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Lst>
  <p:sldSz cx="18288000" cy="10287000"/>
  <p:notesSz cx="6858000" cy="9144000"/>
  <p:embeddedFontLst>
    <p:embeddedFont>
      <p:font typeface="29LT Zarid Display" panose="020B0604020202020204" charset="-78"/>
      <p:regular r:id="rId71"/>
    </p:embeddedFont>
    <p:embeddedFont>
      <p:font typeface="29LT Zarid Display Bold" panose="020B0604020202020204" charset="-78"/>
      <p:regular r:id="rId72"/>
    </p:embeddedFont>
    <p:embeddedFont>
      <p:font typeface="29LT Zarid Display Medium" panose="020B0604020202020204" charset="-78"/>
      <p:regular r:id="rId73"/>
    </p:embeddedFont>
    <p:embeddedFont>
      <p:font typeface="Agrandir Bold" panose="020B0604020202020204" charset="0"/>
      <p:regular r:id="rId74"/>
    </p:embeddedFont>
    <p:embeddedFont>
      <p:font typeface="Calibri" panose="020F0502020204030204" pitchFamily="34" charset="0"/>
      <p:regular r:id="rId75"/>
      <p:bold r:id="rId76"/>
      <p:italic r:id="rId77"/>
      <p:boldItalic r:id="rId78"/>
    </p:embeddedFont>
    <p:embeddedFont>
      <p:font typeface="Montserrat" panose="00000500000000000000" pitchFamily="2" charset="0"/>
      <p:regular r:id="rId79"/>
    </p:embeddedFont>
    <p:embeddedFont>
      <p:font typeface="Montserrat Bold" panose="00000800000000000000" charset="0"/>
      <p:regular r:id="rId8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4" d="100"/>
          <a:sy n="44" d="100"/>
        </p:scale>
        <p:origin x="18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font" Target="fonts/font6.fntdata"/><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4.fntdata"/><Relationship Id="rId79" Type="http://schemas.openxmlformats.org/officeDocument/2006/relationships/font" Target="fonts/font9.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3.fntdata"/><Relationship Id="rId78" Type="http://schemas.openxmlformats.org/officeDocument/2006/relationships/font" Target="fonts/font8.fntdata"/><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2.fntdata"/><Relationship Id="rId80"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5.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image" Target="../media/image4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4.png"/><Relationship Id="rId7" Type="http://schemas.openxmlformats.org/officeDocument/2006/relationships/image" Target="../media/image4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2.png"/><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svg"/><Relationship Id="rId3" Type="http://schemas.openxmlformats.org/officeDocument/2006/relationships/image" Target="../media/image63.svg"/><Relationship Id="rId7" Type="http://schemas.openxmlformats.org/officeDocument/2006/relationships/image" Target="../media/image67.svg"/><Relationship Id="rId12" Type="http://schemas.openxmlformats.org/officeDocument/2006/relationships/image" Target="../media/image72.png"/><Relationship Id="rId17" Type="http://schemas.openxmlformats.org/officeDocument/2006/relationships/image" Target="../media/image77.png"/><Relationship Id="rId2" Type="http://schemas.openxmlformats.org/officeDocument/2006/relationships/image" Target="../media/image62.png"/><Relationship Id="rId16"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66.png"/><Relationship Id="rId11" Type="http://schemas.openxmlformats.org/officeDocument/2006/relationships/image" Target="../media/image71.svg"/><Relationship Id="rId5" Type="http://schemas.openxmlformats.org/officeDocument/2006/relationships/image" Target="../media/image65.svg"/><Relationship Id="rId15" Type="http://schemas.openxmlformats.org/officeDocument/2006/relationships/image" Target="../media/image7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svg"/><Relationship Id="rId1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89.png"/></Relationships>
</file>

<file path=ppt/slides/_rels/slide3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32.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svg"/><Relationship Id="rId7" Type="http://schemas.openxmlformats.org/officeDocument/2006/relationships/image" Target="../media/image98.sv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svg"/><Relationship Id="rId4" Type="http://schemas.openxmlformats.org/officeDocument/2006/relationships/image" Target="../media/image95.png"/><Relationship Id="rId9" Type="http://schemas.openxmlformats.org/officeDocument/2006/relationships/image" Target="../media/image100.svg"/></Relationships>
</file>

<file path=ppt/slides/_rels/slide3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23.sv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3.png"/><Relationship Id="rId1" Type="http://schemas.openxmlformats.org/officeDocument/2006/relationships/slideLayout" Target="../slideLayouts/slideLayout7.xml"/><Relationship Id="rId5" Type="http://schemas.openxmlformats.org/officeDocument/2006/relationships/image" Target="../media/image107.png"/><Relationship Id="rId4" Type="http://schemas.openxmlformats.org/officeDocument/2006/relationships/image" Target="../media/image106.png"/></Relationships>
</file>

<file path=ppt/slides/_rels/slide3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118.png"/><Relationship Id="rId4" Type="http://schemas.openxmlformats.org/officeDocument/2006/relationships/image" Target="../media/image117.png"/></Relationships>
</file>

<file path=ppt/slides/_rels/slide4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122.png"/><Relationship Id="rId4" Type="http://schemas.openxmlformats.org/officeDocument/2006/relationships/image" Target="../media/image121.png"/></Relationships>
</file>

<file path=ppt/slides/_rels/slide45.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image" Target="../media/image123.png"/><Relationship Id="rId1" Type="http://schemas.openxmlformats.org/officeDocument/2006/relationships/slideLayout" Target="../slideLayouts/slideLayout7.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4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 Id="rId14" Type="http://schemas.openxmlformats.org/officeDocument/2006/relationships/image" Target="../media/image20.png"/></Relationships>
</file>

<file path=ppt/slides/_rels/slide5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jpeg"/><Relationship Id="rId1" Type="http://schemas.openxmlformats.org/officeDocument/2006/relationships/slideLayout" Target="../slideLayouts/slideLayout7.xml"/><Relationship Id="rId5" Type="http://schemas.openxmlformats.org/officeDocument/2006/relationships/image" Target="../media/image136.png"/><Relationship Id="rId4" Type="http://schemas.openxmlformats.org/officeDocument/2006/relationships/image" Target="../media/image135.png"/></Relationships>
</file>

<file path=ppt/slides/_rels/slide51.xml.rels><?xml version="1.0" encoding="UTF-8" standalone="yes"?>
<Relationships xmlns="http://schemas.openxmlformats.org/package/2006/relationships"><Relationship Id="rId3" Type="http://schemas.openxmlformats.org/officeDocument/2006/relationships/image" Target="../media/image134.png"/><Relationship Id="rId7" Type="http://schemas.openxmlformats.org/officeDocument/2006/relationships/image" Target="../media/image141.png"/><Relationship Id="rId2" Type="http://schemas.openxmlformats.org/officeDocument/2006/relationships/image" Target="../media/image137.jpeg"/><Relationship Id="rId1" Type="http://schemas.openxmlformats.org/officeDocument/2006/relationships/slideLayout" Target="../slideLayouts/slideLayout7.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52.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34.png"/><Relationship Id="rId7" Type="http://schemas.openxmlformats.org/officeDocument/2006/relationships/image" Target="../media/image146.png"/><Relationship Id="rId2" Type="http://schemas.openxmlformats.org/officeDocument/2006/relationships/image" Target="../media/image142.jpeg"/><Relationship Id="rId1" Type="http://schemas.openxmlformats.org/officeDocument/2006/relationships/slideLayout" Target="../slideLayouts/slideLayout7.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43.png"/><Relationship Id="rId9" Type="http://schemas.openxmlformats.org/officeDocument/2006/relationships/image" Target="../media/image148.png"/></Relationships>
</file>

<file path=ppt/slides/_rels/slide53.xml.rels><?xml version="1.0" encoding="UTF-8" standalone="yes"?>
<Relationships xmlns="http://schemas.openxmlformats.org/package/2006/relationships"><Relationship Id="rId8" Type="http://schemas.openxmlformats.org/officeDocument/2006/relationships/image" Target="../media/image154.svg"/><Relationship Id="rId3" Type="http://schemas.openxmlformats.org/officeDocument/2006/relationships/image" Target="../media/image134.png"/><Relationship Id="rId7" Type="http://schemas.openxmlformats.org/officeDocument/2006/relationships/image" Target="../media/image153.png"/><Relationship Id="rId2" Type="http://schemas.openxmlformats.org/officeDocument/2006/relationships/image" Target="../media/image149.jpeg"/><Relationship Id="rId1" Type="http://schemas.openxmlformats.org/officeDocument/2006/relationships/slideLayout" Target="../slideLayouts/slideLayout7.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 Id="rId9" Type="http://schemas.openxmlformats.org/officeDocument/2006/relationships/image" Target="../media/image155.png"/></Relationships>
</file>

<file path=ppt/slides/_rels/slide54.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7.png"/><Relationship Id="rId7" Type="http://schemas.openxmlformats.org/officeDocument/2006/relationships/image" Target="../media/image159.png"/><Relationship Id="rId2" Type="http://schemas.openxmlformats.org/officeDocument/2006/relationships/image" Target="../media/image156.png"/><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158.png"/><Relationship Id="rId9" Type="http://schemas.openxmlformats.org/officeDocument/2006/relationships/image" Target="../media/image161.png"/></Relationships>
</file>

<file path=ppt/slides/_rels/slide55.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70.png"/><Relationship Id="rId3" Type="http://schemas.openxmlformats.org/officeDocument/2006/relationships/image" Target="../media/image163.png"/><Relationship Id="rId7" Type="http://schemas.openxmlformats.org/officeDocument/2006/relationships/image" Target="../media/image165.png"/><Relationship Id="rId12" Type="http://schemas.openxmlformats.org/officeDocument/2006/relationships/image" Target="../media/image169.png"/><Relationship Id="rId2" Type="http://schemas.openxmlformats.org/officeDocument/2006/relationships/image" Target="../media/image162.jpeg"/><Relationship Id="rId1" Type="http://schemas.openxmlformats.org/officeDocument/2006/relationships/slideLayout" Target="../slideLayouts/slideLayout7.xml"/><Relationship Id="rId6" Type="http://schemas.openxmlformats.org/officeDocument/2006/relationships/image" Target="../media/image151.png"/><Relationship Id="rId11" Type="http://schemas.openxmlformats.org/officeDocument/2006/relationships/image" Target="../media/image168.png"/><Relationship Id="rId5" Type="http://schemas.openxmlformats.org/officeDocument/2006/relationships/image" Target="../media/image150.png"/><Relationship Id="rId10" Type="http://schemas.openxmlformats.org/officeDocument/2006/relationships/image" Target="../media/image167.png"/><Relationship Id="rId4" Type="http://schemas.openxmlformats.org/officeDocument/2006/relationships/image" Target="../media/image164.png"/><Relationship Id="rId9" Type="http://schemas.openxmlformats.org/officeDocument/2006/relationships/image" Target="../media/image166.png"/><Relationship Id="rId14" Type="http://schemas.openxmlformats.org/officeDocument/2006/relationships/image" Target="../media/image171.svg"/></Relationships>
</file>

<file path=ppt/slides/_rels/slide56.xml.rels><?xml version="1.0" encoding="UTF-8" standalone="yes"?>
<Relationships xmlns="http://schemas.openxmlformats.org/package/2006/relationships"><Relationship Id="rId8" Type="http://schemas.openxmlformats.org/officeDocument/2006/relationships/image" Target="../media/image174.png"/><Relationship Id="rId13" Type="http://schemas.openxmlformats.org/officeDocument/2006/relationships/image" Target="../media/image179.png"/><Relationship Id="rId3" Type="http://schemas.openxmlformats.org/officeDocument/2006/relationships/image" Target="../media/image173.png"/><Relationship Id="rId7" Type="http://schemas.openxmlformats.org/officeDocument/2006/relationships/image" Target="../media/image150.png"/><Relationship Id="rId12" Type="http://schemas.openxmlformats.org/officeDocument/2006/relationships/image" Target="../media/image178.png"/><Relationship Id="rId2" Type="http://schemas.openxmlformats.org/officeDocument/2006/relationships/image" Target="../media/image172.jpeg"/><Relationship Id="rId1" Type="http://schemas.openxmlformats.org/officeDocument/2006/relationships/slideLayout" Target="../slideLayouts/slideLayout7.xml"/><Relationship Id="rId6" Type="http://schemas.openxmlformats.org/officeDocument/2006/relationships/image" Target="../media/image151.png"/><Relationship Id="rId11" Type="http://schemas.openxmlformats.org/officeDocument/2006/relationships/image" Target="../media/image177.png"/><Relationship Id="rId5" Type="http://schemas.openxmlformats.org/officeDocument/2006/relationships/image" Target="../media/image134.png"/><Relationship Id="rId10" Type="http://schemas.openxmlformats.org/officeDocument/2006/relationships/image" Target="../media/image176.png"/><Relationship Id="rId4" Type="http://schemas.openxmlformats.org/officeDocument/2006/relationships/image" Target="../media/image165.png"/><Relationship Id="rId9" Type="http://schemas.openxmlformats.org/officeDocument/2006/relationships/image" Target="../media/image175.png"/></Relationships>
</file>

<file path=ppt/slides/_rels/slide57.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185.png"/><Relationship Id="rId3" Type="http://schemas.openxmlformats.org/officeDocument/2006/relationships/image" Target="../media/image173.png"/><Relationship Id="rId7" Type="http://schemas.openxmlformats.org/officeDocument/2006/relationships/image" Target="../media/image150.png"/><Relationship Id="rId12" Type="http://schemas.openxmlformats.org/officeDocument/2006/relationships/image" Target="../media/image184.svg"/><Relationship Id="rId17" Type="http://schemas.openxmlformats.org/officeDocument/2006/relationships/image" Target="../media/image189.svg"/><Relationship Id="rId2" Type="http://schemas.openxmlformats.org/officeDocument/2006/relationships/image" Target="../media/image172.jpeg"/><Relationship Id="rId16" Type="http://schemas.openxmlformats.org/officeDocument/2006/relationships/image" Target="../media/image188.png"/><Relationship Id="rId1" Type="http://schemas.openxmlformats.org/officeDocument/2006/relationships/slideLayout" Target="../slideLayouts/slideLayout7.xml"/><Relationship Id="rId6" Type="http://schemas.openxmlformats.org/officeDocument/2006/relationships/image" Target="../media/image151.png"/><Relationship Id="rId11" Type="http://schemas.openxmlformats.org/officeDocument/2006/relationships/image" Target="../media/image183.png"/><Relationship Id="rId5" Type="http://schemas.openxmlformats.org/officeDocument/2006/relationships/image" Target="../media/image134.png"/><Relationship Id="rId15" Type="http://schemas.openxmlformats.org/officeDocument/2006/relationships/image" Target="../media/image187.svg"/><Relationship Id="rId10" Type="http://schemas.openxmlformats.org/officeDocument/2006/relationships/image" Target="../media/image182.png"/><Relationship Id="rId4" Type="http://schemas.openxmlformats.org/officeDocument/2006/relationships/image" Target="../media/image165.png"/><Relationship Id="rId9" Type="http://schemas.openxmlformats.org/officeDocument/2006/relationships/image" Target="../media/image181.png"/><Relationship Id="rId14" Type="http://schemas.openxmlformats.org/officeDocument/2006/relationships/image" Target="../media/image186.png"/></Relationships>
</file>

<file path=ppt/slides/_rels/slide58.xml.rels><?xml version="1.0" encoding="UTF-8" standalone="yes"?>
<Relationships xmlns="http://schemas.openxmlformats.org/package/2006/relationships"><Relationship Id="rId8" Type="http://schemas.openxmlformats.org/officeDocument/2006/relationships/image" Target="../media/image191.png"/><Relationship Id="rId13" Type="http://schemas.openxmlformats.org/officeDocument/2006/relationships/image" Target="../media/image170.png"/><Relationship Id="rId18" Type="http://schemas.openxmlformats.org/officeDocument/2006/relationships/image" Target="../media/image151.png"/><Relationship Id="rId3" Type="http://schemas.openxmlformats.org/officeDocument/2006/relationships/image" Target="../media/image165.png"/><Relationship Id="rId7" Type="http://schemas.openxmlformats.org/officeDocument/2006/relationships/image" Target="../media/image134.png"/><Relationship Id="rId12" Type="http://schemas.openxmlformats.org/officeDocument/2006/relationships/image" Target="../media/image195.png"/><Relationship Id="rId17" Type="http://schemas.openxmlformats.org/officeDocument/2006/relationships/image" Target="../media/image198.png"/><Relationship Id="rId2" Type="http://schemas.openxmlformats.org/officeDocument/2006/relationships/image" Target="../media/image190.jpeg"/><Relationship Id="rId16" Type="http://schemas.openxmlformats.org/officeDocument/2006/relationships/image" Target="../media/image197.svg"/><Relationship Id="rId1" Type="http://schemas.openxmlformats.org/officeDocument/2006/relationships/slideLayout" Target="../slideLayouts/slideLayout7.xml"/><Relationship Id="rId6" Type="http://schemas.openxmlformats.org/officeDocument/2006/relationships/image" Target="../media/image173.png"/><Relationship Id="rId11" Type="http://schemas.openxmlformats.org/officeDocument/2006/relationships/image" Target="../media/image194.png"/><Relationship Id="rId5" Type="http://schemas.openxmlformats.org/officeDocument/2006/relationships/image" Target="../media/image182.png"/><Relationship Id="rId15" Type="http://schemas.openxmlformats.org/officeDocument/2006/relationships/image" Target="../media/image196.png"/><Relationship Id="rId10" Type="http://schemas.openxmlformats.org/officeDocument/2006/relationships/image" Target="../media/image193.png"/><Relationship Id="rId19" Type="http://schemas.openxmlformats.org/officeDocument/2006/relationships/image" Target="../media/image150.png"/><Relationship Id="rId4" Type="http://schemas.openxmlformats.org/officeDocument/2006/relationships/image" Target="../media/image180.png"/><Relationship Id="rId9" Type="http://schemas.openxmlformats.org/officeDocument/2006/relationships/image" Target="../media/image192.png"/><Relationship Id="rId14" Type="http://schemas.openxmlformats.org/officeDocument/2006/relationships/image" Target="../media/image171.svg"/></Relationships>
</file>

<file path=ppt/slides/_rels/slide59.xml.rels><?xml version="1.0" encoding="UTF-8" standalone="yes"?>
<Relationships xmlns="http://schemas.openxmlformats.org/package/2006/relationships"><Relationship Id="rId8" Type="http://schemas.openxmlformats.org/officeDocument/2006/relationships/image" Target="../media/image199.png"/><Relationship Id="rId13" Type="http://schemas.openxmlformats.org/officeDocument/2006/relationships/image" Target="../media/image151.png"/><Relationship Id="rId3" Type="http://schemas.openxmlformats.org/officeDocument/2006/relationships/image" Target="../media/image165.png"/><Relationship Id="rId7" Type="http://schemas.openxmlformats.org/officeDocument/2006/relationships/image" Target="../media/image134.png"/><Relationship Id="rId12" Type="http://schemas.openxmlformats.org/officeDocument/2006/relationships/image" Target="../media/image203.png"/><Relationship Id="rId2" Type="http://schemas.openxmlformats.org/officeDocument/2006/relationships/image" Target="../media/image190.jpeg"/><Relationship Id="rId1" Type="http://schemas.openxmlformats.org/officeDocument/2006/relationships/slideLayout" Target="../slideLayouts/slideLayout7.xml"/><Relationship Id="rId6" Type="http://schemas.openxmlformats.org/officeDocument/2006/relationships/image" Target="../media/image173.png"/><Relationship Id="rId11" Type="http://schemas.openxmlformats.org/officeDocument/2006/relationships/image" Target="../media/image202.png"/><Relationship Id="rId5" Type="http://schemas.openxmlformats.org/officeDocument/2006/relationships/image" Target="../media/image182.png"/><Relationship Id="rId10" Type="http://schemas.openxmlformats.org/officeDocument/2006/relationships/image" Target="../media/image201.png"/><Relationship Id="rId4" Type="http://schemas.openxmlformats.org/officeDocument/2006/relationships/image" Target="../media/image180.png"/><Relationship Id="rId9" Type="http://schemas.openxmlformats.org/officeDocument/2006/relationships/image" Target="../media/image200.png"/><Relationship Id="rId14" Type="http://schemas.openxmlformats.org/officeDocument/2006/relationships/image" Target="../media/image150.png"/></Relationships>
</file>

<file path=ppt/slides/_rels/slide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8" Type="http://schemas.openxmlformats.org/officeDocument/2006/relationships/image" Target="../media/image206.png"/><Relationship Id="rId3" Type="http://schemas.openxmlformats.org/officeDocument/2006/relationships/image" Target="../media/image165.png"/><Relationship Id="rId7" Type="http://schemas.openxmlformats.org/officeDocument/2006/relationships/image" Target="../media/image134.png"/><Relationship Id="rId2" Type="http://schemas.openxmlformats.org/officeDocument/2006/relationships/image" Target="../media/image190.jpeg"/><Relationship Id="rId1" Type="http://schemas.openxmlformats.org/officeDocument/2006/relationships/slideLayout" Target="../slideLayouts/slideLayout7.xml"/><Relationship Id="rId6" Type="http://schemas.openxmlformats.org/officeDocument/2006/relationships/image" Target="../media/image173.png"/><Relationship Id="rId5" Type="http://schemas.openxmlformats.org/officeDocument/2006/relationships/image" Target="../media/image182.png"/><Relationship Id="rId10" Type="http://schemas.openxmlformats.org/officeDocument/2006/relationships/image" Target="../media/image150.png"/><Relationship Id="rId4" Type="http://schemas.openxmlformats.org/officeDocument/2006/relationships/image" Target="../media/image180.png"/><Relationship Id="rId9" Type="http://schemas.openxmlformats.org/officeDocument/2006/relationships/image" Target="../media/image151.png"/></Relationships>
</file>

<file path=ppt/slides/_rels/slide62.xml.rels><?xml version="1.0" encoding="UTF-8" standalone="yes"?>
<Relationships xmlns="http://schemas.openxmlformats.org/package/2006/relationships"><Relationship Id="rId8" Type="http://schemas.openxmlformats.org/officeDocument/2006/relationships/image" Target="../media/image207.png"/><Relationship Id="rId3" Type="http://schemas.openxmlformats.org/officeDocument/2006/relationships/image" Target="../media/image165.png"/><Relationship Id="rId7" Type="http://schemas.openxmlformats.org/officeDocument/2006/relationships/image" Target="../media/image134.png"/><Relationship Id="rId2" Type="http://schemas.openxmlformats.org/officeDocument/2006/relationships/image" Target="../media/image190.jpeg"/><Relationship Id="rId1" Type="http://schemas.openxmlformats.org/officeDocument/2006/relationships/slideLayout" Target="../slideLayouts/slideLayout7.xml"/><Relationship Id="rId6" Type="http://schemas.openxmlformats.org/officeDocument/2006/relationships/image" Target="../media/image173.png"/><Relationship Id="rId5" Type="http://schemas.openxmlformats.org/officeDocument/2006/relationships/image" Target="../media/image182.png"/><Relationship Id="rId10" Type="http://schemas.openxmlformats.org/officeDocument/2006/relationships/image" Target="../media/image150.png"/><Relationship Id="rId4" Type="http://schemas.openxmlformats.org/officeDocument/2006/relationships/image" Target="../media/image180.png"/><Relationship Id="rId9" Type="http://schemas.openxmlformats.org/officeDocument/2006/relationships/image" Target="../media/image151.png"/></Relationships>
</file>

<file path=ppt/slides/_rels/slide63.xml.rels><?xml version="1.0" encoding="UTF-8" standalone="yes"?>
<Relationships xmlns="http://schemas.openxmlformats.org/package/2006/relationships"><Relationship Id="rId8" Type="http://schemas.openxmlformats.org/officeDocument/2006/relationships/image" Target="../media/image182.png"/><Relationship Id="rId3" Type="http://schemas.openxmlformats.org/officeDocument/2006/relationships/image" Target="../media/image151.png"/><Relationship Id="rId7" Type="http://schemas.openxmlformats.org/officeDocument/2006/relationships/image" Target="../media/image180.png"/><Relationship Id="rId2" Type="http://schemas.openxmlformats.org/officeDocument/2006/relationships/image" Target="../media/image208.jpeg"/><Relationship Id="rId1" Type="http://schemas.openxmlformats.org/officeDocument/2006/relationships/slideLayout" Target="../slideLayouts/slideLayout7.xml"/><Relationship Id="rId6" Type="http://schemas.openxmlformats.org/officeDocument/2006/relationships/image" Target="../media/image165.png"/><Relationship Id="rId5" Type="http://schemas.openxmlformats.org/officeDocument/2006/relationships/image" Target="../media/image134.png"/><Relationship Id="rId4" Type="http://schemas.openxmlformats.org/officeDocument/2006/relationships/image" Target="../media/image150.png"/><Relationship Id="rId9" Type="http://schemas.openxmlformats.org/officeDocument/2006/relationships/image" Target="../media/image173.png"/></Relationships>
</file>

<file path=ppt/slides/_rels/slide64.xml.rels><?xml version="1.0" encoding="UTF-8" standalone="yes"?>
<Relationships xmlns="http://schemas.openxmlformats.org/package/2006/relationships"><Relationship Id="rId8" Type="http://schemas.openxmlformats.org/officeDocument/2006/relationships/image" Target="../media/image182.png"/><Relationship Id="rId3" Type="http://schemas.openxmlformats.org/officeDocument/2006/relationships/image" Target="../media/image151.png"/><Relationship Id="rId7" Type="http://schemas.openxmlformats.org/officeDocument/2006/relationships/image" Target="../media/image180.png"/><Relationship Id="rId12" Type="http://schemas.openxmlformats.org/officeDocument/2006/relationships/image" Target="../media/image212.png"/><Relationship Id="rId2" Type="http://schemas.openxmlformats.org/officeDocument/2006/relationships/image" Target="../media/image209.jpeg"/><Relationship Id="rId1" Type="http://schemas.openxmlformats.org/officeDocument/2006/relationships/slideLayout" Target="../slideLayouts/slideLayout7.xml"/><Relationship Id="rId6" Type="http://schemas.openxmlformats.org/officeDocument/2006/relationships/image" Target="../media/image165.png"/><Relationship Id="rId11" Type="http://schemas.openxmlformats.org/officeDocument/2006/relationships/image" Target="../media/image211.png"/><Relationship Id="rId5" Type="http://schemas.openxmlformats.org/officeDocument/2006/relationships/image" Target="../media/image134.png"/><Relationship Id="rId10" Type="http://schemas.openxmlformats.org/officeDocument/2006/relationships/image" Target="../media/image210.png"/><Relationship Id="rId4" Type="http://schemas.openxmlformats.org/officeDocument/2006/relationships/image" Target="../media/image150.png"/><Relationship Id="rId9" Type="http://schemas.openxmlformats.org/officeDocument/2006/relationships/image" Target="../media/image173.png"/></Relationships>
</file>

<file path=ppt/slides/_rels/slide65.xml.rels><?xml version="1.0" encoding="UTF-8" standalone="yes"?>
<Relationships xmlns="http://schemas.openxmlformats.org/package/2006/relationships"><Relationship Id="rId8" Type="http://schemas.openxmlformats.org/officeDocument/2006/relationships/image" Target="../media/image182.png"/><Relationship Id="rId3" Type="http://schemas.openxmlformats.org/officeDocument/2006/relationships/image" Target="../media/image151.png"/><Relationship Id="rId7" Type="http://schemas.openxmlformats.org/officeDocument/2006/relationships/image" Target="../media/image180.png"/><Relationship Id="rId12" Type="http://schemas.openxmlformats.org/officeDocument/2006/relationships/image" Target="../media/image215.png"/><Relationship Id="rId2" Type="http://schemas.openxmlformats.org/officeDocument/2006/relationships/image" Target="../media/image213.jpeg"/><Relationship Id="rId1" Type="http://schemas.openxmlformats.org/officeDocument/2006/relationships/slideLayout" Target="../slideLayouts/slideLayout7.xml"/><Relationship Id="rId6" Type="http://schemas.openxmlformats.org/officeDocument/2006/relationships/image" Target="../media/image165.png"/><Relationship Id="rId11" Type="http://schemas.openxmlformats.org/officeDocument/2006/relationships/image" Target="../media/image214.png"/><Relationship Id="rId5" Type="http://schemas.openxmlformats.org/officeDocument/2006/relationships/image" Target="../media/image134.png"/><Relationship Id="rId10" Type="http://schemas.openxmlformats.org/officeDocument/2006/relationships/image" Target="../media/image210.png"/><Relationship Id="rId4" Type="http://schemas.openxmlformats.org/officeDocument/2006/relationships/image" Target="../media/image150.png"/><Relationship Id="rId9" Type="http://schemas.openxmlformats.org/officeDocument/2006/relationships/image" Target="../media/image173.png"/></Relationships>
</file>

<file path=ppt/slides/_rels/slide66.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18.png"/><Relationship Id="rId3" Type="http://schemas.openxmlformats.org/officeDocument/2006/relationships/image" Target="../media/image151.png"/><Relationship Id="rId7" Type="http://schemas.openxmlformats.org/officeDocument/2006/relationships/image" Target="../media/image165.png"/><Relationship Id="rId12"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7.xml"/><Relationship Id="rId6" Type="http://schemas.openxmlformats.org/officeDocument/2006/relationships/image" Target="../media/image182.png"/><Relationship Id="rId11" Type="http://schemas.openxmlformats.org/officeDocument/2006/relationships/image" Target="../media/image214.png"/><Relationship Id="rId5" Type="http://schemas.openxmlformats.org/officeDocument/2006/relationships/image" Target="../media/image134.png"/><Relationship Id="rId15" Type="http://schemas.openxmlformats.org/officeDocument/2006/relationships/image" Target="../media/image220.png"/><Relationship Id="rId10" Type="http://schemas.openxmlformats.org/officeDocument/2006/relationships/image" Target="../media/image210.png"/><Relationship Id="rId4" Type="http://schemas.openxmlformats.org/officeDocument/2006/relationships/image" Target="../media/image150.png"/><Relationship Id="rId9" Type="http://schemas.openxmlformats.org/officeDocument/2006/relationships/image" Target="../media/image173.png"/><Relationship Id="rId14" Type="http://schemas.openxmlformats.org/officeDocument/2006/relationships/image" Target="../media/image219.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18.png"/><Relationship Id="rId3" Type="http://schemas.openxmlformats.org/officeDocument/2006/relationships/image" Target="../media/image151.png"/><Relationship Id="rId7" Type="http://schemas.openxmlformats.org/officeDocument/2006/relationships/image" Target="../media/image165.png"/><Relationship Id="rId12"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7.xml"/><Relationship Id="rId6" Type="http://schemas.openxmlformats.org/officeDocument/2006/relationships/image" Target="../media/image182.png"/><Relationship Id="rId11" Type="http://schemas.openxmlformats.org/officeDocument/2006/relationships/image" Target="../media/image214.png"/><Relationship Id="rId5" Type="http://schemas.openxmlformats.org/officeDocument/2006/relationships/image" Target="../media/image134.png"/><Relationship Id="rId10" Type="http://schemas.openxmlformats.org/officeDocument/2006/relationships/image" Target="../media/image210.png"/><Relationship Id="rId4" Type="http://schemas.openxmlformats.org/officeDocument/2006/relationships/image" Target="../media/image150.png"/><Relationship Id="rId9" Type="http://schemas.openxmlformats.org/officeDocument/2006/relationships/image" Target="../media/image173.png"/></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sv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281149">
            <a:off x="-5728435" y="-13797025"/>
            <a:ext cx="35784166" cy="28677282"/>
          </a:xfrm>
          <a:custGeom>
            <a:avLst/>
            <a:gdLst/>
            <a:ahLst/>
            <a:cxnLst/>
            <a:rect l="l" t="t" r="r" b="b"/>
            <a:pathLst>
              <a:path w="35784166" h="28677282">
                <a:moveTo>
                  <a:pt x="0" y="0"/>
                </a:moveTo>
                <a:lnTo>
                  <a:pt x="35784166" y="0"/>
                </a:lnTo>
                <a:lnTo>
                  <a:pt x="35784166" y="28677282"/>
                </a:lnTo>
                <a:lnTo>
                  <a:pt x="0" y="28677282"/>
                </a:lnTo>
                <a:lnTo>
                  <a:pt x="0" y="0"/>
                </a:lnTo>
                <a:close/>
              </a:path>
            </a:pathLst>
          </a:custGeom>
          <a:blipFill>
            <a:blip r:embed="rId2">
              <a:alphaModFix amt="6000"/>
            </a:blip>
            <a:stretch>
              <a:fillRect t="-186707" b="-73674"/>
            </a:stretch>
          </a:blipFill>
        </p:spPr>
      </p:sp>
      <p:sp>
        <p:nvSpPr>
          <p:cNvPr id="3" name="TextBox 3"/>
          <p:cNvSpPr txBox="1"/>
          <p:nvPr/>
        </p:nvSpPr>
        <p:spPr>
          <a:xfrm>
            <a:off x="580075" y="3193143"/>
            <a:ext cx="17076020" cy="1950357"/>
          </a:xfrm>
          <a:prstGeom prst="rect">
            <a:avLst/>
          </a:prstGeom>
        </p:spPr>
        <p:txBody>
          <a:bodyPr lIns="0" tIns="0" rIns="0" bIns="0" rtlCol="0" anchor="t">
            <a:spAutoFit/>
          </a:bodyPr>
          <a:lstStyle/>
          <a:p>
            <a:pPr algn="ctr" rtl="1">
              <a:lnSpc>
                <a:spcPts val="6895"/>
              </a:lnSpc>
            </a:pPr>
            <a:r>
              <a:rPr lang="ar-EG" sz="6694" b="1">
                <a:solidFill>
                  <a:srgbClr val="0E0D0D"/>
                </a:solidFill>
                <a:latin typeface="29LT Zarid Display Medium"/>
                <a:ea typeface="29LT Zarid Display Medium"/>
                <a:cs typeface="29LT Zarid Display Medium"/>
                <a:sym typeface="29LT Zarid Display Medium"/>
                <a:rtl/>
              </a:rPr>
              <a:t>التخطيط العمراني لما بعد الحرب في قطاع غزة</a:t>
            </a:r>
          </a:p>
          <a:p>
            <a:pPr algn="ctr" rtl="1">
              <a:lnSpc>
                <a:spcPts val="6895"/>
              </a:lnSpc>
            </a:pPr>
            <a:r>
              <a:rPr lang="ar-EG" sz="6694" b="1">
                <a:solidFill>
                  <a:srgbClr val="0E0D0D"/>
                </a:solidFill>
                <a:latin typeface="29LT Zarid Display Medium"/>
                <a:ea typeface="29LT Zarid Display Medium"/>
                <a:cs typeface="29LT Zarid Display Medium"/>
                <a:sym typeface="29LT Zarid Display Medium"/>
                <a:rtl/>
              </a:rPr>
              <a:t>- مدينة خان يونس-</a:t>
            </a:r>
          </a:p>
        </p:txBody>
      </p:sp>
      <p:sp>
        <p:nvSpPr>
          <p:cNvPr id="4" name="Freeform 4"/>
          <p:cNvSpPr/>
          <p:nvPr/>
        </p:nvSpPr>
        <p:spPr>
          <a:xfrm rot="5400000">
            <a:off x="1582495" y="2213159"/>
            <a:ext cx="5823498" cy="10539154"/>
          </a:xfrm>
          <a:custGeom>
            <a:avLst/>
            <a:gdLst/>
            <a:ahLst/>
            <a:cxnLst/>
            <a:rect l="l" t="t" r="r" b="b"/>
            <a:pathLst>
              <a:path w="5823498" h="10539154">
                <a:moveTo>
                  <a:pt x="0" y="0"/>
                </a:moveTo>
                <a:lnTo>
                  <a:pt x="5823498" y="0"/>
                </a:lnTo>
                <a:lnTo>
                  <a:pt x="5823498" y="10539154"/>
                </a:lnTo>
                <a:lnTo>
                  <a:pt x="0" y="10539154"/>
                </a:lnTo>
                <a:lnTo>
                  <a:pt x="0" y="0"/>
                </a:lnTo>
                <a:close/>
              </a:path>
            </a:pathLst>
          </a:custGeom>
          <a:blipFill>
            <a:blip r:embed="rId3">
              <a:alphaModFix amt="88000"/>
            </a:blip>
            <a:stretch>
              <a:fillRect l="-3746" t="-2542" r="-641"/>
            </a:stretch>
          </a:blipFill>
        </p:spPr>
      </p:sp>
      <p:sp>
        <p:nvSpPr>
          <p:cNvPr id="5" name="Freeform 5"/>
          <p:cNvSpPr/>
          <p:nvPr/>
        </p:nvSpPr>
        <p:spPr>
          <a:xfrm rot="5400000">
            <a:off x="10796736" y="2903221"/>
            <a:ext cx="6004324" cy="8978203"/>
          </a:xfrm>
          <a:custGeom>
            <a:avLst/>
            <a:gdLst/>
            <a:ahLst/>
            <a:cxnLst/>
            <a:rect l="l" t="t" r="r" b="b"/>
            <a:pathLst>
              <a:path w="6004324" h="8978203">
                <a:moveTo>
                  <a:pt x="0" y="0"/>
                </a:moveTo>
                <a:lnTo>
                  <a:pt x="6004325" y="0"/>
                </a:lnTo>
                <a:lnTo>
                  <a:pt x="6004325" y="8978203"/>
                </a:lnTo>
                <a:lnTo>
                  <a:pt x="0" y="8978203"/>
                </a:lnTo>
                <a:lnTo>
                  <a:pt x="0" y="0"/>
                </a:lnTo>
                <a:close/>
              </a:path>
            </a:pathLst>
          </a:custGeom>
          <a:blipFill>
            <a:blip r:embed="rId3">
              <a:alphaModFix amt="88000"/>
            </a:blip>
            <a:stretch>
              <a:fillRect t="-1864" b="-17027"/>
            </a:stretch>
          </a:blipFill>
        </p:spPr>
      </p:sp>
      <p:sp>
        <p:nvSpPr>
          <p:cNvPr id="6" name="Freeform 6"/>
          <p:cNvSpPr/>
          <p:nvPr/>
        </p:nvSpPr>
        <p:spPr>
          <a:xfrm>
            <a:off x="16236074" y="235197"/>
            <a:ext cx="1794897" cy="1804394"/>
          </a:xfrm>
          <a:custGeom>
            <a:avLst/>
            <a:gdLst/>
            <a:ahLst/>
            <a:cxnLst/>
            <a:rect l="l" t="t" r="r" b="b"/>
            <a:pathLst>
              <a:path w="1794897" h="1804394">
                <a:moveTo>
                  <a:pt x="0" y="0"/>
                </a:moveTo>
                <a:lnTo>
                  <a:pt x="1794896" y="0"/>
                </a:lnTo>
                <a:lnTo>
                  <a:pt x="1794896" y="1804393"/>
                </a:lnTo>
                <a:lnTo>
                  <a:pt x="0" y="1804393"/>
                </a:lnTo>
                <a:lnTo>
                  <a:pt x="0" y="0"/>
                </a:lnTo>
                <a:close/>
              </a:path>
            </a:pathLst>
          </a:custGeom>
          <a:blipFill>
            <a:blip r:embed="rId4"/>
            <a:stretch>
              <a:fillRect/>
            </a:stretch>
          </a:blipFill>
        </p:spPr>
      </p:sp>
      <p:sp>
        <p:nvSpPr>
          <p:cNvPr id="7" name="Freeform 7"/>
          <p:cNvSpPr/>
          <p:nvPr/>
        </p:nvSpPr>
        <p:spPr>
          <a:xfrm>
            <a:off x="14782333" y="-44091"/>
            <a:ext cx="1453741" cy="2145581"/>
          </a:xfrm>
          <a:custGeom>
            <a:avLst/>
            <a:gdLst/>
            <a:ahLst/>
            <a:cxnLst/>
            <a:rect l="l" t="t" r="r" b="b"/>
            <a:pathLst>
              <a:path w="1453741" h="2145581">
                <a:moveTo>
                  <a:pt x="0" y="0"/>
                </a:moveTo>
                <a:lnTo>
                  <a:pt x="1453741" y="0"/>
                </a:lnTo>
                <a:lnTo>
                  <a:pt x="1453741" y="2145582"/>
                </a:lnTo>
                <a:lnTo>
                  <a:pt x="0" y="2145582"/>
                </a:lnTo>
                <a:lnTo>
                  <a:pt x="0" y="0"/>
                </a:lnTo>
                <a:close/>
              </a:path>
            </a:pathLst>
          </a:custGeom>
          <a:blipFill>
            <a:blip r:embed="rId5"/>
            <a:stretch>
              <a:fillRect/>
            </a:stretch>
          </a:blipFill>
        </p:spPr>
      </p:sp>
      <p:sp>
        <p:nvSpPr>
          <p:cNvPr id="8" name="TextBox 8"/>
          <p:cNvSpPr txBox="1"/>
          <p:nvPr/>
        </p:nvSpPr>
        <p:spPr>
          <a:xfrm>
            <a:off x="7960050" y="2230035"/>
            <a:ext cx="2699494" cy="1204107"/>
          </a:xfrm>
          <a:prstGeom prst="rect">
            <a:avLst/>
          </a:prstGeom>
        </p:spPr>
        <p:txBody>
          <a:bodyPr lIns="0" tIns="0" rIns="0" bIns="0" rtlCol="0" anchor="t">
            <a:spAutoFit/>
          </a:bodyPr>
          <a:lstStyle/>
          <a:p>
            <a:pPr algn="ctr" rtl="1">
              <a:lnSpc>
                <a:spcPts val="4283"/>
              </a:lnSpc>
              <a:spcBef>
                <a:spcPct val="0"/>
              </a:spcBef>
            </a:pPr>
            <a:r>
              <a:rPr lang="ar-EG" sz="4158" b="1">
                <a:solidFill>
                  <a:srgbClr val="9C2810"/>
                </a:solidFill>
                <a:latin typeface="29LT Zarid Display Medium"/>
                <a:ea typeface="29LT Zarid Display Medium"/>
                <a:cs typeface="29LT Zarid Display Medium"/>
                <a:sym typeface="29LT Zarid Display Medium"/>
                <a:rtl/>
              </a:rPr>
              <a:t>مشروع تخرج (</a:t>
            </a:r>
            <a:r>
              <a:rPr lang="en-US" sz="4158" b="1">
                <a:solidFill>
                  <a:srgbClr val="9C2810"/>
                </a:solidFill>
                <a:latin typeface="29LT Zarid Display Medium"/>
                <a:ea typeface="29LT Zarid Display Medium"/>
                <a:cs typeface="29LT Zarid Display Medium"/>
                <a:sym typeface="29LT Zarid Display Medium"/>
              </a:rPr>
              <a:t>2</a:t>
            </a:r>
            <a:r>
              <a:rPr lang="ar-EG" sz="4158" b="1">
                <a:solidFill>
                  <a:srgbClr val="9C2810"/>
                </a:solidFill>
                <a:latin typeface="29LT Zarid Display Medium"/>
                <a:ea typeface="29LT Zarid Display Medium"/>
                <a:cs typeface="29LT Zarid Display Medium"/>
                <a:sym typeface="29LT Zarid Display Medium"/>
                <a:rtl/>
              </a:rPr>
              <a:t>)</a:t>
            </a:r>
          </a:p>
          <a:p>
            <a:pPr algn="ctr" rtl="1">
              <a:lnSpc>
                <a:spcPts val="4283"/>
              </a:lnSpc>
              <a:spcBef>
                <a:spcPct val="0"/>
              </a:spcBef>
            </a:pPr>
            <a:endParaRPr lang="ar-EG" sz="4158" b="1">
              <a:solidFill>
                <a:srgbClr val="9C2810"/>
              </a:solidFill>
              <a:latin typeface="29LT Zarid Display Medium"/>
              <a:ea typeface="29LT Zarid Display Medium"/>
              <a:cs typeface="29LT Zarid Display Medium"/>
              <a:sym typeface="29LT Zarid Display Medium"/>
              <a:rtl/>
            </a:endParaRPr>
          </a:p>
        </p:txBody>
      </p:sp>
      <p:sp>
        <p:nvSpPr>
          <p:cNvPr id="9" name="TextBox 9"/>
          <p:cNvSpPr txBox="1"/>
          <p:nvPr/>
        </p:nvSpPr>
        <p:spPr>
          <a:xfrm>
            <a:off x="12163648" y="6035802"/>
            <a:ext cx="3796275" cy="648269"/>
          </a:xfrm>
          <a:prstGeom prst="rect">
            <a:avLst/>
          </a:prstGeom>
        </p:spPr>
        <p:txBody>
          <a:bodyPr lIns="0" tIns="0" rIns="0" bIns="0" rtlCol="0" anchor="t">
            <a:spAutoFit/>
          </a:bodyPr>
          <a:lstStyle/>
          <a:p>
            <a:pPr algn="ctr" rtl="1">
              <a:lnSpc>
                <a:spcPts val="4119"/>
              </a:lnSpc>
              <a:spcBef>
                <a:spcPct val="0"/>
              </a:spcBef>
            </a:pPr>
            <a:r>
              <a:rPr lang="ar-EG" sz="3999" b="1">
                <a:solidFill>
                  <a:srgbClr val="796632"/>
                </a:solidFill>
                <a:latin typeface="29LT Zarid Display Medium"/>
                <a:ea typeface="29LT Zarid Display Medium"/>
                <a:cs typeface="29LT Zarid Display Medium"/>
                <a:sym typeface="29LT Zarid Display Medium"/>
                <a:rtl/>
              </a:rPr>
              <a:t>إعداد: غزالة صالح حمدان </a:t>
            </a:r>
          </a:p>
        </p:txBody>
      </p:sp>
      <p:sp>
        <p:nvSpPr>
          <p:cNvPr id="10" name="TextBox 10"/>
          <p:cNvSpPr txBox="1"/>
          <p:nvPr/>
        </p:nvSpPr>
        <p:spPr>
          <a:xfrm>
            <a:off x="1028700" y="6035802"/>
            <a:ext cx="8120063" cy="648269"/>
          </a:xfrm>
          <a:prstGeom prst="rect">
            <a:avLst/>
          </a:prstGeom>
        </p:spPr>
        <p:txBody>
          <a:bodyPr lIns="0" tIns="0" rIns="0" bIns="0" rtlCol="0" anchor="t">
            <a:spAutoFit/>
          </a:bodyPr>
          <a:lstStyle/>
          <a:p>
            <a:pPr algn="ctr" rtl="1">
              <a:lnSpc>
                <a:spcPts val="4119"/>
              </a:lnSpc>
              <a:spcBef>
                <a:spcPct val="0"/>
              </a:spcBef>
            </a:pPr>
            <a:r>
              <a:rPr lang="ar-EG" sz="3999" b="1">
                <a:solidFill>
                  <a:srgbClr val="796632"/>
                </a:solidFill>
                <a:latin typeface="29LT Zarid Display Medium"/>
                <a:ea typeface="29LT Zarid Display Medium"/>
                <a:cs typeface="29LT Zarid Display Medium"/>
                <a:sym typeface="29LT Zarid Display Medium"/>
                <a:rtl/>
              </a:rPr>
              <a:t>      المشرفين : د.علي عبد الحميد &amp; م.  صلاح الشخشير</a:t>
            </a:r>
          </a:p>
        </p:txBody>
      </p:sp>
      <p:sp>
        <p:nvSpPr>
          <p:cNvPr id="11" name="TextBox 11"/>
          <p:cNvSpPr txBox="1"/>
          <p:nvPr/>
        </p:nvSpPr>
        <p:spPr>
          <a:xfrm>
            <a:off x="580075" y="6958893"/>
            <a:ext cx="2971801" cy="523843"/>
          </a:xfrm>
          <a:prstGeom prst="rect">
            <a:avLst/>
          </a:prstGeom>
        </p:spPr>
        <p:txBody>
          <a:bodyPr lIns="0" tIns="0" rIns="0" bIns="0" rtlCol="0" anchor="t">
            <a:spAutoFit/>
          </a:bodyPr>
          <a:lstStyle/>
          <a:p>
            <a:pPr algn="ctr">
              <a:lnSpc>
                <a:spcPts val="3352"/>
              </a:lnSpc>
              <a:spcBef>
                <a:spcPct val="0"/>
              </a:spcBef>
            </a:pPr>
            <a:r>
              <a:rPr lang="en-US" sz="3255" b="1">
                <a:solidFill>
                  <a:srgbClr val="000000"/>
                </a:solidFill>
                <a:latin typeface="29LT Zarid Display Medium"/>
                <a:ea typeface="29LT Zarid Display Medium"/>
                <a:cs typeface="29LT Zarid Display Medium"/>
                <a:sym typeface="29LT Zarid Display Medium"/>
              </a:rPr>
              <a:t>29.6.2025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AutoShape 16"/>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17" name="AutoShape 17"/>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18" name="Freeform 18"/>
          <p:cNvSpPr/>
          <p:nvPr/>
        </p:nvSpPr>
        <p:spPr>
          <a:xfrm>
            <a:off x="2726383" y="1271120"/>
            <a:ext cx="12342129" cy="8732056"/>
          </a:xfrm>
          <a:custGeom>
            <a:avLst/>
            <a:gdLst/>
            <a:ahLst/>
            <a:cxnLst/>
            <a:rect l="l" t="t" r="r" b="b"/>
            <a:pathLst>
              <a:path w="12342129" h="8732056">
                <a:moveTo>
                  <a:pt x="0" y="0"/>
                </a:moveTo>
                <a:lnTo>
                  <a:pt x="12342129" y="0"/>
                </a:lnTo>
                <a:lnTo>
                  <a:pt x="12342129" y="8732056"/>
                </a:lnTo>
                <a:lnTo>
                  <a:pt x="0" y="8732056"/>
                </a:lnTo>
                <a:lnTo>
                  <a:pt x="0" y="0"/>
                </a:lnTo>
                <a:close/>
              </a:path>
            </a:pathLst>
          </a:custGeom>
          <a:blipFill>
            <a:blip r:embed="rId2"/>
            <a:stretch>
              <a:fillRect/>
            </a:stretch>
          </a:blipFill>
          <a:ln w="9525" cap="sq">
            <a:solidFill>
              <a:srgbClr val="000000"/>
            </a:solidFill>
            <a:prstDash val="solid"/>
            <a:miter/>
          </a:ln>
        </p:spPr>
      </p:sp>
      <p:sp>
        <p:nvSpPr>
          <p:cNvPr id="19" name="TextBox 19"/>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0" name="TextBox 20"/>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21" name="TextBox 21"/>
          <p:cNvSpPr txBox="1"/>
          <p:nvPr/>
        </p:nvSpPr>
        <p:spPr>
          <a:xfrm>
            <a:off x="8869738" y="547743"/>
            <a:ext cx="8496300" cy="761427"/>
          </a:xfrm>
          <a:prstGeom prst="rect">
            <a:avLst/>
          </a:prstGeom>
        </p:spPr>
        <p:txBody>
          <a:bodyPr wrap="square"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2502059" y="782558"/>
            <a:ext cx="12326460" cy="8720971"/>
          </a:xfrm>
          <a:custGeom>
            <a:avLst/>
            <a:gdLst/>
            <a:ahLst/>
            <a:cxnLst/>
            <a:rect l="l" t="t" r="r" b="b"/>
            <a:pathLst>
              <a:path w="12326460" h="8720971">
                <a:moveTo>
                  <a:pt x="0" y="0"/>
                </a:moveTo>
                <a:lnTo>
                  <a:pt x="12326460" y="0"/>
                </a:lnTo>
                <a:lnTo>
                  <a:pt x="12326460" y="8720970"/>
                </a:lnTo>
                <a:lnTo>
                  <a:pt x="0" y="8720970"/>
                </a:lnTo>
                <a:lnTo>
                  <a:pt x="0" y="0"/>
                </a:lnTo>
                <a:close/>
              </a:path>
            </a:pathLst>
          </a:custGeom>
          <a:blipFill>
            <a:blip r:embed="rId2"/>
            <a:stretch>
              <a:fillRect/>
            </a:stretch>
          </a:blipFill>
          <a:ln w="9525" cap="sq">
            <a:solidFill>
              <a:srgbClr val="000000"/>
            </a:solidFill>
            <a:prstDash val="solid"/>
            <a:miter/>
          </a:ln>
        </p:spPr>
      </p:sp>
      <p:sp>
        <p:nvSpPr>
          <p:cNvPr id="17" name="TextBox 17"/>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8" name="TextBox 18"/>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2478556" y="765330"/>
            <a:ext cx="12342129" cy="8732056"/>
          </a:xfrm>
          <a:custGeom>
            <a:avLst/>
            <a:gdLst/>
            <a:ahLst/>
            <a:cxnLst/>
            <a:rect l="l" t="t" r="r" b="b"/>
            <a:pathLst>
              <a:path w="12342129" h="8732056">
                <a:moveTo>
                  <a:pt x="0" y="0"/>
                </a:moveTo>
                <a:lnTo>
                  <a:pt x="12342129" y="0"/>
                </a:lnTo>
                <a:lnTo>
                  <a:pt x="12342129" y="8732056"/>
                </a:lnTo>
                <a:lnTo>
                  <a:pt x="0" y="8732056"/>
                </a:lnTo>
                <a:lnTo>
                  <a:pt x="0" y="0"/>
                </a:lnTo>
                <a:close/>
              </a:path>
            </a:pathLst>
          </a:custGeom>
          <a:blipFill>
            <a:blip r:embed="rId2"/>
            <a:stretch>
              <a:fillRect/>
            </a:stretch>
          </a:blipFill>
          <a:ln w="9525" cap="sq">
            <a:solidFill>
              <a:srgbClr val="000000"/>
            </a:solidFill>
            <a:prstDash val="solid"/>
            <a:miter/>
          </a:ln>
        </p:spPr>
      </p:sp>
      <p:sp>
        <p:nvSpPr>
          <p:cNvPr id="17" name="AutoShape 17"/>
          <p:cNvSpPr/>
          <p:nvPr/>
        </p:nvSpPr>
        <p:spPr>
          <a:xfrm>
            <a:off x="6888241" y="2630422"/>
            <a:ext cx="1761380" cy="1382212"/>
          </a:xfrm>
          <a:prstGeom prst="line">
            <a:avLst/>
          </a:prstGeom>
          <a:ln w="19050" cap="flat">
            <a:solidFill>
              <a:srgbClr val="000000"/>
            </a:solidFill>
            <a:prstDash val="sysDot"/>
            <a:headEnd type="none" w="sm" len="sm"/>
            <a:tailEnd type="none" w="sm" len="sm"/>
          </a:ln>
        </p:spPr>
      </p:sp>
      <p:sp>
        <p:nvSpPr>
          <p:cNvPr id="18" name="AutoShape 18"/>
          <p:cNvSpPr/>
          <p:nvPr/>
        </p:nvSpPr>
        <p:spPr>
          <a:xfrm flipV="1">
            <a:off x="6888241" y="2383647"/>
            <a:ext cx="170651" cy="246775"/>
          </a:xfrm>
          <a:prstGeom prst="line">
            <a:avLst/>
          </a:prstGeom>
          <a:ln w="19050" cap="flat">
            <a:solidFill>
              <a:srgbClr val="000000"/>
            </a:solidFill>
            <a:prstDash val="sysDot"/>
            <a:headEnd type="none" w="sm" len="sm"/>
            <a:tailEnd type="arrow" w="med" len="sm"/>
          </a:ln>
        </p:spPr>
      </p:sp>
      <p:sp>
        <p:nvSpPr>
          <p:cNvPr id="19" name="AutoShape 19"/>
          <p:cNvSpPr/>
          <p:nvPr/>
        </p:nvSpPr>
        <p:spPr>
          <a:xfrm flipV="1">
            <a:off x="8665289" y="3755023"/>
            <a:ext cx="170651" cy="246775"/>
          </a:xfrm>
          <a:prstGeom prst="line">
            <a:avLst/>
          </a:prstGeom>
          <a:ln w="19050" cap="flat">
            <a:solidFill>
              <a:srgbClr val="000000"/>
            </a:solidFill>
            <a:prstDash val="sysDot"/>
            <a:headEnd type="none" w="sm" len="sm"/>
            <a:tailEnd type="arrow" w="med" len="sm"/>
          </a:ln>
        </p:spPr>
      </p:sp>
      <p:sp>
        <p:nvSpPr>
          <p:cNvPr id="20" name="AutoShape 20"/>
          <p:cNvSpPr/>
          <p:nvPr/>
        </p:nvSpPr>
        <p:spPr>
          <a:xfrm>
            <a:off x="4425013" y="5430809"/>
            <a:ext cx="1911909" cy="2045723"/>
          </a:xfrm>
          <a:prstGeom prst="line">
            <a:avLst/>
          </a:prstGeom>
          <a:ln w="19050" cap="flat">
            <a:solidFill>
              <a:srgbClr val="000000"/>
            </a:solidFill>
            <a:prstDash val="sysDot"/>
            <a:headEnd type="none" w="sm" len="sm"/>
            <a:tailEnd type="none" w="sm" len="sm"/>
          </a:ln>
        </p:spPr>
      </p:sp>
      <p:sp>
        <p:nvSpPr>
          <p:cNvPr id="21" name="AutoShape 21"/>
          <p:cNvSpPr/>
          <p:nvPr/>
        </p:nvSpPr>
        <p:spPr>
          <a:xfrm flipV="1">
            <a:off x="4425013" y="5158537"/>
            <a:ext cx="258186" cy="272272"/>
          </a:xfrm>
          <a:prstGeom prst="line">
            <a:avLst/>
          </a:prstGeom>
          <a:ln w="19050" cap="flat">
            <a:solidFill>
              <a:srgbClr val="000000"/>
            </a:solidFill>
            <a:prstDash val="sysDot"/>
            <a:headEnd type="none" w="sm" len="sm"/>
            <a:tailEnd type="arrow" w="med" len="sm"/>
          </a:ln>
        </p:spPr>
      </p:sp>
      <p:sp>
        <p:nvSpPr>
          <p:cNvPr id="22" name="AutoShape 22"/>
          <p:cNvSpPr/>
          <p:nvPr/>
        </p:nvSpPr>
        <p:spPr>
          <a:xfrm flipV="1">
            <a:off x="6358362" y="7193872"/>
            <a:ext cx="258186" cy="272272"/>
          </a:xfrm>
          <a:prstGeom prst="line">
            <a:avLst/>
          </a:prstGeom>
          <a:ln w="19050" cap="flat">
            <a:solidFill>
              <a:srgbClr val="000000"/>
            </a:solidFill>
            <a:prstDash val="sysDot"/>
            <a:headEnd type="none" w="sm" len="sm"/>
            <a:tailEnd type="arrow" w="med" len="sm"/>
          </a:ln>
        </p:spPr>
      </p:sp>
      <p:sp>
        <p:nvSpPr>
          <p:cNvPr id="23" name="AutoShape 23"/>
          <p:cNvSpPr/>
          <p:nvPr/>
        </p:nvSpPr>
        <p:spPr>
          <a:xfrm flipH="1">
            <a:off x="4014357" y="1503830"/>
            <a:ext cx="5185839" cy="6091813"/>
          </a:xfrm>
          <a:prstGeom prst="line">
            <a:avLst/>
          </a:prstGeom>
          <a:ln w="28575" cap="flat">
            <a:solidFill>
              <a:srgbClr val="000000"/>
            </a:solidFill>
            <a:prstDash val="sysDot"/>
            <a:headEnd type="none" w="sm" len="sm"/>
            <a:tailEnd type="none" w="sm" len="sm"/>
          </a:ln>
        </p:spPr>
      </p:sp>
      <p:sp>
        <p:nvSpPr>
          <p:cNvPr id="24" name="AutoShape 24"/>
          <p:cNvSpPr/>
          <p:nvPr/>
        </p:nvSpPr>
        <p:spPr>
          <a:xfrm flipH="1" flipV="1">
            <a:off x="8835940" y="1265609"/>
            <a:ext cx="364257" cy="238221"/>
          </a:xfrm>
          <a:prstGeom prst="line">
            <a:avLst/>
          </a:prstGeom>
          <a:ln w="28575" cap="flat">
            <a:solidFill>
              <a:srgbClr val="000000"/>
            </a:solidFill>
            <a:prstDash val="sysDot"/>
            <a:headEnd type="none" w="sm" len="sm"/>
            <a:tailEnd type="arrow" w="med" len="sm"/>
          </a:ln>
        </p:spPr>
      </p:sp>
      <p:sp>
        <p:nvSpPr>
          <p:cNvPr id="25" name="AutoShape 25"/>
          <p:cNvSpPr/>
          <p:nvPr/>
        </p:nvSpPr>
        <p:spPr>
          <a:xfrm flipH="1" flipV="1">
            <a:off x="3650101" y="7357422"/>
            <a:ext cx="364257" cy="238221"/>
          </a:xfrm>
          <a:prstGeom prst="line">
            <a:avLst/>
          </a:prstGeom>
          <a:ln w="28575" cap="flat">
            <a:solidFill>
              <a:srgbClr val="000000"/>
            </a:solidFill>
            <a:prstDash val="sysDot"/>
            <a:headEnd type="none" w="sm" len="sm"/>
            <a:tailEnd type="arrow" w="med" len="sm"/>
          </a:ln>
        </p:spPr>
      </p:sp>
      <p:sp>
        <p:nvSpPr>
          <p:cNvPr id="26" name="Freeform 26"/>
          <p:cNvSpPr/>
          <p:nvPr/>
        </p:nvSpPr>
        <p:spPr>
          <a:xfrm>
            <a:off x="12116190" y="4701578"/>
            <a:ext cx="2633919" cy="3271282"/>
          </a:xfrm>
          <a:custGeom>
            <a:avLst/>
            <a:gdLst/>
            <a:ahLst/>
            <a:cxnLst/>
            <a:rect l="l" t="t" r="r" b="b"/>
            <a:pathLst>
              <a:path w="2633919" h="3271282">
                <a:moveTo>
                  <a:pt x="0" y="0"/>
                </a:moveTo>
                <a:lnTo>
                  <a:pt x="2633919" y="0"/>
                </a:lnTo>
                <a:lnTo>
                  <a:pt x="2633919" y="3271282"/>
                </a:lnTo>
                <a:lnTo>
                  <a:pt x="0" y="3271282"/>
                </a:lnTo>
                <a:lnTo>
                  <a:pt x="0" y="0"/>
                </a:lnTo>
                <a:close/>
              </a:path>
            </a:pathLst>
          </a:custGeom>
          <a:blipFill>
            <a:blip r:embed="rId3"/>
            <a:stretch>
              <a:fillRect/>
            </a:stretch>
          </a:blipFill>
        </p:spPr>
      </p:sp>
      <p:sp>
        <p:nvSpPr>
          <p:cNvPr id="27" name="Freeform 27"/>
          <p:cNvSpPr/>
          <p:nvPr/>
        </p:nvSpPr>
        <p:spPr>
          <a:xfrm>
            <a:off x="12032513" y="4312397"/>
            <a:ext cx="2717596" cy="3375207"/>
          </a:xfrm>
          <a:custGeom>
            <a:avLst/>
            <a:gdLst/>
            <a:ahLst/>
            <a:cxnLst/>
            <a:rect l="l" t="t" r="r" b="b"/>
            <a:pathLst>
              <a:path w="2717596" h="3375207">
                <a:moveTo>
                  <a:pt x="0" y="0"/>
                </a:moveTo>
                <a:lnTo>
                  <a:pt x="2717596" y="0"/>
                </a:lnTo>
                <a:lnTo>
                  <a:pt x="2717596" y="3375207"/>
                </a:lnTo>
                <a:lnTo>
                  <a:pt x="0" y="3375207"/>
                </a:lnTo>
                <a:lnTo>
                  <a:pt x="0" y="0"/>
                </a:lnTo>
                <a:close/>
              </a:path>
            </a:pathLst>
          </a:custGeom>
          <a:blipFill>
            <a:blip r:embed="rId4"/>
            <a:stretch>
              <a:fillRect/>
            </a:stretch>
          </a:blipFill>
        </p:spPr>
      </p:sp>
      <p:sp>
        <p:nvSpPr>
          <p:cNvPr id="28" name="Freeform 28"/>
          <p:cNvSpPr/>
          <p:nvPr/>
        </p:nvSpPr>
        <p:spPr>
          <a:xfrm>
            <a:off x="12132109" y="5022584"/>
            <a:ext cx="2618001" cy="3251511"/>
          </a:xfrm>
          <a:custGeom>
            <a:avLst/>
            <a:gdLst/>
            <a:ahLst/>
            <a:cxnLst/>
            <a:rect l="l" t="t" r="r" b="b"/>
            <a:pathLst>
              <a:path w="2618001" h="3251511">
                <a:moveTo>
                  <a:pt x="0" y="0"/>
                </a:moveTo>
                <a:lnTo>
                  <a:pt x="2618000" y="0"/>
                </a:lnTo>
                <a:lnTo>
                  <a:pt x="2618000" y="3251511"/>
                </a:lnTo>
                <a:lnTo>
                  <a:pt x="0" y="3251511"/>
                </a:lnTo>
                <a:lnTo>
                  <a:pt x="0" y="0"/>
                </a:lnTo>
                <a:close/>
              </a:path>
            </a:pathLst>
          </a:custGeom>
          <a:blipFill>
            <a:blip r:embed="rId5"/>
            <a:stretch>
              <a:fillRect/>
            </a:stretch>
          </a:blipFill>
        </p:spPr>
      </p:sp>
      <p:sp>
        <p:nvSpPr>
          <p:cNvPr id="29" name="TextBox 29"/>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30" name="TextBox 30"/>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31" name="TextBox 31"/>
          <p:cNvSpPr txBox="1"/>
          <p:nvPr/>
        </p:nvSpPr>
        <p:spPr>
          <a:xfrm>
            <a:off x="12117428" y="5839055"/>
            <a:ext cx="1123017" cy="302841"/>
          </a:xfrm>
          <a:prstGeom prst="rect">
            <a:avLst/>
          </a:prstGeom>
        </p:spPr>
        <p:txBody>
          <a:bodyPr lIns="0" tIns="0" rIns="0" bIns="0" rtlCol="0" anchor="t">
            <a:spAutoFit/>
          </a:bodyPr>
          <a:lstStyle/>
          <a:p>
            <a:pPr algn="ctr">
              <a:lnSpc>
                <a:spcPts val="1951"/>
              </a:lnSpc>
              <a:spcBef>
                <a:spcPct val="0"/>
              </a:spcBef>
            </a:pPr>
            <a:r>
              <a:rPr lang="en-US" sz="1894">
                <a:solidFill>
                  <a:srgbClr val="0E0D0D"/>
                </a:solidFill>
                <a:latin typeface="29LT Zarid Display"/>
                <a:ea typeface="29LT Zarid Display"/>
                <a:cs typeface="29LT Zarid Display"/>
                <a:sym typeface="29LT Zarid Display"/>
              </a:rPr>
              <a:t>section A-A</a:t>
            </a:r>
          </a:p>
        </p:txBody>
      </p:sp>
      <p:sp>
        <p:nvSpPr>
          <p:cNvPr id="32" name="TextBox 32"/>
          <p:cNvSpPr txBox="1"/>
          <p:nvPr/>
        </p:nvSpPr>
        <p:spPr>
          <a:xfrm rot="-2912352">
            <a:off x="9158180" y="1433032"/>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A</a:t>
            </a:r>
          </a:p>
        </p:txBody>
      </p:sp>
      <p:sp>
        <p:nvSpPr>
          <p:cNvPr id="33" name="TextBox 33"/>
          <p:cNvSpPr txBox="1"/>
          <p:nvPr/>
        </p:nvSpPr>
        <p:spPr>
          <a:xfrm rot="-2912352">
            <a:off x="3664281" y="7763066"/>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A</a:t>
            </a:r>
          </a:p>
        </p:txBody>
      </p:sp>
      <p:sp>
        <p:nvSpPr>
          <p:cNvPr id="34" name="TextBox 34"/>
          <p:cNvSpPr txBox="1"/>
          <p:nvPr/>
        </p:nvSpPr>
        <p:spPr>
          <a:xfrm rot="2108174">
            <a:off x="6728136" y="2002538"/>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B</a:t>
            </a:r>
          </a:p>
        </p:txBody>
      </p:sp>
      <p:sp>
        <p:nvSpPr>
          <p:cNvPr id="35" name="TextBox 35"/>
          <p:cNvSpPr txBox="1"/>
          <p:nvPr/>
        </p:nvSpPr>
        <p:spPr>
          <a:xfrm rot="2108174">
            <a:off x="8703151" y="3356328"/>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B</a:t>
            </a:r>
          </a:p>
        </p:txBody>
      </p:sp>
      <p:sp>
        <p:nvSpPr>
          <p:cNvPr id="36" name="TextBox 36"/>
          <p:cNvSpPr txBox="1"/>
          <p:nvPr/>
        </p:nvSpPr>
        <p:spPr>
          <a:xfrm rot="2700000">
            <a:off x="4433243" y="4812147"/>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C</a:t>
            </a:r>
          </a:p>
        </p:txBody>
      </p:sp>
      <p:sp>
        <p:nvSpPr>
          <p:cNvPr id="37" name="TextBox 37"/>
          <p:cNvSpPr txBox="1"/>
          <p:nvPr/>
        </p:nvSpPr>
        <p:spPr>
          <a:xfrm rot="2700000">
            <a:off x="6658922" y="6857684"/>
            <a:ext cx="677957" cy="400670"/>
          </a:xfrm>
          <a:prstGeom prst="rect">
            <a:avLst/>
          </a:prstGeom>
        </p:spPr>
        <p:txBody>
          <a:bodyPr lIns="0" tIns="0" rIns="0" bIns="0" rtlCol="0" anchor="t">
            <a:spAutoFit/>
          </a:bodyPr>
          <a:lstStyle/>
          <a:p>
            <a:pPr algn="ctr">
              <a:lnSpc>
                <a:spcPts val="2558"/>
              </a:lnSpc>
              <a:spcBef>
                <a:spcPct val="0"/>
              </a:spcBef>
            </a:pPr>
            <a:r>
              <a:rPr lang="en-US" sz="2483" b="1">
                <a:solidFill>
                  <a:srgbClr val="0E0D0D"/>
                </a:solidFill>
                <a:latin typeface="29LT Zarid Display Bold"/>
                <a:ea typeface="29LT Zarid Display Bold"/>
                <a:cs typeface="29LT Zarid Display Bold"/>
                <a:sym typeface="29LT Zarid Display Bold"/>
              </a:rPr>
              <a:t>C</a:t>
            </a:r>
          </a:p>
        </p:txBody>
      </p:sp>
      <p:sp>
        <p:nvSpPr>
          <p:cNvPr id="38" name="TextBox 38"/>
          <p:cNvSpPr txBox="1"/>
          <p:nvPr/>
        </p:nvSpPr>
        <p:spPr>
          <a:xfrm>
            <a:off x="12117428" y="7054581"/>
            <a:ext cx="1123017" cy="302841"/>
          </a:xfrm>
          <a:prstGeom prst="rect">
            <a:avLst/>
          </a:prstGeom>
        </p:spPr>
        <p:txBody>
          <a:bodyPr lIns="0" tIns="0" rIns="0" bIns="0" rtlCol="0" anchor="t">
            <a:spAutoFit/>
          </a:bodyPr>
          <a:lstStyle/>
          <a:p>
            <a:pPr algn="ctr">
              <a:lnSpc>
                <a:spcPts val="1951"/>
              </a:lnSpc>
              <a:spcBef>
                <a:spcPct val="0"/>
              </a:spcBef>
            </a:pPr>
            <a:r>
              <a:rPr lang="en-US" sz="1894">
                <a:solidFill>
                  <a:srgbClr val="0E0D0D"/>
                </a:solidFill>
                <a:latin typeface="29LT Zarid Display"/>
                <a:ea typeface="29LT Zarid Display"/>
                <a:cs typeface="29LT Zarid Display"/>
                <a:sym typeface="29LT Zarid Display"/>
              </a:rPr>
              <a:t>section B-B</a:t>
            </a:r>
          </a:p>
        </p:txBody>
      </p:sp>
      <p:sp>
        <p:nvSpPr>
          <p:cNvPr id="39" name="TextBox 39"/>
          <p:cNvSpPr txBox="1"/>
          <p:nvPr/>
        </p:nvSpPr>
        <p:spPr>
          <a:xfrm>
            <a:off x="12117428" y="8426661"/>
            <a:ext cx="1123017" cy="302841"/>
          </a:xfrm>
          <a:prstGeom prst="rect">
            <a:avLst/>
          </a:prstGeom>
        </p:spPr>
        <p:txBody>
          <a:bodyPr lIns="0" tIns="0" rIns="0" bIns="0" rtlCol="0" anchor="t">
            <a:spAutoFit/>
          </a:bodyPr>
          <a:lstStyle/>
          <a:p>
            <a:pPr algn="ctr">
              <a:lnSpc>
                <a:spcPts val="1951"/>
              </a:lnSpc>
              <a:spcBef>
                <a:spcPct val="0"/>
              </a:spcBef>
            </a:pPr>
            <a:r>
              <a:rPr lang="en-US" sz="1894">
                <a:solidFill>
                  <a:srgbClr val="0E0D0D"/>
                </a:solidFill>
                <a:latin typeface="29LT Zarid Display"/>
                <a:ea typeface="29LT Zarid Display"/>
                <a:cs typeface="29LT Zarid Display"/>
                <a:sym typeface="29LT Zarid Display"/>
              </a:rPr>
              <a:t>section C-C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2502059" y="782558"/>
            <a:ext cx="12317779" cy="8714829"/>
          </a:xfrm>
          <a:custGeom>
            <a:avLst/>
            <a:gdLst/>
            <a:ahLst/>
            <a:cxnLst/>
            <a:rect l="l" t="t" r="r" b="b"/>
            <a:pathLst>
              <a:path w="12317779" h="8714829">
                <a:moveTo>
                  <a:pt x="0" y="0"/>
                </a:moveTo>
                <a:lnTo>
                  <a:pt x="12317779" y="0"/>
                </a:lnTo>
                <a:lnTo>
                  <a:pt x="12317779" y="8714828"/>
                </a:lnTo>
                <a:lnTo>
                  <a:pt x="0" y="8714828"/>
                </a:lnTo>
                <a:lnTo>
                  <a:pt x="0" y="0"/>
                </a:lnTo>
                <a:close/>
              </a:path>
            </a:pathLst>
          </a:custGeom>
          <a:blipFill>
            <a:blip r:embed="rId2"/>
            <a:stretch>
              <a:fillRect/>
            </a:stretch>
          </a:blipFill>
          <a:ln w="9525" cap="sq">
            <a:solidFill>
              <a:srgbClr val="000000"/>
            </a:solidFill>
            <a:prstDash val="solid"/>
            <a:miter/>
          </a:ln>
        </p:spPr>
      </p:sp>
      <p:sp>
        <p:nvSpPr>
          <p:cNvPr id="17" name="TextBox 17"/>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8" name="TextBox 18"/>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2502059" y="782558"/>
            <a:ext cx="12326460" cy="8720971"/>
          </a:xfrm>
          <a:custGeom>
            <a:avLst/>
            <a:gdLst/>
            <a:ahLst/>
            <a:cxnLst/>
            <a:rect l="l" t="t" r="r" b="b"/>
            <a:pathLst>
              <a:path w="12326460" h="8720971">
                <a:moveTo>
                  <a:pt x="0" y="0"/>
                </a:moveTo>
                <a:lnTo>
                  <a:pt x="12326460" y="0"/>
                </a:lnTo>
                <a:lnTo>
                  <a:pt x="12326460" y="8720970"/>
                </a:lnTo>
                <a:lnTo>
                  <a:pt x="0" y="8720970"/>
                </a:lnTo>
                <a:lnTo>
                  <a:pt x="0" y="0"/>
                </a:lnTo>
                <a:close/>
              </a:path>
            </a:pathLst>
          </a:custGeom>
          <a:blipFill>
            <a:blip r:embed="rId2"/>
            <a:stretch>
              <a:fillRect/>
            </a:stretch>
          </a:blipFill>
          <a:ln w="9525" cap="sq">
            <a:solidFill>
              <a:srgbClr val="000000"/>
            </a:solidFill>
            <a:prstDash val="solid"/>
            <a:miter/>
          </a:ln>
        </p:spPr>
      </p:sp>
      <p:sp>
        <p:nvSpPr>
          <p:cNvPr id="17" name="TextBox 17"/>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8" name="TextBox 18"/>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2502059" y="782558"/>
            <a:ext cx="12317779" cy="8714829"/>
          </a:xfrm>
          <a:custGeom>
            <a:avLst/>
            <a:gdLst/>
            <a:ahLst/>
            <a:cxnLst/>
            <a:rect l="l" t="t" r="r" b="b"/>
            <a:pathLst>
              <a:path w="12317779" h="8714829">
                <a:moveTo>
                  <a:pt x="0" y="0"/>
                </a:moveTo>
                <a:lnTo>
                  <a:pt x="12317779" y="0"/>
                </a:lnTo>
                <a:lnTo>
                  <a:pt x="12317779" y="8714828"/>
                </a:lnTo>
                <a:lnTo>
                  <a:pt x="0" y="8714828"/>
                </a:lnTo>
                <a:lnTo>
                  <a:pt x="0" y="0"/>
                </a:lnTo>
                <a:close/>
              </a:path>
            </a:pathLst>
          </a:custGeom>
          <a:blipFill>
            <a:blip r:embed="rId2"/>
            <a:stretch>
              <a:fillRect/>
            </a:stretch>
          </a:blipFill>
          <a:ln w="9525" cap="sq">
            <a:solidFill>
              <a:srgbClr val="000000"/>
            </a:solidFill>
            <a:prstDash val="solid"/>
            <a:miter/>
          </a:ln>
        </p:spPr>
      </p:sp>
      <p:sp>
        <p:nvSpPr>
          <p:cNvPr id="17" name="TextBox 17"/>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8" name="TextBox 18"/>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AutoShape 16"/>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17" name="AutoShape 17"/>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18" name="Freeform 18"/>
          <p:cNvSpPr/>
          <p:nvPr/>
        </p:nvSpPr>
        <p:spPr>
          <a:xfrm>
            <a:off x="2944862" y="1424113"/>
            <a:ext cx="11880009" cy="8613007"/>
          </a:xfrm>
          <a:custGeom>
            <a:avLst/>
            <a:gdLst/>
            <a:ahLst/>
            <a:cxnLst/>
            <a:rect l="l" t="t" r="r" b="b"/>
            <a:pathLst>
              <a:path w="11880009" h="8613007">
                <a:moveTo>
                  <a:pt x="0" y="0"/>
                </a:moveTo>
                <a:lnTo>
                  <a:pt x="11880010" y="0"/>
                </a:lnTo>
                <a:lnTo>
                  <a:pt x="11880010" y="8613007"/>
                </a:lnTo>
                <a:lnTo>
                  <a:pt x="0" y="8613007"/>
                </a:lnTo>
                <a:lnTo>
                  <a:pt x="0" y="0"/>
                </a:lnTo>
                <a:close/>
              </a:path>
            </a:pathLst>
          </a:custGeom>
          <a:blipFill>
            <a:blip r:embed="rId2"/>
            <a:stretch>
              <a:fillRect/>
            </a:stretch>
          </a:blipFill>
          <a:ln w="9525" cap="sq">
            <a:solidFill>
              <a:srgbClr val="000000"/>
            </a:solidFill>
            <a:prstDash val="solid"/>
            <a:miter/>
          </a:ln>
        </p:spPr>
      </p:sp>
      <p:sp>
        <p:nvSpPr>
          <p:cNvPr id="19" name="Freeform 19"/>
          <p:cNvSpPr/>
          <p:nvPr/>
        </p:nvSpPr>
        <p:spPr>
          <a:xfrm>
            <a:off x="14016090" y="5901134"/>
            <a:ext cx="572903" cy="483119"/>
          </a:xfrm>
          <a:custGeom>
            <a:avLst/>
            <a:gdLst/>
            <a:ahLst/>
            <a:cxnLst/>
            <a:rect l="l" t="t" r="r" b="b"/>
            <a:pathLst>
              <a:path w="572903" h="483119">
                <a:moveTo>
                  <a:pt x="0" y="0"/>
                </a:moveTo>
                <a:lnTo>
                  <a:pt x="572902" y="0"/>
                </a:lnTo>
                <a:lnTo>
                  <a:pt x="572902" y="483119"/>
                </a:lnTo>
                <a:lnTo>
                  <a:pt x="0" y="483119"/>
                </a:lnTo>
                <a:lnTo>
                  <a:pt x="0" y="0"/>
                </a:lnTo>
                <a:close/>
              </a:path>
            </a:pathLst>
          </a:custGeom>
          <a:blipFill>
            <a:blip r:embed="rId3"/>
            <a:stretch>
              <a:fillRect/>
            </a:stretch>
          </a:blipFill>
        </p:spPr>
      </p:sp>
      <p:sp>
        <p:nvSpPr>
          <p:cNvPr id="20" name="Freeform 20"/>
          <p:cNvSpPr/>
          <p:nvPr/>
        </p:nvSpPr>
        <p:spPr>
          <a:xfrm>
            <a:off x="14016090" y="6555703"/>
            <a:ext cx="488963" cy="639056"/>
          </a:xfrm>
          <a:custGeom>
            <a:avLst/>
            <a:gdLst/>
            <a:ahLst/>
            <a:cxnLst/>
            <a:rect l="l" t="t" r="r" b="b"/>
            <a:pathLst>
              <a:path w="488963" h="639056">
                <a:moveTo>
                  <a:pt x="0" y="0"/>
                </a:moveTo>
                <a:lnTo>
                  <a:pt x="488963" y="0"/>
                </a:lnTo>
                <a:lnTo>
                  <a:pt x="488963" y="639056"/>
                </a:lnTo>
                <a:lnTo>
                  <a:pt x="0" y="639056"/>
                </a:lnTo>
                <a:lnTo>
                  <a:pt x="0" y="0"/>
                </a:lnTo>
                <a:close/>
              </a:path>
            </a:pathLst>
          </a:custGeom>
          <a:blipFill>
            <a:blip r:embed="rId4"/>
            <a:stretch>
              <a:fillRect/>
            </a:stretch>
          </a:blipFill>
        </p:spPr>
      </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23" name="TextBox 23"/>
          <p:cNvSpPr txBox="1"/>
          <p:nvPr/>
        </p:nvSpPr>
        <p:spPr>
          <a:xfrm>
            <a:off x="10736670" y="536521"/>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التحليل على المستوى المحلي</a:t>
            </a:r>
          </a:p>
        </p:txBody>
      </p:sp>
      <p:sp>
        <p:nvSpPr>
          <p:cNvPr id="24" name="TextBox 24"/>
          <p:cNvSpPr txBox="1"/>
          <p:nvPr/>
        </p:nvSpPr>
        <p:spPr>
          <a:xfrm>
            <a:off x="12736062" y="5965872"/>
            <a:ext cx="1280028" cy="332961"/>
          </a:xfrm>
          <a:prstGeom prst="rect">
            <a:avLst/>
          </a:prstGeom>
        </p:spPr>
        <p:txBody>
          <a:bodyPr lIns="0" tIns="0" rIns="0" bIns="0" rtlCol="0" anchor="t">
            <a:spAutoFit/>
          </a:bodyPr>
          <a:lstStyle/>
          <a:p>
            <a:pPr algn="ctr">
              <a:lnSpc>
                <a:spcPts val="2169"/>
              </a:lnSpc>
              <a:spcBef>
                <a:spcPct val="0"/>
              </a:spcBef>
            </a:pPr>
            <a:r>
              <a:rPr lang="en-US" sz="2106" b="1">
                <a:solidFill>
                  <a:srgbClr val="0E0D0D"/>
                </a:solidFill>
                <a:latin typeface="29LT Zarid Display Bold"/>
                <a:ea typeface="29LT Zarid Display Bold"/>
                <a:cs typeface="29LT Zarid Display Bold"/>
                <a:sym typeface="29LT Zarid Display Bold"/>
              </a:rPr>
              <a:t>  291443 </a:t>
            </a:r>
          </a:p>
        </p:txBody>
      </p:sp>
      <p:sp>
        <p:nvSpPr>
          <p:cNvPr id="25" name="TextBox 25"/>
          <p:cNvSpPr txBox="1"/>
          <p:nvPr/>
        </p:nvSpPr>
        <p:spPr>
          <a:xfrm>
            <a:off x="11626763" y="6026880"/>
            <a:ext cx="1749313" cy="296138"/>
          </a:xfrm>
          <a:prstGeom prst="rect">
            <a:avLst/>
          </a:prstGeom>
        </p:spPr>
        <p:txBody>
          <a:bodyPr lIns="0" tIns="0" rIns="0" bIns="0" rtlCol="0" anchor="t">
            <a:spAutoFit/>
          </a:bodyPr>
          <a:lstStyle/>
          <a:p>
            <a:pPr algn="ctr" rtl="1">
              <a:lnSpc>
                <a:spcPts val="2427"/>
              </a:lnSpc>
              <a:spcBef>
                <a:spcPct val="0"/>
              </a:spcBef>
            </a:pPr>
            <a:r>
              <a:rPr lang="ar-EG" sz="1734">
                <a:solidFill>
                  <a:srgbClr val="0E0D0D"/>
                </a:solidFill>
                <a:latin typeface="Montserrat"/>
                <a:ea typeface="Montserrat"/>
                <a:cs typeface="Montserrat"/>
                <a:sym typeface="Montserrat"/>
                <a:rtl/>
              </a:rPr>
              <a:t>الف نسمة</a:t>
            </a:r>
          </a:p>
        </p:txBody>
      </p:sp>
      <p:sp>
        <p:nvSpPr>
          <p:cNvPr id="26" name="TextBox 26"/>
          <p:cNvSpPr txBox="1"/>
          <p:nvPr/>
        </p:nvSpPr>
        <p:spPr>
          <a:xfrm>
            <a:off x="13076791" y="6698578"/>
            <a:ext cx="1225750" cy="319650"/>
          </a:xfrm>
          <a:prstGeom prst="rect">
            <a:avLst/>
          </a:prstGeom>
        </p:spPr>
        <p:txBody>
          <a:bodyPr lIns="0" tIns="0" rIns="0" bIns="0" rtlCol="0" anchor="t">
            <a:spAutoFit/>
          </a:bodyPr>
          <a:lstStyle/>
          <a:p>
            <a:pPr algn="ctr">
              <a:lnSpc>
                <a:spcPts val="2077"/>
              </a:lnSpc>
              <a:spcBef>
                <a:spcPct val="0"/>
              </a:spcBef>
            </a:pPr>
            <a:r>
              <a:rPr lang="en-US" sz="2016" b="1">
                <a:solidFill>
                  <a:srgbClr val="0E0D0D"/>
                </a:solidFill>
                <a:latin typeface="29LT Zarid Display Bold"/>
                <a:ea typeface="29LT Zarid Display Bold"/>
                <a:cs typeface="29LT Zarid Display Bold"/>
                <a:sym typeface="29LT Zarid Display Bold"/>
              </a:rPr>
              <a:t>20 </a:t>
            </a:r>
          </a:p>
        </p:txBody>
      </p:sp>
      <p:sp>
        <p:nvSpPr>
          <p:cNvPr id="27" name="TextBox 27"/>
          <p:cNvSpPr txBox="1"/>
          <p:nvPr/>
        </p:nvSpPr>
        <p:spPr>
          <a:xfrm>
            <a:off x="12114004" y="6712238"/>
            <a:ext cx="1723499" cy="282806"/>
          </a:xfrm>
          <a:prstGeom prst="rect">
            <a:avLst/>
          </a:prstGeom>
        </p:spPr>
        <p:txBody>
          <a:bodyPr lIns="0" tIns="0" rIns="0" bIns="0" rtlCol="0" anchor="t">
            <a:spAutoFit/>
          </a:bodyPr>
          <a:lstStyle/>
          <a:p>
            <a:pPr algn="ctr" rtl="1">
              <a:lnSpc>
                <a:spcPts val="2391"/>
              </a:lnSpc>
              <a:spcBef>
                <a:spcPct val="0"/>
              </a:spcBef>
            </a:pPr>
            <a:r>
              <a:rPr lang="ar-EG" sz="1708">
                <a:solidFill>
                  <a:srgbClr val="0E0D0D"/>
                </a:solidFill>
                <a:latin typeface="Montserrat"/>
                <a:ea typeface="Montserrat"/>
                <a:cs typeface="Montserrat"/>
                <a:sym typeface="Montserrat"/>
                <a:rtl/>
              </a:rPr>
              <a:t>حي سكني</a:t>
            </a:r>
          </a:p>
        </p:txBody>
      </p:sp>
      <p:grpSp>
        <p:nvGrpSpPr>
          <p:cNvPr id="28" name="Group 28"/>
          <p:cNvGrpSpPr/>
          <p:nvPr/>
        </p:nvGrpSpPr>
        <p:grpSpPr>
          <a:xfrm>
            <a:off x="14039885" y="5085417"/>
            <a:ext cx="493663" cy="645199"/>
            <a:chOff x="0" y="0"/>
            <a:chExt cx="658218" cy="860266"/>
          </a:xfrm>
        </p:grpSpPr>
        <p:sp>
          <p:nvSpPr>
            <p:cNvPr id="29" name="Freeform 29"/>
            <p:cNvSpPr/>
            <p:nvPr/>
          </p:nvSpPr>
          <p:spPr>
            <a:xfrm>
              <a:off x="0" y="0"/>
              <a:ext cx="658218" cy="860266"/>
            </a:xfrm>
            <a:custGeom>
              <a:avLst/>
              <a:gdLst/>
              <a:ahLst/>
              <a:cxnLst/>
              <a:rect l="l" t="t" r="r" b="b"/>
              <a:pathLst>
                <a:path w="658218" h="860266">
                  <a:moveTo>
                    <a:pt x="0" y="0"/>
                  </a:moveTo>
                  <a:lnTo>
                    <a:pt x="658218" y="0"/>
                  </a:lnTo>
                  <a:lnTo>
                    <a:pt x="658218" y="860266"/>
                  </a:lnTo>
                  <a:lnTo>
                    <a:pt x="0" y="860266"/>
                  </a:lnTo>
                  <a:lnTo>
                    <a:pt x="0" y="0"/>
                  </a:lnTo>
                  <a:close/>
                </a:path>
              </a:pathLst>
            </a:custGeom>
            <a:blipFill>
              <a:blip r:embed="rId4"/>
              <a:stretch>
                <a:fillRect/>
              </a:stretch>
            </a:blipFill>
          </p:spPr>
        </p:sp>
        <p:grpSp>
          <p:nvGrpSpPr>
            <p:cNvPr id="30" name="Group 30"/>
            <p:cNvGrpSpPr/>
            <p:nvPr/>
          </p:nvGrpSpPr>
          <p:grpSpPr>
            <a:xfrm>
              <a:off x="98546" y="149803"/>
              <a:ext cx="461126" cy="692113"/>
              <a:chOff x="0" y="0"/>
              <a:chExt cx="689610" cy="1035050"/>
            </a:xfrm>
          </p:grpSpPr>
          <p:sp>
            <p:nvSpPr>
              <p:cNvPr id="31" name="Freeform 31"/>
              <p:cNvSpPr/>
              <p:nvPr/>
            </p:nvSpPr>
            <p:spPr>
              <a:xfrm>
                <a:off x="50800" y="35560"/>
                <a:ext cx="595630" cy="948690"/>
              </a:xfrm>
              <a:custGeom>
                <a:avLst/>
                <a:gdLst/>
                <a:ahLst/>
                <a:cxnLst/>
                <a:rect l="l" t="t" r="r" b="b"/>
                <a:pathLst>
                  <a:path w="595630" h="948690">
                    <a:moveTo>
                      <a:pt x="20320" y="382270"/>
                    </a:moveTo>
                    <a:cubicBezTo>
                      <a:pt x="318770" y="118110"/>
                      <a:pt x="354330" y="107950"/>
                      <a:pt x="383540" y="118110"/>
                    </a:cubicBezTo>
                    <a:cubicBezTo>
                      <a:pt x="415290" y="129540"/>
                      <a:pt x="450850" y="173990"/>
                      <a:pt x="459740" y="208280"/>
                    </a:cubicBezTo>
                    <a:cubicBezTo>
                      <a:pt x="468630" y="245110"/>
                      <a:pt x="448310" y="294640"/>
                      <a:pt x="433070" y="331470"/>
                    </a:cubicBezTo>
                    <a:cubicBezTo>
                      <a:pt x="419100" y="364490"/>
                      <a:pt x="400050" y="392430"/>
                      <a:pt x="377190" y="420370"/>
                    </a:cubicBezTo>
                    <a:cubicBezTo>
                      <a:pt x="350520" y="449580"/>
                      <a:pt x="302260" y="476250"/>
                      <a:pt x="280670" y="500380"/>
                    </a:cubicBezTo>
                    <a:cubicBezTo>
                      <a:pt x="267970" y="515620"/>
                      <a:pt x="265430" y="533400"/>
                      <a:pt x="254000" y="542290"/>
                    </a:cubicBezTo>
                    <a:cubicBezTo>
                      <a:pt x="243840" y="549910"/>
                      <a:pt x="231140" y="554990"/>
                      <a:pt x="218440" y="554990"/>
                    </a:cubicBezTo>
                    <a:cubicBezTo>
                      <a:pt x="201930" y="556260"/>
                      <a:pt x="176530" y="552450"/>
                      <a:pt x="162560" y="541020"/>
                    </a:cubicBezTo>
                    <a:cubicBezTo>
                      <a:pt x="146050" y="528320"/>
                      <a:pt x="129540" y="495300"/>
                      <a:pt x="128270" y="474980"/>
                    </a:cubicBezTo>
                    <a:cubicBezTo>
                      <a:pt x="127000" y="455930"/>
                      <a:pt x="134620" y="431800"/>
                      <a:pt x="148590" y="421640"/>
                    </a:cubicBezTo>
                    <a:cubicBezTo>
                      <a:pt x="166370" y="408940"/>
                      <a:pt x="204470" y="421640"/>
                      <a:pt x="232410" y="415290"/>
                    </a:cubicBezTo>
                    <a:cubicBezTo>
                      <a:pt x="260350" y="407670"/>
                      <a:pt x="284480" y="383540"/>
                      <a:pt x="313690" y="375920"/>
                    </a:cubicBezTo>
                    <a:cubicBezTo>
                      <a:pt x="344170" y="368300"/>
                      <a:pt x="386080" y="355600"/>
                      <a:pt x="414020" y="368300"/>
                    </a:cubicBezTo>
                    <a:cubicBezTo>
                      <a:pt x="445770" y="383540"/>
                      <a:pt x="476250" y="431800"/>
                      <a:pt x="487680" y="474980"/>
                    </a:cubicBezTo>
                    <a:cubicBezTo>
                      <a:pt x="502920" y="528320"/>
                      <a:pt x="486410" y="617220"/>
                      <a:pt x="473710" y="670560"/>
                    </a:cubicBezTo>
                    <a:cubicBezTo>
                      <a:pt x="463550" y="711200"/>
                      <a:pt x="455930" y="750570"/>
                      <a:pt x="431800" y="772160"/>
                    </a:cubicBezTo>
                    <a:cubicBezTo>
                      <a:pt x="408940" y="793750"/>
                      <a:pt x="370840" y="803910"/>
                      <a:pt x="336550" y="806450"/>
                    </a:cubicBezTo>
                    <a:cubicBezTo>
                      <a:pt x="299720" y="808990"/>
                      <a:pt x="247650" y="803910"/>
                      <a:pt x="219710" y="782320"/>
                    </a:cubicBezTo>
                    <a:cubicBezTo>
                      <a:pt x="193040" y="760730"/>
                      <a:pt x="180340" y="718820"/>
                      <a:pt x="170180" y="679450"/>
                    </a:cubicBezTo>
                    <a:cubicBezTo>
                      <a:pt x="160020" y="633730"/>
                      <a:pt x="160020" y="563880"/>
                      <a:pt x="166370" y="525780"/>
                    </a:cubicBezTo>
                    <a:cubicBezTo>
                      <a:pt x="170180" y="501650"/>
                      <a:pt x="176530" y="482600"/>
                      <a:pt x="187960" y="468630"/>
                    </a:cubicBezTo>
                    <a:cubicBezTo>
                      <a:pt x="196850" y="457200"/>
                      <a:pt x="207010" y="449580"/>
                      <a:pt x="220980" y="445770"/>
                    </a:cubicBezTo>
                    <a:cubicBezTo>
                      <a:pt x="237490" y="440690"/>
                      <a:pt x="265430" y="440690"/>
                      <a:pt x="281940" y="445770"/>
                    </a:cubicBezTo>
                    <a:cubicBezTo>
                      <a:pt x="295910" y="449580"/>
                      <a:pt x="304800" y="455930"/>
                      <a:pt x="316230" y="468630"/>
                    </a:cubicBezTo>
                    <a:cubicBezTo>
                      <a:pt x="339090" y="494030"/>
                      <a:pt x="373380" y="554990"/>
                      <a:pt x="387350" y="607060"/>
                    </a:cubicBezTo>
                    <a:cubicBezTo>
                      <a:pt x="403860" y="664210"/>
                      <a:pt x="412750" y="793750"/>
                      <a:pt x="397510" y="800100"/>
                    </a:cubicBezTo>
                    <a:cubicBezTo>
                      <a:pt x="386080" y="803910"/>
                      <a:pt x="351790" y="763270"/>
                      <a:pt x="339090" y="728980"/>
                    </a:cubicBezTo>
                    <a:cubicBezTo>
                      <a:pt x="314960" y="662940"/>
                      <a:pt x="341630" y="508000"/>
                      <a:pt x="326390" y="415290"/>
                    </a:cubicBezTo>
                    <a:cubicBezTo>
                      <a:pt x="313690" y="336550"/>
                      <a:pt x="261620" y="264160"/>
                      <a:pt x="262890" y="203200"/>
                    </a:cubicBezTo>
                    <a:cubicBezTo>
                      <a:pt x="264160" y="156210"/>
                      <a:pt x="284480" y="109220"/>
                      <a:pt x="307340" y="80010"/>
                    </a:cubicBezTo>
                    <a:cubicBezTo>
                      <a:pt x="325120" y="54610"/>
                      <a:pt x="347980" y="39370"/>
                      <a:pt x="375920" y="27940"/>
                    </a:cubicBezTo>
                    <a:cubicBezTo>
                      <a:pt x="411480" y="15240"/>
                      <a:pt x="469900" y="0"/>
                      <a:pt x="504190" y="15240"/>
                    </a:cubicBezTo>
                    <a:cubicBezTo>
                      <a:pt x="539750" y="30480"/>
                      <a:pt x="576580" y="86360"/>
                      <a:pt x="586740" y="123190"/>
                    </a:cubicBezTo>
                    <a:cubicBezTo>
                      <a:pt x="595630" y="151130"/>
                      <a:pt x="584200" y="177800"/>
                      <a:pt x="579120" y="209550"/>
                    </a:cubicBezTo>
                    <a:cubicBezTo>
                      <a:pt x="571500" y="248920"/>
                      <a:pt x="568960" y="307340"/>
                      <a:pt x="539750" y="341630"/>
                    </a:cubicBezTo>
                    <a:cubicBezTo>
                      <a:pt x="506730" y="381000"/>
                      <a:pt x="426720" y="415290"/>
                      <a:pt x="374650" y="421640"/>
                    </a:cubicBezTo>
                    <a:cubicBezTo>
                      <a:pt x="332740" y="426720"/>
                      <a:pt x="290830" y="410210"/>
                      <a:pt x="256540" y="394970"/>
                    </a:cubicBezTo>
                    <a:cubicBezTo>
                      <a:pt x="224790" y="382270"/>
                      <a:pt x="191770" y="337820"/>
                      <a:pt x="173990" y="342900"/>
                    </a:cubicBezTo>
                    <a:cubicBezTo>
                      <a:pt x="161290" y="345440"/>
                      <a:pt x="160020" y="375920"/>
                      <a:pt x="148590" y="382270"/>
                    </a:cubicBezTo>
                    <a:cubicBezTo>
                      <a:pt x="137160" y="388620"/>
                      <a:pt x="119380" y="384810"/>
                      <a:pt x="105410" y="381000"/>
                    </a:cubicBezTo>
                    <a:cubicBezTo>
                      <a:pt x="92710" y="377190"/>
                      <a:pt x="78740" y="370840"/>
                      <a:pt x="68580" y="359410"/>
                    </a:cubicBezTo>
                    <a:cubicBezTo>
                      <a:pt x="57150" y="346710"/>
                      <a:pt x="44450" y="320040"/>
                      <a:pt x="41910" y="302260"/>
                    </a:cubicBezTo>
                    <a:cubicBezTo>
                      <a:pt x="39370" y="288290"/>
                      <a:pt x="43180" y="273050"/>
                      <a:pt x="48260" y="260350"/>
                    </a:cubicBezTo>
                    <a:cubicBezTo>
                      <a:pt x="53340" y="247650"/>
                      <a:pt x="59690" y="236220"/>
                      <a:pt x="73660" y="227330"/>
                    </a:cubicBezTo>
                    <a:cubicBezTo>
                      <a:pt x="97790" y="210820"/>
                      <a:pt x="151130" y="212090"/>
                      <a:pt x="193040" y="193040"/>
                    </a:cubicBezTo>
                    <a:cubicBezTo>
                      <a:pt x="245110" y="170180"/>
                      <a:pt x="306070" y="100330"/>
                      <a:pt x="359410" y="86360"/>
                    </a:cubicBezTo>
                    <a:cubicBezTo>
                      <a:pt x="401320" y="74930"/>
                      <a:pt x="447040" y="78740"/>
                      <a:pt x="481330" y="91440"/>
                    </a:cubicBezTo>
                    <a:cubicBezTo>
                      <a:pt x="510540" y="100330"/>
                      <a:pt x="535940" y="114300"/>
                      <a:pt x="552450" y="140970"/>
                    </a:cubicBezTo>
                    <a:cubicBezTo>
                      <a:pt x="576580" y="182880"/>
                      <a:pt x="577850" y="290830"/>
                      <a:pt x="574040" y="335280"/>
                    </a:cubicBezTo>
                    <a:cubicBezTo>
                      <a:pt x="571500" y="358140"/>
                      <a:pt x="566420" y="373380"/>
                      <a:pt x="556260" y="388620"/>
                    </a:cubicBezTo>
                    <a:cubicBezTo>
                      <a:pt x="546100" y="402590"/>
                      <a:pt x="528320" y="416560"/>
                      <a:pt x="510540" y="420370"/>
                    </a:cubicBezTo>
                    <a:cubicBezTo>
                      <a:pt x="487680" y="424180"/>
                      <a:pt x="448310" y="416560"/>
                      <a:pt x="429260" y="403860"/>
                    </a:cubicBezTo>
                    <a:cubicBezTo>
                      <a:pt x="414020" y="392430"/>
                      <a:pt x="403860" y="373380"/>
                      <a:pt x="400050" y="355600"/>
                    </a:cubicBezTo>
                    <a:cubicBezTo>
                      <a:pt x="396240" y="337820"/>
                      <a:pt x="396240" y="316230"/>
                      <a:pt x="405130" y="299720"/>
                    </a:cubicBezTo>
                    <a:cubicBezTo>
                      <a:pt x="416560" y="279400"/>
                      <a:pt x="448310" y="255270"/>
                      <a:pt x="469900" y="248920"/>
                    </a:cubicBezTo>
                    <a:cubicBezTo>
                      <a:pt x="488950" y="243840"/>
                      <a:pt x="510540" y="248920"/>
                      <a:pt x="525780" y="257810"/>
                    </a:cubicBezTo>
                    <a:cubicBezTo>
                      <a:pt x="542290" y="265430"/>
                      <a:pt x="557530" y="281940"/>
                      <a:pt x="565150" y="298450"/>
                    </a:cubicBezTo>
                    <a:cubicBezTo>
                      <a:pt x="572770" y="313690"/>
                      <a:pt x="575310" y="336550"/>
                      <a:pt x="571500" y="354330"/>
                    </a:cubicBezTo>
                    <a:cubicBezTo>
                      <a:pt x="567690" y="370840"/>
                      <a:pt x="556260" y="391160"/>
                      <a:pt x="543560" y="402590"/>
                    </a:cubicBezTo>
                    <a:cubicBezTo>
                      <a:pt x="529590" y="414020"/>
                      <a:pt x="509270" y="422910"/>
                      <a:pt x="491490" y="422910"/>
                    </a:cubicBezTo>
                    <a:cubicBezTo>
                      <a:pt x="473710" y="424180"/>
                      <a:pt x="452120" y="420370"/>
                      <a:pt x="436880" y="408940"/>
                    </a:cubicBezTo>
                    <a:cubicBezTo>
                      <a:pt x="419100" y="394970"/>
                      <a:pt x="398780" y="363220"/>
                      <a:pt x="397510" y="336550"/>
                    </a:cubicBezTo>
                    <a:cubicBezTo>
                      <a:pt x="396240" y="304800"/>
                      <a:pt x="453390" y="238760"/>
                      <a:pt x="443230" y="231140"/>
                    </a:cubicBezTo>
                    <a:cubicBezTo>
                      <a:pt x="430530" y="219710"/>
                      <a:pt x="327660" y="320040"/>
                      <a:pt x="273050" y="346710"/>
                    </a:cubicBezTo>
                    <a:cubicBezTo>
                      <a:pt x="229870" y="367030"/>
                      <a:pt x="179070" y="378460"/>
                      <a:pt x="148590" y="382270"/>
                    </a:cubicBezTo>
                    <a:cubicBezTo>
                      <a:pt x="130810" y="384810"/>
                      <a:pt x="119380" y="384810"/>
                      <a:pt x="105410" y="381000"/>
                    </a:cubicBezTo>
                    <a:cubicBezTo>
                      <a:pt x="92710" y="377190"/>
                      <a:pt x="78740" y="369570"/>
                      <a:pt x="68580" y="359410"/>
                    </a:cubicBezTo>
                    <a:cubicBezTo>
                      <a:pt x="58420" y="350520"/>
                      <a:pt x="50800" y="336550"/>
                      <a:pt x="45720" y="323850"/>
                    </a:cubicBezTo>
                    <a:cubicBezTo>
                      <a:pt x="41910" y="311150"/>
                      <a:pt x="39370" y="295910"/>
                      <a:pt x="41910" y="281940"/>
                    </a:cubicBezTo>
                    <a:cubicBezTo>
                      <a:pt x="46990" y="264160"/>
                      <a:pt x="60960" y="238760"/>
                      <a:pt x="73660" y="227330"/>
                    </a:cubicBezTo>
                    <a:cubicBezTo>
                      <a:pt x="85090" y="217170"/>
                      <a:pt x="95250" y="213360"/>
                      <a:pt x="111760" y="208280"/>
                    </a:cubicBezTo>
                    <a:cubicBezTo>
                      <a:pt x="143510" y="199390"/>
                      <a:pt x="213360" y="186690"/>
                      <a:pt x="251460" y="196850"/>
                    </a:cubicBezTo>
                    <a:cubicBezTo>
                      <a:pt x="283210" y="204470"/>
                      <a:pt x="302260" y="245110"/>
                      <a:pt x="328930" y="248920"/>
                    </a:cubicBezTo>
                    <a:cubicBezTo>
                      <a:pt x="353060" y="251460"/>
                      <a:pt x="387350" y="240030"/>
                      <a:pt x="401320" y="222250"/>
                    </a:cubicBezTo>
                    <a:cubicBezTo>
                      <a:pt x="414020" y="205740"/>
                      <a:pt x="393700" y="160020"/>
                      <a:pt x="408940" y="146050"/>
                    </a:cubicBezTo>
                    <a:cubicBezTo>
                      <a:pt x="425450" y="130810"/>
                      <a:pt x="505460" y="143510"/>
                      <a:pt x="505460" y="147320"/>
                    </a:cubicBezTo>
                    <a:cubicBezTo>
                      <a:pt x="505460" y="149860"/>
                      <a:pt x="426720" y="147320"/>
                      <a:pt x="417830" y="165100"/>
                    </a:cubicBezTo>
                    <a:cubicBezTo>
                      <a:pt x="408940" y="181610"/>
                      <a:pt x="445770" y="213360"/>
                      <a:pt x="457200" y="250190"/>
                    </a:cubicBezTo>
                    <a:cubicBezTo>
                      <a:pt x="478790" y="314960"/>
                      <a:pt x="505460" y="427990"/>
                      <a:pt x="514350" y="521970"/>
                    </a:cubicBezTo>
                    <a:cubicBezTo>
                      <a:pt x="524510" y="621030"/>
                      <a:pt x="525780" y="759460"/>
                      <a:pt x="513080" y="828040"/>
                    </a:cubicBezTo>
                    <a:cubicBezTo>
                      <a:pt x="505460" y="866140"/>
                      <a:pt x="500380" y="892810"/>
                      <a:pt x="477520" y="911860"/>
                    </a:cubicBezTo>
                    <a:cubicBezTo>
                      <a:pt x="450850" y="935990"/>
                      <a:pt x="384810" y="948690"/>
                      <a:pt x="346710" y="947420"/>
                    </a:cubicBezTo>
                    <a:cubicBezTo>
                      <a:pt x="317500" y="947420"/>
                      <a:pt x="289560" y="943610"/>
                      <a:pt x="269240" y="924560"/>
                    </a:cubicBezTo>
                    <a:cubicBezTo>
                      <a:pt x="243840" y="900430"/>
                      <a:pt x="233680" y="847090"/>
                      <a:pt x="223520" y="800100"/>
                    </a:cubicBezTo>
                    <a:cubicBezTo>
                      <a:pt x="210820" y="744220"/>
                      <a:pt x="223520" y="656590"/>
                      <a:pt x="209550" y="607060"/>
                    </a:cubicBezTo>
                    <a:cubicBezTo>
                      <a:pt x="199390" y="572770"/>
                      <a:pt x="168910" y="544830"/>
                      <a:pt x="166370" y="525780"/>
                    </a:cubicBezTo>
                    <a:cubicBezTo>
                      <a:pt x="163830" y="516890"/>
                      <a:pt x="166370" y="513080"/>
                      <a:pt x="168910" y="505460"/>
                    </a:cubicBezTo>
                    <a:cubicBezTo>
                      <a:pt x="171450" y="494030"/>
                      <a:pt x="179070" y="478790"/>
                      <a:pt x="187960" y="468630"/>
                    </a:cubicBezTo>
                    <a:cubicBezTo>
                      <a:pt x="195580" y="458470"/>
                      <a:pt x="207010" y="449580"/>
                      <a:pt x="220980" y="445770"/>
                    </a:cubicBezTo>
                    <a:cubicBezTo>
                      <a:pt x="237490" y="440690"/>
                      <a:pt x="265430" y="440690"/>
                      <a:pt x="281940" y="445770"/>
                    </a:cubicBezTo>
                    <a:cubicBezTo>
                      <a:pt x="295910" y="449580"/>
                      <a:pt x="307340" y="458470"/>
                      <a:pt x="316230" y="468630"/>
                    </a:cubicBezTo>
                    <a:cubicBezTo>
                      <a:pt x="325120" y="478790"/>
                      <a:pt x="331470" y="490220"/>
                      <a:pt x="335280" y="505460"/>
                    </a:cubicBezTo>
                    <a:cubicBezTo>
                      <a:pt x="340360" y="525780"/>
                      <a:pt x="341630" y="558800"/>
                      <a:pt x="336550" y="584200"/>
                    </a:cubicBezTo>
                    <a:cubicBezTo>
                      <a:pt x="332740" y="609600"/>
                      <a:pt x="309880" y="657860"/>
                      <a:pt x="309880" y="657860"/>
                    </a:cubicBezTo>
                    <a:cubicBezTo>
                      <a:pt x="308610" y="657860"/>
                      <a:pt x="359410" y="556260"/>
                      <a:pt x="346710" y="537210"/>
                    </a:cubicBezTo>
                    <a:cubicBezTo>
                      <a:pt x="336550" y="521970"/>
                      <a:pt x="293370" y="525780"/>
                      <a:pt x="269240" y="529590"/>
                    </a:cubicBezTo>
                    <a:cubicBezTo>
                      <a:pt x="243840" y="532130"/>
                      <a:pt x="219710" y="556260"/>
                      <a:pt x="198120" y="554990"/>
                    </a:cubicBezTo>
                    <a:cubicBezTo>
                      <a:pt x="180340" y="553720"/>
                      <a:pt x="160020" y="539750"/>
                      <a:pt x="147320" y="528320"/>
                    </a:cubicBezTo>
                    <a:cubicBezTo>
                      <a:pt x="138430" y="518160"/>
                      <a:pt x="132080" y="506730"/>
                      <a:pt x="130810" y="494030"/>
                    </a:cubicBezTo>
                    <a:cubicBezTo>
                      <a:pt x="127000" y="477520"/>
                      <a:pt x="130810" y="453390"/>
                      <a:pt x="137160" y="436880"/>
                    </a:cubicBezTo>
                    <a:cubicBezTo>
                      <a:pt x="144780" y="421640"/>
                      <a:pt x="156210" y="414020"/>
                      <a:pt x="170180" y="398780"/>
                    </a:cubicBezTo>
                    <a:cubicBezTo>
                      <a:pt x="194310" y="374650"/>
                      <a:pt x="238760" y="335280"/>
                      <a:pt x="273050" y="311150"/>
                    </a:cubicBezTo>
                    <a:cubicBezTo>
                      <a:pt x="302260" y="290830"/>
                      <a:pt x="359410" y="257810"/>
                      <a:pt x="361950" y="260350"/>
                    </a:cubicBezTo>
                    <a:cubicBezTo>
                      <a:pt x="363220" y="262890"/>
                      <a:pt x="271780" y="328930"/>
                      <a:pt x="229870" y="368300"/>
                    </a:cubicBezTo>
                    <a:cubicBezTo>
                      <a:pt x="185420" y="410210"/>
                      <a:pt x="139700" y="488950"/>
                      <a:pt x="102870" y="504190"/>
                    </a:cubicBezTo>
                    <a:cubicBezTo>
                      <a:pt x="82550" y="513080"/>
                      <a:pt x="64770" y="510540"/>
                      <a:pt x="48260" y="504190"/>
                    </a:cubicBezTo>
                    <a:cubicBezTo>
                      <a:pt x="33020" y="497840"/>
                      <a:pt x="16510" y="481330"/>
                      <a:pt x="8890" y="467360"/>
                    </a:cubicBezTo>
                    <a:cubicBezTo>
                      <a:pt x="2540" y="457200"/>
                      <a:pt x="0" y="445770"/>
                      <a:pt x="0" y="433070"/>
                    </a:cubicBezTo>
                    <a:cubicBezTo>
                      <a:pt x="1270" y="416560"/>
                      <a:pt x="20320" y="382270"/>
                      <a:pt x="20320" y="382270"/>
                    </a:cubicBezTo>
                  </a:path>
                </a:pathLst>
              </a:custGeom>
              <a:solidFill>
                <a:srgbClr val="FFFFFF"/>
              </a:solidFill>
              <a:ln cap="sq">
                <a:noFill/>
                <a:prstDash val="solid"/>
                <a:miter/>
              </a:ln>
            </p:spPr>
          </p:sp>
        </p:grpSp>
      </p:grpSp>
      <p:sp>
        <p:nvSpPr>
          <p:cNvPr id="32" name="TextBox 32"/>
          <p:cNvSpPr txBox="1"/>
          <p:nvPr/>
        </p:nvSpPr>
        <p:spPr>
          <a:xfrm>
            <a:off x="12975754" y="5191392"/>
            <a:ext cx="1280028" cy="332961"/>
          </a:xfrm>
          <a:prstGeom prst="rect">
            <a:avLst/>
          </a:prstGeom>
        </p:spPr>
        <p:txBody>
          <a:bodyPr lIns="0" tIns="0" rIns="0" bIns="0" rtlCol="0" anchor="t">
            <a:spAutoFit/>
          </a:bodyPr>
          <a:lstStyle/>
          <a:p>
            <a:pPr algn="ctr">
              <a:lnSpc>
                <a:spcPts val="2169"/>
              </a:lnSpc>
              <a:spcBef>
                <a:spcPct val="0"/>
              </a:spcBef>
            </a:pPr>
            <a:r>
              <a:rPr lang="en-US" sz="2106" b="1">
                <a:solidFill>
                  <a:srgbClr val="0E0D0D"/>
                </a:solidFill>
                <a:latin typeface="29LT Zarid Display Bold"/>
                <a:ea typeface="29LT Zarid Display Bold"/>
                <a:cs typeface="29LT Zarid Display Bold"/>
                <a:sym typeface="29LT Zarid Display Bold"/>
              </a:rPr>
              <a:t>53 </a:t>
            </a:r>
          </a:p>
        </p:txBody>
      </p:sp>
      <p:sp>
        <p:nvSpPr>
          <p:cNvPr id="33" name="TextBox 33"/>
          <p:cNvSpPr txBox="1"/>
          <p:nvPr/>
        </p:nvSpPr>
        <p:spPr>
          <a:xfrm>
            <a:off x="12088191" y="5244223"/>
            <a:ext cx="1749313" cy="296138"/>
          </a:xfrm>
          <a:prstGeom prst="rect">
            <a:avLst/>
          </a:prstGeom>
        </p:spPr>
        <p:txBody>
          <a:bodyPr lIns="0" tIns="0" rIns="0" bIns="0" rtlCol="0" anchor="t">
            <a:spAutoFit/>
          </a:bodyPr>
          <a:lstStyle/>
          <a:p>
            <a:pPr algn="ctr" rtl="1">
              <a:lnSpc>
                <a:spcPts val="2427"/>
              </a:lnSpc>
              <a:spcBef>
                <a:spcPct val="0"/>
              </a:spcBef>
            </a:pPr>
            <a:r>
              <a:rPr lang="ar-EG" sz="1734">
                <a:solidFill>
                  <a:srgbClr val="0E0D0D"/>
                </a:solidFill>
                <a:latin typeface="Montserrat"/>
                <a:ea typeface="Montserrat"/>
                <a:cs typeface="Montserrat"/>
                <a:sym typeface="Montserrat"/>
                <a:rtl/>
              </a:rPr>
              <a:t>الف دونم</a:t>
            </a:r>
          </a:p>
        </p:txBody>
      </p:sp>
      <p:sp>
        <p:nvSpPr>
          <p:cNvPr id="34" name="TextBox 34"/>
          <p:cNvSpPr txBox="1"/>
          <p:nvPr/>
        </p:nvSpPr>
        <p:spPr>
          <a:xfrm>
            <a:off x="1028322" y="562717"/>
            <a:ext cx="4673689" cy="637652"/>
          </a:xfrm>
          <a:prstGeom prst="rect">
            <a:avLst/>
          </a:prstGeom>
        </p:spPr>
        <p:txBody>
          <a:bodyPr lIns="0" tIns="0" rIns="0" bIns="0" rtlCol="0" anchor="t">
            <a:spAutoFit/>
          </a:bodyPr>
          <a:lstStyle/>
          <a:p>
            <a:pPr algn="ctr" rtl="1">
              <a:lnSpc>
                <a:spcPts val="4067"/>
              </a:lnSpc>
            </a:pPr>
            <a:r>
              <a:rPr lang="ar-EG" sz="3949" b="1" dirty="0">
                <a:solidFill>
                  <a:srgbClr val="A41C00"/>
                </a:solidFill>
                <a:latin typeface="29LT Zarid Display Medium"/>
                <a:ea typeface="29LT Zarid Display Medium"/>
                <a:cs typeface="29LT Zarid Display Medium"/>
                <a:sym typeface="29LT Zarid Display Medium"/>
                <a:rtl/>
              </a:rPr>
              <a:t>التعريف بالمنطقة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348525" y="762392"/>
            <a:ext cx="12911998" cy="9135238"/>
          </a:xfrm>
          <a:custGeom>
            <a:avLst/>
            <a:gdLst/>
            <a:ahLst/>
            <a:cxnLst/>
            <a:rect l="l" t="t" r="r" b="b"/>
            <a:pathLst>
              <a:path w="12911998" h="9135238">
                <a:moveTo>
                  <a:pt x="0" y="0"/>
                </a:moveTo>
                <a:lnTo>
                  <a:pt x="12911998" y="0"/>
                </a:lnTo>
                <a:lnTo>
                  <a:pt x="12911998" y="9135239"/>
                </a:lnTo>
                <a:lnTo>
                  <a:pt x="0" y="9135239"/>
                </a:lnTo>
                <a:lnTo>
                  <a:pt x="0" y="0"/>
                </a:lnTo>
                <a:close/>
              </a:path>
            </a:pathLst>
          </a:custGeom>
          <a:blipFill>
            <a:blip r:embed="rId3"/>
            <a:stretch>
              <a:fillRect/>
            </a:stretch>
          </a:blipFill>
          <a:ln w="9525" cap="sq">
            <a:solidFill>
              <a:srgbClr val="000000"/>
            </a:solidFill>
            <a:prstDash val="solid"/>
            <a:miter/>
          </a:ln>
        </p:spPr>
      </p:sp>
      <p:graphicFrame>
        <p:nvGraphicFramePr>
          <p:cNvPr id="17" name="Object 17"/>
          <p:cNvGraphicFramePr/>
          <p:nvPr/>
        </p:nvGraphicFramePr>
        <p:xfrm>
          <a:off x="13487400" y="4738476"/>
          <a:ext cx="3771900" cy="2933700"/>
        </p:xfrm>
        <a:graphic>
          <a:graphicData uri="http://schemas.openxmlformats.org/presentationml/2006/ole">
            <mc:AlternateContent xmlns:mc="http://schemas.openxmlformats.org/markup-compatibility/2006">
              <mc:Choice xmlns:v="urn:schemas-microsoft-com:vml" Requires="v">
                <p:oleObj spid="_x0000_s1028" name="Worksheet" r:id="rId4" imgW="4521200" imgH="3683000" progId="Excel.Sheet.12">
                  <p:embed/>
                </p:oleObj>
              </mc:Choice>
              <mc:Fallback>
                <p:oleObj name="Worksheet" r:id="rId4" imgW="4521200" imgH="3683000" progId="Excel.Sheet.12">
                  <p:embed/>
                  <p:pic>
                    <p:nvPicPr>
                      <p:cNvPr id="0" name=""/>
                      <p:cNvPicPr/>
                      <p:nvPr/>
                    </p:nvPicPr>
                    <p:blipFill>
                      <a:blip r:embed="rId5"/>
                      <a:stretch>
                        <a:fillRect/>
                      </a:stretch>
                    </p:blipFill>
                    <p:spPr>
                      <a:xfrm>
                        <a:off x="13487400" y="4738476"/>
                        <a:ext cx="3771900" cy="2933700"/>
                      </a:xfrm>
                      <a:prstGeom prst="rect">
                        <a:avLst/>
                      </a:prstGeom>
                    </p:spPr>
                  </p:pic>
                </p:oleObj>
              </mc:Fallback>
            </mc:AlternateContent>
          </a:graphicData>
        </a:graphic>
      </p:graphicFrame>
      <p:graphicFrame>
        <p:nvGraphicFramePr>
          <p:cNvPr id="18" name="Object 18"/>
          <p:cNvGraphicFramePr/>
          <p:nvPr/>
        </p:nvGraphicFramePr>
        <p:xfrm>
          <a:off x="13487400" y="1090172"/>
          <a:ext cx="3771900" cy="2933700"/>
        </p:xfrm>
        <a:graphic>
          <a:graphicData uri="http://schemas.openxmlformats.org/presentationml/2006/ole">
            <mc:AlternateContent xmlns:mc="http://schemas.openxmlformats.org/markup-compatibility/2006">
              <mc:Choice xmlns:v="urn:schemas-microsoft-com:vml" Requires="v">
                <p:oleObj spid="_x0000_s1029" name="Worksheet" r:id="rId6" imgW="4521200" imgH="3683000" progId="Excel.Sheet.12">
                  <p:embed/>
                </p:oleObj>
              </mc:Choice>
              <mc:Fallback>
                <p:oleObj name="Worksheet" r:id="rId6" imgW="4521200" imgH="3683000" progId="Excel.Sheet.12">
                  <p:embed/>
                  <p:pic>
                    <p:nvPicPr>
                      <p:cNvPr id="0" name=""/>
                      <p:cNvPicPr/>
                      <p:nvPr/>
                    </p:nvPicPr>
                    <p:blipFill>
                      <a:blip r:embed="rId7"/>
                      <a:stretch>
                        <a:fillRect/>
                      </a:stretch>
                    </p:blipFill>
                    <p:spPr>
                      <a:xfrm>
                        <a:off x="13487400" y="1090172"/>
                        <a:ext cx="3771900" cy="2933700"/>
                      </a:xfrm>
                      <a:prstGeom prst="rect">
                        <a:avLst/>
                      </a:prstGeom>
                    </p:spPr>
                  </p:pic>
                </p:oleObj>
              </mc:Fallback>
            </mc:AlternateContent>
          </a:graphicData>
        </a:graphic>
      </p:graphicFrame>
      <p:sp>
        <p:nvSpPr>
          <p:cNvPr id="19" name="Freeform 19"/>
          <p:cNvSpPr/>
          <p:nvPr/>
        </p:nvSpPr>
        <p:spPr>
          <a:xfrm>
            <a:off x="13487400" y="7805526"/>
            <a:ext cx="3771900" cy="2092104"/>
          </a:xfrm>
          <a:custGeom>
            <a:avLst/>
            <a:gdLst/>
            <a:ahLst/>
            <a:cxnLst/>
            <a:rect l="l" t="t" r="r" b="b"/>
            <a:pathLst>
              <a:path w="3771900" h="2092104">
                <a:moveTo>
                  <a:pt x="0" y="0"/>
                </a:moveTo>
                <a:lnTo>
                  <a:pt x="3771900" y="0"/>
                </a:lnTo>
                <a:lnTo>
                  <a:pt x="3771900" y="2092105"/>
                </a:lnTo>
                <a:lnTo>
                  <a:pt x="0" y="2092105"/>
                </a:lnTo>
                <a:lnTo>
                  <a:pt x="0" y="0"/>
                </a:lnTo>
                <a:close/>
              </a:path>
            </a:pathLst>
          </a:custGeom>
          <a:blipFill>
            <a:blip r:embed="rId8"/>
            <a:stretch>
              <a:fillRect t="-28043" b="-4246"/>
            </a:stretch>
          </a:blipFill>
        </p:spPr>
      </p:sp>
      <p:sp>
        <p:nvSpPr>
          <p:cNvPr id="20" name="TextBox 20"/>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1" name="TextBox 21"/>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22" name="TextBox 22"/>
          <p:cNvSpPr txBox="1"/>
          <p:nvPr/>
        </p:nvSpPr>
        <p:spPr>
          <a:xfrm>
            <a:off x="14003503" y="354739"/>
            <a:ext cx="2908741" cy="634332"/>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  مدينة خان يونس</a:t>
            </a:r>
          </a:p>
        </p:txBody>
      </p:sp>
      <p:sp>
        <p:nvSpPr>
          <p:cNvPr id="23" name="TextBox 23"/>
          <p:cNvSpPr txBox="1"/>
          <p:nvPr/>
        </p:nvSpPr>
        <p:spPr>
          <a:xfrm>
            <a:off x="13918980" y="3973521"/>
            <a:ext cx="2908741" cy="634332"/>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مخيم خان يونس</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3136000" y="1421394"/>
            <a:ext cx="11629667" cy="8431509"/>
          </a:xfrm>
          <a:custGeom>
            <a:avLst/>
            <a:gdLst/>
            <a:ahLst/>
            <a:cxnLst/>
            <a:rect l="l" t="t" r="r" b="b"/>
            <a:pathLst>
              <a:path w="11629667" h="8431509">
                <a:moveTo>
                  <a:pt x="0" y="0"/>
                </a:moveTo>
                <a:lnTo>
                  <a:pt x="11629667" y="0"/>
                </a:lnTo>
                <a:lnTo>
                  <a:pt x="11629667" y="8431509"/>
                </a:lnTo>
                <a:lnTo>
                  <a:pt x="0" y="8431509"/>
                </a:lnTo>
                <a:lnTo>
                  <a:pt x="0" y="0"/>
                </a:lnTo>
                <a:close/>
              </a:path>
            </a:pathLst>
          </a:custGeom>
          <a:blipFill>
            <a:blip r:embed="rId2"/>
            <a:stretch>
              <a:fillRect/>
            </a:stretch>
          </a:blipFill>
          <a:ln w="9525" cap="sq">
            <a:solidFill>
              <a:srgbClr val="000000"/>
            </a:solidFill>
            <a:prstDash val="solid"/>
            <a:miter/>
          </a:ln>
        </p:spPr>
      </p:sp>
      <p:sp>
        <p:nvSpPr>
          <p:cNvPr id="17" name="TextBox 17"/>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8" name="TextBox 18"/>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19" name="TextBox 19"/>
          <p:cNvSpPr txBox="1"/>
          <p:nvPr/>
        </p:nvSpPr>
        <p:spPr>
          <a:xfrm>
            <a:off x="799155" y="567560"/>
            <a:ext cx="4673689" cy="1151936"/>
          </a:xfrm>
          <a:prstGeom prst="rect">
            <a:avLst/>
          </a:prstGeom>
        </p:spPr>
        <p:txBody>
          <a:bodyPr lIns="0" tIns="0" rIns="0" bIns="0" rtlCol="0" anchor="t">
            <a:spAutoFit/>
          </a:bodyPr>
          <a:lstStyle/>
          <a:p>
            <a:pPr algn="ctr" rtl="1">
              <a:lnSpc>
                <a:spcPts val="4067"/>
              </a:lnSpc>
            </a:pPr>
            <a:r>
              <a:rPr lang="ar-EG" sz="3949" b="1" dirty="0">
                <a:solidFill>
                  <a:srgbClr val="A41C00"/>
                </a:solidFill>
                <a:latin typeface="29LT Zarid Display Medium"/>
                <a:ea typeface="29LT Zarid Display Medium"/>
                <a:cs typeface="29LT Zarid Display Medium"/>
                <a:sym typeface="29LT Zarid Display Medium"/>
                <a:rtl/>
              </a:rPr>
              <a:t>تحليل طبيعة المنطقة</a:t>
            </a:r>
          </a:p>
          <a:p>
            <a:pPr algn="ctr" rtl="1">
              <a:lnSpc>
                <a:spcPts val="4067"/>
              </a:lnSpc>
            </a:pPr>
            <a:endParaRPr lang="ar-EG" sz="3949" b="1" dirty="0">
              <a:solidFill>
                <a:srgbClr val="A41C00"/>
              </a:solidFill>
              <a:latin typeface="29LT Zarid Display Medium"/>
              <a:ea typeface="29LT Zarid Display Medium"/>
              <a:cs typeface="29LT Zarid Display Medium"/>
              <a:sym typeface="29LT Zarid Display Medium"/>
              <a:rtl/>
            </a:endParaRPr>
          </a:p>
        </p:txBody>
      </p:sp>
      <p:sp>
        <p:nvSpPr>
          <p:cNvPr id="20" name="AutoShape 20"/>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21" name="AutoShape 21"/>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22" name="TextBox 22"/>
          <p:cNvSpPr txBox="1"/>
          <p:nvPr/>
        </p:nvSpPr>
        <p:spPr>
          <a:xfrm>
            <a:off x="10970913" y="504620"/>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التحليل على المستوى المحلي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Freeform 16"/>
          <p:cNvSpPr/>
          <p:nvPr/>
        </p:nvSpPr>
        <p:spPr>
          <a:xfrm>
            <a:off x="8997823" y="2103578"/>
            <a:ext cx="8491094" cy="6079844"/>
          </a:xfrm>
          <a:custGeom>
            <a:avLst/>
            <a:gdLst/>
            <a:ahLst/>
            <a:cxnLst/>
            <a:rect l="l" t="t" r="r" b="b"/>
            <a:pathLst>
              <a:path w="8491094" h="6079844">
                <a:moveTo>
                  <a:pt x="0" y="0"/>
                </a:moveTo>
                <a:lnTo>
                  <a:pt x="8491093" y="0"/>
                </a:lnTo>
                <a:lnTo>
                  <a:pt x="8491093" y="6079844"/>
                </a:lnTo>
                <a:lnTo>
                  <a:pt x="0" y="6079844"/>
                </a:lnTo>
                <a:lnTo>
                  <a:pt x="0" y="0"/>
                </a:lnTo>
                <a:close/>
              </a:path>
            </a:pathLst>
          </a:custGeom>
          <a:blipFill>
            <a:blip r:embed="rId2"/>
            <a:stretch>
              <a:fillRect l="-602" r="-602"/>
            </a:stretch>
          </a:blipFill>
          <a:ln w="9525" cap="sq">
            <a:solidFill>
              <a:srgbClr val="000000"/>
            </a:solidFill>
            <a:prstDash val="solid"/>
            <a:miter/>
          </a:ln>
        </p:spPr>
      </p:sp>
      <p:sp>
        <p:nvSpPr>
          <p:cNvPr id="17" name="Freeform 17"/>
          <p:cNvSpPr/>
          <p:nvPr/>
        </p:nvSpPr>
        <p:spPr>
          <a:xfrm>
            <a:off x="238097" y="2103578"/>
            <a:ext cx="8593419" cy="6079844"/>
          </a:xfrm>
          <a:custGeom>
            <a:avLst/>
            <a:gdLst/>
            <a:ahLst/>
            <a:cxnLst/>
            <a:rect l="l" t="t" r="r" b="b"/>
            <a:pathLst>
              <a:path w="8593419" h="6079844">
                <a:moveTo>
                  <a:pt x="0" y="0"/>
                </a:moveTo>
                <a:lnTo>
                  <a:pt x="8593419" y="0"/>
                </a:lnTo>
                <a:lnTo>
                  <a:pt x="8593419" y="6079844"/>
                </a:lnTo>
                <a:lnTo>
                  <a:pt x="0" y="6079844"/>
                </a:lnTo>
                <a:lnTo>
                  <a:pt x="0" y="0"/>
                </a:lnTo>
                <a:close/>
              </a:path>
            </a:pathLst>
          </a:custGeom>
          <a:blipFill>
            <a:blip r:embed="rId3"/>
            <a:stretch>
              <a:fillRect/>
            </a:stretch>
          </a:blipFill>
          <a:ln w="9525" cap="sq">
            <a:solidFill>
              <a:srgbClr val="000000"/>
            </a:solidFill>
            <a:prstDash val="solid"/>
            <a:miter/>
          </a:ln>
        </p:spPr>
      </p:sp>
      <p:sp>
        <p:nvSpPr>
          <p:cNvPr id="18" name="TextBox 18"/>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19" name="TextBox 19"/>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20" name="TextBox 20"/>
          <p:cNvSpPr txBox="1"/>
          <p:nvPr/>
        </p:nvSpPr>
        <p:spPr>
          <a:xfrm>
            <a:off x="758248" y="644659"/>
            <a:ext cx="4673689" cy="1151936"/>
          </a:xfrm>
          <a:prstGeom prst="rect">
            <a:avLst/>
          </a:prstGeom>
        </p:spPr>
        <p:txBody>
          <a:bodyPr lIns="0" tIns="0" rIns="0" bIns="0" rtlCol="0" anchor="t">
            <a:spAutoFit/>
          </a:bodyPr>
          <a:lstStyle/>
          <a:p>
            <a:pPr algn="ctr" rtl="1">
              <a:lnSpc>
                <a:spcPts val="4067"/>
              </a:lnSpc>
            </a:pPr>
            <a:r>
              <a:rPr lang="ar-EG" sz="3949" b="1" dirty="0">
                <a:solidFill>
                  <a:srgbClr val="A41C00"/>
                </a:solidFill>
                <a:latin typeface="29LT Zarid Display Medium"/>
                <a:ea typeface="29LT Zarid Display Medium"/>
                <a:cs typeface="29LT Zarid Display Medium"/>
                <a:sym typeface="29LT Zarid Display Medium"/>
                <a:rtl/>
              </a:rPr>
              <a:t>تحليل طبيعة المنطقة</a:t>
            </a:r>
          </a:p>
          <a:p>
            <a:pPr algn="ctr" rtl="1">
              <a:lnSpc>
                <a:spcPts val="4067"/>
              </a:lnSpc>
            </a:pPr>
            <a:endParaRPr lang="ar-EG" sz="3949" b="1" dirty="0">
              <a:solidFill>
                <a:srgbClr val="A41C00"/>
              </a:solidFill>
              <a:latin typeface="29LT Zarid Display Medium"/>
              <a:ea typeface="29LT Zarid Display Medium"/>
              <a:cs typeface="29LT Zarid Display Medium"/>
              <a:sym typeface="29LT Zarid Display Medium"/>
              <a:rtl/>
            </a:endParaRPr>
          </a:p>
        </p:txBody>
      </p:sp>
      <p:sp>
        <p:nvSpPr>
          <p:cNvPr id="21" name="AutoShape 21"/>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22" name="AutoShape 2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23" name="TextBox 23"/>
          <p:cNvSpPr txBox="1"/>
          <p:nvPr/>
        </p:nvSpPr>
        <p:spPr>
          <a:xfrm>
            <a:off x="10984972" y="462414"/>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التحليل على المستوى المحلي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491011" y="6351681"/>
            <a:ext cx="3263788" cy="1266431"/>
            <a:chOff x="0" y="0"/>
            <a:chExt cx="1729014" cy="670900"/>
          </a:xfrm>
        </p:grpSpPr>
        <p:sp>
          <p:nvSpPr>
            <p:cNvPr id="3" name="Freeform 3"/>
            <p:cNvSpPr/>
            <p:nvPr/>
          </p:nvSpPr>
          <p:spPr>
            <a:xfrm>
              <a:off x="0" y="0"/>
              <a:ext cx="1729014" cy="670900"/>
            </a:xfrm>
            <a:custGeom>
              <a:avLst/>
              <a:gdLst/>
              <a:ahLst/>
              <a:cxnLst/>
              <a:rect l="l" t="t" r="r" b="b"/>
              <a:pathLst>
                <a:path w="1729014" h="670900">
                  <a:moveTo>
                    <a:pt x="23721" y="0"/>
                  </a:moveTo>
                  <a:lnTo>
                    <a:pt x="1705293" y="0"/>
                  </a:lnTo>
                  <a:cubicBezTo>
                    <a:pt x="1711584" y="0"/>
                    <a:pt x="1717618" y="2499"/>
                    <a:pt x="1722066" y="6948"/>
                  </a:cubicBezTo>
                  <a:cubicBezTo>
                    <a:pt x="1726515" y="11396"/>
                    <a:pt x="1729014" y="17430"/>
                    <a:pt x="1729014" y="23721"/>
                  </a:cubicBezTo>
                  <a:lnTo>
                    <a:pt x="1729014" y="647180"/>
                  </a:lnTo>
                  <a:cubicBezTo>
                    <a:pt x="1729014" y="660280"/>
                    <a:pt x="1718394" y="670900"/>
                    <a:pt x="1705293" y="670900"/>
                  </a:cubicBezTo>
                  <a:lnTo>
                    <a:pt x="23721" y="670900"/>
                  </a:lnTo>
                  <a:cubicBezTo>
                    <a:pt x="17430" y="670900"/>
                    <a:pt x="11396" y="668401"/>
                    <a:pt x="6948" y="663953"/>
                  </a:cubicBezTo>
                  <a:cubicBezTo>
                    <a:pt x="2499" y="659504"/>
                    <a:pt x="0" y="653471"/>
                    <a:pt x="0" y="647180"/>
                  </a:cubicBezTo>
                  <a:lnTo>
                    <a:pt x="0" y="23721"/>
                  </a:lnTo>
                  <a:cubicBezTo>
                    <a:pt x="0" y="10620"/>
                    <a:pt x="10620" y="0"/>
                    <a:pt x="23721" y="0"/>
                  </a:cubicBezTo>
                  <a:close/>
                </a:path>
              </a:pathLst>
            </a:custGeom>
            <a:solidFill>
              <a:srgbClr val="FFFFFF"/>
            </a:solidFill>
            <a:ln w="57150" cap="sq">
              <a:solidFill>
                <a:srgbClr val="717092"/>
              </a:solidFill>
              <a:prstDash val="solid"/>
              <a:miter/>
            </a:ln>
          </p:spPr>
        </p:sp>
        <p:sp>
          <p:nvSpPr>
            <p:cNvPr id="4" name="TextBox 4"/>
            <p:cNvSpPr txBox="1"/>
            <p:nvPr/>
          </p:nvSpPr>
          <p:spPr>
            <a:xfrm>
              <a:off x="0" y="-57150"/>
              <a:ext cx="1729014" cy="72805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2938261" y="6351681"/>
            <a:ext cx="3553218" cy="1266431"/>
            <a:chOff x="0" y="0"/>
            <a:chExt cx="1882342" cy="670900"/>
          </a:xfrm>
        </p:grpSpPr>
        <p:sp>
          <p:nvSpPr>
            <p:cNvPr id="6" name="Freeform 6"/>
            <p:cNvSpPr/>
            <p:nvPr/>
          </p:nvSpPr>
          <p:spPr>
            <a:xfrm>
              <a:off x="0" y="0"/>
              <a:ext cx="1882342" cy="670900"/>
            </a:xfrm>
            <a:custGeom>
              <a:avLst/>
              <a:gdLst/>
              <a:ahLst/>
              <a:cxnLst/>
              <a:rect l="l" t="t" r="r" b="b"/>
              <a:pathLst>
                <a:path w="1882342" h="670900">
                  <a:moveTo>
                    <a:pt x="21788" y="0"/>
                  </a:moveTo>
                  <a:lnTo>
                    <a:pt x="1860553" y="0"/>
                  </a:lnTo>
                  <a:cubicBezTo>
                    <a:pt x="1866332" y="0"/>
                    <a:pt x="1871874" y="2296"/>
                    <a:pt x="1875960" y="6382"/>
                  </a:cubicBezTo>
                  <a:cubicBezTo>
                    <a:pt x="1880046" y="10468"/>
                    <a:pt x="1882342" y="16010"/>
                    <a:pt x="1882342" y="21788"/>
                  </a:cubicBezTo>
                  <a:lnTo>
                    <a:pt x="1882342" y="649112"/>
                  </a:lnTo>
                  <a:cubicBezTo>
                    <a:pt x="1882342" y="654891"/>
                    <a:pt x="1880046" y="660433"/>
                    <a:pt x="1875960" y="664519"/>
                  </a:cubicBezTo>
                  <a:cubicBezTo>
                    <a:pt x="1871874" y="668605"/>
                    <a:pt x="1866332" y="670900"/>
                    <a:pt x="1860553" y="670900"/>
                  </a:cubicBezTo>
                  <a:lnTo>
                    <a:pt x="21788" y="670900"/>
                  </a:lnTo>
                  <a:cubicBezTo>
                    <a:pt x="16010" y="670900"/>
                    <a:pt x="10468" y="668605"/>
                    <a:pt x="6382" y="664519"/>
                  </a:cubicBezTo>
                  <a:cubicBezTo>
                    <a:pt x="2296" y="660433"/>
                    <a:pt x="0" y="654891"/>
                    <a:pt x="0" y="649112"/>
                  </a:cubicBezTo>
                  <a:lnTo>
                    <a:pt x="0" y="21788"/>
                  </a:lnTo>
                  <a:cubicBezTo>
                    <a:pt x="0" y="16010"/>
                    <a:pt x="2296" y="10468"/>
                    <a:pt x="6382" y="6382"/>
                  </a:cubicBezTo>
                  <a:cubicBezTo>
                    <a:pt x="10468" y="2296"/>
                    <a:pt x="16010" y="0"/>
                    <a:pt x="21788" y="0"/>
                  </a:cubicBezTo>
                  <a:close/>
                </a:path>
              </a:pathLst>
            </a:custGeom>
            <a:solidFill>
              <a:srgbClr val="FFFFFF"/>
            </a:solidFill>
            <a:ln w="57150" cap="sq">
              <a:solidFill>
                <a:srgbClr val="A1B4A2"/>
              </a:solidFill>
              <a:prstDash val="solid"/>
              <a:miter/>
            </a:ln>
          </p:spPr>
        </p:sp>
        <p:sp>
          <p:nvSpPr>
            <p:cNvPr id="7" name="TextBox 7"/>
            <p:cNvSpPr txBox="1"/>
            <p:nvPr/>
          </p:nvSpPr>
          <p:spPr>
            <a:xfrm>
              <a:off x="0" y="-57150"/>
              <a:ext cx="1882342" cy="72805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7210770" y="1843899"/>
            <a:ext cx="3568929" cy="1266431"/>
            <a:chOff x="0" y="0"/>
            <a:chExt cx="1890665" cy="670900"/>
          </a:xfrm>
        </p:grpSpPr>
        <p:sp>
          <p:nvSpPr>
            <p:cNvPr id="9" name="Freeform 9"/>
            <p:cNvSpPr/>
            <p:nvPr/>
          </p:nvSpPr>
          <p:spPr>
            <a:xfrm>
              <a:off x="0" y="0"/>
              <a:ext cx="1890665" cy="670900"/>
            </a:xfrm>
            <a:custGeom>
              <a:avLst/>
              <a:gdLst/>
              <a:ahLst/>
              <a:cxnLst/>
              <a:rect l="l" t="t" r="r" b="b"/>
              <a:pathLst>
                <a:path w="1890665" h="670900">
                  <a:moveTo>
                    <a:pt x="21693" y="0"/>
                  </a:moveTo>
                  <a:lnTo>
                    <a:pt x="1868972" y="0"/>
                  </a:lnTo>
                  <a:cubicBezTo>
                    <a:pt x="1874725" y="0"/>
                    <a:pt x="1880243" y="2285"/>
                    <a:pt x="1884311" y="6354"/>
                  </a:cubicBezTo>
                  <a:cubicBezTo>
                    <a:pt x="1888379" y="10422"/>
                    <a:pt x="1890665" y="15939"/>
                    <a:pt x="1890665" y="21693"/>
                  </a:cubicBezTo>
                  <a:lnTo>
                    <a:pt x="1890665" y="649208"/>
                  </a:lnTo>
                  <a:cubicBezTo>
                    <a:pt x="1890665" y="654961"/>
                    <a:pt x="1888379" y="660479"/>
                    <a:pt x="1884311" y="664547"/>
                  </a:cubicBezTo>
                  <a:cubicBezTo>
                    <a:pt x="1880243" y="668615"/>
                    <a:pt x="1874725" y="670900"/>
                    <a:pt x="1868972" y="670900"/>
                  </a:cubicBezTo>
                  <a:lnTo>
                    <a:pt x="21693" y="670900"/>
                  </a:lnTo>
                  <a:cubicBezTo>
                    <a:pt x="15939" y="670900"/>
                    <a:pt x="10422" y="668615"/>
                    <a:pt x="6354" y="664547"/>
                  </a:cubicBezTo>
                  <a:cubicBezTo>
                    <a:pt x="2285" y="660479"/>
                    <a:pt x="0" y="654961"/>
                    <a:pt x="0" y="649208"/>
                  </a:cubicBezTo>
                  <a:lnTo>
                    <a:pt x="0" y="21693"/>
                  </a:lnTo>
                  <a:cubicBezTo>
                    <a:pt x="0" y="15939"/>
                    <a:pt x="2285" y="10422"/>
                    <a:pt x="6354" y="6354"/>
                  </a:cubicBezTo>
                  <a:cubicBezTo>
                    <a:pt x="10422" y="2285"/>
                    <a:pt x="15939" y="0"/>
                    <a:pt x="21693" y="0"/>
                  </a:cubicBezTo>
                  <a:close/>
                </a:path>
              </a:pathLst>
            </a:custGeom>
            <a:solidFill>
              <a:srgbClr val="FFFFFF"/>
            </a:solidFill>
            <a:ln w="57150" cap="sq">
              <a:solidFill>
                <a:srgbClr val="D9B98B"/>
              </a:solidFill>
              <a:prstDash val="solid"/>
              <a:miter/>
            </a:ln>
          </p:spPr>
        </p:sp>
        <p:sp>
          <p:nvSpPr>
            <p:cNvPr id="10" name="TextBox 10"/>
            <p:cNvSpPr txBox="1"/>
            <p:nvPr/>
          </p:nvSpPr>
          <p:spPr>
            <a:xfrm>
              <a:off x="0" y="-57150"/>
              <a:ext cx="1890665" cy="72805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2666136" y="1843899"/>
            <a:ext cx="3328564" cy="1266431"/>
            <a:chOff x="0" y="0"/>
            <a:chExt cx="1763330" cy="670900"/>
          </a:xfrm>
        </p:grpSpPr>
        <p:sp>
          <p:nvSpPr>
            <p:cNvPr id="12" name="Freeform 12"/>
            <p:cNvSpPr/>
            <p:nvPr/>
          </p:nvSpPr>
          <p:spPr>
            <a:xfrm>
              <a:off x="0" y="0"/>
              <a:ext cx="1763330" cy="670900"/>
            </a:xfrm>
            <a:custGeom>
              <a:avLst/>
              <a:gdLst/>
              <a:ahLst/>
              <a:cxnLst/>
              <a:rect l="l" t="t" r="r" b="b"/>
              <a:pathLst>
                <a:path w="1763330" h="670900">
                  <a:moveTo>
                    <a:pt x="23259" y="0"/>
                  </a:moveTo>
                  <a:lnTo>
                    <a:pt x="1740071" y="0"/>
                  </a:lnTo>
                  <a:cubicBezTo>
                    <a:pt x="1746239" y="0"/>
                    <a:pt x="1752155" y="2450"/>
                    <a:pt x="1756517" y="6812"/>
                  </a:cubicBezTo>
                  <a:cubicBezTo>
                    <a:pt x="1760879" y="11174"/>
                    <a:pt x="1763330" y="17090"/>
                    <a:pt x="1763330" y="23259"/>
                  </a:cubicBezTo>
                  <a:lnTo>
                    <a:pt x="1763330" y="647641"/>
                  </a:lnTo>
                  <a:cubicBezTo>
                    <a:pt x="1763330" y="653810"/>
                    <a:pt x="1760879" y="659726"/>
                    <a:pt x="1756517" y="664088"/>
                  </a:cubicBezTo>
                  <a:cubicBezTo>
                    <a:pt x="1752155" y="668450"/>
                    <a:pt x="1746239" y="670900"/>
                    <a:pt x="1740071" y="670900"/>
                  </a:cubicBezTo>
                  <a:lnTo>
                    <a:pt x="23259" y="670900"/>
                  </a:lnTo>
                  <a:cubicBezTo>
                    <a:pt x="17090" y="670900"/>
                    <a:pt x="11174" y="668450"/>
                    <a:pt x="6812" y="664088"/>
                  </a:cubicBezTo>
                  <a:cubicBezTo>
                    <a:pt x="2450" y="659726"/>
                    <a:pt x="0" y="653810"/>
                    <a:pt x="0" y="647641"/>
                  </a:cubicBezTo>
                  <a:lnTo>
                    <a:pt x="0" y="23259"/>
                  </a:lnTo>
                  <a:cubicBezTo>
                    <a:pt x="0" y="17090"/>
                    <a:pt x="2450" y="11174"/>
                    <a:pt x="6812" y="6812"/>
                  </a:cubicBezTo>
                  <a:cubicBezTo>
                    <a:pt x="11174" y="2450"/>
                    <a:pt x="17090" y="0"/>
                    <a:pt x="23259" y="0"/>
                  </a:cubicBezTo>
                  <a:close/>
                </a:path>
              </a:pathLst>
            </a:custGeom>
            <a:solidFill>
              <a:srgbClr val="FFFFFF"/>
            </a:solidFill>
            <a:ln w="57150" cap="sq">
              <a:solidFill>
                <a:srgbClr val="C0706D"/>
              </a:solidFill>
              <a:prstDash val="solid"/>
              <a:miter/>
            </a:ln>
          </p:spPr>
        </p:sp>
        <p:sp>
          <p:nvSpPr>
            <p:cNvPr id="13" name="TextBox 13"/>
            <p:cNvSpPr txBox="1"/>
            <p:nvPr/>
          </p:nvSpPr>
          <p:spPr>
            <a:xfrm>
              <a:off x="0" y="-57150"/>
              <a:ext cx="1763330" cy="728050"/>
            </a:xfrm>
            <a:prstGeom prst="rect">
              <a:avLst/>
            </a:prstGeom>
          </p:spPr>
          <p:txBody>
            <a:bodyPr lIns="50800" tIns="50800" rIns="50800" bIns="50800" rtlCol="0" anchor="ctr"/>
            <a:lstStyle/>
            <a:p>
              <a:pPr algn="ctr">
                <a:lnSpc>
                  <a:spcPts val="2659"/>
                </a:lnSpc>
              </a:pPr>
              <a:endParaRPr/>
            </a:p>
          </p:txBody>
        </p:sp>
      </p:grpSp>
      <p:sp>
        <p:nvSpPr>
          <p:cNvPr id="14" name="AutoShape 14"/>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15" name="AutoShape 15"/>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16" name="Freeform 16"/>
          <p:cNvSpPr/>
          <p:nvPr/>
        </p:nvSpPr>
        <p:spPr>
          <a:xfrm>
            <a:off x="10779700" y="1247480"/>
            <a:ext cx="10283516" cy="9297442"/>
          </a:xfrm>
          <a:custGeom>
            <a:avLst/>
            <a:gdLst/>
            <a:ahLst/>
            <a:cxnLst/>
            <a:rect l="l" t="t" r="r" b="b"/>
            <a:pathLst>
              <a:path w="10283516" h="9297442">
                <a:moveTo>
                  <a:pt x="0" y="0"/>
                </a:moveTo>
                <a:lnTo>
                  <a:pt x="10283516" y="0"/>
                </a:lnTo>
                <a:lnTo>
                  <a:pt x="10283516" y="9297442"/>
                </a:lnTo>
                <a:lnTo>
                  <a:pt x="0" y="9297442"/>
                </a:lnTo>
                <a:lnTo>
                  <a:pt x="0" y="0"/>
                </a:lnTo>
                <a:close/>
              </a:path>
            </a:pathLst>
          </a:custGeom>
          <a:blipFill>
            <a:blip r:embed="rId2">
              <a:alphaModFix amt="73000"/>
            </a:blip>
            <a:stretch>
              <a:fillRect l="-7992" r="-27624"/>
            </a:stretch>
          </a:blipFill>
        </p:spPr>
      </p:sp>
      <p:sp>
        <p:nvSpPr>
          <p:cNvPr id="17" name="TextBox 17"/>
          <p:cNvSpPr txBox="1"/>
          <p:nvPr/>
        </p:nvSpPr>
        <p:spPr>
          <a:xfrm>
            <a:off x="5639568" y="2003388"/>
            <a:ext cx="4200618" cy="1387849"/>
          </a:xfrm>
          <a:prstGeom prst="rect">
            <a:avLst/>
          </a:prstGeom>
        </p:spPr>
        <p:txBody>
          <a:bodyPr lIns="0" tIns="0" rIns="0" bIns="0" rtlCol="0" anchor="t">
            <a:spAutoFit/>
          </a:bodyPr>
          <a:lstStyle/>
          <a:p>
            <a:pPr algn="r" rtl="1">
              <a:lnSpc>
                <a:spcPts val="5295"/>
              </a:lnSpc>
            </a:pPr>
            <a:r>
              <a:rPr lang="ar-EG" sz="3394">
                <a:solidFill>
                  <a:srgbClr val="000000"/>
                </a:solidFill>
                <a:latin typeface="29LT Zarid Display"/>
                <a:ea typeface="29LT Zarid Display"/>
                <a:cs typeface="29LT Zarid Display"/>
                <a:sym typeface="29LT Zarid Display"/>
                <a:rtl/>
              </a:rPr>
              <a:t>المقدمة العامة</a:t>
            </a:r>
          </a:p>
          <a:p>
            <a:pPr algn="r" rtl="1">
              <a:lnSpc>
                <a:spcPts val="5295"/>
              </a:lnSpc>
            </a:pPr>
            <a:endParaRPr lang="ar-EG" sz="3394">
              <a:solidFill>
                <a:srgbClr val="000000"/>
              </a:solidFill>
              <a:latin typeface="29LT Zarid Display"/>
              <a:ea typeface="29LT Zarid Display"/>
              <a:cs typeface="29LT Zarid Display"/>
              <a:sym typeface="29LT Zarid Display"/>
              <a:rtl/>
            </a:endParaRPr>
          </a:p>
        </p:txBody>
      </p:sp>
      <p:sp>
        <p:nvSpPr>
          <p:cNvPr id="18" name="TextBox 18"/>
          <p:cNvSpPr txBox="1"/>
          <p:nvPr/>
        </p:nvSpPr>
        <p:spPr>
          <a:xfrm>
            <a:off x="3204367" y="6530220"/>
            <a:ext cx="2620283" cy="1301876"/>
          </a:xfrm>
          <a:prstGeom prst="rect">
            <a:avLst/>
          </a:prstGeom>
        </p:spPr>
        <p:txBody>
          <a:bodyPr lIns="0" tIns="0" rIns="0" bIns="0" rtlCol="0" anchor="t">
            <a:spAutoFit/>
          </a:bodyPr>
          <a:lstStyle/>
          <a:p>
            <a:pPr algn="r" rtl="1">
              <a:lnSpc>
                <a:spcPts val="4983"/>
              </a:lnSpc>
            </a:pPr>
            <a:r>
              <a:rPr lang="ar-EG" sz="3194">
                <a:solidFill>
                  <a:srgbClr val="000000"/>
                </a:solidFill>
                <a:latin typeface="29LT Zarid Display"/>
                <a:ea typeface="29LT Zarid Display"/>
                <a:cs typeface="29LT Zarid Display"/>
                <a:sym typeface="29LT Zarid Display"/>
                <a:rtl/>
              </a:rPr>
              <a:t>إعداد المخططات</a:t>
            </a:r>
          </a:p>
          <a:p>
            <a:pPr algn="r" rtl="1">
              <a:lnSpc>
                <a:spcPts val="4983"/>
              </a:lnSpc>
            </a:pPr>
            <a:endParaRPr lang="ar-EG" sz="3194">
              <a:solidFill>
                <a:srgbClr val="000000"/>
              </a:solidFill>
              <a:latin typeface="29LT Zarid Display"/>
              <a:ea typeface="29LT Zarid Display"/>
              <a:cs typeface="29LT Zarid Display"/>
              <a:sym typeface="29LT Zarid Display"/>
              <a:rtl/>
            </a:endParaRPr>
          </a:p>
        </p:txBody>
      </p:sp>
      <p:sp>
        <p:nvSpPr>
          <p:cNvPr id="19" name="TextBox 19"/>
          <p:cNvSpPr txBox="1"/>
          <p:nvPr/>
        </p:nvSpPr>
        <p:spPr>
          <a:xfrm>
            <a:off x="1599114" y="2019987"/>
            <a:ext cx="3815062" cy="1371250"/>
          </a:xfrm>
          <a:prstGeom prst="rect">
            <a:avLst/>
          </a:prstGeom>
        </p:spPr>
        <p:txBody>
          <a:bodyPr lIns="0" tIns="0" rIns="0" bIns="0" rtlCol="0" anchor="t">
            <a:spAutoFit/>
          </a:bodyPr>
          <a:lstStyle/>
          <a:p>
            <a:pPr algn="r" rtl="1">
              <a:lnSpc>
                <a:spcPts val="5207"/>
              </a:lnSpc>
            </a:pPr>
            <a:r>
              <a:rPr lang="ar-EG" sz="3338">
                <a:solidFill>
                  <a:srgbClr val="000000"/>
                </a:solidFill>
                <a:latin typeface="29LT Zarid Display"/>
                <a:ea typeface="29LT Zarid Display"/>
                <a:cs typeface="29LT Zarid Display"/>
                <a:sym typeface="29LT Zarid Display"/>
                <a:rtl/>
              </a:rPr>
              <a:t>مرحلة التحليل</a:t>
            </a:r>
          </a:p>
          <a:p>
            <a:pPr algn="r" rtl="1">
              <a:lnSpc>
                <a:spcPts val="5207"/>
              </a:lnSpc>
            </a:pPr>
            <a:endParaRPr lang="ar-EG" sz="3338">
              <a:solidFill>
                <a:srgbClr val="000000"/>
              </a:solidFill>
              <a:latin typeface="29LT Zarid Display"/>
              <a:ea typeface="29LT Zarid Display"/>
              <a:cs typeface="29LT Zarid Display"/>
              <a:sym typeface="29LT Zarid Display"/>
              <a:rtl/>
            </a:endParaRPr>
          </a:p>
        </p:txBody>
      </p:sp>
      <p:sp>
        <p:nvSpPr>
          <p:cNvPr id="20" name="TextBox 20"/>
          <p:cNvSpPr txBox="1"/>
          <p:nvPr/>
        </p:nvSpPr>
        <p:spPr>
          <a:xfrm>
            <a:off x="6491479" y="6529821"/>
            <a:ext cx="3685322" cy="1387849"/>
          </a:xfrm>
          <a:prstGeom prst="rect">
            <a:avLst/>
          </a:prstGeom>
        </p:spPr>
        <p:txBody>
          <a:bodyPr lIns="0" tIns="0" rIns="0" bIns="0" rtlCol="0" anchor="t">
            <a:spAutoFit/>
          </a:bodyPr>
          <a:lstStyle/>
          <a:p>
            <a:pPr algn="r" rtl="1">
              <a:lnSpc>
                <a:spcPts val="5295"/>
              </a:lnSpc>
            </a:pPr>
            <a:r>
              <a:rPr lang="ar-EG" sz="3394">
                <a:solidFill>
                  <a:srgbClr val="000000"/>
                </a:solidFill>
                <a:latin typeface="29LT Zarid Display"/>
                <a:ea typeface="29LT Zarid Display"/>
                <a:cs typeface="29LT Zarid Display"/>
                <a:sym typeface="29LT Zarid Display"/>
                <a:rtl/>
              </a:rPr>
              <a:t>صياغة المشروع</a:t>
            </a:r>
          </a:p>
          <a:p>
            <a:pPr algn="r" rtl="1">
              <a:lnSpc>
                <a:spcPts val="5295"/>
              </a:lnSpc>
            </a:pPr>
            <a:endParaRPr lang="ar-EG" sz="3394">
              <a:solidFill>
                <a:srgbClr val="000000"/>
              </a:solidFill>
              <a:latin typeface="29LT Zarid Display"/>
              <a:ea typeface="29LT Zarid Display"/>
              <a:cs typeface="29LT Zarid Display"/>
              <a:sym typeface="29LT Zarid Display"/>
              <a:rtl/>
            </a:endParaRPr>
          </a:p>
        </p:txBody>
      </p:sp>
      <p:sp>
        <p:nvSpPr>
          <p:cNvPr id="21" name="TextBox 21"/>
          <p:cNvSpPr txBox="1"/>
          <p:nvPr/>
        </p:nvSpPr>
        <p:spPr>
          <a:xfrm>
            <a:off x="12135062" y="322209"/>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محتويات العرض</a:t>
            </a:r>
          </a:p>
        </p:txBody>
      </p:sp>
      <p:sp>
        <p:nvSpPr>
          <p:cNvPr id="22" name="TextBox 22"/>
          <p:cNvSpPr txBox="1"/>
          <p:nvPr/>
        </p:nvSpPr>
        <p:spPr>
          <a:xfrm>
            <a:off x="5093234" y="3122374"/>
            <a:ext cx="5851916" cy="1981465"/>
          </a:xfrm>
          <a:prstGeom prst="rect">
            <a:avLst/>
          </a:prstGeom>
        </p:spPr>
        <p:txBody>
          <a:bodyPr lIns="0" tIns="0" rIns="0" bIns="0" rtlCol="0" anchor="t">
            <a:spAutoFit/>
          </a:bodyPr>
          <a:lstStyle/>
          <a:p>
            <a:pPr marL="539749" lvl="1" indent="-269875" algn="r" rtl="1">
              <a:lnSpc>
                <a:spcPts val="3899"/>
              </a:lnSpc>
              <a:buFont typeface="Arial"/>
              <a:buChar char="•"/>
            </a:pPr>
            <a:r>
              <a:rPr lang="ar-EG" sz="2499">
                <a:solidFill>
                  <a:srgbClr val="000000"/>
                </a:solidFill>
                <a:latin typeface="29LT Zarid Display"/>
                <a:ea typeface="29LT Zarid Display"/>
                <a:cs typeface="29LT Zarid Display"/>
                <a:sym typeface="29LT Zarid Display"/>
                <a:rtl/>
              </a:rPr>
              <a:t>التعريف بالمشروع </a:t>
            </a:r>
          </a:p>
          <a:p>
            <a:pPr marL="539749" lvl="1" indent="-269875" algn="r" rtl="1">
              <a:lnSpc>
                <a:spcPts val="3899"/>
              </a:lnSpc>
              <a:buFont typeface="Arial"/>
              <a:buChar char="•"/>
            </a:pPr>
            <a:r>
              <a:rPr lang="ar-EG" sz="2499">
                <a:solidFill>
                  <a:srgbClr val="000000"/>
                </a:solidFill>
                <a:latin typeface="29LT Zarid Display"/>
                <a:ea typeface="29LT Zarid Display"/>
                <a:cs typeface="29LT Zarid Display"/>
                <a:sym typeface="29LT Zarid Display"/>
                <a:rtl/>
              </a:rPr>
              <a:t> منهجية العمل</a:t>
            </a:r>
          </a:p>
          <a:p>
            <a:pPr marL="539749" lvl="1" indent="-269875" algn="r" rtl="1">
              <a:lnSpc>
                <a:spcPts val="3899"/>
              </a:lnSpc>
              <a:buFont typeface="Arial"/>
              <a:buChar char="•"/>
            </a:pPr>
            <a:r>
              <a:rPr lang="ar-EG" sz="2499">
                <a:solidFill>
                  <a:srgbClr val="000000"/>
                </a:solidFill>
                <a:latin typeface="29LT Zarid Display"/>
                <a:ea typeface="29LT Zarid Display"/>
                <a:cs typeface="29LT Zarid Display"/>
                <a:sym typeface="29LT Zarid Display"/>
                <a:rtl/>
              </a:rPr>
              <a:t> الإطار العام</a:t>
            </a:r>
          </a:p>
          <a:p>
            <a:pPr algn="r" rtl="1">
              <a:lnSpc>
                <a:spcPts val="3899"/>
              </a:lnSpc>
            </a:pPr>
            <a:endParaRPr lang="ar-EG" sz="2499">
              <a:solidFill>
                <a:srgbClr val="000000"/>
              </a:solidFill>
              <a:latin typeface="29LT Zarid Display"/>
              <a:ea typeface="29LT Zarid Display"/>
              <a:cs typeface="29LT Zarid Display"/>
              <a:sym typeface="29LT Zarid Display"/>
              <a:rtl/>
            </a:endParaRPr>
          </a:p>
        </p:txBody>
      </p:sp>
      <p:sp>
        <p:nvSpPr>
          <p:cNvPr id="23" name="TextBox 23"/>
          <p:cNvSpPr txBox="1"/>
          <p:nvPr/>
        </p:nvSpPr>
        <p:spPr>
          <a:xfrm>
            <a:off x="165724" y="7841620"/>
            <a:ext cx="6077286" cy="523941"/>
          </a:xfrm>
          <a:prstGeom prst="rect">
            <a:avLst/>
          </a:prstGeom>
        </p:spPr>
        <p:txBody>
          <a:bodyPr lIns="0" tIns="0" rIns="0" bIns="0" rtlCol="0" anchor="t">
            <a:spAutoFit/>
          </a:bodyPr>
          <a:lstStyle/>
          <a:p>
            <a:pPr marL="539749" lvl="1" indent="-269875" algn="r" rtl="1">
              <a:lnSpc>
                <a:spcPts val="3899"/>
              </a:lnSpc>
              <a:buFont typeface="Arial"/>
              <a:buChar char="•"/>
            </a:pPr>
            <a:r>
              <a:rPr lang="ar-EG" sz="2499" b="1">
                <a:solidFill>
                  <a:srgbClr val="000000"/>
                </a:solidFill>
                <a:latin typeface="29LT Zarid Display Medium"/>
                <a:ea typeface="29LT Zarid Display Medium"/>
                <a:cs typeface="29LT Zarid Display Medium"/>
                <a:sym typeface="29LT Zarid Display Medium"/>
                <a:rtl/>
              </a:rPr>
              <a:t>مخططات مراحل اعادة الاعمار</a:t>
            </a:r>
          </a:p>
        </p:txBody>
      </p:sp>
      <p:sp>
        <p:nvSpPr>
          <p:cNvPr id="24" name="TextBox 24"/>
          <p:cNvSpPr txBox="1"/>
          <p:nvPr/>
        </p:nvSpPr>
        <p:spPr>
          <a:xfrm>
            <a:off x="5715815" y="1060172"/>
            <a:ext cx="6558839" cy="896696"/>
          </a:xfrm>
          <a:prstGeom prst="rect">
            <a:avLst/>
          </a:prstGeom>
        </p:spPr>
        <p:txBody>
          <a:bodyPr lIns="0" tIns="0" rIns="0" bIns="0" rtlCol="0" anchor="t">
            <a:spAutoFit/>
          </a:bodyPr>
          <a:lstStyle/>
          <a:p>
            <a:pPr algn="ctr">
              <a:lnSpc>
                <a:spcPts val="5708"/>
              </a:lnSpc>
            </a:pPr>
            <a:r>
              <a:rPr lang="en-US" sz="5542" b="1">
                <a:solidFill>
                  <a:srgbClr val="0E0D0D"/>
                </a:solidFill>
                <a:latin typeface="29LT Zarid Display Medium"/>
                <a:ea typeface="29LT Zarid Display Medium"/>
                <a:cs typeface="29LT Zarid Display Medium"/>
                <a:sym typeface="29LT Zarid Display Medium"/>
              </a:rPr>
              <a:t>1</a:t>
            </a:r>
          </a:p>
        </p:txBody>
      </p:sp>
      <p:sp>
        <p:nvSpPr>
          <p:cNvPr id="25" name="TextBox 25"/>
          <p:cNvSpPr txBox="1"/>
          <p:nvPr/>
        </p:nvSpPr>
        <p:spPr>
          <a:xfrm>
            <a:off x="1257187" y="1060172"/>
            <a:ext cx="6558839" cy="896696"/>
          </a:xfrm>
          <a:prstGeom prst="rect">
            <a:avLst/>
          </a:prstGeom>
        </p:spPr>
        <p:txBody>
          <a:bodyPr lIns="0" tIns="0" rIns="0" bIns="0" rtlCol="0" anchor="t">
            <a:spAutoFit/>
          </a:bodyPr>
          <a:lstStyle/>
          <a:p>
            <a:pPr algn="ctr">
              <a:lnSpc>
                <a:spcPts val="5708"/>
              </a:lnSpc>
            </a:pPr>
            <a:r>
              <a:rPr lang="en-US" sz="5542" b="1">
                <a:solidFill>
                  <a:srgbClr val="0E0D0D"/>
                </a:solidFill>
                <a:latin typeface="29LT Zarid Display Medium"/>
                <a:ea typeface="29LT Zarid Display Medium"/>
                <a:cs typeface="29LT Zarid Display Medium"/>
                <a:sym typeface="29LT Zarid Display Medium"/>
              </a:rPr>
              <a:t>2</a:t>
            </a:r>
          </a:p>
        </p:txBody>
      </p:sp>
      <p:sp>
        <p:nvSpPr>
          <p:cNvPr id="26" name="TextBox 26"/>
          <p:cNvSpPr txBox="1"/>
          <p:nvPr/>
        </p:nvSpPr>
        <p:spPr>
          <a:xfrm>
            <a:off x="6129398" y="5455643"/>
            <a:ext cx="6558839" cy="896696"/>
          </a:xfrm>
          <a:prstGeom prst="rect">
            <a:avLst/>
          </a:prstGeom>
        </p:spPr>
        <p:txBody>
          <a:bodyPr lIns="0" tIns="0" rIns="0" bIns="0" rtlCol="0" anchor="t">
            <a:spAutoFit/>
          </a:bodyPr>
          <a:lstStyle/>
          <a:p>
            <a:pPr algn="ctr">
              <a:lnSpc>
                <a:spcPts val="5708"/>
              </a:lnSpc>
            </a:pPr>
            <a:r>
              <a:rPr lang="en-US" sz="5542" b="1">
                <a:solidFill>
                  <a:srgbClr val="0E0D0D"/>
                </a:solidFill>
                <a:latin typeface="29LT Zarid Display Medium"/>
                <a:ea typeface="29LT Zarid Display Medium"/>
                <a:cs typeface="29LT Zarid Display Medium"/>
                <a:sym typeface="29LT Zarid Display Medium"/>
              </a:rPr>
              <a:t>3</a:t>
            </a:r>
          </a:p>
        </p:txBody>
      </p:sp>
      <p:sp>
        <p:nvSpPr>
          <p:cNvPr id="27" name="TextBox 27"/>
          <p:cNvSpPr txBox="1"/>
          <p:nvPr/>
        </p:nvSpPr>
        <p:spPr>
          <a:xfrm>
            <a:off x="1435451" y="5522089"/>
            <a:ext cx="6558839" cy="896696"/>
          </a:xfrm>
          <a:prstGeom prst="rect">
            <a:avLst/>
          </a:prstGeom>
        </p:spPr>
        <p:txBody>
          <a:bodyPr lIns="0" tIns="0" rIns="0" bIns="0" rtlCol="0" anchor="t">
            <a:spAutoFit/>
          </a:bodyPr>
          <a:lstStyle/>
          <a:p>
            <a:pPr algn="ctr">
              <a:lnSpc>
                <a:spcPts val="5708"/>
              </a:lnSpc>
            </a:pPr>
            <a:r>
              <a:rPr lang="en-US" sz="5542" b="1">
                <a:solidFill>
                  <a:srgbClr val="0E0D0D"/>
                </a:solidFill>
                <a:latin typeface="29LT Zarid Display Medium"/>
                <a:ea typeface="29LT Zarid Display Medium"/>
                <a:cs typeface="29LT Zarid Display Medium"/>
                <a:sym typeface="29LT Zarid Display Medium"/>
              </a:rPr>
              <a:t>4</a:t>
            </a:r>
          </a:p>
        </p:txBody>
      </p:sp>
      <p:grpSp>
        <p:nvGrpSpPr>
          <p:cNvPr id="28" name="Group 28"/>
          <p:cNvGrpSpPr/>
          <p:nvPr/>
        </p:nvGrpSpPr>
        <p:grpSpPr>
          <a:xfrm>
            <a:off x="10004107" y="8788718"/>
            <a:ext cx="2133600" cy="1621155"/>
            <a:chOff x="0" y="0"/>
            <a:chExt cx="2844800" cy="2161540"/>
          </a:xfrm>
        </p:grpSpPr>
        <p:sp>
          <p:nvSpPr>
            <p:cNvPr id="29" name="Freeform 29"/>
            <p:cNvSpPr/>
            <p:nvPr/>
          </p:nvSpPr>
          <p:spPr>
            <a:xfrm>
              <a:off x="49530" y="48260"/>
              <a:ext cx="2745740" cy="2065020"/>
            </a:xfrm>
            <a:custGeom>
              <a:avLst/>
              <a:gdLst/>
              <a:ahLst/>
              <a:cxnLst/>
              <a:rect l="l" t="t" r="r" b="b"/>
              <a:pathLst>
                <a:path w="2745740" h="2065020">
                  <a:moveTo>
                    <a:pt x="2451100" y="387350"/>
                  </a:moveTo>
                  <a:cubicBezTo>
                    <a:pt x="2219960" y="394970"/>
                    <a:pt x="2150110" y="416560"/>
                    <a:pt x="2082800" y="440690"/>
                  </a:cubicBezTo>
                  <a:cubicBezTo>
                    <a:pt x="2009140" y="467360"/>
                    <a:pt x="1927860" y="505460"/>
                    <a:pt x="1858010" y="541020"/>
                  </a:cubicBezTo>
                  <a:cubicBezTo>
                    <a:pt x="1791970" y="575310"/>
                    <a:pt x="1741170" y="595630"/>
                    <a:pt x="1671320" y="646430"/>
                  </a:cubicBezTo>
                  <a:cubicBezTo>
                    <a:pt x="1560830" y="728980"/>
                    <a:pt x="1379220" y="938530"/>
                    <a:pt x="1278890" y="1017270"/>
                  </a:cubicBezTo>
                  <a:cubicBezTo>
                    <a:pt x="1223010" y="1059180"/>
                    <a:pt x="1178560" y="1074420"/>
                    <a:pt x="1139190" y="1103630"/>
                  </a:cubicBezTo>
                  <a:cubicBezTo>
                    <a:pt x="1107440" y="1127760"/>
                    <a:pt x="1085850" y="1146810"/>
                    <a:pt x="1059180" y="1177290"/>
                  </a:cubicBezTo>
                  <a:cubicBezTo>
                    <a:pt x="1021080" y="1217930"/>
                    <a:pt x="976630" y="1272540"/>
                    <a:pt x="942340" y="1330960"/>
                  </a:cubicBezTo>
                  <a:cubicBezTo>
                    <a:pt x="902970" y="1399540"/>
                    <a:pt x="876300" y="1511300"/>
                    <a:pt x="839470" y="1567180"/>
                  </a:cubicBezTo>
                  <a:cubicBezTo>
                    <a:pt x="816610" y="1602740"/>
                    <a:pt x="792480" y="1614170"/>
                    <a:pt x="768350" y="1645920"/>
                  </a:cubicBezTo>
                  <a:cubicBezTo>
                    <a:pt x="737870" y="1685290"/>
                    <a:pt x="668020" y="1780540"/>
                    <a:pt x="675640" y="1789430"/>
                  </a:cubicBezTo>
                  <a:cubicBezTo>
                    <a:pt x="680720" y="1795780"/>
                    <a:pt x="727710" y="1770380"/>
                    <a:pt x="749300" y="1748790"/>
                  </a:cubicBezTo>
                  <a:cubicBezTo>
                    <a:pt x="774700" y="1724660"/>
                    <a:pt x="781050" y="1680210"/>
                    <a:pt x="808990" y="1642110"/>
                  </a:cubicBezTo>
                  <a:cubicBezTo>
                    <a:pt x="845820" y="1592580"/>
                    <a:pt x="924560" y="1537970"/>
                    <a:pt x="957580" y="1485900"/>
                  </a:cubicBezTo>
                  <a:cubicBezTo>
                    <a:pt x="982980" y="1445260"/>
                    <a:pt x="979170" y="1409700"/>
                    <a:pt x="1003300" y="1361440"/>
                  </a:cubicBezTo>
                  <a:cubicBezTo>
                    <a:pt x="1042670" y="1285240"/>
                    <a:pt x="1150620" y="1154430"/>
                    <a:pt x="1192530" y="1084580"/>
                  </a:cubicBezTo>
                  <a:cubicBezTo>
                    <a:pt x="1215390" y="1043940"/>
                    <a:pt x="1215390" y="1021080"/>
                    <a:pt x="1242060" y="986790"/>
                  </a:cubicBezTo>
                  <a:cubicBezTo>
                    <a:pt x="1281430" y="934720"/>
                    <a:pt x="1356360" y="864870"/>
                    <a:pt x="1423670" y="817880"/>
                  </a:cubicBezTo>
                  <a:cubicBezTo>
                    <a:pt x="1492250" y="768350"/>
                    <a:pt x="1569720" y="731520"/>
                    <a:pt x="1647190" y="698500"/>
                  </a:cubicBezTo>
                  <a:cubicBezTo>
                    <a:pt x="1723390" y="665480"/>
                    <a:pt x="1800860" y="651510"/>
                    <a:pt x="1883410" y="617220"/>
                  </a:cubicBezTo>
                  <a:cubicBezTo>
                    <a:pt x="1977390" y="577850"/>
                    <a:pt x="2087880" y="505460"/>
                    <a:pt x="2180590" y="469900"/>
                  </a:cubicBezTo>
                  <a:cubicBezTo>
                    <a:pt x="2256790" y="440690"/>
                    <a:pt x="2322830" y="439420"/>
                    <a:pt x="2395220" y="408940"/>
                  </a:cubicBezTo>
                  <a:cubicBezTo>
                    <a:pt x="2477770" y="374650"/>
                    <a:pt x="2594610" y="284480"/>
                    <a:pt x="2647950" y="270510"/>
                  </a:cubicBezTo>
                  <a:cubicBezTo>
                    <a:pt x="2669540" y="264160"/>
                    <a:pt x="2682240" y="264160"/>
                    <a:pt x="2697480" y="269240"/>
                  </a:cubicBezTo>
                  <a:cubicBezTo>
                    <a:pt x="2711450" y="274320"/>
                    <a:pt x="2727960" y="287020"/>
                    <a:pt x="2735580" y="300990"/>
                  </a:cubicBezTo>
                  <a:cubicBezTo>
                    <a:pt x="2741930" y="314960"/>
                    <a:pt x="2745740" y="335280"/>
                    <a:pt x="2741930" y="350520"/>
                  </a:cubicBezTo>
                  <a:cubicBezTo>
                    <a:pt x="2739390" y="364490"/>
                    <a:pt x="2730500" y="383540"/>
                    <a:pt x="2715260" y="391160"/>
                  </a:cubicBezTo>
                  <a:cubicBezTo>
                    <a:pt x="2694940" y="402590"/>
                    <a:pt x="2654300" y="387350"/>
                    <a:pt x="2620010" y="392430"/>
                  </a:cubicBezTo>
                  <a:cubicBezTo>
                    <a:pt x="2576830" y="398780"/>
                    <a:pt x="2517140" y="424180"/>
                    <a:pt x="2476500" y="438150"/>
                  </a:cubicBezTo>
                  <a:cubicBezTo>
                    <a:pt x="2443480" y="449580"/>
                    <a:pt x="2423160" y="455930"/>
                    <a:pt x="2392680" y="469900"/>
                  </a:cubicBezTo>
                  <a:cubicBezTo>
                    <a:pt x="2350770" y="490220"/>
                    <a:pt x="2296160" y="535940"/>
                    <a:pt x="2255520" y="551180"/>
                  </a:cubicBezTo>
                  <a:cubicBezTo>
                    <a:pt x="2225040" y="562610"/>
                    <a:pt x="2207260" y="556260"/>
                    <a:pt x="2172970" y="566420"/>
                  </a:cubicBezTo>
                  <a:cubicBezTo>
                    <a:pt x="2112010" y="585470"/>
                    <a:pt x="1995170" y="654050"/>
                    <a:pt x="1929130" y="678180"/>
                  </a:cubicBezTo>
                  <a:cubicBezTo>
                    <a:pt x="1887220" y="693420"/>
                    <a:pt x="1869440" y="689610"/>
                    <a:pt x="1821180" y="706120"/>
                  </a:cubicBezTo>
                  <a:cubicBezTo>
                    <a:pt x="1719580" y="740410"/>
                    <a:pt x="1442720" y="877570"/>
                    <a:pt x="1348740" y="900430"/>
                  </a:cubicBezTo>
                  <a:cubicBezTo>
                    <a:pt x="1311910" y="910590"/>
                    <a:pt x="1290320" y="897890"/>
                    <a:pt x="1267460" y="909320"/>
                  </a:cubicBezTo>
                  <a:cubicBezTo>
                    <a:pt x="1245870" y="919480"/>
                    <a:pt x="1238250" y="943610"/>
                    <a:pt x="1215390" y="963930"/>
                  </a:cubicBezTo>
                  <a:cubicBezTo>
                    <a:pt x="1179830" y="993140"/>
                    <a:pt x="1101090" y="1022350"/>
                    <a:pt x="1068070" y="1061720"/>
                  </a:cubicBezTo>
                  <a:cubicBezTo>
                    <a:pt x="1038860" y="1096010"/>
                    <a:pt x="1036320" y="1155700"/>
                    <a:pt x="1016000" y="1179830"/>
                  </a:cubicBezTo>
                  <a:cubicBezTo>
                    <a:pt x="1003300" y="1196340"/>
                    <a:pt x="991870" y="1206500"/>
                    <a:pt x="976630" y="1210310"/>
                  </a:cubicBezTo>
                  <a:cubicBezTo>
                    <a:pt x="958850" y="1214120"/>
                    <a:pt x="928370" y="1209040"/>
                    <a:pt x="913130" y="1197610"/>
                  </a:cubicBezTo>
                  <a:cubicBezTo>
                    <a:pt x="897890" y="1186180"/>
                    <a:pt x="887730" y="1154430"/>
                    <a:pt x="887730" y="1137920"/>
                  </a:cubicBezTo>
                  <a:cubicBezTo>
                    <a:pt x="886460" y="1126490"/>
                    <a:pt x="890270" y="1117600"/>
                    <a:pt x="897890" y="1106170"/>
                  </a:cubicBezTo>
                  <a:cubicBezTo>
                    <a:pt x="910590" y="1088390"/>
                    <a:pt x="947420" y="1068070"/>
                    <a:pt x="971550" y="1050290"/>
                  </a:cubicBezTo>
                  <a:cubicBezTo>
                    <a:pt x="995680" y="1033780"/>
                    <a:pt x="1018540" y="1007110"/>
                    <a:pt x="1043940" y="1004570"/>
                  </a:cubicBezTo>
                  <a:cubicBezTo>
                    <a:pt x="1070610" y="1002030"/>
                    <a:pt x="1109980" y="1018540"/>
                    <a:pt x="1129030" y="1038860"/>
                  </a:cubicBezTo>
                  <a:cubicBezTo>
                    <a:pt x="1148080" y="1060450"/>
                    <a:pt x="1156970" y="1094740"/>
                    <a:pt x="1154430" y="1132840"/>
                  </a:cubicBezTo>
                  <a:cubicBezTo>
                    <a:pt x="1151890" y="1188720"/>
                    <a:pt x="1103630" y="1282700"/>
                    <a:pt x="1070610" y="1342390"/>
                  </a:cubicBezTo>
                  <a:cubicBezTo>
                    <a:pt x="1042670" y="1390650"/>
                    <a:pt x="1007110" y="1445260"/>
                    <a:pt x="977900" y="1466850"/>
                  </a:cubicBezTo>
                  <a:cubicBezTo>
                    <a:pt x="961390" y="1479550"/>
                    <a:pt x="946150" y="1484630"/>
                    <a:pt x="932180" y="1485900"/>
                  </a:cubicBezTo>
                  <a:cubicBezTo>
                    <a:pt x="920750" y="1485900"/>
                    <a:pt x="909320" y="1483360"/>
                    <a:pt x="899160" y="1478280"/>
                  </a:cubicBezTo>
                  <a:cubicBezTo>
                    <a:pt x="887730" y="1470660"/>
                    <a:pt x="873760" y="1459230"/>
                    <a:pt x="866140" y="1441450"/>
                  </a:cubicBezTo>
                  <a:cubicBezTo>
                    <a:pt x="853440" y="1410970"/>
                    <a:pt x="849630" y="1347470"/>
                    <a:pt x="862330" y="1300480"/>
                  </a:cubicBezTo>
                  <a:cubicBezTo>
                    <a:pt x="876300" y="1245870"/>
                    <a:pt x="919480" y="1203960"/>
                    <a:pt x="965200" y="1136650"/>
                  </a:cubicBezTo>
                  <a:cubicBezTo>
                    <a:pt x="1041400" y="1022350"/>
                    <a:pt x="1198880" y="798830"/>
                    <a:pt x="1294130" y="680720"/>
                  </a:cubicBezTo>
                  <a:cubicBezTo>
                    <a:pt x="1357630" y="600710"/>
                    <a:pt x="1419860" y="518160"/>
                    <a:pt x="1465580" y="486410"/>
                  </a:cubicBezTo>
                  <a:cubicBezTo>
                    <a:pt x="1488440" y="471170"/>
                    <a:pt x="1508760" y="463550"/>
                    <a:pt x="1526540" y="466090"/>
                  </a:cubicBezTo>
                  <a:cubicBezTo>
                    <a:pt x="1543050" y="467360"/>
                    <a:pt x="1560830" y="480060"/>
                    <a:pt x="1569720" y="490220"/>
                  </a:cubicBezTo>
                  <a:cubicBezTo>
                    <a:pt x="1578610" y="499110"/>
                    <a:pt x="1583690" y="508000"/>
                    <a:pt x="1584960" y="520700"/>
                  </a:cubicBezTo>
                  <a:cubicBezTo>
                    <a:pt x="1586230" y="537210"/>
                    <a:pt x="1582420" y="567690"/>
                    <a:pt x="1567180" y="582930"/>
                  </a:cubicBezTo>
                  <a:cubicBezTo>
                    <a:pt x="1546860" y="601980"/>
                    <a:pt x="1492250" y="594360"/>
                    <a:pt x="1452880" y="608330"/>
                  </a:cubicBezTo>
                  <a:cubicBezTo>
                    <a:pt x="1403350" y="627380"/>
                    <a:pt x="1361440" y="660400"/>
                    <a:pt x="1294130" y="690880"/>
                  </a:cubicBezTo>
                  <a:cubicBezTo>
                    <a:pt x="1184910" y="742950"/>
                    <a:pt x="918210" y="859790"/>
                    <a:pt x="854710" y="876300"/>
                  </a:cubicBezTo>
                  <a:cubicBezTo>
                    <a:pt x="838200" y="881380"/>
                    <a:pt x="833120" y="882650"/>
                    <a:pt x="821690" y="881380"/>
                  </a:cubicBezTo>
                  <a:cubicBezTo>
                    <a:pt x="807720" y="878840"/>
                    <a:pt x="787400" y="869950"/>
                    <a:pt x="777240" y="858520"/>
                  </a:cubicBezTo>
                  <a:cubicBezTo>
                    <a:pt x="767080" y="847090"/>
                    <a:pt x="760730" y="826770"/>
                    <a:pt x="759460" y="812800"/>
                  </a:cubicBezTo>
                  <a:cubicBezTo>
                    <a:pt x="758190" y="800100"/>
                    <a:pt x="760730" y="789940"/>
                    <a:pt x="767080" y="779780"/>
                  </a:cubicBezTo>
                  <a:cubicBezTo>
                    <a:pt x="774700" y="767080"/>
                    <a:pt x="787400" y="753110"/>
                    <a:pt x="803910" y="746760"/>
                  </a:cubicBezTo>
                  <a:cubicBezTo>
                    <a:pt x="825500" y="737870"/>
                    <a:pt x="854710" y="746760"/>
                    <a:pt x="890270" y="739140"/>
                  </a:cubicBezTo>
                  <a:cubicBezTo>
                    <a:pt x="951230" y="726440"/>
                    <a:pt x="1061720" y="687070"/>
                    <a:pt x="1136650" y="655320"/>
                  </a:cubicBezTo>
                  <a:cubicBezTo>
                    <a:pt x="1206500" y="626110"/>
                    <a:pt x="1268730" y="580390"/>
                    <a:pt x="1327150" y="557530"/>
                  </a:cubicBezTo>
                  <a:cubicBezTo>
                    <a:pt x="1374140" y="538480"/>
                    <a:pt x="1432560" y="532130"/>
                    <a:pt x="1456690" y="516890"/>
                  </a:cubicBezTo>
                  <a:cubicBezTo>
                    <a:pt x="1468120" y="509270"/>
                    <a:pt x="1466850" y="495300"/>
                    <a:pt x="1475740" y="491490"/>
                  </a:cubicBezTo>
                  <a:cubicBezTo>
                    <a:pt x="1488440" y="485140"/>
                    <a:pt x="1512570" y="487680"/>
                    <a:pt x="1525270" y="492760"/>
                  </a:cubicBezTo>
                  <a:cubicBezTo>
                    <a:pt x="1536700" y="496570"/>
                    <a:pt x="1545590" y="502920"/>
                    <a:pt x="1551940" y="513080"/>
                  </a:cubicBezTo>
                  <a:cubicBezTo>
                    <a:pt x="1560830" y="524510"/>
                    <a:pt x="1569720" y="543560"/>
                    <a:pt x="1568450" y="560070"/>
                  </a:cubicBezTo>
                  <a:cubicBezTo>
                    <a:pt x="1567180" y="577850"/>
                    <a:pt x="1558290" y="596900"/>
                    <a:pt x="1536700" y="615950"/>
                  </a:cubicBezTo>
                  <a:cubicBezTo>
                    <a:pt x="1478280" y="664210"/>
                    <a:pt x="1238250" y="716280"/>
                    <a:pt x="1127760" y="759460"/>
                  </a:cubicBezTo>
                  <a:cubicBezTo>
                    <a:pt x="1049020" y="789940"/>
                    <a:pt x="970280" y="819150"/>
                    <a:pt x="929640" y="844550"/>
                  </a:cubicBezTo>
                  <a:cubicBezTo>
                    <a:pt x="908050" y="858520"/>
                    <a:pt x="900430" y="875030"/>
                    <a:pt x="886460" y="882650"/>
                  </a:cubicBezTo>
                  <a:cubicBezTo>
                    <a:pt x="875030" y="887730"/>
                    <a:pt x="864870" y="889000"/>
                    <a:pt x="853440" y="887730"/>
                  </a:cubicBezTo>
                  <a:cubicBezTo>
                    <a:pt x="839470" y="886460"/>
                    <a:pt x="819150" y="876300"/>
                    <a:pt x="808990" y="866140"/>
                  </a:cubicBezTo>
                  <a:cubicBezTo>
                    <a:pt x="800100" y="858520"/>
                    <a:pt x="793750" y="849630"/>
                    <a:pt x="791210" y="838200"/>
                  </a:cubicBezTo>
                  <a:cubicBezTo>
                    <a:pt x="788670" y="824230"/>
                    <a:pt x="788670" y="802640"/>
                    <a:pt x="795020" y="788670"/>
                  </a:cubicBezTo>
                  <a:cubicBezTo>
                    <a:pt x="802640" y="774700"/>
                    <a:pt x="815340" y="763270"/>
                    <a:pt x="830580" y="754380"/>
                  </a:cubicBezTo>
                  <a:cubicBezTo>
                    <a:pt x="854710" y="740410"/>
                    <a:pt x="890270" y="739140"/>
                    <a:pt x="928370" y="723900"/>
                  </a:cubicBezTo>
                  <a:cubicBezTo>
                    <a:pt x="985520" y="701040"/>
                    <a:pt x="1080770" y="656590"/>
                    <a:pt x="1135380" y="626110"/>
                  </a:cubicBezTo>
                  <a:cubicBezTo>
                    <a:pt x="1172210" y="604520"/>
                    <a:pt x="1198880" y="571500"/>
                    <a:pt x="1225550" y="562610"/>
                  </a:cubicBezTo>
                  <a:cubicBezTo>
                    <a:pt x="1243330" y="557530"/>
                    <a:pt x="1259840" y="556260"/>
                    <a:pt x="1275080" y="561340"/>
                  </a:cubicBezTo>
                  <a:cubicBezTo>
                    <a:pt x="1289050" y="566420"/>
                    <a:pt x="1305560" y="579120"/>
                    <a:pt x="1313180" y="593090"/>
                  </a:cubicBezTo>
                  <a:cubicBezTo>
                    <a:pt x="1320800" y="607060"/>
                    <a:pt x="1322070" y="628650"/>
                    <a:pt x="1319530" y="642620"/>
                  </a:cubicBezTo>
                  <a:cubicBezTo>
                    <a:pt x="1318260" y="654050"/>
                    <a:pt x="1314450" y="659130"/>
                    <a:pt x="1305560" y="671830"/>
                  </a:cubicBezTo>
                  <a:cubicBezTo>
                    <a:pt x="1280160" y="706120"/>
                    <a:pt x="1196340" y="786130"/>
                    <a:pt x="1132840" y="833120"/>
                  </a:cubicBezTo>
                  <a:cubicBezTo>
                    <a:pt x="1066800" y="881380"/>
                    <a:pt x="947420" y="971550"/>
                    <a:pt x="914400" y="957580"/>
                  </a:cubicBezTo>
                  <a:cubicBezTo>
                    <a:pt x="896620" y="949960"/>
                    <a:pt x="885190" y="906780"/>
                    <a:pt x="895350" y="886460"/>
                  </a:cubicBezTo>
                  <a:cubicBezTo>
                    <a:pt x="908050" y="858520"/>
                    <a:pt x="988060" y="825500"/>
                    <a:pt x="1026160" y="822960"/>
                  </a:cubicBezTo>
                  <a:cubicBezTo>
                    <a:pt x="1055370" y="821690"/>
                    <a:pt x="1083310" y="830580"/>
                    <a:pt x="1103630" y="849630"/>
                  </a:cubicBezTo>
                  <a:cubicBezTo>
                    <a:pt x="1127760" y="871220"/>
                    <a:pt x="1144270" y="914400"/>
                    <a:pt x="1155700" y="957580"/>
                  </a:cubicBezTo>
                  <a:cubicBezTo>
                    <a:pt x="1168400" y="1012190"/>
                    <a:pt x="1151890" y="1108710"/>
                    <a:pt x="1160780" y="1154430"/>
                  </a:cubicBezTo>
                  <a:cubicBezTo>
                    <a:pt x="1165860" y="1178560"/>
                    <a:pt x="1183640" y="1192530"/>
                    <a:pt x="1183640" y="1210310"/>
                  </a:cubicBezTo>
                  <a:cubicBezTo>
                    <a:pt x="1183640" y="1226820"/>
                    <a:pt x="1177290" y="1245870"/>
                    <a:pt x="1165860" y="1257300"/>
                  </a:cubicBezTo>
                  <a:cubicBezTo>
                    <a:pt x="1153160" y="1270000"/>
                    <a:pt x="1123950" y="1281430"/>
                    <a:pt x="1104900" y="1280160"/>
                  </a:cubicBezTo>
                  <a:cubicBezTo>
                    <a:pt x="1088390" y="1278890"/>
                    <a:pt x="1071880" y="1268730"/>
                    <a:pt x="1061720" y="1257300"/>
                  </a:cubicBezTo>
                  <a:cubicBezTo>
                    <a:pt x="1050290" y="1245870"/>
                    <a:pt x="1052830" y="1226820"/>
                    <a:pt x="1043940" y="1210310"/>
                  </a:cubicBezTo>
                  <a:cubicBezTo>
                    <a:pt x="1029970" y="1188720"/>
                    <a:pt x="1003300" y="1173480"/>
                    <a:pt x="977900" y="1139190"/>
                  </a:cubicBezTo>
                  <a:cubicBezTo>
                    <a:pt x="928370" y="1070610"/>
                    <a:pt x="850900" y="895350"/>
                    <a:pt x="789940" y="806450"/>
                  </a:cubicBezTo>
                  <a:cubicBezTo>
                    <a:pt x="745490" y="739140"/>
                    <a:pt x="684530" y="693420"/>
                    <a:pt x="659130" y="642620"/>
                  </a:cubicBezTo>
                  <a:cubicBezTo>
                    <a:pt x="641350" y="607060"/>
                    <a:pt x="629920" y="572770"/>
                    <a:pt x="633730" y="541020"/>
                  </a:cubicBezTo>
                  <a:cubicBezTo>
                    <a:pt x="636270" y="510540"/>
                    <a:pt x="648970" y="482600"/>
                    <a:pt x="676910" y="455930"/>
                  </a:cubicBezTo>
                  <a:cubicBezTo>
                    <a:pt x="725170" y="410210"/>
                    <a:pt x="831850" y="377190"/>
                    <a:pt x="934720" y="337820"/>
                  </a:cubicBezTo>
                  <a:cubicBezTo>
                    <a:pt x="1079500" y="281940"/>
                    <a:pt x="1313180" y="233680"/>
                    <a:pt x="1466850" y="172720"/>
                  </a:cubicBezTo>
                  <a:cubicBezTo>
                    <a:pt x="1591310" y="121920"/>
                    <a:pt x="1732280" y="25400"/>
                    <a:pt x="1794510" y="7620"/>
                  </a:cubicBezTo>
                  <a:cubicBezTo>
                    <a:pt x="1817370" y="1270"/>
                    <a:pt x="1828800" y="0"/>
                    <a:pt x="1844040" y="3810"/>
                  </a:cubicBezTo>
                  <a:cubicBezTo>
                    <a:pt x="1858010" y="7620"/>
                    <a:pt x="1875790" y="19050"/>
                    <a:pt x="1883410" y="33020"/>
                  </a:cubicBezTo>
                  <a:cubicBezTo>
                    <a:pt x="1892300" y="49530"/>
                    <a:pt x="1894840" y="81280"/>
                    <a:pt x="1888490" y="97790"/>
                  </a:cubicBezTo>
                  <a:cubicBezTo>
                    <a:pt x="1883410" y="113030"/>
                    <a:pt x="1875790" y="121920"/>
                    <a:pt x="1854200" y="134620"/>
                  </a:cubicBezTo>
                  <a:cubicBezTo>
                    <a:pt x="1770380" y="181610"/>
                    <a:pt x="1369060" y="266700"/>
                    <a:pt x="1151890" y="302260"/>
                  </a:cubicBezTo>
                  <a:cubicBezTo>
                    <a:pt x="969010" y="332740"/>
                    <a:pt x="815340" y="337820"/>
                    <a:pt x="640080" y="351790"/>
                  </a:cubicBezTo>
                  <a:cubicBezTo>
                    <a:pt x="455930" y="365760"/>
                    <a:pt x="158750" y="394970"/>
                    <a:pt x="74930" y="383540"/>
                  </a:cubicBezTo>
                  <a:cubicBezTo>
                    <a:pt x="49530" y="381000"/>
                    <a:pt x="39370" y="377190"/>
                    <a:pt x="27940" y="368300"/>
                  </a:cubicBezTo>
                  <a:cubicBezTo>
                    <a:pt x="17780" y="361950"/>
                    <a:pt x="11430" y="351790"/>
                    <a:pt x="7620" y="342900"/>
                  </a:cubicBezTo>
                  <a:cubicBezTo>
                    <a:pt x="2540" y="332740"/>
                    <a:pt x="0" y="321310"/>
                    <a:pt x="1270" y="309880"/>
                  </a:cubicBezTo>
                  <a:cubicBezTo>
                    <a:pt x="3810" y="294640"/>
                    <a:pt x="11430" y="275590"/>
                    <a:pt x="22860" y="264160"/>
                  </a:cubicBezTo>
                  <a:cubicBezTo>
                    <a:pt x="33020" y="254000"/>
                    <a:pt x="41910" y="250190"/>
                    <a:pt x="67310" y="243840"/>
                  </a:cubicBezTo>
                  <a:cubicBezTo>
                    <a:pt x="171450" y="222250"/>
                    <a:pt x="656590" y="264160"/>
                    <a:pt x="896620" y="247650"/>
                  </a:cubicBezTo>
                  <a:cubicBezTo>
                    <a:pt x="1084580" y="233680"/>
                    <a:pt x="1247140" y="184150"/>
                    <a:pt x="1394460" y="173990"/>
                  </a:cubicBezTo>
                  <a:cubicBezTo>
                    <a:pt x="1510030" y="165100"/>
                    <a:pt x="1657350" y="165100"/>
                    <a:pt x="1706880" y="171450"/>
                  </a:cubicBezTo>
                  <a:cubicBezTo>
                    <a:pt x="1724660" y="173990"/>
                    <a:pt x="1729740" y="173990"/>
                    <a:pt x="1739900" y="179070"/>
                  </a:cubicBezTo>
                  <a:cubicBezTo>
                    <a:pt x="1752600" y="186690"/>
                    <a:pt x="1767840" y="201930"/>
                    <a:pt x="1772920" y="217170"/>
                  </a:cubicBezTo>
                  <a:cubicBezTo>
                    <a:pt x="1778000" y="231140"/>
                    <a:pt x="1778000" y="251460"/>
                    <a:pt x="1772920" y="266700"/>
                  </a:cubicBezTo>
                  <a:cubicBezTo>
                    <a:pt x="1767840" y="280670"/>
                    <a:pt x="1758950" y="289560"/>
                    <a:pt x="1739900" y="303530"/>
                  </a:cubicBezTo>
                  <a:cubicBezTo>
                    <a:pt x="1694180" y="339090"/>
                    <a:pt x="1577340" y="389890"/>
                    <a:pt x="1457960" y="444500"/>
                  </a:cubicBezTo>
                  <a:cubicBezTo>
                    <a:pt x="1258570" y="534670"/>
                    <a:pt x="742950" y="713740"/>
                    <a:pt x="650240" y="774700"/>
                  </a:cubicBezTo>
                  <a:cubicBezTo>
                    <a:pt x="627380" y="788670"/>
                    <a:pt x="627380" y="803910"/>
                    <a:pt x="612140" y="810260"/>
                  </a:cubicBezTo>
                  <a:cubicBezTo>
                    <a:pt x="598170" y="815340"/>
                    <a:pt x="576580" y="814070"/>
                    <a:pt x="562610" y="808990"/>
                  </a:cubicBezTo>
                  <a:cubicBezTo>
                    <a:pt x="552450" y="806450"/>
                    <a:pt x="543560" y="800100"/>
                    <a:pt x="535940" y="789940"/>
                  </a:cubicBezTo>
                  <a:cubicBezTo>
                    <a:pt x="527050" y="778510"/>
                    <a:pt x="519430" y="758190"/>
                    <a:pt x="519430" y="744220"/>
                  </a:cubicBezTo>
                  <a:cubicBezTo>
                    <a:pt x="518160" y="731520"/>
                    <a:pt x="520700" y="721360"/>
                    <a:pt x="527050" y="711200"/>
                  </a:cubicBezTo>
                  <a:cubicBezTo>
                    <a:pt x="534670" y="699770"/>
                    <a:pt x="544830" y="685800"/>
                    <a:pt x="565150" y="679450"/>
                  </a:cubicBezTo>
                  <a:cubicBezTo>
                    <a:pt x="609600" y="664210"/>
                    <a:pt x="742950" y="702310"/>
                    <a:pt x="814070" y="695960"/>
                  </a:cubicBezTo>
                  <a:cubicBezTo>
                    <a:pt x="868680" y="689610"/>
                    <a:pt x="895350" y="669290"/>
                    <a:pt x="956310" y="656590"/>
                  </a:cubicBezTo>
                  <a:cubicBezTo>
                    <a:pt x="1064260" y="635000"/>
                    <a:pt x="1334770" y="588010"/>
                    <a:pt x="1409700" y="591820"/>
                  </a:cubicBezTo>
                  <a:cubicBezTo>
                    <a:pt x="1433830" y="591820"/>
                    <a:pt x="1445260" y="594360"/>
                    <a:pt x="1457960" y="601980"/>
                  </a:cubicBezTo>
                  <a:cubicBezTo>
                    <a:pt x="1470660" y="610870"/>
                    <a:pt x="1483360" y="627380"/>
                    <a:pt x="1487170" y="642620"/>
                  </a:cubicBezTo>
                  <a:cubicBezTo>
                    <a:pt x="1489710" y="660400"/>
                    <a:pt x="1483360" y="690880"/>
                    <a:pt x="1471930" y="706120"/>
                  </a:cubicBezTo>
                  <a:cubicBezTo>
                    <a:pt x="1461770" y="718820"/>
                    <a:pt x="1450340" y="723900"/>
                    <a:pt x="1428750" y="730250"/>
                  </a:cubicBezTo>
                  <a:cubicBezTo>
                    <a:pt x="1374140" y="742950"/>
                    <a:pt x="1193800" y="739140"/>
                    <a:pt x="1126490" y="722630"/>
                  </a:cubicBezTo>
                  <a:cubicBezTo>
                    <a:pt x="1089660" y="713740"/>
                    <a:pt x="1062990" y="671830"/>
                    <a:pt x="1046480" y="683260"/>
                  </a:cubicBezTo>
                  <a:cubicBezTo>
                    <a:pt x="1017270" y="701040"/>
                    <a:pt x="1061720" y="896620"/>
                    <a:pt x="1046480" y="943610"/>
                  </a:cubicBezTo>
                  <a:cubicBezTo>
                    <a:pt x="1038860" y="965200"/>
                    <a:pt x="1029970" y="975360"/>
                    <a:pt x="1017270" y="984250"/>
                  </a:cubicBezTo>
                  <a:cubicBezTo>
                    <a:pt x="1004570" y="993140"/>
                    <a:pt x="984250" y="996950"/>
                    <a:pt x="969010" y="995680"/>
                  </a:cubicBezTo>
                  <a:cubicBezTo>
                    <a:pt x="953770" y="993140"/>
                    <a:pt x="935990" y="982980"/>
                    <a:pt x="925830" y="971550"/>
                  </a:cubicBezTo>
                  <a:cubicBezTo>
                    <a:pt x="915670" y="960120"/>
                    <a:pt x="908050" y="947420"/>
                    <a:pt x="909320" y="924560"/>
                  </a:cubicBezTo>
                  <a:cubicBezTo>
                    <a:pt x="911860" y="864870"/>
                    <a:pt x="1021080" y="678180"/>
                    <a:pt x="1066800" y="600710"/>
                  </a:cubicBezTo>
                  <a:cubicBezTo>
                    <a:pt x="1094740" y="553720"/>
                    <a:pt x="1117600" y="509270"/>
                    <a:pt x="1143000" y="495300"/>
                  </a:cubicBezTo>
                  <a:cubicBezTo>
                    <a:pt x="1159510" y="485140"/>
                    <a:pt x="1178560" y="486410"/>
                    <a:pt x="1192530" y="490220"/>
                  </a:cubicBezTo>
                  <a:cubicBezTo>
                    <a:pt x="1207770" y="494030"/>
                    <a:pt x="1224280" y="506730"/>
                    <a:pt x="1233170" y="519430"/>
                  </a:cubicBezTo>
                  <a:cubicBezTo>
                    <a:pt x="1240790" y="533400"/>
                    <a:pt x="1242060" y="546100"/>
                    <a:pt x="1243330" y="568960"/>
                  </a:cubicBezTo>
                  <a:cubicBezTo>
                    <a:pt x="1243330" y="615950"/>
                    <a:pt x="1219200" y="730250"/>
                    <a:pt x="1201420" y="791210"/>
                  </a:cubicBezTo>
                  <a:cubicBezTo>
                    <a:pt x="1187450" y="836930"/>
                    <a:pt x="1167130" y="858520"/>
                    <a:pt x="1151890" y="906780"/>
                  </a:cubicBezTo>
                  <a:cubicBezTo>
                    <a:pt x="1130300" y="981710"/>
                    <a:pt x="1127760" y="1134110"/>
                    <a:pt x="1099820" y="1201420"/>
                  </a:cubicBezTo>
                  <a:cubicBezTo>
                    <a:pt x="1082040" y="1243330"/>
                    <a:pt x="1049020" y="1259840"/>
                    <a:pt x="1035050" y="1291590"/>
                  </a:cubicBezTo>
                  <a:cubicBezTo>
                    <a:pt x="1022350" y="1322070"/>
                    <a:pt x="1027430" y="1344930"/>
                    <a:pt x="1016000" y="1385570"/>
                  </a:cubicBezTo>
                  <a:cubicBezTo>
                    <a:pt x="993140" y="1470660"/>
                    <a:pt x="923290" y="1659890"/>
                    <a:pt x="881380" y="1761490"/>
                  </a:cubicBezTo>
                  <a:cubicBezTo>
                    <a:pt x="850900" y="1835150"/>
                    <a:pt x="817880" y="1944370"/>
                    <a:pt x="793750" y="1945640"/>
                  </a:cubicBezTo>
                  <a:cubicBezTo>
                    <a:pt x="778510" y="1945640"/>
                    <a:pt x="755650" y="1906270"/>
                    <a:pt x="754380" y="1879600"/>
                  </a:cubicBezTo>
                  <a:cubicBezTo>
                    <a:pt x="751840" y="1837690"/>
                    <a:pt x="789940" y="1757680"/>
                    <a:pt x="828040" y="1717040"/>
                  </a:cubicBezTo>
                  <a:cubicBezTo>
                    <a:pt x="864870" y="1677670"/>
                    <a:pt x="942340" y="1626870"/>
                    <a:pt x="979170" y="1634490"/>
                  </a:cubicBezTo>
                  <a:cubicBezTo>
                    <a:pt x="1008380" y="1640840"/>
                    <a:pt x="1032510" y="1689100"/>
                    <a:pt x="1042670" y="1715770"/>
                  </a:cubicBezTo>
                  <a:cubicBezTo>
                    <a:pt x="1050290" y="1738630"/>
                    <a:pt x="1049020" y="1762760"/>
                    <a:pt x="1045210" y="1786890"/>
                  </a:cubicBezTo>
                  <a:cubicBezTo>
                    <a:pt x="1041400" y="1811020"/>
                    <a:pt x="1035050" y="1832610"/>
                    <a:pt x="1018540" y="1860550"/>
                  </a:cubicBezTo>
                  <a:cubicBezTo>
                    <a:pt x="993140" y="1906270"/>
                    <a:pt x="935990" y="1992630"/>
                    <a:pt x="886460" y="2021840"/>
                  </a:cubicBezTo>
                  <a:cubicBezTo>
                    <a:pt x="848360" y="2044700"/>
                    <a:pt x="793750" y="2045970"/>
                    <a:pt x="762000" y="2047240"/>
                  </a:cubicBezTo>
                  <a:cubicBezTo>
                    <a:pt x="744220" y="2047240"/>
                    <a:pt x="731520" y="2047240"/>
                    <a:pt x="718820" y="2039620"/>
                  </a:cubicBezTo>
                  <a:cubicBezTo>
                    <a:pt x="703580" y="2029460"/>
                    <a:pt x="684530" y="2004060"/>
                    <a:pt x="681990" y="1985010"/>
                  </a:cubicBezTo>
                  <a:cubicBezTo>
                    <a:pt x="680720" y="1965960"/>
                    <a:pt x="692150" y="1936750"/>
                    <a:pt x="707390" y="1924050"/>
                  </a:cubicBezTo>
                  <a:cubicBezTo>
                    <a:pt x="722630" y="1911350"/>
                    <a:pt x="753110" y="1907540"/>
                    <a:pt x="770890" y="1911350"/>
                  </a:cubicBezTo>
                  <a:cubicBezTo>
                    <a:pt x="786130" y="1913890"/>
                    <a:pt x="800100" y="1925320"/>
                    <a:pt x="807720" y="1936750"/>
                  </a:cubicBezTo>
                  <a:cubicBezTo>
                    <a:pt x="816610" y="1946910"/>
                    <a:pt x="822960" y="1963420"/>
                    <a:pt x="821690" y="1978660"/>
                  </a:cubicBezTo>
                  <a:cubicBezTo>
                    <a:pt x="820420" y="1996440"/>
                    <a:pt x="805180" y="2024380"/>
                    <a:pt x="789940" y="2035810"/>
                  </a:cubicBezTo>
                  <a:cubicBezTo>
                    <a:pt x="778510" y="2045970"/>
                    <a:pt x="762000" y="2048510"/>
                    <a:pt x="748030" y="2047240"/>
                  </a:cubicBezTo>
                  <a:cubicBezTo>
                    <a:pt x="732790" y="2047240"/>
                    <a:pt x="716280" y="2039620"/>
                    <a:pt x="706120" y="2030730"/>
                  </a:cubicBezTo>
                  <a:cubicBezTo>
                    <a:pt x="695960" y="2021840"/>
                    <a:pt x="687070" y="2006600"/>
                    <a:pt x="683260" y="1992630"/>
                  </a:cubicBezTo>
                  <a:cubicBezTo>
                    <a:pt x="680720" y="1978660"/>
                    <a:pt x="683260" y="1960880"/>
                    <a:pt x="688340" y="1948180"/>
                  </a:cubicBezTo>
                  <a:cubicBezTo>
                    <a:pt x="694690" y="1935480"/>
                    <a:pt x="706120" y="1922780"/>
                    <a:pt x="720090" y="1916430"/>
                  </a:cubicBezTo>
                  <a:cubicBezTo>
                    <a:pt x="736600" y="1906270"/>
                    <a:pt x="760730" y="1913890"/>
                    <a:pt x="783590" y="1902460"/>
                  </a:cubicBezTo>
                  <a:cubicBezTo>
                    <a:pt x="820420" y="1883410"/>
                    <a:pt x="871220" y="1812290"/>
                    <a:pt x="908050" y="1785620"/>
                  </a:cubicBezTo>
                  <a:cubicBezTo>
                    <a:pt x="932180" y="1767840"/>
                    <a:pt x="966470" y="1741170"/>
                    <a:pt x="974090" y="1747520"/>
                  </a:cubicBezTo>
                  <a:cubicBezTo>
                    <a:pt x="988060" y="1760220"/>
                    <a:pt x="899160" y="1962150"/>
                    <a:pt x="848360" y="2011680"/>
                  </a:cubicBezTo>
                  <a:cubicBezTo>
                    <a:pt x="815340" y="2044700"/>
                    <a:pt x="770890" y="2065020"/>
                    <a:pt x="737870" y="2062480"/>
                  </a:cubicBezTo>
                  <a:cubicBezTo>
                    <a:pt x="708660" y="2059940"/>
                    <a:pt x="673100" y="2030730"/>
                    <a:pt x="660400" y="2006600"/>
                  </a:cubicBezTo>
                  <a:cubicBezTo>
                    <a:pt x="647700" y="1985010"/>
                    <a:pt x="650240" y="1959610"/>
                    <a:pt x="656590" y="1927860"/>
                  </a:cubicBezTo>
                  <a:cubicBezTo>
                    <a:pt x="665480" y="1874520"/>
                    <a:pt x="715010" y="1804670"/>
                    <a:pt x="748030" y="1722120"/>
                  </a:cubicBezTo>
                  <a:cubicBezTo>
                    <a:pt x="792480" y="1607820"/>
                    <a:pt x="845820" y="1400810"/>
                    <a:pt x="890270" y="1300480"/>
                  </a:cubicBezTo>
                  <a:cubicBezTo>
                    <a:pt x="916940" y="1242060"/>
                    <a:pt x="947420" y="1219200"/>
                    <a:pt x="966470" y="1165860"/>
                  </a:cubicBezTo>
                  <a:cubicBezTo>
                    <a:pt x="988060" y="1099820"/>
                    <a:pt x="982980" y="999490"/>
                    <a:pt x="1000760" y="927100"/>
                  </a:cubicBezTo>
                  <a:cubicBezTo>
                    <a:pt x="1017270" y="863600"/>
                    <a:pt x="1049020" y="815340"/>
                    <a:pt x="1066800" y="753110"/>
                  </a:cubicBezTo>
                  <a:cubicBezTo>
                    <a:pt x="1085850" y="684530"/>
                    <a:pt x="1088390" y="571500"/>
                    <a:pt x="1109980" y="530860"/>
                  </a:cubicBezTo>
                  <a:cubicBezTo>
                    <a:pt x="1118870" y="511810"/>
                    <a:pt x="1129030" y="501650"/>
                    <a:pt x="1143000" y="495300"/>
                  </a:cubicBezTo>
                  <a:cubicBezTo>
                    <a:pt x="1156970" y="487680"/>
                    <a:pt x="1178560" y="486410"/>
                    <a:pt x="1192530" y="490220"/>
                  </a:cubicBezTo>
                  <a:cubicBezTo>
                    <a:pt x="1207770" y="494030"/>
                    <a:pt x="1224280" y="506730"/>
                    <a:pt x="1233170" y="519430"/>
                  </a:cubicBezTo>
                  <a:cubicBezTo>
                    <a:pt x="1240790" y="533400"/>
                    <a:pt x="1245870" y="544830"/>
                    <a:pt x="1243330" y="568960"/>
                  </a:cubicBezTo>
                  <a:cubicBezTo>
                    <a:pt x="1233170" y="637540"/>
                    <a:pt x="1092200" y="901700"/>
                    <a:pt x="1040130" y="960120"/>
                  </a:cubicBezTo>
                  <a:cubicBezTo>
                    <a:pt x="1019810" y="981710"/>
                    <a:pt x="1003300" y="993140"/>
                    <a:pt x="985520" y="995680"/>
                  </a:cubicBezTo>
                  <a:cubicBezTo>
                    <a:pt x="970280" y="998220"/>
                    <a:pt x="949960" y="993140"/>
                    <a:pt x="937260" y="982980"/>
                  </a:cubicBezTo>
                  <a:cubicBezTo>
                    <a:pt x="923290" y="971550"/>
                    <a:pt x="914400" y="951230"/>
                    <a:pt x="909320" y="924560"/>
                  </a:cubicBezTo>
                  <a:cubicBezTo>
                    <a:pt x="897890" y="871220"/>
                    <a:pt x="909320" y="734060"/>
                    <a:pt x="920750" y="671830"/>
                  </a:cubicBezTo>
                  <a:cubicBezTo>
                    <a:pt x="927100" y="635000"/>
                    <a:pt x="932180" y="608330"/>
                    <a:pt x="948690" y="585470"/>
                  </a:cubicBezTo>
                  <a:cubicBezTo>
                    <a:pt x="962660" y="563880"/>
                    <a:pt x="981710" y="543560"/>
                    <a:pt x="1009650" y="537210"/>
                  </a:cubicBezTo>
                  <a:cubicBezTo>
                    <a:pt x="1054100" y="528320"/>
                    <a:pt x="1132840" y="577850"/>
                    <a:pt x="1198880" y="586740"/>
                  </a:cubicBezTo>
                  <a:cubicBezTo>
                    <a:pt x="1271270" y="596900"/>
                    <a:pt x="1380490" y="580390"/>
                    <a:pt x="1426210" y="590550"/>
                  </a:cubicBezTo>
                  <a:cubicBezTo>
                    <a:pt x="1447800" y="596900"/>
                    <a:pt x="1460500" y="603250"/>
                    <a:pt x="1470660" y="613410"/>
                  </a:cubicBezTo>
                  <a:cubicBezTo>
                    <a:pt x="1479550" y="621030"/>
                    <a:pt x="1484630" y="631190"/>
                    <a:pt x="1487170" y="642620"/>
                  </a:cubicBezTo>
                  <a:cubicBezTo>
                    <a:pt x="1488440" y="659130"/>
                    <a:pt x="1484630" y="690880"/>
                    <a:pt x="1471930" y="706120"/>
                  </a:cubicBezTo>
                  <a:cubicBezTo>
                    <a:pt x="1459230" y="721360"/>
                    <a:pt x="1441450" y="726440"/>
                    <a:pt x="1412240" y="735330"/>
                  </a:cubicBezTo>
                  <a:cubicBezTo>
                    <a:pt x="1336040" y="758190"/>
                    <a:pt x="1101090" y="772160"/>
                    <a:pt x="990600" y="792480"/>
                  </a:cubicBezTo>
                  <a:cubicBezTo>
                    <a:pt x="916940" y="806450"/>
                    <a:pt x="876300" y="830580"/>
                    <a:pt x="810260" y="835660"/>
                  </a:cubicBezTo>
                  <a:cubicBezTo>
                    <a:pt x="735330" y="839470"/>
                    <a:pt x="609600" y="833120"/>
                    <a:pt x="562610" y="808990"/>
                  </a:cubicBezTo>
                  <a:cubicBezTo>
                    <a:pt x="539750" y="797560"/>
                    <a:pt x="525780" y="778510"/>
                    <a:pt x="520700" y="760730"/>
                  </a:cubicBezTo>
                  <a:cubicBezTo>
                    <a:pt x="515620" y="745490"/>
                    <a:pt x="519430" y="727710"/>
                    <a:pt x="527050" y="711200"/>
                  </a:cubicBezTo>
                  <a:cubicBezTo>
                    <a:pt x="538480" y="688340"/>
                    <a:pt x="557530" y="671830"/>
                    <a:pt x="596900" y="646430"/>
                  </a:cubicBezTo>
                  <a:cubicBezTo>
                    <a:pt x="716280" y="568960"/>
                    <a:pt x="1195070" y="407670"/>
                    <a:pt x="1398270" y="317500"/>
                  </a:cubicBezTo>
                  <a:cubicBezTo>
                    <a:pt x="1526540" y="261620"/>
                    <a:pt x="1649730" y="173990"/>
                    <a:pt x="1706880" y="171450"/>
                  </a:cubicBezTo>
                  <a:cubicBezTo>
                    <a:pt x="1729740" y="170180"/>
                    <a:pt x="1742440" y="180340"/>
                    <a:pt x="1753870" y="189230"/>
                  </a:cubicBezTo>
                  <a:cubicBezTo>
                    <a:pt x="1762760" y="196850"/>
                    <a:pt x="1770380" y="204470"/>
                    <a:pt x="1772920" y="217170"/>
                  </a:cubicBezTo>
                  <a:cubicBezTo>
                    <a:pt x="1776730" y="232410"/>
                    <a:pt x="1774190" y="265430"/>
                    <a:pt x="1765300" y="280670"/>
                  </a:cubicBezTo>
                  <a:cubicBezTo>
                    <a:pt x="1756410" y="294640"/>
                    <a:pt x="1746250" y="302260"/>
                    <a:pt x="1724660" y="309880"/>
                  </a:cubicBezTo>
                  <a:cubicBezTo>
                    <a:pt x="1659890" y="330200"/>
                    <a:pt x="1424940" y="306070"/>
                    <a:pt x="1311910" y="320040"/>
                  </a:cubicBezTo>
                  <a:cubicBezTo>
                    <a:pt x="1229360" y="330200"/>
                    <a:pt x="1173480" y="353060"/>
                    <a:pt x="1103630" y="364490"/>
                  </a:cubicBezTo>
                  <a:cubicBezTo>
                    <a:pt x="1035050" y="375920"/>
                    <a:pt x="989330" y="382270"/>
                    <a:pt x="896620" y="387350"/>
                  </a:cubicBezTo>
                  <a:cubicBezTo>
                    <a:pt x="712470" y="396240"/>
                    <a:pt x="147320" y="402590"/>
                    <a:pt x="58420" y="382270"/>
                  </a:cubicBezTo>
                  <a:cubicBezTo>
                    <a:pt x="40640" y="378460"/>
                    <a:pt x="36830" y="377190"/>
                    <a:pt x="27940" y="368300"/>
                  </a:cubicBezTo>
                  <a:cubicBezTo>
                    <a:pt x="17780" y="359410"/>
                    <a:pt x="3810" y="341630"/>
                    <a:pt x="2540" y="326390"/>
                  </a:cubicBezTo>
                  <a:cubicBezTo>
                    <a:pt x="0" y="307340"/>
                    <a:pt x="10160" y="278130"/>
                    <a:pt x="22860" y="264160"/>
                  </a:cubicBezTo>
                  <a:cubicBezTo>
                    <a:pt x="33020" y="252730"/>
                    <a:pt x="41910" y="251460"/>
                    <a:pt x="67310" y="243840"/>
                  </a:cubicBezTo>
                  <a:cubicBezTo>
                    <a:pt x="187960" y="214630"/>
                    <a:pt x="808990" y="214630"/>
                    <a:pt x="1121410" y="166370"/>
                  </a:cubicBezTo>
                  <a:cubicBezTo>
                    <a:pt x="1376680" y="127000"/>
                    <a:pt x="1713230" y="6350"/>
                    <a:pt x="1809750" y="2540"/>
                  </a:cubicBezTo>
                  <a:cubicBezTo>
                    <a:pt x="1835150" y="1270"/>
                    <a:pt x="1846580" y="3810"/>
                    <a:pt x="1859280" y="10160"/>
                  </a:cubicBezTo>
                  <a:cubicBezTo>
                    <a:pt x="1869440" y="15240"/>
                    <a:pt x="1878330" y="22860"/>
                    <a:pt x="1883410" y="33020"/>
                  </a:cubicBezTo>
                  <a:cubicBezTo>
                    <a:pt x="1891030" y="48260"/>
                    <a:pt x="1896110" y="78740"/>
                    <a:pt x="1888490" y="97790"/>
                  </a:cubicBezTo>
                  <a:cubicBezTo>
                    <a:pt x="1879600" y="120650"/>
                    <a:pt x="1856740" y="137160"/>
                    <a:pt x="1823720" y="158750"/>
                  </a:cubicBezTo>
                  <a:cubicBezTo>
                    <a:pt x="1760220" y="201930"/>
                    <a:pt x="1623060" y="260350"/>
                    <a:pt x="1502410" y="307340"/>
                  </a:cubicBezTo>
                  <a:cubicBezTo>
                    <a:pt x="1355090" y="363220"/>
                    <a:pt x="1132840" y="411480"/>
                    <a:pt x="999490" y="462280"/>
                  </a:cubicBezTo>
                  <a:cubicBezTo>
                    <a:pt x="908050" y="496570"/>
                    <a:pt x="786130" y="515620"/>
                    <a:pt x="774700" y="563880"/>
                  </a:cubicBezTo>
                  <a:cubicBezTo>
                    <a:pt x="764540" y="609600"/>
                    <a:pt x="862330" y="664210"/>
                    <a:pt x="913130" y="739140"/>
                  </a:cubicBezTo>
                  <a:cubicBezTo>
                    <a:pt x="991870" y="855980"/>
                    <a:pt x="1177290" y="1134110"/>
                    <a:pt x="1183640" y="1210310"/>
                  </a:cubicBezTo>
                  <a:cubicBezTo>
                    <a:pt x="1184910" y="1233170"/>
                    <a:pt x="1176020" y="1244600"/>
                    <a:pt x="1165860" y="1257300"/>
                  </a:cubicBezTo>
                  <a:cubicBezTo>
                    <a:pt x="1155700" y="1268730"/>
                    <a:pt x="1137920" y="1278890"/>
                    <a:pt x="1121410" y="1280160"/>
                  </a:cubicBezTo>
                  <a:cubicBezTo>
                    <a:pt x="1103630" y="1281430"/>
                    <a:pt x="1076960" y="1272540"/>
                    <a:pt x="1061720" y="1257300"/>
                  </a:cubicBezTo>
                  <a:cubicBezTo>
                    <a:pt x="1040130" y="1236980"/>
                    <a:pt x="1028700" y="1196340"/>
                    <a:pt x="1021080" y="1154430"/>
                  </a:cubicBezTo>
                  <a:cubicBezTo>
                    <a:pt x="1012190" y="1097280"/>
                    <a:pt x="1046480" y="953770"/>
                    <a:pt x="1026160" y="943610"/>
                  </a:cubicBezTo>
                  <a:cubicBezTo>
                    <a:pt x="1013460" y="938530"/>
                    <a:pt x="986790" y="988060"/>
                    <a:pt x="961390" y="1000760"/>
                  </a:cubicBezTo>
                  <a:cubicBezTo>
                    <a:pt x="935990" y="1013460"/>
                    <a:pt x="900430" y="1028700"/>
                    <a:pt x="873760" y="1021080"/>
                  </a:cubicBezTo>
                  <a:cubicBezTo>
                    <a:pt x="843280" y="1012190"/>
                    <a:pt x="796290" y="967740"/>
                    <a:pt x="792480" y="935990"/>
                  </a:cubicBezTo>
                  <a:cubicBezTo>
                    <a:pt x="788670" y="905510"/>
                    <a:pt x="821690" y="863600"/>
                    <a:pt x="852170" y="833120"/>
                  </a:cubicBezTo>
                  <a:cubicBezTo>
                    <a:pt x="894080" y="792480"/>
                    <a:pt x="977900" y="772160"/>
                    <a:pt x="1037590" y="730250"/>
                  </a:cubicBezTo>
                  <a:cubicBezTo>
                    <a:pt x="1103630" y="683260"/>
                    <a:pt x="1179830" y="580390"/>
                    <a:pt x="1225550" y="562610"/>
                  </a:cubicBezTo>
                  <a:cubicBezTo>
                    <a:pt x="1244600" y="554990"/>
                    <a:pt x="1259840" y="556260"/>
                    <a:pt x="1275080" y="561340"/>
                  </a:cubicBezTo>
                  <a:cubicBezTo>
                    <a:pt x="1289050" y="566420"/>
                    <a:pt x="1305560" y="579120"/>
                    <a:pt x="1313180" y="593090"/>
                  </a:cubicBezTo>
                  <a:cubicBezTo>
                    <a:pt x="1320800" y="607060"/>
                    <a:pt x="1323340" y="627380"/>
                    <a:pt x="1319530" y="642620"/>
                  </a:cubicBezTo>
                  <a:cubicBezTo>
                    <a:pt x="1316990" y="656590"/>
                    <a:pt x="1306830" y="669290"/>
                    <a:pt x="1292860" y="683260"/>
                  </a:cubicBezTo>
                  <a:cubicBezTo>
                    <a:pt x="1271270" y="706120"/>
                    <a:pt x="1230630" y="730250"/>
                    <a:pt x="1188720" y="754380"/>
                  </a:cubicBezTo>
                  <a:cubicBezTo>
                    <a:pt x="1130300" y="787400"/>
                    <a:pt x="1035050" y="835660"/>
                    <a:pt x="970280" y="857250"/>
                  </a:cubicBezTo>
                  <a:cubicBezTo>
                    <a:pt x="920750" y="873760"/>
                    <a:pt x="866140" y="891540"/>
                    <a:pt x="836930" y="883920"/>
                  </a:cubicBezTo>
                  <a:cubicBezTo>
                    <a:pt x="819150" y="880110"/>
                    <a:pt x="805180" y="867410"/>
                    <a:pt x="798830" y="853440"/>
                  </a:cubicBezTo>
                  <a:cubicBezTo>
                    <a:pt x="789940" y="836930"/>
                    <a:pt x="787400" y="808990"/>
                    <a:pt x="795020" y="788670"/>
                  </a:cubicBezTo>
                  <a:cubicBezTo>
                    <a:pt x="806450" y="763270"/>
                    <a:pt x="831850" y="742950"/>
                    <a:pt x="872490" y="717550"/>
                  </a:cubicBezTo>
                  <a:cubicBezTo>
                    <a:pt x="961390" y="661670"/>
                    <a:pt x="1240790" y="563880"/>
                    <a:pt x="1353820" y="525780"/>
                  </a:cubicBezTo>
                  <a:cubicBezTo>
                    <a:pt x="1413510" y="505460"/>
                    <a:pt x="1456690" y="485140"/>
                    <a:pt x="1492250" y="487680"/>
                  </a:cubicBezTo>
                  <a:cubicBezTo>
                    <a:pt x="1517650" y="488950"/>
                    <a:pt x="1540510" y="497840"/>
                    <a:pt x="1551940" y="513080"/>
                  </a:cubicBezTo>
                  <a:cubicBezTo>
                    <a:pt x="1564640" y="527050"/>
                    <a:pt x="1570990" y="556260"/>
                    <a:pt x="1565910" y="576580"/>
                  </a:cubicBezTo>
                  <a:cubicBezTo>
                    <a:pt x="1560830" y="596900"/>
                    <a:pt x="1541780" y="618490"/>
                    <a:pt x="1518920" y="635000"/>
                  </a:cubicBezTo>
                  <a:cubicBezTo>
                    <a:pt x="1488440" y="656590"/>
                    <a:pt x="1437640" y="660400"/>
                    <a:pt x="1390650" y="680720"/>
                  </a:cubicBezTo>
                  <a:cubicBezTo>
                    <a:pt x="1328420" y="708660"/>
                    <a:pt x="1262380" y="756920"/>
                    <a:pt x="1181100" y="787400"/>
                  </a:cubicBezTo>
                  <a:cubicBezTo>
                    <a:pt x="1079500" y="826770"/>
                    <a:pt x="887730" y="892810"/>
                    <a:pt x="821690" y="881380"/>
                  </a:cubicBezTo>
                  <a:cubicBezTo>
                    <a:pt x="793750" y="876300"/>
                    <a:pt x="777240" y="861060"/>
                    <a:pt x="768350" y="844550"/>
                  </a:cubicBezTo>
                  <a:cubicBezTo>
                    <a:pt x="758190" y="828040"/>
                    <a:pt x="760730" y="796290"/>
                    <a:pt x="767080" y="779780"/>
                  </a:cubicBezTo>
                  <a:cubicBezTo>
                    <a:pt x="770890" y="768350"/>
                    <a:pt x="777240" y="763270"/>
                    <a:pt x="788670" y="754380"/>
                  </a:cubicBezTo>
                  <a:cubicBezTo>
                    <a:pt x="811530" y="737870"/>
                    <a:pt x="853440" y="723900"/>
                    <a:pt x="908050" y="701040"/>
                  </a:cubicBezTo>
                  <a:cubicBezTo>
                    <a:pt x="1029970" y="650240"/>
                    <a:pt x="1395730" y="480060"/>
                    <a:pt x="1493520" y="468630"/>
                  </a:cubicBezTo>
                  <a:cubicBezTo>
                    <a:pt x="1525270" y="464820"/>
                    <a:pt x="1543050" y="468630"/>
                    <a:pt x="1558290" y="478790"/>
                  </a:cubicBezTo>
                  <a:cubicBezTo>
                    <a:pt x="1570990" y="487680"/>
                    <a:pt x="1581150" y="505460"/>
                    <a:pt x="1584960" y="520700"/>
                  </a:cubicBezTo>
                  <a:cubicBezTo>
                    <a:pt x="1587500" y="535940"/>
                    <a:pt x="1586230" y="549910"/>
                    <a:pt x="1577340" y="568960"/>
                  </a:cubicBezTo>
                  <a:cubicBezTo>
                    <a:pt x="1555750" y="613410"/>
                    <a:pt x="1477010" y="674370"/>
                    <a:pt x="1410970" y="758190"/>
                  </a:cubicBezTo>
                  <a:cubicBezTo>
                    <a:pt x="1296670" y="901700"/>
                    <a:pt x="1003300" y="1253490"/>
                    <a:pt x="975360" y="1367790"/>
                  </a:cubicBezTo>
                  <a:cubicBezTo>
                    <a:pt x="966470" y="1407160"/>
                    <a:pt x="998220" y="1435100"/>
                    <a:pt x="989330" y="1454150"/>
                  </a:cubicBezTo>
                  <a:cubicBezTo>
                    <a:pt x="980440" y="1471930"/>
                    <a:pt x="951230" y="1484630"/>
                    <a:pt x="932180" y="1485900"/>
                  </a:cubicBezTo>
                  <a:cubicBezTo>
                    <a:pt x="913130" y="1485900"/>
                    <a:pt x="885190" y="1471930"/>
                    <a:pt x="873760" y="1455420"/>
                  </a:cubicBezTo>
                  <a:cubicBezTo>
                    <a:pt x="862330" y="1440180"/>
                    <a:pt x="859790" y="1414780"/>
                    <a:pt x="864870" y="1391920"/>
                  </a:cubicBezTo>
                  <a:cubicBezTo>
                    <a:pt x="873760" y="1358900"/>
                    <a:pt x="923290" y="1316990"/>
                    <a:pt x="943610" y="1282700"/>
                  </a:cubicBezTo>
                  <a:cubicBezTo>
                    <a:pt x="960120" y="1254760"/>
                    <a:pt x="962660" y="1226820"/>
                    <a:pt x="981710" y="1201420"/>
                  </a:cubicBezTo>
                  <a:cubicBezTo>
                    <a:pt x="1004570" y="1172210"/>
                    <a:pt x="1075690" y="1121410"/>
                    <a:pt x="1076960" y="1122680"/>
                  </a:cubicBezTo>
                  <a:cubicBezTo>
                    <a:pt x="1078230" y="1123950"/>
                    <a:pt x="1027430" y="1178560"/>
                    <a:pt x="1005840" y="1193800"/>
                  </a:cubicBezTo>
                  <a:cubicBezTo>
                    <a:pt x="989330" y="1203960"/>
                    <a:pt x="976630" y="1212850"/>
                    <a:pt x="960120" y="1212850"/>
                  </a:cubicBezTo>
                  <a:cubicBezTo>
                    <a:pt x="941070" y="1212850"/>
                    <a:pt x="913130" y="1201420"/>
                    <a:pt x="901700" y="1186180"/>
                  </a:cubicBezTo>
                  <a:cubicBezTo>
                    <a:pt x="889000" y="1169670"/>
                    <a:pt x="887730" y="1143000"/>
                    <a:pt x="890270" y="1121410"/>
                  </a:cubicBezTo>
                  <a:cubicBezTo>
                    <a:pt x="892810" y="1098550"/>
                    <a:pt x="905510" y="1074420"/>
                    <a:pt x="919480" y="1050290"/>
                  </a:cubicBezTo>
                  <a:cubicBezTo>
                    <a:pt x="937260" y="1017270"/>
                    <a:pt x="961390" y="975360"/>
                    <a:pt x="991870" y="946150"/>
                  </a:cubicBezTo>
                  <a:cubicBezTo>
                    <a:pt x="1023620" y="916940"/>
                    <a:pt x="1076960" y="900430"/>
                    <a:pt x="1108710" y="873760"/>
                  </a:cubicBezTo>
                  <a:cubicBezTo>
                    <a:pt x="1135380" y="852170"/>
                    <a:pt x="1149350" y="820420"/>
                    <a:pt x="1174750" y="803910"/>
                  </a:cubicBezTo>
                  <a:cubicBezTo>
                    <a:pt x="1197610" y="787400"/>
                    <a:pt x="1221740" y="778510"/>
                    <a:pt x="1250950" y="770890"/>
                  </a:cubicBezTo>
                  <a:cubicBezTo>
                    <a:pt x="1285240" y="762000"/>
                    <a:pt x="1320800" y="769620"/>
                    <a:pt x="1369060" y="755650"/>
                  </a:cubicBezTo>
                  <a:cubicBezTo>
                    <a:pt x="1451610" y="731520"/>
                    <a:pt x="1602740" y="641350"/>
                    <a:pt x="1695450" y="605790"/>
                  </a:cubicBezTo>
                  <a:cubicBezTo>
                    <a:pt x="1761490" y="580390"/>
                    <a:pt x="1805940" y="575310"/>
                    <a:pt x="1870710" y="551180"/>
                  </a:cubicBezTo>
                  <a:cubicBezTo>
                    <a:pt x="1954530" y="519430"/>
                    <a:pt x="2078990" y="453390"/>
                    <a:pt x="2148840" y="429260"/>
                  </a:cubicBezTo>
                  <a:cubicBezTo>
                    <a:pt x="2188210" y="415290"/>
                    <a:pt x="2213610" y="419100"/>
                    <a:pt x="2245360" y="405130"/>
                  </a:cubicBezTo>
                  <a:cubicBezTo>
                    <a:pt x="2278380" y="391160"/>
                    <a:pt x="2308860" y="356870"/>
                    <a:pt x="2341880" y="340360"/>
                  </a:cubicBezTo>
                  <a:cubicBezTo>
                    <a:pt x="2373630" y="323850"/>
                    <a:pt x="2406650" y="313690"/>
                    <a:pt x="2440940" y="303530"/>
                  </a:cubicBezTo>
                  <a:cubicBezTo>
                    <a:pt x="2476500" y="292100"/>
                    <a:pt x="2518410" y="278130"/>
                    <a:pt x="2552700" y="274320"/>
                  </a:cubicBezTo>
                  <a:cubicBezTo>
                    <a:pt x="2580640" y="271780"/>
                    <a:pt x="2609850" y="280670"/>
                    <a:pt x="2632710" y="278130"/>
                  </a:cubicBezTo>
                  <a:cubicBezTo>
                    <a:pt x="2650490" y="276860"/>
                    <a:pt x="2664460" y="262890"/>
                    <a:pt x="2680970" y="265430"/>
                  </a:cubicBezTo>
                  <a:cubicBezTo>
                    <a:pt x="2698750" y="267970"/>
                    <a:pt x="2725420" y="287020"/>
                    <a:pt x="2735580" y="300990"/>
                  </a:cubicBezTo>
                  <a:cubicBezTo>
                    <a:pt x="2741930" y="311150"/>
                    <a:pt x="2744470" y="321310"/>
                    <a:pt x="2744470" y="332740"/>
                  </a:cubicBezTo>
                  <a:cubicBezTo>
                    <a:pt x="2743200" y="347980"/>
                    <a:pt x="2740660" y="364490"/>
                    <a:pt x="2727960" y="379730"/>
                  </a:cubicBezTo>
                  <a:cubicBezTo>
                    <a:pt x="2702560" y="411480"/>
                    <a:pt x="2632710" y="448310"/>
                    <a:pt x="2565400" y="481330"/>
                  </a:cubicBezTo>
                  <a:cubicBezTo>
                    <a:pt x="2467610" y="530860"/>
                    <a:pt x="2298700" y="577850"/>
                    <a:pt x="2184400" y="627380"/>
                  </a:cubicBezTo>
                  <a:cubicBezTo>
                    <a:pt x="2087880" y="668020"/>
                    <a:pt x="2006600" y="717550"/>
                    <a:pt x="1922780" y="751840"/>
                  </a:cubicBezTo>
                  <a:cubicBezTo>
                    <a:pt x="1849120" y="781050"/>
                    <a:pt x="1779270" y="792480"/>
                    <a:pt x="1710690" y="822960"/>
                  </a:cubicBezTo>
                  <a:cubicBezTo>
                    <a:pt x="1639570" y="853440"/>
                    <a:pt x="1563370" y="890270"/>
                    <a:pt x="1502410" y="933450"/>
                  </a:cubicBezTo>
                  <a:cubicBezTo>
                    <a:pt x="1445260" y="972820"/>
                    <a:pt x="1384300" y="1026160"/>
                    <a:pt x="1352550" y="1069340"/>
                  </a:cubicBezTo>
                  <a:cubicBezTo>
                    <a:pt x="1330960" y="1098550"/>
                    <a:pt x="1332230" y="1118870"/>
                    <a:pt x="1313180" y="1154430"/>
                  </a:cubicBezTo>
                  <a:cubicBezTo>
                    <a:pt x="1276350" y="1219200"/>
                    <a:pt x="1174750" y="1339850"/>
                    <a:pt x="1131570" y="1418590"/>
                  </a:cubicBezTo>
                  <a:cubicBezTo>
                    <a:pt x="1098550" y="1477010"/>
                    <a:pt x="1096010" y="1525270"/>
                    <a:pt x="1060450" y="1579880"/>
                  </a:cubicBezTo>
                  <a:cubicBezTo>
                    <a:pt x="1016000" y="1647190"/>
                    <a:pt x="914400" y="1729740"/>
                    <a:pt x="871220" y="1783080"/>
                  </a:cubicBezTo>
                  <a:cubicBezTo>
                    <a:pt x="847090" y="1813560"/>
                    <a:pt x="843280" y="1841500"/>
                    <a:pt x="819150" y="1860550"/>
                  </a:cubicBezTo>
                  <a:cubicBezTo>
                    <a:pt x="793750" y="1879600"/>
                    <a:pt x="755650" y="1891030"/>
                    <a:pt x="725170" y="1896110"/>
                  </a:cubicBezTo>
                  <a:cubicBezTo>
                    <a:pt x="695960" y="1899920"/>
                    <a:pt x="666750" y="1899920"/>
                    <a:pt x="640080" y="1891030"/>
                  </a:cubicBezTo>
                  <a:cubicBezTo>
                    <a:pt x="608330" y="1878330"/>
                    <a:pt x="563880" y="1850390"/>
                    <a:pt x="548640" y="1823720"/>
                  </a:cubicBezTo>
                  <a:cubicBezTo>
                    <a:pt x="535940" y="1799590"/>
                    <a:pt x="537210" y="1764030"/>
                    <a:pt x="544830" y="1739900"/>
                  </a:cubicBezTo>
                  <a:cubicBezTo>
                    <a:pt x="552450" y="1717040"/>
                    <a:pt x="576580" y="1701800"/>
                    <a:pt x="589280" y="1680210"/>
                  </a:cubicBezTo>
                  <a:cubicBezTo>
                    <a:pt x="603250" y="1654810"/>
                    <a:pt x="603250" y="1621790"/>
                    <a:pt x="621030" y="1596390"/>
                  </a:cubicBezTo>
                  <a:cubicBezTo>
                    <a:pt x="642620" y="1564640"/>
                    <a:pt x="685800" y="1550670"/>
                    <a:pt x="712470" y="1511300"/>
                  </a:cubicBezTo>
                  <a:cubicBezTo>
                    <a:pt x="751840" y="1455420"/>
                    <a:pt x="774700" y="1350010"/>
                    <a:pt x="812800" y="1278890"/>
                  </a:cubicBezTo>
                  <a:cubicBezTo>
                    <a:pt x="847090" y="1215390"/>
                    <a:pt x="889000" y="1145540"/>
                    <a:pt x="928370" y="1103630"/>
                  </a:cubicBezTo>
                  <a:cubicBezTo>
                    <a:pt x="958850" y="1073150"/>
                    <a:pt x="995680" y="1060450"/>
                    <a:pt x="1019810" y="1038860"/>
                  </a:cubicBezTo>
                  <a:cubicBezTo>
                    <a:pt x="1040130" y="1021080"/>
                    <a:pt x="1046480" y="1003300"/>
                    <a:pt x="1068070" y="985520"/>
                  </a:cubicBezTo>
                  <a:cubicBezTo>
                    <a:pt x="1098550" y="958850"/>
                    <a:pt x="1144270" y="942340"/>
                    <a:pt x="1195070" y="901700"/>
                  </a:cubicBezTo>
                  <a:cubicBezTo>
                    <a:pt x="1283970" y="830580"/>
                    <a:pt x="1451610" y="642620"/>
                    <a:pt x="1540510" y="571500"/>
                  </a:cubicBezTo>
                  <a:cubicBezTo>
                    <a:pt x="1590040" y="532130"/>
                    <a:pt x="1616710" y="516890"/>
                    <a:pt x="1664970" y="488950"/>
                  </a:cubicBezTo>
                  <a:cubicBezTo>
                    <a:pt x="1724660" y="452120"/>
                    <a:pt x="1808480" y="410210"/>
                    <a:pt x="1874520" y="378460"/>
                  </a:cubicBezTo>
                  <a:cubicBezTo>
                    <a:pt x="1934210" y="350520"/>
                    <a:pt x="1981200" y="327660"/>
                    <a:pt x="2043430" y="306070"/>
                  </a:cubicBezTo>
                  <a:cubicBezTo>
                    <a:pt x="2115820" y="281940"/>
                    <a:pt x="2209800" y="256540"/>
                    <a:pt x="2282190" y="247650"/>
                  </a:cubicBezTo>
                  <a:cubicBezTo>
                    <a:pt x="2343150" y="240030"/>
                    <a:pt x="2413000" y="240030"/>
                    <a:pt x="2451100" y="247650"/>
                  </a:cubicBezTo>
                  <a:cubicBezTo>
                    <a:pt x="2471420" y="251460"/>
                    <a:pt x="2485390" y="254000"/>
                    <a:pt x="2496820" y="264160"/>
                  </a:cubicBezTo>
                  <a:cubicBezTo>
                    <a:pt x="2508250" y="274320"/>
                    <a:pt x="2518410" y="292100"/>
                    <a:pt x="2519680" y="308610"/>
                  </a:cubicBezTo>
                  <a:cubicBezTo>
                    <a:pt x="2520950" y="326390"/>
                    <a:pt x="2509520" y="355600"/>
                    <a:pt x="2496820" y="369570"/>
                  </a:cubicBezTo>
                  <a:cubicBezTo>
                    <a:pt x="2485390" y="381000"/>
                    <a:pt x="2451100" y="387350"/>
                    <a:pt x="2451100" y="387350"/>
                  </a:cubicBezTo>
                </a:path>
              </a:pathLst>
            </a:custGeom>
            <a:solidFill>
              <a:srgbClr val="FFFFFF"/>
            </a:solidFill>
            <a:ln cap="sq">
              <a:noFill/>
              <a:prstDash val="solid"/>
              <a:miter/>
            </a:ln>
          </p:spPr>
        </p:sp>
      </p:grpSp>
      <p:sp>
        <p:nvSpPr>
          <p:cNvPr id="30" name="TextBox 30"/>
          <p:cNvSpPr txBox="1"/>
          <p:nvPr/>
        </p:nvSpPr>
        <p:spPr>
          <a:xfrm>
            <a:off x="1358132" y="3245590"/>
            <a:ext cx="4466518" cy="2247923"/>
          </a:xfrm>
          <a:prstGeom prst="rect">
            <a:avLst/>
          </a:prstGeom>
        </p:spPr>
        <p:txBody>
          <a:bodyPr lIns="0" tIns="0" rIns="0" bIns="0" rtlCol="0" anchor="t">
            <a:spAutoFit/>
          </a:bodyPr>
          <a:lstStyle/>
          <a:p>
            <a:pPr marL="486566" lvl="1" indent="-243283" algn="r" rtl="1">
              <a:lnSpc>
                <a:spcPts val="3515"/>
              </a:lnSpc>
              <a:buFont typeface="Arial"/>
              <a:buChar char="•"/>
            </a:pPr>
            <a:r>
              <a:rPr lang="ar-EG" sz="2253">
                <a:solidFill>
                  <a:srgbClr val="000000"/>
                </a:solidFill>
                <a:latin typeface="29LT Zarid Display"/>
                <a:ea typeface="29LT Zarid Display"/>
                <a:cs typeface="29LT Zarid Display"/>
                <a:sym typeface="29LT Zarid Display"/>
                <a:rtl/>
              </a:rPr>
              <a:t>اختيار المدينة </a:t>
            </a:r>
          </a:p>
          <a:p>
            <a:pPr marL="486566" lvl="1" indent="-243283" algn="r" rtl="1">
              <a:lnSpc>
                <a:spcPts val="3515"/>
              </a:lnSpc>
              <a:buFont typeface="Arial"/>
              <a:buChar char="•"/>
            </a:pPr>
            <a:r>
              <a:rPr lang="ar-EG" sz="2253">
                <a:solidFill>
                  <a:srgbClr val="000000"/>
                </a:solidFill>
                <a:latin typeface="29LT Zarid Display"/>
                <a:ea typeface="29LT Zarid Display"/>
                <a:cs typeface="29LT Zarid Display"/>
                <a:sym typeface="29LT Zarid Display"/>
                <a:rtl/>
              </a:rPr>
              <a:t>التحليل على المستوى الاقليمي</a:t>
            </a:r>
          </a:p>
          <a:p>
            <a:pPr marL="486566" lvl="1" indent="-243283" algn="r" rtl="1">
              <a:lnSpc>
                <a:spcPts val="3515"/>
              </a:lnSpc>
              <a:buFont typeface="Arial"/>
              <a:buChar char="•"/>
            </a:pPr>
            <a:r>
              <a:rPr lang="ar-EG" sz="2253">
                <a:solidFill>
                  <a:srgbClr val="000000"/>
                </a:solidFill>
                <a:latin typeface="29LT Zarid Display"/>
                <a:ea typeface="29LT Zarid Display"/>
                <a:cs typeface="29LT Zarid Display"/>
                <a:sym typeface="29LT Zarid Display"/>
                <a:rtl/>
              </a:rPr>
              <a:t>التحليل على المحلي</a:t>
            </a:r>
          </a:p>
          <a:p>
            <a:pPr marL="486566" lvl="1" indent="-243283" algn="r" rtl="1">
              <a:lnSpc>
                <a:spcPts val="3515"/>
              </a:lnSpc>
              <a:buFont typeface="Arial"/>
              <a:buChar char="•"/>
            </a:pPr>
            <a:r>
              <a:rPr lang="ar-EG" sz="2253">
                <a:solidFill>
                  <a:srgbClr val="000000"/>
                </a:solidFill>
                <a:latin typeface="29LT Zarid Display"/>
                <a:ea typeface="29LT Zarid Display"/>
                <a:cs typeface="29LT Zarid Display"/>
                <a:sym typeface="29LT Zarid Display"/>
                <a:rtl/>
              </a:rPr>
              <a:t>آثار الحرب الأخيرة على المدينة</a:t>
            </a:r>
          </a:p>
          <a:p>
            <a:pPr marL="486566" lvl="1" indent="-243283" algn="r" rtl="1">
              <a:lnSpc>
                <a:spcPts val="3515"/>
              </a:lnSpc>
              <a:buFont typeface="Arial"/>
              <a:buChar char="•"/>
            </a:pPr>
            <a:r>
              <a:rPr lang="ar-EG" sz="2253">
                <a:solidFill>
                  <a:srgbClr val="000000"/>
                </a:solidFill>
                <a:latin typeface="29LT Zarid Display"/>
                <a:ea typeface="29LT Zarid Display"/>
                <a:cs typeface="29LT Zarid Display"/>
                <a:sym typeface="29LT Zarid Display"/>
                <a:rtl/>
              </a:rPr>
              <a:t>تحليل </a:t>
            </a:r>
            <a:r>
              <a:rPr lang="en-US" sz="2253">
                <a:solidFill>
                  <a:srgbClr val="000000"/>
                </a:solidFill>
                <a:latin typeface="29LT Zarid Display"/>
                <a:ea typeface="29LT Zarid Display"/>
                <a:cs typeface="29LT Zarid Display"/>
                <a:sym typeface="29LT Zarid Display"/>
              </a:rPr>
              <a:t>SWOT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13287277" y="2462889"/>
            <a:ext cx="4416530" cy="5806042"/>
          </a:xfrm>
          <a:custGeom>
            <a:avLst/>
            <a:gdLst/>
            <a:ahLst/>
            <a:cxnLst/>
            <a:rect l="l" t="t" r="r" b="b"/>
            <a:pathLst>
              <a:path w="4416530" h="5806042">
                <a:moveTo>
                  <a:pt x="0" y="0"/>
                </a:moveTo>
                <a:lnTo>
                  <a:pt x="4416529" y="0"/>
                </a:lnTo>
                <a:lnTo>
                  <a:pt x="4416529" y="5806042"/>
                </a:lnTo>
                <a:lnTo>
                  <a:pt x="0" y="5806042"/>
                </a:lnTo>
                <a:lnTo>
                  <a:pt x="0" y="0"/>
                </a:lnTo>
                <a:close/>
              </a:path>
            </a:pathLst>
          </a:custGeom>
          <a:blipFill>
            <a:blip r:embed="rId2"/>
            <a:stretch>
              <a:fillRect r="-2211"/>
            </a:stretch>
          </a:blipFill>
        </p:spPr>
      </p:sp>
      <p:sp>
        <p:nvSpPr>
          <p:cNvPr id="5" name="Freeform 5"/>
          <p:cNvSpPr/>
          <p:nvPr/>
        </p:nvSpPr>
        <p:spPr>
          <a:xfrm>
            <a:off x="8934333" y="2462889"/>
            <a:ext cx="4352943" cy="5775874"/>
          </a:xfrm>
          <a:custGeom>
            <a:avLst/>
            <a:gdLst/>
            <a:ahLst/>
            <a:cxnLst/>
            <a:rect l="l" t="t" r="r" b="b"/>
            <a:pathLst>
              <a:path w="4352943" h="5775874">
                <a:moveTo>
                  <a:pt x="0" y="0"/>
                </a:moveTo>
                <a:lnTo>
                  <a:pt x="4352944" y="0"/>
                </a:lnTo>
                <a:lnTo>
                  <a:pt x="4352944" y="5775874"/>
                </a:lnTo>
                <a:lnTo>
                  <a:pt x="0" y="5775874"/>
                </a:lnTo>
                <a:lnTo>
                  <a:pt x="0" y="0"/>
                </a:lnTo>
                <a:close/>
              </a:path>
            </a:pathLst>
          </a:custGeom>
          <a:blipFill>
            <a:blip r:embed="rId3"/>
            <a:stretch>
              <a:fillRect/>
            </a:stretch>
          </a:blipFill>
        </p:spPr>
      </p:sp>
      <p:sp>
        <p:nvSpPr>
          <p:cNvPr id="6" name="Freeform 6"/>
          <p:cNvSpPr/>
          <p:nvPr/>
        </p:nvSpPr>
        <p:spPr>
          <a:xfrm>
            <a:off x="4757460" y="2462889"/>
            <a:ext cx="4015977" cy="5775874"/>
          </a:xfrm>
          <a:custGeom>
            <a:avLst/>
            <a:gdLst/>
            <a:ahLst/>
            <a:cxnLst/>
            <a:rect l="l" t="t" r="r" b="b"/>
            <a:pathLst>
              <a:path w="4015977" h="5775874">
                <a:moveTo>
                  <a:pt x="0" y="0"/>
                </a:moveTo>
                <a:lnTo>
                  <a:pt x="4015977" y="0"/>
                </a:lnTo>
                <a:lnTo>
                  <a:pt x="4015977" y="5775874"/>
                </a:lnTo>
                <a:lnTo>
                  <a:pt x="0" y="5775874"/>
                </a:lnTo>
                <a:lnTo>
                  <a:pt x="0" y="0"/>
                </a:lnTo>
                <a:close/>
              </a:path>
            </a:pathLst>
          </a:custGeom>
          <a:blipFill>
            <a:blip r:embed="rId4"/>
            <a:stretch>
              <a:fillRect/>
            </a:stretch>
          </a:blipFill>
        </p:spPr>
      </p:sp>
      <p:sp>
        <p:nvSpPr>
          <p:cNvPr id="7" name="Freeform 7"/>
          <p:cNvSpPr/>
          <p:nvPr/>
        </p:nvSpPr>
        <p:spPr>
          <a:xfrm>
            <a:off x="584194" y="2462889"/>
            <a:ext cx="3991703" cy="5775874"/>
          </a:xfrm>
          <a:custGeom>
            <a:avLst/>
            <a:gdLst/>
            <a:ahLst/>
            <a:cxnLst/>
            <a:rect l="l" t="t" r="r" b="b"/>
            <a:pathLst>
              <a:path w="3991703" h="5775874">
                <a:moveTo>
                  <a:pt x="0" y="0"/>
                </a:moveTo>
                <a:lnTo>
                  <a:pt x="3991703" y="0"/>
                </a:lnTo>
                <a:lnTo>
                  <a:pt x="3991703" y="5775874"/>
                </a:lnTo>
                <a:lnTo>
                  <a:pt x="0" y="5775874"/>
                </a:lnTo>
                <a:lnTo>
                  <a:pt x="0" y="0"/>
                </a:lnTo>
                <a:close/>
              </a:path>
            </a:pathLst>
          </a:custGeom>
          <a:blipFill>
            <a:blip r:embed="rId5"/>
            <a:stretch>
              <a:fillRect/>
            </a:stretch>
          </a:blipFill>
        </p:spPr>
      </p:sp>
      <p:sp>
        <p:nvSpPr>
          <p:cNvPr id="8" name="TextBox 8"/>
          <p:cNvSpPr txBox="1"/>
          <p:nvPr/>
        </p:nvSpPr>
        <p:spPr>
          <a:xfrm>
            <a:off x="13318704" y="556564"/>
            <a:ext cx="4673689" cy="661152"/>
          </a:xfrm>
          <a:prstGeom prst="rect">
            <a:avLst/>
          </a:prstGeom>
        </p:spPr>
        <p:txBody>
          <a:bodyPr lIns="0" tIns="0" rIns="0" bIns="0" rtlCol="0" anchor="t">
            <a:spAutoFit/>
          </a:bodyPr>
          <a:lstStyle/>
          <a:p>
            <a:pPr algn="ctr" rtl="1">
              <a:lnSpc>
                <a:spcPts val="4273"/>
              </a:lnSpc>
            </a:pPr>
            <a:r>
              <a:rPr lang="ar-EG" sz="4149" b="1">
                <a:solidFill>
                  <a:srgbClr val="0E0D0D"/>
                </a:solidFill>
                <a:latin typeface="29LT Zarid Display Medium"/>
                <a:ea typeface="29LT Zarid Display Medium"/>
                <a:cs typeface="29LT Zarid Display Medium"/>
                <a:sym typeface="29LT Zarid Display Medium"/>
                <a:rtl/>
              </a:rPr>
              <a:t>تحليل القطاعات</a:t>
            </a:r>
          </a:p>
        </p:txBody>
      </p:sp>
      <p:sp>
        <p:nvSpPr>
          <p:cNvPr id="9" name="TextBox 9"/>
          <p:cNvSpPr txBox="1"/>
          <p:nvPr/>
        </p:nvSpPr>
        <p:spPr>
          <a:xfrm>
            <a:off x="990600" y="556564"/>
            <a:ext cx="4673689" cy="637652"/>
          </a:xfrm>
          <a:prstGeom prst="rect">
            <a:avLst/>
          </a:prstGeom>
        </p:spPr>
        <p:txBody>
          <a:bodyPr lIns="0" tIns="0" rIns="0" bIns="0" rtlCol="0" anchor="t">
            <a:spAutoFit/>
          </a:bodyPr>
          <a:lstStyle/>
          <a:p>
            <a:pPr algn="ctr" rtl="1">
              <a:lnSpc>
                <a:spcPts val="4067"/>
              </a:lnSpc>
            </a:pPr>
            <a:r>
              <a:rPr lang="ar-EG" sz="3949" b="1">
                <a:solidFill>
                  <a:srgbClr val="1800AD"/>
                </a:solidFill>
                <a:latin typeface="29LT Zarid Display Medium"/>
                <a:ea typeface="29LT Zarid Display Medium"/>
                <a:cs typeface="29LT Zarid Display Medium"/>
                <a:sym typeface="29LT Zarid Display Medium"/>
                <a:rtl/>
              </a:rPr>
              <a:t>البنية التحتية الفنية</a:t>
            </a:r>
          </a:p>
        </p:txBody>
      </p:sp>
      <p:grpSp>
        <p:nvGrpSpPr>
          <p:cNvPr id="10" name="Group 10"/>
          <p:cNvGrpSpPr/>
          <p:nvPr/>
        </p:nvGrpSpPr>
        <p:grpSpPr>
          <a:xfrm rot="-5400000">
            <a:off x="16316288" y="1338954"/>
            <a:ext cx="3310648" cy="632777"/>
            <a:chOff x="0" y="0"/>
            <a:chExt cx="1132165" cy="216395"/>
          </a:xfrm>
        </p:grpSpPr>
        <p:sp>
          <p:nvSpPr>
            <p:cNvPr id="11" name="Freeform 11"/>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12" name="TextBox 12"/>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13" name="TextBox 13"/>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4" name="Group 14"/>
          <p:cNvGrpSpPr/>
          <p:nvPr/>
        </p:nvGrpSpPr>
        <p:grpSpPr>
          <a:xfrm rot="-5400000">
            <a:off x="16844236" y="4121653"/>
            <a:ext cx="2254751" cy="632777"/>
            <a:chOff x="0" y="0"/>
            <a:chExt cx="771072" cy="216395"/>
          </a:xfrm>
        </p:grpSpPr>
        <p:sp>
          <p:nvSpPr>
            <p:cNvPr id="15" name="Freeform 15"/>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6" name="TextBox 16"/>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7" name="TextBox 17"/>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8" name="Group 18"/>
          <p:cNvGrpSpPr/>
          <p:nvPr/>
        </p:nvGrpSpPr>
        <p:grpSpPr>
          <a:xfrm rot="-5400000">
            <a:off x="16447989" y="6747596"/>
            <a:ext cx="3047245" cy="632777"/>
            <a:chOff x="0" y="0"/>
            <a:chExt cx="1042087" cy="216395"/>
          </a:xfrm>
        </p:grpSpPr>
        <p:sp>
          <p:nvSpPr>
            <p:cNvPr id="19" name="Freeform 19"/>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20" name="TextBox 20"/>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21" name="Group 21"/>
          <p:cNvGrpSpPr/>
          <p:nvPr/>
        </p:nvGrpSpPr>
        <p:grpSpPr>
          <a:xfrm rot="-5400000">
            <a:off x="17061832" y="9180998"/>
            <a:ext cx="1819560" cy="632777"/>
            <a:chOff x="0" y="0"/>
            <a:chExt cx="622247" cy="216395"/>
          </a:xfrm>
        </p:grpSpPr>
        <p:sp>
          <p:nvSpPr>
            <p:cNvPr id="22" name="Freeform 22"/>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23" name="TextBox 23"/>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4" name="TextBox 24"/>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5" name="TextBox 25"/>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61366"/>
          </a:xfrm>
          <a:custGeom>
            <a:avLst/>
            <a:gdLst/>
            <a:ahLst/>
            <a:cxnLst/>
            <a:rect l="l" t="t" r="r" b="b"/>
            <a:pathLst>
              <a:path w="12084643" h="8761366">
                <a:moveTo>
                  <a:pt x="0" y="0"/>
                </a:moveTo>
                <a:lnTo>
                  <a:pt x="12084643" y="0"/>
                </a:lnTo>
                <a:lnTo>
                  <a:pt x="12084643" y="8761366"/>
                </a:lnTo>
                <a:lnTo>
                  <a:pt x="0" y="8761366"/>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3490412" y="571702"/>
            <a:ext cx="4673689" cy="661152"/>
          </a:xfrm>
          <a:prstGeom prst="rect">
            <a:avLst/>
          </a:prstGeom>
        </p:spPr>
        <p:txBody>
          <a:bodyPr lIns="0" tIns="0" rIns="0" bIns="0" rtlCol="0" anchor="t">
            <a:spAutoFit/>
          </a:bodyPr>
          <a:lstStyle/>
          <a:p>
            <a:pPr algn="ctr" rtl="1">
              <a:lnSpc>
                <a:spcPts val="4273"/>
              </a:lnSpc>
            </a:pPr>
            <a:r>
              <a:rPr lang="ar-EG" sz="4149" b="1">
                <a:solidFill>
                  <a:srgbClr val="0E0D0D"/>
                </a:solidFill>
                <a:latin typeface="29LT Zarid Display Medium"/>
                <a:ea typeface="29LT Zarid Display Medium"/>
                <a:cs typeface="29LT Zarid Display Medium"/>
                <a:sym typeface="29LT Zarid Display Medium"/>
                <a:rtl/>
              </a:rPr>
              <a:t>تحليل القطاعات</a:t>
            </a:r>
          </a:p>
        </p:txBody>
      </p:sp>
      <p:sp>
        <p:nvSpPr>
          <p:cNvPr id="6" name="TextBox 6"/>
          <p:cNvSpPr txBox="1"/>
          <p:nvPr/>
        </p:nvSpPr>
        <p:spPr>
          <a:xfrm>
            <a:off x="1155109" y="571702"/>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الخدمات والمرافق المجتمعية</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grpSp>
        <p:nvGrpSpPr>
          <p:cNvPr id="7" name="Group 7"/>
          <p:cNvGrpSpPr/>
          <p:nvPr/>
        </p:nvGrpSpPr>
        <p:grpSpPr>
          <a:xfrm rot="-5400000">
            <a:off x="16316288" y="1338954"/>
            <a:ext cx="3310648" cy="632777"/>
            <a:chOff x="0" y="0"/>
            <a:chExt cx="1132165" cy="216395"/>
          </a:xfrm>
        </p:grpSpPr>
        <p:sp>
          <p:nvSpPr>
            <p:cNvPr id="8" name="Freeform 8"/>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9" name="TextBox 9"/>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10" name="TextBox 10"/>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1" name="Group 11"/>
          <p:cNvGrpSpPr/>
          <p:nvPr/>
        </p:nvGrpSpPr>
        <p:grpSpPr>
          <a:xfrm rot="-5400000">
            <a:off x="16844236" y="4121653"/>
            <a:ext cx="2254751" cy="632777"/>
            <a:chOff x="0" y="0"/>
            <a:chExt cx="771072" cy="216395"/>
          </a:xfrm>
        </p:grpSpPr>
        <p:sp>
          <p:nvSpPr>
            <p:cNvPr id="12" name="Freeform 12"/>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3" name="TextBox 13"/>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4" name="TextBox 14"/>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5" name="Group 15"/>
          <p:cNvGrpSpPr/>
          <p:nvPr/>
        </p:nvGrpSpPr>
        <p:grpSpPr>
          <a:xfrm rot="-5400000">
            <a:off x="16447989" y="6747596"/>
            <a:ext cx="3047245" cy="632777"/>
            <a:chOff x="0" y="0"/>
            <a:chExt cx="1042087" cy="216395"/>
          </a:xfrm>
        </p:grpSpPr>
        <p:sp>
          <p:nvSpPr>
            <p:cNvPr id="16" name="Freeform 16"/>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7" name="TextBox 17"/>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8" name="Group 18"/>
          <p:cNvGrpSpPr/>
          <p:nvPr/>
        </p:nvGrpSpPr>
        <p:grpSpPr>
          <a:xfrm rot="-5400000">
            <a:off x="17061832" y="9180998"/>
            <a:ext cx="1819560" cy="632777"/>
            <a:chOff x="0" y="0"/>
            <a:chExt cx="622247" cy="216395"/>
          </a:xfrm>
        </p:grpSpPr>
        <p:sp>
          <p:nvSpPr>
            <p:cNvPr id="19" name="Freeform 19"/>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20" name="TextBox 20"/>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11550769" y="1453677"/>
            <a:ext cx="5560883" cy="8425916"/>
          </a:xfrm>
          <a:custGeom>
            <a:avLst/>
            <a:gdLst/>
            <a:ahLst/>
            <a:cxnLst/>
            <a:rect l="l" t="t" r="r" b="b"/>
            <a:pathLst>
              <a:path w="5560883" h="8425916">
                <a:moveTo>
                  <a:pt x="0" y="0"/>
                </a:moveTo>
                <a:lnTo>
                  <a:pt x="5560882" y="0"/>
                </a:lnTo>
                <a:lnTo>
                  <a:pt x="5560882" y="8425916"/>
                </a:lnTo>
                <a:lnTo>
                  <a:pt x="0" y="8425916"/>
                </a:lnTo>
                <a:lnTo>
                  <a:pt x="0" y="0"/>
                </a:lnTo>
                <a:close/>
              </a:path>
            </a:pathLst>
          </a:custGeom>
          <a:blipFill>
            <a:blip r:embed="rId2"/>
            <a:stretch>
              <a:fillRect l="-1556" t="-1034" r="-2655" b="-2002"/>
            </a:stretch>
          </a:blipFill>
        </p:spPr>
      </p:sp>
      <p:sp>
        <p:nvSpPr>
          <p:cNvPr id="5" name="Freeform 5"/>
          <p:cNvSpPr/>
          <p:nvPr/>
        </p:nvSpPr>
        <p:spPr>
          <a:xfrm>
            <a:off x="6671633" y="3033888"/>
            <a:ext cx="4449962" cy="4219223"/>
          </a:xfrm>
          <a:custGeom>
            <a:avLst/>
            <a:gdLst/>
            <a:ahLst/>
            <a:cxnLst/>
            <a:rect l="l" t="t" r="r" b="b"/>
            <a:pathLst>
              <a:path w="4449962" h="4219223">
                <a:moveTo>
                  <a:pt x="0" y="0"/>
                </a:moveTo>
                <a:lnTo>
                  <a:pt x="4449962" y="0"/>
                </a:lnTo>
                <a:lnTo>
                  <a:pt x="4449962" y="4219224"/>
                </a:lnTo>
                <a:lnTo>
                  <a:pt x="0" y="4219224"/>
                </a:lnTo>
                <a:lnTo>
                  <a:pt x="0" y="0"/>
                </a:lnTo>
                <a:close/>
              </a:path>
            </a:pathLst>
          </a:custGeom>
          <a:blipFill>
            <a:blip r:embed="rId3"/>
            <a:stretch>
              <a:fillRect/>
            </a:stretch>
          </a:blipFill>
        </p:spPr>
      </p:sp>
      <p:sp>
        <p:nvSpPr>
          <p:cNvPr id="6" name="Freeform 6"/>
          <p:cNvSpPr/>
          <p:nvPr/>
        </p:nvSpPr>
        <p:spPr>
          <a:xfrm>
            <a:off x="1562294" y="3388681"/>
            <a:ext cx="4680714" cy="3864430"/>
          </a:xfrm>
          <a:custGeom>
            <a:avLst/>
            <a:gdLst/>
            <a:ahLst/>
            <a:cxnLst/>
            <a:rect l="l" t="t" r="r" b="b"/>
            <a:pathLst>
              <a:path w="4680714" h="3864430">
                <a:moveTo>
                  <a:pt x="0" y="0"/>
                </a:moveTo>
                <a:lnTo>
                  <a:pt x="4680714" y="0"/>
                </a:lnTo>
                <a:lnTo>
                  <a:pt x="4680714" y="3864431"/>
                </a:lnTo>
                <a:lnTo>
                  <a:pt x="0" y="3864431"/>
                </a:lnTo>
                <a:lnTo>
                  <a:pt x="0" y="0"/>
                </a:lnTo>
                <a:close/>
              </a:path>
            </a:pathLst>
          </a:custGeom>
          <a:blipFill>
            <a:blip r:embed="rId4"/>
            <a:stretch>
              <a:fillRect/>
            </a:stretch>
          </a:blipFill>
        </p:spPr>
      </p:sp>
      <p:sp>
        <p:nvSpPr>
          <p:cNvPr id="7" name="TextBox 7"/>
          <p:cNvSpPr txBox="1"/>
          <p:nvPr/>
        </p:nvSpPr>
        <p:spPr>
          <a:xfrm>
            <a:off x="13318271" y="599844"/>
            <a:ext cx="4673689" cy="661152"/>
          </a:xfrm>
          <a:prstGeom prst="rect">
            <a:avLst/>
          </a:prstGeom>
        </p:spPr>
        <p:txBody>
          <a:bodyPr lIns="0" tIns="0" rIns="0" bIns="0" rtlCol="0" anchor="t">
            <a:spAutoFit/>
          </a:bodyPr>
          <a:lstStyle/>
          <a:p>
            <a:pPr algn="ctr" rtl="1">
              <a:lnSpc>
                <a:spcPts val="4273"/>
              </a:lnSpc>
            </a:pPr>
            <a:r>
              <a:rPr lang="ar-EG" sz="4149" b="1" dirty="0">
                <a:solidFill>
                  <a:srgbClr val="0E0D0D"/>
                </a:solidFill>
                <a:latin typeface="29LT Zarid Display Medium"/>
                <a:ea typeface="29LT Zarid Display Medium"/>
                <a:cs typeface="29LT Zarid Display Medium"/>
                <a:sym typeface="29LT Zarid Display Medium"/>
                <a:rtl/>
              </a:rPr>
              <a:t>تحليل القطاعات</a:t>
            </a:r>
          </a:p>
        </p:txBody>
      </p:sp>
      <p:sp>
        <p:nvSpPr>
          <p:cNvPr id="8" name="TextBox 8"/>
          <p:cNvSpPr txBox="1"/>
          <p:nvPr/>
        </p:nvSpPr>
        <p:spPr>
          <a:xfrm>
            <a:off x="1105593" y="599844"/>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التخطيط والتنظيم</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sp>
        <p:nvSpPr>
          <p:cNvPr id="9" name="Freeform 9"/>
          <p:cNvSpPr/>
          <p:nvPr/>
        </p:nvSpPr>
        <p:spPr>
          <a:xfrm rot="8246895" flipV="1">
            <a:off x="5409205" y="2509206"/>
            <a:ext cx="1359271" cy="1049365"/>
          </a:xfrm>
          <a:custGeom>
            <a:avLst/>
            <a:gdLst/>
            <a:ahLst/>
            <a:cxnLst/>
            <a:rect l="l" t="t" r="r" b="b"/>
            <a:pathLst>
              <a:path w="1359271" h="1049365">
                <a:moveTo>
                  <a:pt x="0" y="1049365"/>
                </a:moveTo>
                <a:lnTo>
                  <a:pt x="1359271" y="1049365"/>
                </a:lnTo>
                <a:lnTo>
                  <a:pt x="1359271" y="0"/>
                </a:lnTo>
                <a:lnTo>
                  <a:pt x="0" y="0"/>
                </a:lnTo>
                <a:lnTo>
                  <a:pt x="0" y="1049365"/>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10" name="Group 10"/>
          <p:cNvGrpSpPr/>
          <p:nvPr/>
        </p:nvGrpSpPr>
        <p:grpSpPr>
          <a:xfrm rot="-5400000">
            <a:off x="16316288" y="1338954"/>
            <a:ext cx="3310648" cy="632777"/>
            <a:chOff x="0" y="0"/>
            <a:chExt cx="1132165" cy="216395"/>
          </a:xfrm>
        </p:grpSpPr>
        <p:sp>
          <p:nvSpPr>
            <p:cNvPr id="11" name="Freeform 11"/>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12" name="TextBox 12"/>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13" name="TextBox 13"/>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4" name="Group 14"/>
          <p:cNvGrpSpPr/>
          <p:nvPr/>
        </p:nvGrpSpPr>
        <p:grpSpPr>
          <a:xfrm rot="-5400000">
            <a:off x="16844236" y="4121653"/>
            <a:ext cx="2254751" cy="632777"/>
            <a:chOff x="0" y="0"/>
            <a:chExt cx="771072" cy="216395"/>
          </a:xfrm>
        </p:grpSpPr>
        <p:sp>
          <p:nvSpPr>
            <p:cNvPr id="15" name="Freeform 15"/>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6" name="TextBox 16"/>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7" name="TextBox 17"/>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8" name="Group 18"/>
          <p:cNvGrpSpPr/>
          <p:nvPr/>
        </p:nvGrpSpPr>
        <p:grpSpPr>
          <a:xfrm rot="-5400000">
            <a:off x="16447989" y="6747596"/>
            <a:ext cx="3047245" cy="632777"/>
            <a:chOff x="0" y="0"/>
            <a:chExt cx="1042087" cy="216395"/>
          </a:xfrm>
        </p:grpSpPr>
        <p:sp>
          <p:nvSpPr>
            <p:cNvPr id="19" name="Freeform 19"/>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20" name="TextBox 20"/>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21" name="Group 21"/>
          <p:cNvGrpSpPr/>
          <p:nvPr/>
        </p:nvGrpSpPr>
        <p:grpSpPr>
          <a:xfrm rot="-5400000">
            <a:off x="17061832" y="9180998"/>
            <a:ext cx="1819560" cy="632777"/>
            <a:chOff x="0" y="0"/>
            <a:chExt cx="622247" cy="216395"/>
          </a:xfrm>
        </p:grpSpPr>
        <p:sp>
          <p:nvSpPr>
            <p:cNvPr id="22" name="Freeform 22"/>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23" name="TextBox 23"/>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4" name="TextBox 24"/>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5" name="TextBox 25"/>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61366"/>
          </a:xfrm>
          <a:custGeom>
            <a:avLst/>
            <a:gdLst/>
            <a:ahLst/>
            <a:cxnLst/>
            <a:rect l="l" t="t" r="r" b="b"/>
            <a:pathLst>
              <a:path w="12084643" h="8761366">
                <a:moveTo>
                  <a:pt x="0" y="0"/>
                </a:moveTo>
                <a:lnTo>
                  <a:pt x="12084643" y="0"/>
                </a:lnTo>
                <a:lnTo>
                  <a:pt x="12084643" y="8761366"/>
                </a:lnTo>
                <a:lnTo>
                  <a:pt x="0" y="8761366"/>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028700" y="731043"/>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الاسكان</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sp>
        <p:nvSpPr>
          <p:cNvPr id="6" name="TextBox 6"/>
          <p:cNvSpPr txBox="1"/>
          <p:nvPr/>
        </p:nvSpPr>
        <p:spPr>
          <a:xfrm>
            <a:off x="13297922" y="551778"/>
            <a:ext cx="4673689" cy="661152"/>
          </a:xfrm>
          <a:prstGeom prst="rect">
            <a:avLst/>
          </a:prstGeom>
        </p:spPr>
        <p:txBody>
          <a:bodyPr lIns="0" tIns="0" rIns="0" bIns="0" rtlCol="0" anchor="t">
            <a:spAutoFit/>
          </a:bodyPr>
          <a:lstStyle/>
          <a:p>
            <a:pPr algn="ctr" rtl="1">
              <a:lnSpc>
                <a:spcPts val="4273"/>
              </a:lnSpc>
            </a:pPr>
            <a:r>
              <a:rPr lang="ar-EG" sz="4149" b="1" dirty="0">
                <a:solidFill>
                  <a:srgbClr val="0E0D0D"/>
                </a:solidFill>
                <a:latin typeface="29LT Zarid Display Medium"/>
                <a:ea typeface="29LT Zarid Display Medium"/>
                <a:cs typeface="29LT Zarid Display Medium"/>
                <a:sym typeface="29LT Zarid Display Medium"/>
                <a:rtl/>
              </a:rPr>
              <a:t>تحليل القطاعات</a:t>
            </a:r>
          </a:p>
        </p:txBody>
      </p:sp>
      <p:grpSp>
        <p:nvGrpSpPr>
          <p:cNvPr id="7" name="Group 7"/>
          <p:cNvGrpSpPr/>
          <p:nvPr/>
        </p:nvGrpSpPr>
        <p:grpSpPr>
          <a:xfrm rot="-5400000">
            <a:off x="16316288" y="1338954"/>
            <a:ext cx="3310648" cy="632777"/>
            <a:chOff x="0" y="0"/>
            <a:chExt cx="1132165" cy="216395"/>
          </a:xfrm>
        </p:grpSpPr>
        <p:sp>
          <p:nvSpPr>
            <p:cNvPr id="8" name="Freeform 8"/>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9" name="TextBox 9"/>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10" name="TextBox 10"/>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1" name="Group 11"/>
          <p:cNvGrpSpPr/>
          <p:nvPr/>
        </p:nvGrpSpPr>
        <p:grpSpPr>
          <a:xfrm rot="-5400000">
            <a:off x="16844236" y="4121653"/>
            <a:ext cx="2254751" cy="632777"/>
            <a:chOff x="0" y="0"/>
            <a:chExt cx="771072" cy="216395"/>
          </a:xfrm>
        </p:grpSpPr>
        <p:sp>
          <p:nvSpPr>
            <p:cNvPr id="12" name="Freeform 12"/>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3" name="TextBox 13"/>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4" name="TextBox 14"/>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5" name="Group 15"/>
          <p:cNvGrpSpPr/>
          <p:nvPr/>
        </p:nvGrpSpPr>
        <p:grpSpPr>
          <a:xfrm rot="-5400000">
            <a:off x="16447989" y="6747596"/>
            <a:ext cx="3047245" cy="632777"/>
            <a:chOff x="0" y="0"/>
            <a:chExt cx="1042087" cy="216395"/>
          </a:xfrm>
        </p:grpSpPr>
        <p:sp>
          <p:nvSpPr>
            <p:cNvPr id="16" name="Freeform 16"/>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7" name="TextBox 17"/>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8" name="Group 18"/>
          <p:cNvGrpSpPr/>
          <p:nvPr/>
        </p:nvGrpSpPr>
        <p:grpSpPr>
          <a:xfrm rot="-5400000">
            <a:off x="17061832" y="9180998"/>
            <a:ext cx="1819560" cy="632777"/>
            <a:chOff x="0" y="0"/>
            <a:chExt cx="622247" cy="216395"/>
          </a:xfrm>
        </p:grpSpPr>
        <p:sp>
          <p:nvSpPr>
            <p:cNvPr id="19" name="Freeform 19"/>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20" name="TextBox 20"/>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46260"/>
          </a:xfrm>
          <a:custGeom>
            <a:avLst/>
            <a:gdLst/>
            <a:ahLst/>
            <a:cxnLst/>
            <a:rect l="l" t="t" r="r" b="b"/>
            <a:pathLst>
              <a:path w="12084643" h="8746260">
                <a:moveTo>
                  <a:pt x="0" y="0"/>
                </a:moveTo>
                <a:lnTo>
                  <a:pt x="12084643" y="0"/>
                </a:lnTo>
                <a:lnTo>
                  <a:pt x="12084643" y="8746261"/>
                </a:lnTo>
                <a:lnTo>
                  <a:pt x="0" y="8746261"/>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3235289" y="625094"/>
            <a:ext cx="4673689" cy="661152"/>
          </a:xfrm>
          <a:prstGeom prst="rect">
            <a:avLst/>
          </a:prstGeom>
        </p:spPr>
        <p:txBody>
          <a:bodyPr lIns="0" tIns="0" rIns="0" bIns="0" rtlCol="0" anchor="t">
            <a:spAutoFit/>
          </a:bodyPr>
          <a:lstStyle/>
          <a:p>
            <a:pPr algn="ctr" rtl="1">
              <a:lnSpc>
                <a:spcPts val="4273"/>
              </a:lnSpc>
            </a:pPr>
            <a:r>
              <a:rPr lang="ar-EG" sz="4149" b="1" dirty="0">
                <a:solidFill>
                  <a:srgbClr val="0E0D0D"/>
                </a:solidFill>
                <a:latin typeface="29LT Zarid Display Medium"/>
                <a:ea typeface="29LT Zarid Display Medium"/>
                <a:cs typeface="29LT Zarid Display Medium"/>
                <a:sym typeface="29LT Zarid Display Medium"/>
                <a:rtl/>
              </a:rPr>
              <a:t>تحليل القطاعات</a:t>
            </a:r>
          </a:p>
        </p:txBody>
      </p:sp>
      <p:grpSp>
        <p:nvGrpSpPr>
          <p:cNvPr id="6" name="Group 6"/>
          <p:cNvGrpSpPr/>
          <p:nvPr/>
        </p:nvGrpSpPr>
        <p:grpSpPr>
          <a:xfrm rot="-5400000">
            <a:off x="16316288" y="1338954"/>
            <a:ext cx="3310648" cy="632777"/>
            <a:chOff x="0" y="0"/>
            <a:chExt cx="1132165" cy="216395"/>
          </a:xfrm>
        </p:grpSpPr>
        <p:sp>
          <p:nvSpPr>
            <p:cNvPr id="7" name="Freeform 7"/>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8" name="TextBox 8"/>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9" name="TextBox 9"/>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0" name="Group 10"/>
          <p:cNvGrpSpPr/>
          <p:nvPr/>
        </p:nvGrpSpPr>
        <p:grpSpPr>
          <a:xfrm rot="-5400000">
            <a:off x="16844236" y="4121653"/>
            <a:ext cx="2254751" cy="632777"/>
            <a:chOff x="0" y="0"/>
            <a:chExt cx="771072" cy="216395"/>
          </a:xfrm>
        </p:grpSpPr>
        <p:sp>
          <p:nvSpPr>
            <p:cNvPr id="11" name="Freeform 11"/>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2" name="TextBox 12"/>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3" name="TextBox 13"/>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4" name="Group 14"/>
          <p:cNvGrpSpPr/>
          <p:nvPr/>
        </p:nvGrpSpPr>
        <p:grpSpPr>
          <a:xfrm rot="-5400000">
            <a:off x="16447989" y="6747596"/>
            <a:ext cx="3047245" cy="632777"/>
            <a:chOff x="0" y="0"/>
            <a:chExt cx="1042087" cy="216395"/>
          </a:xfrm>
        </p:grpSpPr>
        <p:sp>
          <p:nvSpPr>
            <p:cNvPr id="15" name="Freeform 15"/>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6" name="TextBox 16"/>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7" name="Group 17"/>
          <p:cNvGrpSpPr/>
          <p:nvPr/>
        </p:nvGrpSpPr>
        <p:grpSpPr>
          <a:xfrm rot="-5400000">
            <a:off x="17061832" y="9180998"/>
            <a:ext cx="1819560" cy="632777"/>
            <a:chOff x="0" y="0"/>
            <a:chExt cx="622247" cy="216395"/>
          </a:xfrm>
        </p:grpSpPr>
        <p:sp>
          <p:nvSpPr>
            <p:cNvPr id="18" name="Freeform 18"/>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9" name="TextBox 19"/>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0" name="TextBox 20"/>
          <p:cNvSpPr txBox="1"/>
          <p:nvPr/>
        </p:nvSpPr>
        <p:spPr>
          <a:xfrm>
            <a:off x="1035627" y="585811"/>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المواصلات وحركة المرور </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61366"/>
          </a:xfrm>
          <a:custGeom>
            <a:avLst/>
            <a:gdLst/>
            <a:ahLst/>
            <a:cxnLst/>
            <a:rect l="l" t="t" r="r" b="b"/>
            <a:pathLst>
              <a:path w="12084643" h="8761366">
                <a:moveTo>
                  <a:pt x="0" y="0"/>
                </a:moveTo>
                <a:lnTo>
                  <a:pt x="12084643" y="0"/>
                </a:lnTo>
                <a:lnTo>
                  <a:pt x="12084643" y="8761366"/>
                </a:lnTo>
                <a:lnTo>
                  <a:pt x="0" y="8761366"/>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3325631" y="579183"/>
            <a:ext cx="4673689" cy="661152"/>
          </a:xfrm>
          <a:prstGeom prst="rect">
            <a:avLst/>
          </a:prstGeom>
        </p:spPr>
        <p:txBody>
          <a:bodyPr lIns="0" tIns="0" rIns="0" bIns="0" rtlCol="0" anchor="t">
            <a:spAutoFit/>
          </a:bodyPr>
          <a:lstStyle/>
          <a:p>
            <a:pPr algn="ctr" rtl="1">
              <a:lnSpc>
                <a:spcPts val="4273"/>
              </a:lnSpc>
            </a:pPr>
            <a:r>
              <a:rPr lang="ar-EG" sz="4149" b="1">
                <a:solidFill>
                  <a:srgbClr val="0E0D0D"/>
                </a:solidFill>
                <a:latin typeface="29LT Zarid Display Medium"/>
                <a:ea typeface="29LT Zarid Display Medium"/>
                <a:cs typeface="29LT Zarid Display Medium"/>
                <a:sym typeface="29LT Zarid Display Medium"/>
                <a:rtl/>
              </a:rPr>
              <a:t>تحليل القطاعات</a:t>
            </a:r>
          </a:p>
        </p:txBody>
      </p:sp>
      <p:grpSp>
        <p:nvGrpSpPr>
          <p:cNvPr id="6" name="Group 6"/>
          <p:cNvGrpSpPr/>
          <p:nvPr/>
        </p:nvGrpSpPr>
        <p:grpSpPr>
          <a:xfrm rot="-5400000">
            <a:off x="16316288" y="1338954"/>
            <a:ext cx="3310648" cy="632777"/>
            <a:chOff x="0" y="0"/>
            <a:chExt cx="1132165" cy="216395"/>
          </a:xfrm>
        </p:grpSpPr>
        <p:sp>
          <p:nvSpPr>
            <p:cNvPr id="7" name="Freeform 7"/>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8" name="TextBox 8"/>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9" name="TextBox 9"/>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0" name="Group 10"/>
          <p:cNvGrpSpPr/>
          <p:nvPr/>
        </p:nvGrpSpPr>
        <p:grpSpPr>
          <a:xfrm rot="-5400000">
            <a:off x="16844236" y="4121653"/>
            <a:ext cx="2254751" cy="632777"/>
            <a:chOff x="0" y="0"/>
            <a:chExt cx="771072" cy="216395"/>
          </a:xfrm>
        </p:grpSpPr>
        <p:sp>
          <p:nvSpPr>
            <p:cNvPr id="11" name="Freeform 11"/>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2" name="TextBox 12"/>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3" name="TextBox 13"/>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4" name="Group 14"/>
          <p:cNvGrpSpPr/>
          <p:nvPr/>
        </p:nvGrpSpPr>
        <p:grpSpPr>
          <a:xfrm rot="-5400000">
            <a:off x="16447989" y="6747596"/>
            <a:ext cx="3047245" cy="632777"/>
            <a:chOff x="0" y="0"/>
            <a:chExt cx="1042087" cy="216395"/>
          </a:xfrm>
        </p:grpSpPr>
        <p:sp>
          <p:nvSpPr>
            <p:cNvPr id="15" name="Freeform 15"/>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6" name="TextBox 16"/>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7" name="Group 17"/>
          <p:cNvGrpSpPr/>
          <p:nvPr/>
        </p:nvGrpSpPr>
        <p:grpSpPr>
          <a:xfrm rot="-5400000">
            <a:off x="17061832" y="9180998"/>
            <a:ext cx="1819560" cy="632777"/>
            <a:chOff x="0" y="0"/>
            <a:chExt cx="622247" cy="216395"/>
          </a:xfrm>
        </p:grpSpPr>
        <p:sp>
          <p:nvSpPr>
            <p:cNvPr id="18" name="Freeform 18"/>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9" name="TextBox 19"/>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0" name="TextBox 20"/>
          <p:cNvSpPr txBox="1"/>
          <p:nvPr/>
        </p:nvSpPr>
        <p:spPr>
          <a:xfrm>
            <a:off x="1028700" y="512709"/>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الاسكان</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61366"/>
          </a:xfrm>
          <a:custGeom>
            <a:avLst/>
            <a:gdLst/>
            <a:ahLst/>
            <a:cxnLst/>
            <a:rect l="l" t="t" r="r" b="b"/>
            <a:pathLst>
              <a:path w="12084643" h="8761366">
                <a:moveTo>
                  <a:pt x="0" y="0"/>
                </a:moveTo>
                <a:lnTo>
                  <a:pt x="12084643" y="0"/>
                </a:lnTo>
                <a:lnTo>
                  <a:pt x="12084643" y="8761366"/>
                </a:lnTo>
                <a:lnTo>
                  <a:pt x="0" y="8761366"/>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3297922" y="598077"/>
            <a:ext cx="4673689" cy="661152"/>
          </a:xfrm>
          <a:prstGeom prst="rect">
            <a:avLst/>
          </a:prstGeom>
        </p:spPr>
        <p:txBody>
          <a:bodyPr lIns="0" tIns="0" rIns="0" bIns="0" rtlCol="0" anchor="t">
            <a:spAutoFit/>
          </a:bodyPr>
          <a:lstStyle/>
          <a:p>
            <a:pPr algn="ctr" rtl="1">
              <a:lnSpc>
                <a:spcPts val="4273"/>
              </a:lnSpc>
            </a:pPr>
            <a:r>
              <a:rPr lang="ar-EG" sz="4149" b="1">
                <a:solidFill>
                  <a:srgbClr val="0E0D0D"/>
                </a:solidFill>
                <a:latin typeface="29LT Zarid Display Medium"/>
                <a:ea typeface="29LT Zarid Display Medium"/>
                <a:cs typeface="29LT Zarid Display Medium"/>
                <a:sym typeface="29LT Zarid Display Medium"/>
                <a:rtl/>
              </a:rPr>
              <a:t>تحليل القطاعات</a:t>
            </a:r>
          </a:p>
        </p:txBody>
      </p:sp>
      <p:grpSp>
        <p:nvGrpSpPr>
          <p:cNvPr id="6" name="Group 6"/>
          <p:cNvGrpSpPr/>
          <p:nvPr/>
        </p:nvGrpSpPr>
        <p:grpSpPr>
          <a:xfrm rot="-5400000">
            <a:off x="16316288" y="1338954"/>
            <a:ext cx="3310648" cy="632777"/>
            <a:chOff x="0" y="0"/>
            <a:chExt cx="1132165" cy="216395"/>
          </a:xfrm>
        </p:grpSpPr>
        <p:sp>
          <p:nvSpPr>
            <p:cNvPr id="7" name="Freeform 7"/>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8" name="TextBox 8"/>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9" name="TextBox 9"/>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0" name="Group 10"/>
          <p:cNvGrpSpPr/>
          <p:nvPr/>
        </p:nvGrpSpPr>
        <p:grpSpPr>
          <a:xfrm rot="-5400000">
            <a:off x="16844236" y="4121653"/>
            <a:ext cx="2254751" cy="632777"/>
            <a:chOff x="0" y="0"/>
            <a:chExt cx="771072" cy="216395"/>
          </a:xfrm>
        </p:grpSpPr>
        <p:sp>
          <p:nvSpPr>
            <p:cNvPr id="11" name="Freeform 11"/>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2" name="TextBox 12"/>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3" name="TextBox 13"/>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4" name="Group 14"/>
          <p:cNvGrpSpPr/>
          <p:nvPr/>
        </p:nvGrpSpPr>
        <p:grpSpPr>
          <a:xfrm rot="-5400000">
            <a:off x="16447989" y="6747596"/>
            <a:ext cx="3047245" cy="632777"/>
            <a:chOff x="0" y="0"/>
            <a:chExt cx="1042087" cy="216395"/>
          </a:xfrm>
        </p:grpSpPr>
        <p:sp>
          <p:nvSpPr>
            <p:cNvPr id="15" name="Freeform 15"/>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6" name="TextBox 16"/>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7" name="Group 17"/>
          <p:cNvGrpSpPr/>
          <p:nvPr/>
        </p:nvGrpSpPr>
        <p:grpSpPr>
          <a:xfrm rot="-5400000">
            <a:off x="17061832" y="9180998"/>
            <a:ext cx="1819560" cy="632777"/>
            <a:chOff x="0" y="0"/>
            <a:chExt cx="622247" cy="216395"/>
          </a:xfrm>
        </p:grpSpPr>
        <p:sp>
          <p:nvSpPr>
            <p:cNvPr id="18" name="Freeform 18"/>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9" name="TextBox 19"/>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0" name="TextBox 20"/>
          <p:cNvSpPr txBox="1"/>
          <p:nvPr/>
        </p:nvSpPr>
        <p:spPr>
          <a:xfrm>
            <a:off x="838200" y="609827"/>
            <a:ext cx="4673689" cy="637652"/>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الاقتصاد المحلي</a:t>
            </a:r>
          </a:p>
        </p:txBody>
      </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200" y="1233192"/>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3365545" y="1366542"/>
            <a:ext cx="12084643" cy="8761366"/>
          </a:xfrm>
          <a:custGeom>
            <a:avLst/>
            <a:gdLst/>
            <a:ahLst/>
            <a:cxnLst/>
            <a:rect l="l" t="t" r="r" b="b"/>
            <a:pathLst>
              <a:path w="12084643" h="8761366">
                <a:moveTo>
                  <a:pt x="0" y="0"/>
                </a:moveTo>
                <a:lnTo>
                  <a:pt x="12084643" y="0"/>
                </a:lnTo>
                <a:lnTo>
                  <a:pt x="12084643" y="8761366"/>
                </a:lnTo>
                <a:lnTo>
                  <a:pt x="0" y="8761366"/>
                </a:lnTo>
                <a:lnTo>
                  <a:pt x="0" y="0"/>
                </a:lnTo>
                <a:close/>
              </a:path>
            </a:pathLst>
          </a:custGeom>
          <a:blipFill>
            <a:blip r:embed="rId2"/>
            <a:stretch>
              <a:fillRect/>
            </a:stretch>
          </a:blipFill>
          <a:ln w="9525" cap="sq">
            <a:solidFill>
              <a:srgbClr val="000000"/>
            </a:solidFill>
            <a:prstDash val="solid"/>
            <a:miter/>
          </a:ln>
        </p:spPr>
      </p:sp>
      <p:sp>
        <p:nvSpPr>
          <p:cNvPr id="5" name="TextBox 5"/>
          <p:cNvSpPr txBox="1"/>
          <p:nvPr/>
        </p:nvSpPr>
        <p:spPr>
          <a:xfrm>
            <a:off x="13350165" y="558252"/>
            <a:ext cx="4673689" cy="661152"/>
          </a:xfrm>
          <a:prstGeom prst="rect">
            <a:avLst/>
          </a:prstGeom>
        </p:spPr>
        <p:txBody>
          <a:bodyPr lIns="0" tIns="0" rIns="0" bIns="0" rtlCol="0" anchor="t">
            <a:spAutoFit/>
          </a:bodyPr>
          <a:lstStyle/>
          <a:p>
            <a:pPr algn="ctr" rtl="1">
              <a:lnSpc>
                <a:spcPts val="4273"/>
              </a:lnSpc>
            </a:pPr>
            <a:r>
              <a:rPr lang="ar-EG" sz="4149" b="1">
                <a:solidFill>
                  <a:srgbClr val="0E0D0D"/>
                </a:solidFill>
                <a:latin typeface="29LT Zarid Display Medium"/>
                <a:ea typeface="29LT Zarid Display Medium"/>
                <a:cs typeface="29LT Zarid Display Medium"/>
                <a:sym typeface="29LT Zarid Display Medium"/>
                <a:rtl/>
              </a:rPr>
              <a:t>تحليل القطاعات</a:t>
            </a:r>
          </a:p>
        </p:txBody>
      </p:sp>
      <p:grpSp>
        <p:nvGrpSpPr>
          <p:cNvPr id="6" name="Group 6"/>
          <p:cNvGrpSpPr/>
          <p:nvPr/>
        </p:nvGrpSpPr>
        <p:grpSpPr>
          <a:xfrm rot="-5400000">
            <a:off x="16316288" y="1338954"/>
            <a:ext cx="3310648" cy="632777"/>
            <a:chOff x="0" y="0"/>
            <a:chExt cx="1132165" cy="216395"/>
          </a:xfrm>
        </p:grpSpPr>
        <p:sp>
          <p:nvSpPr>
            <p:cNvPr id="7" name="Freeform 7"/>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8" name="TextBox 8"/>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9" name="TextBox 9"/>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0" name="Group 10"/>
          <p:cNvGrpSpPr/>
          <p:nvPr/>
        </p:nvGrpSpPr>
        <p:grpSpPr>
          <a:xfrm rot="-5400000">
            <a:off x="16844236" y="4121653"/>
            <a:ext cx="2254751" cy="632777"/>
            <a:chOff x="0" y="0"/>
            <a:chExt cx="771072" cy="216395"/>
          </a:xfrm>
        </p:grpSpPr>
        <p:sp>
          <p:nvSpPr>
            <p:cNvPr id="11" name="Freeform 11"/>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solidFill>
          </p:spPr>
        </p:sp>
        <p:sp>
          <p:nvSpPr>
            <p:cNvPr id="12" name="TextBox 12"/>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3" name="TextBox 13"/>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التحليل على المحلي</a:t>
            </a:r>
          </a:p>
        </p:txBody>
      </p:sp>
      <p:grpSp>
        <p:nvGrpSpPr>
          <p:cNvPr id="14" name="Group 14"/>
          <p:cNvGrpSpPr/>
          <p:nvPr/>
        </p:nvGrpSpPr>
        <p:grpSpPr>
          <a:xfrm rot="-5400000">
            <a:off x="16447989" y="6747596"/>
            <a:ext cx="3047245" cy="632777"/>
            <a:chOff x="0" y="0"/>
            <a:chExt cx="1042087" cy="216395"/>
          </a:xfrm>
        </p:grpSpPr>
        <p:sp>
          <p:nvSpPr>
            <p:cNvPr id="15" name="Freeform 15"/>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16" name="TextBox 16"/>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7" name="Group 17"/>
          <p:cNvGrpSpPr/>
          <p:nvPr/>
        </p:nvGrpSpPr>
        <p:grpSpPr>
          <a:xfrm rot="-5400000">
            <a:off x="17061832" y="9180998"/>
            <a:ext cx="1819560" cy="632777"/>
            <a:chOff x="0" y="0"/>
            <a:chExt cx="622247" cy="216395"/>
          </a:xfrm>
        </p:grpSpPr>
        <p:sp>
          <p:nvSpPr>
            <p:cNvPr id="18" name="Freeform 18"/>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9" name="TextBox 19"/>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0" name="TextBox 20"/>
          <p:cNvSpPr txBox="1"/>
          <p:nvPr/>
        </p:nvSpPr>
        <p:spPr>
          <a:xfrm>
            <a:off x="1028700" y="560727"/>
            <a:ext cx="4673689" cy="1151936"/>
          </a:xfrm>
          <a:prstGeom prst="rect">
            <a:avLst/>
          </a:prstGeom>
        </p:spPr>
        <p:txBody>
          <a:bodyPr lIns="0" tIns="0" rIns="0" bIns="0" rtlCol="0" anchor="t">
            <a:spAutoFit/>
          </a:bodyPr>
          <a:lstStyle/>
          <a:p>
            <a:pPr algn="ctr" rtl="1">
              <a:lnSpc>
                <a:spcPts val="4067"/>
              </a:lnSpc>
            </a:pPr>
            <a:r>
              <a:rPr lang="ar-EG" sz="3949" b="1" dirty="0">
                <a:solidFill>
                  <a:srgbClr val="1800AD"/>
                </a:solidFill>
                <a:latin typeface="29LT Zarid Display Medium"/>
                <a:ea typeface="29LT Zarid Display Medium"/>
                <a:cs typeface="29LT Zarid Display Medium"/>
                <a:sym typeface="29LT Zarid Display Medium"/>
                <a:rtl/>
              </a:rPr>
              <a:t>الموروث الثقافي والطبيعي</a:t>
            </a:r>
          </a:p>
          <a:p>
            <a:pPr algn="ctr" rtl="1">
              <a:lnSpc>
                <a:spcPts val="4067"/>
              </a:lnSpc>
            </a:pPr>
            <a:endParaRPr lang="ar-EG" sz="3949" b="1" dirty="0">
              <a:solidFill>
                <a:srgbClr val="1800AD"/>
              </a:solidFill>
              <a:latin typeface="29LT Zarid Display Medium"/>
              <a:ea typeface="29LT Zarid Display Medium"/>
              <a:cs typeface="29LT Zarid Display Medium"/>
              <a:sym typeface="29LT Zarid Display Medium"/>
              <a:rtl/>
            </a:endParaRPr>
          </a:p>
        </p:txBody>
      </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316288" y="1338954"/>
            <a:ext cx="3310648" cy="632777"/>
            <a:chOff x="0" y="0"/>
            <a:chExt cx="1132165" cy="216395"/>
          </a:xfrm>
        </p:grpSpPr>
        <p:sp>
          <p:nvSpPr>
            <p:cNvPr id="3" name="Freeform 3"/>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4" name="TextBox 4"/>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 name="TextBox 5"/>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6" name="Group 6"/>
          <p:cNvGrpSpPr/>
          <p:nvPr/>
        </p:nvGrpSpPr>
        <p:grpSpPr>
          <a:xfrm rot="-5400000">
            <a:off x="16844236" y="4121653"/>
            <a:ext cx="2254751" cy="632777"/>
            <a:chOff x="0" y="0"/>
            <a:chExt cx="771072" cy="216395"/>
          </a:xfrm>
        </p:grpSpPr>
        <p:sp>
          <p:nvSpPr>
            <p:cNvPr id="7" name="Freeform 7"/>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8" name="TextBox 8"/>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9" name="TextBox 9"/>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0" name="Group 10"/>
          <p:cNvGrpSpPr/>
          <p:nvPr/>
        </p:nvGrpSpPr>
        <p:grpSpPr>
          <a:xfrm rot="-5400000">
            <a:off x="16447989" y="6747596"/>
            <a:ext cx="3047245" cy="632777"/>
            <a:chOff x="0" y="0"/>
            <a:chExt cx="1042087" cy="216395"/>
          </a:xfrm>
        </p:grpSpPr>
        <p:sp>
          <p:nvSpPr>
            <p:cNvPr id="11" name="Freeform 11"/>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2" name="TextBox 12"/>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3" name="Group 13"/>
          <p:cNvGrpSpPr/>
          <p:nvPr/>
        </p:nvGrpSpPr>
        <p:grpSpPr>
          <a:xfrm rot="-5400000">
            <a:off x="17061832" y="9180998"/>
            <a:ext cx="1819560" cy="632777"/>
            <a:chOff x="0" y="0"/>
            <a:chExt cx="622247" cy="216395"/>
          </a:xfrm>
        </p:grpSpPr>
        <p:sp>
          <p:nvSpPr>
            <p:cNvPr id="14" name="Freeform 14"/>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15" name="TextBox 15"/>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16" name="TextBox 16"/>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آثار الحرب الأخيرة على المدينة</a:t>
            </a:r>
          </a:p>
        </p:txBody>
      </p:sp>
      <p:sp>
        <p:nvSpPr>
          <p:cNvPr id="17" name="TextBox 17"/>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
        <p:nvSpPr>
          <p:cNvPr id="18" name="AutoShape 18"/>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19" name="AutoShape 19"/>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20" name="TextBox 20"/>
          <p:cNvSpPr txBox="1"/>
          <p:nvPr/>
        </p:nvSpPr>
        <p:spPr>
          <a:xfrm>
            <a:off x="10646537" y="517176"/>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آثار الحرب الأخيرة على المدينة</a:t>
            </a:r>
          </a:p>
        </p:txBody>
      </p:sp>
      <p:grpSp>
        <p:nvGrpSpPr>
          <p:cNvPr id="21" name="Group 21"/>
          <p:cNvGrpSpPr/>
          <p:nvPr/>
        </p:nvGrpSpPr>
        <p:grpSpPr>
          <a:xfrm rot="-10800000">
            <a:off x="1864841" y="2161364"/>
            <a:ext cx="871093" cy="1205641"/>
            <a:chOff x="0" y="0"/>
            <a:chExt cx="587259" cy="812800"/>
          </a:xfrm>
        </p:grpSpPr>
        <p:sp>
          <p:nvSpPr>
            <p:cNvPr id="22" name="Freeform 22"/>
            <p:cNvSpPr/>
            <p:nvPr/>
          </p:nvSpPr>
          <p:spPr>
            <a:xfrm>
              <a:off x="0" y="0"/>
              <a:ext cx="587259" cy="812800"/>
            </a:xfrm>
            <a:custGeom>
              <a:avLst/>
              <a:gdLst/>
              <a:ahLst/>
              <a:cxnLst/>
              <a:rect l="l" t="t" r="r" b="b"/>
              <a:pathLst>
                <a:path w="587259" h="812800">
                  <a:moveTo>
                    <a:pt x="133314" y="0"/>
                  </a:moveTo>
                  <a:lnTo>
                    <a:pt x="453945" y="0"/>
                  </a:lnTo>
                  <a:cubicBezTo>
                    <a:pt x="489302" y="0"/>
                    <a:pt x="523211" y="14046"/>
                    <a:pt x="548213" y="39047"/>
                  </a:cubicBezTo>
                  <a:cubicBezTo>
                    <a:pt x="573214" y="64048"/>
                    <a:pt x="587259" y="97957"/>
                    <a:pt x="587259" y="133314"/>
                  </a:cubicBezTo>
                  <a:lnTo>
                    <a:pt x="587259" y="679486"/>
                  </a:lnTo>
                  <a:cubicBezTo>
                    <a:pt x="587259" y="714843"/>
                    <a:pt x="573214" y="748752"/>
                    <a:pt x="548213" y="773753"/>
                  </a:cubicBezTo>
                  <a:cubicBezTo>
                    <a:pt x="523211" y="798754"/>
                    <a:pt x="489302" y="812800"/>
                    <a:pt x="453945" y="812800"/>
                  </a:cubicBezTo>
                  <a:lnTo>
                    <a:pt x="133314" y="812800"/>
                  </a:lnTo>
                  <a:cubicBezTo>
                    <a:pt x="97957" y="812800"/>
                    <a:pt x="64048" y="798754"/>
                    <a:pt x="39047" y="773753"/>
                  </a:cubicBezTo>
                  <a:cubicBezTo>
                    <a:pt x="14046" y="748752"/>
                    <a:pt x="0" y="714843"/>
                    <a:pt x="0" y="679486"/>
                  </a:cubicBezTo>
                  <a:lnTo>
                    <a:pt x="0" y="133314"/>
                  </a:lnTo>
                  <a:cubicBezTo>
                    <a:pt x="0" y="97957"/>
                    <a:pt x="14046" y="64048"/>
                    <a:pt x="39047" y="39047"/>
                  </a:cubicBezTo>
                  <a:cubicBezTo>
                    <a:pt x="64048" y="14046"/>
                    <a:pt x="97957" y="0"/>
                    <a:pt x="133314" y="0"/>
                  </a:cubicBezTo>
                  <a:close/>
                </a:path>
              </a:pathLst>
            </a:custGeom>
            <a:solidFill>
              <a:srgbClr val="CBBEA8"/>
            </a:solidFill>
            <a:ln cap="sq">
              <a:noFill/>
              <a:prstDash val="solid"/>
              <a:miter/>
            </a:ln>
          </p:spPr>
        </p:sp>
        <p:sp>
          <p:nvSpPr>
            <p:cNvPr id="23" name="TextBox 23"/>
            <p:cNvSpPr txBox="1"/>
            <p:nvPr/>
          </p:nvSpPr>
          <p:spPr>
            <a:xfrm>
              <a:off x="0" y="-38100"/>
              <a:ext cx="587259" cy="8509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24" name="AutoShape 24"/>
          <p:cNvSpPr/>
          <p:nvPr/>
        </p:nvSpPr>
        <p:spPr>
          <a:xfrm flipH="1">
            <a:off x="2300387" y="4988957"/>
            <a:ext cx="0" cy="620307"/>
          </a:xfrm>
          <a:prstGeom prst="line">
            <a:avLst/>
          </a:prstGeom>
          <a:ln w="66675" cap="rnd">
            <a:solidFill>
              <a:srgbClr val="CFB8A2"/>
            </a:solidFill>
            <a:prstDash val="sysDot"/>
            <a:headEnd type="none" w="sm" len="sm"/>
            <a:tailEnd type="oval" w="lg" len="lg"/>
          </a:ln>
        </p:spPr>
      </p:sp>
      <p:sp>
        <p:nvSpPr>
          <p:cNvPr id="25" name="Freeform 25"/>
          <p:cNvSpPr/>
          <p:nvPr/>
        </p:nvSpPr>
        <p:spPr>
          <a:xfrm>
            <a:off x="1121046" y="2764185"/>
            <a:ext cx="2312177" cy="2312177"/>
          </a:xfrm>
          <a:custGeom>
            <a:avLst/>
            <a:gdLst/>
            <a:ahLst/>
            <a:cxnLst/>
            <a:rect l="l" t="t" r="r" b="b"/>
            <a:pathLst>
              <a:path w="2312177" h="2312177">
                <a:moveTo>
                  <a:pt x="0" y="0"/>
                </a:moveTo>
                <a:lnTo>
                  <a:pt x="2312176" y="0"/>
                </a:lnTo>
                <a:lnTo>
                  <a:pt x="2312176" y="2312177"/>
                </a:lnTo>
                <a:lnTo>
                  <a:pt x="0" y="2312177"/>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rnd">
            <a:noFill/>
            <a:prstDash val="solid"/>
            <a:round/>
          </a:ln>
        </p:spPr>
      </p:sp>
      <p:grpSp>
        <p:nvGrpSpPr>
          <p:cNvPr id="26" name="Group 26"/>
          <p:cNvGrpSpPr/>
          <p:nvPr/>
        </p:nvGrpSpPr>
        <p:grpSpPr>
          <a:xfrm>
            <a:off x="1331074" y="2974213"/>
            <a:ext cx="1892121" cy="1892121"/>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cap="sq">
              <a:noFill/>
              <a:prstDash val="solid"/>
              <a:miter/>
            </a:ln>
          </p:spPr>
        </p:sp>
        <p:sp>
          <p:nvSpPr>
            <p:cNvPr id="28" name="TextBox 28"/>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grpSp>
        <p:nvGrpSpPr>
          <p:cNvPr id="29" name="Group 29"/>
          <p:cNvGrpSpPr/>
          <p:nvPr/>
        </p:nvGrpSpPr>
        <p:grpSpPr>
          <a:xfrm rot="-10800000">
            <a:off x="5242879" y="2102038"/>
            <a:ext cx="871093" cy="1205641"/>
            <a:chOff x="0" y="0"/>
            <a:chExt cx="587259" cy="812800"/>
          </a:xfrm>
        </p:grpSpPr>
        <p:sp>
          <p:nvSpPr>
            <p:cNvPr id="30" name="Freeform 30"/>
            <p:cNvSpPr/>
            <p:nvPr/>
          </p:nvSpPr>
          <p:spPr>
            <a:xfrm>
              <a:off x="0" y="0"/>
              <a:ext cx="587259" cy="812800"/>
            </a:xfrm>
            <a:custGeom>
              <a:avLst/>
              <a:gdLst/>
              <a:ahLst/>
              <a:cxnLst/>
              <a:rect l="l" t="t" r="r" b="b"/>
              <a:pathLst>
                <a:path w="587259" h="812800">
                  <a:moveTo>
                    <a:pt x="133314" y="0"/>
                  </a:moveTo>
                  <a:lnTo>
                    <a:pt x="453945" y="0"/>
                  </a:lnTo>
                  <a:cubicBezTo>
                    <a:pt x="489302" y="0"/>
                    <a:pt x="523211" y="14046"/>
                    <a:pt x="548213" y="39047"/>
                  </a:cubicBezTo>
                  <a:cubicBezTo>
                    <a:pt x="573214" y="64048"/>
                    <a:pt x="587259" y="97957"/>
                    <a:pt x="587259" y="133314"/>
                  </a:cubicBezTo>
                  <a:lnTo>
                    <a:pt x="587259" y="679486"/>
                  </a:lnTo>
                  <a:cubicBezTo>
                    <a:pt x="587259" y="714843"/>
                    <a:pt x="573214" y="748752"/>
                    <a:pt x="548213" y="773753"/>
                  </a:cubicBezTo>
                  <a:cubicBezTo>
                    <a:pt x="523211" y="798754"/>
                    <a:pt x="489302" y="812800"/>
                    <a:pt x="453945" y="812800"/>
                  </a:cubicBezTo>
                  <a:lnTo>
                    <a:pt x="133314" y="812800"/>
                  </a:lnTo>
                  <a:cubicBezTo>
                    <a:pt x="97957" y="812800"/>
                    <a:pt x="64048" y="798754"/>
                    <a:pt x="39047" y="773753"/>
                  </a:cubicBezTo>
                  <a:cubicBezTo>
                    <a:pt x="14046" y="748752"/>
                    <a:pt x="0" y="714843"/>
                    <a:pt x="0" y="679486"/>
                  </a:cubicBezTo>
                  <a:lnTo>
                    <a:pt x="0" y="133314"/>
                  </a:lnTo>
                  <a:cubicBezTo>
                    <a:pt x="0" y="97957"/>
                    <a:pt x="14046" y="64048"/>
                    <a:pt x="39047" y="39047"/>
                  </a:cubicBezTo>
                  <a:cubicBezTo>
                    <a:pt x="64048" y="14046"/>
                    <a:pt x="97957" y="0"/>
                    <a:pt x="133314" y="0"/>
                  </a:cubicBezTo>
                  <a:close/>
                </a:path>
              </a:pathLst>
            </a:custGeom>
            <a:solidFill>
              <a:srgbClr val="CBBEA8"/>
            </a:solidFill>
            <a:ln cap="sq">
              <a:noFill/>
              <a:prstDash val="solid"/>
              <a:miter/>
            </a:ln>
          </p:spPr>
        </p:sp>
        <p:sp>
          <p:nvSpPr>
            <p:cNvPr id="31" name="TextBox 31"/>
            <p:cNvSpPr txBox="1"/>
            <p:nvPr/>
          </p:nvSpPr>
          <p:spPr>
            <a:xfrm>
              <a:off x="0" y="-38100"/>
              <a:ext cx="587259" cy="8509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32" name="AutoShape 32"/>
          <p:cNvSpPr/>
          <p:nvPr/>
        </p:nvSpPr>
        <p:spPr>
          <a:xfrm flipH="1">
            <a:off x="5678425" y="4929630"/>
            <a:ext cx="0" cy="620307"/>
          </a:xfrm>
          <a:prstGeom prst="line">
            <a:avLst/>
          </a:prstGeom>
          <a:ln w="66675" cap="rnd">
            <a:solidFill>
              <a:srgbClr val="CFB8A2"/>
            </a:solidFill>
            <a:prstDash val="sysDot"/>
            <a:headEnd type="none" w="sm" len="sm"/>
            <a:tailEnd type="oval" w="lg" len="lg"/>
          </a:ln>
        </p:spPr>
      </p:sp>
      <p:sp>
        <p:nvSpPr>
          <p:cNvPr id="33" name="Freeform 33"/>
          <p:cNvSpPr/>
          <p:nvPr/>
        </p:nvSpPr>
        <p:spPr>
          <a:xfrm>
            <a:off x="4499084" y="2704858"/>
            <a:ext cx="2312177" cy="2312177"/>
          </a:xfrm>
          <a:custGeom>
            <a:avLst/>
            <a:gdLst/>
            <a:ahLst/>
            <a:cxnLst/>
            <a:rect l="l" t="t" r="r" b="b"/>
            <a:pathLst>
              <a:path w="2312177" h="2312177">
                <a:moveTo>
                  <a:pt x="0" y="0"/>
                </a:moveTo>
                <a:lnTo>
                  <a:pt x="2312176" y="0"/>
                </a:lnTo>
                <a:lnTo>
                  <a:pt x="2312176" y="2312177"/>
                </a:lnTo>
                <a:lnTo>
                  <a:pt x="0" y="2312177"/>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sp>
      <p:grpSp>
        <p:nvGrpSpPr>
          <p:cNvPr id="34" name="Group 34"/>
          <p:cNvGrpSpPr/>
          <p:nvPr/>
        </p:nvGrpSpPr>
        <p:grpSpPr>
          <a:xfrm>
            <a:off x="4709112" y="2914886"/>
            <a:ext cx="1892121" cy="1892121"/>
            <a:chOff x="0" y="0"/>
            <a:chExt cx="812800" cy="812800"/>
          </a:xfrm>
        </p:grpSpPr>
        <p:sp>
          <p:nvSpPr>
            <p:cNvPr id="35" name="Freeform 3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cap="sq">
              <a:noFill/>
              <a:prstDash val="solid"/>
              <a:miter/>
            </a:ln>
          </p:spPr>
        </p:sp>
        <p:sp>
          <p:nvSpPr>
            <p:cNvPr id="36" name="TextBox 36"/>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grpSp>
        <p:nvGrpSpPr>
          <p:cNvPr id="37" name="Group 37"/>
          <p:cNvGrpSpPr/>
          <p:nvPr/>
        </p:nvGrpSpPr>
        <p:grpSpPr>
          <a:xfrm rot="-10800000">
            <a:off x="8688295" y="2170107"/>
            <a:ext cx="871093" cy="1205641"/>
            <a:chOff x="0" y="0"/>
            <a:chExt cx="587259" cy="812800"/>
          </a:xfrm>
        </p:grpSpPr>
        <p:sp>
          <p:nvSpPr>
            <p:cNvPr id="38" name="Freeform 38"/>
            <p:cNvSpPr/>
            <p:nvPr/>
          </p:nvSpPr>
          <p:spPr>
            <a:xfrm>
              <a:off x="0" y="0"/>
              <a:ext cx="587259" cy="812800"/>
            </a:xfrm>
            <a:custGeom>
              <a:avLst/>
              <a:gdLst/>
              <a:ahLst/>
              <a:cxnLst/>
              <a:rect l="l" t="t" r="r" b="b"/>
              <a:pathLst>
                <a:path w="587259" h="812800">
                  <a:moveTo>
                    <a:pt x="133314" y="0"/>
                  </a:moveTo>
                  <a:lnTo>
                    <a:pt x="453945" y="0"/>
                  </a:lnTo>
                  <a:cubicBezTo>
                    <a:pt x="489302" y="0"/>
                    <a:pt x="523211" y="14046"/>
                    <a:pt x="548213" y="39047"/>
                  </a:cubicBezTo>
                  <a:cubicBezTo>
                    <a:pt x="573214" y="64048"/>
                    <a:pt x="587259" y="97957"/>
                    <a:pt x="587259" y="133314"/>
                  </a:cubicBezTo>
                  <a:lnTo>
                    <a:pt x="587259" y="679486"/>
                  </a:lnTo>
                  <a:cubicBezTo>
                    <a:pt x="587259" y="714843"/>
                    <a:pt x="573214" y="748752"/>
                    <a:pt x="548213" y="773753"/>
                  </a:cubicBezTo>
                  <a:cubicBezTo>
                    <a:pt x="523211" y="798754"/>
                    <a:pt x="489302" y="812800"/>
                    <a:pt x="453945" y="812800"/>
                  </a:cubicBezTo>
                  <a:lnTo>
                    <a:pt x="133314" y="812800"/>
                  </a:lnTo>
                  <a:cubicBezTo>
                    <a:pt x="97957" y="812800"/>
                    <a:pt x="64048" y="798754"/>
                    <a:pt x="39047" y="773753"/>
                  </a:cubicBezTo>
                  <a:cubicBezTo>
                    <a:pt x="14046" y="748752"/>
                    <a:pt x="0" y="714843"/>
                    <a:pt x="0" y="679486"/>
                  </a:cubicBezTo>
                  <a:lnTo>
                    <a:pt x="0" y="133314"/>
                  </a:lnTo>
                  <a:cubicBezTo>
                    <a:pt x="0" y="97957"/>
                    <a:pt x="14046" y="64048"/>
                    <a:pt x="39047" y="39047"/>
                  </a:cubicBezTo>
                  <a:cubicBezTo>
                    <a:pt x="64048" y="14046"/>
                    <a:pt x="97957" y="0"/>
                    <a:pt x="133314" y="0"/>
                  </a:cubicBezTo>
                  <a:close/>
                </a:path>
              </a:pathLst>
            </a:custGeom>
            <a:solidFill>
              <a:srgbClr val="CFB8A2"/>
            </a:solidFill>
            <a:ln cap="sq">
              <a:noFill/>
              <a:prstDash val="solid"/>
              <a:miter/>
            </a:ln>
          </p:spPr>
        </p:sp>
        <p:sp>
          <p:nvSpPr>
            <p:cNvPr id="39" name="TextBox 39"/>
            <p:cNvSpPr txBox="1"/>
            <p:nvPr/>
          </p:nvSpPr>
          <p:spPr>
            <a:xfrm>
              <a:off x="0" y="-38100"/>
              <a:ext cx="587259" cy="8509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40" name="AutoShape 40"/>
          <p:cNvSpPr/>
          <p:nvPr/>
        </p:nvSpPr>
        <p:spPr>
          <a:xfrm>
            <a:off x="9123841" y="4997700"/>
            <a:ext cx="0" cy="620307"/>
          </a:xfrm>
          <a:prstGeom prst="line">
            <a:avLst/>
          </a:prstGeom>
          <a:ln w="66675" cap="rnd">
            <a:solidFill>
              <a:srgbClr val="CFB8A2"/>
            </a:solidFill>
            <a:prstDash val="sysDot"/>
            <a:headEnd type="none" w="sm" len="sm"/>
            <a:tailEnd type="oval" w="lg" len="lg"/>
          </a:ln>
        </p:spPr>
      </p:sp>
      <p:sp>
        <p:nvSpPr>
          <p:cNvPr id="41" name="Freeform 41"/>
          <p:cNvSpPr/>
          <p:nvPr/>
        </p:nvSpPr>
        <p:spPr>
          <a:xfrm>
            <a:off x="7944499" y="2772928"/>
            <a:ext cx="2312177" cy="2312177"/>
          </a:xfrm>
          <a:custGeom>
            <a:avLst/>
            <a:gdLst/>
            <a:ahLst/>
            <a:cxnLst/>
            <a:rect l="l" t="t" r="r" b="b"/>
            <a:pathLst>
              <a:path w="2312177" h="2312177">
                <a:moveTo>
                  <a:pt x="0" y="0"/>
                </a:moveTo>
                <a:lnTo>
                  <a:pt x="2312177" y="0"/>
                </a:lnTo>
                <a:lnTo>
                  <a:pt x="2312177" y="2312177"/>
                </a:lnTo>
                <a:lnTo>
                  <a:pt x="0" y="2312177"/>
                </a:lnTo>
                <a:lnTo>
                  <a:pt x="0" y="0"/>
                </a:lnTo>
                <a:close/>
              </a:path>
            </a:pathLst>
          </a:custGeom>
          <a:blipFill>
            <a:blip r:embed="rId6">
              <a:extLst>
                <a:ext uri="{96DAC541-7B7A-43D3-8B79-37D633B846F1}">
                  <asvg:svgBlip xmlns:asvg="http://schemas.microsoft.com/office/drawing/2016/SVG/main" r:embed="rId7"/>
                </a:ext>
              </a:extLst>
            </a:blip>
            <a:stretch>
              <a:fillRect/>
            </a:stretch>
          </a:blipFill>
          <a:ln cap="sq">
            <a:noFill/>
            <a:prstDash val="solid"/>
            <a:miter/>
          </a:ln>
        </p:spPr>
      </p:sp>
      <p:grpSp>
        <p:nvGrpSpPr>
          <p:cNvPr id="42" name="Group 42"/>
          <p:cNvGrpSpPr/>
          <p:nvPr/>
        </p:nvGrpSpPr>
        <p:grpSpPr>
          <a:xfrm>
            <a:off x="8154527" y="2982956"/>
            <a:ext cx="1892121" cy="1892121"/>
            <a:chOff x="0" y="0"/>
            <a:chExt cx="812800" cy="812800"/>
          </a:xfrm>
        </p:grpSpPr>
        <p:sp>
          <p:nvSpPr>
            <p:cNvPr id="43" name="Freeform 4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cap="sq">
              <a:noFill/>
              <a:prstDash val="solid"/>
              <a:miter/>
            </a:ln>
          </p:spPr>
        </p:sp>
        <p:sp>
          <p:nvSpPr>
            <p:cNvPr id="44" name="TextBox 44"/>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grpSp>
        <p:nvGrpSpPr>
          <p:cNvPr id="45" name="Group 45"/>
          <p:cNvGrpSpPr/>
          <p:nvPr/>
        </p:nvGrpSpPr>
        <p:grpSpPr>
          <a:xfrm rot="-10800000">
            <a:off x="12123627" y="2161364"/>
            <a:ext cx="871093" cy="1205641"/>
            <a:chOff x="0" y="0"/>
            <a:chExt cx="587259" cy="812800"/>
          </a:xfrm>
        </p:grpSpPr>
        <p:sp>
          <p:nvSpPr>
            <p:cNvPr id="46" name="Freeform 46"/>
            <p:cNvSpPr/>
            <p:nvPr/>
          </p:nvSpPr>
          <p:spPr>
            <a:xfrm>
              <a:off x="0" y="0"/>
              <a:ext cx="587259" cy="812800"/>
            </a:xfrm>
            <a:custGeom>
              <a:avLst/>
              <a:gdLst/>
              <a:ahLst/>
              <a:cxnLst/>
              <a:rect l="l" t="t" r="r" b="b"/>
              <a:pathLst>
                <a:path w="587259" h="812800">
                  <a:moveTo>
                    <a:pt x="133314" y="0"/>
                  </a:moveTo>
                  <a:lnTo>
                    <a:pt x="453945" y="0"/>
                  </a:lnTo>
                  <a:cubicBezTo>
                    <a:pt x="489302" y="0"/>
                    <a:pt x="523211" y="14046"/>
                    <a:pt x="548213" y="39047"/>
                  </a:cubicBezTo>
                  <a:cubicBezTo>
                    <a:pt x="573214" y="64048"/>
                    <a:pt x="587259" y="97957"/>
                    <a:pt x="587259" y="133314"/>
                  </a:cubicBezTo>
                  <a:lnTo>
                    <a:pt x="587259" y="679486"/>
                  </a:lnTo>
                  <a:cubicBezTo>
                    <a:pt x="587259" y="714843"/>
                    <a:pt x="573214" y="748752"/>
                    <a:pt x="548213" y="773753"/>
                  </a:cubicBezTo>
                  <a:cubicBezTo>
                    <a:pt x="523211" y="798754"/>
                    <a:pt x="489302" y="812800"/>
                    <a:pt x="453945" y="812800"/>
                  </a:cubicBezTo>
                  <a:lnTo>
                    <a:pt x="133314" y="812800"/>
                  </a:lnTo>
                  <a:cubicBezTo>
                    <a:pt x="97957" y="812800"/>
                    <a:pt x="64048" y="798754"/>
                    <a:pt x="39047" y="773753"/>
                  </a:cubicBezTo>
                  <a:cubicBezTo>
                    <a:pt x="14046" y="748752"/>
                    <a:pt x="0" y="714843"/>
                    <a:pt x="0" y="679486"/>
                  </a:cubicBezTo>
                  <a:lnTo>
                    <a:pt x="0" y="133314"/>
                  </a:lnTo>
                  <a:cubicBezTo>
                    <a:pt x="0" y="97957"/>
                    <a:pt x="14046" y="64048"/>
                    <a:pt x="39047" y="39047"/>
                  </a:cubicBezTo>
                  <a:cubicBezTo>
                    <a:pt x="64048" y="14046"/>
                    <a:pt x="97957" y="0"/>
                    <a:pt x="133314" y="0"/>
                  </a:cubicBezTo>
                  <a:close/>
                </a:path>
              </a:pathLst>
            </a:custGeom>
            <a:solidFill>
              <a:srgbClr val="CBBEA8"/>
            </a:solidFill>
            <a:ln cap="sq">
              <a:noFill/>
              <a:prstDash val="solid"/>
              <a:miter/>
            </a:ln>
          </p:spPr>
        </p:sp>
        <p:sp>
          <p:nvSpPr>
            <p:cNvPr id="47" name="TextBox 47"/>
            <p:cNvSpPr txBox="1"/>
            <p:nvPr/>
          </p:nvSpPr>
          <p:spPr>
            <a:xfrm>
              <a:off x="0" y="-38100"/>
              <a:ext cx="587259" cy="8509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48" name="AutoShape 48"/>
          <p:cNvSpPr/>
          <p:nvPr/>
        </p:nvSpPr>
        <p:spPr>
          <a:xfrm flipH="1">
            <a:off x="12559174" y="4988957"/>
            <a:ext cx="0" cy="620307"/>
          </a:xfrm>
          <a:prstGeom prst="line">
            <a:avLst/>
          </a:prstGeom>
          <a:ln w="66675" cap="rnd">
            <a:solidFill>
              <a:srgbClr val="CFB8A2"/>
            </a:solidFill>
            <a:prstDash val="sysDot"/>
            <a:headEnd type="none" w="sm" len="sm"/>
            <a:tailEnd type="oval" w="lg" len="lg"/>
          </a:ln>
        </p:spPr>
      </p:sp>
      <p:sp>
        <p:nvSpPr>
          <p:cNvPr id="49" name="Freeform 49"/>
          <p:cNvSpPr/>
          <p:nvPr/>
        </p:nvSpPr>
        <p:spPr>
          <a:xfrm>
            <a:off x="11379832" y="2764185"/>
            <a:ext cx="2312177" cy="2312177"/>
          </a:xfrm>
          <a:custGeom>
            <a:avLst/>
            <a:gdLst/>
            <a:ahLst/>
            <a:cxnLst/>
            <a:rect l="l" t="t" r="r" b="b"/>
            <a:pathLst>
              <a:path w="2312177" h="2312177">
                <a:moveTo>
                  <a:pt x="0" y="0"/>
                </a:moveTo>
                <a:lnTo>
                  <a:pt x="2312177" y="0"/>
                </a:lnTo>
                <a:lnTo>
                  <a:pt x="2312177" y="2312177"/>
                </a:lnTo>
                <a:lnTo>
                  <a:pt x="0" y="2312177"/>
                </a:lnTo>
                <a:lnTo>
                  <a:pt x="0" y="0"/>
                </a:lnTo>
                <a:close/>
              </a:path>
            </a:pathLst>
          </a:custGeom>
          <a:blipFill>
            <a:blip r:embed="rId8">
              <a:extLst>
                <a:ext uri="{96DAC541-7B7A-43D3-8B79-37D633B846F1}">
                  <asvg:svgBlip xmlns:asvg="http://schemas.microsoft.com/office/drawing/2016/SVG/main" r:embed="rId9"/>
                </a:ext>
              </a:extLst>
            </a:blip>
            <a:stretch>
              <a:fillRect/>
            </a:stretch>
          </a:blipFill>
          <a:ln cap="sq">
            <a:noFill/>
            <a:prstDash val="solid"/>
            <a:miter/>
          </a:ln>
        </p:spPr>
      </p:sp>
      <p:grpSp>
        <p:nvGrpSpPr>
          <p:cNvPr id="50" name="Group 50"/>
          <p:cNvGrpSpPr/>
          <p:nvPr/>
        </p:nvGrpSpPr>
        <p:grpSpPr>
          <a:xfrm>
            <a:off x="11589860" y="2974213"/>
            <a:ext cx="1892121" cy="1892121"/>
            <a:chOff x="0" y="0"/>
            <a:chExt cx="812800" cy="812800"/>
          </a:xfrm>
        </p:grpSpPr>
        <p:sp>
          <p:nvSpPr>
            <p:cNvPr id="51" name="Freeform 5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cap="sq">
              <a:noFill/>
              <a:prstDash val="solid"/>
              <a:miter/>
            </a:ln>
          </p:spPr>
        </p:sp>
        <p:sp>
          <p:nvSpPr>
            <p:cNvPr id="52" name="TextBox 52"/>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grpSp>
        <p:nvGrpSpPr>
          <p:cNvPr id="53" name="Group 53"/>
          <p:cNvGrpSpPr/>
          <p:nvPr/>
        </p:nvGrpSpPr>
        <p:grpSpPr>
          <a:xfrm rot="-10800000">
            <a:off x="15323867" y="2332015"/>
            <a:ext cx="830188" cy="1149026"/>
            <a:chOff x="0" y="0"/>
            <a:chExt cx="587259" cy="812800"/>
          </a:xfrm>
        </p:grpSpPr>
        <p:sp>
          <p:nvSpPr>
            <p:cNvPr id="54" name="Freeform 54"/>
            <p:cNvSpPr/>
            <p:nvPr/>
          </p:nvSpPr>
          <p:spPr>
            <a:xfrm>
              <a:off x="0" y="0"/>
              <a:ext cx="587259" cy="812800"/>
            </a:xfrm>
            <a:custGeom>
              <a:avLst/>
              <a:gdLst/>
              <a:ahLst/>
              <a:cxnLst/>
              <a:rect l="l" t="t" r="r" b="b"/>
              <a:pathLst>
                <a:path w="587259" h="812800">
                  <a:moveTo>
                    <a:pt x="139883" y="0"/>
                  </a:moveTo>
                  <a:lnTo>
                    <a:pt x="447377" y="0"/>
                  </a:lnTo>
                  <a:cubicBezTo>
                    <a:pt x="484476" y="0"/>
                    <a:pt x="520056" y="14738"/>
                    <a:pt x="546289" y="40971"/>
                  </a:cubicBezTo>
                  <a:cubicBezTo>
                    <a:pt x="572522" y="67204"/>
                    <a:pt x="587259" y="102783"/>
                    <a:pt x="587259" y="139883"/>
                  </a:cubicBezTo>
                  <a:lnTo>
                    <a:pt x="587259" y="672917"/>
                  </a:lnTo>
                  <a:cubicBezTo>
                    <a:pt x="587259" y="710017"/>
                    <a:pt x="572522" y="745596"/>
                    <a:pt x="546289" y="771829"/>
                  </a:cubicBezTo>
                  <a:cubicBezTo>
                    <a:pt x="520056" y="798062"/>
                    <a:pt x="484476" y="812800"/>
                    <a:pt x="447377" y="812800"/>
                  </a:cubicBezTo>
                  <a:lnTo>
                    <a:pt x="139883" y="812800"/>
                  </a:lnTo>
                  <a:cubicBezTo>
                    <a:pt x="102783" y="812800"/>
                    <a:pt x="67204" y="798062"/>
                    <a:pt x="40971" y="771829"/>
                  </a:cubicBezTo>
                  <a:cubicBezTo>
                    <a:pt x="14738" y="745596"/>
                    <a:pt x="0" y="710017"/>
                    <a:pt x="0" y="672917"/>
                  </a:cubicBezTo>
                  <a:lnTo>
                    <a:pt x="0" y="139883"/>
                  </a:lnTo>
                  <a:cubicBezTo>
                    <a:pt x="0" y="102783"/>
                    <a:pt x="14738" y="67204"/>
                    <a:pt x="40971" y="40971"/>
                  </a:cubicBezTo>
                  <a:cubicBezTo>
                    <a:pt x="67204" y="14738"/>
                    <a:pt x="102783" y="0"/>
                    <a:pt x="139883" y="0"/>
                  </a:cubicBezTo>
                  <a:close/>
                </a:path>
              </a:pathLst>
            </a:custGeom>
            <a:solidFill>
              <a:srgbClr val="CBBEA8"/>
            </a:solidFill>
            <a:ln cap="sq">
              <a:noFill/>
              <a:prstDash val="solid"/>
              <a:miter/>
            </a:ln>
          </p:spPr>
        </p:sp>
        <p:sp>
          <p:nvSpPr>
            <p:cNvPr id="55" name="TextBox 55"/>
            <p:cNvSpPr txBox="1"/>
            <p:nvPr/>
          </p:nvSpPr>
          <p:spPr>
            <a:xfrm>
              <a:off x="0" y="-38100"/>
              <a:ext cx="587259" cy="8509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56" name="AutoShape 56"/>
          <p:cNvSpPr/>
          <p:nvPr/>
        </p:nvSpPr>
        <p:spPr>
          <a:xfrm flipH="1">
            <a:off x="15738961" y="5026828"/>
            <a:ext cx="0" cy="591178"/>
          </a:xfrm>
          <a:prstGeom prst="line">
            <a:avLst/>
          </a:prstGeom>
          <a:ln w="66675" cap="rnd">
            <a:solidFill>
              <a:srgbClr val="CBBEA8"/>
            </a:solidFill>
            <a:prstDash val="sysDot"/>
            <a:headEnd type="none" w="sm" len="sm"/>
            <a:tailEnd type="oval" w="lg" len="lg"/>
          </a:ln>
        </p:spPr>
      </p:sp>
      <p:sp>
        <p:nvSpPr>
          <p:cNvPr id="57" name="Freeform 57"/>
          <p:cNvSpPr/>
          <p:nvPr/>
        </p:nvSpPr>
        <p:spPr>
          <a:xfrm>
            <a:off x="14615000" y="2906528"/>
            <a:ext cx="2203600" cy="2203600"/>
          </a:xfrm>
          <a:custGeom>
            <a:avLst/>
            <a:gdLst/>
            <a:ahLst/>
            <a:cxnLst/>
            <a:rect l="l" t="t" r="r" b="b"/>
            <a:pathLst>
              <a:path w="2203600" h="2203600">
                <a:moveTo>
                  <a:pt x="0" y="0"/>
                </a:moveTo>
                <a:lnTo>
                  <a:pt x="2203600" y="0"/>
                </a:lnTo>
                <a:lnTo>
                  <a:pt x="2203600" y="2203601"/>
                </a:lnTo>
                <a:lnTo>
                  <a:pt x="0" y="2203601"/>
                </a:lnTo>
                <a:lnTo>
                  <a:pt x="0" y="0"/>
                </a:lnTo>
                <a:close/>
              </a:path>
            </a:pathLst>
          </a:custGeom>
          <a:blipFill>
            <a:blip r:embed="rId10">
              <a:extLst>
                <a:ext uri="{96DAC541-7B7A-43D3-8B79-37D633B846F1}">
                  <asvg:svgBlip xmlns:asvg="http://schemas.microsoft.com/office/drawing/2016/SVG/main" r:embed="rId11"/>
                </a:ext>
              </a:extLst>
            </a:blip>
            <a:stretch>
              <a:fillRect/>
            </a:stretch>
          </a:blipFill>
          <a:ln cap="sq">
            <a:noFill/>
            <a:prstDash val="solid"/>
            <a:miter/>
          </a:ln>
        </p:spPr>
      </p:sp>
      <p:grpSp>
        <p:nvGrpSpPr>
          <p:cNvPr id="58" name="Group 58"/>
          <p:cNvGrpSpPr/>
          <p:nvPr/>
        </p:nvGrpSpPr>
        <p:grpSpPr>
          <a:xfrm>
            <a:off x="14815165" y="3106694"/>
            <a:ext cx="1803270" cy="1803270"/>
            <a:chOff x="0" y="0"/>
            <a:chExt cx="812800" cy="812800"/>
          </a:xfrm>
        </p:grpSpPr>
        <p:sp>
          <p:nvSpPr>
            <p:cNvPr id="59" name="Freeform 5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cap="sq">
              <a:noFill/>
              <a:prstDash val="solid"/>
              <a:miter/>
            </a:ln>
          </p:spPr>
        </p:sp>
        <p:sp>
          <p:nvSpPr>
            <p:cNvPr id="60" name="TextBox 60"/>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61" name="Freeform 61"/>
          <p:cNvSpPr/>
          <p:nvPr/>
        </p:nvSpPr>
        <p:spPr>
          <a:xfrm>
            <a:off x="15146854" y="3391532"/>
            <a:ext cx="1109455" cy="1109455"/>
          </a:xfrm>
          <a:custGeom>
            <a:avLst/>
            <a:gdLst/>
            <a:ahLst/>
            <a:cxnLst/>
            <a:rect l="l" t="t" r="r" b="b"/>
            <a:pathLst>
              <a:path w="1109455" h="1109455">
                <a:moveTo>
                  <a:pt x="0" y="0"/>
                </a:moveTo>
                <a:lnTo>
                  <a:pt x="1109455" y="0"/>
                </a:lnTo>
                <a:lnTo>
                  <a:pt x="1109455" y="1109455"/>
                </a:lnTo>
                <a:lnTo>
                  <a:pt x="0" y="1109455"/>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62" name="Freeform 62"/>
          <p:cNvSpPr/>
          <p:nvPr/>
        </p:nvSpPr>
        <p:spPr>
          <a:xfrm>
            <a:off x="11851096" y="3313957"/>
            <a:ext cx="1369650" cy="1187030"/>
          </a:xfrm>
          <a:custGeom>
            <a:avLst/>
            <a:gdLst/>
            <a:ahLst/>
            <a:cxnLst/>
            <a:rect l="l" t="t" r="r" b="b"/>
            <a:pathLst>
              <a:path w="1369650" h="1187030">
                <a:moveTo>
                  <a:pt x="0" y="0"/>
                </a:moveTo>
                <a:lnTo>
                  <a:pt x="1369650" y="0"/>
                </a:lnTo>
                <a:lnTo>
                  <a:pt x="1369650" y="1187030"/>
                </a:lnTo>
                <a:lnTo>
                  <a:pt x="0" y="1187030"/>
                </a:lnTo>
                <a:lnTo>
                  <a:pt x="0" y="0"/>
                </a:lnTo>
                <a:close/>
              </a:path>
            </a:pathLst>
          </a:custGeom>
          <a:blipFill>
            <a:blip r:embed="rId14"/>
            <a:stretch>
              <a:fillRect/>
            </a:stretch>
          </a:blipFill>
        </p:spPr>
      </p:sp>
      <p:sp>
        <p:nvSpPr>
          <p:cNvPr id="63" name="Freeform 63"/>
          <p:cNvSpPr/>
          <p:nvPr/>
        </p:nvSpPr>
        <p:spPr>
          <a:xfrm>
            <a:off x="8528532" y="3190602"/>
            <a:ext cx="1184426" cy="1447631"/>
          </a:xfrm>
          <a:custGeom>
            <a:avLst/>
            <a:gdLst/>
            <a:ahLst/>
            <a:cxnLst/>
            <a:rect l="l" t="t" r="r" b="b"/>
            <a:pathLst>
              <a:path w="1184426" h="1447631">
                <a:moveTo>
                  <a:pt x="0" y="0"/>
                </a:moveTo>
                <a:lnTo>
                  <a:pt x="1184425" y="0"/>
                </a:lnTo>
                <a:lnTo>
                  <a:pt x="1184425" y="1447631"/>
                </a:lnTo>
                <a:lnTo>
                  <a:pt x="0" y="1447631"/>
                </a:lnTo>
                <a:lnTo>
                  <a:pt x="0" y="0"/>
                </a:lnTo>
                <a:close/>
              </a:path>
            </a:pathLst>
          </a:custGeom>
          <a:blipFill>
            <a:blip r:embed="rId15"/>
            <a:stretch>
              <a:fillRect/>
            </a:stretch>
          </a:blipFill>
        </p:spPr>
      </p:sp>
      <p:sp>
        <p:nvSpPr>
          <p:cNvPr id="64" name="Freeform 64"/>
          <p:cNvSpPr/>
          <p:nvPr/>
        </p:nvSpPr>
        <p:spPr>
          <a:xfrm>
            <a:off x="4967992" y="3340725"/>
            <a:ext cx="1347733" cy="953039"/>
          </a:xfrm>
          <a:custGeom>
            <a:avLst/>
            <a:gdLst/>
            <a:ahLst/>
            <a:cxnLst/>
            <a:rect l="l" t="t" r="r" b="b"/>
            <a:pathLst>
              <a:path w="1347733" h="953039">
                <a:moveTo>
                  <a:pt x="0" y="0"/>
                </a:moveTo>
                <a:lnTo>
                  <a:pt x="1347732" y="0"/>
                </a:lnTo>
                <a:lnTo>
                  <a:pt x="1347732" y="953039"/>
                </a:lnTo>
                <a:lnTo>
                  <a:pt x="0" y="953039"/>
                </a:lnTo>
                <a:lnTo>
                  <a:pt x="0" y="0"/>
                </a:lnTo>
                <a:close/>
              </a:path>
            </a:pathLst>
          </a:custGeom>
          <a:blipFill>
            <a:blip r:embed="rId16"/>
            <a:stretch>
              <a:fillRect/>
            </a:stretch>
          </a:blipFill>
        </p:spPr>
      </p:sp>
      <p:sp>
        <p:nvSpPr>
          <p:cNvPr id="65" name="Freeform 65"/>
          <p:cNvSpPr/>
          <p:nvPr/>
        </p:nvSpPr>
        <p:spPr>
          <a:xfrm>
            <a:off x="1672240" y="3189479"/>
            <a:ext cx="1256295" cy="1342936"/>
          </a:xfrm>
          <a:custGeom>
            <a:avLst/>
            <a:gdLst/>
            <a:ahLst/>
            <a:cxnLst/>
            <a:rect l="l" t="t" r="r" b="b"/>
            <a:pathLst>
              <a:path w="1256295" h="1342936">
                <a:moveTo>
                  <a:pt x="0" y="0"/>
                </a:moveTo>
                <a:lnTo>
                  <a:pt x="1256295" y="0"/>
                </a:lnTo>
                <a:lnTo>
                  <a:pt x="1256295" y="1342936"/>
                </a:lnTo>
                <a:lnTo>
                  <a:pt x="0" y="1342936"/>
                </a:lnTo>
                <a:lnTo>
                  <a:pt x="0" y="0"/>
                </a:lnTo>
                <a:close/>
              </a:path>
            </a:pathLst>
          </a:custGeom>
          <a:blipFill>
            <a:blip r:embed="rId17"/>
            <a:stretch>
              <a:fillRect/>
            </a:stretch>
          </a:blipFill>
        </p:spPr>
      </p:sp>
      <p:sp>
        <p:nvSpPr>
          <p:cNvPr id="66" name="TextBox 66"/>
          <p:cNvSpPr txBox="1"/>
          <p:nvPr/>
        </p:nvSpPr>
        <p:spPr>
          <a:xfrm>
            <a:off x="1937509" y="2258794"/>
            <a:ext cx="725757" cy="505391"/>
          </a:xfrm>
          <a:prstGeom prst="rect">
            <a:avLst/>
          </a:prstGeom>
        </p:spPr>
        <p:txBody>
          <a:bodyPr lIns="0" tIns="0" rIns="0" bIns="0" rtlCol="0" anchor="t">
            <a:spAutoFit/>
          </a:bodyPr>
          <a:lstStyle/>
          <a:p>
            <a:pPr marL="0" lvl="0" indent="0" algn="ctr">
              <a:lnSpc>
                <a:spcPts val="4046"/>
              </a:lnSpc>
              <a:spcBef>
                <a:spcPct val="0"/>
              </a:spcBef>
            </a:pPr>
            <a:r>
              <a:rPr lang="en-US" sz="3161" b="1">
                <a:solidFill>
                  <a:srgbClr val="F8F8F8"/>
                </a:solidFill>
                <a:latin typeface="Montserrat Bold"/>
                <a:ea typeface="Montserrat Bold"/>
                <a:cs typeface="Montserrat Bold"/>
                <a:sym typeface="Montserrat Bold"/>
              </a:rPr>
              <a:t>05</a:t>
            </a:r>
          </a:p>
        </p:txBody>
      </p:sp>
      <p:sp>
        <p:nvSpPr>
          <p:cNvPr id="67" name="TextBox 67"/>
          <p:cNvSpPr txBox="1"/>
          <p:nvPr/>
        </p:nvSpPr>
        <p:spPr>
          <a:xfrm>
            <a:off x="5315547" y="2199468"/>
            <a:ext cx="725757" cy="505391"/>
          </a:xfrm>
          <a:prstGeom prst="rect">
            <a:avLst/>
          </a:prstGeom>
        </p:spPr>
        <p:txBody>
          <a:bodyPr lIns="0" tIns="0" rIns="0" bIns="0" rtlCol="0" anchor="t">
            <a:spAutoFit/>
          </a:bodyPr>
          <a:lstStyle/>
          <a:p>
            <a:pPr marL="0" lvl="0" indent="0" algn="ctr">
              <a:lnSpc>
                <a:spcPts val="4046"/>
              </a:lnSpc>
              <a:spcBef>
                <a:spcPct val="0"/>
              </a:spcBef>
            </a:pPr>
            <a:r>
              <a:rPr lang="en-US" sz="3161" b="1">
                <a:solidFill>
                  <a:srgbClr val="F8F8F8"/>
                </a:solidFill>
                <a:latin typeface="Montserrat Bold"/>
                <a:ea typeface="Montserrat Bold"/>
                <a:cs typeface="Montserrat Bold"/>
                <a:sym typeface="Montserrat Bold"/>
              </a:rPr>
              <a:t>04</a:t>
            </a:r>
          </a:p>
        </p:txBody>
      </p:sp>
      <p:sp>
        <p:nvSpPr>
          <p:cNvPr id="68" name="TextBox 68"/>
          <p:cNvSpPr txBox="1"/>
          <p:nvPr/>
        </p:nvSpPr>
        <p:spPr>
          <a:xfrm>
            <a:off x="8760962" y="2267537"/>
            <a:ext cx="725757" cy="505391"/>
          </a:xfrm>
          <a:prstGeom prst="rect">
            <a:avLst/>
          </a:prstGeom>
        </p:spPr>
        <p:txBody>
          <a:bodyPr lIns="0" tIns="0" rIns="0" bIns="0" rtlCol="0" anchor="t">
            <a:spAutoFit/>
          </a:bodyPr>
          <a:lstStyle/>
          <a:p>
            <a:pPr marL="0" lvl="0" indent="0" algn="ctr">
              <a:lnSpc>
                <a:spcPts val="4046"/>
              </a:lnSpc>
              <a:spcBef>
                <a:spcPct val="0"/>
              </a:spcBef>
            </a:pPr>
            <a:r>
              <a:rPr lang="en-US" sz="3161" b="1">
                <a:solidFill>
                  <a:srgbClr val="F8F8F8"/>
                </a:solidFill>
                <a:latin typeface="Montserrat Bold"/>
                <a:ea typeface="Montserrat Bold"/>
                <a:cs typeface="Montserrat Bold"/>
                <a:sym typeface="Montserrat Bold"/>
              </a:rPr>
              <a:t>03</a:t>
            </a:r>
          </a:p>
        </p:txBody>
      </p:sp>
      <p:sp>
        <p:nvSpPr>
          <p:cNvPr id="69" name="TextBox 69"/>
          <p:cNvSpPr txBox="1"/>
          <p:nvPr/>
        </p:nvSpPr>
        <p:spPr>
          <a:xfrm>
            <a:off x="12196295" y="2258794"/>
            <a:ext cx="725757" cy="505391"/>
          </a:xfrm>
          <a:prstGeom prst="rect">
            <a:avLst/>
          </a:prstGeom>
        </p:spPr>
        <p:txBody>
          <a:bodyPr lIns="0" tIns="0" rIns="0" bIns="0" rtlCol="0" anchor="t">
            <a:spAutoFit/>
          </a:bodyPr>
          <a:lstStyle/>
          <a:p>
            <a:pPr marL="0" lvl="0" indent="0" algn="ctr">
              <a:lnSpc>
                <a:spcPts val="4046"/>
              </a:lnSpc>
              <a:spcBef>
                <a:spcPct val="0"/>
              </a:spcBef>
            </a:pPr>
            <a:r>
              <a:rPr lang="en-US" sz="3161" b="1">
                <a:solidFill>
                  <a:srgbClr val="F8F8F8"/>
                </a:solidFill>
                <a:latin typeface="Montserrat Bold"/>
                <a:ea typeface="Montserrat Bold"/>
                <a:cs typeface="Montserrat Bold"/>
                <a:sym typeface="Montserrat Bold"/>
              </a:rPr>
              <a:t>02</a:t>
            </a:r>
          </a:p>
        </p:txBody>
      </p:sp>
      <p:sp>
        <p:nvSpPr>
          <p:cNvPr id="70" name="TextBox 70"/>
          <p:cNvSpPr txBox="1"/>
          <p:nvPr/>
        </p:nvSpPr>
        <p:spPr>
          <a:xfrm>
            <a:off x="15393123" y="2433053"/>
            <a:ext cx="691676" cy="473475"/>
          </a:xfrm>
          <a:prstGeom prst="rect">
            <a:avLst/>
          </a:prstGeom>
        </p:spPr>
        <p:txBody>
          <a:bodyPr lIns="0" tIns="0" rIns="0" bIns="0" rtlCol="0" anchor="t">
            <a:spAutoFit/>
          </a:bodyPr>
          <a:lstStyle/>
          <a:p>
            <a:pPr marL="0" lvl="0" indent="0" algn="ctr">
              <a:lnSpc>
                <a:spcPts val="3856"/>
              </a:lnSpc>
              <a:spcBef>
                <a:spcPct val="0"/>
              </a:spcBef>
            </a:pPr>
            <a:r>
              <a:rPr lang="en-US" sz="3012" b="1">
                <a:solidFill>
                  <a:srgbClr val="F8F8F8"/>
                </a:solidFill>
                <a:latin typeface="Montserrat Bold"/>
                <a:ea typeface="Montserrat Bold"/>
                <a:cs typeface="Montserrat Bold"/>
                <a:sym typeface="Montserrat Bold"/>
              </a:rPr>
              <a:t>01</a:t>
            </a:r>
          </a:p>
        </p:txBody>
      </p:sp>
      <p:sp>
        <p:nvSpPr>
          <p:cNvPr id="71" name="TextBox 71"/>
          <p:cNvSpPr txBox="1"/>
          <p:nvPr/>
        </p:nvSpPr>
        <p:spPr>
          <a:xfrm>
            <a:off x="14615000" y="5713256"/>
            <a:ext cx="2079242" cy="518922"/>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 الديموغرافيا </a:t>
            </a:r>
          </a:p>
        </p:txBody>
      </p:sp>
      <p:sp>
        <p:nvSpPr>
          <p:cNvPr id="72" name="TextBox 72"/>
          <p:cNvSpPr txBox="1"/>
          <p:nvPr/>
        </p:nvSpPr>
        <p:spPr>
          <a:xfrm>
            <a:off x="14716451" y="6700745"/>
            <a:ext cx="2102149" cy="1606046"/>
          </a:xfrm>
          <a:prstGeom prst="rect">
            <a:avLst/>
          </a:prstGeom>
        </p:spPr>
        <p:txBody>
          <a:bodyPr lIns="0" tIns="0" rIns="0" bIns="0" rtlCol="0" anchor="t">
            <a:spAutoFit/>
          </a:bodyPr>
          <a:lstStyle/>
          <a:p>
            <a:pPr marL="439460" lvl="1" indent="-219730" algn="r" rtl="1">
              <a:lnSpc>
                <a:spcPts val="2096"/>
              </a:lnSpc>
              <a:buFont typeface="Arial"/>
              <a:buChar char="•"/>
            </a:pPr>
            <a:r>
              <a:rPr lang="ar-EG" sz="2035">
                <a:solidFill>
                  <a:srgbClr val="000000">
                    <a:alpha val="87843"/>
                  </a:srgbClr>
                </a:solidFill>
                <a:latin typeface="29LT Zarid Display"/>
                <a:ea typeface="29LT Zarid Display"/>
                <a:cs typeface="29LT Zarid Display"/>
                <a:sym typeface="29LT Zarid Display"/>
                <a:rtl/>
              </a:rPr>
              <a:t>تقدر أعداد الشهداء والمفقودين بالآلاف، مما أثر بشكل كبير على التركيبة السكانية والتوازن الديموغرافي في المدينة.</a:t>
            </a:r>
          </a:p>
        </p:txBody>
      </p:sp>
      <p:sp>
        <p:nvSpPr>
          <p:cNvPr id="73" name="TextBox 73"/>
          <p:cNvSpPr txBox="1"/>
          <p:nvPr/>
        </p:nvSpPr>
        <p:spPr>
          <a:xfrm>
            <a:off x="11839266" y="5713006"/>
            <a:ext cx="2079242" cy="947547"/>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البنية التحتية</a:t>
            </a:r>
          </a:p>
          <a:p>
            <a:pPr algn="ctr" rtl="1">
              <a:lnSpc>
                <a:spcPts val="3399"/>
              </a:lnSpc>
            </a:pPr>
            <a:endParaRPr lang="ar-EG" sz="3300" b="1">
              <a:solidFill>
                <a:srgbClr val="966947"/>
              </a:solidFill>
              <a:latin typeface="29LT Zarid Display Medium"/>
              <a:ea typeface="29LT Zarid Display Medium"/>
              <a:cs typeface="29LT Zarid Display Medium"/>
              <a:sym typeface="29LT Zarid Display Medium"/>
              <a:rtl/>
            </a:endParaRPr>
          </a:p>
        </p:txBody>
      </p:sp>
      <p:sp>
        <p:nvSpPr>
          <p:cNvPr id="74" name="TextBox 74"/>
          <p:cNvSpPr txBox="1"/>
          <p:nvPr/>
        </p:nvSpPr>
        <p:spPr>
          <a:xfrm>
            <a:off x="11240311" y="6477352"/>
            <a:ext cx="3221371" cy="2367371"/>
          </a:xfrm>
          <a:prstGeom prst="rect">
            <a:avLst/>
          </a:prstGeom>
        </p:spPr>
        <p:txBody>
          <a:bodyPr lIns="0" tIns="0" rIns="0" bIns="0" rtlCol="0" anchor="t">
            <a:spAutoFit/>
          </a:bodyPr>
          <a:lstStyle/>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دُمرت أكثر من </a:t>
            </a:r>
            <a:r>
              <a:rPr lang="en-US" sz="2004">
                <a:solidFill>
                  <a:srgbClr val="000000">
                    <a:alpha val="87843"/>
                  </a:srgbClr>
                </a:solidFill>
                <a:latin typeface="29LT Zarid Display"/>
                <a:ea typeface="29LT Zarid Display"/>
                <a:cs typeface="29LT Zarid Display"/>
                <a:sym typeface="29LT Zarid Display"/>
              </a:rPr>
              <a:t>70</a:t>
            </a:r>
            <a:r>
              <a:rPr lang="ar-EG" sz="2004">
                <a:solidFill>
                  <a:srgbClr val="000000">
                    <a:alpha val="87843"/>
                  </a:srgbClr>
                </a:solidFill>
                <a:latin typeface="29LT Zarid Display"/>
                <a:ea typeface="29LT Zarid Display"/>
                <a:cs typeface="29LT Zarid Display"/>
                <a:sym typeface="29LT Zarid Display"/>
                <a:rtl/>
              </a:rPr>
              <a:t>% من مصادر المياه، ,و محطات التحلية وشبكات تصريف مياه الأمطار.</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توقفت أكثر من </a:t>
            </a:r>
            <a:r>
              <a:rPr lang="en-US" sz="2004">
                <a:solidFill>
                  <a:srgbClr val="000000">
                    <a:alpha val="87843"/>
                  </a:srgbClr>
                </a:solidFill>
                <a:latin typeface="29LT Zarid Display"/>
                <a:ea typeface="29LT Zarid Display"/>
                <a:cs typeface="29LT Zarid Display"/>
                <a:sym typeface="29LT Zarid Display"/>
              </a:rPr>
              <a:t>60</a:t>
            </a:r>
            <a:r>
              <a:rPr lang="ar-EG" sz="2004">
                <a:solidFill>
                  <a:srgbClr val="000000">
                    <a:alpha val="87843"/>
                  </a:srgbClr>
                </a:solidFill>
                <a:latin typeface="29LT Zarid Display"/>
                <a:ea typeface="29LT Zarid Display"/>
                <a:cs typeface="29LT Zarid Display"/>
                <a:sym typeface="29LT Zarid Display"/>
                <a:rtl/>
              </a:rPr>
              <a:t>% من خدمات الصرف الصحي عن العمل.</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تراكمت النفايات في الشوارع، مع ظهور مكبات عشوائية للنفايات.</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شبكات الكهرباء ومحطات التوزيع لدمار واسع</a:t>
            </a:r>
          </a:p>
        </p:txBody>
      </p:sp>
      <p:sp>
        <p:nvSpPr>
          <p:cNvPr id="75" name="TextBox 75"/>
          <p:cNvSpPr txBox="1"/>
          <p:nvPr/>
        </p:nvSpPr>
        <p:spPr>
          <a:xfrm>
            <a:off x="6550253" y="5747041"/>
            <a:ext cx="4863483" cy="947547"/>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الخدمات والمرافق المجتمعية</a:t>
            </a:r>
          </a:p>
          <a:p>
            <a:pPr algn="ctr" rtl="1">
              <a:lnSpc>
                <a:spcPts val="3399"/>
              </a:lnSpc>
            </a:pPr>
            <a:endParaRPr lang="ar-EG" sz="3300" b="1">
              <a:solidFill>
                <a:srgbClr val="966947"/>
              </a:solidFill>
              <a:latin typeface="29LT Zarid Display Medium"/>
              <a:ea typeface="29LT Zarid Display Medium"/>
              <a:cs typeface="29LT Zarid Display Medium"/>
              <a:sym typeface="29LT Zarid Display Medium"/>
              <a:rtl/>
            </a:endParaRPr>
          </a:p>
        </p:txBody>
      </p:sp>
      <p:sp>
        <p:nvSpPr>
          <p:cNvPr id="76" name="TextBox 76"/>
          <p:cNvSpPr txBox="1"/>
          <p:nvPr/>
        </p:nvSpPr>
        <p:spPr>
          <a:xfrm>
            <a:off x="7158114" y="6441728"/>
            <a:ext cx="3571678" cy="2367371"/>
          </a:xfrm>
          <a:prstGeom prst="rect">
            <a:avLst/>
          </a:prstGeom>
        </p:spPr>
        <p:txBody>
          <a:bodyPr lIns="0" tIns="0" rIns="0" bIns="0" rtlCol="0" anchor="t">
            <a:spAutoFit/>
          </a:bodyPr>
          <a:lstStyle/>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 تعرضت المدارس لقصف وتدمير كبير مع استهداف متعمد للمدنيين المتواجدين فيها، وتحويلها  إلى مواقع عسكرية.</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المستشفيات والمراكز الصحية لهجمات مباشرة وحصار مستمر</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 تجريف وتدمير العديد من المتنزهات والحدائق العامة في المدينة.</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المرافق الدينية والثقافية والرياضية لتدمير واسع النطاق</a:t>
            </a:r>
          </a:p>
        </p:txBody>
      </p:sp>
      <p:sp>
        <p:nvSpPr>
          <p:cNvPr id="77" name="TextBox 77"/>
          <p:cNvSpPr txBox="1"/>
          <p:nvPr/>
        </p:nvSpPr>
        <p:spPr>
          <a:xfrm>
            <a:off x="3743859" y="6547713"/>
            <a:ext cx="3096765" cy="2624546"/>
          </a:xfrm>
          <a:prstGeom prst="rect">
            <a:avLst/>
          </a:prstGeom>
        </p:spPr>
        <p:txBody>
          <a:bodyPr lIns="0" tIns="0" rIns="0" bIns="0" rtlCol="0" anchor="t">
            <a:spAutoFit/>
          </a:bodyPr>
          <a:lstStyle/>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البنية التحتية الزراعية  لتدمير واسع، مما أدى إلى تدهور الأراضي الزراعية وتفاقم أزمة الأمن الغذائي.</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الأنشطة السياحية الساحلية لأضرار جسيمة</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تم تدمير العديد من المحلات التجارية والمخازن </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زيادة كبيرة في معدلات البطالة في المدينة</a:t>
            </a:r>
          </a:p>
        </p:txBody>
      </p:sp>
      <p:sp>
        <p:nvSpPr>
          <p:cNvPr id="78" name="TextBox 78"/>
          <p:cNvSpPr txBox="1"/>
          <p:nvPr/>
        </p:nvSpPr>
        <p:spPr>
          <a:xfrm>
            <a:off x="4280511" y="5713006"/>
            <a:ext cx="2079242" cy="947547"/>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الاقتصاد المحلي</a:t>
            </a:r>
          </a:p>
          <a:p>
            <a:pPr algn="ctr" rtl="1">
              <a:lnSpc>
                <a:spcPts val="3399"/>
              </a:lnSpc>
            </a:pPr>
            <a:endParaRPr lang="ar-EG" sz="3300" b="1">
              <a:solidFill>
                <a:srgbClr val="966947"/>
              </a:solidFill>
              <a:latin typeface="29LT Zarid Display Medium"/>
              <a:ea typeface="29LT Zarid Display Medium"/>
              <a:cs typeface="29LT Zarid Display Medium"/>
              <a:sym typeface="29LT Zarid Display Medium"/>
              <a:rtl/>
            </a:endParaRPr>
          </a:p>
        </p:txBody>
      </p:sp>
      <p:sp>
        <p:nvSpPr>
          <p:cNvPr id="79" name="TextBox 79"/>
          <p:cNvSpPr txBox="1"/>
          <p:nvPr/>
        </p:nvSpPr>
        <p:spPr>
          <a:xfrm>
            <a:off x="646443" y="6547713"/>
            <a:ext cx="2906917" cy="1595846"/>
          </a:xfrm>
          <a:prstGeom prst="rect">
            <a:avLst/>
          </a:prstGeom>
        </p:spPr>
        <p:txBody>
          <a:bodyPr lIns="0" tIns="0" rIns="0" bIns="0" rtlCol="0" anchor="t">
            <a:spAutoFit/>
          </a:bodyPr>
          <a:lstStyle/>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تعرضت قلعة برقوق التاريخية لدمار كبير ،تعرضت مجموعة العقاد للدمار</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تدمير المحمية الطبيعية</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تدهور التربة</a:t>
            </a:r>
          </a:p>
          <a:p>
            <a:pPr marL="432709" lvl="1" indent="-216354" algn="r" rtl="1">
              <a:lnSpc>
                <a:spcPts val="2064"/>
              </a:lnSpc>
              <a:buFont typeface="Arial"/>
              <a:buChar char="•"/>
            </a:pPr>
            <a:r>
              <a:rPr lang="ar-EG" sz="2004">
                <a:solidFill>
                  <a:srgbClr val="000000">
                    <a:alpha val="87843"/>
                  </a:srgbClr>
                </a:solidFill>
                <a:latin typeface="29LT Zarid Display"/>
                <a:ea typeface="29LT Zarid Display"/>
                <a:cs typeface="29LT Zarid Display"/>
                <a:sym typeface="29LT Zarid Display"/>
                <a:rtl/>
              </a:rPr>
              <a:t>تدمير النباتات والحياة البرية</a:t>
            </a:r>
          </a:p>
        </p:txBody>
      </p:sp>
      <p:sp>
        <p:nvSpPr>
          <p:cNvPr id="80" name="TextBox 80"/>
          <p:cNvSpPr txBox="1"/>
          <p:nvPr/>
        </p:nvSpPr>
        <p:spPr>
          <a:xfrm>
            <a:off x="213981" y="5742669"/>
            <a:ext cx="3447056" cy="947547"/>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الموروث الثقافي والطبيعي</a:t>
            </a:r>
          </a:p>
          <a:p>
            <a:pPr algn="ctr" rtl="1">
              <a:lnSpc>
                <a:spcPts val="3399"/>
              </a:lnSpc>
            </a:pPr>
            <a:endParaRPr lang="ar-EG" sz="3300" b="1">
              <a:solidFill>
                <a:srgbClr val="966947"/>
              </a:solidFill>
              <a:latin typeface="29LT Zarid Display Medium"/>
              <a:ea typeface="29LT Zarid Display Medium"/>
              <a:cs typeface="29LT Zarid Display Medium"/>
              <a:sym typeface="29LT Zarid Display Medium"/>
              <a:rtl/>
            </a:endParaRPr>
          </a:p>
        </p:txBody>
      </p:sp>
      <p:sp>
        <p:nvSpPr>
          <p:cNvPr id="81" name="TextBox 81"/>
          <p:cNvSpPr txBox="1"/>
          <p:nvPr/>
        </p:nvSpPr>
        <p:spPr>
          <a:xfrm>
            <a:off x="1086410" y="560098"/>
            <a:ext cx="4673689" cy="637718"/>
          </a:xfrm>
          <a:prstGeom prst="rect">
            <a:avLst/>
          </a:prstGeom>
        </p:spPr>
        <p:txBody>
          <a:bodyPr lIns="0" tIns="0" rIns="0" bIns="0" rtlCol="0" anchor="t">
            <a:spAutoFit/>
          </a:bodyPr>
          <a:lstStyle/>
          <a:p>
            <a:pPr algn="ctr" rtl="1">
              <a:lnSpc>
                <a:spcPts val="4067"/>
              </a:lnSpc>
            </a:pPr>
            <a:r>
              <a:rPr lang="ar-EG" sz="3949" b="1" dirty="0">
                <a:solidFill>
                  <a:srgbClr val="A41C00"/>
                </a:solidFill>
                <a:latin typeface="29LT Zarid Display Medium"/>
                <a:ea typeface="29LT Zarid Display Medium"/>
                <a:cs typeface="29LT Zarid Display Medium"/>
                <a:sym typeface="29LT Zarid Display Medium"/>
                <a:rtl/>
              </a:rPr>
              <a:t>القطاعات الأكثر تضررًا</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40700" y="1309694"/>
            <a:ext cx="4912406" cy="2574847"/>
          </a:xfrm>
          <a:custGeom>
            <a:avLst/>
            <a:gdLst/>
            <a:ahLst/>
            <a:cxnLst/>
            <a:rect l="l" t="t" r="r" b="b"/>
            <a:pathLst>
              <a:path w="4912406" h="2574847">
                <a:moveTo>
                  <a:pt x="0" y="0"/>
                </a:moveTo>
                <a:lnTo>
                  <a:pt x="4912406" y="0"/>
                </a:lnTo>
                <a:lnTo>
                  <a:pt x="4912406" y="2574847"/>
                </a:lnTo>
                <a:lnTo>
                  <a:pt x="0" y="2574847"/>
                </a:lnTo>
                <a:lnTo>
                  <a:pt x="0" y="0"/>
                </a:lnTo>
                <a:close/>
              </a:path>
            </a:pathLst>
          </a:custGeom>
          <a:blipFill>
            <a:blip r:embed="rId2">
              <a:alphaModFix amt="80000"/>
            </a:blip>
            <a:stretch>
              <a:fillRect t="-3658" b="-3658"/>
            </a:stretch>
          </a:blipFill>
        </p:spPr>
      </p:sp>
      <p:sp>
        <p:nvSpPr>
          <p:cNvPr id="3" name="Freeform 3"/>
          <p:cNvSpPr/>
          <p:nvPr/>
        </p:nvSpPr>
        <p:spPr>
          <a:xfrm>
            <a:off x="440700" y="4159648"/>
            <a:ext cx="4912406" cy="2421594"/>
          </a:xfrm>
          <a:custGeom>
            <a:avLst/>
            <a:gdLst/>
            <a:ahLst/>
            <a:cxnLst/>
            <a:rect l="l" t="t" r="r" b="b"/>
            <a:pathLst>
              <a:path w="4912406" h="2421594">
                <a:moveTo>
                  <a:pt x="0" y="0"/>
                </a:moveTo>
                <a:lnTo>
                  <a:pt x="4912406" y="0"/>
                </a:lnTo>
                <a:lnTo>
                  <a:pt x="4912406" y="2421594"/>
                </a:lnTo>
                <a:lnTo>
                  <a:pt x="0" y="2421594"/>
                </a:lnTo>
                <a:lnTo>
                  <a:pt x="0" y="0"/>
                </a:lnTo>
                <a:close/>
              </a:path>
            </a:pathLst>
          </a:custGeom>
          <a:blipFill>
            <a:blip r:embed="rId3">
              <a:alphaModFix amt="80000"/>
            </a:blip>
            <a:stretch>
              <a:fillRect t="-7053" b="-7053"/>
            </a:stretch>
          </a:blipFill>
        </p:spPr>
      </p:sp>
      <p:sp>
        <p:nvSpPr>
          <p:cNvPr id="4" name="Freeform 4"/>
          <p:cNvSpPr/>
          <p:nvPr/>
        </p:nvSpPr>
        <p:spPr>
          <a:xfrm>
            <a:off x="440700" y="6858999"/>
            <a:ext cx="4912406" cy="2763229"/>
          </a:xfrm>
          <a:custGeom>
            <a:avLst/>
            <a:gdLst/>
            <a:ahLst/>
            <a:cxnLst/>
            <a:rect l="l" t="t" r="r" b="b"/>
            <a:pathLst>
              <a:path w="4912406" h="2763229">
                <a:moveTo>
                  <a:pt x="0" y="0"/>
                </a:moveTo>
                <a:lnTo>
                  <a:pt x="4912406" y="0"/>
                </a:lnTo>
                <a:lnTo>
                  <a:pt x="4912406" y="2763228"/>
                </a:lnTo>
                <a:lnTo>
                  <a:pt x="0" y="2763228"/>
                </a:lnTo>
                <a:lnTo>
                  <a:pt x="0" y="0"/>
                </a:lnTo>
                <a:close/>
              </a:path>
            </a:pathLst>
          </a:custGeom>
          <a:blipFill>
            <a:blip r:embed="rId4">
              <a:alphaModFix amt="80000"/>
            </a:blip>
            <a:stretch>
              <a:fillRect/>
            </a:stretch>
          </a:blipFill>
        </p:spPr>
      </p:sp>
      <p:sp>
        <p:nvSpPr>
          <p:cNvPr id="5" name="Freeform 5"/>
          <p:cNvSpPr/>
          <p:nvPr/>
        </p:nvSpPr>
        <p:spPr>
          <a:xfrm>
            <a:off x="5716213" y="1309694"/>
            <a:ext cx="11690963" cy="8461335"/>
          </a:xfrm>
          <a:custGeom>
            <a:avLst/>
            <a:gdLst/>
            <a:ahLst/>
            <a:cxnLst/>
            <a:rect l="l" t="t" r="r" b="b"/>
            <a:pathLst>
              <a:path w="11690963" h="8461335">
                <a:moveTo>
                  <a:pt x="0" y="0"/>
                </a:moveTo>
                <a:lnTo>
                  <a:pt x="11690963" y="0"/>
                </a:lnTo>
                <a:lnTo>
                  <a:pt x="11690963" y="8461335"/>
                </a:lnTo>
                <a:lnTo>
                  <a:pt x="0" y="8461335"/>
                </a:lnTo>
                <a:lnTo>
                  <a:pt x="0" y="0"/>
                </a:lnTo>
                <a:close/>
              </a:path>
            </a:pathLst>
          </a:custGeom>
          <a:blipFill>
            <a:blip r:embed="rId5"/>
            <a:stretch>
              <a:fillRect/>
            </a:stretch>
          </a:blipFill>
          <a:ln w="9525" cap="sq">
            <a:solidFill>
              <a:srgbClr val="000000"/>
            </a:solidFill>
            <a:prstDash val="solid"/>
            <a:miter/>
          </a:ln>
        </p:spPr>
      </p:sp>
      <p:sp>
        <p:nvSpPr>
          <p:cNvPr id="6" name="TextBox 6"/>
          <p:cNvSpPr txBox="1"/>
          <p:nvPr/>
        </p:nvSpPr>
        <p:spPr>
          <a:xfrm>
            <a:off x="13786470" y="509778"/>
            <a:ext cx="4863483" cy="518922"/>
          </a:xfrm>
          <a:prstGeom prst="rect">
            <a:avLst/>
          </a:prstGeom>
        </p:spPr>
        <p:txBody>
          <a:bodyPr lIns="0" tIns="0" rIns="0" bIns="0" rtlCol="0" anchor="t">
            <a:spAutoFit/>
          </a:bodyPr>
          <a:lstStyle/>
          <a:p>
            <a:pPr algn="ctr" rtl="1">
              <a:lnSpc>
                <a:spcPts val="3399"/>
              </a:lnSpc>
            </a:pPr>
            <a:r>
              <a:rPr lang="ar-EG" sz="3300" b="1">
                <a:solidFill>
                  <a:srgbClr val="966947"/>
                </a:solidFill>
                <a:latin typeface="29LT Zarid Display Medium"/>
                <a:ea typeface="29LT Zarid Display Medium"/>
                <a:cs typeface="29LT Zarid Display Medium"/>
                <a:sym typeface="29LT Zarid Display Medium"/>
                <a:rtl/>
              </a:rPr>
              <a:t>_شبكات الطرق</a:t>
            </a:r>
          </a:p>
        </p:txBody>
      </p:sp>
      <p:grpSp>
        <p:nvGrpSpPr>
          <p:cNvPr id="7" name="Group 7"/>
          <p:cNvGrpSpPr/>
          <p:nvPr/>
        </p:nvGrpSpPr>
        <p:grpSpPr>
          <a:xfrm rot="-5400000">
            <a:off x="16316288" y="1338954"/>
            <a:ext cx="3310648" cy="632777"/>
            <a:chOff x="0" y="0"/>
            <a:chExt cx="1132165" cy="216395"/>
          </a:xfrm>
        </p:grpSpPr>
        <p:sp>
          <p:nvSpPr>
            <p:cNvPr id="8" name="Freeform 8"/>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9" name="TextBox 9"/>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10" name="TextBox 10"/>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11" name="Group 11"/>
          <p:cNvGrpSpPr/>
          <p:nvPr/>
        </p:nvGrpSpPr>
        <p:grpSpPr>
          <a:xfrm rot="-5400000">
            <a:off x="16844236" y="4121653"/>
            <a:ext cx="2254751" cy="632777"/>
            <a:chOff x="0" y="0"/>
            <a:chExt cx="771072" cy="216395"/>
          </a:xfrm>
        </p:grpSpPr>
        <p:sp>
          <p:nvSpPr>
            <p:cNvPr id="12" name="Freeform 12"/>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13" name="TextBox 13"/>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14" name="TextBox 14"/>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15" name="Group 15"/>
          <p:cNvGrpSpPr/>
          <p:nvPr/>
        </p:nvGrpSpPr>
        <p:grpSpPr>
          <a:xfrm rot="-5400000">
            <a:off x="16447989" y="6747596"/>
            <a:ext cx="3047245" cy="632777"/>
            <a:chOff x="0" y="0"/>
            <a:chExt cx="1042087" cy="216395"/>
          </a:xfrm>
        </p:grpSpPr>
        <p:sp>
          <p:nvSpPr>
            <p:cNvPr id="16" name="Freeform 16"/>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17" name="TextBox 17"/>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18" name="Group 18"/>
          <p:cNvGrpSpPr/>
          <p:nvPr/>
        </p:nvGrpSpPr>
        <p:grpSpPr>
          <a:xfrm rot="-5400000">
            <a:off x="17061832" y="9180998"/>
            <a:ext cx="1819560" cy="632777"/>
            <a:chOff x="0" y="0"/>
            <a:chExt cx="622247" cy="216395"/>
          </a:xfrm>
        </p:grpSpPr>
        <p:sp>
          <p:nvSpPr>
            <p:cNvPr id="19" name="Freeform 19"/>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20" name="TextBox 20"/>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21" name="TextBox 21"/>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آثار الحرب الأخيرة على المدينة</a:t>
            </a:r>
          </a:p>
        </p:txBody>
      </p:sp>
      <p:sp>
        <p:nvSpPr>
          <p:cNvPr id="22" name="TextBox 22"/>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20492632" cy="10508256"/>
          </a:xfrm>
          <a:custGeom>
            <a:avLst/>
            <a:gdLst/>
            <a:ahLst/>
            <a:cxnLst/>
            <a:rect l="l" t="t" r="r" b="b"/>
            <a:pathLst>
              <a:path w="20492632" h="10508256">
                <a:moveTo>
                  <a:pt x="0" y="0"/>
                </a:moveTo>
                <a:lnTo>
                  <a:pt x="20492632" y="0"/>
                </a:lnTo>
                <a:lnTo>
                  <a:pt x="20492632" y="10508256"/>
                </a:lnTo>
                <a:lnTo>
                  <a:pt x="0" y="10508256"/>
                </a:lnTo>
                <a:lnTo>
                  <a:pt x="0" y="0"/>
                </a:lnTo>
                <a:close/>
              </a:path>
            </a:pathLst>
          </a:custGeom>
          <a:blipFill>
            <a:blip r:embed="rId2">
              <a:alphaModFix amt="50000"/>
            </a:blip>
            <a:stretch>
              <a:fillRect l="-3842" r="-3842"/>
            </a:stretch>
          </a:blipFill>
        </p:spPr>
      </p:sp>
      <p:grpSp>
        <p:nvGrpSpPr>
          <p:cNvPr id="3" name="Group 3"/>
          <p:cNvGrpSpPr/>
          <p:nvPr/>
        </p:nvGrpSpPr>
        <p:grpSpPr>
          <a:xfrm>
            <a:off x="2857" y="2736533"/>
            <a:ext cx="3142298" cy="1810702"/>
            <a:chOff x="0" y="0"/>
            <a:chExt cx="4189730" cy="2414270"/>
          </a:xfrm>
        </p:grpSpPr>
        <p:sp>
          <p:nvSpPr>
            <p:cNvPr id="4" name="Freeform 4"/>
            <p:cNvSpPr/>
            <p:nvPr/>
          </p:nvSpPr>
          <p:spPr>
            <a:xfrm>
              <a:off x="46990" y="45720"/>
              <a:ext cx="4091940" cy="2369820"/>
            </a:xfrm>
            <a:custGeom>
              <a:avLst/>
              <a:gdLst/>
              <a:ahLst/>
              <a:cxnLst/>
              <a:rect l="l" t="t" r="r" b="b"/>
              <a:pathLst>
                <a:path w="4091940" h="2369820">
                  <a:moveTo>
                    <a:pt x="137160" y="2045970"/>
                  </a:moveTo>
                  <a:cubicBezTo>
                    <a:pt x="269240" y="2189480"/>
                    <a:pt x="284480" y="2164080"/>
                    <a:pt x="334010" y="2159000"/>
                  </a:cubicBezTo>
                  <a:cubicBezTo>
                    <a:pt x="511810" y="2139950"/>
                    <a:pt x="1304290" y="2180590"/>
                    <a:pt x="1570990" y="2166620"/>
                  </a:cubicBezTo>
                  <a:cubicBezTo>
                    <a:pt x="1699260" y="2160270"/>
                    <a:pt x="1725930" y="2142490"/>
                    <a:pt x="1854200" y="2133600"/>
                  </a:cubicBezTo>
                  <a:cubicBezTo>
                    <a:pt x="2123440" y="2117090"/>
                    <a:pt x="2946400" y="2146300"/>
                    <a:pt x="3110230" y="2123440"/>
                  </a:cubicBezTo>
                  <a:cubicBezTo>
                    <a:pt x="3150870" y="2117090"/>
                    <a:pt x="3164840" y="2128520"/>
                    <a:pt x="3185160" y="2101850"/>
                  </a:cubicBezTo>
                  <a:cubicBezTo>
                    <a:pt x="3270250" y="1991360"/>
                    <a:pt x="3144520" y="943610"/>
                    <a:pt x="3188970" y="739140"/>
                  </a:cubicBezTo>
                  <a:cubicBezTo>
                    <a:pt x="3202940" y="675640"/>
                    <a:pt x="3220720" y="654050"/>
                    <a:pt x="3243580" y="621030"/>
                  </a:cubicBezTo>
                  <a:cubicBezTo>
                    <a:pt x="3265170" y="590550"/>
                    <a:pt x="3308350" y="571500"/>
                    <a:pt x="3321050" y="542290"/>
                  </a:cubicBezTo>
                  <a:cubicBezTo>
                    <a:pt x="3332480" y="516890"/>
                    <a:pt x="3331210" y="492760"/>
                    <a:pt x="3327400" y="459740"/>
                  </a:cubicBezTo>
                  <a:cubicBezTo>
                    <a:pt x="3321050" y="410210"/>
                    <a:pt x="3272790" y="325120"/>
                    <a:pt x="3267710" y="274320"/>
                  </a:cubicBezTo>
                  <a:cubicBezTo>
                    <a:pt x="3263900" y="242570"/>
                    <a:pt x="3262630" y="217170"/>
                    <a:pt x="3276600" y="191770"/>
                  </a:cubicBezTo>
                  <a:cubicBezTo>
                    <a:pt x="3293110" y="161290"/>
                    <a:pt x="3333750" y="128270"/>
                    <a:pt x="3374390" y="113030"/>
                  </a:cubicBezTo>
                  <a:cubicBezTo>
                    <a:pt x="3423920" y="93980"/>
                    <a:pt x="3510280" y="115570"/>
                    <a:pt x="3561080" y="106680"/>
                  </a:cubicBezTo>
                  <a:cubicBezTo>
                    <a:pt x="3599180" y="99060"/>
                    <a:pt x="3619500" y="81280"/>
                    <a:pt x="3658870" y="74930"/>
                  </a:cubicBezTo>
                  <a:cubicBezTo>
                    <a:pt x="3714750" y="64770"/>
                    <a:pt x="3811270" y="88900"/>
                    <a:pt x="3868420" y="72390"/>
                  </a:cubicBezTo>
                  <a:cubicBezTo>
                    <a:pt x="3914140" y="59690"/>
                    <a:pt x="3945890" y="11430"/>
                    <a:pt x="3980180" y="5080"/>
                  </a:cubicBezTo>
                  <a:cubicBezTo>
                    <a:pt x="4008120" y="0"/>
                    <a:pt x="4041140" y="8890"/>
                    <a:pt x="4060190" y="22860"/>
                  </a:cubicBezTo>
                  <a:cubicBezTo>
                    <a:pt x="4075430" y="33020"/>
                    <a:pt x="4084320" y="53340"/>
                    <a:pt x="4088130" y="69850"/>
                  </a:cubicBezTo>
                  <a:cubicBezTo>
                    <a:pt x="4091940" y="86360"/>
                    <a:pt x="4091940" y="109220"/>
                    <a:pt x="4083050" y="124460"/>
                  </a:cubicBezTo>
                  <a:cubicBezTo>
                    <a:pt x="4071620" y="144780"/>
                    <a:pt x="4039870" y="168910"/>
                    <a:pt x="4018280" y="173990"/>
                  </a:cubicBezTo>
                  <a:cubicBezTo>
                    <a:pt x="4000500" y="179070"/>
                    <a:pt x="3978910" y="172720"/>
                    <a:pt x="3963670" y="165100"/>
                  </a:cubicBezTo>
                  <a:cubicBezTo>
                    <a:pt x="3948430" y="157480"/>
                    <a:pt x="3931920" y="142240"/>
                    <a:pt x="3925570" y="124460"/>
                  </a:cubicBezTo>
                  <a:cubicBezTo>
                    <a:pt x="3917950" y="104140"/>
                    <a:pt x="3919220" y="63500"/>
                    <a:pt x="3929380" y="44450"/>
                  </a:cubicBezTo>
                  <a:cubicBezTo>
                    <a:pt x="3938270" y="26670"/>
                    <a:pt x="3956050" y="13970"/>
                    <a:pt x="3971290" y="7620"/>
                  </a:cubicBezTo>
                  <a:cubicBezTo>
                    <a:pt x="3987800" y="1270"/>
                    <a:pt x="4010660" y="0"/>
                    <a:pt x="4027170" y="5080"/>
                  </a:cubicBezTo>
                  <a:cubicBezTo>
                    <a:pt x="4043680" y="10160"/>
                    <a:pt x="4062730" y="21590"/>
                    <a:pt x="4072890" y="35560"/>
                  </a:cubicBezTo>
                  <a:cubicBezTo>
                    <a:pt x="4083050" y="49530"/>
                    <a:pt x="4091940" y="69850"/>
                    <a:pt x="4090670" y="88900"/>
                  </a:cubicBezTo>
                  <a:cubicBezTo>
                    <a:pt x="4088130" y="110490"/>
                    <a:pt x="4072890" y="140970"/>
                    <a:pt x="4052570" y="160020"/>
                  </a:cubicBezTo>
                  <a:cubicBezTo>
                    <a:pt x="4028440" y="184150"/>
                    <a:pt x="3997960" y="198120"/>
                    <a:pt x="3950970" y="213360"/>
                  </a:cubicBezTo>
                  <a:cubicBezTo>
                    <a:pt x="3859530" y="243840"/>
                    <a:pt x="3616960" y="288290"/>
                    <a:pt x="3528060" y="279400"/>
                  </a:cubicBezTo>
                  <a:cubicBezTo>
                    <a:pt x="3484880" y="274320"/>
                    <a:pt x="3445510" y="232410"/>
                    <a:pt x="3434080" y="243840"/>
                  </a:cubicBezTo>
                  <a:cubicBezTo>
                    <a:pt x="3417570" y="259080"/>
                    <a:pt x="3488690" y="367030"/>
                    <a:pt x="3498850" y="421640"/>
                  </a:cubicBezTo>
                  <a:cubicBezTo>
                    <a:pt x="3505200" y="462280"/>
                    <a:pt x="3501390" y="499110"/>
                    <a:pt x="3497580" y="535940"/>
                  </a:cubicBezTo>
                  <a:cubicBezTo>
                    <a:pt x="3495040" y="568960"/>
                    <a:pt x="3496310" y="609600"/>
                    <a:pt x="3478530" y="632460"/>
                  </a:cubicBezTo>
                  <a:cubicBezTo>
                    <a:pt x="3463290" y="654050"/>
                    <a:pt x="3425190" y="656590"/>
                    <a:pt x="3404870" y="674370"/>
                  </a:cubicBezTo>
                  <a:cubicBezTo>
                    <a:pt x="3385820" y="692150"/>
                    <a:pt x="3371850" y="701040"/>
                    <a:pt x="3360420" y="739140"/>
                  </a:cubicBezTo>
                  <a:cubicBezTo>
                    <a:pt x="3309620" y="897890"/>
                    <a:pt x="3385820" y="1875790"/>
                    <a:pt x="3352800" y="2073910"/>
                  </a:cubicBezTo>
                  <a:cubicBezTo>
                    <a:pt x="3342640" y="2132330"/>
                    <a:pt x="3337560" y="2153920"/>
                    <a:pt x="3314700" y="2185670"/>
                  </a:cubicBezTo>
                  <a:cubicBezTo>
                    <a:pt x="3293110" y="2216150"/>
                    <a:pt x="3255010" y="2241550"/>
                    <a:pt x="3220720" y="2259330"/>
                  </a:cubicBezTo>
                  <a:cubicBezTo>
                    <a:pt x="3186430" y="2275840"/>
                    <a:pt x="3167380" y="2282190"/>
                    <a:pt x="3110230" y="2289810"/>
                  </a:cubicBezTo>
                  <a:cubicBezTo>
                    <a:pt x="2936240" y="2312670"/>
                    <a:pt x="2230120" y="2280920"/>
                    <a:pt x="2026920" y="2280920"/>
                  </a:cubicBezTo>
                  <a:cubicBezTo>
                    <a:pt x="1946910" y="2280920"/>
                    <a:pt x="1924050" y="2279650"/>
                    <a:pt x="1860550" y="2283460"/>
                  </a:cubicBezTo>
                  <a:cubicBezTo>
                    <a:pt x="1776730" y="2288540"/>
                    <a:pt x="1703070" y="2307590"/>
                    <a:pt x="1570990" y="2315210"/>
                  </a:cubicBezTo>
                  <a:cubicBezTo>
                    <a:pt x="1286510" y="2330450"/>
                    <a:pt x="410210" y="2369820"/>
                    <a:pt x="219710" y="2317750"/>
                  </a:cubicBezTo>
                  <a:cubicBezTo>
                    <a:pt x="162560" y="2301240"/>
                    <a:pt x="151130" y="2283460"/>
                    <a:pt x="118110" y="2256790"/>
                  </a:cubicBezTo>
                  <a:cubicBezTo>
                    <a:pt x="78740" y="2222500"/>
                    <a:pt x="19050" y="2157730"/>
                    <a:pt x="6350" y="2125980"/>
                  </a:cubicBezTo>
                  <a:cubicBezTo>
                    <a:pt x="0" y="2110740"/>
                    <a:pt x="0" y="2100580"/>
                    <a:pt x="3810" y="2087880"/>
                  </a:cubicBezTo>
                  <a:cubicBezTo>
                    <a:pt x="7620" y="2072640"/>
                    <a:pt x="19050" y="2051050"/>
                    <a:pt x="33020" y="2039620"/>
                  </a:cubicBezTo>
                  <a:cubicBezTo>
                    <a:pt x="45720" y="2029460"/>
                    <a:pt x="68580" y="2021840"/>
                    <a:pt x="86360" y="2023110"/>
                  </a:cubicBezTo>
                  <a:cubicBezTo>
                    <a:pt x="102870" y="2024380"/>
                    <a:pt x="137160" y="2045970"/>
                    <a:pt x="137160" y="2045970"/>
                  </a:cubicBezTo>
                </a:path>
              </a:pathLst>
            </a:custGeom>
            <a:solidFill>
              <a:srgbClr val="BBA3A1"/>
            </a:solidFill>
            <a:ln cap="sq">
              <a:noFill/>
              <a:prstDash val="solid"/>
              <a:miter/>
            </a:ln>
          </p:spPr>
        </p:sp>
      </p:grpSp>
      <p:grpSp>
        <p:nvGrpSpPr>
          <p:cNvPr id="5" name="Group 5"/>
          <p:cNvGrpSpPr/>
          <p:nvPr/>
        </p:nvGrpSpPr>
        <p:grpSpPr>
          <a:xfrm>
            <a:off x="2946083" y="2743200"/>
            <a:ext cx="188595" cy="189548"/>
            <a:chOff x="0" y="0"/>
            <a:chExt cx="251460" cy="252730"/>
          </a:xfrm>
        </p:grpSpPr>
        <p:sp>
          <p:nvSpPr>
            <p:cNvPr id="6" name="Freeform 6"/>
            <p:cNvSpPr/>
            <p:nvPr/>
          </p:nvSpPr>
          <p:spPr>
            <a:xfrm>
              <a:off x="49530" y="49530"/>
              <a:ext cx="149860" cy="153670"/>
            </a:xfrm>
            <a:custGeom>
              <a:avLst/>
              <a:gdLst/>
              <a:ahLst/>
              <a:cxnLst/>
              <a:rect l="l" t="t" r="r" b="b"/>
              <a:pathLst>
                <a:path w="149860" h="153670">
                  <a:moveTo>
                    <a:pt x="149860" y="53340"/>
                  </a:moveTo>
                  <a:cubicBezTo>
                    <a:pt x="130810" y="134620"/>
                    <a:pt x="119380" y="140970"/>
                    <a:pt x="107950" y="144780"/>
                  </a:cubicBezTo>
                  <a:cubicBezTo>
                    <a:pt x="97790" y="149860"/>
                    <a:pt x="85090" y="153670"/>
                    <a:pt x="72390" y="152400"/>
                  </a:cubicBezTo>
                  <a:cubicBezTo>
                    <a:pt x="54610" y="148590"/>
                    <a:pt x="22860" y="129540"/>
                    <a:pt x="11430" y="115570"/>
                  </a:cubicBezTo>
                  <a:cubicBezTo>
                    <a:pt x="3810" y="105410"/>
                    <a:pt x="0" y="93980"/>
                    <a:pt x="1270" y="80010"/>
                  </a:cubicBezTo>
                  <a:cubicBezTo>
                    <a:pt x="2540" y="62230"/>
                    <a:pt x="16510" y="29210"/>
                    <a:pt x="30480" y="15240"/>
                  </a:cubicBezTo>
                  <a:cubicBezTo>
                    <a:pt x="39370" y="6350"/>
                    <a:pt x="49530" y="1270"/>
                    <a:pt x="63500" y="1270"/>
                  </a:cubicBezTo>
                  <a:cubicBezTo>
                    <a:pt x="81280" y="0"/>
                    <a:pt x="130810" y="21590"/>
                    <a:pt x="130810" y="21590"/>
                  </a:cubicBezTo>
                </a:path>
              </a:pathLst>
            </a:custGeom>
            <a:solidFill>
              <a:srgbClr val="BBA3A1"/>
            </a:solidFill>
            <a:ln cap="sq">
              <a:noFill/>
              <a:prstDash val="solid"/>
              <a:miter/>
            </a:ln>
          </p:spPr>
        </p:sp>
      </p:grpSp>
      <p:grpSp>
        <p:nvGrpSpPr>
          <p:cNvPr id="7" name="Group 7"/>
          <p:cNvGrpSpPr/>
          <p:nvPr/>
        </p:nvGrpSpPr>
        <p:grpSpPr>
          <a:xfrm>
            <a:off x="2946083" y="2215515"/>
            <a:ext cx="1395412" cy="2390775"/>
            <a:chOff x="0" y="0"/>
            <a:chExt cx="1860550" cy="3187700"/>
          </a:xfrm>
        </p:grpSpPr>
        <p:sp>
          <p:nvSpPr>
            <p:cNvPr id="8" name="Freeform 8"/>
            <p:cNvSpPr/>
            <p:nvPr/>
          </p:nvSpPr>
          <p:spPr>
            <a:xfrm>
              <a:off x="49530" y="40640"/>
              <a:ext cx="1788160" cy="3096260"/>
            </a:xfrm>
            <a:custGeom>
              <a:avLst/>
              <a:gdLst/>
              <a:ahLst/>
              <a:cxnLst/>
              <a:rect l="l" t="t" r="r" b="b"/>
              <a:pathLst>
                <a:path w="1788160" h="3096260">
                  <a:moveTo>
                    <a:pt x="1270" y="769620"/>
                  </a:moveTo>
                  <a:cubicBezTo>
                    <a:pt x="78740" y="463550"/>
                    <a:pt x="36830" y="240030"/>
                    <a:pt x="77470" y="162560"/>
                  </a:cubicBezTo>
                  <a:cubicBezTo>
                    <a:pt x="100330" y="119380"/>
                    <a:pt x="135890" y="100330"/>
                    <a:pt x="176530" y="86360"/>
                  </a:cubicBezTo>
                  <a:cubicBezTo>
                    <a:pt x="224790" y="69850"/>
                    <a:pt x="300990" y="91440"/>
                    <a:pt x="353060" y="81280"/>
                  </a:cubicBezTo>
                  <a:cubicBezTo>
                    <a:pt x="396240" y="72390"/>
                    <a:pt x="429260" y="48260"/>
                    <a:pt x="468630" y="36830"/>
                  </a:cubicBezTo>
                  <a:cubicBezTo>
                    <a:pt x="508000" y="26670"/>
                    <a:pt x="539750" y="21590"/>
                    <a:pt x="589280" y="16510"/>
                  </a:cubicBezTo>
                  <a:cubicBezTo>
                    <a:pt x="671830" y="8890"/>
                    <a:pt x="855980" y="0"/>
                    <a:pt x="919480" y="10160"/>
                  </a:cubicBezTo>
                  <a:cubicBezTo>
                    <a:pt x="946150" y="15240"/>
                    <a:pt x="961390" y="19050"/>
                    <a:pt x="974090" y="31750"/>
                  </a:cubicBezTo>
                  <a:cubicBezTo>
                    <a:pt x="988060" y="43180"/>
                    <a:pt x="999490" y="66040"/>
                    <a:pt x="1002030" y="83820"/>
                  </a:cubicBezTo>
                  <a:cubicBezTo>
                    <a:pt x="1004570" y="101600"/>
                    <a:pt x="996950" y="127000"/>
                    <a:pt x="988060" y="140970"/>
                  </a:cubicBezTo>
                  <a:cubicBezTo>
                    <a:pt x="980440" y="153670"/>
                    <a:pt x="969010" y="162560"/>
                    <a:pt x="957580" y="167640"/>
                  </a:cubicBezTo>
                  <a:cubicBezTo>
                    <a:pt x="946150" y="173990"/>
                    <a:pt x="923290" y="168910"/>
                    <a:pt x="919480" y="177800"/>
                  </a:cubicBezTo>
                  <a:cubicBezTo>
                    <a:pt x="913130" y="191770"/>
                    <a:pt x="951230" y="220980"/>
                    <a:pt x="960120" y="264160"/>
                  </a:cubicBezTo>
                  <a:cubicBezTo>
                    <a:pt x="981710" y="359410"/>
                    <a:pt x="913130" y="727710"/>
                    <a:pt x="960120" y="762000"/>
                  </a:cubicBezTo>
                  <a:cubicBezTo>
                    <a:pt x="980440" y="777240"/>
                    <a:pt x="1003300" y="742950"/>
                    <a:pt x="1043940" y="737870"/>
                  </a:cubicBezTo>
                  <a:cubicBezTo>
                    <a:pt x="1145540" y="722630"/>
                    <a:pt x="1488440" y="721360"/>
                    <a:pt x="1583690" y="740410"/>
                  </a:cubicBezTo>
                  <a:cubicBezTo>
                    <a:pt x="1619250" y="746760"/>
                    <a:pt x="1631950" y="753110"/>
                    <a:pt x="1654810" y="769620"/>
                  </a:cubicBezTo>
                  <a:cubicBezTo>
                    <a:pt x="1685290" y="791210"/>
                    <a:pt x="1722120" y="825500"/>
                    <a:pt x="1739900" y="868680"/>
                  </a:cubicBezTo>
                  <a:cubicBezTo>
                    <a:pt x="1764030" y="927100"/>
                    <a:pt x="1752600" y="985520"/>
                    <a:pt x="1757680" y="1099820"/>
                  </a:cubicBezTo>
                  <a:cubicBezTo>
                    <a:pt x="1770380" y="1428750"/>
                    <a:pt x="1788160" y="2830830"/>
                    <a:pt x="1758950" y="3009900"/>
                  </a:cubicBezTo>
                  <a:cubicBezTo>
                    <a:pt x="1753870" y="3040380"/>
                    <a:pt x="1753870" y="3048000"/>
                    <a:pt x="1742440" y="3061970"/>
                  </a:cubicBezTo>
                  <a:cubicBezTo>
                    <a:pt x="1727200" y="3078480"/>
                    <a:pt x="1692910" y="3096260"/>
                    <a:pt x="1668780" y="3094990"/>
                  </a:cubicBezTo>
                  <a:cubicBezTo>
                    <a:pt x="1645920" y="3093720"/>
                    <a:pt x="1614170" y="3072130"/>
                    <a:pt x="1600200" y="3054350"/>
                  </a:cubicBezTo>
                  <a:cubicBezTo>
                    <a:pt x="1590040" y="3039110"/>
                    <a:pt x="1586230" y="3018790"/>
                    <a:pt x="1588770" y="3001010"/>
                  </a:cubicBezTo>
                  <a:cubicBezTo>
                    <a:pt x="1593850" y="2979420"/>
                    <a:pt x="1615440" y="2946400"/>
                    <a:pt x="1634490" y="2934970"/>
                  </a:cubicBezTo>
                  <a:cubicBezTo>
                    <a:pt x="1649730" y="2924810"/>
                    <a:pt x="1670050" y="2921000"/>
                    <a:pt x="1687830" y="2926080"/>
                  </a:cubicBezTo>
                  <a:cubicBezTo>
                    <a:pt x="1709420" y="2931160"/>
                    <a:pt x="1741170" y="2955290"/>
                    <a:pt x="1751330" y="2974340"/>
                  </a:cubicBezTo>
                  <a:cubicBezTo>
                    <a:pt x="1760220" y="2989580"/>
                    <a:pt x="1761490" y="3011170"/>
                    <a:pt x="1757680" y="3028950"/>
                  </a:cubicBezTo>
                  <a:cubicBezTo>
                    <a:pt x="1753870" y="3045460"/>
                    <a:pt x="1742440" y="3064510"/>
                    <a:pt x="1729740" y="3074670"/>
                  </a:cubicBezTo>
                  <a:cubicBezTo>
                    <a:pt x="1715770" y="3086100"/>
                    <a:pt x="1695450" y="3094990"/>
                    <a:pt x="1678940" y="3094990"/>
                  </a:cubicBezTo>
                  <a:cubicBezTo>
                    <a:pt x="1661160" y="3096260"/>
                    <a:pt x="1640840" y="3092450"/>
                    <a:pt x="1625600" y="3081020"/>
                  </a:cubicBezTo>
                  <a:cubicBezTo>
                    <a:pt x="1609090" y="3067050"/>
                    <a:pt x="1598930" y="3051810"/>
                    <a:pt x="1588770" y="3009900"/>
                  </a:cubicBezTo>
                  <a:cubicBezTo>
                    <a:pt x="1537970" y="2806700"/>
                    <a:pt x="1602740" y="1409700"/>
                    <a:pt x="1590040" y="1102360"/>
                  </a:cubicBezTo>
                  <a:cubicBezTo>
                    <a:pt x="1584960" y="1003300"/>
                    <a:pt x="1617980" y="947420"/>
                    <a:pt x="1573530" y="905510"/>
                  </a:cubicBezTo>
                  <a:cubicBezTo>
                    <a:pt x="1492250" y="831850"/>
                    <a:pt x="1068070" y="920750"/>
                    <a:pt x="948690" y="906780"/>
                  </a:cubicBezTo>
                  <a:cubicBezTo>
                    <a:pt x="900430" y="900430"/>
                    <a:pt x="873760" y="902970"/>
                    <a:pt x="847090" y="881380"/>
                  </a:cubicBezTo>
                  <a:cubicBezTo>
                    <a:pt x="817880" y="858520"/>
                    <a:pt x="802640" y="819150"/>
                    <a:pt x="789940" y="762000"/>
                  </a:cubicBezTo>
                  <a:cubicBezTo>
                    <a:pt x="763270" y="641350"/>
                    <a:pt x="762000" y="276860"/>
                    <a:pt x="795020" y="165100"/>
                  </a:cubicBezTo>
                  <a:cubicBezTo>
                    <a:pt x="808990" y="116840"/>
                    <a:pt x="831850" y="95250"/>
                    <a:pt x="854710" y="68580"/>
                  </a:cubicBezTo>
                  <a:cubicBezTo>
                    <a:pt x="873760" y="45720"/>
                    <a:pt x="899160" y="15240"/>
                    <a:pt x="919480" y="10160"/>
                  </a:cubicBezTo>
                  <a:cubicBezTo>
                    <a:pt x="933450" y="6350"/>
                    <a:pt x="946150" y="13970"/>
                    <a:pt x="957580" y="20320"/>
                  </a:cubicBezTo>
                  <a:cubicBezTo>
                    <a:pt x="969010" y="25400"/>
                    <a:pt x="980440" y="35560"/>
                    <a:pt x="988060" y="46990"/>
                  </a:cubicBezTo>
                  <a:cubicBezTo>
                    <a:pt x="995680" y="57150"/>
                    <a:pt x="1000760" y="71120"/>
                    <a:pt x="1002030" y="83820"/>
                  </a:cubicBezTo>
                  <a:cubicBezTo>
                    <a:pt x="1003300" y="96520"/>
                    <a:pt x="1002030" y="111760"/>
                    <a:pt x="996950" y="123190"/>
                  </a:cubicBezTo>
                  <a:cubicBezTo>
                    <a:pt x="993140" y="135890"/>
                    <a:pt x="984250" y="147320"/>
                    <a:pt x="975360" y="156210"/>
                  </a:cubicBezTo>
                  <a:cubicBezTo>
                    <a:pt x="965200" y="165100"/>
                    <a:pt x="957580" y="170180"/>
                    <a:pt x="939800" y="175260"/>
                  </a:cubicBezTo>
                  <a:cubicBezTo>
                    <a:pt x="885190" y="189230"/>
                    <a:pt x="721360" y="166370"/>
                    <a:pt x="608330" y="179070"/>
                  </a:cubicBezTo>
                  <a:cubicBezTo>
                    <a:pt x="485140" y="191770"/>
                    <a:pt x="288290" y="186690"/>
                    <a:pt x="228600" y="259080"/>
                  </a:cubicBezTo>
                  <a:cubicBezTo>
                    <a:pt x="177800" y="321310"/>
                    <a:pt x="236220" y="452120"/>
                    <a:pt x="222250" y="546100"/>
                  </a:cubicBezTo>
                  <a:cubicBezTo>
                    <a:pt x="208280" y="641350"/>
                    <a:pt x="176530" y="777240"/>
                    <a:pt x="146050" y="825500"/>
                  </a:cubicBezTo>
                  <a:cubicBezTo>
                    <a:pt x="133350" y="845820"/>
                    <a:pt x="120650" y="855980"/>
                    <a:pt x="104140" y="861060"/>
                  </a:cubicBezTo>
                  <a:cubicBezTo>
                    <a:pt x="88900" y="867410"/>
                    <a:pt x="64770" y="867410"/>
                    <a:pt x="49530" y="861060"/>
                  </a:cubicBezTo>
                  <a:cubicBezTo>
                    <a:pt x="33020" y="854710"/>
                    <a:pt x="15240" y="839470"/>
                    <a:pt x="7620" y="824230"/>
                  </a:cubicBezTo>
                  <a:cubicBezTo>
                    <a:pt x="0" y="808990"/>
                    <a:pt x="1270" y="769620"/>
                    <a:pt x="1270" y="769620"/>
                  </a:cubicBezTo>
                </a:path>
              </a:pathLst>
            </a:custGeom>
            <a:solidFill>
              <a:srgbClr val="BBA3A1"/>
            </a:solidFill>
            <a:ln cap="sq">
              <a:noFill/>
              <a:prstDash val="solid"/>
              <a:miter/>
            </a:ln>
          </p:spPr>
        </p:sp>
      </p:grpSp>
      <p:grpSp>
        <p:nvGrpSpPr>
          <p:cNvPr id="9" name="Group 9"/>
          <p:cNvGrpSpPr/>
          <p:nvPr/>
        </p:nvGrpSpPr>
        <p:grpSpPr>
          <a:xfrm>
            <a:off x="14482762" y="4799647"/>
            <a:ext cx="215265" cy="217170"/>
            <a:chOff x="0" y="0"/>
            <a:chExt cx="287020" cy="289560"/>
          </a:xfrm>
        </p:grpSpPr>
        <p:sp>
          <p:nvSpPr>
            <p:cNvPr id="10" name="Freeform 10"/>
            <p:cNvSpPr/>
            <p:nvPr/>
          </p:nvSpPr>
          <p:spPr>
            <a:xfrm>
              <a:off x="44450" y="46990"/>
              <a:ext cx="191770" cy="191770"/>
            </a:xfrm>
            <a:custGeom>
              <a:avLst/>
              <a:gdLst/>
              <a:ahLst/>
              <a:cxnLst/>
              <a:rect l="l" t="t" r="r" b="b"/>
              <a:pathLst>
                <a:path w="191770" h="191770">
                  <a:moveTo>
                    <a:pt x="133350" y="25400"/>
                  </a:moveTo>
                  <a:cubicBezTo>
                    <a:pt x="190500" y="100330"/>
                    <a:pt x="191770" y="133350"/>
                    <a:pt x="180340" y="151130"/>
                  </a:cubicBezTo>
                  <a:cubicBezTo>
                    <a:pt x="170180" y="170180"/>
                    <a:pt x="140970" y="189230"/>
                    <a:pt x="119380" y="190500"/>
                  </a:cubicBezTo>
                  <a:cubicBezTo>
                    <a:pt x="99060" y="191770"/>
                    <a:pt x="67310" y="179070"/>
                    <a:pt x="53340" y="162560"/>
                  </a:cubicBezTo>
                  <a:cubicBezTo>
                    <a:pt x="40640" y="144780"/>
                    <a:pt x="34290" y="111760"/>
                    <a:pt x="39370" y="91440"/>
                  </a:cubicBezTo>
                  <a:cubicBezTo>
                    <a:pt x="45720" y="71120"/>
                    <a:pt x="71120" y="45720"/>
                    <a:pt x="91440" y="39370"/>
                  </a:cubicBezTo>
                  <a:cubicBezTo>
                    <a:pt x="111760" y="34290"/>
                    <a:pt x="144780" y="40640"/>
                    <a:pt x="162560" y="53340"/>
                  </a:cubicBezTo>
                  <a:cubicBezTo>
                    <a:pt x="179070" y="67310"/>
                    <a:pt x="191770" y="99060"/>
                    <a:pt x="190500" y="119380"/>
                  </a:cubicBezTo>
                  <a:cubicBezTo>
                    <a:pt x="189230" y="140970"/>
                    <a:pt x="167640" y="170180"/>
                    <a:pt x="151130" y="180340"/>
                  </a:cubicBezTo>
                  <a:cubicBezTo>
                    <a:pt x="138430" y="190500"/>
                    <a:pt x="118110" y="191770"/>
                    <a:pt x="102870" y="190500"/>
                  </a:cubicBezTo>
                  <a:cubicBezTo>
                    <a:pt x="87630" y="187960"/>
                    <a:pt x="73660" y="179070"/>
                    <a:pt x="59690" y="167640"/>
                  </a:cubicBezTo>
                  <a:cubicBezTo>
                    <a:pt x="40640" y="153670"/>
                    <a:pt x="12700" y="124460"/>
                    <a:pt x="6350" y="101600"/>
                  </a:cubicBezTo>
                  <a:cubicBezTo>
                    <a:pt x="0" y="83820"/>
                    <a:pt x="1270" y="63500"/>
                    <a:pt x="8890" y="46990"/>
                  </a:cubicBezTo>
                  <a:cubicBezTo>
                    <a:pt x="19050" y="29210"/>
                    <a:pt x="44450" y="7620"/>
                    <a:pt x="64770" y="3810"/>
                  </a:cubicBezTo>
                  <a:cubicBezTo>
                    <a:pt x="86360" y="0"/>
                    <a:pt x="133350" y="25400"/>
                    <a:pt x="133350" y="25400"/>
                  </a:cubicBezTo>
                </a:path>
              </a:pathLst>
            </a:custGeom>
            <a:solidFill>
              <a:srgbClr val="BBA3A1"/>
            </a:solidFill>
            <a:ln cap="sq">
              <a:noFill/>
              <a:prstDash val="solid"/>
              <a:miter/>
            </a:ln>
          </p:spPr>
        </p:sp>
      </p:grpSp>
      <p:grpSp>
        <p:nvGrpSpPr>
          <p:cNvPr id="11" name="Group 11"/>
          <p:cNvGrpSpPr/>
          <p:nvPr/>
        </p:nvGrpSpPr>
        <p:grpSpPr>
          <a:xfrm>
            <a:off x="14583727" y="4823460"/>
            <a:ext cx="2039302" cy="247650"/>
            <a:chOff x="0" y="0"/>
            <a:chExt cx="2719070" cy="330200"/>
          </a:xfrm>
        </p:grpSpPr>
        <p:sp>
          <p:nvSpPr>
            <p:cNvPr id="12" name="Freeform 12"/>
            <p:cNvSpPr/>
            <p:nvPr/>
          </p:nvSpPr>
          <p:spPr>
            <a:xfrm>
              <a:off x="49530" y="50800"/>
              <a:ext cx="2622550" cy="233680"/>
            </a:xfrm>
            <a:custGeom>
              <a:avLst/>
              <a:gdLst/>
              <a:ahLst/>
              <a:cxnLst/>
              <a:rect l="l" t="t" r="r" b="b"/>
              <a:pathLst>
                <a:path w="2622550" h="233680">
                  <a:moveTo>
                    <a:pt x="78740" y="0"/>
                  </a:moveTo>
                  <a:cubicBezTo>
                    <a:pt x="1403350" y="16510"/>
                    <a:pt x="1427480" y="53340"/>
                    <a:pt x="1543050" y="68580"/>
                  </a:cubicBezTo>
                  <a:cubicBezTo>
                    <a:pt x="1767840" y="96520"/>
                    <a:pt x="2424430" y="49530"/>
                    <a:pt x="2542540" y="69850"/>
                  </a:cubicBezTo>
                  <a:cubicBezTo>
                    <a:pt x="2569210" y="73660"/>
                    <a:pt x="2578100" y="76200"/>
                    <a:pt x="2589530" y="85090"/>
                  </a:cubicBezTo>
                  <a:cubicBezTo>
                    <a:pt x="2602230" y="95250"/>
                    <a:pt x="2613660" y="111760"/>
                    <a:pt x="2618740" y="127000"/>
                  </a:cubicBezTo>
                  <a:cubicBezTo>
                    <a:pt x="2622550" y="142240"/>
                    <a:pt x="2621280" y="161290"/>
                    <a:pt x="2614930" y="176530"/>
                  </a:cubicBezTo>
                  <a:cubicBezTo>
                    <a:pt x="2609850" y="190500"/>
                    <a:pt x="2598420" y="207010"/>
                    <a:pt x="2583180" y="214630"/>
                  </a:cubicBezTo>
                  <a:cubicBezTo>
                    <a:pt x="2565400" y="223520"/>
                    <a:pt x="2528570" y="224790"/>
                    <a:pt x="2510790" y="218440"/>
                  </a:cubicBezTo>
                  <a:cubicBezTo>
                    <a:pt x="2494280" y="212090"/>
                    <a:pt x="2480310" y="199390"/>
                    <a:pt x="2473960" y="184150"/>
                  </a:cubicBezTo>
                  <a:cubicBezTo>
                    <a:pt x="2466340" y="165100"/>
                    <a:pt x="2463800" y="129540"/>
                    <a:pt x="2473960" y="110490"/>
                  </a:cubicBezTo>
                  <a:cubicBezTo>
                    <a:pt x="2484120" y="91440"/>
                    <a:pt x="2514600" y="73660"/>
                    <a:pt x="2534920" y="69850"/>
                  </a:cubicBezTo>
                  <a:cubicBezTo>
                    <a:pt x="2551430" y="67310"/>
                    <a:pt x="2569210" y="72390"/>
                    <a:pt x="2583180" y="81280"/>
                  </a:cubicBezTo>
                  <a:cubicBezTo>
                    <a:pt x="2597150" y="88900"/>
                    <a:pt x="2609850" y="104140"/>
                    <a:pt x="2614930" y="118110"/>
                  </a:cubicBezTo>
                  <a:cubicBezTo>
                    <a:pt x="2621280" y="133350"/>
                    <a:pt x="2622550" y="153670"/>
                    <a:pt x="2617470" y="168910"/>
                  </a:cubicBezTo>
                  <a:cubicBezTo>
                    <a:pt x="2613660" y="184150"/>
                    <a:pt x="2602230" y="200660"/>
                    <a:pt x="2589530" y="209550"/>
                  </a:cubicBezTo>
                  <a:cubicBezTo>
                    <a:pt x="2578100" y="219710"/>
                    <a:pt x="2565400" y="222250"/>
                    <a:pt x="2542540" y="226060"/>
                  </a:cubicBezTo>
                  <a:cubicBezTo>
                    <a:pt x="2493010" y="233680"/>
                    <a:pt x="2399030" y="227330"/>
                    <a:pt x="2293620" y="227330"/>
                  </a:cubicBezTo>
                  <a:cubicBezTo>
                    <a:pt x="2115820" y="227330"/>
                    <a:pt x="1701800" y="229870"/>
                    <a:pt x="1569720" y="219710"/>
                  </a:cubicBezTo>
                  <a:cubicBezTo>
                    <a:pt x="1518920" y="217170"/>
                    <a:pt x="1504950" y="214630"/>
                    <a:pt x="1465580" y="207010"/>
                  </a:cubicBezTo>
                  <a:cubicBezTo>
                    <a:pt x="1412240" y="195580"/>
                    <a:pt x="1370330" y="166370"/>
                    <a:pt x="1281430" y="154940"/>
                  </a:cubicBezTo>
                  <a:cubicBezTo>
                    <a:pt x="1056640" y="123190"/>
                    <a:pt x="214630" y="180340"/>
                    <a:pt x="78740" y="156210"/>
                  </a:cubicBezTo>
                  <a:cubicBezTo>
                    <a:pt x="48260" y="149860"/>
                    <a:pt x="39370" y="148590"/>
                    <a:pt x="26670" y="135890"/>
                  </a:cubicBezTo>
                  <a:cubicBezTo>
                    <a:pt x="12700" y="121920"/>
                    <a:pt x="0" y="88900"/>
                    <a:pt x="1270" y="68580"/>
                  </a:cubicBezTo>
                  <a:cubicBezTo>
                    <a:pt x="2540" y="50800"/>
                    <a:pt x="13970" y="31750"/>
                    <a:pt x="26670" y="20320"/>
                  </a:cubicBezTo>
                  <a:cubicBezTo>
                    <a:pt x="39370" y="8890"/>
                    <a:pt x="78740" y="0"/>
                    <a:pt x="78740" y="0"/>
                  </a:cubicBezTo>
                </a:path>
              </a:pathLst>
            </a:custGeom>
            <a:solidFill>
              <a:srgbClr val="BBA3A1"/>
            </a:solidFill>
            <a:ln cap="sq">
              <a:noFill/>
              <a:prstDash val="solid"/>
              <a:miter/>
            </a:ln>
          </p:spPr>
        </p:sp>
      </p:grpSp>
      <p:grpSp>
        <p:nvGrpSpPr>
          <p:cNvPr id="13" name="Group 13"/>
          <p:cNvGrpSpPr/>
          <p:nvPr/>
        </p:nvGrpSpPr>
        <p:grpSpPr>
          <a:xfrm>
            <a:off x="16376332" y="1465898"/>
            <a:ext cx="1965960" cy="3580447"/>
            <a:chOff x="0" y="0"/>
            <a:chExt cx="2621280" cy="4773930"/>
          </a:xfrm>
        </p:grpSpPr>
        <p:sp>
          <p:nvSpPr>
            <p:cNvPr id="14" name="Freeform 14"/>
            <p:cNvSpPr/>
            <p:nvPr/>
          </p:nvSpPr>
          <p:spPr>
            <a:xfrm>
              <a:off x="1270" y="41910"/>
              <a:ext cx="2569210" cy="4686300"/>
            </a:xfrm>
            <a:custGeom>
              <a:avLst/>
              <a:gdLst/>
              <a:ahLst/>
              <a:cxnLst/>
              <a:rect l="l" t="t" r="r" b="b"/>
              <a:pathLst>
                <a:path w="2569210" h="4686300">
                  <a:moveTo>
                    <a:pt x="2504440" y="161290"/>
                  </a:moveTo>
                  <a:cubicBezTo>
                    <a:pt x="2190750" y="200660"/>
                    <a:pt x="2167890" y="215900"/>
                    <a:pt x="2125980" y="222250"/>
                  </a:cubicBezTo>
                  <a:cubicBezTo>
                    <a:pt x="2072640" y="231140"/>
                    <a:pt x="1996440" y="217170"/>
                    <a:pt x="1939290" y="229870"/>
                  </a:cubicBezTo>
                  <a:cubicBezTo>
                    <a:pt x="1887220" y="242570"/>
                    <a:pt x="1845310" y="279400"/>
                    <a:pt x="1795780" y="295910"/>
                  </a:cubicBezTo>
                  <a:cubicBezTo>
                    <a:pt x="1747520" y="312420"/>
                    <a:pt x="1694180" y="323850"/>
                    <a:pt x="1647190" y="330200"/>
                  </a:cubicBezTo>
                  <a:cubicBezTo>
                    <a:pt x="1607820" y="335280"/>
                    <a:pt x="1572260" y="326390"/>
                    <a:pt x="1534160" y="335280"/>
                  </a:cubicBezTo>
                  <a:cubicBezTo>
                    <a:pt x="1493520" y="344170"/>
                    <a:pt x="1459230" y="373380"/>
                    <a:pt x="1410970" y="389890"/>
                  </a:cubicBezTo>
                  <a:cubicBezTo>
                    <a:pt x="1343660" y="411480"/>
                    <a:pt x="1229360" y="426720"/>
                    <a:pt x="1169670" y="448310"/>
                  </a:cubicBezTo>
                  <a:cubicBezTo>
                    <a:pt x="1130300" y="462280"/>
                    <a:pt x="1075690" y="490220"/>
                    <a:pt x="1076960" y="494030"/>
                  </a:cubicBezTo>
                  <a:cubicBezTo>
                    <a:pt x="1076960" y="496570"/>
                    <a:pt x="1129030" y="477520"/>
                    <a:pt x="1155700" y="477520"/>
                  </a:cubicBezTo>
                  <a:cubicBezTo>
                    <a:pt x="1183640" y="476250"/>
                    <a:pt x="1211580" y="482600"/>
                    <a:pt x="1242060" y="488950"/>
                  </a:cubicBezTo>
                  <a:cubicBezTo>
                    <a:pt x="1277620" y="496570"/>
                    <a:pt x="1309370" y="511810"/>
                    <a:pt x="1355090" y="520700"/>
                  </a:cubicBezTo>
                  <a:cubicBezTo>
                    <a:pt x="1422400" y="533400"/>
                    <a:pt x="1546860" y="533400"/>
                    <a:pt x="1611630" y="549910"/>
                  </a:cubicBezTo>
                  <a:cubicBezTo>
                    <a:pt x="1652270" y="561340"/>
                    <a:pt x="1681480" y="575310"/>
                    <a:pt x="1708150" y="590550"/>
                  </a:cubicBezTo>
                  <a:cubicBezTo>
                    <a:pt x="1732280" y="604520"/>
                    <a:pt x="1760220" y="613410"/>
                    <a:pt x="1770380" y="637540"/>
                  </a:cubicBezTo>
                  <a:cubicBezTo>
                    <a:pt x="1784350" y="673100"/>
                    <a:pt x="1775460" y="760730"/>
                    <a:pt x="1750060" y="796290"/>
                  </a:cubicBezTo>
                  <a:cubicBezTo>
                    <a:pt x="1727200" y="828040"/>
                    <a:pt x="1682750" y="839470"/>
                    <a:pt x="1639570" y="850900"/>
                  </a:cubicBezTo>
                  <a:cubicBezTo>
                    <a:pt x="1584960" y="864870"/>
                    <a:pt x="1535430" y="859790"/>
                    <a:pt x="1443990" y="862330"/>
                  </a:cubicBezTo>
                  <a:cubicBezTo>
                    <a:pt x="1225550" y="868680"/>
                    <a:pt x="502920" y="806450"/>
                    <a:pt x="339090" y="855980"/>
                  </a:cubicBezTo>
                  <a:cubicBezTo>
                    <a:pt x="285750" y="872490"/>
                    <a:pt x="264160" y="895350"/>
                    <a:pt x="243840" y="920750"/>
                  </a:cubicBezTo>
                  <a:cubicBezTo>
                    <a:pt x="226060" y="943610"/>
                    <a:pt x="222250" y="952500"/>
                    <a:pt x="213360" y="996950"/>
                  </a:cubicBezTo>
                  <a:cubicBezTo>
                    <a:pt x="165100" y="1250950"/>
                    <a:pt x="162560" y="3196590"/>
                    <a:pt x="213360" y="3634740"/>
                  </a:cubicBezTo>
                  <a:cubicBezTo>
                    <a:pt x="229870" y="3782060"/>
                    <a:pt x="266700" y="3808730"/>
                    <a:pt x="280670" y="3928110"/>
                  </a:cubicBezTo>
                  <a:cubicBezTo>
                    <a:pt x="302260" y="4104640"/>
                    <a:pt x="302260" y="4502150"/>
                    <a:pt x="285750" y="4598670"/>
                  </a:cubicBezTo>
                  <a:cubicBezTo>
                    <a:pt x="281940" y="4625340"/>
                    <a:pt x="279400" y="4636770"/>
                    <a:pt x="269240" y="4649470"/>
                  </a:cubicBezTo>
                  <a:cubicBezTo>
                    <a:pt x="257810" y="4663440"/>
                    <a:pt x="240030" y="4676140"/>
                    <a:pt x="223520" y="4679950"/>
                  </a:cubicBezTo>
                  <a:cubicBezTo>
                    <a:pt x="207010" y="4685030"/>
                    <a:pt x="185420" y="4686300"/>
                    <a:pt x="168910" y="4677410"/>
                  </a:cubicBezTo>
                  <a:cubicBezTo>
                    <a:pt x="149860" y="4667250"/>
                    <a:pt x="123190" y="4639310"/>
                    <a:pt x="118110" y="4616450"/>
                  </a:cubicBezTo>
                  <a:cubicBezTo>
                    <a:pt x="113030" y="4593590"/>
                    <a:pt x="125730" y="4556760"/>
                    <a:pt x="139700" y="4540250"/>
                  </a:cubicBezTo>
                  <a:cubicBezTo>
                    <a:pt x="151130" y="4526280"/>
                    <a:pt x="170180" y="4517390"/>
                    <a:pt x="186690" y="4514850"/>
                  </a:cubicBezTo>
                  <a:cubicBezTo>
                    <a:pt x="204470" y="4511040"/>
                    <a:pt x="226060" y="4513580"/>
                    <a:pt x="241300" y="4523740"/>
                  </a:cubicBezTo>
                  <a:cubicBezTo>
                    <a:pt x="259080" y="4535170"/>
                    <a:pt x="281940" y="4568190"/>
                    <a:pt x="285750" y="4589780"/>
                  </a:cubicBezTo>
                  <a:cubicBezTo>
                    <a:pt x="289560" y="4607560"/>
                    <a:pt x="283210" y="4627880"/>
                    <a:pt x="274320" y="4641850"/>
                  </a:cubicBezTo>
                  <a:cubicBezTo>
                    <a:pt x="265430" y="4657090"/>
                    <a:pt x="248920" y="4671060"/>
                    <a:pt x="232410" y="4677410"/>
                  </a:cubicBezTo>
                  <a:cubicBezTo>
                    <a:pt x="217170" y="4683760"/>
                    <a:pt x="195580" y="4686300"/>
                    <a:pt x="177800" y="4679950"/>
                  </a:cubicBezTo>
                  <a:cubicBezTo>
                    <a:pt x="157480" y="4672330"/>
                    <a:pt x="134620" y="4659630"/>
                    <a:pt x="120650" y="4625340"/>
                  </a:cubicBezTo>
                  <a:cubicBezTo>
                    <a:pt x="76200" y="4522470"/>
                    <a:pt x="137160" y="4065270"/>
                    <a:pt x="114300" y="3884930"/>
                  </a:cubicBezTo>
                  <a:cubicBezTo>
                    <a:pt x="100330" y="3778250"/>
                    <a:pt x="66040" y="3763010"/>
                    <a:pt x="49530" y="3634740"/>
                  </a:cubicBezTo>
                  <a:cubicBezTo>
                    <a:pt x="0" y="3235960"/>
                    <a:pt x="43180" y="1499870"/>
                    <a:pt x="50800" y="1135380"/>
                  </a:cubicBezTo>
                  <a:cubicBezTo>
                    <a:pt x="52070" y="1033780"/>
                    <a:pt x="52070" y="990600"/>
                    <a:pt x="57150" y="939800"/>
                  </a:cubicBezTo>
                  <a:cubicBezTo>
                    <a:pt x="62230" y="908050"/>
                    <a:pt x="57150" y="887730"/>
                    <a:pt x="74930" y="861060"/>
                  </a:cubicBezTo>
                  <a:cubicBezTo>
                    <a:pt x="102870" y="816610"/>
                    <a:pt x="203200" y="751840"/>
                    <a:pt x="254000" y="726440"/>
                  </a:cubicBezTo>
                  <a:cubicBezTo>
                    <a:pt x="284480" y="711200"/>
                    <a:pt x="292100" y="709930"/>
                    <a:pt x="336550" y="703580"/>
                  </a:cubicBezTo>
                  <a:cubicBezTo>
                    <a:pt x="508000" y="678180"/>
                    <a:pt x="1428750" y="737870"/>
                    <a:pt x="1602740" y="693420"/>
                  </a:cubicBezTo>
                  <a:cubicBezTo>
                    <a:pt x="1652270" y="681990"/>
                    <a:pt x="1681480" y="640080"/>
                    <a:pt x="1691640" y="647700"/>
                  </a:cubicBezTo>
                  <a:cubicBezTo>
                    <a:pt x="1701800" y="656590"/>
                    <a:pt x="1685290" y="730250"/>
                    <a:pt x="1662430" y="741680"/>
                  </a:cubicBezTo>
                  <a:cubicBezTo>
                    <a:pt x="1630680" y="758190"/>
                    <a:pt x="1558290" y="702310"/>
                    <a:pt x="1490980" y="685800"/>
                  </a:cubicBezTo>
                  <a:cubicBezTo>
                    <a:pt x="1398270" y="664210"/>
                    <a:pt x="1250950" y="668020"/>
                    <a:pt x="1155700" y="637540"/>
                  </a:cubicBezTo>
                  <a:cubicBezTo>
                    <a:pt x="1078230" y="612140"/>
                    <a:pt x="984250" y="575310"/>
                    <a:pt x="953770" y="532130"/>
                  </a:cubicBezTo>
                  <a:cubicBezTo>
                    <a:pt x="933450" y="504190"/>
                    <a:pt x="930910" y="464820"/>
                    <a:pt x="939800" y="436880"/>
                  </a:cubicBezTo>
                  <a:cubicBezTo>
                    <a:pt x="948690" y="407670"/>
                    <a:pt x="980440" y="384810"/>
                    <a:pt x="1009650" y="363220"/>
                  </a:cubicBezTo>
                  <a:cubicBezTo>
                    <a:pt x="1042670" y="339090"/>
                    <a:pt x="1079500" y="322580"/>
                    <a:pt x="1129030" y="303530"/>
                  </a:cubicBezTo>
                  <a:cubicBezTo>
                    <a:pt x="1201420" y="275590"/>
                    <a:pt x="1339850" y="254000"/>
                    <a:pt x="1412240" y="228600"/>
                  </a:cubicBezTo>
                  <a:cubicBezTo>
                    <a:pt x="1459230" y="213360"/>
                    <a:pt x="1480820" y="193040"/>
                    <a:pt x="1525270" y="180340"/>
                  </a:cubicBezTo>
                  <a:cubicBezTo>
                    <a:pt x="1583690" y="165100"/>
                    <a:pt x="1664970" y="173990"/>
                    <a:pt x="1732280" y="157480"/>
                  </a:cubicBezTo>
                  <a:cubicBezTo>
                    <a:pt x="1799590" y="139700"/>
                    <a:pt x="1860550" y="93980"/>
                    <a:pt x="1929130" y="78740"/>
                  </a:cubicBezTo>
                  <a:cubicBezTo>
                    <a:pt x="1996440" y="63500"/>
                    <a:pt x="2085340" y="76200"/>
                    <a:pt x="2139950" y="67310"/>
                  </a:cubicBezTo>
                  <a:cubicBezTo>
                    <a:pt x="2175510" y="60960"/>
                    <a:pt x="2189480" y="50800"/>
                    <a:pt x="2227580" y="43180"/>
                  </a:cubicBezTo>
                  <a:cubicBezTo>
                    <a:pt x="2292350" y="29210"/>
                    <a:pt x="2444750" y="0"/>
                    <a:pt x="2498090" y="8890"/>
                  </a:cubicBezTo>
                  <a:cubicBezTo>
                    <a:pt x="2522220" y="12700"/>
                    <a:pt x="2534920" y="20320"/>
                    <a:pt x="2547620" y="31750"/>
                  </a:cubicBezTo>
                  <a:cubicBezTo>
                    <a:pt x="2559050" y="44450"/>
                    <a:pt x="2567940" y="64770"/>
                    <a:pt x="2569210" y="82550"/>
                  </a:cubicBezTo>
                  <a:cubicBezTo>
                    <a:pt x="2569210" y="99060"/>
                    <a:pt x="2562860" y="120650"/>
                    <a:pt x="2551430" y="133350"/>
                  </a:cubicBezTo>
                  <a:cubicBezTo>
                    <a:pt x="2541270" y="147320"/>
                    <a:pt x="2504440" y="161290"/>
                    <a:pt x="2504440" y="161290"/>
                  </a:cubicBezTo>
                </a:path>
              </a:pathLst>
            </a:custGeom>
            <a:solidFill>
              <a:srgbClr val="BBA3A1"/>
            </a:solidFill>
            <a:ln cap="sq">
              <a:noFill/>
              <a:prstDash val="solid"/>
              <a:miter/>
            </a:ln>
          </p:spPr>
        </p:sp>
      </p:grpSp>
      <p:grpSp>
        <p:nvGrpSpPr>
          <p:cNvPr id="15" name="Group 15"/>
          <p:cNvGrpSpPr/>
          <p:nvPr/>
        </p:nvGrpSpPr>
        <p:grpSpPr>
          <a:xfrm>
            <a:off x="4123372" y="4438650"/>
            <a:ext cx="3200400" cy="260033"/>
            <a:chOff x="0" y="0"/>
            <a:chExt cx="4267200" cy="346710"/>
          </a:xfrm>
        </p:grpSpPr>
        <p:sp>
          <p:nvSpPr>
            <p:cNvPr id="16" name="Freeform 16"/>
            <p:cNvSpPr/>
            <p:nvPr/>
          </p:nvSpPr>
          <p:spPr>
            <a:xfrm>
              <a:off x="49530" y="8890"/>
              <a:ext cx="4165600" cy="300990"/>
            </a:xfrm>
            <a:custGeom>
              <a:avLst/>
              <a:gdLst/>
              <a:ahLst/>
              <a:cxnLst/>
              <a:rect l="l" t="t" r="r" b="b"/>
              <a:pathLst>
                <a:path w="4165600" h="300990">
                  <a:moveTo>
                    <a:pt x="69850" y="78740"/>
                  </a:moveTo>
                  <a:cubicBezTo>
                    <a:pt x="560070" y="76200"/>
                    <a:pt x="618490" y="54610"/>
                    <a:pt x="784860" y="45720"/>
                  </a:cubicBezTo>
                  <a:cubicBezTo>
                    <a:pt x="1239520" y="20320"/>
                    <a:pt x="2788920" y="0"/>
                    <a:pt x="3329940" y="41910"/>
                  </a:cubicBezTo>
                  <a:cubicBezTo>
                    <a:pt x="3586480" y="62230"/>
                    <a:pt x="3745230" y="111760"/>
                    <a:pt x="3892550" y="130810"/>
                  </a:cubicBezTo>
                  <a:cubicBezTo>
                    <a:pt x="3985260" y="142240"/>
                    <a:pt x="4081780" y="134620"/>
                    <a:pt x="4123690" y="152400"/>
                  </a:cubicBezTo>
                  <a:cubicBezTo>
                    <a:pt x="4141470" y="160020"/>
                    <a:pt x="4150360" y="168910"/>
                    <a:pt x="4156710" y="181610"/>
                  </a:cubicBezTo>
                  <a:cubicBezTo>
                    <a:pt x="4164330" y="198120"/>
                    <a:pt x="4165600" y="229870"/>
                    <a:pt x="4159250" y="246380"/>
                  </a:cubicBezTo>
                  <a:cubicBezTo>
                    <a:pt x="4154170" y="260350"/>
                    <a:pt x="4140200" y="271780"/>
                    <a:pt x="4127500" y="278130"/>
                  </a:cubicBezTo>
                  <a:cubicBezTo>
                    <a:pt x="4116070" y="284480"/>
                    <a:pt x="4098290" y="288290"/>
                    <a:pt x="4084320" y="284480"/>
                  </a:cubicBezTo>
                  <a:cubicBezTo>
                    <a:pt x="4066540" y="280670"/>
                    <a:pt x="4042410" y="260350"/>
                    <a:pt x="4033520" y="245110"/>
                  </a:cubicBezTo>
                  <a:cubicBezTo>
                    <a:pt x="4025900" y="231140"/>
                    <a:pt x="4024630" y="214630"/>
                    <a:pt x="4029710" y="200660"/>
                  </a:cubicBezTo>
                  <a:cubicBezTo>
                    <a:pt x="4034790" y="182880"/>
                    <a:pt x="4055110" y="160020"/>
                    <a:pt x="4071620" y="151130"/>
                  </a:cubicBezTo>
                  <a:cubicBezTo>
                    <a:pt x="4085590" y="144780"/>
                    <a:pt x="4102100" y="146050"/>
                    <a:pt x="4116070" y="149860"/>
                  </a:cubicBezTo>
                  <a:cubicBezTo>
                    <a:pt x="4130040" y="153670"/>
                    <a:pt x="4144010" y="163830"/>
                    <a:pt x="4152900" y="175260"/>
                  </a:cubicBezTo>
                  <a:cubicBezTo>
                    <a:pt x="4160520" y="186690"/>
                    <a:pt x="4165600" y="203200"/>
                    <a:pt x="4165600" y="217170"/>
                  </a:cubicBezTo>
                  <a:cubicBezTo>
                    <a:pt x="4165600" y="231140"/>
                    <a:pt x="4161790" y="248920"/>
                    <a:pt x="4151630" y="259080"/>
                  </a:cubicBezTo>
                  <a:cubicBezTo>
                    <a:pt x="4138930" y="273050"/>
                    <a:pt x="4123690" y="280670"/>
                    <a:pt x="4091940" y="285750"/>
                  </a:cubicBezTo>
                  <a:cubicBezTo>
                    <a:pt x="3981450" y="300990"/>
                    <a:pt x="3475990" y="194310"/>
                    <a:pt x="3328670" y="182880"/>
                  </a:cubicBezTo>
                  <a:cubicBezTo>
                    <a:pt x="3270250" y="179070"/>
                    <a:pt x="3270250" y="181610"/>
                    <a:pt x="3202940" y="180340"/>
                  </a:cubicBezTo>
                  <a:cubicBezTo>
                    <a:pt x="2940050" y="177800"/>
                    <a:pt x="1709420" y="172720"/>
                    <a:pt x="1252220" y="175260"/>
                  </a:cubicBezTo>
                  <a:cubicBezTo>
                    <a:pt x="1003300" y="176530"/>
                    <a:pt x="824230" y="172720"/>
                    <a:pt x="675640" y="182880"/>
                  </a:cubicBezTo>
                  <a:cubicBezTo>
                    <a:pt x="580390" y="190500"/>
                    <a:pt x="530860" y="207010"/>
                    <a:pt x="443230" y="212090"/>
                  </a:cubicBezTo>
                  <a:cubicBezTo>
                    <a:pt x="334010" y="219710"/>
                    <a:pt x="133350" y="227330"/>
                    <a:pt x="69850" y="215900"/>
                  </a:cubicBezTo>
                  <a:cubicBezTo>
                    <a:pt x="46990" y="212090"/>
                    <a:pt x="35560" y="208280"/>
                    <a:pt x="24130" y="198120"/>
                  </a:cubicBezTo>
                  <a:cubicBezTo>
                    <a:pt x="12700" y="187960"/>
                    <a:pt x="2540" y="171450"/>
                    <a:pt x="1270" y="154940"/>
                  </a:cubicBezTo>
                  <a:cubicBezTo>
                    <a:pt x="0" y="137160"/>
                    <a:pt x="11430" y="107950"/>
                    <a:pt x="24130" y="95250"/>
                  </a:cubicBezTo>
                  <a:cubicBezTo>
                    <a:pt x="35560" y="83820"/>
                    <a:pt x="69850" y="78740"/>
                    <a:pt x="69850" y="78740"/>
                  </a:cubicBezTo>
                </a:path>
              </a:pathLst>
            </a:custGeom>
            <a:solidFill>
              <a:srgbClr val="BBA3A1"/>
            </a:solidFill>
            <a:ln cap="sq">
              <a:noFill/>
              <a:prstDash val="solid"/>
              <a:miter/>
            </a:ln>
          </p:spPr>
        </p:sp>
      </p:grpSp>
      <p:grpSp>
        <p:nvGrpSpPr>
          <p:cNvPr id="17" name="Group 17"/>
          <p:cNvGrpSpPr/>
          <p:nvPr/>
        </p:nvGrpSpPr>
        <p:grpSpPr>
          <a:xfrm>
            <a:off x="9808211" y="7507149"/>
            <a:ext cx="8158180" cy="1842936"/>
            <a:chOff x="0" y="0"/>
            <a:chExt cx="3298832" cy="745207"/>
          </a:xfrm>
        </p:grpSpPr>
        <p:sp>
          <p:nvSpPr>
            <p:cNvPr id="18" name="Freeform 18"/>
            <p:cNvSpPr/>
            <p:nvPr/>
          </p:nvSpPr>
          <p:spPr>
            <a:xfrm>
              <a:off x="0" y="0"/>
              <a:ext cx="3298832" cy="745207"/>
            </a:xfrm>
            <a:custGeom>
              <a:avLst/>
              <a:gdLst/>
              <a:ahLst/>
              <a:cxnLst/>
              <a:rect l="l" t="t" r="r" b="b"/>
              <a:pathLst>
                <a:path w="3298832" h="745207">
                  <a:moveTo>
                    <a:pt x="0" y="0"/>
                  </a:moveTo>
                  <a:lnTo>
                    <a:pt x="3298832" y="0"/>
                  </a:lnTo>
                  <a:lnTo>
                    <a:pt x="3298832" y="745207"/>
                  </a:lnTo>
                  <a:lnTo>
                    <a:pt x="0" y="745207"/>
                  </a:lnTo>
                  <a:close/>
                </a:path>
              </a:pathLst>
            </a:custGeom>
            <a:solidFill>
              <a:srgbClr val="FFFFFF"/>
            </a:solidFill>
          </p:spPr>
        </p:sp>
        <p:sp>
          <p:nvSpPr>
            <p:cNvPr id="19" name="TextBox 19"/>
            <p:cNvSpPr txBox="1"/>
            <p:nvPr/>
          </p:nvSpPr>
          <p:spPr>
            <a:xfrm>
              <a:off x="0" y="-38100"/>
              <a:ext cx="3298832" cy="783307"/>
            </a:xfrm>
            <a:prstGeom prst="rect">
              <a:avLst/>
            </a:prstGeom>
          </p:spPr>
          <p:txBody>
            <a:bodyPr lIns="50800" tIns="50800" rIns="50800" bIns="50800" rtlCol="0" anchor="ctr"/>
            <a:lstStyle/>
            <a:p>
              <a:pPr algn="ctr">
                <a:lnSpc>
                  <a:spcPts val="2659"/>
                </a:lnSpc>
              </a:pPr>
              <a:endParaRPr/>
            </a:p>
          </p:txBody>
        </p:sp>
      </p:grpSp>
      <p:sp>
        <p:nvSpPr>
          <p:cNvPr id="20" name="TextBox 20"/>
          <p:cNvSpPr txBox="1"/>
          <p:nvPr/>
        </p:nvSpPr>
        <p:spPr>
          <a:xfrm>
            <a:off x="9808211" y="7790260"/>
            <a:ext cx="8158180" cy="1934345"/>
          </a:xfrm>
          <a:prstGeom prst="rect">
            <a:avLst/>
          </a:prstGeom>
        </p:spPr>
        <p:txBody>
          <a:bodyPr lIns="0" tIns="0" rIns="0" bIns="0" rtlCol="0" anchor="t">
            <a:spAutoFit/>
          </a:bodyPr>
          <a:lstStyle/>
          <a:p>
            <a:pPr algn="ctr" rtl="1">
              <a:lnSpc>
                <a:spcPts val="3627"/>
              </a:lnSpc>
            </a:pPr>
            <a:r>
              <a:rPr lang="ar-EG" sz="3521" b="1">
                <a:solidFill>
                  <a:srgbClr val="0E0D0D"/>
                </a:solidFill>
                <a:latin typeface="29LT Zarid Display Medium"/>
                <a:ea typeface="29LT Zarid Display Medium"/>
                <a:cs typeface="29LT Zarid Display Medium"/>
                <a:sym typeface="29LT Zarid Display Medium"/>
                <a:rtl/>
              </a:rPr>
              <a:t>المقدمة العامة</a:t>
            </a:r>
          </a:p>
          <a:p>
            <a:pPr algn="ctr" rtl="1">
              <a:lnSpc>
                <a:spcPts val="3627"/>
              </a:lnSpc>
            </a:pPr>
            <a:r>
              <a:rPr lang="ar-EG" sz="3521" b="1">
                <a:solidFill>
                  <a:srgbClr val="0E0D0D"/>
                </a:solidFill>
                <a:latin typeface="29LT Zarid Display Medium"/>
                <a:ea typeface="29LT Zarid Display Medium"/>
                <a:cs typeface="29LT Zarid Display Medium"/>
                <a:sym typeface="29LT Zarid Display Medium"/>
                <a:rtl/>
              </a:rPr>
              <a:t>التعريف العام بالمشروع &amp; منهجية العمل &amp; الإطار العام</a:t>
            </a:r>
          </a:p>
          <a:p>
            <a:pPr algn="ctr" rtl="1">
              <a:lnSpc>
                <a:spcPts val="3627"/>
              </a:lnSpc>
            </a:pPr>
            <a:endParaRPr lang="ar-EG" sz="3521" b="1">
              <a:solidFill>
                <a:srgbClr val="0E0D0D"/>
              </a:solidFill>
              <a:latin typeface="29LT Zarid Display Medium"/>
              <a:ea typeface="29LT Zarid Display Medium"/>
              <a:cs typeface="29LT Zarid Display Medium"/>
              <a:sym typeface="29LT Zarid Display Medium"/>
              <a:rtl/>
            </a:endParaRPr>
          </a:p>
          <a:p>
            <a:pPr algn="ctr" rtl="1">
              <a:lnSpc>
                <a:spcPts val="3627"/>
              </a:lnSpc>
            </a:pPr>
            <a:endParaRPr lang="ar-EG" sz="3521" b="1">
              <a:solidFill>
                <a:srgbClr val="0E0D0D"/>
              </a:solidFill>
              <a:latin typeface="29LT Zarid Display Medium"/>
              <a:ea typeface="29LT Zarid Display Medium"/>
              <a:cs typeface="29LT Zarid Display Medium"/>
              <a:sym typeface="29LT Zarid Display Medium"/>
              <a:rtl/>
            </a:endParaRPr>
          </a:p>
        </p:txBody>
      </p:sp>
      <p:sp>
        <p:nvSpPr>
          <p:cNvPr id="21" name="AutoShape 21"/>
          <p:cNvSpPr/>
          <p:nvPr/>
        </p:nvSpPr>
        <p:spPr>
          <a:xfrm>
            <a:off x="10696176" y="8771720"/>
            <a:ext cx="6368411" cy="26471"/>
          </a:xfrm>
          <a:prstGeom prst="line">
            <a:avLst/>
          </a:prstGeom>
          <a:ln w="38100" cap="flat">
            <a:solidFill>
              <a:srgbClr val="A41C00">
                <a:alpha val="17647"/>
              </a:srgbClr>
            </a:solidFill>
            <a:prstDash val="solid"/>
            <a:headEnd type="none" w="sm" len="sm"/>
            <a:tailEnd type="none" w="sm" len="sm"/>
          </a:ln>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746541" y="1298716"/>
            <a:ext cx="2911814" cy="2911814"/>
          </a:xfrm>
          <a:prstGeom prst="rect">
            <a:avLst/>
          </a:prstGeom>
        </p:spPr>
      </p:pic>
      <p:sp>
        <p:nvSpPr>
          <p:cNvPr id="3" name="TextBox 3"/>
          <p:cNvSpPr txBox="1"/>
          <p:nvPr/>
        </p:nvSpPr>
        <p:spPr>
          <a:xfrm>
            <a:off x="4008181" y="833092"/>
            <a:ext cx="2142344" cy="407131"/>
          </a:xfrm>
          <a:prstGeom prst="rect">
            <a:avLst/>
          </a:prstGeom>
        </p:spPr>
        <p:txBody>
          <a:bodyPr lIns="0" tIns="0" rIns="0" bIns="0" rtlCol="0" anchor="t">
            <a:spAutoFit/>
          </a:bodyPr>
          <a:lstStyle/>
          <a:p>
            <a:pPr algn="ctr" rtl="1">
              <a:lnSpc>
                <a:spcPts val="2638"/>
              </a:lnSpc>
            </a:pPr>
            <a:r>
              <a:rPr lang="en-US" sz="2561" b="1">
                <a:solidFill>
                  <a:srgbClr val="56322F"/>
                </a:solidFill>
                <a:latin typeface="29LT Zarid Display Medium"/>
                <a:ea typeface="29LT Zarid Display Medium"/>
                <a:cs typeface="29LT Zarid Display Medium"/>
                <a:sym typeface="29LT Zarid Display Medium"/>
              </a:rPr>
              <a:t>17.23</a:t>
            </a:r>
            <a:r>
              <a:rPr lang="ar-EG" sz="2561" b="1">
                <a:solidFill>
                  <a:srgbClr val="56322F"/>
                </a:solidFill>
                <a:latin typeface="29LT Zarid Display Medium"/>
                <a:ea typeface="29LT Zarid Display Medium"/>
                <a:cs typeface="29LT Zarid Display Medium"/>
                <a:sym typeface="29LT Zarid Display Medium"/>
                <a:rtl/>
              </a:rPr>
              <a:t> كم  تدمر </a:t>
            </a:r>
          </a:p>
        </p:txBody>
      </p:sp>
      <p:sp>
        <p:nvSpPr>
          <p:cNvPr id="4" name="AutoShape 4"/>
          <p:cNvSpPr/>
          <p:nvPr/>
        </p:nvSpPr>
        <p:spPr>
          <a:xfrm flipV="1">
            <a:off x="3431327" y="1012706"/>
            <a:ext cx="798312" cy="671773"/>
          </a:xfrm>
          <a:prstGeom prst="line">
            <a:avLst/>
          </a:prstGeom>
          <a:ln w="38100" cap="flat">
            <a:solidFill>
              <a:srgbClr val="9C2810"/>
            </a:solidFill>
            <a:prstDash val="sysDot"/>
            <a:headEnd type="none" w="sm" len="sm"/>
            <a:tailEnd type="arrow" w="med" len="sm"/>
          </a:ln>
        </p:spPr>
      </p:sp>
      <p:sp>
        <p:nvSpPr>
          <p:cNvPr id="5" name="Freeform 5"/>
          <p:cNvSpPr/>
          <p:nvPr/>
        </p:nvSpPr>
        <p:spPr>
          <a:xfrm>
            <a:off x="3030745" y="4442810"/>
            <a:ext cx="2880810" cy="1617989"/>
          </a:xfrm>
          <a:custGeom>
            <a:avLst/>
            <a:gdLst/>
            <a:ahLst/>
            <a:cxnLst/>
            <a:rect l="l" t="t" r="r" b="b"/>
            <a:pathLst>
              <a:path w="2880810" h="1617989">
                <a:moveTo>
                  <a:pt x="0" y="0"/>
                </a:moveTo>
                <a:lnTo>
                  <a:pt x="2880810" y="0"/>
                </a:lnTo>
                <a:lnTo>
                  <a:pt x="2880810" y="1617989"/>
                </a:lnTo>
                <a:lnTo>
                  <a:pt x="0" y="1617989"/>
                </a:lnTo>
                <a:lnTo>
                  <a:pt x="0" y="0"/>
                </a:lnTo>
                <a:close/>
              </a:path>
            </a:pathLst>
          </a:custGeom>
          <a:blipFill>
            <a:blip r:embed="rId3">
              <a:alphaModFix amt="80000"/>
            </a:blip>
            <a:stretch>
              <a:fillRect/>
            </a:stretch>
          </a:blipFill>
        </p:spPr>
      </p:sp>
      <p:sp>
        <p:nvSpPr>
          <p:cNvPr id="6" name="Freeform 6"/>
          <p:cNvSpPr/>
          <p:nvPr/>
        </p:nvSpPr>
        <p:spPr>
          <a:xfrm>
            <a:off x="158567" y="6174402"/>
            <a:ext cx="2742794" cy="1488936"/>
          </a:xfrm>
          <a:custGeom>
            <a:avLst/>
            <a:gdLst/>
            <a:ahLst/>
            <a:cxnLst/>
            <a:rect l="l" t="t" r="r" b="b"/>
            <a:pathLst>
              <a:path w="2742794" h="1488936">
                <a:moveTo>
                  <a:pt x="0" y="0"/>
                </a:moveTo>
                <a:lnTo>
                  <a:pt x="2742795" y="0"/>
                </a:lnTo>
                <a:lnTo>
                  <a:pt x="2742795" y="1488936"/>
                </a:lnTo>
                <a:lnTo>
                  <a:pt x="0" y="1488936"/>
                </a:lnTo>
                <a:lnTo>
                  <a:pt x="0" y="0"/>
                </a:lnTo>
                <a:close/>
              </a:path>
            </a:pathLst>
          </a:custGeom>
          <a:blipFill>
            <a:blip r:embed="rId4">
              <a:alphaModFix amt="80000"/>
            </a:blip>
            <a:stretch>
              <a:fillRect l="-2642" t="-16003" r="-4229" b="-15160"/>
            </a:stretch>
          </a:blipFill>
        </p:spPr>
      </p:sp>
      <p:sp>
        <p:nvSpPr>
          <p:cNvPr id="7" name="Freeform 7"/>
          <p:cNvSpPr/>
          <p:nvPr/>
        </p:nvSpPr>
        <p:spPr>
          <a:xfrm>
            <a:off x="3030745" y="7815401"/>
            <a:ext cx="2880810" cy="1593370"/>
          </a:xfrm>
          <a:custGeom>
            <a:avLst/>
            <a:gdLst/>
            <a:ahLst/>
            <a:cxnLst/>
            <a:rect l="l" t="t" r="r" b="b"/>
            <a:pathLst>
              <a:path w="2880810" h="1593370">
                <a:moveTo>
                  <a:pt x="0" y="0"/>
                </a:moveTo>
                <a:lnTo>
                  <a:pt x="2880810" y="0"/>
                </a:lnTo>
                <a:lnTo>
                  <a:pt x="2880810" y="1593370"/>
                </a:lnTo>
                <a:lnTo>
                  <a:pt x="0" y="1593370"/>
                </a:lnTo>
                <a:lnTo>
                  <a:pt x="0" y="0"/>
                </a:lnTo>
                <a:close/>
              </a:path>
            </a:pathLst>
          </a:custGeom>
          <a:blipFill>
            <a:blip r:embed="rId5">
              <a:alphaModFix amt="80000"/>
            </a:blip>
            <a:stretch>
              <a:fillRect l="-8064" t="-5621" r="-5923"/>
            </a:stretch>
          </a:blipFill>
        </p:spPr>
      </p:sp>
      <p:sp>
        <p:nvSpPr>
          <p:cNvPr id="8" name="Freeform 8"/>
          <p:cNvSpPr/>
          <p:nvPr/>
        </p:nvSpPr>
        <p:spPr>
          <a:xfrm>
            <a:off x="158567" y="4442810"/>
            <a:ext cx="2742794" cy="1617989"/>
          </a:xfrm>
          <a:custGeom>
            <a:avLst/>
            <a:gdLst/>
            <a:ahLst/>
            <a:cxnLst/>
            <a:rect l="l" t="t" r="r" b="b"/>
            <a:pathLst>
              <a:path w="2742794" h="1617989">
                <a:moveTo>
                  <a:pt x="0" y="0"/>
                </a:moveTo>
                <a:lnTo>
                  <a:pt x="2742795" y="0"/>
                </a:lnTo>
                <a:lnTo>
                  <a:pt x="2742795" y="1617989"/>
                </a:lnTo>
                <a:lnTo>
                  <a:pt x="0" y="1617989"/>
                </a:lnTo>
                <a:lnTo>
                  <a:pt x="0" y="0"/>
                </a:lnTo>
                <a:close/>
              </a:path>
            </a:pathLst>
          </a:custGeom>
          <a:blipFill>
            <a:blip r:embed="rId6">
              <a:alphaModFix amt="80000"/>
            </a:blip>
            <a:stretch>
              <a:fillRect l="-10142" t="-4805"/>
            </a:stretch>
          </a:blipFill>
        </p:spPr>
      </p:sp>
      <p:sp>
        <p:nvSpPr>
          <p:cNvPr id="9" name="Freeform 9"/>
          <p:cNvSpPr/>
          <p:nvPr/>
        </p:nvSpPr>
        <p:spPr>
          <a:xfrm>
            <a:off x="3030745" y="6174402"/>
            <a:ext cx="2880810" cy="1527397"/>
          </a:xfrm>
          <a:custGeom>
            <a:avLst/>
            <a:gdLst/>
            <a:ahLst/>
            <a:cxnLst/>
            <a:rect l="l" t="t" r="r" b="b"/>
            <a:pathLst>
              <a:path w="2880810" h="1527397">
                <a:moveTo>
                  <a:pt x="0" y="0"/>
                </a:moveTo>
                <a:lnTo>
                  <a:pt x="2880810" y="0"/>
                </a:lnTo>
                <a:lnTo>
                  <a:pt x="2880810" y="1527396"/>
                </a:lnTo>
                <a:lnTo>
                  <a:pt x="0" y="1527396"/>
                </a:lnTo>
                <a:lnTo>
                  <a:pt x="0" y="0"/>
                </a:lnTo>
                <a:close/>
              </a:path>
            </a:pathLst>
          </a:custGeom>
          <a:blipFill>
            <a:blip r:embed="rId7">
              <a:alphaModFix amt="80000"/>
            </a:blip>
            <a:stretch>
              <a:fillRect t="-12830" b="-12830"/>
            </a:stretch>
          </a:blipFill>
        </p:spPr>
      </p:sp>
      <p:sp>
        <p:nvSpPr>
          <p:cNvPr id="10" name="Freeform 10"/>
          <p:cNvSpPr/>
          <p:nvPr/>
        </p:nvSpPr>
        <p:spPr>
          <a:xfrm>
            <a:off x="158567" y="7815401"/>
            <a:ext cx="2742794" cy="1593370"/>
          </a:xfrm>
          <a:custGeom>
            <a:avLst/>
            <a:gdLst/>
            <a:ahLst/>
            <a:cxnLst/>
            <a:rect l="l" t="t" r="r" b="b"/>
            <a:pathLst>
              <a:path w="2742794" h="1593370">
                <a:moveTo>
                  <a:pt x="0" y="0"/>
                </a:moveTo>
                <a:lnTo>
                  <a:pt x="2742795" y="0"/>
                </a:lnTo>
                <a:lnTo>
                  <a:pt x="2742795" y="1593370"/>
                </a:lnTo>
                <a:lnTo>
                  <a:pt x="0" y="1593370"/>
                </a:lnTo>
                <a:lnTo>
                  <a:pt x="0" y="0"/>
                </a:lnTo>
                <a:close/>
              </a:path>
            </a:pathLst>
          </a:custGeom>
          <a:blipFill>
            <a:blip r:embed="rId8">
              <a:alphaModFix amt="80000"/>
            </a:blip>
            <a:stretch>
              <a:fillRect l="-4355" t="-5040" r="-4355"/>
            </a:stretch>
          </a:blipFill>
        </p:spPr>
      </p:sp>
      <p:sp>
        <p:nvSpPr>
          <p:cNvPr id="11" name="Freeform 11"/>
          <p:cNvSpPr/>
          <p:nvPr/>
        </p:nvSpPr>
        <p:spPr>
          <a:xfrm>
            <a:off x="6150525" y="1361586"/>
            <a:ext cx="11249661" cy="8141942"/>
          </a:xfrm>
          <a:custGeom>
            <a:avLst/>
            <a:gdLst/>
            <a:ahLst/>
            <a:cxnLst/>
            <a:rect l="l" t="t" r="r" b="b"/>
            <a:pathLst>
              <a:path w="11249661" h="8141942">
                <a:moveTo>
                  <a:pt x="0" y="0"/>
                </a:moveTo>
                <a:lnTo>
                  <a:pt x="11249660" y="0"/>
                </a:lnTo>
                <a:lnTo>
                  <a:pt x="11249660" y="8141942"/>
                </a:lnTo>
                <a:lnTo>
                  <a:pt x="0" y="8141942"/>
                </a:lnTo>
                <a:lnTo>
                  <a:pt x="0" y="0"/>
                </a:lnTo>
                <a:close/>
              </a:path>
            </a:pathLst>
          </a:custGeom>
          <a:blipFill>
            <a:blip r:embed="rId9"/>
            <a:stretch>
              <a:fillRect/>
            </a:stretch>
          </a:blipFill>
          <a:ln w="9525" cap="sq">
            <a:solidFill>
              <a:srgbClr val="000000"/>
            </a:solidFill>
            <a:prstDash val="solid"/>
            <a:miter/>
          </a:ln>
        </p:spPr>
      </p:sp>
      <p:sp>
        <p:nvSpPr>
          <p:cNvPr id="12" name="TextBox 12"/>
          <p:cNvSpPr txBox="1"/>
          <p:nvPr/>
        </p:nvSpPr>
        <p:spPr>
          <a:xfrm>
            <a:off x="15106252" y="845702"/>
            <a:ext cx="2812314" cy="547545"/>
          </a:xfrm>
          <a:prstGeom prst="rect">
            <a:avLst/>
          </a:prstGeom>
        </p:spPr>
        <p:txBody>
          <a:bodyPr lIns="0" tIns="0" rIns="0" bIns="0" rtlCol="0" anchor="t">
            <a:spAutoFit/>
          </a:bodyPr>
          <a:lstStyle/>
          <a:p>
            <a:pPr algn="ctr" rtl="1">
              <a:lnSpc>
                <a:spcPts val="3464"/>
              </a:lnSpc>
            </a:pPr>
            <a:endParaRPr/>
          </a:p>
        </p:txBody>
      </p:sp>
      <p:sp>
        <p:nvSpPr>
          <p:cNvPr id="13" name="TextBox 13"/>
          <p:cNvSpPr txBox="1"/>
          <p:nvPr/>
        </p:nvSpPr>
        <p:spPr>
          <a:xfrm>
            <a:off x="2742184" y="2375076"/>
            <a:ext cx="1132515" cy="711470"/>
          </a:xfrm>
          <a:prstGeom prst="rect">
            <a:avLst/>
          </a:prstGeom>
        </p:spPr>
        <p:txBody>
          <a:bodyPr lIns="0" tIns="0" rIns="0" bIns="0" rtlCol="0" anchor="t">
            <a:spAutoFit/>
          </a:bodyPr>
          <a:lstStyle/>
          <a:p>
            <a:pPr algn="ctr">
              <a:lnSpc>
                <a:spcPts val="4513"/>
              </a:lnSpc>
            </a:pPr>
            <a:r>
              <a:rPr lang="en-US" sz="4382" b="1">
                <a:solidFill>
                  <a:srgbClr val="9C2810"/>
                </a:solidFill>
                <a:latin typeface="29LT Zarid Display Medium"/>
                <a:ea typeface="29LT Zarid Display Medium"/>
                <a:cs typeface="29LT Zarid Display Medium"/>
                <a:sym typeface="29LT Zarid Display Medium"/>
              </a:rPr>
              <a:t>30%</a:t>
            </a:r>
          </a:p>
        </p:txBody>
      </p:sp>
      <p:sp>
        <p:nvSpPr>
          <p:cNvPr id="14" name="TextBox 14"/>
          <p:cNvSpPr txBox="1"/>
          <p:nvPr/>
        </p:nvSpPr>
        <p:spPr>
          <a:xfrm>
            <a:off x="476916" y="855227"/>
            <a:ext cx="2297804" cy="741417"/>
          </a:xfrm>
          <a:prstGeom prst="rect">
            <a:avLst/>
          </a:prstGeom>
        </p:spPr>
        <p:txBody>
          <a:bodyPr lIns="0" tIns="0" rIns="0" bIns="0" rtlCol="0" anchor="t">
            <a:spAutoFit/>
          </a:bodyPr>
          <a:lstStyle/>
          <a:p>
            <a:pPr algn="ctr" rtl="1">
              <a:lnSpc>
                <a:spcPts val="2609"/>
              </a:lnSpc>
            </a:pPr>
            <a:r>
              <a:rPr lang="ar-EG" sz="2533" b="1">
                <a:solidFill>
                  <a:srgbClr val="A41C00"/>
                </a:solidFill>
                <a:latin typeface="29LT Zarid Display Medium"/>
                <a:ea typeface="29LT Zarid Display Medium"/>
                <a:cs typeface="29LT Zarid Display Medium"/>
                <a:sym typeface="29LT Zarid Display Medium"/>
                <a:rtl/>
              </a:rPr>
              <a:t> الإبادة الحضرية (</a:t>
            </a:r>
            <a:r>
              <a:rPr lang="en-US" sz="2533" b="1">
                <a:solidFill>
                  <a:srgbClr val="A41C00"/>
                </a:solidFill>
                <a:latin typeface="29LT Zarid Display Medium"/>
                <a:ea typeface="29LT Zarid Display Medium"/>
                <a:cs typeface="29LT Zarid Display Medium"/>
                <a:sym typeface="29LT Zarid Display Medium"/>
              </a:rPr>
              <a:t>Urban genocide</a:t>
            </a:r>
            <a:r>
              <a:rPr lang="ar-EG" sz="2533" b="1">
                <a:solidFill>
                  <a:srgbClr val="A41C00"/>
                </a:solidFill>
                <a:latin typeface="29LT Zarid Display Medium"/>
                <a:ea typeface="29LT Zarid Display Medium"/>
                <a:cs typeface="29LT Zarid Display Medium"/>
                <a:sym typeface="29LT Zarid Display Medium"/>
                <a:rtl/>
              </a:rPr>
              <a:t>)</a:t>
            </a:r>
          </a:p>
        </p:txBody>
      </p:sp>
      <p:sp>
        <p:nvSpPr>
          <p:cNvPr id="15" name="TextBox 15"/>
          <p:cNvSpPr txBox="1"/>
          <p:nvPr/>
        </p:nvSpPr>
        <p:spPr>
          <a:xfrm>
            <a:off x="260273" y="4043955"/>
            <a:ext cx="5831995" cy="292074"/>
          </a:xfrm>
          <a:prstGeom prst="rect">
            <a:avLst/>
          </a:prstGeom>
        </p:spPr>
        <p:txBody>
          <a:bodyPr lIns="0" tIns="0" rIns="0" bIns="0" rtlCol="0" anchor="t">
            <a:spAutoFit/>
          </a:bodyPr>
          <a:lstStyle/>
          <a:p>
            <a:pPr algn="ctr" rtl="1">
              <a:lnSpc>
                <a:spcPts val="1851"/>
              </a:lnSpc>
            </a:pPr>
            <a:r>
              <a:rPr lang="ar-EG" sz="1797" b="1">
                <a:solidFill>
                  <a:srgbClr val="56322F"/>
                </a:solidFill>
                <a:latin typeface="29LT Zarid Display Medium"/>
                <a:ea typeface="29LT Zarid Display Medium"/>
                <a:cs typeface="29LT Zarid Display Medium"/>
                <a:sym typeface="29LT Zarid Display Medium"/>
                <a:rtl/>
              </a:rPr>
              <a:t>تدمير متعمد لأسلوب حياة المدينة، يشمل قتل السكان ومحو ثقافة التحضر والتنوع.</a:t>
            </a:r>
          </a:p>
        </p:txBody>
      </p:sp>
      <p:sp>
        <p:nvSpPr>
          <p:cNvPr id="16" name="TextBox 16"/>
          <p:cNvSpPr txBox="1"/>
          <p:nvPr/>
        </p:nvSpPr>
        <p:spPr>
          <a:xfrm>
            <a:off x="15005586" y="4316979"/>
            <a:ext cx="521648" cy="326440"/>
          </a:xfrm>
          <a:prstGeom prst="rect">
            <a:avLst/>
          </a:prstGeom>
        </p:spPr>
        <p:txBody>
          <a:bodyPr lIns="0" tIns="0" rIns="0" bIns="0" rtlCol="0" anchor="t">
            <a:spAutoFit/>
          </a:bodyPr>
          <a:lstStyle/>
          <a:p>
            <a:pPr algn="ctr">
              <a:lnSpc>
                <a:spcPts val="2079"/>
              </a:lnSpc>
            </a:pPr>
            <a:r>
              <a:rPr lang="en-US" sz="2018" b="1">
                <a:solidFill>
                  <a:srgbClr val="56322F"/>
                </a:solidFill>
                <a:latin typeface="29LT Zarid Display Medium"/>
                <a:ea typeface="29LT Zarid Display Medium"/>
                <a:cs typeface="29LT Zarid Display Medium"/>
                <a:sym typeface="29LT Zarid Display Medium"/>
              </a:rPr>
              <a:t>32%</a:t>
            </a:r>
          </a:p>
        </p:txBody>
      </p:sp>
      <p:sp>
        <p:nvSpPr>
          <p:cNvPr id="17" name="TextBox 17"/>
          <p:cNvSpPr txBox="1"/>
          <p:nvPr/>
        </p:nvSpPr>
        <p:spPr>
          <a:xfrm>
            <a:off x="14034100" y="610186"/>
            <a:ext cx="4956619" cy="547545"/>
          </a:xfrm>
          <a:prstGeom prst="rect">
            <a:avLst/>
          </a:prstGeom>
        </p:spPr>
        <p:txBody>
          <a:bodyPr lIns="0" tIns="0" rIns="0" bIns="0" rtlCol="0" anchor="t">
            <a:spAutoFit/>
          </a:bodyPr>
          <a:lstStyle/>
          <a:p>
            <a:pPr algn="ctr" rtl="1">
              <a:lnSpc>
                <a:spcPts val="3464"/>
              </a:lnSpc>
            </a:pPr>
            <a:r>
              <a:rPr lang="ar-EG" sz="3363" b="1">
                <a:solidFill>
                  <a:srgbClr val="966947"/>
                </a:solidFill>
                <a:latin typeface="29LT Zarid Display Medium"/>
                <a:ea typeface="29LT Zarid Display Medium"/>
                <a:cs typeface="29LT Zarid Display Medium"/>
                <a:sym typeface="29LT Zarid Display Medium"/>
                <a:rtl/>
              </a:rPr>
              <a:t>_الاسكان </a:t>
            </a:r>
          </a:p>
        </p:txBody>
      </p:sp>
      <p:grpSp>
        <p:nvGrpSpPr>
          <p:cNvPr id="18" name="Group 18"/>
          <p:cNvGrpSpPr/>
          <p:nvPr/>
        </p:nvGrpSpPr>
        <p:grpSpPr>
          <a:xfrm rot="-5400000">
            <a:off x="16316288" y="1338954"/>
            <a:ext cx="3310648" cy="632777"/>
            <a:chOff x="0" y="0"/>
            <a:chExt cx="1132165" cy="216395"/>
          </a:xfrm>
        </p:grpSpPr>
        <p:sp>
          <p:nvSpPr>
            <p:cNvPr id="19" name="Freeform 19"/>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20" name="TextBox 20"/>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21" name="TextBox 21"/>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22" name="Group 22"/>
          <p:cNvGrpSpPr/>
          <p:nvPr/>
        </p:nvGrpSpPr>
        <p:grpSpPr>
          <a:xfrm rot="-5400000">
            <a:off x="16844236" y="4121653"/>
            <a:ext cx="2254751" cy="632777"/>
            <a:chOff x="0" y="0"/>
            <a:chExt cx="771072" cy="216395"/>
          </a:xfrm>
        </p:grpSpPr>
        <p:sp>
          <p:nvSpPr>
            <p:cNvPr id="23" name="Freeform 23"/>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24" name="TextBox 24"/>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25" name="TextBox 25"/>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26" name="Group 26"/>
          <p:cNvGrpSpPr/>
          <p:nvPr/>
        </p:nvGrpSpPr>
        <p:grpSpPr>
          <a:xfrm rot="-5400000">
            <a:off x="16447989" y="6747596"/>
            <a:ext cx="3047245" cy="632777"/>
            <a:chOff x="0" y="0"/>
            <a:chExt cx="1042087" cy="216395"/>
          </a:xfrm>
        </p:grpSpPr>
        <p:sp>
          <p:nvSpPr>
            <p:cNvPr id="27" name="Freeform 27"/>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28" name="TextBox 28"/>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29" name="Group 29"/>
          <p:cNvGrpSpPr/>
          <p:nvPr/>
        </p:nvGrpSpPr>
        <p:grpSpPr>
          <a:xfrm rot="-5400000">
            <a:off x="17061832" y="9180998"/>
            <a:ext cx="1819560" cy="632777"/>
            <a:chOff x="0" y="0"/>
            <a:chExt cx="622247" cy="216395"/>
          </a:xfrm>
        </p:grpSpPr>
        <p:sp>
          <p:nvSpPr>
            <p:cNvPr id="30" name="Freeform 30"/>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31" name="TextBox 31"/>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32" name="TextBox 32"/>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آثار الحرب الأخيرة على المدينة</a:t>
            </a:r>
          </a:p>
        </p:txBody>
      </p:sp>
      <p:sp>
        <p:nvSpPr>
          <p:cNvPr id="33" name="TextBox 33"/>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79334" y="1973942"/>
            <a:ext cx="15011422" cy="1049274"/>
          </a:xfrm>
          <a:prstGeom prst="rect">
            <a:avLst/>
          </a:prstGeom>
        </p:spPr>
        <p:txBody>
          <a:bodyPr lIns="0" tIns="0" rIns="0" bIns="0" rtlCol="0" anchor="t">
            <a:spAutoFit/>
          </a:bodyPr>
          <a:lstStyle/>
          <a:p>
            <a:pPr algn="r" rtl="1">
              <a:lnSpc>
                <a:spcPts val="3707"/>
              </a:lnSpc>
            </a:pPr>
            <a:r>
              <a:rPr lang="ar-EG" sz="3599" b="1">
                <a:solidFill>
                  <a:srgbClr val="000000"/>
                </a:solidFill>
                <a:latin typeface="29LT Zarid Display Medium"/>
                <a:ea typeface="29LT Zarid Display Medium"/>
                <a:cs typeface="29LT Zarid Display Medium"/>
                <a:sym typeface="29LT Zarid Display Medium"/>
                <a:rtl/>
              </a:rPr>
              <a:t>تُقدّر كمية الركام في غزة بأنها تفوق </a:t>
            </a:r>
            <a:r>
              <a:rPr lang="en-US" sz="3599" b="1">
                <a:solidFill>
                  <a:srgbClr val="000000"/>
                </a:solidFill>
                <a:latin typeface="29LT Zarid Display Medium"/>
                <a:ea typeface="29LT Zarid Display Medium"/>
                <a:cs typeface="29LT Zarid Display Medium"/>
                <a:sym typeface="29LT Zarid Display Medium"/>
              </a:rPr>
              <a:t>14</a:t>
            </a:r>
            <a:r>
              <a:rPr lang="ar-EG" sz="3599" b="1">
                <a:solidFill>
                  <a:srgbClr val="000000"/>
                </a:solidFill>
                <a:latin typeface="29LT Zarid Display Medium"/>
                <a:ea typeface="29LT Zarid Display Medium"/>
                <a:cs typeface="29LT Zarid Display Medium"/>
                <a:sym typeface="29LT Zarid Display Medium"/>
                <a:rtl/>
              </a:rPr>
              <a:t> ضعفًا لما خلّفته الحروب السابقة منذ </a:t>
            </a:r>
            <a:r>
              <a:rPr lang="en-US" sz="3599" b="1">
                <a:solidFill>
                  <a:srgbClr val="000000"/>
                </a:solidFill>
                <a:latin typeface="29LT Zarid Display Medium"/>
                <a:ea typeface="29LT Zarid Display Medium"/>
                <a:cs typeface="29LT Zarid Display Medium"/>
                <a:sym typeface="29LT Zarid Display Medium"/>
              </a:rPr>
              <a:t>2008</a:t>
            </a:r>
            <a:r>
              <a:rPr lang="ar-EG" sz="3599" b="1">
                <a:solidFill>
                  <a:srgbClr val="000000"/>
                </a:solidFill>
                <a:latin typeface="29LT Zarid Display Medium"/>
                <a:ea typeface="29LT Zarid Display Medium"/>
                <a:cs typeface="29LT Zarid Display Medium"/>
                <a:sym typeface="29LT Zarid Display Medium"/>
                <a:rtl/>
              </a:rPr>
              <a:t>،</a:t>
            </a:r>
          </a:p>
          <a:p>
            <a:pPr algn="r" rtl="1">
              <a:lnSpc>
                <a:spcPts val="3707"/>
              </a:lnSpc>
            </a:pPr>
            <a:r>
              <a:rPr lang="ar-EG" sz="3599" b="1">
                <a:solidFill>
                  <a:srgbClr val="000000"/>
                </a:solidFill>
                <a:latin typeface="29LT Zarid Display Medium"/>
                <a:ea typeface="29LT Zarid Display Medium"/>
                <a:cs typeface="29LT Zarid Display Medium"/>
                <a:sym typeface="29LT Zarid Display Medium"/>
                <a:rtl/>
              </a:rPr>
              <a:t> وقد تراكمت بشكل واسع في خان يونس، مشوهة المشهد الحضري ومعيقة لجهود الإعمار.</a:t>
            </a:r>
          </a:p>
        </p:txBody>
      </p:sp>
      <p:sp>
        <p:nvSpPr>
          <p:cNvPr id="3" name="Freeform 3"/>
          <p:cNvSpPr/>
          <p:nvPr/>
        </p:nvSpPr>
        <p:spPr>
          <a:xfrm>
            <a:off x="8637816" y="1793381"/>
            <a:ext cx="12745352" cy="8271563"/>
          </a:xfrm>
          <a:custGeom>
            <a:avLst/>
            <a:gdLst/>
            <a:ahLst/>
            <a:cxnLst/>
            <a:rect l="l" t="t" r="r" b="b"/>
            <a:pathLst>
              <a:path w="12745352" h="8271563">
                <a:moveTo>
                  <a:pt x="0" y="0"/>
                </a:moveTo>
                <a:lnTo>
                  <a:pt x="12745352" y="0"/>
                </a:lnTo>
                <a:lnTo>
                  <a:pt x="12745352" y="8271563"/>
                </a:lnTo>
                <a:lnTo>
                  <a:pt x="0" y="8271563"/>
                </a:lnTo>
                <a:lnTo>
                  <a:pt x="0" y="0"/>
                </a:lnTo>
                <a:close/>
              </a:path>
            </a:pathLst>
          </a:custGeom>
          <a:blipFill>
            <a:blip r:embed="rId2"/>
            <a:stretch>
              <a:fillRect t="-2660"/>
            </a:stretch>
          </a:blipFill>
        </p:spPr>
      </p:sp>
      <p:grpSp>
        <p:nvGrpSpPr>
          <p:cNvPr id="4" name="Group 4"/>
          <p:cNvGrpSpPr/>
          <p:nvPr/>
        </p:nvGrpSpPr>
        <p:grpSpPr>
          <a:xfrm>
            <a:off x="13596334" y="4366241"/>
            <a:ext cx="2828316" cy="2454611"/>
            <a:chOff x="0" y="0"/>
            <a:chExt cx="936546" cy="812800"/>
          </a:xfrm>
        </p:grpSpPr>
        <p:sp>
          <p:nvSpPr>
            <p:cNvPr id="5" name="Freeform 5"/>
            <p:cNvSpPr/>
            <p:nvPr/>
          </p:nvSpPr>
          <p:spPr>
            <a:xfrm>
              <a:off x="0" y="0"/>
              <a:ext cx="936546" cy="812800"/>
            </a:xfrm>
            <a:custGeom>
              <a:avLst/>
              <a:gdLst/>
              <a:ahLst/>
              <a:cxnLst/>
              <a:rect l="l" t="t" r="r" b="b"/>
              <a:pathLst>
                <a:path w="936546" h="812800">
                  <a:moveTo>
                    <a:pt x="468273" y="0"/>
                  </a:moveTo>
                  <a:cubicBezTo>
                    <a:pt x="209653" y="0"/>
                    <a:pt x="0" y="181951"/>
                    <a:pt x="0" y="406400"/>
                  </a:cubicBezTo>
                  <a:cubicBezTo>
                    <a:pt x="0" y="630849"/>
                    <a:pt x="209653" y="812800"/>
                    <a:pt x="468273" y="812800"/>
                  </a:cubicBezTo>
                  <a:cubicBezTo>
                    <a:pt x="726893" y="812800"/>
                    <a:pt x="936546" y="630849"/>
                    <a:pt x="936546" y="406400"/>
                  </a:cubicBezTo>
                  <a:cubicBezTo>
                    <a:pt x="936546" y="181951"/>
                    <a:pt x="726893" y="0"/>
                    <a:pt x="468273" y="0"/>
                  </a:cubicBezTo>
                  <a:close/>
                </a:path>
              </a:pathLst>
            </a:custGeom>
            <a:solidFill>
              <a:srgbClr val="000000">
                <a:alpha val="0"/>
              </a:srgbClr>
            </a:solidFill>
            <a:ln w="38100" cap="sq">
              <a:solidFill>
                <a:srgbClr val="56322F"/>
              </a:solidFill>
              <a:prstDash val="lgDash"/>
              <a:miter/>
            </a:ln>
          </p:spPr>
        </p:sp>
        <p:sp>
          <p:nvSpPr>
            <p:cNvPr id="6" name="TextBox 6"/>
            <p:cNvSpPr txBox="1"/>
            <p:nvPr/>
          </p:nvSpPr>
          <p:spPr>
            <a:xfrm>
              <a:off x="87801" y="38100"/>
              <a:ext cx="760944" cy="698500"/>
            </a:xfrm>
            <a:prstGeom prst="rect">
              <a:avLst/>
            </a:prstGeom>
          </p:spPr>
          <p:txBody>
            <a:bodyPr lIns="50800" tIns="50800" rIns="50800" bIns="50800" rtlCol="0" anchor="ctr"/>
            <a:lstStyle/>
            <a:p>
              <a:pPr algn="ctr">
                <a:lnSpc>
                  <a:spcPts val="2659"/>
                </a:lnSpc>
                <a:spcBef>
                  <a:spcPct val="0"/>
                </a:spcBef>
              </a:pPr>
              <a:endParaRPr/>
            </a:p>
          </p:txBody>
        </p:sp>
      </p:grpSp>
      <p:sp>
        <p:nvSpPr>
          <p:cNvPr id="7" name="Freeform 7"/>
          <p:cNvSpPr/>
          <p:nvPr/>
        </p:nvSpPr>
        <p:spPr>
          <a:xfrm>
            <a:off x="2754137" y="4633419"/>
            <a:ext cx="7949838" cy="5283615"/>
          </a:xfrm>
          <a:custGeom>
            <a:avLst/>
            <a:gdLst/>
            <a:ahLst/>
            <a:cxnLst/>
            <a:rect l="l" t="t" r="r" b="b"/>
            <a:pathLst>
              <a:path w="7949838" h="5283615">
                <a:moveTo>
                  <a:pt x="0" y="0"/>
                </a:moveTo>
                <a:lnTo>
                  <a:pt x="7949838" y="0"/>
                </a:lnTo>
                <a:lnTo>
                  <a:pt x="7949838" y="5283615"/>
                </a:lnTo>
                <a:lnTo>
                  <a:pt x="0" y="5283615"/>
                </a:lnTo>
                <a:lnTo>
                  <a:pt x="0" y="0"/>
                </a:lnTo>
                <a:close/>
              </a:path>
            </a:pathLst>
          </a:custGeom>
          <a:blipFill>
            <a:blip r:embed="rId3"/>
            <a:stretch>
              <a:fillRect l="-478" t="-2221" r="-20901" b="-508"/>
            </a:stretch>
          </a:blipFill>
        </p:spPr>
      </p:sp>
      <p:grpSp>
        <p:nvGrpSpPr>
          <p:cNvPr id="8" name="Group 8"/>
          <p:cNvGrpSpPr/>
          <p:nvPr/>
        </p:nvGrpSpPr>
        <p:grpSpPr>
          <a:xfrm>
            <a:off x="4475667" y="5786371"/>
            <a:ext cx="740829" cy="642943"/>
            <a:chOff x="0" y="0"/>
            <a:chExt cx="936546" cy="812800"/>
          </a:xfrm>
        </p:grpSpPr>
        <p:sp>
          <p:nvSpPr>
            <p:cNvPr id="9" name="Freeform 9"/>
            <p:cNvSpPr/>
            <p:nvPr/>
          </p:nvSpPr>
          <p:spPr>
            <a:xfrm>
              <a:off x="0" y="0"/>
              <a:ext cx="936546" cy="812800"/>
            </a:xfrm>
            <a:custGeom>
              <a:avLst/>
              <a:gdLst/>
              <a:ahLst/>
              <a:cxnLst/>
              <a:rect l="l" t="t" r="r" b="b"/>
              <a:pathLst>
                <a:path w="936546" h="812800">
                  <a:moveTo>
                    <a:pt x="468273" y="0"/>
                  </a:moveTo>
                  <a:cubicBezTo>
                    <a:pt x="209653" y="0"/>
                    <a:pt x="0" y="181951"/>
                    <a:pt x="0" y="406400"/>
                  </a:cubicBezTo>
                  <a:cubicBezTo>
                    <a:pt x="0" y="630849"/>
                    <a:pt x="209653" y="812800"/>
                    <a:pt x="468273" y="812800"/>
                  </a:cubicBezTo>
                  <a:cubicBezTo>
                    <a:pt x="726893" y="812800"/>
                    <a:pt x="936546" y="630849"/>
                    <a:pt x="936546" y="406400"/>
                  </a:cubicBezTo>
                  <a:cubicBezTo>
                    <a:pt x="936546" y="181951"/>
                    <a:pt x="726893" y="0"/>
                    <a:pt x="468273" y="0"/>
                  </a:cubicBezTo>
                  <a:close/>
                </a:path>
              </a:pathLst>
            </a:custGeom>
            <a:solidFill>
              <a:srgbClr val="000000">
                <a:alpha val="0"/>
              </a:srgbClr>
            </a:solidFill>
            <a:ln w="19050" cap="sq">
              <a:solidFill>
                <a:srgbClr val="0E0D0D"/>
              </a:solidFill>
              <a:prstDash val="lgDash"/>
              <a:miter/>
            </a:ln>
          </p:spPr>
        </p:sp>
        <p:sp>
          <p:nvSpPr>
            <p:cNvPr id="10" name="TextBox 10"/>
            <p:cNvSpPr txBox="1"/>
            <p:nvPr/>
          </p:nvSpPr>
          <p:spPr>
            <a:xfrm>
              <a:off x="87801" y="38100"/>
              <a:ext cx="760944" cy="698500"/>
            </a:xfrm>
            <a:prstGeom prst="rect">
              <a:avLst/>
            </a:prstGeom>
          </p:spPr>
          <p:txBody>
            <a:bodyPr lIns="50800" tIns="50800" rIns="50800" bIns="50800" rtlCol="0" anchor="ctr"/>
            <a:lstStyle/>
            <a:p>
              <a:pPr algn="ctr">
                <a:lnSpc>
                  <a:spcPts val="2659"/>
                </a:lnSpc>
                <a:spcBef>
                  <a:spcPct val="0"/>
                </a:spcBef>
              </a:pPr>
              <a:endParaRPr/>
            </a:p>
          </p:txBody>
        </p:sp>
      </p:grpSp>
      <p:sp>
        <p:nvSpPr>
          <p:cNvPr id="11" name="AutoShape 11"/>
          <p:cNvSpPr/>
          <p:nvPr/>
        </p:nvSpPr>
        <p:spPr>
          <a:xfrm flipH="1" flipV="1">
            <a:off x="3789979" y="5400598"/>
            <a:ext cx="853873" cy="437866"/>
          </a:xfrm>
          <a:prstGeom prst="line">
            <a:avLst/>
          </a:prstGeom>
          <a:ln w="19050" cap="flat">
            <a:solidFill>
              <a:srgbClr val="000000"/>
            </a:solidFill>
            <a:prstDash val="solid"/>
            <a:headEnd type="none" w="sm" len="sm"/>
            <a:tailEnd type="arrow" w="med" len="sm"/>
          </a:ln>
        </p:spPr>
      </p:sp>
      <p:grpSp>
        <p:nvGrpSpPr>
          <p:cNvPr id="12" name="Group 12"/>
          <p:cNvGrpSpPr/>
          <p:nvPr/>
        </p:nvGrpSpPr>
        <p:grpSpPr>
          <a:xfrm>
            <a:off x="9792998" y="5000942"/>
            <a:ext cx="682825" cy="592604"/>
            <a:chOff x="0" y="0"/>
            <a:chExt cx="936546" cy="812800"/>
          </a:xfrm>
        </p:grpSpPr>
        <p:sp>
          <p:nvSpPr>
            <p:cNvPr id="13" name="Freeform 13"/>
            <p:cNvSpPr/>
            <p:nvPr/>
          </p:nvSpPr>
          <p:spPr>
            <a:xfrm>
              <a:off x="0" y="0"/>
              <a:ext cx="936546" cy="812800"/>
            </a:xfrm>
            <a:custGeom>
              <a:avLst/>
              <a:gdLst/>
              <a:ahLst/>
              <a:cxnLst/>
              <a:rect l="l" t="t" r="r" b="b"/>
              <a:pathLst>
                <a:path w="936546" h="812800">
                  <a:moveTo>
                    <a:pt x="468273" y="0"/>
                  </a:moveTo>
                  <a:cubicBezTo>
                    <a:pt x="209653" y="0"/>
                    <a:pt x="0" y="181951"/>
                    <a:pt x="0" y="406400"/>
                  </a:cubicBezTo>
                  <a:cubicBezTo>
                    <a:pt x="0" y="630849"/>
                    <a:pt x="209653" y="812800"/>
                    <a:pt x="468273" y="812800"/>
                  </a:cubicBezTo>
                  <a:cubicBezTo>
                    <a:pt x="726893" y="812800"/>
                    <a:pt x="936546" y="630849"/>
                    <a:pt x="936546" y="406400"/>
                  </a:cubicBezTo>
                  <a:cubicBezTo>
                    <a:pt x="936546" y="181951"/>
                    <a:pt x="726893" y="0"/>
                    <a:pt x="468273" y="0"/>
                  </a:cubicBezTo>
                  <a:close/>
                </a:path>
              </a:pathLst>
            </a:custGeom>
            <a:solidFill>
              <a:srgbClr val="000000">
                <a:alpha val="0"/>
              </a:srgbClr>
            </a:solidFill>
            <a:ln w="19050" cap="sq">
              <a:solidFill>
                <a:srgbClr val="0E0D0D"/>
              </a:solidFill>
              <a:prstDash val="lgDash"/>
              <a:miter/>
            </a:ln>
          </p:spPr>
        </p:sp>
        <p:sp>
          <p:nvSpPr>
            <p:cNvPr id="14" name="TextBox 14"/>
            <p:cNvSpPr txBox="1"/>
            <p:nvPr/>
          </p:nvSpPr>
          <p:spPr>
            <a:xfrm>
              <a:off x="87801" y="38100"/>
              <a:ext cx="760944" cy="698500"/>
            </a:xfrm>
            <a:prstGeom prst="rect">
              <a:avLst/>
            </a:prstGeom>
          </p:spPr>
          <p:txBody>
            <a:bodyPr lIns="50800" tIns="50800" rIns="50800" bIns="50800" rtlCol="0" anchor="ctr"/>
            <a:lstStyle/>
            <a:p>
              <a:pPr algn="ctr">
                <a:lnSpc>
                  <a:spcPts val="2659"/>
                </a:lnSpc>
                <a:spcBef>
                  <a:spcPct val="0"/>
                </a:spcBef>
              </a:pPr>
              <a:endParaRPr/>
            </a:p>
          </p:txBody>
        </p:sp>
      </p:grpSp>
      <p:sp>
        <p:nvSpPr>
          <p:cNvPr id="15" name="AutoShape 15"/>
          <p:cNvSpPr/>
          <p:nvPr/>
        </p:nvSpPr>
        <p:spPr>
          <a:xfrm flipV="1">
            <a:off x="10134410" y="4633419"/>
            <a:ext cx="952695" cy="367524"/>
          </a:xfrm>
          <a:prstGeom prst="line">
            <a:avLst/>
          </a:prstGeom>
          <a:ln w="19050" cap="flat">
            <a:solidFill>
              <a:srgbClr val="000000"/>
            </a:solidFill>
            <a:prstDash val="solid"/>
            <a:headEnd type="none" w="sm" len="sm"/>
            <a:tailEnd type="arrow" w="med" len="sm"/>
          </a:ln>
        </p:spPr>
      </p:sp>
      <p:grpSp>
        <p:nvGrpSpPr>
          <p:cNvPr id="16" name="Group 16"/>
          <p:cNvGrpSpPr/>
          <p:nvPr/>
        </p:nvGrpSpPr>
        <p:grpSpPr>
          <a:xfrm>
            <a:off x="9004399" y="6616245"/>
            <a:ext cx="463861" cy="431027"/>
            <a:chOff x="0" y="0"/>
            <a:chExt cx="771630" cy="717011"/>
          </a:xfrm>
        </p:grpSpPr>
        <p:sp>
          <p:nvSpPr>
            <p:cNvPr id="17" name="Freeform 17"/>
            <p:cNvSpPr/>
            <p:nvPr/>
          </p:nvSpPr>
          <p:spPr>
            <a:xfrm>
              <a:off x="0" y="0"/>
              <a:ext cx="771630" cy="717011"/>
            </a:xfrm>
            <a:custGeom>
              <a:avLst/>
              <a:gdLst/>
              <a:ahLst/>
              <a:cxnLst/>
              <a:rect l="l" t="t" r="r" b="b"/>
              <a:pathLst>
                <a:path w="771630" h="717011">
                  <a:moveTo>
                    <a:pt x="385815" y="0"/>
                  </a:moveTo>
                  <a:cubicBezTo>
                    <a:pt x="172735" y="0"/>
                    <a:pt x="0" y="160508"/>
                    <a:pt x="0" y="358505"/>
                  </a:cubicBezTo>
                  <a:cubicBezTo>
                    <a:pt x="0" y="556503"/>
                    <a:pt x="172735" y="717011"/>
                    <a:pt x="385815" y="717011"/>
                  </a:cubicBezTo>
                  <a:cubicBezTo>
                    <a:pt x="598895" y="717011"/>
                    <a:pt x="771630" y="556503"/>
                    <a:pt x="771630" y="358505"/>
                  </a:cubicBezTo>
                  <a:cubicBezTo>
                    <a:pt x="771630" y="160508"/>
                    <a:pt x="598895" y="0"/>
                    <a:pt x="385815" y="0"/>
                  </a:cubicBezTo>
                  <a:close/>
                </a:path>
              </a:pathLst>
            </a:custGeom>
            <a:solidFill>
              <a:srgbClr val="000000">
                <a:alpha val="0"/>
              </a:srgbClr>
            </a:solidFill>
            <a:ln w="19050" cap="sq">
              <a:solidFill>
                <a:srgbClr val="FFFFFF"/>
              </a:solidFill>
              <a:prstDash val="lgDash"/>
              <a:miter/>
            </a:ln>
          </p:spPr>
        </p:sp>
        <p:sp>
          <p:nvSpPr>
            <p:cNvPr id="18" name="TextBox 18"/>
            <p:cNvSpPr txBox="1"/>
            <p:nvPr/>
          </p:nvSpPr>
          <p:spPr>
            <a:xfrm>
              <a:off x="72340" y="29120"/>
              <a:ext cx="626950" cy="620671"/>
            </a:xfrm>
            <a:prstGeom prst="rect">
              <a:avLst/>
            </a:prstGeom>
          </p:spPr>
          <p:txBody>
            <a:bodyPr lIns="50800" tIns="50800" rIns="50800" bIns="50800" rtlCol="0" anchor="ctr"/>
            <a:lstStyle/>
            <a:p>
              <a:pPr algn="ctr">
                <a:lnSpc>
                  <a:spcPts val="2659"/>
                </a:lnSpc>
                <a:spcBef>
                  <a:spcPct val="0"/>
                </a:spcBef>
              </a:pPr>
              <a:endParaRPr/>
            </a:p>
          </p:txBody>
        </p:sp>
      </p:grpSp>
      <p:sp>
        <p:nvSpPr>
          <p:cNvPr id="19" name="AutoShape 19"/>
          <p:cNvSpPr/>
          <p:nvPr/>
        </p:nvSpPr>
        <p:spPr>
          <a:xfrm>
            <a:off x="9519443" y="6816141"/>
            <a:ext cx="1718668" cy="231131"/>
          </a:xfrm>
          <a:prstGeom prst="line">
            <a:avLst/>
          </a:prstGeom>
          <a:ln w="19050" cap="flat">
            <a:solidFill>
              <a:srgbClr val="000000"/>
            </a:solidFill>
            <a:prstDash val="solid"/>
            <a:headEnd type="none" w="sm" len="sm"/>
            <a:tailEnd type="arrow" w="med" len="sm"/>
          </a:ln>
        </p:spPr>
      </p:sp>
      <p:grpSp>
        <p:nvGrpSpPr>
          <p:cNvPr id="20" name="Group 20"/>
          <p:cNvGrpSpPr/>
          <p:nvPr/>
        </p:nvGrpSpPr>
        <p:grpSpPr>
          <a:xfrm>
            <a:off x="5396104" y="9183946"/>
            <a:ext cx="593979" cy="536361"/>
            <a:chOff x="0" y="0"/>
            <a:chExt cx="988082" cy="892234"/>
          </a:xfrm>
        </p:grpSpPr>
        <p:sp>
          <p:nvSpPr>
            <p:cNvPr id="21" name="Freeform 21"/>
            <p:cNvSpPr/>
            <p:nvPr/>
          </p:nvSpPr>
          <p:spPr>
            <a:xfrm>
              <a:off x="0" y="0"/>
              <a:ext cx="988082" cy="892234"/>
            </a:xfrm>
            <a:custGeom>
              <a:avLst/>
              <a:gdLst/>
              <a:ahLst/>
              <a:cxnLst/>
              <a:rect l="l" t="t" r="r" b="b"/>
              <a:pathLst>
                <a:path w="988082" h="892234">
                  <a:moveTo>
                    <a:pt x="494041" y="0"/>
                  </a:moveTo>
                  <a:cubicBezTo>
                    <a:pt x="221190" y="0"/>
                    <a:pt x="0" y="199733"/>
                    <a:pt x="0" y="446117"/>
                  </a:cubicBezTo>
                  <a:cubicBezTo>
                    <a:pt x="0" y="692500"/>
                    <a:pt x="221190" y="892234"/>
                    <a:pt x="494041" y="892234"/>
                  </a:cubicBezTo>
                  <a:cubicBezTo>
                    <a:pt x="766892" y="892234"/>
                    <a:pt x="988082" y="692500"/>
                    <a:pt x="988082" y="446117"/>
                  </a:cubicBezTo>
                  <a:cubicBezTo>
                    <a:pt x="988082" y="199733"/>
                    <a:pt x="766892" y="0"/>
                    <a:pt x="494041" y="0"/>
                  </a:cubicBezTo>
                  <a:close/>
                </a:path>
              </a:pathLst>
            </a:custGeom>
            <a:solidFill>
              <a:srgbClr val="000000">
                <a:alpha val="0"/>
              </a:srgbClr>
            </a:solidFill>
            <a:ln w="19050" cap="sq">
              <a:solidFill>
                <a:srgbClr val="FFFFFF"/>
              </a:solidFill>
              <a:prstDash val="lgDash"/>
              <a:miter/>
            </a:ln>
          </p:spPr>
        </p:sp>
        <p:sp>
          <p:nvSpPr>
            <p:cNvPr id="22" name="TextBox 22"/>
            <p:cNvSpPr txBox="1"/>
            <p:nvPr/>
          </p:nvSpPr>
          <p:spPr>
            <a:xfrm>
              <a:off x="92633" y="45547"/>
              <a:ext cx="802817" cy="763040"/>
            </a:xfrm>
            <a:prstGeom prst="rect">
              <a:avLst/>
            </a:prstGeom>
          </p:spPr>
          <p:txBody>
            <a:bodyPr lIns="50800" tIns="50800" rIns="50800" bIns="50800" rtlCol="0" anchor="ctr"/>
            <a:lstStyle/>
            <a:p>
              <a:pPr algn="ctr">
                <a:lnSpc>
                  <a:spcPts val="2659"/>
                </a:lnSpc>
                <a:spcBef>
                  <a:spcPct val="0"/>
                </a:spcBef>
              </a:pPr>
              <a:endParaRPr/>
            </a:p>
          </p:txBody>
        </p:sp>
      </p:grpSp>
      <p:grpSp>
        <p:nvGrpSpPr>
          <p:cNvPr id="23" name="Group 23"/>
          <p:cNvGrpSpPr/>
          <p:nvPr/>
        </p:nvGrpSpPr>
        <p:grpSpPr>
          <a:xfrm>
            <a:off x="5814937" y="8524654"/>
            <a:ext cx="501038" cy="480596"/>
            <a:chOff x="0" y="0"/>
            <a:chExt cx="833474" cy="799469"/>
          </a:xfrm>
        </p:grpSpPr>
        <p:sp>
          <p:nvSpPr>
            <p:cNvPr id="24" name="Freeform 24"/>
            <p:cNvSpPr/>
            <p:nvPr/>
          </p:nvSpPr>
          <p:spPr>
            <a:xfrm>
              <a:off x="0" y="0"/>
              <a:ext cx="833474" cy="799469"/>
            </a:xfrm>
            <a:custGeom>
              <a:avLst/>
              <a:gdLst/>
              <a:ahLst/>
              <a:cxnLst/>
              <a:rect l="l" t="t" r="r" b="b"/>
              <a:pathLst>
                <a:path w="833474" h="799469">
                  <a:moveTo>
                    <a:pt x="416737" y="0"/>
                  </a:moveTo>
                  <a:cubicBezTo>
                    <a:pt x="186579" y="0"/>
                    <a:pt x="0" y="178967"/>
                    <a:pt x="0" y="399734"/>
                  </a:cubicBezTo>
                  <a:cubicBezTo>
                    <a:pt x="0" y="620502"/>
                    <a:pt x="186579" y="799469"/>
                    <a:pt x="416737" y="799469"/>
                  </a:cubicBezTo>
                  <a:cubicBezTo>
                    <a:pt x="646894" y="799469"/>
                    <a:pt x="833474" y="620502"/>
                    <a:pt x="833474" y="399734"/>
                  </a:cubicBezTo>
                  <a:cubicBezTo>
                    <a:pt x="833474" y="178967"/>
                    <a:pt x="646894" y="0"/>
                    <a:pt x="416737" y="0"/>
                  </a:cubicBezTo>
                  <a:close/>
                </a:path>
              </a:pathLst>
            </a:custGeom>
            <a:solidFill>
              <a:srgbClr val="000000">
                <a:alpha val="0"/>
              </a:srgbClr>
            </a:solidFill>
            <a:ln w="19050" cap="sq">
              <a:solidFill>
                <a:srgbClr val="FFFFFF"/>
              </a:solidFill>
              <a:prstDash val="lgDash"/>
              <a:miter/>
            </a:ln>
          </p:spPr>
        </p:sp>
        <p:sp>
          <p:nvSpPr>
            <p:cNvPr id="25" name="TextBox 25"/>
            <p:cNvSpPr txBox="1"/>
            <p:nvPr/>
          </p:nvSpPr>
          <p:spPr>
            <a:xfrm>
              <a:off x="78138" y="36850"/>
              <a:ext cx="677197" cy="687668"/>
            </a:xfrm>
            <a:prstGeom prst="rect">
              <a:avLst/>
            </a:prstGeom>
          </p:spPr>
          <p:txBody>
            <a:bodyPr lIns="50800" tIns="50800" rIns="50800" bIns="50800" rtlCol="0" anchor="ctr"/>
            <a:lstStyle/>
            <a:p>
              <a:pPr algn="ctr">
                <a:lnSpc>
                  <a:spcPts val="2659"/>
                </a:lnSpc>
                <a:spcBef>
                  <a:spcPct val="0"/>
                </a:spcBef>
              </a:pPr>
              <a:endParaRPr/>
            </a:p>
          </p:txBody>
        </p:sp>
      </p:grpSp>
      <p:grpSp>
        <p:nvGrpSpPr>
          <p:cNvPr id="26" name="Group 26"/>
          <p:cNvGrpSpPr/>
          <p:nvPr/>
        </p:nvGrpSpPr>
        <p:grpSpPr>
          <a:xfrm>
            <a:off x="6106068" y="7556589"/>
            <a:ext cx="501038" cy="455811"/>
            <a:chOff x="0" y="0"/>
            <a:chExt cx="833474" cy="758240"/>
          </a:xfrm>
        </p:grpSpPr>
        <p:sp>
          <p:nvSpPr>
            <p:cNvPr id="27" name="Freeform 27"/>
            <p:cNvSpPr/>
            <p:nvPr/>
          </p:nvSpPr>
          <p:spPr>
            <a:xfrm>
              <a:off x="0" y="0"/>
              <a:ext cx="833474" cy="758240"/>
            </a:xfrm>
            <a:custGeom>
              <a:avLst/>
              <a:gdLst/>
              <a:ahLst/>
              <a:cxnLst/>
              <a:rect l="l" t="t" r="r" b="b"/>
              <a:pathLst>
                <a:path w="833474" h="758240">
                  <a:moveTo>
                    <a:pt x="416737" y="0"/>
                  </a:moveTo>
                  <a:cubicBezTo>
                    <a:pt x="186579" y="0"/>
                    <a:pt x="0" y="169738"/>
                    <a:pt x="0" y="379120"/>
                  </a:cubicBezTo>
                  <a:cubicBezTo>
                    <a:pt x="0" y="588502"/>
                    <a:pt x="186579" y="758240"/>
                    <a:pt x="416737" y="758240"/>
                  </a:cubicBezTo>
                  <a:cubicBezTo>
                    <a:pt x="646894" y="758240"/>
                    <a:pt x="833474" y="588502"/>
                    <a:pt x="833474" y="379120"/>
                  </a:cubicBezTo>
                  <a:cubicBezTo>
                    <a:pt x="833474" y="169738"/>
                    <a:pt x="646894" y="0"/>
                    <a:pt x="416737" y="0"/>
                  </a:cubicBezTo>
                  <a:close/>
                </a:path>
              </a:pathLst>
            </a:custGeom>
            <a:solidFill>
              <a:srgbClr val="000000">
                <a:alpha val="0"/>
              </a:srgbClr>
            </a:solidFill>
            <a:ln w="19050" cap="sq">
              <a:solidFill>
                <a:srgbClr val="FFFFFF"/>
              </a:solidFill>
              <a:prstDash val="lgDash"/>
              <a:miter/>
            </a:ln>
          </p:spPr>
        </p:sp>
        <p:sp>
          <p:nvSpPr>
            <p:cNvPr id="28" name="TextBox 28"/>
            <p:cNvSpPr txBox="1"/>
            <p:nvPr/>
          </p:nvSpPr>
          <p:spPr>
            <a:xfrm>
              <a:off x="78138" y="32985"/>
              <a:ext cx="677197" cy="654170"/>
            </a:xfrm>
            <a:prstGeom prst="rect">
              <a:avLst/>
            </a:prstGeom>
          </p:spPr>
          <p:txBody>
            <a:bodyPr lIns="50800" tIns="50800" rIns="50800" bIns="50800" rtlCol="0" anchor="ctr"/>
            <a:lstStyle/>
            <a:p>
              <a:pPr algn="ctr">
                <a:lnSpc>
                  <a:spcPts val="2659"/>
                </a:lnSpc>
                <a:spcBef>
                  <a:spcPct val="0"/>
                </a:spcBef>
              </a:pPr>
              <a:endParaRPr/>
            </a:p>
          </p:txBody>
        </p:sp>
      </p:grpSp>
      <p:sp>
        <p:nvSpPr>
          <p:cNvPr id="29" name="AutoShape 29"/>
          <p:cNvSpPr/>
          <p:nvPr/>
        </p:nvSpPr>
        <p:spPr>
          <a:xfrm flipH="1" flipV="1">
            <a:off x="2427380" y="6816141"/>
            <a:ext cx="3678688" cy="968353"/>
          </a:xfrm>
          <a:prstGeom prst="line">
            <a:avLst/>
          </a:prstGeom>
          <a:ln w="19050" cap="flat">
            <a:solidFill>
              <a:srgbClr val="000000"/>
            </a:solidFill>
            <a:prstDash val="solid"/>
            <a:headEnd type="none" w="sm" len="sm"/>
            <a:tailEnd type="arrow" w="med" len="sm"/>
          </a:ln>
        </p:spPr>
      </p:sp>
      <p:sp>
        <p:nvSpPr>
          <p:cNvPr id="30" name="AutoShape 30"/>
          <p:cNvSpPr/>
          <p:nvPr/>
        </p:nvSpPr>
        <p:spPr>
          <a:xfrm flipH="1" flipV="1">
            <a:off x="2303683" y="8017161"/>
            <a:ext cx="3633952" cy="651114"/>
          </a:xfrm>
          <a:prstGeom prst="line">
            <a:avLst/>
          </a:prstGeom>
          <a:ln w="19050" cap="flat">
            <a:solidFill>
              <a:srgbClr val="000000"/>
            </a:solidFill>
            <a:prstDash val="solid"/>
            <a:headEnd type="none" w="sm" len="sm"/>
            <a:tailEnd type="arrow" w="med" len="sm"/>
          </a:ln>
        </p:spPr>
      </p:sp>
      <p:sp>
        <p:nvSpPr>
          <p:cNvPr id="31" name="AutoShape 31"/>
          <p:cNvSpPr/>
          <p:nvPr/>
        </p:nvSpPr>
        <p:spPr>
          <a:xfrm flipH="1">
            <a:off x="1963972" y="9442931"/>
            <a:ext cx="3477338" cy="9196"/>
          </a:xfrm>
          <a:prstGeom prst="line">
            <a:avLst/>
          </a:prstGeom>
          <a:ln w="19050" cap="flat">
            <a:solidFill>
              <a:srgbClr val="000000"/>
            </a:solidFill>
            <a:prstDash val="solid"/>
            <a:headEnd type="none" w="sm" len="sm"/>
            <a:tailEnd type="arrow" w="med" len="sm"/>
          </a:ln>
        </p:spPr>
      </p:sp>
      <p:grpSp>
        <p:nvGrpSpPr>
          <p:cNvPr id="32" name="Group 32"/>
          <p:cNvGrpSpPr/>
          <p:nvPr/>
        </p:nvGrpSpPr>
        <p:grpSpPr>
          <a:xfrm>
            <a:off x="7226377" y="8284356"/>
            <a:ext cx="501038" cy="480596"/>
            <a:chOff x="0" y="0"/>
            <a:chExt cx="833474" cy="799469"/>
          </a:xfrm>
        </p:grpSpPr>
        <p:sp>
          <p:nvSpPr>
            <p:cNvPr id="33" name="Freeform 33"/>
            <p:cNvSpPr/>
            <p:nvPr/>
          </p:nvSpPr>
          <p:spPr>
            <a:xfrm>
              <a:off x="0" y="0"/>
              <a:ext cx="833474" cy="799469"/>
            </a:xfrm>
            <a:custGeom>
              <a:avLst/>
              <a:gdLst/>
              <a:ahLst/>
              <a:cxnLst/>
              <a:rect l="l" t="t" r="r" b="b"/>
              <a:pathLst>
                <a:path w="833474" h="799469">
                  <a:moveTo>
                    <a:pt x="416737" y="0"/>
                  </a:moveTo>
                  <a:cubicBezTo>
                    <a:pt x="186579" y="0"/>
                    <a:pt x="0" y="178967"/>
                    <a:pt x="0" y="399734"/>
                  </a:cubicBezTo>
                  <a:cubicBezTo>
                    <a:pt x="0" y="620502"/>
                    <a:pt x="186579" y="799469"/>
                    <a:pt x="416737" y="799469"/>
                  </a:cubicBezTo>
                  <a:cubicBezTo>
                    <a:pt x="646894" y="799469"/>
                    <a:pt x="833474" y="620502"/>
                    <a:pt x="833474" y="399734"/>
                  </a:cubicBezTo>
                  <a:cubicBezTo>
                    <a:pt x="833474" y="178967"/>
                    <a:pt x="646894" y="0"/>
                    <a:pt x="416737" y="0"/>
                  </a:cubicBezTo>
                  <a:close/>
                </a:path>
              </a:pathLst>
            </a:custGeom>
            <a:solidFill>
              <a:srgbClr val="000000">
                <a:alpha val="0"/>
              </a:srgbClr>
            </a:solidFill>
            <a:ln w="19050" cap="sq">
              <a:solidFill>
                <a:srgbClr val="FFFFFF"/>
              </a:solidFill>
              <a:prstDash val="lgDash"/>
              <a:miter/>
            </a:ln>
          </p:spPr>
        </p:sp>
        <p:sp>
          <p:nvSpPr>
            <p:cNvPr id="34" name="TextBox 34"/>
            <p:cNvSpPr txBox="1"/>
            <p:nvPr/>
          </p:nvSpPr>
          <p:spPr>
            <a:xfrm>
              <a:off x="78138" y="36850"/>
              <a:ext cx="677197" cy="687668"/>
            </a:xfrm>
            <a:prstGeom prst="rect">
              <a:avLst/>
            </a:prstGeom>
          </p:spPr>
          <p:txBody>
            <a:bodyPr lIns="50800" tIns="50800" rIns="50800" bIns="50800" rtlCol="0" anchor="ctr"/>
            <a:lstStyle/>
            <a:p>
              <a:pPr algn="ctr">
                <a:lnSpc>
                  <a:spcPts val="2659"/>
                </a:lnSpc>
                <a:spcBef>
                  <a:spcPct val="0"/>
                </a:spcBef>
              </a:pPr>
              <a:endParaRPr/>
            </a:p>
          </p:txBody>
        </p:sp>
      </p:grpSp>
      <p:sp>
        <p:nvSpPr>
          <p:cNvPr id="35" name="AutoShape 35"/>
          <p:cNvSpPr/>
          <p:nvPr/>
        </p:nvSpPr>
        <p:spPr>
          <a:xfrm>
            <a:off x="7639122" y="8755756"/>
            <a:ext cx="3846858" cy="249493"/>
          </a:xfrm>
          <a:prstGeom prst="line">
            <a:avLst/>
          </a:prstGeom>
          <a:ln w="19050" cap="flat">
            <a:solidFill>
              <a:srgbClr val="000000"/>
            </a:solidFill>
            <a:prstDash val="solid"/>
            <a:headEnd type="none" w="sm" len="sm"/>
            <a:tailEnd type="arrow" w="med" len="sm"/>
          </a:ln>
        </p:spPr>
      </p:sp>
      <p:sp>
        <p:nvSpPr>
          <p:cNvPr id="36" name="Freeform 36"/>
          <p:cNvSpPr/>
          <p:nvPr/>
        </p:nvSpPr>
        <p:spPr>
          <a:xfrm>
            <a:off x="16045916" y="8544768"/>
            <a:ext cx="1268074" cy="1278357"/>
          </a:xfrm>
          <a:custGeom>
            <a:avLst/>
            <a:gdLst/>
            <a:ahLst/>
            <a:cxnLst/>
            <a:rect l="l" t="t" r="r" b="b"/>
            <a:pathLst>
              <a:path w="1268074" h="1278357">
                <a:moveTo>
                  <a:pt x="0" y="0"/>
                </a:moveTo>
                <a:lnTo>
                  <a:pt x="1268073" y="0"/>
                </a:lnTo>
                <a:lnTo>
                  <a:pt x="1268073" y="1278357"/>
                </a:lnTo>
                <a:lnTo>
                  <a:pt x="0" y="1278357"/>
                </a:lnTo>
                <a:lnTo>
                  <a:pt x="0" y="0"/>
                </a:lnTo>
                <a:close/>
              </a:path>
            </a:pathLst>
          </a:custGeom>
          <a:blipFill>
            <a:blip r:embed="rId4"/>
            <a:stretch>
              <a:fillRect l="-108351" r="-516281" b="-378903"/>
            </a:stretch>
          </a:blipFill>
        </p:spPr>
      </p:sp>
      <p:sp>
        <p:nvSpPr>
          <p:cNvPr id="37" name="TextBox 37"/>
          <p:cNvSpPr txBox="1"/>
          <p:nvPr/>
        </p:nvSpPr>
        <p:spPr>
          <a:xfrm>
            <a:off x="262479" y="5466851"/>
            <a:ext cx="3402986" cy="352298"/>
          </a:xfrm>
          <a:prstGeom prst="rect">
            <a:avLst/>
          </a:prstGeom>
        </p:spPr>
        <p:txBody>
          <a:bodyPr lIns="0" tIns="0" rIns="0" bIns="0" rtlCol="0" anchor="t">
            <a:spAutoFit/>
          </a:bodyPr>
          <a:lstStyle/>
          <a:p>
            <a:pPr algn="r" rtl="1">
              <a:lnSpc>
                <a:spcPts val="2265"/>
              </a:lnSpc>
            </a:pPr>
            <a:r>
              <a:rPr lang="ar-EG" sz="2199">
                <a:solidFill>
                  <a:srgbClr val="0E0D0D"/>
                </a:solidFill>
                <a:latin typeface="29LT Zarid Display"/>
                <a:ea typeface="29LT Zarid Display"/>
                <a:cs typeface="29LT Zarid Display"/>
                <a:sym typeface="29LT Zarid Display"/>
                <a:rtl/>
              </a:rPr>
              <a:t>الأدخنة الخطرة الناتجة عن احتراق المواد</a:t>
            </a:r>
          </a:p>
        </p:txBody>
      </p:sp>
      <p:sp>
        <p:nvSpPr>
          <p:cNvPr id="38" name="TextBox 38"/>
          <p:cNvSpPr txBox="1"/>
          <p:nvPr/>
        </p:nvSpPr>
        <p:spPr>
          <a:xfrm>
            <a:off x="11109509" y="4463628"/>
            <a:ext cx="1785313" cy="92379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الغبار يمكن أن ينتقل عبر الهواء وينشر المواد الخطرة</a:t>
            </a:r>
          </a:p>
        </p:txBody>
      </p:sp>
      <p:sp>
        <p:nvSpPr>
          <p:cNvPr id="39" name="TextBox 39"/>
          <p:cNvSpPr txBox="1"/>
          <p:nvPr/>
        </p:nvSpPr>
        <p:spPr>
          <a:xfrm>
            <a:off x="10842747" y="7138816"/>
            <a:ext cx="1833716" cy="63804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الأسبستوس يمكن أن يتسرب من مواد البناء </a:t>
            </a:r>
          </a:p>
        </p:txBody>
      </p:sp>
      <p:sp>
        <p:nvSpPr>
          <p:cNvPr id="40" name="TextBox 40"/>
          <p:cNvSpPr txBox="1"/>
          <p:nvPr/>
        </p:nvSpPr>
        <p:spPr>
          <a:xfrm>
            <a:off x="441093" y="6637178"/>
            <a:ext cx="2170169" cy="63804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التلوث بالذخائر غير المنفجرة</a:t>
            </a:r>
          </a:p>
        </p:txBody>
      </p:sp>
      <p:sp>
        <p:nvSpPr>
          <p:cNvPr id="41" name="TextBox 41"/>
          <p:cNvSpPr txBox="1"/>
          <p:nvPr/>
        </p:nvSpPr>
        <p:spPr>
          <a:xfrm>
            <a:off x="133514" y="7886606"/>
            <a:ext cx="2170169" cy="35229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السلع الكهربائية</a:t>
            </a:r>
          </a:p>
        </p:txBody>
      </p:sp>
      <p:sp>
        <p:nvSpPr>
          <p:cNvPr id="42" name="TextBox 42"/>
          <p:cNvSpPr txBox="1"/>
          <p:nvPr/>
        </p:nvSpPr>
        <p:spPr>
          <a:xfrm>
            <a:off x="-56385" y="9295698"/>
            <a:ext cx="2170169" cy="63804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تسربات مياه الصرف الصحي</a:t>
            </a:r>
          </a:p>
        </p:txBody>
      </p:sp>
      <p:sp>
        <p:nvSpPr>
          <p:cNvPr id="43" name="TextBox 43"/>
          <p:cNvSpPr txBox="1"/>
          <p:nvPr/>
        </p:nvSpPr>
        <p:spPr>
          <a:xfrm>
            <a:off x="11123696" y="8906002"/>
            <a:ext cx="1833716" cy="352298"/>
          </a:xfrm>
          <a:prstGeom prst="rect">
            <a:avLst/>
          </a:prstGeom>
        </p:spPr>
        <p:txBody>
          <a:bodyPr lIns="0" tIns="0" rIns="0" bIns="0" rtlCol="0" anchor="t">
            <a:spAutoFit/>
          </a:bodyPr>
          <a:lstStyle/>
          <a:p>
            <a:pPr algn="ctr" rtl="1">
              <a:lnSpc>
                <a:spcPts val="2265"/>
              </a:lnSpc>
            </a:pPr>
            <a:r>
              <a:rPr lang="ar-EG" sz="2199">
                <a:solidFill>
                  <a:srgbClr val="0E0D0D"/>
                </a:solidFill>
                <a:latin typeface="29LT Zarid Display"/>
                <a:ea typeface="29LT Zarid Display"/>
                <a:cs typeface="29LT Zarid Display"/>
                <a:sym typeface="29LT Zarid Display"/>
                <a:rtl/>
              </a:rPr>
              <a:t>بقايا بشرية </a:t>
            </a:r>
          </a:p>
        </p:txBody>
      </p:sp>
      <p:sp>
        <p:nvSpPr>
          <p:cNvPr id="44" name="TextBox 44"/>
          <p:cNvSpPr txBox="1"/>
          <p:nvPr/>
        </p:nvSpPr>
        <p:spPr>
          <a:xfrm>
            <a:off x="1402591" y="713876"/>
            <a:ext cx="2684192" cy="744395"/>
          </a:xfrm>
          <a:prstGeom prst="rect">
            <a:avLst/>
          </a:prstGeom>
        </p:spPr>
        <p:txBody>
          <a:bodyPr lIns="0" tIns="0" rIns="0" bIns="0" rtlCol="0" anchor="t">
            <a:spAutoFit/>
          </a:bodyPr>
          <a:lstStyle/>
          <a:p>
            <a:pPr algn="ctr" rtl="1">
              <a:lnSpc>
                <a:spcPts val="4737"/>
              </a:lnSpc>
            </a:pPr>
            <a:r>
              <a:rPr lang="ar-EG" sz="4599">
                <a:solidFill>
                  <a:srgbClr val="A41C00"/>
                </a:solidFill>
                <a:latin typeface="29LT Zarid Display"/>
                <a:ea typeface="29LT Zarid Display"/>
                <a:cs typeface="29LT Zarid Display"/>
                <a:sym typeface="29LT Zarid Display"/>
                <a:rtl/>
              </a:rPr>
              <a:t>الركام الناتج</a:t>
            </a:r>
          </a:p>
        </p:txBody>
      </p:sp>
      <p:sp>
        <p:nvSpPr>
          <p:cNvPr id="45" name="AutoShape 45"/>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6" name="AutoShape 46"/>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7" name="TextBox 47"/>
          <p:cNvSpPr txBox="1"/>
          <p:nvPr/>
        </p:nvSpPr>
        <p:spPr>
          <a:xfrm>
            <a:off x="11452668" y="578433"/>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المشاكل البيئية </a:t>
            </a:r>
          </a:p>
        </p:txBody>
      </p:sp>
      <p:grpSp>
        <p:nvGrpSpPr>
          <p:cNvPr id="48" name="Group 48"/>
          <p:cNvGrpSpPr/>
          <p:nvPr/>
        </p:nvGrpSpPr>
        <p:grpSpPr>
          <a:xfrm rot="-5400000">
            <a:off x="16316288" y="1338954"/>
            <a:ext cx="3310648" cy="632777"/>
            <a:chOff x="0" y="0"/>
            <a:chExt cx="1132165" cy="216395"/>
          </a:xfrm>
        </p:grpSpPr>
        <p:sp>
          <p:nvSpPr>
            <p:cNvPr id="49" name="Freeform 49"/>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50" name="TextBox 50"/>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51" name="TextBox 51"/>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52" name="Group 52"/>
          <p:cNvGrpSpPr/>
          <p:nvPr/>
        </p:nvGrpSpPr>
        <p:grpSpPr>
          <a:xfrm rot="-5400000">
            <a:off x="16844236" y="4121653"/>
            <a:ext cx="2254751" cy="632777"/>
            <a:chOff x="0" y="0"/>
            <a:chExt cx="771072" cy="216395"/>
          </a:xfrm>
        </p:grpSpPr>
        <p:sp>
          <p:nvSpPr>
            <p:cNvPr id="53" name="Freeform 53"/>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54" name="TextBox 54"/>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55" name="TextBox 55"/>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56" name="Group 56"/>
          <p:cNvGrpSpPr/>
          <p:nvPr/>
        </p:nvGrpSpPr>
        <p:grpSpPr>
          <a:xfrm rot="-5400000">
            <a:off x="16447989" y="6747596"/>
            <a:ext cx="3047245" cy="632777"/>
            <a:chOff x="0" y="0"/>
            <a:chExt cx="1042087" cy="216395"/>
          </a:xfrm>
        </p:grpSpPr>
        <p:sp>
          <p:nvSpPr>
            <p:cNvPr id="57" name="Freeform 57"/>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solidFill>
          </p:spPr>
        </p:sp>
        <p:sp>
          <p:nvSpPr>
            <p:cNvPr id="58" name="TextBox 58"/>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59" name="Group 59"/>
          <p:cNvGrpSpPr/>
          <p:nvPr/>
        </p:nvGrpSpPr>
        <p:grpSpPr>
          <a:xfrm rot="-5400000">
            <a:off x="17061832" y="9180998"/>
            <a:ext cx="1819560" cy="632777"/>
            <a:chOff x="0" y="0"/>
            <a:chExt cx="622247" cy="216395"/>
          </a:xfrm>
        </p:grpSpPr>
        <p:sp>
          <p:nvSpPr>
            <p:cNvPr id="60" name="Freeform 60"/>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alpha val="34902"/>
              </a:srgbClr>
            </a:solidFill>
          </p:spPr>
        </p:sp>
        <p:sp>
          <p:nvSpPr>
            <p:cNvPr id="61" name="TextBox 61"/>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62" name="TextBox 62"/>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آثار الحرب الأخيرة على المدينة</a:t>
            </a:r>
          </a:p>
        </p:txBody>
      </p:sp>
      <p:sp>
        <p:nvSpPr>
          <p:cNvPr id="63" name="TextBox 63"/>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تحليل </a:t>
            </a:r>
            <a:r>
              <a:rPr lang="en-US" sz="2541" b="1">
                <a:solidFill>
                  <a:srgbClr val="0E0D0D">
                    <a:alpha val="34902"/>
                  </a:srgbClr>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741964" y="3782809"/>
            <a:ext cx="1643456" cy="1643456"/>
          </a:xfrm>
          <a:custGeom>
            <a:avLst/>
            <a:gdLst/>
            <a:ahLst/>
            <a:cxnLst/>
            <a:rect l="l" t="t" r="r" b="b"/>
            <a:pathLst>
              <a:path w="1643456" h="1643456">
                <a:moveTo>
                  <a:pt x="0" y="0"/>
                </a:moveTo>
                <a:lnTo>
                  <a:pt x="1643456" y="0"/>
                </a:lnTo>
                <a:lnTo>
                  <a:pt x="1643456" y="1643456"/>
                </a:lnTo>
                <a:lnTo>
                  <a:pt x="0" y="16434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9513682" y="3782809"/>
            <a:ext cx="1643456" cy="1643456"/>
          </a:xfrm>
          <a:custGeom>
            <a:avLst/>
            <a:gdLst/>
            <a:ahLst/>
            <a:cxnLst/>
            <a:rect l="l" t="t" r="r" b="b"/>
            <a:pathLst>
              <a:path w="1643456" h="1643456">
                <a:moveTo>
                  <a:pt x="0" y="0"/>
                </a:moveTo>
                <a:lnTo>
                  <a:pt x="1643456" y="0"/>
                </a:lnTo>
                <a:lnTo>
                  <a:pt x="1643456" y="1643456"/>
                </a:lnTo>
                <a:lnTo>
                  <a:pt x="0" y="164345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Freeform 4"/>
          <p:cNvSpPr/>
          <p:nvPr/>
        </p:nvSpPr>
        <p:spPr>
          <a:xfrm rot="-10800000">
            <a:off x="9508812" y="5546871"/>
            <a:ext cx="1643456" cy="1643456"/>
          </a:xfrm>
          <a:custGeom>
            <a:avLst/>
            <a:gdLst/>
            <a:ahLst/>
            <a:cxnLst/>
            <a:rect l="l" t="t" r="r" b="b"/>
            <a:pathLst>
              <a:path w="1643456" h="1643456">
                <a:moveTo>
                  <a:pt x="0" y="0"/>
                </a:moveTo>
                <a:lnTo>
                  <a:pt x="1643456" y="0"/>
                </a:lnTo>
                <a:lnTo>
                  <a:pt x="1643456" y="1643456"/>
                </a:lnTo>
                <a:lnTo>
                  <a:pt x="0" y="164345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 name="Freeform 5"/>
          <p:cNvSpPr/>
          <p:nvPr/>
        </p:nvSpPr>
        <p:spPr>
          <a:xfrm rot="-5400000">
            <a:off x="7741964" y="5546871"/>
            <a:ext cx="1643456" cy="1643456"/>
          </a:xfrm>
          <a:custGeom>
            <a:avLst/>
            <a:gdLst/>
            <a:ahLst/>
            <a:cxnLst/>
            <a:rect l="l" t="t" r="r" b="b"/>
            <a:pathLst>
              <a:path w="1643456" h="1643456">
                <a:moveTo>
                  <a:pt x="0" y="0"/>
                </a:moveTo>
                <a:lnTo>
                  <a:pt x="1643456" y="0"/>
                </a:lnTo>
                <a:lnTo>
                  <a:pt x="1643456" y="1643456"/>
                </a:lnTo>
                <a:lnTo>
                  <a:pt x="0" y="1643456"/>
                </a:lnTo>
                <a:lnTo>
                  <a:pt x="0" y="0"/>
                </a:lnTo>
                <a:close/>
              </a:path>
            </a:pathLst>
          </a:custGeom>
          <a:blipFill>
            <a:blip r:embed="rId8">
              <a:alphaModFix amt="59000"/>
              <a:extLst>
                <a:ext uri="{96DAC541-7B7A-43D3-8B79-37D633B846F1}">
                  <asvg:svgBlip xmlns:asvg="http://schemas.microsoft.com/office/drawing/2016/SVG/main" r:embed="rId9"/>
                </a:ext>
              </a:extLst>
            </a:blip>
            <a:stretch>
              <a:fillRect/>
            </a:stretch>
          </a:blipFill>
        </p:spPr>
      </p:sp>
      <p:grpSp>
        <p:nvGrpSpPr>
          <p:cNvPr id="6" name="Group 6"/>
          <p:cNvGrpSpPr/>
          <p:nvPr/>
        </p:nvGrpSpPr>
        <p:grpSpPr>
          <a:xfrm>
            <a:off x="8019293" y="4065274"/>
            <a:ext cx="2847724" cy="2847724"/>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8F8F8"/>
            </a:solidFill>
          </p:spPr>
        </p:sp>
        <p:sp>
          <p:nvSpPr>
            <p:cNvPr id="8" name="TextBox 8"/>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sp>
        <p:nvSpPr>
          <p:cNvPr id="9" name="TextBox 9"/>
          <p:cNvSpPr txBox="1"/>
          <p:nvPr/>
        </p:nvSpPr>
        <p:spPr>
          <a:xfrm>
            <a:off x="8130832" y="4875509"/>
            <a:ext cx="2509175" cy="998655"/>
          </a:xfrm>
          <a:prstGeom prst="rect">
            <a:avLst/>
          </a:prstGeom>
        </p:spPr>
        <p:txBody>
          <a:bodyPr lIns="0" tIns="0" rIns="0" bIns="0" rtlCol="0" anchor="t">
            <a:spAutoFit/>
          </a:bodyPr>
          <a:lstStyle/>
          <a:p>
            <a:pPr algn="ctr">
              <a:lnSpc>
                <a:spcPts val="7173"/>
              </a:lnSpc>
            </a:pPr>
            <a:r>
              <a:rPr lang="en-US" sz="5123">
                <a:solidFill>
                  <a:srgbClr val="3B3B3B"/>
                </a:solidFill>
                <a:latin typeface="29LT Zarid Display"/>
                <a:ea typeface="29LT Zarid Display"/>
                <a:cs typeface="29LT Zarid Display"/>
                <a:sym typeface="29LT Zarid Display"/>
              </a:rPr>
              <a:t>SWOT</a:t>
            </a:r>
          </a:p>
        </p:txBody>
      </p:sp>
      <p:sp>
        <p:nvSpPr>
          <p:cNvPr id="10" name="AutoShape 10"/>
          <p:cNvSpPr/>
          <p:nvPr/>
        </p:nvSpPr>
        <p:spPr>
          <a:xfrm>
            <a:off x="9443155" y="1573169"/>
            <a:ext cx="0" cy="2492105"/>
          </a:xfrm>
          <a:prstGeom prst="line">
            <a:avLst/>
          </a:prstGeom>
          <a:ln w="85725" cap="flat">
            <a:solidFill>
              <a:srgbClr val="CBBEA8">
                <a:alpha val="26667"/>
              </a:srgbClr>
            </a:solidFill>
            <a:prstDash val="solid"/>
            <a:headEnd type="none" w="sm" len="sm"/>
            <a:tailEnd type="none" w="sm" len="sm"/>
          </a:ln>
        </p:spPr>
      </p:sp>
      <p:sp>
        <p:nvSpPr>
          <p:cNvPr id="11" name="AutoShape 11"/>
          <p:cNvSpPr/>
          <p:nvPr/>
        </p:nvSpPr>
        <p:spPr>
          <a:xfrm>
            <a:off x="9443155" y="6912998"/>
            <a:ext cx="0" cy="2851512"/>
          </a:xfrm>
          <a:prstGeom prst="line">
            <a:avLst/>
          </a:prstGeom>
          <a:ln w="85725" cap="flat">
            <a:solidFill>
              <a:srgbClr val="CBBEA8">
                <a:alpha val="26667"/>
              </a:srgbClr>
            </a:solidFill>
            <a:prstDash val="solid"/>
            <a:headEnd type="none" w="sm" len="sm"/>
            <a:tailEnd type="none" w="sm" len="sm"/>
          </a:ln>
        </p:spPr>
      </p:sp>
      <p:sp>
        <p:nvSpPr>
          <p:cNvPr id="12" name="AutoShape 12"/>
          <p:cNvSpPr/>
          <p:nvPr/>
        </p:nvSpPr>
        <p:spPr>
          <a:xfrm flipV="1">
            <a:off x="3285305" y="5516615"/>
            <a:ext cx="4733044" cy="0"/>
          </a:xfrm>
          <a:prstGeom prst="line">
            <a:avLst/>
          </a:prstGeom>
          <a:ln w="85725" cap="flat">
            <a:solidFill>
              <a:srgbClr val="CBBEA8">
                <a:alpha val="26667"/>
              </a:srgbClr>
            </a:solidFill>
            <a:prstDash val="solid"/>
            <a:headEnd type="none" w="sm" len="sm"/>
            <a:tailEnd type="none" w="sm" len="sm"/>
          </a:ln>
        </p:spPr>
      </p:sp>
      <p:sp>
        <p:nvSpPr>
          <p:cNvPr id="13" name="AutoShape 13"/>
          <p:cNvSpPr/>
          <p:nvPr/>
        </p:nvSpPr>
        <p:spPr>
          <a:xfrm>
            <a:off x="10867961" y="5488921"/>
            <a:ext cx="4517531" cy="215"/>
          </a:xfrm>
          <a:prstGeom prst="line">
            <a:avLst/>
          </a:prstGeom>
          <a:ln w="85725" cap="flat">
            <a:solidFill>
              <a:srgbClr val="CBBEA8">
                <a:alpha val="26667"/>
              </a:srgbClr>
            </a:solidFill>
            <a:prstDash val="solid"/>
            <a:headEnd type="none" w="sm" len="sm"/>
            <a:tailEnd type="none" w="sm" len="sm"/>
          </a:ln>
        </p:spPr>
      </p:sp>
      <p:sp>
        <p:nvSpPr>
          <p:cNvPr id="14" name="TextBox 14"/>
          <p:cNvSpPr txBox="1"/>
          <p:nvPr/>
        </p:nvSpPr>
        <p:spPr>
          <a:xfrm>
            <a:off x="3379981" y="1544594"/>
            <a:ext cx="4361983" cy="487382"/>
          </a:xfrm>
          <a:prstGeom prst="rect">
            <a:avLst/>
          </a:prstGeom>
        </p:spPr>
        <p:txBody>
          <a:bodyPr lIns="0" tIns="0" rIns="0" bIns="0" rtlCol="0" anchor="t">
            <a:spAutoFit/>
          </a:bodyPr>
          <a:lstStyle/>
          <a:p>
            <a:pPr algn="ctr" rtl="1">
              <a:lnSpc>
                <a:spcPts val="3140"/>
              </a:lnSpc>
            </a:pPr>
            <a:r>
              <a:rPr lang="ar-EG" sz="3049" b="1">
                <a:solidFill>
                  <a:srgbClr val="0E0D0D"/>
                </a:solidFill>
                <a:latin typeface="29LT Zarid Display Medium"/>
                <a:ea typeface="29LT Zarid Display Medium"/>
                <a:cs typeface="29LT Zarid Display Medium"/>
                <a:sym typeface="29LT Zarid Display Medium"/>
                <a:rtl/>
              </a:rPr>
              <a:t>نقاط القوة (</a:t>
            </a:r>
            <a:r>
              <a:rPr lang="en-US" sz="3049" b="1">
                <a:solidFill>
                  <a:srgbClr val="0E0D0D"/>
                </a:solidFill>
                <a:latin typeface="29LT Zarid Display Medium"/>
                <a:ea typeface="29LT Zarid Display Medium"/>
                <a:cs typeface="29LT Zarid Display Medium"/>
                <a:sym typeface="29LT Zarid Display Medium"/>
              </a:rPr>
              <a:t>Strengths</a:t>
            </a:r>
            <a:r>
              <a:rPr lang="ar-EG" sz="3049" b="1">
                <a:solidFill>
                  <a:srgbClr val="0E0D0D"/>
                </a:solidFill>
                <a:latin typeface="29LT Zarid Display Medium"/>
                <a:ea typeface="29LT Zarid Display Medium"/>
                <a:cs typeface="29LT Zarid Display Medium"/>
                <a:sym typeface="29LT Zarid Display Medium"/>
                <a:rtl/>
              </a:rPr>
              <a:t>)</a:t>
            </a:r>
          </a:p>
        </p:txBody>
      </p:sp>
      <p:sp>
        <p:nvSpPr>
          <p:cNvPr id="15" name="TextBox 15"/>
          <p:cNvSpPr txBox="1"/>
          <p:nvPr/>
        </p:nvSpPr>
        <p:spPr>
          <a:xfrm>
            <a:off x="2171063" y="2245172"/>
            <a:ext cx="5545273" cy="2359366"/>
          </a:xfrm>
          <a:prstGeom prst="rect">
            <a:avLst/>
          </a:prstGeom>
        </p:spPr>
        <p:txBody>
          <a:bodyPr lIns="0" tIns="0" rIns="0" bIns="0" rtlCol="0" anchor="t">
            <a:spAutoFit/>
          </a:bodyPr>
          <a:lstStyle/>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-موقع استراتيجي ومقومات جغرافية داعمة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 استمرار عمل بعض شبكات البنية التحتية </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-الإرث التاريخي والثقافي</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-وجود مؤسسات تعليم عالٍ تُخدم المدينة والقطاع بأكمله</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-التماسك المجتمعي والثقافي</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-وجود مرافق صحية مركزية تُخدم مناطق خارج المدينة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-الارتباط بمحاور النقل والمعابر الحدودية والموانئ</a:t>
            </a:r>
          </a:p>
        </p:txBody>
      </p:sp>
      <p:sp>
        <p:nvSpPr>
          <p:cNvPr id="16" name="TextBox 16"/>
          <p:cNvSpPr txBox="1"/>
          <p:nvPr/>
        </p:nvSpPr>
        <p:spPr>
          <a:xfrm>
            <a:off x="3379981" y="6232596"/>
            <a:ext cx="4361983" cy="487382"/>
          </a:xfrm>
          <a:prstGeom prst="rect">
            <a:avLst/>
          </a:prstGeom>
        </p:spPr>
        <p:txBody>
          <a:bodyPr lIns="0" tIns="0" rIns="0" bIns="0" rtlCol="0" anchor="t">
            <a:spAutoFit/>
          </a:bodyPr>
          <a:lstStyle/>
          <a:p>
            <a:pPr algn="ctr" rtl="1">
              <a:lnSpc>
                <a:spcPts val="3140"/>
              </a:lnSpc>
            </a:pPr>
            <a:r>
              <a:rPr lang="ar-EG" sz="3049" b="1">
                <a:solidFill>
                  <a:srgbClr val="0E0D0D"/>
                </a:solidFill>
                <a:latin typeface="29LT Zarid Display Medium"/>
                <a:ea typeface="29LT Zarid Display Medium"/>
                <a:cs typeface="29LT Zarid Display Medium"/>
                <a:sym typeface="29LT Zarid Display Medium"/>
                <a:rtl/>
              </a:rPr>
              <a:t>الفرص (</a:t>
            </a:r>
            <a:r>
              <a:rPr lang="en-US" sz="3049" b="1">
                <a:solidFill>
                  <a:srgbClr val="0E0D0D"/>
                </a:solidFill>
                <a:latin typeface="29LT Zarid Display Medium"/>
                <a:ea typeface="29LT Zarid Display Medium"/>
                <a:cs typeface="29LT Zarid Display Medium"/>
                <a:sym typeface="29LT Zarid Display Medium"/>
              </a:rPr>
              <a:t>Opportunities</a:t>
            </a:r>
            <a:r>
              <a:rPr lang="ar-EG" sz="3049" b="1">
                <a:solidFill>
                  <a:srgbClr val="0E0D0D"/>
                </a:solidFill>
                <a:latin typeface="29LT Zarid Display Medium"/>
                <a:ea typeface="29LT Zarid Display Medium"/>
                <a:cs typeface="29LT Zarid Display Medium"/>
                <a:sym typeface="29LT Zarid Display Medium"/>
                <a:rtl/>
              </a:rPr>
              <a:t>)</a:t>
            </a:r>
          </a:p>
        </p:txBody>
      </p:sp>
      <p:sp>
        <p:nvSpPr>
          <p:cNvPr id="17" name="TextBox 17"/>
          <p:cNvSpPr txBox="1"/>
          <p:nvPr/>
        </p:nvSpPr>
        <p:spPr>
          <a:xfrm>
            <a:off x="2077092" y="6933173"/>
            <a:ext cx="5545273" cy="2359366"/>
          </a:xfrm>
          <a:prstGeom prst="rect">
            <a:avLst/>
          </a:prstGeom>
        </p:spPr>
        <p:txBody>
          <a:bodyPr lIns="0" tIns="0" rIns="0" bIns="0" rtlCol="0" anchor="t">
            <a:spAutoFit/>
          </a:bodyPr>
          <a:lstStyle/>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-فرصة لإعادة تخطيط حضري شمولي وحديث</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-إمكانية دمج تقنيات البناء الذكي والمستدام</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-تعزيز التنمية الاقتصادية المحلية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-الاستفادة من القوى العاملة الشابة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-فرص تطوير الاقتصاد الساحلي والبحري</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-التنوع البيئي للمدينة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-توفر رصيد من الأراضي الحكومية(المحررات)</a:t>
            </a:r>
          </a:p>
        </p:txBody>
      </p:sp>
      <p:sp>
        <p:nvSpPr>
          <p:cNvPr id="18" name="TextBox 18"/>
          <p:cNvSpPr txBox="1"/>
          <p:nvPr/>
        </p:nvSpPr>
        <p:spPr>
          <a:xfrm>
            <a:off x="11844056" y="6340024"/>
            <a:ext cx="4361983" cy="487382"/>
          </a:xfrm>
          <a:prstGeom prst="rect">
            <a:avLst/>
          </a:prstGeom>
        </p:spPr>
        <p:txBody>
          <a:bodyPr lIns="0" tIns="0" rIns="0" bIns="0" rtlCol="0" anchor="t">
            <a:spAutoFit/>
          </a:bodyPr>
          <a:lstStyle/>
          <a:p>
            <a:pPr algn="ctr" rtl="1">
              <a:lnSpc>
                <a:spcPts val="3140"/>
              </a:lnSpc>
            </a:pPr>
            <a:r>
              <a:rPr lang="ar-EG" sz="3049" b="1">
                <a:solidFill>
                  <a:srgbClr val="0E0D0D"/>
                </a:solidFill>
                <a:latin typeface="29LT Zarid Display Medium"/>
                <a:ea typeface="29LT Zarid Display Medium"/>
                <a:cs typeface="29LT Zarid Display Medium"/>
                <a:sym typeface="29LT Zarid Display Medium"/>
                <a:rtl/>
              </a:rPr>
              <a:t> التهديدات (</a:t>
            </a:r>
            <a:r>
              <a:rPr lang="en-US" sz="3049" b="1">
                <a:solidFill>
                  <a:srgbClr val="0E0D0D"/>
                </a:solidFill>
                <a:latin typeface="29LT Zarid Display Medium"/>
                <a:ea typeface="29LT Zarid Display Medium"/>
                <a:cs typeface="29LT Zarid Display Medium"/>
                <a:sym typeface="29LT Zarid Display Medium"/>
              </a:rPr>
              <a:t>Threats</a:t>
            </a:r>
            <a:r>
              <a:rPr lang="ar-EG" sz="3049" b="1">
                <a:solidFill>
                  <a:srgbClr val="0E0D0D"/>
                </a:solidFill>
                <a:latin typeface="29LT Zarid Display Medium"/>
                <a:ea typeface="29LT Zarid Display Medium"/>
                <a:cs typeface="29LT Zarid Display Medium"/>
                <a:sym typeface="29LT Zarid Display Medium"/>
                <a:rtl/>
              </a:rPr>
              <a:t>)</a:t>
            </a:r>
          </a:p>
        </p:txBody>
      </p:sp>
      <p:sp>
        <p:nvSpPr>
          <p:cNvPr id="19" name="TextBox 19"/>
          <p:cNvSpPr txBox="1"/>
          <p:nvPr/>
        </p:nvSpPr>
        <p:spPr>
          <a:xfrm>
            <a:off x="10330540" y="7021634"/>
            <a:ext cx="5545273" cy="1706249"/>
          </a:xfrm>
          <a:prstGeom prst="rect">
            <a:avLst/>
          </a:prstGeom>
        </p:spPr>
        <p:txBody>
          <a:bodyPr lIns="0" tIns="0" rIns="0" bIns="0" rtlCol="0" anchor="t">
            <a:spAutoFit/>
          </a:bodyPr>
          <a:lstStyle/>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-استمرار الاحتلال والعدوان المتكرر</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-الحصار المفروض على قطاع غزة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-ارتفاع معدلات البطالة والفقر</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-التغير المناخي والمخاطر البيئية المتزايدة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 تدهور الوضع البيئي والصحي</a:t>
            </a:r>
          </a:p>
        </p:txBody>
      </p:sp>
      <p:sp>
        <p:nvSpPr>
          <p:cNvPr id="20" name="TextBox 20"/>
          <p:cNvSpPr txBox="1"/>
          <p:nvPr/>
        </p:nvSpPr>
        <p:spPr>
          <a:xfrm>
            <a:off x="11848925" y="1660331"/>
            <a:ext cx="4361983" cy="487382"/>
          </a:xfrm>
          <a:prstGeom prst="rect">
            <a:avLst/>
          </a:prstGeom>
        </p:spPr>
        <p:txBody>
          <a:bodyPr lIns="0" tIns="0" rIns="0" bIns="0" rtlCol="0" anchor="t">
            <a:spAutoFit/>
          </a:bodyPr>
          <a:lstStyle/>
          <a:p>
            <a:pPr algn="ctr" rtl="1">
              <a:lnSpc>
                <a:spcPts val="3140"/>
              </a:lnSpc>
            </a:pPr>
            <a:r>
              <a:rPr lang="ar-EG" sz="3049" b="1">
                <a:solidFill>
                  <a:srgbClr val="0E0D0D"/>
                </a:solidFill>
                <a:latin typeface="29LT Zarid Display Medium"/>
                <a:ea typeface="29LT Zarid Display Medium"/>
                <a:cs typeface="29LT Zarid Display Medium"/>
                <a:sym typeface="29LT Zarid Display Medium"/>
                <a:rtl/>
              </a:rPr>
              <a:t>نقاط الضعف (</a:t>
            </a:r>
            <a:r>
              <a:rPr lang="en-US" sz="3049" b="1">
                <a:solidFill>
                  <a:srgbClr val="0E0D0D"/>
                </a:solidFill>
                <a:latin typeface="29LT Zarid Display Medium"/>
                <a:ea typeface="29LT Zarid Display Medium"/>
                <a:cs typeface="29LT Zarid Display Medium"/>
                <a:sym typeface="29LT Zarid Display Medium"/>
              </a:rPr>
              <a:t>Weaknesses</a:t>
            </a:r>
            <a:r>
              <a:rPr lang="ar-EG" sz="3049" b="1">
                <a:solidFill>
                  <a:srgbClr val="0E0D0D"/>
                </a:solidFill>
                <a:latin typeface="29LT Zarid Display Medium"/>
                <a:ea typeface="29LT Zarid Display Medium"/>
                <a:cs typeface="29LT Zarid Display Medium"/>
                <a:sym typeface="29LT Zarid Display Medium"/>
                <a:rtl/>
              </a:rPr>
              <a:t>)</a:t>
            </a:r>
          </a:p>
        </p:txBody>
      </p:sp>
      <p:sp>
        <p:nvSpPr>
          <p:cNvPr id="21" name="TextBox 21"/>
          <p:cNvSpPr txBox="1"/>
          <p:nvPr/>
        </p:nvSpPr>
        <p:spPr>
          <a:xfrm>
            <a:off x="10335410" y="2341940"/>
            <a:ext cx="5545273" cy="2685924"/>
          </a:xfrm>
          <a:prstGeom prst="rect">
            <a:avLst/>
          </a:prstGeom>
        </p:spPr>
        <p:txBody>
          <a:bodyPr lIns="0" tIns="0" rIns="0" bIns="0" rtlCol="0" anchor="t">
            <a:spAutoFit/>
          </a:bodyPr>
          <a:lstStyle/>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-التمدد العمراني العشوائي وضعف التنظيم المكاني لأراضي الدولة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-محدودية المساحات العامة والمناطق الخضراء</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-تكدّس سكاني في بعض المناطق</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-ضعف في انسيابية الحركة والوصول الفعّال لمختلف الخدمات والبنية التحتية</a:t>
            </a:r>
          </a:p>
          <a:p>
            <a:pPr algn="r" rtl="1">
              <a:lnSpc>
                <a:spcPts val="2595"/>
              </a:lnSpc>
            </a:pPr>
            <a:r>
              <a:rPr lang="ar-EG" sz="2519" b="1">
                <a:solidFill>
                  <a:srgbClr val="21211D">
                    <a:alpha val="84706"/>
                  </a:srgbClr>
                </a:solidFill>
                <a:latin typeface="29LT Zarid Display Medium"/>
                <a:ea typeface="29LT Zarid Display Medium"/>
                <a:cs typeface="29LT Zarid Display Medium"/>
                <a:sym typeface="29LT Zarid Display Medium"/>
                <a:rtl/>
              </a:rPr>
              <a:t>-محدودية موارد البنية التحتية الأساسية</a:t>
            </a:r>
          </a:p>
          <a:p>
            <a:pPr algn="r" rtl="1">
              <a:lnSpc>
                <a:spcPts val="2595"/>
              </a:lnSpc>
            </a:pPr>
            <a:endParaRPr lang="ar-EG" sz="2519" b="1">
              <a:solidFill>
                <a:srgbClr val="21211D">
                  <a:alpha val="84706"/>
                </a:srgbClr>
              </a:solidFill>
              <a:latin typeface="29LT Zarid Display Medium"/>
              <a:ea typeface="29LT Zarid Display Medium"/>
              <a:cs typeface="29LT Zarid Display Medium"/>
              <a:sym typeface="29LT Zarid Display Medium"/>
              <a:rtl/>
            </a:endParaRPr>
          </a:p>
        </p:txBody>
      </p:sp>
      <p:sp>
        <p:nvSpPr>
          <p:cNvPr id="22" name="AutoShape 2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23" name="AutoShape 2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24" name="TextBox 24"/>
          <p:cNvSpPr txBox="1"/>
          <p:nvPr/>
        </p:nvSpPr>
        <p:spPr>
          <a:xfrm>
            <a:off x="11743016" y="541849"/>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ملخص التحليل</a:t>
            </a:r>
          </a:p>
        </p:txBody>
      </p:sp>
      <p:grpSp>
        <p:nvGrpSpPr>
          <p:cNvPr id="25" name="Group 25"/>
          <p:cNvGrpSpPr/>
          <p:nvPr/>
        </p:nvGrpSpPr>
        <p:grpSpPr>
          <a:xfrm rot="-5400000">
            <a:off x="16316288" y="1338954"/>
            <a:ext cx="3310648" cy="632777"/>
            <a:chOff x="0" y="0"/>
            <a:chExt cx="1132165" cy="216395"/>
          </a:xfrm>
        </p:grpSpPr>
        <p:sp>
          <p:nvSpPr>
            <p:cNvPr id="26" name="Freeform 26"/>
            <p:cNvSpPr/>
            <p:nvPr/>
          </p:nvSpPr>
          <p:spPr>
            <a:xfrm>
              <a:off x="0" y="0"/>
              <a:ext cx="1132165" cy="216395"/>
            </a:xfrm>
            <a:custGeom>
              <a:avLst/>
              <a:gdLst/>
              <a:ahLst/>
              <a:cxnLst/>
              <a:rect l="l" t="t" r="r" b="b"/>
              <a:pathLst>
                <a:path w="1132165" h="216395">
                  <a:moveTo>
                    <a:pt x="0" y="0"/>
                  </a:moveTo>
                  <a:lnTo>
                    <a:pt x="1132165" y="0"/>
                  </a:lnTo>
                  <a:lnTo>
                    <a:pt x="1132165" y="216395"/>
                  </a:lnTo>
                  <a:lnTo>
                    <a:pt x="0" y="216395"/>
                  </a:lnTo>
                  <a:close/>
                </a:path>
              </a:pathLst>
            </a:custGeom>
            <a:solidFill>
              <a:srgbClr val="CD8070">
                <a:alpha val="34902"/>
              </a:srgbClr>
            </a:solidFill>
          </p:spPr>
        </p:sp>
        <p:sp>
          <p:nvSpPr>
            <p:cNvPr id="27" name="TextBox 27"/>
            <p:cNvSpPr txBox="1"/>
            <p:nvPr/>
          </p:nvSpPr>
          <p:spPr>
            <a:xfrm>
              <a:off x="0" y="-38100"/>
              <a:ext cx="1132165" cy="254495"/>
            </a:xfrm>
            <a:prstGeom prst="rect">
              <a:avLst/>
            </a:prstGeom>
          </p:spPr>
          <p:txBody>
            <a:bodyPr lIns="50800" tIns="50800" rIns="50800" bIns="50800" rtlCol="0" anchor="ctr"/>
            <a:lstStyle/>
            <a:p>
              <a:pPr algn="ctr">
                <a:lnSpc>
                  <a:spcPts val="2756"/>
                </a:lnSpc>
              </a:pPr>
              <a:endParaRPr/>
            </a:p>
          </p:txBody>
        </p:sp>
      </p:grpSp>
      <p:sp>
        <p:nvSpPr>
          <p:cNvPr id="28" name="TextBox 28"/>
          <p:cNvSpPr txBox="1"/>
          <p:nvPr/>
        </p:nvSpPr>
        <p:spPr>
          <a:xfrm rot="-5400000">
            <a:off x="16391556" y="1448566"/>
            <a:ext cx="3131538"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المستوى الاقليمي</a:t>
            </a:r>
          </a:p>
        </p:txBody>
      </p:sp>
      <p:grpSp>
        <p:nvGrpSpPr>
          <p:cNvPr id="29" name="Group 29"/>
          <p:cNvGrpSpPr/>
          <p:nvPr/>
        </p:nvGrpSpPr>
        <p:grpSpPr>
          <a:xfrm rot="-5400000">
            <a:off x="16844236" y="4121653"/>
            <a:ext cx="2254751" cy="632777"/>
            <a:chOff x="0" y="0"/>
            <a:chExt cx="771072" cy="216395"/>
          </a:xfrm>
        </p:grpSpPr>
        <p:sp>
          <p:nvSpPr>
            <p:cNvPr id="30" name="Freeform 30"/>
            <p:cNvSpPr/>
            <p:nvPr/>
          </p:nvSpPr>
          <p:spPr>
            <a:xfrm>
              <a:off x="0" y="0"/>
              <a:ext cx="771072" cy="216395"/>
            </a:xfrm>
            <a:custGeom>
              <a:avLst/>
              <a:gdLst/>
              <a:ahLst/>
              <a:cxnLst/>
              <a:rect l="l" t="t" r="r" b="b"/>
              <a:pathLst>
                <a:path w="771072" h="216395">
                  <a:moveTo>
                    <a:pt x="0" y="0"/>
                  </a:moveTo>
                  <a:lnTo>
                    <a:pt x="771072" y="0"/>
                  </a:lnTo>
                  <a:lnTo>
                    <a:pt x="771072" y="216395"/>
                  </a:lnTo>
                  <a:lnTo>
                    <a:pt x="0" y="216395"/>
                  </a:lnTo>
                  <a:close/>
                </a:path>
              </a:pathLst>
            </a:custGeom>
            <a:solidFill>
              <a:srgbClr val="F6D5AA">
                <a:alpha val="34902"/>
              </a:srgbClr>
            </a:solidFill>
          </p:spPr>
        </p:sp>
        <p:sp>
          <p:nvSpPr>
            <p:cNvPr id="31" name="TextBox 31"/>
            <p:cNvSpPr txBox="1"/>
            <p:nvPr/>
          </p:nvSpPr>
          <p:spPr>
            <a:xfrm>
              <a:off x="0" y="-38100"/>
              <a:ext cx="771072" cy="254495"/>
            </a:xfrm>
            <a:prstGeom prst="rect">
              <a:avLst/>
            </a:prstGeom>
          </p:spPr>
          <p:txBody>
            <a:bodyPr lIns="39124" tIns="39124" rIns="39124" bIns="39124" rtlCol="0" anchor="ctr"/>
            <a:lstStyle/>
            <a:p>
              <a:pPr algn="ctr">
                <a:lnSpc>
                  <a:spcPts val="2756"/>
                </a:lnSpc>
              </a:pPr>
              <a:endParaRPr/>
            </a:p>
          </p:txBody>
        </p:sp>
      </p:grpSp>
      <p:sp>
        <p:nvSpPr>
          <p:cNvPr id="32" name="TextBox 32"/>
          <p:cNvSpPr txBox="1"/>
          <p:nvPr/>
        </p:nvSpPr>
        <p:spPr>
          <a:xfrm rot="-5400000">
            <a:off x="16526352" y="4220356"/>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التحليل على المحلي</a:t>
            </a:r>
          </a:p>
        </p:txBody>
      </p:sp>
      <p:grpSp>
        <p:nvGrpSpPr>
          <p:cNvPr id="33" name="Group 33"/>
          <p:cNvGrpSpPr/>
          <p:nvPr/>
        </p:nvGrpSpPr>
        <p:grpSpPr>
          <a:xfrm rot="-5400000">
            <a:off x="16447989" y="6747596"/>
            <a:ext cx="3047245" cy="632777"/>
            <a:chOff x="0" y="0"/>
            <a:chExt cx="1042087" cy="216395"/>
          </a:xfrm>
        </p:grpSpPr>
        <p:sp>
          <p:nvSpPr>
            <p:cNvPr id="34" name="Freeform 34"/>
            <p:cNvSpPr/>
            <p:nvPr/>
          </p:nvSpPr>
          <p:spPr>
            <a:xfrm>
              <a:off x="0" y="0"/>
              <a:ext cx="1042087" cy="216395"/>
            </a:xfrm>
            <a:custGeom>
              <a:avLst/>
              <a:gdLst/>
              <a:ahLst/>
              <a:cxnLst/>
              <a:rect l="l" t="t" r="r" b="b"/>
              <a:pathLst>
                <a:path w="1042087" h="216395">
                  <a:moveTo>
                    <a:pt x="0" y="0"/>
                  </a:moveTo>
                  <a:lnTo>
                    <a:pt x="1042087" y="0"/>
                  </a:lnTo>
                  <a:lnTo>
                    <a:pt x="1042087" y="216395"/>
                  </a:lnTo>
                  <a:lnTo>
                    <a:pt x="0" y="216395"/>
                  </a:lnTo>
                  <a:close/>
                </a:path>
              </a:pathLst>
            </a:custGeom>
            <a:solidFill>
              <a:srgbClr val="C1B9A1">
                <a:alpha val="34902"/>
              </a:srgbClr>
            </a:solidFill>
          </p:spPr>
        </p:sp>
        <p:sp>
          <p:nvSpPr>
            <p:cNvPr id="35" name="TextBox 35"/>
            <p:cNvSpPr txBox="1"/>
            <p:nvPr/>
          </p:nvSpPr>
          <p:spPr>
            <a:xfrm>
              <a:off x="0" y="-38100"/>
              <a:ext cx="1042087" cy="254495"/>
            </a:xfrm>
            <a:prstGeom prst="rect">
              <a:avLst/>
            </a:prstGeom>
          </p:spPr>
          <p:txBody>
            <a:bodyPr lIns="39124" tIns="39124" rIns="39124" bIns="39124" rtlCol="0" anchor="ctr"/>
            <a:lstStyle/>
            <a:p>
              <a:pPr algn="ctr">
                <a:lnSpc>
                  <a:spcPts val="2756"/>
                </a:lnSpc>
              </a:pPr>
              <a:endParaRPr/>
            </a:p>
          </p:txBody>
        </p:sp>
      </p:grpSp>
      <p:grpSp>
        <p:nvGrpSpPr>
          <p:cNvPr id="36" name="Group 36"/>
          <p:cNvGrpSpPr/>
          <p:nvPr/>
        </p:nvGrpSpPr>
        <p:grpSpPr>
          <a:xfrm rot="-5400000">
            <a:off x="17061832" y="9180998"/>
            <a:ext cx="1819560" cy="632777"/>
            <a:chOff x="0" y="0"/>
            <a:chExt cx="622247" cy="216395"/>
          </a:xfrm>
        </p:grpSpPr>
        <p:sp>
          <p:nvSpPr>
            <p:cNvPr id="37" name="Freeform 37"/>
            <p:cNvSpPr/>
            <p:nvPr/>
          </p:nvSpPr>
          <p:spPr>
            <a:xfrm>
              <a:off x="0" y="0"/>
              <a:ext cx="622247" cy="216395"/>
            </a:xfrm>
            <a:custGeom>
              <a:avLst/>
              <a:gdLst/>
              <a:ahLst/>
              <a:cxnLst/>
              <a:rect l="l" t="t" r="r" b="b"/>
              <a:pathLst>
                <a:path w="622247" h="216395">
                  <a:moveTo>
                    <a:pt x="0" y="0"/>
                  </a:moveTo>
                  <a:lnTo>
                    <a:pt x="622247" y="0"/>
                  </a:lnTo>
                  <a:lnTo>
                    <a:pt x="622247" y="216395"/>
                  </a:lnTo>
                  <a:lnTo>
                    <a:pt x="0" y="216395"/>
                  </a:lnTo>
                  <a:close/>
                </a:path>
              </a:pathLst>
            </a:custGeom>
            <a:solidFill>
              <a:srgbClr val="BFBFBF"/>
            </a:solidFill>
          </p:spPr>
        </p:sp>
        <p:sp>
          <p:nvSpPr>
            <p:cNvPr id="38" name="TextBox 38"/>
            <p:cNvSpPr txBox="1"/>
            <p:nvPr/>
          </p:nvSpPr>
          <p:spPr>
            <a:xfrm>
              <a:off x="0" y="-38100"/>
              <a:ext cx="622247" cy="254495"/>
            </a:xfrm>
            <a:prstGeom prst="rect">
              <a:avLst/>
            </a:prstGeom>
          </p:spPr>
          <p:txBody>
            <a:bodyPr lIns="39124" tIns="39124" rIns="39124" bIns="39124" rtlCol="0" anchor="ctr"/>
            <a:lstStyle/>
            <a:p>
              <a:pPr algn="ctr">
                <a:lnSpc>
                  <a:spcPts val="2756"/>
                </a:lnSpc>
              </a:pPr>
              <a:endParaRPr/>
            </a:p>
          </p:txBody>
        </p:sp>
      </p:grpSp>
      <p:sp>
        <p:nvSpPr>
          <p:cNvPr id="39" name="TextBox 39"/>
          <p:cNvSpPr txBox="1"/>
          <p:nvPr/>
        </p:nvSpPr>
        <p:spPr>
          <a:xfrm rot="-5400000">
            <a:off x="16526352" y="6861344"/>
            <a:ext cx="2861945"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alpha val="34902"/>
                  </a:srgbClr>
                </a:solidFill>
                <a:latin typeface="29LT Zarid Display Medium"/>
                <a:ea typeface="29LT Zarid Display Medium"/>
                <a:cs typeface="29LT Zarid Display Medium"/>
                <a:sym typeface="29LT Zarid Display Medium"/>
                <a:rtl/>
              </a:rPr>
              <a:t>آثار الحرب الأخيرة على المدينة</a:t>
            </a:r>
          </a:p>
        </p:txBody>
      </p:sp>
      <p:sp>
        <p:nvSpPr>
          <p:cNvPr id="40" name="TextBox 40"/>
          <p:cNvSpPr txBox="1"/>
          <p:nvPr/>
        </p:nvSpPr>
        <p:spPr>
          <a:xfrm rot="-5400000">
            <a:off x="17239770" y="9296752"/>
            <a:ext cx="1435110" cy="413553"/>
          </a:xfrm>
          <a:prstGeom prst="rect">
            <a:avLst/>
          </a:prstGeom>
        </p:spPr>
        <p:txBody>
          <a:bodyPr lIns="0" tIns="0" rIns="0" bIns="0" rtlCol="0" anchor="t">
            <a:spAutoFit/>
          </a:bodyPr>
          <a:lstStyle/>
          <a:p>
            <a:pPr algn="ctr" rtl="1">
              <a:lnSpc>
                <a:spcPts val="2617"/>
              </a:lnSpc>
              <a:spcBef>
                <a:spcPct val="0"/>
              </a:spcBef>
            </a:pPr>
            <a:r>
              <a:rPr lang="ar-EG" sz="2541" b="1">
                <a:solidFill>
                  <a:srgbClr val="0E0D0D"/>
                </a:solidFill>
                <a:latin typeface="29LT Zarid Display Medium"/>
                <a:ea typeface="29LT Zarid Display Medium"/>
                <a:cs typeface="29LT Zarid Display Medium"/>
                <a:sym typeface="29LT Zarid Display Medium"/>
                <a:rtl/>
              </a:rPr>
              <a:t>تحليل </a:t>
            </a:r>
            <a:r>
              <a:rPr lang="en-US" sz="2541" b="1">
                <a:solidFill>
                  <a:srgbClr val="0E0D0D"/>
                </a:solidFill>
                <a:latin typeface="29LT Zarid Display Medium"/>
                <a:ea typeface="29LT Zarid Display Medium"/>
                <a:cs typeface="29LT Zarid Display Medium"/>
                <a:sym typeface="29LT Zarid Display Medium"/>
              </a:rPr>
              <a:t>SWOT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061632" y="-73342"/>
            <a:ext cx="192405" cy="213360"/>
            <a:chOff x="0" y="0"/>
            <a:chExt cx="256540" cy="284480"/>
          </a:xfrm>
        </p:grpSpPr>
        <p:sp>
          <p:nvSpPr>
            <p:cNvPr id="3" name="Freeform 3"/>
            <p:cNvSpPr/>
            <p:nvPr/>
          </p:nvSpPr>
          <p:spPr>
            <a:xfrm>
              <a:off x="48260" y="45720"/>
              <a:ext cx="158750" cy="190500"/>
            </a:xfrm>
            <a:custGeom>
              <a:avLst/>
              <a:gdLst/>
              <a:ahLst/>
              <a:cxnLst/>
              <a:rect l="l" t="t" r="r" b="b"/>
              <a:pathLst>
                <a:path w="158750" h="190500">
                  <a:moveTo>
                    <a:pt x="2540" y="110490"/>
                  </a:moveTo>
                  <a:cubicBezTo>
                    <a:pt x="15240" y="35560"/>
                    <a:pt x="38100" y="11430"/>
                    <a:pt x="58420" y="5080"/>
                  </a:cubicBezTo>
                  <a:cubicBezTo>
                    <a:pt x="78740" y="0"/>
                    <a:pt x="113030" y="7620"/>
                    <a:pt x="129540" y="20320"/>
                  </a:cubicBezTo>
                  <a:cubicBezTo>
                    <a:pt x="146050" y="34290"/>
                    <a:pt x="158750" y="67310"/>
                    <a:pt x="156210" y="87630"/>
                  </a:cubicBezTo>
                  <a:cubicBezTo>
                    <a:pt x="153670" y="109220"/>
                    <a:pt x="134620" y="138430"/>
                    <a:pt x="115570" y="147320"/>
                  </a:cubicBezTo>
                  <a:cubicBezTo>
                    <a:pt x="96520" y="157480"/>
                    <a:pt x="62230" y="157480"/>
                    <a:pt x="43180" y="147320"/>
                  </a:cubicBezTo>
                  <a:cubicBezTo>
                    <a:pt x="24130" y="137160"/>
                    <a:pt x="5080" y="109220"/>
                    <a:pt x="2540" y="87630"/>
                  </a:cubicBezTo>
                  <a:cubicBezTo>
                    <a:pt x="0" y="67310"/>
                    <a:pt x="12700" y="34290"/>
                    <a:pt x="29210" y="20320"/>
                  </a:cubicBezTo>
                  <a:cubicBezTo>
                    <a:pt x="45720" y="7620"/>
                    <a:pt x="80010" y="1270"/>
                    <a:pt x="100330" y="5080"/>
                  </a:cubicBezTo>
                  <a:cubicBezTo>
                    <a:pt x="116840" y="8890"/>
                    <a:pt x="130810" y="20320"/>
                    <a:pt x="140970" y="33020"/>
                  </a:cubicBezTo>
                  <a:cubicBezTo>
                    <a:pt x="149860" y="45720"/>
                    <a:pt x="154940" y="62230"/>
                    <a:pt x="156210" y="80010"/>
                  </a:cubicBezTo>
                  <a:cubicBezTo>
                    <a:pt x="158750" y="100330"/>
                    <a:pt x="157480" y="128270"/>
                    <a:pt x="147320" y="146050"/>
                  </a:cubicBezTo>
                  <a:cubicBezTo>
                    <a:pt x="135890" y="165100"/>
                    <a:pt x="107950" y="182880"/>
                    <a:pt x="88900" y="186690"/>
                  </a:cubicBezTo>
                  <a:cubicBezTo>
                    <a:pt x="71120" y="190500"/>
                    <a:pt x="49530" y="185420"/>
                    <a:pt x="35560" y="173990"/>
                  </a:cubicBezTo>
                  <a:cubicBezTo>
                    <a:pt x="20320" y="161290"/>
                    <a:pt x="2540" y="110490"/>
                    <a:pt x="2540" y="110490"/>
                  </a:cubicBezTo>
                </a:path>
              </a:pathLst>
            </a:custGeom>
            <a:solidFill>
              <a:srgbClr val="BBA3A1"/>
            </a:solidFill>
            <a:ln cap="sq">
              <a:noFill/>
              <a:prstDash val="solid"/>
              <a:miter/>
            </a:ln>
          </p:spPr>
        </p:sp>
      </p:grpSp>
      <p:sp>
        <p:nvSpPr>
          <p:cNvPr id="4" name="Freeform 4"/>
          <p:cNvSpPr/>
          <p:nvPr/>
        </p:nvSpPr>
        <p:spPr>
          <a:xfrm>
            <a:off x="-185074" y="-73343"/>
            <a:ext cx="19034506" cy="10706910"/>
          </a:xfrm>
          <a:custGeom>
            <a:avLst/>
            <a:gdLst/>
            <a:ahLst/>
            <a:cxnLst/>
            <a:rect l="l" t="t" r="r" b="b"/>
            <a:pathLst>
              <a:path w="19034506" h="10706910">
                <a:moveTo>
                  <a:pt x="0" y="0"/>
                </a:moveTo>
                <a:lnTo>
                  <a:pt x="19034506" y="0"/>
                </a:lnTo>
                <a:lnTo>
                  <a:pt x="19034506" y="10706910"/>
                </a:lnTo>
                <a:lnTo>
                  <a:pt x="0" y="10706910"/>
                </a:lnTo>
                <a:lnTo>
                  <a:pt x="0" y="0"/>
                </a:lnTo>
                <a:close/>
              </a:path>
            </a:pathLst>
          </a:custGeom>
          <a:blipFill>
            <a:blip r:embed="rId2">
              <a:alphaModFix amt="31000"/>
            </a:blip>
            <a:stretch>
              <a:fillRect/>
            </a:stretch>
          </a:blipFill>
        </p:spPr>
      </p:sp>
      <p:grpSp>
        <p:nvGrpSpPr>
          <p:cNvPr id="5" name="Group 5"/>
          <p:cNvGrpSpPr/>
          <p:nvPr/>
        </p:nvGrpSpPr>
        <p:grpSpPr>
          <a:xfrm>
            <a:off x="6882765" y="-78105"/>
            <a:ext cx="204788" cy="4465320"/>
            <a:chOff x="0" y="0"/>
            <a:chExt cx="273050" cy="5953760"/>
          </a:xfrm>
        </p:grpSpPr>
        <p:sp>
          <p:nvSpPr>
            <p:cNvPr id="6" name="Freeform 6"/>
            <p:cNvSpPr/>
            <p:nvPr/>
          </p:nvSpPr>
          <p:spPr>
            <a:xfrm>
              <a:off x="-1270" y="48260"/>
              <a:ext cx="226060" cy="5857240"/>
            </a:xfrm>
            <a:custGeom>
              <a:avLst/>
              <a:gdLst/>
              <a:ahLst/>
              <a:cxnLst/>
              <a:rect l="l" t="t" r="r" b="b"/>
              <a:pathLst>
                <a:path w="226060" h="5857240">
                  <a:moveTo>
                    <a:pt x="217170" y="80010"/>
                  </a:moveTo>
                  <a:cubicBezTo>
                    <a:pt x="212090" y="5814060"/>
                    <a:pt x="205740" y="5826760"/>
                    <a:pt x="186690" y="5839460"/>
                  </a:cubicBezTo>
                  <a:cubicBezTo>
                    <a:pt x="167640" y="5853430"/>
                    <a:pt x="129540" y="5857240"/>
                    <a:pt x="107950" y="5848350"/>
                  </a:cubicBezTo>
                  <a:cubicBezTo>
                    <a:pt x="86360" y="5839460"/>
                    <a:pt x="60960" y="5810250"/>
                    <a:pt x="55880" y="5787390"/>
                  </a:cubicBezTo>
                  <a:cubicBezTo>
                    <a:pt x="50800" y="5764530"/>
                    <a:pt x="60960" y="5728970"/>
                    <a:pt x="77470" y="5711190"/>
                  </a:cubicBezTo>
                  <a:cubicBezTo>
                    <a:pt x="93980" y="5694680"/>
                    <a:pt x="129540" y="5681980"/>
                    <a:pt x="152400" y="5685790"/>
                  </a:cubicBezTo>
                  <a:cubicBezTo>
                    <a:pt x="175260" y="5689600"/>
                    <a:pt x="205740" y="5712460"/>
                    <a:pt x="215900" y="5734050"/>
                  </a:cubicBezTo>
                  <a:cubicBezTo>
                    <a:pt x="226060" y="5755640"/>
                    <a:pt x="223520" y="5793740"/>
                    <a:pt x="210820" y="5812790"/>
                  </a:cubicBezTo>
                  <a:cubicBezTo>
                    <a:pt x="199390" y="5833110"/>
                    <a:pt x="165100" y="5850890"/>
                    <a:pt x="143510" y="5854700"/>
                  </a:cubicBezTo>
                  <a:cubicBezTo>
                    <a:pt x="125730" y="5857240"/>
                    <a:pt x="105410" y="5850890"/>
                    <a:pt x="91440" y="5839460"/>
                  </a:cubicBezTo>
                  <a:cubicBezTo>
                    <a:pt x="73660" y="5825490"/>
                    <a:pt x="64770" y="5811520"/>
                    <a:pt x="54610" y="5769610"/>
                  </a:cubicBezTo>
                  <a:cubicBezTo>
                    <a:pt x="0" y="5549900"/>
                    <a:pt x="52070" y="4400550"/>
                    <a:pt x="52070" y="3587750"/>
                  </a:cubicBezTo>
                  <a:cubicBezTo>
                    <a:pt x="53340" y="2556510"/>
                    <a:pt x="13970" y="332740"/>
                    <a:pt x="60960" y="80010"/>
                  </a:cubicBezTo>
                  <a:cubicBezTo>
                    <a:pt x="66040" y="48260"/>
                    <a:pt x="68580" y="41910"/>
                    <a:pt x="80010" y="27940"/>
                  </a:cubicBezTo>
                  <a:cubicBezTo>
                    <a:pt x="91440" y="15240"/>
                    <a:pt x="111760" y="5080"/>
                    <a:pt x="129540" y="2540"/>
                  </a:cubicBezTo>
                  <a:cubicBezTo>
                    <a:pt x="146050" y="0"/>
                    <a:pt x="168910" y="5080"/>
                    <a:pt x="182880" y="16510"/>
                  </a:cubicBezTo>
                  <a:cubicBezTo>
                    <a:pt x="199390" y="29210"/>
                    <a:pt x="217170" y="80010"/>
                    <a:pt x="217170" y="80010"/>
                  </a:cubicBezTo>
                </a:path>
              </a:pathLst>
            </a:custGeom>
            <a:solidFill>
              <a:srgbClr val="BBA3A1"/>
            </a:solidFill>
            <a:ln cap="sq">
              <a:noFill/>
              <a:prstDash val="solid"/>
              <a:miter/>
            </a:ln>
          </p:spPr>
        </p:sp>
      </p:grpSp>
      <p:grpSp>
        <p:nvGrpSpPr>
          <p:cNvPr id="7" name="Group 7"/>
          <p:cNvGrpSpPr/>
          <p:nvPr/>
        </p:nvGrpSpPr>
        <p:grpSpPr>
          <a:xfrm>
            <a:off x="9365932" y="5023485"/>
            <a:ext cx="2549842" cy="5369242"/>
            <a:chOff x="0" y="0"/>
            <a:chExt cx="3399790" cy="7158990"/>
          </a:xfrm>
        </p:grpSpPr>
        <p:sp>
          <p:nvSpPr>
            <p:cNvPr id="8" name="Freeform 8"/>
            <p:cNvSpPr/>
            <p:nvPr/>
          </p:nvSpPr>
          <p:spPr>
            <a:xfrm>
              <a:off x="50800" y="48260"/>
              <a:ext cx="3338830" cy="7061200"/>
            </a:xfrm>
            <a:custGeom>
              <a:avLst/>
              <a:gdLst/>
              <a:ahLst/>
              <a:cxnLst/>
              <a:rect l="l" t="t" r="r" b="b"/>
              <a:pathLst>
                <a:path w="3338830" h="7061200">
                  <a:moveTo>
                    <a:pt x="106680" y="7620"/>
                  </a:moveTo>
                  <a:cubicBezTo>
                    <a:pt x="248920" y="58420"/>
                    <a:pt x="318770" y="52070"/>
                    <a:pt x="377190" y="66040"/>
                  </a:cubicBezTo>
                  <a:cubicBezTo>
                    <a:pt x="436880" y="80010"/>
                    <a:pt x="518160" y="90170"/>
                    <a:pt x="553720" y="129540"/>
                  </a:cubicBezTo>
                  <a:cubicBezTo>
                    <a:pt x="586740" y="165100"/>
                    <a:pt x="607060" y="241300"/>
                    <a:pt x="594360" y="278130"/>
                  </a:cubicBezTo>
                  <a:cubicBezTo>
                    <a:pt x="584200" y="311150"/>
                    <a:pt x="501650" y="335280"/>
                    <a:pt x="506730" y="350520"/>
                  </a:cubicBezTo>
                  <a:cubicBezTo>
                    <a:pt x="516890" y="378460"/>
                    <a:pt x="754380" y="363220"/>
                    <a:pt x="854710" y="356870"/>
                  </a:cubicBezTo>
                  <a:cubicBezTo>
                    <a:pt x="933450" y="350520"/>
                    <a:pt x="1005840" y="344170"/>
                    <a:pt x="1062990" y="323850"/>
                  </a:cubicBezTo>
                  <a:cubicBezTo>
                    <a:pt x="1108710" y="308610"/>
                    <a:pt x="1137920" y="274320"/>
                    <a:pt x="1176020" y="259080"/>
                  </a:cubicBezTo>
                  <a:cubicBezTo>
                    <a:pt x="1210310" y="243840"/>
                    <a:pt x="1248410" y="234950"/>
                    <a:pt x="1281430" y="229870"/>
                  </a:cubicBezTo>
                  <a:cubicBezTo>
                    <a:pt x="1309370" y="224790"/>
                    <a:pt x="1329690" y="222250"/>
                    <a:pt x="1358900" y="224790"/>
                  </a:cubicBezTo>
                  <a:cubicBezTo>
                    <a:pt x="1400810" y="228600"/>
                    <a:pt x="1468120" y="234950"/>
                    <a:pt x="1507490" y="259080"/>
                  </a:cubicBezTo>
                  <a:cubicBezTo>
                    <a:pt x="1543050" y="280670"/>
                    <a:pt x="1564640" y="312420"/>
                    <a:pt x="1587500" y="355600"/>
                  </a:cubicBezTo>
                  <a:cubicBezTo>
                    <a:pt x="1620520" y="420370"/>
                    <a:pt x="1643380" y="510540"/>
                    <a:pt x="1658620" y="622300"/>
                  </a:cubicBezTo>
                  <a:cubicBezTo>
                    <a:pt x="1682750" y="805180"/>
                    <a:pt x="1647190" y="1217930"/>
                    <a:pt x="1666240" y="1357630"/>
                  </a:cubicBezTo>
                  <a:cubicBezTo>
                    <a:pt x="1673860" y="1413510"/>
                    <a:pt x="1692910" y="1438910"/>
                    <a:pt x="1696720" y="1474470"/>
                  </a:cubicBezTo>
                  <a:cubicBezTo>
                    <a:pt x="1700530" y="1502410"/>
                    <a:pt x="1694180" y="1524000"/>
                    <a:pt x="1697990" y="1550670"/>
                  </a:cubicBezTo>
                  <a:cubicBezTo>
                    <a:pt x="1703070" y="1581150"/>
                    <a:pt x="1708150" y="1630680"/>
                    <a:pt x="1729740" y="1648460"/>
                  </a:cubicBezTo>
                  <a:cubicBezTo>
                    <a:pt x="1750060" y="1664970"/>
                    <a:pt x="1780540" y="1657350"/>
                    <a:pt x="1821180" y="1661160"/>
                  </a:cubicBezTo>
                  <a:cubicBezTo>
                    <a:pt x="1906270" y="1666240"/>
                    <a:pt x="2122170" y="1640840"/>
                    <a:pt x="2212340" y="1659890"/>
                  </a:cubicBezTo>
                  <a:cubicBezTo>
                    <a:pt x="2264410" y="1671320"/>
                    <a:pt x="2299970" y="1689100"/>
                    <a:pt x="2327910" y="1714500"/>
                  </a:cubicBezTo>
                  <a:cubicBezTo>
                    <a:pt x="2352040" y="1736090"/>
                    <a:pt x="2363470" y="1756410"/>
                    <a:pt x="2376170" y="1794510"/>
                  </a:cubicBezTo>
                  <a:cubicBezTo>
                    <a:pt x="2401570" y="1871980"/>
                    <a:pt x="2409190" y="2021840"/>
                    <a:pt x="2416810" y="2170430"/>
                  </a:cubicBezTo>
                  <a:cubicBezTo>
                    <a:pt x="2429510" y="2385060"/>
                    <a:pt x="2402840" y="2819400"/>
                    <a:pt x="2419350" y="2962910"/>
                  </a:cubicBezTo>
                  <a:cubicBezTo>
                    <a:pt x="2425700" y="3016250"/>
                    <a:pt x="2416810" y="3051810"/>
                    <a:pt x="2443480" y="3072130"/>
                  </a:cubicBezTo>
                  <a:cubicBezTo>
                    <a:pt x="2485390" y="3102610"/>
                    <a:pt x="2642870" y="3072130"/>
                    <a:pt x="2700020" y="3048000"/>
                  </a:cubicBezTo>
                  <a:cubicBezTo>
                    <a:pt x="2735580" y="3032760"/>
                    <a:pt x="2747010" y="3002280"/>
                    <a:pt x="2774950" y="2985770"/>
                  </a:cubicBezTo>
                  <a:cubicBezTo>
                    <a:pt x="2806700" y="2967990"/>
                    <a:pt x="2844800" y="2951480"/>
                    <a:pt x="2882900" y="2948940"/>
                  </a:cubicBezTo>
                  <a:cubicBezTo>
                    <a:pt x="2921000" y="2945130"/>
                    <a:pt x="2961640" y="2947670"/>
                    <a:pt x="3002280" y="2970530"/>
                  </a:cubicBezTo>
                  <a:cubicBezTo>
                    <a:pt x="3063240" y="3007360"/>
                    <a:pt x="3153410" y="3129280"/>
                    <a:pt x="3188970" y="3194050"/>
                  </a:cubicBezTo>
                  <a:cubicBezTo>
                    <a:pt x="3211830" y="3235960"/>
                    <a:pt x="3218180" y="3271520"/>
                    <a:pt x="3225800" y="3305810"/>
                  </a:cubicBezTo>
                  <a:cubicBezTo>
                    <a:pt x="3230880" y="3335020"/>
                    <a:pt x="3230880" y="3343910"/>
                    <a:pt x="3232150" y="3385820"/>
                  </a:cubicBezTo>
                  <a:cubicBezTo>
                    <a:pt x="3238500" y="3552190"/>
                    <a:pt x="3196590" y="4347210"/>
                    <a:pt x="3224530" y="4603750"/>
                  </a:cubicBezTo>
                  <a:cubicBezTo>
                    <a:pt x="3237230" y="4725670"/>
                    <a:pt x="3272790" y="4798060"/>
                    <a:pt x="3282950" y="4869180"/>
                  </a:cubicBezTo>
                  <a:cubicBezTo>
                    <a:pt x="3290570" y="4913630"/>
                    <a:pt x="3289300" y="4921250"/>
                    <a:pt x="3291840" y="4980940"/>
                  </a:cubicBezTo>
                  <a:cubicBezTo>
                    <a:pt x="3302000" y="5229860"/>
                    <a:pt x="3338830" y="6623050"/>
                    <a:pt x="3298190" y="6885940"/>
                  </a:cubicBezTo>
                  <a:cubicBezTo>
                    <a:pt x="3286760" y="6957060"/>
                    <a:pt x="3274060" y="6990080"/>
                    <a:pt x="3255010" y="7018020"/>
                  </a:cubicBezTo>
                  <a:cubicBezTo>
                    <a:pt x="3243580" y="7035800"/>
                    <a:pt x="3232150" y="7045960"/>
                    <a:pt x="3216910" y="7053580"/>
                  </a:cubicBezTo>
                  <a:cubicBezTo>
                    <a:pt x="3201670" y="7059930"/>
                    <a:pt x="3181350" y="7061200"/>
                    <a:pt x="3164840" y="7057390"/>
                  </a:cubicBezTo>
                  <a:cubicBezTo>
                    <a:pt x="3149600" y="7053580"/>
                    <a:pt x="3131820" y="7042150"/>
                    <a:pt x="3121660" y="7029450"/>
                  </a:cubicBezTo>
                  <a:cubicBezTo>
                    <a:pt x="3111500" y="7016750"/>
                    <a:pt x="3103880" y="6997700"/>
                    <a:pt x="3103880" y="6981190"/>
                  </a:cubicBezTo>
                  <a:cubicBezTo>
                    <a:pt x="3102610" y="6964680"/>
                    <a:pt x="3108960" y="6944360"/>
                    <a:pt x="3119120" y="6931660"/>
                  </a:cubicBezTo>
                  <a:cubicBezTo>
                    <a:pt x="3128010" y="6917690"/>
                    <a:pt x="3144520" y="6906260"/>
                    <a:pt x="3161030" y="6901180"/>
                  </a:cubicBezTo>
                  <a:cubicBezTo>
                    <a:pt x="3176270" y="6896100"/>
                    <a:pt x="3196590" y="6894830"/>
                    <a:pt x="3213100" y="6902450"/>
                  </a:cubicBezTo>
                  <a:cubicBezTo>
                    <a:pt x="3232150" y="6911340"/>
                    <a:pt x="3257550" y="6936740"/>
                    <a:pt x="3263900" y="6958330"/>
                  </a:cubicBezTo>
                  <a:cubicBezTo>
                    <a:pt x="3268980" y="6979920"/>
                    <a:pt x="3257550" y="7015480"/>
                    <a:pt x="3244850" y="7031990"/>
                  </a:cubicBezTo>
                  <a:cubicBezTo>
                    <a:pt x="3234690" y="7045960"/>
                    <a:pt x="3215640" y="7054850"/>
                    <a:pt x="3200400" y="7058660"/>
                  </a:cubicBezTo>
                  <a:cubicBezTo>
                    <a:pt x="3183890" y="7061200"/>
                    <a:pt x="3163570" y="7059930"/>
                    <a:pt x="3148330" y="7051040"/>
                  </a:cubicBezTo>
                  <a:cubicBezTo>
                    <a:pt x="3130550" y="7040880"/>
                    <a:pt x="3107690" y="7014210"/>
                    <a:pt x="3103880" y="6990080"/>
                  </a:cubicBezTo>
                  <a:cubicBezTo>
                    <a:pt x="3100070" y="6960870"/>
                    <a:pt x="3128010" y="6943090"/>
                    <a:pt x="3136900" y="6885940"/>
                  </a:cubicBezTo>
                  <a:cubicBezTo>
                    <a:pt x="3173730" y="6653530"/>
                    <a:pt x="3148330" y="5364480"/>
                    <a:pt x="3140710" y="5059680"/>
                  </a:cubicBezTo>
                  <a:cubicBezTo>
                    <a:pt x="3138170" y="4958080"/>
                    <a:pt x="3139440" y="4927600"/>
                    <a:pt x="3130550" y="4856480"/>
                  </a:cubicBezTo>
                  <a:cubicBezTo>
                    <a:pt x="3120390" y="4777740"/>
                    <a:pt x="3087370" y="4695190"/>
                    <a:pt x="3079750" y="4605020"/>
                  </a:cubicBezTo>
                  <a:cubicBezTo>
                    <a:pt x="3069590" y="4503420"/>
                    <a:pt x="3086100" y="4415790"/>
                    <a:pt x="3086100" y="4277360"/>
                  </a:cubicBezTo>
                  <a:cubicBezTo>
                    <a:pt x="3086100" y="4039870"/>
                    <a:pt x="3101340" y="3455670"/>
                    <a:pt x="3064510" y="3310890"/>
                  </a:cubicBezTo>
                  <a:cubicBezTo>
                    <a:pt x="3053080" y="3266440"/>
                    <a:pt x="3042920" y="3256280"/>
                    <a:pt x="3021330" y="3228340"/>
                  </a:cubicBezTo>
                  <a:cubicBezTo>
                    <a:pt x="2990850" y="3188970"/>
                    <a:pt x="2938780" y="3112770"/>
                    <a:pt x="2890520" y="3107690"/>
                  </a:cubicBezTo>
                  <a:cubicBezTo>
                    <a:pt x="2839720" y="3101340"/>
                    <a:pt x="2781300" y="3182620"/>
                    <a:pt x="2719070" y="3202940"/>
                  </a:cubicBezTo>
                  <a:cubicBezTo>
                    <a:pt x="2654300" y="3225800"/>
                    <a:pt x="2564130" y="3232150"/>
                    <a:pt x="2509520" y="3234690"/>
                  </a:cubicBezTo>
                  <a:cubicBezTo>
                    <a:pt x="2475230" y="3235960"/>
                    <a:pt x="2453640" y="3238500"/>
                    <a:pt x="2424430" y="3230880"/>
                  </a:cubicBezTo>
                  <a:cubicBezTo>
                    <a:pt x="2390140" y="3221990"/>
                    <a:pt x="2340610" y="3201670"/>
                    <a:pt x="2315210" y="3173730"/>
                  </a:cubicBezTo>
                  <a:cubicBezTo>
                    <a:pt x="2292350" y="3149600"/>
                    <a:pt x="2284730" y="3111500"/>
                    <a:pt x="2273300" y="3077210"/>
                  </a:cubicBezTo>
                  <a:cubicBezTo>
                    <a:pt x="2261870" y="3041650"/>
                    <a:pt x="2255520" y="3017520"/>
                    <a:pt x="2249170" y="2962910"/>
                  </a:cubicBezTo>
                  <a:cubicBezTo>
                    <a:pt x="2235200" y="2824480"/>
                    <a:pt x="2252980" y="2366010"/>
                    <a:pt x="2247900" y="2232660"/>
                  </a:cubicBezTo>
                  <a:cubicBezTo>
                    <a:pt x="2246630" y="2183130"/>
                    <a:pt x="2245360" y="2161540"/>
                    <a:pt x="2240280" y="2129790"/>
                  </a:cubicBezTo>
                  <a:cubicBezTo>
                    <a:pt x="2233930" y="2101850"/>
                    <a:pt x="2219960" y="2078990"/>
                    <a:pt x="2216150" y="2051050"/>
                  </a:cubicBezTo>
                  <a:cubicBezTo>
                    <a:pt x="2211070" y="2016760"/>
                    <a:pt x="2221230" y="1974850"/>
                    <a:pt x="2214880" y="1939290"/>
                  </a:cubicBezTo>
                  <a:cubicBezTo>
                    <a:pt x="2208530" y="1902460"/>
                    <a:pt x="2212340" y="1858010"/>
                    <a:pt x="2179320" y="1833880"/>
                  </a:cubicBezTo>
                  <a:cubicBezTo>
                    <a:pt x="2112010" y="1784350"/>
                    <a:pt x="1807210" y="1851660"/>
                    <a:pt x="1706880" y="1826260"/>
                  </a:cubicBezTo>
                  <a:cubicBezTo>
                    <a:pt x="1656080" y="1813560"/>
                    <a:pt x="1625600" y="1805940"/>
                    <a:pt x="1597660" y="1771650"/>
                  </a:cubicBezTo>
                  <a:cubicBezTo>
                    <a:pt x="1557020" y="1722120"/>
                    <a:pt x="1537970" y="1584960"/>
                    <a:pt x="1529080" y="1524000"/>
                  </a:cubicBezTo>
                  <a:cubicBezTo>
                    <a:pt x="1524000" y="1487170"/>
                    <a:pt x="1530350" y="1469390"/>
                    <a:pt x="1526540" y="1436370"/>
                  </a:cubicBezTo>
                  <a:cubicBezTo>
                    <a:pt x="1522730" y="1395730"/>
                    <a:pt x="1504950" y="1360170"/>
                    <a:pt x="1497330" y="1295400"/>
                  </a:cubicBezTo>
                  <a:cubicBezTo>
                    <a:pt x="1483360" y="1158240"/>
                    <a:pt x="1508760" y="806450"/>
                    <a:pt x="1493520" y="648970"/>
                  </a:cubicBezTo>
                  <a:cubicBezTo>
                    <a:pt x="1484630" y="556260"/>
                    <a:pt x="1484630" y="472440"/>
                    <a:pt x="1452880" y="431800"/>
                  </a:cubicBezTo>
                  <a:cubicBezTo>
                    <a:pt x="1431290" y="405130"/>
                    <a:pt x="1395730" y="397510"/>
                    <a:pt x="1363980" y="392430"/>
                  </a:cubicBezTo>
                  <a:cubicBezTo>
                    <a:pt x="1330960" y="387350"/>
                    <a:pt x="1290320" y="391160"/>
                    <a:pt x="1258570" y="402590"/>
                  </a:cubicBezTo>
                  <a:cubicBezTo>
                    <a:pt x="1228090" y="414020"/>
                    <a:pt x="1205230" y="445770"/>
                    <a:pt x="1174750" y="459740"/>
                  </a:cubicBezTo>
                  <a:cubicBezTo>
                    <a:pt x="1143000" y="474980"/>
                    <a:pt x="1112520" y="481330"/>
                    <a:pt x="1070610" y="490220"/>
                  </a:cubicBezTo>
                  <a:cubicBezTo>
                    <a:pt x="1012190" y="502920"/>
                    <a:pt x="933450" y="516890"/>
                    <a:pt x="854710" y="521970"/>
                  </a:cubicBezTo>
                  <a:cubicBezTo>
                    <a:pt x="760730" y="525780"/>
                    <a:pt x="619760" y="530860"/>
                    <a:pt x="542290" y="508000"/>
                  </a:cubicBezTo>
                  <a:cubicBezTo>
                    <a:pt x="490220" y="494030"/>
                    <a:pt x="454660" y="469900"/>
                    <a:pt x="421640" y="441960"/>
                  </a:cubicBezTo>
                  <a:cubicBezTo>
                    <a:pt x="392430" y="416560"/>
                    <a:pt x="360680" y="386080"/>
                    <a:pt x="353060" y="351790"/>
                  </a:cubicBezTo>
                  <a:cubicBezTo>
                    <a:pt x="345440" y="314960"/>
                    <a:pt x="359410" y="242570"/>
                    <a:pt x="381000" y="229870"/>
                  </a:cubicBezTo>
                  <a:cubicBezTo>
                    <a:pt x="397510" y="218440"/>
                    <a:pt x="454660" y="248920"/>
                    <a:pt x="455930" y="247650"/>
                  </a:cubicBezTo>
                  <a:cubicBezTo>
                    <a:pt x="455930" y="247650"/>
                    <a:pt x="401320" y="227330"/>
                    <a:pt x="370840" y="222250"/>
                  </a:cubicBezTo>
                  <a:cubicBezTo>
                    <a:pt x="336550" y="215900"/>
                    <a:pt x="299720" y="220980"/>
                    <a:pt x="262890" y="215900"/>
                  </a:cubicBezTo>
                  <a:cubicBezTo>
                    <a:pt x="224790" y="210820"/>
                    <a:pt x="182880" y="201930"/>
                    <a:pt x="143510" y="187960"/>
                  </a:cubicBezTo>
                  <a:cubicBezTo>
                    <a:pt x="101600" y="172720"/>
                    <a:pt x="41910" y="153670"/>
                    <a:pt x="19050" y="129540"/>
                  </a:cubicBezTo>
                  <a:cubicBezTo>
                    <a:pt x="5080" y="114300"/>
                    <a:pt x="0" y="95250"/>
                    <a:pt x="0" y="77470"/>
                  </a:cubicBezTo>
                  <a:cubicBezTo>
                    <a:pt x="1270" y="60960"/>
                    <a:pt x="8890" y="39370"/>
                    <a:pt x="21590" y="26670"/>
                  </a:cubicBezTo>
                  <a:cubicBezTo>
                    <a:pt x="33020" y="13970"/>
                    <a:pt x="54610" y="5080"/>
                    <a:pt x="69850" y="2540"/>
                  </a:cubicBezTo>
                  <a:cubicBezTo>
                    <a:pt x="83820" y="0"/>
                    <a:pt x="106680" y="7620"/>
                    <a:pt x="106680" y="7620"/>
                  </a:cubicBezTo>
                </a:path>
              </a:pathLst>
            </a:custGeom>
            <a:solidFill>
              <a:srgbClr val="BBA3A1"/>
            </a:solidFill>
            <a:ln cap="sq">
              <a:noFill/>
              <a:prstDash val="solid"/>
              <a:miter/>
            </a:ln>
          </p:spPr>
        </p:sp>
      </p:grpSp>
      <p:grpSp>
        <p:nvGrpSpPr>
          <p:cNvPr id="9" name="Group 9"/>
          <p:cNvGrpSpPr/>
          <p:nvPr/>
        </p:nvGrpSpPr>
        <p:grpSpPr>
          <a:xfrm>
            <a:off x="9299257" y="1954530"/>
            <a:ext cx="3258503" cy="3262312"/>
            <a:chOff x="0" y="0"/>
            <a:chExt cx="4344670" cy="4349750"/>
          </a:xfrm>
        </p:grpSpPr>
        <p:sp>
          <p:nvSpPr>
            <p:cNvPr id="10" name="Freeform 10"/>
            <p:cNvSpPr/>
            <p:nvPr/>
          </p:nvSpPr>
          <p:spPr>
            <a:xfrm>
              <a:off x="30480" y="-10160"/>
              <a:ext cx="4290060" cy="4309110"/>
            </a:xfrm>
            <a:custGeom>
              <a:avLst/>
              <a:gdLst/>
              <a:ahLst/>
              <a:cxnLst/>
              <a:rect l="l" t="t" r="r" b="b"/>
              <a:pathLst>
                <a:path w="4290060" h="4309110">
                  <a:moveTo>
                    <a:pt x="109220" y="4229100"/>
                  </a:moveTo>
                  <a:cubicBezTo>
                    <a:pt x="91440" y="3392170"/>
                    <a:pt x="64770" y="3380740"/>
                    <a:pt x="52070" y="3333750"/>
                  </a:cubicBezTo>
                  <a:cubicBezTo>
                    <a:pt x="33020" y="3263900"/>
                    <a:pt x="0" y="3136900"/>
                    <a:pt x="20320" y="3070860"/>
                  </a:cubicBezTo>
                  <a:cubicBezTo>
                    <a:pt x="36830" y="3018790"/>
                    <a:pt x="82550" y="2985770"/>
                    <a:pt x="125730" y="2952750"/>
                  </a:cubicBezTo>
                  <a:cubicBezTo>
                    <a:pt x="173990" y="2914650"/>
                    <a:pt x="240030" y="2885440"/>
                    <a:pt x="303530" y="2858770"/>
                  </a:cubicBezTo>
                  <a:cubicBezTo>
                    <a:pt x="374650" y="2829560"/>
                    <a:pt x="452120" y="2818130"/>
                    <a:pt x="532130" y="2786380"/>
                  </a:cubicBezTo>
                  <a:cubicBezTo>
                    <a:pt x="627380" y="2747010"/>
                    <a:pt x="763270" y="2660650"/>
                    <a:pt x="836930" y="2630170"/>
                  </a:cubicBezTo>
                  <a:cubicBezTo>
                    <a:pt x="875030" y="2614930"/>
                    <a:pt x="897890" y="2614930"/>
                    <a:pt x="928370" y="2602230"/>
                  </a:cubicBezTo>
                  <a:cubicBezTo>
                    <a:pt x="960120" y="2588260"/>
                    <a:pt x="993140" y="2560320"/>
                    <a:pt x="1024890" y="2548890"/>
                  </a:cubicBezTo>
                  <a:cubicBezTo>
                    <a:pt x="1051560" y="2537460"/>
                    <a:pt x="1076960" y="2540000"/>
                    <a:pt x="1104900" y="2528570"/>
                  </a:cubicBezTo>
                  <a:cubicBezTo>
                    <a:pt x="1139190" y="2514600"/>
                    <a:pt x="1167130" y="2480310"/>
                    <a:pt x="1211580" y="2462530"/>
                  </a:cubicBezTo>
                  <a:cubicBezTo>
                    <a:pt x="1277620" y="2437130"/>
                    <a:pt x="1388110" y="2423160"/>
                    <a:pt x="1468120" y="2415540"/>
                  </a:cubicBezTo>
                  <a:cubicBezTo>
                    <a:pt x="1539240" y="2409190"/>
                    <a:pt x="1614170" y="2409190"/>
                    <a:pt x="1667510" y="2413000"/>
                  </a:cubicBezTo>
                  <a:cubicBezTo>
                    <a:pt x="1704340" y="2415540"/>
                    <a:pt x="1732280" y="2414270"/>
                    <a:pt x="1760220" y="2426970"/>
                  </a:cubicBezTo>
                  <a:cubicBezTo>
                    <a:pt x="1788160" y="2438400"/>
                    <a:pt x="1812290" y="2461260"/>
                    <a:pt x="1833880" y="2485390"/>
                  </a:cubicBezTo>
                  <a:cubicBezTo>
                    <a:pt x="1856740" y="2509520"/>
                    <a:pt x="1879600" y="2542540"/>
                    <a:pt x="1892300" y="2573020"/>
                  </a:cubicBezTo>
                  <a:cubicBezTo>
                    <a:pt x="1902460" y="2602230"/>
                    <a:pt x="1902460" y="2622550"/>
                    <a:pt x="1905000" y="2663190"/>
                  </a:cubicBezTo>
                  <a:cubicBezTo>
                    <a:pt x="1911350" y="2743200"/>
                    <a:pt x="1869440" y="2971800"/>
                    <a:pt x="1907540" y="3028950"/>
                  </a:cubicBezTo>
                  <a:cubicBezTo>
                    <a:pt x="1927860" y="3056890"/>
                    <a:pt x="1960880" y="3056890"/>
                    <a:pt x="1997710" y="3063240"/>
                  </a:cubicBezTo>
                  <a:cubicBezTo>
                    <a:pt x="2048510" y="3073400"/>
                    <a:pt x="2131060" y="3058160"/>
                    <a:pt x="2192020" y="3064510"/>
                  </a:cubicBezTo>
                  <a:cubicBezTo>
                    <a:pt x="2250440" y="3069590"/>
                    <a:pt x="2291080" y="3089910"/>
                    <a:pt x="2357120" y="3096260"/>
                  </a:cubicBezTo>
                  <a:cubicBezTo>
                    <a:pt x="2452370" y="3105150"/>
                    <a:pt x="2686050" y="3135630"/>
                    <a:pt x="2713990" y="3097530"/>
                  </a:cubicBezTo>
                  <a:cubicBezTo>
                    <a:pt x="2726690" y="3078480"/>
                    <a:pt x="2686050" y="3042920"/>
                    <a:pt x="2683510" y="3011170"/>
                  </a:cubicBezTo>
                  <a:cubicBezTo>
                    <a:pt x="2680970" y="2970530"/>
                    <a:pt x="2706370" y="2937510"/>
                    <a:pt x="2713990" y="2871470"/>
                  </a:cubicBezTo>
                  <a:cubicBezTo>
                    <a:pt x="2730500" y="2716530"/>
                    <a:pt x="2691130" y="2223770"/>
                    <a:pt x="2717800" y="2090420"/>
                  </a:cubicBezTo>
                  <a:cubicBezTo>
                    <a:pt x="2727960" y="2042160"/>
                    <a:pt x="2738120" y="2023110"/>
                    <a:pt x="2757170" y="1995170"/>
                  </a:cubicBezTo>
                  <a:cubicBezTo>
                    <a:pt x="2774950" y="1967230"/>
                    <a:pt x="2792730" y="1949450"/>
                    <a:pt x="2825750" y="1925320"/>
                  </a:cubicBezTo>
                  <a:cubicBezTo>
                    <a:pt x="2881630" y="1883410"/>
                    <a:pt x="2995930" y="1827530"/>
                    <a:pt x="3075940" y="1789430"/>
                  </a:cubicBezTo>
                  <a:cubicBezTo>
                    <a:pt x="3145790" y="1756410"/>
                    <a:pt x="3205480" y="1742440"/>
                    <a:pt x="3276600" y="1705610"/>
                  </a:cubicBezTo>
                  <a:cubicBezTo>
                    <a:pt x="3364230" y="1657350"/>
                    <a:pt x="3484880" y="1554480"/>
                    <a:pt x="3557270" y="1517650"/>
                  </a:cubicBezTo>
                  <a:cubicBezTo>
                    <a:pt x="3599180" y="1496060"/>
                    <a:pt x="3619500" y="1506220"/>
                    <a:pt x="3663950" y="1480820"/>
                  </a:cubicBezTo>
                  <a:cubicBezTo>
                    <a:pt x="3759200" y="1422400"/>
                    <a:pt x="4019550" y="1193800"/>
                    <a:pt x="4070350" y="1104900"/>
                  </a:cubicBezTo>
                  <a:cubicBezTo>
                    <a:pt x="4091940" y="1068070"/>
                    <a:pt x="4085590" y="1056640"/>
                    <a:pt x="4090670" y="1012190"/>
                  </a:cubicBezTo>
                  <a:cubicBezTo>
                    <a:pt x="4102100" y="901700"/>
                    <a:pt x="4179570" y="520700"/>
                    <a:pt x="4090670" y="427990"/>
                  </a:cubicBezTo>
                  <a:cubicBezTo>
                    <a:pt x="4017010" y="350520"/>
                    <a:pt x="3769360" y="445770"/>
                    <a:pt x="3681730" y="411480"/>
                  </a:cubicBezTo>
                  <a:cubicBezTo>
                    <a:pt x="3633470" y="392430"/>
                    <a:pt x="3600450" y="358140"/>
                    <a:pt x="3582670" y="326390"/>
                  </a:cubicBezTo>
                  <a:cubicBezTo>
                    <a:pt x="3567430" y="298450"/>
                    <a:pt x="3595370" y="260350"/>
                    <a:pt x="3567430" y="236220"/>
                  </a:cubicBezTo>
                  <a:cubicBezTo>
                    <a:pt x="3465830" y="147320"/>
                    <a:pt x="2446020" y="264160"/>
                    <a:pt x="2319020" y="219710"/>
                  </a:cubicBezTo>
                  <a:cubicBezTo>
                    <a:pt x="2293620" y="210820"/>
                    <a:pt x="2287270" y="201930"/>
                    <a:pt x="2278380" y="187960"/>
                  </a:cubicBezTo>
                  <a:cubicBezTo>
                    <a:pt x="2268220" y="175260"/>
                    <a:pt x="2263140" y="154940"/>
                    <a:pt x="2264410" y="138430"/>
                  </a:cubicBezTo>
                  <a:cubicBezTo>
                    <a:pt x="2264410" y="121920"/>
                    <a:pt x="2270760" y="101600"/>
                    <a:pt x="2283460" y="88900"/>
                  </a:cubicBezTo>
                  <a:cubicBezTo>
                    <a:pt x="2298700" y="74930"/>
                    <a:pt x="2331720" y="58420"/>
                    <a:pt x="2354580" y="60960"/>
                  </a:cubicBezTo>
                  <a:cubicBezTo>
                    <a:pt x="2377440" y="63500"/>
                    <a:pt x="2406650" y="86360"/>
                    <a:pt x="2418080" y="104140"/>
                  </a:cubicBezTo>
                  <a:cubicBezTo>
                    <a:pt x="2426970" y="119380"/>
                    <a:pt x="2430780" y="138430"/>
                    <a:pt x="2426970" y="156210"/>
                  </a:cubicBezTo>
                  <a:cubicBezTo>
                    <a:pt x="2420620" y="176530"/>
                    <a:pt x="2399030" y="205740"/>
                    <a:pt x="2379980" y="217170"/>
                  </a:cubicBezTo>
                  <a:cubicBezTo>
                    <a:pt x="2364740" y="224790"/>
                    <a:pt x="2344420" y="227330"/>
                    <a:pt x="2327910" y="222250"/>
                  </a:cubicBezTo>
                  <a:cubicBezTo>
                    <a:pt x="2307590" y="215900"/>
                    <a:pt x="2278380" y="191770"/>
                    <a:pt x="2269490" y="172720"/>
                  </a:cubicBezTo>
                  <a:cubicBezTo>
                    <a:pt x="2261870" y="157480"/>
                    <a:pt x="2261870" y="135890"/>
                    <a:pt x="2266950" y="120650"/>
                  </a:cubicBezTo>
                  <a:cubicBezTo>
                    <a:pt x="2270760" y="104140"/>
                    <a:pt x="2283460" y="87630"/>
                    <a:pt x="2296160" y="77470"/>
                  </a:cubicBezTo>
                  <a:cubicBezTo>
                    <a:pt x="2308860" y="67310"/>
                    <a:pt x="2317750" y="64770"/>
                    <a:pt x="2345690" y="60960"/>
                  </a:cubicBezTo>
                  <a:cubicBezTo>
                    <a:pt x="2485390" y="38100"/>
                    <a:pt x="3442970" y="0"/>
                    <a:pt x="3625850" y="60960"/>
                  </a:cubicBezTo>
                  <a:cubicBezTo>
                    <a:pt x="3683000" y="81280"/>
                    <a:pt x="3712210" y="105410"/>
                    <a:pt x="3726180" y="137160"/>
                  </a:cubicBezTo>
                  <a:cubicBezTo>
                    <a:pt x="3738880" y="166370"/>
                    <a:pt x="3694430" y="219710"/>
                    <a:pt x="3714750" y="243840"/>
                  </a:cubicBezTo>
                  <a:cubicBezTo>
                    <a:pt x="3754120" y="289560"/>
                    <a:pt x="4004310" y="241300"/>
                    <a:pt x="4093210" y="262890"/>
                  </a:cubicBezTo>
                  <a:cubicBezTo>
                    <a:pt x="4142740" y="274320"/>
                    <a:pt x="4178300" y="284480"/>
                    <a:pt x="4206240" y="311150"/>
                  </a:cubicBezTo>
                  <a:cubicBezTo>
                    <a:pt x="4235450" y="339090"/>
                    <a:pt x="4250690" y="372110"/>
                    <a:pt x="4263390" y="427990"/>
                  </a:cubicBezTo>
                  <a:cubicBezTo>
                    <a:pt x="4290060" y="548640"/>
                    <a:pt x="4267200" y="913130"/>
                    <a:pt x="4259580" y="1021080"/>
                  </a:cubicBezTo>
                  <a:cubicBezTo>
                    <a:pt x="4257040" y="1062990"/>
                    <a:pt x="4258310" y="1080770"/>
                    <a:pt x="4249420" y="1107440"/>
                  </a:cubicBezTo>
                  <a:cubicBezTo>
                    <a:pt x="4240530" y="1134110"/>
                    <a:pt x="4226560" y="1155700"/>
                    <a:pt x="4208780" y="1182370"/>
                  </a:cubicBezTo>
                  <a:cubicBezTo>
                    <a:pt x="4183380" y="1219200"/>
                    <a:pt x="4141470" y="1273810"/>
                    <a:pt x="4107180" y="1305560"/>
                  </a:cubicBezTo>
                  <a:cubicBezTo>
                    <a:pt x="4079240" y="1332230"/>
                    <a:pt x="4048760" y="1343660"/>
                    <a:pt x="4023360" y="1365250"/>
                  </a:cubicBezTo>
                  <a:cubicBezTo>
                    <a:pt x="3997960" y="1388110"/>
                    <a:pt x="3980180" y="1421130"/>
                    <a:pt x="3953510" y="1441450"/>
                  </a:cubicBezTo>
                  <a:cubicBezTo>
                    <a:pt x="3929380" y="1460500"/>
                    <a:pt x="3902710" y="1463040"/>
                    <a:pt x="3872230" y="1484630"/>
                  </a:cubicBezTo>
                  <a:cubicBezTo>
                    <a:pt x="3823970" y="1517650"/>
                    <a:pt x="3756660" y="1602740"/>
                    <a:pt x="3704590" y="1635760"/>
                  </a:cubicBezTo>
                  <a:cubicBezTo>
                    <a:pt x="3666490" y="1658620"/>
                    <a:pt x="3632200" y="1661160"/>
                    <a:pt x="3596640" y="1678940"/>
                  </a:cubicBezTo>
                  <a:cubicBezTo>
                    <a:pt x="3557270" y="1697990"/>
                    <a:pt x="3514090" y="1722120"/>
                    <a:pt x="3478530" y="1748790"/>
                  </a:cubicBezTo>
                  <a:cubicBezTo>
                    <a:pt x="3444240" y="1775460"/>
                    <a:pt x="3425190" y="1812290"/>
                    <a:pt x="3387090" y="1837690"/>
                  </a:cubicBezTo>
                  <a:cubicBezTo>
                    <a:pt x="3340100" y="1868170"/>
                    <a:pt x="3277870" y="1879600"/>
                    <a:pt x="3213100" y="1908810"/>
                  </a:cubicBezTo>
                  <a:cubicBezTo>
                    <a:pt x="3130550" y="1948180"/>
                    <a:pt x="2987040" y="2011680"/>
                    <a:pt x="2934970" y="2058670"/>
                  </a:cubicBezTo>
                  <a:cubicBezTo>
                    <a:pt x="2909570" y="2082800"/>
                    <a:pt x="2901950" y="2090420"/>
                    <a:pt x="2890520" y="2128520"/>
                  </a:cubicBezTo>
                  <a:cubicBezTo>
                    <a:pt x="2857500" y="2237740"/>
                    <a:pt x="2903220" y="2621280"/>
                    <a:pt x="2889250" y="2819400"/>
                  </a:cubicBezTo>
                  <a:cubicBezTo>
                    <a:pt x="2877820" y="2969260"/>
                    <a:pt x="2881630" y="3144520"/>
                    <a:pt x="2830830" y="3213100"/>
                  </a:cubicBezTo>
                  <a:cubicBezTo>
                    <a:pt x="2801620" y="3252470"/>
                    <a:pt x="2764790" y="3257550"/>
                    <a:pt x="2713990" y="3268980"/>
                  </a:cubicBezTo>
                  <a:cubicBezTo>
                    <a:pt x="2627630" y="3289300"/>
                    <a:pt x="2451100" y="3276600"/>
                    <a:pt x="2349500" y="3267710"/>
                  </a:cubicBezTo>
                  <a:cubicBezTo>
                    <a:pt x="2274570" y="3262630"/>
                    <a:pt x="2228850" y="3244850"/>
                    <a:pt x="2157730" y="3237230"/>
                  </a:cubicBezTo>
                  <a:cubicBezTo>
                    <a:pt x="2071370" y="3228340"/>
                    <a:pt x="1936750" y="3248660"/>
                    <a:pt x="1869440" y="3221990"/>
                  </a:cubicBezTo>
                  <a:cubicBezTo>
                    <a:pt x="1824990" y="3204210"/>
                    <a:pt x="1794510" y="3175000"/>
                    <a:pt x="1772920" y="3141980"/>
                  </a:cubicBezTo>
                  <a:cubicBezTo>
                    <a:pt x="1751330" y="3110230"/>
                    <a:pt x="1744980" y="3078480"/>
                    <a:pt x="1737360" y="3028950"/>
                  </a:cubicBezTo>
                  <a:cubicBezTo>
                    <a:pt x="1723390" y="2936240"/>
                    <a:pt x="1772920" y="2694940"/>
                    <a:pt x="1738630" y="2628900"/>
                  </a:cubicBezTo>
                  <a:cubicBezTo>
                    <a:pt x="1722120" y="2598420"/>
                    <a:pt x="1699260" y="2589530"/>
                    <a:pt x="1667510" y="2580640"/>
                  </a:cubicBezTo>
                  <a:cubicBezTo>
                    <a:pt x="1620520" y="2565400"/>
                    <a:pt x="1540510" y="2574290"/>
                    <a:pt x="1475740" y="2579370"/>
                  </a:cubicBezTo>
                  <a:cubicBezTo>
                    <a:pt x="1410970" y="2585720"/>
                    <a:pt x="1355090" y="2590800"/>
                    <a:pt x="1281430" y="2612390"/>
                  </a:cubicBezTo>
                  <a:cubicBezTo>
                    <a:pt x="1177290" y="2641600"/>
                    <a:pt x="1024890" y="2712720"/>
                    <a:pt x="913130" y="2764790"/>
                  </a:cubicBezTo>
                  <a:cubicBezTo>
                    <a:pt x="814070" y="2810510"/>
                    <a:pt x="721360" y="2874010"/>
                    <a:pt x="640080" y="2907030"/>
                  </a:cubicBezTo>
                  <a:cubicBezTo>
                    <a:pt x="577850" y="2932430"/>
                    <a:pt x="533400" y="2933700"/>
                    <a:pt x="469900" y="2957830"/>
                  </a:cubicBezTo>
                  <a:cubicBezTo>
                    <a:pt x="386080" y="2990850"/>
                    <a:pt x="219710" y="3017520"/>
                    <a:pt x="182880" y="3093720"/>
                  </a:cubicBezTo>
                  <a:cubicBezTo>
                    <a:pt x="143510" y="3176270"/>
                    <a:pt x="254000" y="3307080"/>
                    <a:pt x="271780" y="3450590"/>
                  </a:cubicBezTo>
                  <a:cubicBezTo>
                    <a:pt x="295910" y="3658870"/>
                    <a:pt x="285750" y="4123690"/>
                    <a:pt x="266700" y="4229100"/>
                  </a:cubicBezTo>
                  <a:cubicBezTo>
                    <a:pt x="260350" y="4258310"/>
                    <a:pt x="257810" y="4268470"/>
                    <a:pt x="246380" y="4281170"/>
                  </a:cubicBezTo>
                  <a:cubicBezTo>
                    <a:pt x="234950" y="4295140"/>
                    <a:pt x="214630" y="4306570"/>
                    <a:pt x="196850" y="4307840"/>
                  </a:cubicBezTo>
                  <a:cubicBezTo>
                    <a:pt x="176530" y="4309110"/>
                    <a:pt x="143510" y="4296410"/>
                    <a:pt x="128270" y="4281170"/>
                  </a:cubicBezTo>
                  <a:cubicBezTo>
                    <a:pt x="115570" y="4268470"/>
                    <a:pt x="109220" y="4229100"/>
                    <a:pt x="109220" y="4229100"/>
                  </a:cubicBezTo>
                </a:path>
              </a:pathLst>
            </a:custGeom>
            <a:solidFill>
              <a:srgbClr val="BBA3A1"/>
            </a:solidFill>
            <a:ln cap="sq">
              <a:noFill/>
              <a:prstDash val="solid"/>
              <a:miter/>
            </a:ln>
          </p:spPr>
        </p:sp>
      </p:grpSp>
      <p:grpSp>
        <p:nvGrpSpPr>
          <p:cNvPr id="11" name="Group 11"/>
          <p:cNvGrpSpPr/>
          <p:nvPr/>
        </p:nvGrpSpPr>
        <p:grpSpPr>
          <a:xfrm>
            <a:off x="6867525" y="582930"/>
            <a:ext cx="4144328" cy="3822383"/>
            <a:chOff x="0" y="0"/>
            <a:chExt cx="5525770" cy="5096510"/>
          </a:xfrm>
        </p:grpSpPr>
        <p:sp>
          <p:nvSpPr>
            <p:cNvPr id="12" name="Freeform 12"/>
            <p:cNvSpPr/>
            <p:nvPr/>
          </p:nvSpPr>
          <p:spPr>
            <a:xfrm>
              <a:off x="45720" y="46990"/>
              <a:ext cx="5431790" cy="4998720"/>
            </a:xfrm>
            <a:custGeom>
              <a:avLst/>
              <a:gdLst/>
              <a:ahLst/>
              <a:cxnLst/>
              <a:rect l="l" t="t" r="r" b="b"/>
              <a:pathLst>
                <a:path w="5431790" h="4998720">
                  <a:moveTo>
                    <a:pt x="50800" y="4851400"/>
                  </a:moveTo>
                  <a:cubicBezTo>
                    <a:pt x="480060" y="4659630"/>
                    <a:pt x="558800" y="4582160"/>
                    <a:pt x="655320" y="4525010"/>
                  </a:cubicBezTo>
                  <a:cubicBezTo>
                    <a:pt x="755650" y="4465320"/>
                    <a:pt x="853440" y="4410710"/>
                    <a:pt x="970280" y="4362450"/>
                  </a:cubicBezTo>
                  <a:cubicBezTo>
                    <a:pt x="1103630" y="4307840"/>
                    <a:pt x="1287780" y="4276090"/>
                    <a:pt x="1416050" y="4218940"/>
                  </a:cubicBezTo>
                  <a:cubicBezTo>
                    <a:pt x="1521460" y="4173220"/>
                    <a:pt x="1590040" y="4114800"/>
                    <a:pt x="1692910" y="4064000"/>
                  </a:cubicBezTo>
                  <a:cubicBezTo>
                    <a:pt x="1816100" y="4001770"/>
                    <a:pt x="2033270" y="3999230"/>
                    <a:pt x="2110740" y="3882390"/>
                  </a:cubicBezTo>
                  <a:cubicBezTo>
                    <a:pt x="2204720" y="3742690"/>
                    <a:pt x="2099310" y="3373120"/>
                    <a:pt x="2122170" y="3216910"/>
                  </a:cubicBezTo>
                  <a:cubicBezTo>
                    <a:pt x="2136140" y="3128010"/>
                    <a:pt x="2166620" y="3091180"/>
                    <a:pt x="2181860" y="3012440"/>
                  </a:cubicBezTo>
                  <a:cubicBezTo>
                    <a:pt x="2202180" y="2910840"/>
                    <a:pt x="2197100" y="2734310"/>
                    <a:pt x="2221230" y="2655570"/>
                  </a:cubicBezTo>
                  <a:cubicBezTo>
                    <a:pt x="2235200" y="2612390"/>
                    <a:pt x="2258060" y="2602230"/>
                    <a:pt x="2272030" y="2562860"/>
                  </a:cubicBezTo>
                  <a:cubicBezTo>
                    <a:pt x="2292350" y="2501900"/>
                    <a:pt x="2292350" y="2379980"/>
                    <a:pt x="2308860" y="2317750"/>
                  </a:cubicBezTo>
                  <a:cubicBezTo>
                    <a:pt x="2319020" y="2277110"/>
                    <a:pt x="2338070" y="2252980"/>
                    <a:pt x="2345690" y="2221230"/>
                  </a:cubicBezTo>
                  <a:cubicBezTo>
                    <a:pt x="2350770" y="2192020"/>
                    <a:pt x="2344420" y="2162810"/>
                    <a:pt x="2350770" y="2134870"/>
                  </a:cubicBezTo>
                  <a:cubicBezTo>
                    <a:pt x="2355850" y="2105660"/>
                    <a:pt x="2372360" y="2094230"/>
                    <a:pt x="2379980" y="2051050"/>
                  </a:cubicBezTo>
                  <a:cubicBezTo>
                    <a:pt x="2402840" y="1908810"/>
                    <a:pt x="2357120" y="1338580"/>
                    <a:pt x="2381250" y="1123950"/>
                  </a:cubicBezTo>
                  <a:cubicBezTo>
                    <a:pt x="2395220" y="1005840"/>
                    <a:pt x="2433320" y="918210"/>
                    <a:pt x="2442210" y="853440"/>
                  </a:cubicBezTo>
                  <a:cubicBezTo>
                    <a:pt x="2447290" y="817880"/>
                    <a:pt x="2440940" y="802640"/>
                    <a:pt x="2446020" y="769620"/>
                  </a:cubicBezTo>
                  <a:cubicBezTo>
                    <a:pt x="2456180" y="718820"/>
                    <a:pt x="2494280" y="655320"/>
                    <a:pt x="2506980" y="577850"/>
                  </a:cubicBezTo>
                  <a:cubicBezTo>
                    <a:pt x="2524760" y="468630"/>
                    <a:pt x="2498090" y="265430"/>
                    <a:pt x="2513330" y="172720"/>
                  </a:cubicBezTo>
                  <a:cubicBezTo>
                    <a:pt x="2520950" y="123190"/>
                    <a:pt x="2523490" y="87630"/>
                    <a:pt x="2548890" y="59690"/>
                  </a:cubicBezTo>
                  <a:cubicBezTo>
                    <a:pt x="2576830" y="29210"/>
                    <a:pt x="2637790" y="8890"/>
                    <a:pt x="2682240" y="3810"/>
                  </a:cubicBezTo>
                  <a:cubicBezTo>
                    <a:pt x="2722880" y="0"/>
                    <a:pt x="2768600" y="11430"/>
                    <a:pt x="2804160" y="26670"/>
                  </a:cubicBezTo>
                  <a:cubicBezTo>
                    <a:pt x="2835910" y="40640"/>
                    <a:pt x="2865120" y="63500"/>
                    <a:pt x="2886710" y="87630"/>
                  </a:cubicBezTo>
                  <a:cubicBezTo>
                    <a:pt x="2907030" y="110490"/>
                    <a:pt x="2915920" y="130810"/>
                    <a:pt x="2931160" y="165100"/>
                  </a:cubicBezTo>
                  <a:cubicBezTo>
                    <a:pt x="2955290" y="219710"/>
                    <a:pt x="2962910" y="361950"/>
                    <a:pt x="3002280" y="391160"/>
                  </a:cubicBezTo>
                  <a:cubicBezTo>
                    <a:pt x="3027680" y="408940"/>
                    <a:pt x="3063240" y="386080"/>
                    <a:pt x="3097530" y="389890"/>
                  </a:cubicBezTo>
                  <a:cubicBezTo>
                    <a:pt x="3136900" y="393700"/>
                    <a:pt x="3186430" y="403860"/>
                    <a:pt x="3224530" y="416560"/>
                  </a:cubicBezTo>
                  <a:cubicBezTo>
                    <a:pt x="3256280" y="427990"/>
                    <a:pt x="3285490" y="438150"/>
                    <a:pt x="3309620" y="457200"/>
                  </a:cubicBezTo>
                  <a:cubicBezTo>
                    <a:pt x="3332480" y="476250"/>
                    <a:pt x="3351530" y="502920"/>
                    <a:pt x="3365500" y="530860"/>
                  </a:cubicBezTo>
                  <a:cubicBezTo>
                    <a:pt x="3380740" y="562610"/>
                    <a:pt x="3390900" y="590550"/>
                    <a:pt x="3398520" y="636270"/>
                  </a:cubicBezTo>
                  <a:cubicBezTo>
                    <a:pt x="3411220" y="718820"/>
                    <a:pt x="3365500" y="935990"/>
                    <a:pt x="3401060" y="996950"/>
                  </a:cubicBezTo>
                  <a:cubicBezTo>
                    <a:pt x="3417570" y="1026160"/>
                    <a:pt x="3456940" y="1022350"/>
                    <a:pt x="3477260" y="1041400"/>
                  </a:cubicBezTo>
                  <a:cubicBezTo>
                    <a:pt x="3496310" y="1060450"/>
                    <a:pt x="3510280" y="1075690"/>
                    <a:pt x="3520440" y="1107440"/>
                  </a:cubicBezTo>
                  <a:cubicBezTo>
                    <a:pt x="3539490" y="1168400"/>
                    <a:pt x="3522980" y="1325880"/>
                    <a:pt x="3533140" y="1399540"/>
                  </a:cubicBezTo>
                  <a:cubicBezTo>
                    <a:pt x="3539490" y="1443990"/>
                    <a:pt x="3550920" y="1450340"/>
                    <a:pt x="3557270" y="1507490"/>
                  </a:cubicBezTo>
                  <a:cubicBezTo>
                    <a:pt x="3582670" y="1719580"/>
                    <a:pt x="3550920" y="2800350"/>
                    <a:pt x="3564890" y="3002280"/>
                  </a:cubicBezTo>
                  <a:cubicBezTo>
                    <a:pt x="3568700" y="3053080"/>
                    <a:pt x="3558540" y="3087370"/>
                    <a:pt x="3578860" y="3097530"/>
                  </a:cubicBezTo>
                  <a:cubicBezTo>
                    <a:pt x="3611880" y="3112770"/>
                    <a:pt x="3731260" y="2995930"/>
                    <a:pt x="3803650" y="2965450"/>
                  </a:cubicBezTo>
                  <a:cubicBezTo>
                    <a:pt x="3864610" y="2940050"/>
                    <a:pt x="3920490" y="2946400"/>
                    <a:pt x="3980180" y="2917190"/>
                  </a:cubicBezTo>
                  <a:cubicBezTo>
                    <a:pt x="4055110" y="2882900"/>
                    <a:pt x="4141470" y="2786380"/>
                    <a:pt x="4210050" y="2754630"/>
                  </a:cubicBezTo>
                  <a:cubicBezTo>
                    <a:pt x="4258310" y="2733040"/>
                    <a:pt x="4296410" y="2744470"/>
                    <a:pt x="4342130" y="2721610"/>
                  </a:cubicBezTo>
                  <a:cubicBezTo>
                    <a:pt x="4405630" y="2688590"/>
                    <a:pt x="4507230" y="2623820"/>
                    <a:pt x="4541520" y="2556510"/>
                  </a:cubicBezTo>
                  <a:cubicBezTo>
                    <a:pt x="4573270" y="2493010"/>
                    <a:pt x="4527550" y="2386330"/>
                    <a:pt x="4554220" y="2336800"/>
                  </a:cubicBezTo>
                  <a:cubicBezTo>
                    <a:pt x="4573270" y="2298700"/>
                    <a:pt x="4605020" y="2283460"/>
                    <a:pt x="4652010" y="2260600"/>
                  </a:cubicBezTo>
                  <a:cubicBezTo>
                    <a:pt x="4732020" y="2222500"/>
                    <a:pt x="4973320" y="2228850"/>
                    <a:pt x="5021580" y="2172970"/>
                  </a:cubicBezTo>
                  <a:cubicBezTo>
                    <a:pt x="5049520" y="2141220"/>
                    <a:pt x="5010150" y="2087880"/>
                    <a:pt x="5033010" y="2053590"/>
                  </a:cubicBezTo>
                  <a:cubicBezTo>
                    <a:pt x="5067300" y="2004060"/>
                    <a:pt x="5203190" y="1958340"/>
                    <a:pt x="5259070" y="1939290"/>
                  </a:cubicBezTo>
                  <a:cubicBezTo>
                    <a:pt x="5288280" y="1930400"/>
                    <a:pt x="5309870" y="1927860"/>
                    <a:pt x="5331460" y="1927860"/>
                  </a:cubicBezTo>
                  <a:cubicBezTo>
                    <a:pt x="5350510" y="1927860"/>
                    <a:pt x="5369560" y="1927860"/>
                    <a:pt x="5384800" y="1938020"/>
                  </a:cubicBezTo>
                  <a:cubicBezTo>
                    <a:pt x="5403850" y="1950720"/>
                    <a:pt x="5424170" y="1983740"/>
                    <a:pt x="5427980" y="2005330"/>
                  </a:cubicBezTo>
                  <a:cubicBezTo>
                    <a:pt x="5431790" y="2023110"/>
                    <a:pt x="5424170" y="2043430"/>
                    <a:pt x="5415280" y="2057400"/>
                  </a:cubicBezTo>
                  <a:cubicBezTo>
                    <a:pt x="5406390" y="2072640"/>
                    <a:pt x="5391150" y="2086610"/>
                    <a:pt x="5373370" y="2091690"/>
                  </a:cubicBezTo>
                  <a:cubicBezTo>
                    <a:pt x="5351780" y="2098040"/>
                    <a:pt x="5313680" y="2095500"/>
                    <a:pt x="5294630" y="2081530"/>
                  </a:cubicBezTo>
                  <a:cubicBezTo>
                    <a:pt x="5275580" y="2067560"/>
                    <a:pt x="5260340" y="2032000"/>
                    <a:pt x="5259070" y="2010410"/>
                  </a:cubicBezTo>
                  <a:cubicBezTo>
                    <a:pt x="5257800" y="1992630"/>
                    <a:pt x="5266690" y="1972310"/>
                    <a:pt x="5276850" y="1959610"/>
                  </a:cubicBezTo>
                  <a:cubicBezTo>
                    <a:pt x="5288280" y="1945640"/>
                    <a:pt x="5304790" y="1932940"/>
                    <a:pt x="5322570" y="1930400"/>
                  </a:cubicBezTo>
                  <a:cubicBezTo>
                    <a:pt x="5344160" y="1926590"/>
                    <a:pt x="5382260" y="1935480"/>
                    <a:pt x="5400040" y="1948180"/>
                  </a:cubicBezTo>
                  <a:cubicBezTo>
                    <a:pt x="5415280" y="1959610"/>
                    <a:pt x="5424170" y="1978660"/>
                    <a:pt x="5426710" y="1995170"/>
                  </a:cubicBezTo>
                  <a:cubicBezTo>
                    <a:pt x="5430520" y="2012950"/>
                    <a:pt x="5427980" y="2034540"/>
                    <a:pt x="5420360" y="2049780"/>
                  </a:cubicBezTo>
                  <a:cubicBezTo>
                    <a:pt x="5412740" y="2065020"/>
                    <a:pt x="5400040" y="2078990"/>
                    <a:pt x="5382260" y="2087880"/>
                  </a:cubicBezTo>
                  <a:cubicBezTo>
                    <a:pt x="5355590" y="2101850"/>
                    <a:pt x="5307330" y="2095500"/>
                    <a:pt x="5271770" y="2109470"/>
                  </a:cubicBezTo>
                  <a:cubicBezTo>
                    <a:pt x="5233670" y="2123440"/>
                    <a:pt x="5185410" y="2145030"/>
                    <a:pt x="5162550" y="2175510"/>
                  </a:cubicBezTo>
                  <a:cubicBezTo>
                    <a:pt x="5142230" y="2202180"/>
                    <a:pt x="5153660" y="2250440"/>
                    <a:pt x="5133340" y="2277110"/>
                  </a:cubicBezTo>
                  <a:cubicBezTo>
                    <a:pt x="5110480" y="2305050"/>
                    <a:pt x="5073650" y="2319020"/>
                    <a:pt x="5030470" y="2335530"/>
                  </a:cubicBezTo>
                  <a:cubicBezTo>
                    <a:pt x="4966970" y="2362200"/>
                    <a:pt x="4838700" y="2390140"/>
                    <a:pt x="4777740" y="2395220"/>
                  </a:cubicBezTo>
                  <a:cubicBezTo>
                    <a:pt x="4742180" y="2399030"/>
                    <a:pt x="4706620" y="2378710"/>
                    <a:pt x="4695190" y="2391410"/>
                  </a:cubicBezTo>
                  <a:cubicBezTo>
                    <a:pt x="4683760" y="2402840"/>
                    <a:pt x="4706620" y="2437130"/>
                    <a:pt x="4706620" y="2467610"/>
                  </a:cubicBezTo>
                  <a:cubicBezTo>
                    <a:pt x="4706620" y="2512060"/>
                    <a:pt x="4710430" y="2580640"/>
                    <a:pt x="4681220" y="2633980"/>
                  </a:cubicBezTo>
                  <a:cubicBezTo>
                    <a:pt x="4639310" y="2708910"/>
                    <a:pt x="4518660" y="2800350"/>
                    <a:pt x="4437380" y="2849880"/>
                  </a:cubicBezTo>
                  <a:cubicBezTo>
                    <a:pt x="4373880" y="2889250"/>
                    <a:pt x="4302760" y="2894330"/>
                    <a:pt x="4244340" y="2926080"/>
                  </a:cubicBezTo>
                  <a:cubicBezTo>
                    <a:pt x="4192270" y="2955290"/>
                    <a:pt x="4160520" y="2995930"/>
                    <a:pt x="4104640" y="3026410"/>
                  </a:cubicBezTo>
                  <a:cubicBezTo>
                    <a:pt x="4034790" y="3065780"/>
                    <a:pt x="3926840" y="3088640"/>
                    <a:pt x="3850640" y="3126740"/>
                  </a:cubicBezTo>
                  <a:cubicBezTo>
                    <a:pt x="3783330" y="3162300"/>
                    <a:pt x="3732530" y="3230880"/>
                    <a:pt x="3669030" y="3244850"/>
                  </a:cubicBezTo>
                  <a:cubicBezTo>
                    <a:pt x="3610610" y="3258820"/>
                    <a:pt x="3526790" y="3243580"/>
                    <a:pt x="3484880" y="3219450"/>
                  </a:cubicBezTo>
                  <a:cubicBezTo>
                    <a:pt x="3454400" y="3201670"/>
                    <a:pt x="3439160" y="3173730"/>
                    <a:pt x="3423920" y="3141980"/>
                  </a:cubicBezTo>
                  <a:cubicBezTo>
                    <a:pt x="3406140" y="3103880"/>
                    <a:pt x="3402330" y="3073400"/>
                    <a:pt x="3394710" y="3002280"/>
                  </a:cubicBezTo>
                  <a:cubicBezTo>
                    <a:pt x="3371850" y="2782570"/>
                    <a:pt x="3411220" y="1924050"/>
                    <a:pt x="3394710" y="1642110"/>
                  </a:cubicBezTo>
                  <a:cubicBezTo>
                    <a:pt x="3387090" y="1515110"/>
                    <a:pt x="3366770" y="1450340"/>
                    <a:pt x="3361690" y="1366520"/>
                  </a:cubicBezTo>
                  <a:cubicBezTo>
                    <a:pt x="3357880" y="1294130"/>
                    <a:pt x="3384550" y="1216660"/>
                    <a:pt x="3362960" y="1167130"/>
                  </a:cubicBezTo>
                  <a:cubicBezTo>
                    <a:pt x="3343910" y="1127760"/>
                    <a:pt x="3286760" y="1112520"/>
                    <a:pt x="3265170" y="1082040"/>
                  </a:cubicBezTo>
                  <a:cubicBezTo>
                    <a:pt x="3247390" y="1057910"/>
                    <a:pt x="3239770" y="1041400"/>
                    <a:pt x="3232150" y="1004570"/>
                  </a:cubicBezTo>
                  <a:cubicBezTo>
                    <a:pt x="3216910" y="932180"/>
                    <a:pt x="3239770" y="731520"/>
                    <a:pt x="3228340" y="659130"/>
                  </a:cubicBezTo>
                  <a:cubicBezTo>
                    <a:pt x="3223260" y="624840"/>
                    <a:pt x="3221990" y="601980"/>
                    <a:pt x="3204210" y="585470"/>
                  </a:cubicBezTo>
                  <a:cubicBezTo>
                    <a:pt x="3182620" y="565150"/>
                    <a:pt x="3131820" y="565150"/>
                    <a:pt x="3096260" y="561340"/>
                  </a:cubicBezTo>
                  <a:cubicBezTo>
                    <a:pt x="3060700" y="557530"/>
                    <a:pt x="3025140" y="563880"/>
                    <a:pt x="2990850" y="558800"/>
                  </a:cubicBezTo>
                  <a:cubicBezTo>
                    <a:pt x="2956560" y="553720"/>
                    <a:pt x="2919730" y="557530"/>
                    <a:pt x="2889250" y="529590"/>
                  </a:cubicBezTo>
                  <a:cubicBezTo>
                    <a:pt x="2834640" y="477520"/>
                    <a:pt x="2820670" y="210820"/>
                    <a:pt x="2767330" y="182880"/>
                  </a:cubicBezTo>
                  <a:cubicBezTo>
                    <a:pt x="2741930" y="168910"/>
                    <a:pt x="2701290" y="180340"/>
                    <a:pt x="2680970" y="205740"/>
                  </a:cubicBezTo>
                  <a:cubicBezTo>
                    <a:pt x="2637790" y="260350"/>
                    <a:pt x="2678430" y="521970"/>
                    <a:pt x="2670810" y="605790"/>
                  </a:cubicBezTo>
                  <a:cubicBezTo>
                    <a:pt x="2667000" y="643890"/>
                    <a:pt x="2664460" y="661670"/>
                    <a:pt x="2655570" y="689610"/>
                  </a:cubicBezTo>
                  <a:cubicBezTo>
                    <a:pt x="2646680" y="720090"/>
                    <a:pt x="2622550" y="749300"/>
                    <a:pt x="2614930" y="781050"/>
                  </a:cubicBezTo>
                  <a:cubicBezTo>
                    <a:pt x="2607310" y="812800"/>
                    <a:pt x="2614930" y="843280"/>
                    <a:pt x="2608580" y="881380"/>
                  </a:cubicBezTo>
                  <a:cubicBezTo>
                    <a:pt x="2598420" y="933450"/>
                    <a:pt x="2564130" y="975360"/>
                    <a:pt x="2550160" y="1061720"/>
                  </a:cubicBezTo>
                  <a:cubicBezTo>
                    <a:pt x="2518410" y="1262380"/>
                    <a:pt x="2566670" y="1870710"/>
                    <a:pt x="2541270" y="2090420"/>
                  </a:cubicBezTo>
                  <a:cubicBezTo>
                    <a:pt x="2528570" y="2194560"/>
                    <a:pt x="2508250" y="2263140"/>
                    <a:pt x="2489200" y="2319020"/>
                  </a:cubicBezTo>
                  <a:cubicBezTo>
                    <a:pt x="2477770" y="2354580"/>
                    <a:pt x="2459990" y="2367280"/>
                    <a:pt x="2451100" y="2401570"/>
                  </a:cubicBezTo>
                  <a:cubicBezTo>
                    <a:pt x="2437130" y="2451100"/>
                    <a:pt x="2451100" y="2547620"/>
                    <a:pt x="2434590" y="2595880"/>
                  </a:cubicBezTo>
                  <a:cubicBezTo>
                    <a:pt x="2423160" y="2628900"/>
                    <a:pt x="2393950" y="2640330"/>
                    <a:pt x="2383790" y="2672080"/>
                  </a:cubicBezTo>
                  <a:cubicBezTo>
                    <a:pt x="2369820" y="2716530"/>
                    <a:pt x="2387600" y="2774950"/>
                    <a:pt x="2378710" y="2844800"/>
                  </a:cubicBezTo>
                  <a:cubicBezTo>
                    <a:pt x="2364740" y="2954020"/>
                    <a:pt x="2303780" y="3122930"/>
                    <a:pt x="2287270" y="3262630"/>
                  </a:cubicBezTo>
                  <a:cubicBezTo>
                    <a:pt x="2272030" y="3401060"/>
                    <a:pt x="2294890" y="3559810"/>
                    <a:pt x="2284730" y="3677920"/>
                  </a:cubicBezTo>
                  <a:cubicBezTo>
                    <a:pt x="2275840" y="3768090"/>
                    <a:pt x="2268220" y="3854450"/>
                    <a:pt x="2244090" y="3915410"/>
                  </a:cubicBezTo>
                  <a:cubicBezTo>
                    <a:pt x="2227580" y="3958590"/>
                    <a:pt x="2204720" y="3992880"/>
                    <a:pt x="2178050" y="4018280"/>
                  </a:cubicBezTo>
                  <a:cubicBezTo>
                    <a:pt x="2153920" y="4041140"/>
                    <a:pt x="2129790" y="4046220"/>
                    <a:pt x="2092960" y="4064000"/>
                  </a:cubicBezTo>
                  <a:cubicBezTo>
                    <a:pt x="2030730" y="4091940"/>
                    <a:pt x="1924050" y="4123690"/>
                    <a:pt x="1831340" y="4166870"/>
                  </a:cubicBezTo>
                  <a:cubicBezTo>
                    <a:pt x="1723390" y="4216400"/>
                    <a:pt x="1605280" y="4301490"/>
                    <a:pt x="1488440" y="4353560"/>
                  </a:cubicBezTo>
                  <a:cubicBezTo>
                    <a:pt x="1372870" y="4404360"/>
                    <a:pt x="1215390" y="4458970"/>
                    <a:pt x="1135380" y="4479290"/>
                  </a:cubicBezTo>
                  <a:cubicBezTo>
                    <a:pt x="1094740" y="4490720"/>
                    <a:pt x="1082040" y="4481830"/>
                    <a:pt x="1041400" y="4495800"/>
                  </a:cubicBezTo>
                  <a:cubicBezTo>
                    <a:pt x="948690" y="4527550"/>
                    <a:pt x="723900" y="4659630"/>
                    <a:pt x="613410" y="4728210"/>
                  </a:cubicBezTo>
                  <a:cubicBezTo>
                    <a:pt x="539750" y="4773930"/>
                    <a:pt x="500380" y="4815840"/>
                    <a:pt x="435610" y="4852670"/>
                  </a:cubicBezTo>
                  <a:cubicBezTo>
                    <a:pt x="364490" y="4892040"/>
                    <a:pt x="265430" y="4927600"/>
                    <a:pt x="201930" y="4954270"/>
                  </a:cubicBezTo>
                  <a:cubicBezTo>
                    <a:pt x="157480" y="4972050"/>
                    <a:pt x="120650" y="4994910"/>
                    <a:pt x="90170" y="4997450"/>
                  </a:cubicBezTo>
                  <a:cubicBezTo>
                    <a:pt x="69850" y="4998720"/>
                    <a:pt x="50800" y="4993640"/>
                    <a:pt x="36830" y="4986020"/>
                  </a:cubicBezTo>
                  <a:cubicBezTo>
                    <a:pt x="26670" y="4979670"/>
                    <a:pt x="17780" y="4970780"/>
                    <a:pt x="12700" y="4959350"/>
                  </a:cubicBezTo>
                  <a:cubicBezTo>
                    <a:pt x="6350" y="4945380"/>
                    <a:pt x="0" y="4922520"/>
                    <a:pt x="5080" y="4906010"/>
                  </a:cubicBezTo>
                  <a:cubicBezTo>
                    <a:pt x="11430" y="4885690"/>
                    <a:pt x="50800" y="4851400"/>
                    <a:pt x="50800" y="4851400"/>
                  </a:cubicBezTo>
                </a:path>
              </a:pathLst>
            </a:custGeom>
            <a:solidFill>
              <a:srgbClr val="BBA3A1"/>
            </a:solidFill>
            <a:ln cap="sq">
              <a:noFill/>
              <a:prstDash val="solid"/>
              <a:miter/>
            </a:ln>
          </p:spPr>
        </p:sp>
      </p:grpSp>
      <p:grpSp>
        <p:nvGrpSpPr>
          <p:cNvPr id="13" name="Group 13"/>
          <p:cNvGrpSpPr/>
          <p:nvPr/>
        </p:nvGrpSpPr>
        <p:grpSpPr>
          <a:xfrm>
            <a:off x="10174457" y="6755588"/>
            <a:ext cx="7791935" cy="2502712"/>
            <a:chOff x="0" y="0"/>
            <a:chExt cx="2052197" cy="659151"/>
          </a:xfrm>
        </p:grpSpPr>
        <p:sp>
          <p:nvSpPr>
            <p:cNvPr id="14" name="Freeform 14"/>
            <p:cNvSpPr/>
            <p:nvPr/>
          </p:nvSpPr>
          <p:spPr>
            <a:xfrm>
              <a:off x="0" y="0"/>
              <a:ext cx="2052197" cy="659151"/>
            </a:xfrm>
            <a:custGeom>
              <a:avLst/>
              <a:gdLst/>
              <a:ahLst/>
              <a:cxnLst/>
              <a:rect l="l" t="t" r="r" b="b"/>
              <a:pathLst>
                <a:path w="2052197" h="659151">
                  <a:moveTo>
                    <a:pt x="0" y="0"/>
                  </a:moveTo>
                  <a:lnTo>
                    <a:pt x="2052197" y="0"/>
                  </a:lnTo>
                  <a:lnTo>
                    <a:pt x="2052197" y="659151"/>
                  </a:lnTo>
                  <a:lnTo>
                    <a:pt x="0" y="659151"/>
                  </a:lnTo>
                  <a:close/>
                </a:path>
              </a:pathLst>
            </a:custGeom>
            <a:solidFill>
              <a:srgbClr val="FFFFFF"/>
            </a:solidFill>
          </p:spPr>
        </p:sp>
        <p:sp>
          <p:nvSpPr>
            <p:cNvPr id="15" name="TextBox 15"/>
            <p:cNvSpPr txBox="1"/>
            <p:nvPr/>
          </p:nvSpPr>
          <p:spPr>
            <a:xfrm>
              <a:off x="0" y="-38100"/>
              <a:ext cx="2052197" cy="697251"/>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10174457" y="6755588"/>
            <a:ext cx="7791935" cy="2502712"/>
            <a:chOff x="0" y="0"/>
            <a:chExt cx="2530568" cy="812800"/>
          </a:xfrm>
        </p:grpSpPr>
        <p:sp>
          <p:nvSpPr>
            <p:cNvPr id="17" name="Freeform 17"/>
            <p:cNvSpPr/>
            <p:nvPr/>
          </p:nvSpPr>
          <p:spPr>
            <a:xfrm>
              <a:off x="0" y="0"/>
              <a:ext cx="2530568" cy="812800"/>
            </a:xfrm>
            <a:custGeom>
              <a:avLst/>
              <a:gdLst/>
              <a:ahLst/>
              <a:cxnLst/>
              <a:rect l="l" t="t" r="r" b="b"/>
              <a:pathLst>
                <a:path w="2530568" h="812800">
                  <a:moveTo>
                    <a:pt x="0" y="0"/>
                  </a:moveTo>
                  <a:lnTo>
                    <a:pt x="2530568" y="0"/>
                  </a:lnTo>
                  <a:lnTo>
                    <a:pt x="2530568" y="812800"/>
                  </a:lnTo>
                  <a:lnTo>
                    <a:pt x="0" y="812800"/>
                  </a:lnTo>
                  <a:close/>
                </a:path>
              </a:pathLst>
            </a:custGeom>
            <a:solidFill>
              <a:srgbClr val="BAAD97">
                <a:alpha val="41961"/>
              </a:srgbClr>
            </a:solidFill>
          </p:spPr>
        </p:sp>
        <p:sp>
          <p:nvSpPr>
            <p:cNvPr id="18" name="TextBox 18"/>
            <p:cNvSpPr txBox="1"/>
            <p:nvPr/>
          </p:nvSpPr>
          <p:spPr>
            <a:xfrm>
              <a:off x="0" y="-38100"/>
              <a:ext cx="2530568" cy="850900"/>
            </a:xfrm>
            <a:prstGeom prst="rect">
              <a:avLst/>
            </a:prstGeom>
          </p:spPr>
          <p:txBody>
            <a:bodyPr lIns="50800" tIns="50800" rIns="50800" bIns="50800" rtlCol="0" anchor="ctr"/>
            <a:lstStyle/>
            <a:p>
              <a:pPr algn="ctr">
                <a:lnSpc>
                  <a:spcPts val="2659"/>
                </a:lnSpc>
              </a:pPr>
              <a:endParaRPr/>
            </a:p>
          </p:txBody>
        </p:sp>
      </p:grpSp>
      <p:sp>
        <p:nvSpPr>
          <p:cNvPr id="19" name="TextBox 19"/>
          <p:cNvSpPr txBox="1"/>
          <p:nvPr/>
        </p:nvSpPr>
        <p:spPr>
          <a:xfrm>
            <a:off x="11931015" y="7530021"/>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مرحلة صياغة المشروع</a:t>
            </a:r>
          </a:p>
        </p:txBody>
      </p:sp>
      <p:sp>
        <p:nvSpPr>
          <p:cNvPr id="20" name="TextBox 20"/>
          <p:cNvSpPr txBox="1"/>
          <p:nvPr/>
        </p:nvSpPr>
        <p:spPr>
          <a:xfrm>
            <a:off x="9974618" y="8233410"/>
            <a:ext cx="4189043" cy="564782"/>
          </a:xfrm>
          <a:prstGeom prst="rect">
            <a:avLst/>
          </a:prstGeom>
        </p:spPr>
        <p:txBody>
          <a:bodyPr lIns="0" tIns="0" rIns="0" bIns="0" rtlCol="0" anchor="t">
            <a:spAutoFit/>
          </a:bodyPr>
          <a:lstStyle/>
          <a:p>
            <a:pPr algn="ctr" rtl="1">
              <a:lnSpc>
                <a:spcPts val="3646"/>
              </a:lnSpc>
            </a:pPr>
            <a:r>
              <a:rPr lang="ar-EG" sz="3539" b="1">
                <a:solidFill>
                  <a:srgbClr val="0E0D0D"/>
                </a:solidFill>
                <a:latin typeface="29LT Zarid Display Medium"/>
                <a:ea typeface="29LT Zarid Display Medium"/>
                <a:cs typeface="29LT Zarid Display Medium"/>
                <a:sym typeface="29LT Zarid Display Medium"/>
                <a:rtl/>
              </a:rPr>
              <a:t>اعادة الاعمار</a:t>
            </a:r>
          </a:p>
        </p:txBody>
      </p:sp>
      <p:grpSp>
        <p:nvGrpSpPr>
          <p:cNvPr id="21" name="Group 21"/>
          <p:cNvGrpSpPr/>
          <p:nvPr/>
        </p:nvGrpSpPr>
        <p:grpSpPr>
          <a:xfrm>
            <a:off x="10866120" y="1931670"/>
            <a:ext cx="384810" cy="196215"/>
            <a:chOff x="0" y="0"/>
            <a:chExt cx="513080" cy="261620"/>
          </a:xfrm>
        </p:grpSpPr>
        <p:sp>
          <p:nvSpPr>
            <p:cNvPr id="22" name="Freeform 22"/>
            <p:cNvSpPr/>
            <p:nvPr/>
          </p:nvSpPr>
          <p:spPr>
            <a:xfrm>
              <a:off x="44450" y="48260"/>
              <a:ext cx="421640" cy="173990"/>
            </a:xfrm>
            <a:custGeom>
              <a:avLst/>
              <a:gdLst/>
              <a:ahLst/>
              <a:cxnLst/>
              <a:rect l="l" t="t" r="r" b="b"/>
              <a:pathLst>
                <a:path w="421640" h="173990">
                  <a:moveTo>
                    <a:pt x="78740" y="3810"/>
                  </a:moveTo>
                  <a:cubicBezTo>
                    <a:pt x="363220" y="6350"/>
                    <a:pt x="375920" y="8890"/>
                    <a:pt x="388620" y="19050"/>
                  </a:cubicBezTo>
                  <a:cubicBezTo>
                    <a:pt x="401320" y="27940"/>
                    <a:pt x="412750" y="45720"/>
                    <a:pt x="416560" y="60960"/>
                  </a:cubicBezTo>
                  <a:cubicBezTo>
                    <a:pt x="421640" y="76200"/>
                    <a:pt x="420370" y="96520"/>
                    <a:pt x="414020" y="111760"/>
                  </a:cubicBezTo>
                  <a:cubicBezTo>
                    <a:pt x="408940" y="125730"/>
                    <a:pt x="394970" y="142240"/>
                    <a:pt x="381000" y="149860"/>
                  </a:cubicBezTo>
                  <a:cubicBezTo>
                    <a:pt x="368300" y="158750"/>
                    <a:pt x="349250" y="163830"/>
                    <a:pt x="331470" y="161290"/>
                  </a:cubicBezTo>
                  <a:cubicBezTo>
                    <a:pt x="311150" y="157480"/>
                    <a:pt x="280670" y="138430"/>
                    <a:pt x="270510" y="119380"/>
                  </a:cubicBezTo>
                  <a:cubicBezTo>
                    <a:pt x="260350" y="100330"/>
                    <a:pt x="260350" y="63500"/>
                    <a:pt x="270510" y="44450"/>
                  </a:cubicBezTo>
                  <a:cubicBezTo>
                    <a:pt x="280670" y="25400"/>
                    <a:pt x="311150" y="6350"/>
                    <a:pt x="331470" y="2540"/>
                  </a:cubicBezTo>
                  <a:cubicBezTo>
                    <a:pt x="349250" y="0"/>
                    <a:pt x="368300" y="5080"/>
                    <a:pt x="381000" y="13970"/>
                  </a:cubicBezTo>
                  <a:cubicBezTo>
                    <a:pt x="394970" y="21590"/>
                    <a:pt x="408940" y="38100"/>
                    <a:pt x="414020" y="52070"/>
                  </a:cubicBezTo>
                  <a:cubicBezTo>
                    <a:pt x="420370" y="67310"/>
                    <a:pt x="421640" y="87630"/>
                    <a:pt x="416560" y="102870"/>
                  </a:cubicBezTo>
                  <a:cubicBezTo>
                    <a:pt x="412750" y="118110"/>
                    <a:pt x="401320" y="135890"/>
                    <a:pt x="388620" y="144780"/>
                  </a:cubicBezTo>
                  <a:cubicBezTo>
                    <a:pt x="375920" y="154940"/>
                    <a:pt x="364490" y="157480"/>
                    <a:pt x="340360" y="161290"/>
                  </a:cubicBezTo>
                  <a:cubicBezTo>
                    <a:pt x="284480" y="170180"/>
                    <a:pt x="92710" y="173990"/>
                    <a:pt x="43180" y="151130"/>
                  </a:cubicBezTo>
                  <a:cubicBezTo>
                    <a:pt x="21590" y="140970"/>
                    <a:pt x="12700" y="125730"/>
                    <a:pt x="6350" y="109220"/>
                  </a:cubicBezTo>
                  <a:cubicBezTo>
                    <a:pt x="0" y="93980"/>
                    <a:pt x="0" y="69850"/>
                    <a:pt x="6350" y="54610"/>
                  </a:cubicBezTo>
                  <a:cubicBezTo>
                    <a:pt x="12700" y="38100"/>
                    <a:pt x="29210" y="21590"/>
                    <a:pt x="43180" y="12700"/>
                  </a:cubicBezTo>
                  <a:cubicBezTo>
                    <a:pt x="54610" y="6350"/>
                    <a:pt x="78740" y="3810"/>
                    <a:pt x="78740" y="3810"/>
                  </a:cubicBezTo>
                </a:path>
              </a:pathLst>
            </a:custGeom>
            <a:solidFill>
              <a:srgbClr val="BBA3A1"/>
            </a:solidFill>
            <a:ln cap="sq">
              <a:noFill/>
              <a:prstDash val="solid"/>
              <a:miter/>
            </a:ln>
          </p:spPr>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TextBox 4"/>
          <p:cNvSpPr txBox="1"/>
          <p:nvPr/>
        </p:nvSpPr>
        <p:spPr>
          <a:xfrm>
            <a:off x="11430000" y="531524"/>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إعادة الإعمار</a:t>
            </a:r>
          </a:p>
        </p:txBody>
      </p:sp>
      <p:sp>
        <p:nvSpPr>
          <p:cNvPr id="5" name="TextBox 5"/>
          <p:cNvSpPr txBox="1"/>
          <p:nvPr/>
        </p:nvSpPr>
        <p:spPr>
          <a:xfrm>
            <a:off x="3298988" y="1573768"/>
            <a:ext cx="13960312" cy="2500676"/>
          </a:xfrm>
          <a:prstGeom prst="rect">
            <a:avLst/>
          </a:prstGeom>
        </p:spPr>
        <p:txBody>
          <a:bodyPr lIns="0" tIns="0" rIns="0" bIns="0" rtlCol="0" anchor="t">
            <a:spAutoFit/>
          </a:bodyPr>
          <a:lstStyle/>
          <a:p>
            <a:pPr algn="r" rtl="1">
              <a:lnSpc>
                <a:spcPts val="3184"/>
              </a:lnSpc>
            </a:pPr>
            <a:r>
              <a:rPr lang="ar-EG" sz="3092" b="1">
                <a:solidFill>
                  <a:srgbClr val="000000"/>
                </a:solidFill>
                <a:latin typeface="29LT Zarid Display Medium"/>
                <a:ea typeface="29LT Zarid Display Medium"/>
                <a:cs typeface="29LT Zarid Display Medium"/>
                <a:sym typeface="29LT Zarid Display Medium"/>
                <a:rtl/>
              </a:rPr>
              <a:t>هي عملية شاملة تهدف إلى:</a:t>
            </a:r>
          </a:p>
          <a:p>
            <a:pPr algn="r" rtl="1">
              <a:lnSpc>
                <a:spcPts val="3184"/>
              </a:lnSpc>
            </a:pPr>
            <a:endParaRPr lang="ar-EG" sz="3092" b="1">
              <a:solidFill>
                <a:srgbClr val="000000"/>
              </a:solidFill>
              <a:latin typeface="29LT Zarid Display Medium"/>
              <a:ea typeface="29LT Zarid Display Medium"/>
              <a:cs typeface="29LT Zarid Display Medium"/>
              <a:sym typeface="29LT Zarid Display Medium"/>
              <a:rtl/>
            </a:endParaRPr>
          </a:p>
          <a:p>
            <a:pPr marL="667603" lvl="1" indent="-333802" algn="r" rtl="1">
              <a:lnSpc>
                <a:spcPts val="3184"/>
              </a:lnSpc>
              <a:buFont typeface="Arial"/>
              <a:buChar char="•"/>
            </a:pPr>
            <a:r>
              <a:rPr lang="ar-EG" sz="3092" b="1">
                <a:solidFill>
                  <a:srgbClr val="000000"/>
                </a:solidFill>
                <a:latin typeface="29LT Zarid Display Medium"/>
                <a:ea typeface="29LT Zarid Display Medium"/>
                <a:cs typeface="29LT Zarid Display Medium"/>
                <a:sym typeface="29LT Zarid Display Medium"/>
                <a:rtl/>
              </a:rPr>
              <a:t>إعادة بناء الإطار الاجتماعي والاقتصادي للمجتمع وتهيئة الظروف المواتية لإنشاء مجتمع فاعل في زمن السلم</a:t>
            </a:r>
          </a:p>
          <a:p>
            <a:pPr algn="r" rtl="1">
              <a:lnSpc>
                <a:spcPts val="3184"/>
              </a:lnSpc>
            </a:pPr>
            <a:endParaRPr lang="ar-EG" sz="3092" b="1">
              <a:solidFill>
                <a:srgbClr val="000000"/>
              </a:solidFill>
              <a:latin typeface="29LT Zarid Display Medium"/>
              <a:ea typeface="29LT Zarid Display Medium"/>
              <a:cs typeface="29LT Zarid Display Medium"/>
              <a:sym typeface="29LT Zarid Display Medium"/>
              <a:rtl/>
            </a:endParaRPr>
          </a:p>
          <a:p>
            <a:pPr marL="667603" lvl="1" indent="-333802" algn="r" rtl="1">
              <a:lnSpc>
                <a:spcPts val="3184"/>
              </a:lnSpc>
              <a:buFont typeface="Arial"/>
              <a:buChar char="•"/>
            </a:pPr>
            <a:r>
              <a:rPr lang="ar-EG" sz="3092" b="1">
                <a:solidFill>
                  <a:srgbClr val="000000"/>
                </a:solidFill>
                <a:latin typeface="29LT Zarid Display Medium"/>
                <a:ea typeface="29LT Zarid Display Medium"/>
                <a:cs typeface="29LT Zarid Display Medium"/>
                <a:sym typeface="29LT Zarid Display Medium"/>
                <a:rtl/>
              </a:rPr>
              <a:t>استعادة الوظائف الحيوية للمدينة مع تعزيز قدرتها على الصمود في وجه الأزمات المستقبلية.</a:t>
            </a:r>
          </a:p>
          <a:p>
            <a:pPr algn="r" rtl="1">
              <a:lnSpc>
                <a:spcPts val="3184"/>
              </a:lnSpc>
            </a:pPr>
            <a:endParaRPr lang="ar-EG" sz="3092" b="1">
              <a:solidFill>
                <a:srgbClr val="000000"/>
              </a:solidFill>
              <a:latin typeface="29LT Zarid Display Medium"/>
              <a:ea typeface="29LT Zarid Display Medium"/>
              <a:cs typeface="29LT Zarid Display Medium"/>
              <a:sym typeface="29LT Zarid Display Medium"/>
              <a:rtl/>
            </a:endParaRPr>
          </a:p>
        </p:txBody>
      </p:sp>
      <p:sp>
        <p:nvSpPr>
          <p:cNvPr id="6" name="TextBox 6"/>
          <p:cNvSpPr txBox="1"/>
          <p:nvPr/>
        </p:nvSpPr>
        <p:spPr>
          <a:xfrm>
            <a:off x="3538595" y="5116688"/>
            <a:ext cx="13396367" cy="1295386"/>
          </a:xfrm>
          <a:prstGeom prst="rect">
            <a:avLst/>
          </a:prstGeom>
        </p:spPr>
        <p:txBody>
          <a:bodyPr lIns="0" tIns="0" rIns="0" bIns="0" rtlCol="0" anchor="t">
            <a:spAutoFit/>
          </a:bodyPr>
          <a:lstStyle/>
          <a:p>
            <a:pPr algn="r" rtl="1">
              <a:lnSpc>
                <a:spcPts val="3184"/>
              </a:lnSpc>
            </a:pPr>
            <a:endParaRPr/>
          </a:p>
          <a:p>
            <a:pPr algn="r" rtl="1">
              <a:lnSpc>
                <a:spcPts val="3184"/>
              </a:lnSpc>
            </a:pPr>
            <a:r>
              <a:rPr lang="ar-EG" sz="3092" b="1">
                <a:solidFill>
                  <a:srgbClr val="000000"/>
                </a:solidFill>
                <a:latin typeface="29LT Zarid Display Medium"/>
                <a:ea typeface="29LT Zarid Display Medium"/>
                <a:cs typeface="29LT Zarid Display Medium"/>
                <a:sym typeface="29LT Zarid Display Medium"/>
                <a:rtl/>
              </a:rPr>
              <a:t>الدمج بين القديم والحديث </a:t>
            </a:r>
          </a:p>
          <a:p>
            <a:pPr algn="r" rtl="1">
              <a:lnSpc>
                <a:spcPts val="3184"/>
              </a:lnSpc>
            </a:pPr>
            <a:endParaRPr lang="ar-EG" sz="3092" b="1">
              <a:solidFill>
                <a:srgbClr val="000000"/>
              </a:solidFill>
              <a:latin typeface="29LT Zarid Display Medium"/>
              <a:ea typeface="29LT Zarid Display Medium"/>
              <a:cs typeface="29LT Zarid Display Medium"/>
              <a:sym typeface="29LT Zarid Display Medium"/>
              <a:rtl/>
            </a:endParaRPr>
          </a:p>
        </p:txBody>
      </p:sp>
      <p:sp>
        <p:nvSpPr>
          <p:cNvPr id="7" name="TextBox 7"/>
          <p:cNvSpPr txBox="1"/>
          <p:nvPr/>
        </p:nvSpPr>
        <p:spPr>
          <a:xfrm>
            <a:off x="11692275" y="3838915"/>
            <a:ext cx="5567025" cy="942741"/>
          </a:xfrm>
          <a:prstGeom prst="rect">
            <a:avLst/>
          </a:prstGeom>
        </p:spPr>
        <p:txBody>
          <a:bodyPr lIns="0" tIns="0" rIns="0" bIns="0" rtlCol="0" anchor="t">
            <a:spAutoFit/>
          </a:bodyPr>
          <a:lstStyle/>
          <a:p>
            <a:pPr algn="r" rtl="1">
              <a:lnSpc>
                <a:spcPts val="3352"/>
              </a:lnSpc>
            </a:pPr>
            <a:endParaRPr/>
          </a:p>
          <a:p>
            <a:pPr algn="r" rtl="1">
              <a:lnSpc>
                <a:spcPts val="3352"/>
              </a:lnSpc>
            </a:pPr>
            <a:r>
              <a:rPr lang="ar-EG" sz="3255" b="1">
                <a:solidFill>
                  <a:srgbClr val="000000"/>
                </a:solidFill>
                <a:latin typeface="29LT Zarid Display Medium"/>
                <a:ea typeface="29LT Zarid Display Medium"/>
                <a:cs typeface="29LT Zarid Display Medium"/>
                <a:sym typeface="29LT Zarid Display Medium"/>
                <a:rtl/>
              </a:rPr>
              <a:t> نهج إعادة الإعمار المعتمد</a:t>
            </a:r>
          </a:p>
        </p:txBody>
      </p:sp>
      <p:grpSp>
        <p:nvGrpSpPr>
          <p:cNvPr id="8" name="Group 8"/>
          <p:cNvGrpSpPr/>
          <p:nvPr/>
        </p:nvGrpSpPr>
        <p:grpSpPr>
          <a:xfrm>
            <a:off x="3781523" y="5256580"/>
            <a:ext cx="13262056" cy="1044179"/>
            <a:chOff x="0" y="0"/>
            <a:chExt cx="3318126" cy="261250"/>
          </a:xfrm>
        </p:grpSpPr>
        <p:sp>
          <p:nvSpPr>
            <p:cNvPr id="9" name="Freeform 9"/>
            <p:cNvSpPr/>
            <p:nvPr/>
          </p:nvSpPr>
          <p:spPr>
            <a:xfrm>
              <a:off x="0" y="0"/>
              <a:ext cx="3318127" cy="261250"/>
            </a:xfrm>
            <a:custGeom>
              <a:avLst/>
              <a:gdLst/>
              <a:ahLst/>
              <a:cxnLst/>
              <a:rect l="l" t="t" r="r" b="b"/>
              <a:pathLst>
                <a:path w="3318127" h="261250">
                  <a:moveTo>
                    <a:pt x="0" y="0"/>
                  </a:moveTo>
                  <a:lnTo>
                    <a:pt x="3318127" y="0"/>
                  </a:lnTo>
                  <a:lnTo>
                    <a:pt x="3318127" y="261250"/>
                  </a:lnTo>
                  <a:lnTo>
                    <a:pt x="0" y="261250"/>
                  </a:lnTo>
                  <a:close/>
                </a:path>
              </a:pathLst>
            </a:custGeom>
            <a:solidFill>
              <a:srgbClr val="CFB8A2">
                <a:alpha val="15686"/>
              </a:srgbClr>
            </a:solidFill>
          </p:spPr>
        </p:sp>
        <p:sp>
          <p:nvSpPr>
            <p:cNvPr id="10" name="TextBox 10"/>
            <p:cNvSpPr txBox="1"/>
            <p:nvPr/>
          </p:nvSpPr>
          <p:spPr>
            <a:xfrm>
              <a:off x="0" y="-38100"/>
              <a:ext cx="3318126" cy="299350"/>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a:off x="14083810" y="4940476"/>
            <a:ext cx="3175490" cy="0"/>
          </a:xfrm>
          <a:prstGeom prst="line">
            <a:avLst/>
          </a:prstGeom>
          <a:ln w="28575" cap="flat">
            <a:solidFill>
              <a:srgbClr val="94415A">
                <a:alpha val="23922"/>
              </a:srgbClr>
            </a:solidFill>
            <a:prstDash val="solid"/>
            <a:headEnd type="none" w="sm" len="sm"/>
            <a:tailEnd type="none" w="sm" len="sm"/>
          </a:ln>
        </p:spPr>
      </p:sp>
      <p:sp>
        <p:nvSpPr>
          <p:cNvPr id="12" name="TextBox 12"/>
          <p:cNvSpPr txBox="1"/>
          <p:nvPr/>
        </p:nvSpPr>
        <p:spPr>
          <a:xfrm>
            <a:off x="2974650" y="7962914"/>
            <a:ext cx="13960312" cy="895369"/>
          </a:xfrm>
          <a:prstGeom prst="rect">
            <a:avLst/>
          </a:prstGeom>
        </p:spPr>
        <p:txBody>
          <a:bodyPr lIns="0" tIns="0" rIns="0" bIns="0" rtlCol="0" anchor="t">
            <a:spAutoFit/>
          </a:bodyPr>
          <a:lstStyle/>
          <a:p>
            <a:pPr algn="r" rtl="1">
              <a:lnSpc>
                <a:spcPts val="3184"/>
              </a:lnSpc>
            </a:pPr>
            <a:endParaRPr/>
          </a:p>
          <a:p>
            <a:pPr algn="r" rtl="1">
              <a:lnSpc>
                <a:spcPts val="3184"/>
              </a:lnSpc>
            </a:pPr>
            <a:r>
              <a:rPr lang="ar-EG" sz="3092" b="1">
                <a:solidFill>
                  <a:srgbClr val="000000"/>
                </a:solidFill>
                <a:latin typeface="29LT Zarid Display Medium"/>
                <a:ea typeface="29LT Zarid Display Medium"/>
                <a:cs typeface="29LT Zarid Display Medium"/>
                <a:sym typeface="29LT Zarid Display Medium"/>
                <a:rtl/>
              </a:rPr>
              <a:t>الاستناد إلى إطار عمل هيوغو (</a:t>
            </a:r>
            <a:r>
              <a:rPr lang="en-US" sz="3092" b="1">
                <a:solidFill>
                  <a:srgbClr val="000000"/>
                </a:solidFill>
                <a:latin typeface="29LT Zarid Display Medium"/>
                <a:ea typeface="29LT Zarid Display Medium"/>
                <a:cs typeface="29LT Zarid Display Medium"/>
                <a:sym typeface="29LT Zarid Display Medium"/>
              </a:rPr>
              <a:t>HFA</a:t>
            </a:r>
            <a:r>
              <a:rPr lang="ar-EG" sz="3092" b="1">
                <a:solidFill>
                  <a:srgbClr val="000000"/>
                </a:solidFill>
                <a:latin typeface="29LT Zarid Display Medium"/>
                <a:ea typeface="29LT Zarid Display Medium"/>
                <a:cs typeface="29LT Zarid Display Medium"/>
                <a:sym typeface="29LT Zarid Display Medium"/>
                <a:rtl/>
              </a:rPr>
              <a:t>)دمج تدابير الحد من مخاطر الكوارث </a:t>
            </a:r>
          </a:p>
        </p:txBody>
      </p:sp>
      <p:grpSp>
        <p:nvGrpSpPr>
          <p:cNvPr id="13" name="Group 13"/>
          <p:cNvGrpSpPr/>
          <p:nvPr/>
        </p:nvGrpSpPr>
        <p:grpSpPr>
          <a:xfrm>
            <a:off x="3672906" y="8214121"/>
            <a:ext cx="13370673" cy="1044179"/>
            <a:chOff x="0" y="0"/>
            <a:chExt cx="3345302" cy="261250"/>
          </a:xfrm>
        </p:grpSpPr>
        <p:sp>
          <p:nvSpPr>
            <p:cNvPr id="14" name="Freeform 14"/>
            <p:cNvSpPr/>
            <p:nvPr/>
          </p:nvSpPr>
          <p:spPr>
            <a:xfrm>
              <a:off x="0" y="0"/>
              <a:ext cx="3345302" cy="261250"/>
            </a:xfrm>
            <a:custGeom>
              <a:avLst/>
              <a:gdLst/>
              <a:ahLst/>
              <a:cxnLst/>
              <a:rect l="l" t="t" r="r" b="b"/>
              <a:pathLst>
                <a:path w="3345302" h="261250">
                  <a:moveTo>
                    <a:pt x="0" y="0"/>
                  </a:moveTo>
                  <a:lnTo>
                    <a:pt x="3345302" y="0"/>
                  </a:lnTo>
                  <a:lnTo>
                    <a:pt x="3345302" y="261250"/>
                  </a:lnTo>
                  <a:lnTo>
                    <a:pt x="0" y="261250"/>
                  </a:lnTo>
                  <a:close/>
                </a:path>
              </a:pathLst>
            </a:custGeom>
            <a:solidFill>
              <a:srgbClr val="966947">
                <a:alpha val="15686"/>
              </a:srgbClr>
            </a:solidFill>
          </p:spPr>
        </p:sp>
        <p:sp>
          <p:nvSpPr>
            <p:cNvPr id="15" name="TextBox 15"/>
            <p:cNvSpPr txBox="1"/>
            <p:nvPr/>
          </p:nvSpPr>
          <p:spPr>
            <a:xfrm>
              <a:off x="0" y="-38100"/>
              <a:ext cx="3345302" cy="299350"/>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2836250" y="6903784"/>
            <a:ext cx="13960312" cy="495352"/>
          </a:xfrm>
          <a:prstGeom prst="rect">
            <a:avLst/>
          </a:prstGeom>
        </p:spPr>
        <p:txBody>
          <a:bodyPr lIns="0" tIns="0" rIns="0" bIns="0" rtlCol="0" anchor="t">
            <a:spAutoFit/>
          </a:bodyPr>
          <a:lstStyle/>
          <a:p>
            <a:pPr algn="r" rtl="1">
              <a:lnSpc>
                <a:spcPts val="3184"/>
              </a:lnSpc>
            </a:pPr>
            <a:r>
              <a:rPr lang="ar-EG" sz="3092" b="1">
                <a:solidFill>
                  <a:srgbClr val="000000"/>
                </a:solidFill>
                <a:latin typeface="29LT Zarid Display Medium"/>
                <a:ea typeface="29LT Zarid Display Medium"/>
                <a:cs typeface="29LT Zarid Display Medium"/>
                <a:sym typeface="29LT Zarid Display Medium"/>
                <a:rtl/>
              </a:rPr>
              <a:t>إعادة البناء بشكل أفضل (</a:t>
            </a:r>
            <a:r>
              <a:rPr lang="en-US" sz="3092" b="1">
                <a:solidFill>
                  <a:srgbClr val="000000"/>
                </a:solidFill>
                <a:latin typeface="29LT Zarid Display Medium"/>
                <a:ea typeface="29LT Zarid Display Medium"/>
                <a:cs typeface="29LT Zarid Display Medium"/>
                <a:sym typeface="29LT Zarid Display Medium"/>
              </a:rPr>
              <a:t>Build Back Better</a:t>
            </a:r>
            <a:r>
              <a:rPr lang="ar-EG" sz="3092" b="1">
                <a:solidFill>
                  <a:srgbClr val="000000"/>
                </a:solidFill>
                <a:latin typeface="29LT Zarid Display Medium"/>
                <a:ea typeface="29LT Zarid Display Medium"/>
                <a:cs typeface="29LT Zarid Display Medium"/>
                <a:sym typeface="29LT Zarid Display Medium"/>
                <a:rtl/>
              </a:rPr>
              <a:t>)  </a:t>
            </a:r>
          </a:p>
        </p:txBody>
      </p:sp>
      <p:grpSp>
        <p:nvGrpSpPr>
          <p:cNvPr id="17" name="Group 17"/>
          <p:cNvGrpSpPr/>
          <p:nvPr/>
        </p:nvGrpSpPr>
        <p:grpSpPr>
          <a:xfrm>
            <a:off x="3672906" y="6716875"/>
            <a:ext cx="13370673" cy="1044179"/>
            <a:chOff x="0" y="0"/>
            <a:chExt cx="3345302" cy="261250"/>
          </a:xfrm>
        </p:grpSpPr>
        <p:sp>
          <p:nvSpPr>
            <p:cNvPr id="18" name="Freeform 18"/>
            <p:cNvSpPr/>
            <p:nvPr/>
          </p:nvSpPr>
          <p:spPr>
            <a:xfrm>
              <a:off x="0" y="0"/>
              <a:ext cx="3345302" cy="261250"/>
            </a:xfrm>
            <a:custGeom>
              <a:avLst/>
              <a:gdLst/>
              <a:ahLst/>
              <a:cxnLst/>
              <a:rect l="l" t="t" r="r" b="b"/>
              <a:pathLst>
                <a:path w="3345302" h="261250">
                  <a:moveTo>
                    <a:pt x="0" y="0"/>
                  </a:moveTo>
                  <a:lnTo>
                    <a:pt x="3345302" y="0"/>
                  </a:lnTo>
                  <a:lnTo>
                    <a:pt x="3345302" y="261250"/>
                  </a:lnTo>
                  <a:lnTo>
                    <a:pt x="0" y="261250"/>
                  </a:lnTo>
                  <a:close/>
                </a:path>
              </a:pathLst>
            </a:custGeom>
            <a:solidFill>
              <a:srgbClr val="D67663">
                <a:alpha val="15686"/>
              </a:srgbClr>
            </a:solidFill>
          </p:spPr>
        </p:sp>
        <p:sp>
          <p:nvSpPr>
            <p:cNvPr id="19" name="TextBox 19"/>
            <p:cNvSpPr txBox="1"/>
            <p:nvPr/>
          </p:nvSpPr>
          <p:spPr>
            <a:xfrm>
              <a:off x="0" y="-38100"/>
              <a:ext cx="3345302" cy="299350"/>
            </a:xfrm>
            <a:prstGeom prst="rect">
              <a:avLst/>
            </a:prstGeom>
          </p:spPr>
          <p:txBody>
            <a:bodyPr lIns="50800" tIns="50800" rIns="50800" bIns="50800" rtlCol="0" anchor="ctr"/>
            <a:lstStyle/>
            <a:p>
              <a:pPr algn="ctr">
                <a:lnSpc>
                  <a:spcPts val="2659"/>
                </a:lnSpc>
              </a:pPr>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grpSp>
        <p:nvGrpSpPr>
          <p:cNvPr id="4" name="Group 4"/>
          <p:cNvGrpSpPr/>
          <p:nvPr/>
        </p:nvGrpSpPr>
        <p:grpSpPr>
          <a:xfrm>
            <a:off x="1257187" y="2954590"/>
            <a:ext cx="14739868" cy="1658989"/>
            <a:chOff x="0" y="0"/>
            <a:chExt cx="2950677" cy="332102"/>
          </a:xfrm>
        </p:grpSpPr>
        <p:sp>
          <p:nvSpPr>
            <p:cNvPr id="5" name="Freeform 5"/>
            <p:cNvSpPr/>
            <p:nvPr/>
          </p:nvSpPr>
          <p:spPr>
            <a:xfrm>
              <a:off x="0" y="0"/>
              <a:ext cx="2950677" cy="332102"/>
            </a:xfrm>
            <a:custGeom>
              <a:avLst/>
              <a:gdLst/>
              <a:ahLst/>
              <a:cxnLst/>
              <a:rect l="l" t="t" r="r" b="b"/>
              <a:pathLst>
                <a:path w="2950677" h="332102">
                  <a:moveTo>
                    <a:pt x="0" y="0"/>
                  </a:moveTo>
                  <a:lnTo>
                    <a:pt x="2950677" y="0"/>
                  </a:lnTo>
                  <a:lnTo>
                    <a:pt x="2950677" y="332102"/>
                  </a:lnTo>
                  <a:lnTo>
                    <a:pt x="0" y="332102"/>
                  </a:lnTo>
                  <a:close/>
                </a:path>
              </a:pathLst>
            </a:custGeom>
            <a:solidFill>
              <a:srgbClr val="F8D389">
                <a:alpha val="35686"/>
              </a:srgbClr>
            </a:solidFill>
          </p:spPr>
        </p:sp>
        <p:sp>
          <p:nvSpPr>
            <p:cNvPr id="6" name="TextBox 6"/>
            <p:cNvSpPr txBox="1"/>
            <p:nvPr/>
          </p:nvSpPr>
          <p:spPr>
            <a:xfrm>
              <a:off x="0" y="-9525"/>
              <a:ext cx="2950677" cy="341627"/>
            </a:xfrm>
            <a:prstGeom prst="rect">
              <a:avLst/>
            </a:prstGeom>
          </p:spPr>
          <p:txBody>
            <a:bodyPr lIns="50800" tIns="50800" rIns="50800" bIns="50800" rtlCol="0" anchor="ctr"/>
            <a:lstStyle/>
            <a:p>
              <a:pPr algn="ctr">
                <a:lnSpc>
                  <a:spcPts val="1690"/>
                </a:lnSpc>
              </a:pPr>
              <a:endParaRPr/>
            </a:p>
          </p:txBody>
        </p:sp>
      </p:grpSp>
      <p:sp>
        <p:nvSpPr>
          <p:cNvPr id="7" name="Freeform 7"/>
          <p:cNvSpPr/>
          <p:nvPr/>
        </p:nvSpPr>
        <p:spPr>
          <a:xfrm>
            <a:off x="14132032" y="5266167"/>
            <a:ext cx="2125279" cy="2066243"/>
          </a:xfrm>
          <a:custGeom>
            <a:avLst/>
            <a:gdLst/>
            <a:ahLst/>
            <a:cxnLst/>
            <a:rect l="l" t="t" r="r" b="b"/>
            <a:pathLst>
              <a:path w="2125279" h="2066243">
                <a:moveTo>
                  <a:pt x="0" y="0"/>
                </a:moveTo>
                <a:lnTo>
                  <a:pt x="2125279" y="0"/>
                </a:lnTo>
                <a:lnTo>
                  <a:pt x="2125279" y="2066243"/>
                </a:lnTo>
                <a:lnTo>
                  <a:pt x="0" y="2066243"/>
                </a:lnTo>
                <a:lnTo>
                  <a:pt x="0" y="0"/>
                </a:lnTo>
                <a:close/>
              </a:path>
            </a:pathLst>
          </a:custGeom>
          <a:blipFill>
            <a:blip r:embed="rId2"/>
            <a:stretch>
              <a:fillRect/>
            </a:stretch>
          </a:blipFill>
        </p:spPr>
      </p:sp>
      <p:sp>
        <p:nvSpPr>
          <p:cNvPr id="8" name="Freeform 8"/>
          <p:cNvSpPr/>
          <p:nvPr/>
        </p:nvSpPr>
        <p:spPr>
          <a:xfrm>
            <a:off x="15997056" y="2884000"/>
            <a:ext cx="1710969" cy="1729579"/>
          </a:xfrm>
          <a:custGeom>
            <a:avLst/>
            <a:gdLst/>
            <a:ahLst/>
            <a:cxnLst/>
            <a:rect l="l" t="t" r="r" b="b"/>
            <a:pathLst>
              <a:path w="1710969" h="1729579">
                <a:moveTo>
                  <a:pt x="0" y="0"/>
                </a:moveTo>
                <a:lnTo>
                  <a:pt x="1710969" y="0"/>
                </a:lnTo>
                <a:lnTo>
                  <a:pt x="1710969" y="1729578"/>
                </a:lnTo>
                <a:lnTo>
                  <a:pt x="0" y="1729578"/>
                </a:lnTo>
                <a:lnTo>
                  <a:pt x="0" y="0"/>
                </a:lnTo>
                <a:close/>
              </a:path>
            </a:pathLst>
          </a:custGeom>
          <a:blipFill>
            <a:blip r:embed="rId3"/>
            <a:stretch>
              <a:fillRect t="-7781" b="-11609"/>
            </a:stretch>
          </a:blipFill>
        </p:spPr>
      </p:sp>
      <p:sp>
        <p:nvSpPr>
          <p:cNvPr id="9" name="Freeform 9"/>
          <p:cNvSpPr/>
          <p:nvPr/>
        </p:nvSpPr>
        <p:spPr>
          <a:xfrm rot="8246895">
            <a:off x="16172905" y="4741485"/>
            <a:ext cx="1359271" cy="1049365"/>
          </a:xfrm>
          <a:custGeom>
            <a:avLst/>
            <a:gdLst/>
            <a:ahLst/>
            <a:cxnLst/>
            <a:rect l="l" t="t" r="r" b="b"/>
            <a:pathLst>
              <a:path w="1359271" h="1049365">
                <a:moveTo>
                  <a:pt x="0" y="0"/>
                </a:moveTo>
                <a:lnTo>
                  <a:pt x="1359271" y="0"/>
                </a:lnTo>
                <a:lnTo>
                  <a:pt x="1359271" y="1049365"/>
                </a:lnTo>
                <a:lnTo>
                  <a:pt x="0" y="104936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Freeform 10"/>
          <p:cNvSpPr/>
          <p:nvPr/>
        </p:nvSpPr>
        <p:spPr>
          <a:xfrm>
            <a:off x="4967189" y="7570914"/>
            <a:ext cx="3257557" cy="2259434"/>
          </a:xfrm>
          <a:custGeom>
            <a:avLst/>
            <a:gdLst/>
            <a:ahLst/>
            <a:cxnLst/>
            <a:rect l="l" t="t" r="r" b="b"/>
            <a:pathLst>
              <a:path w="3257557" h="2259434">
                <a:moveTo>
                  <a:pt x="0" y="0"/>
                </a:moveTo>
                <a:lnTo>
                  <a:pt x="3257557" y="0"/>
                </a:lnTo>
                <a:lnTo>
                  <a:pt x="3257557" y="2259434"/>
                </a:lnTo>
                <a:lnTo>
                  <a:pt x="0" y="2259434"/>
                </a:lnTo>
                <a:lnTo>
                  <a:pt x="0" y="0"/>
                </a:lnTo>
                <a:close/>
              </a:path>
            </a:pathLst>
          </a:custGeom>
          <a:blipFill>
            <a:blip r:embed="rId6"/>
            <a:stretch>
              <a:fillRect r="-117506"/>
            </a:stretch>
          </a:blipFill>
        </p:spPr>
      </p:sp>
      <p:sp>
        <p:nvSpPr>
          <p:cNvPr id="11" name="TextBox 11"/>
          <p:cNvSpPr txBox="1"/>
          <p:nvPr/>
        </p:nvSpPr>
        <p:spPr>
          <a:xfrm>
            <a:off x="11729161" y="534607"/>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الرؤية المستقبلية</a:t>
            </a:r>
          </a:p>
        </p:txBody>
      </p:sp>
      <p:sp>
        <p:nvSpPr>
          <p:cNvPr id="12" name="TextBox 12"/>
          <p:cNvSpPr txBox="1"/>
          <p:nvPr/>
        </p:nvSpPr>
        <p:spPr>
          <a:xfrm>
            <a:off x="2016739" y="3229821"/>
            <a:ext cx="13382145" cy="1051377"/>
          </a:xfrm>
          <a:prstGeom prst="rect">
            <a:avLst/>
          </a:prstGeom>
        </p:spPr>
        <p:txBody>
          <a:bodyPr lIns="0" tIns="0" rIns="0" bIns="0" rtlCol="0" anchor="t">
            <a:spAutoFit/>
          </a:bodyPr>
          <a:lstStyle/>
          <a:p>
            <a:pPr algn="ctr">
              <a:lnSpc>
                <a:spcPts val="6775"/>
              </a:lnSpc>
              <a:spcBef>
                <a:spcPct val="0"/>
              </a:spcBef>
            </a:pPr>
            <a:r>
              <a:rPr lang="en-US" sz="6578" b="1">
                <a:solidFill>
                  <a:srgbClr val="0E0D0D"/>
                </a:solidFill>
                <a:latin typeface="29LT Zarid Display Medium"/>
                <a:ea typeface="29LT Zarid Display Medium"/>
                <a:cs typeface="29LT Zarid Display Medium"/>
                <a:sym typeface="29LT Zarid Display Medium"/>
              </a:rPr>
              <a:t>"</a:t>
            </a:r>
            <a:r>
              <a:rPr lang="ar-EG" sz="6578" b="1">
                <a:solidFill>
                  <a:srgbClr val="0E0D0D"/>
                </a:solidFill>
                <a:latin typeface="29LT Zarid Display Medium"/>
                <a:ea typeface="29LT Zarid Display Medium"/>
                <a:cs typeface="29LT Zarid Display Medium"/>
                <a:sym typeface="29LT Zarid Display Medium"/>
                <a:rtl/>
              </a:rPr>
              <a:t>مدينة خان يونس مدينة أمنه ومنيعة وشاملة لجميع</a:t>
            </a:r>
            <a:r>
              <a:rPr lang="en-US" sz="6578" b="1">
                <a:solidFill>
                  <a:srgbClr val="0E0D0D"/>
                </a:solidFill>
                <a:latin typeface="29LT Zarid Display Medium"/>
                <a:ea typeface="29LT Zarid Display Medium"/>
                <a:cs typeface="29LT Zarid Display Medium"/>
                <a:sym typeface="29LT Zarid Display Medium"/>
              </a:rPr>
              <a:t>"</a:t>
            </a:r>
          </a:p>
        </p:txBody>
      </p:sp>
      <p:sp>
        <p:nvSpPr>
          <p:cNvPr id="13" name="TextBox 13"/>
          <p:cNvSpPr txBox="1"/>
          <p:nvPr/>
        </p:nvSpPr>
        <p:spPr>
          <a:xfrm>
            <a:off x="2516266" y="5792197"/>
            <a:ext cx="11170239" cy="966559"/>
          </a:xfrm>
          <a:prstGeom prst="rect">
            <a:avLst/>
          </a:prstGeom>
        </p:spPr>
        <p:txBody>
          <a:bodyPr lIns="0" tIns="0" rIns="0" bIns="0" rtlCol="0" anchor="t">
            <a:spAutoFit/>
          </a:bodyPr>
          <a:lstStyle/>
          <a:p>
            <a:pPr algn="r" rtl="1">
              <a:lnSpc>
                <a:spcPts val="3830"/>
              </a:lnSpc>
              <a:spcBef>
                <a:spcPct val="0"/>
              </a:spcBef>
            </a:pPr>
            <a:r>
              <a:rPr lang="ar-EG" sz="3719" b="1">
                <a:solidFill>
                  <a:srgbClr val="0E0D0D"/>
                </a:solidFill>
                <a:latin typeface="29LT Zarid Display Medium"/>
                <a:ea typeface="29LT Zarid Display Medium"/>
                <a:cs typeface="29LT Zarid Display Medium"/>
                <a:sym typeface="29LT Zarid Display Medium"/>
                <a:rtl/>
              </a:rPr>
              <a:t>والتي تنسجم مع الهدف الحادي عشر من أهداف التنمية المستدامة، </a:t>
            </a:r>
          </a:p>
          <a:p>
            <a:pPr algn="r" rtl="1">
              <a:lnSpc>
                <a:spcPts val="2963"/>
              </a:lnSpc>
              <a:spcBef>
                <a:spcPct val="0"/>
              </a:spcBef>
            </a:pPr>
            <a:r>
              <a:rPr lang="ar-EG" sz="2877" b="1">
                <a:solidFill>
                  <a:srgbClr val="0E0D0D"/>
                </a:solidFill>
                <a:latin typeface="29LT Zarid Display Medium"/>
                <a:ea typeface="29LT Zarid Display Medium"/>
                <a:cs typeface="29LT Zarid Display Medium"/>
                <a:sym typeface="29LT Zarid Display Medium"/>
                <a:rtl/>
              </a:rPr>
              <a:t>الذي يتمثل في جعل المدن والمستوطنات البشرية شاملة للجميع وآمنة وقادرة على الصمود ومستدامة</a:t>
            </a:r>
          </a:p>
        </p:txBody>
      </p:sp>
      <p:sp>
        <p:nvSpPr>
          <p:cNvPr id="14" name="AutoShape 14"/>
          <p:cNvSpPr/>
          <p:nvPr/>
        </p:nvSpPr>
        <p:spPr>
          <a:xfrm>
            <a:off x="8402500" y="8694723"/>
            <a:ext cx="1157452" cy="0"/>
          </a:xfrm>
          <a:prstGeom prst="line">
            <a:avLst/>
          </a:prstGeom>
          <a:ln w="85725" cap="flat">
            <a:solidFill>
              <a:srgbClr val="94415A"/>
            </a:solidFill>
            <a:prstDash val="solid"/>
            <a:headEnd type="none" w="sm" len="sm"/>
            <a:tailEnd type="arrow" w="med" len="sm"/>
          </a:ln>
        </p:spPr>
      </p:sp>
      <p:sp>
        <p:nvSpPr>
          <p:cNvPr id="15" name="Freeform 15"/>
          <p:cNvSpPr/>
          <p:nvPr/>
        </p:nvSpPr>
        <p:spPr>
          <a:xfrm>
            <a:off x="9717622" y="7559098"/>
            <a:ext cx="3603188" cy="2232013"/>
          </a:xfrm>
          <a:custGeom>
            <a:avLst/>
            <a:gdLst/>
            <a:ahLst/>
            <a:cxnLst/>
            <a:rect l="l" t="t" r="r" b="b"/>
            <a:pathLst>
              <a:path w="3603188" h="2232013">
                <a:moveTo>
                  <a:pt x="0" y="0"/>
                </a:moveTo>
                <a:lnTo>
                  <a:pt x="3603189" y="0"/>
                </a:lnTo>
                <a:lnTo>
                  <a:pt x="3603189" y="2232013"/>
                </a:lnTo>
                <a:lnTo>
                  <a:pt x="0" y="2232013"/>
                </a:lnTo>
                <a:lnTo>
                  <a:pt x="0" y="0"/>
                </a:lnTo>
                <a:close/>
              </a:path>
            </a:pathLst>
          </a:custGeom>
          <a:blipFill>
            <a:blip r:embed="rId6"/>
            <a:stretch>
              <a:fillRect l="-94285" t="-1228" r="-2357"/>
            </a:stretch>
          </a:blipFill>
        </p:spPr>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grpSp>
        <p:nvGrpSpPr>
          <p:cNvPr id="4" name="Group 4"/>
          <p:cNvGrpSpPr/>
          <p:nvPr/>
        </p:nvGrpSpPr>
        <p:grpSpPr>
          <a:xfrm>
            <a:off x="6566534" y="2396127"/>
            <a:ext cx="5102217" cy="5104368"/>
            <a:chOff x="0" y="0"/>
            <a:chExt cx="6832800" cy="6835680"/>
          </a:xfrm>
        </p:grpSpPr>
        <p:sp>
          <p:nvSpPr>
            <p:cNvPr id="5" name="Freeform 5"/>
            <p:cNvSpPr/>
            <p:nvPr/>
          </p:nvSpPr>
          <p:spPr>
            <a:xfrm>
              <a:off x="0" y="508"/>
              <a:ext cx="6832726" cy="6835140"/>
            </a:xfrm>
            <a:custGeom>
              <a:avLst/>
              <a:gdLst/>
              <a:ahLst/>
              <a:cxnLst/>
              <a:rect l="l" t="t" r="r" b="b"/>
              <a:pathLst>
                <a:path w="6832726" h="6835140">
                  <a:moveTo>
                    <a:pt x="3408807" y="6835140"/>
                  </a:moveTo>
                  <a:cubicBezTo>
                    <a:pt x="3385947" y="6835140"/>
                    <a:pt x="3370707" y="6812280"/>
                    <a:pt x="3370707" y="6797040"/>
                  </a:cubicBezTo>
                  <a:cubicBezTo>
                    <a:pt x="3370707" y="6774180"/>
                    <a:pt x="3385947" y="6758940"/>
                    <a:pt x="3408807" y="6758940"/>
                  </a:cubicBezTo>
                  <a:cubicBezTo>
                    <a:pt x="3424047" y="6758940"/>
                    <a:pt x="3446907" y="6774180"/>
                    <a:pt x="3446907" y="6797040"/>
                  </a:cubicBezTo>
                  <a:cubicBezTo>
                    <a:pt x="3446907" y="6812280"/>
                    <a:pt x="3424047" y="6835140"/>
                    <a:pt x="3408807" y="6835140"/>
                  </a:cubicBezTo>
                  <a:close/>
                  <a:moveTo>
                    <a:pt x="3584194" y="6789420"/>
                  </a:moveTo>
                  <a:cubicBezTo>
                    <a:pt x="3584194" y="6766560"/>
                    <a:pt x="3599434" y="6751320"/>
                    <a:pt x="3614674" y="6751320"/>
                  </a:cubicBezTo>
                  <a:cubicBezTo>
                    <a:pt x="3637534" y="6751320"/>
                    <a:pt x="3660394" y="6766560"/>
                    <a:pt x="3660394" y="6789420"/>
                  </a:cubicBezTo>
                  <a:cubicBezTo>
                    <a:pt x="3660394" y="6804660"/>
                    <a:pt x="3645154" y="6827520"/>
                    <a:pt x="3622294" y="6827520"/>
                  </a:cubicBezTo>
                  <a:cubicBezTo>
                    <a:pt x="3599434" y="6827520"/>
                    <a:pt x="3584194" y="6812280"/>
                    <a:pt x="3584194" y="6789420"/>
                  </a:cubicBezTo>
                  <a:close/>
                  <a:moveTo>
                    <a:pt x="3187700" y="6827520"/>
                  </a:moveTo>
                  <a:cubicBezTo>
                    <a:pt x="3172460" y="6827520"/>
                    <a:pt x="3149600" y="6804660"/>
                    <a:pt x="3157220" y="6781800"/>
                  </a:cubicBezTo>
                  <a:cubicBezTo>
                    <a:pt x="3157220" y="6766560"/>
                    <a:pt x="3172460" y="6751320"/>
                    <a:pt x="3195320" y="6751320"/>
                  </a:cubicBezTo>
                  <a:cubicBezTo>
                    <a:pt x="3218180" y="6751320"/>
                    <a:pt x="3233420" y="6766560"/>
                    <a:pt x="3233420" y="6789420"/>
                  </a:cubicBezTo>
                  <a:cubicBezTo>
                    <a:pt x="3225800" y="6812280"/>
                    <a:pt x="3210560" y="6827520"/>
                    <a:pt x="3195320" y="6827520"/>
                  </a:cubicBezTo>
                  <a:cubicBezTo>
                    <a:pt x="3195320" y="6827520"/>
                    <a:pt x="3187700" y="6827520"/>
                    <a:pt x="3187700" y="6827520"/>
                  </a:cubicBezTo>
                  <a:close/>
                  <a:moveTo>
                    <a:pt x="3797808" y="6774053"/>
                  </a:moveTo>
                  <a:cubicBezTo>
                    <a:pt x="3790188" y="6751193"/>
                    <a:pt x="3805428" y="6735953"/>
                    <a:pt x="3828288" y="6728333"/>
                  </a:cubicBezTo>
                  <a:cubicBezTo>
                    <a:pt x="3851148" y="6728333"/>
                    <a:pt x="3866388" y="6743573"/>
                    <a:pt x="3874008" y="6766433"/>
                  </a:cubicBezTo>
                  <a:cubicBezTo>
                    <a:pt x="3874008" y="6781673"/>
                    <a:pt x="3858768" y="6804533"/>
                    <a:pt x="3835908" y="6804533"/>
                  </a:cubicBezTo>
                  <a:cubicBezTo>
                    <a:pt x="3813048" y="6804533"/>
                    <a:pt x="3797808" y="6789293"/>
                    <a:pt x="3797808" y="6774053"/>
                  </a:cubicBezTo>
                  <a:close/>
                  <a:moveTo>
                    <a:pt x="2974213" y="6804533"/>
                  </a:moveTo>
                  <a:cubicBezTo>
                    <a:pt x="2951353" y="6804533"/>
                    <a:pt x="2936113" y="6781673"/>
                    <a:pt x="2943733" y="6758813"/>
                  </a:cubicBezTo>
                  <a:cubicBezTo>
                    <a:pt x="2943733" y="6743573"/>
                    <a:pt x="2966593" y="6728333"/>
                    <a:pt x="2981833" y="6728333"/>
                  </a:cubicBezTo>
                  <a:cubicBezTo>
                    <a:pt x="3004693" y="6728333"/>
                    <a:pt x="3019933" y="6751193"/>
                    <a:pt x="3019933" y="6774053"/>
                  </a:cubicBezTo>
                  <a:cubicBezTo>
                    <a:pt x="3012313" y="6789293"/>
                    <a:pt x="2997073" y="6804533"/>
                    <a:pt x="2981833" y="6804533"/>
                  </a:cubicBezTo>
                  <a:cubicBezTo>
                    <a:pt x="2974213" y="6804533"/>
                    <a:pt x="2974213" y="6804533"/>
                    <a:pt x="2974213" y="6804533"/>
                  </a:cubicBezTo>
                  <a:close/>
                  <a:moveTo>
                    <a:pt x="4011295" y="6743446"/>
                  </a:moveTo>
                  <a:cubicBezTo>
                    <a:pt x="4003675" y="6720586"/>
                    <a:pt x="4018915" y="6705346"/>
                    <a:pt x="4041775" y="6697726"/>
                  </a:cubicBezTo>
                  <a:cubicBezTo>
                    <a:pt x="4057015" y="6697726"/>
                    <a:pt x="4079875" y="6705346"/>
                    <a:pt x="4079875" y="6728206"/>
                  </a:cubicBezTo>
                  <a:cubicBezTo>
                    <a:pt x="4087495" y="6751066"/>
                    <a:pt x="4072255" y="6766306"/>
                    <a:pt x="4049395" y="6773926"/>
                  </a:cubicBezTo>
                  <a:cubicBezTo>
                    <a:pt x="4049395" y="6773926"/>
                    <a:pt x="4049395" y="6773926"/>
                    <a:pt x="4041775" y="6773926"/>
                  </a:cubicBezTo>
                  <a:cubicBezTo>
                    <a:pt x="4026535" y="6773926"/>
                    <a:pt x="4011295" y="6758686"/>
                    <a:pt x="4011295" y="6743446"/>
                  </a:cubicBezTo>
                  <a:close/>
                  <a:moveTo>
                    <a:pt x="2760599" y="6766306"/>
                  </a:moveTo>
                  <a:cubicBezTo>
                    <a:pt x="2737739" y="6766306"/>
                    <a:pt x="2730119" y="6743446"/>
                    <a:pt x="2730119" y="6728206"/>
                  </a:cubicBezTo>
                  <a:cubicBezTo>
                    <a:pt x="2737739" y="6705346"/>
                    <a:pt x="2752979" y="6690106"/>
                    <a:pt x="2775839" y="6697726"/>
                  </a:cubicBezTo>
                  <a:cubicBezTo>
                    <a:pt x="2798699" y="6697726"/>
                    <a:pt x="2806319" y="6720586"/>
                    <a:pt x="2806319" y="6735826"/>
                  </a:cubicBezTo>
                  <a:cubicBezTo>
                    <a:pt x="2798699" y="6758686"/>
                    <a:pt x="2783459" y="6773926"/>
                    <a:pt x="2768219" y="6773926"/>
                  </a:cubicBezTo>
                  <a:cubicBezTo>
                    <a:pt x="2768219" y="6773926"/>
                    <a:pt x="2760599" y="6773926"/>
                    <a:pt x="2760599" y="6766306"/>
                  </a:cubicBezTo>
                  <a:close/>
                  <a:moveTo>
                    <a:pt x="4217162" y="6697599"/>
                  </a:moveTo>
                  <a:cubicBezTo>
                    <a:pt x="4209542" y="6682359"/>
                    <a:pt x="4224782" y="6659499"/>
                    <a:pt x="4247642" y="6651879"/>
                  </a:cubicBezTo>
                  <a:cubicBezTo>
                    <a:pt x="4262882" y="6644259"/>
                    <a:pt x="4285742" y="6659499"/>
                    <a:pt x="4293362" y="6682359"/>
                  </a:cubicBezTo>
                  <a:cubicBezTo>
                    <a:pt x="4293362" y="6697599"/>
                    <a:pt x="4285742" y="6720459"/>
                    <a:pt x="4262882" y="6728079"/>
                  </a:cubicBezTo>
                  <a:cubicBezTo>
                    <a:pt x="4262882" y="6728079"/>
                    <a:pt x="4255262" y="6728079"/>
                    <a:pt x="4255262" y="6728079"/>
                  </a:cubicBezTo>
                  <a:cubicBezTo>
                    <a:pt x="4240022" y="6728079"/>
                    <a:pt x="4224782" y="6712839"/>
                    <a:pt x="4217162" y="6697599"/>
                  </a:cubicBezTo>
                  <a:close/>
                  <a:moveTo>
                    <a:pt x="2547112" y="6720459"/>
                  </a:moveTo>
                  <a:cubicBezTo>
                    <a:pt x="2531872" y="6712839"/>
                    <a:pt x="2516632" y="6697599"/>
                    <a:pt x="2524252" y="6674739"/>
                  </a:cubicBezTo>
                  <a:cubicBezTo>
                    <a:pt x="2524252" y="6651879"/>
                    <a:pt x="2547112" y="6644259"/>
                    <a:pt x="2569972" y="6644259"/>
                  </a:cubicBezTo>
                  <a:cubicBezTo>
                    <a:pt x="2585212" y="6651879"/>
                    <a:pt x="2600452" y="6674739"/>
                    <a:pt x="2592832" y="6697726"/>
                  </a:cubicBezTo>
                  <a:cubicBezTo>
                    <a:pt x="2592832" y="6712966"/>
                    <a:pt x="2577592" y="6720586"/>
                    <a:pt x="2562352" y="6720586"/>
                  </a:cubicBezTo>
                  <a:cubicBezTo>
                    <a:pt x="2554732" y="6720586"/>
                    <a:pt x="2554732" y="6720586"/>
                    <a:pt x="2547112" y="6720586"/>
                  </a:cubicBezTo>
                  <a:close/>
                  <a:moveTo>
                    <a:pt x="4423029" y="6644259"/>
                  </a:moveTo>
                  <a:cubicBezTo>
                    <a:pt x="4415409" y="6621399"/>
                    <a:pt x="4430649" y="6598539"/>
                    <a:pt x="4445889" y="6590792"/>
                  </a:cubicBezTo>
                  <a:cubicBezTo>
                    <a:pt x="4468749" y="6590792"/>
                    <a:pt x="4491609" y="6598412"/>
                    <a:pt x="4499229" y="6621272"/>
                  </a:cubicBezTo>
                  <a:cubicBezTo>
                    <a:pt x="4499229" y="6636512"/>
                    <a:pt x="4491609" y="6659372"/>
                    <a:pt x="4468749" y="6666992"/>
                  </a:cubicBezTo>
                  <a:cubicBezTo>
                    <a:pt x="4468749" y="6666992"/>
                    <a:pt x="4461129" y="6666992"/>
                    <a:pt x="4461129" y="6666992"/>
                  </a:cubicBezTo>
                  <a:cubicBezTo>
                    <a:pt x="4445889" y="6666992"/>
                    <a:pt x="4430649" y="6659372"/>
                    <a:pt x="4423029" y="6644132"/>
                  </a:cubicBezTo>
                  <a:close/>
                  <a:moveTo>
                    <a:pt x="2341118" y="6659372"/>
                  </a:moveTo>
                  <a:cubicBezTo>
                    <a:pt x="2318258" y="6651752"/>
                    <a:pt x="2310638" y="6628892"/>
                    <a:pt x="2318258" y="6613652"/>
                  </a:cubicBezTo>
                  <a:cubicBezTo>
                    <a:pt x="2325878" y="6590792"/>
                    <a:pt x="2348738" y="6583172"/>
                    <a:pt x="2363978" y="6590792"/>
                  </a:cubicBezTo>
                  <a:cubicBezTo>
                    <a:pt x="2386838" y="6590792"/>
                    <a:pt x="2394458" y="6613652"/>
                    <a:pt x="2386838" y="6636512"/>
                  </a:cubicBezTo>
                  <a:cubicBezTo>
                    <a:pt x="2386838" y="6651752"/>
                    <a:pt x="2371598" y="6659372"/>
                    <a:pt x="2356358" y="6659372"/>
                  </a:cubicBezTo>
                  <a:cubicBezTo>
                    <a:pt x="2348738" y="6659372"/>
                    <a:pt x="2348738" y="6659372"/>
                    <a:pt x="2341118" y="6659372"/>
                  </a:cubicBezTo>
                  <a:close/>
                  <a:moveTo>
                    <a:pt x="4628896" y="6567805"/>
                  </a:moveTo>
                  <a:cubicBezTo>
                    <a:pt x="4621276" y="6552565"/>
                    <a:pt x="4628896" y="6529705"/>
                    <a:pt x="4644136" y="6522085"/>
                  </a:cubicBezTo>
                  <a:cubicBezTo>
                    <a:pt x="4666996" y="6514465"/>
                    <a:pt x="4689856" y="6522085"/>
                    <a:pt x="4697476" y="6544945"/>
                  </a:cubicBezTo>
                  <a:cubicBezTo>
                    <a:pt x="4705096" y="6560185"/>
                    <a:pt x="4697476" y="6583045"/>
                    <a:pt x="4674616" y="6590665"/>
                  </a:cubicBezTo>
                  <a:cubicBezTo>
                    <a:pt x="4674616" y="6590665"/>
                    <a:pt x="4666996" y="6598285"/>
                    <a:pt x="4659376" y="6598285"/>
                  </a:cubicBezTo>
                  <a:cubicBezTo>
                    <a:pt x="4644136" y="6598285"/>
                    <a:pt x="4628896" y="6583045"/>
                    <a:pt x="4628896" y="6567805"/>
                  </a:cubicBezTo>
                  <a:close/>
                  <a:moveTo>
                    <a:pt x="2135251" y="6583045"/>
                  </a:moveTo>
                  <a:cubicBezTo>
                    <a:pt x="2120011" y="6575425"/>
                    <a:pt x="2112391" y="6552565"/>
                    <a:pt x="2120011" y="6537325"/>
                  </a:cubicBezTo>
                  <a:cubicBezTo>
                    <a:pt x="2127631" y="6514465"/>
                    <a:pt x="2150491" y="6506845"/>
                    <a:pt x="2165731" y="6514465"/>
                  </a:cubicBezTo>
                  <a:cubicBezTo>
                    <a:pt x="2188591" y="6522085"/>
                    <a:pt x="2196211" y="6544945"/>
                    <a:pt x="2188591" y="6560185"/>
                  </a:cubicBezTo>
                  <a:cubicBezTo>
                    <a:pt x="2180971" y="6575425"/>
                    <a:pt x="2165731" y="6590665"/>
                    <a:pt x="2150491" y="6590665"/>
                  </a:cubicBezTo>
                  <a:cubicBezTo>
                    <a:pt x="2150491" y="6590665"/>
                    <a:pt x="2142871" y="6590665"/>
                    <a:pt x="2135251" y="6583045"/>
                  </a:cubicBezTo>
                  <a:close/>
                  <a:moveTo>
                    <a:pt x="4827143" y="6491478"/>
                  </a:moveTo>
                  <a:cubicBezTo>
                    <a:pt x="4811903" y="6468618"/>
                    <a:pt x="4819523" y="6445758"/>
                    <a:pt x="4842383" y="6438011"/>
                  </a:cubicBezTo>
                  <a:cubicBezTo>
                    <a:pt x="4857623" y="6430391"/>
                    <a:pt x="4880483" y="6438011"/>
                    <a:pt x="4895723" y="6453251"/>
                  </a:cubicBezTo>
                  <a:cubicBezTo>
                    <a:pt x="4903343" y="6476111"/>
                    <a:pt x="4895723" y="6498971"/>
                    <a:pt x="4872863" y="6506718"/>
                  </a:cubicBezTo>
                  <a:cubicBezTo>
                    <a:pt x="4872863" y="6506718"/>
                    <a:pt x="4865243" y="6506718"/>
                    <a:pt x="4857623" y="6506718"/>
                  </a:cubicBezTo>
                  <a:cubicBezTo>
                    <a:pt x="4842383" y="6506718"/>
                    <a:pt x="4827143" y="6499098"/>
                    <a:pt x="4827143" y="6491478"/>
                  </a:cubicBezTo>
                  <a:close/>
                  <a:moveTo>
                    <a:pt x="1936877" y="6499098"/>
                  </a:moveTo>
                  <a:cubicBezTo>
                    <a:pt x="1921637" y="6491478"/>
                    <a:pt x="1914017" y="6468618"/>
                    <a:pt x="1921637" y="6445631"/>
                  </a:cubicBezTo>
                  <a:cubicBezTo>
                    <a:pt x="1929257" y="6430391"/>
                    <a:pt x="1952117" y="6422771"/>
                    <a:pt x="1974977" y="6430391"/>
                  </a:cubicBezTo>
                  <a:cubicBezTo>
                    <a:pt x="1990217" y="6438011"/>
                    <a:pt x="1997837" y="6460871"/>
                    <a:pt x="1990217" y="6476111"/>
                  </a:cubicBezTo>
                  <a:cubicBezTo>
                    <a:pt x="1982597" y="6491351"/>
                    <a:pt x="1967357" y="6498971"/>
                    <a:pt x="1959737" y="6498971"/>
                  </a:cubicBezTo>
                  <a:cubicBezTo>
                    <a:pt x="1952117" y="6498971"/>
                    <a:pt x="1944497" y="6498971"/>
                    <a:pt x="1936877" y="6498971"/>
                  </a:cubicBezTo>
                  <a:close/>
                  <a:moveTo>
                    <a:pt x="5017770" y="6392164"/>
                  </a:moveTo>
                  <a:cubicBezTo>
                    <a:pt x="5002530" y="6376924"/>
                    <a:pt x="5010150" y="6354064"/>
                    <a:pt x="5033010" y="6338697"/>
                  </a:cubicBezTo>
                  <a:cubicBezTo>
                    <a:pt x="5048250" y="6331077"/>
                    <a:pt x="5071110" y="6338697"/>
                    <a:pt x="5078730" y="6353937"/>
                  </a:cubicBezTo>
                  <a:cubicBezTo>
                    <a:pt x="5093970" y="6376797"/>
                    <a:pt x="5086350" y="6399657"/>
                    <a:pt x="5063490" y="6407404"/>
                  </a:cubicBezTo>
                  <a:cubicBezTo>
                    <a:pt x="5063490" y="6407404"/>
                    <a:pt x="5055870" y="6415024"/>
                    <a:pt x="5048250" y="6415024"/>
                  </a:cubicBezTo>
                  <a:cubicBezTo>
                    <a:pt x="5033010" y="6415024"/>
                    <a:pt x="5025390" y="6407404"/>
                    <a:pt x="5017770" y="6392164"/>
                  </a:cubicBezTo>
                  <a:close/>
                  <a:moveTo>
                    <a:pt x="1746250" y="6399784"/>
                  </a:moveTo>
                  <a:cubicBezTo>
                    <a:pt x="1731010" y="6384544"/>
                    <a:pt x="1723390" y="6361684"/>
                    <a:pt x="1731010" y="6346317"/>
                  </a:cubicBezTo>
                  <a:cubicBezTo>
                    <a:pt x="1746250" y="6323457"/>
                    <a:pt x="1769110" y="6323457"/>
                    <a:pt x="1784350" y="6331077"/>
                  </a:cubicBezTo>
                  <a:cubicBezTo>
                    <a:pt x="1807210" y="6338697"/>
                    <a:pt x="1807210" y="6361557"/>
                    <a:pt x="1799590" y="6384544"/>
                  </a:cubicBezTo>
                  <a:cubicBezTo>
                    <a:pt x="1791970" y="6392164"/>
                    <a:pt x="1776730" y="6399784"/>
                    <a:pt x="1769110" y="6399784"/>
                  </a:cubicBezTo>
                  <a:cubicBezTo>
                    <a:pt x="1761490" y="6399784"/>
                    <a:pt x="1753870" y="6399784"/>
                    <a:pt x="1746250" y="6399784"/>
                  </a:cubicBezTo>
                  <a:close/>
                  <a:moveTo>
                    <a:pt x="5200777" y="6285357"/>
                  </a:moveTo>
                  <a:cubicBezTo>
                    <a:pt x="5185537" y="6270117"/>
                    <a:pt x="5193157" y="6247257"/>
                    <a:pt x="5208397" y="6231890"/>
                  </a:cubicBezTo>
                  <a:cubicBezTo>
                    <a:pt x="5231257" y="6224270"/>
                    <a:pt x="5254117" y="6224270"/>
                    <a:pt x="5261737" y="6247130"/>
                  </a:cubicBezTo>
                  <a:cubicBezTo>
                    <a:pt x="5276977" y="6262370"/>
                    <a:pt x="5269357" y="6285230"/>
                    <a:pt x="5254117" y="6292850"/>
                  </a:cubicBezTo>
                  <a:cubicBezTo>
                    <a:pt x="5246497" y="6300470"/>
                    <a:pt x="5238877" y="6300470"/>
                    <a:pt x="5231257" y="6300470"/>
                  </a:cubicBezTo>
                  <a:cubicBezTo>
                    <a:pt x="5223637" y="6300470"/>
                    <a:pt x="5208397" y="6292850"/>
                    <a:pt x="5200777" y="6285230"/>
                  </a:cubicBezTo>
                  <a:close/>
                  <a:moveTo>
                    <a:pt x="1563243" y="6285230"/>
                  </a:moveTo>
                  <a:cubicBezTo>
                    <a:pt x="1548003" y="6269990"/>
                    <a:pt x="1540383" y="6247130"/>
                    <a:pt x="1548003" y="6231763"/>
                  </a:cubicBezTo>
                  <a:cubicBezTo>
                    <a:pt x="1563243" y="6216523"/>
                    <a:pt x="1586103" y="6208903"/>
                    <a:pt x="1601343" y="6224143"/>
                  </a:cubicBezTo>
                  <a:cubicBezTo>
                    <a:pt x="1624203" y="6231763"/>
                    <a:pt x="1624203" y="6254623"/>
                    <a:pt x="1616583" y="6277610"/>
                  </a:cubicBezTo>
                  <a:cubicBezTo>
                    <a:pt x="1608963" y="6285230"/>
                    <a:pt x="1593723" y="6292850"/>
                    <a:pt x="1586103" y="6292850"/>
                  </a:cubicBezTo>
                  <a:cubicBezTo>
                    <a:pt x="1578483" y="6292850"/>
                    <a:pt x="1570863" y="6292850"/>
                    <a:pt x="1563243" y="6285230"/>
                  </a:cubicBezTo>
                  <a:close/>
                  <a:moveTo>
                    <a:pt x="5376164" y="6163183"/>
                  </a:moveTo>
                  <a:cubicBezTo>
                    <a:pt x="5368544" y="6147943"/>
                    <a:pt x="5368544" y="6125083"/>
                    <a:pt x="5383784" y="6109716"/>
                  </a:cubicBezTo>
                  <a:cubicBezTo>
                    <a:pt x="5406644" y="6102096"/>
                    <a:pt x="5429504" y="6102096"/>
                    <a:pt x="5437124" y="6117336"/>
                  </a:cubicBezTo>
                  <a:cubicBezTo>
                    <a:pt x="5452364" y="6140196"/>
                    <a:pt x="5452364" y="6163056"/>
                    <a:pt x="5429504" y="6170803"/>
                  </a:cubicBezTo>
                  <a:cubicBezTo>
                    <a:pt x="5421884" y="6178423"/>
                    <a:pt x="5414264" y="6178423"/>
                    <a:pt x="5406644" y="6178423"/>
                  </a:cubicBezTo>
                  <a:cubicBezTo>
                    <a:pt x="5399024" y="6178423"/>
                    <a:pt x="5383784" y="6178423"/>
                    <a:pt x="5376164" y="6163183"/>
                  </a:cubicBezTo>
                  <a:close/>
                  <a:moveTo>
                    <a:pt x="1387856" y="6163183"/>
                  </a:moveTo>
                  <a:cubicBezTo>
                    <a:pt x="1364996" y="6147943"/>
                    <a:pt x="1364996" y="6125083"/>
                    <a:pt x="1380236" y="6109716"/>
                  </a:cubicBezTo>
                  <a:cubicBezTo>
                    <a:pt x="1387856" y="6094476"/>
                    <a:pt x="1410716" y="6086856"/>
                    <a:pt x="1425956" y="6102096"/>
                  </a:cubicBezTo>
                  <a:cubicBezTo>
                    <a:pt x="1448816" y="6109716"/>
                    <a:pt x="1448816" y="6140196"/>
                    <a:pt x="1441196" y="6155563"/>
                  </a:cubicBezTo>
                  <a:cubicBezTo>
                    <a:pt x="1433576" y="6163183"/>
                    <a:pt x="1418336" y="6170803"/>
                    <a:pt x="1410716" y="6170803"/>
                  </a:cubicBezTo>
                  <a:cubicBezTo>
                    <a:pt x="1395476" y="6170803"/>
                    <a:pt x="1387856" y="6163183"/>
                    <a:pt x="1387856" y="6163183"/>
                  </a:cubicBezTo>
                  <a:close/>
                  <a:moveTo>
                    <a:pt x="5551551" y="6033516"/>
                  </a:moveTo>
                  <a:cubicBezTo>
                    <a:pt x="5536311" y="6018276"/>
                    <a:pt x="5536311" y="5995416"/>
                    <a:pt x="5551551" y="5980049"/>
                  </a:cubicBezTo>
                  <a:cubicBezTo>
                    <a:pt x="5566791" y="5964809"/>
                    <a:pt x="5597271" y="5972429"/>
                    <a:pt x="5604891" y="5987669"/>
                  </a:cubicBezTo>
                  <a:cubicBezTo>
                    <a:pt x="5620131" y="6002909"/>
                    <a:pt x="5620131" y="6025769"/>
                    <a:pt x="5604891" y="6041136"/>
                  </a:cubicBezTo>
                  <a:cubicBezTo>
                    <a:pt x="5597271" y="6048756"/>
                    <a:pt x="5589651" y="6048756"/>
                    <a:pt x="5574411" y="6048756"/>
                  </a:cubicBezTo>
                  <a:cubicBezTo>
                    <a:pt x="5566791" y="6048756"/>
                    <a:pt x="5559171" y="6041136"/>
                    <a:pt x="5551551" y="6033516"/>
                  </a:cubicBezTo>
                  <a:close/>
                  <a:moveTo>
                    <a:pt x="1212469" y="6025896"/>
                  </a:moveTo>
                  <a:cubicBezTo>
                    <a:pt x="1197229" y="6010656"/>
                    <a:pt x="1197229" y="5987796"/>
                    <a:pt x="1212469" y="5972429"/>
                  </a:cubicBezTo>
                  <a:cubicBezTo>
                    <a:pt x="1220089" y="5957189"/>
                    <a:pt x="1250569" y="5957189"/>
                    <a:pt x="1265809" y="5972429"/>
                  </a:cubicBezTo>
                  <a:cubicBezTo>
                    <a:pt x="1281049" y="5980049"/>
                    <a:pt x="1281049" y="6002909"/>
                    <a:pt x="1265809" y="6025896"/>
                  </a:cubicBezTo>
                  <a:cubicBezTo>
                    <a:pt x="1258189" y="6033516"/>
                    <a:pt x="1250569" y="6033516"/>
                    <a:pt x="1235329" y="6033516"/>
                  </a:cubicBezTo>
                  <a:cubicBezTo>
                    <a:pt x="1227709" y="6033516"/>
                    <a:pt x="1220089" y="6033516"/>
                    <a:pt x="1212469" y="6025896"/>
                  </a:cubicBezTo>
                  <a:close/>
                  <a:moveTo>
                    <a:pt x="5711698" y="5896229"/>
                  </a:moveTo>
                  <a:cubicBezTo>
                    <a:pt x="5696458" y="5880989"/>
                    <a:pt x="5696458" y="5858129"/>
                    <a:pt x="5711698" y="5842762"/>
                  </a:cubicBezTo>
                  <a:cubicBezTo>
                    <a:pt x="5726938" y="5827522"/>
                    <a:pt x="5749798" y="5827522"/>
                    <a:pt x="5765038" y="5842762"/>
                  </a:cubicBezTo>
                  <a:cubicBezTo>
                    <a:pt x="5780278" y="5858002"/>
                    <a:pt x="5780278" y="5880862"/>
                    <a:pt x="5765038" y="5896229"/>
                  </a:cubicBezTo>
                  <a:cubicBezTo>
                    <a:pt x="5757418" y="5903849"/>
                    <a:pt x="5749798" y="5903849"/>
                    <a:pt x="5734558" y="5903849"/>
                  </a:cubicBezTo>
                  <a:cubicBezTo>
                    <a:pt x="5726938" y="5903849"/>
                    <a:pt x="5719318" y="5903849"/>
                    <a:pt x="5711698" y="5896229"/>
                  </a:cubicBezTo>
                  <a:close/>
                  <a:moveTo>
                    <a:pt x="1052322" y="5880989"/>
                  </a:moveTo>
                  <a:cubicBezTo>
                    <a:pt x="1037082" y="5865749"/>
                    <a:pt x="1037082" y="5842889"/>
                    <a:pt x="1052322" y="5827522"/>
                  </a:cubicBezTo>
                  <a:cubicBezTo>
                    <a:pt x="1067562" y="5812282"/>
                    <a:pt x="1090422" y="5812282"/>
                    <a:pt x="1105662" y="5827522"/>
                  </a:cubicBezTo>
                  <a:cubicBezTo>
                    <a:pt x="1120902" y="5842762"/>
                    <a:pt x="1120902" y="5865622"/>
                    <a:pt x="1105662" y="5880989"/>
                  </a:cubicBezTo>
                  <a:cubicBezTo>
                    <a:pt x="1098042" y="5888609"/>
                    <a:pt x="1090422" y="5896229"/>
                    <a:pt x="1082802" y="5896229"/>
                  </a:cubicBezTo>
                  <a:cubicBezTo>
                    <a:pt x="1067562" y="5896229"/>
                    <a:pt x="1059942" y="5888609"/>
                    <a:pt x="1052322" y="5880989"/>
                  </a:cubicBezTo>
                  <a:close/>
                  <a:moveTo>
                    <a:pt x="5864225" y="5743702"/>
                  </a:moveTo>
                  <a:cubicBezTo>
                    <a:pt x="5848985" y="5728462"/>
                    <a:pt x="5848985" y="5705602"/>
                    <a:pt x="5864225" y="5690235"/>
                  </a:cubicBezTo>
                  <a:cubicBezTo>
                    <a:pt x="5871845" y="5674995"/>
                    <a:pt x="5902325" y="5674995"/>
                    <a:pt x="5917565" y="5690235"/>
                  </a:cubicBezTo>
                  <a:cubicBezTo>
                    <a:pt x="5932805" y="5705475"/>
                    <a:pt x="5932805" y="5728335"/>
                    <a:pt x="5917565" y="5743702"/>
                  </a:cubicBezTo>
                  <a:cubicBezTo>
                    <a:pt x="5909945" y="5751322"/>
                    <a:pt x="5902325" y="5751322"/>
                    <a:pt x="5887085" y="5751322"/>
                  </a:cubicBezTo>
                  <a:cubicBezTo>
                    <a:pt x="5879465" y="5751322"/>
                    <a:pt x="5871845" y="5751322"/>
                    <a:pt x="5864225" y="5743702"/>
                  </a:cubicBezTo>
                  <a:close/>
                  <a:moveTo>
                    <a:pt x="899795" y="5728462"/>
                  </a:moveTo>
                  <a:cubicBezTo>
                    <a:pt x="884555" y="5713222"/>
                    <a:pt x="892175" y="5690362"/>
                    <a:pt x="907415" y="5674995"/>
                  </a:cubicBezTo>
                  <a:cubicBezTo>
                    <a:pt x="922655" y="5659755"/>
                    <a:pt x="945515" y="5659755"/>
                    <a:pt x="960755" y="5674995"/>
                  </a:cubicBezTo>
                  <a:cubicBezTo>
                    <a:pt x="975995" y="5690235"/>
                    <a:pt x="968375" y="5713095"/>
                    <a:pt x="953135" y="5728462"/>
                  </a:cubicBezTo>
                  <a:cubicBezTo>
                    <a:pt x="945515" y="5736082"/>
                    <a:pt x="937895" y="5736082"/>
                    <a:pt x="930275" y="5736082"/>
                  </a:cubicBezTo>
                  <a:cubicBezTo>
                    <a:pt x="922655" y="5736082"/>
                    <a:pt x="907415" y="5736082"/>
                    <a:pt x="899795" y="5728462"/>
                  </a:cubicBezTo>
                  <a:close/>
                  <a:moveTo>
                    <a:pt x="6009132" y="5583555"/>
                  </a:moveTo>
                  <a:cubicBezTo>
                    <a:pt x="5986272" y="5568315"/>
                    <a:pt x="5986272" y="5545455"/>
                    <a:pt x="6001512" y="5530088"/>
                  </a:cubicBezTo>
                  <a:cubicBezTo>
                    <a:pt x="6016752" y="5514848"/>
                    <a:pt x="6039612" y="5514848"/>
                    <a:pt x="6054852" y="5522468"/>
                  </a:cubicBezTo>
                  <a:cubicBezTo>
                    <a:pt x="6070092" y="5537708"/>
                    <a:pt x="6070092" y="5560568"/>
                    <a:pt x="6062472" y="5575935"/>
                  </a:cubicBezTo>
                  <a:cubicBezTo>
                    <a:pt x="6054852" y="5591175"/>
                    <a:pt x="6039612" y="5591175"/>
                    <a:pt x="6031992" y="5591175"/>
                  </a:cubicBezTo>
                  <a:cubicBezTo>
                    <a:pt x="6024372" y="5591175"/>
                    <a:pt x="6009132" y="5591175"/>
                    <a:pt x="6009132" y="5583555"/>
                  </a:cubicBezTo>
                  <a:close/>
                  <a:moveTo>
                    <a:pt x="762508" y="5560695"/>
                  </a:moveTo>
                  <a:cubicBezTo>
                    <a:pt x="747268" y="5545455"/>
                    <a:pt x="747268" y="5522595"/>
                    <a:pt x="762508" y="5507228"/>
                  </a:cubicBezTo>
                  <a:cubicBezTo>
                    <a:pt x="785368" y="5499608"/>
                    <a:pt x="808228" y="5499608"/>
                    <a:pt x="823468" y="5514848"/>
                  </a:cubicBezTo>
                  <a:cubicBezTo>
                    <a:pt x="831088" y="5530088"/>
                    <a:pt x="831088" y="5552948"/>
                    <a:pt x="815848" y="5568315"/>
                  </a:cubicBezTo>
                  <a:cubicBezTo>
                    <a:pt x="808228" y="5575935"/>
                    <a:pt x="800608" y="5575935"/>
                    <a:pt x="792988" y="5575935"/>
                  </a:cubicBezTo>
                  <a:cubicBezTo>
                    <a:pt x="777748" y="5575935"/>
                    <a:pt x="770128" y="5575935"/>
                    <a:pt x="762508" y="5560695"/>
                  </a:cubicBezTo>
                  <a:close/>
                  <a:moveTo>
                    <a:pt x="6138799" y="5415788"/>
                  </a:moveTo>
                  <a:cubicBezTo>
                    <a:pt x="6123559" y="5400548"/>
                    <a:pt x="6115939" y="5377688"/>
                    <a:pt x="6131179" y="5362321"/>
                  </a:cubicBezTo>
                  <a:cubicBezTo>
                    <a:pt x="6138799" y="5347081"/>
                    <a:pt x="6161659" y="5339461"/>
                    <a:pt x="6184519" y="5354701"/>
                  </a:cubicBezTo>
                  <a:cubicBezTo>
                    <a:pt x="6199759" y="5369941"/>
                    <a:pt x="6199759" y="5392801"/>
                    <a:pt x="6192139" y="5408168"/>
                  </a:cubicBezTo>
                  <a:cubicBezTo>
                    <a:pt x="6184519" y="5415788"/>
                    <a:pt x="6169279" y="5423408"/>
                    <a:pt x="6161659" y="5423408"/>
                  </a:cubicBezTo>
                  <a:cubicBezTo>
                    <a:pt x="6154039" y="5423408"/>
                    <a:pt x="6146419" y="5423408"/>
                    <a:pt x="6138799" y="5415788"/>
                  </a:cubicBezTo>
                  <a:close/>
                  <a:moveTo>
                    <a:pt x="632841" y="5392928"/>
                  </a:moveTo>
                  <a:cubicBezTo>
                    <a:pt x="617601" y="5370068"/>
                    <a:pt x="625221" y="5347208"/>
                    <a:pt x="640461" y="5339461"/>
                  </a:cubicBezTo>
                  <a:cubicBezTo>
                    <a:pt x="655701" y="5324221"/>
                    <a:pt x="678561" y="5331841"/>
                    <a:pt x="693801" y="5347081"/>
                  </a:cubicBezTo>
                  <a:cubicBezTo>
                    <a:pt x="701421" y="5362321"/>
                    <a:pt x="701421" y="5385181"/>
                    <a:pt x="686181" y="5400548"/>
                  </a:cubicBezTo>
                  <a:cubicBezTo>
                    <a:pt x="678561" y="5408168"/>
                    <a:pt x="670941" y="5408168"/>
                    <a:pt x="663321" y="5408168"/>
                  </a:cubicBezTo>
                  <a:cubicBezTo>
                    <a:pt x="648081" y="5408168"/>
                    <a:pt x="640461" y="5400548"/>
                    <a:pt x="632841" y="5392928"/>
                  </a:cubicBezTo>
                  <a:close/>
                  <a:moveTo>
                    <a:pt x="6260719" y="5240401"/>
                  </a:moveTo>
                  <a:cubicBezTo>
                    <a:pt x="6237859" y="5225161"/>
                    <a:pt x="6237859" y="5202301"/>
                    <a:pt x="6245479" y="5186934"/>
                  </a:cubicBezTo>
                  <a:cubicBezTo>
                    <a:pt x="6260719" y="5171694"/>
                    <a:pt x="6283579" y="5164074"/>
                    <a:pt x="6298819" y="5171694"/>
                  </a:cubicBezTo>
                  <a:cubicBezTo>
                    <a:pt x="6314059" y="5186934"/>
                    <a:pt x="6321679" y="5209794"/>
                    <a:pt x="6314059" y="5225161"/>
                  </a:cubicBezTo>
                  <a:cubicBezTo>
                    <a:pt x="6306439" y="5240401"/>
                    <a:pt x="6291199" y="5248021"/>
                    <a:pt x="6275959" y="5248021"/>
                  </a:cubicBezTo>
                  <a:cubicBezTo>
                    <a:pt x="6275959" y="5248021"/>
                    <a:pt x="6268339" y="5240401"/>
                    <a:pt x="6260719" y="5240401"/>
                  </a:cubicBezTo>
                  <a:close/>
                  <a:moveTo>
                    <a:pt x="510794" y="5209921"/>
                  </a:moveTo>
                  <a:cubicBezTo>
                    <a:pt x="495554" y="5194681"/>
                    <a:pt x="503174" y="5171821"/>
                    <a:pt x="526034" y="5156454"/>
                  </a:cubicBezTo>
                  <a:cubicBezTo>
                    <a:pt x="541274" y="5148834"/>
                    <a:pt x="564134" y="5148834"/>
                    <a:pt x="571754" y="5171694"/>
                  </a:cubicBezTo>
                  <a:cubicBezTo>
                    <a:pt x="586994" y="5186934"/>
                    <a:pt x="579374" y="5209794"/>
                    <a:pt x="564134" y="5225161"/>
                  </a:cubicBezTo>
                  <a:cubicBezTo>
                    <a:pt x="556514" y="5225161"/>
                    <a:pt x="548894" y="5225161"/>
                    <a:pt x="541274" y="5225161"/>
                  </a:cubicBezTo>
                  <a:cubicBezTo>
                    <a:pt x="526034" y="5225161"/>
                    <a:pt x="518414" y="5225161"/>
                    <a:pt x="510794" y="5209921"/>
                  </a:cubicBezTo>
                  <a:close/>
                  <a:moveTo>
                    <a:pt x="6367526" y="5057394"/>
                  </a:moveTo>
                  <a:cubicBezTo>
                    <a:pt x="6352286" y="5042154"/>
                    <a:pt x="6344666" y="5019294"/>
                    <a:pt x="6352286" y="5003927"/>
                  </a:cubicBezTo>
                  <a:cubicBezTo>
                    <a:pt x="6367526" y="4988687"/>
                    <a:pt x="6390386" y="4981067"/>
                    <a:pt x="6405626" y="4988687"/>
                  </a:cubicBezTo>
                  <a:cubicBezTo>
                    <a:pt x="6420866" y="4996307"/>
                    <a:pt x="6428486" y="5019167"/>
                    <a:pt x="6420866" y="5042154"/>
                  </a:cubicBezTo>
                  <a:cubicBezTo>
                    <a:pt x="6413246" y="5049774"/>
                    <a:pt x="6398006" y="5057394"/>
                    <a:pt x="6390386" y="5057394"/>
                  </a:cubicBezTo>
                  <a:cubicBezTo>
                    <a:pt x="6382766" y="5057394"/>
                    <a:pt x="6375146" y="5057394"/>
                    <a:pt x="6367526" y="5057394"/>
                  </a:cubicBezTo>
                  <a:close/>
                  <a:moveTo>
                    <a:pt x="404114" y="5019294"/>
                  </a:moveTo>
                  <a:cubicBezTo>
                    <a:pt x="388874" y="5004054"/>
                    <a:pt x="396494" y="4981194"/>
                    <a:pt x="419354" y="4973574"/>
                  </a:cubicBezTo>
                  <a:cubicBezTo>
                    <a:pt x="434594" y="4958334"/>
                    <a:pt x="457454" y="4965954"/>
                    <a:pt x="472694" y="4988814"/>
                  </a:cubicBezTo>
                  <a:cubicBezTo>
                    <a:pt x="480314" y="5004054"/>
                    <a:pt x="472694" y="5026914"/>
                    <a:pt x="449834" y="5034534"/>
                  </a:cubicBezTo>
                  <a:cubicBezTo>
                    <a:pt x="449834" y="5042154"/>
                    <a:pt x="442214" y="5042154"/>
                    <a:pt x="434594" y="5042154"/>
                  </a:cubicBezTo>
                  <a:cubicBezTo>
                    <a:pt x="419354" y="5042154"/>
                    <a:pt x="411734" y="5034534"/>
                    <a:pt x="404114" y="5019294"/>
                  </a:cubicBezTo>
                  <a:close/>
                  <a:moveTo>
                    <a:pt x="6466713" y="4866767"/>
                  </a:moveTo>
                  <a:cubicBezTo>
                    <a:pt x="6451473" y="4859147"/>
                    <a:pt x="6436233" y="4836287"/>
                    <a:pt x="6451473" y="4813300"/>
                  </a:cubicBezTo>
                  <a:cubicBezTo>
                    <a:pt x="6459093" y="4798060"/>
                    <a:pt x="6481953" y="4790440"/>
                    <a:pt x="6497193" y="4798060"/>
                  </a:cubicBezTo>
                  <a:cubicBezTo>
                    <a:pt x="6520053" y="4805680"/>
                    <a:pt x="6527673" y="4828540"/>
                    <a:pt x="6520053" y="4843780"/>
                  </a:cubicBezTo>
                  <a:cubicBezTo>
                    <a:pt x="6512433" y="4859020"/>
                    <a:pt x="6497193" y="4866640"/>
                    <a:pt x="6481953" y="4866640"/>
                  </a:cubicBezTo>
                  <a:cubicBezTo>
                    <a:pt x="6474333" y="4866640"/>
                    <a:pt x="6474333" y="4866640"/>
                    <a:pt x="6466713" y="4866640"/>
                  </a:cubicBezTo>
                  <a:close/>
                  <a:moveTo>
                    <a:pt x="305054" y="4828540"/>
                  </a:moveTo>
                  <a:cubicBezTo>
                    <a:pt x="297434" y="4805680"/>
                    <a:pt x="305054" y="4782820"/>
                    <a:pt x="327914" y="4775073"/>
                  </a:cubicBezTo>
                  <a:cubicBezTo>
                    <a:pt x="343154" y="4767453"/>
                    <a:pt x="366014" y="4775073"/>
                    <a:pt x="373634" y="4797933"/>
                  </a:cubicBezTo>
                  <a:cubicBezTo>
                    <a:pt x="381254" y="4813173"/>
                    <a:pt x="373634" y="4836033"/>
                    <a:pt x="358394" y="4843653"/>
                  </a:cubicBezTo>
                  <a:cubicBezTo>
                    <a:pt x="350774" y="4851273"/>
                    <a:pt x="343154" y="4851273"/>
                    <a:pt x="343154" y="4851273"/>
                  </a:cubicBezTo>
                  <a:cubicBezTo>
                    <a:pt x="327914" y="4851273"/>
                    <a:pt x="312674" y="4843653"/>
                    <a:pt x="305054" y="4828413"/>
                  </a:cubicBezTo>
                  <a:close/>
                  <a:moveTo>
                    <a:pt x="6550660" y="4668520"/>
                  </a:moveTo>
                  <a:cubicBezTo>
                    <a:pt x="6535420" y="4660900"/>
                    <a:pt x="6520180" y="4638040"/>
                    <a:pt x="6527800" y="4622800"/>
                  </a:cubicBezTo>
                  <a:cubicBezTo>
                    <a:pt x="6535420" y="4599940"/>
                    <a:pt x="6558280" y="4592320"/>
                    <a:pt x="6581140" y="4599940"/>
                  </a:cubicBezTo>
                  <a:cubicBezTo>
                    <a:pt x="6604000" y="4607560"/>
                    <a:pt x="6611620" y="4630420"/>
                    <a:pt x="6604000" y="4645660"/>
                  </a:cubicBezTo>
                  <a:cubicBezTo>
                    <a:pt x="6596380" y="4660900"/>
                    <a:pt x="6581140" y="4668520"/>
                    <a:pt x="6565900" y="4668520"/>
                  </a:cubicBezTo>
                  <a:cubicBezTo>
                    <a:pt x="6565900" y="4668520"/>
                    <a:pt x="6558280" y="4668520"/>
                    <a:pt x="6550660" y="4668520"/>
                  </a:cubicBezTo>
                  <a:close/>
                  <a:moveTo>
                    <a:pt x="221107" y="4630420"/>
                  </a:moveTo>
                  <a:cubicBezTo>
                    <a:pt x="213487" y="4607560"/>
                    <a:pt x="228727" y="4584700"/>
                    <a:pt x="243967" y="4576953"/>
                  </a:cubicBezTo>
                  <a:cubicBezTo>
                    <a:pt x="266827" y="4569333"/>
                    <a:pt x="289687" y="4584573"/>
                    <a:pt x="297307" y="4599813"/>
                  </a:cubicBezTo>
                  <a:cubicBezTo>
                    <a:pt x="304927" y="4622673"/>
                    <a:pt x="289687" y="4645533"/>
                    <a:pt x="274447" y="4653280"/>
                  </a:cubicBezTo>
                  <a:cubicBezTo>
                    <a:pt x="266827" y="4653280"/>
                    <a:pt x="266827" y="4653280"/>
                    <a:pt x="259207" y="4653280"/>
                  </a:cubicBezTo>
                  <a:cubicBezTo>
                    <a:pt x="243967" y="4653280"/>
                    <a:pt x="228727" y="4645660"/>
                    <a:pt x="221107" y="4630420"/>
                  </a:cubicBezTo>
                  <a:close/>
                  <a:moveTo>
                    <a:pt x="6626860" y="4470146"/>
                  </a:moveTo>
                  <a:cubicBezTo>
                    <a:pt x="6604000" y="4462526"/>
                    <a:pt x="6596380" y="4439666"/>
                    <a:pt x="6604000" y="4416679"/>
                  </a:cubicBezTo>
                  <a:cubicBezTo>
                    <a:pt x="6604000" y="4401439"/>
                    <a:pt x="6626860" y="4386199"/>
                    <a:pt x="6649720" y="4393819"/>
                  </a:cubicBezTo>
                  <a:cubicBezTo>
                    <a:pt x="6672580" y="4401439"/>
                    <a:pt x="6680200" y="4424299"/>
                    <a:pt x="6672580" y="4439539"/>
                  </a:cubicBezTo>
                  <a:cubicBezTo>
                    <a:pt x="6672580" y="4454779"/>
                    <a:pt x="6657340" y="4470019"/>
                    <a:pt x="6634480" y="4470019"/>
                  </a:cubicBezTo>
                  <a:cubicBezTo>
                    <a:pt x="6634480" y="4470019"/>
                    <a:pt x="6626860" y="4470019"/>
                    <a:pt x="6626860" y="4470019"/>
                  </a:cubicBezTo>
                  <a:close/>
                  <a:moveTo>
                    <a:pt x="152527" y="4424299"/>
                  </a:moveTo>
                  <a:cubicBezTo>
                    <a:pt x="144907" y="4401439"/>
                    <a:pt x="160147" y="4378579"/>
                    <a:pt x="175387" y="4378579"/>
                  </a:cubicBezTo>
                  <a:cubicBezTo>
                    <a:pt x="198247" y="4370959"/>
                    <a:pt x="221107" y="4378579"/>
                    <a:pt x="228727" y="4401439"/>
                  </a:cubicBezTo>
                  <a:cubicBezTo>
                    <a:pt x="228727" y="4424299"/>
                    <a:pt x="221107" y="4439539"/>
                    <a:pt x="198247" y="4447159"/>
                  </a:cubicBezTo>
                  <a:cubicBezTo>
                    <a:pt x="198247" y="4447159"/>
                    <a:pt x="190627" y="4447159"/>
                    <a:pt x="190627" y="4447159"/>
                  </a:cubicBezTo>
                  <a:cubicBezTo>
                    <a:pt x="175387" y="4447159"/>
                    <a:pt x="160147" y="4439539"/>
                    <a:pt x="152527" y="4424299"/>
                  </a:cubicBezTo>
                  <a:close/>
                  <a:moveTo>
                    <a:pt x="6687947" y="4264025"/>
                  </a:moveTo>
                  <a:cubicBezTo>
                    <a:pt x="6665086" y="4256405"/>
                    <a:pt x="6649847" y="4233545"/>
                    <a:pt x="6657467" y="4218305"/>
                  </a:cubicBezTo>
                  <a:cubicBezTo>
                    <a:pt x="6665086" y="4195445"/>
                    <a:pt x="6680326" y="4180205"/>
                    <a:pt x="6703186" y="4187825"/>
                  </a:cubicBezTo>
                  <a:cubicBezTo>
                    <a:pt x="6726047" y="4195445"/>
                    <a:pt x="6733667" y="4210685"/>
                    <a:pt x="6733667" y="4233545"/>
                  </a:cubicBezTo>
                  <a:cubicBezTo>
                    <a:pt x="6726047" y="4248785"/>
                    <a:pt x="6710807" y="4264025"/>
                    <a:pt x="6695567" y="4264025"/>
                  </a:cubicBezTo>
                  <a:cubicBezTo>
                    <a:pt x="6695567" y="4264025"/>
                    <a:pt x="6687947" y="4264025"/>
                    <a:pt x="6687947" y="4264025"/>
                  </a:cubicBezTo>
                  <a:close/>
                  <a:moveTo>
                    <a:pt x="99187" y="4210812"/>
                  </a:moveTo>
                  <a:cubicBezTo>
                    <a:pt x="91567" y="4195572"/>
                    <a:pt x="106807" y="4172712"/>
                    <a:pt x="122047" y="4165092"/>
                  </a:cubicBezTo>
                  <a:cubicBezTo>
                    <a:pt x="144907" y="4165092"/>
                    <a:pt x="167767" y="4172712"/>
                    <a:pt x="167767" y="4195572"/>
                  </a:cubicBezTo>
                  <a:cubicBezTo>
                    <a:pt x="175387" y="4218432"/>
                    <a:pt x="160147" y="4241292"/>
                    <a:pt x="144907" y="4241292"/>
                  </a:cubicBezTo>
                  <a:cubicBezTo>
                    <a:pt x="137287" y="4241292"/>
                    <a:pt x="137287" y="4241292"/>
                    <a:pt x="129667" y="4241292"/>
                  </a:cubicBezTo>
                  <a:cubicBezTo>
                    <a:pt x="114427" y="4241292"/>
                    <a:pt x="99187" y="4233672"/>
                    <a:pt x="99187" y="4210812"/>
                  </a:cubicBezTo>
                  <a:close/>
                  <a:moveTo>
                    <a:pt x="6733667" y="4050538"/>
                  </a:moveTo>
                  <a:cubicBezTo>
                    <a:pt x="6710807" y="4050538"/>
                    <a:pt x="6695567" y="4027678"/>
                    <a:pt x="6703187" y="4004818"/>
                  </a:cubicBezTo>
                  <a:cubicBezTo>
                    <a:pt x="6703187" y="3989578"/>
                    <a:pt x="6726048" y="3974338"/>
                    <a:pt x="6748907" y="3974338"/>
                  </a:cubicBezTo>
                  <a:cubicBezTo>
                    <a:pt x="6764148" y="3981958"/>
                    <a:pt x="6779387" y="3997198"/>
                    <a:pt x="6779387" y="4020058"/>
                  </a:cubicBezTo>
                  <a:cubicBezTo>
                    <a:pt x="6771767" y="4042918"/>
                    <a:pt x="6756527" y="4050538"/>
                    <a:pt x="6741287" y="4050538"/>
                  </a:cubicBezTo>
                  <a:cubicBezTo>
                    <a:pt x="6741287" y="4050538"/>
                    <a:pt x="6733667" y="4050538"/>
                    <a:pt x="6733667" y="4050538"/>
                  </a:cubicBezTo>
                  <a:close/>
                  <a:moveTo>
                    <a:pt x="53340" y="4004818"/>
                  </a:moveTo>
                  <a:cubicBezTo>
                    <a:pt x="45720" y="3981958"/>
                    <a:pt x="60960" y="3959098"/>
                    <a:pt x="83820" y="3959098"/>
                  </a:cubicBezTo>
                  <a:cubicBezTo>
                    <a:pt x="106680" y="3951478"/>
                    <a:pt x="121920" y="3966718"/>
                    <a:pt x="129540" y="3989578"/>
                  </a:cubicBezTo>
                  <a:cubicBezTo>
                    <a:pt x="129540" y="4012438"/>
                    <a:pt x="114300" y="4027678"/>
                    <a:pt x="99060" y="4035298"/>
                  </a:cubicBezTo>
                  <a:cubicBezTo>
                    <a:pt x="91440" y="4035298"/>
                    <a:pt x="91440" y="4035298"/>
                    <a:pt x="91440" y="4035298"/>
                  </a:cubicBezTo>
                  <a:cubicBezTo>
                    <a:pt x="68580" y="4035298"/>
                    <a:pt x="53340" y="4020058"/>
                    <a:pt x="53340" y="4004818"/>
                  </a:cubicBezTo>
                  <a:close/>
                  <a:moveTo>
                    <a:pt x="6764147" y="3836924"/>
                  </a:moveTo>
                  <a:cubicBezTo>
                    <a:pt x="6748907" y="3836924"/>
                    <a:pt x="6733667" y="3821684"/>
                    <a:pt x="6733667" y="3798824"/>
                  </a:cubicBezTo>
                  <a:cubicBezTo>
                    <a:pt x="6733667" y="3775964"/>
                    <a:pt x="6756526" y="3760724"/>
                    <a:pt x="6771767" y="3768344"/>
                  </a:cubicBezTo>
                  <a:cubicBezTo>
                    <a:pt x="6794626" y="3768344"/>
                    <a:pt x="6809867" y="3783584"/>
                    <a:pt x="6809867" y="3806444"/>
                  </a:cubicBezTo>
                  <a:cubicBezTo>
                    <a:pt x="6809867" y="3829304"/>
                    <a:pt x="6787007" y="3844544"/>
                    <a:pt x="6771767" y="3844544"/>
                  </a:cubicBezTo>
                  <a:cubicBezTo>
                    <a:pt x="6771767" y="3844544"/>
                    <a:pt x="6764147" y="3836924"/>
                    <a:pt x="6764147" y="3836924"/>
                  </a:cubicBezTo>
                  <a:close/>
                  <a:moveTo>
                    <a:pt x="22860" y="3791204"/>
                  </a:moveTo>
                  <a:cubicBezTo>
                    <a:pt x="22860" y="3768344"/>
                    <a:pt x="38100" y="3745484"/>
                    <a:pt x="53340" y="3745484"/>
                  </a:cubicBezTo>
                  <a:cubicBezTo>
                    <a:pt x="76200" y="3745484"/>
                    <a:pt x="99060" y="3760724"/>
                    <a:pt x="99060" y="3775964"/>
                  </a:cubicBezTo>
                  <a:cubicBezTo>
                    <a:pt x="99060" y="3798824"/>
                    <a:pt x="83820" y="3821684"/>
                    <a:pt x="60960" y="3821684"/>
                  </a:cubicBezTo>
                  <a:cubicBezTo>
                    <a:pt x="38100" y="3821684"/>
                    <a:pt x="22860" y="3806444"/>
                    <a:pt x="22860" y="3791204"/>
                  </a:cubicBezTo>
                  <a:close/>
                  <a:moveTo>
                    <a:pt x="6787007" y="3623310"/>
                  </a:moveTo>
                  <a:cubicBezTo>
                    <a:pt x="6764147" y="3623310"/>
                    <a:pt x="6748907" y="3608070"/>
                    <a:pt x="6748907" y="3585210"/>
                  </a:cubicBezTo>
                  <a:cubicBezTo>
                    <a:pt x="6748907" y="3562350"/>
                    <a:pt x="6771767" y="3547110"/>
                    <a:pt x="6787007" y="3554730"/>
                  </a:cubicBezTo>
                  <a:cubicBezTo>
                    <a:pt x="6809867" y="3554730"/>
                    <a:pt x="6825107" y="3569970"/>
                    <a:pt x="6825107" y="3592830"/>
                  </a:cubicBezTo>
                  <a:cubicBezTo>
                    <a:pt x="6825107" y="3608070"/>
                    <a:pt x="6809867" y="3630930"/>
                    <a:pt x="6787007" y="3630930"/>
                  </a:cubicBezTo>
                  <a:cubicBezTo>
                    <a:pt x="6787007" y="3630930"/>
                    <a:pt x="6787007" y="3630930"/>
                    <a:pt x="6787007" y="3623310"/>
                  </a:cubicBezTo>
                  <a:close/>
                  <a:moveTo>
                    <a:pt x="7620" y="3569970"/>
                  </a:moveTo>
                  <a:cubicBezTo>
                    <a:pt x="7620" y="3547110"/>
                    <a:pt x="22860" y="3531870"/>
                    <a:pt x="45720" y="3531870"/>
                  </a:cubicBezTo>
                  <a:cubicBezTo>
                    <a:pt x="60960" y="3531870"/>
                    <a:pt x="83820" y="3547110"/>
                    <a:pt x="83820" y="3569970"/>
                  </a:cubicBezTo>
                  <a:cubicBezTo>
                    <a:pt x="83820" y="3592830"/>
                    <a:pt x="68580" y="3608070"/>
                    <a:pt x="45720" y="3608070"/>
                  </a:cubicBezTo>
                  <a:cubicBezTo>
                    <a:pt x="22860" y="3608070"/>
                    <a:pt x="7620" y="3592830"/>
                    <a:pt x="7620" y="3569970"/>
                  </a:cubicBezTo>
                  <a:close/>
                  <a:moveTo>
                    <a:pt x="6756526" y="3371596"/>
                  </a:moveTo>
                  <a:cubicBezTo>
                    <a:pt x="6756526" y="3356356"/>
                    <a:pt x="6771767" y="3333496"/>
                    <a:pt x="6794626" y="3333496"/>
                  </a:cubicBezTo>
                  <a:cubicBezTo>
                    <a:pt x="6809867" y="3333496"/>
                    <a:pt x="6832726" y="3356356"/>
                    <a:pt x="6832726" y="3371596"/>
                  </a:cubicBezTo>
                  <a:cubicBezTo>
                    <a:pt x="6832726" y="3394456"/>
                    <a:pt x="6809867" y="3409696"/>
                    <a:pt x="6794626" y="3409696"/>
                  </a:cubicBezTo>
                  <a:cubicBezTo>
                    <a:pt x="6771767" y="3409696"/>
                    <a:pt x="6756526" y="3394456"/>
                    <a:pt x="6756526" y="3371596"/>
                  </a:cubicBezTo>
                  <a:close/>
                  <a:moveTo>
                    <a:pt x="38100" y="3394456"/>
                  </a:moveTo>
                  <a:cubicBezTo>
                    <a:pt x="22860" y="3394456"/>
                    <a:pt x="0" y="3379216"/>
                    <a:pt x="0" y="3356356"/>
                  </a:cubicBezTo>
                  <a:cubicBezTo>
                    <a:pt x="0" y="3333496"/>
                    <a:pt x="22860" y="3318256"/>
                    <a:pt x="38100" y="3318256"/>
                  </a:cubicBezTo>
                  <a:cubicBezTo>
                    <a:pt x="60960" y="3318256"/>
                    <a:pt x="76200" y="3333496"/>
                    <a:pt x="76200" y="3356356"/>
                  </a:cubicBezTo>
                  <a:cubicBezTo>
                    <a:pt x="76200" y="3379216"/>
                    <a:pt x="60960" y="3394456"/>
                    <a:pt x="38100" y="3394456"/>
                  </a:cubicBezTo>
                  <a:close/>
                  <a:moveTo>
                    <a:pt x="6741287" y="3165602"/>
                  </a:moveTo>
                  <a:cubicBezTo>
                    <a:pt x="6741287" y="3142742"/>
                    <a:pt x="6756527" y="3127502"/>
                    <a:pt x="6779387" y="3119882"/>
                  </a:cubicBezTo>
                  <a:cubicBezTo>
                    <a:pt x="6802247" y="3119882"/>
                    <a:pt x="6817487" y="3135122"/>
                    <a:pt x="6817487" y="3157982"/>
                  </a:cubicBezTo>
                  <a:cubicBezTo>
                    <a:pt x="6825107" y="3180842"/>
                    <a:pt x="6809867" y="3196082"/>
                    <a:pt x="6787007" y="3196082"/>
                  </a:cubicBezTo>
                  <a:cubicBezTo>
                    <a:pt x="6787007" y="3196082"/>
                    <a:pt x="6787007" y="3196082"/>
                    <a:pt x="6779387" y="3196082"/>
                  </a:cubicBezTo>
                  <a:cubicBezTo>
                    <a:pt x="6764147" y="3196082"/>
                    <a:pt x="6748907" y="3180842"/>
                    <a:pt x="6741287" y="3165602"/>
                  </a:cubicBezTo>
                  <a:close/>
                  <a:moveTo>
                    <a:pt x="45720" y="3180842"/>
                  </a:moveTo>
                  <a:cubicBezTo>
                    <a:pt x="30480" y="3180842"/>
                    <a:pt x="15240" y="3157982"/>
                    <a:pt x="15240" y="3135122"/>
                  </a:cubicBezTo>
                  <a:cubicBezTo>
                    <a:pt x="15240" y="3119882"/>
                    <a:pt x="30480" y="3104642"/>
                    <a:pt x="53340" y="3104642"/>
                  </a:cubicBezTo>
                  <a:cubicBezTo>
                    <a:pt x="76200" y="3104642"/>
                    <a:pt x="91440" y="3119882"/>
                    <a:pt x="91440" y="3142742"/>
                  </a:cubicBezTo>
                  <a:cubicBezTo>
                    <a:pt x="91440" y="3165602"/>
                    <a:pt x="68580" y="3180842"/>
                    <a:pt x="53340" y="3180842"/>
                  </a:cubicBezTo>
                  <a:cubicBezTo>
                    <a:pt x="53340" y="3180842"/>
                    <a:pt x="45720" y="3180842"/>
                    <a:pt x="45720" y="3180842"/>
                  </a:cubicBezTo>
                  <a:close/>
                  <a:moveTo>
                    <a:pt x="6718426" y="2951988"/>
                  </a:moveTo>
                  <a:cubicBezTo>
                    <a:pt x="6718426" y="2929128"/>
                    <a:pt x="6733667" y="2913888"/>
                    <a:pt x="6756526" y="2906268"/>
                  </a:cubicBezTo>
                  <a:cubicBezTo>
                    <a:pt x="6771767" y="2906268"/>
                    <a:pt x="6794626" y="2921508"/>
                    <a:pt x="6794626" y="2944368"/>
                  </a:cubicBezTo>
                  <a:cubicBezTo>
                    <a:pt x="6802247" y="2959608"/>
                    <a:pt x="6787007" y="2982468"/>
                    <a:pt x="6764147" y="2982468"/>
                  </a:cubicBezTo>
                  <a:cubicBezTo>
                    <a:pt x="6764147" y="2982468"/>
                    <a:pt x="6764147" y="2982468"/>
                    <a:pt x="6756526" y="2982468"/>
                  </a:cubicBezTo>
                  <a:cubicBezTo>
                    <a:pt x="6741287" y="2982468"/>
                    <a:pt x="6726047" y="2974848"/>
                    <a:pt x="6718426" y="2951988"/>
                  </a:cubicBezTo>
                  <a:close/>
                  <a:moveTo>
                    <a:pt x="68580" y="2967228"/>
                  </a:moveTo>
                  <a:cubicBezTo>
                    <a:pt x="45720" y="2959608"/>
                    <a:pt x="38100" y="2944368"/>
                    <a:pt x="38100" y="2921508"/>
                  </a:cubicBezTo>
                  <a:cubicBezTo>
                    <a:pt x="38100" y="2898648"/>
                    <a:pt x="60960" y="2891028"/>
                    <a:pt x="83820" y="2891028"/>
                  </a:cubicBezTo>
                  <a:cubicBezTo>
                    <a:pt x="99060" y="2891028"/>
                    <a:pt x="114300" y="2913888"/>
                    <a:pt x="114300" y="2936748"/>
                  </a:cubicBezTo>
                  <a:cubicBezTo>
                    <a:pt x="106680" y="2951988"/>
                    <a:pt x="91440" y="2967228"/>
                    <a:pt x="76200" y="2967228"/>
                  </a:cubicBezTo>
                  <a:cubicBezTo>
                    <a:pt x="76200" y="2967228"/>
                    <a:pt x="68580" y="2967228"/>
                    <a:pt x="68580" y="2967228"/>
                  </a:cubicBezTo>
                  <a:close/>
                  <a:moveTo>
                    <a:pt x="6687820" y="2745994"/>
                  </a:moveTo>
                  <a:cubicBezTo>
                    <a:pt x="6680200" y="2723134"/>
                    <a:pt x="6695440" y="2700274"/>
                    <a:pt x="6718300" y="2700274"/>
                  </a:cubicBezTo>
                  <a:cubicBezTo>
                    <a:pt x="6733540" y="2692654"/>
                    <a:pt x="6756400" y="2707894"/>
                    <a:pt x="6764020" y="2730754"/>
                  </a:cubicBezTo>
                  <a:cubicBezTo>
                    <a:pt x="6764020" y="2745994"/>
                    <a:pt x="6748780" y="2768854"/>
                    <a:pt x="6733540" y="2776474"/>
                  </a:cubicBezTo>
                  <a:cubicBezTo>
                    <a:pt x="6725920" y="2776474"/>
                    <a:pt x="6725920" y="2776474"/>
                    <a:pt x="6725920" y="2776474"/>
                  </a:cubicBezTo>
                  <a:cubicBezTo>
                    <a:pt x="6703060" y="2776474"/>
                    <a:pt x="6687820" y="2761234"/>
                    <a:pt x="6687820" y="2745994"/>
                  </a:cubicBezTo>
                  <a:close/>
                  <a:moveTo>
                    <a:pt x="106680" y="2753614"/>
                  </a:moveTo>
                  <a:cubicBezTo>
                    <a:pt x="83820" y="2753614"/>
                    <a:pt x="68580" y="2730754"/>
                    <a:pt x="76200" y="2707894"/>
                  </a:cubicBezTo>
                  <a:cubicBezTo>
                    <a:pt x="76200" y="2685034"/>
                    <a:pt x="99060" y="2677414"/>
                    <a:pt x="121920" y="2677414"/>
                  </a:cubicBezTo>
                  <a:cubicBezTo>
                    <a:pt x="144780" y="2685034"/>
                    <a:pt x="152400" y="2707894"/>
                    <a:pt x="152400" y="2723134"/>
                  </a:cubicBezTo>
                  <a:cubicBezTo>
                    <a:pt x="144780" y="2745994"/>
                    <a:pt x="129540" y="2753614"/>
                    <a:pt x="114300" y="2753614"/>
                  </a:cubicBezTo>
                  <a:cubicBezTo>
                    <a:pt x="106680" y="2753614"/>
                    <a:pt x="106680" y="2753614"/>
                    <a:pt x="106680" y="2753614"/>
                  </a:cubicBezTo>
                  <a:close/>
                  <a:moveTo>
                    <a:pt x="6634480" y="2540000"/>
                  </a:moveTo>
                  <a:cubicBezTo>
                    <a:pt x="6634480" y="2517140"/>
                    <a:pt x="6642100" y="2494280"/>
                    <a:pt x="6664960" y="2494280"/>
                  </a:cubicBezTo>
                  <a:cubicBezTo>
                    <a:pt x="6687820" y="2486660"/>
                    <a:pt x="6703060" y="2494280"/>
                    <a:pt x="6710680" y="2517140"/>
                  </a:cubicBezTo>
                  <a:cubicBezTo>
                    <a:pt x="6718300" y="2540000"/>
                    <a:pt x="6703060" y="2562860"/>
                    <a:pt x="6687820" y="2562860"/>
                  </a:cubicBezTo>
                  <a:cubicBezTo>
                    <a:pt x="6680200" y="2562860"/>
                    <a:pt x="6680200" y="2562860"/>
                    <a:pt x="6672580" y="2562860"/>
                  </a:cubicBezTo>
                  <a:cubicBezTo>
                    <a:pt x="6657340" y="2562860"/>
                    <a:pt x="6642100" y="2555240"/>
                    <a:pt x="6634480" y="2540000"/>
                  </a:cubicBezTo>
                  <a:close/>
                  <a:moveTo>
                    <a:pt x="152527" y="2547620"/>
                  </a:moveTo>
                  <a:cubicBezTo>
                    <a:pt x="129667" y="2540000"/>
                    <a:pt x="122047" y="2517140"/>
                    <a:pt x="129667" y="2501900"/>
                  </a:cubicBezTo>
                  <a:cubicBezTo>
                    <a:pt x="129667" y="2479040"/>
                    <a:pt x="152527" y="2463800"/>
                    <a:pt x="175387" y="2471420"/>
                  </a:cubicBezTo>
                  <a:cubicBezTo>
                    <a:pt x="190627" y="2479040"/>
                    <a:pt x="205867" y="2501900"/>
                    <a:pt x="198247" y="2517140"/>
                  </a:cubicBezTo>
                  <a:cubicBezTo>
                    <a:pt x="198247" y="2532380"/>
                    <a:pt x="183007" y="2547620"/>
                    <a:pt x="167767" y="2547620"/>
                  </a:cubicBezTo>
                  <a:cubicBezTo>
                    <a:pt x="160147" y="2547620"/>
                    <a:pt x="160147" y="2547620"/>
                    <a:pt x="152527" y="2547620"/>
                  </a:cubicBezTo>
                  <a:close/>
                  <a:moveTo>
                    <a:pt x="6573520" y="2334006"/>
                  </a:moveTo>
                  <a:cubicBezTo>
                    <a:pt x="6565900" y="2318766"/>
                    <a:pt x="6581139" y="2295906"/>
                    <a:pt x="6596380" y="2288286"/>
                  </a:cubicBezTo>
                  <a:cubicBezTo>
                    <a:pt x="6619239" y="2280666"/>
                    <a:pt x="6642100" y="2288286"/>
                    <a:pt x="6649720" y="2311146"/>
                  </a:cubicBezTo>
                  <a:cubicBezTo>
                    <a:pt x="6657339" y="2334006"/>
                    <a:pt x="6642100" y="2349246"/>
                    <a:pt x="6626860" y="2356866"/>
                  </a:cubicBezTo>
                  <a:cubicBezTo>
                    <a:pt x="6619239" y="2364486"/>
                    <a:pt x="6611620" y="2364486"/>
                    <a:pt x="6611620" y="2364486"/>
                  </a:cubicBezTo>
                  <a:cubicBezTo>
                    <a:pt x="6596380" y="2364486"/>
                    <a:pt x="6581139" y="2349246"/>
                    <a:pt x="6573520" y="2334006"/>
                  </a:cubicBezTo>
                  <a:close/>
                  <a:moveTo>
                    <a:pt x="213487" y="2341626"/>
                  </a:moveTo>
                  <a:cubicBezTo>
                    <a:pt x="198247" y="2334006"/>
                    <a:pt x="183007" y="2311146"/>
                    <a:pt x="190627" y="2288159"/>
                  </a:cubicBezTo>
                  <a:cubicBezTo>
                    <a:pt x="198247" y="2272919"/>
                    <a:pt x="221107" y="2257679"/>
                    <a:pt x="243967" y="2265299"/>
                  </a:cubicBezTo>
                  <a:cubicBezTo>
                    <a:pt x="259207" y="2272919"/>
                    <a:pt x="274447" y="2295779"/>
                    <a:pt x="266827" y="2318766"/>
                  </a:cubicBezTo>
                  <a:cubicBezTo>
                    <a:pt x="259207" y="2334006"/>
                    <a:pt x="243967" y="2341626"/>
                    <a:pt x="228727" y="2341626"/>
                  </a:cubicBezTo>
                  <a:cubicBezTo>
                    <a:pt x="221107" y="2341626"/>
                    <a:pt x="221107" y="2341626"/>
                    <a:pt x="213487" y="2341626"/>
                  </a:cubicBezTo>
                  <a:close/>
                  <a:moveTo>
                    <a:pt x="6497320" y="2135632"/>
                  </a:moveTo>
                  <a:cubicBezTo>
                    <a:pt x="6489700" y="2120392"/>
                    <a:pt x="6504940" y="2097532"/>
                    <a:pt x="6520180" y="2089912"/>
                  </a:cubicBezTo>
                  <a:cubicBezTo>
                    <a:pt x="6543040" y="2082292"/>
                    <a:pt x="6565900" y="2089912"/>
                    <a:pt x="6573520" y="2105152"/>
                  </a:cubicBezTo>
                  <a:cubicBezTo>
                    <a:pt x="6581140" y="2128012"/>
                    <a:pt x="6565900" y="2150872"/>
                    <a:pt x="6550660" y="2158619"/>
                  </a:cubicBezTo>
                  <a:cubicBezTo>
                    <a:pt x="6543040" y="2158619"/>
                    <a:pt x="6543040" y="2158619"/>
                    <a:pt x="6535420" y="2158619"/>
                  </a:cubicBezTo>
                  <a:cubicBezTo>
                    <a:pt x="6520180" y="2158619"/>
                    <a:pt x="6504940" y="2150999"/>
                    <a:pt x="6497320" y="2135759"/>
                  </a:cubicBezTo>
                  <a:close/>
                  <a:moveTo>
                    <a:pt x="289814" y="2143379"/>
                  </a:moveTo>
                  <a:cubicBezTo>
                    <a:pt x="274574" y="2128139"/>
                    <a:pt x="259334" y="2112899"/>
                    <a:pt x="266954" y="2089912"/>
                  </a:cubicBezTo>
                  <a:cubicBezTo>
                    <a:pt x="274574" y="2067052"/>
                    <a:pt x="297434" y="2059432"/>
                    <a:pt x="320294" y="2067052"/>
                  </a:cubicBezTo>
                  <a:cubicBezTo>
                    <a:pt x="335534" y="2074672"/>
                    <a:pt x="350774" y="2097532"/>
                    <a:pt x="343154" y="2120519"/>
                  </a:cubicBezTo>
                  <a:cubicBezTo>
                    <a:pt x="335534" y="2135759"/>
                    <a:pt x="320294" y="2143379"/>
                    <a:pt x="305054" y="2143379"/>
                  </a:cubicBezTo>
                  <a:cubicBezTo>
                    <a:pt x="297434" y="2143379"/>
                    <a:pt x="297434" y="2143379"/>
                    <a:pt x="289814" y="2143379"/>
                  </a:cubicBezTo>
                  <a:close/>
                  <a:moveTo>
                    <a:pt x="6413373" y="1945005"/>
                  </a:moveTo>
                  <a:cubicBezTo>
                    <a:pt x="6405753" y="1922145"/>
                    <a:pt x="6413373" y="1899285"/>
                    <a:pt x="6428613" y="1891538"/>
                  </a:cubicBezTo>
                  <a:cubicBezTo>
                    <a:pt x="6451473" y="1883918"/>
                    <a:pt x="6474333" y="1891538"/>
                    <a:pt x="6481953" y="1914398"/>
                  </a:cubicBezTo>
                  <a:cubicBezTo>
                    <a:pt x="6489573" y="1929638"/>
                    <a:pt x="6481953" y="1952498"/>
                    <a:pt x="6466713" y="1960118"/>
                  </a:cubicBezTo>
                  <a:cubicBezTo>
                    <a:pt x="6459093" y="1967738"/>
                    <a:pt x="6451473" y="1967738"/>
                    <a:pt x="6443853" y="1967738"/>
                  </a:cubicBezTo>
                  <a:cubicBezTo>
                    <a:pt x="6436233" y="1967738"/>
                    <a:pt x="6420993" y="1960118"/>
                    <a:pt x="6413373" y="1944878"/>
                  </a:cubicBezTo>
                  <a:close/>
                  <a:moveTo>
                    <a:pt x="381254" y="1944878"/>
                  </a:moveTo>
                  <a:cubicBezTo>
                    <a:pt x="358394" y="1937258"/>
                    <a:pt x="350774" y="1914398"/>
                    <a:pt x="358394" y="1891411"/>
                  </a:cubicBezTo>
                  <a:cubicBezTo>
                    <a:pt x="373634" y="1876171"/>
                    <a:pt x="396494" y="1868551"/>
                    <a:pt x="411734" y="1876171"/>
                  </a:cubicBezTo>
                  <a:cubicBezTo>
                    <a:pt x="426974" y="1883791"/>
                    <a:pt x="434594" y="1906651"/>
                    <a:pt x="426974" y="1929638"/>
                  </a:cubicBezTo>
                  <a:cubicBezTo>
                    <a:pt x="419354" y="1937258"/>
                    <a:pt x="411734" y="1944878"/>
                    <a:pt x="396494" y="1944878"/>
                  </a:cubicBezTo>
                  <a:cubicBezTo>
                    <a:pt x="388874" y="1944878"/>
                    <a:pt x="381254" y="1944878"/>
                    <a:pt x="381254" y="1944878"/>
                  </a:cubicBezTo>
                  <a:close/>
                  <a:moveTo>
                    <a:pt x="6314186" y="1754124"/>
                  </a:moveTo>
                  <a:cubicBezTo>
                    <a:pt x="6306566" y="1738884"/>
                    <a:pt x="6306566" y="1716024"/>
                    <a:pt x="6329426" y="1708404"/>
                  </a:cubicBezTo>
                  <a:cubicBezTo>
                    <a:pt x="6344666" y="1693164"/>
                    <a:pt x="6367526" y="1700784"/>
                    <a:pt x="6382766" y="1716024"/>
                  </a:cubicBezTo>
                  <a:cubicBezTo>
                    <a:pt x="6390386" y="1738884"/>
                    <a:pt x="6382766" y="1761744"/>
                    <a:pt x="6367526" y="1769491"/>
                  </a:cubicBezTo>
                  <a:cubicBezTo>
                    <a:pt x="6359906" y="1777111"/>
                    <a:pt x="6352286" y="1777111"/>
                    <a:pt x="6344666" y="1777111"/>
                  </a:cubicBezTo>
                  <a:cubicBezTo>
                    <a:pt x="6329426" y="1777111"/>
                    <a:pt x="6321806" y="1769491"/>
                    <a:pt x="6314186" y="1754251"/>
                  </a:cubicBezTo>
                  <a:close/>
                  <a:moveTo>
                    <a:pt x="480441" y="1754251"/>
                  </a:moveTo>
                  <a:cubicBezTo>
                    <a:pt x="457581" y="1746631"/>
                    <a:pt x="449961" y="1723771"/>
                    <a:pt x="465201" y="1700784"/>
                  </a:cubicBezTo>
                  <a:cubicBezTo>
                    <a:pt x="472821" y="1685544"/>
                    <a:pt x="495681" y="1677924"/>
                    <a:pt x="518541" y="1685544"/>
                  </a:cubicBezTo>
                  <a:cubicBezTo>
                    <a:pt x="533781" y="1700784"/>
                    <a:pt x="541401" y="1723644"/>
                    <a:pt x="526161" y="1739011"/>
                  </a:cubicBezTo>
                  <a:cubicBezTo>
                    <a:pt x="518541" y="1754251"/>
                    <a:pt x="510921" y="1761871"/>
                    <a:pt x="495681" y="1761871"/>
                  </a:cubicBezTo>
                  <a:cubicBezTo>
                    <a:pt x="488061" y="1761871"/>
                    <a:pt x="480441" y="1754251"/>
                    <a:pt x="480441" y="1754251"/>
                  </a:cubicBezTo>
                  <a:close/>
                  <a:moveTo>
                    <a:pt x="6199886" y="1578737"/>
                  </a:moveTo>
                  <a:cubicBezTo>
                    <a:pt x="6199886" y="1571117"/>
                    <a:pt x="6199886" y="1571117"/>
                    <a:pt x="6199886" y="1571117"/>
                  </a:cubicBezTo>
                  <a:cubicBezTo>
                    <a:pt x="6184646" y="1555877"/>
                    <a:pt x="6192266" y="1533017"/>
                    <a:pt x="6207506" y="1517650"/>
                  </a:cubicBezTo>
                  <a:cubicBezTo>
                    <a:pt x="6230366" y="1510030"/>
                    <a:pt x="6253226" y="1510030"/>
                    <a:pt x="6260846" y="1532890"/>
                  </a:cubicBezTo>
                  <a:cubicBezTo>
                    <a:pt x="6268466" y="1532890"/>
                    <a:pt x="6268466" y="1532890"/>
                    <a:pt x="6268466" y="1532890"/>
                  </a:cubicBezTo>
                  <a:cubicBezTo>
                    <a:pt x="6276086" y="1555750"/>
                    <a:pt x="6276086" y="1578610"/>
                    <a:pt x="6253226" y="1586357"/>
                  </a:cubicBezTo>
                  <a:cubicBezTo>
                    <a:pt x="6245606" y="1593977"/>
                    <a:pt x="6237986" y="1593977"/>
                    <a:pt x="6230366" y="1593977"/>
                  </a:cubicBezTo>
                  <a:cubicBezTo>
                    <a:pt x="6222746" y="1593977"/>
                    <a:pt x="6207506" y="1586357"/>
                    <a:pt x="6199886" y="1578737"/>
                  </a:cubicBezTo>
                  <a:close/>
                  <a:moveTo>
                    <a:pt x="587248" y="1571117"/>
                  </a:moveTo>
                  <a:cubicBezTo>
                    <a:pt x="572008" y="1555877"/>
                    <a:pt x="564388" y="1533017"/>
                    <a:pt x="579628" y="1517650"/>
                  </a:cubicBezTo>
                  <a:cubicBezTo>
                    <a:pt x="587248" y="1502410"/>
                    <a:pt x="610108" y="1494790"/>
                    <a:pt x="632968" y="1510030"/>
                  </a:cubicBezTo>
                  <a:cubicBezTo>
                    <a:pt x="648208" y="1517650"/>
                    <a:pt x="655828" y="1540510"/>
                    <a:pt x="640588" y="1563497"/>
                  </a:cubicBezTo>
                  <a:cubicBezTo>
                    <a:pt x="632968" y="1571117"/>
                    <a:pt x="625348" y="1578737"/>
                    <a:pt x="610108" y="1578737"/>
                  </a:cubicBezTo>
                  <a:cubicBezTo>
                    <a:pt x="602488" y="1578737"/>
                    <a:pt x="594868" y="1578737"/>
                    <a:pt x="587248" y="1571117"/>
                  </a:cubicBezTo>
                  <a:close/>
                  <a:moveTo>
                    <a:pt x="6077839" y="1403223"/>
                  </a:moveTo>
                  <a:cubicBezTo>
                    <a:pt x="6062599" y="1380363"/>
                    <a:pt x="6070219" y="1357503"/>
                    <a:pt x="6085459" y="1349756"/>
                  </a:cubicBezTo>
                  <a:cubicBezTo>
                    <a:pt x="6100699" y="1334516"/>
                    <a:pt x="6123559" y="1334516"/>
                    <a:pt x="6138799" y="1357376"/>
                  </a:cubicBezTo>
                  <a:cubicBezTo>
                    <a:pt x="6146419" y="1372616"/>
                    <a:pt x="6146419" y="1395476"/>
                    <a:pt x="6131179" y="1410843"/>
                  </a:cubicBezTo>
                  <a:cubicBezTo>
                    <a:pt x="6123559" y="1410843"/>
                    <a:pt x="6115939" y="1418463"/>
                    <a:pt x="6108319" y="1418463"/>
                  </a:cubicBezTo>
                  <a:cubicBezTo>
                    <a:pt x="6093079" y="1418463"/>
                    <a:pt x="6085459" y="1410843"/>
                    <a:pt x="6077839" y="1403223"/>
                  </a:cubicBezTo>
                  <a:close/>
                  <a:moveTo>
                    <a:pt x="709168" y="1395603"/>
                  </a:moveTo>
                  <a:cubicBezTo>
                    <a:pt x="693928" y="1380363"/>
                    <a:pt x="693928" y="1357503"/>
                    <a:pt x="701548" y="1342136"/>
                  </a:cubicBezTo>
                  <a:cubicBezTo>
                    <a:pt x="716788" y="1326896"/>
                    <a:pt x="739648" y="1319276"/>
                    <a:pt x="754888" y="1334516"/>
                  </a:cubicBezTo>
                  <a:cubicBezTo>
                    <a:pt x="777748" y="1349756"/>
                    <a:pt x="777748" y="1372616"/>
                    <a:pt x="762508" y="1387983"/>
                  </a:cubicBezTo>
                  <a:cubicBezTo>
                    <a:pt x="754888" y="1395603"/>
                    <a:pt x="747268" y="1403223"/>
                    <a:pt x="732028" y="1403223"/>
                  </a:cubicBezTo>
                  <a:cubicBezTo>
                    <a:pt x="724408" y="1403223"/>
                    <a:pt x="716788" y="1403223"/>
                    <a:pt x="709168" y="1395603"/>
                  </a:cubicBezTo>
                  <a:close/>
                  <a:moveTo>
                    <a:pt x="5940552" y="1235456"/>
                  </a:moveTo>
                  <a:cubicBezTo>
                    <a:pt x="5932932" y="1220216"/>
                    <a:pt x="5932932" y="1197356"/>
                    <a:pt x="5948172" y="1181989"/>
                  </a:cubicBezTo>
                  <a:cubicBezTo>
                    <a:pt x="5963412" y="1166749"/>
                    <a:pt x="5986272" y="1166749"/>
                    <a:pt x="6001512" y="1181989"/>
                  </a:cubicBezTo>
                  <a:cubicBezTo>
                    <a:pt x="6016752" y="1204849"/>
                    <a:pt x="6009132" y="1227709"/>
                    <a:pt x="5993892" y="1243076"/>
                  </a:cubicBezTo>
                  <a:cubicBezTo>
                    <a:pt x="5986272" y="1243076"/>
                    <a:pt x="5978652" y="1250696"/>
                    <a:pt x="5971032" y="1250696"/>
                  </a:cubicBezTo>
                  <a:cubicBezTo>
                    <a:pt x="5963412" y="1250696"/>
                    <a:pt x="5948172" y="1243076"/>
                    <a:pt x="5940552" y="1235456"/>
                  </a:cubicBezTo>
                  <a:close/>
                  <a:moveTo>
                    <a:pt x="846455" y="1227836"/>
                  </a:moveTo>
                  <a:cubicBezTo>
                    <a:pt x="831215" y="1212596"/>
                    <a:pt x="831215" y="1189736"/>
                    <a:pt x="838835" y="1174369"/>
                  </a:cubicBezTo>
                  <a:cubicBezTo>
                    <a:pt x="854075" y="1159129"/>
                    <a:pt x="876935" y="1159129"/>
                    <a:pt x="892175" y="1174369"/>
                  </a:cubicBezTo>
                  <a:cubicBezTo>
                    <a:pt x="907415" y="1181989"/>
                    <a:pt x="915035" y="1204849"/>
                    <a:pt x="899795" y="1227836"/>
                  </a:cubicBezTo>
                  <a:cubicBezTo>
                    <a:pt x="892175" y="1235456"/>
                    <a:pt x="884555" y="1235456"/>
                    <a:pt x="869315" y="1235456"/>
                  </a:cubicBezTo>
                  <a:cubicBezTo>
                    <a:pt x="861695" y="1235456"/>
                    <a:pt x="854075" y="1235456"/>
                    <a:pt x="846455" y="1227836"/>
                  </a:cubicBezTo>
                  <a:close/>
                  <a:moveTo>
                    <a:pt x="5803265" y="1082802"/>
                  </a:moveTo>
                  <a:cubicBezTo>
                    <a:pt x="5788025" y="1067562"/>
                    <a:pt x="5788025" y="1037082"/>
                    <a:pt x="5803265" y="1029335"/>
                  </a:cubicBezTo>
                  <a:cubicBezTo>
                    <a:pt x="5818505" y="1014095"/>
                    <a:pt x="5841365" y="1014095"/>
                    <a:pt x="5856605" y="1029335"/>
                  </a:cubicBezTo>
                  <a:cubicBezTo>
                    <a:pt x="5871845" y="1044575"/>
                    <a:pt x="5871845" y="1067435"/>
                    <a:pt x="5856605" y="1082802"/>
                  </a:cubicBezTo>
                  <a:cubicBezTo>
                    <a:pt x="5848985" y="1090422"/>
                    <a:pt x="5833745" y="1090422"/>
                    <a:pt x="5826125" y="1090422"/>
                  </a:cubicBezTo>
                  <a:cubicBezTo>
                    <a:pt x="5818505" y="1090422"/>
                    <a:pt x="5810885" y="1090422"/>
                    <a:pt x="5803265" y="1082802"/>
                  </a:cubicBezTo>
                  <a:close/>
                  <a:moveTo>
                    <a:pt x="991362" y="1067562"/>
                  </a:moveTo>
                  <a:cubicBezTo>
                    <a:pt x="976122" y="1052322"/>
                    <a:pt x="976122" y="1029462"/>
                    <a:pt x="991362" y="1014095"/>
                  </a:cubicBezTo>
                  <a:cubicBezTo>
                    <a:pt x="1006602" y="998855"/>
                    <a:pt x="1029462" y="998855"/>
                    <a:pt x="1044702" y="1014095"/>
                  </a:cubicBezTo>
                  <a:cubicBezTo>
                    <a:pt x="1059942" y="1029335"/>
                    <a:pt x="1059942" y="1052195"/>
                    <a:pt x="1044702" y="1067562"/>
                  </a:cubicBezTo>
                  <a:cubicBezTo>
                    <a:pt x="1037082" y="1075182"/>
                    <a:pt x="1029462" y="1082802"/>
                    <a:pt x="1014222" y="1082802"/>
                  </a:cubicBezTo>
                  <a:cubicBezTo>
                    <a:pt x="1006602" y="1082802"/>
                    <a:pt x="998982" y="1075182"/>
                    <a:pt x="991362" y="1067562"/>
                  </a:cubicBezTo>
                  <a:close/>
                  <a:moveTo>
                    <a:pt x="5643118" y="930275"/>
                  </a:moveTo>
                  <a:cubicBezTo>
                    <a:pt x="5627878" y="922655"/>
                    <a:pt x="5627878" y="892175"/>
                    <a:pt x="5643118" y="876808"/>
                  </a:cubicBezTo>
                  <a:cubicBezTo>
                    <a:pt x="5658358" y="861568"/>
                    <a:pt x="5681218" y="861568"/>
                    <a:pt x="5696458" y="876808"/>
                  </a:cubicBezTo>
                  <a:cubicBezTo>
                    <a:pt x="5711698" y="892048"/>
                    <a:pt x="5711698" y="914908"/>
                    <a:pt x="5704078" y="930275"/>
                  </a:cubicBezTo>
                  <a:cubicBezTo>
                    <a:pt x="5696458" y="937895"/>
                    <a:pt x="5681218" y="945515"/>
                    <a:pt x="5673598" y="945515"/>
                  </a:cubicBezTo>
                  <a:cubicBezTo>
                    <a:pt x="5665978" y="945515"/>
                    <a:pt x="5650738" y="937895"/>
                    <a:pt x="5643118" y="930275"/>
                  </a:cubicBezTo>
                  <a:close/>
                  <a:moveTo>
                    <a:pt x="1143889" y="922655"/>
                  </a:moveTo>
                  <a:cubicBezTo>
                    <a:pt x="1128649" y="907415"/>
                    <a:pt x="1128649" y="876935"/>
                    <a:pt x="1143889" y="869188"/>
                  </a:cubicBezTo>
                  <a:cubicBezTo>
                    <a:pt x="1159129" y="853948"/>
                    <a:pt x="1189609" y="853948"/>
                    <a:pt x="1197229" y="869188"/>
                  </a:cubicBezTo>
                  <a:cubicBezTo>
                    <a:pt x="1212469" y="884428"/>
                    <a:pt x="1212469" y="907288"/>
                    <a:pt x="1197229" y="922655"/>
                  </a:cubicBezTo>
                  <a:cubicBezTo>
                    <a:pt x="1189609" y="930275"/>
                    <a:pt x="1181989" y="930275"/>
                    <a:pt x="1174369" y="930275"/>
                  </a:cubicBezTo>
                  <a:cubicBezTo>
                    <a:pt x="1159129" y="930275"/>
                    <a:pt x="1151509" y="930275"/>
                    <a:pt x="1143889" y="922655"/>
                  </a:cubicBezTo>
                  <a:close/>
                  <a:moveTo>
                    <a:pt x="5482971" y="792861"/>
                  </a:moveTo>
                  <a:cubicBezTo>
                    <a:pt x="5467731" y="785241"/>
                    <a:pt x="5467731" y="762381"/>
                    <a:pt x="5475351" y="739394"/>
                  </a:cubicBezTo>
                  <a:cubicBezTo>
                    <a:pt x="5490591" y="724154"/>
                    <a:pt x="5513451" y="724154"/>
                    <a:pt x="5528691" y="739394"/>
                  </a:cubicBezTo>
                  <a:cubicBezTo>
                    <a:pt x="5551551" y="747014"/>
                    <a:pt x="5551551" y="769874"/>
                    <a:pt x="5536311" y="792861"/>
                  </a:cubicBezTo>
                  <a:cubicBezTo>
                    <a:pt x="5528691" y="800481"/>
                    <a:pt x="5521071" y="808101"/>
                    <a:pt x="5505831" y="808101"/>
                  </a:cubicBezTo>
                  <a:cubicBezTo>
                    <a:pt x="5498211" y="808101"/>
                    <a:pt x="5490591" y="800481"/>
                    <a:pt x="5482971" y="792861"/>
                  </a:cubicBezTo>
                  <a:close/>
                  <a:moveTo>
                    <a:pt x="1304036" y="777621"/>
                  </a:moveTo>
                  <a:cubicBezTo>
                    <a:pt x="1296416" y="762381"/>
                    <a:pt x="1296416" y="739521"/>
                    <a:pt x="1311656" y="724154"/>
                  </a:cubicBezTo>
                  <a:cubicBezTo>
                    <a:pt x="1326896" y="716534"/>
                    <a:pt x="1349756" y="716534"/>
                    <a:pt x="1364996" y="731774"/>
                  </a:cubicBezTo>
                  <a:cubicBezTo>
                    <a:pt x="1380236" y="747014"/>
                    <a:pt x="1372616" y="777494"/>
                    <a:pt x="1357376" y="785241"/>
                  </a:cubicBezTo>
                  <a:cubicBezTo>
                    <a:pt x="1349756" y="792861"/>
                    <a:pt x="1342136" y="792861"/>
                    <a:pt x="1334516" y="792861"/>
                  </a:cubicBezTo>
                  <a:cubicBezTo>
                    <a:pt x="1326896" y="792861"/>
                    <a:pt x="1311656" y="792861"/>
                    <a:pt x="1304036" y="777621"/>
                  </a:cubicBezTo>
                  <a:close/>
                  <a:moveTo>
                    <a:pt x="5315204" y="670814"/>
                  </a:moveTo>
                  <a:cubicBezTo>
                    <a:pt x="5299964" y="655574"/>
                    <a:pt x="5292344" y="632714"/>
                    <a:pt x="5307584" y="617347"/>
                  </a:cubicBezTo>
                  <a:cubicBezTo>
                    <a:pt x="5315204" y="602107"/>
                    <a:pt x="5338064" y="594487"/>
                    <a:pt x="5360924" y="609727"/>
                  </a:cubicBezTo>
                  <a:cubicBezTo>
                    <a:pt x="5376164" y="617347"/>
                    <a:pt x="5376164" y="640207"/>
                    <a:pt x="5368544" y="663194"/>
                  </a:cubicBezTo>
                  <a:cubicBezTo>
                    <a:pt x="5360924" y="670814"/>
                    <a:pt x="5345684" y="678434"/>
                    <a:pt x="5338064" y="678434"/>
                  </a:cubicBezTo>
                  <a:cubicBezTo>
                    <a:pt x="5330444" y="678434"/>
                    <a:pt x="5322824" y="678434"/>
                    <a:pt x="5315204" y="670814"/>
                  </a:cubicBezTo>
                  <a:close/>
                  <a:moveTo>
                    <a:pt x="1479423" y="655574"/>
                  </a:moveTo>
                  <a:cubicBezTo>
                    <a:pt x="1464183" y="632714"/>
                    <a:pt x="1471803" y="609854"/>
                    <a:pt x="1487043" y="602107"/>
                  </a:cubicBezTo>
                  <a:cubicBezTo>
                    <a:pt x="1502283" y="586867"/>
                    <a:pt x="1525143" y="594487"/>
                    <a:pt x="1540383" y="609727"/>
                  </a:cubicBezTo>
                  <a:cubicBezTo>
                    <a:pt x="1548003" y="624967"/>
                    <a:pt x="1548003" y="647827"/>
                    <a:pt x="1532763" y="663194"/>
                  </a:cubicBezTo>
                  <a:cubicBezTo>
                    <a:pt x="1525143" y="663194"/>
                    <a:pt x="1517523" y="670814"/>
                    <a:pt x="1509903" y="670814"/>
                  </a:cubicBezTo>
                  <a:cubicBezTo>
                    <a:pt x="1494663" y="670814"/>
                    <a:pt x="1487043" y="663194"/>
                    <a:pt x="1479423" y="655574"/>
                  </a:cubicBezTo>
                  <a:close/>
                  <a:moveTo>
                    <a:pt x="5139817" y="556387"/>
                  </a:moveTo>
                  <a:cubicBezTo>
                    <a:pt x="5116957" y="541147"/>
                    <a:pt x="5109337" y="518287"/>
                    <a:pt x="5124577" y="502920"/>
                  </a:cubicBezTo>
                  <a:cubicBezTo>
                    <a:pt x="5132197" y="487680"/>
                    <a:pt x="5155057" y="480060"/>
                    <a:pt x="5177917" y="487680"/>
                  </a:cubicBezTo>
                  <a:cubicBezTo>
                    <a:pt x="5193157" y="502920"/>
                    <a:pt x="5200777" y="525780"/>
                    <a:pt x="5185537" y="541147"/>
                  </a:cubicBezTo>
                  <a:cubicBezTo>
                    <a:pt x="5185537" y="556387"/>
                    <a:pt x="5170297" y="564007"/>
                    <a:pt x="5155057" y="564007"/>
                  </a:cubicBezTo>
                  <a:cubicBezTo>
                    <a:pt x="5147437" y="564007"/>
                    <a:pt x="5139817" y="556387"/>
                    <a:pt x="5139817" y="556387"/>
                  </a:cubicBezTo>
                  <a:close/>
                  <a:moveTo>
                    <a:pt x="1654810" y="533527"/>
                  </a:moveTo>
                  <a:cubicBezTo>
                    <a:pt x="1647190" y="518287"/>
                    <a:pt x="1654810" y="495427"/>
                    <a:pt x="1670050" y="480060"/>
                  </a:cubicBezTo>
                  <a:cubicBezTo>
                    <a:pt x="1685290" y="472440"/>
                    <a:pt x="1708150" y="480060"/>
                    <a:pt x="1723390" y="495300"/>
                  </a:cubicBezTo>
                  <a:cubicBezTo>
                    <a:pt x="1731010" y="510540"/>
                    <a:pt x="1723390" y="533400"/>
                    <a:pt x="1708150" y="548767"/>
                  </a:cubicBezTo>
                  <a:cubicBezTo>
                    <a:pt x="1700530" y="548767"/>
                    <a:pt x="1692910" y="556387"/>
                    <a:pt x="1685290" y="556387"/>
                  </a:cubicBezTo>
                  <a:cubicBezTo>
                    <a:pt x="1677670" y="556387"/>
                    <a:pt x="1662430" y="548767"/>
                    <a:pt x="1654810" y="533527"/>
                  </a:cubicBezTo>
                  <a:close/>
                  <a:moveTo>
                    <a:pt x="4949190" y="449580"/>
                  </a:moveTo>
                  <a:cubicBezTo>
                    <a:pt x="4933950" y="441960"/>
                    <a:pt x="4926330" y="419100"/>
                    <a:pt x="4933950" y="403860"/>
                  </a:cubicBezTo>
                  <a:cubicBezTo>
                    <a:pt x="4949190" y="381000"/>
                    <a:pt x="4972050" y="373380"/>
                    <a:pt x="4987290" y="381000"/>
                  </a:cubicBezTo>
                  <a:cubicBezTo>
                    <a:pt x="5002530" y="396240"/>
                    <a:pt x="5010150" y="419100"/>
                    <a:pt x="5002530" y="434467"/>
                  </a:cubicBezTo>
                  <a:cubicBezTo>
                    <a:pt x="4994910" y="449707"/>
                    <a:pt x="4979670" y="457327"/>
                    <a:pt x="4972050" y="457327"/>
                  </a:cubicBezTo>
                  <a:cubicBezTo>
                    <a:pt x="4964430" y="457327"/>
                    <a:pt x="4956810" y="457327"/>
                    <a:pt x="4949190" y="449707"/>
                  </a:cubicBezTo>
                  <a:close/>
                  <a:moveTo>
                    <a:pt x="1845437" y="426847"/>
                  </a:moveTo>
                  <a:cubicBezTo>
                    <a:pt x="1830197" y="411607"/>
                    <a:pt x="1837817" y="388747"/>
                    <a:pt x="1860677" y="381127"/>
                  </a:cubicBezTo>
                  <a:cubicBezTo>
                    <a:pt x="1875917" y="365887"/>
                    <a:pt x="1898777" y="373507"/>
                    <a:pt x="1906397" y="396367"/>
                  </a:cubicBezTo>
                  <a:cubicBezTo>
                    <a:pt x="1921637" y="411607"/>
                    <a:pt x="1914017" y="434467"/>
                    <a:pt x="1891157" y="442087"/>
                  </a:cubicBezTo>
                  <a:cubicBezTo>
                    <a:pt x="1891157" y="449707"/>
                    <a:pt x="1883537" y="449707"/>
                    <a:pt x="1875917" y="449707"/>
                  </a:cubicBezTo>
                  <a:cubicBezTo>
                    <a:pt x="1860677" y="449707"/>
                    <a:pt x="1845437" y="442087"/>
                    <a:pt x="1845437" y="426847"/>
                  </a:cubicBezTo>
                  <a:close/>
                  <a:moveTo>
                    <a:pt x="4758563" y="358140"/>
                  </a:moveTo>
                  <a:cubicBezTo>
                    <a:pt x="4743323" y="350520"/>
                    <a:pt x="4735703" y="327660"/>
                    <a:pt x="4743323" y="312420"/>
                  </a:cubicBezTo>
                  <a:cubicBezTo>
                    <a:pt x="4750943" y="289560"/>
                    <a:pt x="4773803" y="281940"/>
                    <a:pt x="4789043" y="289560"/>
                  </a:cubicBezTo>
                  <a:cubicBezTo>
                    <a:pt x="4811903" y="297180"/>
                    <a:pt x="4819523" y="320040"/>
                    <a:pt x="4811903" y="343027"/>
                  </a:cubicBezTo>
                  <a:cubicBezTo>
                    <a:pt x="4804283" y="358267"/>
                    <a:pt x="4789043" y="365887"/>
                    <a:pt x="4773803" y="365887"/>
                  </a:cubicBezTo>
                  <a:cubicBezTo>
                    <a:pt x="4773803" y="365887"/>
                    <a:pt x="4766183" y="365887"/>
                    <a:pt x="4758563" y="358267"/>
                  </a:cubicBezTo>
                  <a:close/>
                  <a:moveTo>
                    <a:pt x="2036064" y="335407"/>
                  </a:moveTo>
                  <a:cubicBezTo>
                    <a:pt x="2028444" y="312547"/>
                    <a:pt x="2036064" y="289687"/>
                    <a:pt x="2051304" y="281940"/>
                  </a:cubicBezTo>
                  <a:cubicBezTo>
                    <a:pt x="2074164" y="274320"/>
                    <a:pt x="2097024" y="281940"/>
                    <a:pt x="2104644" y="304800"/>
                  </a:cubicBezTo>
                  <a:cubicBezTo>
                    <a:pt x="2112264" y="320040"/>
                    <a:pt x="2104644" y="342900"/>
                    <a:pt x="2081784" y="358267"/>
                  </a:cubicBezTo>
                  <a:cubicBezTo>
                    <a:pt x="2081784" y="358267"/>
                    <a:pt x="2074164" y="358267"/>
                    <a:pt x="2066544" y="358267"/>
                  </a:cubicBezTo>
                  <a:cubicBezTo>
                    <a:pt x="2051304" y="358267"/>
                    <a:pt x="2043684" y="350647"/>
                    <a:pt x="2036064" y="335407"/>
                  </a:cubicBezTo>
                  <a:close/>
                  <a:moveTo>
                    <a:pt x="4567809" y="281940"/>
                  </a:moveTo>
                  <a:cubicBezTo>
                    <a:pt x="4544949" y="274320"/>
                    <a:pt x="4537329" y="251460"/>
                    <a:pt x="4544949" y="228473"/>
                  </a:cubicBezTo>
                  <a:cubicBezTo>
                    <a:pt x="4552569" y="213233"/>
                    <a:pt x="4567809" y="205613"/>
                    <a:pt x="4590669" y="213233"/>
                  </a:cubicBezTo>
                  <a:cubicBezTo>
                    <a:pt x="4613529" y="213233"/>
                    <a:pt x="4621149" y="236093"/>
                    <a:pt x="4613529" y="258953"/>
                  </a:cubicBezTo>
                  <a:cubicBezTo>
                    <a:pt x="4605909" y="274193"/>
                    <a:pt x="4590669" y="281813"/>
                    <a:pt x="4575429" y="281813"/>
                  </a:cubicBezTo>
                  <a:cubicBezTo>
                    <a:pt x="4575429" y="281813"/>
                    <a:pt x="4567809" y="281813"/>
                    <a:pt x="4567809" y="281813"/>
                  </a:cubicBezTo>
                  <a:close/>
                  <a:moveTo>
                    <a:pt x="2234311" y="251333"/>
                  </a:moveTo>
                  <a:cubicBezTo>
                    <a:pt x="2226691" y="236093"/>
                    <a:pt x="2234311" y="213233"/>
                    <a:pt x="2257171" y="205613"/>
                  </a:cubicBezTo>
                  <a:cubicBezTo>
                    <a:pt x="2272411" y="197993"/>
                    <a:pt x="2295271" y="205613"/>
                    <a:pt x="2302891" y="228473"/>
                  </a:cubicBezTo>
                  <a:cubicBezTo>
                    <a:pt x="2310511" y="243713"/>
                    <a:pt x="2302891" y="266573"/>
                    <a:pt x="2280031" y="274193"/>
                  </a:cubicBezTo>
                  <a:cubicBezTo>
                    <a:pt x="2280031" y="274193"/>
                    <a:pt x="2272411" y="281813"/>
                    <a:pt x="2272411" y="281813"/>
                  </a:cubicBezTo>
                  <a:cubicBezTo>
                    <a:pt x="2249551" y="281813"/>
                    <a:pt x="2241931" y="266573"/>
                    <a:pt x="2234311" y="251333"/>
                  </a:cubicBezTo>
                  <a:close/>
                  <a:moveTo>
                    <a:pt x="4361942" y="213233"/>
                  </a:moveTo>
                  <a:cubicBezTo>
                    <a:pt x="4346702" y="205613"/>
                    <a:pt x="4331462" y="190373"/>
                    <a:pt x="4339082" y="167513"/>
                  </a:cubicBezTo>
                  <a:cubicBezTo>
                    <a:pt x="4346702" y="144653"/>
                    <a:pt x="4361942" y="137033"/>
                    <a:pt x="4384802" y="144653"/>
                  </a:cubicBezTo>
                  <a:cubicBezTo>
                    <a:pt x="4407662" y="144653"/>
                    <a:pt x="4415282" y="167513"/>
                    <a:pt x="4407662" y="190373"/>
                  </a:cubicBezTo>
                  <a:cubicBezTo>
                    <a:pt x="4407662" y="205613"/>
                    <a:pt x="4392422" y="213233"/>
                    <a:pt x="4377182" y="213233"/>
                  </a:cubicBezTo>
                  <a:cubicBezTo>
                    <a:pt x="4369562" y="213233"/>
                    <a:pt x="4369562" y="213233"/>
                    <a:pt x="4361942" y="213233"/>
                  </a:cubicBezTo>
                  <a:close/>
                  <a:moveTo>
                    <a:pt x="2432558" y="182753"/>
                  </a:moveTo>
                  <a:cubicBezTo>
                    <a:pt x="2432558" y="167513"/>
                    <a:pt x="2440178" y="144653"/>
                    <a:pt x="2463038" y="137033"/>
                  </a:cubicBezTo>
                  <a:cubicBezTo>
                    <a:pt x="2478278" y="129413"/>
                    <a:pt x="2501138" y="144653"/>
                    <a:pt x="2508758" y="159893"/>
                  </a:cubicBezTo>
                  <a:cubicBezTo>
                    <a:pt x="2516378" y="182753"/>
                    <a:pt x="2501138" y="205613"/>
                    <a:pt x="2485898" y="213360"/>
                  </a:cubicBezTo>
                  <a:cubicBezTo>
                    <a:pt x="2478278" y="213360"/>
                    <a:pt x="2478278" y="213360"/>
                    <a:pt x="2470658" y="213360"/>
                  </a:cubicBezTo>
                  <a:cubicBezTo>
                    <a:pt x="2455418" y="213360"/>
                    <a:pt x="2440178" y="198120"/>
                    <a:pt x="2432558" y="182880"/>
                  </a:cubicBezTo>
                  <a:close/>
                  <a:moveTo>
                    <a:pt x="4155948" y="160020"/>
                  </a:moveTo>
                  <a:cubicBezTo>
                    <a:pt x="4140708" y="160020"/>
                    <a:pt x="4125468" y="137160"/>
                    <a:pt x="4133088" y="114300"/>
                  </a:cubicBezTo>
                  <a:cubicBezTo>
                    <a:pt x="4133088" y="91440"/>
                    <a:pt x="4155948" y="83820"/>
                    <a:pt x="4178808" y="83820"/>
                  </a:cubicBezTo>
                  <a:cubicBezTo>
                    <a:pt x="4194048" y="91440"/>
                    <a:pt x="4209288" y="114300"/>
                    <a:pt x="4201668" y="129540"/>
                  </a:cubicBezTo>
                  <a:cubicBezTo>
                    <a:pt x="4201668" y="152400"/>
                    <a:pt x="4186428" y="160020"/>
                    <a:pt x="4163568" y="160020"/>
                  </a:cubicBezTo>
                  <a:cubicBezTo>
                    <a:pt x="4163568" y="160020"/>
                    <a:pt x="4163568" y="160020"/>
                    <a:pt x="4155948" y="160020"/>
                  </a:cubicBezTo>
                  <a:close/>
                  <a:moveTo>
                    <a:pt x="2646045" y="129540"/>
                  </a:moveTo>
                  <a:cubicBezTo>
                    <a:pt x="2638425" y="106680"/>
                    <a:pt x="2653665" y="91440"/>
                    <a:pt x="2668905" y="83820"/>
                  </a:cubicBezTo>
                  <a:cubicBezTo>
                    <a:pt x="2691765" y="76200"/>
                    <a:pt x="2714625" y="91440"/>
                    <a:pt x="2714625" y="114300"/>
                  </a:cubicBezTo>
                  <a:cubicBezTo>
                    <a:pt x="2722245" y="129540"/>
                    <a:pt x="2707005" y="152400"/>
                    <a:pt x="2684145" y="160020"/>
                  </a:cubicBezTo>
                  <a:cubicBezTo>
                    <a:pt x="2684145" y="160020"/>
                    <a:pt x="2684145" y="160020"/>
                    <a:pt x="2676525" y="160020"/>
                  </a:cubicBezTo>
                  <a:cubicBezTo>
                    <a:pt x="2661285" y="160020"/>
                    <a:pt x="2646045" y="144780"/>
                    <a:pt x="2646045" y="129540"/>
                  </a:cubicBezTo>
                  <a:close/>
                  <a:moveTo>
                    <a:pt x="3950081" y="121920"/>
                  </a:moveTo>
                  <a:cubicBezTo>
                    <a:pt x="3927221" y="114300"/>
                    <a:pt x="3919601" y="99060"/>
                    <a:pt x="3919601" y="76200"/>
                  </a:cubicBezTo>
                  <a:cubicBezTo>
                    <a:pt x="3919601" y="53340"/>
                    <a:pt x="3942461" y="45720"/>
                    <a:pt x="3965321" y="45720"/>
                  </a:cubicBezTo>
                  <a:cubicBezTo>
                    <a:pt x="3980561" y="45720"/>
                    <a:pt x="3995801" y="68580"/>
                    <a:pt x="3995801" y="91440"/>
                  </a:cubicBezTo>
                  <a:cubicBezTo>
                    <a:pt x="3988181" y="106680"/>
                    <a:pt x="3972941" y="121920"/>
                    <a:pt x="3957701" y="121920"/>
                  </a:cubicBezTo>
                  <a:cubicBezTo>
                    <a:pt x="3957701" y="121920"/>
                    <a:pt x="3950081" y="121920"/>
                    <a:pt x="3950081" y="121920"/>
                  </a:cubicBezTo>
                  <a:close/>
                  <a:moveTo>
                    <a:pt x="2851912" y="83820"/>
                  </a:moveTo>
                  <a:cubicBezTo>
                    <a:pt x="2851912" y="68580"/>
                    <a:pt x="2867152" y="45720"/>
                    <a:pt x="2882392" y="45720"/>
                  </a:cubicBezTo>
                  <a:cubicBezTo>
                    <a:pt x="2905252" y="38100"/>
                    <a:pt x="2928112" y="53340"/>
                    <a:pt x="2928112" y="76200"/>
                  </a:cubicBezTo>
                  <a:cubicBezTo>
                    <a:pt x="2928112" y="99060"/>
                    <a:pt x="2920492" y="114300"/>
                    <a:pt x="2897632" y="121920"/>
                  </a:cubicBezTo>
                  <a:cubicBezTo>
                    <a:pt x="2897632" y="121920"/>
                    <a:pt x="2890012" y="121920"/>
                    <a:pt x="2890012" y="121920"/>
                  </a:cubicBezTo>
                  <a:cubicBezTo>
                    <a:pt x="2874772" y="121920"/>
                    <a:pt x="2851912" y="106680"/>
                    <a:pt x="2851912" y="83820"/>
                  </a:cubicBezTo>
                  <a:close/>
                  <a:moveTo>
                    <a:pt x="3744087" y="91440"/>
                  </a:moveTo>
                  <a:cubicBezTo>
                    <a:pt x="3721227" y="91440"/>
                    <a:pt x="3705987" y="76200"/>
                    <a:pt x="3705987" y="53340"/>
                  </a:cubicBezTo>
                  <a:cubicBezTo>
                    <a:pt x="3705987" y="30480"/>
                    <a:pt x="3728847" y="15240"/>
                    <a:pt x="3751707" y="15240"/>
                  </a:cubicBezTo>
                  <a:cubicBezTo>
                    <a:pt x="3766947" y="22860"/>
                    <a:pt x="3782187" y="38100"/>
                    <a:pt x="3782187" y="60960"/>
                  </a:cubicBezTo>
                  <a:cubicBezTo>
                    <a:pt x="3782187" y="76200"/>
                    <a:pt x="3766947" y="91440"/>
                    <a:pt x="3744087" y="91440"/>
                  </a:cubicBezTo>
                  <a:close/>
                  <a:moveTo>
                    <a:pt x="3065399" y="60960"/>
                  </a:moveTo>
                  <a:cubicBezTo>
                    <a:pt x="3065399" y="38100"/>
                    <a:pt x="3080639" y="15240"/>
                    <a:pt x="3095879" y="15240"/>
                  </a:cubicBezTo>
                  <a:cubicBezTo>
                    <a:pt x="3118739" y="15240"/>
                    <a:pt x="3141599" y="30480"/>
                    <a:pt x="3141599" y="53340"/>
                  </a:cubicBezTo>
                  <a:cubicBezTo>
                    <a:pt x="3141599" y="68580"/>
                    <a:pt x="3126359" y="91440"/>
                    <a:pt x="3103499" y="91440"/>
                  </a:cubicBezTo>
                  <a:cubicBezTo>
                    <a:pt x="3080639" y="91440"/>
                    <a:pt x="3065399" y="76200"/>
                    <a:pt x="3065399" y="60960"/>
                  </a:cubicBezTo>
                  <a:close/>
                  <a:moveTo>
                    <a:pt x="3530600" y="83820"/>
                  </a:moveTo>
                  <a:cubicBezTo>
                    <a:pt x="3507740" y="76200"/>
                    <a:pt x="3492500" y="60960"/>
                    <a:pt x="3492500" y="38100"/>
                  </a:cubicBezTo>
                  <a:cubicBezTo>
                    <a:pt x="3492500" y="22860"/>
                    <a:pt x="3507740" y="0"/>
                    <a:pt x="3530600" y="7620"/>
                  </a:cubicBezTo>
                  <a:cubicBezTo>
                    <a:pt x="3553460" y="7620"/>
                    <a:pt x="3568700" y="22860"/>
                    <a:pt x="3568700" y="45720"/>
                  </a:cubicBezTo>
                  <a:cubicBezTo>
                    <a:pt x="3568700" y="60960"/>
                    <a:pt x="3553460" y="83820"/>
                    <a:pt x="3530600" y="83820"/>
                  </a:cubicBezTo>
                  <a:close/>
                  <a:moveTo>
                    <a:pt x="3278886" y="45720"/>
                  </a:moveTo>
                  <a:cubicBezTo>
                    <a:pt x="3278886" y="22860"/>
                    <a:pt x="3294126" y="7620"/>
                    <a:pt x="3316986" y="0"/>
                  </a:cubicBezTo>
                  <a:cubicBezTo>
                    <a:pt x="3339846" y="0"/>
                    <a:pt x="3355086" y="22860"/>
                    <a:pt x="3355086" y="38100"/>
                  </a:cubicBezTo>
                  <a:cubicBezTo>
                    <a:pt x="3355086" y="60960"/>
                    <a:pt x="3339846" y="76200"/>
                    <a:pt x="3316986" y="76200"/>
                  </a:cubicBezTo>
                  <a:cubicBezTo>
                    <a:pt x="3294126" y="76200"/>
                    <a:pt x="3278886" y="60960"/>
                    <a:pt x="3278886" y="45720"/>
                  </a:cubicBezTo>
                  <a:close/>
                </a:path>
              </a:pathLst>
            </a:custGeom>
            <a:solidFill>
              <a:srgbClr val="BFBFBF"/>
            </a:solidFill>
          </p:spPr>
        </p:sp>
      </p:grpSp>
      <p:grpSp>
        <p:nvGrpSpPr>
          <p:cNvPr id="6" name="Group 6"/>
          <p:cNvGrpSpPr/>
          <p:nvPr/>
        </p:nvGrpSpPr>
        <p:grpSpPr>
          <a:xfrm>
            <a:off x="11645094" y="2071392"/>
            <a:ext cx="1798948" cy="1794647"/>
            <a:chOff x="0" y="0"/>
            <a:chExt cx="2409120" cy="2403360"/>
          </a:xfrm>
        </p:grpSpPr>
        <p:sp>
          <p:nvSpPr>
            <p:cNvPr id="7" name="Freeform 7"/>
            <p:cNvSpPr/>
            <p:nvPr/>
          </p:nvSpPr>
          <p:spPr>
            <a:xfrm>
              <a:off x="0" y="0"/>
              <a:ext cx="2409190" cy="2403348"/>
            </a:xfrm>
            <a:custGeom>
              <a:avLst/>
              <a:gdLst/>
              <a:ahLst/>
              <a:cxnLst/>
              <a:rect l="l" t="t" r="r" b="b"/>
              <a:pathLst>
                <a:path w="2409190" h="2403348">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BBB39B"/>
            </a:solidFill>
          </p:spPr>
        </p:sp>
      </p:grpSp>
      <p:grpSp>
        <p:nvGrpSpPr>
          <p:cNvPr id="8" name="Group 8"/>
          <p:cNvGrpSpPr/>
          <p:nvPr/>
        </p:nvGrpSpPr>
        <p:grpSpPr>
          <a:xfrm>
            <a:off x="11109066" y="3500981"/>
            <a:ext cx="410220" cy="417210"/>
            <a:chOff x="0" y="0"/>
            <a:chExt cx="549360" cy="558720"/>
          </a:xfrm>
        </p:grpSpPr>
        <p:sp>
          <p:nvSpPr>
            <p:cNvPr id="9" name="Freeform 9"/>
            <p:cNvSpPr/>
            <p:nvPr/>
          </p:nvSpPr>
          <p:spPr>
            <a:xfrm>
              <a:off x="38100" y="38100"/>
              <a:ext cx="473075" cy="482473"/>
            </a:xfrm>
            <a:custGeom>
              <a:avLst/>
              <a:gdLst/>
              <a:ahLst/>
              <a:cxnLst/>
              <a:rect l="l" t="t" r="r" b="b"/>
              <a:pathLst>
                <a:path w="473075" h="482473">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id="10" name="Freeform 10"/>
            <p:cNvSpPr/>
            <p:nvPr/>
          </p:nvSpPr>
          <p:spPr>
            <a:xfrm>
              <a:off x="0" y="0"/>
              <a:ext cx="549402" cy="558800"/>
            </a:xfrm>
            <a:custGeom>
              <a:avLst/>
              <a:gdLst/>
              <a:ahLst/>
              <a:cxnLst/>
              <a:rect l="l" t="t" r="r" b="b"/>
              <a:pathLst>
                <a:path w="549402" h="558800">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BBA3A1"/>
            </a:solidFill>
          </p:spPr>
        </p:sp>
      </p:grpSp>
      <p:grpSp>
        <p:nvGrpSpPr>
          <p:cNvPr id="11" name="Group 11"/>
          <p:cNvGrpSpPr/>
          <p:nvPr/>
        </p:nvGrpSpPr>
        <p:grpSpPr>
          <a:xfrm>
            <a:off x="8218168" y="7822731"/>
            <a:ext cx="1798948" cy="1794647"/>
            <a:chOff x="0" y="0"/>
            <a:chExt cx="2409120" cy="2403360"/>
          </a:xfrm>
        </p:grpSpPr>
        <p:sp>
          <p:nvSpPr>
            <p:cNvPr id="12" name="Freeform 12"/>
            <p:cNvSpPr/>
            <p:nvPr/>
          </p:nvSpPr>
          <p:spPr>
            <a:xfrm>
              <a:off x="0" y="0"/>
              <a:ext cx="2409190" cy="2403348"/>
            </a:xfrm>
            <a:custGeom>
              <a:avLst/>
              <a:gdLst/>
              <a:ahLst/>
              <a:cxnLst/>
              <a:rect l="l" t="t" r="r" b="b"/>
              <a:pathLst>
                <a:path w="2409190" h="2403348">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BBB39B"/>
            </a:solidFill>
          </p:spPr>
        </p:sp>
      </p:grpSp>
      <p:grpSp>
        <p:nvGrpSpPr>
          <p:cNvPr id="13" name="Group 13"/>
          <p:cNvGrpSpPr/>
          <p:nvPr/>
        </p:nvGrpSpPr>
        <p:grpSpPr>
          <a:xfrm>
            <a:off x="6643443" y="3732532"/>
            <a:ext cx="410220" cy="417210"/>
            <a:chOff x="0" y="0"/>
            <a:chExt cx="549360" cy="558720"/>
          </a:xfrm>
        </p:grpSpPr>
        <p:sp>
          <p:nvSpPr>
            <p:cNvPr id="14" name="Freeform 14"/>
            <p:cNvSpPr/>
            <p:nvPr/>
          </p:nvSpPr>
          <p:spPr>
            <a:xfrm>
              <a:off x="38100" y="38100"/>
              <a:ext cx="473075" cy="482473"/>
            </a:xfrm>
            <a:custGeom>
              <a:avLst/>
              <a:gdLst/>
              <a:ahLst/>
              <a:cxnLst/>
              <a:rect l="l" t="t" r="r" b="b"/>
              <a:pathLst>
                <a:path w="473075" h="482473">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id="15" name="Freeform 15"/>
            <p:cNvSpPr/>
            <p:nvPr/>
          </p:nvSpPr>
          <p:spPr>
            <a:xfrm>
              <a:off x="0" y="0"/>
              <a:ext cx="549402" cy="558800"/>
            </a:xfrm>
            <a:custGeom>
              <a:avLst/>
              <a:gdLst/>
              <a:ahLst/>
              <a:cxnLst/>
              <a:rect l="l" t="t" r="r" b="b"/>
              <a:pathLst>
                <a:path w="549402" h="558800">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BBA3A1"/>
            </a:solidFill>
          </p:spPr>
        </p:sp>
      </p:grpSp>
      <p:grpSp>
        <p:nvGrpSpPr>
          <p:cNvPr id="16" name="Group 16"/>
          <p:cNvGrpSpPr/>
          <p:nvPr/>
        </p:nvGrpSpPr>
        <p:grpSpPr>
          <a:xfrm>
            <a:off x="6761724" y="3853501"/>
            <a:ext cx="177959" cy="175271"/>
            <a:chOff x="0" y="0"/>
            <a:chExt cx="238320" cy="234720"/>
          </a:xfrm>
        </p:grpSpPr>
        <p:sp>
          <p:nvSpPr>
            <p:cNvPr id="17" name="Freeform 17"/>
            <p:cNvSpPr/>
            <p:nvPr/>
          </p:nvSpPr>
          <p:spPr>
            <a:xfrm>
              <a:off x="0" y="0"/>
              <a:ext cx="238252" cy="234696"/>
            </a:xfrm>
            <a:custGeom>
              <a:avLst/>
              <a:gdLst/>
              <a:ahLst/>
              <a:cxnLst/>
              <a:rect l="l" t="t" r="r" b="b"/>
              <a:pathLst>
                <a:path w="238252" h="234696">
                  <a:moveTo>
                    <a:pt x="0" y="117348"/>
                  </a:moveTo>
                  <a:cubicBezTo>
                    <a:pt x="0" y="52578"/>
                    <a:pt x="53340" y="0"/>
                    <a:pt x="119126" y="0"/>
                  </a:cubicBezTo>
                  <a:cubicBezTo>
                    <a:pt x="184912" y="0"/>
                    <a:pt x="238252" y="52578"/>
                    <a:pt x="238252" y="117348"/>
                  </a:cubicBezTo>
                  <a:cubicBezTo>
                    <a:pt x="238252" y="182118"/>
                    <a:pt x="184912" y="234696"/>
                    <a:pt x="119126" y="234696"/>
                  </a:cubicBezTo>
                  <a:cubicBezTo>
                    <a:pt x="53340" y="234696"/>
                    <a:pt x="0" y="182118"/>
                    <a:pt x="0" y="117348"/>
                  </a:cubicBezTo>
                  <a:close/>
                </a:path>
              </a:pathLst>
            </a:custGeom>
            <a:solidFill>
              <a:srgbClr val="8F8989"/>
            </a:solidFill>
          </p:spPr>
        </p:sp>
      </p:grpSp>
      <p:grpSp>
        <p:nvGrpSpPr>
          <p:cNvPr id="18" name="Group 18"/>
          <p:cNvGrpSpPr/>
          <p:nvPr/>
        </p:nvGrpSpPr>
        <p:grpSpPr>
          <a:xfrm>
            <a:off x="11225465" y="3621950"/>
            <a:ext cx="177422" cy="175271"/>
            <a:chOff x="0" y="0"/>
            <a:chExt cx="237600" cy="234720"/>
          </a:xfrm>
        </p:grpSpPr>
        <p:sp>
          <p:nvSpPr>
            <p:cNvPr id="19" name="Freeform 19"/>
            <p:cNvSpPr/>
            <p:nvPr/>
          </p:nvSpPr>
          <p:spPr>
            <a:xfrm>
              <a:off x="0" y="0"/>
              <a:ext cx="237490" cy="234696"/>
            </a:xfrm>
            <a:custGeom>
              <a:avLst/>
              <a:gdLst/>
              <a:ahLst/>
              <a:cxnLst/>
              <a:rect l="l" t="t" r="r" b="b"/>
              <a:pathLst>
                <a:path w="237490" h="234696">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8F8989"/>
            </a:solidFill>
          </p:spPr>
        </p:sp>
      </p:grpSp>
      <p:grpSp>
        <p:nvGrpSpPr>
          <p:cNvPr id="20" name="Group 20"/>
          <p:cNvGrpSpPr/>
          <p:nvPr/>
        </p:nvGrpSpPr>
        <p:grpSpPr>
          <a:xfrm>
            <a:off x="4605123" y="2396127"/>
            <a:ext cx="1799486" cy="1794647"/>
            <a:chOff x="0" y="0"/>
            <a:chExt cx="2409840" cy="2403360"/>
          </a:xfrm>
        </p:grpSpPr>
        <p:sp>
          <p:nvSpPr>
            <p:cNvPr id="21" name="Freeform 21"/>
            <p:cNvSpPr/>
            <p:nvPr/>
          </p:nvSpPr>
          <p:spPr>
            <a:xfrm>
              <a:off x="0" y="0"/>
              <a:ext cx="2409952" cy="2403348"/>
            </a:xfrm>
            <a:custGeom>
              <a:avLst/>
              <a:gdLst/>
              <a:ahLst/>
              <a:cxnLst/>
              <a:rect l="l" t="t" r="r" b="b"/>
              <a:pathLst>
                <a:path w="2409952" h="2403348">
                  <a:moveTo>
                    <a:pt x="0" y="1201674"/>
                  </a:moveTo>
                  <a:cubicBezTo>
                    <a:pt x="0" y="537972"/>
                    <a:pt x="539496" y="0"/>
                    <a:pt x="1204976" y="0"/>
                  </a:cubicBezTo>
                  <a:cubicBezTo>
                    <a:pt x="1870456" y="0"/>
                    <a:pt x="2409952" y="537972"/>
                    <a:pt x="2409952" y="1201674"/>
                  </a:cubicBezTo>
                  <a:cubicBezTo>
                    <a:pt x="2409952" y="1865376"/>
                    <a:pt x="1870456" y="2403348"/>
                    <a:pt x="1204976" y="2403348"/>
                  </a:cubicBezTo>
                  <a:cubicBezTo>
                    <a:pt x="539496" y="2403348"/>
                    <a:pt x="0" y="1865376"/>
                    <a:pt x="0" y="1201674"/>
                  </a:cubicBezTo>
                  <a:close/>
                </a:path>
              </a:pathLst>
            </a:custGeom>
            <a:solidFill>
              <a:srgbClr val="BBB39B"/>
            </a:solidFill>
          </p:spPr>
        </p:sp>
      </p:grpSp>
      <p:grpSp>
        <p:nvGrpSpPr>
          <p:cNvPr id="22" name="Group 22"/>
          <p:cNvGrpSpPr/>
          <p:nvPr/>
        </p:nvGrpSpPr>
        <p:grpSpPr>
          <a:xfrm>
            <a:off x="7292536" y="3123205"/>
            <a:ext cx="3650213" cy="36502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alpha val="46667"/>
              </a:srgbClr>
            </a:solidFill>
            <a:ln w="190500" cap="sq">
              <a:solidFill>
                <a:srgbClr val="D67663">
                  <a:alpha val="46667"/>
                </a:srgbClr>
              </a:solidFill>
              <a:prstDash val="solid"/>
              <a:miter/>
            </a:ln>
          </p:spPr>
        </p:sp>
        <p:sp>
          <p:nvSpPr>
            <p:cNvPr id="24" name="TextBox 24"/>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grpSp>
        <p:nvGrpSpPr>
          <p:cNvPr id="25" name="Group 25"/>
          <p:cNvGrpSpPr/>
          <p:nvPr/>
        </p:nvGrpSpPr>
        <p:grpSpPr>
          <a:xfrm>
            <a:off x="8908556" y="7271999"/>
            <a:ext cx="410220" cy="417210"/>
            <a:chOff x="0" y="0"/>
            <a:chExt cx="549360" cy="558720"/>
          </a:xfrm>
        </p:grpSpPr>
        <p:sp>
          <p:nvSpPr>
            <p:cNvPr id="26" name="Freeform 26"/>
            <p:cNvSpPr/>
            <p:nvPr/>
          </p:nvSpPr>
          <p:spPr>
            <a:xfrm>
              <a:off x="38100" y="38100"/>
              <a:ext cx="473075" cy="482473"/>
            </a:xfrm>
            <a:custGeom>
              <a:avLst/>
              <a:gdLst/>
              <a:ahLst/>
              <a:cxnLst/>
              <a:rect l="l" t="t" r="r" b="b"/>
              <a:pathLst>
                <a:path w="473075" h="482473">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id="27" name="Freeform 27"/>
            <p:cNvSpPr/>
            <p:nvPr/>
          </p:nvSpPr>
          <p:spPr>
            <a:xfrm>
              <a:off x="0" y="0"/>
              <a:ext cx="549402" cy="558800"/>
            </a:xfrm>
            <a:custGeom>
              <a:avLst/>
              <a:gdLst/>
              <a:ahLst/>
              <a:cxnLst/>
              <a:rect l="l" t="t" r="r" b="b"/>
              <a:pathLst>
                <a:path w="549402" h="558800">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BBA3A1"/>
            </a:solidFill>
          </p:spPr>
        </p:sp>
      </p:grpSp>
      <p:grpSp>
        <p:nvGrpSpPr>
          <p:cNvPr id="28" name="Group 28"/>
          <p:cNvGrpSpPr/>
          <p:nvPr/>
        </p:nvGrpSpPr>
        <p:grpSpPr>
          <a:xfrm>
            <a:off x="9026837" y="7392968"/>
            <a:ext cx="177959" cy="175271"/>
            <a:chOff x="0" y="0"/>
            <a:chExt cx="238320" cy="234720"/>
          </a:xfrm>
        </p:grpSpPr>
        <p:sp>
          <p:nvSpPr>
            <p:cNvPr id="29" name="Freeform 29"/>
            <p:cNvSpPr/>
            <p:nvPr/>
          </p:nvSpPr>
          <p:spPr>
            <a:xfrm>
              <a:off x="0" y="0"/>
              <a:ext cx="238252" cy="234696"/>
            </a:xfrm>
            <a:custGeom>
              <a:avLst/>
              <a:gdLst/>
              <a:ahLst/>
              <a:cxnLst/>
              <a:rect l="l" t="t" r="r" b="b"/>
              <a:pathLst>
                <a:path w="238252" h="234696">
                  <a:moveTo>
                    <a:pt x="0" y="117348"/>
                  </a:moveTo>
                  <a:cubicBezTo>
                    <a:pt x="0" y="52578"/>
                    <a:pt x="53340" y="0"/>
                    <a:pt x="119126" y="0"/>
                  </a:cubicBezTo>
                  <a:cubicBezTo>
                    <a:pt x="184912" y="0"/>
                    <a:pt x="238252" y="52578"/>
                    <a:pt x="238252" y="117348"/>
                  </a:cubicBezTo>
                  <a:cubicBezTo>
                    <a:pt x="238252" y="182118"/>
                    <a:pt x="184912" y="234696"/>
                    <a:pt x="119126" y="234696"/>
                  </a:cubicBezTo>
                  <a:cubicBezTo>
                    <a:pt x="53340" y="234696"/>
                    <a:pt x="0" y="182118"/>
                    <a:pt x="0" y="117348"/>
                  </a:cubicBezTo>
                  <a:close/>
                </a:path>
              </a:pathLst>
            </a:custGeom>
            <a:solidFill>
              <a:srgbClr val="817764"/>
            </a:solidFill>
          </p:spPr>
        </p:sp>
      </p:grpSp>
      <p:sp>
        <p:nvSpPr>
          <p:cNvPr id="30" name="Freeform 30"/>
          <p:cNvSpPr/>
          <p:nvPr/>
        </p:nvSpPr>
        <p:spPr>
          <a:xfrm>
            <a:off x="8172821" y="3797221"/>
            <a:ext cx="2063951" cy="2086400"/>
          </a:xfrm>
          <a:custGeom>
            <a:avLst/>
            <a:gdLst/>
            <a:ahLst/>
            <a:cxnLst/>
            <a:rect l="l" t="t" r="r" b="b"/>
            <a:pathLst>
              <a:path w="2063951" h="2086400">
                <a:moveTo>
                  <a:pt x="0" y="0"/>
                </a:moveTo>
                <a:lnTo>
                  <a:pt x="2063951" y="0"/>
                </a:lnTo>
                <a:lnTo>
                  <a:pt x="2063951" y="2086400"/>
                </a:lnTo>
                <a:lnTo>
                  <a:pt x="0" y="2086400"/>
                </a:lnTo>
                <a:lnTo>
                  <a:pt x="0" y="0"/>
                </a:lnTo>
                <a:close/>
              </a:path>
            </a:pathLst>
          </a:custGeom>
          <a:blipFill>
            <a:blip r:embed="rId2"/>
            <a:stretch>
              <a:fillRect t="-7781" b="-11609"/>
            </a:stretch>
          </a:blipFill>
        </p:spPr>
      </p:sp>
      <p:sp>
        <p:nvSpPr>
          <p:cNvPr id="31" name="TextBox 31"/>
          <p:cNvSpPr txBox="1"/>
          <p:nvPr/>
        </p:nvSpPr>
        <p:spPr>
          <a:xfrm>
            <a:off x="13459883" y="1809428"/>
            <a:ext cx="4069869" cy="528579"/>
          </a:xfrm>
          <a:prstGeom prst="rect">
            <a:avLst/>
          </a:prstGeom>
        </p:spPr>
        <p:txBody>
          <a:bodyPr lIns="0" tIns="0" rIns="0" bIns="0" rtlCol="0" anchor="t">
            <a:spAutoFit/>
          </a:bodyPr>
          <a:lstStyle/>
          <a:p>
            <a:pPr algn="ctr" rtl="1">
              <a:lnSpc>
                <a:spcPts val="3411"/>
              </a:lnSpc>
              <a:spcBef>
                <a:spcPct val="0"/>
              </a:spcBef>
            </a:pPr>
            <a:r>
              <a:rPr lang="ar-EG" sz="3312" b="1">
                <a:solidFill>
                  <a:srgbClr val="0E0D0D"/>
                </a:solidFill>
                <a:latin typeface="29LT Zarid Display Medium"/>
                <a:ea typeface="29LT Zarid Display Medium"/>
                <a:cs typeface="29LT Zarid Display Medium"/>
                <a:sym typeface="29LT Zarid Display Medium"/>
                <a:rtl/>
              </a:rPr>
              <a:t>الأمن الحضري (</a:t>
            </a:r>
            <a:r>
              <a:rPr lang="en-US" sz="3312" b="1">
                <a:solidFill>
                  <a:srgbClr val="0E0D0D"/>
                </a:solidFill>
                <a:latin typeface="29LT Zarid Display Medium"/>
                <a:ea typeface="29LT Zarid Display Medium"/>
                <a:cs typeface="29LT Zarid Display Medium"/>
                <a:sym typeface="29LT Zarid Display Medium"/>
              </a:rPr>
              <a:t>Urban Safety</a:t>
            </a:r>
            <a:r>
              <a:rPr lang="ar-EG" sz="3312" b="1">
                <a:solidFill>
                  <a:srgbClr val="0E0D0D"/>
                </a:solidFill>
                <a:latin typeface="29LT Zarid Display Medium"/>
                <a:ea typeface="29LT Zarid Display Medium"/>
                <a:cs typeface="29LT Zarid Display Medium"/>
                <a:sym typeface="29LT Zarid Display Medium"/>
                <a:rtl/>
              </a:rPr>
              <a:t>)</a:t>
            </a:r>
          </a:p>
        </p:txBody>
      </p:sp>
      <p:sp>
        <p:nvSpPr>
          <p:cNvPr id="32" name="TextBox 32"/>
          <p:cNvSpPr txBox="1"/>
          <p:nvPr/>
        </p:nvSpPr>
        <p:spPr>
          <a:xfrm>
            <a:off x="13605968" y="2059430"/>
            <a:ext cx="4177040" cy="2553602"/>
          </a:xfrm>
          <a:prstGeom prst="rect">
            <a:avLst/>
          </a:prstGeom>
        </p:spPr>
        <p:txBody>
          <a:bodyPr lIns="0" tIns="0" rIns="0" bIns="0" rtlCol="0" anchor="t">
            <a:spAutoFit/>
          </a:bodyPr>
          <a:lstStyle/>
          <a:p>
            <a:pPr algn="ctr" rtl="1">
              <a:lnSpc>
                <a:spcPts val="2780"/>
              </a:lnSpc>
            </a:pPr>
            <a:endParaRP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تحسين التخطيط العمراني ليأخذ بعين الاعتبار التخفيف من المخاطر </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تقوية الخدمات الصحية والطوارئ ومراكز الاستجابة</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تأهيل البنية التحتية الحيوية </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إنشاء ملاجئ  في كل قطاع سكني</a:t>
            </a:r>
          </a:p>
        </p:txBody>
      </p:sp>
      <p:sp>
        <p:nvSpPr>
          <p:cNvPr id="33" name="AutoShape 33"/>
          <p:cNvSpPr/>
          <p:nvPr/>
        </p:nvSpPr>
        <p:spPr>
          <a:xfrm flipV="1">
            <a:off x="13567868" y="2338007"/>
            <a:ext cx="3912194" cy="10495"/>
          </a:xfrm>
          <a:prstGeom prst="line">
            <a:avLst/>
          </a:prstGeom>
          <a:ln w="95250" cap="flat">
            <a:solidFill>
              <a:srgbClr val="ECBFB6">
                <a:alpha val="23922"/>
              </a:srgbClr>
            </a:solidFill>
            <a:prstDash val="solid"/>
            <a:headEnd type="none" w="sm" len="sm"/>
            <a:tailEnd type="none" w="sm" len="sm"/>
          </a:ln>
        </p:spPr>
      </p:sp>
      <p:sp>
        <p:nvSpPr>
          <p:cNvPr id="34" name="TextBox 34"/>
          <p:cNvSpPr txBox="1"/>
          <p:nvPr/>
        </p:nvSpPr>
        <p:spPr>
          <a:xfrm>
            <a:off x="11402887" y="7260602"/>
            <a:ext cx="4795771" cy="528579"/>
          </a:xfrm>
          <a:prstGeom prst="rect">
            <a:avLst/>
          </a:prstGeom>
        </p:spPr>
        <p:txBody>
          <a:bodyPr lIns="0" tIns="0" rIns="0" bIns="0" rtlCol="0" anchor="t">
            <a:spAutoFit/>
          </a:bodyPr>
          <a:lstStyle/>
          <a:p>
            <a:pPr algn="ctr" rtl="1">
              <a:lnSpc>
                <a:spcPts val="3411"/>
              </a:lnSpc>
              <a:spcBef>
                <a:spcPct val="0"/>
              </a:spcBef>
            </a:pPr>
            <a:r>
              <a:rPr lang="ar-EG" sz="3312" b="1">
                <a:solidFill>
                  <a:srgbClr val="0E0D0D"/>
                </a:solidFill>
                <a:latin typeface="29LT Zarid Display Medium"/>
                <a:ea typeface="29LT Zarid Display Medium"/>
                <a:cs typeface="29LT Zarid Display Medium"/>
                <a:sym typeface="29LT Zarid Display Medium"/>
                <a:rtl/>
              </a:rPr>
              <a:t>المنعة والصمود (</a:t>
            </a:r>
            <a:r>
              <a:rPr lang="en-US" sz="3312" b="1">
                <a:solidFill>
                  <a:srgbClr val="0E0D0D"/>
                </a:solidFill>
                <a:latin typeface="29LT Zarid Display Medium"/>
                <a:ea typeface="29LT Zarid Display Medium"/>
                <a:cs typeface="29LT Zarid Display Medium"/>
                <a:sym typeface="29LT Zarid Display Medium"/>
              </a:rPr>
              <a:t>Urban Resilience</a:t>
            </a:r>
            <a:r>
              <a:rPr lang="ar-EG" sz="3312" b="1">
                <a:solidFill>
                  <a:srgbClr val="0E0D0D"/>
                </a:solidFill>
                <a:latin typeface="29LT Zarid Display Medium"/>
                <a:ea typeface="29LT Zarid Display Medium"/>
                <a:cs typeface="29LT Zarid Display Medium"/>
                <a:sym typeface="29LT Zarid Display Medium"/>
                <a:rtl/>
              </a:rPr>
              <a:t>)</a:t>
            </a:r>
          </a:p>
        </p:txBody>
      </p:sp>
      <p:sp>
        <p:nvSpPr>
          <p:cNvPr id="35" name="TextBox 35"/>
          <p:cNvSpPr txBox="1"/>
          <p:nvPr/>
        </p:nvSpPr>
        <p:spPr>
          <a:xfrm>
            <a:off x="10178033" y="7548120"/>
            <a:ext cx="6532019" cy="2553602"/>
          </a:xfrm>
          <a:prstGeom prst="rect">
            <a:avLst/>
          </a:prstGeom>
        </p:spPr>
        <p:txBody>
          <a:bodyPr lIns="0" tIns="0" rIns="0" bIns="0" rtlCol="0" anchor="t">
            <a:spAutoFit/>
          </a:bodyPr>
          <a:lstStyle/>
          <a:p>
            <a:pPr algn="ctr" rtl="1">
              <a:lnSpc>
                <a:spcPts val="2780"/>
              </a:lnSpc>
            </a:pPr>
            <a:endParaRP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تخطيط عمراني مستدام يضمن بنية تحتية مرنة ومرافق عامة قادرة على الاستجابة والانتعاش بعد الأزمات والكوارث.</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تعزيز أنظمة الطاقة المتجددة </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إشراك المجتمع المحلي في خطط التعافي والتأهب.</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تعزيز الاكتفاء الذاتي المحلي (مثل الزراعة الحضرية، الطاقة المتجددة، المياه).</a:t>
            </a:r>
          </a:p>
        </p:txBody>
      </p:sp>
      <p:sp>
        <p:nvSpPr>
          <p:cNvPr id="36" name="AutoShape 36"/>
          <p:cNvSpPr/>
          <p:nvPr/>
        </p:nvSpPr>
        <p:spPr>
          <a:xfrm flipV="1">
            <a:off x="11873823" y="7789181"/>
            <a:ext cx="4266283" cy="10495"/>
          </a:xfrm>
          <a:prstGeom prst="line">
            <a:avLst/>
          </a:prstGeom>
          <a:ln w="95250" cap="flat">
            <a:solidFill>
              <a:srgbClr val="ECBFB6">
                <a:alpha val="23922"/>
              </a:srgbClr>
            </a:solidFill>
            <a:prstDash val="solid"/>
            <a:headEnd type="none" w="sm" len="sm"/>
            <a:tailEnd type="none" w="sm" len="sm"/>
          </a:ln>
        </p:spPr>
      </p:sp>
      <p:sp>
        <p:nvSpPr>
          <p:cNvPr id="37" name="TextBox 37"/>
          <p:cNvSpPr txBox="1"/>
          <p:nvPr/>
        </p:nvSpPr>
        <p:spPr>
          <a:xfrm>
            <a:off x="788580" y="4115750"/>
            <a:ext cx="5482525" cy="528579"/>
          </a:xfrm>
          <a:prstGeom prst="rect">
            <a:avLst/>
          </a:prstGeom>
        </p:spPr>
        <p:txBody>
          <a:bodyPr lIns="0" tIns="0" rIns="0" bIns="0" rtlCol="0" anchor="t">
            <a:spAutoFit/>
          </a:bodyPr>
          <a:lstStyle/>
          <a:p>
            <a:pPr algn="ctr" rtl="1">
              <a:lnSpc>
                <a:spcPts val="3411"/>
              </a:lnSpc>
              <a:spcBef>
                <a:spcPct val="0"/>
              </a:spcBef>
            </a:pPr>
            <a:r>
              <a:rPr lang="ar-EG" sz="3312" b="1">
                <a:solidFill>
                  <a:srgbClr val="0E0D0D"/>
                </a:solidFill>
                <a:latin typeface="29LT Zarid Display Medium"/>
                <a:ea typeface="29LT Zarid Display Medium"/>
                <a:cs typeface="29LT Zarid Display Medium"/>
                <a:sym typeface="29LT Zarid Display Medium"/>
                <a:rtl/>
              </a:rPr>
              <a:t>الشمولية للجميع (</a:t>
            </a:r>
            <a:r>
              <a:rPr lang="en-US" sz="3312" b="1">
                <a:solidFill>
                  <a:srgbClr val="0E0D0D"/>
                </a:solidFill>
                <a:latin typeface="29LT Zarid Display Medium"/>
                <a:ea typeface="29LT Zarid Display Medium"/>
                <a:cs typeface="29LT Zarid Display Medium"/>
                <a:sym typeface="29LT Zarid Display Medium"/>
              </a:rPr>
              <a:t>Urban Inclusiveness</a:t>
            </a:r>
            <a:r>
              <a:rPr lang="ar-EG" sz="3312" b="1">
                <a:solidFill>
                  <a:srgbClr val="0E0D0D"/>
                </a:solidFill>
                <a:latin typeface="29LT Zarid Display Medium"/>
                <a:ea typeface="29LT Zarid Display Medium"/>
                <a:cs typeface="29LT Zarid Display Medium"/>
                <a:sym typeface="29LT Zarid Display Medium"/>
                <a:rtl/>
              </a:rPr>
              <a:t>)</a:t>
            </a:r>
          </a:p>
        </p:txBody>
      </p:sp>
      <p:sp>
        <p:nvSpPr>
          <p:cNvPr id="38" name="TextBox 38"/>
          <p:cNvSpPr txBox="1"/>
          <p:nvPr/>
        </p:nvSpPr>
        <p:spPr>
          <a:xfrm>
            <a:off x="34514" y="4430822"/>
            <a:ext cx="6532019" cy="3258386"/>
          </a:xfrm>
          <a:prstGeom prst="rect">
            <a:avLst/>
          </a:prstGeom>
        </p:spPr>
        <p:txBody>
          <a:bodyPr lIns="0" tIns="0" rIns="0" bIns="0" rtlCol="0" anchor="t">
            <a:spAutoFit/>
          </a:bodyPr>
          <a:lstStyle/>
          <a:p>
            <a:pPr algn="ctr" rtl="1">
              <a:lnSpc>
                <a:spcPts val="2780"/>
              </a:lnSpc>
            </a:pPr>
            <a:endParaRP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تحقيق العدالة الاجتماعية عبر ضمان حصول جميع الفئات على مساكن وخدمات أساسية ملائمة وآمنة وميسورة التكلفة.</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إعادة بناء النسيج الاجتماعي والعمراني للمدينة بما يحافظ على الهوية الثقافية ويُعزز من الترابط المجتمعي.</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تحسين جودة الحياة للسكان من خلال توسعة المساحات الخضراء، وتوفير بيئة عمرانية صحية مستدامة.</a:t>
            </a:r>
          </a:p>
          <a:p>
            <a:pPr marL="582833" lvl="1" indent="-291416" algn="r" rtl="1">
              <a:lnSpc>
                <a:spcPts val="2780"/>
              </a:lnSpc>
              <a:buFont typeface="Arial"/>
              <a:buChar char="•"/>
            </a:pPr>
            <a:r>
              <a:rPr lang="ar-EG" sz="2699">
                <a:solidFill>
                  <a:srgbClr val="0E0D0D"/>
                </a:solidFill>
                <a:latin typeface="29LT Zarid Display"/>
                <a:ea typeface="29LT Zarid Display"/>
                <a:cs typeface="29LT Zarid Display"/>
                <a:sym typeface="29LT Zarid Display"/>
                <a:rtl/>
              </a:rPr>
              <a:t>- تحسين النقل العام وتعزيز أنظمة التنقل المستدامة </a:t>
            </a:r>
          </a:p>
        </p:txBody>
      </p:sp>
      <p:sp>
        <p:nvSpPr>
          <p:cNvPr id="39" name="AutoShape 39"/>
          <p:cNvSpPr/>
          <p:nvPr/>
        </p:nvSpPr>
        <p:spPr>
          <a:xfrm flipV="1">
            <a:off x="1602893" y="4644329"/>
            <a:ext cx="4601275" cy="10495"/>
          </a:xfrm>
          <a:prstGeom prst="line">
            <a:avLst/>
          </a:prstGeom>
          <a:ln w="95250" cap="flat">
            <a:solidFill>
              <a:srgbClr val="ECBFB6">
                <a:alpha val="23922"/>
              </a:srgbClr>
            </a:solidFill>
            <a:prstDash val="solid"/>
            <a:headEnd type="none" w="sm" len="sm"/>
            <a:tailEnd type="none" w="sm" len="sm"/>
          </a:ln>
        </p:spPr>
      </p:sp>
      <p:sp>
        <p:nvSpPr>
          <p:cNvPr id="40" name="Freeform 40"/>
          <p:cNvSpPr/>
          <p:nvPr/>
        </p:nvSpPr>
        <p:spPr>
          <a:xfrm>
            <a:off x="8598084" y="8001516"/>
            <a:ext cx="1039117" cy="1437076"/>
          </a:xfrm>
          <a:custGeom>
            <a:avLst/>
            <a:gdLst/>
            <a:ahLst/>
            <a:cxnLst/>
            <a:rect l="l" t="t" r="r" b="b"/>
            <a:pathLst>
              <a:path w="1039117" h="1437076">
                <a:moveTo>
                  <a:pt x="0" y="0"/>
                </a:moveTo>
                <a:lnTo>
                  <a:pt x="1039117" y="0"/>
                </a:lnTo>
                <a:lnTo>
                  <a:pt x="1039117" y="1437076"/>
                </a:lnTo>
                <a:lnTo>
                  <a:pt x="0" y="1437076"/>
                </a:lnTo>
                <a:lnTo>
                  <a:pt x="0" y="0"/>
                </a:lnTo>
                <a:close/>
              </a:path>
            </a:pathLst>
          </a:custGeom>
          <a:blipFill>
            <a:blip r:embed="rId3"/>
            <a:stretch>
              <a:fillRect/>
            </a:stretch>
          </a:blipFill>
        </p:spPr>
      </p:sp>
      <p:sp>
        <p:nvSpPr>
          <p:cNvPr id="41" name="Freeform 41"/>
          <p:cNvSpPr/>
          <p:nvPr/>
        </p:nvSpPr>
        <p:spPr>
          <a:xfrm>
            <a:off x="11977212" y="2348502"/>
            <a:ext cx="1134714" cy="1104853"/>
          </a:xfrm>
          <a:custGeom>
            <a:avLst/>
            <a:gdLst/>
            <a:ahLst/>
            <a:cxnLst/>
            <a:rect l="l" t="t" r="r" b="b"/>
            <a:pathLst>
              <a:path w="1134714" h="1104853">
                <a:moveTo>
                  <a:pt x="0" y="0"/>
                </a:moveTo>
                <a:lnTo>
                  <a:pt x="1134714" y="0"/>
                </a:lnTo>
                <a:lnTo>
                  <a:pt x="1134714" y="1104854"/>
                </a:lnTo>
                <a:lnTo>
                  <a:pt x="0" y="1104854"/>
                </a:lnTo>
                <a:lnTo>
                  <a:pt x="0" y="0"/>
                </a:lnTo>
                <a:close/>
              </a:path>
            </a:pathLst>
          </a:custGeom>
          <a:blipFill>
            <a:blip r:embed="rId4"/>
            <a:stretch>
              <a:fillRect/>
            </a:stretch>
          </a:blipFill>
        </p:spPr>
      </p:sp>
      <p:sp>
        <p:nvSpPr>
          <p:cNvPr id="42" name="Freeform 42"/>
          <p:cNvSpPr/>
          <p:nvPr/>
        </p:nvSpPr>
        <p:spPr>
          <a:xfrm>
            <a:off x="4834167" y="2778002"/>
            <a:ext cx="1341398" cy="1140188"/>
          </a:xfrm>
          <a:custGeom>
            <a:avLst/>
            <a:gdLst/>
            <a:ahLst/>
            <a:cxnLst/>
            <a:rect l="l" t="t" r="r" b="b"/>
            <a:pathLst>
              <a:path w="1341398" h="1140188">
                <a:moveTo>
                  <a:pt x="0" y="0"/>
                </a:moveTo>
                <a:lnTo>
                  <a:pt x="1341397" y="0"/>
                </a:lnTo>
                <a:lnTo>
                  <a:pt x="1341397" y="1140188"/>
                </a:lnTo>
                <a:lnTo>
                  <a:pt x="0" y="1140188"/>
                </a:lnTo>
                <a:lnTo>
                  <a:pt x="0" y="0"/>
                </a:lnTo>
                <a:close/>
              </a:path>
            </a:pathLst>
          </a:custGeom>
          <a:blipFill>
            <a:blip r:embed="rId5"/>
            <a:stretch>
              <a:fillRect/>
            </a:stretch>
          </a:blipFill>
        </p:spPr>
      </p:sp>
      <p:sp>
        <p:nvSpPr>
          <p:cNvPr id="43" name="TextBox 43"/>
          <p:cNvSpPr txBox="1"/>
          <p:nvPr/>
        </p:nvSpPr>
        <p:spPr>
          <a:xfrm>
            <a:off x="9786635" y="499225"/>
            <a:ext cx="8501365"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المكونات والأهداف الاستراتيجية</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2401837" y="3256909"/>
            <a:ext cx="14279886" cy="5991866"/>
          </a:xfrm>
          <a:custGeom>
            <a:avLst/>
            <a:gdLst/>
            <a:ahLst/>
            <a:cxnLst/>
            <a:rect l="l" t="t" r="r" b="b"/>
            <a:pathLst>
              <a:path w="14279886" h="5991866">
                <a:moveTo>
                  <a:pt x="0" y="0"/>
                </a:moveTo>
                <a:lnTo>
                  <a:pt x="14279886" y="0"/>
                </a:lnTo>
                <a:lnTo>
                  <a:pt x="14279886" y="5991866"/>
                </a:lnTo>
                <a:lnTo>
                  <a:pt x="0" y="5991866"/>
                </a:lnTo>
                <a:lnTo>
                  <a:pt x="0" y="0"/>
                </a:lnTo>
                <a:close/>
              </a:path>
            </a:pathLst>
          </a:custGeom>
          <a:blipFill>
            <a:blip r:embed="rId2"/>
            <a:stretch>
              <a:fillRect/>
            </a:stretch>
          </a:blipFill>
        </p:spPr>
      </p:sp>
      <p:sp>
        <p:nvSpPr>
          <p:cNvPr id="5" name="TextBox 5"/>
          <p:cNvSpPr txBox="1"/>
          <p:nvPr/>
        </p:nvSpPr>
        <p:spPr>
          <a:xfrm>
            <a:off x="9786635" y="553870"/>
            <a:ext cx="8501365"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تقييم مرونة خان يونس</a:t>
            </a:r>
          </a:p>
        </p:txBody>
      </p:sp>
      <p:sp>
        <p:nvSpPr>
          <p:cNvPr id="6" name="TextBox 6"/>
          <p:cNvSpPr txBox="1"/>
          <p:nvPr/>
        </p:nvSpPr>
        <p:spPr>
          <a:xfrm>
            <a:off x="893346" y="1610790"/>
            <a:ext cx="16636406" cy="1265118"/>
          </a:xfrm>
          <a:prstGeom prst="rect">
            <a:avLst/>
          </a:prstGeom>
        </p:spPr>
        <p:txBody>
          <a:bodyPr lIns="0" tIns="0" rIns="0" bIns="0" rtlCol="0" anchor="t">
            <a:spAutoFit/>
          </a:bodyPr>
          <a:lstStyle/>
          <a:p>
            <a:pPr algn="r" rtl="1">
              <a:lnSpc>
                <a:spcPts val="3090"/>
              </a:lnSpc>
              <a:spcBef>
                <a:spcPct val="0"/>
              </a:spcBef>
            </a:pPr>
            <a:r>
              <a:rPr lang="ar-EG" sz="3000">
                <a:solidFill>
                  <a:srgbClr val="0E0D0D"/>
                </a:solidFill>
                <a:latin typeface="29LT Zarid Display"/>
                <a:ea typeface="29LT Zarid Display"/>
                <a:cs typeface="29LT Zarid Display"/>
                <a:sym typeface="29LT Zarid Display"/>
                <a:rtl/>
              </a:rPr>
              <a:t>تم إجراء تحليل مكاني متعدد المعايير (</a:t>
            </a:r>
            <a:r>
              <a:rPr lang="en-US" sz="3000">
                <a:solidFill>
                  <a:srgbClr val="0E0D0D"/>
                </a:solidFill>
                <a:latin typeface="29LT Zarid Display"/>
                <a:ea typeface="29LT Zarid Display"/>
                <a:cs typeface="29LT Zarid Display"/>
                <a:sym typeface="29LT Zarid Display"/>
              </a:rPr>
              <a:t>MCDA</a:t>
            </a:r>
            <a:r>
              <a:rPr lang="ar-EG" sz="3000">
                <a:solidFill>
                  <a:srgbClr val="0E0D0D"/>
                </a:solidFill>
                <a:latin typeface="29LT Zarid Display"/>
                <a:ea typeface="29LT Zarid Display"/>
                <a:cs typeface="29LT Zarid Display"/>
                <a:sym typeface="29LT Zarid Display"/>
                <a:rtl/>
              </a:rPr>
              <a:t>) بدقة </a:t>
            </a:r>
            <a:r>
              <a:rPr lang="en-US" sz="3000">
                <a:solidFill>
                  <a:srgbClr val="0E0D0D"/>
                </a:solidFill>
                <a:latin typeface="29LT Zarid Display"/>
                <a:ea typeface="29LT Zarid Display"/>
                <a:cs typeface="29LT Zarid Display"/>
                <a:sym typeface="29LT Zarid Display"/>
              </a:rPr>
              <a:t>30</a:t>
            </a:r>
            <a:r>
              <a:rPr lang="ar-EG" sz="3000">
                <a:solidFill>
                  <a:srgbClr val="0E0D0D"/>
                </a:solidFill>
                <a:latin typeface="29LT Zarid Display"/>
                <a:ea typeface="29LT Zarid Display"/>
                <a:cs typeface="29LT Zarid Display"/>
                <a:sym typeface="29LT Zarid Display"/>
                <a:rtl/>
              </a:rPr>
              <a:t> مترًا </a:t>
            </a:r>
          </a:p>
          <a:p>
            <a:pPr algn="r" rtl="1">
              <a:lnSpc>
                <a:spcPts val="3090"/>
              </a:lnSpc>
              <a:spcBef>
                <a:spcPct val="0"/>
              </a:spcBef>
            </a:pPr>
            <a:r>
              <a:rPr lang="ar-EG" sz="3000">
                <a:solidFill>
                  <a:srgbClr val="0E0D0D"/>
                </a:solidFill>
                <a:latin typeface="29LT Zarid Display"/>
                <a:ea typeface="29LT Zarid Display"/>
                <a:cs typeface="29LT Zarid Display"/>
                <a:sym typeface="29LT Zarid Display"/>
                <a:rtl/>
              </a:rPr>
              <a:t> باستخدام ثمانية معايير مكانية تشمل التدمير، الزلازل، الفيضانات، الانحدار، استخدام الأراضي، كثافة الخطوط، الكثافة السكانية، ونوع التربة. صُنّفت المعايير من </a:t>
            </a:r>
            <a:r>
              <a:rPr lang="en-US" sz="3000">
                <a:solidFill>
                  <a:srgbClr val="0E0D0D"/>
                </a:solidFill>
                <a:latin typeface="29LT Zarid Display"/>
                <a:ea typeface="29LT Zarid Display"/>
                <a:cs typeface="29LT Zarid Display"/>
                <a:sym typeface="29LT Zarid Display"/>
              </a:rPr>
              <a:t>1</a:t>
            </a:r>
            <a:r>
              <a:rPr lang="ar-EG" sz="3000">
                <a:solidFill>
                  <a:srgbClr val="0E0D0D"/>
                </a:solidFill>
                <a:latin typeface="29LT Zarid Display"/>
                <a:ea typeface="29LT Zarid Display"/>
                <a:cs typeface="29LT Zarid Display"/>
                <a:sym typeface="29LT Zarid Display"/>
                <a:rtl/>
              </a:rPr>
              <a:t> إلى </a:t>
            </a:r>
            <a:r>
              <a:rPr lang="en-US" sz="3000">
                <a:solidFill>
                  <a:srgbClr val="0E0D0D"/>
                </a:solidFill>
                <a:latin typeface="29LT Zarid Display"/>
                <a:ea typeface="29LT Zarid Display"/>
                <a:cs typeface="29LT Zarid Display"/>
                <a:sym typeface="29LT Zarid Display"/>
              </a:rPr>
              <a:t>5</a:t>
            </a:r>
            <a:r>
              <a:rPr lang="ar-EG" sz="3000">
                <a:solidFill>
                  <a:srgbClr val="0E0D0D"/>
                </a:solidFill>
                <a:latin typeface="29LT Zarid Display"/>
                <a:ea typeface="29LT Zarid Display"/>
                <a:cs typeface="29LT Zarid Display"/>
                <a:sym typeface="29LT Zarid Display"/>
                <a:rtl/>
              </a:rPr>
              <a:t> حسب تأثيرها على المرونة، وتم تحديد أوزانها باستخدام طريقة </a:t>
            </a:r>
            <a:r>
              <a:rPr lang="en-US" sz="3000">
                <a:solidFill>
                  <a:srgbClr val="0E0D0D"/>
                </a:solidFill>
                <a:latin typeface="29LT Zarid Display"/>
                <a:ea typeface="29LT Zarid Display"/>
                <a:cs typeface="29LT Zarid Display"/>
                <a:sym typeface="29LT Zarid Display"/>
              </a:rPr>
              <a:t>AHP</a:t>
            </a:r>
            <a:r>
              <a:rPr lang="ar-EG" sz="3000">
                <a:solidFill>
                  <a:srgbClr val="0E0D0D"/>
                </a:solidFill>
                <a:latin typeface="29LT Zarid Display"/>
                <a:ea typeface="29LT Zarid Display"/>
                <a:cs typeface="29LT Zarid Display"/>
                <a:sym typeface="29LT Zarid Display"/>
                <a:rtl/>
              </a:rPr>
              <a:t> وفقًا لأهميتها النسبية.</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099937" y="304258"/>
            <a:ext cx="12088125" cy="9678483"/>
          </a:xfrm>
          <a:custGeom>
            <a:avLst/>
            <a:gdLst/>
            <a:ahLst/>
            <a:cxnLst/>
            <a:rect l="l" t="t" r="r" b="b"/>
            <a:pathLst>
              <a:path w="12088125" h="9678483">
                <a:moveTo>
                  <a:pt x="0" y="0"/>
                </a:moveTo>
                <a:lnTo>
                  <a:pt x="12088126" y="0"/>
                </a:lnTo>
                <a:lnTo>
                  <a:pt x="12088126" y="9678484"/>
                </a:lnTo>
                <a:lnTo>
                  <a:pt x="0" y="9678484"/>
                </a:lnTo>
                <a:lnTo>
                  <a:pt x="0" y="0"/>
                </a:lnTo>
                <a:close/>
              </a:path>
            </a:pathLst>
          </a:custGeom>
          <a:blipFill>
            <a:blip r:embed="rId2"/>
            <a:stretch>
              <a:fillRect l="-696" t="-870" r="-1963" b="-2452"/>
            </a:stretch>
          </a:blipFill>
        </p:spPr>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99412" y="165492"/>
            <a:ext cx="13556278" cy="9811356"/>
          </a:xfrm>
          <a:custGeom>
            <a:avLst/>
            <a:gdLst/>
            <a:ahLst/>
            <a:cxnLst/>
            <a:rect l="l" t="t" r="r" b="b"/>
            <a:pathLst>
              <a:path w="13556278" h="9811356">
                <a:moveTo>
                  <a:pt x="0" y="0"/>
                </a:moveTo>
                <a:lnTo>
                  <a:pt x="13556278" y="0"/>
                </a:lnTo>
                <a:lnTo>
                  <a:pt x="13556278" y="9811357"/>
                </a:lnTo>
                <a:lnTo>
                  <a:pt x="0" y="9811357"/>
                </a:lnTo>
                <a:lnTo>
                  <a:pt x="0" y="0"/>
                </a:lnTo>
                <a:close/>
              </a:path>
            </a:pathLst>
          </a:custGeom>
          <a:blipFill>
            <a:blip r:embed="rId2"/>
            <a:stretch>
              <a:fillRect/>
            </a:stretch>
          </a:blipFill>
          <a:ln w="9525" cap="sq">
            <a:solidFill>
              <a:srgbClr val="000000"/>
            </a:solidFill>
            <a:prstDash val="solid"/>
            <a:miter/>
          </a:ln>
        </p:spPr>
      </p:sp>
      <p:grpSp>
        <p:nvGrpSpPr>
          <p:cNvPr id="3" name="Group 3"/>
          <p:cNvGrpSpPr/>
          <p:nvPr/>
        </p:nvGrpSpPr>
        <p:grpSpPr>
          <a:xfrm>
            <a:off x="14435700" y="6134990"/>
            <a:ext cx="3343359" cy="3765383"/>
            <a:chOff x="0" y="0"/>
            <a:chExt cx="669285" cy="753767"/>
          </a:xfrm>
        </p:grpSpPr>
        <p:sp>
          <p:nvSpPr>
            <p:cNvPr id="4" name="Freeform 4"/>
            <p:cNvSpPr/>
            <p:nvPr/>
          </p:nvSpPr>
          <p:spPr>
            <a:xfrm>
              <a:off x="0" y="0"/>
              <a:ext cx="669285" cy="753767"/>
            </a:xfrm>
            <a:custGeom>
              <a:avLst/>
              <a:gdLst/>
              <a:ahLst/>
              <a:cxnLst/>
              <a:rect l="l" t="t" r="r" b="b"/>
              <a:pathLst>
                <a:path w="669285" h="753767">
                  <a:moveTo>
                    <a:pt x="0" y="0"/>
                  </a:moveTo>
                  <a:lnTo>
                    <a:pt x="669285" y="0"/>
                  </a:lnTo>
                  <a:lnTo>
                    <a:pt x="669285" y="753767"/>
                  </a:lnTo>
                  <a:lnTo>
                    <a:pt x="0" y="753767"/>
                  </a:lnTo>
                  <a:close/>
                </a:path>
              </a:pathLst>
            </a:custGeom>
            <a:solidFill>
              <a:srgbClr val="F8D389">
                <a:alpha val="35686"/>
              </a:srgbClr>
            </a:solidFill>
          </p:spPr>
        </p:sp>
        <p:sp>
          <p:nvSpPr>
            <p:cNvPr id="5" name="TextBox 5"/>
            <p:cNvSpPr txBox="1"/>
            <p:nvPr/>
          </p:nvSpPr>
          <p:spPr>
            <a:xfrm>
              <a:off x="0" y="-9525"/>
              <a:ext cx="669285" cy="763292"/>
            </a:xfrm>
            <a:prstGeom prst="rect">
              <a:avLst/>
            </a:prstGeom>
          </p:spPr>
          <p:txBody>
            <a:bodyPr lIns="50800" tIns="50800" rIns="50800" bIns="50800" rtlCol="0" anchor="ctr"/>
            <a:lstStyle/>
            <a:p>
              <a:pPr algn="ctr">
                <a:lnSpc>
                  <a:spcPts val="1690"/>
                </a:lnSpc>
              </a:pPr>
              <a:endParaRPr/>
            </a:p>
          </p:txBody>
        </p:sp>
      </p:grpSp>
      <p:sp>
        <p:nvSpPr>
          <p:cNvPr id="6" name="TextBox 6"/>
          <p:cNvSpPr txBox="1"/>
          <p:nvPr/>
        </p:nvSpPr>
        <p:spPr>
          <a:xfrm>
            <a:off x="14654546" y="6368183"/>
            <a:ext cx="2905667" cy="3608666"/>
          </a:xfrm>
          <a:prstGeom prst="rect">
            <a:avLst/>
          </a:prstGeom>
        </p:spPr>
        <p:txBody>
          <a:bodyPr lIns="0" tIns="0" rIns="0" bIns="0" rtlCol="0" anchor="t">
            <a:spAutoFit/>
          </a:bodyPr>
          <a:lstStyle/>
          <a:p>
            <a:pPr algn="ctr" rtl="1">
              <a:lnSpc>
                <a:spcPts val="3090"/>
              </a:lnSpc>
              <a:spcBef>
                <a:spcPct val="0"/>
              </a:spcBef>
            </a:pPr>
            <a:r>
              <a:rPr lang="ar-EG" sz="3000">
                <a:solidFill>
                  <a:srgbClr val="0E0D0D"/>
                </a:solidFill>
                <a:latin typeface="29LT Zarid Display"/>
                <a:ea typeface="29LT Zarid Display"/>
                <a:cs typeface="29LT Zarid Display"/>
                <a:sym typeface="29LT Zarid Display"/>
                <a:rtl/>
              </a:rPr>
              <a:t> تُشكل مرجعًا استراتيجيًا لتوجيه قرارات البناء، وضمان دمج تدابير الحد من المخاطر وتعزيز المرونة في الخطط الرئيسية الجديدة واستراتيجيات التنمية المستقبلية.</a:t>
            </a: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p:txBody>
      </p:sp>
      <p:sp>
        <p:nvSpPr>
          <p:cNvPr id="7" name="TextBox 7"/>
          <p:cNvSpPr txBox="1"/>
          <p:nvPr/>
        </p:nvSpPr>
        <p:spPr>
          <a:xfrm>
            <a:off x="12084519" y="132004"/>
            <a:ext cx="8501365"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النتيجة النهائية</a:t>
            </a:r>
          </a:p>
        </p:txBody>
      </p:sp>
      <p:sp>
        <p:nvSpPr>
          <p:cNvPr id="8" name="AutoShape 8"/>
          <p:cNvSpPr/>
          <p:nvPr/>
        </p:nvSpPr>
        <p:spPr>
          <a:xfrm>
            <a:off x="14743290" y="1028700"/>
            <a:ext cx="3205664" cy="0"/>
          </a:xfrm>
          <a:prstGeom prst="line">
            <a:avLst/>
          </a:prstGeom>
          <a:ln w="28575" cap="flat">
            <a:solidFill>
              <a:srgbClr val="94415A">
                <a:alpha val="23922"/>
              </a:srgbClr>
            </a:solidFill>
            <a:prstDash val="solid"/>
            <a:headEnd type="none" w="sm" len="sm"/>
            <a:tailEnd type="none" w="sm" len="sm"/>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6047521" y="6009558"/>
            <a:ext cx="7147396" cy="4783587"/>
          </a:xfrm>
          <a:custGeom>
            <a:avLst/>
            <a:gdLst/>
            <a:ahLst/>
            <a:cxnLst/>
            <a:rect l="l" t="t" r="r" b="b"/>
            <a:pathLst>
              <a:path w="7147396" h="4783587">
                <a:moveTo>
                  <a:pt x="0" y="0"/>
                </a:moveTo>
                <a:lnTo>
                  <a:pt x="7147397" y="0"/>
                </a:lnTo>
                <a:lnTo>
                  <a:pt x="7147397" y="4783587"/>
                </a:lnTo>
                <a:lnTo>
                  <a:pt x="0" y="4783587"/>
                </a:lnTo>
                <a:lnTo>
                  <a:pt x="0" y="0"/>
                </a:lnTo>
                <a:close/>
              </a:path>
            </a:pathLst>
          </a:custGeom>
          <a:blipFill>
            <a:blip r:embed="rId2"/>
            <a:stretch>
              <a:fillRect l="-492"/>
            </a:stretch>
          </a:blipFill>
        </p:spPr>
      </p:sp>
      <p:sp>
        <p:nvSpPr>
          <p:cNvPr id="5" name="Freeform 5"/>
          <p:cNvSpPr/>
          <p:nvPr/>
        </p:nvSpPr>
        <p:spPr>
          <a:xfrm>
            <a:off x="-260121" y="4293820"/>
            <a:ext cx="6672761" cy="7329107"/>
          </a:xfrm>
          <a:custGeom>
            <a:avLst/>
            <a:gdLst/>
            <a:ahLst/>
            <a:cxnLst/>
            <a:rect l="l" t="t" r="r" b="b"/>
            <a:pathLst>
              <a:path w="6672761" h="7329107">
                <a:moveTo>
                  <a:pt x="0" y="0"/>
                </a:moveTo>
                <a:lnTo>
                  <a:pt x="6672761" y="0"/>
                </a:lnTo>
                <a:lnTo>
                  <a:pt x="6672761" y="7329106"/>
                </a:lnTo>
                <a:lnTo>
                  <a:pt x="0" y="7329106"/>
                </a:lnTo>
                <a:lnTo>
                  <a:pt x="0" y="0"/>
                </a:lnTo>
                <a:close/>
              </a:path>
            </a:pathLst>
          </a:custGeom>
          <a:blipFill>
            <a:blip r:embed="rId2"/>
            <a:stretch>
              <a:fillRect l="-65698" t="-20099" r="-32295"/>
            </a:stretch>
          </a:blipFill>
        </p:spPr>
      </p:sp>
      <p:grpSp>
        <p:nvGrpSpPr>
          <p:cNvPr id="6" name="Group 6"/>
          <p:cNvGrpSpPr/>
          <p:nvPr/>
        </p:nvGrpSpPr>
        <p:grpSpPr>
          <a:xfrm>
            <a:off x="9837352" y="7251537"/>
            <a:ext cx="4894736" cy="3785675"/>
            <a:chOff x="0" y="0"/>
            <a:chExt cx="1800252" cy="1392347"/>
          </a:xfrm>
        </p:grpSpPr>
        <p:sp>
          <p:nvSpPr>
            <p:cNvPr id="7" name="Freeform 7"/>
            <p:cNvSpPr/>
            <p:nvPr/>
          </p:nvSpPr>
          <p:spPr>
            <a:xfrm>
              <a:off x="0" y="0"/>
              <a:ext cx="1800252" cy="1392347"/>
            </a:xfrm>
            <a:custGeom>
              <a:avLst/>
              <a:gdLst/>
              <a:ahLst/>
              <a:cxnLst/>
              <a:rect l="l" t="t" r="r" b="b"/>
              <a:pathLst>
                <a:path w="1800252" h="1392347">
                  <a:moveTo>
                    <a:pt x="80666" y="0"/>
                  </a:moveTo>
                  <a:lnTo>
                    <a:pt x="1719586" y="0"/>
                  </a:lnTo>
                  <a:cubicBezTo>
                    <a:pt x="1764137" y="0"/>
                    <a:pt x="1800252" y="36115"/>
                    <a:pt x="1800252" y="80666"/>
                  </a:cubicBezTo>
                  <a:lnTo>
                    <a:pt x="1800252" y="1311681"/>
                  </a:lnTo>
                  <a:cubicBezTo>
                    <a:pt x="1800252" y="1356231"/>
                    <a:pt x="1764137" y="1392347"/>
                    <a:pt x="1719586" y="1392347"/>
                  </a:cubicBezTo>
                  <a:lnTo>
                    <a:pt x="80666" y="1392347"/>
                  </a:lnTo>
                  <a:cubicBezTo>
                    <a:pt x="36115" y="1392347"/>
                    <a:pt x="0" y="1356231"/>
                    <a:pt x="0" y="1311681"/>
                  </a:cubicBezTo>
                  <a:lnTo>
                    <a:pt x="0" y="80666"/>
                  </a:lnTo>
                  <a:cubicBezTo>
                    <a:pt x="0" y="36115"/>
                    <a:pt x="36115" y="0"/>
                    <a:pt x="80666" y="0"/>
                  </a:cubicBezTo>
                  <a:close/>
                </a:path>
              </a:pathLst>
            </a:custGeom>
            <a:solidFill>
              <a:srgbClr val="FFFFFF"/>
            </a:solidFill>
          </p:spPr>
        </p:sp>
        <p:sp>
          <p:nvSpPr>
            <p:cNvPr id="8" name="TextBox 8"/>
            <p:cNvSpPr txBox="1"/>
            <p:nvPr/>
          </p:nvSpPr>
          <p:spPr>
            <a:xfrm>
              <a:off x="0" y="-57150"/>
              <a:ext cx="1800252" cy="1449497"/>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11452668" y="536263"/>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التعريف بالمشروع</a:t>
            </a:r>
          </a:p>
        </p:txBody>
      </p:sp>
      <p:grpSp>
        <p:nvGrpSpPr>
          <p:cNvPr id="10" name="Group 10"/>
          <p:cNvGrpSpPr/>
          <p:nvPr/>
        </p:nvGrpSpPr>
        <p:grpSpPr>
          <a:xfrm>
            <a:off x="12596812" y="6087428"/>
            <a:ext cx="942023" cy="2012633"/>
            <a:chOff x="0" y="0"/>
            <a:chExt cx="1256030" cy="2683510"/>
          </a:xfrm>
        </p:grpSpPr>
        <p:sp>
          <p:nvSpPr>
            <p:cNvPr id="11" name="Freeform 11"/>
            <p:cNvSpPr/>
            <p:nvPr/>
          </p:nvSpPr>
          <p:spPr>
            <a:xfrm>
              <a:off x="10160" y="49530"/>
              <a:ext cx="1198880" cy="2588260"/>
            </a:xfrm>
            <a:custGeom>
              <a:avLst/>
              <a:gdLst/>
              <a:ahLst/>
              <a:cxnLst/>
              <a:rect l="l" t="t" r="r" b="b"/>
              <a:pathLst>
                <a:path w="1198880" h="2588260">
                  <a:moveTo>
                    <a:pt x="488950" y="824230"/>
                  </a:moveTo>
                  <a:cubicBezTo>
                    <a:pt x="447040" y="2270760"/>
                    <a:pt x="444500" y="2287270"/>
                    <a:pt x="430530" y="2315210"/>
                  </a:cubicBezTo>
                  <a:cubicBezTo>
                    <a:pt x="415290" y="2343150"/>
                    <a:pt x="391160" y="2371090"/>
                    <a:pt x="364490" y="2388870"/>
                  </a:cubicBezTo>
                  <a:cubicBezTo>
                    <a:pt x="337820" y="2406650"/>
                    <a:pt x="303530" y="2420620"/>
                    <a:pt x="271780" y="2424430"/>
                  </a:cubicBezTo>
                  <a:cubicBezTo>
                    <a:pt x="240030" y="2428240"/>
                    <a:pt x="204470" y="2423160"/>
                    <a:pt x="173990" y="2411730"/>
                  </a:cubicBezTo>
                  <a:cubicBezTo>
                    <a:pt x="143510" y="2400300"/>
                    <a:pt x="111760" y="2374900"/>
                    <a:pt x="92710" y="2355850"/>
                  </a:cubicBezTo>
                  <a:cubicBezTo>
                    <a:pt x="78740" y="2341880"/>
                    <a:pt x="72390" y="2332990"/>
                    <a:pt x="64770" y="2315210"/>
                  </a:cubicBezTo>
                  <a:cubicBezTo>
                    <a:pt x="53340" y="2291080"/>
                    <a:pt x="39370" y="2266950"/>
                    <a:pt x="40640" y="2218690"/>
                  </a:cubicBezTo>
                  <a:cubicBezTo>
                    <a:pt x="43180" y="2071370"/>
                    <a:pt x="199390" y="1619250"/>
                    <a:pt x="299720" y="1318260"/>
                  </a:cubicBezTo>
                  <a:cubicBezTo>
                    <a:pt x="405130" y="1007110"/>
                    <a:pt x="568960" y="591820"/>
                    <a:pt x="661670" y="383540"/>
                  </a:cubicBezTo>
                  <a:cubicBezTo>
                    <a:pt x="709930" y="276860"/>
                    <a:pt x="741680" y="196850"/>
                    <a:pt x="783590" y="144780"/>
                  </a:cubicBezTo>
                  <a:cubicBezTo>
                    <a:pt x="808990" y="113030"/>
                    <a:pt x="831850" y="93980"/>
                    <a:pt x="862330" y="80010"/>
                  </a:cubicBezTo>
                  <a:cubicBezTo>
                    <a:pt x="891540" y="66040"/>
                    <a:pt x="933450" y="59690"/>
                    <a:pt x="961390" y="58420"/>
                  </a:cubicBezTo>
                  <a:cubicBezTo>
                    <a:pt x="981710" y="58420"/>
                    <a:pt x="993140" y="59690"/>
                    <a:pt x="1012190" y="66040"/>
                  </a:cubicBezTo>
                  <a:cubicBezTo>
                    <a:pt x="1038860" y="74930"/>
                    <a:pt x="1079500" y="99060"/>
                    <a:pt x="1101090" y="116840"/>
                  </a:cubicBezTo>
                  <a:cubicBezTo>
                    <a:pt x="1116330" y="129540"/>
                    <a:pt x="1123950" y="138430"/>
                    <a:pt x="1134110" y="156210"/>
                  </a:cubicBezTo>
                  <a:cubicBezTo>
                    <a:pt x="1146810" y="180340"/>
                    <a:pt x="1164590" y="219710"/>
                    <a:pt x="1167130" y="252730"/>
                  </a:cubicBezTo>
                  <a:cubicBezTo>
                    <a:pt x="1169670" y="284480"/>
                    <a:pt x="1153160" y="307340"/>
                    <a:pt x="1151890" y="353060"/>
                  </a:cubicBezTo>
                  <a:cubicBezTo>
                    <a:pt x="1148080" y="447040"/>
                    <a:pt x="1198880" y="628650"/>
                    <a:pt x="1186180" y="784860"/>
                  </a:cubicBezTo>
                  <a:cubicBezTo>
                    <a:pt x="1169670" y="975360"/>
                    <a:pt x="1092200" y="1177290"/>
                    <a:pt x="1026160" y="1412240"/>
                  </a:cubicBezTo>
                  <a:cubicBezTo>
                    <a:pt x="941070" y="1713230"/>
                    <a:pt x="781050" y="2289810"/>
                    <a:pt x="711200" y="2440940"/>
                  </a:cubicBezTo>
                  <a:cubicBezTo>
                    <a:pt x="689610" y="2487930"/>
                    <a:pt x="680720" y="2504440"/>
                    <a:pt x="656590" y="2527300"/>
                  </a:cubicBezTo>
                  <a:cubicBezTo>
                    <a:pt x="632460" y="2550160"/>
                    <a:pt x="599440" y="2569210"/>
                    <a:pt x="568960" y="2578100"/>
                  </a:cubicBezTo>
                  <a:cubicBezTo>
                    <a:pt x="537210" y="2586990"/>
                    <a:pt x="499110" y="2588260"/>
                    <a:pt x="467360" y="2581910"/>
                  </a:cubicBezTo>
                  <a:cubicBezTo>
                    <a:pt x="434340" y="2575560"/>
                    <a:pt x="400050" y="2559050"/>
                    <a:pt x="374650" y="2537460"/>
                  </a:cubicBezTo>
                  <a:cubicBezTo>
                    <a:pt x="349250" y="2517140"/>
                    <a:pt x="326390" y="2481580"/>
                    <a:pt x="313690" y="2456180"/>
                  </a:cubicBezTo>
                  <a:cubicBezTo>
                    <a:pt x="306070" y="2438400"/>
                    <a:pt x="302260" y="2426970"/>
                    <a:pt x="299720" y="2407920"/>
                  </a:cubicBezTo>
                  <a:cubicBezTo>
                    <a:pt x="297180" y="2379980"/>
                    <a:pt x="307340" y="2350770"/>
                    <a:pt x="308610" y="2306320"/>
                  </a:cubicBezTo>
                  <a:cubicBezTo>
                    <a:pt x="309880" y="2221230"/>
                    <a:pt x="280670" y="2071370"/>
                    <a:pt x="289560" y="1932940"/>
                  </a:cubicBezTo>
                  <a:cubicBezTo>
                    <a:pt x="302260" y="1753870"/>
                    <a:pt x="342900" y="1555750"/>
                    <a:pt x="403860" y="1320800"/>
                  </a:cubicBezTo>
                  <a:cubicBezTo>
                    <a:pt x="491490" y="988060"/>
                    <a:pt x="746760" y="276860"/>
                    <a:pt x="807720" y="135890"/>
                  </a:cubicBezTo>
                  <a:cubicBezTo>
                    <a:pt x="821690" y="104140"/>
                    <a:pt x="825500" y="96520"/>
                    <a:pt x="838200" y="78740"/>
                  </a:cubicBezTo>
                  <a:cubicBezTo>
                    <a:pt x="850900" y="62230"/>
                    <a:pt x="867410" y="46990"/>
                    <a:pt x="885190" y="35560"/>
                  </a:cubicBezTo>
                  <a:cubicBezTo>
                    <a:pt x="901700" y="22860"/>
                    <a:pt x="922020" y="13970"/>
                    <a:pt x="943610" y="7620"/>
                  </a:cubicBezTo>
                  <a:cubicBezTo>
                    <a:pt x="963930" y="2540"/>
                    <a:pt x="985520" y="0"/>
                    <a:pt x="1007110" y="1270"/>
                  </a:cubicBezTo>
                  <a:cubicBezTo>
                    <a:pt x="1027430" y="2540"/>
                    <a:pt x="1050290" y="6350"/>
                    <a:pt x="1069340" y="15240"/>
                  </a:cubicBezTo>
                  <a:cubicBezTo>
                    <a:pt x="1089660" y="22860"/>
                    <a:pt x="1108710" y="34290"/>
                    <a:pt x="1125220" y="48260"/>
                  </a:cubicBezTo>
                  <a:cubicBezTo>
                    <a:pt x="1140460" y="60960"/>
                    <a:pt x="1155700" y="78740"/>
                    <a:pt x="1165860" y="96520"/>
                  </a:cubicBezTo>
                  <a:cubicBezTo>
                    <a:pt x="1177290" y="115570"/>
                    <a:pt x="1186180" y="135890"/>
                    <a:pt x="1189990" y="156210"/>
                  </a:cubicBezTo>
                  <a:cubicBezTo>
                    <a:pt x="1195070" y="177800"/>
                    <a:pt x="1196340" y="199390"/>
                    <a:pt x="1193800" y="220980"/>
                  </a:cubicBezTo>
                  <a:cubicBezTo>
                    <a:pt x="1191260" y="241300"/>
                    <a:pt x="1184910" y="262890"/>
                    <a:pt x="1176020" y="283210"/>
                  </a:cubicBezTo>
                  <a:cubicBezTo>
                    <a:pt x="1167130" y="302260"/>
                    <a:pt x="1154430" y="320040"/>
                    <a:pt x="1140460" y="335280"/>
                  </a:cubicBezTo>
                  <a:cubicBezTo>
                    <a:pt x="1126490" y="351790"/>
                    <a:pt x="1107440" y="364490"/>
                    <a:pt x="1089660" y="374650"/>
                  </a:cubicBezTo>
                  <a:cubicBezTo>
                    <a:pt x="1070610" y="384810"/>
                    <a:pt x="1049020" y="392430"/>
                    <a:pt x="1028700" y="394970"/>
                  </a:cubicBezTo>
                  <a:cubicBezTo>
                    <a:pt x="1007110" y="398780"/>
                    <a:pt x="985520" y="398780"/>
                    <a:pt x="963930" y="394970"/>
                  </a:cubicBezTo>
                  <a:cubicBezTo>
                    <a:pt x="943610" y="392430"/>
                    <a:pt x="922020" y="384810"/>
                    <a:pt x="902970" y="374650"/>
                  </a:cubicBezTo>
                  <a:cubicBezTo>
                    <a:pt x="885190" y="364490"/>
                    <a:pt x="866140" y="351790"/>
                    <a:pt x="852170" y="336550"/>
                  </a:cubicBezTo>
                  <a:cubicBezTo>
                    <a:pt x="836930" y="320040"/>
                    <a:pt x="825500" y="302260"/>
                    <a:pt x="816610" y="283210"/>
                  </a:cubicBezTo>
                  <a:cubicBezTo>
                    <a:pt x="807720" y="264160"/>
                    <a:pt x="801370" y="241300"/>
                    <a:pt x="798830" y="220980"/>
                  </a:cubicBezTo>
                  <a:cubicBezTo>
                    <a:pt x="796290" y="199390"/>
                    <a:pt x="797560" y="177800"/>
                    <a:pt x="802640" y="156210"/>
                  </a:cubicBezTo>
                  <a:cubicBezTo>
                    <a:pt x="806450" y="135890"/>
                    <a:pt x="815340" y="115570"/>
                    <a:pt x="825500" y="96520"/>
                  </a:cubicBezTo>
                  <a:cubicBezTo>
                    <a:pt x="836930" y="78740"/>
                    <a:pt x="850900" y="62230"/>
                    <a:pt x="867410" y="48260"/>
                  </a:cubicBezTo>
                  <a:cubicBezTo>
                    <a:pt x="883920" y="34290"/>
                    <a:pt x="902970" y="22860"/>
                    <a:pt x="923290" y="15240"/>
                  </a:cubicBezTo>
                  <a:cubicBezTo>
                    <a:pt x="942340" y="7620"/>
                    <a:pt x="963930" y="2540"/>
                    <a:pt x="985520" y="1270"/>
                  </a:cubicBezTo>
                  <a:cubicBezTo>
                    <a:pt x="1007110" y="0"/>
                    <a:pt x="1028700" y="2540"/>
                    <a:pt x="1049020" y="7620"/>
                  </a:cubicBezTo>
                  <a:cubicBezTo>
                    <a:pt x="1069340" y="13970"/>
                    <a:pt x="1089660" y="22860"/>
                    <a:pt x="1107440" y="34290"/>
                  </a:cubicBezTo>
                  <a:cubicBezTo>
                    <a:pt x="1125220" y="46990"/>
                    <a:pt x="1141730" y="62230"/>
                    <a:pt x="1154430" y="78740"/>
                  </a:cubicBezTo>
                  <a:cubicBezTo>
                    <a:pt x="1167130" y="96520"/>
                    <a:pt x="1177290" y="115570"/>
                    <a:pt x="1184910" y="135890"/>
                  </a:cubicBezTo>
                  <a:cubicBezTo>
                    <a:pt x="1191260" y="156210"/>
                    <a:pt x="1195070" y="177800"/>
                    <a:pt x="1195070" y="199390"/>
                  </a:cubicBezTo>
                  <a:cubicBezTo>
                    <a:pt x="1195070" y="220980"/>
                    <a:pt x="1192530" y="228600"/>
                    <a:pt x="1184910" y="262890"/>
                  </a:cubicBezTo>
                  <a:cubicBezTo>
                    <a:pt x="1149350" y="407670"/>
                    <a:pt x="887730" y="1082040"/>
                    <a:pt x="808990" y="1394460"/>
                  </a:cubicBezTo>
                  <a:cubicBezTo>
                    <a:pt x="755650" y="1609090"/>
                    <a:pt x="728980" y="1766570"/>
                    <a:pt x="713740" y="1945640"/>
                  </a:cubicBezTo>
                  <a:cubicBezTo>
                    <a:pt x="698500" y="2114550"/>
                    <a:pt x="739140" y="2346960"/>
                    <a:pt x="711200" y="2440940"/>
                  </a:cubicBezTo>
                  <a:cubicBezTo>
                    <a:pt x="698500" y="2484120"/>
                    <a:pt x="680720" y="2504440"/>
                    <a:pt x="656590" y="2527300"/>
                  </a:cubicBezTo>
                  <a:cubicBezTo>
                    <a:pt x="632460" y="2550160"/>
                    <a:pt x="599440" y="2569210"/>
                    <a:pt x="568960" y="2578100"/>
                  </a:cubicBezTo>
                  <a:cubicBezTo>
                    <a:pt x="537210" y="2586990"/>
                    <a:pt x="494030" y="2585720"/>
                    <a:pt x="467360" y="2581910"/>
                  </a:cubicBezTo>
                  <a:cubicBezTo>
                    <a:pt x="447040" y="2579370"/>
                    <a:pt x="435610" y="2574290"/>
                    <a:pt x="417830" y="2565400"/>
                  </a:cubicBezTo>
                  <a:cubicBezTo>
                    <a:pt x="393700" y="2551430"/>
                    <a:pt x="358140" y="2522220"/>
                    <a:pt x="340360" y="2500630"/>
                  </a:cubicBezTo>
                  <a:cubicBezTo>
                    <a:pt x="327660" y="2485390"/>
                    <a:pt x="321310" y="2475230"/>
                    <a:pt x="313690" y="2456180"/>
                  </a:cubicBezTo>
                  <a:cubicBezTo>
                    <a:pt x="304800" y="2430780"/>
                    <a:pt x="294640" y="2406650"/>
                    <a:pt x="298450" y="2355850"/>
                  </a:cubicBezTo>
                  <a:cubicBezTo>
                    <a:pt x="311150" y="2190750"/>
                    <a:pt x="547370" y="1605280"/>
                    <a:pt x="631190" y="1311910"/>
                  </a:cubicBezTo>
                  <a:cubicBezTo>
                    <a:pt x="690880" y="1101090"/>
                    <a:pt x="746760" y="948690"/>
                    <a:pt x="768350" y="763270"/>
                  </a:cubicBezTo>
                  <a:cubicBezTo>
                    <a:pt x="789940" y="575310"/>
                    <a:pt x="737870" y="271780"/>
                    <a:pt x="758190" y="190500"/>
                  </a:cubicBezTo>
                  <a:cubicBezTo>
                    <a:pt x="764540" y="165100"/>
                    <a:pt x="770890" y="160020"/>
                    <a:pt x="783590" y="144780"/>
                  </a:cubicBezTo>
                  <a:cubicBezTo>
                    <a:pt x="801370" y="124460"/>
                    <a:pt x="838200" y="93980"/>
                    <a:pt x="862330" y="80010"/>
                  </a:cubicBezTo>
                  <a:cubicBezTo>
                    <a:pt x="878840" y="69850"/>
                    <a:pt x="890270" y="66040"/>
                    <a:pt x="910590" y="63500"/>
                  </a:cubicBezTo>
                  <a:cubicBezTo>
                    <a:pt x="937260" y="59690"/>
                    <a:pt x="980440" y="57150"/>
                    <a:pt x="1012190" y="66040"/>
                  </a:cubicBezTo>
                  <a:cubicBezTo>
                    <a:pt x="1043940" y="74930"/>
                    <a:pt x="1079500" y="99060"/>
                    <a:pt x="1101090" y="116840"/>
                  </a:cubicBezTo>
                  <a:cubicBezTo>
                    <a:pt x="1116330" y="129540"/>
                    <a:pt x="1123950" y="138430"/>
                    <a:pt x="1134110" y="156210"/>
                  </a:cubicBezTo>
                  <a:cubicBezTo>
                    <a:pt x="1146810" y="180340"/>
                    <a:pt x="1164590" y="219710"/>
                    <a:pt x="1167130" y="252730"/>
                  </a:cubicBezTo>
                  <a:cubicBezTo>
                    <a:pt x="1169670" y="284480"/>
                    <a:pt x="1164590" y="314960"/>
                    <a:pt x="1151890" y="353060"/>
                  </a:cubicBezTo>
                  <a:cubicBezTo>
                    <a:pt x="1132840" y="407670"/>
                    <a:pt x="1079500" y="468630"/>
                    <a:pt x="1042670" y="542290"/>
                  </a:cubicBezTo>
                  <a:cubicBezTo>
                    <a:pt x="994410" y="638810"/>
                    <a:pt x="944880" y="759460"/>
                    <a:pt x="894080" y="890270"/>
                  </a:cubicBezTo>
                  <a:cubicBezTo>
                    <a:pt x="830580" y="1050290"/>
                    <a:pt x="763270" y="1234440"/>
                    <a:pt x="695960" y="1436370"/>
                  </a:cubicBezTo>
                  <a:cubicBezTo>
                    <a:pt x="614680" y="1684020"/>
                    <a:pt x="502920" y="2133600"/>
                    <a:pt x="448310" y="2268220"/>
                  </a:cubicBezTo>
                  <a:cubicBezTo>
                    <a:pt x="429260" y="2313940"/>
                    <a:pt x="419100" y="2334260"/>
                    <a:pt x="401320" y="2355850"/>
                  </a:cubicBezTo>
                  <a:cubicBezTo>
                    <a:pt x="389890" y="2371090"/>
                    <a:pt x="381000" y="2378710"/>
                    <a:pt x="364490" y="2388870"/>
                  </a:cubicBezTo>
                  <a:cubicBezTo>
                    <a:pt x="341630" y="2402840"/>
                    <a:pt x="303530" y="2420620"/>
                    <a:pt x="271780" y="2424430"/>
                  </a:cubicBezTo>
                  <a:cubicBezTo>
                    <a:pt x="240030" y="2428240"/>
                    <a:pt x="204470" y="2423160"/>
                    <a:pt x="173990" y="2411730"/>
                  </a:cubicBezTo>
                  <a:cubicBezTo>
                    <a:pt x="143510" y="2400300"/>
                    <a:pt x="114300" y="2379980"/>
                    <a:pt x="92710" y="2355850"/>
                  </a:cubicBezTo>
                  <a:cubicBezTo>
                    <a:pt x="71120" y="2331720"/>
                    <a:pt x="58420" y="2317750"/>
                    <a:pt x="46990" y="2268220"/>
                  </a:cubicBezTo>
                  <a:cubicBezTo>
                    <a:pt x="0" y="2080260"/>
                    <a:pt x="21590" y="1026160"/>
                    <a:pt x="45720" y="824230"/>
                  </a:cubicBezTo>
                  <a:cubicBezTo>
                    <a:pt x="52070" y="769620"/>
                    <a:pt x="55880" y="751840"/>
                    <a:pt x="71120" y="721360"/>
                  </a:cubicBezTo>
                  <a:cubicBezTo>
                    <a:pt x="87630" y="690880"/>
                    <a:pt x="113030" y="661670"/>
                    <a:pt x="140970" y="642620"/>
                  </a:cubicBezTo>
                  <a:cubicBezTo>
                    <a:pt x="170180" y="622300"/>
                    <a:pt x="212090" y="609600"/>
                    <a:pt x="240030" y="604520"/>
                  </a:cubicBezTo>
                  <a:cubicBezTo>
                    <a:pt x="260350" y="600710"/>
                    <a:pt x="276860" y="601980"/>
                    <a:pt x="293370" y="604520"/>
                  </a:cubicBezTo>
                  <a:cubicBezTo>
                    <a:pt x="311150" y="607060"/>
                    <a:pt x="326390" y="608330"/>
                    <a:pt x="345440" y="617220"/>
                  </a:cubicBezTo>
                  <a:cubicBezTo>
                    <a:pt x="372110" y="628650"/>
                    <a:pt x="410210" y="651510"/>
                    <a:pt x="433070" y="676910"/>
                  </a:cubicBezTo>
                  <a:cubicBezTo>
                    <a:pt x="455930" y="703580"/>
                    <a:pt x="473710" y="744220"/>
                    <a:pt x="481330" y="770890"/>
                  </a:cubicBezTo>
                  <a:cubicBezTo>
                    <a:pt x="487680" y="791210"/>
                    <a:pt x="488950" y="824230"/>
                    <a:pt x="488950" y="824230"/>
                  </a:cubicBezTo>
                </a:path>
              </a:pathLst>
            </a:custGeom>
            <a:solidFill>
              <a:srgbClr val="FFFFFF"/>
            </a:solidFill>
            <a:ln cap="sq">
              <a:noFill/>
              <a:prstDash val="solid"/>
              <a:miter/>
            </a:ln>
          </p:spPr>
        </p:sp>
      </p:grpSp>
      <p:grpSp>
        <p:nvGrpSpPr>
          <p:cNvPr id="12" name="Group 12"/>
          <p:cNvGrpSpPr/>
          <p:nvPr/>
        </p:nvGrpSpPr>
        <p:grpSpPr>
          <a:xfrm>
            <a:off x="11376660" y="6154103"/>
            <a:ext cx="3267075" cy="4042410"/>
            <a:chOff x="0" y="0"/>
            <a:chExt cx="4356100" cy="5389880"/>
          </a:xfrm>
        </p:grpSpPr>
        <p:sp>
          <p:nvSpPr>
            <p:cNvPr id="13" name="Freeform 13"/>
            <p:cNvSpPr/>
            <p:nvPr/>
          </p:nvSpPr>
          <p:spPr>
            <a:xfrm>
              <a:off x="49530" y="48260"/>
              <a:ext cx="4257040" cy="5304790"/>
            </a:xfrm>
            <a:custGeom>
              <a:avLst/>
              <a:gdLst/>
              <a:ahLst/>
              <a:cxnLst/>
              <a:rect l="l" t="t" r="r" b="b"/>
              <a:pathLst>
                <a:path w="4257040" h="5304790">
                  <a:moveTo>
                    <a:pt x="179070" y="2232660"/>
                  </a:moveTo>
                  <a:cubicBezTo>
                    <a:pt x="678180" y="2522220"/>
                    <a:pt x="850900" y="2733040"/>
                    <a:pt x="942340" y="2806700"/>
                  </a:cubicBezTo>
                  <a:cubicBezTo>
                    <a:pt x="986790" y="2842260"/>
                    <a:pt x="1017270" y="2844800"/>
                    <a:pt x="1046480" y="2876550"/>
                  </a:cubicBezTo>
                  <a:cubicBezTo>
                    <a:pt x="1080770" y="2913380"/>
                    <a:pt x="1079500" y="2979420"/>
                    <a:pt x="1130300" y="3023870"/>
                  </a:cubicBezTo>
                  <a:cubicBezTo>
                    <a:pt x="1221740" y="3102610"/>
                    <a:pt x="1521460" y="3144520"/>
                    <a:pt x="1621790" y="3213100"/>
                  </a:cubicBezTo>
                  <a:cubicBezTo>
                    <a:pt x="1677670" y="3251200"/>
                    <a:pt x="1700530" y="3293110"/>
                    <a:pt x="1729740" y="3333750"/>
                  </a:cubicBezTo>
                  <a:cubicBezTo>
                    <a:pt x="1755140" y="3368040"/>
                    <a:pt x="1774190" y="3399790"/>
                    <a:pt x="1791970" y="3437890"/>
                  </a:cubicBezTo>
                  <a:cubicBezTo>
                    <a:pt x="1811020" y="3478530"/>
                    <a:pt x="1808480" y="3540760"/>
                    <a:pt x="1840230" y="3569970"/>
                  </a:cubicBezTo>
                  <a:cubicBezTo>
                    <a:pt x="1874520" y="3600450"/>
                    <a:pt x="1943100" y="3591560"/>
                    <a:pt x="1997710" y="3610610"/>
                  </a:cubicBezTo>
                  <a:cubicBezTo>
                    <a:pt x="2057400" y="3630930"/>
                    <a:pt x="2127250" y="3658870"/>
                    <a:pt x="2180590" y="3689350"/>
                  </a:cubicBezTo>
                  <a:cubicBezTo>
                    <a:pt x="2227580" y="3716020"/>
                    <a:pt x="2268220" y="3743960"/>
                    <a:pt x="2302510" y="3778250"/>
                  </a:cubicBezTo>
                  <a:cubicBezTo>
                    <a:pt x="2336800" y="3811270"/>
                    <a:pt x="2353310" y="3851910"/>
                    <a:pt x="2386330" y="3890010"/>
                  </a:cubicBezTo>
                  <a:cubicBezTo>
                    <a:pt x="2425700" y="3935730"/>
                    <a:pt x="2481580" y="3976370"/>
                    <a:pt x="2524760" y="4029710"/>
                  </a:cubicBezTo>
                  <a:cubicBezTo>
                    <a:pt x="2573020" y="4089400"/>
                    <a:pt x="2608580" y="4185920"/>
                    <a:pt x="2659380" y="4235450"/>
                  </a:cubicBezTo>
                  <a:cubicBezTo>
                    <a:pt x="2700020" y="4277360"/>
                    <a:pt x="2747010" y="4282440"/>
                    <a:pt x="2792730" y="4323080"/>
                  </a:cubicBezTo>
                  <a:cubicBezTo>
                    <a:pt x="2857500" y="4380230"/>
                    <a:pt x="2943860" y="4478020"/>
                    <a:pt x="2997200" y="4565650"/>
                  </a:cubicBezTo>
                  <a:cubicBezTo>
                    <a:pt x="3049270" y="4649470"/>
                    <a:pt x="3088640" y="4761230"/>
                    <a:pt x="3111500" y="4833620"/>
                  </a:cubicBezTo>
                  <a:cubicBezTo>
                    <a:pt x="3126740" y="4881880"/>
                    <a:pt x="3124200" y="4917440"/>
                    <a:pt x="3139440" y="4954270"/>
                  </a:cubicBezTo>
                  <a:cubicBezTo>
                    <a:pt x="3154680" y="4992370"/>
                    <a:pt x="3191510" y="5062220"/>
                    <a:pt x="3202940" y="5059680"/>
                  </a:cubicBezTo>
                  <a:cubicBezTo>
                    <a:pt x="3215640" y="5055870"/>
                    <a:pt x="3194050" y="4947920"/>
                    <a:pt x="3201670" y="4892040"/>
                  </a:cubicBezTo>
                  <a:cubicBezTo>
                    <a:pt x="3208020" y="4837430"/>
                    <a:pt x="3224530" y="4791710"/>
                    <a:pt x="3246120" y="4728210"/>
                  </a:cubicBezTo>
                  <a:cubicBezTo>
                    <a:pt x="3276600" y="4635500"/>
                    <a:pt x="3337560" y="4531360"/>
                    <a:pt x="3376930" y="4394200"/>
                  </a:cubicBezTo>
                  <a:cubicBezTo>
                    <a:pt x="3436620" y="4189730"/>
                    <a:pt x="3502660" y="3815080"/>
                    <a:pt x="3526790" y="3608070"/>
                  </a:cubicBezTo>
                  <a:cubicBezTo>
                    <a:pt x="3543300" y="3474720"/>
                    <a:pt x="3533140" y="3397250"/>
                    <a:pt x="3544570" y="3275330"/>
                  </a:cubicBezTo>
                  <a:cubicBezTo>
                    <a:pt x="3557270" y="3128010"/>
                    <a:pt x="3575050" y="2976880"/>
                    <a:pt x="3604260" y="2786380"/>
                  </a:cubicBezTo>
                  <a:cubicBezTo>
                    <a:pt x="3646170" y="2515870"/>
                    <a:pt x="3728720" y="2065020"/>
                    <a:pt x="3783330" y="1805940"/>
                  </a:cubicBezTo>
                  <a:cubicBezTo>
                    <a:pt x="3818890" y="1634490"/>
                    <a:pt x="3860800" y="1521460"/>
                    <a:pt x="3884930" y="1381760"/>
                  </a:cubicBezTo>
                  <a:cubicBezTo>
                    <a:pt x="3909060" y="1247140"/>
                    <a:pt x="3911600" y="1106170"/>
                    <a:pt x="3930650" y="980440"/>
                  </a:cubicBezTo>
                  <a:cubicBezTo>
                    <a:pt x="3947160" y="868680"/>
                    <a:pt x="3980180" y="754380"/>
                    <a:pt x="3992880" y="664210"/>
                  </a:cubicBezTo>
                  <a:cubicBezTo>
                    <a:pt x="4001770" y="598170"/>
                    <a:pt x="4004310" y="557530"/>
                    <a:pt x="4006850" y="490220"/>
                  </a:cubicBezTo>
                  <a:cubicBezTo>
                    <a:pt x="4009390" y="398780"/>
                    <a:pt x="3985260" y="251460"/>
                    <a:pt x="4004310" y="167640"/>
                  </a:cubicBezTo>
                  <a:cubicBezTo>
                    <a:pt x="4017010" y="110490"/>
                    <a:pt x="4043680" y="57150"/>
                    <a:pt x="4071620" y="30480"/>
                  </a:cubicBezTo>
                  <a:cubicBezTo>
                    <a:pt x="4090670" y="12700"/>
                    <a:pt x="4113530" y="3810"/>
                    <a:pt x="4136390" y="2540"/>
                  </a:cubicBezTo>
                  <a:cubicBezTo>
                    <a:pt x="4157980" y="0"/>
                    <a:pt x="4187190" y="10160"/>
                    <a:pt x="4203700" y="19050"/>
                  </a:cubicBezTo>
                  <a:cubicBezTo>
                    <a:pt x="4216400" y="24130"/>
                    <a:pt x="4222750" y="30480"/>
                    <a:pt x="4230370" y="41910"/>
                  </a:cubicBezTo>
                  <a:cubicBezTo>
                    <a:pt x="4241800" y="57150"/>
                    <a:pt x="4254500" y="85090"/>
                    <a:pt x="4255770" y="107950"/>
                  </a:cubicBezTo>
                  <a:cubicBezTo>
                    <a:pt x="4257040" y="129540"/>
                    <a:pt x="4245610" y="158750"/>
                    <a:pt x="4235450" y="175260"/>
                  </a:cubicBezTo>
                  <a:cubicBezTo>
                    <a:pt x="4229100" y="186690"/>
                    <a:pt x="4222750" y="193040"/>
                    <a:pt x="4211320" y="200660"/>
                  </a:cubicBezTo>
                  <a:cubicBezTo>
                    <a:pt x="4194810" y="209550"/>
                    <a:pt x="4166870" y="222250"/>
                    <a:pt x="4144010" y="220980"/>
                  </a:cubicBezTo>
                  <a:cubicBezTo>
                    <a:pt x="4122420" y="220980"/>
                    <a:pt x="4095750" y="212090"/>
                    <a:pt x="4077970" y="198120"/>
                  </a:cubicBezTo>
                  <a:cubicBezTo>
                    <a:pt x="4060190" y="184150"/>
                    <a:pt x="4046220" y="157480"/>
                    <a:pt x="4039870" y="139700"/>
                  </a:cubicBezTo>
                  <a:cubicBezTo>
                    <a:pt x="4034790" y="127000"/>
                    <a:pt x="4036060" y="115570"/>
                    <a:pt x="4036060" y="104140"/>
                  </a:cubicBezTo>
                  <a:cubicBezTo>
                    <a:pt x="4037330" y="92710"/>
                    <a:pt x="4038600" y="81280"/>
                    <a:pt x="4044950" y="69850"/>
                  </a:cubicBezTo>
                  <a:cubicBezTo>
                    <a:pt x="4053840" y="52070"/>
                    <a:pt x="4071620" y="27940"/>
                    <a:pt x="4090670" y="16510"/>
                  </a:cubicBezTo>
                  <a:cubicBezTo>
                    <a:pt x="4109720" y="5080"/>
                    <a:pt x="4137660" y="0"/>
                    <a:pt x="4159250" y="2540"/>
                  </a:cubicBezTo>
                  <a:cubicBezTo>
                    <a:pt x="4182110" y="5080"/>
                    <a:pt x="4206240" y="17780"/>
                    <a:pt x="4222750" y="33020"/>
                  </a:cubicBezTo>
                  <a:cubicBezTo>
                    <a:pt x="4237990" y="48260"/>
                    <a:pt x="4250690" y="77470"/>
                    <a:pt x="4254500" y="95250"/>
                  </a:cubicBezTo>
                  <a:cubicBezTo>
                    <a:pt x="4257040" y="109220"/>
                    <a:pt x="4255770" y="119380"/>
                    <a:pt x="4254500" y="130810"/>
                  </a:cubicBezTo>
                  <a:cubicBezTo>
                    <a:pt x="4251960" y="142240"/>
                    <a:pt x="4248150" y="156210"/>
                    <a:pt x="4241800" y="165100"/>
                  </a:cubicBezTo>
                  <a:cubicBezTo>
                    <a:pt x="4236720" y="172720"/>
                    <a:pt x="4224020" y="170180"/>
                    <a:pt x="4217670" y="181610"/>
                  </a:cubicBezTo>
                  <a:cubicBezTo>
                    <a:pt x="4197350" y="220980"/>
                    <a:pt x="4215130" y="408940"/>
                    <a:pt x="4207510" y="502920"/>
                  </a:cubicBezTo>
                  <a:cubicBezTo>
                    <a:pt x="4201160" y="576580"/>
                    <a:pt x="4193540" y="628650"/>
                    <a:pt x="4179570" y="702310"/>
                  </a:cubicBezTo>
                  <a:cubicBezTo>
                    <a:pt x="4164330" y="793750"/>
                    <a:pt x="4130040" y="895350"/>
                    <a:pt x="4112260" y="1004570"/>
                  </a:cubicBezTo>
                  <a:cubicBezTo>
                    <a:pt x="4090670" y="1132840"/>
                    <a:pt x="4088130" y="1283970"/>
                    <a:pt x="4064000" y="1421130"/>
                  </a:cubicBezTo>
                  <a:cubicBezTo>
                    <a:pt x="4041140" y="1559560"/>
                    <a:pt x="3995420" y="1689100"/>
                    <a:pt x="3968750" y="1833880"/>
                  </a:cubicBezTo>
                  <a:cubicBezTo>
                    <a:pt x="3939540" y="1992630"/>
                    <a:pt x="3924300" y="2170430"/>
                    <a:pt x="3897630" y="2334260"/>
                  </a:cubicBezTo>
                  <a:cubicBezTo>
                    <a:pt x="3872230" y="2494280"/>
                    <a:pt x="3831590" y="2647950"/>
                    <a:pt x="3811270" y="2806700"/>
                  </a:cubicBezTo>
                  <a:cubicBezTo>
                    <a:pt x="3790950" y="2962910"/>
                    <a:pt x="3779520" y="3141980"/>
                    <a:pt x="3773170" y="3279140"/>
                  </a:cubicBezTo>
                  <a:cubicBezTo>
                    <a:pt x="3768090" y="3384550"/>
                    <a:pt x="3779520" y="3439160"/>
                    <a:pt x="3768090" y="3558540"/>
                  </a:cubicBezTo>
                  <a:cubicBezTo>
                    <a:pt x="3747770" y="3775710"/>
                    <a:pt x="3679190" y="4217670"/>
                    <a:pt x="3614420" y="4466590"/>
                  </a:cubicBezTo>
                  <a:cubicBezTo>
                    <a:pt x="3567430" y="4648200"/>
                    <a:pt x="3505200" y="4790440"/>
                    <a:pt x="3451860" y="4925060"/>
                  </a:cubicBezTo>
                  <a:cubicBezTo>
                    <a:pt x="3407410" y="5035550"/>
                    <a:pt x="3369310" y="5161280"/>
                    <a:pt x="3318510" y="5220970"/>
                  </a:cubicBezTo>
                  <a:cubicBezTo>
                    <a:pt x="3288030" y="5256530"/>
                    <a:pt x="3257550" y="5273040"/>
                    <a:pt x="3221990" y="5284470"/>
                  </a:cubicBezTo>
                  <a:cubicBezTo>
                    <a:pt x="3185160" y="5295900"/>
                    <a:pt x="3139440" y="5304790"/>
                    <a:pt x="3102610" y="5289550"/>
                  </a:cubicBezTo>
                  <a:cubicBezTo>
                    <a:pt x="3058160" y="5271770"/>
                    <a:pt x="3016250" y="5205730"/>
                    <a:pt x="2980690" y="5162550"/>
                  </a:cubicBezTo>
                  <a:cubicBezTo>
                    <a:pt x="2950210" y="5124450"/>
                    <a:pt x="2918460" y="5090160"/>
                    <a:pt x="2900680" y="5046980"/>
                  </a:cubicBezTo>
                  <a:cubicBezTo>
                    <a:pt x="2881630" y="5003800"/>
                    <a:pt x="2889250" y="4959350"/>
                    <a:pt x="2871470" y="4904740"/>
                  </a:cubicBezTo>
                  <a:cubicBezTo>
                    <a:pt x="2846070" y="4824730"/>
                    <a:pt x="2806700" y="4701540"/>
                    <a:pt x="2741930" y="4617720"/>
                  </a:cubicBezTo>
                  <a:cubicBezTo>
                    <a:pt x="2672080" y="4528820"/>
                    <a:pt x="2531110" y="4472940"/>
                    <a:pt x="2457450" y="4390390"/>
                  </a:cubicBezTo>
                  <a:cubicBezTo>
                    <a:pt x="2393950" y="4321810"/>
                    <a:pt x="2359660" y="4226560"/>
                    <a:pt x="2313940" y="4171950"/>
                  </a:cubicBezTo>
                  <a:cubicBezTo>
                    <a:pt x="2280920" y="4132580"/>
                    <a:pt x="2246630" y="4114800"/>
                    <a:pt x="2218690" y="4083050"/>
                  </a:cubicBezTo>
                  <a:cubicBezTo>
                    <a:pt x="2192020" y="4053840"/>
                    <a:pt x="2180590" y="4018280"/>
                    <a:pt x="2151380" y="3987800"/>
                  </a:cubicBezTo>
                  <a:cubicBezTo>
                    <a:pt x="2115820" y="3950970"/>
                    <a:pt x="2068830" y="3912870"/>
                    <a:pt x="2015490" y="3884930"/>
                  </a:cubicBezTo>
                  <a:cubicBezTo>
                    <a:pt x="1957070" y="3854450"/>
                    <a:pt x="1875790" y="3849370"/>
                    <a:pt x="1809750" y="3817620"/>
                  </a:cubicBezTo>
                  <a:cubicBezTo>
                    <a:pt x="1743710" y="3785870"/>
                    <a:pt x="1666240" y="3749040"/>
                    <a:pt x="1623060" y="3696970"/>
                  </a:cubicBezTo>
                  <a:cubicBezTo>
                    <a:pt x="1584960" y="3649980"/>
                    <a:pt x="1577340" y="3577590"/>
                    <a:pt x="1553210" y="3529330"/>
                  </a:cubicBezTo>
                  <a:cubicBezTo>
                    <a:pt x="1534160" y="3491230"/>
                    <a:pt x="1529080" y="3458210"/>
                    <a:pt x="1496060" y="3430270"/>
                  </a:cubicBezTo>
                  <a:cubicBezTo>
                    <a:pt x="1443990" y="3385820"/>
                    <a:pt x="1309370" y="3345180"/>
                    <a:pt x="1236980" y="3329940"/>
                  </a:cubicBezTo>
                  <a:cubicBezTo>
                    <a:pt x="1189990" y="3319780"/>
                    <a:pt x="1154430" y="3336290"/>
                    <a:pt x="1113790" y="3323590"/>
                  </a:cubicBezTo>
                  <a:cubicBezTo>
                    <a:pt x="1068070" y="3308350"/>
                    <a:pt x="1016000" y="3268980"/>
                    <a:pt x="979170" y="3237230"/>
                  </a:cubicBezTo>
                  <a:cubicBezTo>
                    <a:pt x="948690" y="3209290"/>
                    <a:pt x="928370" y="3181350"/>
                    <a:pt x="906780" y="3148330"/>
                  </a:cubicBezTo>
                  <a:cubicBezTo>
                    <a:pt x="882650" y="3112770"/>
                    <a:pt x="876300" y="3070860"/>
                    <a:pt x="842010" y="3028950"/>
                  </a:cubicBezTo>
                  <a:cubicBezTo>
                    <a:pt x="789940" y="2964180"/>
                    <a:pt x="647700" y="2881630"/>
                    <a:pt x="594360" y="2818130"/>
                  </a:cubicBezTo>
                  <a:cubicBezTo>
                    <a:pt x="561340" y="2778760"/>
                    <a:pt x="568960" y="2748280"/>
                    <a:pt x="530860" y="2710180"/>
                  </a:cubicBezTo>
                  <a:cubicBezTo>
                    <a:pt x="447040" y="2626360"/>
                    <a:pt x="102870" y="2491740"/>
                    <a:pt x="35560" y="2416810"/>
                  </a:cubicBezTo>
                  <a:cubicBezTo>
                    <a:pt x="10160" y="2388870"/>
                    <a:pt x="3810" y="2367280"/>
                    <a:pt x="1270" y="2340610"/>
                  </a:cubicBezTo>
                  <a:cubicBezTo>
                    <a:pt x="0" y="2315210"/>
                    <a:pt x="10160" y="2282190"/>
                    <a:pt x="26670" y="2261870"/>
                  </a:cubicBezTo>
                  <a:cubicBezTo>
                    <a:pt x="41910" y="2240280"/>
                    <a:pt x="72390" y="2222500"/>
                    <a:pt x="97790" y="2217420"/>
                  </a:cubicBezTo>
                  <a:cubicBezTo>
                    <a:pt x="123190" y="2213610"/>
                    <a:pt x="179070" y="2232660"/>
                    <a:pt x="179070" y="2232660"/>
                  </a:cubicBezTo>
                </a:path>
              </a:pathLst>
            </a:custGeom>
            <a:solidFill>
              <a:srgbClr val="FFFFFF"/>
            </a:solidFill>
            <a:ln cap="sq">
              <a:noFill/>
              <a:prstDash val="solid"/>
              <a:miter/>
            </a:ln>
          </p:spPr>
        </p:sp>
      </p:grpSp>
      <p:grpSp>
        <p:nvGrpSpPr>
          <p:cNvPr id="14" name="Group 14"/>
          <p:cNvGrpSpPr/>
          <p:nvPr/>
        </p:nvGrpSpPr>
        <p:grpSpPr>
          <a:xfrm>
            <a:off x="7929335" y="5212792"/>
            <a:ext cx="4894736" cy="3785675"/>
            <a:chOff x="0" y="0"/>
            <a:chExt cx="1800252" cy="1392347"/>
          </a:xfrm>
        </p:grpSpPr>
        <p:sp>
          <p:nvSpPr>
            <p:cNvPr id="15" name="Freeform 15"/>
            <p:cNvSpPr/>
            <p:nvPr/>
          </p:nvSpPr>
          <p:spPr>
            <a:xfrm>
              <a:off x="0" y="0"/>
              <a:ext cx="1800252" cy="1392347"/>
            </a:xfrm>
            <a:custGeom>
              <a:avLst/>
              <a:gdLst/>
              <a:ahLst/>
              <a:cxnLst/>
              <a:rect l="l" t="t" r="r" b="b"/>
              <a:pathLst>
                <a:path w="1800252" h="1392347">
                  <a:moveTo>
                    <a:pt x="80666" y="0"/>
                  </a:moveTo>
                  <a:lnTo>
                    <a:pt x="1719586" y="0"/>
                  </a:lnTo>
                  <a:cubicBezTo>
                    <a:pt x="1764137" y="0"/>
                    <a:pt x="1800252" y="36115"/>
                    <a:pt x="1800252" y="80666"/>
                  </a:cubicBezTo>
                  <a:lnTo>
                    <a:pt x="1800252" y="1311681"/>
                  </a:lnTo>
                  <a:cubicBezTo>
                    <a:pt x="1800252" y="1356231"/>
                    <a:pt x="1764137" y="1392347"/>
                    <a:pt x="1719586" y="1392347"/>
                  </a:cubicBezTo>
                  <a:lnTo>
                    <a:pt x="80666" y="1392347"/>
                  </a:lnTo>
                  <a:cubicBezTo>
                    <a:pt x="36115" y="1392347"/>
                    <a:pt x="0" y="1356231"/>
                    <a:pt x="0" y="1311681"/>
                  </a:cubicBezTo>
                  <a:lnTo>
                    <a:pt x="0" y="80666"/>
                  </a:lnTo>
                  <a:cubicBezTo>
                    <a:pt x="0" y="36115"/>
                    <a:pt x="36115" y="0"/>
                    <a:pt x="80666" y="0"/>
                  </a:cubicBezTo>
                  <a:close/>
                </a:path>
              </a:pathLst>
            </a:custGeom>
            <a:solidFill>
              <a:srgbClr val="FFFFFF"/>
            </a:solidFill>
          </p:spPr>
        </p:sp>
        <p:sp>
          <p:nvSpPr>
            <p:cNvPr id="16" name="TextBox 16"/>
            <p:cNvSpPr txBox="1"/>
            <p:nvPr/>
          </p:nvSpPr>
          <p:spPr>
            <a:xfrm>
              <a:off x="0" y="-57150"/>
              <a:ext cx="1800252" cy="1449497"/>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1614785" y="7685722"/>
            <a:ext cx="667702" cy="539115"/>
            <a:chOff x="0" y="0"/>
            <a:chExt cx="890270" cy="718820"/>
          </a:xfrm>
        </p:grpSpPr>
        <p:sp>
          <p:nvSpPr>
            <p:cNvPr id="18" name="Freeform 18"/>
            <p:cNvSpPr/>
            <p:nvPr/>
          </p:nvSpPr>
          <p:spPr>
            <a:xfrm>
              <a:off x="43180" y="48260"/>
              <a:ext cx="798830" cy="623570"/>
            </a:xfrm>
            <a:custGeom>
              <a:avLst/>
              <a:gdLst/>
              <a:ahLst/>
              <a:cxnLst/>
              <a:rect l="l" t="t" r="r" b="b"/>
              <a:pathLst>
                <a:path w="798830" h="623570">
                  <a:moveTo>
                    <a:pt x="180340" y="16510"/>
                  </a:moveTo>
                  <a:cubicBezTo>
                    <a:pt x="594360" y="275590"/>
                    <a:pt x="628650" y="298450"/>
                    <a:pt x="669290" y="332740"/>
                  </a:cubicBezTo>
                  <a:cubicBezTo>
                    <a:pt x="709930" y="365760"/>
                    <a:pt x="762000" y="405130"/>
                    <a:pt x="781050" y="440690"/>
                  </a:cubicBezTo>
                  <a:cubicBezTo>
                    <a:pt x="795020" y="466090"/>
                    <a:pt x="798830" y="492760"/>
                    <a:pt x="795020" y="516890"/>
                  </a:cubicBezTo>
                  <a:cubicBezTo>
                    <a:pt x="792480" y="541020"/>
                    <a:pt x="778510" y="568960"/>
                    <a:pt x="760730" y="585470"/>
                  </a:cubicBezTo>
                  <a:cubicBezTo>
                    <a:pt x="742950" y="603250"/>
                    <a:pt x="715010" y="615950"/>
                    <a:pt x="690880" y="619760"/>
                  </a:cubicBezTo>
                  <a:cubicBezTo>
                    <a:pt x="666750" y="622300"/>
                    <a:pt x="633730" y="613410"/>
                    <a:pt x="615950" y="604520"/>
                  </a:cubicBezTo>
                  <a:cubicBezTo>
                    <a:pt x="601980" y="598170"/>
                    <a:pt x="594360" y="591820"/>
                    <a:pt x="585470" y="580390"/>
                  </a:cubicBezTo>
                  <a:cubicBezTo>
                    <a:pt x="572770" y="563880"/>
                    <a:pt x="556260" y="533400"/>
                    <a:pt x="554990" y="509270"/>
                  </a:cubicBezTo>
                  <a:cubicBezTo>
                    <a:pt x="553720" y="483870"/>
                    <a:pt x="563880" y="452120"/>
                    <a:pt x="574040" y="434340"/>
                  </a:cubicBezTo>
                  <a:cubicBezTo>
                    <a:pt x="580390" y="420370"/>
                    <a:pt x="588010" y="412750"/>
                    <a:pt x="600710" y="405130"/>
                  </a:cubicBezTo>
                  <a:cubicBezTo>
                    <a:pt x="617220" y="393700"/>
                    <a:pt x="652780" y="381000"/>
                    <a:pt x="673100" y="378460"/>
                  </a:cubicBezTo>
                  <a:cubicBezTo>
                    <a:pt x="687070" y="377190"/>
                    <a:pt x="698500" y="378460"/>
                    <a:pt x="711200" y="383540"/>
                  </a:cubicBezTo>
                  <a:cubicBezTo>
                    <a:pt x="731520" y="392430"/>
                    <a:pt x="760730" y="410210"/>
                    <a:pt x="774700" y="429260"/>
                  </a:cubicBezTo>
                  <a:cubicBezTo>
                    <a:pt x="788670" y="449580"/>
                    <a:pt x="797560" y="478790"/>
                    <a:pt x="796290" y="502920"/>
                  </a:cubicBezTo>
                  <a:cubicBezTo>
                    <a:pt x="796290" y="528320"/>
                    <a:pt x="784860" y="557530"/>
                    <a:pt x="769620" y="575310"/>
                  </a:cubicBezTo>
                  <a:cubicBezTo>
                    <a:pt x="754380" y="594360"/>
                    <a:pt x="727710" y="610870"/>
                    <a:pt x="703580" y="617220"/>
                  </a:cubicBezTo>
                  <a:cubicBezTo>
                    <a:pt x="680720" y="623570"/>
                    <a:pt x="657860" y="622300"/>
                    <a:pt x="627380" y="610870"/>
                  </a:cubicBezTo>
                  <a:cubicBezTo>
                    <a:pt x="567690" y="586740"/>
                    <a:pt x="481330" y="490220"/>
                    <a:pt x="394970" y="429260"/>
                  </a:cubicBezTo>
                  <a:cubicBezTo>
                    <a:pt x="295910" y="359410"/>
                    <a:pt x="120650" y="273050"/>
                    <a:pt x="59690" y="218440"/>
                  </a:cubicBezTo>
                  <a:cubicBezTo>
                    <a:pt x="31750" y="193040"/>
                    <a:pt x="16510" y="177800"/>
                    <a:pt x="7620" y="152400"/>
                  </a:cubicBezTo>
                  <a:cubicBezTo>
                    <a:pt x="0" y="128270"/>
                    <a:pt x="5080" y="92710"/>
                    <a:pt x="12700" y="69850"/>
                  </a:cubicBezTo>
                  <a:cubicBezTo>
                    <a:pt x="20320" y="52070"/>
                    <a:pt x="33020" y="36830"/>
                    <a:pt x="46990" y="25400"/>
                  </a:cubicBezTo>
                  <a:cubicBezTo>
                    <a:pt x="62230" y="13970"/>
                    <a:pt x="78740" y="5080"/>
                    <a:pt x="99060" y="2540"/>
                  </a:cubicBezTo>
                  <a:cubicBezTo>
                    <a:pt x="121920" y="0"/>
                    <a:pt x="180340" y="16510"/>
                    <a:pt x="180340" y="16510"/>
                  </a:cubicBezTo>
                </a:path>
              </a:pathLst>
            </a:custGeom>
            <a:solidFill>
              <a:srgbClr val="FFFFFF"/>
            </a:solidFill>
            <a:ln cap="sq">
              <a:noFill/>
              <a:prstDash val="solid"/>
              <a:miter/>
            </a:ln>
          </p:spPr>
        </p:sp>
      </p:grpSp>
      <p:grpSp>
        <p:nvGrpSpPr>
          <p:cNvPr id="19" name="Group 19"/>
          <p:cNvGrpSpPr/>
          <p:nvPr/>
        </p:nvGrpSpPr>
        <p:grpSpPr>
          <a:xfrm>
            <a:off x="8021745" y="8425649"/>
            <a:ext cx="2469808" cy="2367496"/>
            <a:chOff x="0" y="0"/>
            <a:chExt cx="4598670" cy="4408170"/>
          </a:xfrm>
        </p:grpSpPr>
        <p:sp>
          <p:nvSpPr>
            <p:cNvPr id="20" name="Freeform 20"/>
            <p:cNvSpPr/>
            <p:nvPr/>
          </p:nvSpPr>
          <p:spPr>
            <a:xfrm>
              <a:off x="50800" y="34290"/>
              <a:ext cx="4497070" cy="4321810"/>
            </a:xfrm>
            <a:custGeom>
              <a:avLst/>
              <a:gdLst/>
              <a:ahLst/>
              <a:cxnLst/>
              <a:rect l="l" t="t" r="r" b="b"/>
              <a:pathLst>
                <a:path w="4497070" h="4321810">
                  <a:moveTo>
                    <a:pt x="0" y="966470"/>
                  </a:moveTo>
                  <a:cubicBezTo>
                    <a:pt x="231140" y="156210"/>
                    <a:pt x="508000" y="31750"/>
                    <a:pt x="722630" y="16510"/>
                  </a:cubicBezTo>
                  <a:cubicBezTo>
                    <a:pt x="946150" y="0"/>
                    <a:pt x="1191260" y="176530"/>
                    <a:pt x="1430020" y="245110"/>
                  </a:cubicBezTo>
                  <a:cubicBezTo>
                    <a:pt x="1670050" y="313690"/>
                    <a:pt x="1908810" y="361950"/>
                    <a:pt x="2156460" y="427990"/>
                  </a:cubicBezTo>
                  <a:cubicBezTo>
                    <a:pt x="2416810" y="495300"/>
                    <a:pt x="2705100" y="581660"/>
                    <a:pt x="2952750" y="645160"/>
                  </a:cubicBezTo>
                  <a:cubicBezTo>
                    <a:pt x="3168650" y="701040"/>
                    <a:pt x="3375660" y="753110"/>
                    <a:pt x="3562350" y="791210"/>
                  </a:cubicBezTo>
                  <a:cubicBezTo>
                    <a:pt x="3717290" y="821690"/>
                    <a:pt x="3886200" y="849630"/>
                    <a:pt x="3991610" y="861060"/>
                  </a:cubicBezTo>
                  <a:cubicBezTo>
                    <a:pt x="4051300" y="868680"/>
                    <a:pt x="4132580" y="869950"/>
                    <a:pt x="4133850" y="869950"/>
                  </a:cubicBezTo>
                  <a:cubicBezTo>
                    <a:pt x="4133850" y="869950"/>
                    <a:pt x="4165600" y="877570"/>
                    <a:pt x="4182110" y="881380"/>
                  </a:cubicBezTo>
                  <a:cubicBezTo>
                    <a:pt x="4198620" y="886460"/>
                    <a:pt x="4230370" y="894080"/>
                    <a:pt x="4231640" y="894080"/>
                  </a:cubicBezTo>
                  <a:cubicBezTo>
                    <a:pt x="4231640" y="894080"/>
                    <a:pt x="4260850" y="910590"/>
                    <a:pt x="4274820" y="918210"/>
                  </a:cubicBezTo>
                  <a:cubicBezTo>
                    <a:pt x="4290060" y="925830"/>
                    <a:pt x="4319270" y="941070"/>
                    <a:pt x="4319270" y="941070"/>
                  </a:cubicBezTo>
                  <a:cubicBezTo>
                    <a:pt x="4320540" y="942340"/>
                    <a:pt x="4344670" y="963930"/>
                    <a:pt x="4357370" y="975360"/>
                  </a:cubicBezTo>
                  <a:cubicBezTo>
                    <a:pt x="4370070" y="986790"/>
                    <a:pt x="4394200" y="1008380"/>
                    <a:pt x="4394200" y="1008380"/>
                  </a:cubicBezTo>
                  <a:cubicBezTo>
                    <a:pt x="4395470" y="1009650"/>
                    <a:pt x="4413250" y="1036320"/>
                    <a:pt x="4423410" y="1050290"/>
                  </a:cubicBezTo>
                  <a:cubicBezTo>
                    <a:pt x="4432300" y="1064260"/>
                    <a:pt x="4451350" y="1090930"/>
                    <a:pt x="4451350" y="1092200"/>
                  </a:cubicBezTo>
                  <a:cubicBezTo>
                    <a:pt x="4451350" y="1092200"/>
                    <a:pt x="4462780" y="1123950"/>
                    <a:pt x="4469130" y="1139190"/>
                  </a:cubicBezTo>
                  <a:cubicBezTo>
                    <a:pt x="4474210" y="1154430"/>
                    <a:pt x="4485640" y="1186180"/>
                    <a:pt x="4485640" y="1186180"/>
                  </a:cubicBezTo>
                  <a:cubicBezTo>
                    <a:pt x="4485640" y="1187450"/>
                    <a:pt x="4489450" y="1219200"/>
                    <a:pt x="4491990" y="1236980"/>
                  </a:cubicBezTo>
                  <a:cubicBezTo>
                    <a:pt x="4493260" y="1253490"/>
                    <a:pt x="4497070" y="1285240"/>
                    <a:pt x="4497070" y="1286510"/>
                  </a:cubicBezTo>
                  <a:cubicBezTo>
                    <a:pt x="4497070" y="1286510"/>
                    <a:pt x="4493260" y="1319530"/>
                    <a:pt x="4490720" y="1336040"/>
                  </a:cubicBezTo>
                  <a:cubicBezTo>
                    <a:pt x="4488180" y="1352550"/>
                    <a:pt x="4484370" y="1385570"/>
                    <a:pt x="4484370" y="1385570"/>
                  </a:cubicBezTo>
                  <a:cubicBezTo>
                    <a:pt x="4484370" y="1386840"/>
                    <a:pt x="4472940" y="1417320"/>
                    <a:pt x="4466590" y="1432560"/>
                  </a:cubicBezTo>
                  <a:cubicBezTo>
                    <a:pt x="4460240" y="1449070"/>
                    <a:pt x="4448810" y="1479550"/>
                    <a:pt x="4447540" y="1479550"/>
                  </a:cubicBezTo>
                  <a:cubicBezTo>
                    <a:pt x="4447540" y="1480820"/>
                    <a:pt x="4428490" y="1507490"/>
                    <a:pt x="4419600" y="1521460"/>
                  </a:cubicBezTo>
                  <a:cubicBezTo>
                    <a:pt x="4409440" y="1534160"/>
                    <a:pt x="4390390" y="1562100"/>
                    <a:pt x="4390390" y="1562100"/>
                  </a:cubicBezTo>
                  <a:cubicBezTo>
                    <a:pt x="4390390" y="1563370"/>
                    <a:pt x="4364990" y="1583690"/>
                    <a:pt x="4352290" y="1595120"/>
                  </a:cubicBezTo>
                  <a:cubicBezTo>
                    <a:pt x="4339590" y="1606550"/>
                    <a:pt x="4315460" y="1628140"/>
                    <a:pt x="4314190" y="1628140"/>
                  </a:cubicBezTo>
                  <a:cubicBezTo>
                    <a:pt x="4314190" y="1628140"/>
                    <a:pt x="4284980" y="1643380"/>
                    <a:pt x="4269740" y="1651000"/>
                  </a:cubicBezTo>
                  <a:cubicBezTo>
                    <a:pt x="4254500" y="1658620"/>
                    <a:pt x="4225290" y="1673860"/>
                    <a:pt x="4225290" y="1673860"/>
                  </a:cubicBezTo>
                  <a:cubicBezTo>
                    <a:pt x="4224020" y="1675130"/>
                    <a:pt x="4192270" y="1682750"/>
                    <a:pt x="4175760" y="1686560"/>
                  </a:cubicBezTo>
                  <a:cubicBezTo>
                    <a:pt x="4160520" y="1690370"/>
                    <a:pt x="4127500" y="1697990"/>
                    <a:pt x="4127500" y="1697990"/>
                  </a:cubicBezTo>
                  <a:cubicBezTo>
                    <a:pt x="4126230" y="1697990"/>
                    <a:pt x="4093210" y="1697990"/>
                    <a:pt x="4076700" y="1697990"/>
                  </a:cubicBezTo>
                  <a:cubicBezTo>
                    <a:pt x="4060190" y="1696720"/>
                    <a:pt x="4027170" y="1696720"/>
                    <a:pt x="4027170" y="1696720"/>
                  </a:cubicBezTo>
                  <a:cubicBezTo>
                    <a:pt x="4025900" y="1696720"/>
                    <a:pt x="3611880" y="1804670"/>
                    <a:pt x="3569970" y="1932940"/>
                  </a:cubicBezTo>
                  <a:cubicBezTo>
                    <a:pt x="3519170" y="2092960"/>
                    <a:pt x="3836670" y="2423160"/>
                    <a:pt x="3938270" y="2647950"/>
                  </a:cubicBezTo>
                  <a:cubicBezTo>
                    <a:pt x="4024630" y="2838450"/>
                    <a:pt x="4140200" y="3108960"/>
                    <a:pt x="4154170" y="3188970"/>
                  </a:cubicBezTo>
                  <a:cubicBezTo>
                    <a:pt x="4156710" y="3211830"/>
                    <a:pt x="4149090" y="3218180"/>
                    <a:pt x="4151630" y="3233420"/>
                  </a:cubicBezTo>
                  <a:cubicBezTo>
                    <a:pt x="4152900" y="3249930"/>
                    <a:pt x="4163060" y="3266440"/>
                    <a:pt x="4168140" y="3284220"/>
                  </a:cubicBezTo>
                  <a:cubicBezTo>
                    <a:pt x="4174490" y="3300730"/>
                    <a:pt x="4185920" y="3333750"/>
                    <a:pt x="4185920" y="3333750"/>
                  </a:cubicBezTo>
                  <a:cubicBezTo>
                    <a:pt x="4185920" y="3335020"/>
                    <a:pt x="4189730" y="3369310"/>
                    <a:pt x="4191000" y="3387090"/>
                  </a:cubicBezTo>
                  <a:cubicBezTo>
                    <a:pt x="4192270" y="3404870"/>
                    <a:pt x="4196080" y="3439160"/>
                    <a:pt x="4196080" y="3440430"/>
                  </a:cubicBezTo>
                  <a:cubicBezTo>
                    <a:pt x="4196080" y="3440430"/>
                    <a:pt x="4189730" y="3475990"/>
                    <a:pt x="4187190" y="3492500"/>
                  </a:cubicBezTo>
                  <a:cubicBezTo>
                    <a:pt x="4184650" y="3510280"/>
                    <a:pt x="4179570" y="3544570"/>
                    <a:pt x="4179570" y="3545840"/>
                  </a:cubicBezTo>
                  <a:cubicBezTo>
                    <a:pt x="4179570" y="3545840"/>
                    <a:pt x="4165600" y="3578860"/>
                    <a:pt x="4159250" y="3595370"/>
                  </a:cubicBezTo>
                  <a:cubicBezTo>
                    <a:pt x="4152900" y="3611880"/>
                    <a:pt x="4138930" y="3643630"/>
                    <a:pt x="4138930" y="3643630"/>
                  </a:cubicBezTo>
                  <a:cubicBezTo>
                    <a:pt x="4138930" y="3644900"/>
                    <a:pt x="4138930" y="3644900"/>
                    <a:pt x="4138930" y="3644900"/>
                  </a:cubicBezTo>
                  <a:cubicBezTo>
                    <a:pt x="4138930" y="3644900"/>
                    <a:pt x="4117340" y="3672840"/>
                    <a:pt x="4107180" y="3686810"/>
                  </a:cubicBezTo>
                  <a:cubicBezTo>
                    <a:pt x="4097020" y="3702050"/>
                    <a:pt x="4076700" y="3729990"/>
                    <a:pt x="4075430" y="3729990"/>
                  </a:cubicBezTo>
                  <a:cubicBezTo>
                    <a:pt x="4075430" y="3731260"/>
                    <a:pt x="4039870" y="3759200"/>
                    <a:pt x="4034790" y="3764280"/>
                  </a:cubicBezTo>
                  <a:cubicBezTo>
                    <a:pt x="4033520" y="3765550"/>
                    <a:pt x="4032250" y="3765550"/>
                    <a:pt x="4032250" y="3766820"/>
                  </a:cubicBezTo>
                  <a:cubicBezTo>
                    <a:pt x="4029710" y="3771900"/>
                    <a:pt x="4034790" y="3798570"/>
                    <a:pt x="4037330" y="3815080"/>
                  </a:cubicBezTo>
                  <a:cubicBezTo>
                    <a:pt x="4038600" y="3832860"/>
                    <a:pt x="4043680" y="3869690"/>
                    <a:pt x="4043680" y="3869690"/>
                  </a:cubicBezTo>
                  <a:cubicBezTo>
                    <a:pt x="4043680" y="3870960"/>
                    <a:pt x="4038600" y="3906520"/>
                    <a:pt x="4036060" y="3924300"/>
                  </a:cubicBezTo>
                  <a:cubicBezTo>
                    <a:pt x="4033520" y="3943350"/>
                    <a:pt x="4028440" y="3978910"/>
                    <a:pt x="4028440" y="3980180"/>
                  </a:cubicBezTo>
                  <a:cubicBezTo>
                    <a:pt x="4028440" y="3980180"/>
                    <a:pt x="4014470" y="4014470"/>
                    <a:pt x="4008120" y="4030980"/>
                  </a:cubicBezTo>
                  <a:cubicBezTo>
                    <a:pt x="4001770" y="4048760"/>
                    <a:pt x="3987800" y="4083050"/>
                    <a:pt x="3987800" y="4083050"/>
                  </a:cubicBezTo>
                  <a:cubicBezTo>
                    <a:pt x="3987800" y="4084320"/>
                    <a:pt x="3966210" y="4113530"/>
                    <a:pt x="3956050" y="4128770"/>
                  </a:cubicBezTo>
                  <a:cubicBezTo>
                    <a:pt x="3944620" y="4144010"/>
                    <a:pt x="3924300" y="4173220"/>
                    <a:pt x="3923030" y="4173220"/>
                  </a:cubicBezTo>
                  <a:cubicBezTo>
                    <a:pt x="3923030" y="4174490"/>
                    <a:pt x="3895090" y="4197350"/>
                    <a:pt x="3881120" y="4210050"/>
                  </a:cubicBezTo>
                  <a:cubicBezTo>
                    <a:pt x="3867150" y="4221480"/>
                    <a:pt x="3840480" y="4245610"/>
                    <a:pt x="3839210" y="4245610"/>
                  </a:cubicBezTo>
                  <a:cubicBezTo>
                    <a:pt x="3839210" y="4246880"/>
                    <a:pt x="3806190" y="4263390"/>
                    <a:pt x="3789680" y="4271010"/>
                  </a:cubicBezTo>
                  <a:cubicBezTo>
                    <a:pt x="3773170" y="4279900"/>
                    <a:pt x="3741420" y="4296410"/>
                    <a:pt x="3740150" y="4296410"/>
                  </a:cubicBezTo>
                  <a:cubicBezTo>
                    <a:pt x="3740150" y="4296410"/>
                    <a:pt x="3704590" y="4305300"/>
                    <a:pt x="3686810" y="4309110"/>
                  </a:cubicBezTo>
                  <a:cubicBezTo>
                    <a:pt x="3669030" y="4312920"/>
                    <a:pt x="3633470" y="4321810"/>
                    <a:pt x="3632200" y="4321810"/>
                  </a:cubicBezTo>
                  <a:cubicBezTo>
                    <a:pt x="3632200" y="4321810"/>
                    <a:pt x="3595370" y="4321810"/>
                    <a:pt x="3577590" y="4320540"/>
                  </a:cubicBezTo>
                  <a:cubicBezTo>
                    <a:pt x="3558540" y="4320540"/>
                    <a:pt x="3521710" y="4320540"/>
                    <a:pt x="3521710" y="4320540"/>
                  </a:cubicBezTo>
                  <a:cubicBezTo>
                    <a:pt x="3520440" y="4320540"/>
                    <a:pt x="3486150" y="4310380"/>
                    <a:pt x="3468370" y="4306570"/>
                  </a:cubicBezTo>
                  <a:cubicBezTo>
                    <a:pt x="3450590" y="4301490"/>
                    <a:pt x="3415030" y="4292600"/>
                    <a:pt x="3413760" y="4292600"/>
                  </a:cubicBezTo>
                  <a:cubicBezTo>
                    <a:pt x="3413760" y="4292600"/>
                    <a:pt x="3382010" y="4274820"/>
                    <a:pt x="3365500" y="4265930"/>
                  </a:cubicBezTo>
                  <a:cubicBezTo>
                    <a:pt x="3348990" y="4257040"/>
                    <a:pt x="3317240" y="4240530"/>
                    <a:pt x="3315970" y="4239260"/>
                  </a:cubicBezTo>
                  <a:cubicBezTo>
                    <a:pt x="3315970" y="4239260"/>
                    <a:pt x="3289300" y="4215130"/>
                    <a:pt x="3275330" y="4202430"/>
                  </a:cubicBezTo>
                  <a:cubicBezTo>
                    <a:pt x="3261360" y="4189730"/>
                    <a:pt x="3234690" y="4165600"/>
                    <a:pt x="3234690" y="4164330"/>
                  </a:cubicBezTo>
                  <a:cubicBezTo>
                    <a:pt x="3233420" y="4164330"/>
                    <a:pt x="3214370" y="4133850"/>
                    <a:pt x="3202940" y="4118610"/>
                  </a:cubicBezTo>
                  <a:cubicBezTo>
                    <a:pt x="3192780" y="4103370"/>
                    <a:pt x="3172460" y="4072890"/>
                    <a:pt x="3172460" y="4072890"/>
                  </a:cubicBezTo>
                  <a:cubicBezTo>
                    <a:pt x="3172460" y="4071620"/>
                    <a:pt x="3159760" y="4038600"/>
                    <a:pt x="3153410" y="4020820"/>
                  </a:cubicBezTo>
                  <a:cubicBezTo>
                    <a:pt x="3147060" y="4003040"/>
                    <a:pt x="3140710" y="3968750"/>
                    <a:pt x="3134360" y="3968750"/>
                  </a:cubicBezTo>
                  <a:cubicBezTo>
                    <a:pt x="3130550" y="3968750"/>
                    <a:pt x="3124200" y="3999230"/>
                    <a:pt x="3121660" y="3999230"/>
                  </a:cubicBezTo>
                  <a:cubicBezTo>
                    <a:pt x="3120390" y="3999230"/>
                    <a:pt x="3131820" y="3976370"/>
                    <a:pt x="3128010" y="3954780"/>
                  </a:cubicBezTo>
                  <a:cubicBezTo>
                    <a:pt x="3116580" y="3883660"/>
                    <a:pt x="2960370" y="3609340"/>
                    <a:pt x="2926080" y="3526790"/>
                  </a:cubicBezTo>
                  <a:cubicBezTo>
                    <a:pt x="2912110" y="3493770"/>
                    <a:pt x="2912110" y="3474720"/>
                    <a:pt x="2900680" y="3455670"/>
                  </a:cubicBezTo>
                  <a:cubicBezTo>
                    <a:pt x="2891790" y="3439160"/>
                    <a:pt x="2879090" y="3429000"/>
                    <a:pt x="2866390" y="3417570"/>
                  </a:cubicBezTo>
                  <a:cubicBezTo>
                    <a:pt x="2854960" y="3404870"/>
                    <a:pt x="2838450" y="3393440"/>
                    <a:pt x="2829560" y="3383280"/>
                  </a:cubicBezTo>
                  <a:cubicBezTo>
                    <a:pt x="2823210" y="3375660"/>
                    <a:pt x="2821940" y="3368040"/>
                    <a:pt x="2816860" y="3360420"/>
                  </a:cubicBezTo>
                  <a:cubicBezTo>
                    <a:pt x="2811780" y="3354070"/>
                    <a:pt x="2805430" y="3350260"/>
                    <a:pt x="2800350" y="3341370"/>
                  </a:cubicBezTo>
                  <a:cubicBezTo>
                    <a:pt x="2792730" y="3329940"/>
                    <a:pt x="2787650" y="3309620"/>
                    <a:pt x="2780030" y="3294380"/>
                  </a:cubicBezTo>
                  <a:cubicBezTo>
                    <a:pt x="2772410" y="3279140"/>
                    <a:pt x="2760980" y="3262630"/>
                    <a:pt x="2755900" y="3249930"/>
                  </a:cubicBezTo>
                  <a:cubicBezTo>
                    <a:pt x="2752090" y="3241040"/>
                    <a:pt x="2753360" y="3233420"/>
                    <a:pt x="2750820" y="3224530"/>
                  </a:cubicBezTo>
                  <a:cubicBezTo>
                    <a:pt x="2748280" y="3216910"/>
                    <a:pt x="2743200" y="3210560"/>
                    <a:pt x="2740660" y="3201670"/>
                  </a:cubicBezTo>
                  <a:cubicBezTo>
                    <a:pt x="2738120" y="3187700"/>
                    <a:pt x="2739390" y="3167380"/>
                    <a:pt x="2738120" y="3150870"/>
                  </a:cubicBezTo>
                  <a:cubicBezTo>
                    <a:pt x="2735580" y="3133090"/>
                    <a:pt x="2729230" y="3114040"/>
                    <a:pt x="2727960" y="3100070"/>
                  </a:cubicBezTo>
                  <a:cubicBezTo>
                    <a:pt x="2727960" y="3089910"/>
                    <a:pt x="2731770" y="3081020"/>
                    <a:pt x="2731770" y="3074670"/>
                  </a:cubicBezTo>
                  <a:cubicBezTo>
                    <a:pt x="2731770" y="3070860"/>
                    <a:pt x="2734310" y="3067050"/>
                    <a:pt x="2731770" y="3064510"/>
                  </a:cubicBezTo>
                  <a:cubicBezTo>
                    <a:pt x="2726690" y="3058160"/>
                    <a:pt x="2707640" y="3060700"/>
                    <a:pt x="2686050" y="3051810"/>
                  </a:cubicBezTo>
                  <a:cubicBezTo>
                    <a:pt x="2621280" y="3021330"/>
                    <a:pt x="2451100" y="2904490"/>
                    <a:pt x="2317750" y="2814320"/>
                  </a:cubicBezTo>
                  <a:cubicBezTo>
                    <a:pt x="2156460" y="2705100"/>
                    <a:pt x="1920240" y="2583180"/>
                    <a:pt x="1791970" y="2440940"/>
                  </a:cubicBezTo>
                  <a:cubicBezTo>
                    <a:pt x="1685290" y="2322830"/>
                    <a:pt x="1677670" y="2150110"/>
                    <a:pt x="1572260" y="2048510"/>
                  </a:cubicBezTo>
                  <a:cubicBezTo>
                    <a:pt x="1461770" y="1943100"/>
                    <a:pt x="1285240" y="1894840"/>
                    <a:pt x="1134110" y="1826260"/>
                  </a:cubicBezTo>
                  <a:cubicBezTo>
                    <a:pt x="979170" y="1756410"/>
                    <a:pt x="810260" y="1706880"/>
                    <a:pt x="656590" y="1633220"/>
                  </a:cubicBezTo>
                  <a:cubicBezTo>
                    <a:pt x="501650" y="1559560"/>
                    <a:pt x="317500" y="1502410"/>
                    <a:pt x="207010" y="1386840"/>
                  </a:cubicBezTo>
                  <a:cubicBezTo>
                    <a:pt x="101600" y="1276350"/>
                    <a:pt x="0" y="966470"/>
                    <a:pt x="0" y="966470"/>
                  </a:cubicBezTo>
                  <a:moveTo>
                    <a:pt x="2780030" y="1446530"/>
                  </a:moveTo>
                  <a:cubicBezTo>
                    <a:pt x="2934970" y="1516380"/>
                    <a:pt x="2946400" y="1492250"/>
                    <a:pt x="2941320" y="1480820"/>
                  </a:cubicBezTo>
                  <a:cubicBezTo>
                    <a:pt x="2931160" y="1460500"/>
                    <a:pt x="2780030" y="1446530"/>
                    <a:pt x="2780030" y="1446530"/>
                  </a:cubicBezTo>
                </a:path>
              </a:pathLst>
            </a:custGeom>
            <a:solidFill>
              <a:srgbClr val="FFFFFF"/>
            </a:solidFill>
            <a:ln cap="sq">
              <a:noFill/>
              <a:prstDash val="solid"/>
              <a:miter/>
            </a:ln>
          </p:spPr>
        </p:sp>
      </p:grpSp>
      <p:sp>
        <p:nvSpPr>
          <p:cNvPr id="21" name="TextBox 21"/>
          <p:cNvSpPr txBox="1"/>
          <p:nvPr/>
        </p:nvSpPr>
        <p:spPr>
          <a:xfrm>
            <a:off x="4580462" y="1838445"/>
            <a:ext cx="12401527" cy="4614052"/>
          </a:xfrm>
          <a:prstGeom prst="rect">
            <a:avLst/>
          </a:prstGeom>
        </p:spPr>
        <p:txBody>
          <a:bodyPr lIns="0" tIns="0" rIns="0" bIns="0" rtlCol="0" anchor="t">
            <a:spAutoFit/>
          </a:bodyPr>
          <a:lstStyle/>
          <a:p>
            <a:pPr algn="r" rtl="1">
              <a:lnSpc>
                <a:spcPts val="5180"/>
              </a:lnSpc>
            </a:pPr>
            <a:r>
              <a:rPr lang="ar-EG" sz="3320">
                <a:solidFill>
                  <a:srgbClr val="000000"/>
                </a:solidFill>
                <a:latin typeface="29LT Zarid Display"/>
                <a:ea typeface="29LT Zarid Display"/>
                <a:cs typeface="29LT Zarid Display"/>
                <a:sym typeface="29LT Zarid Display"/>
                <a:rtl/>
              </a:rPr>
              <a:t>مشروع إعادة إعمار خان يونس بعد الحرب  يهدف  إلى تعزيز الصمود الحضري والتنمية المستدامة من خلال تخطيط عمراني مرن وشامل، يستجيب لتحديات ما بعد الحرب.</a:t>
            </a:r>
          </a:p>
          <a:p>
            <a:pPr algn="r" rtl="1">
              <a:lnSpc>
                <a:spcPts val="5180"/>
              </a:lnSpc>
            </a:pPr>
            <a:endParaRPr lang="ar-EG" sz="3320">
              <a:solidFill>
                <a:srgbClr val="000000"/>
              </a:solidFill>
              <a:latin typeface="29LT Zarid Display"/>
              <a:ea typeface="29LT Zarid Display"/>
              <a:cs typeface="29LT Zarid Display"/>
              <a:sym typeface="29LT Zarid Display"/>
              <a:rtl/>
            </a:endParaRPr>
          </a:p>
          <a:p>
            <a:pPr algn="r" rtl="1">
              <a:lnSpc>
                <a:spcPts val="5180"/>
              </a:lnSpc>
            </a:pPr>
            <a:r>
              <a:rPr lang="ar-EG" sz="3320">
                <a:solidFill>
                  <a:srgbClr val="000000"/>
                </a:solidFill>
                <a:latin typeface="29LT Zarid Display"/>
                <a:ea typeface="29LT Zarid Display"/>
                <a:cs typeface="29LT Zarid Display"/>
                <a:sym typeface="29LT Zarid Display"/>
                <a:rtl/>
              </a:rPr>
              <a:t>يعتمد المشروع على نظم المعلومات الجغرافية والذكاء الاصطناعي لوضع خطة استخدامات أراضٍ تدمج بين إعادة البناء، توزيع الخدمات بعدالة، وتبني حلول مبتكرة.</a:t>
            </a:r>
          </a:p>
          <a:p>
            <a:pPr algn="r" rtl="1">
              <a:lnSpc>
                <a:spcPts val="5180"/>
              </a:lnSpc>
            </a:pPr>
            <a:endParaRPr lang="ar-EG" sz="3320">
              <a:solidFill>
                <a:srgbClr val="000000"/>
              </a:solidFill>
              <a:latin typeface="29LT Zarid Display"/>
              <a:ea typeface="29LT Zarid Display"/>
              <a:cs typeface="29LT Zarid Display"/>
              <a:sym typeface="29LT Zarid Display"/>
              <a:rtl/>
            </a:endParaRPr>
          </a:p>
          <a:p>
            <a:pPr algn="r" rtl="1">
              <a:lnSpc>
                <a:spcPts val="5180"/>
              </a:lnSpc>
            </a:pPr>
            <a:endParaRPr lang="ar-EG" sz="3320">
              <a:solidFill>
                <a:srgbClr val="000000"/>
              </a:solidFill>
              <a:latin typeface="29LT Zarid Display"/>
              <a:ea typeface="29LT Zarid Display"/>
              <a:cs typeface="29LT Zarid Display"/>
              <a:sym typeface="29LT Zarid Display"/>
              <a:rt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418267" y="1852546"/>
            <a:ext cx="9563069" cy="7186908"/>
          </a:xfrm>
          <a:custGeom>
            <a:avLst/>
            <a:gdLst/>
            <a:ahLst/>
            <a:cxnLst/>
            <a:rect l="l" t="t" r="r" b="b"/>
            <a:pathLst>
              <a:path w="9563069" h="7186908">
                <a:moveTo>
                  <a:pt x="0" y="0"/>
                </a:moveTo>
                <a:lnTo>
                  <a:pt x="9563069" y="0"/>
                </a:lnTo>
                <a:lnTo>
                  <a:pt x="9563069" y="7186908"/>
                </a:lnTo>
                <a:lnTo>
                  <a:pt x="0" y="7186908"/>
                </a:lnTo>
                <a:lnTo>
                  <a:pt x="0" y="0"/>
                </a:lnTo>
                <a:close/>
              </a:path>
            </a:pathLst>
          </a:custGeom>
          <a:blipFill>
            <a:blip r:embed="rId2"/>
            <a:stretch>
              <a:fillRect l="-856" t="-1282" r="-1606" b="-1994"/>
            </a:stretch>
          </a:blipFill>
        </p:spPr>
      </p:sp>
      <p:sp>
        <p:nvSpPr>
          <p:cNvPr id="5" name="TextBox 5"/>
          <p:cNvSpPr txBox="1"/>
          <p:nvPr/>
        </p:nvSpPr>
        <p:spPr>
          <a:xfrm>
            <a:off x="10198442" y="1992650"/>
            <a:ext cx="7331310" cy="6878124"/>
          </a:xfrm>
          <a:prstGeom prst="rect">
            <a:avLst/>
          </a:prstGeom>
        </p:spPr>
        <p:txBody>
          <a:bodyPr lIns="0" tIns="0" rIns="0" bIns="0" rtlCol="0" anchor="t">
            <a:spAutoFit/>
          </a:bodyPr>
          <a:lstStyle/>
          <a:p>
            <a:pPr marL="661681" lvl="1" indent="-330841" algn="r" rtl="1">
              <a:lnSpc>
                <a:spcPts val="3156"/>
              </a:lnSpc>
              <a:buFont typeface="Arial"/>
              <a:buChar char="•"/>
            </a:pPr>
            <a:r>
              <a:rPr lang="ar-EG" sz="3064">
                <a:solidFill>
                  <a:srgbClr val="0E0D0D"/>
                </a:solidFill>
                <a:latin typeface="29LT Zarid Display"/>
                <a:ea typeface="29LT Zarid Display"/>
                <a:cs typeface="29LT Zarid Display"/>
                <a:sym typeface="29LT Zarid Display"/>
                <a:rtl/>
              </a:rPr>
              <a:t>تم استخدام ال خوارزمية لتوقع مستويات المنعة الحضرية بناءً على مؤشرات مكانية متعددة </a:t>
            </a:r>
          </a:p>
          <a:p>
            <a:pPr algn="r" rtl="1">
              <a:lnSpc>
                <a:spcPts val="3156"/>
              </a:lnSpc>
            </a:pPr>
            <a:endParaRPr lang="ar-EG" sz="3064">
              <a:solidFill>
                <a:srgbClr val="0E0D0D"/>
              </a:solidFill>
              <a:latin typeface="29LT Zarid Display"/>
              <a:ea typeface="29LT Zarid Display"/>
              <a:cs typeface="29LT Zarid Display"/>
              <a:sym typeface="29LT Zarid Display"/>
              <a:rtl/>
            </a:endParaRPr>
          </a:p>
          <a:p>
            <a:pPr marL="661681" lvl="1" indent="-330841" algn="r" rtl="1">
              <a:lnSpc>
                <a:spcPts val="3156"/>
              </a:lnSpc>
              <a:buFont typeface="Arial"/>
              <a:buChar char="•"/>
            </a:pPr>
            <a:r>
              <a:rPr lang="ar-EG" sz="3064">
                <a:solidFill>
                  <a:srgbClr val="0E0D0D"/>
                </a:solidFill>
                <a:latin typeface="29LT Zarid Display"/>
                <a:ea typeface="29LT Zarid Display"/>
                <a:cs typeface="29LT Zarid Display"/>
                <a:sym typeface="29LT Zarid Display"/>
                <a:rtl/>
              </a:rPr>
              <a:t>البيانات تم تحويلها إلى خرائط نقطية (</a:t>
            </a:r>
            <a:r>
              <a:rPr lang="en-US" sz="3064">
                <a:solidFill>
                  <a:srgbClr val="0E0D0D"/>
                </a:solidFill>
                <a:latin typeface="29LT Zarid Display"/>
                <a:ea typeface="29LT Zarid Display"/>
                <a:cs typeface="29LT Zarid Display"/>
                <a:sym typeface="29LT Zarid Display"/>
              </a:rPr>
              <a:t>Raster</a:t>
            </a:r>
            <a:r>
              <a:rPr lang="ar-EG" sz="3064">
                <a:solidFill>
                  <a:srgbClr val="0E0D0D"/>
                </a:solidFill>
                <a:latin typeface="29LT Zarid Display"/>
                <a:ea typeface="29LT Zarid Display"/>
                <a:cs typeface="29LT Zarid Display"/>
                <a:sym typeface="29LT Zarid Display"/>
                <a:rtl/>
              </a:rPr>
              <a:t>) وصنفت إلى </a:t>
            </a:r>
            <a:r>
              <a:rPr lang="en-US" sz="3064">
                <a:solidFill>
                  <a:srgbClr val="0E0D0D"/>
                </a:solidFill>
                <a:latin typeface="29LT Zarid Display"/>
                <a:ea typeface="29LT Zarid Display"/>
                <a:cs typeface="29LT Zarid Display"/>
                <a:sym typeface="29LT Zarid Display"/>
              </a:rPr>
              <a:t>5</a:t>
            </a:r>
            <a:r>
              <a:rPr lang="ar-EG" sz="3064">
                <a:solidFill>
                  <a:srgbClr val="0E0D0D"/>
                </a:solidFill>
                <a:latin typeface="29LT Zarid Display"/>
                <a:ea typeface="29LT Zarid Display"/>
                <a:cs typeface="29LT Zarid Display"/>
                <a:sym typeface="29LT Zarid Display"/>
                <a:rtl/>
              </a:rPr>
              <a:t> مستويات من المنعة، مع تقسيم </a:t>
            </a:r>
            <a:r>
              <a:rPr lang="en-US" sz="3064">
                <a:solidFill>
                  <a:srgbClr val="0E0D0D"/>
                </a:solidFill>
                <a:latin typeface="29LT Zarid Display"/>
                <a:ea typeface="29LT Zarid Display"/>
                <a:cs typeface="29LT Zarid Display"/>
                <a:sym typeface="29LT Zarid Display"/>
              </a:rPr>
              <a:t>80</a:t>
            </a:r>
            <a:r>
              <a:rPr lang="ar-EG" sz="3064">
                <a:solidFill>
                  <a:srgbClr val="0E0D0D"/>
                </a:solidFill>
                <a:latin typeface="29LT Zarid Display"/>
                <a:ea typeface="29LT Zarid Display"/>
                <a:cs typeface="29LT Zarid Display"/>
                <a:sym typeface="29LT Zarid Display"/>
                <a:rtl/>
              </a:rPr>
              <a:t>% للتدريب و</a:t>
            </a:r>
            <a:r>
              <a:rPr lang="en-US" sz="3064">
                <a:solidFill>
                  <a:srgbClr val="0E0D0D"/>
                </a:solidFill>
                <a:latin typeface="29LT Zarid Display"/>
                <a:ea typeface="29LT Zarid Display"/>
                <a:cs typeface="29LT Zarid Display"/>
                <a:sym typeface="29LT Zarid Display"/>
              </a:rPr>
              <a:t>20</a:t>
            </a:r>
            <a:r>
              <a:rPr lang="ar-EG" sz="3064">
                <a:solidFill>
                  <a:srgbClr val="0E0D0D"/>
                </a:solidFill>
                <a:latin typeface="29LT Zarid Display"/>
                <a:ea typeface="29LT Zarid Display"/>
                <a:cs typeface="29LT Zarid Display"/>
                <a:sym typeface="29LT Zarid Display"/>
                <a:rtl/>
              </a:rPr>
              <a:t>% للاختبار لضمان دقة النموذج.</a:t>
            </a:r>
          </a:p>
          <a:p>
            <a:pPr algn="r" rtl="1">
              <a:lnSpc>
                <a:spcPts val="3156"/>
              </a:lnSpc>
            </a:pPr>
            <a:endParaRPr lang="ar-EG" sz="3064">
              <a:solidFill>
                <a:srgbClr val="0E0D0D"/>
              </a:solidFill>
              <a:latin typeface="29LT Zarid Display"/>
              <a:ea typeface="29LT Zarid Display"/>
              <a:cs typeface="29LT Zarid Display"/>
              <a:sym typeface="29LT Zarid Display"/>
              <a:rtl/>
            </a:endParaRPr>
          </a:p>
          <a:p>
            <a:pPr marL="661681" lvl="1" indent="-330841" algn="r" rtl="1">
              <a:lnSpc>
                <a:spcPts val="3156"/>
              </a:lnSpc>
              <a:buFont typeface="Arial"/>
              <a:buChar char="•"/>
            </a:pPr>
            <a:r>
              <a:rPr lang="ar-EG" sz="3064">
                <a:solidFill>
                  <a:srgbClr val="0E0D0D"/>
                </a:solidFill>
                <a:latin typeface="29LT Zarid Display"/>
                <a:ea typeface="29LT Zarid Display"/>
                <a:cs typeface="29LT Zarid Display"/>
                <a:sym typeface="29LT Zarid Display"/>
                <a:rtl/>
              </a:rPr>
              <a:t>حقق النموذج دقة اختبار بلغت </a:t>
            </a:r>
            <a:r>
              <a:rPr lang="en-US" sz="3064">
                <a:solidFill>
                  <a:srgbClr val="0E0D0D"/>
                </a:solidFill>
                <a:latin typeface="29LT Zarid Display"/>
                <a:ea typeface="29LT Zarid Display"/>
                <a:cs typeface="29LT Zarid Display"/>
                <a:sym typeface="29LT Zarid Display"/>
              </a:rPr>
              <a:t>92.1</a:t>
            </a:r>
            <a:r>
              <a:rPr lang="ar-EG" sz="3064">
                <a:solidFill>
                  <a:srgbClr val="0E0D0D"/>
                </a:solidFill>
                <a:latin typeface="29LT Zarid Display"/>
                <a:ea typeface="29LT Zarid Display"/>
                <a:cs typeface="29LT Zarid Display"/>
                <a:sym typeface="29LT Zarid Display"/>
                <a:rtl/>
              </a:rPr>
              <a:t>%، مما يؤكد فعاليته في التنبؤ الدقيق بالمنعة الحضرية.</a:t>
            </a:r>
          </a:p>
          <a:p>
            <a:pPr algn="r" rtl="1">
              <a:lnSpc>
                <a:spcPts val="3156"/>
              </a:lnSpc>
            </a:pPr>
            <a:endParaRPr lang="ar-EG" sz="3064">
              <a:solidFill>
                <a:srgbClr val="0E0D0D"/>
              </a:solidFill>
              <a:latin typeface="29LT Zarid Display"/>
              <a:ea typeface="29LT Zarid Display"/>
              <a:cs typeface="29LT Zarid Display"/>
              <a:sym typeface="29LT Zarid Display"/>
              <a:rtl/>
            </a:endParaRPr>
          </a:p>
          <a:p>
            <a:pPr marL="661681" lvl="1" indent="-330841" algn="r" rtl="1">
              <a:lnSpc>
                <a:spcPts val="3156"/>
              </a:lnSpc>
              <a:buFont typeface="Arial"/>
              <a:buChar char="•"/>
            </a:pPr>
            <a:r>
              <a:rPr lang="ar-EG" sz="3064">
                <a:solidFill>
                  <a:srgbClr val="0E0D0D"/>
                </a:solidFill>
                <a:latin typeface="29LT Zarid Display"/>
                <a:ea typeface="29LT Zarid Display"/>
                <a:cs typeface="29LT Zarid Display"/>
                <a:sym typeface="29LT Zarid Display"/>
                <a:rtl/>
              </a:rPr>
              <a:t>يتميز النموذج بقدرته على التعامل مع البيانات متعددة الأبعاد وتقليل فرط التخصيص (</a:t>
            </a:r>
            <a:r>
              <a:rPr lang="en-US" sz="3064">
                <a:solidFill>
                  <a:srgbClr val="0E0D0D"/>
                </a:solidFill>
                <a:latin typeface="29LT Zarid Display"/>
                <a:ea typeface="29LT Zarid Display"/>
                <a:cs typeface="29LT Zarid Display"/>
                <a:sym typeface="29LT Zarid Display"/>
              </a:rPr>
              <a:t>overfitting</a:t>
            </a:r>
            <a:r>
              <a:rPr lang="ar-EG" sz="3064">
                <a:solidFill>
                  <a:srgbClr val="0E0D0D"/>
                </a:solidFill>
                <a:latin typeface="29LT Zarid Display"/>
                <a:ea typeface="29LT Zarid Display"/>
                <a:cs typeface="29LT Zarid Display"/>
                <a:sym typeface="29LT Zarid Display"/>
                <a:rtl/>
              </a:rPr>
              <a:t>)، كما يسمح بتقييم أهمية كل مؤشر في التأثير على مستوى المنعة.</a:t>
            </a:r>
          </a:p>
          <a:p>
            <a:pPr algn="r" rtl="1">
              <a:lnSpc>
                <a:spcPts val="3156"/>
              </a:lnSpc>
            </a:pPr>
            <a:endParaRPr lang="ar-EG" sz="3064">
              <a:solidFill>
                <a:srgbClr val="0E0D0D"/>
              </a:solidFill>
              <a:latin typeface="29LT Zarid Display"/>
              <a:ea typeface="29LT Zarid Display"/>
              <a:cs typeface="29LT Zarid Display"/>
              <a:sym typeface="29LT Zarid Display"/>
              <a:rtl/>
            </a:endParaRPr>
          </a:p>
          <a:p>
            <a:pPr marL="661681" lvl="1" indent="-330841" algn="r" rtl="1">
              <a:lnSpc>
                <a:spcPts val="3156"/>
              </a:lnSpc>
              <a:buFont typeface="Arial"/>
              <a:buChar char="•"/>
            </a:pPr>
            <a:r>
              <a:rPr lang="ar-EG" sz="3064">
                <a:solidFill>
                  <a:srgbClr val="0E0D0D"/>
                </a:solidFill>
                <a:latin typeface="29LT Zarid Display"/>
                <a:ea typeface="29LT Zarid Display"/>
                <a:cs typeface="29LT Zarid Display"/>
                <a:sym typeface="29LT Zarid Display"/>
                <a:rtl/>
              </a:rPr>
              <a:t> يُمكّن تطوير نموذج تنبؤي قادر على تقدير مستويات المنعة استناداً إلى بيانات جديدة</a:t>
            </a:r>
          </a:p>
          <a:p>
            <a:pPr algn="r" rtl="1">
              <a:lnSpc>
                <a:spcPts val="3156"/>
              </a:lnSpc>
              <a:spcBef>
                <a:spcPct val="0"/>
              </a:spcBef>
            </a:pPr>
            <a:endParaRPr lang="ar-EG" sz="3064">
              <a:solidFill>
                <a:srgbClr val="0E0D0D"/>
              </a:solidFill>
              <a:latin typeface="29LT Zarid Display"/>
              <a:ea typeface="29LT Zarid Display"/>
              <a:cs typeface="29LT Zarid Display"/>
              <a:sym typeface="29LT Zarid Display"/>
              <a:rtl/>
            </a:endParaRPr>
          </a:p>
        </p:txBody>
      </p:sp>
      <p:sp>
        <p:nvSpPr>
          <p:cNvPr id="6" name="TextBox 6"/>
          <p:cNvSpPr txBox="1"/>
          <p:nvPr/>
        </p:nvSpPr>
        <p:spPr>
          <a:xfrm>
            <a:off x="1250260" y="583265"/>
            <a:ext cx="11950015" cy="896696"/>
          </a:xfrm>
          <a:prstGeom prst="rect">
            <a:avLst/>
          </a:prstGeom>
        </p:spPr>
        <p:txBody>
          <a:bodyPr lIns="0" tIns="0" rIns="0" bIns="0" rtlCol="0" anchor="t">
            <a:spAutoFit/>
          </a:bodyPr>
          <a:lstStyle/>
          <a:p>
            <a:pPr algn="ctr" rtl="1">
              <a:lnSpc>
                <a:spcPts val="5708"/>
              </a:lnSpc>
            </a:pPr>
            <a:r>
              <a:rPr lang="en-US" sz="5542" b="1" dirty="0">
                <a:solidFill>
                  <a:srgbClr val="0E0D0D"/>
                </a:solidFill>
                <a:latin typeface="29LT Zarid Display Medium"/>
                <a:ea typeface="29LT Zarid Display Medium"/>
                <a:cs typeface="29LT Zarid Display Medium"/>
                <a:sym typeface="29LT Zarid Display Medium"/>
              </a:rPr>
              <a:t>Random Forest machine learning algorithm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819966" y="706521"/>
            <a:ext cx="10648068" cy="4911421"/>
          </a:xfrm>
          <a:custGeom>
            <a:avLst/>
            <a:gdLst/>
            <a:ahLst/>
            <a:cxnLst/>
            <a:rect l="l" t="t" r="r" b="b"/>
            <a:pathLst>
              <a:path w="10648068" h="4911421">
                <a:moveTo>
                  <a:pt x="0" y="0"/>
                </a:moveTo>
                <a:lnTo>
                  <a:pt x="10648068" y="0"/>
                </a:lnTo>
                <a:lnTo>
                  <a:pt x="10648068" y="4911421"/>
                </a:lnTo>
                <a:lnTo>
                  <a:pt x="0" y="4911421"/>
                </a:lnTo>
                <a:lnTo>
                  <a:pt x="0" y="0"/>
                </a:lnTo>
                <a:close/>
              </a:path>
            </a:pathLst>
          </a:custGeom>
          <a:blipFill>
            <a:blip r:embed="rId2"/>
            <a:stretch>
              <a:fillRect/>
            </a:stretch>
          </a:blipFill>
          <a:ln w="9525" cap="sq">
            <a:solidFill>
              <a:srgbClr val="000000"/>
            </a:solidFill>
            <a:prstDash val="solid"/>
            <a:miter/>
          </a:ln>
        </p:spPr>
      </p:sp>
      <p:sp>
        <p:nvSpPr>
          <p:cNvPr id="3" name="Freeform 3"/>
          <p:cNvSpPr/>
          <p:nvPr/>
        </p:nvSpPr>
        <p:spPr>
          <a:xfrm>
            <a:off x="3819966" y="6004008"/>
            <a:ext cx="10648068" cy="3968984"/>
          </a:xfrm>
          <a:custGeom>
            <a:avLst/>
            <a:gdLst/>
            <a:ahLst/>
            <a:cxnLst/>
            <a:rect l="l" t="t" r="r" b="b"/>
            <a:pathLst>
              <a:path w="10648068" h="3968984">
                <a:moveTo>
                  <a:pt x="0" y="0"/>
                </a:moveTo>
                <a:lnTo>
                  <a:pt x="10648068" y="0"/>
                </a:lnTo>
                <a:lnTo>
                  <a:pt x="10648068" y="3968985"/>
                </a:lnTo>
                <a:lnTo>
                  <a:pt x="0" y="3968985"/>
                </a:lnTo>
                <a:lnTo>
                  <a:pt x="0" y="0"/>
                </a:lnTo>
                <a:close/>
              </a:path>
            </a:pathLst>
          </a:custGeom>
          <a:blipFill>
            <a:blip r:embed="rId3"/>
            <a:stretch>
              <a:fillRect/>
            </a:stretch>
          </a:blipFill>
          <a:ln w="9525" cap="sq">
            <a:solidFill>
              <a:srgbClr val="000000"/>
            </a:solidFill>
            <a:prstDash val="solid"/>
            <a:miter/>
          </a:ln>
        </p:spPr>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7291651" y="4868549"/>
            <a:ext cx="3018169" cy="1044740"/>
            <a:chOff x="0" y="0"/>
            <a:chExt cx="1174057" cy="406400"/>
          </a:xfrm>
        </p:grpSpPr>
        <p:sp>
          <p:nvSpPr>
            <p:cNvPr id="3" name="Freeform 3"/>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F8D389"/>
            </a:solidFill>
          </p:spPr>
        </p:sp>
        <p:sp>
          <p:nvSpPr>
            <p:cNvPr id="4" name="TextBox 4"/>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5" name="Group 5"/>
          <p:cNvGrpSpPr/>
          <p:nvPr/>
        </p:nvGrpSpPr>
        <p:grpSpPr>
          <a:xfrm rot="-10800000">
            <a:off x="4408605" y="4868549"/>
            <a:ext cx="3018169" cy="1044740"/>
            <a:chOff x="0" y="0"/>
            <a:chExt cx="1174057" cy="406400"/>
          </a:xfrm>
        </p:grpSpPr>
        <p:sp>
          <p:nvSpPr>
            <p:cNvPr id="6" name="Freeform 6"/>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D67663">
                <a:alpha val="74902"/>
              </a:srgbClr>
            </a:solidFill>
            <a:ln cap="sq">
              <a:noFill/>
              <a:prstDash val="solid"/>
              <a:miter/>
            </a:ln>
          </p:spPr>
        </p:sp>
        <p:sp>
          <p:nvSpPr>
            <p:cNvPr id="7" name="TextBox 7"/>
            <p:cNvSpPr txBox="1"/>
            <p:nvPr/>
          </p:nvSpPr>
          <p:spPr>
            <a:xfrm>
              <a:off x="177800" y="-28575"/>
              <a:ext cx="920057" cy="434975"/>
            </a:xfrm>
            <a:prstGeom prst="rect">
              <a:avLst/>
            </a:prstGeom>
          </p:spPr>
          <p:txBody>
            <a:bodyPr lIns="30436" tIns="30436" rIns="30436" bIns="30436" rtlCol="0" anchor="ctr"/>
            <a:lstStyle/>
            <a:p>
              <a:pPr marL="0" lvl="0" indent="0" algn="ctr">
                <a:lnSpc>
                  <a:spcPts val="1006"/>
                </a:lnSpc>
                <a:spcBef>
                  <a:spcPct val="0"/>
                </a:spcBef>
              </a:pPr>
              <a:endParaRPr/>
            </a:p>
          </p:txBody>
        </p:sp>
      </p:grpSp>
      <p:grpSp>
        <p:nvGrpSpPr>
          <p:cNvPr id="8" name="Group 8"/>
          <p:cNvGrpSpPr/>
          <p:nvPr/>
        </p:nvGrpSpPr>
        <p:grpSpPr>
          <a:xfrm rot="-10800000">
            <a:off x="10171317" y="4868549"/>
            <a:ext cx="3018169" cy="1044740"/>
            <a:chOff x="0" y="0"/>
            <a:chExt cx="1174057" cy="406400"/>
          </a:xfrm>
        </p:grpSpPr>
        <p:sp>
          <p:nvSpPr>
            <p:cNvPr id="9" name="Freeform 9"/>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BBB39B"/>
            </a:solidFill>
          </p:spPr>
        </p:sp>
        <p:sp>
          <p:nvSpPr>
            <p:cNvPr id="10" name="TextBox 10"/>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11" name="Group 11"/>
          <p:cNvGrpSpPr/>
          <p:nvPr/>
        </p:nvGrpSpPr>
        <p:grpSpPr>
          <a:xfrm rot="-10800000">
            <a:off x="8152712" y="7556825"/>
            <a:ext cx="1465474" cy="146547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8D389"/>
            </a:solidFill>
          </p:spPr>
        </p:sp>
        <p:sp>
          <p:nvSpPr>
            <p:cNvPr id="13" name="TextBox 13"/>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14" name="Freeform 14"/>
          <p:cNvSpPr/>
          <p:nvPr/>
        </p:nvSpPr>
        <p:spPr>
          <a:xfrm rot="-10800000">
            <a:off x="8298314" y="7703161"/>
            <a:ext cx="1174270" cy="1172802"/>
          </a:xfrm>
          <a:custGeom>
            <a:avLst/>
            <a:gdLst/>
            <a:ahLst/>
            <a:cxnLst/>
            <a:rect l="l" t="t" r="r" b="b"/>
            <a:pathLst>
              <a:path w="1174270" h="1172802">
                <a:moveTo>
                  <a:pt x="0" y="0"/>
                </a:moveTo>
                <a:lnTo>
                  <a:pt x="1174270" y="0"/>
                </a:lnTo>
                <a:lnTo>
                  <a:pt x="1174270" y="1172802"/>
                </a:lnTo>
                <a:lnTo>
                  <a:pt x="0" y="1172802"/>
                </a:lnTo>
                <a:lnTo>
                  <a:pt x="0" y="0"/>
                </a:lnTo>
                <a:close/>
              </a:path>
            </a:pathLst>
          </a:custGeom>
          <a:blipFill>
            <a:blip r:embed="rId2"/>
            <a:stretch>
              <a:fillRect/>
            </a:stretch>
          </a:blipFill>
        </p:spPr>
      </p:sp>
      <p:sp>
        <p:nvSpPr>
          <p:cNvPr id="15" name="AutoShape 15"/>
          <p:cNvSpPr/>
          <p:nvPr/>
        </p:nvSpPr>
        <p:spPr>
          <a:xfrm>
            <a:off x="8874844" y="5913289"/>
            <a:ext cx="0" cy="1468901"/>
          </a:xfrm>
          <a:prstGeom prst="line">
            <a:avLst/>
          </a:prstGeom>
          <a:ln w="38100" cap="flat">
            <a:solidFill>
              <a:srgbClr val="364A5A"/>
            </a:solidFill>
            <a:prstDash val="sysDot"/>
            <a:headEnd type="none" w="sm" len="sm"/>
            <a:tailEnd type="oval" w="lg" len="lg"/>
          </a:ln>
        </p:spPr>
      </p:sp>
      <p:sp>
        <p:nvSpPr>
          <p:cNvPr id="16" name="AutoShape 16"/>
          <p:cNvSpPr/>
          <p:nvPr/>
        </p:nvSpPr>
        <p:spPr>
          <a:xfrm flipH="1" flipV="1">
            <a:off x="8347247" y="4699130"/>
            <a:ext cx="976213" cy="7299"/>
          </a:xfrm>
          <a:prstGeom prst="line">
            <a:avLst/>
          </a:prstGeom>
          <a:ln w="9525" cap="flat">
            <a:solidFill>
              <a:srgbClr val="C66C23"/>
            </a:solidFill>
            <a:prstDash val="solid"/>
            <a:headEnd type="none" w="sm" len="sm"/>
            <a:tailEnd type="none" w="sm" len="sm"/>
          </a:ln>
        </p:spPr>
      </p:sp>
      <p:grpSp>
        <p:nvGrpSpPr>
          <p:cNvPr id="17" name="Group 17"/>
          <p:cNvGrpSpPr/>
          <p:nvPr/>
        </p:nvGrpSpPr>
        <p:grpSpPr>
          <a:xfrm>
            <a:off x="8600938" y="4434422"/>
            <a:ext cx="518615" cy="259706"/>
            <a:chOff x="0" y="0"/>
            <a:chExt cx="812800" cy="407024"/>
          </a:xfrm>
        </p:grpSpPr>
        <p:sp>
          <p:nvSpPr>
            <p:cNvPr id="18" name="Freeform 18"/>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F8D389"/>
            </a:solidFill>
          </p:spPr>
        </p:sp>
        <p:sp>
          <p:nvSpPr>
            <p:cNvPr id="19" name="TextBox 19"/>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20" name="Group 20"/>
          <p:cNvGrpSpPr/>
          <p:nvPr/>
        </p:nvGrpSpPr>
        <p:grpSpPr>
          <a:xfrm>
            <a:off x="5269666" y="2043257"/>
            <a:ext cx="1465474" cy="1465474"/>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7663">
                <a:alpha val="76863"/>
              </a:srgbClr>
            </a:solidFill>
          </p:spPr>
        </p:sp>
        <p:sp>
          <p:nvSpPr>
            <p:cNvPr id="22" name="TextBox 22"/>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23" name="Freeform 23"/>
          <p:cNvSpPr/>
          <p:nvPr/>
        </p:nvSpPr>
        <p:spPr>
          <a:xfrm>
            <a:off x="5415268" y="2189593"/>
            <a:ext cx="1174270" cy="1172802"/>
          </a:xfrm>
          <a:custGeom>
            <a:avLst/>
            <a:gdLst/>
            <a:ahLst/>
            <a:cxnLst/>
            <a:rect l="l" t="t" r="r" b="b"/>
            <a:pathLst>
              <a:path w="1174270" h="1172802">
                <a:moveTo>
                  <a:pt x="0" y="0"/>
                </a:moveTo>
                <a:lnTo>
                  <a:pt x="1174270" y="0"/>
                </a:lnTo>
                <a:lnTo>
                  <a:pt x="1174270" y="1172802"/>
                </a:lnTo>
                <a:lnTo>
                  <a:pt x="0" y="1172802"/>
                </a:lnTo>
                <a:lnTo>
                  <a:pt x="0" y="0"/>
                </a:lnTo>
                <a:close/>
              </a:path>
            </a:pathLst>
          </a:custGeom>
          <a:blipFill>
            <a:blip r:embed="rId2"/>
            <a:stretch>
              <a:fillRect/>
            </a:stretch>
          </a:blipFill>
        </p:spPr>
      </p:sp>
      <p:sp>
        <p:nvSpPr>
          <p:cNvPr id="24" name="AutoShape 24"/>
          <p:cNvSpPr/>
          <p:nvPr/>
        </p:nvSpPr>
        <p:spPr>
          <a:xfrm flipV="1">
            <a:off x="6017002" y="3629632"/>
            <a:ext cx="0" cy="1217096"/>
          </a:xfrm>
          <a:prstGeom prst="line">
            <a:avLst/>
          </a:prstGeom>
          <a:ln w="38100" cap="flat">
            <a:solidFill>
              <a:srgbClr val="364A5A"/>
            </a:solidFill>
            <a:prstDash val="sysDot"/>
            <a:headEnd type="none" w="sm" len="sm"/>
            <a:tailEnd type="oval" w="lg" len="lg"/>
          </a:ln>
        </p:spPr>
      </p:sp>
      <p:sp>
        <p:nvSpPr>
          <p:cNvPr id="25" name="AutoShape 25"/>
          <p:cNvSpPr/>
          <p:nvPr/>
        </p:nvSpPr>
        <p:spPr>
          <a:xfrm flipH="1" flipV="1">
            <a:off x="5514297" y="6040668"/>
            <a:ext cx="976213" cy="7299"/>
          </a:xfrm>
          <a:prstGeom prst="line">
            <a:avLst/>
          </a:prstGeom>
          <a:ln w="9525" cap="flat">
            <a:solidFill>
              <a:srgbClr val="D67663"/>
            </a:solidFill>
            <a:prstDash val="solid"/>
            <a:headEnd type="none" w="sm" len="sm"/>
            <a:tailEnd type="none" w="sm" len="sm"/>
          </a:ln>
        </p:spPr>
      </p:sp>
      <p:grpSp>
        <p:nvGrpSpPr>
          <p:cNvPr id="26" name="Group 26"/>
          <p:cNvGrpSpPr/>
          <p:nvPr/>
        </p:nvGrpSpPr>
        <p:grpSpPr>
          <a:xfrm rot="-10800000">
            <a:off x="5743096" y="6040668"/>
            <a:ext cx="518615" cy="259706"/>
            <a:chOff x="0" y="0"/>
            <a:chExt cx="812800" cy="407024"/>
          </a:xfrm>
        </p:grpSpPr>
        <p:sp>
          <p:nvSpPr>
            <p:cNvPr id="27" name="Freeform 27"/>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D67663">
                <a:alpha val="76863"/>
              </a:srgbClr>
            </a:solidFill>
          </p:spPr>
        </p:sp>
        <p:sp>
          <p:nvSpPr>
            <p:cNvPr id="28" name="TextBox 28"/>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29" name="Group 29"/>
          <p:cNvGrpSpPr/>
          <p:nvPr/>
        </p:nvGrpSpPr>
        <p:grpSpPr>
          <a:xfrm>
            <a:off x="11035757" y="2043257"/>
            <a:ext cx="1465474" cy="1465474"/>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BB39B"/>
            </a:solidFill>
          </p:spPr>
        </p:sp>
        <p:sp>
          <p:nvSpPr>
            <p:cNvPr id="31" name="TextBox 31"/>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32" name="Freeform 32"/>
          <p:cNvSpPr/>
          <p:nvPr/>
        </p:nvSpPr>
        <p:spPr>
          <a:xfrm>
            <a:off x="11181360" y="2189593"/>
            <a:ext cx="1174270" cy="1172802"/>
          </a:xfrm>
          <a:custGeom>
            <a:avLst/>
            <a:gdLst/>
            <a:ahLst/>
            <a:cxnLst/>
            <a:rect l="l" t="t" r="r" b="b"/>
            <a:pathLst>
              <a:path w="1174270" h="1172802">
                <a:moveTo>
                  <a:pt x="0" y="0"/>
                </a:moveTo>
                <a:lnTo>
                  <a:pt x="1174269" y="0"/>
                </a:lnTo>
                <a:lnTo>
                  <a:pt x="1174269" y="1172802"/>
                </a:lnTo>
                <a:lnTo>
                  <a:pt x="0" y="1172802"/>
                </a:lnTo>
                <a:lnTo>
                  <a:pt x="0" y="0"/>
                </a:lnTo>
                <a:close/>
              </a:path>
            </a:pathLst>
          </a:custGeom>
          <a:blipFill>
            <a:blip r:embed="rId2"/>
            <a:stretch>
              <a:fillRect/>
            </a:stretch>
          </a:blipFill>
        </p:spPr>
      </p:sp>
      <p:sp>
        <p:nvSpPr>
          <p:cNvPr id="33" name="AutoShape 33"/>
          <p:cNvSpPr/>
          <p:nvPr/>
        </p:nvSpPr>
        <p:spPr>
          <a:xfrm flipV="1">
            <a:off x="11783093" y="3629632"/>
            <a:ext cx="0" cy="1217096"/>
          </a:xfrm>
          <a:prstGeom prst="line">
            <a:avLst/>
          </a:prstGeom>
          <a:ln w="38100" cap="flat">
            <a:solidFill>
              <a:srgbClr val="364A5A"/>
            </a:solidFill>
            <a:prstDash val="sysDot"/>
            <a:headEnd type="none" w="sm" len="sm"/>
            <a:tailEnd type="oval" w="lg" len="lg"/>
          </a:ln>
        </p:spPr>
      </p:sp>
      <p:sp>
        <p:nvSpPr>
          <p:cNvPr id="34" name="AutoShape 34"/>
          <p:cNvSpPr/>
          <p:nvPr/>
        </p:nvSpPr>
        <p:spPr>
          <a:xfrm flipH="1" flipV="1">
            <a:off x="11280388" y="6040668"/>
            <a:ext cx="976213" cy="7299"/>
          </a:xfrm>
          <a:prstGeom prst="line">
            <a:avLst/>
          </a:prstGeom>
          <a:ln w="9525" cap="flat">
            <a:solidFill>
              <a:srgbClr val="CBBEA8"/>
            </a:solidFill>
            <a:prstDash val="solid"/>
            <a:headEnd type="none" w="sm" len="sm"/>
            <a:tailEnd type="none" w="sm" len="sm"/>
          </a:ln>
        </p:spPr>
      </p:sp>
      <p:grpSp>
        <p:nvGrpSpPr>
          <p:cNvPr id="35" name="Group 35"/>
          <p:cNvGrpSpPr/>
          <p:nvPr/>
        </p:nvGrpSpPr>
        <p:grpSpPr>
          <a:xfrm rot="-10800000">
            <a:off x="11509187" y="6040668"/>
            <a:ext cx="518615" cy="259706"/>
            <a:chOff x="0" y="0"/>
            <a:chExt cx="812800" cy="407024"/>
          </a:xfrm>
        </p:grpSpPr>
        <p:sp>
          <p:nvSpPr>
            <p:cNvPr id="36" name="Freeform 36"/>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BBB39B"/>
            </a:solidFill>
          </p:spPr>
        </p:sp>
        <p:sp>
          <p:nvSpPr>
            <p:cNvPr id="37" name="TextBox 37"/>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38" name="Group 38"/>
          <p:cNvGrpSpPr/>
          <p:nvPr/>
        </p:nvGrpSpPr>
        <p:grpSpPr>
          <a:xfrm>
            <a:off x="12182540" y="687080"/>
            <a:ext cx="5552225" cy="1044179"/>
            <a:chOff x="0" y="0"/>
            <a:chExt cx="1389150" cy="261250"/>
          </a:xfrm>
        </p:grpSpPr>
        <p:sp>
          <p:nvSpPr>
            <p:cNvPr id="39" name="Freeform 39"/>
            <p:cNvSpPr/>
            <p:nvPr/>
          </p:nvSpPr>
          <p:spPr>
            <a:xfrm>
              <a:off x="0" y="0"/>
              <a:ext cx="1389150" cy="261250"/>
            </a:xfrm>
            <a:custGeom>
              <a:avLst/>
              <a:gdLst/>
              <a:ahLst/>
              <a:cxnLst/>
              <a:rect l="l" t="t" r="r" b="b"/>
              <a:pathLst>
                <a:path w="1389150" h="261250">
                  <a:moveTo>
                    <a:pt x="0" y="0"/>
                  </a:moveTo>
                  <a:lnTo>
                    <a:pt x="1389150" y="0"/>
                  </a:lnTo>
                  <a:lnTo>
                    <a:pt x="1389150" y="261250"/>
                  </a:lnTo>
                  <a:lnTo>
                    <a:pt x="0" y="261250"/>
                  </a:lnTo>
                  <a:close/>
                </a:path>
              </a:pathLst>
            </a:custGeom>
            <a:solidFill>
              <a:srgbClr val="CFB8A2">
                <a:alpha val="15686"/>
              </a:srgbClr>
            </a:solidFill>
          </p:spPr>
        </p:sp>
        <p:sp>
          <p:nvSpPr>
            <p:cNvPr id="40" name="TextBox 40"/>
            <p:cNvSpPr txBox="1"/>
            <p:nvPr/>
          </p:nvSpPr>
          <p:spPr>
            <a:xfrm>
              <a:off x="0" y="-38100"/>
              <a:ext cx="1389150" cy="299350"/>
            </a:xfrm>
            <a:prstGeom prst="rect">
              <a:avLst/>
            </a:prstGeom>
          </p:spPr>
          <p:txBody>
            <a:bodyPr lIns="50800" tIns="50800" rIns="50800" bIns="50800" rtlCol="0" anchor="ctr"/>
            <a:lstStyle/>
            <a:p>
              <a:pPr algn="ctr">
                <a:lnSpc>
                  <a:spcPts val="2659"/>
                </a:lnSpc>
              </a:pPr>
              <a:endParaRPr/>
            </a:p>
          </p:txBody>
        </p:sp>
      </p:grpSp>
      <p:sp>
        <p:nvSpPr>
          <p:cNvPr id="41" name="TextBox 41"/>
          <p:cNvSpPr txBox="1"/>
          <p:nvPr/>
        </p:nvSpPr>
        <p:spPr>
          <a:xfrm>
            <a:off x="11928132" y="510184"/>
            <a:ext cx="5567025" cy="942741"/>
          </a:xfrm>
          <a:prstGeom prst="rect">
            <a:avLst/>
          </a:prstGeom>
        </p:spPr>
        <p:txBody>
          <a:bodyPr lIns="0" tIns="0" rIns="0" bIns="0" rtlCol="0" anchor="t">
            <a:spAutoFit/>
          </a:bodyPr>
          <a:lstStyle/>
          <a:p>
            <a:pPr algn="r" rtl="1">
              <a:lnSpc>
                <a:spcPts val="3352"/>
              </a:lnSpc>
            </a:pPr>
            <a:endParaRPr/>
          </a:p>
          <a:p>
            <a:pPr algn="r" rtl="1">
              <a:lnSpc>
                <a:spcPts val="3352"/>
              </a:lnSpc>
            </a:pPr>
            <a:r>
              <a:rPr lang="ar-EG" sz="3255" b="1">
                <a:solidFill>
                  <a:srgbClr val="000000"/>
                </a:solidFill>
                <a:latin typeface="29LT Zarid Display Medium"/>
                <a:ea typeface="29LT Zarid Display Medium"/>
                <a:cs typeface="29LT Zarid Display Medium"/>
                <a:sym typeface="29LT Zarid Display Medium"/>
                <a:rtl/>
              </a:rPr>
              <a:t>مراحل إعادة الإعمار الحضري بعد الكوارث</a:t>
            </a:r>
          </a:p>
        </p:txBody>
      </p:sp>
      <p:sp>
        <p:nvSpPr>
          <p:cNvPr id="42" name="TextBox 42"/>
          <p:cNvSpPr txBox="1"/>
          <p:nvPr/>
        </p:nvSpPr>
        <p:spPr>
          <a:xfrm rot="69517">
            <a:off x="5485537" y="2263247"/>
            <a:ext cx="1096171" cy="825508"/>
          </a:xfrm>
          <a:prstGeom prst="rect">
            <a:avLst/>
          </a:prstGeom>
        </p:spPr>
        <p:txBody>
          <a:bodyPr lIns="0" tIns="0" rIns="0" bIns="0" rtlCol="0" anchor="t">
            <a:spAutoFit/>
          </a:bodyPr>
          <a:lstStyle/>
          <a:p>
            <a:pPr algn="ctr">
              <a:lnSpc>
                <a:spcPts val="5757"/>
              </a:lnSpc>
            </a:pPr>
            <a:r>
              <a:rPr lang="en-US" sz="4112" b="1">
                <a:solidFill>
                  <a:srgbClr val="D67663"/>
                </a:solidFill>
                <a:latin typeface="Agrandir Bold"/>
                <a:ea typeface="Agrandir Bold"/>
                <a:cs typeface="Agrandir Bold"/>
                <a:sym typeface="Agrandir Bold"/>
              </a:rPr>
              <a:t>3</a:t>
            </a:r>
          </a:p>
        </p:txBody>
      </p:sp>
      <p:sp>
        <p:nvSpPr>
          <p:cNvPr id="43" name="TextBox 43"/>
          <p:cNvSpPr txBox="1"/>
          <p:nvPr/>
        </p:nvSpPr>
        <p:spPr>
          <a:xfrm>
            <a:off x="11235008" y="2242107"/>
            <a:ext cx="1096171" cy="825508"/>
          </a:xfrm>
          <a:prstGeom prst="rect">
            <a:avLst/>
          </a:prstGeom>
        </p:spPr>
        <p:txBody>
          <a:bodyPr lIns="0" tIns="0" rIns="0" bIns="0" rtlCol="0" anchor="t">
            <a:spAutoFit/>
          </a:bodyPr>
          <a:lstStyle/>
          <a:p>
            <a:pPr algn="ctr">
              <a:lnSpc>
                <a:spcPts val="5757"/>
              </a:lnSpc>
            </a:pPr>
            <a:r>
              <a:rPr lang="en-US" sz="4112" b="1">
                <a:solidFill>
                  <a:srgbClr val="C1B9A1"/>
                </a:solidFill>
                <a:latin typeface="Agrandir Bold"/>
                <a:ea typeface="Agrandir Bold"/>
                <a:cs typeface="Agrandir Bold"/>
                <a:sym typeface="Agrandir Bold"/>
              </a:rPr>
              <a:t>1</a:t>
            </a:r>
          </a:p>
        </p:txBody>
      </p:sp>
      <p:sp>
        <p:nvSpPr>
          <p:cNvPr id="44" name="TextBox 44"/>
          <p:cNvSpPr txBox="1"/>
          <p:nvPr/>
        </p:nvSpPr>
        <p:spPr>
          <a:xfrm>
            <a:off x="6896558" y="2975157"/>
            <a:ext cx="3927374" cy="1054075"/>
          </a:xfrm>
          <a:prstGeom prst="rect">
            <a:avLst/>
          </a:prstGeom>
        </p:spPr>
        <p:txBody>
          <a:bodyPr lIns="0" tIns="0" rIns="0" bIns="0" rtlCol="0" anchor="t">
            <a:spAutoFit/>
          </a:bodyPr>
          <a:lstStyle/>
          <a:p>
            <a:pPr algn="ctr" rtl="1">
              <a:lnSpc>
                <a:spcPts val="3733"/>
              </a:lnSpc>
            </a:pPr>
            <a:r>
              <a:rPr lang="ar-EG" sz="3624" b="1">
                <a:solidFill>
                  <a:srgbClr val="000000"/>
                </a:solidFill>
                <a:latin typeface="29LT Zarid Display Medium"/>
                <a:ea typeface="29LT Zarid Display Medium"/>
                <a:cs typeface="29LT Zarid Display Medium"/>
                <a:sym typeface="29LT Zarid Display Medium"/>
                <a:rtl/>
              </a:rPr>
              <a:t>مرحلة الإغاثة الممتدة  (</a:t>
            </a:r>
            <a:r>
              <a:rPr lang="en-US" sz="3624" b="1">
                <a:solidFill>
                  <a:srgbClr val="000000"/>
                </a:solidFill>
                <a:latin typeface="29LT Zarid Display Medium"/>
                <a:ea typeface="29LT Zarid Display Medium"/>
                <a:cs typeface="29LT Zarid Display Medium"/>
                <a:sym typeface="29LT Zarid Display Medium"/>
              </a:rPr>
              <a:t>Protracted Relief</a:t>
            </a:r>
            <a:r>
              <a:rPr lang="ar-EG" sz="3624" b="1">
                <a:solidFill>
                  <a:srgbClr val="000000"/>
                </a:solidFill>
                <a:latin typeface="29LT Zarid Display Medium"/>
                <a:ea typeface="29LT Zarid Display Medium"/>
                <a:cs typeface="29LT Zarid Display Medium"/>
                <a:sym typeface="29LT Zarid Display Medium"/>
                <a:rtl/>
              </a:rPr>
              <a:t>)</a:t>
            </a:r>
          </a:p>
        </p:txBody>
      </p:sp>
      <p:sp>
        <p:nvSpPr>
          <p:cNvPr id="45" name="TextBox 45"/>
          <p:cNvSpPr txBox="1"/>
          <p:nvPr/>
        </p:nvSpPr>
        <p:spPr>
          <a:xfrm>
            <a:off x="10046708" y="5142592"/>
            <a:ext cx="3472771" cy="521883"/>
          </a:xfrm>
          <a:prstGeom prst="rect">
            <a:avLst/>
          </a:prstGeom>
        </p:spPr>
        <p:txBody>
          <a:bodyPr lIns="0" tIns="0" rIns="0" bIns="0" rtlCol="0" anchor="t">
            <a:spAutoFit/>
          </a:bodyPr>
          <a:lstStyle/>
          <a:p>
            <a:pPr algn="ctr" rtl="1">
              <a:lnSpc>
                <a:spcPts val="3300"/>
              </a:lnSpc>
            </a:pPr>
            <a:r>
              <a:rPr lang="ar-EG" sz="3204" b="1">
                <a:solidFill>
                  <a:srgbClr val="000000"/>
                </a:solidFill>
                <a:latin typeface="29LT Zarid Display Medium"/>
                <a:ea typeface="29LT Zarid Display Medium"/>
                <a:cs typeface="29LT Zarid Display Medium"/>
                <a:sym typeface="29LT Zarid Display Medium"/>
                <a:rtl/>
              </a:rPr>
              <a:t>بضعة  أسابيع</a:t>
            </a:r>
          </a:p>
        </p:txBody>
      </p:sp>
      <p:sp>
        <p:nvSpPr>
          <p:cNvPr id="46" name="TextBox 46"/>
          <p:cNvSpPr txBox="1"/>
          <p:nvPr/>
        </p:nvSpPr>
        <p:spPr>
          <a:xfrm rot="69517">
            <a:off x="8355480" y="7863062"/>
            <a:ext cx="1096171" cy="825508"/>
          </a:xfrm>
          <a:prstGeom prst="rect">
            <a:avLst/>
          </a:prstGeom>
        </p:spPr>
        <p:txBody>
          <a:bodyPr lIns="0" tIns="0" rIns="0" bIns="0" rtlCol="0" anchor="t">
            <a:spAutoFit/>
          </a:bodyPr>
          <a:lstStyle/>
          <a:p>
            <a:pPr algn="ctr">
              <a:lnSpc>
                <a:spcPts val="5757"/>
              </a:lnSpc>
            </a:pPr>
            <a:r>
              <a:rPr lang="en-US" sz="4112" b="1">
                <a:solidFill>
                  <a:srgbClr val="F8B27C"/>
                </a:solidFill>
                <a:latin typeface="Agrandir Bold"/>
                <a:ea typeface="Agrandir Bold"/>
                <a:cs typeface="Agrandir Bold"/>
                <a:sym typeface="Agrandir Bold"/>
              </a:rPr>
              <a:t>2</a:t>
            </a:r>
          </a:p>
        </p:txBody>
      </p:sp>
      <p:sp>
        <p:nvSpPr>
          <p:cNvPr id="47" name="TextBox 47"/>
          <p:cNvSpPr txBox="1"/>
          <p:nvPr/>
        </p:nvSpPr>
        <p:spPr>
          <a:xfrm>
            <a:off x="10017269" y="6836102"/>
            <a:ext cx="3927374" cy="1054075"/>
          </a:xfrm>
          <a:prstGeom prst="rect">
            <a:avLst/>
          </a:prstGeom>
        </p:spPr>
        <p:txBody>
          <a:bodyPr lIns="0" tIns="0" rIns="0" bIns="0" rtlCol="0" anchor="t">
            <a:spAutoFit/>
          </a:bodyPr>
          <a:lstStyle/>
          <a:p>
            <a:pPr algn="ctr" rtl="1">
              <a:lnSpc>
                <a:spcPts val="3733"/>
              </a:lnSpc>
            </a:pPr>
            <a:r>
              <a:rPr lang="ar-EG" sz="3624" b="1">
                <a:solidFill>
                  <a:srgbClr val="000000"/>
                </a:solidFill>
                <a:latin typeface="29LT Zarid Display Medium"/>
                <a:ea typeface="29LT Zarid Display Medium"/>
                <a:cs typeface="29LT Zarid Display Medium"/>
                <a:sym typeface="29LT Zarid Display Medium"/>
                <a:rtl/>
              </a:rPr>
              <a:t> الاستجابة الطارئة (</a:t>
            </a:r>
            <a:r>
              <a:rPr lang="en-US" sz="3624" b="1">
                <a:solidFill>
                  <a:srgbClr val="000000"/>
                </a:solidFill>
                <a:latin typeface="29LT Zarid Display Medium"/>
                <a:ea typeface="29LT Zarid Display Medium"/>
                <a:cs typeface="29LT Zarid Display Medium"/>
                <a:sym typeface="29LT Zarid Display Medium"/>
              </a:rPr>
              <a:t>Immediate Response</a:t>
            </a:r>
            <a:r>
              <a:rPr lang="ar-EG" sz="3624" b="1">
                <a:solidFill>
                  <a:srgbClr val="000000"/>
                </a:solidFill>
                <a:latin typeface="29LT Zarid Display Medium"/>
                <a:ea typeface="29LT Zarid Display Medium"/>
                <a:cs typeface="29LT Zarid Display Medium"/>
                <a:sym typeface="29LT Zarid Display Medium"/>
                <a:rtl/>
              </a:rPr>
              <a:t>)</a:t>
            </a:r>
          </a:p>
        </p:txBody>
      </p:sp>
      <p:sp>
        <p:nvSpPr>
          <p:cNvPr id="48" name="TextBox 48"/>
          <p:cNvSpPr txBox="1"/>
          <p:nvPr/>
        </p:nvSpPr>
        <p:spPr>
          <a:xfrm>
            <a:off x="3954002" y="6836102"/>
            <a:ext cx="3927374" cy="1054075"/>
          </a:xfrm>
          <a:prstGeom prst="rect">
            <a:avLst/>
          </a:prstGeom>
        </p:spPr>
        <p:txBody>
          <a:bodyPr lIns="0" tIns="0" rIns="0" bIns="0" rtlCol="0" anchor="t">
            <a:spAutoFit/>
          </a:bodyPr>
          <a:lstStyle/>
          <a:p>
            <a:pPr algn="ctr" rtl="1">
              <a:lnSpc>
                <a:spcPts val="3733"/>
              </a:lnSpc>
            </a:pPr>
            <a:r>
              <a:rPr lang="ar-EG" sz="3624" b="1">
                <a:solidFill>
                  <a:srgbClr val="000000"/>
                </a:solidFill>
                <a:latin typeface="29LT Zarid Display Medium"/>
                <a:ea typeface="29LT Zarid Display Medium"/>
                <a:cs typeface="29LT Zarid Display Medium"/>
                <a:sym typeface="29LT Zarid Display Medium"/>
                <a:rtl/>
              </a:rPr>
              <a:t> إعادة الإعمار الشامل (</a:t>
            </a:r>
            <a:r>
              <a:rPr lang="en-US" sz="3624" b="1">
                <a:solidFill>
                  <a:srgbClr val="000000"/>
                </a:solidFill>
                <a:latin typeface="29LT Zarid Display Medium"/>
                <a:ea typeface="29LT Zarid Display Medium"/>
                <a:cs typeface="29LT Zarid Display Medium"/>
                <a:sym typeface="29LT Zarid Display Medium"/>
              </a:rPr>
              <a:t>Reconstruction</a:t>
            </a:r>
            <a:r>
              <a:rPr lang="ar-EG" sz="3624" b="1">
                <a:solidFill>
                  <a:srgbClr val="000000"/>
                </a:solidFill>
                <a:latin typeface="29LT Zarid Display Medium"/>
                <a:ea typeface="29LT Zarid Display Medium"/>
                <a:cs typeface="29LT Zarid Display Medium"/>
                <a:sym typeface="29LT Zarid Display Medium"/>
                <a:rtl/>
              </a:rPr>
              <a:t>)</a:t>
            </a:r>
          </a:p>
        </p:txBody>
      </p:sp>
      <p:sp>
        <p:nvSpPr>
          <p:cNvPr id="49" name="TextBox 49"/>
          <p:cNvSpPr txBox="1"/>
          <p:nvPr/>
        </p:nvSpPr>
        <p:spPr>
          <a:xfrm>
            <a:off x="6837048" y="5079262"/>
            <a:ext cx="3927374" cy="585213"/>
          </a:xfrm>
          <a:prstGeom prst="rect">
            <a:avLst/>
          </a:prstGeom>
        </p:spPr>
        <p:txBody>
          <a:bodyPr lIns="0" tIns="0" rIns="0" bIns="0" rtlCol="0" anchor="t">
            <a:spAutoFit/>
          </a:bodyPr>
          <a:lstStyle/>
          <a:p>
            <a:pPr algn="ctr" rtl="1">
              <a:lnSpc>
                <a:spcPts val="3733"/>
              </a:lnSpc>
            </a:pPr>
            <a:r>
              <a:rPr lang="ar-EG" sz="3624" b="1">
                <a:solidFill>
                  <a:srgbClr val="000000"/>
                </a:solidFill>
                <a:latin typeface="29LT Zarid Display Medium"/>
                <a:ea typeface="29LT Zarid Display Medium"/>
                <a:cs typeface="29LT Zarid Display Medium"/>
                <a:sym typeface="29LT Zarid Display Medium"/>
                <a:rtl/>
              </a:rPr>
              <a:t>  أشهر</a:t>
            </a:r>
          </a:p>
        </p:txBody>
      </p:sp>
      <p:sp>
        <p:nvSpPr>
          <p:cNvPr id="50" name="TextBox 50"/>
          <p:cNvSpPr txBox="1"/>
          <p:nvPr/>
        </p:nvSpPr>
        <p:spPr>
          <a:xfrm>
            <a:off x="3954002" y="5075328"/>
            <a:ext cx="3927374" cy="585213"/>
          </a:xfrm>
          <a:prstGeom prst="rect">
            <a:avLst/>
          </a:prstGeom>
        </p:spPr>
        <p:txBody>
          <a:bodyPr lIns="0" tIns="0" rIns="0" bIns="0" rtlCol="0" anchor="t">
            <a:spAutoFit/>
          </a:bodyPr>
          <a:lstStyle/>
          <a:p>
            <a:pPr algn="ctr" rtl="1">
              <a:lnSpc>
                <a:spcPts val="3733"/>
              </a:lnSpc>
            </a:pPr>
            <a:r>
              <a:rPr lang="ar-EG" sz="3624" b="1">
                <a:solidFill>
                  <a:srgbClr val="000000"/>
                </a:solidFill>
                <a:latin typeface="29LT Zarid Display Medium"/>
                <a:ea typeface="29LT Zarid Display Medium"/>
                <a:cs typeface="29LT Zarid Display Medium"/>
                <a:sym typeface="29LT Zarid Display Medium"/>
                <a:rtl/>
              </a:rPr>
              <a:t>سنوات</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1895595" y="450870"/>
            <a:ext cx="0" cy="8983284"/>
          </a:xfrm>
          <a:prstGeom prst="line">
            <a:avLst/>
          </a:prstGeom>
          <a:ln w="76200" cap="flat">
            <a:solidFill>
              <a:srgbClr val="94415A">
                <a:alpha val="23922"/>
              </a:srgbClr>
            </a:solidFill>
            <a:prstDash val="solid"/>
            <a:headEnd type="none" w="sm" len="sm"/>
            <a:tailEnd type="none" w="sm" len="sm"/>
          </a:ln>
        </p:spPr>
      </p:sp>
      <p:grpSp>
        <p:nvGrpSpPr>
          <p:cNvPr id="3" name="Group 3"/>
          <p:cNvGrpSpPr/>
          <p:nvPr/>
        </p:nvGrpSpPr>
        <p:grpSpPr>
          <a:xfrm>
            <a:off x="1028700" y="7484832"/>
            <a:ext cx="2292111" cy="2292101"/>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2"/>
              <a:stretch>
                <a:fillRect l="-24670" r="-24670"/>
              </a:stretch>
            </a:blipFill>
          </p:spPr>
        </p:sp>
      </p:grpSp>
      <p:grpSp>
        <p:nvGrpSpPr>
          <p:cNvPr id="5" name="Group 5"/>
          <p:cNvGrpSpPr/>
          <p:nvPr/>
        </p:nvGrpSpPr>
        <p:grpSpPr>
          <a:xfrm>
            <a:off x="3716457" y="7484832"/>
            <a:ext cx="2292111" cy="2292101"/>
            <a:chOff x="0" y="0"/>
            <a:chExt cx="6350000" cy="6349975"/>
          </a:xfrm>
        </p:grpSpPr>
        <p:sp>
          <p:nvSpPr>
            <p:cNvPr id="6" name="Freeform 6"/>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3"/>
              <a:stretch>
                <a:fillRect l="-14724" r="-14724"/>
              </a:stretch>
            </a:blipFill>
          </p:spPr>
        </p:sp>
      </p:grpSp>
      <p:grpSp>
        <p:nvGrpSpPr>
          <p:cNvPr id="7" name="Group 7"/>
          <p:cNvGrpSpPr/>
          <p:nvPr/>
        </p:nvGrpSpPr>
        <p:grpSpPr>
          <a:xfrm>
            <a:off x="6316320" y="7484832"/>
            <a:ext cx="2292111" cy="2292101"/>
            <a:chOff x="0" y="0"/>
            <a:chExt cx="6350000" cy="6349975"/>
          </a:xfrm>
        </p:grpSpPr>
        <p:sp>
          <p:nvSpPr>
            <p:cNvPr id="8" name="Freeform 8"/>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4"/>
              <a:stretch>
                <a:fillRect l="-38888" r="-38888"/>
              </a:stretch>
            </a:blipFill>
          </p:spPr>
        </p:sp>
      </p:grpSp>
      <p:sp>
        <p:nvSpPr>
          <p:cNvPr id="9" name="TextBox 9"/>
          <p:cNvSpPr txBox="1"/>
          <p:nvPr/>
        </p:nvSpPr>
        <p:spPr>
          <a:xfrm>
            <a:off x="2620067" y="452491"/>
            <a:ext cx="7207912" cy="6037137"/>
          </a:xfrm>
          <a:prstGeom prst="rect">
            <a:avLst/>
          </a:prstGeom>
        </p:spPr>
        <p:txBody>
          <a:bodyPr lIns="0" tIns="0" rIns="0" bIns="0" rtlCol="0" anchor="t">
            <a:spAutoFit/>
          </a:bodyPr>
          <a:lstStyle/>
          <a:p>
            <a:pPr algn="ctr">
              <a:lnSpc>
                <a:spcPts val="3450"/>
              </a:lnSpc>
            </a:pPr>
            <a:endParaRPr/>
          </a:p>
          <a:p>
            <a:pPr algn="ctr" rtl="1">
              <a:lnSpc>
                <a:spcPts val="3450"/>
              </a:lnSpc>
            </a:pPr>
            <a:r>
              <a:rPr lang="ar-EG" sz="3000" b="1" spc="24">
                <a:solidFill>
                  <a:srgbClr val="817764"/>
                </a:solidFill>
                <a:latin typeface="29LT Zarid Display Medium"/>
                <a:ea typeface="29LT Zarid Display Medium"/>
                <a:cs typeface="29LT Zarid Display Medium"/>
                <a:sym typeface="29LT Zarid Display Medium"/>
                <a:rtl/>
              </a:rPr>
              <a:t>تفعيل مركز عمليات الطوارئ</a:t>
            </a:r>
          </a:p>
          <a:p>
            <a:pPr algn="ctr" rtl="1">
              <a:lnSpc>
                <a:spcPts val="2529"/>
              </a:lnSpc>
            </a:pPr>
            <a:r>
              <a:rPr lang="ar-EG" sz="2199" b="1" spc="17">
                <a:solidFill>
                  <a:srgbClr val="000000"/>
                </a:solidFill>
                <a:latin typeface="29LT Zarid Display Medium"/>
                <a:ea typeface="29LT Zarid Display Medium"/>
                <a:cs typeface="29LT Zarid Display Medium"/>
                <a:sym typeface="29LT Zarid Display Medium"/>
                <a:rtl/>
              </a:rPr>
              <a:t>بلدية خان يونس بالتنسيق مع الدفاع المدني ووزارة الصحة والهلال الأحمر والوكالات.</a:t>
            </a:r>
          </a:p>
          <a:p>
            <a:pPr algn="ctr" rtl="1">
              <a:lnSpc>
                <a:spcPts val="3450"/>
              </a:lnSpc>
            </a:pPr>
            <a:endParaRPr lang="ar-EG" sz="2199" b="1" spc="17">
              <a:solidFill>
                <a:srgbClr val="000000"/>
              </a:solidFill>
              <a:latin typeface="29LT Zarid Display Medium"/>
              <a:ea typeface="29LT Zarid Display Medium"/>
              <a:cs typeface="29LT Zarid Display Medium"/>
              <a:sym typeface="29LT Zarid Display Medium"/>
              <a:rtl/>
            </a:endParaRPr>
          </a:p>
          <a:p>
            <a:pPr algn="ctr" rtl="1">
              <a:lnSpc>
                <a:spcPts val="3450"/>
              </a:lnSpc>
            </a:pPr>
            <a:r>
              <a:rPr lang="ar-EG" sz="3000" b="1" spc="24">
                <a:solidFill>
                  <a:srgbClr val="817764"/>
                </a:solidFill>
                <a:latin typeface="29LT Zarid Display Medium"/>
                <a:ea typeface="29LT Zarid Display Medium"/>
                <a:cs typeface="29LT Zarid Display Medium"/>
                <a:sym typeface="29LT Zarid Display Medium"/>
                <a:rtl/>
              </a:rPr>
              <a:t>تقييم سريع للاحتياجات</a:t>
            </a:r>
          </a:p>
          <a:p>
            <a:pPr algn="ctr" rtl="1">
              <a:lnSpc>
                <a:spcPts val="2529"/>
              </a:lnSpc>
            </a:pPr>
            <a:r>
              <a:rPr lang="ar-EG" sz="2199" b="1" spc="17">
                <a:solidFill>
                  <a:srgbClr val="000000"/>
                </a:solidFill>
                <a:latin typeface="29LT Zarid Display Medium"/>
                <a:ea typeface="29LT Zarid Display Medium"/>
                <a:cs typeface="29LT Zarid Display Medium"/>
                <a:sym typeface="29LT Zarid Display Medium"/>
                <a:rtl/>
              </a:rPr>
              <a:t>جمع بيانات ميدانية ورسم خرائط للمناطق المتضررة، مراكز النزوح، والاحتياجات العاجلة.</a:t>
            </a:r>
          </a:p>
          <a:p>
            <a:pPr algn="ctr" rtl="1">
              <a:lnSpc>
                <a:spcPts val="3450"/>
              </a:lnSpc>
            </a:pPr>
            <a:endParaRPr lang="ar-EG" sz="2199" b="1" spc="17">
              <a:solidFill>
                <a:srgbClr val="000000"/>
              </a:solidFill>
              <a:latin typeface="29LT Zarid Display Medium"/>
              <a:ea typeface="29LT Zarid Display Medium"/>
              <a:cs typeface="29LT Zarid Display Medium"/>
              <a:sym typeface="29LT Zarid Display Medium"/>
              <a:rtl/>
            </a:endParaRPr>
          </a:p>
          <a:p>
            <a:pPr algn="ctr" rtl="1">
              <a:lnSpc>
                <a:spcPts val="3450"/>
              </a:lnSpc>
            </a:pPr>
            <a:r>
              <a:rPr lang="ar-EG" sz="3000" b="1" spc="24">
                <a:solidFill>
                  <a:srgbClr val="817764"/>
                </a:solidFill>
                <a:latin typeface="29LT Zarid Display Medium"/>
                <a:ea typeface="29LT Zarid Display Medium"/>
                <a:cs typeface="29LT Zarid Display Medium"/>
                <a:sym typeface="29LT Zarid Display Medium"/>
                <a:rtl/>
              </a:rPr>
              <a:t>فتح ملاجئ الطوارئ</a:t>
            </a:r>
          </a:p>
          <a:p>
            <a:pPr algn="ctr" rtl="1">
              <a:lnSpc>
                <a:spcPts val="2529"/>
              </a:lnSpc>
            </a:pPr>
            <a:r>
              <a:rPr lang="ar-EG" sz="2199" b="1" spc="17">
                <a:solidFill>
                  <a:srgbClr val="000000"/>
                </a:solidFill>
                <a:latin typeface="29LT Zarid Display Medium"/>
                <a:ea typeface="29LT Zarid Display Medium"/>
                <a:cs typeface="29LT Zarid Display Medium"/>
                <a:sym typeface="29LT Zarid Display Medium"/>
                <a:rtl/>
              </a:rPr>
              <a:t>استخدام المدارس والمساجد، وتوفير فراش، مياه، وصرف صحي مؤقت.</a:t>
            </a:r>
          </a:p>
          <a:p>
            <a:pPr algn="ctr" rtl="1">
              <a:lnSpc>
                <a:spcPts val="3450"/>
              </a:lnSpc>
            </a:pPr>
            <a:endParaRPr lang="ar-EG" sz="2199" b="1" spc="17">
              <a:solidFill>
                <a:srgbClr val="000000"/>
              </a:solidFill>
              <a:latin typeface="29LT Zarid Display Medium"/>
              <a:ea typeface="29LT Zarid Display Medium"/>
              <a:cs typeface="29LT Zarid Display Medium"/>
              <a:sym typeface="29LT Zarid Display Medium"/>
              <a:rtl/>
            </a:endParaRPr>
          </a:p>
          <a:p>
            <a:pPr algn="ctr" rtl="1">
              <a:lnSpc>
                <a:spcPts val="3450"/>
              </a:lnSpc>
            </a:pPr>
            <a:r>
              <a:rPr lang="ar-EG" sz="3000" b="1" spc="24">
                <a:solidFill>
                  <a:srgbClr val="817764"/>
                </a:solidFill>
                <a:latin typeface="29LT Zarid Display Medium"/>
                <a:ea typeface="29LT Zarid Display Medium"/>
                <a:cs typeface="29LT Zarid Display Medium"/>
                <a:sym typeface="29LT Zarid Display Medium"/>
                <a:rtl/>
              </a:rPr>
              <a:t>توزيع حقائب الإغاثة</a:t>
            </a:r>
          </a:p>
          <a:p>
            <a:pPr algn="ctr" rtl="1">
              <a:lnSpc>
                <a:spcPts val="2529"/>
              </a:lnSpc>
            </a:pPr>
            <a:r>
              <a:rPr lang="ar-EG" sz="2199" b="1" spc="17">
                <a:solidFill>
                  <a:srgbClr val="000000"/>
                </a:solidFill>
                <a:latin typeface="29LT Zarid Display Medium"/>
                <a:ea typeface="29LT Zarid Display Medium"/>
                <a:cs typeface="29LT Zarid Display Medium"/>
                <a:sym typeface="29LT Zarid Display Medium"/>
                <a:rtl/>
              </a:rPr>
              <a:t>تشمل طعام جاهز، مياه، مستلزمات نظافة، مع أولوية للفئات الضعيفة.</a:t>
            </a:r>
          </a:p>
          <a:p>
            <a:pPr algn="ctr" rtl="1">
              <a:lnSpc>
                <a:spcPts val="3450"/>
              </a:lnSpc>
            </a:pPr>
            <a:endParaRPr lang="ar-EG" sz="2199" b="1" spc="17">
              <a:solidFill>
                <a:srgbClr val="000000"/>
              </a:solidFill>
              <a:latin typeface="29LT Zarid Display Medium"/>
              <a:ea typeface="29LT Zarid Display Medium"/>
              <a:cs typeface="29LT Zarid Display Medium"/>
              <a:sym typeface="29LT Zarid Display Medium"/>
              <a:rtl/>
            </a:endParaRPr>
          </a:p>
          <a:p>
            <a:pPr algn="ctr" rtl="1">
              <a:lnSpc>
                <a:spcPts val="3450"/>
              </a:lnSpc>
            </a:pPr>
            <a:r>
              <a:rPr lang="ar-EG" sz="3000" b="1" spc="24">
                <a:solidFill>
                  <a:srgbClr val="817764"/>
                </a:solidFill>
                <a:latin typeface="29LT Zarid Display Medium"/>
                <a:ea typeface="29LT Zarid Display Medium"/>
                <a:cs typeface="29LT Zarid Display Medium"/>
                <a:sym typeface="29LT Zarid Display Medium"/>
                <a:rtl/>
              </a:rPr>
              <a:t>خدمات الطوارئ الطبية</a:t>
            </a:r>
          </a:p>
          <a:p>
            <a:pPr algn="ctr" rtl="1">
              <a:lnSpc>
                <a:spcPts val="2529"/>
              </a:lnSpc>
            </a:pPr>
            <a:r>
              <a:rPr lang="ar-EG" sz="2199" b="1" spc="17">
                <a:solidFill>
                  <a:srgbClr val="000000"/>
                </a:solidFill>
                <a:latin typeface="29LT Zarid Display Medium"/>
                <a:ea typeface="29LT Zarid Display Medium"/>
                <a:cs typeface="29LT Zarid Display Medium"/>
                <a:sym typeface="29LT Zarid Display Medium"/>
                <a:rtl/>
              </a:rPr>
              <a:t>عيادات متنقلة، أدوية أساسية، إسعافات أولية، وفرز الحالات.</a:t>
            </a:r>
          </a:p>
        </p:txBody>
      </p:sp>
      <p:grpSp>
        <p:nvGrpSpPr>
          <p:cNvPr id="10" name="Group 10"/>
          <p:cNvGrpSpPr/>
          <p:nvPr/>
        </p:nvGrpSpPr>
        <p:grpSpPr>
          <a:xfrm>
            <a:off x="8916183" y="7484832"/>
            <a:ext cx="2292111" cy="2292101"/>
            <a:chOff x="0" y="0"/>
            <a:chExt cx="6350000" cy="6349975"/>
          </a:xfrm>
        </p:grpSpPr>
        <p:sp>
          <p:nvSpPr>
            <p:cNvPr id="11" name="Freeform 11"/>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5"/>
              <a:stretch>
                <a:fillRect t="-52302" b="-52302"/>
              </a:stretch>
            </a:blipFill>
          </p:spPr>
        </p:sp>
      </p:grpSp>
      <p:sp>
        <p:nvSpPr>
          <p:cNvPr id="12" name="TextBox 12"/>
          <p:cNvSpPr txBox="1"/>
          <p:nvPr/>
        </p:nvSpPr>
        <p:spPr>
          <a:xfrm>
            <a:off x="12111139" y="1606920"/>
            <a:ext cx="6176861" cy="1317405"/>
          </a:xfrm>
          <a:prstGeom prst="rect">
            <a:avLst/>
          </a:prstGeom>
        </p:spPr>
        <p:txBody>
          <a:bodyPr lIns="0" tIns="0" rIns="0" bIns="0" rtlCol="0" anchor="t">
            <a:spAutoFit/>
          </a:bodyPr>
          <a:lstStyle/>
          <a:p>
            <a:pPr algn="ctr" rtl="1">
              <a:lnSpc>
                <a:spcPts val="4688"/>
              </a:lnSpc>
            </a:pPr>
            <a:r>
              <a:rPr lang="ar-EG" sz="4551" b="1">
                <a:solidFill>
                  <a:srgbClr val="0E0D0D"/>
                </a:solidFill>
                <a:latin typeface="29LT Zarid Display Medium"/>
                <a:ea typeface="29LT Zarid Display Medium"/>
                <a:cs typeface="29LT Zarid Display Medium"/>
                <a:sym typeface="29LT Zarid Display Medium"/>
                <a:rtl/>
              </a:rPr>
              <a:t> الاستجابة الطارئة </a:t>
            </a:r>
          </a:p>
          <a:p>
            <a:pPr algn="ctr" rtl="1">
              <a:lnSpc>
                <a:spcPts val="4688"/>
              </a:lnSpc>
            </a:pPr>
            <a:r>
              <a:rPr lang="ar-EG" sz="4551" b="1">
                <a:solidFill>
                  <a:srgbClr val="0E0D0D"/>
                </a:solidFill>
                <a:latin typeface="29LT Zarid Display Medium"/>
                <a:ea typeface="29LT Zarid Display Medium"/>
                <a:cs typeface="29LT Zarid Display Medium"/>
                <a:sym typeface="29LT Zarid Display Medium"/>
                <a:rtl/>
              </a:rPr>
              <a:t>(</a:t>
            </a:r>
            <a:r>
              <a:rPr lang="en-US" sz="4551" b="1">
                <a:solidFill>
                  <a:srgbClr val="0E0D0D"/>
                </a:solidFill>
                <a:latin typeface="29LT Zarid Display Medium"/>
                <a:ea typeface="29LT Zarid Display Medium"/>
                <a:cs typeface="29LT Zarid Display Medium"/>
                <a:sym typeface="29LT Zarid Display Medium"/>
              </a:rPr>
              <a:t>Immediate Response</a:t>
            </a:r>
            <a:r>
              <a:rPr lang="ar-EG" sz="4551" b="1">
                <a:solidFill>
                  <a:srgbClr val="0E0D0D"/>
                </a:solidFill>
                <a:latin typeface="29LT Zarid Display Medium"/>
                <a:ea typeface="29LT Zarid Display Medium"/>
                <a:cs typeface="29LT Zarid Display Medium"/>
                <a:sym typeface="29LT Zarid Display Medium"/>
                <a:rtl/>
              </a:rPr>
              <a:t>)</a:t>
            </a:r>
          </a:p>
        </p:txBody>
      </p:sp>
      <p:grpSp>
        <p:nvGrpSpPr>
          <p:cNvPr id="13" name="Group 13"/>
          <p:cNvGrpSpPr/>
          <p:nvPr/>
        </p:nvGrpSpPr>
        <p:grpSpPr>
          <a:xfrm rot="-10800000">
            <a:off x="14227820" y="5320187"/>
            <a:ext cx="1769290" cy="612440"/>
            <a:chOff x="0" y="0"/>
            <a:chExt cx="1174057" cy="406400"/>
          </a:xfrm>
        </p:grpSpPr>
        <p:sp>
          <p:nvSpPr>
            <p:cNvPr id="14" name="Freeform 14"/>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F8D389">
                <a:alpha val="32941"/>
              </a:srgbClr>
            </a:solidFill>
          </p:spPr>
        </p:sp>
        <p:sp>
          <p:nvSpPr>
            <p:cNvPr id="15" name="TextBox 15"/>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16" name="Group 16"/>
          <p:cNvGrpSpPr/>
          <p:nvPr/>
        </p:nvGrpSpPr>
        <p:grpSpPr>
          <a:xfrm rot="-10800000">
            <a:off x="12537741" y="5320187"/>
            <a:ext cx="1769290" cy="612440"/>
            <a:chOff x="0" y="0"/>
            <a:chExt cx="1174057" cy="406400"/>
          </a:xfrm>
        </p:grpSpPr>
        <p:sp>
          <p:nvSpPr>
            <p:cNvPr id="17" name="Freeform 17"/>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D67663">
                <a:alpha val="32941"/>
              </a:srgbClr>
            </a:solidFill>
            <a:ln cap="sq">
              <a:noFill/>
              <a:prstDash val="solid"/>
              <a:miter/>
            </a:ln>
          </p:spPr>
        </p:sp>
        <p:sp>
          <p:nvSpPr>
            <p:cNvPr id="18" name="TextBox 18"/>
            <p:cNvSpPr txBox="1"/>
            <p:nvPr/>
          </p:nvSpPr>
          <p:spPr>
            <a:xfrm>
              <a:off x="177800" y="-28575"/>
              <a:ext cx="920057" cy="434975"/>
            </a:xfrm>
            <a:prstGeom prst="rect">
              <a:avLst/>
            </a:prstGeom>
          </p:spPr>
          <p:txBody>
            <a:bodyPr lIns="30436" tIns="30436" rIns="30436" bIns="30436" rtlCol="0" anchor="ctr"/>
            <a:lstStyle/>
            <a:p>
              <a:pPr marL="0" lvl="0" indent="0" algn="ctr">
                <a:lnSpc>
                  <a:spcPts val="1006"/>
                </a:lnSpc>
                <a:spcBef>
                  <a:spcPct val="0"/>
                </a:spcBef>
              </a:pPr>
              <a:endParaRPr/>
            </a:p>
          </p:txBody>
        </p:sp>
      </p:grpSp>
      <p:grpSp>
        <p:nvGrpSpPr>
          <p:cNvPr id="19" name="Group 19"/>
          <p:cNvGrpSpPr/>
          <p:nvPr/>
        </p:nvGrpSpPr>
        <p:grpSpPr>
          <a:xfrm rot="-10800000">
            <a:off x="15915918" y="5320187"/>
            <a:ext cx="1769290" cy="612440"/>
            <a:chOff x="0" y="0"/>
            <a:chExt cx="1174057" cy="406400"/>
          </a:xfrm>
        </p:grpSpPr>
        <p:sp>
          <p:nvSpPr>
            <p:cNvPr id="20" name="Freeform 20"/>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BBB39B"/>
            </a:solidFill>
          </p:spPr>
        </p:sp>
        <p:sp>
          <p:nvSpPr>
            <p:cNvPr id="21" name="TextBox 21"/>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22" name="Group 22"/>
          <p:cNvGrpSpPr/>
          <p:nvPr/>
        </p:nvGrpSpPr>
        <p:grpSpPr>
          <a:xfrm rot="-10800000">
            <a:off x="14732586" y="6896089"/>
            <a:ext cx="859080" cy="859080"/>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8D389">
                <a:alpha val="32941"/>
              </a:srgbClr>
            </a:solidFill>
          </p:spPr>
        </p:sp>
        <p:sp>
          <p:nvSpPr>
            <p:cNvPr id="24" name="TextBox 24"/>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25" name="Freeform 25"/>
          <p:cNvSpPr/>
          <p:nvPr/>
        </p:nvSpPr>
        <p:spPr>
          <a:xfrm rot="-10800000">
            <a:off x="14817940" y="6981874"/>
            <a:ext cx="688372" cy="687512"/>
          </a:xfrm>
          <a:custGeom>
            <a:avLst/>
            <a:gdLst/>
            <a:ahLst/>
            <a:cxnLst/>
            <a:rect l="l" t="t" r="r" b="b"/>
            <a:pathLst>
              <a:path w="688372" h="687512">
                <a:moveTo>
                  <a:pt x="0" y="0"/>
                </a:moveTo>
                <a:lnTo>
                  <a:pt x="688372" y="0"/>
                </a:lnTo>
                <a:lnTo>
                  <a:pt x="688372" y="687511"/>
                </a:lnTo>
                <a:lnTo>
                  <a:pt x="0" y="687511"/>
                </a:lnTo>
                <a:lnTo>
                  <a:pt x="0" y="0"/>
                </a:lnTo>
                <a:close/>
              </a:path>
            </a:pathLst>
          </a:custGeom>
          <a:blipFill>
            <a:blip r:embed="rId6">
              <a:alphaModFix amt="32999"/>
            </a:blip>
            <a:stretch>
              <a:fillRect/>
            </a:stretch>
          </a:blipFill>
        </p:spPr>
      </p:sp>
      <p:sp>
        <p:nvSpPr>
          <p:cNvPr id="26" name="AutoShape 26"/>
          <p:cNvSpPr/>
          <p:nvPr/>
        </p:nvSpPr>
        <p:spPr>
          <a:xfrm>
            <a:off x="15155909" y="5932627"/>
            <a:ext cx="0" cy="861089"/>
          </a:xfrm>
          <a:prstGeom prst="line">
            <a:avLst/>
          </a:prstGeom>
          <a:ln w="19050" cap="flat">
            <a:solidFill>
              <a:srgbClr val="364A5A">
                <a:alpha val="32941"/>
              </a:srgbClr>
            </a:solidFill>
            <a:prstDash val="sysDot"/>
            <a:headEnd type="none" w="sm" len="sm"/>
            <a:tailEnd type="oval" w="lg" len="lg"/>
          </a:ln>
        </p:spPr>
      </p:sp>
      <p:sp>
        <p:nvSpPr>
          <p:cNvPr id="27" name="AutoShape 27"/>
          <p:cNvSpPr/>
          <p:nvPr/>
        </p:nvSpPr>
        <p:spPr>
          <a:xfrm flipH="1" flipV="1">
            <a:off x="14846624" y="5220871"/>
            <a:ext cx="572269" cy="4279"/>
          </a:xfrm>
          <a:prstGeom prst="line">
            <a:avLst/>
          </a:prstGeom>
          <a:ln w="9525" cap="flat">
            <a:solidFill>
              <a:srgbClr val="C66C23">
                <a:alpha val="32941"/>
              </a:srgbClr>
            </a:solidFill>
            <a:prstDash val="solid"/>
            <a:headEnd type="none" w="sm" len="sm"/>
            <a:tailEnd type="none" w="sm" len="sm"/>
          </a:ln>
        </p:spPr>
      </p:sp>
      <p:grpSp>
        <p:nvGrpSpPr>
          <p:cNvPr id="28" name="Group 28"/>
          <p:cNvGrpSpPr/>
          <p:nvPr/>
        </p:nvGrpSpPr>
        <p:grpSpPr>
          <a:xfrm>
            <a:off x="14995341" y="5065696"/>
            <a:ext cx="304019" cy="152243"/>
            <a:chOff x="0" y="0"/>
            <a:chExt cx="812800" cy="407024"/>
          </a:xfrm>
        </p:grpSpPr>
        <p:sp>
          <p:nvSpPr>
            <p:cNvPr id="29" name="Freeform 29"/>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F8D389">
                <a:alpha val="32941"/>
              </a:srgbClr>
            </a:solidFill>
          </p:spPr>
        </p:sp>
        <p:sp>
          <p:nvSpPr>
            <p:cNvPr id="30" name="TextBox 30"/>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31" name="Group 31"/>
          <p:cNvGrpSpPr/>
          <p:nvPr/>
        </p:nvGrpSpPr>
        <p:grpSpPr>
          <a:xfrm>
            <a:off x="13042507" y="3663964"/>
            <a:ext cx="859080" cy="859080"/>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7663">
                <a:alpha val="32941"/>
              </a:srgbClr>
            </a:solidFill>
          </p:spPr>
        </p:sp>
        <p:sp>
          <p:nvSpPr>
            <p:cNvPr id="33" name="TextBox 33"/>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34" name="Freeform 34"/>
          <p:cNvSpPr/>
          <p:nvPr/>
        </p:nvSpPr>
        <p:spPr>
          <a:xfrm>
            <a:off x="13127861" y="3749748"/>
            <a:ext cx="688372" cy="687512"/>
          </a:xfrm>
          <a:custGeom>
            <a:avLst/>
            <a:gdLst/>
            <a:ahLst/>
            <a:cxnLst/>
            <a:rect l="l" t="t" r="r" b="b"/>
            <a:pathLst>
              <a:path w="688372" h="687512">
                <a:moveTo>
                  <a:pt x="0" y="0"/>
                </a:moveTo>
                <a:lnTo>
                  <a:pt x="688372" y="0"/>
                </a:lnTo>
                <a:lnTo>
                  <a:pt x="688372" y="687512"/>
                </a:lnTo>
                <a:lnTo>
                  <a:pt x="0" y="687512"/>
                </a:lnTo>
                <a:lnTo>
                  <a:pt x="0" y="0"/>
                </a:lnTo>
                <a:close/>
              </a:path>
            </a:pathLst>
          </a:custGeom>
          <a:blipFill>
            <a:blip r:embed="rId6">
              <a:alphaModFix amt="32999"/>
            </a:blip>
            <a:stretch>
              <a:fillRect/>
            </a:stretch>
          </a:blipFill>
        </p:spPr>
      </p:sp>
      <p:sp>
        <p:nvSpPr>
          <p:cNvPr id="35" name="AutoShape 35"/>
          <p:cNvSpPr/>
          <p:nvPr/>
        </p:nvSpPr>
        <p:spPr>
          <a:xfrm flipV="1">
            <a:off x="13480605" y="4593918"/>
            <a:ext cx="0" cy="713477"/>
          </a:xfrm>
          <a:prstGeom prst="line">
            <a:avLst/>
          </a:prstGeom>
          <a:ln w="19050" cap="flat">
            <a:solidFill>
              <a:srgbClr val="364A5A">
                <a:alpha val="32941"/>
              </a:srgbClr>
            </a:solidFill>
            <a:prstDash val="sysDot"/>
            <a:headEnd type="none" w="sm" len="sm"/>
            <a:tailEnd type="oval" w="lg" len="lg"/>
          </a:ln>
        </p:spPr>
      </p:sp>
      <p:sp>
        <p:nvSpPr>
          <p:cNvPr id="36" name="AutoShape 36"/>
          <p:cNvSpPr/>
          <p:nvPr/>
        </p:nvSpPr>
        <p:spPr>
          <a:xfrm flipH="1" flipV="1">
            <a:off x="13185912" y="6007298"/>
            <a:ext cx="572269" cy="4279"/>
          </a:xfrm>
          <a:prstGeom prst="line">
            <a:avLst/>
          </a:prstGeom>
          <a:ln w="9525" cap="flat">
            <a:solidFill>
              <a:srgbClr val="D67663">
                <a:alpha val="32941"/>
              </a:srgbClr>
            </a:solidFill>
            <a:prstDash val="solid"/>
            <a:headEnd type="none" w="sm" len="sm"/>
            <a:tailEnd type="none" w="sm" len="sm"/>
          </a:ln>
        </p:spPr>
      </p:sp>
      <p:grpSp>
        <p:nvGrpSpPr>
          <p:cNvPr id="37" name="Group 37"/>
          <p:cNvGrpSpPr/>
          <p:nvPr/>
        </p:nvGrpSpPr>
        <p:grpSpPr>
          <a:xfrm rot="-10800000">
            <a:off x="13320037" y="6007298"/>
            <a:ext cx="304019" cy="152243"/>
            <a:chOff x="0" y="0"/>
            <a:chExt cx="812800" cy="407024"/>
          </a:xfrm>
        </p:grpSpPr>
        <p:sp>
          <p:nvSpPr>
            <p:cNvPr id="38" name="Freeform 38"/>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D67663">
                <a:alpha val="32941"/>
              </a:srgbClr>
            </a:solidFill>
          </p:spPr>
        </p:sp>
        <p:sp>
          <p:nvSpPr>
            <p:cNvPr id="39" name="TextBox 39"/>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40" name="Group 40"/>
          <p:cNvGrpSpPr/>
          <p:nvPr/>
        </p:nvGrpSpPr>
        <p:grpSpPr>
          <a:xfrm>
            <a:off x="16422664" y="3663964"/>
            <a:ext cx="859080" cy="859080"/>
            <a:chOff x="0" y="0"/>
            <a:chExt cx="812800" cy="812800"/>
          </a:xfrm>
        </p:grpSpPr>
        <p:sp>
          <p:nvSpPr>
            <p:cNvPr id="41" name="Freeform 4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BB39B"/>
            </a:solidFill>
          </p:spPr>
        </p:sp>
        <p:sp>
          <p:nvSpPr>
            <p:cNvPr id="42" name="TextBox 42"/>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43" name="Freeform 43"/>
          <p:cNvSpPr/>
          <p:nvPr/>
        </p:nvSpPr>
        <p:spPr>
          <a:xfrm>
            <a:off x="16508018" y="3749748"/>
            <a:ext cx="688372" cy="687512"/>
          </a:xfrm>
          <a:custGeom>
            <a:avLst/>
            <a:gdLst/>
            <a:ahLst/>
            <a:cxnLst/>
            <a:rect l="l" t="t" r="r" b="b"/>
            <a:pathLst>
              <a:path w="688372" h="687512">
                <a:moveTo>
                  <a:pt x="0" y="0"/>
                </a:moveTo>
                <a:lnTo>
                  <a:pt x="688373" y="0"/>
                </a:lnTo>
                <a:lnTo>
                  <a:pt x="688373" y="687512"/>
                </a:lnTo>
                <a:lnTo>
                  <a:pt x="0" y="687512"/>
                </a:lnTo>
                <a:lnTo>
                  <a:pt x="0" y="0"/>
                </a:lnTo>
                <a:close/>
              </a:path>
            </a:pathLst>
          </a:custGeom>
          <a:blipFill>
            <a:blip r:embed="rId6"/>
            <a:stretch>
              <a:fillRect/>
            </a:stretch>
          </a:blipFill>
        </p:spPr>
      </p:sp>
      <p:sp>
        <p:nvSpPr>
          <p:cNvPr id="44" name="AutoShape 44"/>
          <p:cNvSpPr/>
          <p:nvPr/>
        </p:nvSpPr>
        <p:spPr>
          <a:xfrm flipV="1">
            <a:off x="16860762" y="4593918"/>
            <a:ext cx="0" cy="713477"/>
          </a:xfrm>
          <a:prstGeom prst="line">
            <a:avLst/>
          </a:prstGeom>
          <a:ln w="19050" cap="flat">
            <a:solidFill>
              <a:srgbClr val="364A5A"/>
            </a:solidFill>
            <a:prstDash val="sysDot"/>
            <a:headEnd type="none" w="sm" len="sm"/>
            <a:tailEnd type="oval" w="lg" len="lg"/>
          </a:ln>
        </p:spPr>
      </p:sp>
      <p:sp>
        <p:nvSpPr>
          <p:cNvPr id="45" name="AutoShape 45"/>
          <p:cNvSpPr/>
          <p:nvPr/>
        </p:nvSpPr>
        <p:spPr>
          <a:xfrm flipH="1" flipV="1">
            <a:off x="16566070" y="6007298"/>
            <a:ext cx="572269" cy="4279"/>
          </a:xfrm>
          <a:prstGeom prst="line">
            <a:avLst/>
          </a:prstGeom>
          <a:ln w="9525" cap="flat">
            <a:solidFill>
              <a:srgbClr val="CBBEA8"/>
            </a:solidFill>
            <a:prstDash val="solid"/>
            <a:headEnd type="none" w="sm" len="sm"/>
            <a:tailEnd type="none" w="sm" len="sm"/>
          </a:ln>
        </p:spPr>
      </p:sp>
      <p:grpSp>
        <p:nvGrpSpPr>
          <p:cNvPr id="46" name="Group 46"/>
          <p:cNvGrpSpPr/>
          <p:nvPr/>
        </p:nvGrpSpPr>
        <p:grpSpPr>
          <a:xfrm rot="-10800000">
            <a:off x="16700195" y="6007298"/>
            <a:ext cx="304019" cy="152243"/>
            <a:chOff x="0" y="0"/>
            <a:chExt cx="812800" cy="407024"/>
          </a:xfrm>
        </p:grpSpPr>
        <p:sp>
          <p:nvSpPr>
            <p:cNvPr id="47" name="Freeform 47"/>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BBB39B"/>
            </a:solidFill>
          </p:spPr>
        </p:sp>
        <p:sp>
          <p:nvSpPr>
            <p:cNvPr id="48" name="TextBox 48"/>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sp>
        <p:nvSpPr>
          <p:cNvPr id="49" name="TextBox 49"/>
          <p:cNvSpPr txBox="1"/>
          <p:nvPr/>
        </p:nvSpPr>
        <p:spPr>
          <a:xfrm rot="69517">
            <a:off x="13168927" y="3805407"/>
            <a:ext cx="642590" cy="471441"/>
          </a:xfrm>
          <a:prstGeom prst="rect">
            <a:avLst/>
          </a:prstGeom>
        </p:spPr>
        <p:txBody>
          <a:bodyPr lIns="0" tIns="0" rIns="0" bIns="0" rtlCol="0" anchor="t">
            <a:spAutoFit/>
          </a:bodyPr>
          <a:lstStyle/>
          <a:p>
            <a:pPr algn="ctr">
              <a:lnSpc>
                <a:spcPts val="3374"/>
              </a:lnSpc>
            </a:pPr>
            <a:r>
              <a:rPr lang="en-US" sz="2410" b="1">
                <a:solidFill>
                  <a:srgbClr val="D67663">
                    <a:alpha val="32941"/>
                  </a:srgbClr>
                </a:solidFill>
                <a:latin typeface="Agrandir Bold"/>
                <a:ea typeface="Agrandir Bold"/>
                <a:cs typeface="Agrandir Bold"/>
                <a:sym typeface="Agrandir Bold"/>
              </a:rPr>
              <a:t>3</a:t>
            </a:r>
          </a:p>
        </p:txBody>
      </p:sp>
      <p:sp>
        <p:nvSpPr>
          <p:cNvPr id="50" name="TextBox 50"/>
          <p:cNvSpPr txBox="1"/>
          <p:nvPr/>
        </p:nvSpPr>
        <p:spPr>
          <a:xfrm>
            <a:off x="16539468" y="3793014"/>
            <a:ext cx="642590" cy="471441"/>
          </a:xfrm>
          <a:prstGeom prst="rect">
            <a:avLst/>
          </a:prstGeom>
        </p:spPr>
        <p:txBody>
          <a:bodyPr lIns="0" tIns="0" rIns="0" bIns="0" rtlCol="0" anchor="t">
            <a:spAutoFit/>
          </a:bodyPr>
          <a:lstStyle/>
          <a:p>
            <a:pPr algn="ctr">
              <a:lnSpc>
                <a:spcPts val="3374"/>
              </a:lnSpc>
            </a:pPr>
            <a:r>
              <a:rPr lang="en-US" sz="2410" b="1">
                <a:solidFill>
                  <a:srgbClr val="C1B9A1"/>
                </a:solidFill>
                <a:latin typeface="Agrandir Bold"/>
                <a:ea typeface="Agrandir Bold"/>
                <a:cs typeface="Agrandir Bold"/>
                <a:sym typeface="Agrandir Bold"/>
              </a:rPr>
              <a:t>1</a:t>
            </a:r>
          </a:p>
        </p:txBody>
      </p:sp>
      <p:sp>
        <p:nvSpPr>
          <p:cNvPr id="51" name="TextBox 51"/>
          <p:cNvSpPr txBox="1"/>
          <p:nvPr/>
        </p:nvSpPr>
        <p:spPr>
          <a:xfrm>
            <a:off x="13996212" y="4213540"/>
            <a:ext cx="2302278" cy="614628"/>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مرحلة الإغاثة الممتدة  (</a:t>
            </a:r>
            <a:r>
              <a:rPr lang="en-US" sz="2124" b="1">
                <a:solidFill>
                  <a:srgbClr val="000000">
                    <a:alpha val="32941"/>
                  </a:srgbClr>
                </a:solidFill>
                <a:latin typeface="29LT Zarid Display Medium"/>
                <a:ea typeface="29LT Zarid Display Medium"/>
                <a:cs typeface="29LT Zarid Display Medium"/>
                <a:sym typeface="29LT Zarid Display Medium"/>
              </a:rPr>
              <a:t>Protracted Relief</a:t>
            </a:r>
            <a:r>
              <a:rPr lang="ar-EG" sz="2124"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52" name="TextBox 52"/>
          <p:cNvSpPr txBox="1"/>
          <p:nvPr/>
        </p:nvSpPr>
        <p:spPr>
          <a:xfrm>
            <a:off x="15842871" y="5484119"/>
            <a:ext cx="2035784" cy="302650"/>
          </a:xfrm>
          <a:prstGeom prst="rect">
            <a:avLst/>
          </a:prstGeom>
        </p:spPr>
        <p:txBody>
          <a:bodyPr lIns="0" tIns="0" rIns="0" bIns="0" rtlCol="0" anchor="t">
            <a:spAutoFit/>
          </a:bodyPr>
          <a:lstStyle/>
          <a:p>
            <a:pPr algn="ctr" rtl="1">
              <a:lnSpc>
                <a:spcPts val="1935"/>
              </a:lnSpc>
            </a:pPr>
            <a:r>
              <a:rPr lang="ar-EG" sz="1878" b="1">
                <a:solidFill>
                  <a:srgbClr val="000000"/>
                </a:solidFill>
                <a:latin typeface="29LT Zarid Display Medium"/>
                <a:ea typeface="29LT Zarid Display Medium"/>
                <a:cs typeface="29LT Zarid Display Medium"/>
                <a:sym typeface="29LT Zarid Display Medium"/>
                <a:rtl/>
              </a:rPr>
              <a:t>بضعة  أسابيع</a:t>
            </a:r>
          </a:p>
        </p:txBody>
      </p:sp>
      <p:sp>
        <p:nvSpPr>
          <p:cNvPr id="53" name="TextBox 53"/>
          <p:cNvSpPr txBox="1"/>
          <p:nvPr/>
        </p:nvSpPr>
        <p:spPr>
          <a:xfrm rot="69517">
            <a:off x="14851325" y="7088091"/>
            <a:ext cx="642590" cy="471441"/>
          </a:xfrm>
          <a:prstGeom prst="rect">
            <a:avLst/>
          </a:prstGeom>
        </p:spPr>
        <p:txBody>
          <a:bodyPr lIns="0" tIns="0" rIns="0" bIns="0" rtlCol="0" anchor="t">
            <a:spAutoFit/>
          </a:bodyPr>
          <a:lstStyle/>
          <a:p>
            <a:pPr algn="ctr">
              <a:lnSpc>
                <a:spcPts val="3374"/>
              </a:lnSpc>
            </a:pPr>
            <a:r>
              <a:rPr lang="en-US" sz="2410" b="1">
                <a:solidFill>
                  <a:srgbClr val="F8B27C">
                    <a:alpha val="32941"/>
                  </a:srgbClr>
                </a:solidFill>
                <a:latin typeface="Agrandir Bold"/>
                <a:ea typeface="Agrandir Bold"/>
                <a:cs typeface="Agrandir Bold"/>
                <a:sym typeface="Agrandir Bold"/>
              </a:rPr>
              <a:t>2</a:t>
            </a:r>
          </a:p>
        </p:txBody>
      </p:sp>
      <p:sp>
        <p:nvSpPr>
          <p:cNvPr id="54" name="TextBox 54"/>
          <p:cNvSpPr txBox="1"/>
          <p:nvPr/>
        </p:nvSpPr>
        <p:spPr>
          <a:xfrm>
            <a:off x="15825614" y="6476877"/>
            <a:ext cx="2302278" cy="614628"/>
          </a:xfrm>
          <a:prstGeom prst="rect">
            <a:avLst/>
          </a:prstGeom>
        </p:spPr>
        <p:txBody>
          <a:bodyPr lIns="0" tIns="0" rIns="0" bIns="0" rtlCol="0" anchor="t">
            <a:spAutoFit/>
          </a:bodyPr>
          <a:lstStyle/>
          <a:p>
            <a:pPr algn="ctr" rtl="1">
              <a:lnSpc>
                <a:spcPts val="2188"/>
              </a:lnSpc>
            </a:pPr>
            <a:r>
              <a:rPr lang="ar-EG" sz="2124" b="1">
                <a:solidFill>
                  <a:srgbClr val="000000"/>
                </a:solidFill>
                <a:latin typeface="29LT Zarid Display Medium"/>
                <a:ea typeface="29LT Zarid Display Medium"/>
                <a:cs typeface="29LT Zarid Display Medium"/>
                <a:sym typeface="29LT Zarid Display Medium"/>
                <a:rtl/>
              </a:rPr>
              <a:t> الاستجابة الطارئة (</a:t>
            </a:r>
            <a:r>
              <a:rPr lang="en-US" sz="2124" b="1">
                <a:solidFill>
                  <a:srgbClr val="000000"/>
                </a:solidFill>
                <a:latin typeface="29LT Zarid Display Medium"/>
                <a:ea typeface="29LT Zarid Display Medium"/>
                <a:cs typeface="29LT Zarid Display Medium"/>
                <a:sym typeface="29LT Zarid Display Medium"/>
              </a:rPr>
              <a:t>Immediate Response</a:t>
            </a:r>
            <a:r>
              <a:rPr lang="ar-EG" sz="2124" b="1">
                <a:solidFill>
                  <a:srgbClr val="000000"/>
                </a:solidFill>
                <a:latin typeface="29LT Zarid Display Medium"/>
                <a:ea typeface="29LT Zarid Display Medium"/>
                <a:cs typeface="29LT Zarid Display Medium"/>
                <a:sym typeface="29LT Zarid Display Medium"/>
                <a:rtl/>
              </a:rPr>
              <a:t>)</a:t>
            </a:r>
          </a:p>
        </p:txBody>
      </p:sp>
      <p:sp>
        <p:nvSpPr>
          <p:cNvPr id="55" name="TextBox 55"/>
          <p:cNvSpPr txBox="1"/>
          <p:nvPr/>
        </p:nvSpPr>
        <p:spPr>
          <a:xfrm>
            <a:off x="12271248" y="6476877"/>
            <a:ext cx="2302278" cy="614628"/>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 إعادة الإعمار الشامل (</a:t>
            </a:r>
            <a:r>
              <a:rPr lang="en-US" sz="2124" b="1">
                <a:solidFill>
                  <a:srgbClr val="000000">
                    <a:alpha val="32941"/>
                  </a:srgbClr>
                </a:solidFill>
                <a:latin typeface="29LT Zarid Display Medium"/>
                <a:ea typeface="29LT Zarid Display Medium"/>
                <a:cs typeface="29LT Zarid Display Medium"/>
                <a:sym typeface="29LT Zarid Display Medium"/>
              </a:rPr>
              <a:t>Reconstruction</a:t>
            </a:r>
            <a:r>
              <a:rPr lang="ar-EG" sz="2124"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56" name="TextBox 56"/>
          <p:cNvSpPr txBox="1"/>
          <p:nvPr/>
        </p:nvSpPr>
        <p:spPr>
          <a:xfrm>
            <a:off x="13961326" y="5446995"/>
            <a:ext cx="2302278" cy="339775"/>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  أشهر</a:t>
            </a:r>
          </a:p>
        </p:txBody>
      </p:sp>
      <p:sp>
        <p:nvSpPr>
          <p:cNvPr id="57" name="TextBox 57"/>
          <p:cNvSpPr txBox="1"/>
          <p:nvPr/>
        </p:nvSpPr>
        <p:spPr>
          <a:xfrm>
            <a:off x="12271248" y="5444688"/>
            <a:ext cx="2302278" cy="339775"/>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سنوات</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1895595" y="450870"/>
            <a:ext cx="0" cy="8983284"/>
          </a:xfrm>
          <a:prstGeom prst="line">
            <a:avLst/>
          </a:prstGeom>
          <a:ln w="76200" cap="flat">
            <a:solidFill>
              <a:srgbClr val="94415A">
                <a:alpha val="23922"/>
              </a:srgbClr>
            </a:solidFill>
            <a:prstDash val="solid"/>
            <a:headEnd type="none" w="sm" len="sm"/>
            <a:tailEnd type="none" w="sm" len="sm"/>
          </a:ln>
        </p:spPr>
      </p:sp>
      <p:grpSp>
        <p:nvGrpSpPr>
          <p:cNvPr id="3" name="Group 3"/>
          <p:cNvGrpSpPr/>
          <p:nvPr/>
        </p:nvGrpSpPr>
        <p:grpSpPr>
          <a:xfrm>
            <a:off x="1028700" y="7484832"/>
            <a:ext cx="2292111" cy="2292101"/>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2"/>
              <a:stretch>
                <a:fillRect l="-60496" r="-60496"/>
              </a:stretch>
            </a:blipFill>
          </p:spPr>
        </p:sp>
      </p:grpSp>
      <p:grpSp>
        <p:nvGrpSpPr>
          <p:cNvPr id="5" name="Group 5"/>
          <p:cNvGrpSpPr/>
          <p:nvPr/>
        </p:nvGrpSpPr>
        <p:grpSpPr>
          <a:xfrm>
            <a:off x="3716457" y="7484832"/>
            <a:ext cx="2292111" cy="2292101"/>
            <a:chOff x="0" y="0"/>
            <a:chExt cx="6350000" cy="6349975"/>
          </a:xfrm>
        </p:grpSpPr>
        <p:sp>
          <p:nvSpPr>
            <p:cNvPr id="6" name="Freeform 6"/>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3"/>
              <a:stretch>
                <a:fillRect l="-25048" r="-25048"/>
              </a:stretch>
            </a:blipFill>
          </p:spPr>
        </p:sp>
      </p:grpSp>
      <p:grpSp>
        <p:nvGrpSpPr>
          <p:cNvPr id="7" name="Group 7"/>
          <p:cNvGrpSpPr/>
          <p:nvPr/>
        </p:nvGrpSpPr>
        <p:grpSpPr>
          <a:xfrm>
            <a:off x="6408618" y="7419136"/>
            <a:ext cx="2292111" cy="2292101"/>
            <a:chOff x="0" y="0"/>
            <a:chExt cx="6350000" cy="6349975"/>
          </a:xfrm>
        </p:grpSpPr>
        <p:sp>
          <p:nvSpPr>
            <p:cNvPr id="8" name="Freeform 8"/>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4"/>
              <a:stretch>
                <a:fillRect l="-16666" r="-16666"/>
              </a:stretch>
            </a:blipFill>
          </p:spPr>
        </p:sp>
      </p:grpSp>
      <p:grpSp>
        <p:nvGrpSpPr>
          <p:cNvPr id="9" name="Group 9"/>
          <p:cNvGrpSpPr/>
          <p:nvPr/>
        </p:nvGrpSpPr>
        <p:grpSpPr>
          <a:xfrm>
            <a:off x="9100778" y="7419136"/>
            <a:ext cx="2292111" cy="2292101"/>
            <a:chOff x="0" y="0"/>
            <a:chExt cx="6350000" cy="6349975"/>
          </a:xfrm>
        </p:grpSpPr>
        <p:sp>
          <p:nvSpPr>
            <p:cNvPr id="10" name="Freeform 10"/>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5"/>
              <a:stretch>
                <a:fillRect l="-24467" r="-24467"/>
              </a:stretch>
            </a:blipFill>
          </p:spPr>
        </p:sp>
      </p:grpSp>
      <p:sp>
        <p:nvSpPr>
          <p:cNvPr id="11" name="TextBox 11"/>
          <p:cNvSpPr txBox="1"/>
          <p:nvPr/>
        </p:nvSpPr>
        <p:spPr>
          <a:xfrm>
            <a:off x="926948" y="905323"/>
            <a:ext cx="10149497" cy="5913279"/>
          </a:xfrm>
          <a:prstGeom prst="rect">
            <a:avLst/>
          </a:prstGeom>
        </p:spPr>
        <p:txBody>
          <a:bodyPr lIns="0" tIns="0" rIns="0" bIns="0" rtlCol="0" anchor="t">
            <a:spAutoFit/>
          </a:bodyPr>
          <a:lstStyle/>
          <a:p>
            <a:pPr algn="ctr">
              <a:lnSpc>
                <a:spcPts val="3450"/>
              </a:lnSpc>
            </a:pPr>
            <a:r>
              <a:rPr lang="ar-EG" sz="3000" spc="24">
                <a:solidFill>
                  <a:srgbClr val="C66C23"/>
                </a:solidFill>
                <a:latin typeface="29LT Zarid Display"/>
                <a:ea typeface="29LT Zarid Display"/>
                <a:cs typeface="29LT Zarid Display"/>
                <a:sym typeface="29LT Zarid Display"/>
                <a:rtl/>
              </a:rPr>
              <a:t>ضمان استمرار الإمدادات</a:t>
            </a:r>
          </a:p>
          <a:p>
            <a:pPr algn="ctr">
              <a:lnSpc>
                <a:spcPts val="2529"/>
              </a:lnSpc>
            </a:pPr>
            <a:r>
              <a:rPr lang="ar-EG" sz="2199" spc="17">
                <a:solidFill>
                  <a:srgbClr val="000000"/>
                </a:solidFill>
                <a:latin typeface="29LT Zarid Display"/>
                <a:ea typeface="29LT Zarid Display"/>
                <a:cs typeface="29LT Zarid Display"/>
                <a:sym typeface="29LT Zarid Display"/>
                <a:rtl/>
              </a:rPr>
              <a:t>إنشاء نقاط توزيع آمنة واستخدام طرق بديلة (  إنزال جوي /بحر) بالتنسيق الدولي</a:t>
            </a: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r>
              <a:rPr lang="ar-EG" sz="3000" spc="24">
                <a:solidFill>
                  <a:srgbClr val="C66C23"/>
                </a:solidFill>
                <a:latin typeface="29LT Zarid Display"/>
                <a:ea typeface="29LT Zarid Display"/>
                <a:cs typeface="29LT Zarid Display"/>
                <a:sym typeface="29LT Zarid Display"/>
                <a:rtl/>
              </a:rPr>
              <a:t>توفير المأوى المؤقت</a:t>
            </a:r>
          </a:p>
          <a:p>
            <a:pPr algn="ctr">
              <a:lnSpc>
                <a:spcPts val="2529"/>
              </a:lnSpc>
            </a:pPr>
            <a:r>
              <a:rPr lang="ar-EG" sz="2199" spc="17">
                <a:solidFill>
                  <a:srgbClr val="000000"/>
                </a:solidFill>
                <a:latin typeface="29LT Zarid Display"/>
                <a:ea typeface="29LT Zarid Display"/>
                <a:cs typeface="29LT Zarid Display"/>
                <a:sym typeface="29LT Zarid Display"/>
                <a:rtl/>
              </a:rPr>
              <a:t>توفير خيارات: خيام، ملاجئ مؤقتة، مرافق عامة، ترميم المنازل المتضررة جزئيًا</a:t>
            </a: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r>
              <a:rPr lang="ar-EG" sz="3000" spc="24">
                <a:solidFill>
                  <a:srgbClr val="C66C23"/>
                </a:solidFill>
                <a:latin typeface="29LT Zarid Display"/>
                <a:ea typeface="29LT Zarid Display"/>
                <a:cs typeface="29LT Zarid Display"/>
                <a:sym typeface="29LT Zarid Display"/>
                <a:rtl/>
              </a:rPr>
              <a:t>الدعم النفسي الاجتماعي</a:t>
            </a:r>
          </a:p>
          <a:p>
            <a:pPr algn="ctr">
              <a:lnSpc>
                <a:spcPts val="2529"/>
              </a:lnSpc>
            </a:pPr>
            <a:r>
              <a:rPr lang="ar-EG" sz="2199" spc="17">
                <a:solidFill>
                  <a:srgbClr val="000000"/>
                </a:solidFill>
                <a:latin typeface="29LT Zarid Display"/>
                <a:ea typeface="29LT Zarid Display"/>
                <a:cs typeface="29LT Zarid Display"/>
                <a:sym typeface="29LT Zarid Display"/>
                <a:rtl/>
              </a:rPr>
              <a:t>جلسات علاج جماعي وأنشطة للأطفال ،وتعزيز الصحة النفسية</a:t>
            </a: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r>
              <a:rPr lang="ar-EG" sz="3000" spc="24">
                <a:solidFill>
                  <a:srgbClr val="C66C23"/>
                </a:solidFill>
                <a:latin typeface="29LT Zarid Display"/>
                <a:ea typeface="29LT Zarid Display"/>
                <a:cs typeface="29LT Zarid Display"/>
                <a:sym typeface="29LT Zarid Display"/>
                <a:rtl/>
              </a:rPr>
              <a:t>تحسين التنسيق بين الجهات الفاعلة</a:t>
            </a:r>
          </a:p>
          <a:p>
            <a:pPr algn="ctr">
              <a:lnSpc>
                <a:spcPts val="2529"/>
              </a:lnSpc>
            </a:pPr>
            <a:r>
              <a:rPr lang="ar-EG" sz="2199" spc="17">
                <a:solidFill>
                  <a:srgbClr val="000000"/>
                </a:solidFill>
                <a:latin typeface="29LT Zarid Display"/>
                <a:ea typeface="29LT Zarid Display"/>
                <a:cs typeface="29LT Zarid Display"/>
                <a:sym typeface="29LT Zarid Display"/>
                <a:rtl/>
              </a:rPr>
              <a:t>تعزيز دور المنظمات المحلية والدولية في تنسيق جهود الإغاثة وتتبع المساعدات والاحتياجات</a:t>
            </a:r>
            <a:r>
              <a:rPr lang="en-US" sz="2199" spc="17">
                <a:solidFill>
                  <a:srgbClr val="000000"/>
                </a:solidFill>
                <a:latin typeface="29LT Zarid Display"/>
                <a:ea typeface="29LT Zarid Display"/>
                <a:cs typeface="29LT Zarid Display"/>
                <a:sym typeface="29LT Zarid Display"/>
              </a:rPr>
              <a:t>.</a:t>
            </a:r>
          </a:p>
          <a:p>
            <a:pPr algn="ctr">
              <a:lnSpc>
                <a:spcPts val="3450"/>
              </a:lnSpc>
            </a:pPr>
            <a:endParaRPr lang="en-US" sz="2199" spc="17">
              <a:solidFill>
                <a:srgbClr val="000000"/>
              </a:solidFill>
              <a:latin typeface="29LT Zarid Display"/>
              <a:ea typeface="29LT Zarid Display"/>
              <a:cs typeface="29LT Zarid Display"/>
              <a:sym typeface="29LT Zarid Display"/>
            </a:endParaRPr>
          </a:p>
          <a:p>
            <a:pPr algn="ctr" rtl="1">
              <a:lnSpc>
                <a:spcPts val="3450"/>
              </a:lnSpc>
            </a:pPr>
            <a:r>
              <a:rPr lang="ar-EG" sz="3000" spc="24">
                <a:solidFill>
                  <a:srgbClr val="C66C23"/>
                </a:solidFill>
                <a:latin typeface="29LT Zarid Display"/>
                <a:ea typeface="29LT Zarid Display"/>
                <a:cs typeface="29LT Zarid Display"/>
                <a:sym typeface="29LT Zarid Display"/>
                <a:rtl/>
              </a:rPr>
              <a:t>جمع وفرز الركام في نقاط مؤقتة</a:t>
            </a:r>
          </a:p>
          <a:p>
            <a:pPr algn="ctr" rtl="1">
              <a:lnSpc>
                <a:spcPts val="2529"/>
              </a:lnSpc>
            </a:pPr>
            <a:r>
              <a:rPr lang="ar-EG" sz="2199" spc="17">
                <a:solidFill>
                  <a:srgbClr val="000000"/>
                </a:solidFill>
                <a:latin typeface="29LT Zarid Display"/>
                <a:ea typeface="29LT Zarid Display"/>
                <a:cs typeface="29LT Zarid Display"/>
                <a:sym typeface="29LT Zarid Display"/>
                <a:rtl/>
              </a:rPr>
              <a:t>إنشاء مناطق تجميع مؤقتة خارج المناطق السكنية لتسهيل الفرز والمعالجة لاحقًا.</a:t>
            </a:r>
          </a:p>
          <a:p>
            <a:pPr algn="ctr" rtl="1">
              <a:lnSpc>
                <a:spcPts val="2529"/>
              </a:lnSpc>
            </a:pPr>
            <a:endParaRPr lang="ar-EG" sz="2199" spc="17">
              <a:solidFill>
                <a:srgbClr val="000000"/>
              </a:solidFill>
              <a:latin typeface="29LT Zarid Display"/>
              <a:ea typeface="29LT Zarid Display"/>
              <a:cs typeface="29LT Zarid Display"/>
              <a:sym typeface="29LT Zarid Display"/>
              <a:rtl/>
            </a:endParaRPr>
          </a:p>
        </p:txBody>
      </p:sp>
      <p:sp>
        <p:nvSpPr>
          <p:cNvPr id="12" name="TextBox 12"/>
          <p:cNvSpPr txBox="1"/>
          <p:nvPr/>
        </p:nvSpPr>
        <p:spPr>
          <a:xfrm>
            <a:off x="12111139" y="1606920"/>
            <a:ext cx="6176861" cy="1317405"/>
          </a:xfrm>
          <a:prstGeom prst="rect">
            <a:avLst/>
          </a:prstGeom>
        </p:spPr>
        <p:txBody>
          <a:bodyPr lIns="0" tIns="0" rIns="0" bIns="0" rtlCol="0" anchor="t">
            <a:spAutoFit/>
          </a:bodyPr>
          <a:lstStyle/>
          <a:p>
            <a:pPr algn="ctr" rtl="1">
              <a:lnSpc>
                <a:spcPts val="4688"/>
              </a:lnSpc>
            </a:pPr>
            <a:r>
              <a:rPr lang="ar-EG" sz="4551" b="1">
                <a:solidFill>
                  <a:srgbClr val="0E0D0D"/>
                </a:solidFill>
                <a:latin typeface="29LT Zarid Display Medium"/>
                <a:ea typeface="29LT Zarid Display Medium"/>
                <a:cs typeface="29LT Zarid Display Medium"/>
                <a:sym typeface="29LT Zarid Display Medium"/>
                <a:rtl/>
              </a:rPr>
              <a:t>مرحلة الإغاثة الممتدة </a:t>
            </a:r>
          </a:p>
          <a:p>
            <a:pPr algn="ctr" rtl="1">
              <a:lnSpc>
                <a:spcPts val="4688"/>
              </a:lnSpc>
            </a:pPr>
            <a:r>
              <a:rPr lang="ar-EG" sz="4551" b="1">
                <a:solidFill>
                  <a:srgbClr val="0E0D0D"/>
                </a:solidFill>
                <a:latin typeface="29LT Zarid Display Medium"/>
                <a:ea typeface="29LT Zarid Display Medium"/>
                <a:cs typeface="29LT Zarid Display Medium"/>
                <a:sym typeface="29LT Zarid Display Medium"/>
                <a:rtl/>
              </a:rPr>
              <a:t>(</a:t>
            </a:r>
            <a:r>
              <a:rPr lang="en-US" sz="4551" b="1">
                <a:solidFill>
                  <a:srgbClr val="0E0D0D"/>
                </a:solidFill>
                <a:latin typeface="29LT Zarid Display Medium"/>
                <a:ea typeface="29LT Zarid Display Medium"/>
                <a:cs typeface="29LT Zarid Display Medium"/>
                <a:sym typeface="29LT Zarid Display Medium"/>
              </a:rPr>
              <a:t>Protracted Relief</a:t>
            </a:r>
            <a:r>
              <a:rPr lang="ar-EG" sz="4551" b="1">
                <a:solidFill>
                  <a:srgbClr val="0E0D0D"/>
                </a:solidFill>
                <a:latin typeface="29LT Zarid Display Medium"/>
                <a:ea typeface="29LT Zarid Display Medium"/>
                <a:cs typeface="29LT Zarid Display Medium"/>
                <a:sym typeface="29LT Zarid Display Medium"/>
                <a:rtl/>
              </a:rPr>
              <a:t>)</a:t>
            </a:r>
          </a:p>
        </p:txBody>
      </p:sp>
      <p:grpSp>
        <p:nvGrpSpPr>
          <p:cNvPr id="13" name="Group 13"/>
          <p:cNvGrpSpPr/>
          <p:nvPr/>
        </p:nvGrpSpPr>
        <p:grpSpPr>
          <a:xfrm rot="-10800000">
            <a:off x="14247075" y="5215780"/>
            <a:ext cx="1600987" cy="554182"/>
            <a:chOff x="0" y="0"/>
            <a:chExt cx="1174057" cy="406400"/>
          </a:xfrm>
        </p:grpSpPr>
        <p:sp>
          <p:nvSpPr>
            <p:cNvPr id="14" name="Freeform 14"/>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F8D389"/>
            </a:solidFill>
          </p:spPr>
        </p:sp>
        <p:sp>
          <p:nvSpPr>
            <p:cNvPr id="15" name="TextBox 15"/>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16" name="Group 16"/>
          <p:cNvGrpSpPr/>
          <p:nvPr/>
        </p:nvGrpSpPr>
        <p:grpSpPr>
          <a:xfrm rot="-10800000">
            <a:off x="12717764" y="5215780"/>
            <a:ext cx="1600987" cy="554182"/>
            <a:chOff x="0" y="0"/>
            <a:chExt cx="1174057" cy="406400"/>
          </a:xfrm>
        </p:grpSpPr>
        <p:sp>
          <p:nvSpPr>
            <p:cNvPr id="17" name="Freeform 17"/>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D67663">
                <a:alpha val="32941"/>
              </a:srgbClr>
            </a:solidFill>
            <a:ln cap="sq">
              <a:noFill/>
              <a:prstDash val="solid"/>
              <a:miter/>
            </a:ln>
          </p:spPr>
        </p:sp>
        <p:sp>
          <p:nvSpPr>
            <p:cNvPr id="18" name="TextBox 18"/>
            <p:cNvSpPr txBox="1"/>
            <p:nvPr/>
          </p:nvSpPr>
          <p:spPr>
            <a:xfrm>
              <a:off x="177800" y="-28575"/>
              <a:ext cx="920057" cy="434975"/>
            </a:xfrm>
            <a:prstGeom prst="rect">
              <a:avLst/>
            </a:prstGeom>
          </p:spPr>
          <p:txBody>
            <a:bodyPr lIns="30436" tIns="30436" rIns="30436" bIns="30436" rtlCol="0" anchor="ctr"/>
            <a:lstStyle/>
            <a:p>
              <a:pPr marL="0" lvl="0" indent="0" algn="ctr">
                <a:lnSpc>
                  <a:spcPts val="1006"/>
                </a:lnSpc>
                <a:spcBef>
                  <a:spcPct val="0"/>
                </a:spcBef>
              </a:pPr>
              <a:endParaRPr/>
            </a:p>
          </p:txBody>
        </p:sp>
      </p:grpSp>
      <p:grpSp>
        <p:nvGrpSpPr>
          <p:cNvPr id="19" name="Group 19"/>
          <p:cNvGrpSpPr/>
          <p:nvPr/>
        </p:nvGrpSpPr>
        <p:grpSpPr>
          <a:xfrm rot="-10800000">
            <a:off x="15774594" y="5215780"/>
            <a:ext cx="1600987" cy="554182"/>
            <a:chOff x="0" y="0"/>
            <a:chExt cx="1174057" cy="406400"/>
          </a:xfrm>
        </p:grpSpPr>
        <p:sp>
          <p:nvSpPr>
            <p:cNvPr id="20" name="Freeform 20"/>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BBB39B">
                <a:alpha val="32941"/>
              </a:srgbClr>
            </a:solidFill>
          </p:spPr>
        </p:sp>
        <p:sp>
          <p:nvSpPr>
            <p:cNvPr id="21" name="TextBox 21"/>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22" name="Group 22"/>
          <p:cNvGrpSpPr/>
          <p:nvPr/>
        </p:nvGrpSpPr>
        <p:grpSpPr>
          <a:xfrm rot="-10800000">
            <a:off x="14703825" y="6641776"/>
            <a:ext cx="777361" cy="777361"/>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8D389"/>
            </a:solidFill>
          </p:spPr>
        </p:sp>
        <p:sp>
          <p:nvSpPr>
            <p:cNvPr id="24" name="TextBox 24"/>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25" name="Freeform 25"/>
          <p:cNvSpPr/>
          <p:nvPr/>
        </p:nvSpPr>
        <p:spPr>
          <a:xfrm rot="-10800000">
            <a:off x="14781060" y="6719400"/>
            <a:ext cx="622891" cy="622113"/>
          </a:xfrm>
          <a:custGeom>
            <a:avLst/>
            <a:gdLst/>
            <a:ahLst/>
            <a:cxnLst/>
            <a:rect l="l" t="t" r="r" b="b"/>
            <a:pathLst>
              <a:path w="622891" h="622113">
                <a:moveTo>
                  <a:pt x="0" y="0"/>
                </a:moveTo>
                <a:lnTo>
                  <a:pt x="622891" y="0"/>
                </a:lnTo>
                <a:lnTo>
                  <a:pt x="622891" y="622112"/>
                </a:lnTo>
                <a:lnTo>
                  <a:pt x="0" y="622112"/>
                </a:lnTo>
                <a:lnTo>
                  <a:pt x="0" y="0"/>
                </a:lnTo>
                <a:close/>
              </a:path>
            </a:pathLst>
          </a:custGeom>
          <a:blipFill>
            <a:blip r:embed="rId6"/>
            <a:stretch>
              <a:fillRect/>
            </a:stretch>
          </a:blipFill>
        </p:spPr>
      </p:sp>
      <p:sp>
        <p:nvSpPr>
          <p:cNvPr id="26" name="AutoShape 26"/>
          <p:cNvSpPr/>
          <p:nvPr/>
        </p:nvSpPr>
        <p:spPr>
          <a:xfrm>
            <a:off x="15086880" y="5769962"/>
            <a:ext cx="0" cy="779178"/>
          </a:xfrm>
          <a:prstGeom prst="line">
            <a:avLst/>
          </a:prstGeom>
          <a:ln w="19050" cap="flat">
            <a:solidFill>
              <a:srgbClr val="364A5A"/>
            </a:solidFill>
            <a:prstDash val="sysDot"/>
            <a:headEnd type="none" w="sm" len="sm"/>
            <a:tailEnd type="oval" w="lg" len="lg"/>
          </a:ln>
        </p:spPr>
      </p:sp>
      <p:sp>
        <p:nvSpPr>
          <p:cNvPr id="27" name="AutoShape 27"/>
          <p:cNvSpPr/>
          <p:nvPr/>
        </p:nvSpPr>
        <p:spPr>
          <a:xfrm flipH="1" flipV="1">
            <a:off x="14807016" y="5125912"/>
            <a:ext cx="517832" cy="3872"/>
          </a:xfrm>
          <a:prstGeom prst="line">
            <a:avLst/>
          </a:prstGeom>
          <a:ln w="9525" cap="flat">
            <a:solidFill>
              <a:srgbClr val="C66C23"/>
            </a:solidFill>
            <a:prstDash val="solid"/>
            <a:headEnd type="none" w="sm" len="sm"/>
            <a:tailEnd type="none" w="sm" len="sm"/>
          </a:ln>
        </p:spPr>
      </p:sp>
      <p:grpSp>
        <p:nvGrpSpPr>
          <p:cNvPr id="28" name="Group 28"/>
          <p:cNvGrpSpPr/>
          <p:nvPr/>
        </p:nvGrpSpPr>
        <p:grpSpPr>
          <a:xfrm>
            <a:off x="14941586" y="4985497"/>
            <a:ext cx="275099" cy="137761"/>
            <a:chOff x="0" y="0"/>
            <a:chExt cx="812800" cy="407024"/>
          </a:xfrm>
        </p:grpSpPr>
        <p:sp>
          <p:nvSpPr>
            <p:cNvPr id="29" name="Freeform 29"/>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F8D389"/>
            </a:solidFill>
          </p:spPr>
        </p:sp>
        <p:sp>
          <p:nvSpPr>
            <p:cNvPr id="30" name="TextBox 30"/>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31" name="Group 31"/>
          <p:cNvGrpSpPr/>
          <p:nvPr/>
        </p:nvGrpSpPr>
        <p:grpSpPr>
          <a:xfrm>
            <a:off x="13174514" y="3717104"/>
            <a:ext cx="777361" cy="777361"/>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7663">
                <a:alpha val="32941"/>
              </a:srgbClr>
            </a:solidFill>
          </p:spPr>
        </p:sp>
        <p:sp>
          <p:nvSpPr>
            <p:cNvPr id="33" name="TextBox 33"/>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34" name="Freeform 34"/>
          <p:cNvSpPr/>
          <p:nvPr/>
        </p:nvSpPr>
        <p:spPr>
          <a:xfrm>
            <a:off x="13251749" y="3794728"/>
            <a:ext cx="622891" cy="622113"/>
          </a:xfrm>
          <a:custGeom>
            <a:avLst/>
            <a:gdLst/>
            <a:ahLst/>
            <a:cxnLst/>
            <a:rect l="l" t="t" r="r" b="b"/>
            <a:pathLst>
              <a:path w="622891" h="622113">
                <a:moveTo>
                  <a:pt x="0" y="0"/>
                </a:moveTo>
                <a:lnTo>
                  <a:pt x="622891" y="0"/>
                </a:lnTo>
                <a:lnTo>
                  <a:pt x="622891" y="622113"/>
                </a:lnTo>
                <a:lnTo>
                  <a:pt x="0" y="622113"/>
                </a:lnTo>
                <a:lnTo>
                  <a:pt x="0" y="0"/>
                </a:lnTo>
                <a:close/>
              </a:path>
            </a:pathLst>
          </a:custGeom>
          <a:blipFill>
            <a:blip r:embed="rId6">
              <a:alphaModFix amt="32999"/>
            </a:blip>
            <a:stretch>
              <a:fillRect/>
            </a:stretch>
          </a:blipFill>
        </p:spPr>
      </p:sp>
      <p:sp>
        <p:nvSpPr>
          <p:cNvPr id="35" name="AutoShape 35"/>
          <p:cNvSpPr/>
          <p:nvPr/>
        </p:nvSpPr>
        <p:spPr>
          <a:xfrm flipV="1">
            <a:off x="13570938" y="4558597"/>
            <a:ext cx="0" cy="645608"/>
          </a:xfrm>
          <a:prstGeom prst="line">
            <a:avLst/>
          </a:prstGeom>
          <a:ln w="19050" cap="flat">
            <a:solidFill>
              <a:srgbClr val="364A5A"/>
            </a:solidFill>
            <a:prstDash val="sysDot"/>
            <a:headEnd type="none" w="sm" len="sm"/>
            <a:tailEnd type="oval" w="lg" len="lg"/>
          </a:ln>
        </p:spPr>
      </p:sp>
      <p:sp>
        <p:nvSpPr>
          <p:cNvPr id="36" name="AutoShape 36"/>
          <p:cNvSpPr/>
          <p:nvPr/>
        </p:nvSpPr>
        <p:spPr>
          <a:xfrm flipH="1" flipV="1">
            <a:off x="13304278" y="5837531"/>
            <a:ext cx="517832" cy="3872"/>
          </a:xfrm>
          <a:prstGeom prst="line">
            <a:avLst/>
          </a:prstGeom>
          <a:ln w="9525" cap="flat">
            <a:solidFill>
              <a:srgbClr val="D67663">
                <a:alpha val="32941"/>
              </a:srgbClr>
            </a:solidFill>
            <a:prstDash val="solid"/>
            <a:headEnd type="none" w="sm" len="sm"/>
            <a:tailEnd type="none" w="sm" len="sm"/>
          </a:ln>
        </p:spPr>
      </p:sp>
      <p:grpSp>
        <p:nvGrpSpPr>
          <p:cNvPr id="37" name="Group 37"/>
          <p:cNvGrpSpPr/>
          <p:nvPr/>
        </p:nvGrpSpPr>
        <p:grpSpPr>
          <a:xfrm rot="-10800000">
            <a:off x="13425645" y="5837531"/>
            <a:ext cx="275099" cy="137761"/>
            <a:chOff x="0" y="0"/>
            <a:chExt cx="812800" cy="407024"/>
          </a:xfrm>
        </p:grpSpPr>
        <p:sp>
          <p:nvSpPr>
            <p:cNvPr id="38" name="Freeform 38"/>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D67663">
                <a:alpha val="32941"/>
              </a:srgbClr>
            </a:solidFill>
          </p:spPr>
        </p:sp>
        <p:sp>
          <p:nvSpPr>
            <p:cNvPr id="39" name="TextBox 39"/>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40" name="Group 40"/>
          <p:cNvGrpSpPr/>
          <p:nvPr/>
        </p:nvGrpSpPr>
        <p:grpSpPr>
          <a:xfrm>
            <a:off x="16233136" y="3717104"/>
            <a:ext cx="777361" cy="777361"/>
            <a:chOff x="0" y="0"/>
            <a:chExt cx="812800" cy="812800"/>
          </a:xfrm>
        </p:grpSpPr>
        <p:sp>
          <p:nvSpPr>
            <p:cNvPr id="41" name="Freeform 4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BB39B">
                <a:alpha val="32941"/>
              </a:srgbClr>
            </a:solidFill>
          </p:spPr>
        </p:sp>
        <p:sp>
          <p:nvSpPr>
            <p:cNvPr id="42" name="TextBox 42"/>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43" name="Freeform 43"/>
          <p:cNvSpPr/>
          <p:nvPr/>
        </p:nvSpPr>
        <p:spPr>
          <a:xfrm>
            <a:off x="16310371" y="3794728"/>
            <a:ext cx="622891" cy="622113"/>
          </a:xfrm>
          <a:custGeom>
            <a:avLst/>
            <a:gdLst/>
            <a:ahLst/>
            <a:cxnLst/>
            <a:rect l="l" t="t" r="r" b="b"/>
            <a:pathLst>
              <a:path w="622891" h="622113">
                <a:moveTo>
                  <a:pt x="0" y="0"/>
                </a:moveTo>
                <a:lnTo>
                  <a:pt x="622891" y="0"/>
                </a:lnTo>
                <a:lnTo>
                  <a:pt x="622891" y="622113"/>
                </a:lnTo>
                <a:lnTo>
                  <a:pt x="0" y="622113"/>
                </a:lnTo>
                <a:lnTo>
                  <a:pt x="0" y="0"/>
                </a:lnTo>
                <a:close/>
              </a:path>
            </a:pathLst>
          </a:custGeom>
          <a:blipFill>
            <a:blip r:embed="rId6">
              <a:alphaModFix amt="32999"/>
            </a:blip>
            <a:stretch>
              <a:fillRect/>
            </a:stretch>
          </a:blipFill>
        </p:spPr>
      </p:sp>
      <p:sp>
        <p:nvSpPr>
          <p:cNvPr id="44" name="AutoShape 44"/>
          <p:cNvSpPr/>
          <p:nvPr/>
        </p:nvSpPr>
        <p:spPr>
          <a:xfrm flipV="1">
            <a:off x="16629560" y="4558597"/>
            <a:ext cx="0" cy="645608"/>
          </a:xfrm>
          <a:prstGeom prst="line">
            <a:avLst/>
          </a:prstGeom>
          <a:ln w="19050" cap="flat">
            <a:solidFill>
              <a:srgbClr val="364A5A">
                <a:alpha val="32941"/>
              </a:srgbClr>
            </a:solidFill>
            <a:prstDash val="sysDot"/>
            <a:headEnd type="none" w="sm" len="sm"/>
            <a:tailEnd type="oval" w="lg" len="lg"/>
          </a:ln>
        </p:spPr>
      </p:sp>
      <p:sp>
        <p:nvSpPr>
          <p:cNvPr id="45" name="AutoShape 45"/>
          <p:cNvSpPr/>
          <p:nvPr/>
        </p:nvSpPr>
        <p:spPr>
          <a:xfrm flipH="1" flipV="1">
            <a:off x="16362901" y="5837531"/>
            <a:ext cx="517832" cy="3872"/>
          </a:xfrm>
          <a:prstGeom prst="line">
            <a:avLst/>
          </a:prstGeom>
          <a:ln w="9525" cap="flat">
            <a:solidFill>
              <a:srgbClr val="CBBEA8">
                <a:alpha val="32941"/>
              </a:srgbClr>
            </a:solidFill>
            <a:prstDash val="solid"/>
            <a:headEnd type="none" w="sm" len="sm"/>
            <a:tailEnd type="none" w="sm" len="sm"/>
          </a:ln>
        </p:spPr>
      </p:sp>
      <p:grpSp>
        <p:nvGrpSpPr>
          <p:cNvPr id="46" name="Group 46"/>
          <p:cNvGrpSpPr/>
          <p:nvPr/>
        </p:nvGrpSpPr>
        <p:grpSpPr>
          <a:xfrm rot="-10800000">
            <a:off x="16484267" y="5837531"/>
            <a:ext cx="275099" cy="137761"/>
            <a:chOff x="0" y="0"/>
            <a:chExt cx="812800" cy="407024"/>
          </a:xfrm>
        </p:grpSpPr>
        <p:sp>
          <p:nvSpPr>
            <p:cNvPr id="47" name="Freeform 47"/>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BBB39B">
                <a:alpha val="32941"/>
              </a:srgbClr>
            </a:solidFill>
          </p:spPr>
        </p:sp>
        <p:sp>
          <p:nvSpPr>
            <p:cNvPr id="48" name="TextBox 48"/>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sp>
        <p:nvSpPr>
          <p:cNvPr id="49" name="TextBox 49"/>
          <p:cNvSpPr txBox="1"/>
          <p:nvPr/>
        </p:nvSpPr>
        <p:spPr>
          <a:xfrm rot="69517">
            <a:off x="13289009" y="3835127"/>
            <a:ext cx="581464" cy="436562"/>
          </a:xfrm>
          <a:prstGeom prst="rect">
            <a:avLst/>
          </a:prstGeom>
        </p:spPr>
        <p:txBody>
          <a:bodyPr lIns="0" tIns="0" rIns="0" bIns="0" rtlCol="0" anchor="t">
            <a:spAutoFit/>
          </a:bodyPr>
          <a:lstStyle/>
          <a:p>
            <a:pPr algn="ctr">
              <a:lnSpc>
                <a:spcPts val="3053"/>
              </a:lnSpc>
            </a:pPr>
            <a:r>
              <a:rPr lang="en-US" sz="2181" b="1">
                <a:solidFill>
                  <a:srgbClr val="D67663">
                    <a:alpha val="32941"/>
                  </a:srgbClr>
                </a:solidFill>
                <a:latin typeface="Agrandir Bold"/>
                <a:ea typeface="Agrandir Bold"/>
                <a:cs typeface="Agrandir Bold"/>
                <a:sym typeface="Agrandir Bold"/>
              </a:rPr>
              <a:t>3</a:t>
            </a:r>
          </a:p>
        </p:txBody>
      </p:sp>
      <p:sp>
        <p:nvSpPr>
          <p:cNvPr id="50" name="TextBox 50"/>
          <p:cNvSpPr txBox="1"/>
          <p:nvPr/>
        </p:nvSpPr>
        <p:spPr>
          <a:xfrm>
            <a:off x="16338829" y="3823912"/>
            <a:ext cx="581464" cy="436562"/>
          </a:xfrm>
          <a:prstGeom prst="rect">
            <a:avLst/>
          </a:prstGeom>
        </p:spPr>
        <p:txBody>
          <a:bodyPr lIns="0" tIns="0" rIns="0" bIns="0" rtlCol="0" anchor="t">
            <a:spAutoFit/>
          </a:bodyPr>
          <a:lstStyle/>
          <a:p>
            <a:pPr algn="ctr">
              <a:lnSpc>
                <a:spcPts val="3053"/>
              </a:lnSpc>
            </a:pPr>
            <a:r>
              <a:rPr lang="en-US" sz="2181" b="1">
                <a:solidFill>
                  <a:srgbClr val="C1B9A1">
                    <a:alpha val="32941"/>
                  </a:srgbClr>
                </a:solidFill>
                <a:latin typeface="Agrandir Bold"/>
                <a:ea typeface="Agrandir Bold"/>
                <a:cs typeface="Agrandir Bold"/>
                <a:sym typeface="Agrandir Bold"/>
              </a:rPr>
              <a:t>1</a:t>
            </a:r>
          </a:p>
        </p:txBody>
      </p:sp>
      <p:sp>
        <p:nvSpPr>
          <p:cNvPr id="51" name="TextBox 51"/>
          <p:cNvSpPr txBox="1"/>
          <p:nvPr/>
        </p:nvSpPr>
        <p:spPr>
          <a:xfrm>
            <a:off x="14037499" y="4212590"/>
            <a:ext cx="2083275" cy="557974"/>
          </a:xfrm>
          <a:prstGeom prst="rect">
            <a:avLst/>
          </a:prstGeom>
        </p:spPr>
        <p:txBody>
          <a:bodyPr lIns="0" tIns="0" rIns="0" bIns="0" rtlCol="0" anchor="t">
            <a:spAutoFit/>
          </a:bodyPr>
          <a:lstStyle/>
          <a:p>
            <a:pPr algn="ctr" rtl="1">
              <a:lnSpc>
                <a:spcPts val="1980"/>
              </a:lnSpc>
            </a:pPr>
            <a:r>
              <a:rPr lang="ar-EG" sz="1922" b="1">
                <a:solidFill>
                  <a:srgbClr val="000000"/>
                </a:solidFill>
                <a:latin typeface="29LT Zarid Display Medium"/>
                <a:ea typeface="29LT Zarid Display Medium"/>
                <a:cs typeface="29LT Zarid Display Medium"/>
                <a:sym typeface="29LT Zarid Display Medium"/>
                <a:rtl/>
              </a:rPr>
              <a:t>مرحلة الإغاثة الممتدة  (</a:t>
            </a:r>
            <a:r>
              <a:rPr lang="en-US" sz="1922" b="1">
                <a:solidFill>
                  <a:srgbClr val="000000"/>
                </a:solidFill>
                <a:latin typeface="29LT Zarid Display Medium"/>
                <a:ea typeface="29LT Zarid Display Medium"/>
                <a:cs typeface="29LT Zarid Display Medium"/>
                <a:sym typeface="29LT Zarid Display Medium"/>
              </a:rPr>
              <a:t>Protracted Relief</a:t>
            </a:r>
            <a:r>
              <a:rPr lang="ar-EG" sz="1922" b="1">
                <a:solidFill>
                  <a:srgbClr val="000000"/>
                </a:solidFill>
                <a:latin typeface="29LT Zarid Display Medium"/>
                <a:ea typeface="29LT Zarid Display Medium"/>
                <a:cs typeface="29LT Zarid Display Medium"/>
                <a:sym typeface="29LT Zarid Display Medium"/>
                <a:rtl/>
              </a:rPr>
              <a:t>)</a:t>
            </a:r>
          </a:p>
        </p:txBody>
      </p:sp>
      <p:sp>
        <p:nvSpPr>
          <p:cNvPr id="52" name="TextBox 52"/>
          <p:cNvSpPr txBox="1"/>
          <p:nvPr/>
        </p:nvSpPr>
        <p:spPr>
          <a:xfrm>
            <a:off x="15708495" y="5362306"/>
            <a:ext cx="1842131" cy="275673"/>
          </a:xfrm>
          <a:prstGeom prst="rect">
            <a:avLst/>
          </a:prstGeom>
        </p:spPr>
        <p:txBody>
          <a:bodyPr lIns="0" tIns="0" rIns="0" bIns="0" rtlCol="0" anchor="t">
            <a:spAutoFit/>
          </a:bodyPr>
          <a:lstStyle/>
          <a:p>
            <a:pPr algn="ctr" rtl="1">
              <a:lnSpc>
                <a:spcPts val="1751"/>
              </a:lnSpc>
            </a:pPr>
            <a:r>
              <a:rPr lang="ar-EG" sz="1700" b="1">
                <a:solidFill>
                  <a:srgbClr val="000000">
                    <a:alpha val="32941"/>
                  </a:srgbClr>
                </a:solidFill>
                <a:latin typeface="29LT Zarid Display Medium"/>
                <a:ea typeface="29LT Zarid Display Medium"/>
                <a:cs typeface="29LT Zarid Display Medium"/>
                <a:sym typeface="29LT Zarid Display Medium"/>
                <a:rtl/>
              </a:rPr>
              <a:t>بضعة  أسابيع</a:t>
            </a:r>
          </a:p>
        </p:txBody>
      </p:sp>
      <p:sp>
        <p:nvSpPr>
          <p:cNvPr id="53" name="TextBox 53"/>
          <p:cNvSpPr txBox="1"/>
          <p:nvPr/>
        </p:nvSpPr>
        <p:spPr>
          <a:xfrm rot="69517">
            <a:off x="14811370" y="6805548"/>
            <a:ext cx="581464" cy="436562"/>
          </a:xfrm>
          <a:prstGeom prst="rect">
            <a:avLst/>
          </a:prstGeom>
        </p:spPr>
        <p:txBody>
          <a:bodyPr lIns="0" tIns="0" rIns="0" bIns="0" rtlCol="0" anchor="t">
            <a:spAutoFit/>
          </a:bodyPr>
          <a:lstStyle/>
          <a:p>
            <a:pPr algn="ctr">
              <a:lnSpc>
                <a:spcPts val="3053"/>
              </a:lnSpc>
            </a:pPr>
            <a:r>
              <a:rPr lang="en-US" sz="2181" b="1">
                <a:solidFill>
                  <a:srgbClr val="F8B27C"/>
                </a:solidFill>
                <a:latin typeface="Agrandir Bold"/>
                <a:ea typeface="Agrandir Bold"/>
                <a:cs typeface="Agrandir Bold"/>
                <a:sym typeface="Agrandir Bold"/>
              </a:rPr>
              <a:t>2</a:t>
            </a:r>
          </a:p>
        </p:txBody>
      </p:sp>
      <p:sp>
        <p:nvSpPr>
          <p:cNvPr id="54" name="TextBox 54"/>
          <p:cNvSpPr txBox="1"/>
          <p:nvPr/>
        </p:nvSpPr>
        <p:spPr>
          <a:xfrm>
            <a:off x="15692879" y="6260629"/>
            <a:ext cx="2083275" cy="557974"/>
          </a:xfrm>
          <a:prstGeom prst="rect">
            <a:avLst/>
          </a:prstGeom>
        </p:spPr>
        <p:txBody>
          <a:bodyPr lIns="0" tIns="0" rIns="0" bIns="0" rtlCol="0" anchor="t">
            <a:spAutoFit/>
          </a:bodyPr>
          <a:lstStyle/>
          <a:p>
            <a:pPr algn="ctr" rtl="1">
              <a:lnSpc>
                <a:spcPts val="1980"/>
              </a:lnSpc>
            </a:pPr>
            <a:r>
              <a:rPr lang="ar-EG" sz="1922" b="1">
                <a:solidFill>
                  <a:srgbClr val="000000">
                    <a:alpha val="32941"/>
                  </a:srgbClr>
                </a:solidFill>
                <a:latin typeface="29LT Zarid Display Medium"/>
                <a:ea typeface="29LT Zarid Display Medium"/>
                <a:cs typeface="29LT Zarid Display Medium"/>
                <a:sym typeface="29LT Zarid Display Medium"/>
                <a:rtl/>
              </a:rPr>
              <a:t> الاستجابة الطارئة (</a:t>
            </a:r>
            <a:r>
              <a:rPr lang="en-US" sz="1922" b="1">
                <a:solidFill>
                  <a:srgbClr val="000000">
                    <a:alpha val="32941"/>
                  </a:srgbClr>
                </a:solidFill>
                <a:latin typeface="29LT Zarid Display Medium"/>
                <a:ea typeface="29LT Zarid Display Medium"/>
                <a:cs typeface="29LT Zarid Display Medium"/>
                <a:sym typeface="29LT Zarid Display Medium"/>
              </a:rPr>
              <a:t>Immediate Response</a:t>
            </a:r>
            <a:r>
              <a:rPr lang="ar-EG" sz="1922"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55" name="TextBox 55"/>
          <p:cNvSpPr txBox="1"/>
          <p:nvPr/>
        </p:nvSpPr>
        <p:spPr>
          <a:xfrm>
            <a:off x="12476620" y="6260629"/>
            <a:ext cx="2083275" cy="557974"/>
          </a:xfrm>
          <a:prstGeom prst="rect">
            <a:avLst/>
          </a:prstGeom>
        </p:spPr>
        <p:txBody>
          <a:bodyPr lIns="0" tIns="0" rIns="0" bIns="0" rtlCol="0" anchor="t">
            <a:spAutoFit/>
          </a:bodyPr>
          <a:lstStyle/>
          <a:p>
            <a:pPr algn="ctr" rtl="1">
              <a:lnSpc>
                <a:spcPts val="1980"/>
              </a:lnSpc>
            </a:pPr>
            <a:r>
              <a:rPr lang="ar-EG" sz="1922" b="1">
                <a:solidFill>
                  <a:srgbClr val="000000">
                    <a:alpha val="32941"/>
                  </a:srgbClr>
                </a:solidFill>
                <a:latin typeface="29LT Zarid Display Medium"/>
                <a:ea typeface="29LT Zarid Display Medium"/>
                <a:cs typeface="29LT Zarid Display Medium"/>
                <a:sym typeface="29LT Zarid Display Medium"/>
                <a:rtl/>
              </a:rPr>
              <a:t> إعادة الإعمار الشامل (</a:t>
            </a:r>
            <a:r>
              <a:rPr lang="en-US" sz="1922" b="1">
                <a:solidFill>
                  <a:srgbClr val="000000">
                    <a:alpha val="32941"/>
                  </a:srgbClr>
                </a:solidFill>
                <a:latin typeface="29LT Zarid Display Medium"/>
                <a:ea typeface="29LT Zarid Display Medium"/>
                <a:cs typeface="29LT Zarid Display Medium"/>
                <a:sym typeface="29LT Zarid Display Medium"/>
              </a:rPr>
              <a:t>Reconstruction</a:t>
            </a:r>
            <a:r>
              <a:rPr lang="ar-EG" sz="1922"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56" name="TextBox 56"/>
          <p:cNvSpPr txBox="1"/>
          <p:nvPr/>
        </p:nvSpPr>
        <p:spPr>
          <a:xfrm>
            <a:off x="14005931" y="5328713"/>
            <a:ext cx="2083275" cy="309266"/>
          </a:xfrm>
          <a:prstGeom prst="rect">
            <a:avLst/>
          </a:prstGeom>
        </p:spPr>
        <p:txBody>
          <a:bodyPr lIns="0" tIns="0" rIns="0" bIns="0" rtlCol="0" anchor="t">
            <a:spAutoFit/>
          </a:bodyPr>
          <a:lstStyle/>
          <a:p>
            <a:pPr algn="ctr" rtl="1">
              <a:lnSpc>
                <a:spcPts val="1980"/>
              </a:lnSpc>
            </a:pPr>
            <a:r>
              <a:rPr lang="ar-EG" sz="1922" b="1">
                <a:solidFill>
                  <a:srgbClr val="000000"/>
                </a:solidFill>
                <a:latin typeface="29LT Zarid Display Medium"/>
                <a:ea typeface="29LT Zarid Display Medium"/>
                <a:cs typeface="29LT Zarid Display Medium"/>
                <a:sym typeface="29LT Zarid Display Medium"/>
                <a:rtl/>
              </a:rPr>
              <a:t>  أشهر</a:t>
            </a:r>
          </a:p>
        </p:txBody>
      </p:sp>
      <p:sp>
        <p:nvSpPr>
          <p:cNvPr id="57" name="TextBox 57"/>
          <p:cNvSpPr txBox="1"/>
          <p:nvPr/>
        </p:nvSpPr>
        <p:spPr>
          <a:xfrm>
            <a:off x="12476620" y="5326626"/>
            <a:ext cx="2083275" cy="309266"/>
          </a:xfrm>
          <a:prstGeom prst="rect">
            <a:avLst/>
          </a:prstGeom>
        </p:spPr>
        <p:txBody>
          <a:bodyPr lIns="0" tIns="0" rIns="0" bIns="0" rtlCol="0" anchor="t">
            <a:spAutoFit/>
          </a:bodyPr>
          <a:lstStyle/>
          <a:p>
            <a:pPr algn="ctr" rtl="1">
              <a:lnSpc>
                <a:spcPts val="1980"/>
              </a:lnSpc>
            </a:pPr>
            <a:r>
              <a:rPr lang="ar-EG" sz="1922" b="1">
                <a:solidFill>
                  <a:srgbClr val="000000">
                    <a:alpha val="32941"/>
                  </a:srgbClr>
                </a:solidFill>
                <a:latin typeface="29LT Zarid Display Medium"/>
                <a:ea typeface="29LT Zarid Display Medium"/>
                <a:cs typeface="29LT Zarid Display Medium"/>
                <a:sym typeface="29LT Zarid Display Medium"/>
                <a:rtl/>
              </a:rPr>
              <a:t>سنوات</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261772" y="268747"/>
            <a:ext cx="9223997" cy="759953"/>
            <a:chOff x="0" y="0"/>
            <a:chExt cx="2622332" cy="216050"/>
          </a:xfrm>
        </p:grpSpPr>
        <p:sp>
          <p:nvSpPr>
            <p:cNvPr id="3" name="Freeform 3"/>
            <p:cNvSpPr/>
            <p:nvPr/>
          </p:nvSpPr>
          <p:spPr>
            <a:xfrm>
              <a:off x="0" y="0"/>
              <a:ext cx="2622332" cy="216050"/>
            </a:xfrm>
            <a:custGeom>
              <a:avLst/>
              <a:gdLst/>
              <a:ahLst/>
              <a:cxnLst/>
              <a:rect l="l" t="t" r="r" b="b"/>
              <a:pathLst>
                <a:path w="2622332" h="216050">
                  <a:moveTo>
                    <a:pt x="0" y="0"/>
                  </a:moveTo>
                  <a:lnTo>
                    <a:pt x="2622332" y="0"/>
                  </a:lnTo>
                  <a:lnTo>
                    <a:pt x="2622332" y="216050"/>
                  </a:lnTo>
                  <a:lnTo>
                    <a:pt x="0" y="216050"/>
                  </a:lnTo>
                  <a:close/>
                </a:path>
              </a:pathLst>
            </a:custGeom>
            <a:solidFill>
              <a:srgbClr val="F6D5AA">
                <a:alpha val="35686"/>
              </a:srgbClr>
            </a:solidFill>
          </p:spPr>
        </p:sp>
        <p:sp>
          <p:nvSpPr>
            <p:cNvPr id="4" name="TextBox 4"/>
            <p:cNvSpPr txBox="1"/>
            <p:nvPr/>
          </p:nvSpPr>
          <p:spPr>
            <a:xfrm>
              <a:off x="0" y="-9525"/>
              <a:ext cx="2622332" cy="225575"/>
            </a:xfrm>
            <a:prstGeom prst="rect">
              <a:avLst/>
            </a:prstGeom>
          </p:spPr>
          <p:txBody>
            <a:bodyPr lIns="50800" tIns="50800" rIns="50800" bIns="50800" rtlCol="0" anchor="ctr"/>
            <a:lstStyle/>
            <a:p>
              <a:pPr algn="ctr">
                <a:lnSpc>
                  <a:spcPts val="1690"/>
                </a:lnSpc>
              </a:pPr>
              <a:endParaRPr/>
            </a:p>
          </p:txBody>
        </p:sp>
      </p:grpSp>
      <p:sp>
        <p:nvSpPr>
          <p:cNvPr id="5" name="TextBox 5"/>
          <p:cNvSpPr txBox="1"/>
          <p:nvPr/>
        </p:nvSpPr>
        <p:spPr>
          <a:xfrm>
            <a:off x="9541220" y="334242"/>
            <a:ext cx="9692111" cy="655551"/>
          </a:xfrm>
          <a:prstGeom prst="rect">
            <a:avLst/>
          </a:prstGeom>
        </p:spPr>
        <p:txBody>
          <a:bodyPr lIns="0" tIns="0" rIns="0" bIns="0" rtlCol="0" anchor="t">
            <a:spAutoFit/>
          </a:bodyPr>
          <a:lstStyle/>
          <a:p>
            <a:pPr algn="ctr" rtl="1">
              <a:lnSpc>
                <a:spcPts val="4198"/>
              </a:lnSpc>
            </a:pPr>
            <a:r>
              <a:rPr lang="ar-EG" sz="4076" b="1">
                <a:solidFill>
                  <a:srgbClr val="0E0D0D"/>
                </a:solidFill>
                <a:latin typeface="29LT Zarid Display Medium"/>
                <a:ea typeface="29LT Zarid Display Medium"/>
                <a:cs typeface="29LT Zarid Display Medium"/>
                <a:sym typeface="29LT Zarid Display Medium"/>
                <a:rtl/>
              </a:rPr>
              <a:t>معايير تصميم مخيمات النازحين في خان يونس</a:t>
            </a:r>
          </a:p>
        </p:txBody>
      </p:sp>
      <p:grpSp>
        <p:nvGrpSpPr>
          <p:cNvPr id="6" name="Group 6"/>
          <p:cNvGrpSpPr/>
          <p:nvPr/>
        </p:nvGrpSpPr>
        <p:grpSpPr>
          <a:xfrm>
            <a:off x="1405511" y="1395002"/>
            <a:ext cx="12088362" cy="8748952"/>
            <a:chOff x="0" y="0"/>
            <a:chExt cx="16117816" cy="11665269"/>
          </a:xfrm>
        </p:grpSpPr>
        <p:sp>
          <p:nvSpPr>
            <p:cNvPr id="7" name="Freeform 7"/>
            <p:cNvSpPr/>
            <p:nvPr/>
          </p:nvSpPr>
          <p:spPr>
            <a:xfrm>
              <a:off x="0" y="0"/>
              <a:ext cx="16117816" cy="11665269"/>
            </a:xfrm>
            <a:custGeom>
              <a:avLst/>
              <a:gdLst/>
              <a:ahLst/>
              <a:cxnLst/>
              <a:rect l="l" t="t" r="r" b="b"/>
              <a:pathLst>
                <a:path w="16117816" h="11665269">
                  <a:moveTo>
                    <a:pt x="0" y="0"/>
                  </a:moveTo>
                  <a:lnTo>
                    <a:pt x="16117816" y="0"/>
                  </a:lnTo>
                  <a:lnTo>
                    <a:pt x="16117816" y="11665269"/>
                  </a:lnTo>
                  <a:lnTo>
                    <a:pt x="0" y="11665269"/>
                  </a:lnTo>
                  <a:lnTo>
                    <a:pt x="0" y="0"/>
                  </a:lnTo>
                  <a:close/>
                </a:path>
              </a:pathLst>
            </a:custGeom>
            <a:blipFill>
              <a:blip r:embed="rId2"/>
              <a:stretch>
                <a:fillRect/>
              </a:stretch>
            </a:blipFill>
            <a:ln w="9525" cap="sq">
              <a:solidFill>
                <a:srgbClr val="000000"/>
              </a:solidFill>
              <a:prstDash val="solid"/>
              <a:miter/>
            </a:ln>
          </p:spPr>
        </p:sp>
        <p:grpSp>
          <p:nvGrpSpPr>
            <p:cNvPr id="8" name="Group 8"/>
            <p:cNvGrpSpPr/>
            <p:nvPr/>
          </p:nvGrpSpPr>
          <p:grpSpPr>
            <a:xfrm>
              <a:off x="799786" y="8492726"/>
              <a:ext cx="3700594" cy="635269"/>
              <a:chOff x="0" y="0"/>
              <a:chExt cx="1696419" cy="291219"/>
            </a:xfrm>
          </p:grpSpPr>
          <p:sp>
            <p:nvSpPr>
              <p:cNvPr id="9" name="Freeform 9"/>
              <p:cNvSpPr/>
              <p:nvPr/>
            </p:nvSpPr>
            <p:spPr>
              <a:xfrm>
                <a:off x="0" y="0"/>
                <a:ext cx="1696419" cy="291219"/>
              </a:xfrm>
              <a:custGeom>
                <a:avLst/>
                <a:gdLst/>
                <a:ahLst/>
                <a:cxnLst/>
                <a:rect l="l" t="t" r="r" b="b"/>
                <a:pathLst>
                  <a:path w="1696419" h="291219">
                    <a:moveTo>
                      <a:pt x="0" y="0"/>
                    </a:moveTo>
                    <a:lnTo>
                      <a:pt x="1696419" y="0"/>
                    </a:lnTo>
                    <a:lnTo>
                      <a:pt x="1696419" y="291219"/>
                    </a:lnTo>
                    <a:lnTo>
                      <a:pt x="0" y="291219"/>
                    </a:lnTo>
                    <a:close/>
                  </a:path>
                </a:pathLst>
              </a:custGeom>
              <a:solidFill>
                <a:srgbClr val="000000">
                  <a:alpha val="0"/>
                </a:srgbClr>
              </a:solidFill>
              <a:ln w="38100" cap="sq">
                <a:solidFill>
                  <a:srgbClr val="C96477">
                    <a:alpha val="90980"/>
                  </a:srgbClr>
                </a:solidFill>
                <a:prstDash val="solid"/>
                <a:miter/>
              </a:ln>
            </p:spPr>
          </p:sp>
          <p:sp>
            <p:nvSpPr>
              <p:cNvPr id="10" name="TextBox 10"/>
              <p:cNvSpPr txBox="1"/>
              <p:nvPr/>
            </p:nvSpPr>
            <p:spPr>
              <a:xfrm>
                <a:off x="0" y="-9525"/>
                <a:ext cx="1696419" cy="300744"/>
              </a:xfrm>
              <a:prstGeom prst="rect">
                <a:avLst/>
              </a:prstGeom>
            </p:spPr>
            <p:txBody>
              <a:bodyPr lIns="50800" tIns="50800" rIns="50800" bIns="50800" rtlCol="0" anchor="ctr"/>
              <a:lstStyle/>
              <a:p>
                <a:pPr algn="ctr">
                  <a:lnSpc>
                    <a:spcPts val="1690"/>
                  </a:lnSpc>
                </a:pPr>
                <a:endParaRPr/>
              </a:p>
            </p:txBody>
          </p:sp>
        </p:grpSp>
        <p:grpSp>
          <p:nvGrpSpPr>
            <p:cNvPr id="11" name="Group 11"/>
            <p:cNvGrpSpPr/>
            <p:nvPr/>
          </p:nvGrpSpPr>
          <p:grpSpPr>
            <a:xfrm>
              <a:off x="799786" y="9806624"/>
              <a:ext cx="3700594" cy="635269"/>
              <a:chOff x="0" y="0"/>
              <a:chExt cx="1696419" cy="291219"/>
            </a:xfrm>
          </p:grpSpPr>
          <p:sp>
            <p:nvSpPr>
              <p:cNvPr id="12" name="Freeform 12"/>
              <p:cNvSpPr/>
              <p:nvPr/>
            </p:nvSpPr>
            <p:spPr>
              <a:xfrm>
                <a:off x="0" y="0"/>
                <a:ext cx="1696419" cy="291219"/>
              </a:xfrm>
              <a:custGeom>
                <a:avLst/>
                <a:gdLst/>
                <a:ahLst/>
                <a:cxnLst/>
                <a:rect l="l" t="t" r="r" b="b"/>
                <a:pathLst>
                  <a:path w="1696419" h="291219">
                    <a:moveTo>
                      <a:pt x="0" y="0"/>
                    </a:moveTo>
                    <a:lnTo>
                      <a:pt x="1696419" y="0"/>
                    </a:lnTo>
                    <a:lnTo>
                      <a:pt x="1696419" y="291219"/>
                    </a:lnTo>
                    <a:lnTo>
                      <a:pt x="0" y="291219"/>
                    </a:lnTo>
                    <a:close/>
                  </a:path>
                </a:pathLst>
              </a:custGeom>
              <a:solidFill>
                <a:srgbClr val="000000">
                  <a:alpha val="0"/>
                </a:srgbClr>
              </a:solidFill>
              <a:ln w="38100" cap="sq">
                <a:solidFill>
                  <a:srgbClr val="C96477">
                    <a:alpha val="90980"/>
                  </a:srgbClr>
                </a:solidFill>
                <a:prstDash val="solid"/>
                <a:miter/>
              </a:ln>
            </p:spPr>
          </p:sp>
          <p:sp>
            <p:nvSpPr>
              <p:cNvPr id="13" name="TextBox 13"/>
              <p:cNvSpPr txBox="1"/>
              <p:nvPr/>
            </p:nvSpPr>
            <p:spPr>
              <a:xfrm>
                <a:off x="0" y="-9525"/>
                <a:ext cx="1696419" cy="300744"/>
              </a:xfrm>
              <a:prstGeom prst="rect">
                <a:avLst/>
              </a:prstGeom>
            </p:spPr>
            <p:txBody>
              <a:bodyPr lIns="50800" tIns="50800" rIns="50800" bIns="50800" rtlCol="0" anchor="ctr"/>
              <a:lstStyle/>
              <a:p>
                <a:pPr algn="ctr">
                  <a:lnSpc>
                    <a:spcPts val="1690"/>
                  </a:lnSpc>
                </a:pPr>
                <a:endParaRPr/>
              </a:p>
            </p:txBody>
          </p:sp>
        </p:grpSp>
        <p:grpSp>
          <p:nvGrpSpPr>
            <p:cNvPr id="14" name="Group 14"/>
            <p:cNvGrpSpPr/>
            <p:nvPr/>
          </p:nvGrpSpPr>
          <p:grpSpPr>
            <a:xfrm rot="5473076">
              <a:off x="2468716" y="9194425"/>
              <a:ext cx="548648" cy="424691"/>
              <a:chOff x="0" y="0"/>
              <a:chExt cx="812800" cy="629163"/>
            </a:xfrm>
          </p:grpSpPr>
          <p:sp>
            <p:nvSpPr>
              <p:cNvPr id="15" name="Freeform 15"/>
              <p:cNvSpPr/>
              <p:nvPr/>
            </p:nvSpPr>
            <p:spPr>
              <a:xfrm>
                <a:off x="0" y="0"/>
                <a:ext cx="812800" cy="629163"/>
              </a:xfrm>
              <a:custGeom>
                <a:avLst/>
                <a:gdLst/>
                <a:ahLst/>
                <a:cxnLst/>
                <a:rect l="l" t="t" r="r" b="b"/>
                <a:pathLst>
                  <a:path w="812800" h="629163">
                    <a:moveTo>
                      <a:pt x="812800" y="314582"/>
                    </a:moveTo>
                    <a:lnTo>
                      <a:pt x="406400" y="0"/>
                    </a:lnTo>
                    <a:lnTo>
                      <a:pt x="406400" y="203200"/>
                    </a:lnTo>
                    <a:lnTo>
                      <a:pt x="0" y="203200"/>
                    </a:lnTo>
                    <a:lnTo>
                      <a:pt x="0" y="425963"/>
                    </a:lnTo>
                    <a:lnTo>
                      <a:pt x="406400" y="425963"/>
                    </a:lnTo>
                    <a:lnTo>
                      <a:pt x="406400" y="629163"/>
                    </a:lnTo>
                    <a:lnTo>
                      <a:pt x="812800" y="314582"/>
                    </a:lnTo>
                    <a:close/>
                  </a:path>
                </a:pathLst>
              </a:custGeom>
              <a:solidFill>
                <a:srgbClr val="F6D5AA"/>
              </a:solidFill>
            </p:spPr>
          </p:sp>
          <p:sp>
            <p:nvSpPr>
              <p:cNvPr id="16" name="TextBox 16"/>
              <p:cNvSpPr txBox="1"/>
              <p:nvPr/>
            </p:nvSpPr>
            <p:spPr>
              <a:xfrm>
                <a:off x="0" y="193675"/>
                <a:ext cx="711200" cy="232288"/>
              </a:xfrm>
              <a:prstGeom prst="rect">
                <a:avLst/>
              </a:prstGeom>
            </p:spPr>
            <p:txBody>
              <a:bodyPr lIns="50800" tIns="50800" rIns="50800" bIns="50800" rtlCol="0" anchor="ctr"/>
              <a:lstStyle/>
              <a:p>
                <a:pPr algn="ctr">
                  <a:lnSpc>
                    <a:spcPts val="1690"/>
                  </a:lnSpc>
                </a:pPr>
                <a:endParaRPr/>
              </a:p>
            </p:txBody>
          </p:sp>
        </p:grpSp>
        <p:sp>
          <p:nvSpPr>
            <p:cNvPr id="17" name="Freeform 17"/>
            <p:cNvSpPr/>
            <p:nvPr/>
          </p:nvSpPr>
          <p:spPr>
            <a:xfrm>
              <a:off x="3856972" y="8543251"/>
              <a:ext cx="487623" cy="507128"/>
            </a:xfrm>
            <a:custGeom>
              <a:avLst/>
              <a:gdLst/>
              <a:ahLst/>
              <a:cxnLst/>
              <a:rect l="l" t="t" r="r" b="b"/>
              <a:pathLst>
                <a:path w="487623" h="507128">
                  <a:moveTo>
                    <a:pt x="0" y="0"/>
                  </a:moveTo>
                  <a:lnTo>
                    <a:pt x="487623" y="0"/>
                  </a:lnTo>
                  <a:lnTo>
                    <a:pt x="487623" y="507127"/>
                  </a:lnTo>
                  <a:lnTo>
                    <a:pt x="0" y="507127"/>
                  </a:lnTo>
                  <a:lnTo>
                    <a:pt x="0" y="0"/>
                  </a:lnTo>
                  <a:close/>
                </a:path>
              </a:pathLst>
            </a:custGeom>
            <a:blipFill>
              <a:blip r:embed="rId3"/>
              <a:stretch>
                <a:fillRect/>
              </a:stretch>
            </a:blipFill>
          </p:spPr>
        </p:sp>
        <p:sp>
          <p:nvSpPr>
            <p:cNvPr id="18" name="TextBox 18"/>
            <p:cNvSpPr txBox="1"/>
            <p:nvPr/>
          </p:nvSpPr>
          <p:spPr>
            <a:xfrm>
              <a:off x="1007773" y="8509111"/>
              <a:ext cx="2493331" cy="494852"/>
            </a:xfrm>
            <a:prstGeom prst="rect">
              <a:avLst/>
            </a:prstGeom>
          </p:spPr>
          <p:txBody>
            <a:bodyPr lIns="0" tIns="0" rIns="0" bIns="0" rtlCol="0" anchor="t">
              <a:spAutoFit/>
            </a:bodyPr>
            <a:lstStyle/>
            <a:p>
              <a:pPr algn="r" rtl="1">
                <a:lnSpc>
                  <a:spcPts val="3304"/>
                </a:lnSpc>
              </a:pPr>
              <a:r>
                <a:rPr lang="ar-EG" sz="1551" b="1" spc="12">
                  <a:solidFill>
                    <a:srgbClr val="000000"/>
                  </a:solidFill>
                  <a:latin typeface="29LT Zarid Display Medium"/>
                  <a:ea typeface="29LT Zarid Display Medium"/>
                  <a:cs typeface="29LT Zarid Display Medium"/>
                  <a:sym typeface="29LT Zarid Display Medium"/>
                  <a:rtl/>
                </a:rPr>
                <a:t> نزوح حوالي </a:t>
              </a:r>
              <a:r>
                <a:rPr lang="en-US" sz="1551" b="1" spc="12">
                  <a:solidFill>
                    <a:srgbClr val="000000"/>
                  </a:solidFill>
                  <a:latin typeface="29LT Zarid Display Medium"/>
                  <a:ea typeface="29LT Zarid Display Medium"/>
                  <a:cs typeface="29LT Zarid Display Medium"/>
                  <a:sym typeface="29LT Zarid Display Medium"/>
                </a:rPr>
                <a:t>186,088</a:t>
              </a:r>
              <a:r>
                <a:rPr lang="ar-EG" sz="1551" b="1" spc="12">
                  <a:solidFill>
                    <a:srgbClr val="000000"/>
                  </a:solidFill>
                  <a:latin typeface="29LT Zarid Display Medium"/>
                  <a:ea typeface="29LT Zarid Display Medium"/>
                  <a:cs typeface="29LT Zarid Display Medium"/>
                  <a:sym typeface="29LT Zarid Display Medium"/>
                  <a:rtl/>
                </a:rPr>
                <a:t> شخصًا</a:t>
              </a:r>
            </a:p>
          </p:txBody>
        </p:sp>
        <p:sp>
          <p:nvSpPr>
            <p:cNvPr id="19" name="TextBox 19"/>
            <p:cNvSpPr txBox="1"/>
            <p:nvPr/>
          </p:nvSpPr>
          <p:spPr>
            <a:xfrm>
              <a:off x="1466103" y="9788289"/>
              <a:ext cx="2305473" cy="490966"/>
            </a:xfrm>
            <a:prstGeom prst="rect">
              <a:avLst/>
            </a:prstGeom>
          </p:spPr>
          <p:txBody>
            <a:bodyPr lIns="0" tIns="0" rIns="0" bIns="0" rtlCol="0" anchor="t">
              <a:spAutoFit/>
            </a:bodyPr>
            <a:lstStyle/>
            <a:p>
              <a:pPr algn="r" rtl="1">
                <a:lnSpc>
                  <a:spcPts val="3304"/>
                </a:lnSpc>
              </a:pPr>
              <a:r>
                <a:rPr lang="en-US" sz="1551" b="1" spc="12">
                  <a:solidFill>
                    <a:srgbClr val="000000"/>
                  </a:solidFill>
                  <a:latin typeface="29LT Zarid Display Medium"/>
                  <a:ea typeface="29LT Zarid Display Medium"/>
                  <a:cs typeface="29LT Zarid Display Medium"/>
                  <a:sym typeface="29LT Zarid Display Medium"/>
                </a:rPr>
                <a:t>33,230</a:t>
              </a:r>
              <a:r>
                <a:rPr lang="ar-EG" sz="1551" b="1" spc="12">
                  <a:solidFill>
                    <a:srgbClr val="000000"/>
                  </a:solidFill>
                  <a:latin typeface="29LT Zarid Display Medium"/>
                  <a:ea typeface="29LT Zarid Display Medium"/>
                  <a:cs typeface="29LT Zarid Display Medium"/>
                  <a:sym typeface="29LT Zarid Display Medium"/>
                  <a:rtl/>
                </a:rPr>
                <a:t> أسرة بحاجة إلى مأوى</a:t>
              </a:r>
            </a:p>
          </p:txBody>
        </p:sp>
        <p:sp>
          <p:nvSpPr>
            <p:cNvPr id="20" name="Freeform 20"/>
            <p:cNvSpPr/>
            <p:nvPr/>
          </p:nvSpPr>
          <p:spPr>
            <a:xfrm>
              <a:off x="12711426" y="6141318"/>
              <a:ext cx="2582615" cy="146967"/>
            </a:xfrm>
            <a:custGeom>
              <a:avLst/>
              <a:gdLst/>
              <a:ahLst/>
              <a:cxnLst/>
              <a:rect l="l" t="t" r="r" b="b"/>
              <a:pathLst>
                <a:path w="2582615" h="146967">
                  <a:moveTo>
                    <a:pt x="0" y="0"/>
                  </a:moveTo>
                  <a:lnTo>
                    <a:pt x="2582615" y="0"/>
                  </a:lnTo>
                  <a:lnTo>
                    <a:pt x="2582615" y="146967"/>
                  </a:lnTo>
                  <a:lnTo>
                    <a:pt x="0" y="146967"/>
                  </a:lnTo>
                  <a:lnTo>
                    <a:pt x="0" y="0"/>
                  </a:lnTo>
                  <a:close/>
                </a:path>
              </a:pathLst>
            </a:custGeom>
            <a:blipFill>
              <a:blip r:embed="rId4">
                <a:alphaModFix amt="40000"/>
              </a:blip>
              <a:stretch>
                <a:fillRect l="-33572" t="-1628112" r="-33572"/>
              </a:stretch>
            </a:blipFill>
          </p:spPr>
        </p:sp>
        <p:grpSp>
          <p:nvGrpSpPr>
            <p:cNvPr id="21" name="Group 21"/>
            <p:cNvGrpSpPr/>
            <p:nvPr/>
          </p:nvGrpSpPr>
          <p:grpSpPr>
            <a:xfrm rot="-10800000">
              <a:off x="13853592" y="6013793"/>
              <a:ext cx="324206" cy="408919"/>
              <a:chOff x="0" y="0"/>
              <a:chExt cx="308386" cy="388966"/>
            </a:xfrm>
          </p:grpSpPr>
          <p:sp>
            <p:nvSpPr>
              <p:cNvPr id="22" name="Freeform 22"/>
              <p:cNvSpPr/>
              <p:nvPr/>
            </p:nvSpPr>
            <p:spPr>
              <a:xfrm>
                <a:off x="0" y="0"/>
                <a:ext cx="308386" cy="388966"/>
              </a:xfrm>
              <a:custGeom>
                <a:avLst/>
                <a:gdLst/>
                <a:ahLst/>
                <a:cxnLst/>
                <a:rect l="l" t="t" r="r" b="b"/>
                <a:pathLst>
                  <a:path w="308386" h="388966">
                    <a:moveTo>
                      <a:pt x="154193" y="0"/>
                    </a:moveTo>
                    <a:lnTo>
                      <a:pt x="308386" y="388966"/>
                    </a:lnTo>
                    <a:lnTo>
                      <a:pt x="0" y="388966"/>
                    </a:lnTo>
                    <a:lnTo>
                      <a:pt x="154193" y="0"/>
                    </a:lnTo>
                    <a:close/>
                  </a:path>
                </a:pathLst>
              </a:custGeom>
              <a:solidFill>
                <a:srgbClr val="DFA18A"/>
              </a:solidFill>
            </p:spPr>
          </p:sp>
          <p:sp>
            <p:nvSpPr>
              <p:cNvPr id="23" name="TextBox 23"/>
              <p:cNvSpPr txBox="1"/>
              <p:nvPr/>
            </p:nvSpPr>
            <p:spPr>
              <a:xfrm>
                <a:off x="48185" y="152016"/>
                <a:ext cx="212016" cy="209166"/>
              </a:xfrm>
              <a:prstGeom prst="rect">
                <a:avLst/>
              </a:prstGeom>
            </p:spPr>
            <p:txBody>
              <a:bodyPr lIns="50800" tIns="50800" rIns="50800" bIns="50800" rtlCol="0" anchor="ctr"/>
              <a:lstStyle/>
              <a:p>
                <a:pPr algn="ctr">
                  <a:lnSpc>
                    <a:spcPts val="1960"/>
                  </a:lnSpc>
                </a:pPr>
                <a:endParaRPr/>
              </a:p>
            </p:txBody>
          </p:sp>
        </p:grpSp>
        <p:grpSp>
          <p:nvGrpSpPr>
            <p:cNvPr id="24" name="Group 24"/>
            <p:cNvGrpSpPr/>
            <p:nvPr/>
          </p:nvGrpSpPr>
          <p:grpSpPr>
            <a:xfrm rot="-5400000">
              <a:off x="13721843" y="4493977"/>
              <a:ext cx="673740" cy="2694575"/>
              <a:chOff x="0" y="0"/>
              <a:chExt cx="470241" cy="1880693"/>
            </a:xfrm>
          </p:grpSpPr>
          <p:sp>
            <p:nvSpPr>
              <p:cNvPr id="25" name="Freeform 25"/>
              <p:cNvSpPr/>
              <p:nvPr/>
            </p:nvSpPr>
            <p:spPr>
              <a:xfrm>
                <a:off x="0" y="0"/>
                <a:ext cx="470241" cy="1880693"/>
              </a:xfrm>
              <a:custGeom>
                <a:avLst/>
                <a:gdLst/>
                <a:ahLst/>
                <a:cxnLst/>
                <a:rect l="l" t="t" r="r" b="b"/>
                <a:pathLst>
                  <a:path w="470241" h="1880693">
                    <a:moveTo>
                      <a:pt x="470241" y="0"/>
                    </a:moveTo>
                    <a:lnTo>
                      <a:pt x="470241" y="1766393"/>
                    </a:lnTo>
                    <a:lnTo>
                      <a:pt x="235120" y="1880693"/>
                    </a:lnTo>
                    <a:lnTo>
                      <a:pt x="0" y="1766393"/>
                    </a:lnTo>
                    <a:lnTo>
                      <a:pt x="0" y="0"/>
                    </a:lnTo>
                    <a:lnTo>
                      <a:pt x="470241" y="0"/>
                    </a:lnTo>
                    <a:close/>
                  </a:path>
                </a:pathLst>
              </a:custGeom>
              <a:solidFill>
                <a:srgbClr val="FFFFFF"/>
              </a:solidFill>
            </p:spPr>
          </p:sp>
          <p:sp>
            <p:nvSpPr>
              <p:cNvPr id="26" name="TextBox 26"/>
              <p:cNvSpPr txBox="1"/>
              <p:nvPr/>
            </p:nvSpPr>
            <p:spPr>
              <a:xfrm>
                <a:off x="0" y="-28575"/>
                <a:ext cx="470241" cy="1794968"/>
              </a:xfrm>
              <a:prstGeom prst="rect">
                <a:avLst/>
              </a:prstGeom>
            </p:spPr>
            <p:txBody>
              <a:bodyPr lIns="50800" tIns="50800" rIns="50800" bIns="50800" rtlCol="0" anchor="ctr"/>
              <a:lstStyle/>
              <a:p>
                <a:pPr algn="ctr">
                  <a:lnSpc>
                    <a:spcPts val="1960"/>
                  </a:lnSpc>
                </a:pPr>
                <a:endParaRPr/>
              </a:p>
            </p:txBody>
          </p:sp>
        </p:grpSp>
        <p:sp>
          <p:nvSpPr>
            <p:cNvPr id="27" name="Freeform 27"/>
            <p:cNvSpPr/>
            <p:nvPr/>
          </p:nvSpPr>
          <p:spPr>
            <a:xfrm>
              <a:off x="12711426" y="7180656"/>
              <a:ext cx="2582615" cy="146967"/>
            </a:xfrm>
            <a:custGeom>
              <a:avLst/>
              <a:gdLst/>
              <a:ahLst/>
              <a:cxnLst/>
              <a:rect l="l" t="t" r="r" b="b"/>
              <a:pathLst>
                <a:path w="2582615" h="146967">
                  <a:moveTo>
                    <a:pt x="0" y="0"/>
                  </a:moveTo>
                  <a:lnTo>
                    <a:pt x="2582615" y="0"/>
                  </a:lnTo>
                  <a:lnTo>
                    <a:pt x="2582615" y="146968"/>
                  </a:lnTo>
                  <a:lnTo>
                    <a:pt x="0" y="146968"/>
                  </a:lnTo>
                  <a:lnTo>
                    <a:pt x="0" y="0"/>
                  </a:lnTo>
                  <a:close/>
                </a:path>
              </a:pathLst>
            </a:custGeom>
            <a:blipFill>
              <a:blip r:embed="rId4">
                <a:alphaModFix amt="40000"/>
              </a:blip>
              <a:stretch>
                <a:fillRect l="-33572" t="-1628112" r="-33572"/>
              </a:stretch>
            </a:blipFill>
          </p:spPr>
        </p:sp>
        <p:grpSp>
          <p:nvGrpSpPr>
            <p:cNvPr id="28" name="Group 28"/>
            <p:cNvGrpSpPr/>
            <p:nvPr/>
          </p:nvGrpSpPr>
          <p:grpSpPr>
            <a:xfrm rot="-10800000">
              <a:off x="13896610" y="7123164"/>
              <a:ext cx="324206" cy="408919"/>
              <a:chOff x="0" y="0"/>
              <a:chExt cx="308386" cy="388966"/>
            </a:xfrm>
          </p:grpSpPr>
          <p:sp>
            <p:nvSpPr>
              <p:cNvPr id="29" name="Freeform 29"/>
              <p:cNvSpPr/>
              <p:nvPr/>
            </p:nvSpPr>
            <p:spPr>
              <a:xfrm>
                <a:off x="0" y="0"/>
                <a:ext cx="308386" cy="388966"/>
              </a:xfrm>
              <a:custGeom>
                <a:avLst/>
                <a:gdLst/>
                <a:ahLst/>
                <a:cxnLst/>
                <a:rect l="l" t="t" r="r" b="b"/>
                <a:pathLst>
                  <a:path w="308386" h="388966">
                    <a:moveTo>
                      <a:pt x="154193" y="0"/>
                    </a:moveTo>
                    <a:lnTo>
                      <a:pt x="308386" y="388966"/>
                    </a:lnTo>
                    <a:lnTo>
                      <a:pt x="0" y="388966"/>
                    </a:lnTo>
                    <a:lnTo>
                      <a:pt x="154193" y="0"/>
                    </a:lnTo>
                    <a:close/>
                  </a:path>
                </a:pathLst>
              </a:custGeom>
              <a:solidFill>
                <a:srgbClr val="DFA18A"/>
              </a:solidFill>
            </p:spPr>
          </p:sp>
          <p:sp>
            <p:nvSpPr>
              <p:cNvPr id="30" name="TextBox 30"/>
              <p:cNvSpPr txBox="1"/>
              <p:nvPr/>
            </p:nvSpPr>
            <p:spPr>
              <a:xfrm>
                <a:off x="48185" y="152016"/>
                <a:ext cx="212016" cy="209166"/>
              </a:xfrm>
              <a:prstGeom prst="rect">
                <a:avLst/>
              </a:prstGeom>
            </p:spPr>
            <p:txBody>
              <a:bodyPr lIns="50800" tIns="50800" rIns="50800" bIns="50800" rtlCol="0" anchor="ctr"/>
              <a:lstStyle/>
              <a:p>
                <a:pPr algn="ctr">
                  <a:lnSpc>
                    <a:spcPts val="1960"/>
                  </a:lnSpc>
                </a:pPr>
                <a:endParaRPr/>
              </a:p>
            </p:txBody>
          </p:sp>
        </p:grpSp>
        <p:grpSp>
          <p:nvGrpSpPr>
            <p:cNvPr id="31" name="Group 31"/>
            <p:cNvGrpSpPr/>
            <p:nvPr/>
          </p:nvGrpSpPr>
          <p:grpSpPr>
            <a:xfrm rot="-5400000">
              <a:off x="13721843" y="5533315"/>
              <a:ext cx="673740" cy="2694575"/>
              <a:chOff x="0" y="0"/>
              <a:chExt cx="470241" cy="1880693"/>
            </a:xfrm>
          </p:grpSpPr>
          <p:sp>
            <p:nvSpPr>
              <p:cNvPr id="32" name="Freeform 32"/>
              <p:cNvSpPr/>
              <p:nvPr/>
            </p:nvSpPr>
            <p:spPr>
              <a:xfrm>
                <a:off x="0" y="0"/>
                <a:ext cx="470241" cy="1880693"/>
              </a:xfrm>
              <a:custGeom>
                <a:avLst/>
                <a:gdLst/>
                <a:ahLst/>
                <a:cxnLst/>
                <a:rect l="l" t="t" r="r" b="b"/>
                <a:pathLst>
                  <a:path w="470241" h="1880693">
                    <a:moveTo>
                      <a:pt x="470241" y="0"/>
                    </a:moveTo>
                    <a:lnTo>
                      <a:pt x="470241" y="1766393"/>
                    </a:lnTo>
                    <a:lnTo>
                      <a:pt x="235120" y="1880693"/>
                    </a:lnTo>
                    <a:lnTo>
                      <a:pt x="0" y="1766393"/>
                    </a:lnTo>
                    <a:lnTo>
                      <a:pt x="0" y="0"/>
                    </a:lnTo>
                    <a:lnTo>
                      <a:pt x="470241" y="0"/>
                    </a:lnTo>
                    <a:close/>
                  </a:path>
                </a:pathLst>
              </a:custGeom>
              <a:solidFill>
                <a:srgbClr val="FFFFFF"/>
              </a:solidFill>
            </p:spPr>
          </p:sp>
          <p:sp>
            <p:nvSpPr>
              <p:cNvPr id="33" name="TextBox 33"/>
              <p:cNvSpPr txBox="1"/>
              <p:nvPr/>
            </p:nvSpPr>
            <p:spPr>
              <a:xfrm>
                <a:off x="0" y="-28575"/>
                <a:ext cx="470241" cy="1794968"/>
              </a:xfrm>
              <a:prstGeom prst="rect">
                <a:avLst/>
              </a:prstGeom>
            </p:spPr>
            <p:txBody>
              <a:bodyPr lIns="50800" tIns="50800" rIns="50800" bIns="50800" rtlCol="0" anchor="ctr"/>
              <a:lstStyle/>
              <a:p>
                <a:pPr algn="ctr">
                  <a:lnSpc>
                    <a:spcPts val="1960"/>
                  </a:lnSpc>
                </a:pPr>
                <a:endParaRPr/>
              </a:p>
            </p:txBody>
          </p:sp>
        </p:grpSp>
        <p:grpSp>
          <p:nvGrpSpPr>
            <p:cNvPr id="34" name="Group 34"/>
            <p:cNvGrpSpPr/>
            <p:nvPr/>
          </p:nvGrpSpPr>
          <p:grpSpPr>
            <a:xfrm rot="-10800000">
              <a:off x="13902494" y="8160302"/>
              <a:ext cx="324206" cy="408919"/>
              <a:chOff x="0" y="0"/>
              <a:chExt cx="308386" cy="388966"/>
            </a:xfrm>
          </p:grpSpPr>
          <p:sp>
            <p:nvSpPr>
              <p:cNvPr id="35" name="Freeform 35"/>
              <p:cNvSpPr/>
              <p:nvPr/>
            </p:nvSpPr>
            <p:spPr>
              <a:xfrm>
                <a:off x="0" y="0"/>
                <a:ext cx="308386" cy="388966"/>
              </a:xfrm>
              <a:custGeom>
                <a:avLst/>
                <a:gdLst/>
                <a:ahLst/>
                <a:cxnLst/>
                <a:rect l="l" t="t" r="r" b="b"/>
                <a:pathLst>
                  <a:path w="308386" h="388966">
                    <a:moveTo>
                      <a:pt x="154193" y="0"/>
                    </a:moveTo>
                    <a:lnTo>
                      <a:pt x="308386" y="388966"/>
                    </a:lnTo>
                    <a:lnTo>
                      <a:pt x="0" y="388966"/>
                    </a:lnTo>
                    <a:lnTo>
                      <a:pt x="154193" y="0"/>
                    </a:lnTo>
                    <a:close/>
                  </a:path>
                </a:pathLst>
              </a:custGeom>
              <a:solidFill>
                <a:srgbClr val="DFA18A"/>
              </a:solidFill>
            </p:spPr>
          </p:sp>
          <p:sp>
            <p:nvSpPr>
              <p:cNvPr id="36" name="TextBox 36"/>
              <p:cNvSpPr txBox="1"/>
              <p:nvPr/>
            </p:nvSpPr>
            <p:spPr>
              <a:xfrm>
                <a:off x="48185" y="152016"/>
                <a:ext cx="212016" cy="209166"/>
              </a:xfrm>
              <a:prstGeom prst="rect">
                <a:avLst/>
              </a:prstGeom>
            </p:spPr>
            <p:txBody>
              <a:bodyPr lIns="50800" tIns="50800" rIns="50800" bIns="50800" rtlCol="0" anchor="ctr"/>
              <a:lstStyle/>
              <a:p>
                <a:pPr algn="ctr">
                  <a:lnSpc>
                    <a:spcPts val="1960"/>
                  </a:lnSpc>
                </a:pPr>
                <a:endParaRPr/>
              </a:p>
            </p:txBody>
          </p:sp>
        </p:grpSp>
        <p:sp>
          <p:nvSpPr>
            <p:cNvPr id="37" name="Freeform 37"/>
            <p:cNvSpPr/>
            <p:nvPr/>
          </p:nvSpPr>
          <p:spPr>
            <a:xfrm>
              <a:off x="12711426" y="8217794"/>
              <a:ext cx="2582615" cy="146967"/>
            </a:xfrm>
            <a:custGeom>
              <a:avLst/>
              <a:gdLst/>
              <a:ahLst/>
              <a:cxnLst/>
              <a:rect l="l" t="t" r="r" b="b"/>
              <a:pathLst>
                <a:path w="2582615" h="146967">
                  <a:moveTo>
                    <a:pt x="0" y="0"/>
                  </a:moveTo>
                  <a:lnTo>
                    <a:pt x="2582615" y="0"/>
                  </a:lnTo>
                  <a:lnTo>
                    <a:pt x="2582615" y="146967"/>
                  </a:lnTo>
                  <a:lnTo>
                    <a:pt x="0" y="146967"/>
                  </a:lnTo>
                  <a:lnTo>
                    <a:pt x="0" y="0"/>
                  </a:lnTo>
                  <a:close/>
                </a:path>
              </a:pathLst>
            </a:custGeom>
            <a:blipFill>
              <a:blip r:embed="rId4">
                <a:alphaModFix amt="40000"/>
              </a:blip>
              <a:stretch>
                <a:fillRect l="-33572" t="-1628112" r="-33572"/>
              </a:stretch>
            </a:blipFill>
          </p:spPr>
        </p:sp>
        <p:grpSp>
          <p:nvGrpSpPr>
            <p:cNvPr id="38" name="Group 38"/>
            <p:cNvGrpSpPr/>
            <p:nvPr/>
          </p:nvGrpSpPr>
          <p:grpSpPr>
            <a:xfrm rot="-5400000">
              <a:off x="13721843" y="6570453"/>
              <a:ext cx="673740" cy="2694575"/>
              <a:chOff x="0" y="0"/>
              <a:chExt cx="470241" cy="1880693"/>
            </a:xfrm>
          </p:grpSpPr>
          <p:sp>
            <p:nvSpPr>
              <p:cNvPr id="39" name="Freeform 39"/>
              <p:cNvSpPr/>
              <p:nvPr/>
            </p:nvSpPr>
            <p:spPr>
              <a:xfrm>
                <a:off x="0" y="0"/>
                <a:ext cx="470241" cy="1880693"/>
              </a:xfrm>
              <a:custGeom>
                <a:avLst/>
                <a:gdLst/>
                <a:ahLst/>
                <a:cxnLst/>
                <a:rect l="l" t="t" r="r" b="b"/>
                <a:pathLst>
                  <a:path w="470241" h="1880693">
                    <a:moveTo>
                      <a:pt x="470241" y="0"/>
                    </a:moveTo>
                    <a:lnTo>
                      <a:pt x="470241" y="1766393"/>
                    </a:lnTo>
                    <a:lnTo>
                      <a:pt x="235120" y="1880693"/>
                    </a:lnTo>
                    <a:lnTo>
                      <a:pt x="0" y="1766393"/>
                    </a:lnTo>
                    <a:lnTo>
                      <a:pt x="0" y="0"/>
                    </a:lnTo>
                    <a:lnTo>
                      <a:pt x="470241" y="0"/>
                    </a:lnTo>
                    <a:close/>
                  </a:path>
                </a:pathLst>
              </a:custGeom>
              <a:solidFill>
                <a:srgbClr val="FFFFFF"/>
              </a:solidFill>
            </p:spPr>
          </p:sp>
          <p:sp>
            <p:nvSpPr>
              <p:cNvPr id="40" name="TextBox 40"/>
              <p:cNvSpPr txBox="1"/>
              <p:nvPr/>
            </p:nvSpPr>
            <p:spPr>
              <a:xfrm>
                <a:off x="0" y="-28575"/>
                <a:ext cx="470241" cy="1794968"/>
              </a:xfrm>
              <a:prstGeom prst="rect">
                <a:avLst/>
              </a:prstGeom>
            </p:spPr>
            <p:txBody>
              <a:bodyPr lIns="50800" tIns="50800" rIns="50800" bIns="50800" rtlCol="0" anchor="ctr"/>
              <a:lstStyle/>
              <a:p>
                <a:pPr algn="ctr">
                  <a:lnSpc>
                    <a:spcPts val="1960"/>
                  </a:lnSpc>
                </a:pPr>
                <a:endParaRPr/>
              </a:p>
            </p:txBody>
          </p:sp>
        </p:grpSp>
        <p:grpSp>
          <p:nvGrpSpPr>
            <p:cNvPr id="41" name="Group 41"/>
            <p:cNvGrpSpPr/>
            <p:nvPr/>
          </p:nvGrpSpPr>
          <p:grpSpPr>
            <a:xfrm rot="-10800000">
              <a:off x="13902494" y="9042781"/>
              <a:ext cx="324206" cy="408919"/>
              <a:chOff x="0" y="0"/>
              <a:chExt cx="308386" cy="388966"/>
            </a:xfrm>
          </p:grpSpPr>
          <p:sp>
            <p:nvSpPr>
              <p:cNvPr id="42" name="Freeform 42"/>
              <p:cNvSpPr/>
              <p:nvPr/>
            </p:nvSpPr>
            <p:spPr>
              <a:xfrm>
                <a:off x="0" y="0"/>
                <a:ext cx="308386" cy="388966"/>
              </a:xfrm>
              <a:custGeom>
                <a:avLst/>
                <a:gdLst/>
                <a:ahLst/>
                <a:cxnLst/>
                <a:rect l="l" t="t" r="r" b="b"/>
                <a:pathLst>
                  <a:path w="308386" h="388966">
                    <a:moveTo>
                      <a:pt x="154193" y="0"/>
                    </a:moveTo>
                    <a:lnTo>
                      <a:pt x="308386" y="388966"/>
                    </a:lnTo>
                    <a:lnTo>
                      <a:pt x="0" y="388966"/>
                    </a:lnTo>
                    <a:lnTo>
                      <a:pt x="154193" y="0"/>
                    </a:lnTo>
                    <a:close/>
                  </a:path>
                </a:pathLst>
              </a:custGeom>
              <a:solidFill>
                <a:srgbClr val="DFA18A"/>
              </a:solidFill>
            </p:spPr>
          </p:sp>
          <p:sp>
            <p:nvSpPr>
              <p:cNvPr id="43" name="TextBox 43"/>
              <p:cNvSpPr txBox="1"/>
              <p:nvPr/>
            </p:nvSpPr>
            <p:spPr>
              <a:xfrm>
                <a:off x="48185" y="152016"/>
                <a:ext cx="212016" cy="209166"/>
              </a:xfrm>
              <a:prstGeom prst="rect">
                <a:avLst/>
              </a:prstGeom>
            </p:spPr>
            <p:txBody>
              <a:bodyPr lIns="50800" tIns="50800" rIns="50800" bIns="50800" rtlCol="0" anchor="ctr"/>
              <a:lstStyle/>
              <a:p>
                <a:pPr algn="ctr">
                  <a:lnSpc>
                    <a:spcPts val="1960"/>
                  </a:lnSpc>
                </a:pPr>
                <a:endParaRPr/>
              </a:p>
            </p:txBody>
          </p:sp>
        </p:grpSp>
        <p:sp>
          <p:nvSpPr>
            <p:cNvPr id="44" name="Freeform 44"/>
            <p:cNvSpPr/>
            <p:nvPr/>
          </p:nvSpPr>
          <p:spPr>
            <a:xfrm>
              <a:off x="12711426" y="9100273"/>
              <a:ext cx="2582615" cy="146967"/>
            </a:xfrm>
            <a:custGeom>
              <a:avLst/>
              <a:gdLst/>
              <a:ahLst/>
              <a:cxnLst/>
              <a:rect l="l" t="t" r="r" b="b"/>
              <a:pathLst>
                <a:path w="2582615" h="146967">
                  <a:moveTo>
                    <a:pt x="0" y="0"/>
                  </a:moveTo>
                  <a:lnTo>
                    <a:pt x="2582615" y="0"/>
                  </a:lnTo>
                  <a:lnTo>
                    <a:pt x="2582615" y="146967"/>
                  </a:lnTo>
                  <a:lnTo>
                    <a:pt x="0" y="146967"/>
                  </a:lnTo>
                  <a:lnTo>
                    <a:pt x="0" y="0"/>
                  </a:lnTo>
                  <a:close/>
                </a:path>
              </a:pathLst>
            </a:custGeom>
            <a:blipFill>
              <a:blip r:embed="rId4">
                <a:alphaModFix amt="40000"/>
              </a:blip>
              <a:stretch>
                <a:fillRect l="-33572" t="-1628112" r="-33572"/>
              </a:stretch>
            </a:blipFill>
          </p:spPr>
        </p:sp>
        <p:grpSp>
          <p:nvGrpSpPr>
            <p:cNvPr id="45" name="Group 45"/>
            <p:cNvGrpSpPr/>
            <p:nvPr/>
          </p:nvGrpSpPr>
          <p:grpSpPr>
            <a:xfrm rot="-5400000">
              <a:off x="13721843" y="7452932"/>
              <a:ext cx="673740" cy="2694575"/>
              <a:chOff x="0" y="0"/>
              <a:chExt cx="470241" cy="1880693"/>
            </a:xfrm>
          </p:grpSpPr>
          <p:sp>
            <p:nvSpPr>
              <p:cNvPr id="46" name="Freeform 46"/>
              <p:cNvSpPr/>
              <p:nvPr/>
            </p:nvSpPr>
            <p:spPr>
              <a:xfrm>
                <a:off x="0" y="0"/>
                <a:ext cx="470241" cy="1880693"/>
              </a:xfrm>
              <a:custGeom>
                <a:avLst/>
                <a:gdLst/>
                <a:ahLst/>
                <a:cxnLst/>
                <a:rect l="l" t="t" r="r" b="b"/>
                <a:pathLst>
                  <a:path w="470241" h="1880693">
                    <a:moveTo>
                      <a:pt x="470241" y="0"/>
                    </a:moveTo>
                    <a:lnTo>
                      <a:pt x="470241" y="1766393"/>
                    </a:lnTo>
                    <a:lnTo>
                      <a:pt x="235120" y="1880693"/>
                    </a:lnTo>
                    <a:lnTo>
                      <a:pt x="0" y="1766393"/>
                    </a:lnTo>
                    <a:lnTo>
                      <a:pt x="0" y="0"/>
                    </a:lnTo>
                    <a:lnTo>
                      <a:pt x="470241" y="0"/>
                    </a:lnTo>
                    <a:close/>
                  </a:path>
                </a:pathLst>
              </a:custGeom>
              <a:solidFill>
                <a:srgbClr val="FFFFFF"/>
              </a:solidFill>
            </p:spPr>
          </p:sp>
          <p:sp>
            <p:nvSpPr>
              <p:cNvPr id="47" name="TextBox 47"/>
              <p:cNvSpPr txBox="1"/>
              <p:nvPr/>
            </p:nvSpPr>
            <p:spPr>
              <a:xfrm>
                <a:off x="0" y="-28575"/>
                <a:ext cx="470241" cy="1794968"/>
              </a:xfrm>
              <a:prstGeom prst="rect">
                <a:avLst/>
              </a:prstGeom>
            </p:spPr>
            <p:txBody>
              <a:bodyPr lIns="50800" tIns="50800" rIns="50800" bIns="50800" rtlCol="0" anchor="ctr"/>
              <a:lstStyle/>
              <a:p>
                <a:pPr algn="ctr">
                  <a:lnSpc>
                    <a:spcPts val="1960"/>
                  </a:lnSpc>
                </a:pPr>
                <a:endParaRPr/>
              </a:p>
            </p:txBody>
          </p:sp>
        </p:grpSp>
        <p:sp>
          <p:nvSpPr>
            <p:cNvPr id="48" name="Freeform 48"/>
            <p:cNvSpPr/>
            <p:nvPr/>
          </p:nvSpPr>
          <p:spPr>
            <a:xfrm>
              <a:off x="12724387" y="10132287"/>
              <a:ext cx="2582615" cy="146967"/>
            </a:xfrm>
            <a:custGeom>
              <a:avLst/>
              <a:gdLst/>
              <a:ahLst/>
              <a:cxnLst/>
              <a:rect l="l" t="t" r="r" b="b"/>
              <a:pathLst>
                <a:path w="2582615" h="146967">
                  <a:moveTo>
                    <a:pt x="0" y="0"/>
                  </a:moveTo>
                  <a:lnTo>
                    <a:pt x="2582615" y="0"/>
                  </a:lnTo>
                  <a:lnTo>
                    <a:pt x="2582615" y="146967"/>
                  </a:lnTo>
                  <a:lnTo>
                    <a:pt x="0" y="146967"/>
                  </a:lnTo>
                  <a:lnTo>
                    <a:pt x="0" y="0"/>
                  </a:lnTo>
                  <a:close/>
                </a:path>
              </a:pathLst>
            </a:custGeom>
            <a:blipFill>
              <a:blip r:embed="rId4">
                <a:alphaModFix amt="40000"/>
              </a:blip>
              <a:stretch>
                <a:fillRect l="-33572" t="-1628112" r="-33572"/>
              </a:stretch>
            </a:blipFill>
          </p:spPr>
        </p:sp>
        <p:grpSp>
          <p:nvGrpSpPr>
            <p:cNvPr id="49" name="Group 49"/>
            <p:cNvGrpSpPr/>
            <p:nvPr/>
          </p:nvGrpSpPr>
          <p:grpSpPr>
            <a:xfrm rot="-5400000">
              <a:off x="13721843" y="8441282"/>
              <a:ext cx="673740" cy="2694575"/>
              <a:chOff x="0" y="0"/>
              <a:chExt cx="470241" cy="1880693"/>
            </a:xfrm>
          </p:grpSpPr>
          <p:sp>
            <p:nvSpPr>
              <p:cNvPr id="50" name="Freeform 50"/>
              <p:cNvSpPr/>
              <p:nvPr/>
            </p:nvSpPr>
            <p:spPr>
              <a:xfrm>
                <a:off x="0" y="0"/>
                <a:ext cx="470241" cy="1880693"/>
              </a:xfrm>
              <a:custGeom>
                <a:avLst/>
                <a:gdLst/>
                <a:ahLst/>
                <a:cxnLst/>
                <a:rect l="l" t="t" r="r" b="b"/>
                <a:pathLst>
                  <a:path w="470241" h="1880693">
                    <a:moveTo>
                      <a:pt x="470241" y="0"/>
                    </a:moveTo>
                    <a:lnTo>
                      <a:pt x="470241" y="1766393"/>
                    </a:lnTo>
                    <a:lnTo>
                      <a:pt x="235120" y="1880693"/>
                    </a:lnTo>
                    <a:lnTo>
                      <a:pt x="0" y="1766393"/>
                    </a:lnTo>
                    <a:lnTo>
                      <a:pt x="0" y="0"/>
                    </a:lnTo>
                    <a:lnTo>
                      <a:pt x="470241" y="0"/>
                    </a:lnTo>
                    <a:close/>
                  </a:path>
                </a:pathLst>
              </a:custGeom>
              <a:solidFill>
                <a:srgbClr val="FFFFFF"/>
              </a:solidFill>
            </p:spPr>
          </p:sp>
          <p:sp>
            <p:nvSpPr>
              <p:cNvPr id="51" name="TextBox 51"/>
              <p:cNvSpPr txBox="1"/>
              <p:nvPr/>
            </p:nvSpPr>
            <p:spPr>
              <a:xfrm>
                <a:off x="0" y="-28575"/>
                <a:ext cx="470241" cy="1794968"/>
              </a:xfrm>
              <a:prstGeom prst="rect">
                <a:avLst/>
              </a:prstGeom>
            </p:spPr>
            <p:txBody>
              <a:bodyPr lIns="50800" tIns="50800" rIns="50800" bIns="50800" rtlCol="0" anchor="ctr"/>
              <a:lstStyle/>
              <a:p>
                <a:pPr algn="ctr">
                  <a:lnSpc>
                    <a:spcPts val="1960"/>
                  </a:lnSpc>
                </a:pPr>
                <a:endParaRPr/>
              </a:p>
            </p:txBody>
          </p:sp>
        </p:grpSp>
        <p:sp>
          <p:nvSpPr>
            <p:cNvPr id="52" name="TextBox 52"/>
            <p:cNvSpPr txBox="1"/>
            <p:nvPr/>
          </p:nvSpPr>
          <p:spPr>
            <a:xfrm>
              <a:off x="12980840" y="5720472"/>
              <a:ext cx="2035484" cy="419772"/>
            </a:xfrm>
            <a:prstGeom prst="rect">
              <a:avLst/>
            </a:prstGeom>
          </p:spPr>
          <p:txBody>
            <a:bodyPr lIns="0" tIns="0" rIns="0" bIns="0" rtlCol="0" anchor="t">
              <a:spAutoFit/>
            </a:bodyPr>
            <a:lstStyle/>
            <a:p>
              <a:pPr algn="ctr">
                <a:lnSpc>
                  <a:spcPts val="1110"/>
                </a:lnSpc>
                <a:spcBef>
                  <a:spcPct val="0"/>
                </a:spcBef>
              </a:pPr>
              <a:r>
                <a:rPr lang="en-US" sz="1078" b="1">
                  <a:solidFill>
                    <a:srgbClr val="000000"/>
                  </a:solidFill>
                  <a:latin typeface="29LT Zarid Display Medium"/>
                  <a:ea typeface="29LT Zarid Display Medium"/>
                  <a:cs typeface="29LT Zarid Display Medium"/>
                  <a:sym typeface="29LT Zarid Display Medium"/>
                </a:rPr>
                <a:t> </a:t>
              </a:r>
              <a:r>
                <a:rPr lang="ar-EG" sz="1078" b="1">
                  <a:solidFill>
                    <a:srgbClr val="000000"/>
                  </a:solidFill>
                  <a:latin typeface="29LT Zarid Display Medium"/>
                  <a:ea typeface="29LT Zarid Display Medium"/>
                  <a:cs typeface="29LT Zarid Display Medium"/>
                  <a:sym typeface="29LT Zarid Display Medium"/>
                  <a:rtl/>
                </a:rPr>
                <a:t>وحدة عائلية  تُخصص لكل أسرة مساحة </a:t>
              </a:r>
              <a:r>
                <a:rPr lang="en-US" sz="1078" b="1">
                  <a:solidFill>
                    <a:srgbClr val="000000"/>
                  </a:solidFill>
                  <a:latin typeface="29LT Zarid Display Medium"/>
                  <a:ea typeface="29LT Zarid Display Medium"/>
                  <a:cs typeface="29LT Zarid Display Medium"/>
                  <a:sym typeface="29LT Zarid Display Medium"/>
                </a:rPr>
                <a:t>20</a:t>
              </a:r>
              <a:r>
                <a:rPr lang="ar-EG" sz="1078" b="1">
                  <a:solidFill>
                    <a:srgbClr val="000000"/>
                  </a:solidFill>
                  <a:latin typeface="29LT Zarid Display Medium"/>
                  <a:ea typeface="29LT Zarid Display Medium"/>
                  <a:cs typeface="29LT Zarid Display Medium"/>
                  <a:sym typeface="29LT Zarid Display Medium"/>
                  <a:rtl/>
                </a:rPr>
                <a:t> مترًا مربعًا</a:t>
              </a:r>
            </a:p>
          </p:txBody>
        </p:sp>
        <p:sp>
          <p:nvSpPr>
            <p:cNvPr id="53" name="TextBox 53"/>
            <p:cNvSpPr txBox="1"/>
            <p:nvPr/>
          </p:nvSpPr>
          <p:spPr>
            <a:xfrm>
              <a:off x="12950330" y="6743666"/>
              <a:ext cx="1804178" cy="595528"/>
            </a:xfrm>
            <a:prstGeom prst="rect">
              <a:avLst/>
            </a:prstGeom>
          </p:spPr>
          <p:txBody>
            <a:bodyPr lIns="0" tIns="0" rIns="0" bIns="0" rtlCol="0" anchor="t">
              <a:spAutoFit/>
            </a:bodyPr>
            <a:lstStyle/>
            <a:p>
              <a:pPr algn="ctr">
                <a:lnSpc>
                  <a:spcPts val="1126"/>
                </a:lnSpc>
                <a:spcBef>
                  <a:spcPct val="0"/>
                </a:spcBef>
              </a:pPr>
              <a:r>
                <a:rPr lang="en-US" sz="1093" b="1">
                  <a:solidFill>
                    <a:srgbClr val="000000"/>
                  </a:solidFill>
                  <a:latin typeface="29LT Zarid Display Medium"/>
                  <a:ea typeface="29LT Zarid Display Medium"/>
                  <a:cs typeface="29LT Zarid Display Medium"/>
                  <a:sym typeface="29LT Zarid Display Medium"/>
                </a:rPr>
                <a:t> </a:t>
              </a:r>
              <a:r>
                <a:rPr lang="ar-EG" sz="1093" b="1">
                  <a:solidFill>
                    <a:srgbClr val="000000"/>
                  </a:solidFill>
                  <a:latin typeface="29LT Zarid Display Medium"/>
                  <a:ea typeface="29LT Zarid Display Medium"/>
                  <a:cs typeface="29LT Zarid Display Medium"/>
                  <a:sym typeface="29LT Zarid Display Medium"/>
                  <a:rtl/>
                </a:rPr>
                <a:t>مجموعة تتكون المجموعة  من </a:t>
              </a:r>
              <a:r>
                <a:rPr lang="en-US" sz="1093" b="1">
                  <a:solidFill>
                    <a:srgbClr val="000000"/>
                  </a:solidFill>
                  <a:latin typeface="29LT Zarid Display Medium"/>
                  <a:ea typeface="29LT Zarid Display Medium"/>
                  <a:cs typeface="29LT Zarid Display Medium"/>
                  <a:sym typeface="29LT Zarid Display Medium"/>
                </a:rPr>
                <a:t>16</a:t>
              </a:r>
              <a:r>
                <a:rPr lang="ar-EG" sz="1093" b="1">
                  <a:solidFill>
                    <a:srgbClr val="000000"/>
                  </a:solidFill>
                  <a:latin typeface="29LT Zarid Display Medium"/>
                  <a:ea typeface="29LT Zarid Display Medium"/>
                  <a:cs typeface="29LT Zarid Display Medium"/>
                  <a:sym typeface="29LT Zarid Display Medium"/>
                  <a:rtl/>
                </a:rPr>
                <a:t> وحدة عائلية</a:t>
              </a:r>
              <a:r>
                <a:rPr lang="en-US" sz="1093" b="1">
                  <a:solidFill>
                    <a:srgbClr val="000000"/>
                  </a:solidFill>
                  <a:latin typeface="29LT Zarid Display Medium"/>
                  <a:ea typeface="29LT Zarid Display Medium"/>
                  <a:cs typeface="29LT Zarid Display Medium"/>
                  <a:sym typeface="29LT Zarid Display Medium"/>
                </a:rPr>
                <a:t>  </a:t>
              </a:r>
            </a:p>
            <a:p>
              <a:pPr algn="ctr">
                <a:lnSpc>
                  <a:spcPts val="1126"/>
                </a:lnSpc>
                <a:spcBef>
                  <a:spcPct val="0"/>
                </a:spcBef>
              </a:pPr>
              <a:endParaRPr lang="en-US" sz="1093" b="1">
                <a:solidFill>
                  <a:srgbClr val="000000"/>
                </a:solidFill>
                <a:latin typeface="29LT Zarid Display Medium"/>
                <a:ea typeface="29LT Zarid Display Medium"/>
                <a:cs typeface="29LT Zarid Display Medium"/>
                <a:sym typeface="29LT Zarid Display Medium"/>
              </a:endParaRPr>
            </a:p>
          </p:txBody>
        </p:sp>
        <p:sp>
          <p:nvSpPr>
            <p:cNvPr id="54" name="TextBox 54"/>
            <p:cNvSpPr txBox="1"/>
            <p:nvPr/>
          </p:nvSpPr>
          <p:spPr>
            <a:xfrm>
              <a:off x="14058713" y="6736395"/>
              <a:ext cx="1725206" cy="306553"/>
            </a:xfrm>
            <a:prstGeom prst="rect">
              <a:avLst/>
            </a:prstGeom>
          </p:spPr>
          <p:txBody>
            <a:bodyPr lIns="0" tIns="0" rIns="0" bIns="0" rtlCol="0" anchor="t">
              <a:spAutoFit/>
            </a:bodyPr>
            <a:lstStyle/>
            <a:p>
              <a:pPr algn="ctr">
                <a:lnSpc>
                  <a:spcPts val="1465"/>
                </a:lnSpc>
                <a:spcBef>
                  <a:spcPct val="0"/>
                </a:spcBef>
              </a:pPr>
              <a:r>
                <a:rPr lang="en-US" sz="1423" b="1">
                  <a:solidFill>
                    <a:srgbClr val="000000"/>
                  </a:solidFill>
                  <a:latin typeface="29LT Zarid Display Medium"/>
                  <a:ea typeface="29LT Zarid Display Medium"/>
                  <a:cs typeface="29LT Zarid Display Medium"/>
                  <a:sym typeface="29LT Zarid Display Medium"/>
                </a:rPr>
                <a:t> 2,076 </a:t>
              </a:r>
            </a:p>
          </p:txBody>
        </p:sp>
        <p:sp>
          <p:nvSpPr>
            <p:cNvPr id="55" name="TextBox 55"/>
            <p:cNvSpPr txBox="1"/>
            <p:nvPr/>
          </p:nvSpPr>
          <p:spPr>
            <a:xfrm>
              <a:off x="13158681" y="7845767"/>
              <a:ext cx="1405840" cy="419772"/>
            </a:xfrm>
            <a:prstGeom prst="rect">
              <a:avLst/>
            </a:prstGeom>
          </p:spPr>
          <p:txBody>
            <a:bodyPr lIns="0" tIns="0" rIns="0" bIns="0" rtlCol="0" anchor="t">
              <a:spAutoFit/>
            </a:bodyPr>
            <a:lstStyle/>
            <a:p>
              <a:pPr algn="ctr">
                <a:lnSpc>
                  <a:spcPts val="1110"/>
                </a:lnSpc>
                <a:spcBef>
                  <a:spcPct val="0"/>
                </a:spcBef>
              </a:pPr>
              <a:r>
                <a:rPr lang="ar-EG" sz="1078" b="1">
                  <a:solidFill>
                    <a:srgbClr val="000000"/>
                  </a:solidFill>
                  <a:latin typeface="29LT Zarid Display Medium"/>
                  <a:ea typeface="29LT Zarid Display Medium"/>
                  <a:cs typeface="29LT Zarid Display Medium"/>
                  <a:sym typeface="29LT Zarid Display Medium"/>
                  <a:rtl/>
                </a:rPr>
                <a:t>مجمعا يتكون المجمع من </a:t>
              </a:r>
              <a:r>
                <a:rPr lang="en-US" sz="1078" b="1">
                  <a:solidFill>
                    <a:srgbClr val="000000"/>
                  </a:solidFill>
                  <a:latin typeface="29LT Zarid Display Medium"/>
                  <a:ea typeface="29LT Zarid Display Medium"/>
                  <a:cs typeface="29LT Zarid Display Medium"/>
                  <a:sym typeface="29LT Zarid Display Medium"/>
                </a:rPr>
                <a:t>16</a:t>
              </a:r>
              <a:r>
                <a:rPr lang="ar-EG" sz="1078" b="1">
                  <a:solidFill>
                    <a:srgbClr val="000000"/>
                  </a:solidFill>
                  <a:latin typeface="29LT Zarid Display Medium"/>
                  <a:ea typeface="29LT Zarid Display Medium"/>
                  <a:cs typeface="29LT Zarid Display Medium"/>
                  <a:sym typeface="29LT Zarid Display Medium"/>
                  <a:rtl/>
                </a:rPr>
                <a:t> مجموعة</a:t>
              </a:r>
            </a:p>
          </p:txBody>
        </p:sp>
        <p:sp>
          <p:nvSpPr>
            <p:cNvPr id="56" name="TextBox 56"/>
            <p:cNvSpPr txBox="1"/>
            <p:nvPr/>
          </p:nvSpPr>
          <p:spPr>
            <a:xfrm>
              <a:off x="13861602" y="7846047"/>
              <a:ext cx="1725206" cy="306553"/>
            </a:xfrm>
            <a:prstGeom prst="rect">
              <a:avLst/>
            </a:prstGeom>
          </p:spPr>
          <p:txBody>
            <a:bodyPr lIns="0" tIns="0" rIns="0" bIns="0" rtlCol="0" anchor="t">
              <a:spAutoFit/>
            </a:bodyPr>
            <a:lstStyle/>
            <a:p>
              <a:pPr algn="ctr">
                <a:lnSpc>
                  <a:spcPts val="1465"/>
                </a:lnSpc>
                <a:spcBef>
                  <a:spcPct val="0"/>
                </a:spcBef>
              </a:pPr>
              <a:r>
                <a:rPr lang="en-US" sz="1423">
                  <a:solidFill>
                    <a:srgbClr val="000000"/>
                  </a:solidFill>
                  <a:latin typeface="29LT Zarid Display"/>
                  <a:ea typeface="29LT Zarid Display"/>
                  <a:cs typeface="29LT Zarid Display"/>
                  <a:sym typeface="29LT Zarid Display"/>
                </a:rPr>
                <a:t>130</a:t>
              </a:r>
            </a:p>
          </p:txBody>
        </p:sp>
        <p:sp>
          <p:nvSpPr>
            <p:cNvPr id="57" name="TextBox 57"/>
            <p:cNvSpPr txBox="1"/>
            <p:nvPr/>
          </p:nvSpPr>
          <p:spPr>
            <a:xfrm>
              <a:off x="13175834" y="8728245"/>
              <a:ext cx="1371536" cy="419772"/>
            </a:xfrm>
            <a:prstGeom prst="rect">
              <a:avLst/>
            </a:prstGeom>
          </p:spPr>
          <p:txBody>
            <a:bodyPr lIns="0" tIns="0" rIns="0" bIns="0" rtlCol="0" anchor="t">
              <a:spAutoFit/>
            </a:bodyPr>
            <a:lstStyle/>
            <a:p>
              <a:pPr algn="ctr">
                <a:lnSpc>
                  <a:spcPts val="1110"/>
                </a:lnSpc>
                <a:spcBef>
                  <a:spcPct val="0"/>
                </a:spcBef>
              </a:pPr>
              <a:r>
                <a:rPr lang="ar-EG" sz="1078" b="1">
                  <a:solidFill>
                    <a:srgbClr val="000000"/>
                  </a:solidFill>
                  <a:latin typeface="29LT Zarid Display Medium"/>
                  <a:ea typeface="29LT Zarid Display Medium"/>
                  <a:cs typeface="29LT Zarid Display Medium"/>
                  <a:sym typeface="29LT Zarid Display Medium"/>
                  <a:rtl/>
                </a:rPr>
                <a:t>قطاعًا  يتكون القطاع من </a:t>
              </a:r>
              <a:r>
                <a:rPr lang="en-US" sz="1078" b="1">
                  <a:solidFill>
                    <a:srgbClr val="000000"/>
                  </a:solidFill>
                  <a:latin typeface="29LT Zarid Display Medium"/>
                  <a:ea typeface="29LT Zarid Display Medium"/>
                  <a:cs typeface="29LT Zarid Display Medium"/>
                  <a:sym typeface="29LT Zarid Display Medium"/>
                </a:rPr>
                <a:t>4</a:t>
              </a:r>
              <a:r>
                <a:rPr lang="ar-EG" sz="1078" b="1">
                  <a:solidFill>
                    <a:srgbClr val="000000"/>
                  </a:solidFill>
                  <a:latin typeface="29LT Zarid Display Medium"/>
                  <a:ea typeface="29LT Zarid Display Medium"/>
                  <a:cs typeface="29LT Zarid Display Medium"/>
                  <a:sym typeface="29LT Zarid Display Medium"/>
                  <a:rtl/>
                </a:rPr>
                <a:t>  تجمعات</a:t>
              </a:r>
            </a:p>
          </p:txBody>
        </p:sp>
        <p:sp>
          <p:nvSpPr>
            <p:cNvPr id="58" name="TextBox 58"/>
            <p:cNvSpPr txBox="1"/>
            <p:nvPr/>
          </p:nvSpPr>
          <p:spPr>
            <a:xfrm>
              <a:off x="13861602" y="8728525"/>
              <a:ext cx="1725206" cy="306553"/>
            </a:xfrm>
            <a:prstGeom prst="rect">
              <a:avLst/>
            </a:prstGeom>
          </p:spPr>
          <p:txBody>
            <a:bodyPr lIns="0" tIns="0" rIns="0" bIns="0" rtlCol="0" anchor="t">
              <a:spAutoFit/>
            </a:bodyPr>
            <a:lstStyle/>
            <a:p>
              <a:pPr algn="ctr">
                <a:lnSpc>
                  <a:spcPts val="1465"/>
                </a:lnSpc>
                <a:spcBef>
                  <a:spcPct val="0"/>
                </a:spcBef>
              </a:pPr>
              <a:r>
                <a:rPr lang="en-US" sz="1423">
                  <a:solidFill>
                    <a:srgbClr val="000000"/>
                  </a:solidFill>
                  <a:latin typeface="29LT Zarid Display"/>
                  <a:ea typeface="29LT Zarid Display"/>
                  <a:cs typeface="29LT Zarid Display"/>
                  <a:sym typeface="29LT Zarid Display"/>
                </a:rPr>
                <a:t>33</a:t>
              </a:r>
            </a:p>
          </p:txBody>
        </p:sp>
        <p:sp>
          <p:nvSpPr>
            <p:cNvPr id="59" name="TextBox 59"/>
            <p:cNvSpPr txBox="1"/>
            <p:nvPr/>
          </p:nvSpPr>
          <p:spPr>
            <a:xfrm>
              <a:off x="12975688" y="9679929"/>
              <a:ext cx="1441233" cy="419772"/>
            </a:xfrm>
            <a:prstGeom prst="rect">
              <a:avLst/>
            </a:prstGeom>
          </p:spPr>
          <p:txBody>
            <a:bodyPr lIns="0" tIns="0" rIns="0" bIns="0" rtlCol="0" anchor="t">
              <a:spAutoFit/>
            </a:bodyPr>
            <a:lstStyle/>
            <a:p>
              <a:pPr algn="ctr">
                <a:lnSpc>
                  <a:spcPts val="1110"/>
                </a:lnSpc>
                <a:spcBef>
                  <a:spcPct val="0"/>
                </a:spcBef>
              </a:pPr>
              <a:r>
                <a:rPr lang="ar-EG" sz="1078" b="1">
                  <a:solidFill>
                    <a:srgbClr val="000000"/>
                  </a:solidFill>
                  <a:latin typeface="29LT Zarid Display Medium"/>
                  <a:ea typeface="29LT Zarid Display Medium"/>
                  <a:cs typeface="29LT Zarid Display Medium"/>
                  <a:sym typeface="29LT Zarid Display Medium"/>
                  <a:rtl/>
                </a:rPr>
                <a:t>مخيمات  يتكون المخيم من </a:t>
              </a:r>
              <a:r>
                <a:rPr lang="en-US" sz="1078" b="1">
                  <a:solidFill>
                    <a:srgbClr val="000000"/>
                  </a:solidFill>
                  <a:latin typeface="29LT Zarid Display Medium"/>
                  <a:ea typeface="29LT Zarid Display Medium"/>
                  <a:cs typeface="29LT Zarid Display Medium"/>
                  <a:sym typeface="29LT Zarid Display Medium"/>
                </a:rPr>
                <a:t>4</a:t>
              </a:r>
              <a:r>
                <a:rPr lang="ar-EG" sz="1078" b="1">
                  <a:solidFill>
                    <a:srgbClr val="000000"/>
                  </a:solidFill>
                  <a:latin typeface="29LT Zarid Display Medium"/>
                  <a:ea typeface="29LT Zarid Display Medium"/>
                  <a:cs typeface="29LT Zarid Display Medium"/>
                  <a:sym typeface="29LT Zarid Display Medium"/>
                  <a:rtl/>
                </a:rPr>
                <a:t>  قطاعات</a:t>
              </a:r>
            </a:p>
          </p:txBody>
        </p:sp>
        <p:sp>
          <p:nvSpPr>
            <p:cNvPr id="60" name="TextBox 60"/>
            <p:cNvSpPr txBox="1"/>
            <p:nvPr/>
          </p:nvSpPr>
          <p:spPr>
            <a:xfrm>
              <a:off x="13696305" y="9680209"/>
              <a:ext cx="1725206" cy="306553"/>
            </a:xfrm>
            <a:prstGeom prst="rect">
              <a:avLst/>
            </a:prstGeom>
          </p:spPr>
          <p:txBody>
            <a:bodyPr lIns="0" tIns="0" rIns="0" bIns="0" rtlCol="0" anchor="t">
              <a:spAutoFit/>
            </a:bodyPr>
            <a:lstStyle/>
            <a:p>
              <a:pPr algn="ctr">
                <a:lnSpc>
                  <a:spcPts val="1465"/>
                </a:lnSpc>
                <a:spcBef>
                  <a:spcPct val="0"/>
                </a:spcBef>
              </a:pPr>
              <a:r>
                <a:rPr lang="en-US" sz="1423">
                  <a:solidFill>
                    <a:srgbClr val="000000"/>
                  </a:solidFill>
                  <a:latin typeface="29LT Zarid Display"/>
                  <a:ea typeface="29LT Zarid Display"/>
                  <a:cs typeface="29LT Zarid Display"/>
                  <a:sym typeface="29LT Zarid Display"/>
                </a:rPr>
                <a:t>8</a:t>
              </a:r>
            </a:p>
          </p:txBody>
        </p:sp>
      </p:grpSp>
      <p:sp>
        <p:nvSpPr>
          <p:cNvPr id="61" name="Freeform 61"/>
          <p:cNvSpPr/>
          <p:nvPr/>
        </p:nvSpPr>
        <p:spPr>
          <a:xfrm>
            <a:off x="14200058" y="1807987"/>
            <a:ext cx="2454513" cy="1941941"/>
          </a:xfrm>
          <a:custGeom>
            <a:avLst/>
            <a:gdLst/>
            <a:ahLst/>
            <a:cxnLst/>
            <a:rect l="l" t="t" r="r" b="b"/>
            <a:pathLst>
              <a:path w="2454513" h="1941941">
                <a:moveTo>
                  <a:pt x="0" y="0"/>
                </a:moveTo>
                <a:lnTo>
                  <a:pt x="2454512" y="0"/>
                </a:lnTo>
                <a:lnTo>
                  <a:pt x="2454512" y="1941941"/>
                </a:lnTo>
                <a:lnTo>
                  <a:pt x="0" y="1941941"/>
                </a:lnTo>
                <a:lnTo>
                  <a:pt x="0" y="0"/>
                </a:lnTo>
                <a:close/>
              </a:path>
            </a:pathLst>
          </a:custGeom>
          <a:blipFill>
            <a:blip r:embed="rId5"/>
            <a:stretch>
              <a:fillRect/>
            </a:stretch>
          </a:blipFill>
        </p:spPr>
      </p:sp>
      <p:sp>
        <p:nvSpPr>
          <p:cNvPr id="62" name="Freeform 62"/>
          <p:cNvSpPr/>
          <p:nvPr/>
        </p:nvSpPr>
        <p:spPr>
          <a:xfrm>
            <a:off x="14264803" y="4237808"/>
            <a:ext cx="2325021" cy="2026942"/>
          </a:xfrm>
          <a:custGeom>
            <a:avLst/>
            <a:gdLst/>
            <a:ahLst/>
            <a:cxnLst/>
            <a:rect l="l" t="t" r="r" b="b"/>
            <a:pathLst>
              <a:path w="2325021" h="2026942">
                <a:moveTo>
                  <a:pt x="0" y="0"/>
                </a:moveTo>
                <a:lnTo>
                  <a:pt x="2325022" y="0"/>
                </a:lnTo>
                <a:lnTo>
                  <a:pt x="2325022" y="2026942"/>
                </a:lnTo>
                <a:lnTo>
                  <a:pt x="0" y="2026942"/>
                </a:lnTo>
                <a:lnTo>
                  <a:pt x="0" y="0"/>
                </a:lnTo>
                <a:close/>
              </a:path>
            </a:pathLst>
          </a:custGeom>
          <a:blipFill>
            <a:blip r:embed="rId6"/>
            <a:stretch>
              <a:fillRect/>
            </a:stretch>
          </a:blipFill>
        </p:spPr>
      </p:sp>
      <p:sp>
        <p:nvSpPr>
          <p:cNvPr id="63" name="Freeform 63"/>
          <p:cNvSpPr/>
          <p:nvPr/>
        </p:nvSpPr>
        <p:spPr>
          <a:xfrm>
            <a:off x="14264803" y="6659139"/>
            <a:ext cx="2325021" cy="2652909"/>
          </a:xfrm>
          <a:custGeom>
            <a:avLst/>
            <a:gdLst/>
            <a:ahLst/>
            <a:cxnLst/>
            <a:rect l="l" t="t" r="r" b="b"/>
            <a:pathLst>
              <a:path w="2325021" h="2652909">
                <a:moveTo>
                  <a:pt x="0" y="0"/>
                </a:moveTo>
                <a:lnTo>
                  <a:pt x="2325022" y="0"/>
                </a:lnTo>
                <a:lnTo>
                  <a:pt x="2325022" y="2652908"/>
                </a:lnTo>
                <a:lnTo>
                  <a:pt x="0" y="2652908"/>
                </a:lnTo>
                <a:lnTo>
                  <a:pt x="0" y="0"/>
                </a:lnTo>
                <a:close/>
              </a:path>
            </a:pathLst>
          </a:custGeom>
          <a:blipFill>
            <a:blip r:embed="rId7"/>
            <a:stretch>
              <a:fillRect/>
            </a:stretch>
          </a:blipFill>
        </p:spPr>
      </p:sp>
      <p:sp>
        <p:nvSpPr>
          <p:cNvPr id="64" name="TextBox 64"/>
          <p:cNvSpPr txBox="1"/>
          <p:nvPr/>
        </p:nvSpPr>
        <p:spPr>
          <a:xfrm>
            <a:off x="14264803" y="9349624"/>
            <a:ext cx="2389767" cy="794330"/>
          </a:xfrm>
          <a:prstGeom prst="rect">
            <a:avLst/>
          </a:prstGeom>
        </p:spPr>
        <p:txBody>
          <a:bodyPr lIns="0" tIns="0" rIns="0" bIns="0" rtlCol="0" anchor="t">
            <a:spAutoFit/>
          </a:bodyPr>
          <a:lstStyle/>
          <a:p>
            <a:pPr algn="ctr" rtl="1">
              <a:lnSpc>
                <a:spcPts val="1574"/>
              </a:lnSpc>
            </a:pPr>
            <a:r>
              <a:rPr lang="ar-EG" sz="984" b="1">
                <a:solidFill>
                  <a:srgbClr val="94415A"/>
                </a:solidFill>
                <a:latin typeface="29LT Zarid Display Medium"/>
                <a:ea typeface="29LT Zarid Display Medium"/>
                <a:cs typeface="29LT Zarid Display Medium"/>
                <a:sym typeface="29LT Zarid Display Medium"/>
                <a:rtl/>
              </a:rPr>
              <a:t>يجب أن يكون كل مخيم مجهزًا </a:t>
            </a:r>
          </a:p>
          <a:p>
            <a:pPr algn="ctr" rtl="1">
              <a:lnSpc>
                <a:spcPts val="1574"/>
              </a:lnSpc>
            </a:pPr>
            <a:r>
              <a:rPr lang="ar-EG" sz="984" b="1">
                <a:solidFill>
                  <a:srgbClr val="000000"/>
                </a:solidFill>
                <a:latin typeface="29LT Zarid Display Medium"/>
                <a:ea typeface="29LT Zarid Display Medium"/>
                <a:cs typeface="29LT Zarid Display Medium"/>
                <a:sym typeface="29LT Zarid Display Medium"/>
                <a:rtl/>
              </a:rPr>
              <a:t>البنية التحتية       الخدمات الأساسية    الصرف الصحي    وإمدادات المياه     المراكز الصحية، المساحات الصديقة للأطفال       ووحدات الدعم النفسي والاجتماعي</a:t>
            </a:r>
          </a:p>
        </p:txBody>
      </p:sp>
      <p:sp>
        <p:nvSpPr>
          <p:cNvPr id="65" name="TextBox 65"/>
          <p:cNvSpPr txBox="1"/>
          <p:nvPr/>
        </p:nvSpPr>
        <p:spPr>
          <a:xfrm>
            <a:off x="13873771" y="1361269"/>
            <a:ext cx="2780800" cy="386507"/>
          </a:xfrm>
          <a:prstGeom prst="rect">
            <a:avLst/>
          </a:prstGeom>
        </p:spPr>
        <p:txBody>
          <a:bodyPr lIns="0" tIns="0" rIns="0" bIns="0" rtlCol="0" anchor="t">
            <a:spAutoFit/>
          </a:bodyPr>
          <a:lstStyle/>
          <a:p>
            <a:pPr algn="ctr" rtl="1">
              <a:lnSpc>
                <a:spcPts val="2498"/>
              </a:lnSpc>
            </a:pPr>
            <a:r>
              <a:rPr lang="ar-EG" sz="2425" b="1">
                <a:solidFill>
                  <a:srgbClr val="0E0D0D"/>
                </a:solidFill>
                <a:latin typeface="29LT Zarid Display Medium"/>
                <a:ea typeface="29LT Zarid Display Medium"/>
                <a:cs typeface="29LT Zarid Display Medium"/>
                <a:sym typeface="29LT Zarid Display Medium"/>
                <a:rtl/>
              </a:rPr>
              <a:t>تصميم مقترح لمكونات المخيم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1895595" y="450870"/>
            <a:ext cx="0" cy="8983284"/>
          </a:xfrm>
          <a:prstGeom prst="line">
            <a:avLst/>
          </a:prstGeom>
          <a:ln w="76200" cap="flat">
            <a:solidFill>
              <a:srgbClr val="94415A">
                <a:alpha val="23922"/>
              </a:srgbClr>
            </a:solidFill>
            <a:prstDash val="solid"/>
            <a:headEnd type="none" w="sm" len="sm"/>
            <a:tailEnd type="none" w="sm" len="sm"/>
          </a:ln>
        </p:spPr>
      </p:sp>
      <p:sp>
        <p:nvSpPr>
          <p:cNvPr id="3" name="TextBox 3"/>
          <p:cNvSpPr txBox="1"/>
          <p:nvPr/>
        </p:nvSpPr>
        <p:spPr>
          <a:xfrm>
            <a:off x="12111139" y="1606920"/>
            <a:ext cx="6176861" cy="1317405"/>
          </a:xfrm>
          <a:prstGeom prst="rect">
            <a:avLst/>
          </a:prstGeom>
        </p:spPr>
        <p:txBody>
          <a:bodyPr lIns="0" tIns="0" rIns="0" bIns="0" rtlCol="0" anchor="t">
            <a:spAutoFit/>
          </a:bodyPr>
          <a:lstStyle/>
          <a:p>
            <a:pPr algn="ctr" rtl="1">
              <a:lnSpc>
                <a:spcPts val="4688"/>
              </a:lnSpc>
            </a:pPr>
            <a:r>
              <a:rPr lang="ar-EG" sz="4551" b="1">
                <a:solidFill>
                  <a:srgbClr val="0E0D0D"/>
                </a:solidFill>
                <a:latin typeface="29LT Zarid Display Medium"/>
                <a:ea typeface="29LT Zarid Display Medium"/>
                <a:cs typeface="29LT Zarid Display Medium"/>
                <a:sym typeface="29LT Zarid Display Medium"/>
                <a:rtl/>
              </a:rPr>
              <a:t>  إعادة الإعمار الشامل (</a:t>
            </a:r>
            <a:r>
              <a:rPr lang="en-US" sz="4551" b="1">
                <a:solidFill>
                  <a:srgbClr val="0E0D0D"/>
                </a:solidFill>
                <a:latin typeface="29LT Zarid Display Medium"/>
                <a:ea typeface="29LT Zarid Display Medium"/>
                <a:cs typeface="29LT Zarid Display Medium"/>
                <a:sym typeface="29LT Zarid Display Medium"/>
              </a:rPr>
              <a:t>Reconstruction</a:t>
            </a:r>
            <a:r>
              <a:rPr lang="ar-EG" sz="4551" b="1">
                <a:solidFill>
                  <a:srgbClr val="0E0D0D"/>
                </a:solidFill>
                <a:latin typeface="29LT Zarid Display Medium"/>
                <a:ea typeface="29LT Zarid Display Medium"/>
                <a:cs typeface="29LT Zarid Display Medium"/>
                <a:sym typeface="29LT Zarid Display Medium"/>
                <a:rtl/>
              </a:rPr>
              <a:t>)</a:t>
            </a:r>
          </a:p>
        </p:txBody>
      </p:sp>
      <p:grpSp>
        <p:nvGrpSpPr>
          <p:cNvPr id="4" name="Group 4"/>
          <p:cNvGrpSpPr/>
          <p:nvPr/>
        </p:nvGrpSpPr>
        <p:grpSpPr>
          <a:xfrm rot="-10800000">
            <a:off x="14227820" y="5320187"/>
            <a:ext cx="1769290" cy="612440"/>
            <a:chOff x="0" y="0"/>
            <a:chExt cx="1174057" cy="406400"/>
          </a:xfrm>
        </p:grpSpPr>
        <p:sp>
          <p:nvSpPr>
            <p:cNvPr id="5" name="Freeform 5"/>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F8D389">
                <a:alpha val="32941"/>
              </a:srgbClr>
            </a:solidFill>
          </p:spPr>
        </p:sp>
        <p:sp>
          <p:nvSpPr>
            <p:cNvPr id="6" name="TextBox 6"/>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7" name="Group 7"/>
          <p:cNvGrpSpPr/>
          <p:nvPr/>
        </p:nvGrpSpPr>
        <p:grpSpPr>
          <a:xfrm rot="-10800000">
            <a:off x="12537741" y="5320187"/>
            <a:ext cx="1769290" cy="612440"/>
            <a:chOff x="0" y="0"/>
            <a:chExt cx="1174057" cy="406400"/>
          </a:xfrm>
        </p:grpSpPr>
        <p:sp>
          <p:nvSpPr>
            <p:cNvPr id="8" name="Freeform 8"/>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D67663"/>
            </a:solidFill>
            <a:ln cap="sq">
              <a:noFill/>
              <a:prstDash val="solid"/>
              <a:miter/>
            </a:ln>
          </p:spPr>
        </p:sp>
        <p:sp>
          <p:nvSpPr>
            <p:cNvPr id="9" name="TextBox 9"/>
            <p:cNvSpPr txBox="1"/>
            <p:nvPr/>
          </p:nvSpPr>
          <p:spPr>
            <a:xfrm>
              <a:off x="177800" y="-28575"/>
              <a:ext cx="920057" cy="434975"/>
            </a:xfrm>
            <a:prstGeom prst="rect">
              <a:avLst/>
            </a:prstGeom>
          </p:spPr>
          <p:txBody>
            <a:bodyPr lIns="30436" tIns="30436" rIns="30436" bIns="30436" rtlCol="0" anchor="ctr"/>
            <a:lstStyle/>
            <a:p>
              <a:pPr marL="0" lvl="0" indent="0" algn="ctr">
                <a:lnSpc>
                  <a:spcPts val="1006"/>
                </a:lnSpc>
                <a:spcBef>
                  <a:spcPct val="0"/>
                </a:spcBef>
              </a:pPr>
              <a:endParaRPr/>
            </a:p>
          </p:txBody>
        </p:sp>
      </p:grpSp>
      <p:grpSp>
        <p:nvGrpSpPr>
          <p:cNvPr id="10" name="Group 10"/>
          <p:cNvGrpSpPr/>
          <p:nvPr/>
        </p:nvGrpSpPr>
        <p:grpSpPr>
          <a:xfrm rot="-10800000">
            <a:off x="15915918" y="5320187"/>
            <a:ext cx="1769290" cy="612440"/>
            <a:chOff x="0" y="0"/>
            <a:chExt cx="1174057" cy="406400"/>
          </a:xfrm>
        </p:grpSpPr>
        <p:sp>
          <p:nvSpPr>
            <p:cNvPr id="11" name="Freeform 11"/>
            <p:cNvSpPr/>
            <p:nvPr/>
          </p:nvSpPr>
          <p:spPr>
            <a:xfrm>
              <a:off x="0" y="0"/>
              <a:ext cx="1174057" cy="406400"/>
            </a:xfrm>
            <a:custGeom>
              <a:avLst/>
              <a:gdLst/>
              <a:ahLst/>
              <a:cxnLst/>
              <a:rect l="l" t="t" r="r" b="b"/>
              <a:pathLst>
                <a:path w="1174057" h="406400">
                  <a:moveTo>
                    <a:pt x="0" y="0"/>
                  </a:moveTo>
                  <a:lnTo>
                    <a:pt x="970857" y="0"/>
                  </a:lnTo>
                  <a:lnTo>
                    <a:pt x="1174057" y="203200"/>
                  </a:lnTo>
                  <a:lnTo>
                    <a:pt x="970857" y="406400"/>
                  </a:lnTo>
                  <a:lnTo>
                    <a:pt x="0" y="406400"/>
                  </a:lnTo>
                  <a:lnTo>
                    <a:pt x="203200" y="203200"/>
                  </a:lnTo>
                  <a:lnTo>
                    <a:pt x="0" y="0"/>
                  </a:lnTo>
                  <a:close/>
                </a:path>
              </a:pathLst>
            </a:custGeom>
            <a:solidFill>
              <a:srgbClr val="BBB39B">
                <a:alpha val="32941"/>
              </a:srgbClr>
            </a:solidFill>
          </p:spPr>
        </p:sp>
        <p:sp>
          <p:nvSpPr>
            <p:cNvPr id="12" name="TextBox 12"/>
            <p:cNvSpPr txBox="1"/>
            <p:nvPr/>
          </p:nvSpPr>
          <p:spPr>
            <a:xfrm>
              <a:off x="177800" y="-28575"/>
              <a:ext cx="920057" cy="434975"/>
            </a:xfrm>
            <a:prstGeom prst="rect">
              <a:avLst/>
            </a:prstGeom>
          </p:spPr>
          <p:txBody>
            <a:bodyPr lIns="30436" tIns="30436" rIns="30436" bIns="30436" rtlCol="0" anchor="ctr"/>
            <a:lstStyle/>
            <a:p>
              <a:pPr algn="ctr">
                <a:lnSpc>
                  <a:spcPts val="1006"/>
                </a:lnSpc>
                <a:spcBef>
                  <a:spcPct val="0"/>
                </a:spcBef>
              </a:pPr>
              <a:endParaRPr/>
            </a:p>
          </p:txBody>
        </p:sp>
      </p:grpSp>
      <p:grpSp>
        <p:nvGrpSpPr>
          <p:cNvPr id="13" name="Group 13"/>
          <p:cNvGrpSpPr/>
          <p:nvPr/>
        </p:nvGrpSpPr>
        <p:grpSpPr>
          <a:xfrm rot="-10800000">
            <a:off x="14732586" y="6896089"/>
            <a:ext cx="859080" cy="859080"/>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8D389">
                <a:alpha val="32941"/>
              </a:srgbClr>
            </a:solidFill>
          </p:spPr>
        </p:sp>
        <p:sp>
          <p:nvSpPr>
            <p:cNvPr id="15" name="TextBox 15"/>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16" name="Freeform 16"/>
          <p:cNvSpPr/>
          <p:nvPr/>
        </p:nvSpPr>
        <p:spPr>
          <a:xfrm rot="-10800000">
            <a:off x="14817940" y="6981874"/>
            <a:ext cx="688372" cy="687512"/>
          </a:xfrm>
          <a:custGeom>
            <a:avLst/>
            <a:gdLst/>
            <a:ahLst/>
            <a:cxnLst/>
            <a:rect l="l" t="t" r="r" b="b"/>
            <a:pathLst>
              <a:path w="688372" h="687512">
                <a:moveTo>
                  <a:pt x="0" y="0"/>
                </a:moveTo>
                <a:lnTo>
                  <a:pt x="688372" y="0"/>
                </a:lnTo>
                <a:lnTo>
                  <a:pt x="688372" y="687511"/>
                </a:lnTo>
                <a:lnTo>
                  <a:pt x="0" y="687511"/>
                </a:lnTo>
                <a:lnTo>
                  <a:pt x="0" y="0"/>
                </a:lnTo>
                <a:close/>
              </a:path>
            </a:pathLst>
          </a:custGeom>
          <a:blipFill>
            <a:blip r:embed="rId2">
              <a:alphaModFix amt="32999"/>
            </a:blip>
            <a:stretch>
              <a:fillRect/>
            </a:stretch>
          </a:blipFill>
        </p:spPr>
      </p:sp>
      <p:sp>
        <p:nvSpPr>
          <p:cNvPr id="17" name="AutoShape 17"/>
          <p:cNvSpPr/>
          <p:nvPr/>
        </p:nvSpPr>
        <p:spPr>
          <a:xfrm>
            <a:off x="15155909" y="5932627"/>
            <a:ext cx="0" cy="861089"/>
          </a:xfrm>
          <a:prstGeom prst="line">
            <a:avLst/>
          </a:prstGeom>
          <a:ln w="19050" cap="flat">
            <a:solidFill>
              <a:srgbClr val="364A5A">
                <a:alpha val="32941"/>
              </a:srgbClr>
            </a:solidFill>
            <a:prstDash val="sysDot"/>
            <a:headEnd type="none" w="sm" len="sm"/>
            <a:tailEnd type="oval" w="lg" len="lg"/>
          </a:ln>
        </p:spPr>
      </p:sp>
      <p:sp>
        <p:nvSpPr>
          <p:cNvPr id="18" name="AutoShape 18"/>
          <p:cNvSpPr/>
          <p:nvPr/>
        </p:nvSpPr>
        <p:spPr>
          <a:xfrm flipH="1" flipV="1">
            <a:off x="14846624" y="5220871"/>
            <a:ext cx="572269" cy="4279"/>
          </a:xfrm>
          <a:prstGeom prst="line">
            <a:avLst/>
          </a:prstGeom>
          <a:ln w="9525" cap="flat">
            <a:solidFill>
              <a:srgbClr val="C66C23">
                <a:alpha val="32941"/>
              </a:srgbClr>
            </a:solidFill>
            <a:prstDash val="solid"/>
            <a:headEnd type="none" w="sm" len="sm"/>
            <a:tailEnd type="none" w="sm" len="sm"/>
          </a:ln>
        </p:spPr>
      </p:sp>
      <p:grpSp>
        <p:nvGrpSpPr>
          <p:cNvPr id="19" name="Group 19"/>
          <p:cNvGrpSpPr/>
          <p:nvPr/>
        </p:nvGrpSpPr>
        <p:grpSpPr>
          <a:xfrm>
            <a:off x="14995341" y="5065696"/>
            <a:ext cx="304019" cy="152243"/>
            <a:chOff x="0" y="0"/>
            <a:chExt cx="812800" cy="407024"/>
          </a:xfrm>
        </p:grpSpPr>
        <p:sp>
          <p:nvSpPr>
            <p:cNvPr id="20" name="Freeform 20"/>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F8D389">
                <a:alpha val="32941"/>
              </a:srgbClr>
            </a:solidFill>
          </p:spPr>
        </p:sp>
        <p:sp>
          <p:nvSpPr>
            <p:cNvPr id="21" name="TextBox 21"/>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22" name="Group 22"/>
          <p:cNvGrpSpPr/>
          <p:nvPr/>
        </p:nvGrpSpPr>
        <p:grpSpPr>
          <a:xfrm>
            <a:off x="13042507" y="3663964"/>
            <a:ext cx="859080" cy="859080"/>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7663"/>
            </a:solidFill>
          </p:spPr>
        </p:sp>
        <p:sp>
          <p:nvSpPr>
            <p:cNvPr id="24" name="TextBox 24"/>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25" name="Freeform 25"/>
          <p:cNvSpPr/>
          <p:nvPr/>
        </p:nvSpPr>
        <p:spPr>
          <a:xfrm>
            <a:off x="13127861" y="3749748"/>
            <a:ext cx="688372" cy="687512"/>
          </a:xfrm>
          <a:custGeom>
            <a:avLst/>
            <a:gdLst/>
            <a:ahLst/>
            <a:cxnLst/>
            <a:rect l="l" t="t" r="r" b="b"/>
            <a:pathLst>
              <a:path w="688372" h="687512">
                <a:moveTo>
                  <a:pt x="0" y="0"/>
                </a:moveTo>
                <a:lnTo>
                  <a:pt x="688372" y="0"/>
                </a:lnTo>
                <a:lnTo>
                  <a:pt x="688372" y="687512"/>
                </a:lnTo>
                <a:lnTo>
                  <a:pt x="0" y="687512"/>
                </a:lnTo>
                <a:lnTo>
                  <a:pt x="0" y="0"/>
                </a:lnTo>
                <a:close/>
              </a:path>
            </a:pathLst>
          </a:custGeom>
          <a:blipFill>
            <a:blip r:embed="rId2"/>
            <a:stretch>
              <a:fillRect/>
            </a:stretch>
          </a:blipFill>
        </p:spPr>
      </p:sp>
      <p:sp>
        <p:nvSpPr>
          <p:cNvPr id="26" name="AutoShape 26"/>
          <p:cNvSpPr/>
          <p:nvPr/>
        </p:nvSpPr>
        <p:spPr>
          <a:xfrm flipV="1">
            <a:off x="13480605" y="4593918"/>
            <a:ext cx="0" cy="713477"/>
          </a:xfrm>
          <a:prstGeom prst="line">
            <a:avLst/>
          </a:prstGeom>
          <a:ln w="19050" cap="flat">
            <a:solidFill>
              <a:srgbClr val="364A5A"/>
            </a:solidFill>
            <a:prstDash val="sysDot"/>
            <a:headEnd type="none" w="sm" len="sm"/>
            <a:tailEnd type="oval" w="lg" len="lg"/>
          </a:ln>
        </p:spPr>
      </p:sp>
      <p:sp>
        <p:nvSpPr>
          <p:cNvPr id="27" name="AutoShape 27"/>
          <p:cNvSpPr/>
          <p:nvPr/>
        </p:nvSpPr>
        <p:spPr>
          <a:xfrm flipH="1" flipV="1">
            <a:off x="13185912" y="6007298"/>
            <a:ext cx="572269" cy="4279"/>
          </a:xfrm>
          <a:prstGeom prst="line">
            <a:avLst/>
          </a:prstGeom>
          <a:ln w="9525" cap="flat">
            <a:solidFill>
              <a:srgbClr val="D67663"/>
            </a:solidFill>
            <a:prstDash val="solid"/>
            <a:headEnd type="none" w="sm" len="sm"/>
            <a:tailEnd type="none" w="sm" len="sm"/>
          </a:ln>
        </p:spPr>
      </p:sp>
      <p:grpSp>
        <p:nvGrpSpPr>
          <p:cNvPr id="28" name="Group 28"/>
          <p:cNvGrpSpPr/>
          <p:nvPr/>
        </p:nvGrpSpPr>
        <p:grpSpPr>
          <a:xfrm rot="-10800000">
            <a:off x="13320037" y="6007298"/>
            <a:ext cx="304019" cy="152243"/>
            <a:chOff x="0" y="0"/>
            <a:chExt cx="812800" cy="407024"/>
          </a:xfrm>
        </p:grpSpPr>
        <p:sp>
          <p:nvSpPr>
            <p:cNvPr id="29" name="Freeform 29"/>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D67663"/>
            </a:solidFill>
          </p:spPr>
        </p:sp>
        <p:sp>
          <p:nvSpPr>
            <p:cNvPr id="30" name="TextBox 30"/>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grpSp>
        <p:nvGrpSpPr>
          <p:cNvPr id="31" name="Group 31"/>
          <p:cNvGrpSpPr/>
          <p:nvPr/>
        </p:nvGrpSpPr>
        <p:grpSpPr>
          <a:xfrm>
            <a:off x="16422664" y="3663964"/>
            <a:ext cx="859080" cy="859080"/>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BB39B">
                <a:alpha val="32941"/>
              </a:srgbClr>
            </a:solidFill>
          </p:spPr>
        </p:sp>
        <p:sp>
          <p:nvSpPr>
            <p:cNvPr id="33" name="TextBox 33"/>
            <p:cNvSpPr txBox="1"/>
            <p:nvPr/>
          </p:nvSpPr>
          <p:spPr>
            <a:xfrm>
              <a:off x="76200" y="57150"/>
              <a:ext cx="660400" cy="679450"/>
            </a:xfrm>
            <a:prstGeom prst="rect">
              <a:avLst/>
            </a:prstGeom>
          </p:spPr>
          <p:txBody>
            <a:bodyPr lIns="32739" tIns="32739" rIns="32739" bIns="32739" rtlCol="0" anchor="ctr"/>
            <a:lstStyle/>
            <a:p>
              <a:pPr algn="ctr">
                <a:lnSpc>
                  <a:spcPts val="1263"/>
                </a:lnSpc>
                <a:spcBef>
                  <a:spcPct val="0"/>
                </a:spcBef>
              </a:pPr>
              <a:endParaRPr/>
            </a:p>
          </p:txBody>
        </p:sp>
      </p:grpSp>
      <p:sp>
        <p:nvSpPr>
          <p:cNvPr id="34" name="Freeform 34"/>
          <p:cNvSpPr/>
          <p:nvPr/>
        </p:nvSpPr>
        <p:spPr>
          <a:xfrm>
            <a:off x="16508018" y="3749748"/>
            <a:ext cx="688372" cy="687512"/>
          </a:xfrm>
          <a:custGeom>
            <a:avLst/>
            <a:gdLst/>
            <a:ahLst/>
            <a:cxnLst/>
            <a:rect l="l" t="t" r="r" b="b"/>
            <a:pathLst>
              <a:path w="688372" h="687512">
                <a:moveTo>
                  <a:pt x="0" y="0"/>
                </a:moveTo>
                <a:lnTo>
                  <a:pt x="688373" y="0"/>
                </a:lnTo>
                <a:lnTo>
                  <a:pt x="688373" y="687512"/>
                </a:lnTo>
                <a:lnTo>
                  <a:pt x="0" y="687512"/>
                </a:lnTo>
                <a:lnTo>
                  <a:pt x="0" y="0"/>
                </a:lnTo>
                <a:close/>
              </a:path>
            </a:pathLst>
          </a:custGeom>
          <a:blipFill>
            <a:blip r:embed="rId2">
              <a:alphaModFix amt="32999"/>
            </a:blip>
            <a:stretch>
              <a:fillRect/>
            </a:stretch>
          </a:blipFill>
        </p:spPr>
      </p:sp>
      <p:sp>
        <p:nvSpPr>
          <p:cNvPr id="35" name="AutoShape 35"/>
          <p:cNvSpPr/>
          <p:nvPr/>
        </p:nvSpPr>
        <p:spPr>
          <a:xfrm flipV="1">
            <a:off x="16860762" y="4593918"/>
            <a:ext cx="0" cy="713477"/>
          </a:xfrm>
          <a:prstGeom prst="line">
            <a:avLst/>
          </a:prstGeom>
          <a:ln w="19050" cap="flat">
            <a:solidFill>
              <a:srgbClr val="364A5A"/>
            </a:solidFill>
            <a:prstDash val="sysDot"/>
            <a:headEnd type="none" w="sm" len="sm"/>
            <a:tailEnd type="oval" w="lg" len="lg"/>
          </a:ln>
        </p:spPr>
      </p:sp>
      <p:sp>
        <p:nvSpPr>
          <p:cNvPr id="36" name="AutoShape 36"/>
          <p:cNvSpPr/>
          <p:nvPr/>
        </p:nvSpPr>
        <p:spPr>
          <a:xfrm flipH="1" flipV="1">
            <a:off x="16566070" y="6007298"/>
            <a:ext cx="572269" cy="4279"/>
          </a:xfrm>
          <a:prstGeom prst="line">
            <a:avLst/>
          </a:prstGeom>
          <a:ln w="9525" cap="flat">
            <a:solidFill>
              <a:srgbClr val="CBBEA8">
                <a:alpha val="32941"/>
              </a:srgbClr>
            </a:solidFill>
            <a:prstDash val="solid"/>
            <a:headEnd type="none" w="sm" len="sm"/>
            <a:tailEnd type="none" w="sm" len="sm"/>
          </a:ln>
        </p:spPr>
      </p:sp>
      <p:grpSp>
        <p:nvGrpSpPr>
          <p:cNvPr id="37" name="Group 37"/>
          <p:cNvGrpSpPr/>
          <p:nvPr/>
        </p:nvGrpSpPr>
        <p:grpSpPr>
          <a:xfrm rot="-10800000">
            <a:off x="16700195" y="6007298"/>
            <a:ext cx="304019" cy="152243"/>
            <a:chOff x="0" y="0"/>
            <a:chExt cx="812800" cy="407024"/>
          </a:xfrm>
        </p:grpSpPr>
        <p:sp>
          <p:nvSpPr>
            <p:cNvPr id="38" name="Freeform 38"/>
            <p:cNvSpPr/>
            <p:nvPr/>
          </p:nvSpPr>
          <p:spPr>
            <a:xfrm>
              <a:off x="0" y="0"/>
              <a:ext cx="812800" cy="407024"/>
            </a:xfrm>
            <a:custGeom>
              <a:avLst/>
              <a:gdLst/>
              <a:ahLst/>
              <a:cxnLst/>
              <a:rect l="l" t="t" r="r" b="b"/>
              <a:pathLst>
                <a:path w="812800" h="407024">
                  <a:moveTo>
                    <a:pt x="406400" y="0"/>
                  </a:moveTo>
                  <a:lnTo>
                    <a:pt x="812800" y="407024"/>
                  </a:lnTo>
                  <a:lnTo>
                    <a:pt x="0" y="407024"/>
                  </a:lnTo>
                  <a:lnTo>
                    <a:pt x="406400" y="0"/>
                  </a:lnTo>
                  <a:close/>
                </a:path>
              </a:pathLst>
            </a:custGeom>
            <a:solidFill>
              <a:srgbClr val="BBB39B">
                <a:alpha val="32941"/>
              </a:srgbClr>
            </a:solidFill>
          </p:spPr>
        </p:sp>
        <p:sp>
          <p:nvSpPr>
            <p:cNvPr id="39" name="TextBox 39"/>
            <p:cNvSpPr txBox="1"/>
            <p:nvPr/>
          </p:nvSpPr>
          <p:spPr>
            <a:xfrm>
              <a:off x="127000" y="160400"/>
              <a:ext cx="558800" cy="217550"/>
            </a:xfrm>
            <a:prstGeom prst="rect">
              <a:avLst/>
            </a:prstGeom>
          </p:spPr>
          <p:txBody>
            <a:bodyPr lIns="32739" tIns="32739" rIns="32739" bIns="32739" rtlCol="0" anchor="ctr"/>
            <a:lstStyle/>
            <a:p>
              <a:pPr algn="ctr">
                <a:lnSpc>
                  <a:spcPts val="1006"/>
                </a:lnSpc>
              </a:pPr>
              <a:endParaRPr/>
            </a:p>
          </p:txBody>
        </p:sp>
      </p:grpSp>
      <p:sp>
        <p:nvSpPr>
          <p:cNvPr id="40" name="TextBox 40"/>
          <p:cNvSpPr txBox="1"/>
          <p:nvPr/>
        </p:nvSpPr>
        <p:spPr>
          <a:xfrm rot="69517">
            <a:off x="13168927" y="3805407"/>
            <a:ext cx="642590" cy="471441"/>
          </a:xfrm>
          <a:prstGeom prst="rect">
            <a:avLst/>
          </a:prstGeom>
        </p:spPr>
        <p:txBody>
          <a:bodyPr lIns="0" tIns="0" rIns="0" bIns="0" rtlCol="0" anchor="t">
            <a:spAutoFit/>
          </a:bodyPr>
          <a:lstStyle/>
          <a:p>
            <a:pPr algn="ctr">
              <a:lnSpc>
                <a:spcPts val="3374"/>
              </a:lnSpc>
            </a:pPr>
            <a:r>
              <a:rPr lang="en-US" sz="2410" b="1">
                <a:solidFill>
                  <a:srgbClr val="D67663"/>
                </a:solidFill>
                <a:latin typeface="Agrandir Bold"/>
                <a:ea typeface="Agrandir Bold"/>
                <a:cs typeface="Agrandir Bold"/>
                <a:sym typeface="Agrandir Bold"/>
              </a:rPr>
              <a:t>3</a:t>
            </a:r>
          </a:p>
        </p:txBody>
      </p:sp>
      <p:sp>
        <p:nvSpPr>
          <p:cNvPr id="41" name="TextBox 41"/>
          <p:cNvSpPr txBox="1"/>
          <p:nvPr/>
        </p:nvSpPr>
        <p:spPr>
          <a:xfrm>
            <a:off x="16539468" y="3793014"/>
            <a:ext cx="642590" cy="471441"/>
          </a:xfrm>
          <a:prstGeom prst="rect">
            <a:avLst/>
          </a:prstGeom>
        </p:spPr>
        <p:txBody>
          <a:bodyPr lIns="0" tIns="0" rIns="0" bIns="0" rtlCol="0" anchor="t">
            <a:spAutoFit/>
          </a:bodyPr>
          <a:lstStyle/>
          <a:p>
            <a:pPr algn="ctr">
              <a:lnSpc>
                <a:spcPts val="3374"/>
              </a:lnSpc>
            </a:pPr>
            <a:r>
              <a:rPr lang="en-US" sz="2410" b="1">
                <a:solidFill>
                  <a:srgbClr val="C1B9A1">
                    <a:alpha val="32941"/>
                  </a:srgbClr>
                </a:solidFill>
                <a:latin typeface="Agrandir Bold"/>
                <a:ea typeface="Agrandir Bold"/>
                <a:cs typeface="Agrandir Bold"/>
                <a:sym typeface="Agrandir Bold"/>
              </a:rPr>
              <a:t>1</a:t>
            </a:r>
          </a:p>
        </p:txBody>
      </p:sp>
      <p:sp>
        <p:nvSpPr>
          <p:cNvPr id="42" name="TextBox 42"/>
          <p:cNvSpPr txBox="1"/>
          <p:nvPr/>
        </p:nvSpPr>
        <p:spPr>
          <a:xfrm>
            <a:off x="13996212" y="4213540"/>
            <a:ext cx="2302278" cy="614628"/>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مرحلة الإغاثة الممتدة  (</a:t>
            </a:r>
            <a:r>
              <a:rPr lang="en-US" sz="2124" b="1">
                <a:solidFill>
                  <a:srgbClr val="000000">
                    <a:alpha val="32941"/>
                  </a:srgbClr>
                </a:solidFill>
                <a:latin typeface="29LT Zarid Display Medium"/>
                <a:ea typeface="29LT Zarid Display Medium"/>
                <a:cs typeface="29LT Zarid Display Medium"/>
                <a:sym typeface="29LT Zarid Display Medium"/>
              </a:rPr>
              <a:t>Protracted Relief</a:t>
            </a:r>
            <a:r>
              <a:rPr lang="ar-EG" sz="2124"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43" name="TextBox 43"/>
          <p:cNvSpPr txBox="1"/>
          <p:nvPr/>
        </p:nvSpPr>
        <p:spPr>
          <a:xfrm>
            <a:off x="15842871" y="5484119"/>
            <a:ext cx="2035784" cy="302650"/>
          </a:xfrm>
          <a:prstGeom prst="rect">
            <a:avLst/>
          </a:prstGeom>
        </p:spPr>
        <p:txBody>
          <a:bodyPr lIns="0" tIns="0" rIns="0" bIns="0" rtlCol="0" anchor="t">
            <a:spAutoFit/>
          </a:bodyPr>
          <a:lstStyle/>
          <a:p>
            <a:pPr algn="ctr" rtl="1">
              <a:lnSpc>
                <a:spcPts val="1935"/>
              </a:lnSpc>
            </a:pPr>
            <a:r>
              <a:rPr lang="ar-EG" sz="1878" b="1">
                <a:solidFill>
                  <a:srgbClr val="000000">
                    <a:alpha val="32941"/>
                  </a:srgbClr>
                </a:solidFill>
                <a:latin typeface="29LT Zarid Display Medium"/>
                <a:ea typeface="29LT Zarid Display Medium"/>
                <a:cs typeface="29LT Zarid Display Medium"/>
                <a:sym typeface="29LT Zarid Display Medium"/>
                <a:rtl/>
              </a:rPr>
              <a:t>بضعة  أسابيع</a:t>
            </a:r>
          </a:p>
        </p:txBody>
      </p:sp>
      <p:sp>
        <p:nvSpPr>
          <p:cNvPr id="44" name="TextBox 44"/>
          <p:cNvSpPr txBox="1"/>
          <p:nvPr/>
        </p:nvSpPr>
        <p:spPr>
          <a:xfrm rot="69517">
            <a:off x="14851325" y="7088091"/>
            <a:ext cx="642590" cy="471441"/>
          </a:xfrm>
          <a:prstGeom prst="rect">
            <a:avLst/>
          </a:prstGeom>
        </p:spPr>
        <p:txBody>
          <a:bodyPr lIns="0" tIns="0" rIns="0" bIns="0" rtlCol="0" anchor="t">
            <a:spAutoFit/>
          </a:bodyPr>
          <a:lstStyle/>
          <a:p>
            <a:pPr algn="ctr">
              <a:lnSpc>
                <a:spcPts val="3374"/>
              </a:lnSpc>
            </a:pPr>
            <a:r>
              <a:rPr lang="en-US" sz="2410" b="1">
                <a:solidFill>
                  <a:srgbClr val="F8B27C">
                    <a:alpha val="32941"/>
                  </a:srgbClr>
                </a:solidFill>
                <a:latin typeface="Agrandir Bold"/>
                <a:ea typeface="Agrandir Bold"/>
                <a:cs typeface="Agrandir Bold"/>
                <a:sym typeface="Agrandir Bold"/>
              </a:rPr>
              <a:t>2</a:t>
            </a:r>
          </a:p>
        </p:txBody>
      </p:sp>
      <p:sp>
        <p:nvSpPr>
          <p:cNvPr id="45" name="TextBox 45"/>
          <p:cNvSpPr txBox="1"/>
          <p:nvPr/>
        </p:nvSpPr>
        <p:spPr>
          <a:xfrm>
            <a:off x="15825614" y="6476877"/>
            <a:ext cx="2302278" cy="614628"/>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 الاستجابة الطارئة (</a:t>
            </a:r>
            <a:r>
              <a:rPr lang="en-US" sz="2124" b="1">
                <a:solidFill>
                  <a:srgbClr val="000000">
                    <a:alpha val="32941"/>
                  </a:srgbClr>
                </a:solidFill>
                <a:latin typeface="29LT Zarid Display Medium"/>
                <a:ea typeface="29LT Zarid Display Medium"/>
                <a:cs typeface="29LT Zarid Display Medium"/>
                <a:sym typeface="29LT Zarid Display Medium"/>
              </a:rPr>
              <a:t>Immediate Response</a:t>
            </a:r>
            <a:r>
              <a:rPr lang="ar-EG" sz="2124" b="1">
                <a:solidFill>
                  <a:srgbClr val="000000">
                    <a:alpha val="32941"/>
                  </a:srgbClr>
                </a:solidFill>
                <a:latin typeface="29LT Zarid Display Medium"/>
                <a:ea typeface="29LT Zarid Display Medium"/>
                <a:cs typeface="29LT Zarid Display Medium"/>
                <a:sym typeface="29LT Zarid Display Medium"/>
                <a:rtl/>
              </a:rPr>
              <a:t>)</a:t>
            </a:r>
          </a:p>
        </p:txBody>
      </p:sp>
      <p:sp>
        <p:nvSpPr>
          <p:cNvPr id="46" name="TextBox 46"/>
          <p:cNvSpPr txBox="1"/>
          <p:nvPr/>
        </p:nvSpPr>
        <p:spPr>
          <a:xfrm>
            <a:off x="12271248" y="6476877"/>
            <a:ext cx="2302278" cy="614628"/>
          </a:xfrm>
          <a:prstGeom prst="rect">
            <a:avLst/>
          </a:prstGeom>
        </p:spPr>
        <p:txBody>
          <a:bodyPr lIns="0" tIns="0" rIns="0" bIns="0" rtlCol="0" anchor="t">
            <a:spAutoFit/>
          </a:bodyPr>
          <a:lstStyle/>
          <a:p>
            <a:pPr algn="ctr" rtl="1">
              <a:lnSpc>
                <a:spcPts val="2188"/>
              </a:lnSpc>
            </a:pPr>
            <a:r>
              <a:rPr lang="ar-EG" sz="2124" b="1">
                <a:solidFill>
                  <a:srgbClr val="000000"/>
                </a:solidFill>
                <a:latin typeface="29LT Zarid Display Medium"/>
                <a:ea typeface="29LT Zarid Display Medium"/>
                <a:cs typeface="29LT Zarid Display Medium"/>
                <a:sym typeface="29LT Zarid Display Medium"/>
                <a:rtl/>
              </a:rPr>
              <a:t> إعادة الإعمار الشامل (</a:t>
            </a:r>
            <a:r>
              <a:rPr lang="en-US" sz="2124" b="1">
                <a:solidFill>
                  <a:srgbClr val="000000"/>
                </a:solidFill>
                <a:latin typeface="29LT Zarid Display Medium"/>
                <a:ea typeface="29LT Zarid Display Medium"/>
                <a:cs typeface="29LT Zarid Display Medium"/>
                <a:sym typeface="29LT Zarid Display Medium"/>
              </a:rPr>
              <a:t>Reconstruction</a:t>
            </a:r>
            <a:r>
              <a:rPr lang="ar-EG" sz="2124" b="1">
                <a:solidFill>
                  <a:srgbClr val="000000"/>
                </a:solidFill>
                <a:latin typeface="29LT Zarid Display Medium"/>
                <a:ea typeface="29LT Zarid Display Medium"/>
                <a:cs typeface="29LT Zarid Display Medium"/>
                <a:sym typeface="29LT Zarid Display Medium"/>
                <a:rtl/>
              </a:rPr>
              <a:t>)</a:t>
            </a:r>
          </a:p>
        </p:txBody>
      </p:sp>
      <p:sp>
        <p:nvSpPr>
          <p:cNvPr id="47" name="TextBox 47"/>
          <p:cNvSpPr txBox="1"/>
          <p:nvPr/>
        </p:nvSpPr>
        <p:spPr>
          <a:xfrm>
            <a:off x="13961326" y="5446995"/>
            <a:ext cx="2302278" cy="339775"/>
          </a:xfrm>
          <a:prstGeom prst="rect">
            <a:avLst/>
          </a:prstGeom>
        </p:spPr>
        <p:txBody>
          <a:bodyPr lIns="0" tIns="0" rIns="0" bIns="0" rtlCol="0" anchor="t">
            <a:spAutoFit/>
          </a:bodyPr>
          <a:lstStyle/>
          <a:p>
            <a:pPr algn="ctr" rtl="1">
              <a:lnSpc>
                <a:spcPts val="2188"/>
              </a:lnSpc>
            </a:pPr>
            <a:r>
              <a:rPr lang="ar-EG" sz="2124" b="1">
                <a:solidFill>
                  <a:srgbClr val="000000">
                    <a:alpha val="32941"/>
                  </a:srgbClr>
                </a:solidFill>
                <a:latin typeface="29LT Zarid Display Medium"/>
                <a:ea typeface="29LT Zarid Display Medium"/>
                <a:cs typeface="29LT Zarid Display Medium"/>
                <a:sym typeface="29LT Zarid Display Medium"/>
                <a:rtl/>
              </a:rPr>
              <a:t>  أشهر</a:t>
            </a:r>
          </a:p>
        </p:txBody>
      </p:sp>
      <p:sp>
        <p:nvSpPr>
          <p:cNvPr id="48" name="TextBox 48"/>
          <p:cNvSpPr txBox="1"/>
          <p:nvPr/>
        </p:nvSpPr>
        <p:spPr>
          <a:xfrm>
            <a:off x="12271248" y="5444688"/>
            <a:ext cx="2302278" cy="339775"/>
          </a:xfrm>
          <a:prstGeom prst="rect">
            <a:avLst/>
          </a:prstGeom>
        </p:spPr>
        <p:txBody>
          <a:bodyPr lIns="0" tIns="0" rIns="0" bIns="0" rtlCol="0" anchor="t">
            <a:spAutoFit/>
          </a:bodyPr>
          <a:lstStyle/>
          <a:p>
            <a:pPr algn="ctr" rtl="1">
              <a:lnSpc>
                <a:spcPts val="2188"/>
              </a:lnSpc>
            </a:pPr>
            <a:r>
              <a:rPr lang="ar-EG" sz="2124" b="1">
                <a:solidFill>
                  <a:srgbClr val="000000"/>
                </a:solidFill>
                <a:latin typeface="29LT Zarid Display Medium"/>
                <a:ea typeface="29LT Zarid Display Medium"/>
                <a:cs typeface="29LT Zarid Display Medium"/>
                <a:sym typeface="29LT Zarid Display Medium"/>
                <a:rtl/>
              </a:rPr>
              <a:t>سنوات</a:t>
            </a:r>
          </a:p>
        </p:txBody>
      </p:sp>
      <p:sp>
        <p:nvSpPr>
          <p:cNvPr id="49" name="TextBox 49"/>
          <p:cNvSpPr txBox="1"/>
          <p:nvPr/>
        </p:nvSpPr>
        <p:spPr>
          <a:xfrm>
            <a:off x="613536" y="701079"/>
            <a:ext cx="10834385" cy="8733076"/>
          </a:xfrm>
          <a:prstGeom prst="rect">
            <a:avLst/>
          </a:prstGeom>
        </p:spPr>
        <p:txBody>
          <a:bodyPr lIns="0" tIns="0" rIns="0" bIns="0" rtlCol="0" anchor="t">
            <a:spAutoFit/>
          </a:bodyPr>
          <a:lstStyle/>
          <a:p>
            <a:pPr algn="ctr" rtl="1">
              <a:lnSpc>
                <a:spcPts val="3450"/>
              </a:lnSpc>
            </a:pPr>
            <a:r>
              <a:rPr lang="ar-EG" sz="3000" spc="24">
                <a:solidFill>
                  <a:srgbClr val="9C2810"/>
                </a:solidFill>
                <a:latin typeface="29LT Zarid Display"/>
                <a:ea typeface="29LT Zarid Display"/>
                <a:cs typeface="29LT Zarid Display"/>
                <a:sym typeface="29LT Zarid Display"/>
                <a:rtl/>
              </a:rPr>
              <a:t>إعداد المخطط الهيكلي لإعادة الإعمار للفترة </a:t>
            </a:r>
            <a:r>
              <a:rPr lang="en-US" sz="3000" spc="24">
                <a:solidFill>
                  <a:srgbClr val="9C2810"/>
                </a:solidFill>
                <a:latin typeface="29LT Zarid Display"/>
                <a:ea typeface="29LT Zarid Display"/>
                <a:cs typeface="29LT Zarid Display"/>
                <a:sym typeface="29LT Zarid Display"/>
              </a:rPr>
              <a:t>2030</a:t>
            </a:r>
            <a:r>
              <a:rPr lang="ar-EG" sz="3000" spc="24">
                <a:solidFill>
                  <a:srgbClr val="9C2810"/>
                </a:solidFill>
                <a:latin typeface="29LT Zarid Display"/>
                <a:ea typeface="29LT Zarid Display"/>
                <a:cs typeface="29LT Zarid Display"/>
                <a:sym typeface="29LT Zarid Display"/>
                <a:rtl/>
              </a:rPr>
              <a:t>–</a:t>
            </a:r>
            <a:r>
              <a:rPr lang="en-US" sz="3000" spc="24">
                <a:solidFill>
                  <a:srgbClr val="9C2810"/>
                </a:solidFill>
                <a:latin typeface="29LT Zarid Display"/>
                <a:ea typeface="29LT Zarid Display"/>
                <a:cs typeface="29LT Zarid Display"/>
                <a:sym typeface="29LT Zarid Display"/>
              </a:rPr>
              <a:t>2041</a:t>
            </a:r>
            <a:r>
              <a:rPr lang="ar-EG" sz="3000" spc="24">
                <a:solidFill>
                  <a:srgbClr val="9C2810"/>
                </a:solidFill>
                <a:latin typeface="29LT Zarid Display"/>
                <a:ea typeface="29LT Zarid Display"/>
                <a:cs typeface="29LT Zarid Display"/>
                <a:sym typeface="29LT Zarid Display"/>
                <a:rtl/>
              </a:rPr>
              <a:t> ضمن رؤية استراتيجية طويلة الأمد</a:t>
            </a:r>
          </a:p>
          <a:p>
            <a:pPr algn="ctr" rtl="1">
              <a:lnSpc>
                <a:spcPts val="2529"/>
              </a:lnSpc>
            </a:pPr>
            <a:r>
              <a:rPr lang="ar-EG" sz="2199" spc="17">
                <a:solidFill>
                  <a:srgbClr val="000000"/>
                </a:solidFill>
                <a:latin typeface="29LT Zarid Display"/>
                <a:ea typeface="29LT Zarid Display"/>
                <a:cs typeface="29LT Zarid Display"/>
                <a:sym typeface="29LT Zarid Display"/>
                <a:rtl/>
              </a:rPr>
              <a:t>وضع خطة تنظيمية شاملة توجه توزيع استخدامات الأراضي والتنمية العمرانية مستدامة ومتوازنة على المدى الطويل</a:t>
            </a:r>
          </a:p>
          <a:p>
            <a:pPr algn="ctr" rtl="1">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rtl="1">
              <a:lnSpc>
                <a:spcPts val="3450"/>
              </a:lnSpc>
            </a:pPr>
            <a:r>
              <a:rPr lang="ar-EG" sz="3000" spc="24">
                <a:solidFill>
                  <a:srgbClr val="9C2810"/>
                </a:solidFill>
                <a:latin typeface="29LT Zarid Display"/>
                <a:ea typeface="29LT Zarid Display"/>
                <a:cs typeface="29LT Zarid Display"/>
                <a:sym typeface="29LT Zarid Display"/>
                <a:rtl/>
              </a:rPr>
              <a:t>إعادة بناء البنية التحتية الأساسية والمرافق العامة الحيوية</a:t>
            </a:r>
          </a:p>
          <a:p>
            <a:pPr algn="ctr" rtl="1">
              <a:lnSpc>
                <a:spcPts val="2529"/>
              </a:lnSpc>
            </a:pPr>
            <a:r>
              <a:rPr lang="ar-EG" sz="2199" spc="17">
                <a:solidFill>
                  <a:srgbClr val="000000"/>
                </a:solidFill>
                <a:latin typeface="29LT Zarid Display"/>
                <a:ea typeface="29LT Zarid Display"/>
                <a:cs typeface="29LT Zarid Display"/>
                <a:sym typeface="29LT Zarid Display"/>
                <a:rtl/>
              </a:rPr>
              <a:t>ترميم و إعادة إنشاء شبكات المياه، الكهرباء، الطرق، والصرف الصحي  والخدمات التعليمية ، الصحية، الادارية</a:t>
            </a: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rtl="1">
              <a:lnSpc>
                <a:spcPts val="3450"/>
              </a:lnSpc>
            </a:pPr>
            <a:r>
              <a:rPr lang="ar-EG" sz="3000" spc="24">
                <a:solidFill>
                  <a:srgbClr val="9C2810"/>
                </a:solidFill>
                <a:latin typeface="29LT Zarid Display"/>
                <a:ea typeface="29LT Zarid Display"/>
                <a:cs typeface="29LT Zarid Display"/>
                <a:sym typeface="29LT Zarid Display"/>
                <a:rtl/>
              </a:rPr>
              <a:t>تأهيل المساكن المدمرة وفق معايير السلامة، الاستدامة، والكرامة الإنسانية</a:t>
            </a:r>
          </a:p>
          <a:p>
            <a:pPr algn="ctr" rtl="1">
              <a:lnSpc>
                <a:spcPts val="2529"/>
              </a:lnSpc>
            </a:pPr>
            <a:r>
              <a:rPr lang="ar-EG" sz="2199" spc="17">
                <a:solidFill>
                  <a:srgbClr val="000000"/>
                </a:solidFill>
                <a:latin typeface="29LT Zarid Display"/>
                <a:ea typeface="29LT Zarid Display"/>
                <a:cs typeface="29LT Zarid Display"/>
                <a:sym typeface="29LT Zarid Display"/>
                <a:rtl/>
              </a:rPr>
              <a:t>إعادة بناء المساكن بطريقة تضمن الأمان، استخدام مواد وتقنيات مستدامة</a:t>
            </a:r>
          </a:p>
          <a:p>
            <a:pPr algn="ctr" rtl="1">
              <a:lnSpc>
                <a:spcPts val="2529"/>
              </a:lnSpc>
            </a:pPr>
            <a:endParaRPr lang="ar-EG" sz="2199" spc="17">
              <a:solidFill>
                <a:srgbClr val="000000"/>
              </a:solidFill>
              <a:latin typeface="29LT Zarid Display"/>
              <a:ea typeface="29LT Zarid Display"/>
              <a:cs typeface="29LT Zarid Display"/>
              <a:sym typeface="29LT Zarid Display"/>
              <a:rtl/>
            </a:endParaRPr>
          </a:p>
          <a:p>
            <a:pPr algn="ctr">
              <a:lnSpc>
                <a:spcPts val="2529"/>
              </a:lnSpc>
            </a:pPr>
            <a:endParaRPr lang="ar-EG" sz="2199" spc="17">
              <a:solidFill>
                <a:srgbClr val="000000"/>
              </a:solidFill>
              <a:latin typeface="29LT Zarid Display"/>
              <a:ea typeface="29LT Zarid Display"/>
              <a:cs typeface="29LT Zarid Display"/>
              <a:sym typeface="29LT Zarid Display"/>
              <a:rtl/>
            </a:endParaRPr>
          </a:p>
          <a:p>
            <a:pPr algn="ctr" rtl="1">
              <a:lnSpc>
                <a:spcPts val="3450"/>
              </a:lnSpc>
            </a:pPr>
            <a:r>
              <a:rPr lang="ar-EG" sz="3000" spc="24">
                <a:solidFill>
                  <a:srgbClr val="9C2810"/>
                </a:solidFill>
                <a:latin typeface="29LT Zarid Display"/>
                <a:ea typeface="29LT Zarid Display"/>
                <a:cs typeface="29LT Zarid Display"/>
                <a:sym typeface="29LT Zarid Display"/>
                <a:rtl/>
              </a:rPr>
              <a:t>إنعاش الاقتصاد المحلي وخلق فرص عمل في قطاع الإعمار والإنتاج</a:t>
            </a:r>
          </a:p>
          <a:p>
            <a:pPr algn="ctr" rtl="1">
              <a:lnSpc>
                <a:spcPts val="2529"/>
              </a:lnSpc>
            </a:pPr>
            <a:r>
              <a:rPr lang="ar-EG" sz="2199" spc="17">
                <a:solidFill>
                  <a:srgbClr val="000000"/>
                </a:solidFill>
                <a:latin typeface="29LT Zarid Display"/>
                <a:ea typeface="29LT Zarid Display"/>
                <a:cs typeface="29LT Zarid Display"/>
                <a:sym typeface="29LT Zarid Display"/>
                <a:rtl/>
              </a:rPr>
              <a:t>تحفيز النشاط الاقتصادي من خلال مشاريع إعادة الإعمار التي توفر فرص عمل وتدعم الصناعات المحلية.</a:t>
            </a:r>
          </a:p>
          <a:p>
            <a:pPr algn="ctr" rtl="1">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rtl="1">
              <a:lnSpc>
                <a:spcPts val="3450"/>
              </a:lnSpc>
            </a:pPr>
            <a:r>
              <a:rPr lang="ar-EG" sz="3000" spc="24">
                <a:solidFill>
                  <a:srgbClr val="9C2810"/>
                </a:solidFill>
                <a:latin typeface="29LT Zarid Display"/>
                <a:ea typeface="29LT Zarid Display"/>
                <a:cs typeface="29LT Zarid Display"/>
                <a:sym typeface="29LT Zarid Display"/>
                <a:rtl/>
              </a:rPr>
              <a:t>تعزيز المشاركة المجتمعية في صياغة أولويات الإعمار</a:t>
            </a:r>
          </a:p>
          <a:p>
            <a:pPr algn="ctr" rtl="1">
              <a:lnSpc>
                <a:spcPts val="2529"/>
              </a:lnSpc>
            </a:pPr>
            <a:r>
              <a:rPr lang="ar-EG" sz="2199" spc="17">
                <a:solidFill>
                  <a:srgbClr val="000000"/>
                </a:solidFill>
                <a:latin typeface="29LT Zarid Display"/>
                <a:ea typeface="29LT Zarid Display"/>
                <a:cs typeface="29LT Zarid Display"/>
                <a:sym typeface="29LT Zarid Display"/>
                <a:rtl/>
              </a:rPr>
              <a:t>إشراك السكان المحليين وأصحاب المصلحة في اتخاذ القرارات لضمان تلبية الاحتياجات الفعلية وتحقيق قبول مجتمعي واسع.</a:t>
            </a:r>
          </a:p>
          <a:p>
            <a:pPr algn="ctr" rtl="1">
              <a:lnSpc>
                <a:spcPts val="3450"/>
              </a:lnSpc>
            </a:pPr>
            <a:endParaRPr lang="ar-EG" sz="2199" spc="17">
              <a:solidFill>
                <a:srgbClr val="000000"/>
              </a:solidFill>
              <a:latin typeface="29LT Zarid Display"/>
              <a:ea typeface="29LT Zarid Display"/>
              <a:cs typeface="29LT Zarid Display"/>
              <a:sym typeface="29LT Zarid Display"/>
              <a:rtl/>
            </a:endParaRPr>
          </a:p>
          <a:p>
            <a:pPr algn="ctr">
              <a:lnSpc>
                <a:spcPts val="3450"/>
              </a:lnSpc>
            </a:pPr>
            <a:endParaRPr lang="ar-EG" sz="2199" spc="17">
              <a:solidFill>
                <a:srgbClr val="000000"/>
              </a:solidFill>
              <a:latin typeface="29LT Zarid Display"/>
              <a:ea typeface="29LT Zarid Display"/>
              <a:cs typeface="29LT Zarid Display"/>
              <a:sym typeface="29LT Zarid Display"/>
              <a:rtl/>
            </a:endParaRPr>
          </a:p>
          <a:p>
            <a:pPr algn="ctr" rtl="1">
              <a:lnSpc>
                <a:spcPts val="3450"/>
              </a:lnSpc>
            </a:pPr>
            <a:r>
              <a:rPr lang="ar-EG" sz="3000" spc="24">
                <a:solidFill>
                  <a:srgbClr val="9C2810"/>
                </a:solidFill>
                <a:latin typeface="29LT Zarid Display"/>
                <a:ea typeface="29LT Zarid Display"/>
                <a:cs typeface="29LT Zarid Display"/>
                <a:sym typeface="29LT Zarid Display"/>
                <a:rtl/>
              </a:rPr>
              <a:t>معالجة الركام الناتج عن الهدم</a:t>
            </a:r>
          </a:p>
          <a:p>
            <a:pPr algn="ctr" rtl="1">
              <a:lnSpc>
                <a:spcPts val="2529"/>
              </a:lnSpc>
            </a:pPr>
            <a:r>
              <a:rPr lang="ar-EG" sz="2199" spc="17">
                <a:solidFill>
                  <a:srgbClr val="000000"/>
                </a:solidFill>
                <a:latin typeface="29LT Zarid Display"/>
                <a:ea typeface="29LT Zarid Display"/>
                <a:cs typeface="29LT Zarid Display"/>
                <a:sym typeface="29LT Zarid Display"/>
                <a:rtl/>
              </a:rPr>
              <a:t>جمع وفرز وإعادة تدوير مخلفات الهدم لتقليل الأثر البيئي والاستفادة منها كمادة بناء في مشاريع الإعمار.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2537718" y="3771740"/>
            <a:ext cx="13212565" cy="5271093"/>
          </a:xfrm>
          <a:custGeom>
            <a:avLst/>
            <a:gdLst/>
            <a:ahLst/>
            <a:cxnLst/>
            <a:rect l="l" t="t" r="r" b="b"/>
            <a:pathLst>
              <a:path w="13212565" h="5271093">
                <a:moveTo>
                  <a:pt x="0" y="0"/>
                </a:moveTo>
                <a:lnTo>
                  <a:pt x="13212564" y="0"/>
                </a:lnTo>
                <a:lnTo>
                  <a:pt x="13212564" y="5271094"/>
                </a:lnTo>
                <a:lnTo>
                  <a:pt x="0" y="5271094"/>
                </a:lnTo>
                <a:lnTo>
                  <a:pt x="0" y="0"/>
                </a:lnTo>
                <a:close/>
              </a:path>
            </a:pathLst>
          </a:custGeom>
          <a:blipFill>
            <a:blip r:embed="rId2"/>
            <a:stretch>
              <a:fillRect/>
            </a:stretch>
          </a:blipFill>
        </p:spPr>
      </p:sp>
      <p:sp>
        <p:nvSpPr>
          <p:cNvPr id="5" name="TextBox 5"/>
          <p:cNvSpPr txBox="1"/>
          <p:nvPr/>
        </p:nvSpPr>
        <p:spPr>
          <a:xfrm>
            <a:off x="11216054" y="350784"/>
            <a:ext cx="8501365"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اعداد المخطط</a:t>
            </a:r>
          </a:p>
        </p:txBody>
      </p:sp>
      <p:sp>
        <p:nvSpPr>
          <p:cNvPr id="6" name="TextBox 6"/>
          <p:cNvSpPr txBox="1"/>
          <p:nvPr/>
        </p:nvSpPr>
        <p:spPr>
          <a:xfrm>
            <a:off x="1882287" y="1992650"/>
            <a:ext cx="15647465" cy="1346737"/>
          </a:xfrm>
          <a:prstGeom prst="rect">
            <a:avLst/>
          </a:prstGeom>
        </p:spPr>
        <p:txBody>
          <a:bodyPr lIns="0" tIns="0" rIns="0" bIns="0" rtlCol="0" anchor="t">
            <a:spAutoFit/>
          </a:bodyPr>
          <a:lstStyle/>
          <a:p>
            <a:pPr algn="r" rtl="1">
              <a:lnSpc>
                <a:spcPts val="3156"/>
              </a:lnSpc>
            </a:pPr>
            <a:r>
              <a:rPr lang="ar-EG" sz="3064">
                <a:solidFill>
                  <a:srgbClr val="0E0D0D"/>
                </a:solidFill>
                <a:latin typeface="29LT Zarid Display"/>
                <a:ea typeface="29LT Zarid Display"/>
                <a:cs typeface="29LT Zarid Display"/>
                <a:sym typeface="29LT Zarid Display"/>
                <a:rtl/>
              </a:rPr>
              <a:t>تُعدّ خطة استخدامات الأراضي حجر الأساس في توجيه التنمية الحضرية، وتنظيم توزيع المساكن والخدمات والبنية التحتية بشكل متكامل يدعم جودة الحياة والاستدامة. </a:t>
            </a:r>
          </a:p>
          <a:p>
            <a:pPr algn="r" rtl="1">
              <a:lnSpc>
                <a:spcPts val="3568"/>
              </a:lnSpc>
              <a:spcBef>
                <a:spcPct val="0"/>
              </a:spcBef>
            </a:pPr>
            <a:r>
              <a:rPr lang="ar-EG" sz="3464" b="1">
                <a:solidFill>
                  <a:srgbClr val="A41C00"/>
                </a:solidFill>
                <a:latin typeface="29LT Zarid Display Bold"/>
                <a:ea typeface="29LT Zarid Display Bold"/>
                <a:cs typeface="29LT Zarid Display Bold"/>
                <a:sym typeface="29LT Zarid Display Bold"/>
                <a:rtl/>
              </a:rPr>
              <a:t>تم اعداد الخطة  </a:t>
            </a:r>
            <a:r>
              <a:rPr lang="en-US" sz="3464" b="1">
                <a:solidFill>
                  <a:srgbClr val="A41C00"/>
                </a:solidFill>
                <a:latin typeface="29LT Zarid Display Bold"/>
                <a:ea typeface="29LT Zarid Display Bold"/>
                <a:cs typeface="29LT Zarid Display Bold"/>
                <a:sym typeface="29LT Zarid Display Bold"/>
              </a:rPr>
              <a:t>2030</a:t>
            </a:r>
            <a:r>
              <a:rPr lang="ar-EG" sz="3464" b="1">
                <a:solidFill>
                  <a:srgbClr val="A41C00"/>
                </a:solidFill>
                <a:latin typeface="29LT Zarid Display Bold"/>
                <a:ea typeface="29LT Zarid Display Bold"/>
                <a:cs typeface="29LT Zarid Display Bold"/>
                <a:sym typeface="29LT Zarid Display Bold"/>
                <a:rtl/>
              </a:rPr>
              <a:t>-</a:t>
            </a:r>
            <a:r>
              <a:rPr lang="en-US" sz="3464" b="1">
                <a:solidFill>
                  <a:srgbClr val="A41C00"/>
                </a:solidFill>
                <a:latin typeface="29LT Zarid Display Bold"/>
                <a:ea typeface="29LT Zarid Display Bold"/>
                <a:cs typeface="29LT Zarid Display Bold"/>
                <a:sym typeface="29LT Zarid Display Bold"/>
              </a:rPr>
              <a:t>2041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1006451" y="0"/>
            <a:ext cx="7249908" cy="10247220"/>
          </a:xfrm>
          <a:custGeom>
            <a:avLst/>
            <a:gdLst/>
            <a:ahLst/>
            <a:cxnLst/>
            <a:rect l="l" t="t" r="r" b="b"/>
            <a:pathLst>
              <a:path w="7249908" h="10247220">
                <a:moveTo>
                  <a:pt x="0" y="0"/>
                </a:moveTo>
                <a:lnTo>
                  <a:pt x="7249908" y="0"/>
                </a:lnTo>
                <a:lnTo>
                  <a:pt x="7249908" y="10247220"/>
                </a:lnTo>
                <a:lnTo>
                  <a:pt x="0" y="10247220"/>
                </a:lnTo>
                <a:lnTo>
                  <a:pt x="0" y="0"/>
                </a:lnTo>
                <a:close/>
              </a:path>
            </a:pathLst>
          </a:custGeom>
          <a:blipFill>
            <a:blip r:embed="rId2"/>
            <a:stretch>
              <a:fillRect/>
            </a:stretch>
          </a:blipFill>
          <a:ln w="4762" cap="sq">
            <a:solidFill>
              <a:srgbClr val="000000"/>
            </a:solidFill>
            <a:prstDash val="solid"/>
            <a:miter/>
          </a:ln>
        </p:spPr>
      </p:sp>
      <p:sp>
        <p:nvSpPr>
          <p:cNvPr id="5" name="Freeform 5"/>
          <p:cNvSpPr/>
          <p:nvPr/>
        </p:nvSpPr>
        <p:spPr>
          <a:xfrm>
            <a:off x="8643850" y="2020284"/>
            <a:ext cx="9022973" cy="2566880"/>
          </a:xfrm>
          <a:custGeom>
            <a:avLst/>
            <a:gdLst/>
            <a:ahLst/>
            <a:cxnLst/>
            <a:rect l="l" t="t" r="r" b="b"/>
            <a:pathLst>
              <a:path w="9022973" h="2566880">
                <a:moveTo>
                  <a:pt x="0" y="0"/>
                </a:moveTo>
                <a:lnTo>
                  <a:pt x="9022973" y="0"/>
                </a:lnTo>
                <a:lnTo>
                  <a:pt x="9022973" y="2566880"/>
                </a:lnTo>
                <a:lnTo>
                  <a:pt x="0" y="2566880"/>
                </a:lnTo>
                <a:lnTo>
                  <a:pt x="0" y="0"/>
                </a:lnTo>
                <a:close/>
              </a:path>
            </a:pathLst>
          </a:custGeom>
          <a:blipFill>
            <a:blip r:embed="rId3"/>
            <a:stretch>
              <a:fillRect/>
            </a:stretch>
          </a:blipFill>
        </p:spPr>
      </p:sp>
      <p:sp>
        <p:nvSpPr>
          <p:cNvPr id="6" name="TextBox 6"/>
          <p:cNvSpPr txBox="1"/>
          <p:nvPr/>
        </p:nvSpPr>
        <p:spPr>
          <a:xfrm>
            <a:off x="5929070" y="2741235"/>
            <a:ext cx="529481" cy="562489"/>
          </a:xfrm>
          <a:prstGeom prst="rect">
            <a:avLst/>
          </a:prstGeom>
        </p:spPr>
        <p:txBody>
          <a:bodyPr lIns="0" tIns="0" rIns="0" bIns="0" rtlCol="0" anchor="t">
            <a:spAutoFit/>
          </a:bodyPr>
          <a:lstStyle/>
          <a:p>
            <a:pPr algn="ctr">
              <a:lnSpc>
                <a:spcPts val="3658"/>
              </a:lnSpc>
            </a:pPr>
            <a:r>
              <a:rPr lang="en-US" sz="3551">
                <a:solidFill>
                  <a:srgbClr val="0E0D0D"/>
                </a:solidFill>
                <a:latin typeface="29LT Zarid Display"/>
                <a:ea typeface="29LT Zarid Display"/>
                <a:cs typeface="29LT Zarid Display"/>
                <a:sym typeface="29LT Zarid Display"/>
              </a:rPr>
              <a:t>1</a:t>
            </a:r>
          </a:p>
        </p:txBody>
      </p:sp>
      <p:sp>
        <p:nvSpPr>
          <p:cNvPr id="7" name="TextBox 7"/>
          <p:cNvSpPr txBox="1"/>
          <p:nvPr/>
        </p:nvSpPr>
        <p:spPr>
          <a:xfrm>
            <a:off x="3456961" y="5424411"/>
            <a:ext cx="529481" cy="562489"/>
          </a:xfrm>
          <a:prstGeom prst="rect">
            <a:avLst/>
          </a:prstGeom>
        </p:spPr>
        <p:txBody>
          <a:bodyPr lIns="0" tIns="0" rIns="0" bIns="0" rtlCol="0" anchor="t">
            <a:spAutoFit/>
          </a:bodyPr>
          <a:lstStyle/>
          <a:p>
            <a:pPr algn="ctr">
              <a:lnSpc>
                <a:spcPts val="3658"/>
              </a:lnSpc>
            </a:pPr>
            <a:r>
              <a:rPr lang="en-US" sz="3551">
                <a:solidFill>
                  <a:srgbClr val="0E0D0D"/>
                </a:solidFill>
                <a:latin typeface="29LT Zarid Display"/>
                <a:ea typeface="29LT Zarid Display"/>
                <a:cs typeface="29LT Zarid Display"/>
                <a:sym typeface="29LT Zarid Display"/>
              </a:rPr>
              <a:t>2</a:t>
            </a:r>
          </a:p>
        </p:txBody>
      </p:sp>
      <p:sp>
        <p:nvSpPr>
          <p:cNvPr id="8" name="TextBox 8"/>
          <p:cNvSpPr txBox="1"/>
          <p:nvPr/>
        </p:nvSpPr>
        <p:spPr>
          <a:xfrm>
            <a:off x="5664329" y="7451460"/>
            <a:ext cx="529481" cy="562489"/>
          </a:xfrm>
          <a:prstGeom prst="rect">
            <a:avLst/>
          </a:prstGeom>
        </p:spPr>
        <p:txBody>
          <a:bodyPr lIns="0" tIns="0" rIns="0" bIns="0" rtlCol="0" anchor="t">
            <a:spAutoFit/>
          </a:bodyPr>
          <a:lstStyle/>
          <a:p>
            <a:pPr algn="ctr">
              <a:lnSpc>
                <a:spcPts val="3658"/>
              </a:lnSpc>
            </a:pPr>
            <a:r>
              <a:rPr lang="en-US" sz="3551">
                <a:solidFill>
                  <a:srgbClr val="0E0D0D"/>
                </a:solidFill>
                <a:latin typeface="29LT Zarid Display"/>
                <a:ea typeface="29LT Zarid Display"/>
                <a:cs typeface="29LT Zarid Display"/>
                <a:sym typeface="29LT Zarid Display"/>
              </a:rPr>
              <a:t>3</a:t>
            </a:r>
          </a:p>
        </p:txBody>
      </p:sp>
      <p:sp>
        <p:nvSpPr>
          <p:cNvPr id="9" name="TextBox 9"/>
          <p:cNvSpPr txBox="1"/>
          <p:nvPr/>
        </p:nvSpPr>
        <p:spPr>
          <a:xfrm>
            <a:off x="4832539" y="4770531"/>
            <a:ext cx="529481" cy="562489"/>
          </a:xfrm>
          <a:prstGeom prst="rect">
            <a:avLst/>
          </a:prstGeom>
        </p:spPr>
        <p:txBody>
          <a:bodyPr lIns="0" tIns="0" rIns="0" bIns="0" rtlCol="0" anchor="t">
            <a:spAutoFit/>
          </a:bodyPr>
          <a:lstStyle/>
          <a:p>
            <a:pPr algn="ctr">
              <a:lnSpc>
                <a:spcPts val="3658"/>
              </a:lnSpc>
            </a:pPr>
            <a:r>
              <a:rPr lang="en-US" sz="3551">
                <a:solidFill>
                  <a:srgbClr val="0E0D0D"/>
                </a:solidFill>
                <a:latin typeface="29LT Zarid Display"/>
                <a:ea typeface="29LT Zarid Display"/>
                <a:cs typeface="29LT Zarid Display"/>
                <a:sym typeface="29LT Zarid Display"/>
              </a:rPr>
              <a:t>4</a:t>
            </a:r>
          </a:p>
        </p:txBody>
      </p:sp>
      <p:sp>
        <p:nvSpPr>
          <p:cNvPr id="10" name="TextBox 10"/>
          <p:cNvSpPr txBox="1"/>
          <p:nvPr/>
        </p:nvSpPr>
        <p:spPr>
          <a:xfrm>
            <a:off x="11353800" y="393646"/>
            <a:ext cx="8501365"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اعداد المخطط</a:t>
            </a:r>
          </a:p>
        </p:txBody>
      </p:sp>
      <p:sp>
        <p:nvSpPr>
          <p:cNvPr id="11" name="TextBox 11"/>
          <p:cNvSpPr txBox="1"/>
          <p:nvPr/>
        </p:nvSpPr>
        <p:spPr>
          <a:xfrm>
            <a:off x="8894783" y="5424411"/>
            <a:ext cx="8521106" cy="1265118"/>
          </a:xfrm>
          <a:prstGeom prst="rect">
            <a:avLst/>
          </a:prstGeom>
        </p:spPr>
        <p:txBody>
          <a:bodyPr lIns="0" tIns="0" rIns="0" bIns="0" rtlCol="0" anchor="t">
            <a:spAutoFit/>
          </a:bodyPr>
          <a:lstStyle/>
          <a:p>
            <a:pPr algn="ctr" rtl="1">
              <a:lnSpc>
                <a:spcPts val="3090"/>
              </a:lnSpc>
              <a:spcBef>
                <a:spcPct val="0"/>
              </a:spcBef>
            </a:pPr>
            <a:r>
              <a:rPr lang="ar-EG" sz="3000">
                <a:solidFill>
                  <a:srgbClr val="0E0D0D"/>
                </a:solidFill>
                <a:latin typeface="29LT Zarid Display"/>
                <a:ea typeface="29LT Zarid Display"/>
                <a:cs typeface="29LT Zarid Display"/>
                <a:sym typeface="29LT Zarid Display"/>
                <a:rtl/>
              </a:rPr>
              <a:t>تم تقسيم المدينة إلى قطاعات سكنية متجانسة جغرافيًا ، مع استثناء مخيم خان يونس والحي المجاور له باعتبارهما قطاعًا مستقلًا، وذلك لضمان تخطيط مخصص يلبي الخصوصيات والاحتياجات السكانية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888101" y="0"/>
            <a:ext cx="7278053" cy="10287000"/>
          </a:xfrm>
          <a:custGeom>
            <a:avLst/>
            <a:gdLst/>
            <a:ahLst/>
            <a:cxnLst/>
            <a:rect l="l" t="t" r="r" b="b"/>
            <a:pathLst>
              <a:path w="7278053" h="10287000">
                <a:moveTo>
                  <a:pt x="0" y="0"/>
                </a:moveTo>
                <a:lnTo>
                  <a:pt x="7278053" y="0"/>
                </a:lnTo>
                <a:lnTo>
                  <a:pt x="7278053" y="10287000"/>
                </a:lnTo>
                <a:lnTo>
                  <a:pt x="0" y="10287000"/>
                </a:lnTo>
                <a:lnTo>
                  <a:pt x="0" y="0"/>
                </a:lnTo>
                <a:close/>
              </a:path>
            </a:pathLst>
          </a:custGeom>
          <a:blipFill>
            <a:blip r:embed="rId2"/>
            <a:stretch>
              <a:fillRect/>
            </a:stretch>
          </a:blipFill>
          <a:ln w="9525" cap="sq">
            <a:solidFill>
              <a:srgbClr val="000000"/>
            </a:solidFill>
            <a:prstDash val="solid"/>
            <a:miter/>
          </a:ln>
        </p:spPr>
      </p:sp>
      <p:sp>
        <p:nvSpPr>
          <p:cNvPr id="5" name="AutoShape 5"/>
          <p:cNvSpPr/>
          <p:nvPr/>
        </p:nvSpPr>
        <p:spPr>
          <a:xfrm flipH="1">
            <a:off x="5606567" y="3231521"/>
            <a:ext cx="34664" cy="1827409"/>
          </a:xfrm>
          <a:prstGeom prst="line">
            <a:avLst/>
          </a:prstGeom>
          <a:ln w="9525" cap="flat">
            <a:solidFill>
              <a:srgbClr val="9C2810"/>
            </a:solidFill>
            <a:prstDash val="sysDot"/>
            <a:headEnd type="triangle" w="lg" len="med"/>
            <a:tailEnd type="triangle" w="lg" len="med"/>
          </a:ln>
        </p:spPr>
      </p:sp>
      <p:sp>
        <p:nvSpPr>
          <p:cNvPr id="6" name="AutoShape 6"/>
          <p:cNvSpPr/>
          <p:nvPr/>
        </p:nvSpPr>
        <p:spPr>
          <a:xfrm>
            <a:off x="3512782" y="5537168"/>
            <a:ext cx="1492378" cy="102695"/>
          </a:xfrm>
          <a:prstGeom prst="line">
            <a:avLst/>
          </a:prstGeom>
          <a:ln w="9525" cap="flat">
            <a:solidFill>
              <a:srgbClr val="9C2810"/>
            </a:solidFill>
            <a:prstDash val="sysDot"/>
            <a:headEnd type="triangle" w="lg" len="med"/>
            <a:tailEnd type="triangle" w="lg" len="med"/>
          </a:ln>
        </p:spPr>
      </p:sp>
      <p:sp>
        <p:nvSpPr>
          <p:cNvPr id="7" name="AutoShape 7"/>
          <p:cNvSpPr/>
          <p:nvPr/>
        </p:nvSpPr>
        <p:spPr>
          <a:xfrm flipV="1">
            <a:off x="5385910" y="6196186"/>
            <a:ext cx="106133" cy="1275326"/>
          </a:xfrm>
          <a:prstGeom prst="line">
            <a:avLst/>
          </a:prstGeom>
          <a:ln w="9525" cap="flat">
            <a:solidFill>
              <a:srgbClr val="9C2810"/>
            </a:solidFill>
            <a:prstDash val="sysDot"/>
            <a:headEnd type="triangle" w="lg" len="med"/>
            <a:tailEnd type="triangle" w="lg" len="med"/>
          </a:ln>
        </p:spPr>
      </p:sp>
      <p:sp>
        <p:nvSpPr>
          <p:cNvPr id="8" name="AutoShape 8"/>
          <p:cNvSpPr/>
          <p:nvPr/>
        </p:nvSpPr>
        <p:spPr>
          <a:xfrm flipH="1">
            <a:off x="4677637" y="2974153"/>
            <a:ext cx="558256" cy="176958"/>
          </a:xfrm>
          <a:prstGeom prst="line">
            <a:avLst/>
          </a:prstGeom>
          <a:ln w="9525" cap="flat">
            <a:solidFill>
              <a:srgbClr val="56322F"/>
            </a:solidFill>
            <a:prstDash val="sysDot"/>
            <a:headEnd type="triangle" w="lg" len="med"/>
            <a:tailEnd type="triangle" w="lg" len="med"/>
          </a:ln>
        </p:spPr>
      </p:sp>
      <p:sp>
        <p:nvSpPr>
          <p:cNvPr id="9" name="AutoShape 9"/>
          <p:cNvSpPr/>
          <p:nvPr/>
        </p:nvSpPr>
        <p:spPr>
          <a:xfrm flipH="1">
            <a:off x="4904378" y="3151111"/>
            <a:ext cx="524802" cy="802880"/>
          </a:xfrm>
          <a:prstGeom prst="line">
            <a:avLst/>
          </a:prstGeom>
          <a:ln w="9525" cap="flat">
            <a:solidFill>
              <a:srgbClr val="56322F"/>
            </a:solidFill>
            <a:prstDash val="sysDot"/>
            <a:headEnd type="triangle" w="lg" len="med"/>
            <a:tailEnd type="triangle" w="lg" len="med"/>
          </a:ln>
        </p:spPr>
      </p:sp>
      <p:sp>
        <p:nvSpPr>
          <p:cNvPr id="10" name="AutoShape 10"/>
          <p:cNvSpPr/>
          <p:nvPr/>
        </p:nvSpPr>
        <p:spPr>
          <a:xfrm>
            <a:off x="5979302" y="2892383"/>
            <a:ext cx="460209" cy="211869"/>
          </a:xfrm>
          <a:prstGeom prst="line">
            <a:avLst/>
          </a:prstGeom>
          <a:ln w="9525" cap="flat">
            <a:solidFill>
              <a:srgbClr val="56322F"/>
            </a:solidFill>
            <a:prstDash val="sysDot"/>
            <a:headEnd type="triangle" w="lg" len="med"/>
            <a:tailEnd type="triangle" w="lg" len="med"/>
          </a:ln>
        </p:spPr>
      </p:sp>
      <p:sp>
        <p:nvSpPr>
          <p:cNvPr id="11" name="AutoShape 11"/>
          <p:cNvSpPr/>
          <p:nvPr/>
        </p:nvSpPr>
        <p:spPr>
          <a:xfrm>
            <a:off x="5893812" y="3104251"/>
            <a:ext cx="902536" cy="1132724"/>
          </a:xfrm>
          <a:prstGeom prst="line">
            <a:avLst/>
          </a:prstGeom>
          <a:ln w="9525" cap="flat">
            <a:solidFill>
              <a:srgbClr val="56322F"/>
            </a:solidFill>
            <a:prstDash val="sysDot"/>
            <a:headEnd type="triangle" w="lg" len="med"/>
            <a:tailEnd type="triangle" w="lg" len="med"/>
          </a:ln>
        </p:spPr>
      </p:sp>
      <p:sp>
        <p:nvSpPr>
          <p:cNvPr id="12" name="AutoShape 12"/>
          <p:cNvSpPr/>
          <p:nvPr/>
        </p:nvSpPr>
        <p:spPr>
          <a:xfrm>
            <a:off x="5707963" y="3191390"/>
            <a:ext cx="226037" cy="1308391"/>
          </a:xfrm>
          <a:prstGeom prst="line">
            <a:avLst/>
          </a:prstGeom>
          <a:ln w="9525" cap="flat">
            <a:solidFill>
              <a:srgbClr val="56322F"/>
            </a:solidFill>
            <a:prstDash val="sysDot"/>
            <a:headEnd type="triangle" w="lg" len="med"/>
            <a:tailEnd type="triangle" w="lg" len="med"/>
          </a:ln>
        </p:spPr>
      </p:sp>
      <p:sp>
        <p:nvSpPr>
          <p:cNvPr id="13" name="AutoShape 13"/>
          <p:cNvSpPr/>
          <p:nvPr/>
        </p:nvSpPr>
        <p:spPr>
          <a:xfrm>
            <a:off x="5823189" y="3151111"/>
            <a:ext cx="471364" cy="1872773"/>
          </a:xfrm>
          <a:prstGeom prst="line">
            <a:avLst/>
          </a:prstGeom>
          <a:ln w="9525" cap="flat">
            <a:solidFill>
              <a:srgbClr val="56322F"/>
            </a:solidFill>
            <a:prstDash val="sysDot"/>
            <a:headEnd type="triangle" w="lg" len="med"/>
            <a:tailEnd type="triangle" w="lg" len="med"/>
          </a:ln>
        </p:spPr>
      </p:sp>
      <p:sp>
        <p:nvSpPr>
          <p:cNvPr id="14" name="AutoShape 14"/>
          <p:cNvSpPr/>
          <p:nvPr/>
        </p:nvSpPr>
        <p:spPr>
          <a:xfrm flipH="1" flipV="1">
            <a:off x="2734403" y="5106640"/>
            <a:ext cx="90959" cy="71190"/>
          </a:xfrm>
          <a:prstGeom prst="line">
            <a:avLst/>
          </a:prstGeom>
          <a:ln w="9525" cap="flat">
            <a:solidFill>
              <a:srgbClr val="56322F"/>
            </a:solidFill>
            <a:prstDash val="sysDot"/>
            <a:headEnd type="triangle" w="lg" len="med"/>
            <a:tailEnd type="triangle" w="lg" len="med"/>
          </a:ln>
        </p:spPr>
      </p:sp>
      <p:sp>
        <p:nvSpPr>
          <p:cNvPr id="15" name="AutoShape 15"/>
          <p:cNvSpPr/>
          <p:nvPr/>
        </p:nvSpPr>
        <p:spPr>
          <a:xfrm flipH="1" flipV="1">
            <a:off x="3323667" y="5673274"/>
            <a:ext cx="189115" cy="141452"/>
          </a:xfrm>
          <a:prstGeom prst="line">
            <a:avLst/>
          </a:prstGeom>
          <a:ln w="9525" cap="flat">
            <a:solidFill>
              <a:srgbClr val="56322F"/>
            </a:solidFill>
            <a:prstDash val="sysDot"/>
            <a:headEnd type="triangle" w="lg" len="med"/>
            <a:tailEnd type="triangle" w="lg" len="med"/>
          </a:ln>
        </p:spPr>
      </p:sp>
      <p:sp>
        <p:nvSpPr>
          <p:cNvPr id="16" name="AutoShape 16"/>
          <p:cNvSpPr/>
          <p:nvPr/>
        </p:nvSpPr>
        <p:spPr>
          <a:xfrm flipH="1" flipV="1">
            <a:off x="3201896" y="5761163"/>
            <a:ext cx="920236" cy="888701"/>
          </a:xfrm>
          <a:prstGeom prst="line">
            <a:avLst/>
          </a:prstGeom>
          <a:ln w="9525" cap="flat">
            <a:solidFill>
              <a:srgbClr val="56322F"/>
            </a:solidFill>
            <a:prstDash val="sysDot"/>
            <a:headEnd type="triangle" w="lg" len="med"/>
            <a:tailEnd type="triangle" w="lg" len="med"/>
          </a:ln>
        </p:spPr>
      </p:sp>
      <p:sp>
        <p:nvSpPr>
          <p:cNvPr id="17" name="AutoShape 17"/>
          <p:cNvSpPr/>
          <p:nvPr/>
        </p:nvSpPr>
        <p:spPr>
          <a:xfrm flipH="1" flipV="1">
            <a:off x="3268282" y="5718156"/>
            <a:ext cx="1522336" cy="478030"/>
          </a:xfrm>
          <a:prstGeom prst="line">
            <a:avLst/>
          </a:prstGeom>
          <a:ln w="9525" cap="flat">
            <a:solidFill>
              <a:srgbClr val="56322F"/>
            </a:solidFill>
            <a:prstDash val="sysDot"/>
            <a:headEnd type="triangle" w="lg" len="med"/>
            <a:tailEnd type="triangle" w="lg" len="med"/>
          </a:ln>
        </p:spPr>
      </p:sp>
      <p:sp>
        <p:nvSpPr>
          <p:cNvPr id="18" name="AutoShape 18"/>
          <p:cNvSpPr/>
          <p:nvPr/>
        </p:nvSpPr>
        <p:spPr>
          <a:xfrm flipH="1" flipV="1">
            <a:off x="5005159" y="7471513"/>
            <a:ext cx="171335" cy="152100"/>
          </a:xfrm>
          <a:prstGeom prst="line">
            <a:avLst/>
          </a:prstGeom>
          <a:ln w="9525" cap="flat">
            <a:solidFill>
              <a:srgbClr val="56322F"/>
            </a:solidFill>
            <a:prstDash val="sysDot"/>
            <a:headEnd type="triangle" w="lg" len="med"/>
            <a:tailEnd type="triangle" w="lg" len="med"/>
          </a:ln>
        </p:spPr>
      </p:sp>
      <p:sp>
        <p:nvSpPr>
          <p:cNvPr id="19" name="AutoShape 19"/>
          <p:cNvSpPr/>
          <p:nvPr/>
        </p:nvSpPr>
        <p:spPr>
          <a:xfrm flipV="1">
            <a:off x="5785828" y="7665436"/>
            <a:ext cx="105493" cy="64771"/>
          </a:xfrm>
          <a:prstGeom prst="line">
            <a:avLst/>
          </a:prstGeom>
          <a:ln w="9525" cap="flat">
            <a:solidFill>
              <a:srgbClr val="56322F"/>
            </a:solidFill>
            <a:prstDash val="sysDot"/>
            <a:headEnd type="triangle" w="lg" len="med"/>
            <a:tailEnd type="triangle" w="lg" len="med"/>
          </a:ln>
        </p:spPr>
      </p:sp>
      <p:sp>
        <p:nvSpPr>
          <p:cNvPr id="20" name="AutoShape 20"/>
          <p:cNvSpPr/>
          <p:nvPr/>
        </p:nvSpPr>
        <p:spPr>
          <a:xfrm>
            <a:off x="5806784" y="8004092"/>
            <a:ext cx="766692" cy="82605"/>
          </a:xfrm>
          <a:prstGeom prst="line">
            <a:avLst/>
          </a:prstGeom>
          <a:ln w="9525" cap="flat">
            <a:solidFill>
              <a:srgbClr val="56322F"/>
            </a:solidFill>
            <a:prstDash val="sysDot"/>
            <a:headEnd type="triangle" w="lg" len="med"/>
            <a:tailEnd type="triangle" w="lg" len="med"/>
          </a:ln>
        </p:spPr>
      </p:sp>
      <p:sp>
        <p:nvSpPr>
          <p:cNvPr id="21" name="AutoShape 21"/>
          <p:cNvSpPr/>
          <p:nvPr/>
        </p:nvSpPr>
        <p:spPr>
          <a:xfrm flipV="1">
            <a:off x="5554191" y="6804328"/>
            <a:ext cx="87041" cy="708196"/>
          </a:xfrm>
          <a:prstGeom prst="line">
            <a:avLst/>
          </a:prstGeom>
          <a:ln w="9525" cap="flat">
            <a:solidFill>
              <a:srgbClr val="56322F"/>
            </a:solidFill>
            <a:prstDash val="sysDot"/>
            <a:headEnd type="triangle" w="lg" len="med"/>
            <a:tailEnd type="triangle" w="lg" len="med"/>
          </a:ln>
        </p:spPr>
      </p:sp>
      <p:sp>
        <p:nvSpPr>
          <p:cNvPr id="22" name="AutoShape 22"/>
          <p:cNvSpPr/>
          <p:nvPr/>
        </p:nvSpPr>
        <p:spPr>
          <a:xfrm flipV="1">
            <a:off x="5714082" y="6762815"/>
            <a:ext cx="557632" cy="843451"/>
          </a:xfrm>
          <a:prstGeom prst="line">
            <a:avLst/>
          </a:prstGeom>
          <a:ln w="9525" cap="flat">
            <a:solidFill>
              <a:srgbClr val="56322F"/>
            </a:solidFill>
            <a:prstDash val="sysDot"/>
            <a:headEnd type="triangle" w="lg" len="med"/>
            <a:tailEnd type="triangle" w="lg" len="med"/>
          </a:ln>
        </p:spPr>
      </p:sp>
      <p:sp>
        <p:nvSpPr>
          <p:cNvPr id="23" name="AutoShape 23"/>
          <p:cNvSpPr/>
          <p:nvPr/>
        </p:nvSpPr>
        <p:spPr>
          <a:xfrm flipH="1">
            <a:off x="5072908" y="4775487"/>
            <a:ext cx="162985" cy="72212"/>
          </a:xfrm>
          <a:prstGeom prst="line">
            <a:avLst/>
          </a:prstGeom>
          <a:ln w="9525" cap="flat">
            <a:solidFill>
              <a:srgbClr val="56322F"/>
            </a:solidFill>
            <a:prstDash val="sysDot"/>
            <a:headEnd type="triangle" w="lg" len="med"/>
            <a:tailEnd type="triangle" w="lg" len="med"/>
          </a:ln>
        </p:spPr>
      </p:sp>
      <p:sp>
        <p:nvSpPr>
          <p:cNvPr id="24" name="TextBox 24"/>
          <p:cNvSpPr txBox="1"/>
          <p:nvPr/>
        </p:nvSpPr>
        <p:spPr>
          <a:xfrm>
            <a:off x="11277600" y="516252"/>
            <a:ext cx="8501365"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اعداد المخطط</a:t>
            </a:r>
          </a:p>
        </p:txBody>
      </p:sp>
      <p:sp>
        <p:nvSpPr>
          <p:cNvPr id="25" name="TextBox 25"/>
          <p:cNvSpPr txBox="1"/>
          <p:nvPr/>
        </p:nvSpPr>
        <p:spPr>
          <a:xfrm>
            <a:off x="8937679" y="2042817"/>
            <a:ext cx="8521106" cy="4389848"/>
          </a:xfrm>
          <a:prstGeom prst="rect">
            <a:avLst/>
          </a:prstGeom>
        </p:spPr>
        <p:txBody>
          <a:bodyPr lIns="0" tIns="0" rIns="0" bIns="0" rtlCol="0" anchor="t">
            <a:spAutoFit/>
          </a:bodyPr>
          <a:lstStyle/>
          <a:p>
            <a:pPr algn="ctr" rtl="1">
              <a:lnSpc>
                <a:spcPts val="3090"/>
              </a:lnSpc>
              <a:spcBef>
                <a:spcPct val="0"/>
              </a:spcBef>
            </a:pPr>
            <a:r>
              <a:rPr lang="ar-EG" sz="3000">
                <a:solidFill>
                  <a:srgbClr val="0E0D0D"/>
                </a:solidFill>
                <a:latin typeface="29LT Zarid Display"/>
                <a:ea typeface="29LT Zarid Display"/>
                <a:cs typeface="29LT Zarid Display"/>
                <a:sym typeface="29LT Zarid Display"/>
                <a:rtl/>
              </a:rPr>
              <a:t>تم إنشاء مراكز ثانوية في كل قطاع سكني، بالإضافة إلى مراكز ثانوية درجة أقل داخل كل حي، لتوفير خدمات أساسية متنوعة تشمل التعليم، الصحة، الثقافة، والرياضة بشكل موزع ومناسب للسكان. </a:t>
            </a: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a:p>
            <a:pPr algn="ctr" rtl="1">
              <a:lnSpc>
                <a:spcPts val="3090"/>
              </a:lnSpc>
              <a:spcBef>
                <a:spcPct val="0"/>
              </a:spcBef>
            </a:pPr>
            <a:r>
              <a:rPr lang="ar-EG" sz="3000">
                <a:solidFill>
                  <a:srgbClr val="0E0D0D"/>
                </a:solidFill>
                <a:latin typeface="29LT Zarid Display"/>
                <a:ea typeface="29LT Zarid Display"/>
                <a:cs typeface="29LT Zarid Display"/>
                <a:sym typeface="29LT Zarid Display"/>
                <a:rtl/>
              </a:rPr>
              <a:t>هذا التوزيع يعزز المنعة الحضرية والصمود المجتمعي من خلال تقليل الاعتماد على مركز المدينة الرئيسي، الذي يضم الخدمات الكبرى والمتخصصة</a:t>
            </a: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a:p>
            <a:pPr algn="ctr">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a:p>
            <a:pPr algn="ctr" rtl="1">
              <a:lnSpc>
                <a:spcPts val="3090"/>
              </a:lnSpc>
              <a:spcBef>
                <a:spcPct val="0"/>
              </a:spcBef>
            </a:pPr>
            <a:endParaRPr lang="ar-EG" sz="3000">
              <a:solidFill>
                <a:srgbClr val="0E0D0D"/>
              </a:solidFill>
              <a:latin typeface="29LT Zarid Display"/>
              <a:ea typeface="29LT Zarid Display"/>
              <a:cs typeface="29LT Zarid Display"/>
              <a:sym typeface="29LT Zarid Display"/>
              <a:rtl/>
            </a:endParaRPr>
          </a:p>
        </p:txBody>
      </p:sp>
      <p:grpSp>
        <p:nvGrpSpPr>
          <p:cNvPr id="26" name="Group 26"/>
          <p:cNvGrpSpPr/>
          <p:nvPr/>
        </p:nvGrpSpPr>
        <p:grpSpPr>
          <a:xfrm rot="5526099">
            <a:off x="13082537" y="3490674"/>
            <a:ext cx="537312" cy="415917"/>
            <a:chOff x="0" y="0"/>
            <a:chExt cx="812800" cy="629163"/>
          </a:xfrm>
        </p:grpSpPr>
        <p:sp>
          <p:nvSpPr>
            <p:cNvPr id="27" name="Freeform 27"/>
            <p:cNvSpPr/>
            <p:nvPr/>
          </p:nvSpPr>
          <p:spPr>
            <a:xfrm>
              <a:off x="0" y="0"/>
              <a:ext cx="812800" cy="629163"/>
            </a:xfrm>
            <a:custGeom>
              <a:avLst/>
              <a:gdLst/>
              <a:ahLst/>
              <a:cxnLst/>
              <a:rect l="l" t="t" r="r" b="b"/>
              <a:pathLst>
                <a:path w="812800" h="629163">
                  <a:moveTo>
                    <a:pt x="812800" y="314582"/>
                  </a:moveTo>
                  <a:lnTo>
                    <a:pt x="406400" y="0"/>
                  </a:lnTo>
                  <a:lnTo>
                    <a:pt x="406400" y="203200"/>
                  </a:lnTo>
                  <a:lnTo>
                    <a:pt x="0" y="203200"/>
                  </a:lnTo>
                  <a:lnTo>
                    <a:pt x="0" y="425963"/>
                  </a:lnTo>
                  <a:lnTo>
                    <a:pt x="406400" y="425963"/>
                  </a:lnTo>
                  <a:lnTo>
                    <a:pt x="406400" y="629163"/>
                  </a:lnTo>
                  <a:lnTo>
                    <a:pt x="812800" y="314582"/>
                  </a:lnTo>
                  <a:close/>
                </a:path>
              </a:pathLst>
            </a:custGeom>
            <a:solidFill>
              <a:srgbClr val="364A5A"/>
            </a:solidFill>
          </p:spPr>
        </p:sp>
        <p:sp>
          <p:nvSpPr>
            <p:cNvPr id="28" name="TextBox 28"/>
            <p:cNvSpPr txBox="1"/>
            <p:nvPr/>
          </p:nvSpPr>
          <p:spPr>
            <a:xfrm>
              <a:off x="0" y="193675"/>
              <a:ext cx="711200" cy="232288"/>
            </a:xfrm>
            <a:prstGeom prst="rect">
              <a:avLst/>
            </a:prstGeom>
          </p:spPr>
          <p:txBody>
            <a:bodyPr lIns="50800" tIns="50800" rIns="50800" bIns="50800" rtlCol="0" anchor="ctr"/>
            <a:lstStyle/>
            <a:p>
              <a:pPr algn="ctr">
                <a:lnSpc>
                  <a:spcPts val="1690"/>
                </a:lnSpc>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rot="-5400000" flipH="1" flipV="1">
            <a:off x="4057560" y="4801970"/>
            <a:ext cx="1402817" cy="2881676"/>
          </a:xfrm>
          <a:custGeom>
            <a:avLst/>
            <a:gdLst/>
            <a:ahLst/>
            <a:cxnLst/>
            <a:rect l="l" t="t" r="r" b="b"/>
            <a:pathLst>
              <a:path w="1402817" h="2881676">
                <a:moveTo>
                  <a:pt x="1402817" y="2881676"/>
                </a:moveTo>
                <a:lnTo>
                  <a:pt x="0" y="2881676"/>
                </a:lnTo>
                <a:lnTo>
                  <a:pt x="0" y="0"/>
                </a:lnTo>
                <a:lnTo>
                  <a:pt x="1402817" y="0"/>
                </a:lnTo>
                <a:lnTo>
                  <a:pt x="1402817" y="2881676"/>
                </a:lnTo>
                <a:close/>
              </a:path>
            </a:pathLst>
          </a:custGeom>
          <a:blipFill>
            <a:blip r:embed="rId2">
              <a:extLst>
                <a:ext uri="{96DAC541-7B7A-43D3-8B79-37D633B846F1}">
                  <asvg:svgBlip xmlns:asvg="http://schemas.microsoft.com/office/drawing/2016/SVG/main" r:embed="rId3"/>
                </a:ext>
              </a:extLst>
            </a:blip>
            <a:stretch>
              <a:fillRect l="-105420"/>
            </a:stretch>
          </a:blipFill>
          <a:ln cap="sq">
            <a:noFill/>
            <a:prstDash val="solid"/>
            <a:miter/>
          </a:ln>
        </p:spPr>
      </p:sp>
      <p:sp>
        <p:nvSpPr>
          <p:cNvPr id="5" name="Freeform 5"/>
          <p:cNvSpPr/>
          <p:nvPr/>
        </p:nvSpPr>
        <p:spPr>
          <a:xfrm rot="-5400000">
            <a:off x="3487174" y="4269605"/>
            <a:ext cx="2543589" cy="2543589"/>
          </a:xfrm>
          <a:custGeom>
            <a:avLst/>
            <a:gdLst/>
            <a:ahLst/>
            <a:cxnLst/>
            <a:rect l="l" t="t" r="r" b="b"/>
            <a:pathLst>
              <a:path w="2543589" h="2543589">
                <a:moveTo>
                  <a:pt x="0" y="0"/>
                </a:moveTo>
                <a:lnTo>
                  <a:pt x="2543589" y="0"/>
                </a:lnTo>
                <a:lnTo>
                  <a:pt x="2543589" y="2543589"/>
                </a:lnTo>
                <a:lnTo>
                  <a:pt x="0" y="2543589"/>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sp>
      <p:sp>
        <p:nvSpPr>
          <p:cNvPr id="6" name="AutoShape 6"/>
          <p:cNvSpPr/>
          <p:nvPr/>
        </p:nvSpPr>
        <p:spPr>
          <a:xfrm flipH="1" flipV="1">
            <a:off x="4716590" y="3623098"/>
            <a:ext cx="4445" cy="646245"/>
          </a:xfrm>
          <a:prstGeom prst="line">
            <a:avLst/>
          </a:prstGeom>
          <a:ln w="66675" cap="rnd">
            <a:solidFill>
              <a:srgbClr val="6EA6B5"/>
            </a:solidFill>
            <a:prstDash val="sysDot"/>
            <a:headEnd type="none" w="sm" len="sm"/>
            <a:tailEnd type="oval" w="lg" len="lg"/>
          </a:ln>
        </p:spPr>
      </p:sp>
      <p:sp>
        <p:nvSpPr>
          <p:cNvPr id="7" name="Freeform 7"/>
          <p:cNvSpPr/>
          <p:nvPr/>
        </p:nvSpPr>
        <p:spPr>
          <a:xfrm rot="-5400000">
            <a:off x="6902963" y="3399153"/>
            <a:ext cx="1402817" cy="2881676"/>
          </a:xfrm>
          <a:custGeom>
            <a:avLst/>
            <a:gdLst/>
            <a:ahLst/>
            <a:cxnLst/>
            <a:rect l="l" t="t" r="r" b="b"/>
            <a:pathLst>
              <a:path w="1402817" h="2881676">
                <a:moveTo>
                  <a:pt x="0" y="0"/>
                </a:moveTo>
                <a:lnTo>
                  <a:pt x="1402817" y="0"/>
                </a:lnTo>
                <a:lnTo>
                  <a:pt x="1402817" y="2881676"/>
                </a:lnTo>
                <a:lnTo>
                  <a:pt x="0" y="2881676"/>
                </a:lnTo>
                <a:lnTo>
                  <a:pt x="0" y="0"/>
                </a:lnTo>
                <a:close/>
              </a:path>
            </a:pathLst>
          </a:custGeom>
          <a:blipFill>
            <a:blip r:embed="rId6">
              <a:extLst>
                <a:ext uri="{96DAC541-7B7A-43D3-8B79-37D633B846F1}">
                  <asvg:svgBlip xmlns:asvg="http://schemas.microsoft.com/office/drawing/2016/SVG/main" r:embed="rId7"/>
                </a:ext>
              </a:extLst>
            </a:blip>
            <a:stretch>
              <a:fillRect l="-105420"/>
            </a:stretch>
          </a:blipFill>
          <a:ln cap="sq">
            <a:noFill/>
            <a:prstDash val="solid"/>
            <a:miter/>
          </a:ln>
        </p:spPr>
      </p:sp>
      <p:sp>
        <p:nvSpPr>
          <p:cNvPr id="8" name="Freeform 8"/>
          <p:cNvSpPr/>
          <p:nvPr/>
        </p:nvSpPr>
        <p:spPr>
          <a:xfrm rot="-5400000">
            <a:off x="6293129" y="4269605"/>
            <a:ext cx="2543589" cy="2543589"/>
          </a:xfrm>
          <a:custGeom>
            <a:avLst/>
            <a:gdLst/>
            <a:ahLst/>
            <a:cxnLst/>
            <a:rect l="l" t="t" r="r" b="b"/>
            <a:pathLst>
              <a:path w="2543589" h="2543589">
                <a:moveTo>
                  <a:pt x="0" y="0"/>
                </a:moveTo>
                <a:lnTo>
                  <a:pt x="2543590" y="0"/>
                </a:lnTo>
                <a:lnTo>
                  <a:pt x="2543590" y="2543589"/>
                </a:lnTo>
                <a:lnTo>
                  <a:pt x="0" y="2543589"/>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sp>
      <p:sp>
        <p:nvSpPr>
          <p:cNvPr id="9" name="AutoShape 9"/>
          <p:cNvSpPr/>
          <p:nvPr/>
        </p:nvSpPr>
        <p:spPr>
          <a:xfrm>
            <a:off x="7604371" y="6813194"/>
            <a:ext cx="0" cy="646261"/>
          </a:xfrm>
          <a:prstGeom prst="line">
            <a:avLst/>
          </a:prstGeom>
          <a:ln w="66675" cap="rnd">
            <a:solidFill>
              <a:srgbClr val="F6D5AA"/>
            </a:solidFill>
            <a:prstDash val="sysDot"/>
            <a:headEnd type="none" w="sm" len="sm"/>
            <a:tailEnd type="oval" w="lg" len="lg"/>
          </a:ln>
        </p:spPr>
      </p:sp>
      <p:sp>
        <p:nvSpPr>
          <p:cNvPr id="10" name="Freeform 10"/>
          <p:cNvSpPr/>
          <p:nvPr/>
        </p:nvSpPr>
        <p:spPr>
          <a:xfrm rot="-5400000" flipH="1" flipV="1">
            <a:off x="9741787" y="4801848"/>
            <a:ext cx="1402817" cy="2881676"/>
          </a:xfrm>
          <a:custGeom>
            <a:avLst/>
            <a:gdLst/>
            <a:ahLst/>
            <a:cxnLst/>
            <a:rect l="l" t="t" r="r" b="b"/>
            <a:pathLst>
              <a:path w="1402817" h="2881676">
                <a:moveTo>
                  <a:pt x="1402817" y="2881676"/>
                </a:moveTo>
                <a:lnTo>
                  <a:pt x="0" y="2881676"/>
                </a:lnTo>
                <a:lnTo>
                  <a:pt x="0" y="0"/>
                </a:lnTo>
                <a:lnTo>
                  <a:pt x="1402817" y="0"/>
                </a:lnTo>
                <a:lnTo>
                  <a:pt x="1402817" y="2881676"/>
                </a:lnTo>
                <a:close/>
              </a:path>
            </a:pathLst>
          </a:custGeom>
          <a:blipFill>
            <a:blip r:embed="rId8">
              <a:extLst>
                <a:ext uri="{96DAC541-7B7A-43D3-8B79-37D633B846F1}">
                  <asvg:svgBlip xmlns:asvg="http://schemas.microsoft.com/office/drawing/2016/SVG/main" r:embed="rId9"/>
                </a:ext>
              </a:extLst>
            </a:blip>
            <a:stretch>
              <a:fillRect l="-105420"/>
            </a:stretch>
          </a:blipFill>
          <a:ln cap="sq">
            <a:noFill/>
            <a:prstDash val="solid"/>
            <a:miter/>
          </a:ln>
        </p:spPr>
      </p:sp>
      <p:sp>
        <p:nvSpPr>
          <p:cNvPr id="11" name="Freeform 11"/>
          <p:cNvSpPr/>
          <p:nvPr/>
        </p:nvSpPr>
        <p:spPr>
          <a:xfrm rot="-5400000">
            <a:off x="9171401" y="4269483"/>
            <a:ext cx="2543589" cy="2543589"/>
          </a:xfrm>
          <a:custGeom>
            <a:avLst/>
            <a:gdLst/>
            <a:ahLst/>
            <a:cxnLst/>
            <a:rect l="l" t="t" r="r" b="b"/>
            <a:pathLst>
              <a:path w="2543589" h="2543589">
                <a:moveTo>
                  <a:pt x="0" y="0"/>
                </a:moveTo>
                <a:lnTo>
                  <a:pt x="2543589" y="0"/>
                </a:lnTo>
                <a:lnTo>
                  <a:pt x="2543589" y="2543589"/>
                </a:lnTo>
                <a:lnTo>
                  <a:pt x="0" y="2543589"/>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sp>
      <p:sp>
        <p:nvSpPr>
          <p:cNvPr id="12" name="AutoShape 12"/>
          <p:cNvSpPr/>
          <p:nvPr/>
        </p:nvSpPr>
        <p:spPr>
          <a:xfrm flipH="1" flipV="1">
            <a:off x="10400817" y="3622977"/>
            <a:ext cx="4445" cy="646245"/>
          </a:xfrm>
          <a:prstGeom prst="line">
            <a:avLst/>
          </a:prstGeom>
          <a:ln w="66675" cap="rnd">
            <a:solidFill>
              <a:srgbClr val="BBB39B"/>
            </a:solidFill>
            <a:prstDash val="sysDot"/>
            <a:headEnd type="none" w="sm" len="sm"/>
            <a:tailEnd type="oval" w="lg" len="lg"/>
          </a:ln>
        </p:spPr>
      </p:sp>
      <p:sp>
        <p:nvSpPr>
          <p:cNvPr id="13" name="Freeform 13"/>
          <p:cNvSpPr/>
          <p:nvPr/>
        </p:nvSpPr>
        <p:spPr>
          <a:xfrm rot="-5400000">
            <a:off x="12589841" y="3399153"/>
            <a:ext cx="1402817" cy="2881676"/>
          </a:xfrm>
          <a:custGeom>
            <a:avLst/>
            <a:gdLst/>
            <a:ahLst/>
            <a:cxnLst/>
            <a:rect l="l" t="t" r="r" b="b"/>
            <a:pathLst>
              <a:path w="1402817" h="2881676">
                <a:moveTo>
                  <a:pt x="0" y="0"/>
                </a:moveTo>
                <a:lnTo>
                  <a:pt x="1402817" y="0"/>
                </a:lnTo>
                <a:lnTo>
                  <a:pt x="1402817" y="2881676"/>
                </a:lnTo>
                <a:lnTo>
                  <a:pt x="0" y="2881676"/>
                </a:lnTo>
                <a:lnTo>
                  <a:pt x="0" y="0"/>
                </a:lnTo>
                <a:close/>
              </a:path>
            </a:pathLst>
          </a:custGeom>
          <a:blipFill>
            <a:blip r:embed="rId10">
              <a:extLst>
                <a:ext uri="{96DAC541-7B7A-43D3-8B79-37D633B846F1}">
                  <asvg:svgBlip xmlns:asvg="http://schemas.microsoft.com/office/drawing/2016/SVG/main" r:embed="rId11"/>
                </a:ext>
              </a:extLst>
            </a:blip>
            <a:stretch>
              <a:fillRect l="-105420"/>
            </a:stretch>
          </a:blipFill>
          <a:ln cap="sq">
            <a:noFill/>
            <a:prstDash val="solid"/>
            <a:miter/>
          </a:ln>
        </p:spPr>
      </p:sp>
      <p:sp>
        <p:nvSpPr>
          <p:cNvPr id="14" name="Freeform 14"/>
          <p:cNvSpPr/>
          <p:nvPr/>
        </p:nvSpPr>
        <p:spPr>
          <a:xfrm rot="-5400000">
            <a:off x="11980008" y="4269605"/>
            <a:ext cx="2543589" cy="2543589"/>
          </a:xfrm>
          <a:custGeom>
            <a:avLst/>
            <a:gdLst/>
            <a:ahLst/>
            <a:cxnLst/>
            <a:rect l="l" t="t" r="r" b="b"/>
            <a:pathLst>
              <a:path w="2543589" h="2543589">
                <a:moveTo>
                  <a:pt x="0" y="0"/>
                </a:moveTo>
                <a:lnTo>
                  <a:pt x="2543589" y="0"/>
                </a:lnTo>
                <a:lnTo>
                  <a:pt x="2543589" y="2543589"/>
                </a:lnTo>
                <a:lnTo>
                  <a:pt x="0" y="2543589"/>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sp>
      <p:sp>
        <p:nvSpPr>
          <p:cNvPr id="15" name="AutoShape 15"/>
          <p:cNvSpPr/>
          <p:nvPr/>
        </p:nvSpPr>
        <p:spPr>
          <a:xfrm>
            <a:off x="13291250" y="6813194"/>
            <a:ext cx="0" cy="646261"/>
          </a:xfrm>
          <a:prstGeom prst="line">
            <a:avLst/>
          </a:prstGeom>
          <a:ln w="66675" cap="rnd">
            <a:solidFill>
              <a:srgbClr val="C96477"/>
            </a:solidFill>
            <a:prstDash val="sysDot"/>
            <a:headEnd type="none" w="sm" len="sm"/>
            <a:tailEnd type="oval" w="lg" len="lg"/>
          </a:ln>
        </p:spPr>
      </p:sp>
      <p:sp>
        <p:nvSpPr>
          <p:cNvPr id="16" name="Freeform 16"/>
          <p:cNvSpPr/>
          <p:nvPr/>
        </p:nvSpPr>
        <p:spPr>
          <a:xfrm>
            <a:off x="12550279" y="4709828"/>
            <a:ext cx="1481942" cy="1387039"/>
          </a:xfrm>
          <a:custGeom>
            <a:avLst/>
            <a:gdLst/>
            <a:ahLst/>
            <a:cxnLst/>
            <a:rect l="l" t="t" r="r" b="b"/>
            <a:pathLst>
              <a:path w="1481942" h="1387039">
                <a:moveTo>
                  <a:pt x="0" y="0"/>
                </a:moveTo>
                <a:lnTo>
                  <a:pt x="1481942" y="0"/>
                </a:lnTo>
                <a:lnTo>
                  <a:pt x="1481942" y="1387039"/>
                </a:lnTo>
                <a:lnTo>
                  <a:pt x="0" y="1387039"/>
                </a:lnTo>
                <a:lnTo>
                  <a:pt x="0" y="0"/>
                </a:lnTo>
                <a:close/>
              </a:path>
            </a:pathLst>
          </a:custGeom>
          <a:blipFill>
            <a:blip r:embed="rId12"/>
            <a:stretch>
              <a:fillRect/>
            </a:stretch>
          </a:blipFill>
        </p:spPr>
      </p:sp>
      <p:sp>
        <p:nvSpPr>
          <p:cNvPr id="17" name="Freeform 17"/>
          <p:cNvSpPr/>
          <p:nvPr/>
        </p:nvSpPr>
        <p:spPr>
          <a:xfrm>
            <a:off x="9342365" y="4839991"/>
            <a:ext cx="2210891" cy="1256877"/>
          </a:xfrm>
          <a:custGeom>
            <a:avLst/>
            <a:gdLst/>
            <a:ahLst/>
            <a:cxnLst/>
            <a:rect l="l" t="t" r="r" b="b"/>
            <a:pathLst>
              <a:path w="2210891" h="1256877">
                <a:moveTo>
                  <a:pt x="0" y="0"/>
                </a:moveTo>
                <a:lnTo>
                  <a:pt x="2210891" y="0"/>
                </a:lnTo>
                <a:lnTo>
                  <a:pt x="2210891" y="1256876"/>
                </a:lnTo>
                <a:lnTo>
                  <a:pt x="0" y="1256876"/>
                </a:lnTo>
                <a:lnTo>
                  <a:pt x="0" y="0"/>
                </a:lnTo>
                <a:close/>
              </a:path>
            </a:pathLst>
          </a:custGeom>
          <a:blipFill>
            <a:blip r:embed="rId13"/>
            <a:stretch>
              <a:fillRect/>
            </a:stretch>
          </a:blipFill>
        </p:spPr>
      </p:sp>
      <p:sp>
        <p:nvSpPr>
          <p:cNvPr id="18" name="Freeform 18"/>
          <p:cNvSpPr/>
          <p:nvPr/>
        </p:nvSpPr>
        <p:spPr>
          <a:xfrm>
            <a:off x="6876025" y="4709828"/>
            <a:ext cx="1456880" cy="1456880"/>
          </a:xfrm>
          <a:custGeom>
            <a:avLst/>
            <a:gdLst/>
            <a:ahLst/>
            <a:cxnLst/>
            <a:rect l="l" t="t" r="r" b="b"/>
            <a:pathLst>
              <a:path w="1456880" h="1456880">
                <a:moveTo>
                  <a:pt x="0" y="0"/>
                </a:moveTo>
                <a:lnTo>
                  <a:pt x="1456880" y="0"/>
                </a:lnTo>
                <a:lnTo>
                  <a:pt x="1456880" y="1456881"/>
                </a:lnTo>
                <a:lnTo>
                  <a:pt x="0" y="1456881"/>
                </a:lnTo>
                <a:lnTo>
                  <a:pt x="0" y="0"/>
                </a:lnTo>
                <a:close/>
              </a:path>
            </a:pathLst>
          </a:custGeom>
          <a:blipFill>
            <a:blip r:embed="rId14"/>
            <a:stretch>
              <a:fillRect/>
            </a:stretch>
          </a:blipFill>
        </p:spPr>
      </p:sp>
      <p:sp>
        <p:nvSpPr>
          <p:cNvPr id="19" name="Freeform 19"/>
          <p:cNvSpPr/>
          <p:nvPr/>
        </p:nvSpPr>
        <p:spPr>
          <a:xfrm>
            <a:off x="4142394" y="4948475"/>
            <a:ext cx="1148393" cy="1148393"/>
          </a:xfrm>
          <a:custGeom>
            <a:avLst/>
            <a:gdLst/>
            <a:ahLst/>
            <a:cxnLst/>
            <a:rect l="l" t="t" r="r" b="b"/>
            <a:pathLst>
              <a:path w="1148393" h="1148393">
                <a:moveTo>
                  <a:pt x="0" y="0"/>
                </a:moveTo>
                <a:lnTo>
                  <a:pt x="1148393" y="0"/>
                </a:lnTo>
                <a:lnTo>
                  <a:pt x="1148393" y="1148392"/>
                </a:lnTo>
                <a:lnTo>
                  <a:pt x="0" y="1148392"/>
                </a:lnTo>
                <a:lnTo>
                  <a:pt x="0" y="0"/>
                </a:lnTo>
                <a:close/>
              </a:path>
            </a:pathLst>
          </a:custGeom>
          <a:blipFill>
            <a:blip r:embed="rId15"/>
            <a:stretch>
              <a:fillRect/>
            </a:stretch>
          </a:blipFill>
        </p:spPr>
      </p:sp>
      <p:sp>
        <p:nvSpPr>
          <p:cNvPr id="20" name="TextBox 20"/>
          <p:cNvSpPr txBox="1"/>
          <p:nvPr/>
        </p:nvSpPr>
        <p:spPr>
          <a:xfrm>
            <a:off x="11749626" y="460028"/>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منهجية العمل</a:t>
            </a:r>
          </a:p>
        </p:txBody>
      </p:sp>
      <p:grpSp>
        <p:nvGrpSpPr>
          <p:cNvPr id="21" name="Group 21"/>
          <p:cNvGrpSpPr/>
          <p:nvPr/>
        </p:nvGrpSpPr>
        <p:grpSpPr>
          <a:xfrm>
            <a:off x="12143152" y="7536733"/>
            <a:ext cx="2451840" cy="616821"/>
            <a:chOff x="0" y="0"/>
            <a:chExt cx="861041" cy="216616"/>
          </a:xfrm>
        </p:grpSpPr>
        <p:sp>
          <p:nvSpPr>
            <p:cNvPr id="22" name="Freeform 22"/>
            <p:cNvSpPr/>
            <p:nvPr/>
          </p:nvSpPr>
          <p:spPr>
            <a:xfrm>
              <a:off x="0" y="0"/>
              <a:ext cx="861041" cy="216616"/>
            </a:xfrm>
            <a:custGeom>
              <a:avLst/>
              <a:gdLst/>
              <a:ahLst/>
              <a:cxnLst/>
              <a:rect l="l" t="t" r="r" b="b"/>
              <a:pathLst>
                <a:path w="861041" h="216616">
                  <a:moveTo>
                    <a:pt x="0" y="0"/>
                  </a:moveTo>
                  <a:lnTo>
                    <a:pt x="861041" y="0"/>
                  </a:lnTo>
                  <a:lnTo>
                    <a:pt x="861041" y="216616"/>
                  </a:lnTo>
                  <a:lnTo>
                    <a:pt x="0" y="216616"/>
                  </a:lnTo>
                  <a:close/>
                </a:path>
              </a:pathLst>
            </a:custGeom>
            <a:solidFill>
              <a:srgbClr val="CD8070">
                <a:alpha val="37647"/>
              </a:srgbClr>
            </a:solidFill>
          </p:spPr>
        </p:sp>
        <p:sp>
          <p:nvSpPr>
            <p:cNvPr id="23" name="TextBox 23"/>
            <p:cNvSpPr txBox="1"/>
            <p:nvPr/>
          </p:nvSpPr>
          <p:spPr>
            <a:xfrm>
              <a:off x="0" y="-38100"/>
              <a:ext cx="861041" cy="254716"/>
            </a:xfrm>
            <a:prstGeom prst="rect">
              <a:avLst/>
            </a:prstGeom>
          </p:spPr>
          <p:txBody>
            <a:bodyPr lIns="50800" tIns="50800" rIns="50800" bIns="50800" rtlCol="0" anchor="ctr"/>
            <a:lstStyle/>
            <a:p>
              <a:pPr algn="ctr">
                <a:lnSpc>
                  <a:spcPts val="2659"/>
                </a:lnSpc>
              </a:pPr>
              <a:endParaRPr/>
            </a:p>
          </p:txBody>
        </p:sp>
      </p:grpSp>
      <p:sp>
        <p:nvSpPr>
          <p:cNvPr id="24" name="TextBox 24"/>
          <p:cNvSpPr txBox="1"/>
          <p:nvPr/>
        </p:nvSpPr>
        <p:spPr>
          <a:xfrm>
            <a:off x="12308835" y="7335563"/>
            <a:ext cx="1885934" cy="790562"/>
          </a:xfrm>
          <a:prstGeom prst="rect">
            <a:avLst/>
          </a:prstGeom>
        </p:spPr>
        <p:txBody>
          <a:bodyPr lIns="0" tIns="0" rIns="0" bIns="0" rtlCol="0" anchor="t">
            <a:spAutoFit/>
          </a:bodyPr>
          <a:lstStyle/>
          <a:p>
            <a:pPr algn="r" rtl="1">
              <a:lnSpc>
                <a:spcPts val="5772"/>
              </a:lnSpc>
            </a:pPr>
            <a:r>
              <a:rPr lang="ar-EG" sz="3700">
                <a:solidFill>
                  <a:srgbClr val="000000"/>
                </a:solidFill>
                <a:latin typeface="29LT Zarid Display"/>
                <a:ea typeface="29LT Zarid Display"/>
                <a:cs typeface="29LT Zarid Display"/>
                <a:sym typeface="29LT Zarid Display"/>
                <a:rtl/>
              </a:rPr>
              <a:t>الإطار العام</a:t>
            </a:r>
          </a:p>
        </p:txBody>
      </p:sp>
      <p:sp>
        <p:nvSpPr>
          <p:cNvPr id="25" name="TextBox 25"/>
          <p:cNvSpPr txBox="1"/>
          <p:nvPr/>
        </p:nvSpPr>
        <p:spPr>
          <a:xfrm>
            <a:off x="11648652" y="8087957"/>
            <a:ext cx="2874945" cy="1431237"/>
          </a:xfrm>
          <a:prstGeom prst="rect">
            <a:avLst/>
          </a:prstGeom>
        </p:spPr>
        <p:txBody>
          <a:bodyPr lIns="0" tIns="0" rIns="0" bIns="0" rtlCol="0" anchor="t">
            <a:spAutoFit/>
          </a:bodyPr>
          <a:lstStyle/>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أهداف المشروع</a:t>
            </a:r>
          </a:p>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 مبررات المشروع </a:t>
            </a:r>
          </a:p>
          <a:p>
            <a:pPr marL="510571" lvl="1" indent="-255285" algn="r" rtl="1">
              <a:lnSpc>
                <a:spcPts val="3689"/>
              </a:lnSpc>
              <a:buFont typeface="Arial"/>
              <a:buChar char="•"/>
            </a:pPr>
            <a:r>
              <a:rPr lang="ar-EG" sz="2364" b="1">
                <a:solidFill>
                  <a:srgbClr val="000000"/>
                </a:solidFill>
                <a:latin typeface="29LT Zarid Display Medium"/>
                <a:ea typeface="29LT Zarid Display Medium"/>
                <a:cs typeface="29LT Zarid Display Medium"/>
                <a:sym typeface="29LT Zarid Display Medium"/>
                <a:rtl/>
              </a:rPr>
              <a:t>موقع المشروع</a:t>
            </a:r>
          </a:p>
        </p:txBody>
      </p:sp>
      <p:grpSp>
        <p:nvGrpSpPr>
          <p:cNvPr id="26" name="Group 26"/>
          <p:cNvGrpSpPr/>
          <p:nvPr/>
        </p:nvGrpSpPr>
        <p:grpSpPr>
          <a:xfrm>
            <a:off x="9217275" y="1539157"/>
            <a:ext cx="2451840" cy="616821"/>
            <a:chOff x="0" y="0"/>
            <a:chExt cx="861041" cy="216616"/>
          </a:xfrm>
        </p:grpSpPr>
        <p:sp>
          <p:nvSpPr>
            <p:cNvPr id="27" name="Freeform 27"/>
            <p:cNvSpPr/>
            <p:nvPr/>
          </p:nvSpPr>
          <p:spPr>
            <a:xfrm>
              <a:off x="0" y="0"/>
              <a:ext cx="861041" cy="216616"/>
            </a:xfrm>
            <a:custGeom>
              <a:avLst/>
              <a:gdLst/>
              <a:ahLst/>
              <a:cxnLst/>
              <a:rect l="l" t="t" r="r" b="b"/>
              <a:pathLst>
                <a:path w="861041" h="216616">
                  <a:moveTo>
                    <a:pt x="0" y="0"/>
                  </a:moveTo>
                  <a:lnTo>
                    <a:pt x="861041" y="0"/>
                  </a:lnTo>
                  <a:lnTo>
                    <a:pt x="861041" y="216616"/>
                  </a:lnTo>
                  <a:lnTo>
                    <a:pt x="0" y="216616"/>
                  </a:lnTo>
                  <a:close/>
                </a:path>
              </a:pathLst>
            </a:custGeom>
            <a:solidFill>
              <a:srgbClr val="A97D5C">
                <a:alpha val="37647"/>
              </a:srgbClr>
            </a:solidFill>
            <a:ln cap="sq">
              <a:noFill/>
              <a:prstDash val="solid"/>
              <a:miter/>
            </a:ln>
          </p:spPr>
        </p:sp>
        <p:sp>
          <p:nvSpPr>
            <p:cNvPr id="28" name="TextBox 28"/>
            <p:cNvSpPr txBox="1"/>
            <p:nvPr/>
          </p:nvSpPr>
          <p:spPr>
            <a:xfrm>
              <a:off x="0" y="-38100"/>
              <a:ext cx="861041" cy="254716"/>
            </a:xfrm>
            <a:prstGeom prst="rect">
              <a:avLst/>
            </a:prstGeom>
          </p:spPr>
          <p:txBody>
            <a:bodyPr lIns="50800" tIns="50800" rIns="50800" bIns="50800" rtlCol="0" anchor="ctr"/>
            <a:lstStyle/>
            <a:p>
              <a:pPr marL="0" lvl="0" indent="0" algn="ctr">
                <a:lnSpc>
                  <a:spcPts val="2659"/>
                </a:lnSpc>
                <a:spcBef>
                  <a:spcPct val="0"/>
                </a:spcBef>
              </a:pPr>
              <a:endParaRPr/>
            </a:p>
          </p:txBody>
        </p:sp>
      </p:grpSp>
      <p:sp>
        <p:nvSpPr>
          <p:cNvPr id="29" name="TextBox 29"/>
          <p:cNvSpPr txBox="1"/>
          <p:nvPr/>
        </p:nvSpPr>
        <p:spPr>
          <a:xfrm>
            <a:off x="8477628" y="1338179"/>
            <a:ext cx="2863388" cy="790562"/>
          </a:xfrm>
          <a:prstGeom prst="rect">
            <a:avLst/>
          </a:prstGeom>
        </p:spPr>
        <p:txBody>
          <a:bodyPr lIns="0" tIns="0" rIns="0" bIns="0" rtlCol="0" anchor="t">
            <a:spAutoFit/>
          </a:bodyPr>
          <a:lstStyle/>
          <a:p>
            <a:pPr algn="r" rtl="1">
              <a:lnSpc>
                <a:spcPts val="5772"/>
              </a:lnSpc>
            </a:pPr>
            <a:r>
              <a:rPr lang="ar-EG" sz="3700">
                <a:solidFill>
                  <a:srgbClr val="000000"/>
                </a:solidFill>
                <a:latin typeface="29LT Zarid Display"/>
                <a:ea typeface="29LT Zarid Display"/>
                <a:cs typeface="29LT Zarid Display"/>
                <a:sym typeface="29LT Zarid Display"/>
                <a:rtl/>
              </a:rPr>
              <a:t>مرحلة التحليل</a:t>
            </a:r>
          </a:p>
        </p:txBody>
      </p:sp>
      <p:sp>
        <p:nvSpPr>
          <p:cNvPr id="30" name="TextBox 30"/>
          <p:cNvSpPr txBox="1"/>
          <p:nvPr/>
        </p:nvSpPr>
        <p:spPr>
          <a:xfrm>
            <a:off x="8166905" y="2222360"/>
            <a:ext cx="3976248" cy="1653374"/>
          </a:xfrm>
          <a:prstGeom prst="rect">
            <a:avLst/>
          </a:prstGeom>
        </p:spPr>
        <p:txBody>
          <a:bodyPr lIns="0" tIns="0" rIns="0" bIns="0" rtlCol="0" anchor="t">
            <a:spAutoFit/>
          </a:bodyPr>
          <a:lstStyle/>
          <a:p>
            <a:pPr marL="587278" lvl="1" indent="-293639" algn="r" rtl="1">
              <a:lnSpc>
                <a:spcPts val="4243"/>
              </a:lnSpc>
              <a:buFont typeface="Arial"/>
              <a:buChar char="•"/>
            </a:pPr>
            <a:r>
              <a:rPr lang="ar-EG" sz="2720">
                <a:solidFill>
                  <a:srgbClr val="000000"/>
                </a:solidFill>
                <a:latin typeface="29LT Zarid Display"/>
                <a:ea typeface="29LT Zarid Display"/>
                <a:cs typeface="29LT Zarid Display"/>
                <a:sym typeface="29LT Zarid Display"/>
                <a:rtl/>
              </a:rPr>
              <a:t>تحليل المدينة قبل الحرب </a:t>
            </a:r>
          </a:p>
          <a:p>
            <a:pPr marL="587278" lvl="1" indent="-293639" algn="r" rtl="1">
              <a:lnSpc>
                <a:spcPts val="4243"/>
              </a:lnSpc>
              <a:buFont typeface="Arial"/>
              <a:buChar char="•"/>
            </a:pPr>
            <a:r>
              <a:rPr lang="ar-EG" sz="2720">
                <a:solidFill>
                  <a:srgbClr val="000000"/>
                </a:solidFill>
                <a:latin typeface="29LT Zarid Display"/>
                <a:ea typeface="29LT Zarid Display"/>
                <a:cs typeface="29LT Zarid Display"/>
                <a:sym typeface="29LT Zarid Display"/>
                <a:rtl/>
              </a:rPr>
              <a:t>آثار الحرب الأخيرة على المدينة</a:t>
            </a:r>
          </a:p>
          <a:p>
            <a:pPr marL="587278" lvl="1" indent="-293639" algn="l">
              <a:lnSpc>
                <a:spcPts val="4243"/>
              </a:lnSpc>
              <a:buFont typeface="Arial"/>
              <a:buChar char="•"/>
            </a:pPr>
            <a:r>
              <a:rPr lang="en-US" sz="2720" b="1">
                <a:solidFill>
                  <a:srgbClr val="000000"/>
                </a:solidFill>
                <a:latin typeface="29LT Zarid Display Medium"/>
                <a:ea typeface="29LT Zarid Display Medium"/>
                <a:cs typeface="29LT Zarid Display Medium"/>
                <a:sym typeface="29LT Zarid Display Medium"/>
              </a:rPr>
              <a:t>swot</a:t>
            </a:r>
          </a:p>
        </p:txBody>
      </p:sp>
      <p:grpSp>
        <p:nvGrpSpPr>
          <p:cNvPr id="31" name="Group 31"/>
          <p:cNvGrpSpPr/>
          <p:nvPr/>
        </p:nvGrpSpPr>
        <p:grpSpPr>
          <a:xfrm>
            <a:off x="6293129" y="7564163"/>
            <a:ext cx="2709228" cy="616821"/>
            <a:chOff x="0" y="0"/>
            <a:chExt cx="951431" cy="216616"/>
          </a:xfrm>
        </p:grpSpPr>
        <p:sp>
          <p:nvSpPr>
            <p:cNvPr id="32" name="Freeform 32"/>
            <p:cNvSpPr/>
            <p:nvPr/>
          </p:nvSpPr>
          <p:spPr>
            <a:xfrm>
              <a:off x="0" y="0"/>
              <a:ext cx="951431" cy="216616"/>
            </a:xfrm>
            <a:custGeom>
              <a:avLst/>
              <a:gdLst/>
              <a:ahLst/>
              <a:cxnLst/>
              <a:rect l="l" t="t" r="r" b="b"/>
              <a:pathLst>
                <a:path w="951431" h="216616">
                  <a:moveTo>
                    <a:pt x="0" y="0"/>
                  </a:moveTo>
                  <a:lnTo>
                    <a:pt x="951431" y="0"/>
                  </a:lnTo>
                  <a:lnTo>
                    <a:pt x="951431" y="216616"/>
                  </a:lnTo>
                  <a:lnTo>
                    <a:pt x="0" y="216616"/>
                  </a:lnTo>
                  <a:close/>
                </a:path>
              </a:pathLst>
            </a:custGeom>
            <a:solidFill>
              <a:srgbClr val="EFC597">
                <a:alpha val="37647"/>
              </a:srgbClr>
            </a:solidFill>
          </p:spPr>
        </p:sp>
        <p:sp>
          <p:nvSpPr>
            <p:cNvPr id="33" name="TextBox 33"/>
            <p:cNvSpPr txBox="1"/>
            <p:nvPr/>
          </p:nvSpPr>
          <p:spPr>
            <a:xfrm>
              <a:off x="0" y="-38100"/>
              <a:ext cx="951431" cy="254716"/>
            </a:xfrm>
            <a:prstGeom prst="rect">
              <a:avLst/>
            </a:prstGeom>
          </p:spPr>
          <p:txBody>
            <a:bodyPr lIns="50800" tIns="50800" rIns="50800" bIns="50800" rtlCol="0" anchor="ctr"/>
            <a:lstStyle/>
            <a:p>
              <a:pPr algn="ctr">
                <a:lnSpc>
                  <a:spcPts val="2659"/>
                </a:lnSpc>
              </a:pPr>
              <a:endParaRPr/>
            </a:p>
          </p:txBody>
        </p:sp>
      </p:grpSp>
      <p:sp>
        <p:nvSpPr>
          <p:cNvPr id="34" name="TextBox 34"/>
          <p:cNvSpPr txBox="1"/>
          <p:nvPr/>
        </p:nvSpPr>
        <p:spPr>
          <a:xfrm>
            <a:off x="6293129" y="7383110"/>
            <a:ext cx="2451795" cy="1521705"/>
          </a:xfrm>
          <a:prstGeom prst="rect">
            <a:avLst/>
          </a:prstGeom>
        </p:spPr>
        <p:txBody>
          <a:bodyPr lIns="0" tIns="0" rIns="0" bIns="0" rtlCol="0" anchor="t">
            <a:spAutoFit/>
          </a:bodyPr>
          <a:lstStyle/>
          <a:p>
            <a:pPr algn="r" rtl="1">
              <a:lnSpc>
                <a:spcPts val="5772"/>
              </a:lnSpc>
            </a:pPr>
            <a:r>
              <a:rPr lang="ar-EG" sz="3700">
                <a:solidFill>
                  <a:srgbClr val="000000"/>
                </a:solidFill>
                <a:latin typeface="29LT Zarid Display"/>
                <a:ea typeface="29LT Zarid Display"/>
                <a:cs typeface="29LT Zarid Display"/>
                <a:sym typeface="29LT Zarid Display"/>
                <a:rtl/>
              </a:rPr>
              <a:t>صياغة المشروع</a:t>
            </a:r>
          </a:p>
          <a:p>
            <a:pPr algn="r" rtl="1">
              <a:lnSpc>
                <a:spcPts val="5772"/>
              </a:lnSpc>
            </a:pPr>
            <a:endParaRPr lang="ar-EG" sz="3700">
              <a:solidFill>
                <a:srgbClr val="000000"/>
              </a:solidFill>
              <a:latin typeface="29LT Zarid Display"/>
              <a:ea typeface="29LT Zarid Display"/>
              <a:cs typeface="29LT Zarid Display"/>
              <a:sym typeface="29LT Zarid Display"/>
              <a:rtl/>
            </a:endParaRPr>
          </a:p>
        </p:txBody>
      </p:sp>
      <p:sp>
        <p:nvSpPr>
          <p:cNvPr id="35" name="TextBox 35"/>
          <p:cNvSpPr txBox="1"/>
          <p:nvPr/>
        </p:nvSpPr>
        <p:spPr>
          <a:xfrm>
            <a:off x="5890379" y="8115387"/>
            <a:ext cx="2874945" cy="1896732"/>
          </a:xfrm>
          <a:prstGeom prst="rect">
            <a:avLst/>
          </a:prstGeom>
        </p:spPr>
        <p:txBody>
          <a:bodyPr lIns="0" tIns="0" rIns="0" bIns="0" rtlCol="0" anchor="t">
            <a:spAutoFit/>
          </a:bodyPr>
          <a:lstStyle/>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الرؤية المستقبلية</a:t>
            </a:r>
          </a:p>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المكونات</a:t>
            </a:r>
          </a:p>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الأهداف الإستراتيجية</a:t>
            </a:r>
          </a:p>
          <a:p>
            <a:pPr algn="r" rtl="1">
              <a:lnSpc>
                <a:spcPts val="3689"/>
              </a:lnSpc>
            </a:pPr>
            <a:endParaRPr lang="ar-EG" sz="2364">
              <a:solidFill>
                <a:srgbClr val="000000"/>
              </a:solidFill>
              <a:latin typeface="29LT Zarid Display"/>
              <a:ea typeface="29LT Zarid Display"/>
              <a:cs typeface="29LT Zarid Display"/>
              <a:sym typeface="29LT Zarid Display"/>
              <a:rtl/>
            </a:endParaRPr>
          </a:p>
        </p:txBody>
      </p:sp>
      <p:grpSp>
        <p:nvGrpSpPr>
          <p:cNvPr id="36" name="Group 36"/>
          <p:cNvGrpSpPr/>
          <p:nvPr/>
        </p:nvGrpSpPr>
        <p:grpSpPr>
          <a:xfrm>
            <a:off x="3181151" y="1566779"/>
            <a:ext cx="2709228" cy="616821"/>
            <a:chOff x="0" y="0"/>
            <a:chExt cx="951431" cy="216616"/>
          </a:xfrm>
        </p:grpSpPr>
        <p:sp>
          <p:nvSpPr>
            <p:cNvPr id="37" name="Freeform 37"/>
            <p:cNvSpPr/>
            <p:nvPr/>
          </p:nvSpPr>
          <p:spPr>
            <a:xfrm>
              <a:off x="0" y="0"/>
              <a:ext cx="951431" cy="216616"/>
            </a:xfrm>
            <a:custGeom>
              <a:avLst/>
              <a:gdLst/>
              <a:ahLst/>
              <a:cxnLst/>
              <a:rect l="l" t="t" r="r" b="b"/>
              <a:pathLst>
                <a:path w="951431" h="216616">
                  <a:moveTo>
                    <a:pt x="0" y="0"/>
                  </a:moveTo>
                  <a:lnTo>
                    <a:pt x="951431" y="0"/>
                  </a:lnTo>
                  <a:lnTo>
                    <a:pt x="951431" y="216616"/>
                  </a:lnTo>
                  <a:lnTo>
                    <a:pt x="0" y="216616"/>
                  </a:lnTo>
                  <a:close/>
                </a:path>
              </a:pathLst>
            </a:custGeom>
            <a:solidFill>
              <a:srgbClr val="C4C3C6">
                <a:alpha val="37647"/>
              </a:srgbClr>
            </a:solidFill>
          </p:spPr>
        </p:sp>
        <p:sp>
          <p:nvSpPr>
            <p:cNvPr id="38" name="TextBox 38"/>
            <p:cNvSpPr txBox="1"/>
            <p:nvPr/>
          </p:nvSpPr>
          <p:spPr>
            <a:xfrm>
              <a:off x="0" y="-38100"/>
              <a:ext cx="951431" cy="254716"/>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3181151" y="1385726"/>
            <a:ext cx="2451795" cy="1521705"/>
          </a:xfrm>
          <a:prstGeom prst="rect">
            <a:avLst/>
          </a:prstGeom>
        </p:spPr>
        <p:txBody>
          <a:bodyPr lIns="0" tIns="0" rIns="0" bIns="0" rtlCol="0" anchor="t">
            <a:spAutoFit/>
          </a:bodyPr>
          <a:lstStyle/>
          <a:p>
            <a:pPr algn="r" rtl="1">
              <a:lnSpc>
                <a:spcPts val="5772"/>
              </a:lnSpc>
            </a:pPr>
            <a:r>
              <a:rPr lang="ar-EG" sz="3700">
                <a:solidFill>
                  <a:srgbClr val="000000"/>
                </a:solidFill>
                <a:latin typeface="29LT Zarid Display"/>
                <a:ea typeface="29LT Zarid Display"/>
                <a:cs typeface="29LT Zarid Display"/>
                <a:sym typeface="29LT Zarid Display"/>
                <a:rtl/>
              </a:rPr>
              <a:t>إعداد المخططات</a:t>
            </a:r>
          </a:p>
          <a:p>
            <a:pPr algn="r" rtl="1">
              <a:lnSpc>
                <a:spcPts val="5772"/>
              </a:lnSpc>
            </a:pPr>
            <a:endParaRPr lang="ar-EG" sz="3700">
              <a:solidFill>
                <a:srgbClr val="000000"/>
              </a:solidFill>
              <a:latin typeface="29LT Zarid Display"/>
              <a:ea typeface="29LT Zarid Display"/>
              <a:cs typeface="29LT Zarid Display"/>
              <a:sym typeface="29LT Zarid Display"/>
              <a:rtl/>
            </a:endParaRPr>
          </a:p>
        </p:txBody>
      </p:sp>
      <p:sp>
        <p:nvSpPr>
          <p:cNvPr id="40" name="TextBox 40"/>
          <p:cNvSpPr txBox="1"/>
          <p:nvPr/>
        </p:nvSpPr>
        <p:spPr>
          <a:xfrm>
            <a:off x="2969576" y="2304983"/>
            <a:ext cx="2874945" cy="965743"/>
          </a:xfrm>
          <a:prstGeom prst="rect">
            <a:avLst/>
          </a:prstGeom>
        </p:spPr>
        <p:txBody>
          <a:bodyPr lIns="0" tIns="0" rIns="0" bIns="0" rtlCol="0" anchor="t">
            <a:spAutoFit/>
          </a:bodyPr>
          <a:lstStyle/>
          <a:p>
            <a:pPr marL="510571" lvl="1" indent="-255285" algn="r" rtl="1">
              <a:lnSpc>
                <a:spcPts val="3689"/>
              </a:lnSpc>
              <a:buFont typeface="Arial"/>
              <a:buChar char="•"/>
            </a:pPr>
            <a:r>
              <a:rPr lang="ar-EG" sz="2364">
                <a:solidFill>
                  <a:srgbClr val="000000"/>
                </a:solidFill>
                <a:latin typeface="29LT Zarid Display"/>
                <a:ea typeface="29LT Zarid Display"/>
                <a:cs typeface="29LT Zarid Display"/>
                <a:sym typeface="29LT Zarid Display"/>
                <a:rtl/>
              </a:rPr>
              <a:t>مخططات اعادة الأعمار</a:t>
            </a:r>
          </a:p>
          <a:p>
            <a:pPr algn="r" rtl="1">
              <a:lnSpc>
                <a:spcPts val="3689"/>
              </a:lnSpc>
            </a:pPr>
            <a:endParaRPr lang="ar-EG" sz="2364">
              <a:solidFill>
                <a:srgbClr val="000000"/>
              </a:solidFill>
              <a:latin typeface="29LT Zarid Display"/>
              <a:ea typeface="29LT Zarid Display"/>
              <a:cs typeface="29LT Zarid Display"/>
              <a:sym typeface="29LT Zarid Display"/>
              <a:rt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91891" y="0"/>
            <a:ext cx="7913562" cy="10287000"/>
            <a:chOff x="0" y="0"/>
            <a:chExt cx="10551416" cy="13716000"/>
          </a:xfrm>
        </p:grpSpPr>
        <p:grpSp>
          <p:nvGrpSpPr>
            <p:cNvPr id="3" name="Group 3"/>
            <p:cNvGrpSpPr/>
            <p:nvPr/>
          </p:nvGrpSpPr>
          <p:grpSpPr>
            <a:xfrm>
              <a:off x="0" y="11339453"/>
              <a:ext cx="2902933" cy="2172060"/>
              <a:chOff x="0" y="0"/>
              <a:chExt cx="877645" cy="656680"/>
            </a:xfrm>
          </p:grpSpPr>
          <p:sp>
            <p:nvSpPr>
              <p:cNvPr id="4" name="Freeform 4"/>
              <p:cNvSpPr/>
              <p:nvPr/>
            </p:nvSpPr>
            <p:spPr>
              <a:xfrm>
                <a:off x="0" y="0"/>
                <a:ext cx="877645" cy="656680"/>
              </a:xfrm>
              <a:custGeom>
                <a:avLst/>
                <a:gdLst/>
                <a:ahLst/>
                <a:cxnLst/>
                <a:rect l="l" t="t" r="r" b="b"/>
                <a:pathLst>
                  <a:path w="877645" h="656680">
                    <a:moveTo>
                      <a:pt x="0" y="0"/>
                    </a:moveTo>
                    <a:lnTo>
                      <a:pt x="877645" y="0"/>
                    </a:lnTo>
                    <a:lnTo>
                      <a:pt x="877645" y="656680"/>
                    </a:lnTo>
                    <a:lnTo>
                      <a:pt x="0" y="656680"/>
                    </a:lnTo>
                    <a:close/>
                  </a:path>
                </a:pathLst>
              </a:custGeom>
              <a:solidFill>
                <a:srgbClr val="FFFFFF"/>
              </a:solidFill>
              <a:ln w="9525" cap="sq">
                <a:solidFill>
                  <a:srgbClr val="000000"/>
                </a:solidFill>
                <a:prstDash val="solid"/>
                <a:miter/>
              </a:ln>
            </p:spPr>
          </p:sp>
          <p:sp>
            <p:nvSpPr>
              <p:cNvPr id="5" name="TextBox 5"/>
              <p:cNvSpPr txBox="1"/>
              <p:nvPr/>
            </p:nvSpPr>
            <p:spPr>
              <a:xfrm>
                <a:off x="0" y="-19050"/>
                <a:ext cx="877645" cy="675730"/>
              </a:xfrm>
              <a:prstGeom prst="rect">
                <a:avLst/>
              </a:prstGeom>
            </p:spPr>
            <p:txBody>
              <a:bodyPr lIns="50800" tIns="50800" rIns="50800" bIns="50800" rtlCol="0" anchor="ctr"/>
              <a:lstStyle/>
              <a:p>
                <a:pPr algn="ctr">
                  <a:lnSpc>
                    <a:spcPts val="2188"/>
                  </a:lnSpc>
                </a:pPr>
                <a:endParaRPr/>
              </a:p>
            </p:txBody>
          </p:sp>
        </p:grpSp>
        <p:sp>
          <p:nvSpPr>
            <p:cNvPr id="6" name="Freeform 6"/>
            <p:cNvSpPr/>
            <p:nvPr/>
          </p:nvSpPr>
          <p:spPr>
            <a:xfrm>
              <a:off x="0" y="0"/>
              <a:ext cx="10551416" cy="13716000"/>
            </a:xfrm>
            <a:custGeom>
              <a:avLst/>
              <a:gdLst/>
              <a:ahLst/>
              <a:cxnLst/>
              <a:rect l="l" t="t" r="r" b="b"/>
              <a:pathLst>
                <a:path w="10551416" h="13716000">
                  <a:moveTo>
                    <a:pt x="0" y="0"/>
                  </a:moveTo>
                  <a:lnTo>
                    <a:pt x="10551416" y="0"/>
                  </a:lnTo>
                  <a:lnTo>
                    <a:pt x="10551416" y="13716000"/>
                  </a:lnTo>
                  <a:lnTo>
                    <a:pt x="0" y="13716000"/>
                  </a:lnTo>
                  <a:lnTo>
                    <a:pt x="0" y="0"/>
                  </a:lnTo>
                  <a:close/>
                </a:path>
              </a:pathLst>
            </a:custGeom>
            <a:blipFill>
              <a:blip r:embed="rId2"/>
              <a:stretch>
                <a:fillRect r="-4156"/>
              </a:stretch>
            </a:blipFill>
            <a:ln w="9525" cap="sq">
              <a:solidFill>
                <a:srgbClr val="000000"/>
              </a:solidFill>
              <a:prstDash val="solid"/>
              <a:miter/>
            </a:ln>
          </p:spPr>
        </p:sp>
        <p:sp>
          <p:nvSpPr>
            <p:cNvPr id="7" name="Freeform 7"/>
            <p:cNvSpPr/>
            <p:nvPr/>
          </p:nvSpPr>
          <p:spPr>
            <a:xfrm>
              <a:off x="9648567" y="234930"/>
              <a:ext cx="782953" cy="1765921"/>
            </a:xfrm>
            <a:custGeom>
              <a:avLst/>
              <a:gdLst/>
              <a:ahLst/>
              <a:cxnLst/>
              <a:rect l="l" t="t" r="r" b="b"/>
              <a:pathLst>
                <a:path w="782953" h="1765921">
                  <a:moveTo>
                    <a:pt x="0" y="0"/>
                  </a:moveTo>
                  <a:lnTo>
                    <a:pt x="782953" y="0"/>
                  </a:lnTo>
                  <a:lnTo>
                    <a:pt x="782953" y="1765920"/>
                  </a:lnTo>
                  <a:lnTo>
                    <a:pt x="0" y="1765920"/>
                  </a:lnTo>
                  <a:lnTo>
                    <a:pt x="0" y="0"/>
                  </a:lnTo>
                  <a:close/>
                </a:path>
              </a:pathLst>
            </a:custGeom>
            <a:blipFill>
              <a:blip r:embed="rId3"/>
              <a:stretch>
                <a:fillRect l="-300971"/>
              </a:stretch>
            </a:blipFill>
          </p:spPr>
        </p:sp>
        <p:sp>
          <p:nvSpPr>
            <p:cNvPr id="8" name="AutoShape 8"/>
            <p:cNvSpPr/>
            <p:nvPr/>
          </p:nvSpPr>
          <p:spPr>
            <a:xfrm flipV="1">
              <a:off x="3901455" y="11845518"/>
              <a:ext cx="307174" cy="451567"/>
            </a:xfrm>
            <a:prstGeom prst="line">
              <a:avLst/>
            </a:prstGeom>
            <a:ln w="50800" cap="flat">
              <a:solidFill>
                <a:srgbClr val="F6B83D"/>
              </a:solidFill>
              <a:prstDash val="sysDash"/>
              <a:headEnd type="none" w="sm" len="sm"/>
              <a:tailEnd type="none" w="sm" len="sm"/>
            </a:ln>
          </p:spPr>
        </p:sp>
        <p:sp>
          <p:nvSpPr>
            <p:cNvPr id="9" name="AutoShape 9"/>
            <p:cNvSpPr/>
            <p:nvPr/>
          </p:nvSpPr>
          <p:spPr>
            <a:xfrm flipV="1">
              <a:off x="4264510" y="11332438"/>
              <a:ext cx="381000" cy="441960"/>
            </a:xfrm>
            <a:prstGeom prst="line">
              <a:avLst/>
            </a:prstGeom>
            <a:ln w="50800" cap="flat">
              <a:solidFill>
                <a:srgbClr val="F6B83D"/>
              </a:solidFill>
              <a:prstDash val="sysDash"/>
              <a:headEnd type="none" w="sm" len="sm"/>
              <a:tailEnd type="none" w="sm" len="sm"/>
            </a:ln>
          </p:spPr>
        </p:sp>
        <p:sp>
          <p:nvSpPr>
            <p:cNvPr id="10" name="AutoShape 10"/>
            <p:cNvSpPr/>
            <p:nvPr/>
          </p:nvSpPr>
          <p:spPr>
            <a:xfrm flipV="1">
              <a:off x="4645510" y="10339916"/>
              <a:ext cx="396480" cy="992522"/>
            </a:xfrm>
            <a:prstGeom prst="line">
              <a:avLst/>
            </a:prstGeom>
            <a:ln w="50800" cap="flat">
              <a:solidFill>
                <a:srgbClr val="F6B83D"/>
              </a:solidFill>
              <a:prstDash val="sysDash"/>
              <a:headEnd type="none" w="sm" len="sm"/>
              <a:tailEnd type="none" w="sm" len="sm"/>
            </a:ln>
          </p:spPr>
        </p:sp>
        <p:sp>
          <p:nvSpPr>
            <p:cNvPr id="11" name="AutoShape 11"/>
            <p:cNvSpPr/>
            <p:nvPr/>
          </p:nvSpPr>
          <p:spPr>
            <a:xfrm flipV="1">
              <a:off x="5075493" y="9873491"/>
              <a:ext cx="350783" cy="433777"/>
            </a:xfrm>
            <a:prstGeom prst="line">
              <a:avLst/>
            </a:prstGeom>
            <a:ln w="50800" cap="flat">
              <a:solidFill>
                <a:srgbClr val="F6B83D"/>
              </a:solidFill>
              <a:prstDash val="sysDash"/>
              <a:headEnd type="none" w="sm" len="sm"/>
              <a:tailEnd type="none" w="sm" len="sm"/>
            </a:ln>
          </p:spPr>
        </p:sp>
        <p:sp>
          <p:nvSpPr>
            <p:cNvPr id="12" name="AutoShape 12"/>
            <p:cNvSpPr/>
            <p:nvPr/>
          </p:nvSpPr>
          <p:spPr>
            <a:xfrm flipV="1">
              <a:off x="5459033" y="9441691"/>
              <a:ext cx="345703" cy="398217"/>
            </a:xfrm>
            <a:prstGeom prst="line">
              <a:avLst/>
            </a:prstGeom>
            <a:ln w="50800" cap="flat">
              <a:solidFill>
                <a:srgbClr val="F6B83D"/>
              </a:solidFill>
              <a:prstDash val="sysDash"/>
              <a:headEnd type="none" w="sm" len="sm"/>
              <a:tailEnd type="none" w="sm" len="sm"/>
            </a:ln>
          </p:spPr>
        </p:sp>
        <p:sp>
          <p:nvSpPr>
            <p:cNvPr id="13" name="AutoShape 13"/>
            <p:cNvSpPr/>
            <p:nvPr/>
          </p:nvSpPr>
          <p:spPr>
            <a:xfrm flipV="1">
              <a:off x="5857813" y="9157211"/>
              <a:ext cx="279663" cy="238197"/>
            </a:xfrm>
            <a:prstGeom prst="line">
              <a:avLst/>
            </a:prstGeom>
            <a:ln w="50800" cap="flat">
              <a:solidFill>
                <a:srgbClr val="F6B83D"/>
              </a:solidFill>
              <a:prstDash val="sysDash"/>
              <a:headEnd type="none" w="sm" len="sm"/>
              <a:tailEnd type="none" w="sm" len="sm"/>
            </a:ln>
          </p:spPr>
        </p:sp>
        <p:sp>
          <p:nvSpPr>
            <p:cNvPr id="14" name="AutoShape 14"/>
            <p:cNvSpPr/>
            <p:nvPr/>
          </p:nvSpPr>
          <p:spPr>
            <a:xfrm flipV="1">
              <a:off x="6153946" y="8622817"/>
              <a:ext cx="914663" cy="515057"/>
            </a:xfrm>
            <a:prstGeom prst="line">
              <a:avLst/>
            </a:prstGeom>
            <a:ln w="50800" cap="flat">
              <a:solidFill>
                <a:srgbClr val="F6B83D"/>
              </a:solidFill>
              <a:prstDash val="sysDash"/>
              <a:headEnd type="none" w="sm" len="sm"/>
              <a:tailEnd type="none" w="sm" len="sm"/>
            </a:ln>
          </p:spPr>
        </p:sp>
        <p:sp>
          <p:nvSpPr>
            <p:cNvPr id="15" name="AutoShape 15"/>
            <p:cNvSpPr/>
            <p:nvPr/>
          </p:nvSpPr>
          <p:spPr>
            <a:xfrm flipV="1">
              <a:off x="7068609" y="7912909"/>
              <a:ext cx="551180" cy="709909"/>
            </a:xfrm>
            <a:prstGeom prst="line">
              <a:avLst/>
            </a:prstGeom>
            <a:ln w="50800" cap="flat">
              <a:solidFill>
                <a:srgbClr val="F6B83D"/>
              </a:solidFill>
              <a:prstDash val="sysDash"/>
              <a:headEnd type="none" w="sm" len="sm"/>
              <a:tailEnd type="none" w="sm" len="sm"/>
            </a:ln>
          </p:spPr>
        </p:sp>
        <p:sp>
          <p:nvSpPr>
            <p:cNvPr id="16" name="AutoShape 16"/>
            <p:cNvSpPr/>
            <p:nvPr/>
          </p:nvSpPr>
          <p:spPr>
            <a:xfrm flipV="1">
              <a:off x="7639852" y="7171846"/>
              <a:ext cx="579120" cy="725486"/>
            </a:xfrm>
            <a:prstGeom prst="line">
              <a:avLst/>
            </a:prstGeom>
            <a:ln w="50800" cap="flat">
              <a:solidFill>
                <a:srgbClr val="9C2810"/>
              </a:solidFill>
              <a:prstDash val="sysDash"/>
              <a:headEnd type="none" w="sm" len="sm"/>
              <a:tailEnd type="none" w="sm" len="sm"/>
            </a:ln>
          </p:spPr>
        </p:sp>
        <p:sp>
          <p:nvSpPr>
            <p:cNvPr id="17" name="AutoShape 17"/>
            <p:cNvSpPr/>
            <p:nvPr/>
          </p:nvSpPr>
          <p:spPr>
            <a:xfrm flipV="1">
              <a:off x="8246912" y="6515277"/>
              <a:ext cx="515620" cy="633709"/>
            </a:xfrm>
            <a:prstGeom prst="line">
              <a:avLst/>
            </a:prstGeom>
            <a:ln w="50800" cap="flat">
              <a:solidFill>
                <a:srgbClr val="F6B83D"/>
              </a:solidFill>
              <a:prstDash val="sysDash"/>
              <a:headEnd type="none" w="sm" len="sm"/>
              <a:tailEnd type="none" w="sm" len="sm"/>
            </a:ln>
          </p:spPr>
        </p:sp>
        <p:sp>
          <p:nvSpPr>
            <p:cNvPr id="18" name="AutoShape 18"/>
            <p:cNvSpPr/>
            <p:nvPr/>
          </p:nvSpPr>
          <p:spPr>
            <a:xfrm flipV="1">
              <a:off x="7639852" y="7187423"/>
              <a:ext cx="551180" cy="709909"/>
            </a:xfrm>
            <a:prstGeom prst="line">
              <a:avLst/>
            </a:prstGeom>
            <a:ln w="50800" cap="flat">
              <a:solidFill>
                <a:srgbClr val="F6B83D"/>
              </a:solidFill>
              <a:prstDash val="sysDash"/>
              <a:headEnd type="none" w="sm" len="sm"/>
              <a:tailEnd type="none" w="sm" len="sm"/>
            </a:ln>
          </p:spPr>
        </p:sp>
        <p:sp>
          <p:nvSpPr>
            <p:cNvPr id="19" name="AutoShape 19"/>
            <p:cNvSpPr/>
            <p:nvPr/>
          </p:nvSpPr>
          <p:spPr>
            <a:xfrm flipV="1">
              <a:off x="8757452" y="5989497"/>
              <a:ext cx="574040" cy="537189"/>
            </a:xfrm>
            <a:prstGeom prst="line">
              <a:avLst/>
            </a:prstGeom>
            <a:ln w="50800" cap="flat">
              <a:solidFill>
                <a:srgbClr val="F6B83D"/>
              </a:solidFill>
              <a:prstDash val="sysDash"/>
              <a:headEnd type="none" w="sm" len="sm"/>
              <a:tailEnd type="none" w="sm" len="sm"/>
            </a:ln>
          </p:spPr>
        </p:sp>
        <p:sp>
          <p:nvSpPr>
            <p:cNvPr id="20" name="AutoShape 20"/>
            <p:cNvSpPr/>
            <p:nvPr/>
          </p:nvSpPr>
          <p:spPr>
            <a:xfrm flipV="1">
              <a:off x="9348847" y="5743117"/>
              <a:ext cx="299720" cy="252709"/>
            </a:xfrm>
            <a:prstGeom prst="line">
              <a:avLst/>
            </a:prstGeom>
            <a:ln w="50800" cap="flat">
              <a:solidFill>
                <a:srgbClr val="F6B83D"/>
              </a:solidFill>
              <a:prstDash val="sysDash"/>
              <a:headEnd type="none" w="sm" len="sm"/>
              <a:tailEnd type="none" w="sm" len="sm"/>
            </a:ln>
          </p:spPr>
        </p:sp>
        <p:sp>
          <p:nvSpPr>
            <p:cNvPr id="21" name="AutoShape 21"/>
            <p:cNvSpPr/>
            <p:nvPr/>
          </p:nvSpPr>
          <p:spPr>
            <a:xfrm flipV="1">
              <a:off x="9664940" y="5445937"/>
              <a:ext cx="182880" cy="298429"/>
            </a:xfrm>
            <a:prstGeom prst="line">
              <a:avLst/>
            </a:prstGeom>
            <a:ln w="50800" cap="flat">
              <a:solidFill>
                <a:srgbClr val="F6B83D"/>
              </a:solidFill>
              <a:prstDash val="sysDash"/>
              <a:headEnd type="none" w="sm" len="sm"/>
              <a:tailEnd type="none" w="sm" len="sm"/>
            </a:ln>
          </p:spPr>
        </p:sp>
        <p:grpSp>
          <p:nvGrpSpPr>
            <p:cNvPr id="22" name="Group 22"/>
            <p:cNvGrpSpPr/>
            <p:nvPr/>
          </p:nvGrpSpPr>
          <p:grpSpPr>
            <a:xfrm>
              <a:off x="2210711" y="11493040"/>
              <a:ext cx="526897" cy="214830"/>
              <a:chOff x="0" y="0"/>
              <a:chExt cx="159297" cy="64950"/>
            </a:xfrm>
          </p:grpSpPr>
          <p:sp>
            <p:nvSpPr>
              <p:cNvPr id="23" name="Freeform 2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24" name="TextBox 2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5" name="Group 25"/>
            <p:cNvGrpSpPr/>
            <p:nvPr/>
          </p:nvGrpSpPr>
          <p:grpSpPr>
            <a:xfrm>
              <a:off x="2207785" y="11823261"/>
              <a:ext cx="526897" cy="214830"/>
              <a:chOff x="0" y="0"/>
              <a:chExt cx="159297" cy="64950"/>
            </a:xfrm>
          </p:grpSpPr>
          <p:sp>
            <p:nvSpPr>
              <p:cNvPr id="26" name="Freeform 2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27" name="TextBox 2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8" name="Group 28"/>
            <p:cNvGrpSpPr/>
            <p:nvPr/>
          </p:nvGrpSpPr>
          <p:grpSpPr>
            <a:xfrm>
              <a:off x="2210711" y="12154258"/>
              <a:ext cx="526897" cy="214830"/>
              <a:chOff x="0" y="0"/>
              <a:chExt cx="159297" cy="64950"/>
            </a:xfrm>
          </p:grpSpPr>
          <p:sp>
            <p:nvSpPr>
              <p:cNvPr id="29" name="Freeform 2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30" name="TextBox 3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1" name="AutoShape 31"/>
            <p:cNvSpPr/>
            <p:nvPr/>
          </p:nvSpPr>
          <p:spPr>
            <a:xfrm>
              <a:off x="2223567" y="13296608"/>
              <a:ext cx="511099" cy="505"/>
            </a:xfrm>
            <a:prstGeom prst="line">
              <a:avLst/>
            </a:prstGeom>
            <a:ln w="38100" cap="flat">
              <a:solidFill>
                <a:srgbClr val="F6B83D"/>
              </a:solidFill>
              <a:prstDash val="sysDash"/>
              <a:headEnd type="none" w="sm" len="sm"/>
              <a:tailEnd type="none" w="sm" len="sm"/>
            </a:ln>
          </p:spPr>
        </p:sp>
        <p:grpSp>
          <p:nvGrpSpPr>
            <p:cNvPr id="32" name="Group 32"/>
            <p:cNvGrpSpPr/>
            <p:nvPr/>
          </p:nvGrpSpPr>
          <p:grpSpPr>
            <a:xfrm>
              <a:off x="2210711" y="12485255"/>
              <a:ext cx="526897" cy="214830"/>
              <a:chOff x="0" y="0"/>
              <a:chExt cx="159297" cy="64950"/>
            </a:xfrm>
          </p:grpSpPr>
          <p:sp>
            <p:nvSpPr>
              <p:cNvPr id="33" name="Freeform 3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34" name="TextBox 3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5" name="Group 35"/>
            <p:cNvGrpSpPr/>
            <p:nvPr/>
          </p:nvGrpSpPr>
          <p:grpSpPr>
            <a:xfrm rot="-2394005">
              <a:off x="4209119" y="5444588"/>
              <a:ext cx="315311" cy="115979"/>
              <a:chOff x="0" y="0"/>
              <a:chExt cx="62284" cy="22909"/>
            </a:xfrm>
          </p:grpSpPr>
          <p:sp>
            <p:nvSpPr>
              <p:cNvPr id="36" name="Freeform 36"/>
              <p:cNvSpPr/>
              <p:nvPr/>
            </p:nvSpPr>
            <p:spPr>
              <a:xfrm>
                <a:off x="0" y="0"/>
                <a:ext cx="62284" cy="22909"/>
              </a:xfrm>
              <a:custGeom>
                <a:avLst/>
                <a:gdLst/>
                <a:ahLst/>
                <a:cxnLst/>
                <a:rect l="l" t="t" r="r" b="b"/>
                <a:pathLst>
                  <a:path w="62284" h="22909">
                    <a:moveTo>
                      <a:pt x="0" y="0"/>
                    </a:moveTo>
                    <a:lnTo>
                      <a:pt x="62284" y="0"/>
                    </a:lnTo>
                    <a:lnTo>
                      <a:pt x="62284" y="22909"/>
                    </a:lnTo>
                    <a:lnTo>
                      <a:pt x="0" y="22909"/>
                    </a:lnTo>
                    <a:close/>
                  </a:path>
                </a:pathLst>
              </a:custGeom>
              <a:solidFill>
                <a:srgbClr val="56322F"/>
              </a:solidFill>
              <a:ln w="1905" cap="sq">
                <a:solidFill>
                  <a:srgbClr val="000000"/>
                </a:solidFill>
                <a:prstDash val="solid"/>
                <a:miter/>
              </a:ln>
            </p:spPr>
          </p:sp>
          <p:sp>
            <p:nvSpPr>
              <p:cNvPr id="37" name="TextBox 37"/>
              <p:cNvSpPr txBox="1"/>
              <p:nvPr/>
            </p:nvSpPr>
            <p:spPr>
              <a:xfrm>
                <a:off x="0" y="-19050"/>
                <a:ext cx="62284" cy="41959"/>
              </a:xfrm>
              <a:prstGeom prst="rect">
                <a:avLst/>
              </a:prstGeom>
            </p:spPr>
            <p:txBody>
              <a:bodyPr lIns="50800" tIns="50800" rIns="50800" bIns="50800" rtlCol="0" anchor="ctr"/>
              <a:lstStyle/>
              <a:p>
                <a:pPr algn="ctr">
                  <a:lnSpc>
                    <a:spcPts val="2188"/>
                  </a:lnSpc>
                </a:pPr>
                <a:endParaRPr/>
              </a:p>
            </p:txBody>
          </p:sp>
        </p:grpSp>
        <p:grpSp>
          <p:nvGrpSpPr>
            <p:cNvPr id="38" name="Group 38"/>
            <p:cNvGrpSpPr/>
            <p:nvPr/>
          </p:nvGrpSpPr>
          <p:grpSpPr>
            <a:xfrm>
              <a:off x="2219022" y="12868179"/>
              <a:ext cx="526897" cy="202707"/>
              <a:chOff x="0" y="0"/>
              <a:chExt cx="159297" cy="61284"/>
            </a:xfrm>
          </p:grpSpPr>
          <p:sp>
            <p:nvSpPr>
              <p:cNvPr id="39" name="Freeform 39"/>
              <p:cNvSpPr/>
              <p:nvPr/>
            </p:nvSpPr>
            <p:spPr>
              <a:xfrm>
                <a:off x="0" y="0"/>
                <a:ext cx="159297" cy="61284"/>
              </a:xfrm>
              <a:custGeom>
                <a:avLst/>
                <a:gdLst/>
                <a:ahLst/>
                <a:cxnLst/>
                <a:rect l="l" t="t" r="r" b="b"/>
                <a:pathLst>
                  <a:path w="159297" h="61284">
                    <a:moveTo>
                      <a:pt x="0" y="0"/>
                    </a:moveTo>
                    <a:lnTo>
                      <a:pt x="159297" y="0"/>
                    </a:lnTo>
                    <a:lnTo>
                      <a:pt x="159297" y="61284"/>
                    </a:lnTo>
                    <a:lnTo>
                      <a:pt x="0" y="61284"/>
                    </a:lnTo>
                    <a:close/>
                  </a:path>
                </a:pathLst>
              </a:custGeom>
              <a:solidFill>
                <a:srgbClr val="966947"/>
              </a:solidFill>
              <a:ln w="1905" cap="sq">
                <a:solidFill>
                  <a:srgbClr val="000000"/>
                </a:solidFill>
                <a:prstDash val="solid"/>
                <a:miter/>
              </a:ln>
            </p:spPr>
          </p:sp>
          <p:sp>
            <p:nvSpPr>
              <p:cNvPr id="40" name="TextBox 40"/>
              <p:cNvSpPr txBox="1"/>
              <p:nvPr/>
            </p:nvSpPr>
            <p:spPr>
              <a:xfrm>
                <a:off x="0" y="-19050"/>
                <a:ext cx="159297" cy="80334"/>
              </a:xfrm>
              <a:prstGeom prst="rect">
                <a:avLst/>
              </a:prstGeom>
            </p:spPr>
            <p:txBody>
              <a:bodyPr lIns="50800" tIns="50800" rIns="50800" bIns="50800" rtlCol="0" anchor="ctr"/>
              <a:lstStyle/>
              <a:p>
                <a:pPr algn="ctr">
                  <a:lnSpc>
                    <a:spcPts val="2188"/>
                  </a:lnSpc>
                </a:pPr>
                <a:endParaRPr/>
              </a:p>
            </p:txBody>
          </p:sp>
        </p:grpSp>
        <p:sp>
          <p:nvSpPr>
            <p:cNvPr id="41" name="TextBox 41"/>
            <p:cNvSpPr txBox="1"/>
            <p:nvPr/>
          </p:nvSpPr>
          <p:spPr>
            <a:xfrm>
              <a:off x="165273" y="456890"/>
              <a:ext cx="5639463" cy="879709"/>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شبكة الشوارع المقترحة</a:t>
              </a:r>
            </a:p>
          </p:txBody>
        </p:sp>
        <p:sp>
          <p:nvSpPr>
            <p:cNvPr id="42" name="TextBox 42"/>
            <p:cNvSpPr txBox="1"/>
            <p:nvPr/>
          </p:nvSpPr>
          <p:spPr>
            <a:xfrm>
              <a:off x="776753" y="11447756"/>
              <a:ext cx="1631117"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مدينة خان يونس</a:t>
              </a:r>
            </a:p>
          </p:txBody>
        </p:sp>
        <p:sp>
          <p:nvSpPr>
            <p:cNvPr id="43" name="TextBox 43"/>
            <p:cNvSpPr txBox="1"/>
            <p:nvPr/>
          </p:nvSpPr>
          <p:spPr>
            <a:xfrm>
              <a:off x="843042" y="11776265"/>
              <a:ext cx="1631117"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شبكة الشوارع</a:t>
              </a:r>
            </a:p>
          </p:txBody>
        </p:sp>
        <p:sp>
          <p:nvSpPr>
            <p:cNvPr id="44" name="TextBox 44"/>
            <p:cNvSpPr txBox="1"/>
            <p:nvPr/>
          </p:nvSpPr>
          <p:spPr>
            <a:xfrm>
              <a:off x="776753" y="12125998"/>
              <a:ext cx="1631117"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الموانئ المقترحة</a:t>
              </a:r>
            </a:p>
          </p:txBody>
        </p:sp>
        <p:sp>
          <p:nvSpPr>
            <p:cNvPr id="45" name="TextBox 45"/>
            <p:cNvSpPr txBox="1"/>
            <p:nvPr/>
          </p:nvSpPr>
          <p:spPr>
            <a:xfrm>
              <a:off x="134637" y="12456995"/>
              <a:ext cx="2273234"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محطات المواصلات الرئيسية</a:t>
              </a:r>
            </a:p>
          </p:txBody>
        </p:sp>
        <p:sp>
          <p:nvSpPr>
            <p:cNvPr id="46" name="TextBox 46"/>
            <p:cNvSpPr txBox="1"/>
            <p:nvPr/>
          </p:nvSpPr>
          <p:spPr>
            <a:xfrm>
              <a:off x="549496" y="13160933"/>
              <a:ext cx="1719304"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مسار القطار السريع</a:t>
              </a:r>
            </a:p>
          </p:txBody>
        </p:sp>
        <p:sp>
          <p:nvSpPr>
            <p:cNvPr id="47" name="TextBox 47"/>
            <p:cNvSpPr txBox="1"/>
            <p:nvPr/>
          </p:nvSpPr>
          <p:spPr>
            <a:xfrm>
              <a:off x="798949" y="12809060"/>
              <a:ext cx="1719304" cy="261825"/>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خدمات ادارية</a:t>
              </a:r>
            </a:p>
          </p:txBody>
        </p:sp>
      </p:grpSp>
      <p:sp>
        <p:nvSpPr>
          <p:cNvPr id="48" name="AutoShape 48"/>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49" name="Freeform 49"/>
          <p:cNvSpPr/>
          <p:nvPr/>
        </p:nvSpPr>
        <p:spPr>
          <a:xfrm>
            <a:off x="14848864" y="1451926"/>
            <a:ext cx="3090151" cy="3533613"/>
          </a:xfrm>
          <a:custGeom>
            <a:avLst/>
            <a:gdLst/>
            <a:ahLst/>
            <a:cxnLst/>
            <a:rect l="l" t="t" r="r" b="b"/>
            <a:pathLst>
              <a:path w="3090151" h="3533613">
                <a:moveTo>
                  <a:pt x="0" y="0"/>
                </a:moveTo>
                <a:lnTo>
                  <a:pt x="3090151" y="0"/>
                </a:lnTo>
                <a:lnTo>
                  <a:pt x="3090151" y="3533613"/>
                </a:lnTo>
                <a:lnTo>
                  <a:pt x="0" y="3533613"/>
                </a:lnTo>
                <a:lnTo>
                  <a:pt x="0" y="0"/>
                </a:lnTo>
                <a:close/>
              </a:path>
            </a:pathLst>
          </a:custGeom>
          <a:blipFill>
            <a:blip r:embed="rId4"/>
            <a:stretch>
              <a:fillRect/>
            </a:stretch>
          </a:blipFill>
          <a:ln w="9525" cap="sq">
            <a:solidFill>
              <a:srgbClr val="000000"/>
            </a:solidFill>
            <a:prstDash val="solid"/>
            <a:miter/>
          </a:ln>
        </p:spPr>
      </p:sp>
      <p:sp>
        <p:nvSpPr>
          <p:cNvPr id="50" name="TextBox 50"/>
          <p:cNvSpPr txBox="1"/>
          <p:nvPr/>
        </p:nvSpPr>
        <p:spPr>
          <a:xfrm>
            <a:off x="9943397" y="1280476"/>
            <a:ext cx="4552113" cy="2197457"/>
          </a:xfrm>
          <a:prstGeom prst="rect">
            <a:avLst/>
          </a:prstGeom>
        </p:spPr>
        <p:txBody>
          <a:bodyPr lIns="0" tIns="0" rIns="0" bIns="0" rtlCol="0" anchor="t">
            <a:spAutoFit/>
          </a:bodyPr>
          <a:lstStyle/>
          <a:p>
            <a:pPr algn="r" rtl="1">
              <a:lnSpc>
                <a:spcPts val="4274"/>
              </a:lnSpc>
            </a:pPr>
            <a:r>
              <a:rPr lang="ar-EG" sz="2740">
                <a:solidFill>
                  <a:srgbClr val="000000"/>
                </a:solidFill>
                <a:latin typeface="29LT Zarid Display"/>
                <a:ea typeface="29LT Zarid Display"/>
                <a:cs typeface="29LT Zarid Display"/>
                <a:sym typeface="29LT Zarid Display"/>
                <a:rtl/>
              </a:rPr>
              <a:t>تصنيف شبكة الشوارع إلى نوعين رئيسيين:</a:t>
            </a:r>
          </a:p>
          <a:p>
            <a:pPr algn="r" rtl="1">
              <a:lnSpc>
                <a:spcPts val="4274"/>
              </a:lnSpc>
            </a:pPr>
            <a:r>
              <a:rPr lang="ar-EG" sz="2740" b="1">
                <a:solidFill>
                  <a:srgbClr val="000000"/>
                </a:solidFill>
                <a:latin typeface="29LT Zarid Display Medium"/>
                <a:ea typeface="29LT Zarid Display Medium"/>
                <a:cs typeface="29LT Zarid Display Medium"/>
                <a:sym typeface="29LT Zarid Display Medium"/>
                <a:rtl/>
              </a:rPr>
              <a:t>        طرق رئيسية</a:t>
            </a:r>
          </a:p>
          <a:p>
            <a:pPr algn="r" rtl="1">
              <a:lnSpc>
                <a:spcPts val="4274"/>
              </a:lnSpc>
            </a:pPr>
            <a:r>
              <a:rPr lang="ar-EG" sz="2740" b="1">
                <a:solidFill>
                  <a:srgbClr val="000000"/>
                </a:solidFill>
                <a:latin typeface="29LT Zarid Display Medium"/>
                <a:ea typeface="29LT Zarid Display Medium"/>
                <a:cs typeface="29LT Zarid Display Medium"/>
                <a:sym typeface="29LT Zarid Display Medium"/>
                <a:rtl/>
              </a:rPr>
              <a:t>         طرق تجميعية</a:t>
            </a:r>
          </a:p>
          <a:p>
            <a:pPr algn="r" rtl="1">
              <a:lnSpc>
                <a:spcPts val="4274"/>
              </a:lnSpc>
            </a:pPr>
            <a:endParaRPr lang="ar-EG" sz="2740" b="1">
              <a:solidFill>
                <a:srgbClr val="000000"/>
              </a:solidFill>
              <a:latin typeface="29LT Zarid Display Medium"/>
              <a:ea typeface="29LT Zarid Display Medium"/>
              <a:cs typeface="29LT Zarid Display Medium"/>
              <a:sym typeface="29LT Zarid Display Medium"/>
              <a:rtl/>
            </a:endParaRPr>
          </a:p>
        </p:txBody>
      </p:sp>
      <p:sp>
        <p:nvSpPr>
          <p:cNvPr id="51" name="AutoShape 51"/>
          <p:cNvSpPr/>
          <p:nvPr/>
        </p:nvSpPr>
        <p:spPr>
          <a:xfrm>
            <a:off x="6895253" y="5348108"/>
            <a:ext cx="2248747" cy="525740"/>
          </a:xfrm>
          <a:prstGeom prst="line">
            <a:avLst/>
          </a:prstGeom>
          <a:ln w="38100" cap="flat">
            <a:solidFill>
              <a:srgbClr val="000000"/>
            </a:solidFill>
            <a:prstDash val="sysDot"/>
            <a:headEnd type="none" w="sm" len="sm"/>
            <a:tailEnd type="arrow" w="med" len="sm"/>
          </a:ln>
        </p:spPr>
      </p:sp>
      <p:sp>
        <p:nvSpPr>
          <p:cNvPr id="52" name="AutoShape 52"/>
          <p:cNvSpPr/>
          <p:nvPr/>
        </p:nvSpPr>
        <p:spPr>
          <a:xfrm flipH="1" flipV="1">
            <a:off x="4900929" y="1811237"/>
            <a:ext cx="878780" cy="671263"/>
          </a:xfrm>
          <a:prstGeom prst="line">
            <a:avLst/>
          </a:prstGeom>
          <a:ln w="38100" cap="flat">
            <a:solidFill>
              <a:srgbClr val="000000"/>
            </a:solidFill>
            <a:prstDash val="sysDot"/>
            <a:headEnd type="none" w="sm" len="sm"/>
            <a:tailEnd type="arrow" w="med" len="sm"/>
          </a:ln>
        </p:spPr>
      </p:sp>
      <p:sp>
        <p:nvSpPr>
          <p:cNvPr id="53" name="AutoShape 53"/>
          <p:cNvSpPr/>
          <p:nvPr/>
        </p:nvSpPr>
        <p:spPr>
          <a:xfrm flipH="1" flipV="1">
            <a:off x="2923580" y="4162834"/>
            <a:ext cx="1292239" cy="609653"/>
          </a:xfrm>
          <a:prstGeom prst="line">
            <a:avLst/>
          </a:prstGeom>
          <a:ln w="38100" cap="flat">
            <a:solidFill>
              <a:srgbClr val="000000"/>
            </a:solidFill>
            <a:prstDash val="sysDot"/>
            <a:headEnd type="none" w="sm" len="sm"/>
            <a:tailEnd type="arrow" w="med" len="sm"/>
          </a:ln>
        </p:spPr>
      </p:sp>
      <p:grpSp>
        <p:nvGrpSpPr>
          <p:cNvPr id="54" name="Group 54"/>
          <p:cNvGrpSpPr/>
          <p:nvPr/>
        </p:nvGrpSpPr>
        <p:grpSpPr>
          <a:xfrm>
            <a:off x="9307385" y="5618859"/>
            <a:ext cx="2012800" cy="509976"/>
            <a:chOff x="0" y="0"/>
            <a:chExt cx="572228" cy="144983"/>
          </a:xfrm>
        </p:grpSpPr>
        <p:sp>
          <p:nvSpPr>
            <p:cNvPr id="55" name="Freeform 55"/>
            <p:cNvSpPr/>
            <p:nvPr/>
          </p:nvSpPr>
          <p:spPr>
            <a:xfrm>
              <a:off x="0" y="0"/>
              <a:ext cx="572228" cy="144983"/>
            </a:xfrm>
            <a:custGeom>
              <a:avLst/>
              <a:gdLst/>
              <a:ahLst/>
              <a:cxnLst/>
              <a:rect l="l" t="t" r="r" b="b"/>
              <a:pathLst>
                <a:path w="572228" h="144983">
                  <a:moveTo>
                    <a:pt x="0" y="0"/>
                  </a:moveTo>
                  <a:lnTo>
                    <a:pt x="572228" y="0"/>
                  </a:lnTo>
                  <a:lnTo>
                    <a:pt x="572228" y="144983"/>
                  </a:lnTo>
                  <a:lnTo>
                    <a:pt x="0" y="144983"/>
                  </a:lnTo>
                  <a:close/>
                </a:path>
              </a:pathLst>
            </a:custGeom>
            <a:solidFill>
              <a:srgbClr val="CA462E">
                <a:alpha val="35686"/>
              </a:srgbClr>
            </a:solidFill>
          </p:spPr>
        </p:sp>
        <p:sp>
          <p:nvSpPr>
            <p:cNvPr id="56" name="TextBox 56"/>
            <p:cNvSpPr txBox="1"/>
            <p:nvPr/>
          </p:nvSpPr>
          <p:spPr>
            <a:xfrm>
              <a:off x="0" y="-9525"/>
              <a:ext cx="572228" cy="154508"/>
            </a:xfrm>
            <a:prstGeom prst="rect">
              <a:avLst/>
            </a:prstGeom>
          </p:spPr>
          <p:txBody>
            <a:bodyPr lIns="50800" tIns="50800" rIns="50800" bIns="50800" rtlCol="0" anchor="ctr"/>
            <a:lstStyle/>
            <a:p>
              <a:pPr algn="ctr">
                <a:lnSpc>
                  <a:spcPts val="1690"/>
                </a:lnSpc>
              </a:pPr>
              <a:endParaRPr/>
            </a:p>
          </p:txBody>
        </p:sp>
      </p:grpSp>
      <p:grpSp>
        <p:nvGrpSpPr>
          <p:cNvPr id="57" name="Group 57"/>
          <p:cNvGrpSpPr/>
          <p:nvPr/>
        </p:nvGrpSpPr>
        <p:grpSpPr>
          <a:xfrm>
            <a:off x="1390790" y="3994932"/>
            <a:ext cx="1313901" cy="509976"/>
            <a:chOff x="0" y="0"/>
            <a:chExt cx="373535" cy="144983"/>
          </a:xfrm>
        </p:grpSpPr>
        <p:sp>
          <p:nvSpPr>
            <p:cNvPr id="58" name="Freeform 58"/>
            <p:cNvSpPr/>
            <p:nvPr/>
          </p:nvSpPr>
          <p:spPr>
            <a:xfrm>
              <a:off x="0" y="0"/>
              <a:ext cx="373535" cy="144983"/>
            </a:xfrm>
            <a:custGeom>
              <a:avLst/>
              <a:gdLst/>
              <a:ahLst/>
              <a:cxnLst/>
              <a:rect l="l" t="t" r="r" b="b"/>
              <a:pathLst>
                <a:path w="373535" h="144983">
                  <a:moveTo>
                    <a:pt x="0" y="0"/>
                  </a:moveTo>
                  <a:lnTo>
                    <a:pt x="373535" y="0"/>
                  </a:lnTo>
                  <a:lnTo>
                    <a:pt x="373535" y="144983"/>
                  </a:lnTo>
                  <a:lnTo>
                    <a:pt x="0" y="144983"/>
                  </a:lnTo>
                  <a:close/>
                </a:path>
              </a:pathLst>
            </a:custGeom>
            <a:solidFill>
              <a:srgbClr val="CA462E">
                <a:alpha val="35686"/>
              </a:srgbClr>
            </a:solidFill>
          </p:spPr>
        </p:sp>
        <p:sp>
          <p:nvSpPr>
            <p:cNvPr id="59" name="TextBox 59"/>
            <p:cNvSpPr txBox="1"/>
            <p:nvPr/>
          </p:nvSpPr>
          <p:spPr>
            <a:xfrm>
              <a:off x="0" y="-9525"/>
              <a:ext cx="373535" cy="154508"/>
            </a:xfrm>
            <a:prstGeom prst="rect">
              <a:avLst/>
            </a:prstGeom>
          </p:spPr>
          <p:txBody>
            <a:bodyPr lIns="50800" tIns="50800" rIns="50800" bIns="50800" rtlCol="0" anchor="ctr"/>
            <a:lstStyle/>
            <a:p>
              <a:pPr algn="ctr">
                <a:lnSpc>
                  <a:spcPts val="1690"/>
                </a:lnSpc>
              </a:pPr>
              <a:endParaRPr/>
            </a:p>
          </p:txBody>
        </p:sp>
      </p:grpSp>
      <p:grpSp>
        <p:nvGrpSpPr>
          <p:cNvPr id="60" name="Group 60"/>
          <p:cNvGrpSpPr/>
          <p:nvPr/>
        </p:nvGrpSpPr>
        <p:grpSpPr>
          <a:xfrm>
            <a:off x="2923580" y="1556249"/>
            <a:ext cx="1907546" cy="509976"/>
            <a:chOff x="0" y="0"/>
            <a:chExt cx="542305" cy="144983"/>
          </a:xfrm>
        </p:grpSpPr>
        <p:sp>
          <p:nvSpPr>
            <p:cNvPr id="61" name="Freeform 61"/>
            <p:cNvSpPr/>
            <p:nvPr/>
          </p:nvSpPr>
          <p:spPr>
            <a:xfrm>
              <a:off x="0" y="0"/>
              <a:ext cx="542305" cy="144983"/>
            </a:xfrm>
            <a:custGeom>
              <a:avLst/>
              <a:gdLst/>
              <a:ahLst/>
              <a:cxnLst/>
              <a:rect l="l" t="t" r="r" b="b"/>
              <a:pathLst>
                <a:path w="542305" h="144983">
                  <a:moveTo>
                    <a:pt x="0" y="0"/>
                  </a:moveTo>
                  <a:lnTo>
                    <a:pt x="542305" y="0"/>
                  </a:lnTo>
                  <a:lnTo>
                    <a:pt x="542305" y="144983"/>
                  </a:lnTo>
                  <a:lnTo>
                    <a:pt x="0" y="144983"/>
                  </a:lnTo>
                  <a:close/>
                </a:path>
              </a:pathLst>
            </a:custGeom>
            <a:solidFill>
              <a:srgbClr val="CA462E">
                <a:alpha val="35686"/>
              </a:srgbClr>
            </a:solidFill>
          </p:spPr>
        </p:sp>
        <p:sp>
          <p:nvSpPr>
            <p:cNvPr id="62" name="TextBox 62"/>
            <p:cNvSpPr txBox="1"/>
            <p:nvPr/>
          </p:nvSpPr>
          <p:spPr>
            <a:xfrm>
              <a:off x="0" y="-9525"/>
              <a:ext cx="542305" cy="154508"/>
            </a:xfrm>
            <a:prstGeom prst="rect">
              <a:avLst/>
            </a:prstGeom>
          </p:spPr>
          <p:txBody>
            <a:bodyPr lIns="50800" tIns="50800" rIns="50800" bIns="50800" rtlCol="0" anchor="ctr"/>
            <a:lstStyle/>
            <a:p>
              <a:pPr algn="ctr">
                <a:lnSpc>
                  <a:spcPts val="1690"/>
                </a:lnSpc>
              </a:pPr>
              <a:endParaRPr/>
            </a:p>
          </p:txBody>
        </p:sp>
      </p:grpSp>
      <p:sp>
        <p:nvSpPr>
          <p:cNvPr id="63" name="AutoShape 63"/>
          <p:cNvSpPr/>
          <p:nvPr/>
        </p:nvSpPr>
        <p:spPr>
          <a:xfrm>
            <a:off x="14087679" y="2195535"/>
            <a:ext cx="568969" cy="0"/>
          </a:xfrm>
          <a:prstGeom prst="line">
            <a:avLst/>
          </a:prstGeom>
          <a:ln w="76200" cap="flat">
            <a:solidFill>
              <a:srgbClr val="9C2810"/>
            </a:solidFill>
            <a:prstDash val="solid"/>
            <a:headEnd type="none" w="sm" len="sm"/>
            <a:tailEnd type="none" w="sm" len="sm"/>
          </a:ln>
        </p:spPr>
      </p:sp>
      <p:sp>
        <p:nvSpPr>
          <p:cNvPr id="64" name="AutoShape 64"/>
          <p:cNvSpPr/>
          <p:nvPr/>
        </p:nvSpPr>
        <p:spPr>
          <a:xfrm flipV="1">
            <a:off x="14044261" y="2744146"/>
            <a:ext cx="568969" cy="0"/>
          </a:xfrm>
          <a:prstGeom prst="line">
            <a:avLst/>
          </a:prstGeom>
          <a:ln w="76200" cap="flat">
            <a:solidFill>
              <a:srgbClr val="326831"/>
            </a:solidFill>
            <a:prstDash val="solid"/>
            <a:headEnd type="none" w="sm" len="sm"/>
            <a:tailEnd type="none" w="sm" len="sm"/>
          </a:ln>
        </p:spPr>
      </p:sp>
      <p:sp>
        <p:nvSpPr>
          <p:cNvPr id="65" name="AutoShape 65"/>
          <p:cNvSpPr/>
          <p:nvPr/>
        </p:nvSpPr>
        <p:spPr>
          <a:xfrm>
            <a:off x="13583357" y="6916819"/>
            <a:ext cx="5542588" cy="14288"/>
          </a:xfrm>
          <a:prstGeom prst="line">
            <a:avLst/>
          </a:prstGeom>
          <a:ln w="28575" cap="flat">
            <a:solidFill>
              <a:srgbClr val="94415A">
                <a:alpha val="23922"/>
              </a:srgbClr>
            </a:solidFill>
            <a:prstDash val="solid"/>
            <a:headEnd type="none" w="sm" len="sm"/>
            <a:tailEnd type="none" w="sm" len="sm"/>
          </a:ln>
        </p:spPr>
      </p:sp>
      <p:grpSp>
        <p:nvGrpSpPr>
          <p:cNvPr id="66" name="Group 66"/>
          <p:cNvGrpSpPr/>
          <p:nvPr/>
        </p:nvGrpSpPr>
        <p:grpSpPr>
          <a:xfrm>
            <a:off x="17259300" y="645212"/>
            <a:ext cx="764476" cy="298549"/>
            <a:chOff x="0" y="0"/>
            <a:chExt cx="308166" cy="120347"/>
          </a:xfrm>
        </p:grpSpPr>
        <p:sp>
          <p:nvSpPr>
            <p:cNvPr id="67" name="Freeform 67"/>
            <p:cNvSpPr/>
            <p:nvPr/>
          </p:nvSpPr>
          <p:spPr>
            <a:xfrm>
              <a:off x="0" y="0"/>
              <a:ext cx="308166" cy="120347"/>
            </a:xfrm>
            <a:custGeom>
              <a:avLst/>
              <a:gdLst/>
              <a:ahLst/>
              <a:cxnLst/>
              <a:rect l="l" t="t" r="r" b="b"/>
              <a:pathLst>
                <a:path w="308166" h="120347">
                  <a:moveTo>
                    <a:pt x="0" y="0"/>
                  </a:moveTo>
                  <a:lnTo>
                    <a:pt x="308166" y="0"/>
                  </a:lnTo>
                  <a:lnTo>
                    <a:pt x="308166" y="120347"/>
                  </a:lnTo>
                  <a:lnTo>
                    <a:pt x="0" y="120347"/>
                  </a:lnTo>
                  <a:close/>
                </a:path>
              </a:pathLst>
            </a:custGeom>
            <a:solidFill>
              <a:srgbClr val="848280"/>
            </a:solidFill>
            <a:ln cap="sq">
              <a:noFill/>
              <a:prstDash val="solid"/>
              <a:miter/>
            </a:ln>
          </p:spPr>
        </p:sp>
        <p:sp>
          <p:nvSpPr>
            <p:cNvPr id="68" name="TextBox 68"/>
            <p:cNvSpPr txBox="1"/>
            <p:nvPr/>
          </p:nvSpPr>
          <p:spPr>
            <a:xfrm>
              <a:off x="0" y="-19050"/>
              <a:ext cx="308166" cy="139397"/>
            </a:xfrm>
            <a:prstGeom prst="rect">
              <a:avLst/>
            </a:prstGeom>
          </p:spPr>
          <p:txBody>
            <a:bodyPr lIns="50800" tIns="50800" rIns="50800" bIns="50800" rtlCol="0" anchor="ctr"/>
            <a:lstStyle/>
            <a:p>
              <a:pPr algn="ctr">
                <a:lnSpc>
                  <a:spcPts val="2188"/>
                </a:lnSpc>
              </a:pPr>
              <a:endParaRPr/>
            </a:p>
          </p:txBody>
        </p:sp>
      </p:grpSp>
      <p:sp>
        <p:nvSpPr>
          <p:cNvPr id="69" name="Freeform 69"/>
          <p:cNvSpPr/>
          <p:nvPr/>
        </p:nvSpPr>
        <p:spPr>
          <a:xfrm>
            <a:off x="3384075" y="3258496"/>
            <a:ext cx="493278" cy="493278"/>
          </a:xfrm>
          <a:custGeom>
            <a:avLst/>
            <a:gdLst/>
            <a:ahLst/>
            <a:cxnLst/>
            <a:rect l="l" t="t" r="r" b="b"/>
            <a:pathLst>
              <a:path w="493278" h="493278">
                <a:moveTo>
                  <a:pt x="0" y="0"/>
                </a:moveTo>
                <a:lnTo>
                  <a:pt x="493278" y="0"/>
                </a:lnTo>
                <a:lnTo>
                  <a:pt x="493278" y="493278"/>
                </a:lnTo>
                <a:lnTo>
                  <a:pt x="0" y="493278"/>
                </a:lnTo>
                <a:lnTo>
                  <a:pt x="0" y="0"/>
                </a:lnTo>
                <a:close/>
              </a:path>
            </a:pathLst>
          </a:custGeom>
          <a:blipFill>
            <a:blip r:embed="rId5"/>
            <a:stretch>
              <a:fillRect/>
            </a:stretch>
          </a:blipFill>
        </p:spPr>
      </p:sp>
      <p:sp>
        <p:nvSpPr>
          <p:cNvPr id="70" name="TextBox 70"/>
          <p:cNvSpPr txBox="1"/>
          <p:nvPr/>
        </p:nvSpPr>
        <p:spPr>
          <a:xfrm>
            <a:off x="12315737" y="557286"/>
            <a:ext cx="5333009" cy="602088"/>
          </a:xfrm>
          <a:prstGeom prst="rect">
            <a:avLst/>
          </a:prstGeom>
        </p:spPr>
        <p:txBody>
          <a:bodyPr wrap="square" lIns="0" tIns="0" rIns="0" bIns="0" rtlCol="0" anchor="t">
            <a:spAutoFit/>
          </a:bodyPr>
          <a:lstStyle/>
          <a:p>
            <a:pPr algn="ctr" rtl="1">
              <a:lnSpc>
                <a:spcPts val="4532"/>
              </a:lnSpc>
            </a:pPr>
            <a:r>
              <a:rPr lang="ar-EG" sz="4400" b="1" dirty="0">
                <a:solidFill>
                  <a:srgbClr val="000000"/>
                </a:solidFill>
                <a:latin typeface="29LT Zarid Display Medium"/>
                <a:ea typeface="29LT Zarid Display Medium"/>
                <a:cs typeface="29LT Zarid Display Medium"/>
                <a:sym typeface="29LT Zarid Display Medium"/>
                <a:rtl/>
              </a:rPr>
              <a:t>شبكة الشوارع المقترحة</a:t>
            </a:r>
          </a:p>
        </p:txBody>
      </p:sp>
      <p:sp>
        <p:nvSpPr>
          <p:cNvPr id="71" name="TextBox 71"/>
          <p:cNvSpPr txBox="1"/>
          <p:nvPr/>
        </p:nvSpPr>
        <p:spPr>
          <a:xfrm>
            <a:off x="9613549" y="5693782"/>
            <a:ext cx="1400473" cy="341080"/>
          </a:xfrm>
          <a:prstGeom prst="rect">
            <a:avLst/>
          </a:prstGeom>
        </p:spPr>
        <p:txBody>
          <a:bodyPr lIns="0" tIns="0" rIns="0" bIns="0" rtlCol="0" anchor="t">
            <a:spAutoFit/>
          </a:bodyPr>
          <a:lstStyle/>
          <a:p>
            <a:pPr algn="ctr" rtl="1">
              <a:lnSpc>
                <a:spcPts val="2188"/>
              </a:lnSpc>
              <a:spcBef>
                <a:spcPct val="0"/>
              </a:spcBef>
            </a:pPr>
            <a:r>
              <a:rPr lang="ar-EG" sz="2124" b="1">
                <a:solidFill>
                  <a:srgbClr val="000000"/>
                </a:solidFill>
                <a:latin typeface="29LT Zarid Display Medium"/>
                <a:ea typeface="29LT Zarid Display Medium"/>
                <a:cs typeface="29LT Zarid Display Medium"/>
                <a:sym typeface="29LT Zarid Display Medium"/>
                <a:rtl/>
              </a:rPr>
              <a:t>شارع صلاح الدين</a:t>
            </a:r>
          </a:p>
        </p:txBody>
      </p:sp>
      <p:sp>
        <p:nvSpPr>
          <p:cNvPr id="72" name="TextBox 72"/>
          <p:cNvSpPr txBox="1"/>
          <p:nvPr/>
        </p:nvSpPr>
        <p:spPr>
          <a:xfrm>
            <a:off x="3009354" y="1631172"/>
            <a:ext cx="1735998" cy="341080"/>
          </a:xfrm>
          <a:prstGeom prst="rect">
            <a:avLst/>
          </a:prstGeom>
        </p:spPr>
        <p:txBody>
          <a:bodyPr lIns="0" tIns="0" rIns="0" bIns="0" rtlCol="0" anchor="t">
            <a:spAutoFit/>
          </a:bodyPr>
          <a:lstStyle/>
          <a:p>
            <a:pPr algn="ctr" rtl="1">
              <a:lnSpc>
                <a:spcPts val="2188"/>
              </a:lnSpc>
              <a:spcBef>
                <a:spcPct val="0"/>
              </a:spcBef>
            </a:pPr>
            <a:r>
              <a:rPr lang="ar-EG" sz="2124" b="1">
                <a:solidFill>
                  <a:srgbClr val="000000"/>
                </a:solidFill>
                <a:latin typeface="29LT Zarid Display Medium"/>
                <a:ea typeface="29LT Zarid Display Medium"/>
                <a:cs typeface="29LT Zarid Display Medium"/>
                <a:sym typeface="29LT Zarid Display Medium"/>
                <a:rtl/>
              </a:rPr>
              <a:t>شارع الرشيد الساحلي</a:t>
            </a:r>
          </a:p>
        </p:txBody>
      </p:sp>
      <p:sp>
        <p:nvSpPr>
          <p:cNvPr id="73" name="TextBox 73"/>
          <p:cNvSpPr txBox="1"/>
          <p:nvPr/>
        </p:nvSpPr>
        <p:spPr>
          <a:xfrm>
            <a:off x="1639786" y="4069855"/>
            <a:ext cx="866510" cy="341080"/>
          </a:xfrm>
          <a:prstGeom prst="rect">
            <a:avLst/>
          </a:prstGeom>
        </p:spPr>
        <p:txBody>
          <a:bodyPr lIns="0" tIns="0" rIns="0" bIns="0" rtlCol="0" anchor="t">
            <a:spAutoFit/>
          </a:bodyPr>
          <a:lstStyle/>
          <a:p>
            <a:pPr algn="ctr" rtl="1">
              <a:lnSpc>
                <a:spcPts val="2188"/>
              </a:lnSpc>
              <a:spcBef>
                <a:spcPct val="0"/>
              </a:spcBef>
            </a:pPr>
            <a:r>
              <a:rPr lang="ar-EG" sz="2124" b="1">
                <a:solidFill>
                  <a:srgbClr val="000000"/>
                </a:solidFill>
                <a:latin typeface="29LT Zarid Display Medium"/>
                <a:ea typeface="29LT Zarid Display Medium"/>
                <a:cs typeface="29LT Zarid Display Medium"/>
                <a:sym typeface="29LT Zarid Display Medium"/>
                <a:rtl/>
              </a:rPr>
              <a:t>شارع البحر</a:t>
            </a:r>
          </a:p>
        </p:txBody>
      </p:sp>
      <p:sp>
        <p:nvSpPr>
          <p:cNvPr id="74" name="TextBox 74"/>
          <p:cNvSpPr txBox="1"/>
          <p:nvPr/>
        </p:nvSpPr>
        <p:spPr>
          <a:xfrm>
            <a:off x="8942248" y="3115621"/>
            <a:ext cx="5670982" cy="1895500"/>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اقتراح تطوير شارع الرشيد كطريق رئيسي يربط بين شمال وجنوب المدينة، مع إمكانية إنشاء قطار سريع لتحسين الربط وزيادة سرعة التنقل.</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75" name="TextBox 75"/>
          <p:cNvSpPr txBox="1"/>
          <p:nvPr/>
        </p:nvSpPr>
        <p:spPr>
          <a:xfrm>
            <a:off x="14378071" y="6164774"/>
            <a:ext cx="2895645" cy="714121"/>
          </a:xfrm>
          <a:prstGeom prst="rect">
            <a:avLst/>
          </a:prstGeom>
        </p:spPr>
        <p:txBody>
          <a:bodyPr lIns="0" tIns="0" rIns="0" bIns="0" rtlCol="0" anchor="t">
            <a:spAutoFit/>
          </a:bodyPr>
          <a:lstStyle/>
          <a:p>
            <a:pPr algn="ctr" rtl="1">
              <a:lnSpc>
                <a:spcPts val="4532"/>
              </a:lnSpc>
            </a:pPr>
            <a:r>
              <a:rPr lang="ar-EG" sz="4400" b="1">
                <a:solidFill>
                  <a:srgbClr val="000000"/>
                </a:solidFill>
                <a:latin typeface="29LT Zarid Display Medium"/>
                <a:ea typeface="29LT Zarid Display Medium"/>
                <a:cs typeface="29LT Zarid Display Medium"/>
                <a:sym typeface="29LT Zarid Display Medium"/>
                <a:rtl/>
              </a:rPr>
              <a:t>الموانئ المقترحة</a:t>
            </a:r>
          </a:p>
        </p:txBody>
      </p:sp>
      <p:sp>
        <p:nvSpPr>
          <p:cNvPr id="76" name="TextBox 76"/>
          <p:cNvSpPr txBox="1"/>
          <p:nvPr/>
        </p:nvSpPr>
        <p:spPr>
          <a:xfrm>
            <a:off x="9865038" y="7078744"/>
            <a:ext cx="8147528" cy="965002"/>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تعزيز الموانئ القائمة في المدينة من خلال إعادة تدوير الأنقاض الناتجة عن الحرب، واستخدامها في تدعيم الأرصفة والمنشآت الساحلية.</a:t>
            </a:r>
          </a:p>
        </p:txBody>
      </p:sp>
      <p:sp>
        <p:nvSpPr>
          <p:cNvPr id="77" name="Freeform 77"/>
          <p:cNvSpPr/>
          <p:nvPr/>
        </p:nvSpPr>
        <p:spPr>
          <a:xfrm>
            <a:off x="6401976" y="1247480"/>
            <a:ext cx="493278" cy="493278"/>
          </a:xfrm>
          <a:custGeom>
            <a:avLst/>
            <a:gdLst/>
            <a:ahLst/>
            <a:cxnLst/>
            <a:rect l="l" t="t" r="r" b="b"/>
            <a:pathLst>
              <a:path w="493278" h="493278">
                <a:moveTo>
                  <a:pt x="0" y="0"/>
                </a:moveTo>
                <a:lnTo>
                  <a:pt x="493277" y="0"/>
                </a:lnTo>
                <a:lnTo>
                  <a:pt x="493277" y="493277"/>
                </a:lnTo>
                <a:lnTo>
                  <a:pt x="0" y="493277"/>
                </a:lnTo>
                <a:lnTo>
                  <a:pt x="0" y="0"/>
                </a:lnTo>
                <a:close/>
              </a:path>
            </a:pathLst>
          </a:custGeom>
          <a:blipFill>
            <a:blip r:embed="rId5"/>
            <a:stretch>
              <a:fillRect/>
            </a:stretch>
          </a:blipFill>
        </p:spPr>
      </p:sp>
      <p:sp>
        <p:nvSpPr>
          <p:cNvPr id="78" name="Freeform 78"/>
          <p:cNvSpPr/>
          <p:nvPr/>
        </p:nvSpPr>
        <p:spPr>
          <a:xfrm>
            <a:off x="17273716" y="6128835"/>
            <a:ext cx="750060" cy="750060"/>
          </a:xfrm>
          <a:custGeom>
            <a:avLst/>
            <a:gdLst/>
            <a:ahLst/>
            <a:cxnLst/>
            <a:rect l="l" t="t" r="r" b="b"/>
            <a:pathLst>
              <a:path w="750060" h="750060">
                <a:moveTo>
                  <a:pt x="0" y="0"/>
                </a:moveTo>
                <a:lnTo>
                  <a:pt x="750060" y="0"/>
                </a:lnTo>
                <a:lnTo>
                  <a:pt x="750060" y="750060"/>
                </a:lnTo>
                <a:lnTo>
                  <a:pt x="0" y="750060"/>
                </a:lnTo>
                <a:lnTo>
                  <a:pt x="0" y="0"/>
                </a:lnTo>
                <a:close/>
              </a:path>
            </a:pathLst>
          </a:custGeom>
          <a:blipFill>
            <a:blip r:embed="rId5"/>
            <a:stretch>
              <a:fillRect/>
            </a:stretch>
          </a:blipFill>
        </p:spPr>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3" name="Freeform 3"/>
          <p:cNvSpPr/>
          <p:nvPr/>
        </p:nvSpPr>
        <p:spPr>
          <a:xfrm>
            <a:off x="846630" y="0"/>
            <a:ext cx="7955748" cy="10254510"/>
          </a:xfrm>
          <a:custGeom>
            <a:avLst/>
            <a:gdLst/>
            <a:ahLst/>
            <a:cxnLst/>
            <a:rect l="l" t="t" r="r" b="b"/>
            <a:pathLst>
              <a:path w="7955748" h="10254510">
                <a:moveTo>
                  <a:pt x="0" y="0"/>
                </a:moveTo>
                <a:lnTo>
                  <a:pt x="7955749" y="0"/>
                </a:lnTo>
                <a:lnTo>
                  <a:pt x="7955749" y="10254510"/>
                </a:lnTo>
                <a:lnTo>
                  <a:pt x="0" y="10254510"/>
                </a:lnTo>
                <a:lnTo>
                  <a:pt x="0" y="0"/>
                </a:lnTo>
                <a:close/>
              </a:path>
            </a:pathLst>
          </a:custGeom>
          <a:blipFill>
            <a:blip r:embed="rId2"/>
            <a:stretch>
              <a:fillRect l="-6176"/>
            </a:stretch>
          </a:blipFill>
          <a:ln w="9525" cap="sq">
            <a:solidFill>
              <a:srgbClr val="000000"/>
            </a:solidFill>
            <a:prstDash val="solid"/>
            <a:miter/>
          </a:ln>
        </p:spPr>
      </p:sp>
      <p:sp>
        <p:nvSpPr>
          <p:cNvPr id="4" name="Freeform 4"/>
          <p:cNvSpPr/>
          <p:nvPr/>
        </p:nvSpPr>
        <p:spPr>
          <a:xfrm>
            <a:off x="8114131" y="14416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3"/>
            <a:stretch>
              <a:fillRect l="-300971"/>
            </a:stretch>
          </a:blipFill>
        </p:spPr>
      </p:sp>
      <p:grpSp>
        <p:nvGrpSpPr>
          <p:cNvPr id="5" name="Group 5"/>
          <p:cNvGrpSpPr/>
          <p:nvPr/>
        </p:nvGrpSpPr>
        <p:grpSpPr>
          <a:xfrm>
            <a:off x="2314953" y="8394032"/>
            <a:ext cx="395173" cy="161122"/>
            <a:chOff x="0" y="0"/>
            <a:chExt cx="159297" cy="64950"/>
          </a:xfrm>
        </p:grpSpPr>
        <p:sp>
          <p:nvSpPr>
            <p:cNvPr id="6" name="Freeform 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7" name="TextBox 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8" name="Group 8"/>
          <p:cNvGrpSpPr/>
          <p:nvPr/>
        </p:nvGrpSpPr>
        <p:grpSpPr>
          <a:xfrm>
            <a:off x="2312759" y="8641698"/>
            <a:ext cx="395173" cy="161122"/>
            <a:chOff x="0" y="0"/>
            <a:chExt cx="159297" cy="64950"/>
          </a:xfrm>
        </p:grpSpPr>
        <p:sp>
          <p:nvSpPr>
            <p:cNvPr id="9" name="Freeform 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0" name="TextBox 1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1" name="Group 11"/>
          <p:cNvGrpSpPr/>
          <p:nvPr/>
        </p:nvGrpSpPr>
        <p:grpSpPr>
          <a:xfrm>
            <a:off x="2314953" y="8889946"/>
            <a:ext cx="395173" cy="161122"/>
            <a:chOff x="0" y="0"/>
            <a:chExt cx="159297" cy="64950"/>
          </a:xfrm>
        </p:grpSpPr>
        <p:sp>
          <p:nvSpPr>
            <p:cNvPr id="12" name="Freeform 1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3" name="TextBox 1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4" name="Group 14"/>
          <p:cNvGrpSpPr/>
          <p:nvPr/>
        </p:nvGrpSpPr>
        <p:grpSpPr>
          <a:xfrm>
            <a:off x="2314953" y="9138194"/>
            <a:ext cx="395173" cy="161122"/>
            <a:chOff x="0" y="0"/>
            <a:chExt cx="159297" cy="64950"/>
          </a:xfrm>
        </p:grpSpPr>
        <p:sp>
          <p:nvSpPr>
            <p:cNvPr id="15" name="Freeform 1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6" name="TextBox 1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7" name="TextBox 17"/>
          <p:cNvSpPr txBox="1"/>
          <p:nvPr/>
        </p:nvSpPr>
        <p:spPr>
          <a:xfrm>
            <a:off x="1206415" y="9642571"/>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جامعات وكليات</a:t>
            </a:r>
          </a:p>
        </p:txBody>
      </p:sp>
      <p:grpSp>
        <p:nvGrpSpPr>
          <p:cNvPr id="18" name="Group 18"/>
          <p:cNvGrpSpPr/>
          <p:nvPr/>
        </p:nvGrpSpPr>
        <p:grpSpPr>
          <a:xfrm>
            <a:off x="2304539" y="9407713"/>
            <a:ext cx="395173" cy="152030"/>
            <a:chOff x="0" y="0"/>
            <a:chExt cx="159297" cy="61284"/>
          </a:xfrm>
        </p:grpSpPr>
        <p:sp>
          <p:nvSpPr>
            <p:cNvPr id="19" name="Freeform 19"/>
            <p:cNvSpPr/>
            <p:nvPr/>
          </p:nvSpPr>
          <p:spPr>
            <a:xfrm>
              <a:off x="0" y="0"/>
              <a:ext cx="159297" cy="61284"/>
            </a:xfrm>
            <a:custGeom>
              <a:avLst/>
              <a:gdLst/>
              <a:ahLst/>
              <a:cxnLst/>
              <a:rect l="l" t="t" r="r" b="b"/>
              <a:pathLst>
                <a:path w="159297" h="61284">
                  <a:moveTo>
                    <a:pt x="0" y="0"/>
                  </a:moveTo>
                  <a:lnTo>
                    <a:pt x="159297" y="0"/>
                  </a:lnTo>
                  <a:lnTo>
                    <a:pt x="159297" y="61284"/>
                  </a:lnTo>
                  <a:lnTo>
                    <a:pt x="0" y="61284"/>
                  </a:lnTo>
                  <a:close/>
                </a:path>
              </a:pathLst>
            </a:custGeom>
            <a:solidFill>
              <a:srgbClr val="966947"/>
            </a:solidFill>
            <a:ln w="1905" cap="sq">
              <a:solidFill>
                <a:srgbClr val="000000"/>
              </a:solidFill>
              <a:prstDash val="solid"/>
              <a:miter/>
            </a:ln>
          </p:spPr>
        </p:sp>
        <p:sp>
          <p:nvSpPr>
            <p:cNvPr id="20" name="TextBox 20"/>
            <p:cNvSpPr txBox="1"/>
            <p:nvPr/>
          </p:nvSpPr>
          <p:spPr>
            <a:xfrm>
              <a:off x="0" y="-19050"/>
              <a:ext cx="159297" cy="80334"/>
            </a:xfrm>
            <a:prstGeom prst="rect">
              <a:avLst/>
            </a:prstGeom>
          </p:spPr>
          <p:txBody>
            <a:bodyPr lIns="50800" tIns="50800" rIns="50800" bIns="50800" rtlCol="0" anchor="ctr"/>
            <a:lstStyle/>
            <a:p>
              <a:pPr algn="ctr">
                <a:lnSpc>
                  <a:spcPts val="2188"/>
                </a:lnSpc>
              </a:pPr>
              <a:endParaRPr/>
            </a:p>
          </p:txBody>
        </p:sp>
      </p:grpSp>
      <p:grpSp>
        <p:nvGrpSpPr>
          <p:cNvPr id="21" name="Group 21"/>
          <p:cNvGrpSpPr/>
          <p:nvPr/>
        </p:nvGrpSpPr>
        <p:grpSpPr>
          <a:xfrm>
            <a:off x="2304539" y="9654993"/>
            <a:ext cx="395173" cy="161122"/>
            <a:chOff x="0" y="0"/>
            <a:chExt cx="159297" cy="64950"/>
          </a:xfrm>
        </p:grpSpPr>
        <p:sp>
          <p:nvSpPr>
            <p:cNvPr id="22" name="Freeform 2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3" name="TextBox 2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4" name="Group 24"/>
          <p:cNvGrpSpPr/>
          <p:nvPr/>
        </p:nvGrpSpPr>
        <p:grpSpPr>
          <a:xfrm>
            <a:off x="2304539" y="9903241"/>
            <a:ext cx="395173" cy="161122"/>
            <a:chOff x="0" y="0"/>
            <a:chExt cx="159297" cy="64950"/>
          </a:xfrm>
        </p:grpSpPr>
        <p:sp>
          <p:nvSpPr>
            <p:cNvPr id="25" name="Freeform 2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6" name="TextBox 2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7" name="Group 27"/>
          <p:cNvGrpSpPr/>
          <p:nvPr/>
        </p:nvGrpSpPr>
        <p:grpSpPr>
          <a:xfrm rot="-2700000">
            <a:off x="4522353" y="4916800"/>
            <a:ext cx="82388" cy="76452"/>
            <a:chOff x="0" y="0"/>
            <a:chExt cx="21699" cy="20135"/>
          </a:xfrm>
        </p:grpSpPr>
        <p:sp>
          <p:nvSpPr>
            <p:cNvPr id="28" name="Freeform 28"/>
            <p:cNvSpPr/>
            <p:nvPr/>
          </p:nvSpPr>
          <p:spPr>
            <a:xfrm>
              <a:off x="0" y="0"/>
              <a:ext cx="21699" cy="20135"/>
            </a:xfrm>
            <a:custGeom>
              <a:avLst/>
              <a:gdLst/>
              <a:ahLst/>
              <a:cxnLst/>
              <a:rect l="l" t="t" r="r" b="b"/>
              <a:pathLst>
                <a:path w="21699" h="20135">
                  <a:moveTo>
                    <a:pt x="0" y="0"/>
                  </a:moveTo>
                  <a:lnTo>
                    <a:pt x="21699" y="0"/>
                  </a:lnTo>
                  <a:lnTo>
                    <a:pt x="21699" y="20135"/>
                  </a:lnTo>
                  <a:lnTo>
                    <a:pt x="0" y="20135"/>
                  </a:lnTo>
                  <a:close/>
                </a:path>
              </a:pathLst>
            </a:custGeom>
            <a:solidFill>
              <a:srgbClr val="87C7D1"/>
            </a:solidFill>
          </p:spPr>
        </p:sp>
        <p:sp>
          <p:nvSpPr>
            <p:cNvPr id="29" name="TextBox 29"/>
            <p:cNvSpPr txBox="1"/>
            <p:nvPr/>
          </p:nvSpPr>
          <p:spPr>
            <a:xfrm>
              <a:off x="0" y="-19050"/>
              <a:ext cx="21699" cy="39185"/>
            </a:xfrm>
            <a:prstGeom prst="rect">
              <a:avLst/>
            </a:prstGeom>
          </p:spPr>
          <p:txBody>
            <a:bodyPr lIns="50800" tIns="50800" rIns="50800" bIns="50800" rtlCol="0" anchor="ctr"/>
            <a:lstStyle/>
            <a:p>
              <a:pPr algn="ctr">
                <a:lnSpc>
                  <a:spcPts val="2188"/>
                </a:lnSpc>
              </a:pPr>
              <a:endParaRPr/>
            </a:p>
          </p:txBody>
        </p:sp>
      </p:grpSp>
      <p:grpSp>
        <p:nvGrpSpPr>
          <p:cNvPr id="30" name="Group 30"/>
          <p:cNvGrpSpPr/>
          <p:nvPr/>
        </p:nvGrpSpPr>
        <p:grpSpPr>
          <a:xfrm rot="2552373">
            <a:off x="5596182" y="5264182"/>
            <a:ext cx="211871" cy="93309"/>
            <a:chOff x="0" y="0"/>
            <a:chExt cx="55801" cy="24575"/>
          </a:xfrm>
        </p:grpSpPr>
        <p:sp>
          <p:nvSpPr>
            <p:cNvPr id="31" name="Freeform 31"/>
            <p:cNvSpPr/>
            <p:nvPr/>
          </p:nvSpPr>
          <p:spPr>
            <a:xfrm>
              <a:off x="0" y="0"/>
              <a:ext cx="55801" cy="24575"/>
            </a:xfrm>
            <a:custGeom>
              <a:avLst/>
              <a:gdLst/>
              <a:ahLst/>
              <a:cxnLst/>
              <a:rect l="l" t="t" r="r" b="b"/>
              <a:pathLst>
                <a:path w="55801" h="24575">
                  <a:moveTo>
                    <a:pt x="0" y="0"/>
                  </a:moveTo>
                  <a:lnTo>
                    <a:pt x="55801" y="0"/>
                  </a:lnTo>
                  <a:lnTo>
                    <a:pt x="55801" y="24575"/>
                  </a:lnTo>
                  <a:lnTo>
                    <a:pt x="0" y="24575"/>
                  </a:lnTo>
                  <a:close/>
                </a:path>
              </a:pathLst>
            </a:custGeom>
            <a:solidFill>
              <a:srgbClr val="6EA6B5"/>
            </a:solidFill>
            <a:ln w="1905" cap="sq">
              <a:solidFill>
                <a:srgbClr val="000000"/>
              </a:solidFill>
              <a:prstDash val="solid"/>
              <a:miter/>
            </a:ln>
          </p:spPr>
        </p:sp>
        <p:sp>
          <p:nvSpPr>
            <p:cNvPr id="32" name="TextBox 32"/>
            <p:cNvSpPr txBox="1"/>
            <p:nvPr/>
          </p:nvSpPr>
          <p:spPr>
            <a:xfrm>
              <a:off x="0" y="-19050"/>
              <a:ext cx="55801" cy="43625"/>
            </a:xfrm>
            <a:prstGeom prst="rect">
              <a:avLst/>
            </a:prstGeom>
          </p:spPr>
          <p:txBody>
            <a:bodyPr lIns="50800" tIns="50800" rIns="50800" bIns="50800" rtlCol="0" anchor="ctr"/>
            <a:lstStyle/>
            <a:p>
              <a:pPr algn="ctr">
                <a:lnSpc>
                  <a:spcPts val="2188"/>
                </a:lnSpc>
              </a:pPr>
              <a:endParaRPr/>
            </a:p>
          </p:txBody>
        </p:sp>
      </p:grpSp>
      <p:grpSp>
        <p:nvGrpSpPr>
          <p:cNvPr id="33" name="Group 33"/>
          <p:cNvGrpSpPr/>
          <p:nvPr/>
        </p:nvGrpSpPr>
        <p:grpSpPr>
          <a:xfrm>
            <a:off x="9144000" y="6291939"/>
            <a:ext cx="2510891" cy="2510881"/>
            <a:chOff x="0" y="0"/>
            <a:chExt cx="6350000" cy="6349975"/>
          </a:xfrm>
        </p:grpSpPr>
        <p:sp>
          <p:nvSpPr>
            <p:cNvPr id="34" name="Freeform 34"/>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4"/>
              <a:stretch>
                <a:fillRect l="-25046" r="-25046"/>
              </a:stretch>
            </a:blipFill>
          </p:spPr>
        </p:sp>
      </p:grpSp>
      <p:sp>
        <p:nvSpPr>
          <p:cNvPr id="35" name="AutoShape 35"/>
          <p:cNvSpPr/>
          <p:nvPr/>
        </p:nvSpPr>
        <p:spPr>
          <a:xfrm>
            <a:off x="13475312" y="6178704"/>
            <a:ext cx="5542588" cy="14288"/>
          </a:xfrm>
          <a:prstGeom prst="line">
            <a:avLst/>
          </a:prstGeom>
          <a:ln w="28575" cap="flat">
            <a:solidFill>
              <a:srgbClr val="94415A">
                <a:alpha val="23922"/>
              </a:srgbClr>
            </a:solidFill>
            <a:prstDash val="solid"/>
            <a:headEnd type="none" w="sm" len="sm"/>
            <a:tailEnd type="none" w="sm" len="sm"/>
          </a:ln>
        </p:spPr>
      </p:sp>
      <p:sp>
        <p:nvSpPr>
          <p:cNvPr id="36" name="Freeform 36"/>
          <p:cNvSpPr/>
          <p:nvPr/>
        </p:nvSpPr>
        <p:spPr>
          <a:xfrm>
            <a:off x="5037855" y="5310836"/>
            <a:ext cx="441390" cy="441390"/>
          </a:xfrm>
          <a:custGeom>
            <a:avLst/>
            <a:gdLst/>
            <a:ahLst/>
            <a:cxnLst/>
            <a:rect l="l" t="t" r="r" b="b"/>
            <a:pathLst>
              <a:path w="441390" h="441390">
                <a:moveTo>
                  <a:pt x="0" y="0"/>
                </a:moveTo>
                <a:lnTo>
                  <a:pt x="441389" y="0"/>
                </a:lnTo>
                <a:lnTo>
                  <a:pt x="441389" y="441390"/>
                </a:lnTo>
                <a:lnTo>
                  <a:pt x="0" y="441390"/>
                </a:lnTo>
                <a:lnTo>
                  <a:pt x="0" y="0"/>
                </a:lnTo>
                <a:close/>
              </a:path>
            </a:pathLst>
          </a:custGeom>
          <a:blipFill>
            <a:blip r:embed="rId5"/>
            <a:stretch>
              <a:fillRect/>
            </a:stretch>
          </a:blipFill>
        </p:spPr>
      </p:sp>
      <p:sp>
        <p:nvSpPr>
          <p:cNvPr id="37" name="Freeform 37"/>
          <p:cNvSpPr/>
          <p:nvPr/>
        </p:nvSpPr>
        <p:spPr>
          <a:xfrm>
            <a:off x="5479244" y="4898868"/>
            <a:ext cx="441390" cy="441390"/>
          </a:xfrm>
          <a:custGeom>
            <a:avLst/>
            <a:gdLst/>
            <a:ahLst/>
            <a:cxnLst/>
            <a:rect l="l" t="t" r="r" b="b"/>
            <a:pathLst>
              <a:path w="441390" h="441390">
                <a:moveTo>
                  <a:pt x="0" y="0"/>
                </a:moveTo>
                <a:lnTo>
                  <a:pt x="441390" y="0"/>
                </a:lnTo>
                <a:lnTo>
                  <a:pt x="441390" y="441390"/>
                </a:lnTo>
                <a:lnTo>
                  <a:pt x="0" y="441390"/>
                </a:lnTo>
                <a:lnTo>
                  <a:pt x="0" y="0"/>
                </a:lnTo>
                <a:close/>
              </a:path>
            </a:pathLst>
          </a:custGeom>
          <a:blipFill>
            <a:blip r:embed="rId5"/>
            <a:stretch>
              <a:fillRect/>
            </a:stretch>
          </a:blipFill>
        </p:spPr>
      </p:sp>
      <p:sp>
        <p:nvSpPr>
          <p:cNvPr id="38" name="Freeform 38"/>
          <p:cNvSpPr/>
          <p:nvPr/>
        </p:nvSpPr>
        <p:spPr>
          <a:xfrm>
            <a:off x="4399010" y="4513636"/>
            <a:ext cx="441390" cy="441390"/>
          </a:xfrm>
          <a:custGeom>
            <a:avLst/>
            <a:gdLst/>
            <a:ahLst/>
            <a:cxnLst/>
            <a:rect l="l" t="t" r="r" b="b"/>
            <a:pathLst>
              <a:path w="441390" h="441390">
                <a:moveTo>
                  <a:pt x="0" y="0"/>
                </a:moveTo>
                <a:lnTo>
                  <a:pt x="441390" y="0"/>
                </a:lnTo>
                <a:lnTo>
                  <a:pt x="441390" y="441390"/>
                </a:lnTo>
                <a:lnTo>
                  <a:pt x="0" y="441390"/>
                </a:lnTo>
                <a:lnTo>
                  <a:pt x="0" y="0"/>
                </a:lnTo>
                <a:close/>
              </a:path>
            </a:pathLst>
          </a:custGeom>
          <a:blipFill>
            <a:blip r:embed="rId5"/>
            <a:stretch>
              <a:fillRect/>
            </a:stretch>
          </a:blipFill>
        </p:spPr>
      </p:sp>
      <p:sp>
        <p:nvSpPr>
          <p:cNvPr id="39" name="Freeform 39"/>
          <p:cNvSpPr/>
          <p:nvPr/>
        </p:nvSpPr>
        <p:spPr>
          <a:xfrm>
            <a:off x="6730060" y="5330986"/>
            <a:ext cx="441390" cy="441390"/>
          </a:xfrm>
          <a:custGeom>
            <a:avLst/>
            <a:gdLst/>
            <a:ahLst/>
            <a:cxnLst/>
            <a:rect l="l" t="t" r="r" b="b"/>
            <a:pathLst>
              <a:path w="441390" h="441390">
                <a:moveTo>
                  <a:pt x="0" y="0"/>
                </a:moveTo>
                <a:lnTo>
                  <a:pt x="441390" y="0"/>
                </a:lnTo>
                <a:lnTo>
                  <a:pt x="441390" y="441390"/>
                </a:lnTo>
                <a:lnTo>
                  <a:pt x="0" y="441390"/>
                </a:lnTo>
                <a:lnTo>
                  <a:pt x="0" y="0"/>
                </a:lnTo>
                <a:close/>
              </a:path>
            </a:pathLst>
          </a:custGeom>
          <a:blipFill>
            <a:blip r:embed="rId5"/>
            <a:stretch>
              <a:fillRect/>
            </a:stretch>
          </a:blipFill>
        </p:spPr>
      </p:sp>
      <p:sp>
        <p:nvSpPr>
          <p:cNvPr id="40" name="Freeform 40"/>
          <p:cNvSpPr/>
          <p:nvPr/>
        </p:nvSpPr>
        <p:spPr>
          <a:xfrm>
            <a:off x="5479244" y="2506634"/>
            <a:ext cx="441390" cy="441390"/>
          </a:xfrm>
          <a:custGeom>
            <a:avLst/>
            <a:gdLst/>
            <a:ahLst/>
            <a:cxnLst/>
            <a:rect l="l" t="t" r="r" b="b"/>
            <a:pathLst>
              <a:path w="441390" h="441390">
                <a:moveTo>
                  <a:pt x="0" y="0"/>
                </a:moveTo>
                <a:lnTo>
                  <a:pt x="441390" y="0"/>
                </a:lnTo>
                <a:lnTo>
                  <a:pt x="441390" y="441390"/>
                </a:lnTo>
                <a:lnTo>
                  <a:pt x="0" y="441390"/>
                </a:lnTo>
                <a:lnTo>
                  <a:pt x="0" y="0"/>
                </a:lnTo>
                <a:close/>
              </a:path>
            </a:pathLst>
          </a:custGeom>
          <a:blipFill>
            <a:blip r:embed="rId6"/>
            <a:stretch>
              <a:fillRect/>
            </a:stretch>
          </a:blipFill>
        </p:spPr>
      </p:sp>
      <p:sp>
        <p:nvSpPr>
          <p:cNvPr id="41" name="Freeform 41"/>
          <p:cNvSpPr/>
          <p:nvPr/>
        </p:nvSpPr>
        <p:spPr>
          <a:xfrm>
            <a:off x="6621452" y="8966323"/>
            <a:ext cx="441390" cy="441390"/>
          </a:xfrm>
          <a:custGeom>
            <a:avLst/>
            <a:gdLst/>
            <a:ahLst/>
            <a:cxnLst/>
            <a:rect l="l" t="t" r="r" b="b"/>
            <a:pathLst>
              <a:path w="441390" h="441390">
                <a:moveTo>
                  <a:pt x="0" y="0"/>
                </a:moveTo>
                <a:lnTo>
                  <a:pt x="441390" y="0"/>
                </a:lnTo>
                <a:lnTo>
                  <a:pt x="441390" y="441390"/>
                </a:lnTo>
                <a:lnTo>
                  <a:pt x="0" y="441390"/>
                </a:lnTo>
                <a:lnTo>
                  <a:pt x="0" y="0"/>
                </a:lnTo>
                <a:close/>
              </a:path>
            </a:pathLst>
          </a:custGeom>
          <a:blipFill>
            <a:blip r:embed="rId5"/>
            <a:stretch>
              <a:fillRect/>
            </a:stretch>
          </a:blipFill>
        </p:spPr>
      </p:sp>
      <p:sp>
        <p:nvSpPr>
          <p:cNvPr id="42" name="Freeform 42"/>
          <p:cNvSpPr/>
          <p:nvPr/>
        </p:nvSpPr>
        <p:spPr>
          <a:xfrm>
            <a:off x="17480067" y="282879"/>
            <a:ext cx="807933" cy="807933"/>
          </a:xfrm>
          <a:custGeom>
            <a:avLst/>
            <a:gdLst/>
            <a:ahLst/>
            <a:cxnLst/>
            <a:rect l="l" t="t" r="r" b="b"/>
            <a:pathLst>
              <a:path w="807933" h="807933">
                <a:moveTo>
                  <a:pt x="0" y="0"/>
                </a:moveTo>
                <a:lnTo>
                  <a:pt x="807933" y="0"/>
                </a:lnTo>
                <a:lnTo>
                  <a:pt x="807933" y="807933"/>
                </a:lnTo>
                <a:lnTo>
                  <a:pt x="0" y="807933"/>
                </a:lnTo>
                <a:lnTo>
                  <a:pt x="0" y="0"/>
                </a:lnTo>
                <a:close/>
              </a:path>
            </a:pathLst>
          </a:custGeom>
          <a:blipFill>
            <a:blip r:embed="rId5"/>
            <a:stretch>
              <a:fillRect/>
            </a:stretch>
          </a:blipFill>
        </p:spPr>
      </p:sp>
      <p:sp>
        <p:nvSpPr>
          <p:cNvPr id="43" name="AutoShape 43"/>
          <p:cNvSpPr/>
          <p:nvPr/>
        </p:nvSpPr>
        <p:spPr>
          <a:xfrm>
            <a:off x="5258549" y="5752226"/>
            <a:ext cx="5140896" cy="539713"/>
          </a:xfrm>
          <a:prstGeom prst="line">
            <a:avLst/>
          </a:prstGeom>
          <a:ln w="38100" cap="flat">
            <a:solidFill>
              <a:srgbClr val="94415A"/>
            </a:solidFill>
            <a:prstDash val="sysDot"/>
            <a:headEnd type="none" w="sm" len="sm"/>
            <a:tailEnd type="arrow" w="med" len="sm"/>
          </a:ln>
        </p:spPr>
      </p:sp>
      <p:grpSp>
        <p:nvGrpSpPr>
          <p:cNvPr id="44" name="Group 44"/>
          <p:cNvGrpSpPr/>
          <p:nvPr/>
        </p:nvGrpSpPr>
        <p:grpSpPr>
          <a:xfrm>
            <a:off x="10459011" y="7867207"/>
            <a:ext cx="431561" cy="82269"/>
            <a:chOff x="0" y="0"/>
            <a:chExt cx="113662" cy="21668"/>
          </a:xfrm>
        </p:grpSpPr>
        <p:sp>
          <p:nvSpPr>
            <p:cNvPr id="45" name="Freeform 45"/>
            <p:cNvSpPr/>
            <p:nvPr/>
          </p:nvSpPr>
          <p:spPr>
            <a:xfrm>
              <a:off x="0" y="0"/>
              <a:ext cx="113662" cy="21668"/>
            </a:xfrm>
            <a:custGeom>
              <a:avLst/>
              <a:gdLst/>
              <a:ahLst/>
              <a:cxnLst/>
              <a:rect l="l" t="t" r="r" b="b"/>
              <a:pathLst>
                <a:path w="113662" h="21668">
                  <a:moveTo>
                    <a:pt x="0" y="0"/>
                  </a:moveTo>
                  <a:lnTo>
                    <a:pt x="113662" y="0"/>
                  </a:lnTo>
                  <a:lnTo>
                    <a:pt x="113662" y="21668"/>
                  </a:lnTo>
                  <a:lnTo>
                    <a:pt x="0" y="21668"/>
                  </a:lnTo>
                  <a:close/>
                </a:path>
              </a:pathLst>
            </a:custGeom>
            <a:solidFill>
              <a:srgbClr val="CA462E"/>
            </a:solidFill>
          </p:spPr>
        </p:sp>
        <p:sp>
          <p:nvSpPr>
            <p:cNvPr id="46" name="TextBox 46"/>
            <p:cNvSpPr txBox="1"/>
            <p:nvPr/>
          </p:nvSpPr>
          <p:spPr>
            <a:xfrm>
              <a:off x="0" y="-19050"/>
              <a:ext cx="113662" cy="40718"/>
            </a:xfrm>
            <a:prstGeom prst="rect">
              <a:avLst/>
            </a:prstGeom>
          </p:spPr>
          <p:txBody>
            <a:bodyPr lIns="50800" tIns="50800" rIns="50800" bIns="50800" rtlCol="0" anchor="ctr"/>
            <a:lstStyle/>
            <a:p>
              <a:pPr algn="ctr">
                <a:lnSpc>
                  <a:spcPts val="2188"/>
                </a:lnSpc>
              </a:pPr>
              <a:endParaRPr/>
            </a:p>
          </p:txBody>
        </p:sp>
      </p:grpSp>
      <p:sp>
        <p:nvSpPr>
          <p:cNvPr id="47" name="Freeform 47"/>
          <p:cNvSpPr/>
          <p:nvPr/>
        </p:nvSpPr>
        <p:spPr>
          <a:xfrm>
            <a:off x="3876686" y="4447853"/>
            <a:ext cx="451015" cy="451015"/>
          </a:xfrm>
          <a:custGeom>
            <a:avLst/>
            <a:gdLst/>
            <a:ahLst/>
            <a:cxnLst/>
            <a:rect l="l" t="t" r="r" b="b"/>
            <a:pathLst>
              <a:path w="451015" h="451015">
                <a:moveTo>
                  <a:pt x="0" y="0"/>
                </a:moveTo>
                <a:lnTo>
                  <a:pt x="451015" y="0"/>
                </a:lnTo>
                <a:lnTo>
                  <a:pt x="451015" y="451015"/>
                </a:lnTo>
                <a:lnTo>
                  <a:pt x="0" y="451015"/>
                </a:lnTo>
                <a:lnTo>
                  <a:pt x="0" y="0"/>
                </a:lnTo>
                <a:close/>
              </a:path>
            </a:pathLst>
          </a:custGeom>
          <a:blipFill>
            <a:blip r:embed="rId7"/>
            <a:stretch>
              <a:fillRect/>
            </a:stretch>
          </a:blipFill>
        </p:spPr>
      </p:sp>
      <p:sp>
        <p:nvSpPr>
          <p:cNvPr id="48" name="TextBox 48"/>
          <p:cNvSpPr txBox="1"/>
          <p:nvPr/>
        </p:nvSpPr>
        <p:spPr>
          <a:xfrm>
            <a:off x="12868171" y="5358623"/>
            <a:ext cx="4818518" cy="714121"/>
          </a:xfrm>
          <a:prstGeom prst="rect">
            <a:avLst/>
          </a:prstGeom>
        </p:spPr>
        <p:txBody>
          <a:bodyPr lIns="0" tIns="0" rIns="0" bIns="0" rtlCol="0" anchor="t">
            <a:spAutoFit/>
          </a:bodyPr>
          <a:lstStyle/>
          <a:p>
            <a:pPr algn="ctr" rtl="1">
              <a:lnSpc>
                <a:spcPts val="4532"/>
              </a:lnSpc>
            </a:pPr>
            <a:r>
              <a:rPr lang="ar-EG" sz="4400" b="1">
                <a:solidFill>
                  <a:srgbClr val="000000"/>
                </a:solidFill>
                <a:latin typeface="29LT Zarid Display Medium"/>
                <a:ea typeface="29LT Zarid Display Medium"/>
                <a:cs typeface="29LT Zarid Display Medium"/>
                <a:sym typeface="29LT Zarid Display Medium"/>
                <a:rtl/>
              </a:rPr>
              <a:t>الخدمات التعليمية العليا</a:t>
            </a:r>
          </a:p>
        </p:txBody>
      </p:sp>
      <p:sp>
        <p:nvSpPr>
          <p:cNvPr id="49" name="Freeform 49"/>
          <p:cNvSpPr/>
          <p:nvPr/>
        </p:nvSpPr>
        <p:spPr>
          <a:xfrm>
            <a:off x="5469619" y="3850923"/>
            <a:ext cx="451015" cy="451015"/>
          </a:xfrm>
          <a:custGeom>
            <a:avLst/>
            <a:gdLst/>
            <a:ahLst/>
            <a:cxnLst/>
            <a:rect l="l" t="t" r="r" b="b"/>
            <a:pathLst>
              <a:path w="451015" h="451015">
                <a:moveTo>
                  <a:pt x="0" y="0"/>
                </a:moveTo>
                <a:lnTo>
                  <a:pt x="451015" y="0"/>
                </a:lnTo>
                <a:lnTo>
                  <a:pt x="451015" y="451015"/>
                </a:lnTo>
                <a:lnTo>
                  <a:pt x="0" y="451015"/>
                </a:lnTo>
                <a:lnTo>
                  <a:pt x="0" y="0"/>
                </a:lnTo>
                <a:close/>
              </a:path>
            </a:pathLst>
          </a:custGeom>
          <a:blipFill>
            <a:blip r:embed="rId7"/>
            <a:stretch>
              <a:fillRect/>
            </a:stretch>
          </a:blipFill>
        </p:spPr>
      </p:sp>
      <p:sp>
        <p:nvSpPr>
          <p:cNvPr id="50" name="Freeform 50"/>
          <p:cNvSpPr/>
          <p:nvPr/>
        </p:nvSpPr>
        <p:spPr>
          <a:xfrm>
            <a:off x="6611827" y="3293857"/>
            <a:ext cx="451015" cy="451015"/>
          </a:xfrm>
          <a:custGeom>
            <a:avLst/>
            <a:gdLst/>
            <a:ahLst/>
            <a:cxnLst/>
            <a:rect l="l" t="t" r="r" b="b"/>
            <a:pathLst>
              <a:path w="451015" h="451015">
                <a:moveTo>
                  <a:pt x="0" y="0"/>
                </a:moveTo>
                <a:lnTo>
                  <a:pt x="451015" y="0"/>
                </a:lnTo>
                <a:lnTo>
                  <a:pt x="451015" y="451015"/>
                </a:lnTo>
                <a:lnTo>
                  <a:pt x="0" y="451015"/>
                </a:lnTo>
                <a:lnTo>
                  <a:pt x="0" y="0"/>
                </a:lnTo>
                <a:close/>
              </a:path>
            </a:pathLst>
          </a:custGeom>
          <a:blipFill>
            <a:blip r:embed="rId7"/>
            <a:stretch>
              <a:fillRect/>
            </a:stretch>
          </a:blipFill>
        </p:spPr>
      </p:sp>
      <p:sp>
        <p:nvSpPr>
          <p:cNvPr id="51" name="Freeform 51"/>
          <p:cNvSpPr/>
          <p:nvPr/>
        </p:nvSpPr>
        <p:spPr>
          <a:xfrm>
            <a:off x="17489754" y="5294935"/>
            <a:ext cx="719570" cy="719570"/>
          </a:xfrm>
          <a:custGeom>
            <a:avLst/>
            <a:gdLst/>
            <a:ahLst/>
            <a:cxnLst/>
            <a:rect l="l" t="t" r="r" b="b"/>
            <a:pathLst>
              <a:path w="719570" h="719570">
                <a:moveTo>
                  <a:pt x="0" y="0"/>
                </a:moveTo>
                <a:lnTo>
                  <a:pt x="719570" y="0"/>
                </a:lnTo>
                <a:lnTo>
                  <a:pt x="719570" y="719570"/>
                </a:lnTo>
                <a:lnTo>
                  <a:pt x="0" y="719570"/>
                </a:lnTo>
                <a:lnTo>
                  <a:pt x="0" y="0"/>
                </a:lnTo>
                <a:close/>
              </a:path>
            </a:pathLst>
          </a:custGeom>
          <a:blipFill>
            <a:blip r:embed="rId7"/>
            <a:stretch>
              <a:fillRect/>
            </a:stretch>
          </a:blipFill>
        </p:spPr>
      </p:sp>
      <p:sp>
        <p:nvSpPr>
          <p:cNvPr id="52" name="TextBox 52"/>
          <p:cNvSpPr txBox="1"/>
          <p:nvPr/>
        </p:nvSpPr>
        <p:spPr>
          <a:xfrm>
            <a:off x="9773929" y="1329939"/>
            <a:ext cx="8147528" cy="3756494"/>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المستشفيات عامة :  </a:t>
            </a:r>
          </a:p>
          <a:p>
            <a:pPr algn="r" rtl="1">
              <a:lnSpc>
                <a:spcPts val="3697"/>
              </a:lnSpc>
            </a:pPr>
            <a:r>
              <a:rPr lang="ar-EG" sz="2370">
                <a:solidFill>
                  <a:srgbClr val="000000"/>
                </a:solidFill>
                <a:latin typeface="29LT Zarid Display"/>
                <a:ea typeface="29LT Zarid Display"/>
                <a:cs typeface="29LT Zarid Display"/>
                <a:sym typeface="29LT Zarid Display"/>
                <a:rtl/>
              </a:rPr>
              <a:t>الإبقاء على مستشفى ناصر والأوروبي شاملة لما يشكلان من مواقع  مركزية وقيمة للمدينة.</a:t>
            </a:r>
          </a:p>
          <a:p>
            <a:pPr algn="r" rtl="1">
              <a:lnSpc>
                <a:spcPts val="3697"/>
              </a:lnSpc>
            </a:pPr>
            <a:r>
              <a:rPr lang="ar-EG" sz="2370">
                <a:solidFill>
                  <a:srgbClr val="000000"/>
                </a:solidFill>
                <a:latin typeface="29LT Zarid Display"/>
                <a:ea typeface="29LT Zarid Display"/>
                <a:cs typeface="29LT Zarid Display"/>
                <a:sym typeface="29LT Zarid Display"/>
                <a:rtl/>
              </a:rPr>
              <a:t>توسعة المستشفيات القائمة</a:t>
            </a:r>
          </a:p>
          <a:p>
            <a:pPr algn="r" rtl="1">
              <a:lnSpc>
                <a:spcPts val="3697"/>
              </a:lnSpc>
            </a:pPr>
            <a:r>
              <a:rPr lang="ar-EG" sz="2370">
                <a:solidFill>
                  <a:srgbClr val="000000"/>
                </a:solidFill>
                <a:latin typeface="29LT Zarid Display"/>
                <a:ea typeface="29LT Zarid Display"/>
                <a:cs typeface="29LT Zarid Display"/>
                <a:sym typeface="29LT Zarid Display"/>
                <a:rtl/>
              </a:rPr>
              <a:t>إنشاء مستشفى رابع جديد في المناطق السكنية الجديدة.</a:t>
            </a:r>
          </a:p>
          <a:p>
            <a:pPr algn="r" rtl="1">
              <a:lnSpc>
                <a:spcPts val="3697"/>
              </a:lnSpc>
            </a:pPr>
            <a:r>
              <a:rPr lang="ar-EG" sz="2370">
                <a:solidFill>
                  <a:srgbClr val="000000"/>
                </a:solidFill>
                <a:latin typeface="29LT Zarid Display"/>
                <a:ea typeface="29LT Zarid Display"/>
                <a:cs typeface="29LT Zarid Display"/>
                <a:sym typeface="29LT Zarid Display"/>
                <a:rtl/>
              </a:rPr>
              <a:t>المستشفيات التخصصية: </a:t>
            </a:r>
          </a:p>
          <a:p>
            <a:pPr algn="r" rtl="1">
              <a:lnSpc>
                <a:spcPts val="3697"/>
              </a:lnSpc>
            </a:pPr>
            <a:r>
              <a:rPr lang="ar-EG" sz="2370">
                <a:solidFill>
                  <a:srgbClr val="000000"/>
                </a:solidFill>
                <a:latin typeface="29LT Zarid Display"/>
                <a:ea typeface="29LT Zarid Display"/>
                <a:cs typeface="29LT Zarid Display"/>
                <a:sym typeface="29LT Zarid Display"/>
                <a:rtl/>
              </a:rPr>
              <a:t>مستشفى دار السلام: تحويله إلى مركز طوارئ وتأهيل</a:t>
            </a:r>
          </a:p>
          <a:p>
            <a:pPr algn="r" rtl="1">
              <a:lnSpc>
                <a:spcPts val="3697"/>
              </a:lnSpc>
            </a:pPr>
            <a:r>
              <a:rPr lang="ar-EG" sz="2370">
                <a:solidFill>
                  <a:srgbClr val="000000"/>
                </a:solidFill>
                <a:latin typeface="29LT Zarid Display"/>
                <a:ea typeface="29LT Zarid Display"/>
                <a:cs typeface="29LT Zarid Display"/>
                <a:sym typeface="29LT Zarid Display"/>
                <a:rtl/>
              </a:rPr>
              <a:t>مستشفى الخير: الحفاظ عليه وتوسعته </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53" name="TextBox 53"/>
          <p:cNvSpPr txBox="1"/>
          <p:nvPr/>
        </p:nvSpPr>
        <p:spPr>
          <a:xfrm>
            <a:off x="14584422" y="427616"/>
            <a:ext cx="2895645" cy="714121"/>
          </a:xfrm>
          <a:prstGeom prst="rect">
            <a:avLst/>
          </a:prstGeom>
        </p:spPr>
        <p:txBody>
          <a:bodyPr lIns="0" tIns="0" rIns="0" bIns="0" rtlCol="0" anchor="t">
            <a:spAutoFit/>
          </a:bodyPr>
          <a:lstStyle/>
          <a:p>
            <a:pPr algn="ctr" rtl="1">
              <a:lnSpc>
                <a:spcPts val="4532"/>
              </a:lnSpc>
            </a:pPr>
            <a:r>
              <a:rPr lang="ar-EG" sz="4400" b="1">
                <a:solidFill>
                  <a:srgbClr val="000000"/>
                </a:solidFill>
                <a:latin typeface="29LT Zarid Display Medium"/>
                <a:ea typeface="29LT Zarid Display Medium"/>
                <a:cs typeface="29LT Zarid Display Medium"/>
                <a:sym typeface="29LT Zarid Display Medium"/>
                <a:rtl/>
              </a:rPr>
              <a:t>الخدمات الصحية </a:t>
            </a:r>
          </a:p>
        </p:txBody>
      </p:sp>
      <p:sp>
        <p:nvSpPr>
          <p:cNvPr id="54" name="TextBox 54"/>
          <p:cNvSpPr txBox="1"/>
          <p:nvPr/>
        </p:nvSpPr>
        <p:spPr>
          <a:xfrm>
            <a:off x="1075761" y="333142"/>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الخدمات التعليمية والصحية المركزية</a:t>
            </a:r>
          </a:p>
        </p:txBody>
      </p:sp>
      <p:sp>
        <p:nvSpPr>
          <p:cNvPr id="55" name="TextBox 55"/>
          <p:cNvSpPr txBox="1"/>
          <p:nvPr/>
        </p:nvSpPr>
        <p:spPr>
          <a:xfrm>
            <a:off x="1239484" y="8357688"/>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مدينة خان يونس</a:t>
            </a:r>
          </a:p>
        </p:txBody>
      </p:sp>
      <p:sp>
        <p:nvSpPr>
          <p:cNvPr id="56" name="TextBox 56"/>
          <p:cNvSpPr txBox="1"/>
          <p:nvPr/>
        </p:nvSpPr>
        <p:spPr>
          <a:xfrm>
            <a:off x="1289201" y="8604070"/>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شبكة الشوارع</a:t>
            </a:r>
          </a:p>
        </p:txBody>
      </p:sp>
      <p:sp>
        <p:nvSpPr>
          <p:cNvPr id="57" name="TextBox 57"/>
          <p:cNvSpPr txBox="1"/>
          <p:nvPr/>
        </p:nvSpPr>
        <p:spPr>
          <a:xfrm>
            <a:off x="1239484" y="8866369"/>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الموانئ المقترحة</a:t>
            </a:r>
          </a:p>
        </p:txBody>
      </p:sp>
      <p:sp>
        <p:nvSpPr>
          <p:cNvPr id="58" name="TextBox 58"/>
          <p:cNvSpPr txBox="1"/>
          <p:nvPr/>
        </p:nvSpPr>
        <p:spPr>
          <a:xfrm>
            <a:off x="757897" y="9114617"/>
            <a:ext cx="1704925"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محطات المواصلات الرئيسية</a:t>
            </a:r>
          </a:p>
        </p:txBody>
      </p:sp>
      <p:sp>
        <p:nvSpPr>
          <p:cNvPr id="59" name="TextBox 59"/>
          <p:cNvSpPr txBox="1"/>
          <p:nvPr/>
        </p:nvSpPr>
        <p:spPr>
          <a:xfrm>
            <a:off x="1239484" y="9360993"/>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خدمات ادارية</a:t>
            </a:r>
          </a:p>
        </p:txBody>
      </p:sp>
      <p:sp>
        <p:nvSpPr>
          <p:cNvPr id="60" name="TextBox 60"/>
          <p:cNvSpPr txBox="1"/>
          <p:nvPr/>
        </p:nvSpPr>
        <p:spPr>
          <a:xfrm>
            <a:off x="1289201" y="9879664"/>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مستشفيات</a:t>
            </a:r>
          </a:p>
        </p:txBody>
      </p:sp>
      <p:sp>
        <p:nvSpPr>
          <p:cNvPr id="61" name="TextBox 61"/>
          <p:cNvSpPr txBox="1"/>
          <p:nvPr/>
        </p:nvSpPr>
        <p:spPr>
          <a:xfrm>
            <a:off x="11769191" y="6258626"/>
            <a:ext cx="6080348" cy="3301117"/>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الحفاظ على المؤسسات القائمة:</a:t>
            </a:r>
          </a:p>
          <a:p>
            <a:pPr algn="r" rtl="1">
              <a:lnSpc>
                <a:spcPts val="3697"/>
              </a:lnSpc>
            </a:pPr>
            <a:r>
              <a:rPr lang="ar-EG" sz="2370">
                <a:solidFill>
                  <a:srgbClr val="000000"/>
                </a:solidFill>
                <a:latin typeface="29LT Zarid Display"/>
                <a:ea typeface="29LT Zarid Display"/>
                <a:cs typeface="29LT Zarid Display"/>
                <a:sym typeface="29LT Zarid Display"/>
                <a:rtl/>
              </a:rPr>
              <a:t>جامعة الأقصى (رائدة في القطاع).</a:t>
            </a:r>
          </a:p>
          <a:p>
            <a:pPr algn="r" rtl="1">
              <a:lnSpc>
                <a:spcPts val="3697"/>
              </a:lnSpc>
            </a:pPr>
            <a:r>
              <a:rPr lang="ar-EG" sz="2370">
                <a:solidFill>
                  <a:srgbClr val="000000"/>
                </a:solidFill>
                <a:latin typeface="29LT Zarid Display"/>
                <a:ea typeface="29LT Zarid Display"/>
                <a:cs typeface="29LT Zarid Display"/>
                <a:sym typeface="29LT Zarid Display"/>
                <a:rtl/>
              </a:rPr>
              <a:t>الكلية الجامعية للعلوم والتكنولوجيا (تخصصات تقنية وعلمية).</a:t>
            </a:r>
          </a:p>
          <a:p>
            <a:pPr algn="r" rtl="1">
              <a:lnSpc>
                <a:spcPts val="3697"/>
              </a:lnSpc>
            </a:pPr>
            <a:r>
              <a:rPr lang="ar-EG" sz="2370">
                <a:solidFill>
                  <a:srgbClr val="000000"/>
                </a:solidFill>
                <a:latin typeface="29LT Zarid Display"/>
                <a:ea typeface="29LT Zarid Display"/>
                <a:cs typeface="29LT Zarid Display"/>
                <a:sym typeface="29LT Zarid Display"/>
                <a:rtl/>
              </a:rPr>
              <a:t>كلية خان يونس المهنية.</a:t>
            </a:r>
          </a:p>
          <a:p>
            <a:pPr algn="r" rtl="1">
              <a:lnSpc>
                <a:spcPts val="3697"/>
              </a:lnSpc>
            </a:pPr>
            <a:r>
              <a:rPr lang="ar-EG" sz="2370">
                <a:solidFill>
                  <a:srgbClr val="000000"/>
                </a:solidFill>
                <a:latin typeface="29LT Zarid Display"/>
                <a:ea typeface="29LT Zarid Display"/>
                <a:cs typeface="29LT Zarid Display"/>
                <a:sym typeface="29LT Zarid Display"/>
                <a:rtl/>
              </a:rPr>
              <a:t>جامعة القدس المفتوحة (فرص تعليم مرنة ومفتوحة).</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62" name="TextBox 62"/>
          <p:cNvSpPr txBox="1"/>
          <p:nvPr/>
        </p:nvSpPr>
        <p:spPr>
          <a:xfrm rot="123860">
            <a:off x="10401068" y="7858255"/>
            <a:ext cx="560449" cy="100174"/>
          </a:xfrm>
          <a:prstGeom prst="rect">
            <a:avLst/>
          </a:prstGeom>
        </p:spPr>
        <p:txBody>
          <a:bodyPr lIns="0" tIns="0" rIns="0" bIns="0" rtlCol="0" anchor="t">
            <a:spAutoFit/>
          </a:bodyPr>
          <a:lstStyle/>
          <a:p>
            <a:pPr algn="ctr" rtl="1">
              <a:lnSpc>
                <a:spcPts val="679"/>
              </a:lnSpc>
              <a:spcBef>
                <a:spcPct val="0"/>
              </a:spcBef>
            </a:pPr>
            <a:r>
              <a:rPr lang="ar-EG" sz="659">
                <a:solidFill>
                  <a:srgbClr val="F5FAE2"/>
                </a:solidFill>
                <a:latin typeface="29LT Zarid Display"/>
                <a:ea typeface="29LT Zarid Display"/>
                <a:cs typeface="29LT Zarid Display"/>
                <a:sym typeface="29LT Zarid Display"/>
                <a:rtl/>
              </a:rPr>
              <a:t>قسم الطوارئ</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8419" y="0"/>
            <a:ext cx="7983029" cy="10218673"/>
          </a:xfrm>
          <a:custGeom>
            <a:avLst/>
            <a:gdLst/>
            <a:ahLst/>
            <a:cxnLst/>
            <a:rect l="l" t="t" r="r" b="b"/>
            <a:pathLst>
              <a:path w="7983029" h="10218673">
                <a:moveTo>
                  <a:pt x="0" y="0"/>
                </a:moveTo>
                <a:lnTo>
                  <a:pt x="7983028" y="0"/>
                </a:lnTo>
                <a:lnTo>
                  <a:pt x="7983028" y="10218673"/>
                </a:lnTo>
                <a:lnTo>
                  <a:pt x="0" y="10218673"/>
                </a:lnTo>
                <a:lnTo>
                  <a:pt x="0" y="0"/>
                </a:lnTo>
                <a:close/>
              </a:path>
            </a:pathLst>
          </a:custGeom>
          <a:blipFill>
            <a:blip r:embed="rId2"/>
            <a:stretch>
              <a:fillRect l="-5444"/>
            </a:stretch>
          </a:blipFill>
          <a:ln w="9525" cap="sq">
            <a:solidFill>
              <a:srgbClr val="000000"/>
            </a:solidFill>
            <a:prstDash val="solid"/>
            <a:miter/>
          </a:ln>
        </p:spPr>
      </p:sp>
      <p:sp>
        <p:nvSpPr>
          <p:cNvPr id="3" name="Freeform 3"/>
          <p:cNvSpPr/>
          <p:nvPr/>
        </p:nvSpPr>
        <p:spPr>
          <a:xfrm>
            <a:off x="8278151" y="75836"/>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3"/>
            <a:stretch>
              <a:fillRect l="-300971"/>
            </a:stretch>
          </a:blipFill>
        </p:spPr>
      </p:sp>
      <p:grpSp>
        <p:nvGrpSpPr>
          <p:cNvPr id="4" name="Group 4"/>
          <p:cNvGrpSpPr/>
          <p:nvPr/>
        </p:nvGrpSpPr>
        <p:grpSpPr>
          <a:xfrm>
            <a:off x="2405474" y="7466045"/>
            <a:ext cx="395173" cy="161122"/>
            <a:chOff x="0" y="0"/>
            <a:chExt cx="159297" cy="64950"/>
          </a:xfrm>
        </p:grpSpPr>
        <p:sp>
          <p:nvSpPr>
            <p:cNvPr id="5" name="Freeform 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6" name="TextBox 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7" name="Group 7"/>
          <p:cNvGrpSpPr/>
          <p:nvPr/>
        </p:nvGrpSpPr>
        <p:grpSpPr>
          <a:xfrm>
            <a:off x="2403280" y="7713711"/>
            <a:ext cx="395173" cy="161122"/>
            <a:chOff x="0" y="0"/>
            <a:chExt cx="159297" cy="64950"/>
          </a:xfrm>
        </p:grpSpPr>
        <p:sp>
          <p:nvSpPr>
            <p:cNvPr id="8" name="Freeform 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9" name="TextBox 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0" name="Group 10"/>
          <p:cNvGrpSpPr/>
          <p:nvPr/>
        </p:nvGrpSpPr>
        <p:grpSpPr>
          <a:xfrm>
            <a:off x="2405474" y="7961959"/>
            <a:ext cx="395173" cy="161122"/>
            <a:chOff x="0" y="0"/>
            <a:chExt cx="159297" cy="64950"/>
          </a:xfrm>
        </p:grpSpPr>
        <p:sp>
          <p:nvSpPr>
            <p:cNvPr id="11" name="Freeform 1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2" name="TextBox 1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3" name="Group 13"/>
          <p:cNvGrpSpPr/>
          <p:nvPr/>
        </p:nvGrpSpPr>
        <p:grpSpPr>
          <a:xfrm>
            <a:off x="2405474" y="8210207"/>
            <a:ext cx="395173" cy="161122"/>
            <a:chOff x="0" y="0"/>
            <a:chExt cx="159297" cy="64950"/>
          </a:xfrm>
        </p:grpSpPr>
        <p:sp>
          <p:nvSpPr>
            <p:cNvPr id="14" name="Freeform 1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5" name="TextBox 1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6" name="TextBox 16"/>
          <p:cNvSpPr txBox="1"/>
          <p:nvPr/>
        </p:nvSpPr>
        <p:spPr>
          <a:xfrm>
            <a:off x="1296936" y="8714584"/>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جامعات وكليات</a:t>
            </a:r>
          </a:p>
        </p:txBody>
      </p:sp>
      <p:grpSp>
        <p:nvGrpSpPr>
          <p:cNvPr id="17" name="Group 17"/>
          <p:cNvGrpSpPr/>
          <p:nvPr/>
        </p:nvGrpSpPr>
        <p:grpSpPr>
          <a:xfrm>
            <a:off x="2395061" y="8479725"/>
            <a:ext cx="395173" cy="152030"/>
            <a:chOff x="0" y="0"/>
            <a:chExt cx="159297" cy="61284"/>
          </a:xfrm>
        </p:grpSpPr>
        <p:sp>
          <p:nvSpPr>
            <p:cNvPr id="18" name="Freeform 18"/>
            <p:cNvSpPr/>
            <p:nvPr/>
          </p:nvSpPr>
          <p:spPr>
            <a:xfrm>
              <a:off x="0" y="0"/>
              <a:ext cx="159297" cy="61284"/>
            </a:xfrm>
            <a:custGeom>
              <a:avLst/>
              <a:gdLst/>
              <a:ahLst/>
              <a:cxnLst/>
              <a:rect l="l" t="t" r="r" b="b"/>
              <a:pathLst>
                <a:path w="159297" h="61284">
                  <a:moveTo>
                    <a:pt x="0" y="0"/>
                  </a:moveTo>
                  <a:lnTo>
                    <a:pt x="159297" y="0"/>
                  </a:lnTo>
                  <a:lnTo>
                    <a:pt x="159297" y="61284"/>
                  </a:lnTo>
                  <a:lnTo>
                    <a:pt x="0" y="61284"/>
                  </a:lnTo>
                  <a:close/>
                </a:path>
              </a:pathLst>
            </a:custGeom>
            <a:solidFill>
              <a:srgbClr val="56322F"/>
            </a:solidFill>
            <a:ln w="1905" cap="sq">
              <a:solidFill>
                <a:srgbClr val="000000"/>
              </a:solidFill>
              <a:prstDash val="solid"/>
              <a:miter/>
            </a:ln>
          </p:spPr>
        </p:sp>
        <p:sp>
          <p:nvSpPr>
            <p:cNvPr id="19" name="TextBox 19"/>
            <p:cNvSpPr txBox="1"/>
            <p:nvPr/>
          </p:nvSpPr>
          <p:spPr>
            <a:xfrm>
              <a:off x="0" y="-19050"/>
              <a:ext cx="159297" cy="80334"/>
            </a:xfrm>
            <a:prstGeom prst="rect">
              <a:avLst/>
            </a:prstGeom>
          </p:spPr>
          <p:txBody>
            <a:bodyPr lIns="50800" tIns="50800" rIns="50800" bIns="50800" rtlCol="0" anchor="ctr"/>
            <a:lstStyle/>
            <a:p>
              <a:pPr algn="ctr">
                <a:lnSpc>
                  <a:spcPts val="2188"/>
                </a:lnSpc>
              </a:pPr>
              <a:endParaRPr/>
            </a:p>
          </p:txBody>
        </p:sp>
      </p:grpSp>
      <p:grpSp>
        <p:nvGrpSpPr>
          <p:cNvPr id="20" name="Group 20"/>
          <p:cNvGrpSpPr/>
          <p:nvPr/>
        </p:nvGrpSpPr>
        <p:grpSpPr>
          <a:xfrm>
            <a:off x="2395061" y="8727006"/>
            <a:ext cx="395173" cy="161122"/>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2" name="TextBox 2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3" name="Group 23"/>
          <p:cNvGrpSpPr/>
          <p:nvPr/>
        </p:nvGrpSpPr>
        <p:grpSpPr>
          <a:xfrm>
            <a:off x="2395061" y="8975254"/>
            <a:ext cx="395173" cy="161122"/>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5" name="TextBox 2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198521" y="9196423"/>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مجمع دوائر حكومية</a:t>
            </a:r>
          </a:p>
        </p:txBody>
      </p:sp>
      <p:grpSp>
        <p:nvGrpSpPr>
          <p:cNvPr id="27" name="Group 27"/>
          <p:cNvGrpSpPr/>
          <p:nvPr/>
        </p:nvGrpSpPr>
        <p:grpSpPr>
          <a:xfrm>
            <a:off x="2395061" y="9220000"/>
            <a:ext cx="395173" cy="161122"/>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F2B3C"/>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0" name="TextBox 30"/>
          <p:cNvSpPr txBox="1"/>
          <p:nvPr/>
        </p:nvSpPr>
        <p:spPr>
          <a:xfrm>
            <a:off x="1494522" y="9442798"/>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مقابر</a:t>
            </a:r>
          </a:p>
        </p:txBody>
      </p:sp>
      <p:grpSp>
        <p:nvGrpSpPr>
          <p:cNvPr id="31" name="Group 31"/>
          <p:cNvGrpSpPr/>
          <p:nvPr/>
        </p:nvGrpSpPr>
        <p:grpSpPr>
          <a:xfrm>
            <a:off x="2388827" y="9471373"/>
            <a:ext cx="395173" cy="161122"/>
            <a:chOff x="0" y="0"/>
            <a:chExt cx="159297" cy="64950"/>
          </a:xfrm>
        </p:grpSpPr>
        <p:sp>
          <p:nvSpPr>
            <p:cNvPr id="32" name="Freeform 3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3" name="TextBox 3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4" name="TextBox 34"/>
          <p:cNvSpPr txBox="1"/>
          <p:nvPr/>
        </p:nvSpPr>
        <p:spPr>
          <a:xfrm>
            <a:off x="1494522" y="9717749"/>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مرافق عامة</a:t>
            </a:r>
          </a:p>
        </p:txBody>
      </p:sp>
      <p:grpSp>
        <p:nvGrpSpPr>
          <p:cNvPr id="35" name="Group 35"/>
          <p:cNvGrpSpPr/>
          <p:nvPr/>
        </p:nvGrpSpPr>
        <p:grpSpPr>
          <a:xfrm>
            <a:off x="2405474" y="9731800"/>
            <a:ext cx="395173" cy="161122"/>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7" name="TextBox 3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8" name="Group 38"/>
          <p:cNvGrpSpPr/>
          <p:nvPr/>
        </p:nvGrpSpPr>
        <p:grpSpPr>
          <a:xfrm rot="1955894">
            <a:off x="5411887" y="5664473"/>
            <a:ext cx="236483" cy="68752"/>
            <a:chOff x="0" y="0"/>
            <a:chExt cx="62284" cy="18107"/>
          </a:xfrm>
        </p:grpSpPr>
        <p:sp>
          <p:nvSpPr>
            <p:cNvPr id="39" name="Freeform 39"/>
            <p:cNvSpPr/>
            <p:nvPr/>
          </p:nvSpPr>
          <p:spPr>
            <a:xfrm>
              <a:off x="0" y="0"/>
              <a:ext cx="62284" cy="18107"/>
            </a:xfrm>
            <a:custGeom>
              <a:avLst/>
              <a:gdLst/>
              <a:ahLst/>
              <a:cxnLst/>
              <a:rect l="l" t="t" r="r" b="b"/>
              <a:pathLst>
                <a:path w="62284" h="18107">
                  <a:moveTo>
                    <a:pt x="0" y="0"/>
                  </a:moveTo>
                  <a:lnTo>
                    <a:pt x="62284" y="0"/>
                  </a:lnTo>
                  <a:lnTo>
                    <a:pt x="62284" y="18107"/>
                  </a:lnTo>
                  <a:lnTo>
                    <a:pt x="0" y="18107"/>
                  </a:lnTo>
                  <a:close/>
                </a:path>
              </a:pathLst>
            </a:custGeom>
            <a:solidFill>
              <a:srgbClr val="B08949"/>
            </a:solidFill>
            <a:ln w="1905" cap="sq">
              <a:solidFill>
                <a:srgbClr val="000000"/>
              </a:solidFill>
              <a:prstDash val="solid"/>
              <a:miter/>
            </a:ln>
          </p:spPr>
        </p:sp>
        <p:sp>
          <p:nvSpPr>
            <p:cNvPr id="40" name="TextBox 40"/>
            <p:cNvSpPr txBox="1"/>
            <p:nvPr/>
          </p:nvSpPr>
          <p:spPr>
            <a:xfrm>
              <a:off x="0" y="-19050"/>
              <a:ext cx="62284" cy="37157"/>
            </a:xfrm>
            <a:prstGeom prst="rect">
              <a:avLst/>
            </a:prstGeom>
          </p:spPr>
          <p:txBody>
            <a:bodyPr lIns="50800" tIns="50800" rIns="50800" bIns="50800" rtlCol="0" anchor="ctr"/>
            <a:lstStyle/>
            <a:p>
              <a:pPr algn="ctr">
                <a:lnSpc>
                  <a:spcPts val="2188"/>
                </a:lnSpc>
              </a:pPr>
              <a:endParaRPr/>
            </a:p>
          </p:txBody>
        </p:sp>
      </p:grpSp>
      <p:grpSp>
        <p:nvGrpSpPr>
          <p:cNvPr id="41" name="Group 41"/>
          <p:cNvGrpSpPr/>
          <p:nvPr/>
        </p:nvGrpSpPr>
        <p:grpSpPr>
          <a:xfrm rot="7147873">
            <a:off x="5342292" y="5370115"/>
            <a:ext cx="69420" cy="195365"/>
            <a:chOff x="0" y="0"/>
            <a:chExt cx="18283" cy="51454"/>
          </a:xfrm>
        </p:grpSpPr>
        <p:sp>
          <p:nvSpPr>
            <p:cNvPr id="42" name="Freeform 42"/>
            <p:cNvSpPr/>
            <p:nvPr/>
          </p:nvSpPr>
          <p:spPr>
            <a:xfrm>
              <a:off x="0" y="0"/>
              <a:ext cx="18283" cy="51454"/>
            </a:xfrm>
            <a:custGeom>
              <a:avLst/>
              <a:gdLst/>
              <a:ahLst/>
              <a:cxnLst/>
              <a:rect l="l" t="t" r="r" b="b"/>
              <a:pathLst>
                <a:path w="18283" h="51454">
                  <a:moveTo>
                    <a:pt x="0" y="0"/>
                  </a:moveTo>
                  <a:lnTo>
                    <a:pt x="18283" y="0"/>
                  </a:lnTo>
                  <a:lnTo>
                    <a:pt x="18283" y="51454"/>
                  </a:lnTo>
                  <a:lnTo>
                    <a:pt x="0" y="51454"/>
                  </a:lnTo>
                  <a:close/>
                </a:path>
              </a:pathLst>
            </a:custGeom>
            <a:solidFill>
              <a:srgbClr val="B08949"/>
            </a:solidFill>
            <a:ln cap="sq">
              <a:noFill/>
              <a:prstDash val="solid"/>
              <a:miter/>
            </a:ln>
          </p:spPr>
        </p:sp>
        <p:sp>
          <p:nvSpPr>
            <p:cNvPr id="43" name="TextBox 43"/>
            <p:cNvSpPr txBox="1"/>
            <p:nvPr/>
          </p:nvSpPr>
          <p:spPr>
            <a:xfrm>
              <a:off x="0" y="-19050"/>
              <a:ext cx="18283" cy="70504"/>
            </a:xfrm>
            <a:prstGeom prst="rect">
              <a:avLst/>
            </a:prstGeom>
          </p:spPr>
          <p:txBody>
            <a:bodyPr lIns="50800" tIns="50800" rIns="50800" bIns="50800" rtlCol="0" anchor="ctr"/>
            <a:lstStyle/>
            <a:p>
              <a:pPr algn="ctr">
                <a:lnSpc>
                  <a:spcPts val="2188"/>
                </a:lnSpc>
              </a:pPr>
              <a:endParaRPr/>
            </a:p>
          </p:txBody>
        </p:sp>
      </p:grpSp>
      <p:grpSp>
        <p:nvGrpSpPr>
          <p:cNvPr id="44" name="Group 44"/>
          <p:cNvGrpSpPr/>
          <p:nvPr/>
        </p:nvGrpSpPr>
        <p:grpSpPr>
          <a:xfrm rot="8293377">
            <a:off x="5994349" y="4478799"/>
            <a:ext cx="135628" cy="253613"/>
            <a:chOff x="0" y="0"/>
            <a:chExt cx="35721" cy="66795"/>
          </a:xfrm>
        </p:grpSpPr>
        <p:sp>
          <p:nvSpPr>
            <p:cNvPr id="45" name="Freeform 45"/>
            <p:cNvSpPr/>
            <p:nvPr/>
          </p:nvSpPr>
          <p:spPr>
            <a:xfrm>
              <a:off x="0" y="0"/>
              <a:ext cx="35721" cy="66795"/>
            </a:xfrm>
            <a:custGeom>
              <a:avLst/>
              <a:gdLst/>
              <a:ahLst/>
              <a:cxnLst/>
              <a:rect l="l" t="t" r="r" b="b"/>
              <a:pathLst>
                <a:path w="35721" h="66795">
                  <a:moveTo>
                    <a:pt x="0" y="0"/>
                  </a:moveTo>
                  <a:lnTo>
                    <a:pt x="35721" y="0"/>
                  </a:lnTo>
                  <a:lnTo>
                    <a:pt x="35721" y="66795"/>
                  </a:lnTo>
                  <a:lnTo>
                    <a:pt x="0" y="66795"/>
                  </a:lnTo>
                  <a:close/>
                </a:path>
              </a:pathLst>
            </a:custGeom>
            <a:solidFill>
              <a:srgbClr val="B08949"/>
            </a:solidFill>
            <a:ln cap="sq">
              <a:noFill/>
              <a:prstDash val="solid"/>
              <a:miter/>
            </a:ln>
          </p:spPr>
        </p:sp>
        <p:sp>
          <p:nvSpPr>
            <p:cNvPr id="46" name="TextBox 46"/>
            <p:cNvSpPr txBox="1"/>
            <p:nvPr/>
          </p:nvSpPr>
          <p:spPr>
            <a:xfrm>
              <a:off x="0" y="-19050"/>
              <a:ext cx="35721" cy="85845"/>
            </a:xfrm>
            <a:prstGeom prst="rect">
              <a:avLst/>
            </a:prstGeom>
          </p:spPr>
          <p:txBody>
            <a:bodyPr lIns="50800" tIns="50800" rIns="50800" bIns="50800" rtlCol="0" anchor="ctr"/>
            <a:lstStyle/>
            <a:p>
              <a:pPr algn="ctr">
                <a:lnSpc>
                  <a:spcPts val="2188"/>
                </a:lnSpc>
              </a:pPr>
              <a:endParaRPr/>
            </a:p>
          </p:txBody>
        </p:sp>
      </p:grpSp>
      <p:grpSp>
        <p:nvGrpSpPr>
          <p:cNvPr id="47" name="Group 47"/>
          <p:cNvGrpSpPr/>
          <p:nvPr/>
        </p:nvGrpSpPr>
        <p:grpSpPr>
          <a:xfrm rot="8293377">
            <a:off x="5941452" y="4224149"/>
            <a:ext cx="135628" cy="179817"/>
            <a:chOff x="0" y="0"/>
            <a:chExt cx="35721" cy="47359"/>
          </a:xfrm>
        </p:grpSpPr>
        <p:sp>
          <p:nvSpPr>
            <p:cNvPr id="48" name="Freeform 48"/>
            <p:cNvSpPr/>
            <p:nvPr/>
          </p:nvSpPr>
          <p:spPr>
            <a:xfrm>
              <a:off x="0" y="0"/>
              <a:ext cx="35721" cy="47359"/>
            </a:xfrm>
            <a:custGeom>
              <a:avLst/>
              <a:gdLst/>
              <a:ahLst/>
              <a:cxnLst/>
              <a:rect l="l" t="t" r="r" b="b"/>
              <a:pathLst>
                <a:path w="35721" h="47359">
                  <a:moveTo>
                    <a:pt x="0" y="0"/>
                  </a:moveTo>
                  <a:lnTo>
                    <a:pt x="35721" y="0"/>
                  </a:lnTo>
                  <a:lnTo>
                    <a:pt x="35721" y="47359"/>
                  </a:lnTo>
                  <a:lnTo>
                    <a:pt x="0" y="47359"/>
                  </a:lnTo>
                  <a:close/>
                </a:path>
              </a:pathLst>
            </a:custGeom>
            <a:solidFill>
              <a:srgbClr val="946656"/>
            </a:solidFill>
            <a:ln cap="sq">
              <a:noFill/>
              <a:prstDash val="solid"/>
              <a:miter/>
            </a:ln>
          </p:spPr>
        </p:sp>
        <p:sp>
          <p:nvSpPr>
            <p:cNvPr id="49" name="TextBox 49"/>
            <p:cNvSpPr txBox="1"/>
            <p:nvPr/>
          </p:nvSpPr>
          <p:spPr>
            <a:xfrm>
              <a:off x="0" y="-19050"/>
              <a:ext cx="35721" cy="66409"/>
            </a:xfrm>
            <a:prstGeom prst="rect">
              <a:avLst/>
            </a:prstGeom>
          </p:spPr>
          <p:txBody>
            <a:bodyPr lIns="50800" tIns="50800" rIns="50800" bIns="50800" rtlCol="0" anchor="ctr"/>
            <a:lstStyle/>
            <a:p>
              <a:pPr algn="ctr">
                <a:lnSpc>
                  <a:spcPts val="2188"/>
                </a:lnSpc>
              </a:pPr>
              <a:endParaRPr/>
            </a:p>
          </p:txBody>
        </p:sp>
      </p:grpSp>
      <p:grpSp>
        <p:nvGrpSpPr>
          <p:cNvPr id="50" name="Group 50"/>
          <p:cNvGrpSpPr/>
          <p:nvPr/>
        </p:nvGrpSpPr>
        <p:grpSpPr>
          <a:xfrm rot="1955894">
            <a:off x="5519761" y="5447298"/>
            <a:ext cx="177923" cy="68752"/>
            <a:chOff x="0" y="0"/>
            <a:chExt cx="46860" cy="18107"/>
          </a:xfrm>
        </p:grpSpPr>
        <p:sp>
          <p:nvSpPr>
            <p:cNvPr id="51" name="Freeform 51"/>
            <p:cNvSpPr/>
            <p:nvPr/>
          </p:nvSpPr>
          <p:spPr>
            <a:xfrm>
              <a:off x="0" y="0"/>
              <a:ext cx="46860" cy="18107"/>
            </a:xfrm>
            <a:custGeom>
              <a:avLst/>
              <a:gdLst/>
              <a:ahLst/>
              <a:cxnLst/>
              <a:rect l="l" t="t" r="r" b="b"/>
              <a:pathLst>
                <a:path w="46860" h="18107">
                  <a:moveTo>
                    <a:pt x="0" y="0"/>
                  </a:moveTo>
                  <a:lnTo>
                    <a:pt x="46860" y="0"/>
                  </a:lnTo>
                  <a:lnTo>
                    <a:pt x="46860" y="18107"/>
                  </a:lnTo>
                  <a:lnTo>
                    <a:pt x="0" y="18107"/>
                  </a:lnTo>
                  <a:close/>
                </a:path>
              </a:pathLst>
            </a:custGeom>
            <a:solidFill>
              <a:srgbClr val="B08949"/>
            </a:solidFill>
            <a:ln w="1905" cap="sq">
              <a:solidFill>
                <a:srgbClr val="000000"/>
              </a:solidFill>
              <a:prstDash val="solid"/>
              <a:miter/>
            </a:ln>
          </p:spPr>
        </p:sp>
        <p:sp>
          <p:nvSpPr>
            <p:cNvPr id="52" name="TextBox 52"/>
            <p:cNvSpPr txBox="1"/>
            <p:nvPr/>
          </p:nvSpPr>
          <p:spPr>
            <a:xfrm>
              <a:off x="0" y="-19050"/>
              <a:ext cx="46860" cy="37157"/>
            </a:xfrm>
            <a:prstGeom prst="rect">
              <a:avLst/>
            </a:prstGeom>
          </p:spPr>
          <p:txBody>
            <a:bodyPr lIns="50800" tIns="50800" rIns="50800" bIns="50800" rtlCol="0" anchor="ctr"/>
            <a:lstStyle/>
            <a:p>
              <a:pPr algn="ctr">
                <a:lnSpc>
                  <a:spcPts val="2188"/>
                </a:lnSpc>
              </a:pPr>
              <a:endParaRPr/>
            </a:p>
          </p:txBody>
        </p:sp>
      </p:grpSp>
      <p:grpSp>
        <p:nvGrpSpPr>
          <p:cNvPr id="53" name="Group 53"/>
          <p:cNvGrpSpPr/>
          <p:nvPr/>
        </p:nvGrpSpPr>
        <p:grpSpPr>
          <a:xfrm rot="2329474">
            <a:off x="5615738" y="5265871"/>
            <a:ext cx="224881" cy="93309"/>
            <a:chOff x="0" y="0"/>
            <a:chExt cx="59228" cy="24575"/>
          </a:xfrm>
        </p:grpSpPr>
        <p:sp>
          <p:nvSpPr>
            <p:cNvPr id="54" name="Freeform 54"/>
            <p:cNvSpPr/>
            <p:nvPr/>
          </p:nvSpPr>
          <p:spPr>
            <a:xfrm>
              <a:off x="0" y="0"/>
              <a:ext cx="59228" cy="24575"/>
            </a:xfrm>
            <a:custGeom>
              <a:avLst/>
              <a:gdLst/>
              <a:ahLst/>
              <a:cxnLst/>
              <a:rect l="l" t="t" r="r" b="b"/>
              <a:pathLst>
                <a:path w="59228" h="24575">
                  <a:moveTo>
                    <a:pt x="0" y="0"/>
                  </a:moveTo>
                  <a:lnTo>
                    <a:pt x="59228" y="0"/>
                  </a:lnTo>
                  <a:lnTo>
                    <a:pt x="59228" y="24575"/>
                  </a:lnTo>
                  <a:lnTo>
                    <a:pt x="0" y="24575"/>
                  </a:lnTo>
                  <a:close/>
                </a:path>
              </a:pathLst>
            </a:custGeom>
            <a:solidFill>
              <a:srgbClr val="6EA6B5"/>
            </a:solidFill>
            <a:ln w="1905" cap="sq">
              <a:solidFill>
                <a:srgbClr val="000000"/>
              </a:solidFill>
              <a:prstDash val="solid"/>
              <a:miter/>
            </a:ln>
          </p:spPr>
        </p:sp>
        <p:sp>
          <p:nvSpPr>
            <p:cNvPr id="55" name="TextBox 55"/>
            <p:cNvSpPr txBox="1"/>
            <p:nvPr/>
          </p:nvSpPr>
          <p:spPr>
            <a:xfrm>
              <a:off x="0" y="-19050"/>
              <a:ext cx="59228" cy="43625"/>
            </a:xfrm>
            <a:prstGeom prst="rect">
              <a:avLst/>
            </a:prstGeom>
          </p:spPr>
          <p:txBody>
            <a:bodyPr lIns="50800" tIns="50800" rIns="50800" bIns="50800" rtlCol="0" anchor="ctr"/>
            <a:lstStyle/>
            <a:p>
              <a:pPr algn="ctr">
                <a:lnSpc>
                  <a:spcPts val="2188"/>
                </a:lnSpc>
              </a:pPr>
              <a:endParaRPr/>
            </a:p>
          </p:txBody>
        </p:sp>
      </p:grpSp>
      <p:sp>
        <p:nvSpPr>
          <p:cNvPr id="56" name="AutoShape 56"/>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57" name="Freeform 57"/>
          <p:cNvSpPr/>
          <p:nvPr/>
        </p:nvSpPr>
        <p:spPr>
          <a:xfrm>
            <a:off x="6278601" y="5606187"/>
            <a:ext cx="470827" cy="470827"/>
          </a:xfrm>
          <a:custGeom>
            <a:avLst/>
            <a:gdLst/>
            <a:ahLst/>
            <a:cxnLst/>
            <a:rect l="l" t="t" r="r" b="b"/>
            <a:pathLst>
              <a:path w="470827" h="470827">
                <a:moveTo>
                  <a:pt x="0" y="0"/>
                </a:moveTo>
                <a:lnTo>
                  <a:pt x="470827" y="0"/>
                </a:lnTo>
                <a:lnTo>
                  <a:pt x="470827" y="470826"/>
                </a:lnTo>
                <a:lnTo>
                  <a:pt x="0" y="470826"/>
                </a:lnTo>
                <a:lnTo>
                  <a:pt x="0" y="0"/>
                </a:lnTo>
                <a:close/>
              </a:path>
            </a:pathLst>
          </a:custGeom>
          <a:blipFill>
            <a:blip r:embed="rId4"/>
            <a:stretch>
              <a:fillRect/>
            </a:stretch>
          </a:blipFill>
        </p:spPr>
      </p:sp>
      <p:sp>
        <p:nvSpPr>
          <p:cNvPr id="58" name="TextBox 58"/>
          <p:cNvSpPr txBox="1"/>
          <p:nvPr/>
        </p:nvSpPr>
        <p:spPr>
          <a:xfrm>
            <a:off x="9773929" y="1329939"/>
            <a:ext cx="8147528" cy="965002"/>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تخصيص </a:t>
            </a:r>
            <a:r>
              <a:rPr lang="en-US" sz="2370">
                <a:solidFill>
                  <a:srgbClr val="000000"/>
                </a:solidFill>
                <a:latin typeface="29LT Zarid Display"/>
                <a:ea typeface="29LT Zarid Display"/>
                <a:cs typeface="29LT Zarid Display"/>
                <a:sym typeface="29LT Zarid Display"/>
              </a:rPr>
              <a:t>102,000</a:t>
            </a:r>
            <a:r>
              <a:rPr lang="ar-EG" sz="2370">
                <a:solidFill>
                  <a:srgbClr val="000000"/>
                </a:solidFill>
                <a:latin typeface="29LT Zarid Display"/>
                <a:ea typeface="29LT Zarid Display"/>
                <a:cs typeface="29LT Zarid Display"/>
                <a:sym typeface="29LT Zarid Display"/>
                <a:rtl/>
              </a:rPr>
              <a:t> م</a:t>
            </a:r>
            <a:r>
              <a:rPr lang="en-US" sz="2370">
                <a:solidFill>
                  <a:srgbClr val="000000"/>
                </a:solidFill>
                <a:latin typeface="29LT Zarid Display"/>
                <a:ea typeface="29LT Zarid Display"/>
                <a:cs typeface="29LT Zarid Display"/>
                <a:sym typeface="29LT Zarid Display"/>
              </a:rPr>
              <a:t>²</a:t>
            </a:r>
            <a:r>
              <a:rPr lang="ar-EG" sz="2370">
                <a:solidFill>
                  <a:srgbClr val="000000"/>
                </a:solidFill>
                <a:latin typeface="29LT Zarid Display"/>
                <a:ea typeface="29LT Zarid Display"/>
                <a:cs typeface="29LT Zarid Display"/>
                <a:sym typeface="29LT Zarid Display"/>
                <a:rtl/>
              </a:rPr>
              <a:t> لإنشاء مجمع حكومي متكامل ومستدام يضم مقار مؤسسات حكومية متعددة، مع مساحات خضراء ومواقف سيارات.</a:t>
            </a:r>
          </a:p>
        </p:txBody>
      </p:sp>
      <p:sp>
        <p:nvSpPr>
          <p:cNvPr id="59" name="TextBox 59"/>
          <p:cNvSpPr txBox="1"/>
          <p:nvPr/>
        </p:nvSpPr>
        <p:spPr>
          <a:xfrm>
            <a:off x="13150524" y="362077"/>
            <a:ext cx="4254330" cy="1285621"/>
          </a:xfrm>
          <a:prstGeom prst="rect">
            <a:avLst/>
          </a:prstGeom>
        </p:spPr>
        <p:txBody>
          <a:bodyPr lIns="0" tIns="0" rIns="0" bIns="0" rtlCol="0" anchor="t">
            <a:spAutoFit/>
          </a:bodyPr>
          <a:lstStyle/>
          <a:p>
            <a:pPr algn="ctr" rtl="1">
              <a:lnSpc>
                <a:spcPts val="4532"/>
              </a:lnSpc>
            </a:pPr>
            <a:r>
              <a:rPr lang="ar-EG" sz="4400" b="1">
                <a:solidFill>
                  <a:srgbClr val="0F2B3C"/>
                </a:solidFill>
                <a:latin typeface="29LT Zarid Display Medium"/>
                <a:ea typeface="29LT Zarid Display Medium"/>
                <a:cs typeface="29LT Zarid Display Medium"/>
                <a:sym typeface="29LT Zarid Display Medium"/>
                <a:rtl/>
              </a:rPr>
              <a:t>مجمع الدوائر الحكومية</a:t>
            </a:r>
          </a:p>
          <a:p>
            <a:pPr algn="ctr" rtl="1">
              <a:lnSpc>
                <a:spcPts val="4532"/>
              </a:lnSpc>
            </a:pPr>
            <a:endParaRPr lang="ar-EG" sz="4400" b="1">
              <a:solidFill>
                <a:srgbClr val="0F2B3C"/>
              </a:solidFill>
              <a:latin typeface="29LT Zarid Display Medium"/>
              <a:ea typeface="29LT Zarid Display Medium"/>
              <a:cs typeface="29LT Zarid Display Medium"/>
              <a:sym typeface="29LT Zarid Display Medium"/>
              <a:rtl/>
            </a:endParaRPr>
          </a:p>
        </p:txBody>
      </p:sp>
      <p:sp>
        <p:nvSpPr>
          <p:cNvPr id="60" name="Freeform 60"/>
          <p:cNvSpPr/>
          <p:nvPr/>
        </p:nvSpPr>
        <p:spPr>
          <a:xfrm>
            <a:off x="17259300" y="302915"/>
            <a:ext cx="770494" cy="770494"/>
          </a:xfrm>
          <a:custGeom>
            <a:avLst/>
            <a:gdLst/>
            <a:ahLst/>
            <a:cxnLst/>
            <a:rect l="l" t="t" r="r" b="b"/>
            <a:pathLst>
              <a:path w="770494" h="770494">
                <a:moveTo>
                  <a:pt x="0" y="0"/>
                </a:moveTo>
                <a:lnTo>
                  <a:pt x="770494" y="0"/>
                </a:lnTo>
                <a:lnTo>
                  <a:pt x="770494" y="770494"/>
                </a:lnTo>
                <a:lnTo>
                  <a:pt x="0" y="770494"/>
                </a:lnTo>
                <a:lnTo>
                  <a:pt x="0" y="0"/>
                </a:lnTo>
                <a:close/>
              </a:path>
            </a:pathLst>
          </a:custGeom>
          <a:blipFill>
            <a:blip r:embed="rId4"/>
            <a:stretch>
              <a:fillRect/>
            </a:stretch>
          </a:blipFill>
        </p:spPr>
      </p:sp>
      <p:sp>
        <p:nvSpPr>
          <p:cNvPr id="61" name="AutoShape 61"/>
          <p:cNvSpPr/>
          <p:nvPr/>
        </p:nvSpPr>
        <p:spPr>
          <a:xfrm>
            <a:off x="13509843" y="3543856"/>
            <a:ext cx="5542588" cy="14288"/>
          </a:xfrm>
          <a:prstGeom prst="line">
            <a:avLst/>
          </a:prstGeom>
          <a:ln w="28575" cap="flat">
            <a:solidFill>
              <a:srgbClr val="94415A">
                <a:alpha val="23922"/>
              </a:srgbClr>
            </a:solidFill>
            <a:prstDash val="solid"/>
            <a:headEnd type="none" w="sm" len="sm"/>
            <a:tailEnd type="none" w="sm" len="sm"/>
          </a:ln>
        </p:spPr>
      </p:sp>
      <p:sp>
        <p:nvSpPr>
          <p:cNvPr id="62" name="Freeform 62"/>
          <p:cNvSpPr/>
          <p:nvPr/>
        </p:nvSpPr>
        <p:spPr>
          <a:xfrm>
            <a:off x="4796996" y="5606187"/>
            <a:ext cx="475328" cy="475328"/>
          </a:xfrm>
          <a:custGeom>
            <a:avLst/>
            <a:gdLst/>
            <a:ahLst/>
            <a:cxnLst/>
            <a:rect l="l" t="t" r="r" b="b"/>
            <a:pathLst>
              <a:path w="475328" h="475328">
                <a:moveTo>
                  <a:pt x="0" y="0"/>
                </a:moveTo>
                <a:lnTo>
                  <a:pt x="475328" y="0"/>
                </a:lnTo>
                <a:lnTo>
                  <a:pt x="475328" y="475328"/>
                </a:lnTo>
                <a:lnTo>
                  <a:pt x="0" y="475328"/>
                </a:lnTo>
                <a:lnTo>
                  <a:pt x="0" y="0"/>
                </a:lnTo>
                <a:close/>
              </a:path>
            </a:pathLst>
          </a:custGeom>
          <a:blipFill>
            <a:blip r:embed="rId5"/>
            <a:stretch>
              <a:fillRect/>
            </a:stretch>
          </a:blipFill>
        </p:spPr>
      </p:sp>
      <p:sp>
        <p:nvSpPr>
          <p:cNvPr id="63" name="TextBox 63"/>
          <p:cNvSpPr txBox="1"/>
          <p:nvPr/>
        </p:nvSpPr>
        <p:spPr>
          <a:xfrm>
            <a:off x="14554499" y="2647366"/>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مقابر</a:t>
            </a:r>
          </a:p>
        </p:txBody>
      </p:sp>
      <p:sp>
        <p:nvSpPr>
          <p:cNvPr id="64" name="Freeform 64"/>
          <p:cNvSpPr/>
          <p:nvPr/>
        </p:nvSpPr>
        <p:spPr>
          <a:xfrm>
            <a:off x="4860586" y="9471373"/>
            <a:ext cx="494753" cy="494753"/>
          </a:xfrm>
          <a:custGeom>
            <a:avLst/>
            <a:gdLst/>
            <a:ahLst/>
            <a:cxnLst/>
            <a:rect l="l" t="t" r="r" b="b"/>
            <a:pathLst>
              <a:path w="494753" h="494753">
                <a:moveTo>
                  <a:pt x="0" y="0"/>
                </a:moveTo>
                <a:lnTo>
                  <a:pt x="494753" y="0"/>
                </a:lnTo>
                <a:lnTo>
                  <a:pt x="494753" y="494753"/>
                </a:lnTo>
                <a:lnTo>
                  <a:pt x="0" y="494753"/>
                </a:lnTo>
                <a:lnTo>
                  <a:pt x="0" y="0"/>
                </a:lnTo>
                <a:close/>
              </a:path>
            </a:pathLst>
          </a:custGeom>
          <a:blipFill>
            <a:blip r:embed="rId6"/>
            <a:stretch>
              <a:fillRect/>
            </a:stretch>
          </a:blipFill>
        </p:spPr>
      </p:sp>
      <p:sp>
        <p:nvSpPr>
          <p:cNvPr id="65" name="Freeform 65"/>
          <p:cNvSpPr/>
          <p:nvPr/>
        </p:nvSpPr>
        <p:spPr>
          <a:xfrm>
            <a:off x="7324743" y="1647698"/>
            <a:ext cx="526182" cy="526182"/>
          </a:xfrm>
          <a:custGeom>
            <a:avLst/>
            <a:gdLst/>
            <a:ahLst/>
            <a:cxnLst/>
            <a:rect l="l" t="t" r="r" b="b"/>
            <a:pathLst>
              <a:path w="526182" h="526182">
                <a:moveTo>
                  <a:pt x="0" y="0"/>
                </a:moveTo>
                <a:lnTo>
                  <a:pt x="526182" y="0"/>
                </a:lnTo>
                <a:lnTo>
                  <a:pt x="526182" y="526182"/>
                </a:lnTo>
                <a:lnTo>
                  <a:pt x="0" y="526182"/>
                </a:lnTo>
                <a:lnTo>
                  <a:pt x="0" y="0"/>
                </a:lnTo>
                <a:close/>
              </a:path>
            </a:pathLst>
          </a:custGeom>
          <a:blipFill>
            <a:blip r:embed="rId7"/>
            <a:stretch>
              <a:fillRect/>
            </a:stretch>
          </a:blipFill>
        </p:spPr>
      </p:sp>
      <p:sp>
        <p:nvSpPr>
          <p:cNvPr id="66" name="Freeform 66"/>
          <p:cNvSpPr/>
          <p:nvPr/>
        </p:nvSpPr>
        <p:spPr>
          <a:xfrm>
            <a:off x="5818491" y="5833342"/>
            <a:ext cx="487343" cy="487343"/>
          </a:xfrm>
          <a:custGeom>
            <a:avLst/>
            <a:gdLst/>
            <a:ahLst/>
            <a:cxnLst/>
            <a:rect l="l" t="t" r="r" b="b"/>
            <a:pathLst>
              <a:path w="487343" h="487343">
                <a:moveTo>
                  <a:pt x="0" y="0"/>
                </a:moveTo>
                <a:lnTo>
                  <a:pt x="487343" y="0"/>
                </a:lnTo>
                <a:lnTo>
                  <a:pt x="487343" y="487343"/>
                </a:lnTo>
                <a:lnTo>
                  <a:pt x="0" y="487343"/>
                </a:lnTo>
                <a:lnTo>
                  <a:pt x="0" y="0"/>
                </a:lnTo>
                <a:close/>
              </a:path>
            </a:pathLst>
          </a:custGeom>
          <a:blipFill>
            <a:blip r:embed="rId5"/>
            <a:stretch>
              <a:fillRect/>
            </a:stretch>
          </a:blipFill>
        </p:spPr>
      </p:sp>
      <p:sp>
        <p:nvSpPr>
          <p:cNvPr id="67" name="Freeform 67"/>
          <p:cNvSpPr/>
          <p:nvPr/>
        </p:nvSpPr>
        <p:spPr>
          <a:xfrm>
            <a:off x="17259300" y="2642992"/>
            <a:ext cx="770494" cy="770494"/>
          </a:xfrm>
          <a:custGeom>
            <a:avLst/>
            <a:gdLst/>
            <a:ahLst/>
            <a:cxnLst/>
            <a:rect l="l" t="t" r="r" b="b"/>
            <a:pathLst>
              <a:path w="770494" h="770494">
                <a:moveTo>
                  <a:pt x="0" y="0"/>
                </a:moveTo>
                <a:lnTo>
                  <a:pt x="770494" y="0"/>
                </a:lnTo>
                <a:lnTo>
                  <a:pt x="770494" y="770494"/>
                </a:lnTo>
                <a:lnTo>
                  <a:pt x="0" y="770494"/>
                </a:lnTo>
                <a:lnTo>
                  <a:pt x="0" y="0"/>
                </a:lnTo>
                <a:close/>
              </a:path>
            </a:pathLst>
          </a:custGeom>
          <a:blipFill>
            <a:blip r:embed="rId5"/>
            <a:stretch>
              <a:fillRect/>
            </a:stretch>
          </a:blipFill>
        </p:spPr>
      </p:sp>
      <p:sp>
        <p:nvSpPr>
          <p:cNvPr id="68" name="Freeform 68"/>
          <p:cNvSpPr/>
          <p:nvPr/>
        </p:nvSpPr>
        <p:spPr>
          <a:xfrm>
            <a:off x="4328076" y="4426286"/>
            <a:ext cx="532510" cy="532510"/>
          </a:xfrm>
          <a:custGeom>
            <a:avLst/>
            <a:gdLst/>
            <a:ahLst/>
            <a:cxnLst/>
            <a:rect l="l" t="t" r="r" b="b"/>
            <a:pathLst>
              <a:path w="532510" h="532510">
                <a:moveTo>
                  <a:pt x="0" y="0"/>
                </a:moveTo>
                <a:lnTo>
                  <a:pt x="532510" y="0"/>
                </a:lnTo>
                <a:lnTo>
                  <a:pt x="532510" y="532510"/>
                </a:lnTo>
                <a:lnTo>
                  <a:pt x="0" y="532510"/>
                </a:lnTo>
                <a:lnTo>
                  <a:pt x="0" y="0"/>
                </a:lnTo>
                <a:close/>
              </a:path>
            </a:pathLst>
          </a:custGeom>
          <a:blipFill>
            <a:blip r:embed="rId8"/>
            <a:stretch>
              <a:fillRect/>
            </a:stretch>
          </a:blipFill>
        </p:spPr>
      </p:sp>
      <p:sp>
        <p:nvSpPr>
          <p:cNvPr id="69" name="Freeform 69"/>
          <p:cNvSpPr/>
          <p:nvPr/>
        </p:nvSpPr>
        <p:spPr>
          <a:xfrm>
            <a:off x="5750917" y="4557399"/>
            <a:ext cx="446301" cy="446301"/>
          </a:xfrm>
          <a:custGeom>
            <a:avLst/>
            <a:gdLst/>
            <a:ahLst/>
            <a:cxnLst/>
            <a:rect l="l" t="t" r="r" b="b"/>
            <a:pathLst>
              <a:path w="446301" h="446301">
                <a:moveTo>
                  <a:pt x="0" y="0"/>
                </a:moveTo>
                <a:lnTo>
                  <a:pt x="446300" y="0"/>
                </a:lnTo>
                <a:lnTo>
                  <a:pt x="446300" y="446301"/>
                </a:lnTo>
                <a:lnTo>
                  <a:pt x="0" y="446301"/>
                </a:lnTo>
                <a:lnTo>
                  <a:pt x="0" y="0"/>
                </a:lnTo>
                <a:close/>
              </a:path>
            </a:pathLst>
          </a:custGeom>
          <a:blipFill>
            <a:blip r:embed="rId9"/>
            <a:stretch>
              <a:fillRect/>
            </a:stretch>
          </a:blipFill>
        </p:spPr>
      </p:sp>
      <p:sp>
        <p:nvSpPr>
          <p:cNvPr id="70" name="TextBox 70"/>
          <p:cNvSpPr txBox="1"/>
          <p:nvPr/>
        </p:nvSpPr>
        <p:spPr>
          <a:xfrm>
            <a:off x="291520" y="264815"/>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الخدمات الادارية والعامة</a:t>
            </a:r>
          </a:p>
        </p:txBody>
      </p:sp>
      <p:sp>
        <p:nvSpPr>
          <p:cNvPr id="71" name="TextBox 71"/>
          <p:cNvSpPr txBox="1"/>
          <p:nvPr/>
        </p:nvSpPr>
        <p:spPr>
          <a:xfrm>
            <a:off x="1330006" y="7429701"/>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مدينة خان يونس</a:t>
            </a:r>
          </a:p>
        </p:txBody>
      </p:sp>
      <p:sp>
        <p:nvSpPr>
          <p:cNvPr id="72" name="TextBox 72"/>
          <p:cNvSpPr txBox="1"/>
          <p:nvPr/>
        </p:nvSpPr>
        <p:spPr>
          <a:xfrm>
            <a:off x="1379722" y="7676083"/>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شبكة الشوارع</a:t>
            </a:r>
          </a:p>
        </p:txBody>
      </p:sp>
      <p:sp>
        <p:nvSpPr>
          <p:cNvPr id="73" name="TextBox 73"/>
          <p:cNvSpPr txBox="1"/>
          <p:nvPr/>
        </p:nvSpPr>
        <p:spPr>
          <a:xfrm>
            <a:off x="1330006" y="7938382"/>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الموانئ المقترحة</a:t>
            </a:r>
          </a:p>
        </p:txBody>
      </p:sp>
      <p:sp>
        <p:nvSpPr>
          <p:cNvPr id="74" name="TextBox 74"/>
          <p:cNvSpPr txBox="1"/>
          <p:nvPr/>
        </p:nvSpPr>
        <p:spPr>
          <a:xfrm>
            <a:off x="848419" y="8186630"/>
            <a:ext cx="1704925"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محطات المواصلات الرئيسية</a:t>
            </a:r>
          </a:p>
        </p:txBody>
      </p:sp>
      <p:sp>
        <p:nvSpPr>
          <p:cNvPr id="75" name="TextBox 75"/>
          <p:cNvSpPr txBox="1"/>
          <p:nvPr/>
        </p:nvSpPr>
        <p:spPr>
          <a:xfrm>
            <a:off x="1330006" y="8433005"/>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خدمات ادارية</a:t>
            </a:r>
          </a:p>
        </p:txBody>
      </p:sp>
      <p:sp>
        <p:nvSpPr>
          <p:cNvPr id="76" name="TextBox 76"/>
          <p:cNvSpPr txBox="1"/>
          <p:nvPr/>
        </p:nvSpPr>
        <p:spPr>
          <a:xfrm>
            <a:off x="1379722" y="8951677"/>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مستشفيات</a:t>
            </a:r>
          </a:p>
        </p:txBody>
      </p:sp>
      <p:sp>
        <p:nvSpPr>
          <p:cNvPr id="77" name="TextBox 77"/>
          <p:cNvSpPr txBox="1"/>
          <p:nvPr/>
        </p:nvSpPr>
        <p:spPr>
          <a:xfrm>
            <a:off x="9773929" y="3640603"/>
            <a:ext cx="8147528" cy="1430251"/>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 تم إنشاء مقبرتين  على اطراف المدينة،  مع الحفاظ على المقابر القديمة كرموز تاريخية في النسيج الحضري، وتعزيز الكرامة والذاكرة الإنسانية.</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78" name="AutoShape 78"/>
          <p:cNvSpPr/>
          <p:nvPr/>
        </p:nvSpPr>
        <p:spPr>
          <a:xfrm>
            <a:off x="13529387" y="5646215"/>
            <a:ext cx="5542588" cy="14288"/>
          </a:xfrm>
          <a:prstGeom prst="line">
            <a:avLst/>
          </a:prstGeom>
          <a:ln w="28575" cap="flat">
            <a:solidFill>
              <a:srgbClr val="94415A">
                <a:alpha val="23922"/>
              </a:srgbClr>
            </a:solidFill>
            <a:prstDash val="solid"/>
            <a:headEnd type="none" w="sm" len="sm"/>
            <a:tailEnd type="none" w="sm" len="sm"/>
          </a:ln>
        </p:spPr>
      </p:sp>
      <p:sp>
        <p:nvSpPr>
          <p:cNvPr id="79" name="TextBox 79"/>
          <p:cNvSpPr txBox="1"/>
          <p:nvPr/>
        </p:nvSpPr>
        <p:spPr>
          <a:xfrm>
            <a:off x="14033670" y="4749725"/>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مرافق عامة</a:t>
            </a:r>
          </a:p>
        </p:txBody>
      </p:sp>
      <p:sp>
        <p:nvSpPr>
          <p:cNvPr id="80" name="TextBox 80"/>
          <p:cNvSpPr txBox="1"/>
          <p:nvPr/>
        </p:nvSpPr>
        <p:spPr>
          <a:xfrm>
            <a:off x="9793472" y="5742962"/>
            <a:ext cx="8147528" cy="5152240"/>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إعادة إنشاء المحكمة العامة في حي جورة اللوت لتعزيز الذاكرة المؤسسية وتوزيع الوظائف الحضرية بشكل متوازن مع الحفاظ على موقع السجن الحالي.</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a:p>
            <a:pPr algn="r" rtl="1">
              <a:lnSpc>
                <a:spcPts val="3697"/>
              </a:lnSpc>
            </a:pPr>
            <a:r>
              <a:rPr lang="ar-EG" sz="2370" b="1">
                <a:solidFill>
                  <a:srgbClr val="000000"/>
                </a:solidFill>
                <a:latin typeface="29LT Zarid Display Medium"/>
                <a:ea typeface="29LT Zarid Display Medium"/>
                <a:cs typeface="29LT Zarid Display Medium"/>
                <a:sym typeface="29LT Zarid Display Medium"/>
                <a:rtl/>
              </a:rPr>
              <a:t>كما  تم توزيع الخدمات العامة بشكل متوازن في مراكز كل قطاع بمساحات تتراوح  المساحة كاملة بين </a:t>
            </a:r>
            <a:r>
              <a:rPr lang="en-US" sz="2370" b="1">
                <a:solidFill>
                  <a:srgbClr val="000000"/>
                </a:solidFill>
                <a:latin typeface="29LT Zarid Display Medium"/>
                <a:ea typeface="29LT Zarid Display Medium"/>
                <a:cs typeface="29LT Zarid Display Medium"/>
                <a:sym typeface="29LT Zarid Display Medium"/>
              </a:rPr>
              <a:t>66,000</a:t>
            </a:r>
            <a:r>
              <a:rPr lang="ar-EG" sz="2370" b="1">
                <a:solidFill>
                  <a:srgbClr val="000000"/>
                </a:solidFill>
                <a:latin typeface="29LT Zarid Display Medium"/>
                <a:ea typeface="29LT Zarid Display Medium"/>
                <a:cs typeface="29LT Zarid Display Medium"/>
                <a:sym typeface="29LT Zarid Display Medium"/>
                <a:rtl/>
              </a:rPr>
              <a:t> و</a:t>
            </a:r>
            <a:r>
              <a:rPr lang="en-US" sz="2370" b="1">
                <a:solidFill>
                  <a:srgbClr val="000000"/>
                </a:solidFill>
                <a:latin typeface="29LT Zarid Display Medium"/>
                <a:ea typeface="29LT Zarid Display Medium"/>
                <a:cs typeface="29LT Zarid Display Medium"/>
                <a:sym typeface="29LT Zarid Display Medium"/>
              </a:rPr>
              <a:t>107,000</a:t>
            </a:r>
            <a:r>
              <a:rPr lang="ar-EG" sz="2370" b="1">
                <a:solidFill>
                  <a:srgbClr val="000000"/>
                </a:solidFill>
                <a:latin typeface="29LT Zarid Display Medium"/>
                <a:ea typeface="29LT Zarid Display Medium"/>
                <a:cs typeface="29LT Zarid Display Medium"/>
                <a:sym typeface="29LT Zarid Display Medium"/>
                <a:rtl/>
              </a:rPr>
              <a:t> م</a:t>
            </a:r>
            <a:r>
              <a:rPr lang="en-US" sz="2370" b="1">
                <a:solidFill>
                  <a:srgbClr val="000000"/>
                </a:solidFill>
                <a:latin typeface="29LT Zarid Display Medium"/>
                <a:ea typeface="29LT Zarid Display Medium"/>
                <a:cs typeface="29LT Zarid Display Medium"/>
                <a:sym typeface="29LT Zarid Display Medium"/>
              </a:rPr>
              <a:t>²</a:t>
            </a:r>
            <a:r>
              <a:rPr lang="ar-EG" sz="2370" b="1">
                <a:solidFill>
                  <a:srgbClr val="000000"/>
                </a:solidFill>
                <a:latin typeface="29LT Zarid Display Medium"/>
                <a:ea typeface="29LT Zarid Display Medium"/>
                <a:cs typeface="29LT Zarid Display Medium"/>
                <a:sym typeface="29LT Zarid Display Medium"/>
                <a:rtl/>
              </a:rPr>
              <a:t> لكل قطاع، وتشمل مرافق تعليمية، صحية، ثقافية، إدارية، وأمنية، بهدف تحقيق المنعة الحضرية، الشمولية، وتعزيز الترابط والاستقرار المجتمعي.</a:t>
            </a:r>
          </a:p>
          <a:p>
            <a:pPr algn="l">
              <a:lnSpc>
                <a:spcPts val="3697"/>
              </a:lnSpc>
            </a:pPr>
            <a:endParaRPr lang="ar-EG" sz="2370" b="1">
              <a:solidFill>
                <a:srgbClr val="000000"/>
              </a:solidFill>
              <a:latin typeface="29LT Zarid Display Medium"/>
              <a:ea typeface="29LT Zarid Display Medium"/>
              <a:cs typeface="29LT Zarid Display Medium"/>
              <a:sym typeface="29LT Zarid Display Medium"/>
              <a:rtl/>
            </a:endParaRPr>
          </a:p>
          <a:p>
            <a:pPr algn="l">
              <a:lnSpc>
                <a:spcPts val="3697"/>
              </a:lnSpc>
            </a:pPr>
            <a:endParaRPr lang="ar-EG" sz="2370" b="1">
              <a:solidFill>
                <a:srgbClr val="000000"/>
              </a:solidFill>
              <a:latin typeface="29LT Zarid Display Medium"/>
              <a:ea typeface="29LT Zarid Display Medium"/>
              <a:cs typeface="29LT Zarid Display Medium"/>
              <a:sym typeface="29LT Zarid Display Medium"/>
              <a:rtl/>
            </a:endParaRPr>
          </a:p>
          <a:p>
            <a:pPr algn="l">
              <a:lnSpc>
                <a:spcPts val="3697"/>
              </a:lnSpc>
            </a:pPr>
            <a:endParaRPr lang="ar-EG" sz="2370" b="1">
              <a:solidFill>
                <a:srgbClr val="000000"/>
              </a:solidFill>
              <a:latin typeface="29LT Zarid Display Medium"/>
              <a:ea typeface="29LT Zarid Display Medium"/>
              <a:cs typeface="29LT Zarid Display Medium"/>
              <a:sym typeface="29LT Zarid Display Medium"/>
              <a:rtl/>
            </a:endParaRPr>
          </a:p>
          <a:p>
            <a:pPr algn="l">
              <a:lnSpc>
                <a:spcPts val="3697"/>
              </a:lnSpc>
            </a:pPr>
            <a:endParaRPr lang="ar-EG" sz="2370" b="1">
              <a:solidFill>
                <a:srgbClr val="000000"/>
              </a:solidFill>
              <a:latin typeface="29LT Zarid Display Medium"/>
              <a:ea typeface="29LT Zarid Display Medium"/>
              <a:cs typeface="29LT Zarid Display Medium"/>
              <a:sym typeface="29LT Zarid Display Medium"/>
              <a:rtl/>
            </a:endParaRPr>
          </a:p>
          <a:p>
            <a:pPr algn="l">
              <a:lnSpc>
                <a:spcPts val="3697"/>
              </a:lnSpc>
            </a:pPr>
            <a:endParaRPr lang="ar-EG" sz="2370" b="1">
              <a:solidFill>
                <a:srgbClr val="000000"/>
              </a:solidFill>
              <a:latin typeface="29LT Zarid Display Medium"/>
              <a:ea typeface="29LT Zarid Display Medium"/>
              <a:cs typeface="29LT Zarid Display Medium"/>
              <a:sym typeface="29LT Zarid Display Medium"/>
              <a:rtl/>
            </a:endParaRPr>
          </a:p>
        </p:txBody>
      </p:sp>
      <p:grpSp>
        <p:nvGrpSpPr>
          <p:cNvPr id="81" name="Group 81"/>
          <p:cNvGrpSpPr/>
          <p:nvPr/>
        </p:nvGrpSpPr>
        <p:grpSpPr>
          <a:xfrm>
            <a:off x="17404855" y="5001181"/>
            <a:ext cx="624940" cy="269277"/>
            <a:chOff x="0" y="0"/>
            <a:chExt cx="251918" cy="108548"/>
          </a:xfrm>
        </p:grpSpPr>
        <p:sp>
          <p:nvSpPr>
            <p:cNvPr id="82" name="Freeform 82"/>
            <p:cNvSpPr/>
            <p:nvPr/>
          </p:nvSpPr>
          <p:spPr>
            <a:xfrm>
              <a:off x="0" y="0"/>
              <a:ext cx="251918" cy="108548"/>
            </a:xfrm>
            <a:custGeom>
              <a:avLst/>
              <a:gdLst/>
              <a:ahLst/>
              <a:cxnLst/>
              <a:rect l="l" t="t" r="r" b="b"/>
              <a:pathLst>
                <a:path w="251918" h="108548">
                  <a:moveTo>
                    <a:pt x="0" y="0"/>
                  </a:moveTo>
                  <a:lnTo>
                    <a:pt x="251918" y="0"/>
                  </a:lnTo>
                  <a:lnTo>
                    <a:pt x="251918" y="108548"/>
                  </a:lnTo>
                  <a:lnTo>
                    <a:pt x="0" y="108548"/>
                  </a:lnTo>
                  <a:close/>
                </a:path>
              </a:pathLst>
            </a:custGeom>
            <a:solidFill>
              <a:srgbClr val="966947"/>
            </a:solidFill>
            <a:ln cap="sq">
              <a:noFill/>
              <a:prstDash val="solid"/>
              <a:miter/>
            </a:ln>
          </p:spPr>
        </p:sp>
        <p:sp>
          <p:nvSpPr>
            <p:cNvPr id="83" name="TextBox 83"/>
            <p:cNvSpPr txBox="1"/>
            <p:nvPr/>
          </p:nvSpPr>
          <p:spPr>
            <a:xfrm>
              <a:off x="0" y="-19050"/>
              <a:ext cx="251918" cy="127598"/>
            </a:xfrm>
            <a:prstGeom prst="rect">
              <a:avLst/>
            </a:prstGeom>
          </p:spPr>
          <p:txBody>
            <a:bodyPr lIns="50800" tIns="50800" rIns="50800" bIns="50800" rtlCol="0" anchor="ctr"/>
            <a:lstStyle/>
            <a:p>
              <a:pPr algn="ctr">
                <a:lnSpc>
                  <a:spcPts val="2188"/>
                </a:lnSpc>
              </a:pPr>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4325" y="22521"/>
            <a:ext cx="8090116" cy="10264479"/>
          </a:xfrm>
          <a:custGeom>
            <a:avLst/>
            <a:gdLst/>
            <a:ahLst/>
            <a:cxnLst/>
            <a:rect l="l" t="t" r="r" b="b"/>
            <a:pathLst>
              <a:path w="8090116" h="10264479">
                <a:moveTo>
                  <a:pt x="0" y="0"/>
                </a:moveTo>
                <a:lnTo>
                  <a:pt x="8090116" y="0"/>
                </a:lnTo>
                <a:lnTo>
                  <a:pt x="8090116" y="10264479"/>
                </a:lnTo>
                <a:lnTo>
                  <a:pt x="0" y="10264479"/>
                </a:lnTo>
                <a:lnTo>
                  <a:pt x="0" y="0"/>
                </a:lnTo>
                <a:close/>
              </a:path>
            </a:pathLst>
          </a:custGeom>
          <a:blipFill>
            <a:blip r:embed="rId2"/>
            <a:stretch>
              <a:fillRect l="-4514"/>
            </a:stretch>
          </a:blipFill>
          <a:ln w="9525" cap="sq">
            <a:solidFill>
              <a:srgbClr val="000000"/>
            </a:solidFill>
            <a:prstDash val="solid"/>
            <a:miter/>
          </a:ln>
        </p:spPr>
      </p:sp>
      <p:sp>
        <p:nvSpPr>
          <p:cNvPr id="3" name="Freeform 3"/>
          <p:cNvSpPr/>
          <p:nvPr/>
        </p:nvSpPr>
        <p:spPr>
          <a:xfrm>
            <a:off x="8003888"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3"/>
            <a:stretch>
              <a:fillRect l="-300971"/>
            </a:stretch>
          </a:blipFill>
        </p:spPr>
      </p:sp>
      <p:grpSp>
        <p:nvGrpSpPr>
          <p:cNvPr id="4" name="Group 4"/>
          <p:cNvGrpSpPr/>
          <p:nvPr/>
        </p:nvGrpSpPr>
        <p:grpSpPr>
          <a:xfrm>
            <a:off x="2401380" y="7022946"/>
            <a:ext cx="395173" cy="161122"/>
            <a:chOff x="0" y="0"/>
            <a:chExt cx="159297" cy="64950"/>
          </a:xfrm>
        </p:grpSpPr>
        <p:sp>
          <p:nvSpPr>
            <p:cNvPr id="5" name="Freeform 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6" name="TextBox 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7" name="Group 7"/>
          <p:cNvGrpSpPr/>
          <p:nvPr/>
        </p:nvGrpSpPr>
        <p:grpSpPr>
          <a:xfrm>
            <a:off x="2399186" y="7270612"/>
            <a:ext cx="395173" cy="161122"/>
            <a:chOff x="0" y="0"/>
            <a:chExt cx="159297" cy="64950"/>
          </a:xfrm>
        </p:grpSpPr>
        <p:sp>
          <p:nvSpPr>
            <p:cNvPr id="8" name="Freeform 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9" name="TextBox 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0" name="Group 10"/>
          <p:cNvGrpSpPr/>
          <p:nvPr/>
        </p:nvGrpSpPr>
        <p:grpSpPr>
          <a:xfrm>
            <a:off x="2401380" y="7518860"/>
            <a:ext cx="395173" cy="161122"/>
            <a:chOff x="0" y="0"/>
            <a:chExt cx="159297" cy="64950"/>
          </a:xfrm>
        </p:grpSpPr>
        <p:sp>
          <p:nvSpPr>
            <p:cNvPr id="11" name="Freeform 1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2" name="TextBox 1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3" name="Group 13"/>
          <p:cNvGrpSpPr/>
          <p:nvPr/>
        </p:nvGrpSpPr>
        <p:grpSpPr>
          <a:xfrm>
            <a:off x="2401380" y="7767108"/>
            <a:ext cx="395173" cy="161122"/>
            <a:chOff x="0" y="0"/>
            <a:chExt cx="159297" cy="64950"/>
          </a:xfrm>
        </p:grpSpPr>
        <p:sp>
          <p:nvSpPr>
            <p:cNvPr id="14" name="Freeform 1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5" name="TextBox 1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6" name="TextBox 16"/>
          <p:cNvSpPr txBox="1"/>
          <p:nvPr/>
        </p:nvSpPr>
        <p:spPr>
          <a:xfrm>
            <a:off x="1292842" y="8271485"/>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جامعات وكليات</a:t>
            </a:r>
          </a:p>
        </p:txBody>
      </p:sp>
      <p:grpSp>
        <p:nvGrpSpPr>
          <p:cNvPr id="17" name="Group 17"/>
          <p:cNvGrpSpPr/>
          <p:nvPr/>
        </p:nvGrpSpPr>
        <p:grpSpPr>
          <a:xfrm>
            <a:off x="2390967" y="8036627"/>
            <a:ext cx="395173" cy="152030"/>
            <a:chOff x="0" y="0"/>
            <a:chExt cx="159297" cy="61284"/>
          </a:xfrm>
        </p:grpSpPr>
        <p:sp>
          <p:nvSpPr>
            <p:cNvPr id="18" name="Freeform 18"/>
            <p:cNvSpPr/>
            <p:nvPr/>
          </p:nvSpPr>
          <p:spPr>
            <a:xfrm>
              <a:off x="0" y="0"/>
              <a:ext cx="159297" cy="61284"/>
            </a:xfrm>
            <a:custGeom>
              <a:avLst/>
              <a:gdLst/>
              <a:ahLst/>
              <a:cxnLst/>
              <a:rect l="l" t="t" r="r" b="b"/>
              <a:pathLst>
                <a:path w="159297" h="61284">
                  <a:moveTo>
                    <a:pt x="0" y="0"/>
                  </a:moveTo>
                  <a:lnTo>
                    <a:pt x="159297" y="0"/>
                  </a:lnTo>
                  <a:lnTo>
                    <a:pt x="159297" y="61284"/>
                  </a:lnTo>
                  <a:lnTo>
                    <a:pt x="0" y="61284"/>
                  </a:lnTo>
                  <a:close/>
                </a:path>
              </a:pathLst>
            </a:custGeom>
            <a:solidFill>
              <a:srgbClr val="966947"/>
            </a:solidFill>
            <a:ln w="1905" cap="sq">
              <a:solidFill>
                <a:srgbClr val="000000"/>
              </a:solidFill>
              <a:prstDash val="solid"/>
              <a:miter/>
            </a:ln>
          </p:spPr>
        </p:sp>
        <p:sp>
          <p:nvSpPr>
            <p:cNvPr id="19" name="TextBox 19"/>
            <p:cNvSpPr txBox="1"/>
            <p:nvPr/>
          </p:nvSpPr>
          <p:spPr>
            <a:xfrm>
              <a:off x="0" y="-19050"/>
              <a:ext cx="159297" cy="80334"/>
            </a:xfrm>
            <a:prstGeom prst="rect">
              <a:avLst/>
            </a:prstGeom>
          </p:spPr>
          <p:txBody>
            <a:bodyPr lIns="50800" tIns="50800" rIns="50800" bIns="50800" rtlCol="0" anchor="ctr"/>
            <a:lstStyle/>
            <a:p>
              <a:pPr algn="ctr">
                <a:lnSpc>
                  <a:spcPts val="2188"/>
                </a:lnSpc>
              </a:pPr>
              <a:endParaRPr/>
            </a:p>
          </p:txBody>
        </p:sp>
      </p:grpSp>
      <p:grpSp>
        <p:nvGrpSpPr>
          <p:cNvPr id="20" name="Group 20"/>
          <p:cNvGrpSpPr/>
          <p:nvPr/>
        </p:nvGrpSpPr>
        <p:grpSpPr>
          <a:xfrm>
            <a:off x="2390967" y="8283907"/>
            <a:ext cx="395173" cy="161122"/>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2" name="TextBox 2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3" name="Group 23"/>
          <p:cNvGrpSpPr/>
          <p:nvPr/>
        </p:nvGrpSpPr>
        <p:grpSpPr>
          <a:xfrm>
            <a:off x="2390967" y="8532155"/>
            <a:ext cx="395173" cy="161122"/>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5" name="TextBox 2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194427" y="8753325"/>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مجمع دوائر حكومية</a:t>
            </a:r>
          </a:p>
        </p:txBody>
      </p:sp>
      <p:grpSp>
        <p:nvGrpSpPr>
          <p:cNvPr id="27" name="Group 27"/>
          <p:cNvGrpSpPr/>
          <p:nvPr/>
        </p:nvGrpSpPr>
        <p:grpSpPr>
          <a:xfrm>
            <a:off x="2390967" y="8776901"/>
            <a:ext cx="395173" cy="161122"/>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F2B3C"/>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0" name="TextBox 30"/>
          <p:cNvSpPr txBox="1"/>
          <p:nvPr/>
        </p:nvSpPr>
        <p:spPr>
          <a:xfrm>
            <a:off x="1490428" y="8999700"/>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مقابر</a:t>
            </a:r>
          </a:p>
        </p:txBody>
      </p:sp>
      <p:grpSp>
        <p:nvGrpSpPr>
          <p:cNvPr id="31" name="Group 31"/>
          <p:cNvGrpSpPr/>
          <p:nvPr/>
        </p:nvGrpSpPr>
        <p:grpSpPr>
          <a:xfrm>
            <a:off x="2384733" y="9028275"/>
            <a:ext cx="395173" cy="161122"/>
            <a:chOff x="0" y="0"/>
            <a:chExt cx="159297" cy="64950"/>
          </a:xfrm>
        </p:grpSpPr>
        <p:sp>
          <p:nvSpPr>
            <p:cNvPr id="32" name="Freeform 3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3" name="TextBox 3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4" name="Group 34"/>
          <p:cNvGrpSpPr/>
          <p:nvPr/>
        </p:nvGrpSpPr>
        <p:grpSpPr>
          <a:xfrm>
            <a:off x="2401380" y="9288702"/>
            <a:ext cx="395173" cy="161122"/>
            <a:chOff x="0" y="0"/>
            <a:chExt cx="159297" cy="64950"/>
          </a:xfrm>
        </p:grpSpPr>
        <p:sp>
          <p:nvSpPr>
            <p:cNvPr id="35" name="Freeform 3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6" name="TextBox 3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7" name="TextBox 37"/>
          <p:cNvSpPr txBox="1"/>
          <p:nvPr/>
        </p:nvSpPr>
        <p:spPr>
          <a:xfrm>
            <a:off x="1561143" y="9501976"/>
            <a:ext cx="852309"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مسرح  رئيسي</a:t>
            </a:r>
          </a:p>
        </p:txBody>
      </p:sp>
      <p:grpSp>
        <p:nvGrpSpPr>
          <p:cNvPr id="38" name="Group 38"/>
          <p:cNvGrpSpPr/>
          <p:nvPr/>
        </p:nvGrpSpPr>
        <p:grpSpPr>
          <a:xfrm>
            <a:off x="2401380" y="9525552"/>
            <a:ext cx="395173" cy="161122"/>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40" name="TextBox 4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1" name="Group 41"/>
          <p:cNvGrpSpPr/>
          <p:nvPr/>
        </p:nvGrpSpPr>
        <p:grpSpPr>
          <a:xfrm>
            <a:off x="2401380" y="9771928"/>
            <a:ext cx="395173" cy="161122"/>
            <a:chOff x="0" y="0"/>
            <a:chExt cx="159297" cy="64950"/>
          </a:xfrm>
        </p:grpSpPr>
        <p:sp>
          <p:nvSpPr>
            <p:cNvPr id="42" name="Freeform 4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3" name="TextBox 4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4" name="Group 44"/>
          <p:cNvGrpSpPr/>
          <p:nvPr/>
        </p:nvGrpSpPr>
        <p:grpSpPr>
          <a:xfrm>
            <a:off x="2417803" y="10009250"/>
            <a:ext cx="395173" cy="161122"/>
            <a:chOff x="0" y="0"/>
            <a:chExt cx="159297" cy="64950"/>
          </a:xfrm>
        </p:grpSpPr>
        <p:sp>
          <p:nvSpPr>
            <p:cNvPr id="45" name="Freeform 4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FF8DB3"/>
            </a:solidFill>
            <a:ln cap="sq">
              <a:noFill/>
              <a:prstDash val="solid"/>
              <a:miter/>
            </a:ln>
          </p:spPr>
        </p:sp>
        <p:sp>
          <p:nvSpPr>
            <p:cNvPr id="46" name="TextBox 4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7" name="Group 47"/>
          <p:cNvGrpSpPr/>
          <p:nvPr/>
        </p:nvGrpSpPr>
        <p:grpSpPr>
          <a:xfrm rot="1955894">
            <a:off x="5516812" y="5693585"/>
            <a:ext cx="236483" cy="68752"/>
            <a:chOff x="0" y="0"/>
            <a:chExt cx="62284" cy="18107"/>
          </a:xfrm>
        </p:grpSpPr>
        <p:sp>
          <p:nvSpPr>
            <p:cNvPr id="48" name="Freeform 48"/>
            <p:cNvSpPr/>
            <p:nvPr/>
          </p:nvSpPr>
          <p:spPr>
            <a:xfrm>
              <a:off x="0" y="0"/>
              <a:ext cx="62284" cy="18107"/>
            </a:xfrm>
            <a:custGeom>
              <a:avLst/>
              <a:gdLst/>
              <a:ahLst/>
              <a:cxnLst/>
              <a:rect l="l" t="t" r="r" b="b"/>
              <a:pathLst>
                <a:path w="62284" h="18107">
                  <a:moveTo>
                    <a:pt x="0" y="0"/>
                  </a:moveTo>
                  <a:lnTo>
                    <a:pt x="62284" y="0"/>
                  </a:lnTo>
                  <a:lnTo>
                    <a:pt x="62284" y="18107"/>
                  </a:lnTo>
                  <a:lnTo>
                    <a:pt x="0" y="18107"/>
                  </a:lnTo>
                  <a:close/>
                </a:path>
              </a:pathLst>
            </a:custGeom>
            <a:solidFill>
              <a:srgbClr val="8D754C"/>
            </a:solidFill>
            <a:ln w="1905" cap="sq">
              <a:solidFill>
                <a:srgbClr val="000000"/>
              </a:solidFill>
              <a:prstDash val="solid"/>
              <a:miter/>
            </a:ln>
          </p:spPr>
        </p:sp>
        <p:sp>
          <p:nvSpPr>
            <p:cNvPr id="49" name="TextBox 49"/>
            <p:cNvSpPr txBox="1"/>
            <p:nvPr/>
          </p:nvSpPr>
          <p:spPr>
            <a:xfrm>
              <a:off x="0" y="-19050"/>
              <a:ext cx="62284" cy="37157"/>
            </a:xfrm>
            <a:prstGeom prst="rect">
              <a:avLst/>
            </a:prstGeom>
          </p:spPr>
          <p:txBody>
            <a:bodyPr lIns="50800" tIns="50800" rIns="50800" bIns="50800" rtlCol="0" anchor="ctr"/>
            <a:lstStyle/>
            <a:p>
              <a:pPr algn="ctr">
                <a:lnSpc>
                  <a:spcPts val="2188"/>
                </a:lnSpc>
              </a:pPr>
              <a:endParaRPr/>
            </a:p>
          </p:txBody>
        </p:sp>
      </p:grpSp>
      <p:grpSp>
        <p:nvGrpSpPr>
          <p:cNvPr id="50" name="Group 50"/>
          <p:cNvGrpSpPr/>
          <p:nvPr/>
        </p:nvGrpSpPr>
        <p:grpSpPr>
          <a:xfrm rot="7147873">
            <a:off x="5447216" y="5399227"/>
            <a:ext cx="69420" cy="195365"/>
            <a:chOff x="0" y="0"/>
            <a:chExt cx="18283" cy="51454"/>
          </a:xfrm>
        </p:grpSpPr>
        <p:sp>
          <p:nvSpPr>
            <p:cNvPr id="51" name="Freeform 51"/>
            <p:cNvSpPr/>
            <p:nvPr/>
          </p:nvSpPr>
          <p:spPr>
            <a:xfrm>
              <a:off x="0" y="0"/>
              <a:ext cx="18283" cy="51454"/>
            </a:xfrm>
            <a:custGeom>
              <a:avLst/>
              <a:gdLst/>
              <a:ahLst/>
              <a:cxnLst/>
              <a:rect l="l" t="t" r="r" b="b"/>
              <a:pathLst>
                <a:path w="18283" h="51454">
                  <a:moveTo>
                    <a:pt x="0" y="0"/>
                  </a:moveTo>
                  <a:lnTo>
                    <a:pt x="18283" y="0"/>
                  </a:lnTo>
                  <a:lnTo>
                    <a:pt x="18283" y="51454"/>
                  </a:lnTo>
                  <a:lnTo>
                    <a:pt x="0" y="51454"/>
                  </a:lnTo>
                  <a:close/>
                </a:path>
              </a:pathLst>
            </a:custGeom>
            <a:solidFill>
              <a:srgbClr val="8D754C"/>
            </a:solidFill>
            <a:ln cap="sq">
              <a:noFill/>
              <a:prstDash val="solid"/>
              <a:miter/>
            </a:ln>
          </p:spPr>
        </p:sp>
        <p:sp>
          <p:nvSpPr>
            <p:cNvPr id="52" name="TextBox 52"/>
            <p:cNvSpPr txBox="1"/>
            <p:nvPr/>
          </p:nvSpPr>
          <p:spPr>
            <a:xfrm>
              <a:off x="0" y="-19050"/>
              <a:ext cx="18283" cy="70504"/>
            </a:xfrm>
            <a:prstGeom prst="rect">
              <a:avLst/>
            </a:prstGeom>
          </p:spPr>
          <p:txBody>
            <a:bodyPr lIns="50800" tIns="50800" rIns="50800" bIns="50800" rtlCol="0" anchor="ctr"/>
            <a:lstStyle/>
            <a:p>
              <a:pPr algn="ctr">
                <a:lnSpc>
                  <a:spcPts val="2188"/>
                </a:lnSpc>
              </a:pPr>
              <a:endParaRPr/>
            </a:p>
          </p:txBody>
        </p:sp>
      </p:grpSp>
      <p:grpSp>
        <p:nvGrpSpPr>
          <p:cNvPr id="53" name="Group 53"/>
          <p:cNvGrpSpPr/>
          <p:nvPr/>
        </p:nvGrpSpPr>
        <p:grpSpPr>
          <a:xfrm rot="8293377">
            <a:off x="6099273" y="4507910"/>
            <a:ext cx="135628" cy="253613"/>
            <a:chOff x="0" y="0"/>
            <a:chExt cx="35721" cy="66795"/>
          </a:xfrm>
        </p:grpSpPr>
        <p:sp>
          <p:nvSpPr>
            <p:cNvPr id="54" name="Freeform 54"/>
            <p:cNvSpPr/>
            <p:nvPr/>
          </p:nvSpPr>
          <p:spPr>
            <a:xfrm>
              <a:off x="0" y="0"/>
              <a:ext cx="35721" cy="66795"/>
            </a:xfrm>
            <a:custGeom>
              <a:avLst/>
              <a:gdLst/>
              <a:ahLst/>
              <a:cxnLst/>
              <a:rect l="l" t="t" r="r" b="b"/>
              <a:pathLst>
                <a:path w="35721" h="66795">
                  <a:moveTo>
                    <a:pt x="0" y="0"/>
                  </a:moveTo>
                  <a:lnTo>
                    <a:pt x="35721" y="0"/>
                  </a:lnTo>
                  <a:lnTo>
                    <a:pt x="35721" y="66795"/>
                  </a:lnTo>
                  <a:lnTo>
                    <a:pt x="0" y="66795"/>
                  </a:lnTo>
                  <a:close/>
                </a:path>
              </a:pathLst>
            </a:custGeom>
            <a:solidFill>
              <a:srgbClr val="8D754C"/>
            </a:solidFill>
            <a:ln cap="sq">
              <a:noFill/>
              <a:prstDash val="solid"/>
              <a:miter/>
            </a:ln>
          </p:spPr>
        </p:sp>
        <p:sp>
          <p:nvSpPr>
            <p:cNvPr id="55" name="TextBox 55"/>
            <p:cNvSpPr txBox="1"/>
            <p:nvPr/>
          </p:nvSpPr>
          <p:spPr>
            <a:xfrm>
              <a:off x="0" y="-19050"/>
              <a:ext cx="35721" cy="85845"/>
            </a:xfrm>
            <a:prstGeom prst="rect">
              <a:avLst/>
            </a:prstGeom>
          </p:spPr>
          <p:txBody>
            <a:bodyPr lIns="50800" tIns="50800" rIns="50800" bIns="50800" rtlCol="0" anchor="ctr"/>
            <a:lstStyle/>
            <a:p>
              <a:pPr algn="ctr">
                <a:lnSpc>
                  <a:spcPts val="2188"/>
                </a:lnSpc>
              </a:pPr>
              <a:endParaRPr/>
            </a:p>
          </p:txBody>
        </p:sp>
      </p:grpSp>
      <p:grpSp>
        <p:nvGrpSpPr>
          <p:cNvPr id="56" name="Group 56"/>
          <p:cNvGrpSpPr/>
          <p:nvPr/>
        </p:nvGrpSpPr>
        <p:grpSpPr>
          <a:xfrm rot="8293377">
            <a:off x="6046376" y="4253261"/>
            <a:ext cx="135628" cy="179817"/>
            <a:chOff x="0" y="0"/>
            <a:chExt cx="35721" cy="47359"/>
          </a:xfrm>
        </p:grpSpPr>
        <p:sp>
          <p:nvSpPr>
            <p:cNvPr id="57" name="Freeform 57"/>
            <p:cNvSpPr/>
            <p:nvPr/>
          </p:nvSpPr>
          <p:spPr>
            <a:xfrm>
              <a:off x="0" y="0"/>
              <a:ext cx="35721" cy="47359"/>
            </a:xfrm>
            <a:custGeom>
              <a:avLst/>
              <a:gdLst/>
              <a:ahLst/>
              <a:cxnLst/>
              <a:rect l="l" t="t" r="r" b="b"/>
              <a:pathLst>
                <a:path w="35721" h="47359">
                  <a:moveTo>
                    <a:pt x="0" y="0"/>
                  </a:moveTo>
                  <a:lnTo>
                    <a:pt x="35721" y="0"/>
                  </a:lnTo>
                  <a:lnTo>
                    <a:pt x="35721" y="47359"/>
                  </a:lnTo>
                  <a:lnTo>
                    <a:pt x="0" y="47359"/>
                  </a:lnTo>
                  <a:close/>
                </a:path>
              </a:pathLst>
            </a:custGeom>
            <a:solidFill>
              <a:srgbClr val="8D754C"/>
            </a:solidFill>
            <a:ln cap="sq">
              <a:noFill/>
              <a:prstDash val="solid"/>
              <a:miter/>
            </a:ln>
          </p:spPr>
        </p:sp>
        <p:sp>
          <p:nvSpPr>
            <p:cNvPr id="58" name="TextBox 58"/>
            <p:cNvSpPr txBox="1"/>
            <p:nvPr/>
          </p:nvSpPr>
          <p:spPr>
            <a:xfrm>
              <a:off x="0" y="-19050"/>
              <a:ext cx="35721" cy="66409"/>
            </a:xfrm>
            <a:prstGeom prst="rect">
              <a:avLst/>
            </a:prstGeom>
          </p:spPr>
          <p:txBody>
            <a:bodyPr lIns="50800" tIns="50800" rIns="50800" bIns="50800" rtlCol="0" anchor="ctr"/>
            <a:lstStyle/>
            <a:p>
              <a:pPr algn="ctr">
                <a:lnSpc>
                  <a:spcPts val="2188"/>
                </a:lnSpc>
              </a:pPr>
              <a:endParaRPr/>
            </a:p>
          </p:txBody>
        </p:sp>
      </p:grpSp>
      <p:grpSp>
        <p:nvGrpSpPr>
          <p:cNvPr id="59" name="Group 59"/>
          <p:cNvGrpSpPr/>
          <p:nvPr/>
        </p:nvGrpSpPr>
        <p:grpSpPr>
          <a:xfrm rot="1955894">
            <a:off x="5624685" y="5476409"/>
            <a:ext cx="177923" cy="68752"/>
            <a:chOff x="0" y="0"/>
            <a:chExt cx="46860" cy="18107"/>
          </a:xfrm>
        </p:grpSpPr>
        <p:sp>
          <p:nvSpPr>
            <p:cNvPr id="60" name="Freeform 60"/>
            <p:cNvSpPr/>
            <p:nvPr/>
          </p:nvSpPr>
          <p:spPr>
            <a:xfrm>
              <a:off x="0" y="0"/>
              <a:ext cx="46860" cy="18107"/>
            </a:xfrm>
            <a:custGeom>
              <a:avLst/>
              <a:gdLst/>
              <a:ahLst/>
              <a:cxnLst/>
              <a:rect l="l" t="t" r="r" b="b"/>
              <a:pathLst>
                <a:path w="46860" h="18107">
                  <a:moveTo>
                    <a:pt x="0" y="0"/>
                  </a:moveTo>
                  <a:lnTo>
                    <a:pt x="46860" y="0"/>
                  </a:lnTo>
                  <a:lnTo>
                    <a:pt x="46860" y="18107"/>
                  </a:lnTo>
                  <a:lnTo>
                    <a:pt x="0" y="18107"/>
                  </a:lnTo>
                  <a:close/>
                </a:path>
              </a:pathLst>
            </a:custGeom>
            <a:solidFill>
              <a:srgbClr val="8D754C"/>
            </a:solidFill>
            <a:ln w="1905" cap="sq">
              <a:solidFill>
                <a:srgbClr val="000000"/>
              </a:solidFill>
              <a:prstDash val="solid"/>
              <a:miter/>
            </a:ln>
          </p:spPr>
        </p:sp>
        <p:sp>
          <p:nvSpPr>
            <p:cNvPr id="61" name="TextBox 61"/>
            <p:cNvSpPr txBox="1"/>
            <p:nvPr/>
          </p:nvSpPr>
          <p:spPr>
            <a:xfrm>
              <a:off x="0" y="-19050"/>
              <a:ext cx="46860" cy="37157"/>
            </a:xfrm>
            <a:prstGeom prst="rect">
              <a:avLst/>
            </a:prstGeom>
          </p:spPr>
          <p:txBody>
            <a:bodyPr lIns="50800" tIns="50800" rIns="50800" bIns="50800" rtlCol="0" anchor="ctr"/>
            <a:lstStyle/>
            <a:p>
              <a:pPr algn="ctr">
                <a:lnSpc>
                  <a:spcPts val="2188"/>
                </a:lnSpc>
              </a:pPr>
              <a:endParaRPr/>
            </a:p>
          </p:txBody>
        </p:sp>
      </p:grpSp>
      <p:grpSp>
        <p:nvGrpSpPr>
          <p:cNvPr id="62" name="Group 62"/>
          <p:cNvGrpSpPr/>
          <p:nvPr/>
        </p:nvGrpSpPr>
        <p:grpSpPr>
          <a:xfrm rot="3825724">
            <a:off x="7493794" y="3530144"/>
            <a:ext cx="116419" cy="68752"/>
            <a:chOff x="0" y="0"/>
            <a:chExt cx="30662" cy="18107"/>
          </a:xfrm>
        </p:grpSpPr>
        <p:sp>
          <p:nvSpPr>
            <p:cNvPr id="63" name="Freeform 63"/>
            <p:cNvSpPr/>
            <p:nvPr/>
          </p:nvSpPr>
          <p:spPr>
            <a:xfrm>
              <a:off x="0" y="0"/>
              <a:ext cx="30662" cy="18107"/>
            </a:xfrm>
            <a:custGeom>
              <a:avLst/>
              <a:gdLst/>
              <a:ahLst/>
              <a:cxnLst/>
              <a:rect l="l" t="t" r="r" b="b"/>
              <a:pathLst>
                <a:path w="30662" h="18107">
                  <a:moveTo>
                    <a:pt x="0" y="0"/>
                  </a:moveTo>
                  <a:lnTo>
                    <a:pt x="30662" y="0"/>
                  </a:lnTo>
                  <a:lnTo>
                    <a:pt x="30662" y="18107"/>
                  </a:lnTo>
                  <a:lnTo>
                    <a:pt x="0" y="18107"/>
                  </a:lnTo>
                  <a:close/>
                </a:path>
              </a:pathLst>
            </a:custGeom>
            <a:solidFill>
              <a:srgbClr val="8D754C"/>
            </a:solidFill>
            <a:ln w="1905" cap="sq">
              <a:solidFill>
                <a:srgbClr val="000000"/>
              </a:solidFill>
              <a:prstDash val="solid"/>
              <a:miter/>
            </a:ln>
          </p:spPr>
        </p:sp>
        <p:sp>
          <p:nvSpPr>
            <p:cNvPr id="64" name="TextBox 64"/>
            <p:cNvSpPr txBox="1"/>
            <p:nvPr/>
          </p:nvSpPr>
          <p:spPr>
            <a:xfrm>
              <a:off x="0" y="-19050"/>
              <a:ext cx="30662" cy="37157"/>
            </a:xfrm>
            <a:prstGeom prst="rect">
              <a:avLst/>
            </a:prstGeom>
          </p:spPr>
          <p:txBody>
            <a:bodyPr lIns="50800" tIns="50800" rIns="50800" bIns="50800" rtlCol="0" anchor="ctr"/>
            <a:lstStyle/>
            <a:p>
              <a:pPr algn="ctr">
                <a:lnSpc>
                  <a:spcPts val="2188"/>
                </a:lnSpc>
              </a:pPr>
              <a:endParaRPr/>
            </a:p>
          </p:txBody>
        </p:sp>
      </p:grpSp>
      <p:grpSp>
        <p:nvGrpSpPr>
          <p:cNvPr id="65" name="Group 65"/>
          <p:cNvGrpSpPr/>
          <p:nvPr/>
        </p:nvGrpSpPr>
        <p:grpSpPr>
          <a:xfrm rot="2559093">
            <a:off x="5718931" y="5295665"/>
            <a:ext cx="208654" cy="97057"/>
            <a:chOff x="0" y="0"/>
            <a:chExt cx="54954" cy="25562"/>
          </a:xfrm>
        </p:grpSpPr>
        <p:sp>
          <p:nvSpPr>
            <p:cNvPr id="66" name="Freeform 66"/>
            <p:cNvSpPr/>
            <p:nvPr/>
          </p:nvSpPr>
          <p:spPr>
            <a:xfrm>
              <a:off x="0" y="0"/>
              <a:ext cx="54954" cy="25562"/>
            </a:xfrm>
            <a:custGeom>
              <a:avLst/>
              <a:gdLst/>
              <a:ahLst/>
              <a:cxnLst/>
              <a:rect l="l" t="t" r="r" b="b"/>
              <a:pathLst>
                <a:path w="54954" h="25562">
                  <a:moveTo>
                    <a:pt x="0" y="0"/>
                  </a:moveTo>
                  <a:lnTo>
                    <a:pt x="54954" y="0"/>
                  </a:lnTo>
                  <a:lnTo>
                    <a:pt x="54954" y="25562"/>
                  </a:lnTo>
                  <a:lnTo>
                    <a:pt x="0" y="25562"/>
                  </a:lnTo>
                  <a:close/>
                </a:path>
              </a:pathLst>
            </a:custGeom>
            <a:solidFill>
              <a:srgbClr val="6EA6B5"/>
            </a:solidFill>
            <a:ln w="1905" cap="sq">
              <a:solidFill>
                <a:srgbClr val="000000"/>
              </a:solidFill>
              <a:prstDash val="solid"/>
              <a:miter/>
            </a:ln>
          </p:spPr>
        </p:sp>
        <p:sp>
          <p:nvSpPr>
            <p:cNvPr id="67" name="TextBox 67"/>
            <p:cNvSpPr txBox="1"/>
            <p:nvPr/>
          </p:nvSpPr>
          <p:spPr>
            <a:xfrm>
              <a:off x="0" y="-19050"/>
              <a:ext cx="54954" cy="44612"/>
            </a:xfrm>
            <a:prstGeom prst="rect">
              <a:avLst/>
            </a:prstGeom>
          </p:spPr>
          <p:txBody>
            <a:bodyPr lIns="50800" tIns="50800" rIns="50800" bIns="50800" rtlCol="0" anchor="ctr"/>
            <a:lstStyle/>
            <a:p>
              <a:pPr algn="ctr">
                <a:lnSpc>
                  <a:spcPts val="2188"/>
                </a:lnSpc>
              </a:pPr>
              <a:endParaRPr/>
            </a:p>
          </p:txBody>
        </p:sp>
      </p:grpSp>
      <p:sp>
        <p:nvSpPr>
          <p:cNvPr id="68" name="Freeform 68"/>
          <p:cNvSpPr/>
          <p:nvPr/>
        </p:nvSpPr>
        <p:spPr>
          <a:xfrm rot="3062864">
            <a:off x="1724088" y="5530805"/>
            <a:ext cx="307477" cy="307477"/>
          </a:xfrm>
          <a:custGeom>
            <a:avLst/>
            <a:gdLst/>
            <a:ahLst/>
            <a:cxnLst/>
            <a:rect l="l" t="t" r="r" b="b"/>
            <a:pathLst>
              <a:path w="307477" h="307477">
                <a:moveTo>
                  <a:pt x="0" y="0"/>
                </a:moveTo>
                <a:lnTo>
                  <a:pt x="307477" y="0"/>
                </a:lnTo>
                <a:lnTo>
                  <a:pt x="307477" y="307477"/>
                </a:lnTo>
                <a:lnTo>
                  <a:pt x="0" y="307477"/>
                </a:lnTo>
                <a:lnTo>
                  <a:pt x="0" y="0"/>
                </a:lnTo>
                <a:close/>
              </a:path>
            </a:pathLst>
          </a:custGeom>
          <a:blipFill>
            <a:blip r:embed="rId4"/>
            <a:stretch>
              <a:fillRect/>
            </a:stretch>
          </a:blipFill>
        </p:spPr>
      </p:sp>
      <p:sp>
        <p:nvSpPr>
          <p:cNvPr id="69" name="Freeform 69"/>
          <p:cNvSpPr/>
          <p:nvPr/>
        </p:nvSpPr>
        <p:spPr>
          <a:xfrm rot="2564367">
            <a:off x="2304810" y="6156291"/>
            <a:ext cx="298616" cy="298616"/>
          </a:xfrm>
          <a:custGeom>
            <a:avLst/>
            <a:gdLst/>
            <a:ahLst/>
            <a:cxnLst/>
            <a:rect l="l" t="t" r="r" b="b"/>
            <a:pathLst>
              <a:path w="298616" h="298616">
                <a:moveTo>
                  <a:pt x="0" y="0"/>
                </a:moveTo>
                <a:lnTo>
                  <a:pt x="298615" y="0"/>
                </a:lnTo>
                <a:lnTo>
                  <a:pt x="298615" y="298615"/>
                </a:lnTo>
                <a:lnTo>
                  <a:pt x="0" y="298615"/>
                </a:lnTo>
                <a:lnTo>
                  <a:pt x="0" y="0"/>
                </a:lnTo>
                <a:close/>
              </a:path>
            </a:pathLst>
          </a:custGeom>
          <a:blipFill>
            <a:blip r:embed="rId5"/>
            <a:stretch>
              <a:fillRect/>
            </a:stretch>
          </a:blipFill>
        </p:spPr>
      </p:sp>
      <p:sp>
        <p:nvSpPr>
          <p:cNvPr id="70" name="Freeform 70"/>
          <p:cNvSpPr/>
          <p:nvPr/>
        </p:nvSpPr>
        <p:spPr>
          <a:xfrm rot="-7617698">
            <a:off x="7362840" y="1066429"/>
            <a:ext cx="332160" cy="332160"/>
          </a:xfrm>
          <a:custGeom>
            <a:avLst/>
            <a:gdLst/>
            <a:ahLst/>
            <a:cxnLst/>
            <a:rect l="l" t="t" r="r" b="b"/>
            <a:pathLst>
              <a:path w="332160" h="332160">
                <a:moveTo>
                  <a:pt x="0" y="0"/>
                </a:moveTo>
                <a:lnTo>
                  <a:pt x="332160" y="0"/>
                </a:lnTo>
                <a:lnTo>
                  <a:pt x="332160" y="332160"/>
                </a:lnTo>
                <a:lnTo>
                  <a:pt x="0" y="332160"/>
                </a:lnTo>
                <a:lnTo>
                  <a:pt x="0" y="0"/>
                </a:lnTo>
                <a:close/>
              </a:path>
            </a:pathLst>
          </a:custGeom>
          <a:blipFill>
            <a:blip r:embed="rId4"/>
            <a:stretch>
              <a:fillRect/>
            </a:stretch>
          </a:blipFill>
        </p:spPr>
      </p:sp>
      <p:sp>
        <p:nvSpPr>
          <p:cNvPr id="71" name="Freeform 71"/>
          <p:cNvSpPr/>
          <p:nvPr/>
        </p:nvSpPr>
        <p:spPr>
          <a:xfrm rot="-6728195">
            <a:off x="7854896" y="1584175"/>
            <a:ext cx="314630" cy="314630"/>
          </a:xfrm>
          <a:custGeom>
            <a:avLst/>
            <a:gdLst/>
            <a:ahLst/>
            <a:cxnLst/>
            <a:rect l="l" t="t" r="r" b="b"/>
            <a:pathLst>
              <a:path w="314630" h="314630">
                <a:moveTo>
                  <a:pt x="0" y="0"/>
                </a:moveTo>
                <a:lnTo>
                  <a:pt x="314630" y="0"/>
                </a:lnTo>
                <a:lnTo>
                  <a:pt x="314630" y="314630"/>
                </a:lnTo>
                <a:lnTo>
                  <a:pt x="0" y="314630"/>
                </a:lnTo>
                <a:lnTo>
                  <a:pt x="0" y="0"/>
                </a:lnTo>
                <a:close/>
              </a:path>
            </a:pathLst>
          </a:custGeom>
          <a:blipFill>
            <a:blip r:embed="rId5"/>
            <a:stretch>
              <a:fillRect/>
            </a:stretch>
          </a:blipFill>
        </p:spPr>
      </p:sp>
      <p:sp>
        <p:nvSpPr>
          <p:cNvPr id="72" name="Freeform 72"/>
          <p:cNvSpPr/>
          <p:nvPr/>
        </p:nvSpPr>
        <p:spPr>
          <a:xfrm rot="-9553010">
            <a:off x="8301373" y="3610236"/>
            <a:ext cx="315538" cy="315538"/>
          </a:xfrm>
          <a:custGeom>
            <a:avLst/>
            <a:gdLst/>
            <a:ahLst/>
            <a:cxnLst/>
            <a:rect l="l" t="t" r="r" b="b"/>
            <a:pathLst>
              <a:path w="315538" h="315538">
                <a:moveTo>
                  <a:pt x="0" y="0"/>
                </a:moveTo>
                <a:lnTo>
                  <a:pt x="315538" y="0"/>
                </a:lnTo>
                <a:lnTo>
                  <a:pt x="315538" y="315538"/>
                </a:lnTo>
                <a:lnTo>
                  <a:pt x="0" y="315538"/>
                </a:lnTo>
                <a:lnTo>
                  <a:pt x="0" y="0"/>
                </a:lnTo>
                <a:close/>
              </a:path>
            </a:pathLst>
          </a:custGeom>
          <a:blipFill>
            <a:blip r:embed="rId4"/>
            <a:stretch>
              <a:fillRect/>
            </a:stretch>
          </a:blipFill>
        </p:spPr>
      </p:sp>
      <p:sp>
        <p:nvSpPr>
          <p:cNvPr id="73" name="Freeform 73"/>
          <p:cNvSpPr/>
          <p:nvPr/>
        </p:nvSpPr>
        <p:spPr>
          <a:xfrm rot="-2457799">
            <a:off x="8004793" y="8926852"/>
            <a:ext cx="337905" cy="337905"/>
          </a:xfrm>
          <a:custGeom>
            <a:avLst/>
            <a:gdLst/>
            <a:ahLst/>
            <a:cxnLst/>
            <a:rect l="l" t="t" r="r" b="b"/>
            <a:pathLst>
              <a:path w="337905" h="337905">
                <a:moveTo>
                  <a:pt x="0" y="0"/>
                </a:moveTo>
                <a:lnTo>
                  <a:pt x="337905" y="0"/>
                </a:lnTo>
                <a:lnTo>
                  <a:pt x="337905" y="337905"/>
                </a:lnTo>
                <a:lnTo>
                  <a:pt x="0" y="337905"/>
                </a:lnTo>
                <a:lnTo>
                  <a:pt x="0" y="0"/>
                </a:lnTo>
                <a:close/>
              </a:path>
            </a:pathLst>
          </a:custGeom>
          <a:blipFill>
            <a:blip r:embed="rId4"/>
            <a:stretch>
              <a:fillRect/>
            </a:stretch>
          </a:blipFill>
        </p:spPr>
      </p:sp>
      <p:sp>
        <p:nvSpPr>
          <p:cNvPr id="74" name="Freeform 74"/>
          <p:cNvSpPr/>
          <p:nvPr/>
        </p:nvSpPr>
        <p:spPr>
          <a:xfrm rot="2217097">
            <a:off x="3578981" y="9157136"/>
            <a:ext cx="354022" cy="354022"/>
          </a:xfrm>
          <a:custGeom>
            <a:avLst/>
            <a:gdLst/>
            <a:ahLst/>
            <a:cxnLst/>
            <a:rect l="l" t="t" r="r" b="b"/>
            <a:pathLst>
              <a:path w="354022" h="354022">
                <a:moveTo>
                  <a:pt x="0" y="0"/>
                </a:moveTo>
                <a:lnTo>
                  <a:pt x="354022" y="0"/>
                </a:lnTo>
                <a:lnTo>
                  <a:pt x="354022" y="354021"/>
                </a:lnTo>
                <a:lnTo>
                  <a:pt x="0" y="354021"/>
                </a:lnTo>
                <a:lnTo>
                  <a:pt x="0" y="0"/>
                </a:lnTo>
                <a:close/>
              </a:path>
            </a:pathLst>
          </a:custGeom>
          <a:blipFill>
            <a:blip r:embed="rId4"/>
            <a:stretch>
              <a:fillRect/>
            </a:stretch>
          </a:blipFill>
        </p:spPr>
      </p:sp>
      <p:sp>
        <p:nvSpPr>
          <p:cNvPr id="75" name="AutoShape 75"/>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76" name="TextBox 76"/>
          <p:cNvSpPr txBox="1"/>
          <p:nvPr/>
        </p:nvSpPr>
        <p:spPr>
          <a:xfrm>
            <a:off x="9144000" y="1329939"/>
            <a:ext cx="8777457" cy="965002"/>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اقتراح إنشاء "مسرح الذاكرة والصمود" بالميناء الرئيسي ليكون مركزًا ثقافيًا واجتماعيًا يعكس تجربة المدينة بعد الحرب، يقدم عروضًا فنية وتوثيقية، ويدعم الصحة النفسية، .</a:t>
            </a:r>
          </a:p>
        </p:txBody>
      </p:sp>
      <p:sp>
        <p:nvSpPr>
          <p:cNvPr id="77" name="TextBox 77"/>
          <p:cNvSpPr txBox="1"/>
          <p:nvPr/>
        </p:nvSpPr>
        <p:spPr>
          <a:xfrm>
            <a:off x="14033670" y="302104"/>
            <a:ext cx="4254330" cy="12856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مسرح رئيسي</a:t>
            </a:r>
          </a:p>
          <a:p>
            <a:pPr algn="ctr" rtl="1">
              <a:lnSpc>
                <a:spcPts val="4532"/>
              </a:lnSpc>
            </a:pPr>
            <a:endParaRPr lang="ar-EG" sz="4400">
              <a:solidFill>
                <a:srgbClr val="0F2B3C"/>
              </a:solidFill>
              <a:latin typeface="29LT Zarid Display"/>
              <a:ea typeface="29LT Zarid Display"/>
              <a:cs typeface="29LT Zarid Display"/>
              <a:sym typeface="29LT Zarid Display"/>
              <a:rtl/>
            </a:endParaRPr>
          </a:p>
        </p:txBody>
      </p:sp>
      <p:sp>
        <p:nvSpPr>
          <p:cNvPr id="78" name="Freeform 78"/>
          <p:cNvSpPr/>
          <p:nvPr/>
        </p:nvSpPr>
        <p:spPr>
          <a:xfrm>
            <a:off x="3646058" y="3386128"/>
            <a:ext cx="491603" cy="491603"/>
          </a:xfrm>
          <a:custGeom>
            <a:avLst/>
            <a:gdLst/>
            <a:ahLst/>
            <a:cxnLst/>
            <a:rect l="l" t="t" r="r" b="b"/>
            <a:pathLst>
              <a:path w="491603" h="491603">
                <a:moveTo>
                  <a:pt x="0" y="0"/>
                </a:moveTo>
                <a:lnTo>
                  <a:pt x="491603" y="0"/>
                </a:lnTo>
                <a:lnTo>
                  <a:pt x="491603" y="491604"/>
                </a:lnTo>
                <a:lnTo>
                  <a:pt x="0" y="491604"/>
                </a:lnTo>
                <a:lnTo>
                  <a:pt x="0" y="0"/>
                </a:lnTo>
                <a:close/>
              </a:path>
            </a:pathLst>
          </a:custGeom>
          <a:blipFill>
            <a:blip r:embed="rId6"/>
            <a:stretch>
              <a:fillRect/>
            </a:stretch>
          </a:blipFill>
        </p:spPr>
      </p:sp>
      <p:sp>
        <p:nvSpPr>
          <p:cNvPr id="79" name="Freeform 79"/>
          <p:cNvSpPr/>
          <p:nvPr/>
        </p:nvSpPr>
        <p:spPr>
          <a:xfrm>
            <a:off x="17259300" y="198233"/>
            <a:ext cx="770494" cy="770494"/>
          </a:xfrm>
          <a:custGeom>
            <a:avLst/>
            <a:gdLst/>
            <a:ahLst/>
            <a:cxnLst/>
            <a:rect l="l" t="t" r="r" b="b"/>
            <a:pathLst>
              <a:path w="770494" h="770494">
                <a:moveTo>
                  <a:pt x="0" y="0"/>
                </a:moveTo>
                <a:lnTo>
                  <a:pt x="770494" y="0"/>
                </a:lnTo>
                <a:lnTo>
                  <a:pt x="770494" y="770494"/>
                </a:lnTo>
                <a:lnTo>
                  <a:pt x="0" y="770494"/>
                </a:lnTo>
                <a:lnTo>
                  <a:pt x="0" y="0"/>
                </a:lnTo>
                <a:close/>
              </a:path>
            </a:pathLst>
          </a:custGeom>
          <a:blipFill>
            <a:blip r:embed="rId6"/>
            <a:stretch>
              <a:fillRect/>
            </a:stretch>
          </a:blipFill>
        </p:spPr>
      </p:sp>
      <p:sp>
        <p:nvSpPr>
          <p:cNvPr id="80" name="AutoShape 80"/>
          <p:cNvSpPr/>
          <p:nvPr/>
        </p:nvSpPr>
        <p:spPr>
          <a:xfrm>
            <a:off x="13509806" y="3983787"/>
            <a:ext cx="5542588" cy="14288"/>
          </a:xfrm>
          <a:prstGeom prst="line">
            <a:avLst/>
          </a:prstGeom>
          <a:ln w="28575" cap="flat">
            <a:solidFill>
              <a:srgbClr val="94415A">
                <a:alpha val="23922"/>
              </a:srgbClr>
            </a:solidFill>
            <a:prstDash val="solid"/>
            <a:headEnd type="none" w="sm" len="sm"/>
            <a:tailEnd type="none" w="sm" len="sm"/>
          </a:ln>
        </p:spPr>
      </p:sp>
      <p:sp>
        <p:nvSpPr>
          <p:cNvPr id="81" name="AutoShape 81"/>
          <p:cNvSpPr/>
          <p:nvPr/>
        </p:nvSpPr>
        <p:spPr>
          <a:xfrm>
            <a:off x="13509770" y="8046137"/>
            <a:ext cx="5542588" cy="14288"/>
          </a:xfrm>
          <a:prstGeom prst="line">
            <a:avLst/>
          </a:prstGeom>
          <a:ln w="28575" cap="flat">
            <a:solidFill>
              <a:srgbClr val="94415A">
                <a:alpha val="23922"/>
              </a:srgbClr>
            </a:solidFill>
            <a:prstDash val="solid"/>
            <a:headEnd type="none" w="sm" len="sm"/>
            <a:tailEnd type="none" w="sm" len="sm"/>
          </a:ln>
        </p:spPr>
      </p:sp>
      <p:sp>
        <p:nvSpPr>
          <p:cNvPr id="82" name="Freeform 82"/>
          <p:cNvSpPr/>
          <p:nvPr/>
        </p:nvSpPr>
        <p:spPr>
          <a:xfrm>
            <a:off x="5998342" y="5546131"/>
            <a:ext cx="337491" cy="548985"/>
          </a:xfrm>
          <a:custGeom>
            <a:avLst/>
            <a:gdLst/>
            <a:ahLst/>
            <a:cxnLst/>
            <a:rect l="l" t="t" r="r" b="b"/>
            <a:pathLst>
              <a:path w="337491" h="548985">
                <a:moveTo>
                  <a:pt x="0" y="0"/>
                </a:moveTo>
                <a:lnTo>
                  <a:pt x="337490" y="0"/>
                </a:lnTo>
                <a:lnTo>
                  <a:pt x="337490" y="548984"/>
                </a:lnTo>
                <a:lnTo>
                  <a:pt x="0" y="54898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83" name="TextBox 83"/>
          <p:cNvSpPr txBox="1"/>
          <p:nvPr/>
        </p:nvSpPr>
        <p:spPr>
          <a:xfrm>
            <a:off x="13775428" y="3053884"/>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اثار و مباني دينية</a:t>
            </a:r>
          </a:p>
        </p:txBody>
      </p:sp>
      <p:sp>
        <p:nvSpPr>
          <p:cNvPr id="84" name="Freeform 84"/>
          <p:cNvSpPr/>
          <p:nvPr/>
        </p:nvSpPr>
        <p:spPr>
          <a:xfrm>
            <a:off x="17365548" y="2980917"/>
            <a:ext cx="557999" cy="907679"/>
          </a:xfrm>
          <a:custGeom>
            <a:avLst/>
            <a:gdLst/>
            <a:ahLst/>
            <a:cxnLst/>
            <a:rect l="l" t="t" r="r" b="b"/>
            <a:pathLst>
              <a:path w="557999" h="907679">
                <a:moveTo>
                  <a:pt x="0" y="0"/>
                </a:moveTo>
                <a:lnTo>
                  <a:pt x="557999" y="0"/>
                </a:lnTo>
                <a:lnTo>
                  <a:pt x="557999" y="907679"/>
                </a:lnTo>
                <a:lnTo>
                  <a:pt x="0" y="90767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85" name="Freeform 85"/>
          <p:cNvSpPr/>
          <p:nvPr/>
        </p:nvSpPr>
        <p:spPr>
          <a:xfrm>
            <a:off x="5932869" y="5050577"/>
            <a:ext cx="524204" cy="524204"/>
          </a:xfrm>
          <a:custGeom>
            <a:avLst/>
            <a:gdLst/>
            <a:ahLst/>
            <a:cxnLst/>
            <a:rect l="l" t="t" r="r" b="b"/>
            <a:pathLst>
              <a:path w="524204" h="524204">
                <a:moveTo>
                  <a:pt x="0" y="0"/>
                </a:moveTo>
                <a:lnTo>
                  <a:pt x="524204" y="0"/>
                </a:lnTo>
                <a:lnTo>
                  <a:pt x="524204" y="524205"/>
                </a:lnTo>
                <a:lnTo>
                  <a:pt x="0" y="524205"/>
                </a:lnTo>
                <a:lnTo>
                  <a:pt x="0" y="0"/>
                </a:lnTo>
                <a:close/>
              </a:path>
            </a:pathLst>
          </a:custGeom>
          <a:blipFill>
            <a:blip r:embed="rId9"/>
            <a:stretch>
              <a:fillRect/>
            </a:stretch>
          </a:blipFill>
        </p:spPr>
      </p:sp>
      <p:sp>
        <p:nvSpPr>
          <p:cNvPr id="86" name="TextBox 86"/>
          <p:cNvSpPr txBox="1"/>
          <p:nvPr/>
        </p:nvSpPr>
        <p:spPr>
          <a:xfrm>
            <a:off x="1697998" y="9265126"/>
            <a:ext cx="644739"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مرافق عامة</a:t>
            </a:r>
          </a:p>
        </p:txBody>
      </p:sp>
      <p:sp>
        <p:nvSpPr>
          <p:cNvPr id="87" name="TextBox 87"/>
          <p:cNvSpPr txBox="1"/>
          <p:nvPr/>
        </p:nvSpPr>
        <p:spPr>
          <a:xfrm>
            <a:off x="127109" y="374064"/>
            <a:ext cx="5987081" cy="1213662"/>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 المرافق الثقافية والتراثية</a:t>
            </a:r>
          </a:p>
          <a:p>
            <a:pPr algn="ctr" rtl="1">
              <a:lnSpc>
                <a:spcPts val="4283"/>
              </a:lnSpc>
            </a:pPr>
            <a:endParaRPr lang="ar-EG" sz="4158">
              <a:solidFill>
                <a:srgbClr val="0E0D0D"/>
              </a:solidFill>
              <a:latin typeface="29LT Zarid Display"/>
              <a:ea typeface="29LT Zarid Display"/>
              <a:cs typeface="29LT Zarid Display"/>
              <a:sym typeface="29LT Zarid Display"/>
              <a:rtl/>
            </a:endParaRPr>
          </a:p>
        </p:txBody>
      </p:sp>
      <p:sp>
        <p:nvSpPr>
          <p:cNvPr id="88" name="TextBox 88"/>
          <p:cNvSpPr txBox="1"/>
          <p:nvPr/>
        </p:nvSpPr>
        <p:spPr>
          <a:xfrm>
            <a:off x="1325912" y="6986603"/>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مدينة خان يونس</a:t>
            </a:r>
          </a:p>
        </p:txBody>
      </p:sp>
      <p:sp>
        <p:nvSpPr>
          <p:cNvPr id="89" name="TextBox 89"/>
          <p:cNvSpPr txBox="1"/>
          <p:nvPr/>
        </p:nvSpPr>
        <p:spPr>
          <a:xfrm>
            <a:off x="1375628" y="7232984"/>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شبكة الشوارع</a:t>
            </a:r>
          </a:p>
        </p:txBody>
      </p:sp>
      <p:sp>
        <p:nvSpPr>
          <p:cNvPr id="90" name="TextBox 90"/>
          <p:cNvSpPr txBox="1"/>
          <p:nvPr/>
        </p:nvSpPr>
        <p:spPr>
          <a:xfrm>
            <a:off x="1325912" y="7495284"/>
            <a:ext cx="122333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الموانئ المقترحة</a:t>
            </a:r>
          </a:p>
        </p:txBody>
      </p:sp>
      <p:sp>
        <p:nvSpPr>
          <p:cNvPr id="91" name="TextBox 91"/>
          <p:cNvSpPr txBox="1"/>
          <p:nvPr/>
        </p:nvSpPr>
        <p:spPr>
          <a:xfrm>
            <a:off x="844325" y="7743532"/>
            <a:ext cx="1704925"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محطات المواصلات الرئيسية</a:t>
            </a:r>
          </a:p>
        </p:txBody>
      </p:sp>
      <p:sp>
        <p:nvSpPr>
          <p:cNvPr id="92" name="TextBox 92"/>
          <p:cNvSpPr txBox="1"/>
          <p:nvPr/>
        </p:nvSpPr>
        <p:spPr>
          <a:xfrm>
            <a:off x="1325912" y="7989907"/>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خدمات ادارية</a:t>
            </a:r>
          </a:p>
        </p:txBody>
      </p:sp>
      <p:sp>
        <p:nvSpPr>
          <p:cNvPr id="93" name="TextBox 93"/>
          <p:cNvSpPr txBox="1"/>
          <p:nvPr/>
        </p:nvSpPr>
        <p:spPr>
          <a:xfrm>
            <a:off x="1375628" y="8508579"/>
            <a:ext cx="1289478"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مستشفيات</a:t>
            </a:r>
          </a:p>
        </p:txBody>
      </p:sp>
      <p:sp>
        <p:nvSpPr>
          <p:cNvPr id="94" name="TextBox 94"/>
          <p:cNvSpPr txBox="1"/>
          <p:nvPr/>
        </p:nvSpPr>
        <p:spPr>
          <a:xfrm>
            <a:off x="1490428" y="9748351"/>
            <a:ext cx="852309"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اثار و مباني دينية</a:t>
            </a:r>
          </a:p>
        </p:txBody>
      </p:sp>
      <p:sp>
        <p:nvSpPr>
          <p:cNvPr id="95" name="TextBox 95"/>
          <p:cNvSpPr txBox="1"/>
          <p:nvPr/>
        </p:nvSpPr>
        <p:spPr>
          <a:xfrm>
            <a:off x="1546877" y="9985673"/>
            <a:ext cx="852309" cy="198750"/>
          </a:xfrm>
          <a:prstGeom prst="rect">
            <a:avLst/>
          </a:prstGeom>
        </p:spPr>
        <p:txBody>
          <a:bodyPr lIns="0" tIns="0" rIns="0" bIns="0" rtlCol="0" anchor="t">
            <a:spAutoFit/>
          </a:bodyPr>
          <a:lstStyle/>
          <a:p>
            <a:pPr algn="ctr" rtl="1">
              <a:lnSpc>
                <a:spcPts val="1306"/>
              </a:lnSpc>
            </a:pPr>
            <a:r>
              <a:rPr lang="ar-EG" sz="1268">
                <a:solidFill>
                  <a:srgbClr val="0E0D0D"/>
                </a:solidFill>
                <a:latin typeface="29LT Zarid Display"/>
                <a:ea typeface="29LT Zarid Display"/>
                <a:cs typeface="29LT Zarid Display"/>
                <a:sym typeface="29LT Zarid Display"/>
                <a:rtl/>
              </a:rPr>
              <a:t>مكتبة مركزية</a:t>
            </a:r>
          </a:p>
        </p:txBody>
      </p:sp>
      <p:sp>
        <p:nvSpPr>
          <p:cNvPr id="96" name="TextBox 96"/>
          <p:cNvSpPr txBox="1"/>
          <p:nvPr/>
        </p:nvSpPr>
        <p:spPr>
          <a:xfrm>
            <a:off x="9773892" y="4080534"/>
            <a:ext cx="8147528" cy="2360748"/>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الحفاظ على قلعة برقوق الأثرية في خان يونس وإعادة بنائها بأساليب ومواد تقليدية لتعزيز الهوية المحلية واستعادة الذاكرة الجمعية .</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a:p>
            <a:pPr algn="r" rtl="1">
              <a:lnSpc>
                <a:spcPts val="3697"/>
              </a:lnSpc>
            </a:pPr>
            <a:r>
              <a:rPr lang="ar-EG" sz="2370">
                <a:solidFill>
                  <a:srgbClr val="000000"/>
                </a:solidFill>
                <a:latin typeface="29LT Zarid Display"/>
                <a:ea typeface="29LT Zarid Display"/>
                <a:cs typeface="29LT Zarid Display"/>
                <a:sym typeface="29LT Zarid Display"/>
                <a:rtl/>
              </a:rPr>
              <a:t> كذلك تم الحفاظ على موقع  المسجد الكبير لما يشكله من رمزاً دينياً وثقافياً هاماً، وإعادة بنائه بعد تدميره في الحرب .</a:t>
            </a:r>
          </a:p>
        </p:txBody>
      </p:sp>
      <p:sp>
        <p:nvSpPr>
          <p:cNvPr id="97" name="TextBox 97"/>
          <p:cNvSpPr txBox="1"/>
          <p:nvPr/>
        </p:nvSpPr>
        <p:spPr>
          <a:xfrm>
            <a:off x="9593597" y="8045782"/>
            <a:ext cx="8147528" cy="1430251"/>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تشكل مركزًا ثقافيًا ومعرفيًا يخدم جميع السكان مع تركيز خاص على الشباب والطلبة، ومجهزة بقاعات مطالعة ومرافق متعددة الأغراض.</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98" name="TextBox 98"/>
          <p:cNvSpPr txBox="1"/>
          <p:nvPr/>
        </p:nvSpPr>
        <p:spPr>
          <a:xfrm>
            <a:off x="13667126" y="7108178"/>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مكتبة عامة مركزية</a:t>
            </a:r>
          </a:p>
        </p:txBody>
      </p:sp>
      <p:sp>
        <p:nvSpPr>
          <p:cNvPr id="99" name="Freeform 99"/>
          <p:cNvSpPr/>
          <p:nvPr/>
        </p:nvSpPr>
        <p:spPr>
          <a:xfrm>
            <a:off x="17259300" y="7007226"/>
            <a:ext cx="963650" cy="963650"/>
          </a:xfrm>
          <a:custGeom>
            <a:avLst/>
            <a:gdLst/>
            <a:ahLst/>
            <a:cxnLst/>
            <a:rect l="l" t="t" r="r" b="b"/>
            <a:pathLst>
              <a:path w="963650" h="963650">
                <a:moveTo>
                  <a:pt x="0" y="0"/>
                </a:moveTo>
                <a:lnTo>
                  <a:pt x="963650" y="0"/>
                </a:lnTo>
                <a:lnTo>
                  <a:pt x="963650" y="963650"/>
                </a:lnTo>
                <a:lnTo>
                  <a:pt x="0" y="963650"/>
                </a:lnTo>
                <a:lnTo>
                  <a:pt x="0" y="0"/>
                </a:lnTo>
                <a:close/>
              </a:path>
            </a:pathLst>
          </a:custGeom>
          <a:blipFill>
            <a:blip r:embed="rId9"/>
            <a:stretch>
              <a:fillRect/>
            </a:stretch>
          </a:blipFill>
        </p:spPr>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12303191" y="1607022"/>
            <a:ext cx="3749060" cy="3134633"/>
          </a:xfrm>
          <a:custGeom>
            <a:avLst/>
            <a:gdLst/>
            <a:ahLst/>
            <a:cxnLst/>
            <a:rect l="l" t="t" r="r" b="b"/>
            <a:pathLst>
              <a:path w="3749060" h="3134633">
                <a:moveTo>
                  <a:pt x="0" y="0"/>
                </a:moveTo>
                <a:lnTo>
                  <a:pt x="3749060" y="0"/>
                </a:lnTo>
                <a:lnTo>
                  <a:pt x="3749060" y="3134633"/>
                </a:lnTo>
                <a:lnTo>
                  <a:pt x="0" y="3134633"/>
                </a:lnTo>
                <a:lnTo>
                  <a:pt x="0" y="0"/>
                </a:lnTo>
                <a:close/>
              </a:path>
            </a:pathLst>
          </a:custGeom>
          <a:blipFill>
            <a:blip r:embed="rId2"/>
            <a:stretch>
              <a:fillRect l="-11481"/>
            </a:stretch>
          </a:blipFill>
        </p:spPr>
      </p:sp>
      <p:sp>
        <p:nvSpPr>
          <p:cNvPr id="5" name="Freeform 5"/>
          <p:cNvSpPr/>
          <p:nvPr/>
        </p:nvSpPr>
        <p:spPr>
          <a:xfrm>
            <a:off x="7501692" y="1572471"/>
            <a:ext cx="3744554" cy="3203735"/>
          </a:xfrm>
          <a:custGeom>
            <a:avLst/>
            <a:gdLst/>
            <a:ahLst/>
            <a:cxnLst/>
            <a:rect l="l" t="t" r="r" b="b"/>
            <a:pathLst>
              <a:path w="3744554" h="3203735">
                <a:moveTo>
                  <a:pt x="0" y="0"/>
                </a:moveTo>
                <a:lnTo>
                  <a:pt x="3744554" y="0"/>
                </a:lnTo>
                <a:lnTo>
                  <a:pt x="3744554" y="3203735"/>
                </a:lnTo>
                <a:lnTo>
                  <a:pt x="0" y="3203735"/>
                </a:lnTo>
                <a:lnTo>
                  <a:pt x="0" y="0"/>
                </a:lnTo>
                <a:close/>
              </a:path>
            </a:pathLst>
          </a:custGeom>
          <a:blipFill>
            <a:blip r:embed="rId3"/>
            <a:stretch>
              <a:fillRect l="-28335"/>
            </a:stretch>
          </a:blipFill>
        </p:spPr>
      </p:sp>
      <p:sp>
        <p:nvSpPr>
          <p:cNvPr id="6" name="Freeform 6"/>
          <p:cNvSpPr/>
          <p:nvPr/>
        </p:nvSpPr>
        <p:spPr>
          <a:xfrm>
            <a:off x="2664689" y="1572471"/>
            <a:ext cx="3606872" cy="3341559"/>
          </a:xfrm>
          <a:custGeom>
            <a:avLst/>
            <a:gdLst/>
            <a:ahLst/>
            <a:cxnLst/>
            <a:rect l="l" t="t" r="r" b="b"/>
            <a:pathLst>
              <a:path w="3606872" h="3341559">
                <a:moveTo>
                  <a:pt x="0" y="0"/>
                </a:moveTo>
                <a:lnTo>
                  <a:pt x="3606872" y="0"/>
                </a:lnTo>
                <a:lnTo>
                  <a:pt x="3606872" y="3341559"/>
                </a:lnTo>
                <a:lnTo>
                  <a:pt x="0" y="3341559"/>
                </a:lnTo>
                <a:lnTo>
                  <a:pt x="0" y="0"/>
                </a:lnTo>
                <a:close/>
              </a:path>
            </a:pathLst>
          </a:custGeom>
          <a:blipFill>
            <a:blip r:embed="rId4"/>
            <a:stretch>
              <a:fillRect t="-6968" r="-5556" b="-6968"/>
            </a:stretch>
          </a:blipFill>
        </p:spPr>
      </p:sp>
      <p:sp>
        <p:nvSpPr>
          <p:cNvPr id="7" name="Freeform 7"/>
          <p:cNvSpPr/>
          <p:nvPr/>
        </p:nvSpPr>
        <p:spPr>
          <a:xfrm rot="-10800000" flipV="1">
            <a:off x="11246246" y="2847595"/>
            <a:ext cx="891236" cy="688039"/>
          </a:xfrm>
          <a:custGeom>
            <a:avLst/>
            <a:gdLst/>
            <a:ahLst/>
            <a:cxnLst/>
            <a:rect l="l" t="t" r="r" b="b"/>
            <a:pathLst>
              <a:path w="891236" h="688039">
                <a:moveTo>
                  <a:pt x="0" y="688039"/>
                </a:moveTo>
                <a:lnTo>
                  <a:pt x="891236" y="688039"/>
                </a:lnTo>
                <a:lnTo>
                  <a:pt x="891236" y="0"/>
                </a:lnTo>
                <a:lnTo>
                  <a:pt x="0" y="0"/>
                </a:lnTo>
                <a:lnTo>
                  <a:pt x="0" y="688039"/>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Freeform 8"/>
          <p:cNvSpPr/>
          <p:nvPr/>
        </p:nvSpPr>
        <p:spPr>
          <a:xfrm rot="-10800000" flipV="1">
            <a:off x="6385861" y="2830319"/>
            <a:ext cx="891236" cy="688039"/>
          </a:xfrm>
          <a:custGeom>
            <a:avLst/>
            <a:gdLst/>
            <a:ahLst/>
            <a:cxnLst/>
            <a:rect l="l" t="t" r="r" b="b"/>
            <a:pathLst>
              <a:path w="891236" h="688039">
                <a:moveTo>
                  <a:pt x="0" y="688039"/>
                </a:moveTo>
                <a:lnTo>
                  <a:pt x="891235" y="688039"/>
                </a:lnTo>
                <a:lnTo>
                  <a:pt x="891235" y="0"/>
                </a:lnTo>
                <a:lnTo>
                  <a:pt x="0" y="0"/>
                </a:lnTo>
                <a:lnTo>
                  <a:pt x="0" y="688039"/>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9" name="Freeform 9"/>
          <p:cNvSpPr/>
          <p:nvPr/>
        </p:nvSpPr>
        <p:spPr>
          <a:xfrm>
            <a:off x="7501692" y="6182126"/>
            <a:ext cx="3744554" cy="3076174"/>
          </a:xfrm>
          <a:custGeom>
            <a:avLst/>
            <a:gdLst/>
            <a:ahLst/>
            <a:cxnLst/>
            <a:rect l="l" t="t" r="r" b="b"/>
            <a:pathLst>
              <a:path w="3744554" h="3076174">
                <a:moveTo>
                  <a:pt x="0" y="0"/>
                </a:moveTo>
                <a:lnTo>
                  <a:pt x="3744554" y="0"/>
                </a:lnTo>
                <a:lnTo>
                  <a:pt x="3744554" y="3076174"/>
                </a:lnTo>
                <a:lnTo>
                  <a:pt x="0" y="3076174"/>
                </a:lnTo>
                <a:lnTo>
                  <a:pt x="0" y="0"/>
                </a:lnTo>
                <a:close/>
              </a:path>
            </a:pathLst>
          </a:custGeom>
          <a:blipFill>
            <a:blip r:embed="rId7"/>
            <a:stretch>
              <a:fillRect l="-19153" r="-27543"/>
            </a:stretch>
          </a:blipFill>
        </p:spPr>
      </p:sp>
      <p:sp>
        <p:nvSpPr>
          <p:cNvPr id="10" name="Freeform 10"/>
          <p:cNvSpPr/>
          <p:nvPr/>
        </p:nvSpPr>
        <p:spPr>
          <a:xfrm>
            <a:off x="12995603" y="6182126"/>
            <a:ext cx="2619349" cy="3062887"/>
          </a:xfrm>
          <a:custGeom>
            <a:avLst/>
            <a:gdLst/>
            <a:ahLst/>
            <a:cxnLst/>
            <a:rect l="l" t="t" r="r" b="b"/>
            <a:pathLst>
              <a:path w="2619349" h="3062887">
                <a:moveTo>
                  <a:pt x="0" y="0"/>
                </a:moveTo>
                <a:lnTo>
                  <a:pt x="2619349" y="0"/>
                </a:lnTo>
                <a:lnTo>
                  <a:pt x="2619349" y="3062887"/>
                </a:lnTo>
                <a:lnTo>
                  <a:pt x="0" y="3062887"/>
                </a:lnTo>
                <a:lnTo>
                  <a:pt x="0" y="0"/>
                </a:lnTo>
                <a:close/>
              </a:path>
            </a:pathLst>
          </a:custGeom>
          <a:blipFill>
            <a:blip r:embed="rId8"/>
            <a:stretch>
              <a:fillRect t="-4892" b="-9078"/>
            </a:stretch>
          </a:blipFill>
        </p:spPr>
      </p:sp>
      <p:sp>
        <p:nvSpPr>
          <p:cNvPr id="11" name="Freeform 11"/>
          <p:cNvSpPr/>
          <p:nvPr/>
        </p:nvSpPr>
        <p:spPr>
          <a:xfrm>
            <a:off x="2550389" y="6182126"/>
            <a:ext cx="3835472" cy="3062887"/>
          </a:xfrm>
          <a:custGeom>
            <a:avLst/>
            <a:gdLst/>
            <a:ahLst/>
            <a:cxnLst/>
            <a:rect l="l" t="t" r="r" b="b"/>
            <a:pathLst>
              <a:path w="3835472" h="3062887">
                <a:moveTo>
                  <a:pt x="0" y="0"/>
                </a:moveTo>
                <a:lnTo>
                  <a:pt x="3835472" y="0"/>
                </a:lnTo>
                <a:lnTo>
                  <a:pt x="3835472" y="3062887"/>
                </a:lnTo>
                <a:lnTo>
                  <a:pt x="0" y="3062887"/>
                </a:lnTo>
                <a:lnTo>
                  <a:pt x="0" y="0"/>
                </a:lnTo>
                <a:close/>
              </a:path>
            </a:pathLst>
          </a:custGeom>
          <a:blipFill>
            <a:blip r:embed="rId9"/>
            <a:stretch>
              <a:fillRect l="-7723" r="-11618"/>
            </a:stretch>
          </a:blipFill>
        </p:spPr>
      </p:sp>
      <p:sp>
        <p:nvSpPr>
          <p:cNvPr id="12" name="TextBox 12"/>
          <p:cNvSpPr txBox="1"/>
          <p:nvPr/>
        </p:nvSpPr>
        <p:spPr>
          <a:xfrm>
            <a:off x="11246246" y="530555"/>
            <a:ext cx="6558839" cy="896696"/>
          </a:xfrm>
          <a:prstGeom prst="rect">
            <a:avLst/>
          </a:prstGeom>
        </p:spPr>
        <p:txBody>
          <a:bodyPr lIns="0" tIns="0" rIns="0" bIns="0" rtlCol="0" anchor="t">
            <a:spAutoFit/>
          </a:bodyPr>
          <a:lstStyle/>
          <a:p>
            <a:pPr algn="ctr" rtl="1">
              <a:lnSpc>
                <a:spcPts val="5708"/>
              </a:lnSpc>
            </a:pPr>
            <a:r>
              <a:rPr lang="ar-EG" sz="5542" dirty="0">
                <a:solidFill>
                  <a:srgbClr val="0E0D0D"/>
                </a:solidFill>
                <a:latin typeface="29LT Zarid Display"/>
                <a:ea typeface="29LT Zarid Display"/>
                <a:cs typeface="29LT Zarid Display"/>
                <a:sym typeface="29LT Zarid Display"/>
                <a:rtl/>
              </a:rPr>
              <a:t>قلعة برقوق / المسجد الكبير</a:t>
            </a:r>
          </a:p>
        </p:txBody>
      </p:sp>
      <p:sp>
        <p:nvSpPr>
          <p:cNvPr id="13" name="TextBox 13"/>
          <p:cNvSpPr txBox="1"/>
          <p:nvPr/>
        </p:nvSpPr>
        <p:spPr>
          <a:xfrm>
            <a:off x="13452806" y="5123273"/>
            <a:ext cx="1704943" cy="639135"/>
          </a:xfrm>
          <a:prstGeom prst="rect">
            <a:avLst/>
          </a:prstGeom>
        </p:spPr>
        <p:txBody>
          <a:bodyPr lIns="0" tIns="0" rIns="0" bIns="0" rtlCol="0" anchor="t">
            <a:spAutoFit/>
          </a:bodyPr>
          <a:lstStyle/>
          <a:p>
            <a:pPr algn="ctr" rtl="1">
              <a:lnSpc>
                <a:spcPts val="4067"/>
              </a:lnSpc>
            </a:pPr>
            <a:r>
              <a:rPr lang="ar-EG" sz="3948">
                <a:solidFill>
                  <a:srgbClr val="9C2810"/>
                </a:solidFill>
                <a:latin typeface="29LT Zarid Display"/>
                <a:ea typeface="29LT Zarid Display"/>
                <a:cs typeface="29LT Zarid Display"/>
                <a:sym typeface="29LT Zarid Display"/>
                <a:rtl/>
              </a:rPr>
              <a:t>قبل الحرب</a:t>
            </a:r>
          </a:p>
        </p:txBody>
      </p:sp>
      <p:sp>
        <p:nvSpPr>
          <p:cNvPr id="14" name="TextBox 14"/>
          <p:cNvSpPr txBox="1"/>
          <p:nvPr/>
        </p:nvSpPr>
        <p:spPr>
          <a:xfrm>
            <a:off x="8379445" y="5105400"/>
            <a:ext cx="2243005" cy="639135"/>
          </a:xfrm>
          <a:prstGeom prst="rect">
            <a:avLst/>
          </a:prstGeom>
        </p:spPr>
        <p:txBody>
          <a:bodyPr lIns="0" tIns="0" rIns="0" bIns="0" rtlCol="0" anchor="t">
            <a:spAutoFit/>
          </a:bodyPr>
          <a:lstStyle/>
          <a:p>
            <a:pPr algn="ctr" rtl="1">
              <a:lnSpc>
                <a:spcPts val="4067"/>
              </a:lnSpc>
            </a:pPr>
            <a:r>
              <a:rPr lang="ar-EG" sz="3948">
                <a:solidFill>
                  <a:srgbClr val="9C2810"/>
                </a:solidFill>
                <a:latin typeface="29LT Zarid Display"/>
                <a:ea typeface="29LT Zarid Display"/>
                <a:cs typeface="29LT Zarid Display"/>
                <a:sym typeface="29LT Zarid Display"/>
                <a:rtl/>
              </a:rPr>
              <a:t>خلال الحرب</a:t>
            </a:r>
          </a:p>
        </p:txBody>
      </p:sp>
      <p:sp>
        <p:nvSpPr>
          <p:cNvPr id="15" name="TextBox 15"/>
          <p:cNvSpPr txBox="1"/>
          <p:nvPr/>
        </p:nvSpPr>
        <p:spPr>
          <a:xfrm>
            <a:off x="3306084" y="5105400"/>
            <a:ext cx="2243005" cy="639135"/>
          </a:xfrm>
          <a:prstGeom prst="rect">
            <a:avLst/>
          </a:prstGeom>
        </p:spPr>
        <p:txBody>
          <a:bodyPr lIns="0" tIns="0" rIns="0" bIns="0" rtlCol="0" anchor="t">
            <a:spAutoFit/>
          </a:bodyPr>
          <a:lstStyle/>
          <a:p>
            <a:pPr algn="ctr" rtl="1">
              <a:lnSpc>
                <a:spcPts val="4067"/>
              </a:lnSpc>
            </a:pPr>
            <a:r>
              <a:rPr lang="ar-EG" sz="3948">
                <a:solidFill>
                  <a:srgbClr val="9C2810"/>
                </a:solidFill>
                <a:latin typeface="29LT Zarid Display"/>
                <a:ea typeface="29LT Zarid Display"/>
                <a:cs typeface="29LT Zarid Display"/>
                <a:sym typeface="29LT Zarid Display"/>
                <a:rtl/>
              </a:rPr>
              <a:t>مقترح الاعمار</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9830" y="9567"/>
            <a:ext cx="8094145" cy="10277433"/>
          </a:xfrm>
          <a:custGeom>
            <a:avLst/>
            <a:gdLst/>
            <a:ahLst/>
            <a:cxnLst/>
            <a:rect l="l" t="t" r="r" b="b"/>
            <a:pathLst>
              <a:path w="8094145" h="10277433">
                <a:moveTo>
                  <a:pt x="0" y="0"/>
                </a:moveTo>
                <a:lnTo>
                  <a:pt x="8094145" y="0"/>
                </a:lnTo>
                <a:lnTo>
                  <a:pt x="8094145" y="10277433"/>
                </a:lnTo>
                <a:lnTo>
                  <a:pt x="0" y="10277433"/>
                </a:lnTo>
                <a:lnTo>
                  <a:pt x="0" y="0"/>
                </a:lnTo>
                <a:close/>
              </a:path>
            </a:pathLst>
          </a:custGeom>
          <a:blipFill>
            <a:blip r:embed="rId2"/>
            <a:stretch>
              <a:fillRect l="-4594"/>
            </a:stretch>
          </a:blipFill>
          <a:ln w="9525" cap="sq">
            <a:solidFill>
              <a:srgbClr val="000000"/>
            </a:solidFill>
            <a:prstDash val="solid"/>
            <a:miter/>
          </a:ln>
        </p:spPr>
      </p:sp>
      <p:grpSp>
        <p:nvGrpSpPr>
          <p:cNvPr id="3" name="Group 3"/>
          <p:cNvGrpSpPr/>
          <p:nvPr/>
        </p:nvGrpSpPr>
        <p:grpSpPr>
          <a:xfrm>
            <a:off x="2461549" y="6637546"/>
            <a:ext cx="363650" cy="148269"/>
            <a:chOff x="0" y="0"/>
            <a:chExt cx="159297" cy="64950"/>
          </a:xfrm>
        </p:grpSpPr>
        <p:sp>
          <p:nvSpPr>
            <p:cNvPr id="4" name="Freeform 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5" name="TextBox 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6" name="Group 6"/>
          <p:cNvGrpSpPr/>
          <p:nvPr/>
        </p:nvGrpSpPr>
        <p:grpSpPr>
          <a:xfrm>
            <a:off x="2459529" y="6865456"/>
            <a:ext cx="363650" cy="148269"/>
            <a:chOff x="0" y="0"/>
            <a:chExt cx="159297" cy="64950"/>
          </a:xfrm>
        </p:grpSpPr>
        <p:sp>
          <p:nvSpPr>
            <p:cNvPr id="7" name="Freeform 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8" name="TextBox 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9" name="Group 9"/>
          <p:cNvGrpSpPr/>
          <p:nvPr/>
        </p:nvGrpSpPr>
        <p:grpSpPr>
          <a:xfrm>
            <a:off x="2461549" y="7093901"/>
            <a:ext cx="363650" cy="148269"/>
            <a:chOff x="0" y="0"/>
            <a:chExt cx="159297" cy="64950"/>
          </a:xfrm>
        </p:grpSpPr>
        <p:sp>
          <p:nvSpPr>
            <p:cNvPr id="10" name="Freeform 1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1" name="TextBox 1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2" name="Group 12"/>
          <p:cNvGrpSpPr/>
          <p:nvPr/>
        </p:nvGrpSpPr>
        <p:grpSpPr>
          <a:xfrm>
            <a:off x="2461549" y="7322346"/>
            <a:ext cx="363650" cy="148269"/>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5" name="TextBox 15"/>
          <p:cNvSpPr txBox="1"/>
          <p:nvPr/>
        </p:nvSpPr>
        <p:spPr>
          <a:xfrm>
            <a:off x="1441439" y="7521646"/>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جامعات وكليات</a:t>
            </a:r>
          </a:p>
        </p:txBody>
      </p:sp>
      <p:grpSp>
        <p:nvGrpSpPr>
          <p:cNvPr id="16" name="Group 16"/>
          <p:cNvGrpSpPr/>
          <p:nvPr/>
        </p:nvGrpSpPr>
        <p:grpSpPr>
          <a:xfrm>
            <a:off x="2451966" y="7543362"/>
            <a:ext cx="363650" cy="148269"/>
            <a:chOff x="0" y="0"/>
            <a:chExt cx="159297" cy="64950"/>
          </a:xfrm>
        </p:grpSpPr>
        <p:sp>
          <p:nvSpPr>
            <p:cNvPr id="17" name="Freeform 1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8" name="TextBox 1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9" name="Group 19"/>
          <p:cNvGrpSpPr/>
          <p:nvPr/>
        </p:nvGrpSpPr>
        <p:grpSpPr>
          <a:xfrm>
            <a:off x="2451966" y="7771807"/>
            <a:ext cx="363650" cy="148269"/>
            <a:chOff x="0" y="0"/>
            <a:chExt cx="159297" cy="64950"/>
          </a:xfrm>
        </p:grpSpPr>
        <p:sp>
          <p:nvSpPr>
            <p:cNvPr id="20" name="Freeform 2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1" name="TextBox 2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2" name="TextBox 22"/>
          <p:cNvSpPr txBox="1"/>
          <p:nvPr/>
        </p:nvSpPr>
        <p:spPr>
          <a:xfrm>
            <a:off x="1350874" y="7965049"/>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مجمع دوائر حكومية</a:t>
            </a:r>
          </a:p>
        </p:txBody>
      </p:sp>
      <p:grpSp>
        <p:nvGrpSpPr>
          <p:cNvPr id="23" name="Group 23"/>
          <p:cNvGrpSpPr/>
          <p:nvPr/>
        </p:nvGrpSpPr>
        <p:grpSpPr>
          <a:xfrm>
            <a:off x="2451966" y="7997030"/>
            <a:ext cx="363650" cy="148269"/>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F2B3C"/>
            </a:solidFill>
            <a:ln cap="sq">
              <a:noFill/>
              <a:prstDash val="solid"/>
              <a:miter/>
            </a:ln>
          </p:spPr>
        </p:sp>
        <p:sp>
          <p:nvSpPr>
            <p:cNvPr id="25" name="TextBox 2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623264" y="8191771"/>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مقابر</a:t>
            </a:r>
          </a:p>
        </p:txBody>
      </p:sp>
      <p:grpSp>
        <p:nvGrpSpPr>
          <p:cNvPr id="27" name="Group 27"/>
          <p:cNvGrpSpPr/>
          <p:nvPr/>
        </p:nvGrpSpPr>
        <p:grpSpPr>
          <a:xfrm>
            <a:off x="2446230" y="8228351"/>
            <a:ext cx="363650" cy="148269"/>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0" name="Group 30"/>
          <p:cNvGrpSpPr/>
          <p:nvPr/>
        </p:nvGrpSpPr>
        <p:grpSpPr>
          <a:xfrm>
            <a:off x="2461549" y="8468004"/>
            <a:ext cx="363650" cy="148269"/>
            <a:chOff x="0" y="0"/>
            <a:chExt cx="159297" cy="64950"/>
          </a:xfrm>
        </p:grpSpPr>
        <p:sp>
          <p:nvSpPr>
            <p:cNvPr id="31" name="Freeform 3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2" name="TextBox 3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3" name="TextBox 33"/>
          <p:cNvSpPr txBox="1"/>
          <p:nvPr/>
        </p:nvSpPr>
        <p:spPr>
          <a:xfrm>
            <a:off x="1688338" y="8653980"/>
            <a:ext cx="784320"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مسرح  رئيسي</a:t>
            </a:r>
          </a:p>
        </p:txBody>
      </p:sp>
      <p:grpSp>
        <p:nvGrpSpPr>
          <p:cNvPr id="34" name="Group 34"/>
          <p:cNvGrpSpPr/>
          <p:nvPr/>
        </p:nvGrpSpPr>
        <p:grpSpPr>
          <a:xfrm>
            <a:off x="2461549" y="8685960"/>
            <a:ext cx="363650" cy="148269"/>
            <a:chOff x="0" y="0"/>
            <a:chExt cx="159297" cy="64950"/>
          </a:xfrm>
        </p:grpSpPr>
        <p:sp>
          <p:nvSpPr>
            <p:cNvPr id="35" name="Freeform 3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6" name="TextBox 3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7" name="Group 37"/>
          <p:cNvGrpSpPr/>
          <p:nvPr/>
        </p:nvGrpSpPr>
        <p:grpSpPr>
          <a:xfrm>
            <a:off x="2461549" y="8912682"/>
            <a:ext cx="363650" cy="148269"/>
            <a:chOff x="0" y="0"/>
            <a:chExt cx="159297" cy="64950"/>
          </a:xfrm>
        </p:grpSpPr>
        <p:sp>
          <p:nvSpPr>
            <p:cNvPr id="38" name="Freeform 3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39" name="TextBox 3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0" name="Group 40"/>
          <p:cNvGrpSpPr/>
          <p:nvPr/>
        </p:nvGrpSpPr>
        <p:grpSpPr>
          <a:xfrm>
            <a:off x="2446230" y="9822828"/>
            <a:ext cx="363650" cy="148269"/>
            <a:chOff x="0" y="0"/>
            <a:chExt cx="159297" cy="64950"/>
          </a:xfrm>
        </p:grpSpPr>
        <p:sp>
          <p:nvSpPr>
            <p:cNvPr id="41" name="Freeform 4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2" name="TextBox 4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3" name="Freeform 43"/>
          <p:cNvSpPr/>
          <p:nvPr/>
        </p:nvSpPr>
        <p:spPr>
          <a:xfrm>
            <a:off x="2459529" y="9137152"/>
            <a:ext cx="363650" cy="144897"/>
          </a:xfrm>
          <a:custGeom>
            <a:avLst/>
            <a:gdLst/>
            <a:ahLst/>
            <a:cxnLst/>
            <a:rect l="l" t="t" r="r" b="b"/>
            <a:pathLst>
              <a:path w="363650" h="144897">
                <a:moveTo>
                  <a:pt x="0" y="0"/>
                </a:moveTo>
                <a:lnTo>
                  <a:pt x="363650" y="0"/>
                </a:lnTo>
                <a:lnTo>
                  <a:pt x="363650" y="144896"/>
                </a:lnTo>
                <a:lnTo>
                  <a:pt x="0" y="144896"/>
                </a:lnTo>
                <a:lnTo>
                  <a:pt x="0" y="0"/>
                </a:lnTo>
                <a:close/>
              </a:path>
            </a:pathLst>
          </a:custGeom>
          <a:blipFill>
            <a:blip r:embed="rId3"/>
            <a:stretch>
              <a:fillRect l="-5010" t="-20883" r="-5010" b="-29010"/>
            </a:stretch>
          </a:blipFill>
        </p:spPr>
      </p:sp>
      <p:sp>
        <p:nvSpPr>
          <p:cNvPr id="44" name="Freeform 44"/>
          <p:cNvSpPr/>
          <p:nvPr/>
        </p:nvSpPr>
        <p:spPr>
          <a:xfrm>
            <a:off x="2459529" y="9362238"/>
            <a:ext cx="363650" cy="165978"/>
          </a:xfrm>
          <a:custGeom>
            <a:avLst/>
            <a:gdLst/>
            <a:ahLst/>
            <a:cxnLst/>
            <a:rect l="l" t="t" r="r" b="b"/>
            <a:pathLst>
              <a:path w="363650" h="165978">
                <a:moveTo>
                  <a:pt x="0" y="0"/>
                </a:moveTo>
                <a:lnTo>
                  <a:pt x="363650" y="0"/>
                </a:lnTo>
                <a:lnTo>
                  <a:pt x="363650" y="165978"/>
                </a:lnTo>
                <a:lnTo>
                  <a:pt x="0" y="165978"/>
                </a:lnTo>
                <a:lnTo>
                  <a:pt x="0" y="0"/>
                </a:lnTo>
                <a:close/>
              </a:path>
            </a:pathLst>
          </a:custGeom>
          <a:blipFill>
            <a:blip r:embed="rId4"/>
            <a:stretch>
              <a:fillRect/>
            </a:stretch>
          </a:blipFill>
        </p:spPr>
      </p:sp>
      <p:sp>
        <p:nvSpPr>
          <p:cNvPr id="45" name="Freeform 45"/>
          <p:cNvSpPr/>
          <p:nvPr/>
        </p:nvSpPr>
        <p:spPr>
          <a:xfrm rot="3062864">
            <a:off x="1747387" y="5525424"/>
            <a:ext cx="302153" cy="302153"/>
          </a:xfrm>
          <a:custGeom>
            <a:avLst/>
            <a:gdLst/>
            <a:ahLst/>
            <a:cxnLst/>
            <a:rect l="l" t="t" r="r" b="b"/>
            <a:pathLst>
              <a:path w="302153" h="302153">
                <a:moveTo>
                  <a:pt x="0" y="0"/>
                </a:moveTo>
                <a:lnTo>
                  <a:pt x="302153" y="0"/>
                </a:lnTo>
                <a:lnTo>
                  <a:pt x="302153" y="302154"/>
                </a:lnTo>
                <a:lnTo>
                  <a:pt x="0" y="302154"/>
                </a:lnTo>
                <a:lnTo>
                  <a:pt x="0" y="0"/>
                </a:lnTo>
                <a:close/>
              </a:path>
            </a:pathLst>
          </a:custGeom>
          <a:blipFill>
            <a:blip r:embed="rId5"/>
            <a:stretch>
              <a:fillRect/>
            </a:stretch>
          </a:blipFill>
        </p:spPr>
      </p:sp>
      <p:sp>
        <p:nvSpPr>
          <p:cNvPr id="46" name="Freeform 46"/>
          <p:cNvSpPr/>
          <p:nvPr/>
        </p:nvSpPr>
        <p:spPr>
          <a:xfrm rot="2564367">
            <a:off x="2350475" y="6104604"/>
            <a:ext cx="298715" cy="298715"/>
          </a:xfrm>
          <a:custGeom>
            <a:avLst/>
            <a:gdLst/>
            <a:ahLst/>
            <a:cxnLst/>
            <a:rect l="l" t="t" r="r" b="b"/>
            <a:pathLst>
              <a:path w="298715" h="298715">
                <a:moveTo>
                  <a:pt x="0" y="0"/>
                </a:moveTo>
                <a:lnTo>
                  <a:pt x="298715" y="0"/>
                </a:lnTo>
                <a:lnTo>
                  <a:pt x="298715" y="298716"/>
                </a:lnTo>
                <a:lnTo>
                  <a:pt x="0" y="298716"/>
                </a:lnTo>
                <a:lnTo>
                  <a:pt x="0" y="0"/>
                </a:lnTo>
                <a:close/>
              </a:path>
            </a:pathLst>
          </a:custGeom>
          <a:blipFill>
            <a:blip r:embed="rId6"/>
            <a:stretch>
              <a:fillRect/>
            </a:stretch>
          </a:blipFill>
        </p:spPr>
      </p:sp>
      <p:sp>
        <p:nvSpPr>
          <p:cNvPr id="47" name="Freeform 47"/>
          <p:cNvSpPr/>
          <p:nvPr/>
        </p:nvSpPr>
        <p:spPr>
          <a:xfrm rot="-7617698">
            <a:off x="7382934" y="1063233"/>
            <a:ext cx="285674" cy="285674"/>
          </a:xfrm>
          <a:custGeom>
            <a:avLst/>
            <a:gdLst/>
            <a:ahLst/>
            <a:cxnLst/>
            <a:rect l="l" t="t" r="r" b="b"/>
            <a:pathLst>
              <a:path w="285674" h="285674">
                <a:moveTo>
                  <a:pt x="0" y="0"/>
                </a:moveTo>
                <a:lnTo>
                  <a:pt x="285674" y="0"/>
                </a:lnTo>
                <a:lnTo>
                  <a:pt x="285674" y="285674"/>
                </a:lnTo>
                <a:lnTo>
                  <a:pt x="0" y="285674"/>
                </a:lnTo>
                <a:lnTo>
                  <a:pt x="0" y="0"/>
                </a:lnTo>
                <a:close/>
              </a:path>
            </a:pathLst>
          </a:custGeom>
          <a:blipFill>
            <a:blip r:embed="rId5"/>
            <a:stretch>
              <a:fillRect/>
            </a:stretch>
          </a:blipFill>
        </p:spPr>
      </p:sp>
      <p:sp>
        <p:nvSpPr>
          <p:cNvPr id="48" name="Freeform 48"/>
          <p:cNvSpPr/>
          <p:nvPr/>
        </p:nvSpPr>
        <p:spPr>
          <a:xfrm rot="-6728195">
            <a:off x="7900850" y="1587979"/>
            <a:ext cx="285141" cy="285141"/>
          </a:xfrm>
          <a:custGeom>
            <a:avLst/>
            <a:gdLst/>
            <a:ahLst/>
            <a:cxnLst/>
            <a:rect l="l" t="t" r="r" b="b"/>
            <a:pathLst>
              <a:path w="285141" h="285141">
                <a:moveTo>
                  <a:pt x="0" y="0"/>
                </a:moveTo>
                <a:lnTo>
                  <a:pt x="285142" y="0"/>
                </a:lnTo>
                <a:lnTo>
                  <a:pt x="285142" y="285141"/>
                </a:lnTo>
                <a:lnTo>
                  <a:pt x="0" y="285141"/>
                </a:lnTo>
                <a:lnTo>
                  <a:pt x="0" y="0"/>
                </a:lnTo>
                <a:close/>
              </a:path>
            </a:pathLst>
          </a:custGeom>
          <a:blipFill>
            <a:blip r:embed="rId6"/>
            <a:stretch>
              <a:fillRect/>
            </a:stretch>
          </a:blipFill>
        </p:spPr>
      </p:sp>
      <p:sp>
        <p:nvSpPr>
          <p:cNvPr id="49" name="Freeform 49"/>
          <p:cNvSpPr/>
          <p:nvPr/>
        </p:nvSpPr>
        <p:spPr>
          <a:xfrm rot="-9553010">
            <a:off x="8373022" y="3632188"/>
            <a:ext cx="288347" cy="288347"/>
          </a:xfrm>
          <a:custGeom>
            <a:avLst/>
            <a:gdLst/>
            <a:ahLst/>
            <a:cxnLst/>
            <a:rect l="l" t="t" r="r" b="b"/>
            <a:pathLst>
              <a:path w="288347" h="288347">
                <a:moveTo>
                  <a:pt x="0" y="0"/>
                </a:moveTo>
                <a:lnTo>
                  <a:pt x="288347" y="0"/>
                </a:lnTo>
                <a:lnTo>
                  <a:pt x="288347" y="288348"/>
                </a:lnTo>
                <a:lnTo>
                  <a:pt x="0" y="288348"/>
                </a:lnTo>
                <a:lnTo>
                  <a:pt x="0" y="0"/>
                </a:lnTo>
                <a:close/>
              </a:path>
            </a:pathLst>
          </a:custGeom>
          <a:blipFill>
            <a:blip r:embed="rId5"/>
            <a:stretch>
              <a:fillRect/>
            </a:stretch>
          </a:blipFill>
        </p:spPr>
      </p:sp>
      <p:sp>
        <p:nvSpPr>
          <p:cNvPr id="50" name="Freeform 50"/>
          <p:cNvSpPr/>
          <p:nvPr/>
        </p:nvSpPr>
        <p:spPr>
          <a:xfrm rot="-2457799">
            <a:off x="8074235" y="8860594"/>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5"/>
            <a:stretch>
              <a:fillRect/>
            </a:stretch>
          </a:blipFill>
        </p:spPr>
      </p:sp>
      <p:sp>
        <p:nvSpPr>
          <p:cNvPr id="51" name="Freeform 51"/>
          <p:cNvSpPr/>
          <p:nvPr/>
        </p:nvSpPr>
        <p:spPr>
          <a:xfrm rot="2217097">
            <a:off x="3656490" y="9121911"/>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5"/>
            <a:stretch>
              <a:fillRect/>
            </a:stretch>
          </a:blipFill>
        </p:spPr>
      </p:sp>
      <p:sp>
        <p:nvSpPr>
          <p:cNvPr id="52" name="Freeform 52"/>
          <p:cNvSpPr/>
          <p:nvPr/>
        </p:nvSpPr>
        <p:spPr>
          <a:xfrm>
            <a:off x="2451966" y="10018723"/>
            <a:ext cx="357913" cy="143421"/>
          </a:xfrm>
          <a:custGeom>
            <a:avLst/>
            <a:gdLst/>
            <a:ahLst/>
            <a:cxnLst/>
            <a:rect l="l" t="t" r="r" b="b"/>
            <a:pathLst>
              <a:path w="357913" h="143421">
                <a:moveTo>
                  <a:pt x="0" y="0"/>
                </a:moveTo>
                <a:lnTo>
                  <a:pt x="357913" y="0"/>
                </a:lnTo>
                <a:lnTo>
                  <a:pt x="357913" y="143421"/>
                </a:lnTo>
                <a:lnTo>
                  <a:pt x="0" y="143421"/>
                </a:lnTo>
                <a:lnTo>
                  <a:pt x="0" y="0"/>
                </a:lnTo>
                <a:close/>
              </a:path>
            </a:pathLst>
          </a:custGeom>
          <a:blipFill>
            <a:blip r:embed="rId7"/>
            <a:stretch>
              <a:fillRect/>
            </a:stretch>
          </a:blipFill>
        </p:spPr>
      </p:sp>
      <p:sp>
        <p:nvSpPr>
          <p:cNvPr id="53" name="AutoShape 53"/>
          <p:cNvSpPr/>
          <p:nvPr/>
        </p:nvSpPr>
        <p:spPr>
          <a:xfrm flipV="1">
            <a:off x="849830" y="5464036"/>
            <a:ext cx="1138745" cy="950149"/>
          </a:xfrm>
          <a:prstGeom prst="line">
            <a:avLst/>
          </a:prstGeom>
          <a:ln w="9525" cap="flat">
            <a:solidFill>
              <a:srgbClr val="000000"/>
            </a:solidFill>
            <a:prstDash val="solid"/>
            <a:headEnd type="none" w="sm" len="sm"/>
            <a:tailEnd type="none" w="sm" len="sm"/>
          </a:ln>
        </p:spPr>
      </p:sp>
      <p:sp>
        <p:nvSpPr>
          <p:cNvPr id="54" name="AutoShape 54"/>
          <p:cNvSpPr/>
          <p:nvPr/>
        </p:nvSpPr>
        <p:spPr>
          <a:xfrm flipV="1">
            <a:off x="7340696" y="9567"/>
            <a:ext cx="1524718" cy="1188112"/>
          </a:xfrm>
          <a:prstGeom prst="line">
            <a:avLst/>
          </a:prstGeom>
          <a:ln w="9525" cap="flat">
            <a:solidFill>
              <a:srgbClr val="000000"/>
            </a:solidFill>
            <a:prstDash val="solid"/>
            <a:headEnd type="none" w="sm" len="sm"/>
            <a:tailEnd type="none" w="sm" len="sm"/>
          </a:ln>
        </p:spPr>
      </p:sp>
      <p:sp>
        <p:nvSpPr>
          <p:cNvPr id="55" name="Freeform 55"/>
          <p:cNvSpPr/>
          <p:nvPr/>
        </p:nvSpPr>
        <p:spPr>
          <a:xfrm>
            <a:off x="8230876" y="144447"/>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8"/>
            <a:stretch>
              <a:fillRect l="-300971"/>
            </a:stretch>
          </a:blipFill>
        </p:spPr>
      </p:sp>
      <p:sp>
        <p:nvSpPr>
          <p:cNvPr id="56" name="Freeform 56"/>
          <p:cNvSpPr/>
          <p:nvPr/>
        </p:nvSpPr>
        <p:spPr>
          <a:xfrm>
            <a:off x="2459529" y="9604416"/>
            <a:ext cx="365669" cy="170787"/>
          </a:xfrm>
          <a:custGeom>
            <a:avLst/>
            <a:gdLst/>
            <a:ahLst/>
            <a:cxnLst/>
            <a:rect l="l" t="t" r="r" b="b"/>
            <a:pathLst>
              <a:path w="365669" h="170787">
                <a:moveTo>
                  <a:pt x="0" y="0"/>
                </a:moveTo>
                <a:lnTo>
                  <a:pt x="365669" y="0"/>
                </a:lnTo>
                <a:lnTo>
                  <a:pt x="365669" y="170787"/>
                </a:lnTo>
                <a:lnTo>
                  <a:pt x="0" y="170787"/>
                </a:lnTo>
                <a:lnTo>
                  <a:pt x="0" y="0"/>
                </a:lnTo>
                <a:close/>
              </a:path>
            </a:pathLst>
          </a:custGeom>
          <a:blipFill>
            <a:blip r:embed="rId9"/>
            <a:stretch>
              <a:fillRect l="-34411" t="-14049"/>
            </a:stretch>
          </a:blipFill>
        </p:spPr>
      </p:sp>
      <p:sp>
        <p:nvSpPr>
          <p:cNvPr id="57" name="AutoShape 57"/>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58" name="Freeform 58"/>
          <p:cNvSpPr/>
          <p:nvPr/>
        </p:nvSpPr>
        <p:spPr>
          <a:xfrm>
            <a:off x="5989718" y="5421388"/>
            <a:ext cx="621515" cy="621515"/>
          </a:xfrm>
          <a:custGeom>
            <a:avLst/>
            <a:gdLst/>
            <a:ahLst/>
            <a:cxnLst/>
            <a:rect l="l" t="t" r="r" b="b"/>
            <a:pathLst>
              <a:path w="621515" h="621515">
                <a:moveTo>
                  <a:pt x="0" y="0"/>
                </a:moveTo>
                <a:lnTo>
                  <a:pt x="621514" y="0"/>
                </a:lnTo>
                <a:lnTo>
                  <a:pt x="621514" y="621515"/>
                </a:lnTo>
                <a:lnTo>
                  <a:pt x="0" y="621515"/>
                </a:lnTo>
                <a:lnTo>
                  <a:pt x="0" y="0"/>
                </a:lnTo>
                <a:close/>
              </a:path>
            </a:pathLst>
          </a:custGeom>
          <a:blipFill>
            <a:blip r:embed="rId10"/>
            <a:stretch>
              <a:fillRect/>
            </a:stretch>
          </a:blipFill>
        </p:spPr>
      </p:sp>
      <p:sp>
        <p:nvSpPr>
          <p:cNvPr id="59" name="TextBox 59"/>
          <p:cNvSpPr txBox="1"/>
          <p:nvPr/>
        </p:nvSpPr>
        <p:spPr>
          <a:xfrm>
            <a:off x="14216655" y="592250"/>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مراكز تجارية </a:t>
            </a:r>
          </a:p>
        </p:txBody>
      </p:sp>
      <p:sp>
        <p:nvSpPr>
          <p:cNvPr id="60" name="Freeform 60"/>
          <p:cNvSpPr/>
          <p:nvPr/>
        </p:nvSpPr>
        <p:spPr>
          <a:xfrm>
            <a:off x="17471831" y="252402"/>
            <a:ext cx="816169" cy="816169"/>
          </a:xfrm>
          <a:custGeom>
            <a:avLst/>
            <a:gdLst/>
            <a:ahLst/>
            <a:cxnLst/>
            <a:rect l="l" t="t" r="r" b="b"/>
            <a:pathLst>
              <a:path w="816169" h="816169">
                <a:moveTo>
                  <a:pt x="0" y="0"/>
                </a:moveTo>
                <a:lnTo>
                  <a:pt x="816169" y="0"/>
                </a:lnTo>
                <a:lnTo>
                  <a:pt x="816169" y="816169"/>
                </a:lnTo>
                <a:lnTo>
                  <a:pt x="0" y="816169"/>
                </a:lnTo>
                <a:lnTo>
                  <a:pt x="0" y="0"/>
                </a:lnTo>
                <a:close/>
              </a:path>
            </a:pathLst>
          </a:custGeom>
          <a:blipFill>
            <a:blip r:embed="rId10"/>
            <a:stretch>
              <a:fillRect/>
            </a:stretch>
          </a:blipFill>
        </p:spPr>
      </p:sp>
      <p:sp>
        <p:nvSpPr>
          <p:cNvPr id="61" name="Freeform 61"/>
          <p:cNvSpPr/>
          <p:nvPr/>
        </p:nvSpPr>
        <p:spPr>
          <a:xfrm>
            <a:off x="3324220" y="4347929"/>
            <a:ext cx="613185" cy="613185"/>
          </a:xfrm>
          <a:custGeom>
            <a:avLst/>
            <a:gdLst/>
            <a:ahLst/>
            <a:cxnLst/>
            <a:rect l="l" t="t" r="r" b="b"/>
            <a:pathLst>
              <a:path w="613185" h="613185">
                <a:moveTo>
                  <a:pt x="0" y="0"/>
                </a:moveTo>
                <a:lnTo>
                  <a:pt x="613185" y="0"/>
                </a:lnTo>
                <a:lnTo>
                  <a:pt x="613185" y="613186"/>
                </a:lnTo>
                <a:lnTo>
                  <a:pt x="0" y="613186"/>
                </a:lnTo>
                <a:lnTo>
                  <a:pt x="0" y="0"/>
                </a:lnTo>
                <a:close/>
              </a:path>
            </a:pathLst>
          </a:custGeom>
          <a:blipFill>
            <a:blip r:embed="rId11"/>
            <a:stretch>
              <a:fillRect/>
            </a:stretch>
          </a:blipFill>
        </p:spPr>
      </p:sp>
      <p:sp>
        <p:nvSpPr>
          <p:cNvPr id="62" name="Freeform 62"/>
          <p:cNvSpPr/>
          <p:nvPr/>
        </p:nvSpPr>
        <p:spPr>
          <a:xfrm>
            <a:off x="6417613" y="2349126"/>
            <a:ext cx="613185" cy="613185"/>
          </a:xfrm>
          <a:custGeom>
            <a:avLst/>
            <a:gdLst/>
            <a:ahLst/>
            <a:cxnLst/>
            <a:rect l="l" t="t" r="r" b="b"/>
            <a:pathLst>
              <a:path w="613185" h="613185">
                <a:moveTo>
                  <a:pt x="0" y="0"/>
                </a:moveTo>
                <a:lnTo>
                  <a:pt x="613185" y="0"/>
                </a:lnTo>
                <a:lnTo>
                  <a:pt x="613185" y="613185"/>
                </a:lnTo>
                <a:lnTo>
                  <a:pt x="0" y="613185"/>
                </a:lnTo>
                <a:lnTo>
                  <a:pt x="0" y="0"/>
                </a:lnTo>
                <a:close/>
              </a:path>
            </a:pathLst>
          </a:custGeom>
          <a:blipFill>
            <a:blip r:embed="rId11"/>
            <a:stretch>
              <a:fillRect/>
            </a:stretch>
          </a:blipFill>
        </p:spPr>
      </p:sp>
      <p:sp>
        <p:nvSpPr>
          <p:cNvPr id="63" name="Freeform 63"/>
          <p:cNvSpPr/>
          <p:nvPr/>
        </p:nvSpPr>
        <p:spPr>
          <a:xfrm>
            <a:off x="5452832" y="7691632"/>
            <a:ext cx="613185" cy="613185"/>
          </a:xfrm>
          <a:custGeom>
            <a:avLst/>
            <a:gdLst/>
            <a:ahLst/>
            <a:cxnLst/>
            <a:rect l="l" t="t" r="r" b="b"/>
            <a:pathLst>
              <a:path w="613185" h="613185">
                <a:moveTo>
                  <a:pt x="0" y="0"/>
                </a:moveTo>
                <a:lnTo>
                  <a:pt x="613185" y="0"/>
                </a:lnTo>
                <a:lnTo>
                  <a:pt x="613185" y="613185"/>
                </a:lnTo>
                <a:lnTo>
                  <a:pt x="0" y="613185"/>
                </a:lnTo>
                <a:lnTo>
                  <a:pt x="0" y="0"/>
                </a:lnTo>
                <a:close/>
              </a:path>
            </a:pathLst>
          </a:custGeom>
          <a:blipFill>
            <a:blip r:embed="rId11"/>
            <a:stretch>
              <a:fillRect/>
            </a:stretch>
          </a:blipFill>
        </p:spPr>
      </p:sp>
      <p:grpSp>
        <p:nvGrpSpPr>
          <p:cNvPr id="64" name="Group 64"/>
          <p:cNvGrpSpPr/>
          <p:nvPr/>
        </p:nvGrpSpPr>
        <p:grpSpPr>
          <a:xfrm>
            <a:off x="3764280" y="7860982"/>
            <a:ext cx="1010602" cy="1375410"/>
            <a:chOff x="0" y="0"/>
            <a:chExt cx="1347470" cy="1833880"/>
          </a:xfrm>
        </p:grpSpPr>
        <p:sp>
          <p:nvSpPr>
            <p:cNvPr id="65" name="Freeform 65"/>
            <p:cNvSpPr/>
            <p:nvPr/>
          </p:nvSpPr>
          <p:spPr>
            <a:xfrm>
              <a:off x="50800" y="48260"/>
              <a:ext cx="1252220" cy="1739900"/>
            </a:xfrm>
            <a:custGeom>
              <a:avLst/>
              <a:gdLst/>
              <a:ahLst/>
              <a:cxnLst/>
              <a:rect l="l" t="t" r="r" b="b"/>
              <a:pathLst>
                <a:path w="1252220" h="1739900">
                  <a:moveTo>
                    <a:pt x="0" y="1463040"/>
                  </a:moveTo>
                  <a:cubicBezTo>
                    <a:pt x="134620" y="1353820"/>
                    <a:pt x="161290" y="1283970"/>
                    <a:pt x="205740" y="1216660"/>
                  </a:cubicBezTo>
                  <a:cubicBezTo>
                    <a:pt x="265430" y="1129030"/>
                    <a:pt x="345440" y="1016000"/>
                    <a:pt x="425450" y="919480"/>
                  </a:cubicBezTo>
                  <a:cubicBezTo>
                    <a:pt x="510540" y="816610"/>
                    <a:pt x="640080" y="701040"/>
                    <a:pt x="704850" y="617220"/>
                  </a:cubicBezTo>
                  <a:cubicBezTo>
                    <a:pt x="746760" y="563880"/>
                    <a:pt x="768350" y="533400"/>
                    <a:pt x="796290" y="478790"/>
                  </a:cubicBezTo>
                  <a:cubicBezTo>
                    <a:pt x="829310" y="411480"/>
                    <a:pt x="848360" y="316230"/>
                    <a:pt x="885190" y="238760"/>
                  </a:cubicBezTo>
                  <a:cubicBezTo>
                    <a:pt x="920750" y="157480"/>
                    <a:pt x="963930" y="6350"/>
                    <a:pt x="1013460" y="2540"/>
                  </a:cubicBezTo>
                  <a:cubicBezTo>
                    <a:pt x="1068070" y="0"/>
                    <a:pt x="1163320" y="274320"/>
                    <a:pt x="1203960" y="273050"/>
                  </a:cubicBezTo>
                  <a:cubicBezTo>
                    <a:pt x="1223010" y="271780"/>
                    <a:pt x="1243330" y="201930"/>
                    <a:pt x="1245870" y="203200"/>
                  </a:cubicBezTo>
                  <a:cubicBezTo>
                    <a:pt x="1252220" y="207010"/>
                    <a:pt x="1151890" y="466090"/>
                    <a:pt x="1092200" y="589280"/>
                  </a:cubicBezTo>
                  <a:cubicBezTo>
                    <a:pt x="1032510" y="711200"/>
                    <a:pt x="967740" y="854710"/>
                    <a:pt x="890270" y="939800"/>
                  </a:cubicBezTo>
                  <a:cubicBezTo>
                    <a:pt x="830580" y="1007110"/>
                    <a:pt x="740410" y="1029970"/>
                    <a:pt x="692150" y="1083310"/>
                  </a:cubicBezTo>
                  <a:cubicBezTo>
                    <a:pt x="650240" y="1127760"/>
                    <a:pt x="637540" y="1184910"/>
                    <a:pt x="604520" y="1230630"/>
                  </a:cubicBezTo>
                  <a:cubicBezTo>
                    <a:pt x="570230" y="1276350"/>
                    <a:pt x="521970" y="1310640"/>
                    <a:pt x="488950" y="1356360"/>
                  </a:cubicBezTo>
                  <a:cubicBezTo>
                    <a:pt x="455930" y="1403350"/>
                    <a:pt x="441960" y="1461770"/>
                    <a:pt x="408940" y="1511300"/>
                  </a:cubicBezTo>
                  <a:cubicBezTo>
                    <a:pt x="374650" y="1564640"/>
                    <a:pt x="327660" y="1624330"/>
                    <a:pt x="287020" y="1663700"/>
                  </a:cubicBezTo>
                  <a:cubicBezTo>
                    <a:pt x="255270" y="1694180"/>
                    <a:pt x="227330" y="1739900"/>
                    <a:pt x="194310" y="1734820"/>
                  </a:cubicBezTo>
                  <a:cubicBezTo>
                    <a:pt x="137160" y="1725930"/>
                    <a:pt x="0" y="1463040"/>
                    <a:pt x="0" y="1463040"/>
                  </a:cubicBezTo>
                </a:path>
              </a:pathLst>
            </a:custGeom>
            <a:solidFill>
              <a:srgbClr val="B55EAC">
                <a:alpha val="24706"/>
              </a:srgbClr>
            </a:solidFill>
            <a:ln cap="sq">
              <a:noFill/>
              <a:prstDash val="solid"/>
              <a:miter/>
            </a:ln>
          </p:spPr>
        </p:sp>
      </p:grpSp>
      <p:grpSp>
        <p:nvGrpSpPr>
          <p:cNvPr id="66" name="Group 66"/>
          <p:cNvGrpSpPr/>
          <p:nvPr/>
        </p:nvGrpSpPr>
        <p:grpSpPr>
          <a:xfrm>
            <a:off x="5381625" y="6797993"/>
            <a:ext cx="708660" cy="1578628"/>
            <a:chOff x="0" y="0"/>
            <a:chExt cx="944880" cy="2104838"/>
          </a:xfrm>
        </p:grpSpPr>
        <p:sp>
          <p:nvSpPr>
            <p:cNvPr id="67" name="Freeform 67"/>
            <p:cNvSpPr/>
            <p:nvPr/>
          </p:nvSpPr>
          <p:spPr>
            <a:xfrm>
              <a:off x="36830" y="51057"/>
              <a:ext cx="881380" cy="2007829"/>
            </a:xfrm>
            <a:custGeom>
              <a:avLst/>
              <a:gdLst/>
              <a:ahLst/>
              <a:cxnLst/>
              <a:rect l="l" t="t" r="r" b="b"/>
              <a:pathLst>
                <a:path w="881380" h="2007829">
                  <a:moveTo>
                    <a:pt x="302260" y="0"/>
                  </a:moveTo>
                  <a:cubicBezTo>
                    <a:pt x="591820" y="477386"/>
                    <a:pt x="612140" y="513126"/>
                    <a:pt x="640080" y="583330"/>
                  </a:cubicBezTo>
                  <a:cubicBezTo>
                    <a:pt x="678180" y="680339"/>
                    <a:pt x="723900" y="839893"/>
                    <a:pt x="749300" y="939455"/>
                  </a:cubicBezTo>
                  <a:cubicBezTo>
                    <a:pt x="765810" y="1008382"/>
                    <a:pt x="765810" y="1060716"/>
                    <a:pt x="782320" y="1119432"/>
                  </a:cubicBezTo>
                  <a:cubicBezTo>
                    <a:pt x="798830" y="1176871"/>
                    <a:pt x="831850" y="1216441"/>
                    <a:pt x="845820" y="1290474"/>
                  </a:cubicBezTo>
                  <a:cubicBezTo>
                    <a:pt x="869950" y="1415564"/>
                    <a:pt x="881380" y="1683615"/>
                    <a:pt x="855980" y="1812535"/>
                  </a:cubicBezTo>
                  <a:cubicBezTo>
                    <a:pt x="840740" y="1892950"/>
                    <a:pt x="815340" y="1997618"/>
                    <a:pt x="778510" y="2001447"/>
                  </a:cubicBezTo>
                  <a:cubicBezTo>
                    <a:pt x="730250" y="2007829"/>
                    <a:pt x="626110" y="1757648"/>
                    <a:pt x="576580" y="1738502"/>
                  </a:cubicBezTo>
                  <a:cubicBezTo>
                    <a:pt x="557530" y="1730843"/>
                    <a:pt x="538480" y="1757648"/>
                    <a:pt x="525780" y="1747437"/>
                  </a:cubicBezTo>
                  <a:cubicBezTo>
                    <a:pt x="495300" y="1720632"/>
                    <a:pt x="544830" y="1545760"/>
                    <a:pt x="525780" y="1410459"/>
                  </a:cubicBezTo>
                  <a:cubicBezTo>
                    <a:pt x="497840" y="1198571"/>
                    <a:pt x="375920" y="774795"/>
                    <a:pt x="303530" y="603753"/>
                  </a:cubicBezTo>
                  <a:cubicBezTo>
                    <a:pt x="267970" y="518232"/>
                    <a:pt x="238760" y="486321"/>
                    <a:pt x="195580" y="421223"/>
                  </a:cubicBezTo>
                  <a:cubicBezTo>
                    <a:pt x="144780" y="343361"/>
                    <a:pt x="0" y="238693"/>
                    <a:pt x="13970" y="168489"/>
                  </a:cubicBezTo>
                  <a:cubicBezTo>
                    <a:pt x="29210" y="97009"/>
                    <a:pt x="302260" y="0"/>
                    <a:pt x="302260" y="0"/>
                  </a:cubicBezTo>
                </a:path>
              </a:pathLst>
            </a:custGeom>
            <a:solidFill>
              <a:srgbClr val="B55EAC">
                <a:alpha val="24706"/>
              </a:srgbClr>
            </a:solidFill>
            <a:ln cap="sq">
              <a:noFill/>
              <a:prstDash val="solid"/>
              <a:miter/>
            </a:ln>
          </p:spPr>
        </p:sp>
      </p:grpSp>
      <p:grpSp>
        <p:nvGrpSpPr>
          <p:cNvPr id="68" name="Group 68"/>
          <p:cNvGrpSpPr/>
          <p:nvPr/>
        </p:nvGrpSpPr>
        <p:grpSpPr>
          <a:xfrm>
            <a:off x="4444365" y="6196012"/>
            <a:ext cx="1975485" cy="2007870"/>
            <a:chOff x="0" y="0"/>
            <a:chExt cx="2633980" cy="2677160"/>
          </a:xfrm>
        </p:grpSpPr>
        <p:sp>
          <p:nvSpPr>
            <p:cNvPr id="69" name="Freeform 69"/>
            <p:cNvSpPr/>
            <p:nvPr/>
          </p:nvSpPr>
          <p:spPr>
            <a:xfrm>
              <a:off x="40640" y="49530"/>
              <a:ext cx="2542540" cy="2583180"/>
            </a:xfrm>
            <a:custGeom>
              <a:avLst/>
              <a:gdLst/>
              <a:ahLst/>
              <a:cxnLst/>
              <a:rect l="l" t="t" r="r" b="b"/>
              <a:pathLst>
                <a:path w="2542540" h="2583180">
                  <a:moveTo>
                    <a:pt x="2542540" y="236220"/>
                  </a:moveTo>
                  <a:cubicBezTo>
                    <a:pt x="2420620" y="351790"/>
                    <a:pt x="2367280" y="389890"/>
                    <a:pt x="2313940" y="420370"/>
                  </a:cubicBezTo>
                  <a:cubicBezTo>
                    <a:pt x="2259330" y="453390"/>
                    <a:pt x="2197100" y="473710"/>
                    <a:pt x="2136140" y="508000"/>
                  </a:cubicBezTo>
                  <a:cubicBezTo>
                    <a:pt x="2068830" y="547370"/>
                    <a:pt x="1991360" y="600710"/>
                    <a:pt x="1930400" y="648970"/>
                  </a:cubicBezTo>
                  <a:cubicBezTo>
                    <a:pt x="1878330" y="689610"/>
                    <a:pt x="1847850" y="735330"/>
                    <a:pt x="1793240" y="772160"/>
                  </a:cubicBezTo>
                  <a:cubicBezTo>
                    <a:pt x="1731010" y="815340"/>
                    <a:pt x="1651000" y="836930"/>
                    <a:pt x="1572260" y="886460"/>
                  </a:cubicBezTo>
                  <a:cubicBezTo>
                    <a:pt x="1469390" y="949960"/>
                    <a:pt x="1320800" y="1066800"/>
                    <a:pt x="1234440" y="1136650"/>
                  </a:cubicBezTo>
                  <a:cubicBezTo>
                    <a:pt x="1178560" y="1181100"/>
                    <a:pt x="1150620" y="1201420"/>
                    <a:pt x="1099820" y="1254760"/>
                  </a:cubicBezTo>
                  <a:cubicBezTo>
                    <a:pt x="1016000" y="1341120"/>
                    <a:pt x="868680" y="1522730"/>
                    <a:pt x="801370" y="1621790"/>
                  </a:cubicBezTo>
                  <a:cubicBezTo>
                    <a:pt x="759460" y="1682750"/>
                    <a:pt x="753110" y="1719580"/>
                    <a:pt x="711200" y="1778000"/>
                  </a:cubicBezTo>
                  <a:cubicBezTo>
                    <a:pt x="646430" y="1864360"/>
                    <a:pt x="504190" y="1964690"/>
                    <a:pt x="434340" y="2076450"/>
                  </a:cubicBezTo>
                  <a:cubicBezTo>
                    <a:pt x="365760" y="2188210"/>
                    <a:pt x="349250" y="2358390"/>
                    <a:pt x="293370" y="2446020"/>
                  </a:cubicBezTo>
                  <a:cubicBezTo>
                    <a:pt x="255270" y="2505710"/>
                    <a:pt x="205740" y="2583180"/>
                    <a:pt x="165100" y="2575560"/>
                  </a:cubicBezTo>
                  <a:cubicBezTo>
                    <a:pt x="113030" y="2566670"/>
                    <a:pt x="48260" y="2298700"/>
                    <a:pt x="22860" y="2278380"/>
                  </a:cubicBezTo>
                  <a:cubicBezTo>
                    <a:pt x="17780" y="2274570"/>
                    <a:pt x="11430" y="2279650"/>
                    <a:pt x="10160" y="2275840"/>
                  </a:cubicBezTo>
                  <a:cubicBezTo>
                    <a:pt x="0" y="2254250"/>
                    <a:pt x="92710" y="2072640"/>
                    <a:pt x="176530" y="1936750"/>
                  </a:cubicBezTo>
                  <a:cubicBezTo>
                    <a:pt x="321310" y="1700530"/>
                    <a:pt x="723900" y="1183640"/>
                    <a:pt x="866140" y="1021080"/>
                  </a:cubicBezTo>
                  <a:cubicBezTo>
                    <a:pt x="922020" y="957580"/>
                    <a:pt x="946150" y="937260"/>
                    <a:pt x="993140" y="897890"/>
                  </a:cubicBezTo>
                  <a:cubicBezTo>
                    <a:pt x="1045210" y="854710"/>
                    <a:pt x="1098550" y="817880"/>
                    <a:pt x="1167130" y="773430"/>
                  </a:cubicBezTo>
                  <a:cubicBezTo>
                    <a:pt x="1259840" y="713740"/>
                    <a:pt x="1385570" y="648970"/>
                    <a:pt x="1501140" y="574040"/>
                  </a:cubicBezTo>
                  <a:cubicBezTo>
                    <a:pt x="1631950" y="488950"/>
                    <a:pt x="1800860" y="356870"/>
                    <a:pt x="1908810" y="287020"/>
                  </a:cubicBezTo>
                  <a:cubicBezTo>
                    <a:pt x="1977390" y="243840"/>
                    <a:pt x="2026920" y="222250"/>
                    <a:pt x="2080260" y="187960"/>
                  </a:cubicBezTo>
                  <a:cubicBezTo>
                    <a:pt x="2132330" y="154940"/>
                    <a:pt x="2186940" y="119380"/>
                    <a:pt x="2227580" y="83820"/>
                  </a:cubicBezTo>
                  <a:cubicBezTo>
                    <a:pt x="2259330" y="55880"/>
                    <a:pt x="2272030" y="1270"/>
                    <a:pt x="2306320" y="1270"/>
                  </a:cubicBezTo>
                  <a:cubicBezTo>
                    <a:pt x="2363470" y="0"/>
                    <a:pt x="2542540" y="236220"/>
                    <a:pt x="2542540" y="236220"/>
                  </a:cubicBezTo>
                </a:path>
              </a:pathLst>
            </a:custGeom>
            <a:solidFill>
              <a:srgbClr val="B55EAC">
                <a:alpha val="24706"/>
              </a:srgbClr>
            </a:solidFill>
            <a:ln cap="sq">
              <a:noFill/>
              <a:prstDash val="solid"/>
              <a:miter/>
            </a:ln>
          </p:spPr>
        </p:sp>
      </p:grpSp>
      <p:grpSp>
        <p:nvGrpSpPr>
          <p:cNvPr id="70" name="Group 70"/>
          <p:cNvGrpSpPr/>
          <p:nvPr/>
        </p:nvGrpSpPr>
        <p:grpSpPr>
          <a:xfrm>
            <a:off x="3872865" y="3902392"/>
            <a:ext cx="2484120" cy="2186940"/>
            <a:chOff x="0" y="0"/>
            <a:chExt cx="3312160" cy="2915920"/>
          </a:xfrm>
        </p:grpSpPr>
        <p:sp>
          <p:nvSpPr>
            <p:cNvPr id="71" name="Freeform 71"/>
            <p:cNvSpPr/>
            <p:nvPr/>
          </p:nvSpPr>
          <p:spPr>
            <a:xfrm>
              <a:off x="31750" y="50800"/>
              <a:ext cx="3247390" cy="2840990"/>
            </a:xfrm>
            <a:custGeom>
              <a:avLst/>
              <a:gdLst/>
              <a:ahLst/>
              <a:cxnLst/>
              <a:rect l="l" t="t" r="r" b="b"/>
              <a:pathLst>
                <a:path w="3247390" h="2840990">
                  <a:moveTo>
                    <a:pt x="295910" y="0"/>
                  </a:moveTo>
                  <a:cubicBezTo>
                    <a:pt x="486410" y="311150"/>
                    <a:pt x="519430" y="360680"/>
                    <a:pt x="562610" y="411480"/>
                  </a:cubicBezTo>
                  <a:cubicBezTo>
                    <a:pt x="607060" y="463550"/>
                    <a:pt x="655320" y="496570"/>
                    <a:pt x="709930" y="557530"/>
                  </a:cubicBezTo>
                  <a:cubicBezTo>
                    <a:pt x="791210" y="647700"/>
                    <a:pt x="886460" y="806450"/>
                    <a:pt x="991870" y="909320"/>
                  </a:cubicBezTo>
                  <a:cubicBezTo>
                    <a:pt x="1093470" y="1008380"/>
                    <a:pt x="1209040" y="1069340"/>
                    <a:pt x="1327150" y="1165860"/>
                  </a:cubicBezTo>
                  <a:cubicBezTo>
                    <a:pt x="1469390" y="1280160"/>
                    <a:pt x="1671320" y="1470660"/>
                    <a:pt x="1781810" y="1554480"/>
                  </a:cubicBezTo>
                  <a:cubicBezTo>
                    <a:pt x="1840230" y="1598930"/>
                    <a:pt x="1868170" y="1607820"/>
                    <a:pt x="1921510" y="1648460"/>
                  </a:cubicBezTo>
                  <a:cubicBezTo>
                    <a:pt x="2001520" y="1706880"/>
                    <a:pt x="2120900" y="1830070"/>
                    <a:pt x="2207260" y="1885950"/>
                  </a:cubicBezTo>
                  <a:cubicBezTo>
                    <a:pt x="2268220" y="1925320"/>
                    <a:pt x="2313940" y="1929130"/>
                    <a:pt x="2378710" y="1968500"/>
                  </a:cubicBezTo>
                  <a:cubicBezTo>
                    <a:pt x="2476500" y="2029460"/>
                    <a:pt x="2628900" y="2176780"/>
                    <a:pt x="2724150" y="2232660"/>
                  </a:cubicBezTo>
                  <a:cubicBezTo>
                    <a:pt x="2782570" y="2268220"/>
                    <a:pt x="2816860" y="2270760"/>
                    <a:pt x="2875280" y="2301240"/>
                  </a:cubicBezTo>
                  <a:cubicBezTo>
                    <a:pt x="2961640" y="2346960"/>
                    <a:pt x="3128010" y="2465070"/>
                    <a:pt x="3185160" y="2490470"/>
                  </a:cubicBezTo>
                  <a:cubicBezTo>
                    <a:pt x="3205480" y="2499360"/>
                    <a:pt x="3221990" y="2490470"/>
                    <a:pt x="3228340" y="2503170"/>
                  </a:cubicBezTo>
                  <a:cubicBezTo>
                    <a:pt x="3247390" y="2540000"/>
                    <a:pt x="3185160" y="2788920"/>
                    <a:pt x="3116580" y="2814320"/>
                  </a:cubicBezTo>
                  <a:cubicBezTo>
                    <a:pt x="3044190" y="2840990"/>
                    <a:pt x="2881630" y="2674620"/>
                    <a:pt x="2791460" y="2631440"/>
                  </a:cubicBezTo>
                  <a:cubicBezTo>
                    <a:pt x="2731770" y="2603500"/>
                    <a:pt x="2684780" y="2599690"/>
                    <a:pt x="2635250" y="2571750"/>
                  </a:cubicBezTo>
                  <a:cubicBezTo>
                    <a:pt x="2584450" y="2541270"/>
                    <a:pt x="2543810" y="2487930"/>
                    <a:pt x="2493010" y="2453640"/>
                  </a:cubicBezTo>
                  <a:cubicBezTo>
                    <a:pt x="2443480" y="2420620"/>
                    <a:pt x="2385060" y="2402840"/>
                    <a:pt x="2335530" y="2367280"/>
                  </a:cubicBezTo>
                  <a:cubicBezTo>
                    <a:pt x="2283460" y="2329180"/>
                    <a:pt x="2242820" y="2272030"/>
                    <a:pt x="2185670" y="2232660"/>
                  </a:cubicBezTo>
                  <a:cubicBezTo>
                    <a:pt x="2125980" y="2192020"/>
                    <a:pt x="2054860" y="2174240"/>
                    <a:pt x="1985010" y="2127250"/>
                  </a:cubicBezTo>
                  <a:cubicBezTo>
                    <a:pt x="1896110" y="2066290"/>
                    <a:pt x="1800860" y="1963420"/>
                    <a:pt x="1704340" y="1887220"/>
                  </a:cubicBezTo>
                  <a:cubicBezTo>
                    <a:pt x="1607820" y="1811020"/>
                    <a:pt x="1487170" y="1738630"/>
                    <a:pt x="1404620" y="1670050"/>
                  </a:cubicBezTo>
                  <a:cubicBezTo>
                    <a:pt x="1341120" y="1617980"/>
                    <a:pt x="1313180" y="1578610"/>
                    <a:pt x="1245870" y="1518920"/>
                  </a:cubicBezTo>
                  <a:cubicBezTo>
                    <a:pt x="1139190" y="1426210"/>
                    <a:pt x="920750" y="1271270"/>
                    <a:pt x="819150" y="1177290"/>
                  </a:cubicBezTo>
                  <a:cubicBezTo>
                    <a:pt x="756920" y="1121410"/>
                    <a:pt x="721360" y="1085850"/>
                    <a:pt x="676910" y="1029970"/>
                  </a:cubicBezTo>
                  <a:cubicBezTo>
                    <a:pt x="629920" y="970280"/>
                    <a:pt x="604520" y="895350"/>
                    <a:pt x="549910" y="825500"/>
                  </a:cubicBezTo>
                  <a:cubicBezTo>
                    <a:pt x="480060" y="739140"/>
                    <a:pt x="364490" y="661670"/>
                    <a:pt x="279400" y="561340"/>
                  </a:cubicBezTo>
                  <a:cubicBezTo>
                    <a:pt x="185420" y="450850"/>
                    <a:pt x="0" y="281940"/>
                    <a:pt x="19050" y="185420"/>
                  </a:cubicBezTo>
                  <a:cubicBezTo>
                    <a:pt x="34290" y="102870"/>
                    <a:pt x="295910" y="0"/>
                    <a:pt x="295910" y="0"/>
                  </a:cubicBezTo>
                </a:path>
              </a:pathLst>
            </a:custGeom>
            <a:solidFill>
              <a:srgbClr val="B55EAC">
                <a:alpha val="24706"/>
              </a:srgbClr>
            </a:solidFill>
            <a:ln cap="sq">
              <a:noFill/>
              <a:prstDash val="solid"/>
              <a:miter/>
            </a:ln>
          </p:spPr>
        </p:sp>
      </p:grpSp>
      <p:grpSp>
        <p:nvGrpSpPr>
          <p:cNvPr id="72" name="Group 72"/>
          <p:cNvGrpSpPr/>
          <p:nvPr/>
        </p:nvGrpSpPr>
        <p:grpSpPr>
          <a:xfrm>
            <a:off x="2484120" y="5077778"/>
            <a:ext cx="1208723" cy="1149668"/>
            <a:chOff x="0" y="0"/>
            <a:chExt cx="1611630" cy="1532890"/>
          </a:xfrm>
        </p:grpSpPr>
        <p:sp>
          <p:nvSpPr>
            <p:cNvPr id="73" name="Freeform 73"/>
            <p:cNvSpPr/>
            <p:nvPr/>
          </p:nvSpPr>
          <p:spPr>
            <a:xfrm>
              <a:off x="50800" y="50800"/>
              <a:ext cx="1518920" cy="1441450"/>
            </a:xfrm>
            <a:custGeom>
              <a:avLst/>
              <a:gdLst/>
              <a:ahLst/>
              <a:cxnLst/>
              <a:rect l="l" t="t" r="r" b="b"/>
              <a:pathLst>
                <a:path w="1518920" h="1441450">
                  <a:moveTo>
                    <a:pt x="0" y="1178560"/>
                  </a:moveTo>
                  <a:cubicBezTo>
                    <a:pt x="290830" y="908050"/>
                    <a:pt x="334010" y="889000"/>
                    <a:pt x="381000" y="852170"/>
                  </a:cubicBezTo>
                  <a:cubicBezTo>
                    <a:pt x="433070" y="810260"/>
                    <a:pt x="471170" y="772160"/>
                    <a:pt x="539750" y="707390"/>
                  </a:cubicBezTo>
                  <a:cubicBezTo>
                    <a:pt x="670560" y="579120"/>
                    <a:pt x="967740" y="227330"/>
                    <a:pt x="1101090" y="128270"/>
                  </a:cubicBezTo>
                  <a:cubicBezTo>
                    <a:pt x="1162050" y="82550"/>
                    <a:pt x="1217930" y="77470"/>
                    <a:pt x="1252220" y="50800"/>
                  </a:cubicBezTo>
                  <a:cubicBezTo>
                    <a:pt x="1272540" y="34290"/>
                    <a:pt x="1276350" y="0"/>
                    <a:pt x="1295400" y="0"/>
                  </a:cubicBezTo>
                  <a:cubicBezTo>
                    <a:pt x="1339850" y="0"/>
                    <a:pt x="1518920" y="179070"/>
                    <a:pt x="1508760" y="251460"/>
                  </a:cubicBezTo>
                  <a:cubicBezTo>
                    <a:pt x="1499870" y="322580"/>
                    <a:pt x="1343660" y="354330"/>
                    <a:pt x="1254760" y="430530"/>
                  </a:cubicBezTo>
                  <a:cubicBezTo>
                    <a:pt x="1137920" y="533400"/>
                    <a:pt x="1031240" y="684530"/>
                    <a:pt x="886460" y="826770"/>
                  </a:cubicBezTo>
                  <a:cubicBezTo>
                    <a:pt x="699770" y="1010920"/>
                    <a:pt x="375920" y="1441450"/>
                    <a:pt x="217170" y="1431290"/>
                  </a:cubicBezTo>
                  <a:cubicBezTo>
                    <a:pt x="120650" y="1424940"/>
                    <a:pt x="0" y="1178560"/>
                    <a:pt x="0" y="1178560"/>
                  </a:cubicBezTo>
                </a:path>
              </a:pathLst>
            </a:custGeom>
            <a:solidFill>
              <a:srgbClr val="B55EAC">
                <a:alpha val="24706"/>
              </a:srgbClr>
            </a:solidFill>
            <a:ln cap="sq">
              <a:noFill/>
              <a:prstDash val="solid"/>
              <a:miter/>
            </a:ln>
          </p:spPr>
        </p:sp>
      </p:grpSp>
      <p:grpSp>
        <p:nvGrpSpPr>
          <p:cNvPr id="74" name="Group 74"/>
          <p:cNvGrpSpPr/>
          <p:nvPr/>
        </p:nvGrpSpPr>
        <p:grpSpPr>
          <a:xfrm>
            <a:off x="5906453" y="2955608"/>
            <a:ext cx="542925" cy="519112"/>
            <a:chOff x="0" y="0"/>
            <a:chExt cx="723900" cy="692150"/>
          </a:xfrm>
        </p:grpSpPr>
        <p:sp>
          <p:nvSpPr>
            <p:cNvPr id="75" name="Freeform 75"/>
            <p:cNvSpPr/>
            <p:nvPr/>
          </p:nvSpPr>
          <p:spPr>
            <a:xfrm>
              <a:off x="50800" y="33020"/>
              <a:ext cx="646430" cy="631190"/>
            </a:xfrm>
            <a:custGeom>
              <a:avLst/>
              <a:gdLst/>
              <a:ahLst/>
              <a:cxnLst/>
              <a:rect l="l" t="t" r="r" b="b"/>
              <a:pathLst>
                <a:path w="646430" h="631190">
                  <a:moveTo>
                    <a:pt x="0" y="302260"/>
                  </a:moveTo>
                  <a:cubicBezTo>
                    <a:pt x="349250" y="120650"/>
                    <a:pt x="440690" y="0"/>
                    <a:pt x="497840" y="17780"/>
                  </a:cubicBezTo>
                  <a:cubicBezTo>
                    <a:pt x="561340" y="38100"/>
                    <a:pt x="646430" y="246380"/>
                    <a:pt x="621030" y="325120"/>
                  </a:cubicBezTo>
                  <a:cubicBezTo>
                    <a:pt x="598170" y="397510"/>
                    <a:pt x="462280" y="435610"/>
                    <a:pt x="379730" y="483870"/>
                  </a:cubicBezTo>
                  <a:cubicBezTo>
                    <a:pt x="299720" y="530860"/>
                    <a:pt x="194310" y="631190"/>
                    <a:pt x="132080" y="608330"/>
                  </a:cubicBezTo>
                  <a:cubicBezTo>
                    <a:pt x="63500" y="584200"/>
                    <a:pt x="0" y="302260"/>
                    <a:pt x="0" y="302260"/>
                  </a:cubicBezTo>
                </a:path>
              </a:pathLst>
            </a:custGeom>
            <a:solidFill>
              <a:srgbClr val="B55EAC">
                <a:alpha val="24706"/>
              </a:srgbClr>
            </a:solidFill>
            <a:ln cap="sq">
              <a:noFill/>
              <a:prstDash val="solid"/>
              <a:miter/>
            </a:ln>
          </p:spPr>
        </p:sp>
      </p:grpSp>
      <p:grpSp>
        <p:nvGrpSpPr>
          <p:cNvPr id="76" name="Group 76"/>
          <p:cNvGrpSpPr/>
          <p:nvPr/>
        </p:nvGrpSpPr>
        <p:grpSpPr>
          <a:xfrm>
            <a:off x="6663690" y="2241233"/>
            <a:ext cx="656272" cy="693420"/>
            <a:chOff x="0" y="0"/>
            <a:chExt cx="875030" cy="924560"/>
          </a:xfrm>
        </p:grpSpPr>
        <p:sp>
          <p:nvSpPr>
            <p:cNvPr id="77" name="Freeform 77"/>
            <p:cNvSpPr/>
            <p:nvPr/>
          </p:nvSpPr>
          <p:spPr>
            <a:xfrm>
              <a:off x="50800" y="50800"/>
              <a:ext cx="777240" cy="831850"/>
            </a:xfrm>
            <a:custGeom>
              <a:avLst/>
              <a:gdLst/>
              <a:ahLst/>
              <a:cxnLst/>
              <a:rect l="l" t="t" r="r" b="b"/>
              <a:pathLst>
                <a:path w="777240" h="831850">
                  <a:moveTo>
                    <a:pt x="0" y="544830"/>
                  </a:moveTo>
                  <a:cubicBezTo>
                    <a:pt x="299720" y="308610"/>
                    <a:pt x="304800" y="256540"/>
                    <a:pt x="344170" y="204470"/>
                  </a:cubicBezTo>
                  <a:cubicBezTo>
                    <a:pt x="393700" y="138430"/>
                    <a:pt x="471170" y="1270"/>
                    <a:pt x="539750" y="0"/>
                  </a:cubicBezTo>
                  <a:cubicBezTo>
                    <a:pt x="614680" y="0"/>
                    <a:pt x="777240" y="171450"/>
                    <a:pt x="773430" y="233680"/>
                  </a:cubicBezTo>
                  <a:cubicBezTo>
                    <a:pt x="770890" y="280670"/>
                    <a:pt x="676910" y="297180"/>
                    <a:pt x="626110" y="347980"/>
                  </a:cubicBezTo>
                  <a:cubicBezTo>
                    <a:pt x="553720" y="421640"/>
                    <a:pt x="481330" y="565150"/>
                    <a:pt x="401320" y="647700"/>
                  </a:cubicBezTo>
                  <a:cubicBezTo>
                    <a:pt x="332740" y="718820"/>
                    <a:pt x="250190" y="831850"/>
                    <a:pt x="185420" y="822960"/>
                  </a:cubicBezTo>
                  <a:cubicBezTo>
                    <a:pt x="114300" y="811530"/>
                    <a:pt x="0" y="544830"/>
                    <a:pt x="0" y="544830"/>
                  </a:cubicBezTo>
                </a:path>
              </a:pathLst>
            </a:custGeom>
            <a:solidFill>
              <a:srgbClr val="B55EAC">
                <a:alpha val="24706"/>
              </a:srgbClr>
            </a:solidFill>
            <a:ln cap="sq">
              <a:noFill/>
              <a:prstDash val="solid"/>
              <a:miter/>
            </a:ln>
          </p:spPr>
        </p:sp>
      </p:grpSp>
      <p:sp>
        <p:nvSpPr>
          <p:cNvPr id="78" name="AutoShape 78"/>
          <p:cNvSpPr/>
          <p:nvPr/>
        </p:nvSpPr>
        <p:spPr>
          <a:xfrm>
            <a:off x="13509770" y="3839183"/>
            <a:ext cx="5542588" cy="14288"/>
          </a:xfrm>
          <a:prstGeom prst="line">
            <a:avLst/>
          </a:prstGeom>
          <a:ln w="28575" cap="flat">
            <a:solidFill>
              <a:srgbClr val="94415A">
                <a:alpha val="23922"/>
              </a:srgbClr>
            </a:solidFill>
            <a:prstDash val="solid"/>
            <a:headEnd type="none" w="sm" len="sm"/>
            <a:tailEnd type="none" w="sm" len="sm"/>
          </a:ln>
        </p:spPr>
      </p:sp>
      <p:grpSp>
        <p:nvGrpSpPr>
          <p:cNvPr id="79" name="Group 79"/>
          <p:cNvGrpSpPr/>
          <p:nvPr/>
        </p:nvGrpSpPr>
        <p:grpSpPr>
          <a:xfrm>
            <a:off x="6168390" y="3905250"/>
            <a:ext cx="2496502" cy="2571750"/>
            <a:chOff x="0" y="0"/>
            <a:chExt cx="3328670" cy="3429000"/>
          </a:xfrm>
        </p:grpSpPr>
        <p:sp>
          <p:nvSpPr>
            <p:cNvPr id="80" name="Freeform 80"/>
            <p:cNvSpPr/>
            <p:nvPr/>
          </p:nvSpPr>
          <p:spPr>
            <a:xfrm>
              <a:off x="50800" y="41910"/>
              <a:ext cx="3238500" cy="3348990"/>
            </a:xfrm>
            <a:custGeom>
              <a:avLst/>
              <a:gdLst/>
              <a:ahLst/>
              <a:cxnLst/>
              <a:rect l="l" t="t" r="r" b="b"/>
              <a:pathLst>
                <a:path w="3238500" h="3348990">
                  <a:moveTo>
                    <a:pt x="0" y="3135630"/>
                  </a:moveTo>
                  <a:cubicBezTo>
                    <a:pt x="652780" y="2320290"/>
                    <a:pt x="718820" y="2254250"/>
                    <a:pt x="807720" y="2143760"/>
                  </a:cubicBezTo>
                  <a:cubicBezTo>
                    <a:pt x="913130" y="2012950"/>
                    <a:pt x="1023620" y="1847850"/>
                    <a:pt x="1139190" y="1703070"/>
                  </a:cubicBezTo>
                  <a:cubicBezTo>
                    <a:pt x="1258570" y="1554480"/>
                    <a:pt x="1405890" y="1398270"/>
                    <a:pt x="1512570" y="1262380"/>
                  </a:cubicBezTo>
                  <a:cubicBezTo>
                    <a:pt x="1597660" y="1153160"/>
                    <a:pt x="1664970" y="1037590"/>
                    <a:pt x="1733550" y="956310"/>
                  </a:cubicBezTo>
                  <a:cubicBezTo>
                    <a:pt x="1784350" y="895350"/>
                    <a:pt x="1828800" y="854710"/>
                    <a:pt x="1877060" y="807720"/>
                  </a:cubicBezTo>
                  <a:cubicBezTo>
                    <a:pt x="1921510" y="762000"/>
                    <a:pt x="1963420" y="716280"/>
                    <a:pt x="2010410" y="675640"/>
                  </a:cubicBezTo>
                  <a:cubicBezTo>
                    <a:pt x="2057400" y="637540"/>
                    <a:pt x="2090420" y="614680"/>
                    <a:pt x="2157730" y="570230"/>
                  </a:cubicBezTo>
                  <a:cubicBezTo>
                    <a:pt x="2299970" y="476250"/>
                    <a:pt x="2678430" y="265430"/>
                    <a:pt x="2834640" y="158750"/>
                  </a:cubicBezTo>
                  <a:cubicBezTo>
                    <a:pt x="2921000" y="100330"/>
                    <a:pt x="2967990" y="0"/>
                    <a:pt x="3028950" y="8890"/>
                  </a:cubicBezTo>
                  <a:cubicBezTo>
                    <a:pt x="3100070" y="19050"/>
                    <a:pt x="3238500" y="198120"/>
                    <a:pt x="3227070" y="273050"/>
                  </a:cubicBezTo>
                  <a:cubicBezTo>
                    <a:pt x="3215640" y="346710"/>
                    <a:pt x="3072130" y="391160"/>
                    <a:pt x="2971800" y="453390"/>
                  </a:cubicBezTo>
                  <a:cubicBezTo>
                    <a:pt x="2839720" y="537210"/>
                    <a:pt x="2628900" y="631190"/>
                    <a:pt x="2495550" y="718820"/>
                  </a:cubicBezTo>
                  <a:cubicBezTo>
                    <a:pt x="2390140" y="788670"/>
                    <a:pt x="2299970" y="864870"/>
                    <a:pt x="2226310" y="927100"/>
                  </a:cubicBezTo>
                  <a:cubicBezTo>
                    <a:pt x="2171700" y="971550"/>
                    <a:pt x="2138680" y="998220"/>
                    <a:pt x="2089150" y="1051560"/>
                  </a:cubicBezTo>
                  <a:cubicBezTo>
                    <a:pt x="2019300" y="1126490"/>
                    <a:pt x="1925320" y="1264920"/>
                    <a:pt x="1858010" y="1343660"/>
                  </a:cubicBezTo>
                  <a:cubicBezTo>
                    <a:pt x="1807210" y="1402080"/>
                    <a:pt x="1762760" y="1438910"/>
                    <a:pt x="1722120" y="1489710"/>
                  </a:cubicBezTo>
                  <a:cubicBezTo>
                    <a:pt x="1684020" y="1539240"/>
                    <a:pt x="1658620" y="1595120"/>
                    <a:pt x="1620520" y="1644650"/>
                  </a:cubicBezTo>
                  <a:cubicBezTo>
                    <a:pt x="1579880" y="1695450"/>
                    <a:pt x="1546860" y="1719580"/>
                    <a:pt x="1485900" y="1789430"/>
                  </a:cubicBezTo>
                  <a:cubicBezTo>
                    <a:pt x="1341120" y="1955800"/>
                    <a:pt x="994410" y="2382520"/>
                    <a:pt x="779780" y="2655570"/>
                  </a:cubicBezTo>
                  <a:cubicBezTo>
                    <a:pt x="593090" y="2894330"/>
                    <a:pt x="420370" y="3314700"/>
                    <a:pt x="266700" y="3336290"/>
                  </a:cubicBezTo>
                  <a:cubicBezTo>
                    <a:pt x="171450" y="3348990"/>
                    <a:pt x="0" y="3135630"/>
                    <a:pt x="0" y="3135630"/>
                  </a:cubicBezTo>
                </a:path>
              </a:pathLst>
            </a:custGeom>
            <a:solidFill>
              <a:srgbClr val="B55EAC">
                <a:alpha val="24706"/>
              </a:srgbClr>
            </a:solidFill>
            <a:ln cap="sq">
              <a:noFill/>
              <a:prstDash val="solid"/>
              <a:miter/>
            </a:ln>
          </p:spPr>
        </p:sp>
      </p:grpSp>
      <p:grpSp>
        <p:nvGrpSpPr>
          <p:cNvPr id="81" name="Group 81"/>
          <p:cNvGrpSpPr/>
          <p:nvPr/>
        </p:nvGrpSpPr>
        <p:grpSpPr>
          <a:xfrm>
            <a:off x="3758565" y="4375785"/>
            <a:ext cx="678180" cy="603885"/>
            <a:chOff x="0" y="0"/>
            <a:chExt cx="904240" cy="805180"/>
          </a:xfrm>
        </p:grpSpPr>
        <p:sp>
          <p:nvSpPr>
            <p:cNvPr id="82" name="Freeform 82"/>
            <p:cNvSpPr/>
            <p:nvPr/>
          </p:nvSpPr>
          <p:spPr>
            <a:xfrm>
              <a:off x="50800" y="50800"/>
              <a:ext cx="803910" cy="716280"/>
            </a:xfrm>
            <a:custGeom>
              <a:avLst/>
              <a:gdLst/>
              <a:ahLst/>
              <a:cxnLst/>
              <a:rect l="l" t="t" r="r" b="b"/>
              <a:pathLst>
                <a:path w="803910" h="716280">
                  <a:moveTo>
                    <a:pt x="0" y="530860"/>
                  </a:moveTo>
                  <a:cubicBezTo>
                    <a:pt x="83820" y="402590"/>
                    <a:pt x="134620" y="346710"/>
                    <a:pt x="181610" y="306070"/>
                  </a:cubicBezTo>
                  <a:cubicBezTo>
                    <a:pt x="224790" y="267970"/>
                    <a:pt x="269240" y="247650"/>
                    <a:pt x="321310" y="205740"/>
                  </a:cubicBezTo>
                  <a:cubicBezTo>
                    <a:pt x="389890" y="151130"/>
                    <a:pt x="474980" y="0"/>
                    <a:pt x="553720" y="0"/>
                  </a:cubicBezTo>
                  <a:cubicBezTo>
                    <a:pt x="636270" y="0"/>
                    <a:pt x="801370" y="151130"/>
                    <a:pt x="802640" y="217170"/>
                  </a:cubicBezTo>
                  <a:cubicBezTo>
                    <a:pt x="803910" y="273050"/>
                    <a:pt x="698500" y="323850"/>
                    <a:pt x="641350" y="369570"/>
                  </a:cubicBezTo>
                  <a:cubicBezTo>
                    <a:pt x="585470" y="415290"/>
                    <a:pt x="518160" y="449580"/>
                    <a:pt x="466090" y="492760"/>
                  </a:cubicBezTo>
                  <a:cubicBezTo>
                    <a:pt x="417830" y="532130"/>
                    <a:pt x="365760" y="575310"/>
                    <a:pt x="335280" y="614680"/>
                  </a:cubicBezTo>
                  <a:cubicBezTo>
                    <a:pt x="311150" y="645160"/>
                    <a:pt x="314960" y="694690"/>
                    <a:pt x="285750" y="702310"/>
                  </a:cubicBezTo>
                  <a:cubicBezTo>
                    <a:pt x="233680" y="716280"/>
                    <a:pt x="0" y="530860"/>
                    <a:pt x="0" y="530860"/>
                  </a:cubicBezTo>
                </a:path>
              </a:pathLst>
            </a:custGeom>
            <a:solidFill>
              <a:srgbClr val="B55EAC">
                <a:alpha val="24706"/>
              </a:srgbClr>
            </a:solidFill>
            <a:ln cap="sq">
              <a:noFill/>
              <a:prstDash val="solid"/>
              <a:miter/>
            </a:ln>
          </p:spPr>
        </p:sp>
      </p:grpSp>
      <p:grpSp>
        <p:nvGrpSpPr>
          <p:cNvPr id="83" name="Group 83"/>
          <p:cNvGrpSpPr/>
          <p:nvPr/>
        </p:nvGrpSpPr>
        <p:grpSpPr>
          <a:xfrm>
            <a:off x="17471831" y="3145590"/>
            <a:ext cx="574703" cy="329818"/>
            <a:chOff x="0" y="0"/>
            <a:chExt cx="251749" cy="144477"/>
          </a:xfrm>
        </p:grpSpPr>
        <p:sp>
          <p:nvSpPr>
            <p:cNvPr id="84" name="Freeform 84"/>
            <p:cNvSpPr/>
            <p:nvPr/>
          </p:nvSpPr>
          <p:spPr>
            <a:xfrm>
              <a:off x="0" y="0"/>
              <a:ext cx="251749" cy="144477"/>
            </a:xfrm>
            <a:custGeom>
              <a:avLst/>
              <a:gdLst/>
              <a:ahLst/>
              <a:cxnLst/>
              <a:rect l="l" t="t" r="r" b="b"/>
              <a:pathLst>
                <a:path w="251749" h="144477">
                  <a:moveTo>
                    <a:pt x="0" y="0"/>
                  </a:moveTo>
                  <a:lnTo>
                    <a:pt x="251749" y="0"/>
                  </a:lnTo>
                  <a:lnTo>
                    <a:pt x="251749" y="144477"/>
                  </a:lnTo>
                  <a:lnTo>
                    <a:pt x="0" y="144477"/>
                  </a:lnTo>
                  <a:close/>
                </a:path>
              </a:pathLst>
            </a:custGeom>
            <a:solidFill>
              <a:srgbClr val="D09DB9"/>
            </a:solidFill>
            <a:ln cap="sq">
              <a:noFill/>
              <a:prstDash val="solid"/>
              <a:miter/>
            </a:ln>
          </p:spPr>
        </p:sp>
        <p:sp>
          <p:nvSpPr>
            <p:cNvPr id="85" name="TextBox 85"/>
            <p:cNvSpPr txBox="1"/>
            <p:nvPr/>
          </p:nvSpPr>
          <p:spPr>
            <a:xfrm>
              <a:off x="0" y="-19050"/>
              <a:ext cx="251749" cy="163527"/>
            </a:xfrm>
            <a:prstGeom prst="rect">
              <a:avLst/>
            </a:prstGeom>
          </p:spPr>
          <p:txBody>
            <a:bodyPr lIns="50800" tIns="50800" rIns="50800" bIns="50800" rtlCol="0" anchor="ctr"/>
            <a:lstStyle/>
            <a:p>
              <a:pPr algn="ctr">
                <a:lnSpc>
                  <a:spcPts val="2188"/>
                </a:lnSpc>
              </a:pPr>
              <a:endParaRPr/>
            </a:p>
          </p:txBody>
        </p:sp>
      </p:grpSp>
      <p:sp>
        <p:nvSpPr>
          <p:cNvPr id="86" name="AutoShape 86"/>
          <p:cNvSpPr/>
          <p:nvPr/>
        </p:nvSpPr>
        <p:spPr>
          <a:xfrm>
            <a:off x="13509733" y="6273398"/>
            <a:ext cx="5542588" cy="14288"/>
          </a:xfrm>
          <a:prstGeom prst="line">
            <a:avLst/>
          </a:prstGeom>
          <a:ln w="28575" cap="flat">
            <a:solidFill>
              <a:srgbClr val="94415A">
                <a:alpha val="23922"/>
              </a:srgbClr>
            </a:solidFill>
            <a:prstDash val="solid"/>
            <a:headEnd type="none" w="sm" len="sm"/>
            <a:tailEnd type="none" w="sm" len="sm"/>
          </a:ln>
        </p:spPr>
      </p:sp>
      <p:sp>
        <p:nvSpPr>
          <p:cNvPr id="87" name="Freeform 87"/>
          <p:cNvSpPr/>
          <p:nvPr/>
        </p:nvSpPr>
        <p:spPr>
          <a:xfrm>
            <a:off x="6954943" y="7845942"/>
            <a:ext cx="598923" cy="598923"/>
          </a:xfrm>
          <a:custGeom>
            <a:avLst/>
            <a:gdLst/>
            <a:ahLst/>
            <a:cxnLst/>
            <a:rect l="l" t="t" r="r" b="b"/>
            <a:pathLst>
              <a:path w="598923" h="598923">
                <a:moveTo>
                  <a:pt x="0" y="0"/>
                </a:moveTo>
                <a:lnTo>
                  <a:pt x="598924" y="0"/>
                </a:lnTo>
                <a:lnTo>
                  <a:pt x="598924" y="598923"/>
                </a:lnTo>
                <a:lnTo>
                  <a:pt x="0" y="598923"/>
                </a:lnTo>
                <a:lnTo>
                  <a:pt x="0" y="0"/>
                </a:lnTo>
                <a:close/>
              </a:path>
            </a:pathLst>
          </a:custGeom>
          <a:blipFill>
            <a:blip r:embed="rId12"/>
            <a:stretch>
              <a:fillRect/>
            </a:stretch>
          </a:blipFill>
          <a:ln cap="sq">
            <a:noFill/>
            <a:prstDash val="solid"/>
            <a:miter/>
          </a:ln>
        </p:spPr>
      </p:sp>
      <p:sp>
        <p:nvSpPr>
          <p:cNvPr id="88" name="TextBox 88"/>
          <p:cNvSpPr txBox="1"/>
          <p:nvPr/>
        </p:nvSpPr>
        <p:spPr>
          <a:xfrm>
            <a:off x="9282383" y="6387698"/>
            <a:ext cx="8777457" cy="1430251"/>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في إطار دعم الأنشطة الاقتصادية الزراعية وتربية المواشي، تم اقتراح إنشاء سوق إقليمي في اطراف المدينة   لتعزيز التكامل مع المحيط الزراعي وتسهيل وصول المنتجين، مع مراعاة الكفاءة اللوجستية .</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89" name="Freeform 89"/>
          <p:cNvSpPr/>
          <p:nvPr/>
        </p:nvSpPr>
        <p:spPr>
          <a:xfrm>
            <a:off x="17348379" y="5369832"/>
            <a:ext cx="745100" cy="745100"/>
          </a:xfrm>
          <a:custGeom>
            <a:avLst/>
            <a:gdLst/>
            <a:ahLst/>
            <a:cxnLst/>
            <a:rect l="l" t="t" r="r" b="b"/>
            <a:pathLst>
              <a:path w="745100" h="745100">
                <a:moveTo>
                  <a:pt x="0" y="0"/>
                </a:moveTo>
                <a:lnTo>
                  <a:pt x="745100" y="0"/>
                </a:lnTo>
                <a:lnTo>
                  <a:pt x="745100" y="745100"/>
                </a:lnTo>
                <a:lnTo>
                  <a:pt x="0" y="745100"/>
                </a:lnTo>
                <a:lnTo>
                  <a:pt x="0" y="0"/>
                </a:lnTo>
                <a:close/>
              </a:path>
            </a:pathLst>
          </a:custGeom>
          <a:blipFill>
            <a:blip r:embed="rId12"/>
            <a:stretch>
              <a:fillRect/>
            </a:stretch>
          </a:blipFill>
          <a:ln cap="sq">
            <a:noFill/>
            <a:prstDash val="solid"/>
            <a:miter/>
          </a:ln>
        </p:spPr>
      </p:sp>
      <p:sp>
        <p:nvSpPr>
          <p:cNvPr id="90" name="AutoShape 90"/>
          <p:cNvSpPr/>
          <p:nvPr/>
        </p:nvSpPr>
        <p:spPr>
          <a:xfrm>
            <a:off x="13509806" y="8539502"/>
            <a:ext cx="5542588" cy="14288"/>
          </a:xfrm>
          <a:prstGeom prst="line">
            <a:avLst/>
          </a:prstGeom>
          <a:ln w="28575" cap="flat">
            <a:solidFill>
              <a:srgbClr val="94415A">
                <a:alpha val="23922"/>
              </a:srgbClr>
            </a:solidFill>
            <a:prstDash val="solid"/>
            <a:headEnd type="none" w="sm" len="sm"/>
            <a:tailEnd type="none" w="sm" len="sm"/>
          </a:ln>
        </p:spPr>
      </p:sp>
      <p:sp>
        <p:nvSpPr>
          <p:cNvPr id="91" name="Freeform 91"/>
          <p:cNvSpPr/>
          <p:nvPr/>
        </p:nvSpPr>
        <p:spPr>
          <a:xfrm>
            <a:off x="4113198" y="8228351"/>
            <a:ext cx="388759" cy="632382"/>
          </a:xfrm>
          <a:custGeom>
            <a:avLst/>
            <a:gdLst/>
            <a:ahLst/>
            <a:cxnLst/>
            <a:rect l="l" t="t" r="r" b="b"/>
            <a:pathLst>
              <a:path w="388759" h="632382">
                <a:moveTo>
                  <a:pt x="0" y="0"/>
                </a:moveTo>
                <a:lnTo>
                  <a:pt x="388760" y="0"/>
                </a:lnTo>
                <a:lnTo>
                  <a:pt x="388760" y="632382"/>
                </a:lnTo>
                <a:lnTo>
                  <a:pt x="0" y="632382"/>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2" name="TextBox 92"/>
          <p:cNvSpPr txBox="1"/>
          <p:nvPr/>
        </p:nvSpPr>
        <p:spPr>
          <a:xfrm>
            <a:off x="1814275" y="8436023"/>
            <a:ext cx="593308"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مرافق عامة</a:t>
            </a:r>
          </a:p>
        </p:txBody>
      </p:sp>
      <p:sp>
        <p:nvSpPr>
          <p:cNvPr id="93" name="TextBox 93"/>
          <p:cNvSpPr txBox="1"/>
          <p:nvPr/>
        </p:nvSpPr>
        <p:spPr>
          <a:xfrm>
            <a:off x="820735" y="324427"/>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 الاستخدامات التجارية والاقتصادية</a:t>
            </a:r>
          </a:p>
        </p:txBody>
      </p:sp>
      <p:sp>
        <p:nvSpPr>
          <p:cNvPr id="94" name="TextBox 94"/>
          <p:cNvSpPr txBox="1"/>
          <p:nvPr/>
        </p:nvSpPr>
        <p:spPr>
          <a:xfrm>
            <a:off x="1471871" y="6593817"/>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مدينة خان يونس</a:t>
            </a:r>
          </a:p>
        </p:txBody>
      </p:sp>
      <p:sp>
        <p:nvSpPr>
          <p:cNvPr id="95" name="TextBox 95"/>
          <p:cNvSpPr txBox="1"/>
          <p:nvPr/>
        </p:nvSpPr>
        <p:spPr>
          <a:xfrm>
            <a:off x="1517622" y="6820544"/>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شبكة الشوارع</a:t>
            </a:r>
          </a:p>
        </p:txBody>
      </p:sp>
      <p:sp>
        <p:nvSpPr>
          <p:cNvPr id="96" name="TextBox 96"/>
          <p:cNvSpPr txBox="1"/>
          <p:nvPr/>
        </p:nvSpPr>
        <p:spPr>
          <a:xfrm>
            <a:off x="1471871" y="7061920"/>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الموانئ المقترحة</a:t>
            </a:r>
          </a:p>
        </p:txBody>
      </p:sp>
      <p:sp>
        <p:nvSpPr>
          <p:cNvPr id="97" name="TextBox 97"/>
          <p:cNvSpPr txBox="1"/>
          <p:nvPr/>
        </p:nvSpPr>
        <p:spPr>
          <a:xfrm>
            <a:off x="1028700" y="7290365"/>
            <a:ext cx="1568923"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محطات المواصلات الرئيسية</a:t>
            </a:r>
          </a:p>
        </p:txBody>
      </p:sp>
      <p:sp>
        <p:nvSpPr>
          <p:cNvPr id="98" name="TextBox 98"/>
          <p:cNvSpPr txBox="1"/>
          <p:nvPr/>
        </p:nvSpPr>
        <p:spPr>
          <a:xfrm>
            <a:off x="1517622" y="7739827"/>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مستشفيات</a:t>
            </a:r>
          </a:p>
        </p:txBody>
      </p:sp>
      <p:sp>
        <p:nvSpPr>
          <p:cNvPr id="99" name="TextBox 99"/>
          <p:cNvSpPr txBox="1"/>
          <p:nvPr/>
        </p:nvSpPr>
        <p:spPr>
          <a:xfrm>
            <a:off x="1623264" y="8880702"/>
            <a:ext cx="784320"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اثار و مباني دينية</a:t>
            </a:r>
          </a:p>
        </p:txBody>
      </p:sp>
      <p:sp>
        <p:nvSpPr>
          <p:cNvPr id="100" name="TextBox 100"/>
          <p:cNvSpPr txBox="1"/>
          <p:nvPr/>
        </p:nvSpPr>
        <p:spPr>
          <a:xfrm>
            <a:off x="1517622" y="9099093"/>
            <a:ext cx="941908"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مركز تجاري رئيسي</a:t>
            </a:r>
          </a:p>
        </p:txBody>
      </p:sp>
      <p:sp>
        <p:nvSpPr>
          <p:cNvPr id="101" name="TextBox 101"/>
          <p:cNvSpPr txBox="1"/>
          <p:nvPr/>
        </p:nvSpPr>
        <p:spPr>
          <a:xfrm>
            <a:off x="1623264" y="9358948"/>
            <a:ext cx="784320"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مركز تجاري فرعي</a:t>
            </a:r>
          </a:p>
        </p:txBody>
      </p:sp>
      <p:sp>
        <p:nvSpPr>
          <p:cNvPr id="102" name="TextBox 102"/>
          <p:cNvSpPr txBox="1"/>
          <p:nvPr/>
        </p:nvSpPr>
        <p:spPr>
          <a:xfrm>
            <a:off x="1230611" y="9599754"/>
            <a:ext cx="1165101"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تجاري محلي بأحكام خاصة</a:t>
            </a:r>
          </a:p>
        </p:txBody>
      </p:sp>
      <p:sp>
        <p:nvSpPr>
          <p:cNvPr id="103" name="TextBox 103"/>
          <p:cNvSpPr txBox="1"/>
          <p:nvPr/>
        </p:nvSpPr>
        <p:spPr>
          <a:xfrm>
            <a:off x="1015400" y="9794500"/>
            <a:ext cx="1430829"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104" name="TextBox 104"/>
          <p:cNvSpPr txBox="1"/>
          <p:nvPr/>
        </p:nvSpPr>
        <p:spPr>
          <a:xfrm>
            <a:off x="1069003" y="10009198"/>
            <a:ext cx="1430829"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منطقة صناعات خفيفة وحرفية</a:t>
            </a:r>
          </a:p>
        </p:txBody>
      </p:sp>
      <p:sp>
        <p:nvSpPr>
          <p:cNvPr id="105" name="TextBox 105"/>
          <p:cNvSpPr txBox="1"/>
          <p:nvPr/>
        </p:nvSpPr>
        <p:spPr>
          <a:xfrm>
            <a:off x="9144000" y="1329939"/>
            <a:ext cx="8777457" cy="1430251"/>
          </a:xfrm>
          <a:prstGeom prst="rect">
            <a:avLst/>
          </a:prstGeom>
        </p:spPr>
        <p:txBody>
          <a:bodyPr lIns="0" tIns="0" rIns="0" bIns="0" rtlCol="0" anchor="t">
            <a:spAutoFit/>
          </a:bodyPr>
          <a:lstStyle/>
          <a:p>
            <a:pPr algn="r" rtl="1">
              <a:lnSpc>
                <a:spcPts val="3697"/>
              </a:lnSpc>
            </a:pPr>
            <a:r>
              <a:rPr lang="ar-EG" sz="2370" dirty="0">
                <a:solidFill>
                  <a:srgbClr val="000000"/>
                </a:solidFill>
                <a:latin typeface="29LT Zarid Display"/>
                <a:ea typeface="29LT Zarid Display"/>
                <a:cs typeface="29LT Zarid Display"/>
                <a:sym typeface="29LT Zarid Display"/>
                <a:rtl/>
              </a:rPr>
              <a:t>تم الحفاظ على موقع السوق الشعبي المركزي في قلب خان يونس كمركز للنشاط الاقتصادي والهوية العمرانية، مع </a:t>
            </a:r>
            <a:r>
              <a:rPr lang="ar-EG" sz="2370" dirty="0" err="1">
                <a:solidFill>
                  <a:srgbClr val="000000"/>
                </a:solidFill>
                <a:latin typeface="29LT Zarid Display"/>
                <a:ea typeface="29LT Zarid Display"/>
                <a:cs typeface="29LT Zarid Display"/>
                <a:sym typeface="29LT Zarid Display"/>
                <a:rtl/>
              </a:rPr>
              <a:t>تحسنات</a:t>
            </a:r>
            <a:r>
              <a:rPr lang="ar-EG" sz="2370" dirty="0">
                <a:solidFill>
                  <a:srgbClr val="000000"/>
                </a:solidFill>
                <a:latin typeface="29LT Zarid Display"/>
                <a:ea typeface="29LT Zarid Display"/>
                <a:cs typeface="29LT Zarid Display"/>
                <a:sym typeface="29LT Zarid Display"/>
                <a:rtl/>
              </a:rPr>
              <a:t>، إلى جانب توزيع أسواق محلية في مراكز القطاعات لتوفير خدمات تجارية متنوعة تلبي احتياجات السكان اليومية.</a:t>
            </a:r>
          </a:p>
        </p:txBody>
      </p:sp>
      <p:sp>
        <p:nvSpPr>
          <p:cNvPr id="106" name="TextBox 106"/>
          <p:cNvSpPr txBox="1"/>
          <p:nvPr/>
        </p:nvSpPr>
        <p:spPr>
          <a:xfrm>
            <a:off x="13017885" y="2941165"/>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تجاري محلي بأحكام خاصة</a:t>
            </a:r>
          </a:p>
        </p:txBody>
      </p:sp>
      <p:sp>
        <p:nvSpPr>
          <p:cNvPr id="107" name="TextBox 107"/>
          <p:cNvSpPr txBox="1"/>
          <p:nvPr/>
        </p:nvSpPr>
        <p:spPr>
          <a:xfrm>
            <a:off x="9282420" y="3953483"/>
            <a:ext cx="8777457" cy="965002"/>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اعتماد محاور تجارية استراتيجية بعمق حتى </a:t>
            </a:r>
            <a:r>
              <a:rPr lang="en-US" sz="2370">
                <a:solidFill>
                  <a:srgbClr val="000000"/>
                </a:solidFill>
                <a:latin typeface="29LT Zarid Display"/>
                <a:ea typeface="29LT Zarid Display"/>
                <a:cs typeface="29LT Zarid Display"/>
                <a:sym typeface="29LT Zarid Display"/>
              </a:rPr>
              <a:t>30</a:t>
            </a:r>
            <a:r>
              <a:rPr lang="ar-EG" sz="2370">
                <a:solidFill>
                  <a:srgbClr val="000000"/>
                </a:solidFill>
                <a:latin typeface="29LT Zarid Display"/>
                <a:ea typeface="29LT Zarid Display"/>
                <a:cs typeface="29LT Zarid Display"/>
                <a:sym typeface="29LT Zarid Display"/>
                <a:rtl/>
              </a:rPr>
              <a:t>م لإقامة أنشطة تجارية وفنية ضمن مبانٍ بطابق أرضي تجاري وطوابق علوية للسكن أو المكاتب، بما يعزز التكامل العمراني والتنوع الوظيفي.</a:t>
            </a:r>
          </a:p>
        </p:txBody>
      </p:sp>
      <p:sp>
        <p:nvSpPr>
          <p:cNvPr id="108" name="TextBox 108"/>
          <p:cNvSpPr txBox="1"/>
          <p:nvPr/>
        </p:nvSpPr>
        <p:spPr>
          <a:xfrm>
            <a:off x="11768408" y="5375380"/>
            <a:ext cx="5503771"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السوق الإقليمي للمواشي والزراعة</a:t>
            </a:r>
          </a:p>
        </p:txBody>
      </p:sp>
      <p:sp>
        <p:nvSpPr>
          <p:cNvPr id="109" name="TextBox 109"/>
          <p:cNvSpPr txBox="1"/>
          <p:nvPr/>
        </p:nvSpPr>
        <p:spPr>
          <a:xfrm>
            <a:off x="11768482" y="7641484"/>
            <a:ext cx="5503771"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منطقة صناعات خفيفة وحرفية</a:t>
            </a:r>
          </a:p>
        </p:txBody>
      </p:sp>
      <p:sp>
        <p:nvSpPr>
          <p:cNvPr id="110" name="TextBox 110"/>
          <p:cNvSpPr txBox="1"/>
          <p:nvPr/>
        </p:nvSpPr>
        <p:spPr>
          <a:xfrm>
            <a:off x="9282457" y="8653802"/>
            <a:ext cx="8777457" cy="965002"/>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في إطارتعزيز الإنتاج المحلي، تم اقتراح منطقتين حرفيتين ، مجهزتين بورش عمل، معارض، ومراكز تدريب، بهدف دعم الحرفيين وخلق فرص عمل متوازنة في مختلف أنحاء المدينة.</a:t>
            </a:r>
          </a:p>
        </p:txBody>
      </p:sp>
      <p:sp>
        <p:nvSpPr>
          <p:cNvPr id="111" name="Freeform 111"/>
          <p:cNvSpPr/>
          <p:nvPr/>
        </p:nvSpPr>
        <p:spPr>
          <a:xfrm>
            <a:off x="7254405" y="1730550"/>
            <a:ext cx="388759" cy="632382"/>
          </a:xfrm>
          <a:custGeom>
            <a:avLst/>
            <a:gdLst/>
            <a:ahLst/>
            <a:cxnLst/>
            <a:rect l="l" t="t" r="r" b="b"/>
            <a:pathLst>
              <a:path w="388759" h="632382">
                <a:moveTo>
                  <a:pt x="0" y="0"/>
                </a:moveTo>
                <a:lnTo>
                  <a:pt x="388759" y="0"/>
                </a:lnTo>
                <a:lnTo>
                  <a:pt x="388759" y="632382"/>
                </a:lnTo>
                <a:lnTo>
                  <a:pt x="0" y="632382"/>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112" name="Freeform 112"/>
          <p:cNvSpPr/>
          <p:nvPr/>
        </p:nvSpPr>
        <p:spPr>
          <a:xfrm>
            <a:off x="17416289" y="7546403"/>
            <a:ext cx="505168" cy="821739"/>
          </a:xfrm>
          <a:custGeom>
            <a:avLst/>
            <a:gdLst/>
            <a:ahLst/>
            <a:cxnLst/>
            <a:rect l="l" t="t" r="r" b="b"/>
            <a:pathLst>
              <a:path w="505168" h="821739">
                <a:moveTo>
                  <a:pt x="0" y="0"/>
                </a:moveTo>
                <a:lnTo>
                  <a:pt x="505168" y="0"/>
                </a:lnTo>
                <a:lnTo>
                  <a:pt x="505168" y="821739"/>
                </a:lnTo>
                <a:lnTo>
                  <a:pt x="0" y="82173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39682" y="0"/>
            <a:ext cx="8079911" cy="10287000"/>
          </a:xfrm>
          <a:custGeom>
            <a:avLst/>
            <a:gdLst/>
            <a:ahLst/>
            <a:cxnLst/>
            <a:rect l="l" t="t" r="r" b="b"/>
            <a:pathLst>
              <a:path w="8079911" h="10287000">
                <a:moveTo>
                  <a:pt x="0" y="0"/>
                </a:moveTo>
                <a:lnTo>
                  <a:pt x="8079911" y="0"/>
                </a:lnTo>
                <a:lnTo>
                  <a:pt x="8079911" y="10287000"/>
                </a:lnTo>
                <a:lnTo>
                  <a:pt x="0" y="10287000"/>
                </a:lnTo>
                <a:lnTo>
                  <a:pt x="0" y="0"/>
                </a:lnTo>
                <a:close/>
              </a:path>
            </a:pathLst>
          </a:custGeom>
          <a:blipFill>
            <a:blip r:embed="rId2"/>
            <a:stretch>
              <a:fillRect l="-4876"/>
            </a:stretch>
          </a:blipFill>
          <a:ln w="9525" cap="sq">
            <a:solidFill>
              <a:srgbClr val="000000"/>
            </a:solidFill>
            <a:prstDash val="solid"/>
            <a:miter/>
          </a:ln>
        </p:spPr>
      </p:sp>
      <p:sp>
        <p:nvSpPr>
          <p:cNvPr id="3" name="Freeform 3"/>
          <p:cNvSpPr/>
          <p:nvPr/>
        </p:nvSpPr>
        <p:spPr>
          <a:xfrm>
            <a:off x="2421524" y="9775563"/>
            <a:ext cx="356579" cy="134065"/>
          </a:xfrm>
          <a:custGeom>
            <a:avLst/>
            <a:gdLst/>
            <a:ahLst/>
            <a:cxnLst/>
            <a:rect l="l" t="t" r="r" b="b"/>
            <a:pathLst>
              <a:path w="356579" h="134065">
                <a:moveTo>
                  <a:pt x="0" y="0"/>
                </a:moveTo>
                <a:lnTo>
                  <a:pt x="356579" y="0"/>
                </a:lnTo>
                <a:lnTo>
                  <a:pt x="356579" y="134064"/>
                </a:lnTo>
                <a:lnTo>
                  <a:pt x="0" y="134064"/>
                </a:lnTo>
                <a:lnTo>
                  <a:pt x="0" y="0"/>
                </a:lnTo>
                <a:close/>
              </a:path>
            </a:pathLst>
          </a:custGeom>
          <a:blipFill>
            <a:blip r:embed="rId3">
              <a:alphaModFix amt="79000"/>
            </a:blip>
            <a:stretch>
              <a:fillRect t="-10100" b="-10100"/>
            </a:stretch>
          </a:blipFill>
        </p:spPr>
      </p:sp>
      <p:grpSp>
        <p:nvGrpSpPr>
          <p:cNvPr id="4" name="Group 4"/>
          <p:cNvGrpSpPr/>
          <p:nvPr/>
        </p:nvGrpSpPr>
        <p:grpSpPr>
          <a:xfrm>
            <a:off x="2403345" y="6660193"/>
            <a:ext cx="363650" cy="148269"/>
            <a:chOff x="0" y="0"/>
            <a:chExt cx="159297" cy="64950"/>
          </a:xfrm>
        </p:grpSpPr>
        <p:sp>
          <p:nvSpPr>
            <p:cNvPr id="5" name="Freeform 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6" name="TextBox 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7" name="Group 7"/>
          <p:cNvGrpSpPr/>
          <p:nvPr/>
        </p:nvGrpSpPr>
        <p:grpSpPr>
          <a:xfrm>
            <a:off x="2401326" y="6888103"/>
            <a:ext cx="363650" cy="148269"/>
            <a:chOff x="0" y="0"/>
            <a:chExt cx="159297" cy="64950"/>
          </a:xfrm>
        </p:grpSpPr>
        <p:sp>
          <p:nvSpPr>
            <p:cNvPr id="8" name="Freeform 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9" name="TextBox 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0" name="Group 10"/>
          <p:cNvGrpSpPr/>
          <p:nvPr/>
        </p:nvGrpSpPr>
        <p:grpSpPr>
          <a:xfrm>
            <a:off x="2403345" y="7116548"/>
            <a:ext cx="363650" cy="148269"/>
            <a:chOff x="0" y="0"/>
            <a:chExt cx="159297" cy="64950"/>
          </a:xfrm>
        </p:grpSpPr>
        <p:sp>
          <p:nvSpPr>
            <p:cNvPr id="11" name="Freeform 1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2" name="TextBox 1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3" name="Group 13"/>
          <p:cNvGrpSpPr/>
          <p:nvPr/>
        </p:nvGrpSpPr>
        <p:grpSpPr>
          <a:xfrm>
            <a:off x="2403345" y="7344993"/>
            <a:ext cx="363650" cy="148269"/>
            <a:chOff x="0" y="0"/>
            <a:chExt cx="159297" cy="64950"/>
          </a:xfrm>
        </p:grpSpPr>
        <p:sp>
          <p:nvSpPr>
            <p:cNvPr id="14" name="Freeform 1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5" name="TextBox 1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6" name="TextBox 16"/>
          <p:cNvSpPr txBox="1"/>
          <p:nvPr/>
        </p:nvSpPr>
        <p:spPr>
          <a:xfrm>
            <a:off x="1383235" y="7544293"/>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جامعات وكليات</a:t>
            </a:r>
          </a:p>
        </p:txBody>
      </p:sp>
      <p:grpSp>
        <p:nvGrpSpPr>
          <p:cNvPr id="17" name="Group 17"/>
          <p:cNvGrpSpPr/>
          <p:nvPr/>
        </p:nvGrpSpPr>
        <p:grpSpPr>
          <a:xfrm>
            <a:off x="2393762" y="7566009"/>
            <a:ext cx="363650" cy="148269"/>
            <a:chOff x="0" y="0"/>
            <a:chExt cx="159297" cy="64950"/>
          </a:xfrm>
        </p:grpSpPr>
        <p:sp>
          <p:nvSpPr>
            <p:cNvPr id="18" name="Freeform 1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9" name="TextBox 1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0" name="Group 20"/>
          <p:cNvGrpSpPr/>
          <p:nvPr/>
        </p:nvGrpSpPr>
        <p:grpSpPr>
          <a:xfrm>
            <a:off x="2393762" y="7794454"/>
            <a:ext cx="363650" cy="148269"/>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2" name="TextBox 2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3" name="TextBox 23"/>
          <p:cNvSpPr txBox="1"/>
          <p:nvPr/>
        </p:nvSpPr>
        <p:spPr>
          <a:xfrm>
            <a:off x="1292671" y="7987696"/>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مجمع دوائر حكومية</a:t>
            </a:r>
          </a:p>
        </p:txBody>
      </p:sp>
      <p:grpSp>
        <p:nvGrpSpPr>
          <p:cNvPr id="24" name="Group 24"/>
          <p:cNvGrpSpPr/>
          <p:nvPr/>
        </p:nvGrpSpPr>
        <p:grpSpPr>
          <a:xfrm>
            <a:off x="2393762" y="8019677"/>
            <a:ext cx="363650" cy="148269"/>
            <a:chOff x="0" y="0"/>
            <a:chExt cx="159297" cy="64950"/>
          </a:xfrm>
        </p:grpSpPr>
        <p:sp>
          <p:nvSpPr>
            <p:cNvPr id="25" name="Freeform 2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F2B3C"/>
            </a:solidFill>
            <a:ln cap="sq">
              <a:noFill/>
              <a:prstDash val="solid"/>
              <a:miter/>
            </a:ln>
          </p:spPr>
        </p:sp>
        <p:sp>
          <p:nvSpPr>
            <p:cNvPr id="26" name="TextBox 2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7" name="TextBox 27"/>
          <p:cNvSpPr txBox="1"/>
          <p:nvPr/>
        </p:nvSpPr>
        <p:spPr>
          <a:xfrm>
            <a:off x="1565060" y="8214418"/>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مقابر</a:t>
            </a:r>
          </a:p>
        </p:txBody>
      </p:sp>
      <p:grpSp>
        <p:nvGrpSpPr>
          <p:cNvPr id="28" name="Group 28"/>
          <p:cNvGrpSpPr/>
          <p:nvPr/>
        </p:nvGrpSpPr>
        <p:grpSpPr>
          <a:xfrm>
            <a:off x="2388026" y="8250998"/>
            <a:ext cx="363650" cy="148269"/>
            <a:chOff x="0" y="0"/>
            <a:chExt cx="159297" cy="64950"/>
          </a:xfrm>
        </p:grpSpPr>
        <p:sp>
          <p:nvSpPr>
            <p:cNvPr id="29" name="Freeform 2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0" name="TextBox 3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1" name="Group 31"/>
          <p:cNvGrpSpPr/>
          <p:nvPr/>
        </p:nvGrpSpPr>
        <p:grpSpPr>
          <a:xfrm>
            <a:off x="2403345" y="8490651"/>
            <a:ext cx="363650" cy="148269"/>
            <a:chOff x="0" y="0"/>
            <a:chExt cx="159297" cy="64950"/>
          </a:xfrm>
        </p:grpSpPr>
        <p:sp>
          <p:nvSpPr>
            <p:cNvPr id="32" name="Freeform 3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3" name="TextBox 3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4" name="TextBox 34"/>
          <p:cNvSpPr txBox="1"/>
          <p:nvPr/>
        </p:nvSpPr>
        <p:spPr>
          <a:xfrm>
            <a:off x="1630134" y="8676627"/>
            <a:ext cx="784320"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مسرح  رئيسي</a:t>
            </a:r>
          </a:p>
        </p:txBody>
      </p:sp>
      <p:grpSp>
        <p:nvGrpSpPr>
          <p:cNvPr id="35" name="Group 35"/>
          <p:cNvGrpSpPr/>
          <p:nvPr/>
        </p:nvGrpSpPr>
        <p:grpSpPr>
          <a:xfrm>
            <a:off x="2403345" y="8708608"/>
            <a:ext cx="363650" cy="148269"/>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7" name="TextBox 3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8" name="Group 38"/>
          <p:cNvGrpSpPr/>
          <p:nvPr/>
        </p:nvGrpSpPr>
        <p:grpSpPr>
          <a:xfrm>
            <a:off x="2403345" y="8935329"/>
            <a:ext cx="363650" cy="148269"/>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0" name="TextBox 4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1" name="Group 41"/>
          <p:cNvGrpSpPr/>
          <p:nvPr/>
        </p:nvGrpSpPr>
        <p:grpSpPr>
          <a:xfrm>
            <a:off x="2414454" y="9364971"/>
            <a:ext cx="363650" cy="148269"/>
            <a:chOff x="0" y="0"/>
            <a:chExt cx="159297" cy="64950"/>
          </a:xfrm>
        </p:grpSpPr>
        <p:sp>
          <p:nvSpPr>
            <p:cNvPr id="42" name="Freeform 4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3" name="TextBox 4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4" name="Freeform 44"/>
          <p:cNvSpPr/>
          <p:nvPr/>
        </p:nvSpPr>
        <p:spPr>
          <a:xfrm>
            <a:off x="2420190" y="9560866"/>
            <a:ext cx="357913" cy="143421"/>
          </a:xfrm>
          <a:custGeom>
            <a:avLst/>
            <a:gdLst/>
            <a:ahLst/>
            <a:cxnLst/>
            <a:rect l="l" t="t" r="r" b="b"/>
            <a:pathLst>
              <a:path w="357913" h="143421">
                <a:moveTo>
                  <a:pt x="0" y="0"/>
                </a:moveTo>
                <a:lnTo>
                  <a:pt x="357913" y="0"/>
                </a:lnTo>
                <a:lnTo>
                  <a:pt x="357913" y="143421"/>
                </a:lnTo>
                <a:lnTo>
                  <a:pt x="0" y="143421"/>
                </a:lnTo>
                <a:lnTo>
                  <a:pt x="0" y="0"/>
                </a:lnTo>
                <a:close/>
              </a:path>
            </a:pathLst>
          </a:custGeom>
          <a:blipFill>
            <a:blip r:embed="rId4"/>
            <a:stretch>
              <a:fillRect/>
            </a:stretch>
          </a:blipFill>
        </p:spPr>
      </p:sp>
      <p:sp>
        <p:nvSpPr>
          <p:cNvPr id="45" name="TextBox 45"/>
          <p:cNvSpPr txBox="1"/>
          <p:nvPr/>
        </p:nvSpPr>
        <p:spPr>
          <a:xfrm>
            <a:off x="1871046" y="9111515"/>
            <a:ext cx="543407"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 تجاري </a:t>
            </a:r>
          </a:p>
        </p:txBody>
      </p:sp>
      <p:grpSp>
        <p:nvGrpSpPr>
          <p:cNvPr id="46" name="Group 46"/>
          <p:cNvGrpSpPr/>
          <p:nvPr/>
        </p:nvGrpSpPr>
        <p:grpSpPr>
          <a:xfrm>
            <a:off x="2414454" y="9159799"/>
            <a:ext cx="363650" cy="148269"/>
            <a:chOff x="0" y="0"/>
            <a:chExt cx="159297" cy="64950"/>
          </a:xfrm>
        </p:grpSpPr>
        <p:sp>
          <p:nvSpPr>
            <p:cNvPr id="47" name="Freeform 4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8" name="TextBox 4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9" name="Group 49"/>
          <p:cNvGrpSpPr/>
          <p:nvPr/>
        </p:nvGrpSpPr>
        <p:grpSpPr>
          <a:xfrm>
            <a:off x="2421524" y="9976302"/>
            <a:ext cx="363650" cy="148269"/>
            <a:chOff x="0" y="0"/>
            <a:chExt cx="159297" cy="64950"/>
          </a:xfrm>
        </p:grpSpPr>
        <p:sp>
          <p:nvSpPr>
            <p:cNvPr id="50" name="Freeform 5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1" name="TextBox 5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2" name="Freeform 52"/>
          <p:cNvSpPr/>
          <p:nvPr/>
        </p:nvSpPr>
        <p:spPr>
          <a:xfrm>
            <a:off x="817267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sp>
        <p:nvSpPr>
          <p:cNvPr id="53" name="Freeform 53"/>
          <p:cNvSpPr/>
          <p:nvPr/>
        </p:nvSpPr>
        <p:spPr>
          <a:xfrm rot="2564367">
            <a:off x="229227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6"/>
            <a:stretch>
              <a:fillRect/>
            </a:stretch>
          </a:blipFill>
        </p:spPr>
      </p:sp>
      <p:sp>
        <p:nvSpPr>
          <p:cNvPr id="54" name="Freeform 54"/>
          <p:cNvSpPr/>
          <p:nvPr/>
        </p:nvSpPr>
        <p:spPr>
          <a:xfrm rot="-6728195">
            <a:off x="784264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6"/>
            <a:stretch>
              <a:fillRect/>
            </a:stretch>
          </a:blipFill>
        </p:spPr>
      </p:sp>
      <p:sp>
        <p:nvSpPr>
          <p:cNvPr id="55" name="Freeform 55"/>
          <p:cNvSpPr/>
          <p:nvPr/>
        </p:nvSpPr>
        <p:spPr>
          <a:xfrm rot="-9553010">
            <a:off x="831481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7"/>
            <a:stretch>
              <a:fillRect/>
            </a:stretch>
          </a:blipFill>
        </p:spPr>
      </p:sp>
      <p:sp>
        <p:nvSpPr>
          <p:cNvPr id="56" name="Freeform 56"/>
          <p:cNvSpPr/>
          <p:nvPr/>
        </p:nvSpPr>
        <p:spPr>
          <a:xfrm rot="-2457799">
            <a:off x="801603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7"/>
            <a:stretch>
              <a:fillRect/>
            </a:stretch>
          </a:blipFill>
        </p:spPr>
      </p:sp>
      <p:sp>
        <p:nvSpPr>
          <p:cNvPr id="57" name="Freeform 57"/>
          <p:cNvSpPr/>
          <p:nvPr/>
        </p:nvSpPr>
        <p:spPr>
          <a:xfrm rot="2217097">
            <a:off x="3598286"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7"/>
            <a:stretch>
              <a:fillRect/>
            </a:stretch>
          </a:blipFill>
        </p:spPr>
      </p:sp>
      <p:sp>
        <p:nvSpPr>
          <p:cNvPr id="58" name="Freeform 58"/>
          <p:cNvSpPr/>
          <p:nvPr/>
        </p:nvSpPr>
        <p:spPr>
          <a:xfrm rot="3062864">
            <a:off x="167546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7"/>
            <a:stretch>
              <a:fillRect/>
            </a:stretch>
          </a:blipFill>
        </p:spPr>
      </p:sp>
      <p:sp>
        <p:nvSpPr>
          <p:cNvPr id="59" name="Freeform 59"/>
          <p:cNvSpPr/>
          <p:nvPr/>
        </p:nvSpPr>
        <p:spPr>
          <a:xfrm rot="-7617698">
            <a:off x="734873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7"/>
            <a:stretch>
              <a:fillRect/>
            </a:stretch>
          </a:blipFill>
        </p:spPr>
      </p:sp>
      <p:sp>
        <p:nvSpPr>
          <p:cNvPr id="60" name="AutoShape 60"/>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61" name="TextBox 61"/>
          <p:cNvSpPr txBox="1"/>
          <p:nvPr/>
        </p:nvSpPr>
        <p:spPr>
          <a:xfrm>
            <a:off x="14278324" y="512375"/>
            <a:ext cx="303415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الاراضي الزراعية</a:t>
            </a:r>
          </a:p>
        </p:txBody>
      </p:sp>
      <p:grpSp>
        <p:nvGrpSpPr>
          <p:cNvPr id="62" name="Group 62"/>
          <p:cNvGrpSpPr/>
          <p:nvPr/>
        </p:nvGrpSpPr>
        <p:grpSpPr>
          <a:xfrm>
            <a:off x="17175144" y="574649"/>
            <a:ext cx="861682" cy="348102"/>
            <a:chOff x="0" y="0"/>
            <a:chExt cx="377460" cy="152486"/>
          </a:xfrm>
        </p:grpSpPr>
        <p:sp>
          <p:nvSpPr>
            <p:cNvPr id="63" name="Freeform 63"/>
            <p:cNvSpPr/>
            <p:nvPr/>
          </p:nvSpPr>
          <p:spPr>
            <a:xfrm>
              <a:off x="0" y="0"/>
              <a:ext cx="377460" cy="152486"/>
            </a:xfrm>
            <a:custGeom>
              <a:avLst/>
              <a:gdLst/>
              <a:ahLst/>
              <a:cxnLst/>
              <a:rect l="l" t="t" r="r" b="b"/>
              <a:pathLst>
                <a:path w="377460" h="152486">
                  <a:moveTo>
                    <a:pt x="0" y="0"/>
                  </a:moveTo>
                  <a:lnTo>
                    <a:pt x="377460" y="0"/>
                  </a:lnTo>
                  <a:lnTo>
                    <a:pt x="377460" y="152486"/>
                  </a:lnTo>
                  <a:lnTo>
                    <a:pt x="0" y="152486"/>
                  </a:lnTo>
                  <a:close/>
                </a:path>
              </a:pathLst>
            </a:custGeom>
            <a:solidFill>
              <a:srgbClr val="95F599"/>
            </a:solidFill>
            <a:ln cap="sq">
              <a:noFill/>
              <a:prstDash val="solid"/>
              <a:miter/>
            </a:ln>
          </p:spPr>
        </p:sp>
        <p:sp>
          <p:nvSpPr>
            <p:cNvPr id="64" name="TextBox 64"/>
            <p:cNvSpPr txBox="1"/>
            <p:nvPr/>
          </p:nvSpPr>
          <p:spPr>
            <a:xfrm>
              <a:off x="0" y="-19050"/>
              <a:ext cx="377460" cy="171536"/>
            </a:xfrm>
            <a:prstGeom prst="rect">
              <a:avLst/>
            </a:prstGeom>
          </p:spPr>
          <p:txBody>
            <a:bodyPr lIns="50800" tIns="50800" rIns="50800" bIns="50800" rtlCol="0" anchor="ctr"/>
            <a:lstStyle/>
            <a:p>
              <a:pPr algn="ctr">
                <a:lnSpc>
                  <a:spcPts val="2188"/>
                </a:lnSpc>
              </a:pPr>
              <a:endParaRPr/>
            </a:p>
          </p:txBody>
        </p:sp>
      </p:grpSp>
      <p:grpSp>
        <p:nvGrpSpPr>
          <p:cNvPr id="65" name="Group 65"/>
          <p:cNvGrpSpPr/>
          <p:nvPr/>
        </p:nvGrpSpPr>
        <p:grpSpPr>
          <a:xfrm>
            <a:off x="10878259" y="2403908"/>
            <a:ext cx="1912491" cy="1963628"/>
            <a:chOff x="0" y="0"/>
            <a:chExt cx="844716" cy="867303"/>
          </a:xfrm>
        </p:grpSpPr>
        <p:sp>
          <p:nvSpPr>
            <p:cNvPr id="66" name="Freeform 66"/>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CD8070"/>
            </a:solidFill>
          </p:spPr>
        </p:sp>
        <p:sp>
          <p:nvSpPr>
            <p:cNvPr id="67" name="TextBox 67"/>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68" name="Group 68"/>
          <p:cNvGrpSpPr/>
          <p:nvPr/>
        </p:nvGrpSpPr>
        <p:grpSpPr>
          <a:xfrm>
            <a:off x="11022548" y="1936559"/>
            <a:ext cx="1639818" cy="2169847"/>
            <a:chOff x="0" y="0"/>
            <a:chExt cx="724281" cy="958386"/>
          </a:xfrm>
        </p:grpSpPr>
        <p:sp>
          <p:nvSpPr>
            <p:cNvPr id="69" name="Freeform 69"/>
            <p:cNvSpPr/>
            <p:nvPr/>
          </p:nvSpPr>
          <p:spPr>
            <a:xfrm>
              <a:off x="0" y="0"/>
              <a:ext cx="724281" cy="958386"/>
            </a:xfrm>
            <a:custGeom>
              <a:avLst/>
              <a:gdLst/>
              <a:ahLst/>
              <a:cxnLst/>
              <a:rect l="l" t="t" r="r" b="b"/>
              <a:pathLst>
                <a:path w="724281" h="958386">
                  <a:moveTo>
                    <a:pt x="56654" y="0"/>
                  </a:moveTo>
                  <a:lnTo>
                    <a:pt x="667627" y="0"/>
                  </a:lnTo>
                  <a:cubicBezTo>
                    <a:pt x="698916" y="0"/>
                    <a:pt x="724281" y="25365"/>
                    <a:pt x="724281" y="56654"/>
                  </a:cubicBezTo>
                  <a:lnTo>
                    <a:pt x="724281" y="901732"/>
                  </a:lnTo>
                  <a:cubicBezTo>
                    <a:pt x="724281" y="933021"/>
                    <a:pt x="698916" y="958386"/>
                    <a:pt x="667627" y="958386"/>
                  </a:cubicBezTo>
                  <a:lnTo>
                    <a:pt x="56654" y="958386"/>
                  </a:lnTo>
                  <a:cubicBezTo>
                    <a:pt x="25365" y="958386"/>
                    <a:pt x="0" y="933021"/>
                    <a:pt x="0" y="901732"/>
                  </a:cubicBezTo>
                  <a:lnTo>
                    <a:pt x="0" y="56654"/>
                  </a:lnTo>
                  <a:cubicBezTo>
                    <a:pt x="0" y="25365"/>
                    <a:pt x="25365" y="0"/>
                    <a:pt x="56654" y="0"/>
                  </a:cubicBezTo>
                  <a:close/>
                </a:path>
              </a:pathLst>
            </a:custGeom>
            <a:solidFill>
              <a:srgbClr val="FFFFFF"/>
            </a:solidFill>
          </p:spPr>
        </p:sp>
        <p:sp>
          <p:nvSpPr>
            <p:cNvPr id="70" name="TextBox 70"/>
            <p:cNvSpPr txBox="1"/>
            <p:nvPr/>
          </p:nvSpPr>
          <p:spPr>
            <a:xfrm>
              <a:off x="0" y="-57150"/>
              <a:ext cx="724281" cy="1015536"/>
            </a:xfrm>
            <a:prstGeom prst="rect">
              <a:avLst/>
            </a:prstGeom>
          </p:spPr>
          <p:txBody>
            <a:bodyPr lIns="50800" tIns="50800" rIns="50800" bIns="50800" rtlCol="0" anchor="ctr"/>
            <a:lstStyle/>
            <a:p>
              <a:pPr algn="ctr">
                <a:lnSpc>
                  <a:spcPts val="2659"/>
                </a:lnSpc>
              </a:pPr>
              <a:endParaRPr/>
            </a:p>
          </p:txBody>
        </p:sp>
      </p:grpSp>
      <p:grpSp>
        <p:nvGrpSpPr>
          <p:cNvPr id="71" name="Group 71"/>
          <p:cNvGrpSpPr/>
          <p:nvPr/>
        </p:nvGrpSpPr>
        <p:grpSpPr>
          <a:xfrm>
            <a:off x="12895345" y="2403908"/>
            <a:ext cx="1912491" cy="1963628"/>
            <a:chOff x="0" y="0"/>
            <a:chExt cx="844716" cy="867303"/>
          </a:xfrm>
        </p:grpSpPr>
        <p:sp>
          <p:nvSpPr>
            <p:cNvPr id="72" name="Freeform 72"/>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A1B4A2"/>
            </a:solidFill>
          </p:spPr>
        </p:sp>
        <p:sp>
          <p:nvSpPr>
            <p:cNvPr id="73" name="TextBox 73"/>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74" name="Group 74"/>
          <p:cNvGrpSpPr/>
          <p:nvPr/>
        </p:nvGrpSpPr>
        <p:grpSpPr>
          <a:xfrm>
            <a:off x="13039634" y="1936559"/>
            <a:ext cx="1639818" cy="2169847"/>
            <a:chOff x="0" y="0"/>
            <a:chExt cx="724281" cy="958386"/>
          </a:xfrm>
        </p:grpSpPr>
        <p:sp>
          <p:nvSpPr>
            <p:cNvPr id="75" name="Freeform 75"/>
            <p:cNvSpPr/>
            <p:nvPr/>
          </p:nvSpPr>
          <p:spPr>
            <a:xfrm>
              <a:off x="0" y="0"/>
              <a:ext cx="724281" cy="958386"/>
            </a:xfrm>
            <a:custGeom>
              <a:avLst/>
              <a:gdLst/>
              <a:ahLst/>
              <a:cxnLst/>
              <a:rect l="l" t="t" r="r" b="b"/>
              <a:pathLst>
                <a:path w="724281" h="958386">
                  <a:moveTo>
                    <a:pt x="56654" y="0"/>
                  </a:moveTo>
                  <a:lnTo>
                    <a:pt x="667627" y="0"/>
                  </a:lnTo>
                  <a:cubicBezTo>
                    <a:pt x="698916" y="0"/>
                    <a:pt x="724281" y="25365"/>
                    <a:pt x="724281" y="56654"/>
                  </a:cubicBezTo>
                  <a:lnTo>
                    <a:pt x="724281" y="901732"/>
                  </a:lnTo>
                  <a:cubicBezTo>
                    <a:pt x="724281" y="933021"/>
                    <a:pt x="698916" y="958386"/>
                    <a:pt x="667627" y="958386"/>
                  </a:cubicBezTo>
                  <a:lnTo>
                    <a:pt x="56654" y="958386"/>
                  </a:lnTo>
                  <a:cubicBezTo>
                    <a:pt x="25365" y="958386"/>
                    <a:pt x="0" y="933021"/>
                    <a:pt x="0" y="901732"/>
                  </a:cubicBezTo>
                  <a:lnTo>
                    <a:pt x="0" y="56654"/>
                  </a:lnTo>
                  <a:cubicBezTo>
                    <a:pt x="0" y="25365"/>
                    <a:pt x="25365" y="0"/>
                    <a:pt x="56654" y="0"/>
                  </a:cubicBezTo>
                  <a:close/>
                </a:path>
              </a:pathLst>
            </a:custGeom>
            <a:solidFill>
              <a:srgbClr val="FFFFFF"/>
            </a:solidFill>
          </p:spPr>
        </p:sp>
        <p:sp>
          <p:nvSpPr>
            <p:cNvPr id="76" name="TextBox 76"/>
            <p:cNvSpPr txBox="1"/>
            <p:nvPr/>
          </p:nvSpPr>
          <p:spPr>
            <a:xfrm>
              <a:off x="0" y="-57150"/>
              <a:ext cx="724281" cy="1015536"/>
            </a:xfrm>
            <a:prstGeom prst="rect">
              <a:avLst/>
            </a:prstGeom>
          </p:spPr>
          <p:txBody>
            <a:bodyPr lIns="50800" tIns="50800" rIns="50800" bIns="50800" rtlCol="0" anchor="ctr"/>
            <a:lstStyle/>
            <a:p>
              <a:pPr algn="ctr">
                <a:lnSpc>
                  <a:spcPts val="2659"/>
                </a:lnSpc>
              </a:pPr>
              <a:endParaRPr/>
            </a:p>
          </p:txBody>
        </p:sp>
      </p:grpSp>
      <p:grpSp>
        <p:nvGrpSpPr>
          <p:cNvPr id="77" name="Group 77"/>
          <p:cNvGrpSpPr/>
          <p:nvPr/>
        </p:nvGrpSpPr>
        <p:grpSpPr>
          <a:xfrm>
            <a:off x="14912430" y="2403908"/>
            <a:ext cx="1912491" cy="1963628"/>
            <a:chOff x="0" y="0"/>
            <a:chExt cx="844716" cy="867303"/>
          </a:xfrm>
        </p:grpSpPr>
        <p:sp>
          <p:nvSpPr>
            <p:cNvPr id="78" name="Freeform 78"/>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9E8C95"/>
            </a:solidFill>
          </p:spPr>
        </p:sp>
        <p:sp>
          <p:nvSpPr>
            <p:cNvPr id="79" name="TextBox 79"/>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80" name="Group 80"/>
          <p:cNvGrpSpPr/>
          <p:nvPr/>
        </p:nvGrpSpPr>
        <p:grpSpPr>
          <a:xfrm>
            <a:off x="15056719" y="1936559"/>
            <a:ext cx="1639818" cy="2241883"/>
            <a:chOff x="0" y="0"/>
            <a:chExt cx="724281" cy="990203"/>
          </a:xfrm>
        </p:grpSpPr>
        <p:sp>
          <p:nvSpPr>
            <p:cNvPr id="81" name="Freeform 81"/>
            <p:cNvSpPr/>
            <p:nvPr/>
          </p:nvSpPr>
          <p:spPr>
            <a:xfrm>
              <a:off x="0" y="0"/>
              <a:ext cx="724281" cy="990203"/>
            </a:xfrm>
            <a:custGeom>
              <a:avLst/>
              <a:gdLst/>
              <a:ahLst/>
              <a:cxnLst/>
              <a:rect l="l" t="t" r="r" b="b"/>
              <a:pathLst>
                <a:path w="724281" h="990203">
                  <a:moveTo>
                    <a:pt x="56654" y="0"/>
                  </a:moveTo>
                  <a:lnTo>
                    <a:pt x="667627" y="0"/>
                  </a:lnTo>
                  <a:cubicBezTo>
                    <a:pt x="698916" y="0"/>
                    <a:pt x="724281" y="25365"/>
                    <a:pt x="724281" y="56654"/>
                  </a:cubicBezTo>
                  <a:lnTo>
                    <a:pt x="724281" y="933549"/>
                  </a:lnTo>
                  <a:cubicBezTo>
                    <a:pt x="724281" y="964838"/>
                    <a:pt x="698916" y="990203"/>
                    <a:pt x="667627" y="990203"/>
                  </a:cubicBezTo>
                  <a:lnTo>
                    <a:pt x="56654" y="990203"/>
                  </a:lnTo>
                  <a:cubicBezTo>
                    <a:pt x="25365" y="990203"/>
                    <a:pt x="0" y="964838"/>
                    <a:pt x="0" y="933549"/>
                  </a:cubicBezTo>
                  <a:lnTo>
                    <a:pt x="0" y="56654"/>
                  </a:lnTo>
                  <a:cubicBezTo>
                    <a:pt x="0" y="25365"/>
                    <a:pt x="25365" y="0"/>
                    <a:pt x="56654" y="0"/>
                  </a:cubicBezTo>
                  <a:close/>
                </a:path>
              </a:pathLst>
            </a:custGeom>
            <a:solidFill>
              <a:srgbClr val="FFFFFF"/>
            </a:solidFill>
          </p:spPr>
        </p:sp>
        <p:sp>
          <p:nvSpPr>
            <p:cNvPr id="82" name="TextBox 82"/>
            <p:cNvSpPr txBox="1"/>
            <p:nvPr/>
          </p:nvSpPr>
          <p:spPr>
            <a:xfrm>
              <a:off x="0" y="-57150"/>
              <a:ext cx="724281" cy="1047353"/>
            </a:xfrm>
            <a:prstGeom prst="rect">
              <a:avLst/>
            </a:prstGeom>
          </p:spPr>
          <p:txBody>
            <a:bodyPr lIns="50800" tIns="50800" rIns="50800" bIns="50800" rtlCol="0" anchor="ctr"/>
            <a:lstStyle/>
            <a:p>
              <a:pPr algn="ctr">
                <a:lnSpc>
                  <a:spcPts val="2659"/>
                </a:lnSpc>
              </a:pPr>
              <a:endParaRPr/>
            </a:p>
          </p:txBody>
        </p:sp>
      </p:grpSp>
      <p:sp>
        <p:nvSpPr>
          <p:cNvPr id="83" name="AutoShape 83"/>
          <p:cNvSpPr/>
          <p:nvPr/>
        </p:nvSpPr>
        <p:spPr>
          <a:xfrm>
            <a:off x="11247335" y="4998028"/>
            <a:ext cx="5608790" cy="0"/>
          </a:xfrm>
          <a:prstGeom prst="line">
            <a:avLst/>
          </a:prstGeom>
          <a:ln w="180975" cap="rnd">
            <a:solidFill>
              <a:srgbClr val="E4E4E4"/>
            </a:solidFill>
            <a:prstDash val="solid"/>
            <a:headEnd type="none" w="sm" len="sm"/>
            <a:tailEnd type="none" w="sm" len="sm"/>
          </a:ln>
        </p:spPr>
      </p:sp>
      <p:grpSp>
        <p:nvGrpSpPr>
          <p:cNvPr id="84" name="Group 84"/>
          <p:cNvGrpSpPr/>
          <p:nvPr/>
        </p:nvGrpSpPr>
        <p:grpSpPr>
          <a:xfrm>
            <a:off x="13759493" y="4882074"/>
            <a:ext cx="231909" cy="231909"/>
            <a:chOff x="0" y="0"/>
            <a:chExt cx="812800" cy="812800"/>
          </a:xfrm>
        </p:grpSpPr>
        <p:sp>
          <p:nvSpPr>
            <p:cNvPr id="85" name="Freeform 8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1B4A2"/>
            </a:solidFill>
            <a:ln w="47625" cap="sq">
              <a:solidFill>
                <a:srgbClr val="FFFFFF"/>
              </a:solidFill>
              <a:prstDash val="solid"/>
              <a:miter/>
            </a:ln>
          </p:spPr>
        </p:sp>
        <p:sp>
          <p:nvSpPr>
            <p:cNvPr id="86" name="TextBox 86"/>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87" name="Group 87"/>
          <p:cNvGrpSpPr/>
          <p:nvPr/>
        </p:nvGrpSpPr>
        <p:grpSpPr>
          <a:xfrm>
            <a:off x="15784532" y="4882074"/>
            <a:ext cx="231909" cy="231909"/>
            <a:chOff x="0" y="0"/>
            <a:chExt cx="812800" cy="812800"/>
          </a:xfrm>
        </p:grpSpPr>
        <p:sp>
          <p:nvSpPr>
            <p:cNvPr id="88" name="Freeform 8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9E8C95"/>
            </a:solidFill>
            <a:ln w="47625" cap="sq">
              <a:solidFill>
                <a:srgbClr val="FFFFFF"/>
              </a:solidFill>
              <a:prstDash val="solid"/>
              <a:miter/>
            </a:ln>
          </p:spPr>
        </p:sp>
        <p:sp>
          <p:nvSpPr>
            <p:cNvPr id="89" name="TextBox 89"/>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90" name="AutoShape 90"/>
          <p:cNvSpPr/>
          <p:nvPr/>
        </p:nvSpPr>
        <p:spPr>
          <a:xfrm>
            <a:off x="11834504" y="4415699"/>
            <a:ext cx="0" cy="518468"/>
          </a:xfrm>
          <a:prstGeom prst="line">
            <a:avLst/>
          </a:prstGeom>
          <a:ln w="19050" cap="flat">
            <a:solidFill>
              <a:srgbClr val="3C3C50"/>
            </a:solidFill>
            <a:prstDash val="sysDot"/>
            <a:headEnd type="none" w="sm" len="sm"/>
            <a:tailEnd type="none" w="sm" len="sm"/>
          </a:ln>
        </p:spPr>
      </p:sp>
      <p:grpSp>
        <p:nvGrpSpPr>
          <p:cNvPr id="91" name="Group 91"/>
          <p:cNvGrpSpPr/>
          <p:nvPr/>
        </p:nvGrpSpPr>
        <p:grpSpPr>
          <a:xfrm>
            <a:off x="11718550" y="4882074"/>
            <a:ext cx="231909" cy="231909"/>
            <a:chOff x="0" y="0"/>
            <a:chExt cx="812800" cy="812800"/>
          </a:xfrm>
        </p:grpSpPr>
        <p:sp>
          <p:nvSpPr>
            <p:cNvPr id="92" name="Freeform 9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DA2A9"/>
            </a:solidFill>
            <a:ln w="47625" cap="sq">
              <a:solidFill>
                <a:srgbClr val="FFFFFF"/>
              </a:solidFill>
              <a:prstDash val="solid"/>
              <a:miter/>
            </a:ln>
          </p:spPr>
        </p:sp>
        <p:sp>
          <p:nvSpPr>
            <p:cNvPr id="93" name="TextBox 93"/>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94" name="AutoShape 94"/>
          <p:cNvSpPr/>
          <p:nvPr/>
        </p:nvSpPr>
        <p:spPr>
          <a:xfrm>
            <a:off x="13859543" y="4367536"/>
            <a:ext cx="0" cy="518468"/>
          </a:xfrm>
          <a:prstGeom prst="line">
            <a:avLst/>
          </a:prstGeom>
          <a:ln w="19050" cap="flat">
            <a:solidFill>
              <a:srgbClr val="3C3C50"/>
            </a:solidFill>
            <a:prstDash val="sysDot"/>
            <a:headEnd type="none" w="sm" len="sm"/>
            <a:tailEnd type="none" w="sm" len="sm"/>
          </a:ln>
        </p:spPr>
      </p:sp>
      <p:sp>
        <p:nvSpPr>
          <p:cNvPr id="95" name="AutoShape 95"/>
          <p:cNvSpPr/>
          <p:nvPr/>
        </p:nvSpPr>
        <p:spPr>
          <a:xfrm>
            <a:off x="15886496" y="4367536"/>
            <a:ext cx="0" cy="518468"/>
          </a:xfrm>
          <a:prstGeom prst="line">
            <a:avLst/>
          </a:prstGeom>
          <a:ln w="19050" cap="flat">
            <a:solidFill>
              <a:srgbClr val="3C3C50"/>
            </a:solidFill>
            <a:prstDash val="sysDot"/>
            <a:headEnd type="none" w="sm" len="sm"/>
            <a:tailEnd type="none" w="sm" len="sm"/>
          </a:ln>
        </p:spPr>
      </p:sp>
      <p:grpSp>
        <p:nvGrpSpPr>
          <p:cNvPr id="96" name="Group 96"/>
          <p:cNvGrpSpPr/>
          <p:nvPr/>
        </p:nvGrpSpPr>
        <p:grpSpPr>
          <a:xfrm>
            <a:off x="12804093" y="5893967"/>
            <a:ext cx="1912491" cy="1963628"/>
            <a:chOff x="0" y="0"/>
            <a:chExt cx="844716" cy="867303"/>
          </a:xfrm>
        </p:grpSpPr>
        <p:sp>
          <p:nvSpPr>
            <p:cNvPr id="97" name="Freeform 97"/>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717092"/>
            </a:solidFill>
          </p:spPr>
        </p:sp>
        <p:sp>
          <p:nvSpPr>
            <p:cNvPr id="98" name="TextBox 98"/>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99" name="Group 99"/>
          <p:cNvGrpSpPr/>
          <p:nvPr/>
        </p:nvGrpSpPr>
        <p:grpSpPr>
          <a:xfrm>
            <a:off x="14821179" y="5893967"/>
            <a:ext cx="1912491" cy="1963628"/>
            <a:chOff x="0" y="0"/>
            <a:chExt cx="844716" cy="867303"/>
          </a:xfrm>
        </p:grpSpPr>
        <p:sp>
          <p:nvSpPr>
            <p:cNvPr id="100" name="Freeform 100"/>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D9B98B"/>
            </a:solidFill>
          </p:spPr>
        </p:sp>
        <p:sp>
          <p:nvSpPr>
            <p:cNvPr id="101" name="TextBox 101"/>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102" name="Group 102"/>
          <p:cNvGrpSpPr/>
          <p:nvPr/>
        </p:nvGrpSpPr>
        <p:grpSpPr>
          <a:xfrm>
            <a:off x="12948382" y="5426618"/>
            <a:ext cx="1639818" cy="2219705"/>
            <a:chOff x="0" y="0"/>
            <a:chExt cx="724281" cy="980408"/>
          </a:xfrm>
        </p:grpSpPr>
        <p:sp>
          <p:nvSpPr>
            <p:cNvPr id="103" name="Freeform 103"/>
            <p:cNvSpPr/>
            <p:nvPr/>
          </p:nvSpPr>
          <p:spPr>
            <a:xfrm>
              <a:off x="0" y="0"/>
              <a:ext cx="724281" cy="980408"/>
            </a:xfrm>
            <a:custGeom>
              <a:avLst/>
              <a:gdLst/>
              <a:ahLst/>
              <a:cxnLst/>
              <a:rect l="l" t="t" r="r" b="b"/>
              <a:pathLst>
                <a:path w="724281" h="980408">
                  <a:moveTo>
                    <a:pt x="56654" y="0"/>
                  </a:moveTo>
                  <a:lnTo>
                    <a:pt x="667627" y="0"/>
                  </a:lnTo>
                  <a:cubicBezTo>
                    <a:pt x="698916" y="0"/>
                    <a:pt x="724281" y="25365"/>
                    <a:pt x="724281" y="56654"/>
                  </a:cubicBezTo>
                  <a:lnTo>
                    <a:pt x="724281" y="923753"/>
                  </a:lnTo>
                  <a:cubicBezTo>
                    <a:pt x="724281" y="955043"/>
                    <a:pt x="698916" y="980408"/>
                    <a:pt x="667627" y="980408"/>
                  </a:cubicBezTo>
                  <a:lnTo>
                    <a:pt x="56654" y="980408"/>
                  </a:lnTo>
                  <a:cubicBezTo>
                    <a:pt x="25365" y="980408"/>
                    <a:pt x="0" y="955043"/>
                    <a:pt x="0" y="923753"/>
                  </a:cubicBezTo>
                  <a:lnTo>
                    <a:pt x="0" y="56654"/>
                  </a:lnTo>
                  <a:cubicBezTo>
                    <a:pt x="0" y="25365"/>
                    <a:pt x="25365" y="0"/>
                    <a:pt x="56654" y="0"/>
                  </a:cubicBezTo>
                  <a:close/>
                </a:path>
              </a:pathLst>
            </a:custGeom>
            <a:solidFill>
              <a:srgbClr val="FFFFFF"/>
            </a:solidFill>
          </p:spPr>
        </p:sp>
        <p:sp>
          <p:nvSpPr>
            <p:cNvPr id="104" name="TextBox 104"/>
            <p:cNvSpPr txBox="1"/>
            <p:nvPr/>
          </p:nvSpPr>
          <p:spPr>
            <a:xfrm>
              <a:off x="0" y="-57150"/>
              <a:ext cx="724281" cy="1037558"/>
            </a:xfrm>
            <a:prstGeom prst="rect">
              <a:avLst/>
            </a:prstGeom>
          </p:spPr>
          <p:txBody>
            <a:bodyPr lIns="50800" tIns="50800" rIns="50800" bIns="50800" rtlCol="0" anchor="ctr"/>
            <a:lstStyle/>
            <a:p>
              <a:pPr algn="ctr">
                <a:lnSpc>
                  <a:spcPts val="2659"/>
                </a:lnSpc>
              </a:pPr>
              <a:endParaRPr/>
            </a:p>
          </p:txBody>
        </p:sp>
      </p:grpSp>
      <p:grpSp>
        <p:nvGrpSpPr>
          <p:cNvPr id="105" name="Group 105"/>
          <p:cNvGrpSpPr/>
          <p:nvPr/>
        </p:nvGrpSpPr>
        <p:grpSpPr>
          <a:xfrm>
            <a:off x="14965468" y="5426618"/>
            <a:ext cx="1639818" cy="2219705"/>
            <a:chOff x="0" y="0"/>
            <a:chExt cx="724281" cy="980408"/>
          </a:xfrm>
        </p:grpSpPr>
        <p:sp>
          <p:nvSpPr>
            <p:cNvPr id="106" name="Freeform 106"/>
            <p:cNvSpPr/>
            <p:nvPr/>
          </p:nvSpPr>
          <p:spPr>
            <a:xfrm>
              <a:off x="0" y="0"/>
              <a:ext cx="724281" cy="980408"/>
            </a:xfrm>
            <a:custGeom>
              <a:avLst/>
              <a:gdLst/>
              <a:ahLst/>
              <a:cxnLst/>
              <a:rect l="l" t="t" r="r" b="b"/>
              <a:pathLst>
                <a:path w="724281" h="980408">
                  <a:moveTo>
                    <a:pt x="56654" y="0"/>
                  </a:moveTo>
                  <a:lnTo>
                    <a:pt x="667627" y="0"/>
                  </a:lnTo>
                  <a:cubicBezTo>
                    <a:pt x="698916" y="0"/>
                    <a:pt x="724281" y="25365"/>
                    <a:pt x="724281" y="56654"/>
                  </a:cubicBezTo>
                  <a:lnTo>
                    <a:pt x="724281" y="923753"/>
                  </a:lnTo>
                  <a:cubicBezTo>
                    <a:pt x="724281" y="955043"/>
                    <a:pt x="698916" y="980408"/>
                    <a:pt x="667627" y="980408"/>
                  </a:cubicBezTo>
                  <a:lnTo>
                    <a:pt x="56654" y="980408"/>
                  </a:lnTo>
                  <a:cubicBezTo>
                    <a:pt x="25365" y="980408"/>
                    <a:pt x="0" y="955043"/>
                    <a:pt x="0" y="923753"/>
                  </a:cubicBezTo>
                  <a:lnTo>
                    <a:pt x="0" y="56654"/>
                  </a:lnTo>
                  <a:cubicBezTo>
                    <a:pt x="0" y="25365"/>
                    <a:pt x="25365" y="0"/>
                    <a:pt x="56654" y="0"/>
                  </a:cubicBezTo>
                  <a:close/>
                </a:path>
              </a:pathLst>
            </a:custGeom>
            <a:solidFill>
              <a:srgbClr val="FFFFFF"/>
            </a:solidFill>
          </p:spPr>
        </p:sp>
        <p:sp>
          <p:nvSpPr>
            <p:cNvPr id="107" name="TextBox 107"/>
            <p:cNvSpPr txBox="1"/>
            <p:nvPr/>
          </p:nvSpPr>
          <p:spPr>
            <a:xfrm>
              <a:off x="0" y="-57150"/>
              <a:ext cx="724281" cy="1037558"/>
            </a:xfrm>
            <a:prstGeom prst="rect">
              <a:avLst/>
            </a:prstGeom>
          </p:spPr>
          <p:txBody>
            <a:bodyPr lIns="50800" tIns="50800" rIns="50800" bIns="50800" rtlCol="0" anchor="ctr"/>
            <a:lstStyle/>
            <a:p>
              <a:pPr algn="ctr">
                <a:lnSpc>
                  <a:spcPts val="2659"/>
                </a:lnSpc>
              </a:pPr>
              <a:endParaRPr/>
            </a:p>
          </p:txBody>
        </p:sp>
      </p:grpSp>
      <p:sp>
        <p:nvSpPr>
          <p:cNvPr id="108" name="AutoShape 108"/>
          <p:cNvSpPr/>
          <p:nvPr/>
        </p:nvSpPr>
        <p:spPr>
          <a:xfrm>
            <a:off x="13880725" y="5135240"/>
            <a:ext cx="0" cy="518468"/>
          </a:xfrm>
          <a:prstGeom prst="line">
            <a:avLst/>
          </a:prstGeom>
          <a:ln w="19050" cap="flat">
            <a:solidFill>
              <a:srgbClr val="3C3C50"/>
            </a:solidFill>
            <a:prstDash val="sysDot"/>
            <a:headEnd type="none" w="sm" len="sm"/>
            <a:tailEnd type="none" w="sm" len="sm"/>
          </a:ln>
        </p:spPr>
      </p:sp>
      <p:sp>
        <p:nvSpPr>
          <p:cNvPr id="109" name="AutoShape 109"/>
          <p:cNvSpPr/>
          <p:nvPr/>
        </p:nvSpPr>
        <p:spPr>
          <a:xfrm>
            <a:off x="15889858" y="5183403"/>
            <a:ext cx="0" cy="518468"/>
          </a:xfrm>
          <a:prstGeom prst="line">
            <a:avLst/>
          </a:prstGeom>
          <a:ln w="19050" cap="flat">
            <a:solidFill>
              <a:srgbClr val="3C3C50"/>
            </a:solidFill>
            <a:prstDash val="sysDot"/>
            <a:headEnd type="none" w="sm" len="sm"/>
            <a:tailEnd type="none" w="sm" len="sm"/>
          </a:ln>
        </p:spPr>
      </p:sp>
      <p:grpSp>
        <p:nvGrpSpPr>
          <p:cNvPr id="110" name="Group 110"/>
          <p:cNvGrpSpPr/>
          <p:nvPr/>
        </p:nvGrpSpPr>
        <p:grpSpPr>
          <a:xfrm>
            <a:off x="10785318" y="5904961"/>
            <a:ext cx="1912491" cy="1963628"/>
            <a:chOff x="0" y="0"/>
            <a:chExt cx="844716" cy="867303"/>
          </a:xfrm>
        </p:grpSpPr>
        <p:sp>
          <p:nvSpPr>
            <p:cNvPr id="111" name="Freeform 111"/>
            <p:cNvSpPr/>
            <p:nvPr/>
          </p:nvSpPr>
          <p:spPr>
            <a:xfrm>
              <a:off x="0" y="0"/>
              <a:ext cx="844716" cy="867303"/>
            </a:xfrm>
            <a:custGeom>
              <a:avLst/>
              <a:gdLst/>
              <a:ahLst/>
              <a:cxnLst/>
              <a:rect l="l" t="t" r="r" b="b"/>
              <a:pathLst>
                <a:path w="844716" h="867303">
                  <a:moveTo>
                    <a:pt x="48577" y="0"/>
                  </a:moveTo>
                  <a:lnTo>
                    <a:pt x="796139" y="0"/>
                  </a:lnTo>
                  <a:cubicBezTo>
                    <a:pt x="822967" y="0"/>
                    <a:pt x="844716" y="21749"/>
                    <a:pt x="844716" y="48577"/>
                  </a:cubicBezTo>
                  <a:lnTo>
                    <a:pt x="844716" y="818726"/>
                  </a:lnTo>
                  <a:cubicBezTo>
                    <a:pt x="844716" y="845554"/>
                    <a:pt x="822967" y="867303"/>
                    <a:pt x="796139" y="867303"/>
                  </a:cubicBezTo>
                  <a:lnTo>
                    <a:pt x="48577" y="867303"/>
                  </a:lnTo>
                  <a:cubicBezTo>
                    <a:pt x="21749" y="867303"/>
                    <a:pt x="0" y="845554"/>
                    <a:pt x="0" y="818726"/>
                  </a:cubicBezTo>
                  <a:lnTo>
                    <a:pt x="0" y="48577"/>
                  </a:lnTo>
                  <a:cubicBezTo>
                    <a:pt x="0" y="21749"/>
                    <a:pt x="21749" y="0"/>
                    <a:pt x="48577" y="0"/>
                  </a:cubicBezTo>
                  <a:close/>
                </a:path>
              </a:pathLst>
            </a:custGeom>
            <a:solidFill>
              <a:srgbClr val="817764"/>
            </a:solidFill>
          </p:spPr>
        </p:sp>
        <p:sp>
          <p:nvSpPr>
            <p:cNvPr id="112" name="TextBox 112"/>
            <p:cNvSpPr txBox="1"/>
            <p:nvPr/>
          </p:nvSpPr>
          <p:spPr>
            <a:xfrm>
              <a:off x="0" y="-57150"/>
              <a:ext cx="844716" cy="924453"/>
            </a:xfrm>
            <a:prstGeom prst="rect">
              <a:avLst/>
            </a:prstGeom>
          </p:spPr>
          <p:txBody>
            <a:bodyPr lIns="50800" tIns="50800" rIns="50800" bIns="50800" rtlCol="0" anchor="ctr"/>
            <a:lstStyle/>
            <a:p>
              <a:pPr algn="ctr">
                <a:lnSpc>
                  <a:spcPts val="2659"/>
                </a:lnSpc>
              </a:pPr>
              <a:endParaRPr/>
            </a:p>
          </p:txBody>
        </p:sp>
      </p:grpSp>
      <p:grpSp>
        <p:nvGrpSpPr>
          <p:cNvPr id="113" name="Group 113"/>
          <p:cNvGrpSpPr/>
          <p:nvPr/>
        </p:nvGrpSpPr>
        <p:grpSpPr>
          <a:xfrm>
            <a:off x="10929606" y="5440565"/>
            <a:ext cx="1639818" cy="2219705"/>
            <a:chOff x="0" y="0"/>
            <a:chExt cx="724281" cy="980408"/>
          </a:xfrm>
        </p:grpSpPr>
        <p:sp>
          <p:nvSpPr>
            <p:cNvPr id="114" name="Freeform 114"/>
            <p:cNvSpPr/>
            <p:nvPr/>
          </p:nvSpPr>
          <p:spPr>
            <a:xfrm>
              <a:off x="0" y="0"/>
              <a:ext cx="724281" cy="980408"/>
            </a:xfrm>
            <a:custGeom>
              <a:avLst/>
              <a:gdLst/>
              <a:ahLst/>
              <a:cxnLst/>
              <a:rect l="l" t="t" r="r" b="b"/>
              <a:pathLst>
                <a:path w="724281" h="980408">
                  <a:moveTo>
                    <a:pt x="56654" y="0"/>
                  </a:moveTo>
                  <a:lnTo>
                    <a:pt x="667627" y="0"/>
                  </a:lnTo>
                  <a:cubicBezTo>
                    <a:pt x="698916" y="0"/>
                    <a:pt x="724281" y="25365"/>
                    <a:pt x="724281" y="56654"/>
                  </a:cubicBezTo>
                  <a:lnTo>
                    <a:pt x="724281" y="923753"/>
                  </a:lnTo>
                  <a:cubicBezTo>
                    <a:pt x="724281" y="955043"/>
                    <a:pt x="698916" y="980408"/>
                    <a:pt x="667627" y="980408"/>
                  </a:cubicBezTo>
                  <a:lnTo>
                    <a:pt x="56654" y="980408"/>
                  </a:lnTo>
                  <a:cubicBezTo>
                    <a:pt x="25365" y="980408"/>
                    <a:pt x="0" y="955043"/>
                    <a:pt x="0" y="923753"/>
                  </a:cubicBezTo>
                  <a:lnTo>
                    <a:pt x="0" y="56654"/>
                  </a:lnTo>
                  <a:cubicBezTo>
                    <a:pt x="0" y="25365"/>
                    <a:pt x="25365" y="0"/>
                    <a:pt x="56654" y="0"/>
                  </a:cubicBezTo>
                  <a:close/>
                </a:path>
              </a:pathLst>
            </a:custGeom>
            <a:solidFill>
              <a:srgbClr val="FFFFFF"/>
            </a:solidFill>
          </p:spPr>
        </p:sp>
        <p:sp>
          <p:nvSpPr>
            <p:cNvPr id="115" name="TextBox 115"/>
            <p:cNvSpPr txBox="1"/>
            <p:nvPr/>
          </p:nvSpPr>
          <p:spPr>
            <a:xfrm>
              <a:off x="0" y="-57150"/>
              <a:ext cx="724281" cy="1037558"/>
            </a:xfrm>
            <a:prstGeom prst="rect">
              <a:avLst/>
            </a:prstGeom>
          </p:spPr>
          <p:txBody>
            <a:bodyPr lIns="50800" tIns="50800" rIns="50800" bIns="50800" rtlCol="0" anchor="ctr"/>
            <a:lstStyle/>
            <a:p>
              <a:pPr algn="ctr">
                <a:lnSpc>
                  <a:spcPts val="2659"/>
                </a:lnSpc>
              </a:pPr>
              <a:endParaRPr/>
            </a:p>
          </p:txBody>
        </p:sp>
      </p:grpSp>
      <p:sp>
        <p:nvSpPr>
          <p:cNvPr id="116" name="AutoShape 116"/>
          <p:cNvSpPr/>
          <p:nvPr/>
        </p:nvSpPr>
        <p:spPr>
          <a:xfrm>
            <a:off x="11861949" y="5146234"/>
            <a:ext cx="0" cy="518468"/>
          </a:xfrm>
          <a:prstGeom prst="line">
            <a:avLst/>
          </a:prstGeom>
          <a:ln w="19050" cap="flat">
            <a:solidFill>
              <a:srgbClr val="3C3C50"/>
            </a:solidFill>
            <a:prstDash val="sysDot"/>
            <a:headEnd type="none" w="sm" len="sm"/>
            <a:tailEnd type="none" w="sm" len="sm"/>
          </a:ln>
        </p:spPr>
      </p:sp>
      <p:sp>
        <p:nvSpPr>
          <p:cNvPr id="117" name="Freeform 117"/>
          <p:cNvSpPr/>
          <p:nvPr/>
        </p:nvSpPr>
        <p:spPr>
          <a:xfrm>
            <a:off x="15582222" y="2145699"/>
            <a:ext cx="738732" cy="538219"/>
          </a:xfrm>
          <a:custGeom>
            <a:avLst/>
            <a:gdLst/>
            <a:ahLst/>
            <a:cxnLst/>
            <a:rect l="l" t="t" r="r" b="b"/>
            <a:pathLst>
              <a:path w="738732" h="538219">
                <a:moveTo>
                  <a:pt x="0" y="0"/>
                </a:moveTo>
                <a:lnTo>
                  <a:pt x="738732" y="0"/>
                </a:lnTo>
                <a:lnTo>
                  <a:pt x="738732" y="538219"/>
                </a:lnTo>
                <a:lnTo>
                  <a:pt x="0" y="538219"/>
                </a:lnTo>
                <a:lnTo>
                  <a:pt x="0" y="0"/>
                </a:lnTo>
                <a:close/>
              </a:path>
            </a:pathLst>
          </a:custGeom>
          <a:blipFill>
            <a:blip r:embed="rId8">
              <a:alphaModFix amt="67000"/>
            </a:blip>
            <a:stretch>
              <a:fillRect/>
            </a:stretch>
          </a:blipFill>
        </p:spPr>
      </p:sp>
      <p:sp>
        <p:nvSpPr>
          <p:cNvPr id="118" name="Freeform 118"/>
          <p:cNvSpPr/>
          <p:nvPr/>
        </p:nvSpPr>
        <p:spPr>
          <a:xfrm>
            <a:off x="11625708" y="2145699"/>
            <a:ext cx="558529" cy="538219"/>
          </a:xfrm>
          <a:custGeom>
            <a:avLst/>
            <a:gdLst/>
            <a:ahLst/>
            <a:cxnLst/>
            <a:rect l="l" t="t" r="r" b="b"/>
            <a:pathLst>
              <a:path w="558529" h="538219">
                <a:moveTo>
                  <a:pt x="0" y="0"/>
                </a:moveTo>
                <a:lnTo>
                  <a:pt x="558529" y="0"/>
                </a:lnTo>
                <a:lnTo>
                  <a:pt x="558529" y="538219"/>
                </a:lnTo>
                <a:lnTo>
                  <a:pt x="0" y="538219"/>
                </a:lnTo>
                <a:lnTo>
                  <a:pt x="0" y="0"/>
                </a:lnTo>
                <a:close/>
              </a:path>
            </a:pathLst>
          </a:custGeom>
          <a:blipFill>
            <a:blip r:embed="rId9">
              <a:alphaModFix amt="82000"/>
            </a:blip>
            <a:stretch>
              <a:fillRect/>
            </a:stretch>
          </a:blipFill>
        </p:spPr>
      </p:sp>
      <p:sp>
        <p:nvSpPr>
          <p:cNvPr id="119" name="Freeform 119"/>
          <p:cNvSpPr/>
          <p:nvPr/>
        </p:nvSpPr>
        <p:spPr>
          <a:xfrm>
            <a:off x="15588483" y="5483168"/>
            <a:ext cx="640499" cy="640499"/>
          </a:xfrm>
          <a:custGeom>
            <a:avLst/>
            <a:gdLst/>
            <a:ahLst/>
            <a:cxnLst/>
            <a:rect l="l" t="t" r="r" b="b"/>
            <a:pathLst>
              <a:path w="640499" h="640499">
                <a:moveTo>
                  <a:pt x="0" y="0"/>
                </a:moveTo>
                <a:lnTo>
                  <a:pt x="640499" y="0"/>
                </a:lnTo>
                <a:lnTo>
                  <a:pt x="640499" y="640499"/>
                </a:lnTo>
                <a:lnTo>
                  <a:pt x="0" y="640499"/>
                </a:lnTo>
                <a:lnTo>
                  <a:pt x="0" y="0"/>
                </a:lnTo>
                <a:close/>
              </a:path>
            </a:pathLst>
          </a:custGeom>
          <a:blipFill>
            <a:blip r:embed="rId10">
              <a:alphaModFix amt="79000"/>
            </a:blip>
            <a:stretch>
              <a:fillRect/>
            </a:stretch>
          </a:blipFill>
        </p:spPr>
      </p:sp>
      <p:sp>
        <p:nvSpPr>
          <p:cNvPr id="120" name="Freeform 120"/>
          <p:cNvSpPr/>
          <p:nvPr/>
        </p:nvSpPr>
        <p:spPr>
          <a:xfrm>
            <a:off x="13573402" y="5576740"/>
            <a:ext cx="704922" cy="704922"/>
          </a:xfrm>
          <a:custGeom>
            <a:avLst/>
            <a:gdLst/>
            <a:ahLst/>
            <a:cxnLst/>
            <a:rect l="l" t="t" r="r" b="b"/>
            <a:pathLst>
              <a:path w="704922" h="704922">
                <a:moveTo>
                  <a:pt x="0" y="0"/>
                </a:moveTo>
                <a:lnTo>
                  <a:pt x="704922" y="0"/>
                </a:lnTo>
                <a:lnTo>
                  <a:pt x="704922" y="704922"/>
                </a:lnTo>
                <a:lnTo>
                  <a:pt x="0" y="704922"/>
                </a:lnTo>
                <a:lnTo>
                  <a:pt x="0" y="0"/>
                </a:lnTo>
                <a:close/>
              </a:path>
            </a:pathLst>
          </a:custGeom>
          <a:blipFill>
            <a:blip r:embed="rId11">
              <a:alphaModFix amt="83000"/>
            </a:blip>
            <a:stretch>
              <a:fillRect/>
            </a:stretch>
          </a:blipFill>
        </p:spPr>
      </p:sp>
      <p:sp>
        <p:nvSpPr>
          <p:cNvPr id="121" name="Freeform 121"/>
          <p:cNvSpPr/>
          <p:nvPr/>
        </p:nvSpPr>
        <p:spPr>
          <a:xfrm>
            <a:off x="11585416" y="5483168"/>
            <a:ext cx="553067" cy="667494"/>
          </a:xfrm>
          <a:custGeom>
            <a:avLst/>
            <a:gdLst/>
            <a:ahLst/>
            <a:cxnLst/>
            <a:rect l="l" t="t" r="r" b="b"/>
            <a:pathLst>
              <a:path w="553067" h="667494">
                <a:moveTo>
                  <a:pt x="0" y="0"/>
                </a:moveTo>
                <a:lnTo>
                  <a:pt x="553067" y="0"/>
                </a:lnTo>
                <a:lnTo>
                  <a:pt x="553067" y="667494"/>
                </a:lnTo>
                <a:lnTo>
                  <a:pt x="0" y="667494"/>
                </a:lnTo>
                <a:lnTo>
                  <a:pt x="0" y="0"/>
                </a:lnTo>
                <a:close/>
              </a:path>
            </a:pathLst>
          </a:custGeom>
          <a:blipFill>
            <a:blip r:embed="rId12"/>
            <a:stretch>
              <a:fillRect/>
            </a:stretch>
          </a:blipFill>
        </p:spPr>
      </p:sp>
      <p:sp>
        <p:nvSpPr>
          <p:cNvPr id="122" name="AutoShape 122"/>
          <p:cNvSpPr/>
          <p:nvPr/>
        </p:nvSpPr>
        <p:spPr>
          <a:xfrm>
            <a:off x="13137439" y="8998616"/>
            <a:ext cx="5542588" cy="14288"/>
          </a:xfrm>
          <a:prstGeom prst="line">
            <a:avLst/>
          </a:prstGeom>
          <a:ln w="28575" cap="flat">
            <a:solidFill>
              <a:srgbClr val="94415A">
                <a:alpha val="23922"/>
              </a:srgbClr>
            </a:solidFill>
            <a:prstDash val="solid"/>
            <a:headEnd type="none" w="sm" len="sm"/>
            <a:tailEnd type="none" w="sm" len="sm"/>
          </a:ln>
        </p:spPr>
      </p:sp>
      <p:sp>
        <p:nvSpPr>
          <p:cNvPr id="123" name="Freeform 123"/>
          <p:cNvSpPr/>
          <p:nvPr/>
        </p:nvSpPr>
        <p:spPr>
          <a:xfrm>
            <a:off x="17175144" y="8458772"/>
            <a:ext cx="861682" cy="323971"/>
          </a:xfrm>
          <a:custGeom>
            <a:avLst/>
            <a:gdLst/>
            <a:ahLst/>
            <a:cxnLst/>
            <a:rect l="l" t="t" r="r" b="b"/>
            <a:pathLst>
              <a:path w="861682" h="323971">
                <a:moveTo>
                  <a:pt x="0" y="0"/>
                </a:moveTo>
                <a:lnTo>
                  <a:pt x="861682" y="0"/>
                </a:lnTo>
                <a:lnTo>
                  <a:pt x="861682" y="323970"/>
                </a:lnTo>
                <a:lnTo>
                  <a:pt x="0" y="323970"/>
                </a:lnTo>
                <a:lnTo>
                  <a:pt x="0" y="0"/>
                </a:lnTo>
                <a:close/>
              </a:path>
            </a:pathLst>
          </a:custGeom>
          <a:blipFill>
            <a:blip r:embed="rId3">
              <a:alphaModFix amt="97000"/>
            </a:blip>
            <a:stretch>
              <a:fillRect t="-10100" b="-10100"/>
            </a:stretch>
          </a:blipFill>
        </p:spPr>
      </p:sp>
      <p:sp>
        <p:nvSpPr>
          <p:cNvPr id="124" name="Freeform 124"/>
          <p:cNvSpPr/>
          <p:nvPr/>
        </p:nvSpPr>
        <p:spPr>
          <a:xfrm>
            <a:off x="13537270" y="1988703"/>
            <a:ext cx="777186" cy="744803"/>
          </a:xfrm>
          <a:custGeom>
            <a:avLst/>
            <a:gdLst/>
            <a:ahLst/>
            <a:cxnLst/>
            <a:rect l="l" t="t" r="r" b="b"/>
            <a:pathLst>
              <a:path w="777186" h="744803">
                <a:moveTo>
                  <a:pt x="0" y="0"/>
                </a:moveTo>
                <a:lnTo>
                  <a:pt x="777186" y="0"/>
                </a:lnTo>
                <a:lnTo>
                  <a:pt x="777186" y="744803"/>
                </a:lnTo>
                <a:lnTo>
                  <a:pt x="0" y="744803"/>
                </a:lnTo>
                <a:lnTo>
                  <a:pt x="0" y="0"/>
                </a:lnTo>
                <a:close/>
              </a:path>
            </a:pathLst>
          </a:custGeom>
          <a:blipFill>
            <a:blip r:embed="rId13"/>
            <a:stretch>
              <a:fillRect/>
            </a:stretch>
          </a:blipFill>
        </p:spPr>
      </p:sp>
      <p:sp>
        <p:nvSpPr>
          <p:cNvPr id="125" name="TextBox 125"/>
          <p:cNvSpPr txBox="1"/>
          <p:nvPr/>
        </p:nvSpPr>
        <p:spPr>
          <a:xfrm>
            <a:off x="1756072" y="8458670"/>
            <a:ext cx="593308"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مرافق عامة</a:t>
            </a:r>
          </a:p>
        </p:txBody>
      </p:sp>
      <p:sp>
        <p:nvSpPr>
          <p:cNvPr id="126" name="TextBox 126"/>
          <p:cNvSpPr txBox="1"/>
          <p:nvPr/>
        </p:nvSpPr>
        <p:spPr>
          <a:xfrm>
            <a:off x="1413667" y="6616464"/>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مدينة خان يونس</a:t>
            </a:r>
          </a:p>
        </p:txBody>
      </p:sp>
      <p:sp>
        <p:nvSpPr>
          <p:cNvPr id="127" name="TextBox 127"/>
          <p:cNvSpPr txBox="1"/>
          <p:nvPr/>
        </p:nvSpPr>
        <p:spPr>
          <a:xfrm>
            <a:off x="1459418" y="6843192"/>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شبكة الشوارع</a:t>
            </a:r>
          </a:p>
        </p:txBody>
      </p:sp>
      <p:sp>
        <p:nvSpPr>
          <p:cNvPr id="128" name="TextBox 128"/>
          <p:cNvSpPr txBox="1"/>
          <p:nvPr/>
        </p:nvSpPr>
        <p:spPr>
          <a:xfrm>
            <a:off x="1413667" y="7084567"/>
            <a:ext cx="1125752"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الموانئ المقترحة</a:t>
            </a:r>
          </a:p>
        </p:txBody>
      </p:sp>
      <p:sp>
        <p:nvSpPr>
          <p:cNvPr id="129" name="TextBox 129"/>
          <p:cNvSpPr txBox="1"/>
          <p:nvPr/>
        </p:nvSpPr>
        <p:spPr>
          <a:xfrm>
            <a:off x="970497" y="7313012"/>
            <a:ext cx="1568923"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محطات المواصلات الرئيسية</a:t>
            </a:r>
          </a:p>
        </p:txBody>
      </p:sp>
      <p:sp>
        <p:nvSpPr>
          <p:cNvPr id="130" name="TextBox 130"/>
          <p:cNvSpPr txBox="1"/>
          <p:nvPr/>
        </p:nvSpPr>
        <p:spPr>
          <a:xfrm>
            <a:off x="1459418" y="7762474"/>
            <a:ext cx="1186616"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مستشفيات</a:t>
            </a:r>
          </a:p>
        </p:txBody>
      </p:sp>
      <p:sp>
        <p:nvSpPr>
          <p:cNvPr id="131" name="TextBox 131"/>
          <p:cNvSpPr txBox="1"/>
          <p:nvPr/>
        </p:nvSpPr>
        <p:spPr>
          <a:xfrm>
            <a:off x="1565060" y="8903349"/>
            <a:ext cx="784320" cy="193181"/>
          </a:xfrm>
          <a:prstGeom prst="rect">
            <a:avLst/>
          </a:prstGeom>
        </p:spPr>
        <p:txBody>
          <a:bodyPr lIns="0" tIns="0" rIns="0" bIns="0" rtlCol="0" anchor="t">
            <a:spAutoFit/>
          </a:bodyPr>
          <a:lstStyle/>
          <a:p>
            <a:pPr algn="ctr" rtl="1">
              <a:lnSpc>
                <a:spcPts val="1201"/>
              </a:lnSpc>
            </a:pPr>
            <a:r>
              <a:rPr lang="ar-EG" sz="1166">
                <a:solidFill>
                  <a:srgbClr val="0E0D0D"/>
                </a:solidFill>
                <a:latin typeface="29LT Zarid Display"/>
                <a:ea typeface="29LT Zarid Display"/>
                <a:cs typeface="29LT Zarid Display"/>
                <a:sym typeface="29LT Zarid Display"/>
                <a:rtl/>
              </a:rPr>
              <a:t>اثار و مباني دينية</a:t>
            </a:r>
          </a:p>
        </p:txBody>
      </p:sp>
      <p:sp>
        <p:nvSpPr>
          <p:cNvPr id="132" name="TextBox 132"/>
          <p:cNvSpPr txBox="1"/>
          <p:nvPr/>
        </p:nvSpPr>
        <p:spPr>
          <a:xfrm>
            <a:off x="983624" y="9336643"/>
            <a:ext cx="1430829"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133" name="TextBox 133"/>
          <p:cNvSpPr txBox="1"/>
          <p:nvPr/>
        </p:nvSpPr>
        <p:spPr>
          <a:xfrm>
            <a:off x="1037227" y="9551341"/>
            <a:ext cx="1430829"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منطقة صناعات خفيفة وحرفية</a:t>
            </a:r>
          </a:p>
        </p:txBody>
      </p:sp>
      <p:sp>
        <p:nvSpPr>
          <p:cNvPr id="134" name="TextBox 134"/>
          <p:cNvSpPr txBox="1"/>
          <p:nvPr/>
        </p:nvSpPr>
        <p:spPr>
          <a:xfrm>
            <a:off x="1031500" y="9963281"/>
            <a:ext cx="1430829"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135" name="TextBox 135"/>
          <p:cNvSpPr txBox="1"/>
          <p:nvPr/>
        </p:nvSpPr>
        <p:spPr>
          <a:xfrm>
            <a:off x="1482566" y="9756513"/>
            <a:ext cx="1087285" cy="176597"/>
          </a:xfrm>
          <a:prstGeom prst="rect">
            <a:avLst/>
          </a:prstGeom>
        </p:spPr>
        <p:txBody>
          <a:bodyPr lIns="0" tIns="0" rIns="0" bIns="0" rtlCol="0" anchor="t">
            <a:spAutoFit/>
          </a:bodyPr>
          <a:lstStyle/>
          <a:p>
            <a:pPr algn="ctr" rtl="1">
              <a:lnSpc>
                <a:spcPts val="1153"/>
              </a:lnSpc>
            </a:pPr>
            <a:r>
              <a:rPr lang="ar-EG" sz="1119">
                <a:solidFill>
                  <a:srgbClr val="0E0D0D"/>
                </a:solidFill>
                <a:latin typeface="29LT Zarid Display"/>
                <a:ea typeface="29LT Zarid Display"/>
                <a:cs typeface="29LT Zarid Display"/>
                <a:sym typeface="29LT Zarid Display"/>
                <a:rtl/>
              </a:rPr>
              <a:t>محمية طبيعية</a:t>
            </a:r>
          </a:p>
        </p:txBody>
      </p:sp>
      <p:sp>
        <p:nvSpPr>
          <p:cNvPr id="136" name="TextBox 136"/>
          <p:cNvSpPr txBox="1"/>
          <p:nvPr/>
        </p:nvSpPr>
        <p:spPr>
          <a:xfrm>
            <a:off x="762532" y="186816"/>
            <a:ext cx="5987081" cy="1752165"/>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 الموارد الطبيعية والأراضي الزراعية</a:t>
            </a:r>
          </a:p>
          <a:p>
            <a:pPr algn="ctr" rtl="1">
              <a:lnSpc>
                <a:spcPts val="4283"/>
              </a:lnSpc>
            </a:pPr>
            <a:endParaRPr lang="ar-EG" sz="4158">
              <a:solidFill>
                <a:srgbClr val="0E0D0D"/>
              </a:solidFill>
              <a:latin typeface="29LT Zarid Display"/>
              <a:ea typeface="29LT Zarid Display"/>
              <a:cs typeface="29LT Zarid Display"/>
              <a:sym typeface="29LT Zarid Display"/>
              <a:rtl/>
            </a:endParaRPr>
          </a:p>
          <a:p>
            <a:pPr algn="ctr" rtl="1">
              <a:lnSpc>
                <a:spcPts val="4283"/>
              </a:lnSpc>
            </a:pPr>
            <a:endParaRPr lang="ar-EG" sz="4158">
              <a:solidFill>
                <a:srgbClr val="0E0D0D"/>
              </a:solidFill>
              <a:latin typeface="29LT Zarid Display"/>
              <a:ea typeface="29LT Zarid Display"/>
              <a:cs typeface="29LT Zarid Display"/>
              <a:sym typeface="29LT Zarid Display"/>
              <a:rtl/>
            </a:endParaRPr>
          </a:p>
        </p:txBody>
      </p:sp>
      <p:sp>
        <p:nvSpPr>
          <p:cNvPr id="137" name="TextBox 137"/>
          <p:cNvSpPr txBox="1"/>
          <p:nvPr/>
        </p:nvSpPr>
        <p:spPr>
          <a:xfrm>
            <a:off x="13398800" y="1320414"/>
            <a:ext cx="4522656" cy="554189"/>
          </a:xfrm>
          <a:prstGeom prst="rect">
            <a:avLst/>
          </a:prstGeom>
        </p:spPr>
        <p:txBody>
          <a:bodyPr lIns="0" tIns="0" rIns="0" bIns="0" rtlCol="0" anchor="t">
            <a:spAutoFit/>
          </a:bodyPr>
          <a:lstStyle/>
          <a:p>
            <a:pPr algn="r" rtl="1">
              <a:lnSpc>
                <a:spcPts val="4165"/>
              </a:lnSpc>
            </a:pPr>
            <a:r>
              <a:rPr lang="ar-EG" sz="2670">
                <a:solidFill>
                  <a:srgbClr val="A41C00"/>
                </a:solidFill>
                <a:latin typeface="29LT Zarid Display"/>
                <a:ea typeface="29LT Zarid Display"/>
                <a:cs typeface="29LT Zarid Display"/>
                <a:sym typeface="29LT Zarid Display"/>
                <a:rtl/>
              </a:rPr>
              <a:t>سياسات مقترحة لدعم الأراضي الزراعية</a:t>
            </a:r>
          </a:p>
        </p:txBody>
      </p:sp>
      <p:sp>
        <p:nvSpPr>
          <p:cNvPr id="138" name="TextBox 138"/>
          <p:cNvSpPr txBox="1"/>
          <p:nvPr/>
        </p:nvSpPr>
        <p:spPr>
          <a:xfrm>
            <a:off x="15186024" y="2628731"/>
            <a:ext cx="1445417" cy="1270952"/>
          </a:xfrm>
          <a:prstGeom prst="rect">
            <a:avLst/>
          </a:prstGeom>
        </p:spPr>
        <p:txBody>
          <a:bodyPr lIns="0" tIns="0" rIns="0" bIns="0" rtlCol="0" anchor="t">
            <a:spAutoFit/>
          </a:bodyPr>
          <a:lstStyle/>
          <a:p>
            <a:pPr algn="ctr" rtl="1">
              <a:lnSpc>
                <a:spcPts val="3264"/>
              </a:lnSpc>
            </a:pPr>
            <a:r>
              <a:rPr lang="ar-EG" sz="2092">
                <a:solidFill>
                  <a:srgbClr val="000000"/>
                </a:solidFill>
                <a:latin typeface="29LT Zarid Display"/>
                <a:ea typeface="29LT Zarid Display"/>
                <a:cs typeface="29LT Zarid Display"/>
                <a:sym typeface="29LT Zarid Display"/>
                <a:rtl/>
              </a:rPr>
              <a:t>تثبيت الأراضي الزراعية كمناطق ذات أولوية وطنية</a:t>
            </a:r>
          </a:p>
        </p:txBody>
      </p:sp>
      <p:sp>
        <p:nvSpPr>
          <p:cNvPr id="139" name="TextBox 139"/>
          <p:cNvSpPr txBox="1"/>
          <p:nvPr/>
        </p:nvSpPr>
        <p:spPr>
          <a:xfrm>
            <a:off x="13220239" y="2733506"/>
            <a:ext cx="1278608" cy="1144215"/>
          </a:xfrm>
          <a:prstGeom prst="rect">
            <a:avLst/>
          </a:prstGeom>
        </p:spPr>
        <p:txBody>
          <a:bodyPr lIns="0" tIns="0" rIns="0" bIns="0" rtlCol="0" anchor="t">
            <a:spAutoFit/>
          </a:bodyPr>
          <a:lstStyle/>
          <a:p>
            <a:pPr algn="ctr" rtl="1">
              <a:lnSpc>
                <a:spcPts val="2128"/>
              </a:lnSpc>
              <a:spcBef>
                <a:spcPct val="0"/>
              </a:spcBef>
            </a:pPr>
            <a:r>
              <a:rPr lang="ar-EG" sz="2066" b="1">
                <a:solidFill>
                  <a:srgbClr val="000000"/>
                </a:solidFill>
                <a:latin typeface="29LT Zarid Display Medium"/>
                <a:ea typeface="29LT Zarid Display Medium"/>
                <a:cs typeface="29LT Zarid Display Medium"/>
                <a:sym typeface="29LT Zarid Display Medium"/>
                <a:rtl/>
              </a:rPr>
              <a:t>إنشاء صندوق دعم الزراعة المحليةلتوفير تمويل للمزارعين</a:t>
            </a:r>
          </a:p>
        </p:txBody>
      </p:sp>
      <p:sp>
        <p:nvSpPr>
          <p:cNvPr id="140" name="TextBox 140"/>
          <p:cNvSpPr txBox="1"/>
          <p:nvPr/>
        </p:nvSpPr>
        <p:spPr>
          <a:xfrm>
            <a:off x="11023667" y="2664868"/>
            <a:ext cx="1545757" cy="1144995"/>
          </a:xfrm>
          <a:prstGeom prst="rect">
            <a:avLst/>
          </a:prstGeom>
        </p:spPr>
        <p:txBody>
          <a:bodyPr lIns="0" tIns="0" rIns="0" bIns="0" rtlCol="0" anchor="t">
            <a:spAutoFit/>
          </a:bodyPr>
          <a:lstStyle/>
          <a:p>
            <a:pPr algn="ctr" rtl="1">
              <a:lnSpc>
                <a:spcPts val="2166"/>
              </a:lnSpc>
              <a:spcBef>
                <a:spcPct val="0"/>
              </a:spcBef>
            </a:pPr>
            <a:r>
              <a:rPr lang="ar-EG" sz="2103" b="1">
                <a:solidFill>
                  <a:srgbClr val="000000"/>
                </a:solidFill>
                <a:latin typeface="29LT Zarid Display Medium"/>
                <a:ea typeface="29LT Zarid Display Medium"/>
                <a:cs typeface="29LT Zarid Display Medium"/>
                <a:sym typeface="29LT Zarid Display Medium"/>
                <a:rtl/>
              </a:rPr>
              <a:t>إعادة استخدام المياه المعالجة للري من خلال إنشاء شبكات آمنة</a:t>
            </a:r>
          </a:p>
        </p:txBody>
      </p:sp>
      <p:sp>
        <p:nvSpPr>
          <p:cNvPr id="141" name="TextBox 141"/>
          <p:cNvSpPr txBox="1"/>
          <p:nvPr/>
        </p:nvSpPr>
        <p:spPr>
          <a:xfrm>
            <a:off x="15016602" y="6122846"/>
            <a:ext cx="1633429" cy="1415130"/>
          </a:xfrm>
          <a:prstGeom prst="rect">
            <a:avLst/>
          </a:prstGeom>
        </p:spPr>
        <p:txBody>
          <a:bodyPr lIns="0" tIns="0" rIns="0" bIns="0" rtlCol="0" anchor="t">
            <a:spAutoFit/>
          </a:bodyPr>
          <a:lstStyle/>
          <a:p>
            <a:pPr algn="ctr" rtl="1">
              <a:lnSpc>
                <a:spcPts val="2166"/>
              </a:lnSpc>
              <a:spcBef>
                <a:spcPct val="0"/>
              </a:spcBef>
            </a:pPr>
            <a:r>
              <a:rPr lang="ar-EG" sz="2103" b="1">
                <a:solidFill>
                  <a:srgbClr val="000000"/>
                </a:solidFill>
                <a:latin typeface="29LT Zarid Display Medium"/>
                <a:ea typeface="29LT Zarid Display Medium"/>
                <a:cs typeface="29LT Zarid Display Medium"/>
                <a:sym typeface="29LT Zarid Display Medium"/>
                <a:rtl/>
              </a:rPr>
              <a:t>تطوير الزراعة التعاونيةمن خلال تشكيل جمعيات تعاونية إنتاجية وتسويقية</a:t>
            </a:r>
          </a:p>
        </p:txBody>
      </p:sp>
      <p:sp>
        <p:nvSpPr>
          <p:cNvPr id="142" name="TextBox 142"/>
          <p:cNvSpPr txBox="1"/>
          <p:nvPr/>
        </p:nvSpPr>
        <p:spPr>
          <a:xfrm>
            <a:off x="13117997" y="6223057"/>
            <a:ext cx="1380849" cy="1415130"/>
          </a:xfrm>
          <a:prstGeom prst="rect">
            <a:avLst/>
          </a:prstGeom>
        </p:spPr>
        <p:txBody>
          <a:bodyPr lIns="0" tIns="0" rIns="0" bIns="0" rtlCol="0" anchor="t">
            <a:spAutoFit/>
          </a:bodyPr>
          <a:lstStyle/>
          <a:p>
            <a:pPr algn="ctr" rtl="1">
              <a:lnSpc>
                <a:spcPts val="2166"/>
              </a:lnSpc>
              <a:spcBef>
                <a:spcPct val="0"/>
              </a:spcBef>
            </a:pPr>
            <a:r>
              <a:rPr lang="ar-EG" sz="2103" b="1">
                <a:solidFill>
                  <a:srgbClr val="000000"/>
                </a:solidFill>
                <a:latin typeface="29LT Zarid Display Medium"/>
                <a:ea typeface="29LT Zarid Display Medium"/>
                <a:cs typeface="29LT Zarid Display Medium"/>
                <a:sym typeface="29LT Zarid Display Medium"/>
                <a:rtl/>
              </a:rPr>
              <a:t>دمج التعليم بالزراعة عبر مراكز تدريب مجتمعية ومناهج وأنشطة مدرسية عملية.</a:t>
            </a:r>
          </a:p>
        </p:txBody>
      </p:sp>
      <p:sp>
        <p:nvSpPr>
          <p:cNvPr id="143" name="TextBox 143"/>
          <p:cNvSpPr txBox="1"/>
          <p:nvPr/>
        </p:nvSpPr>
        <p:spPr>
          <a:xfrm>
            <a:off x="10884960" y="5884252"/>
            <a:ext cx="1729111" cy="1685265"/>
          </a:xfrm>
          <a:prstGeom prst="rect">
            <a:avLst/>
          </a:prstGeom>
        </p:spPr>
        <p:txBody>
          <a:bodyPr lIns="0" tIns="0" rIns="0" bIns="0" rtlCol="0" anchor="t">
            <a:spAutoFit/>
          </a:bodyPr>
          <a:lstStyle/>
          <a:p>
            <a:pPr algn="ctr">
              <a:lnSpc>
                <a:spcPts val="2166"/>
              </a:lnSpc>
              <a:spcBef>
                <a:spcPct val="0"/>
              </a:spcBef>
            </a:pPr>
            <a:endParaRPr/>
          </a:p>
          <a:p>
            <a:pPr algn="ctr" rtl="1">
              <a:lnSpc>
                <a:spcPts val="2166"/>
              </a:lnSpc>
              <a:spcBef>
                <a:spcPct val="0"/>
              </a:spcBef>
            </a:pPr>
            <a:r>
              <a:rPr lang="ar-EG" sz="2103" b="1">
                <a:solidFill>
                  <a:srgbClr val="000000"/>
                </a:solidFill>
                <a:latin typeface="29LT Zarid Display Medium"/>
                <a:ea typeface="29LT Zarid Display Medium"/>
                <a:cs typeface="29LT Zarid Display Medium"/>
                <a:sym typeface="29LT Zarid Display Medium"/>
                <a:rtl/>
              </a:rPr>
              <a:t>تحفيز الزراعة المرتبطة بالصناعات الغذائيةمثل الزراعة التعاقدية مع معامل التصنيع الغذائي</a:t>
            </a:r>
          </a:p>
        </p:txBody>
      </p:sp>
      <p:sp>
        <p:nvSpPr>
          <p:cNvPr id="144" name="TextBox 144"/>
          <p:cNvSpPr txBox="1"/>
          <p:nvPr/>
        </p:nvSpPr>
        <p:spPr>
          <a:xfrm>
            <a:off x="14498847" y="8258047"/>
            <a:ext cx="2659427"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محمية طبيعية </a:t>
            </a:r>
          </a:p>
        </p:txBody>
      </p:sp>
      <p:sp>
        <p:nvSpPr>
          <p:cNvPr id="145" name="TextBox 145"/>
          <p:cNvSpPr txBox="1"/>
          <p:nvPr/>
        </p:nvSpPr>
        <p:spPr>
          <a:xfrm>
            <a:off x="9259369" y="9074816"/>
            <a:ext cx="8777457" cy="499754"/>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الحفاظ على المحمية الطبيعية القائمة وتثبيتها ضمن المخطط لضمان استدامة الموارد البيئية.</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8822" y="0"/>
            <a:ext cx="8079911" cy="10287000"/>
          </a:xfrm>
          <a:custGeom>
            <a:avLst/>
            <a:gdLst/>
            <a:ahLst/>
            <a:cxnLst/>
            <a:rect l="l" t="t" r="r" b="b"/>
            <a:pathLst>
              <a:path w="8079911" h="10287000">
                <a:moveTo>
                  <a:pt x="0" y="0"/>
                </a:moveTo>
                <a:lnTo>
                  <a:pt x="8079911" y="0"/>
                </a:lnTo>
                <a:lnTo>
                  <a:pt x="8079911" y="10287000"/>
                </a:lnTo>
                <a:lnTo>
                  <a:pt x="0" y="10287000"/>
                </a:lnTo>
                <a:lnTo>
                  <a:pt x="0" y="0"/>
                </a:lnTo>
                <a:close/>
              </a:path>
            </a:pathLst>
          </a:custGeom>
          <a:blipFill>
            <a:blip r:embed="rId2"/>
            <a:stretch>
              <a:fillRect l="-4876"/>
            </a:stretch>
          </a:blipFill>
          <a:ln w="9525" cap="sq">
            <a:solidFill>
              <a:srgbClr val="000000"/>
            </a:solidFill>
            <a:prstDash val="solid"/>
            <a:miter/>
          </a:ln>
        </p:spPr>
      </p:sp>
      <p:sp>
        <p:nvSpPr>
          <p:cNvPr id="3" name="Freeform 3"/>
          <p:cNvSpPr/>
          <p:nvPr/>
        </p:nvSpPr>
        <p:spPr>
          <a:xfrm>
            <a:off x="2328301" y="9300059"/>
            <a:ext cx="322655" cy="121310"/>
          </a:xfrm>
          <a:custGeom>
            <a:avLst/>
            <a:gdLst/>
            <a:ahLst/>
            <a:cxnLst/>
            <a:rect l="l" t="t" r="r" b="b"/>
            <a:pathLst>
              <a:path w="322655" h="121310">
                <a:moveTo>
                  <a:pt x="0" y="0"/>
                </a:moveTo>
                <a:lnTo>
                  <a:pt x="322655" y="0"/>
                </a:lnTo>
                <a:lnTo>
                  <a:pt x="322655" y="121310"/>
                </a:lnTo>
                <a:lnTo>
                  <a:pt x="0" y="121310"/>
                </a:lnTo>
                <a:lnTo>
                  <a:pt x="0" y="0"/>
                </a:lnTo>
                <a:close/>
              </a:path>
            </a:pathLst>
          </a:custGeom>
          <a:blipFill>
            <a:blip r:embed="rId3">
              <a:alphaModFix amt="79000"/>
            </a:blip>
            <a:stretch>
              <a:fillRect t="-10100" b="-10100"/>
            </a:stretch>
          </a:blipFill>
        </p:spPr>
      </p:sp>
      <p:grpSp>
        <p:nvGrpSpPr>
          <p:cNvPr id="4" name="Group 4"/>
          <p:cNvGrpSpPr/>
          <p:nvPr/>
        </p:nvGrpSpPr>
        <p:grpSpPr>
          <a:xfrm>
            <a:off x="2318306" y="6509872"/>
            <a:ext cx="327167" cy="133395"/>
            <a:chOff x="0" y="0"/>
            <a:chExt cx="159297" cy="64950"/>
          </a:xfrm>
        </p:grpSpPr>
        <p:sp>
          <p:nvSpPr>
            <p:cNvPr id="5" name="Freeform 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6" name="TextBox 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7" name="Group 7"/>
          <p:cNvGrpSpPr/>
          <p:nvPr/>
        </p:nvGrpSpPr>
        <p:grpSpPr>
          <a:xfrm>
            <a:off x="2316490" y="6714917"/>
            <a:ext cx="327167" cy="133395"/>
            <a:chOff x="0" y="0"/>
            <a:chExt cx="159297" cy="64950"/>
          </a:xfrm>
        </p:grpSpPr>
        <p:sp>
          <p:nvSpPr>
            <p:cNvPr id="8" name="Freeform 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9" name="TextBox 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0" name="Group 10"/>
          <p:cNvGrpSpPr/>
          <p:nvPr/>
        </p:nvGrpSpPr>
        <p:grpSpPr>
          <a:xfrm>
            <a:off x="2318306" y="6920444"/>
            <a:ext cx="327167" cy="133395"/>
            <a:chOff x="0" y="0"/>
            <a:chExt cx="159297" cy="64950"/>
          </a:xfrm>
        </p:grpSpPr>
        <p:sp>
          <p:nvSpPr>
            <p:cNvPr id="11" name="Freeform 1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2" name="TextBox 1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3" name="Group 13"/>
          <p:cNvGrpSpPr/>
          <p:nvPr/>
        </p:nvGrpSpPr>
        <p:grpSpPr>
          <a:xfrm>
            <a:off x="2318306" y="7125971"/>
            <a:ext cx="327167" cy="133395"/>
            <a:chOff x="0" y="0"/>
            <a:chExt cx="159297" cy="64950"/>
          </a:xfrm>
        </p:grpSpPr>
        <p:sp>
          <p:nvSpPr>
            <p:cNvPr id="14" name="Freeform 1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5" name="TextBox 1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6" name="TextBox 16"/>
          <p:cNvSpPr txBox="1"/>
          <p:nvPr/>
        </p:nvSpPr>
        <p:spPr>
          <a:xfrm>
            <a:off x="1400537" y="7312890"/>
            <a:ext cx="1067571"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جامعات وكليات</a:t>
            </a:r>
          </a:p>
        </p:txBody>
      </p:sp>
      <p:grpSp>
        <p:nvGrpSpPr>
          <p:cNvPr id="17" name="Group 17"/>
          <p:cNvGrpSpPr/>
          <p:nvPr/>
        </p:nvGrpSpPr>
        <p:grpSpPr>
          <a:xfrm>
            <a:off x="2309685" y="7324814"/>
            <a:ext cx="327167" cy="133395"/>
            <a:chOff x="0" y="0"/>
            <a:chExt cx="159297" cy="64950"/>
          </a:xfrm>
        </p:grpSpPr>
        <p:sp>
          <p:nvSpPr>
            <p:cNvPr id="18" name="Freeform 1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9" name="TextBox 1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0" name="Group 20"/>
          <p:cNvGrpSpPr/>
          <p:nvPr/>
        </p:nvGrpSpPr>
        <p:grpSpPr>
          <a:xfrm>
            <a:off x="2309685" y="7530341"/>
            <a:ext cx="327167" cy="133395"/>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2" name="TextBox 2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3" name="TextBox 23"/>
          <p:cNvSpPr txBox="1"/>
          <p:nvPr/>
        </p:nvSpPr>
        <p:spPr>
          <a:xfrm>
            <a:off x="1319058" y="7711810"/>
            <a:ext cx="1067571"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مجمع دوائر حكومية</a:t>
            </a:r>
          </a:p>
        </p:txBody>
      </p:sp>
      <p:grpSp>
        <p:nvGrpSpPr>
          <p:cNvPr id="24" name="Group 24"/>
          <p:cNvGrpSpPr/>
          <p:nvPr/>
        </p:nvGrpSpPr>
        <p:grpSpPr>
          <a:xfrm>
            <a:off x="2309685" y="7721335"/>
            <a:ext cx="322006" cy="152972"/>
            <a:chOff x="0" y="0"/>
            <a:chExt cx="131710" cy="62570"/>
          </a:xfrm>
        </p:grpSpPr>
        <p:sp>
          <p:nvSpPr>
            <p:cNvPr id="25" name="Freeform 25"/>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6" name="TextBox 26"/>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27" name="TextBox 27"/>
          <p:cNvSpPr txBox="1"/>
          <p:nvPr/>
        </p:nvSpPr>
        <p:spPr>
          <a:xfrm>
            <a:off x="1564121" y="7915786"/>
            <a:ext cx="1067571"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مقابر</a:t>
            </a:r>
          </a:p>
        </p:txBody>
      </p:sp>
      <p:grpSp>
        <p:nvGrpSpPr>
          <p:cNvPr id="28" name="Group 28"/>
          <p:cNvGrpSpPr/>
          <p:nvPr/>
        </p:nvGrpSpPr>
        <p:grpSpPr>
          <a:xfrm>
            <a:off x="2304524" y="7941083"/>
            <a:ext cx="327167" cy="133395"/>
            <a:chOff x="0" y="0"/>
            <a:chExt cx="159297" cy="64950"/>
          </a:xfrm>
        </p:grpSpPr>
        <p:sp>
          <p:nvSpPr>
            <p:cNvPr id="29" name="Freeform 2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0" name="TextBox 3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1" name="Group 31"/>
          <p:cNvGrpSpPr/>
          <p:nvPr/>
        </p:nvGrpSpPr>
        <p:grpSpPr>
          <a:xfrm>
            <a:off x="2318306" y="8156693"/>
            <a:ext cx="327167" cy="133395"/>
            <a:chOff x="0" y="0"/>
            <a:chExt cx="159297" cy="64950"/>
          </a:xfrm>
        </p:grpSpPr>
        <p:sp>
          <p:nvSpPr>
            <p:cNvPr id="32" name="Freeform 3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3" name="TextBox 3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4" name="TextBox 34"/>
          <p:cNvSpPr txBox="1"/>
          <p:nvPr/>
        </p:nvSpPr>
        <p:spPr>
          <a:xfrm>
            <a:off x="1622666" y="8331625"/>
            <a:ext cx="705634"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مسرح  رئيسي</a:t>
            </a:r>
          </a:p>
        </p:txBody>
      </p:sp>
      <p:grpSp>
        <p:nvGrpSpPr>
          <p:cNvPr id="35" name="Group 35"/>
          <p:cNvGrpSpPr/>
          <p:nvPr/>
        </p:nvGrpSpPr>
        <p:grpSpPr>
          <a:xfrm>
            <a:off x="2318306" y="8352783"/>
            <a:ext cx="327167" cy="133395"/>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7" name="TextBox 3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8" name="Group 38"/>
          <p:cNvGrpSpPr/>
          <p:nvPr/>
        </p:nvGrpSpPr>
        <p:grpSpPr>
          <a:xfrm>
            <a:off x="2318306" y="8556760"/>
            <a:ext cx="327167" cy="133395"/>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0" name="TextBox 4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1" name="Group 41"/>
          <p:cNvGrpSpPr/>
          <p:nvPr/>
        </p:nvGrpSpPr>
        <p:grpSpPr>
          <a:xfrm>
            <a:off x="2328301" y="8943298"/>
            <a:ext cx="327167" cy="133395"/>
            <a:chOff x="0" y="0"/>
            <a:chExt cx="159297" cy="64950"/>
          </a:xfrm>
        </p:grpSpPr>
        <p:sp>
          <p:nvSpPr>
            <p:cNvPr id="42" name="Freeform 4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3" name="TextBox 4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4" name="Freeform 44"/>
          <p:cNvSpPr/>
          <p:nvPr/>
        </p:nvSpPr>
        <p:spPr>
          <a:xfrm>
            <a:off x="2333461" y="9119540"/>
            <a:ext cx="322006" cy="129033"/>
          </a:xfrm>
          <a:custGeom>
            <a:avLst/>
            <a:gdLst/>
            <a:ahLst/>
            <a:cxnLst/>
            <a:rect l="l" t="t" r="r" b="b"/>
            <a:pathLst>
              <a:path w="322006" h="129033">
                <a:moveTo>
                  <a:pt x="0" y="0"/>
                </a:moveTo>
                <a:lnTo>
                  <a:pt x="322007" y="0"/>
                </a:lnTo>
                <a:lnTo>
                  <a:pt x="322007" y="129033"/>
                </a:lnTo>
                <a:lnTo>
                  <a:pt x="0" y="129033"/>
                </a:lnTo>
                <a:lnTo>
                  <a:pt x="0" y="0"/>
                </a:lnTo>
                <a:close/>
              </a:path>
            </a:pathLst>
          </a:custGeom>
          <a:blipFill>
            <a:blip r:embed="rId4"/>
            <a:stretch>
              <a:fillRect/>
            </a:stretch>
          </a:blipFill>
        </p:spPr>
      </p:sp>
      <p:grpSp>
        <p:nvGrpSpPr>
          <p:cNvPr id="45" name="Group 45"/>
          <p:cNvGrpSpPr/>
          <p:nvPr/>
        </p:nvGrpSpPr>
        <p:grpSpPr>
          <a:xfrm>
            <a:off x="2328301" y="8758710"/>
            <a:ext cx="327167" cy="133395"/>
            <a:chOff x="0" y="0"/>
            <a:chExt cx="159297" cy="64950"/>
          </a:xfrm>
        </p:grpSpPr>
        <p:sp>
          <p:nvSpPr>
            <p:cNvPr id="46" name="Freeform 4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7" name="TextBox 4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8" name="Group 48"/>
          <p:cNvGrpSpPr/>
          <p:nvPr/>
        </p:nvGrpSpPr>
        <p:grpSpPr>
          <a:xfrm>
            <a:off x="2334662" y="9493299"/>
            <a:ext cx="327167" cy="133395"/>
            <a:chOff x="0" y="0"/>
            <a:chExt cx="159297" cy="64950"/>
          </a:xfrm>
        </p:grpSpPr>
        <p:sp>
          <p:nvSpPr>
            <p:cNvPr id="49" name="Freeform 4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0" name="TextBox 5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1" name="Freeform 51"/>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sp>
        <p:nvSpPr>
          <p:cNvPr id="52" name="Freeform 52"/>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6"/>
            <a:stretch>
              <a:fillRect/>
            </a:stretch>
          </a:blipFill>
        </p:spPr>
      </p:sp>
      <p:sp>
        <p:nvSpPr>
          <p:cNvPr id="53" name="Freeform 53"/>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6"/>
            <a:stretch>
              <a:fillRect/>
            </a:stretch>
          </a:blipFill>
        </p:spPr>
      </p:sp>
      <p:sp>
        <p:nvSpPr>
          <p:cNvPr id="54" name="Freeform 54"/>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7"/>
            <a:stretch>
              <a:fillRect/>
            </a:stretch>
          </a:blipFill>
        </p:spPr>
      </p:sp>
      <p:sp>
        <p:nvSpPr>
          <p:cNvPr id="55" name="Freeform 55"/>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7"/>
            <a:stretch>
              <a:fillRect/>
            </a:stretch>
          </a:blipFill>
        </p:spPr>
      </p:sp>
      <p:sp>
        <p:nvSpPr>
          <p:cNvPr id="56" name="Freeform 56"/>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7"/>
            <a:stretch>
              <a:fillRect/>
            </a:stretch>
          </a:blipFill>
        </p:spPr>
      </p:sp>
      <p:sp>
        <p:nvSpPr>
          <p:cNvPr id="57" name="AutoShape 57"/>
          <p:cNvSpPr/>
          <p:nvPr/>
        </p:nvSpPr>
        <p:spPr>
          <a:xfrm flipV="1">
            <a:off x="848822" y="5458861"/>
            <a:ext cx="1126662" cy="900405"/>
          </a:xfrm>
          <a:prstGeom prst="line">
            <a:avLst/>
          </a:prstGeom>
          <a:ln w="9525" cap="flat">
            <a:solidFill>
              <a:srgbClr val="000000"/>
            </a:solidFill>
            <a:prstDash val="solid"/>
            <a:headEnd type="none" w="sm" len="sm"/>
            <a:tailEnd type="none" w="sm" len="sm"/>
          </a:ln>
        </p:spPr>
      </p:sp>
      <p:sp>
        <p:nvSpPr>
          <p:cNvPr id="58" name="AutoShape 58"/>
          <p:cNvSpPr/>
          <p:nvPr/>
        </p:nvSpPr>
        <p:spPr>
          <a:xfrm flipV="1">
            <a:off x="7226843" y="-45294"/>
            <a:ext cx="1622918" cy="1316752"/>
          </a:xfrm>
          <a:prstGeom prst="line">
            <a:avLst/>
          </a:prstGeom>
          <a:ln w="9525" cap="flat">
            <a:solidFill>
              <a:srgbClr val="000000"/>
            </a:solidFill>
            <a:prstDash val="solid"/>
            <a:headEnd type="none" w="sm" len="sm"/>
            <a:tailEnd type="none" w="sm" len="sm"/>
          </a:ln>
        </p:spPr>
      </p:sp>
      <p:sp>
        <p:nvSpPr>
          <p:cNvPr id="59" name="Freeform 59"/>
          <p:cNvSpPr/>
          <p:nvPr/>
        </p:nvSpPr>
        <p:spPr>
          <a:xfrm rot="-2207087">
            <a:off x="6585592" y="1850904"/>
            <a:ext cx="196257" cy="112302"/>
          </a:xfrm>
          <a:custGeom>
            <a:avLst/>
            <a:gdLst/>
            <a:ahLst/>
            <a:cxnLst/>
            <a:rect l="l" t="t" r="r" b="b"/>
            <a:pathLst>
              <a:path w="196257" h="112302">
                <a:moveTo>
                  <a:pt x="0" y="0"/>
                </a:moveTo>
                <a:lnTo>
                  <a:pt x="196257" y="0"/>
                </a:lnTo>
                <a:lnTo>
                  <a:pt x="196257" y="112303"/>
                </a:lnTo>
                <a:lnTo>
                  <a:pt x="0" y="112303"/>
                </a:lnTo>
                <a:lnTo>
                  <a:pt x="0" y="0"/>
                </a:lnTo>
                <a:close/>
              </a:path>
            </a:pathLst>
          </a:custGeom>
          <a:blipFill>
            <a:blip r:embed="rId8"/>
            <a:stretch>
              <a:fillRect l="-51079" t="-1372" b="-7986"/>
            </a:stretch>
          </a:blipFill>
        </p:spPr>
      </p:sp>
      <p:sp>
        <p:nvSpPr>
          <p:cNvPr id="60" name="Freeform 60"/>
          <p:cNvSpPr/>
          <p:nvPr/>
        </p:nvSpPr>
        <p:spPr>
          <a:xfrm rot="-2207087">
            <a:off x="6594547" y="1877835"/>
            <a:ext cx="106312" cy="112302"/>
          </a:xfrm>
          <a:custGeom>
            <a:avLst/>
            <a:gdLst/>
            <a:ahLst/>
            <a:cxnLst/>
            <a:rect l="l" t="t" r="r" b="b"/>
            <a:pathLst>
              <a:path w="106312" h="112302">
                <a:moveTo>
                  <a:pt x="0" y="0"/>
                </a:moveTo>
                <a:lnTo>
                  <a:pt x="106311" y="0"/>
                </a:lnTo>
                <a:lnTo>
                  <a:pt x="106311" y="112302"/>
                </a:lnTo>
                <a:lnTo>
                  <a:pt x="0" y="112302"/>
                </a:lnTo>
                <a:lnTo>
                  <a:pt x="0" y="0"/>
                </a:lnTo>
                <a:close/>
              </a:path>
            </a:pathLst>
          </a:custGeom>
          <a:blipFill>
            <a:blip r:embed="rId8"/>
            <a:stretch>
              <a:fillRect l="-94295" t="-1372" r="-84605" b="-7986"/>
            </a:stretch>
          </a:blipFill>
        </p:spPr>
      </p:sp>
      <p:sp>
        <p:nvSpPr>
          <p:cNvPr id="61" name="Freeform 61"/>
          <p:cNvSpPr/>
          <p:nvPr/>
        </p:nvSpPr>
        <p:spPr>
          <a:xfrm rot="-2207087">
            <a:off x="6675333" y="1848943"/>
            <a:ext cx="106312" cy="83080"/>
          </a:xfrm>
          <a:custGeom>
            <a:avLst/>
            <a:gdLst/>
            <a:ahLst/>
            <a:cxnLst/>
            <a:rect l="l" t="t" r="r" b="b"/>
            <a:pathLst>
              <a:path w="106312" h="83080">
                <a:moveTo>
                  <a:pt x="0" y="0"/>
                </a:moveTo>
                <a:lnTo>
                  <a:pt x="106311" y="0"/>
                </a:lnTo>
                <a:lnTo>
                  <a:pt x="106311" y="83080"/>
                </a:lnTo>
                <a:lnTo>
                  <a:pt x="0" y="83080"/>
                </a:lnTo>
                <a:lnTo>
                  <a:pt x="0" y="0"/>
                </a:lnTo>
                <a:close/>
              </a:path>
            </a:pathLst>
          </a:custGeom>
          <a:blipFill>
            <a:blip r:embed="rId8"/>
            <a:stretch>
              <a:fillRect l="-94295" t="-1855" r="-84605" b="-45968"/>
            </a:stretch>
          </a:blipFill>
        </p:spPr>
      </p:sp>
      <p:sp>
        <p:nvSpPr>
          <p:cNvPr id="62" name="Freeform 62"/>
          <p:cNvSpPr/>
          <p:nvPr/>
        </p:nvSpPr>
        <p:spPr>
          <a:xfrm rot="-1782864">
            <a:off x="7055713" y="8773331"/>
            <a:ext cx="342260" cy="109066"/>
          </a:xfrm>
          <a:custGeom>
            <a:avLst/>
            <a:gdLst/>
            <a:ahLst/>
            <a:cxnLst/>
            <a:rect l="l" t="t" r="r" b="b"/>
            <a:pathLst>
              <a:path w="342260" h="109066">
                <a:moveTo>
                  <a:pt x="0" y="0"/>
                </a:moveTo>
                <a:lnTo>
                  <a:pt x="342260" y="0"/>
                </a:lnTo>
                <a:lnTo>
                  <a:pt x="342260" y="109066"/>
                </a:lnTo>
                <a:lnTo>
                  <a:pt x="0" y="109066"/>
                </a:lnTo>
                <a:lnTo>
                  <a:pt x="0" y="0"/>
                </a:lnTo>
                <a:close/>
              </a:path>
            </a:pathLst>
          </a:custGeom>
          <a:blipFill>
            <a:blip r:embed="rId9"/>
            <a:stretch>
              <a:fillRect l="-64987" t="-3680" r="-2577" b="-87533"/>
            </a:stretch>
          </a:blipFill>
          <a:ln w="4762" cap="sq">
            <a:solidFill>
              <a:srgbClr val="000000"/>
            </a:solidFill>
            <a:prstDash val="solid"/>
            <a:miter/>
          </a:ln>
        </p:spPr>
      </p:sp>
      <p:sp>
        <p:nvSpPr>
          <p:cNvPr id="63" name="Freeform 63"/>
          <p:cNvSpPr/>
          <p:nvPr/>
        </p:nvSpPr>
        <p:spPr>
          <a:xfrm rot="-2070324">
            <a:off x="5051023" y="3743396"/>
            <a:ext cx="240408" cy="135470"/>
          </a:xfrm>
          <a:custGeom>
            <a:avLst/>
            <a:gdLst/>
            <a:ahLst/>
            <a:cxnLst/>
            <a:rect l="l" t="t" r="r" b="b"/>
            <a:pathLst>
              <a:path w="240408" h="135470">
                <a:moveTo>
                  <a:pt x="0" y="0"/>
                </a:moveTo>
                <a:lnTo>
                  <a:pt x="240408" y="0"/>
                </a:lnTo>
                <a:lnTo>
                  <a:pt x="240408" y="135470"/>
                </a:lnTo>
                <a:lnTo>
                  <a:pt x="0" y="135470"/>
                </a:lnTo>
                <a:lnTo>
                  <a:pt x="0" y="0"/>
                </a:lnTo>
                <a:close/>
              </a:path>
            </a:pathLst>
          </a:custGeom>
          <a:blipFill>
            <a:blip r:embed="rId9"/>
            <a:stretch>
              <a:fillRect l="-90765" t="-2962" r="-47790" b="-50981"/>
            </a:stretch>
          </a:blipFill>
          <a:ln w="4762" cap="sq">
            <a:solidFill>
              <a:srgbClr val="000000"/>
            </a:solidFill>
            <a:prstDash val="solid"/>
            <a:miter/>
          </a:ln>
        </p:spPr>
      </p:sp>
      <p:grpSp>
        <p:nvGrpSpPr>
          <p:cNvPr id="64" name="Group 64"/>
          <p:cNvGrpSpPr/>
          <p:nvPr/>
        </p:nvGrpSpPr>
        <p:grpSpPr>
          <a:xfrm rot="3484841">
            <a:off x="5264228" y="3645674"/>
            <a:ext cx="280917" cy="222603"/>
            <a:chOff x="0" y="0"/>
            <a:chExt cx="73986" cy="58628"/>
          </a:xfrm>
        </p:grpSpPr>
        <p:sp>
          <p:nvSpPr>
            <p:cNvPr id="65" name="Freeform 65"/>
            <p:cNvSpPr/>
            <p:nvPr/>
          </p:nvSpPr>
          <p:spPr>
            <a:xfrm>
              <a:off x="0" y="0"/>
              <a:ext cx="73986" cy="58628"/>
            </a:xfrm>
            <a:custGeom>
              <a:avLst/>
              <a:gdLst/>
              <a:ahLst/>
              <a:cxnLst/>
              <a:rect l="l" t="t" r="r" b="b"/>
              <a:pathLst>
                <a:path w="73986" h="58628">
                  <a:moveTo>
                    <a:pt x="0" y="0"/>
                  </a:moveTo>
                  <a:lnTo>
                    <a:pt x="73986" y="0"/>
                  </a:lnTo>
                  <a:lnTo>
                    <a:pt x="73986" y="58628"/>
                  </a:lnTo>
                  <a:lnTo>
                    <a:pt x="0" y="58628"/>
                  </a:lnTo>
                  <a:close/>
                </a:path>
              </a:pathLst>
            </a:custGeom>
            <a:solidFill>
              <a:srgbClr val="DFA18A"/>
            </a:solidFill>
            <a:ln w="4762" cap="sq">
              <a:solidFill>
                <a:srgbClr val="000000"/>
              </a:solidFill>
              <a:prstDash val="solid"/>
              <a:miter/>
            </a:ln>
          </p:spPr>
        </p:sp>
        <p:sp>
          <p:nvSpPr>
            <p:cNvPr id="66" name="TextBox 66"/>
            <p:cNvSpPr txBox="1"/>
            <p:nvPr/>
          </p:nvSpPr>
          <p:spPr>
            <a:xfrm>
              <a:off x="0" y="-19050"/>
              <a:ext cx="73986" cy="77678"/>
            </a:xfrm>
            <a:prstGeom prst="rect">
              <a:avLst/>
            </a:prstGeom>
          </p:spPr>
          <p:txBody>
            <a:bodyPr lIns="50800" tIns="50800" rIns="50800" bIns="50800" rtlCol="0" anchor="ctr"/>
            <a:lstStyle/>
            <a:p>
              <a:pPr algn="ctr">
                <a:lnSpc>
                  <a:spcPts val="2188"/>
                </a:lnSpc>
              </a:pPr>
              <a:endParaRPr/>
            </a:p>
          </p:txBody>
        </p:sp>
      </p:grpSp>
      <p:sp>
        <p:nvSpPr>
          <p:cNvPr id="67" name="Freeform 67"/>
          <p:cNvSpPr/>
          <p:nvPr/>
        </p:nvSpPr>
        <p:spPr>
          <a:xfrm>
            <a:off x="2320090" y="9893742"/>
            <a:ext cx="330866" cy="140273"/>
          </a:xfrm>
          <a:custGeom>
            <a:avLst/>
            <a:gdLst/>
            <a:ahLst/>
            <a:cxnLst/>
            <a:rect l="l" t="t" r="r" b="b"/>
            <a:pathLst>
              <a:path w="330866" h="140273">
                <a:moveTo>
                  <a:pt x="0" y="0"/>
                </a:moveTo>
                <a:lnTo>
                  <a:pt x="330866" y="0"/>
                </a:lnTo>
                <a:lnTo>
                  <a:pt x="330866" y="140272"/>
                </a:lnTo>
                <a:lnTo>
                  <a:pt x="0" y="140272"/>
                </a:lnTo>
                <a:lnTo>
                  <a:pt x="0" y="0"/>
                </a:lnTo>
                <a:close/>
              </a:path>
            </a:pathLst>
          </a:custGeom>
          <a:blipFill>
            <a:blip r:embed="rId8"/>
            <a:stretch>
              <a:fillRect l="-3679" t="-5455" r="-4259"/>
            </a:stretch>
          </a:blipFill>
        </p:spPr>
      </p:sp>
      <p:sp>
        <p:nvSpPr>
          <p:cNvPr id="68" name="Freeform 68"/>
          <p:cNvSpPr/>
          <p:nvPr/>
        </p:nvSpPr>
        <p:spPr>
          <a:xfrm>
            <a:off x="2315048" y="9711094"/>
            <a:ext cx="335908" cy="137950"/>
          </a:xfrm>
          <a:custGeom>
            <a:avLst/>
            <a:gdLst/>
            <a:ahLst/>
            <a:cxnLst/>
            <a:rect l="l" t="t" r="r" b="b"/>
            <a:pathLst>
              <a:path w="335908" h="137950">
                <a:moveTo>
                  <a:pt x="0" y="0"/>
                </a:moveTo>
                <a:lnTo>
                  <a:pt x="335908" y="0"/>
                </a:lnTo>
                <a:lnTo>
                  <a:pt x="335908" y="137951"/>
                </a:lnTo>
                <a:lnTo>
                  <a:pt x="0" y="137951"/>
                </a:lnTo>
                <a:lnTo>
                  <a:pt x="0" y="0"/>
                </a:lnTo>
                <a:close/>
              </a:path>
            </a:pathLst>
          </a:custGeom>
          <a:blipFill>
            <a:blip r:embed="rId10"/>
            <a:stretch>
              <a:fillRect l="-8331" t="-2185" r="-19904" b="-11360"/>
            </a:stretch>
          </a:blipFill>
        </p:spPr>
      </p:sp>
      <p:grpSp>
        <p:nvGrpSpPr>
          <p:cNvPr id="69" name="Group 69"/>
          <p:cNvGrpSpPr/>
          <p:nvPr/>
        </p:nvGrpSpPr>
        <p:grpSpPr>
          <a:xfrm>
            <a:off x="2317569" y="10078711"/>
            <a:ext cx="322961" cy="129813"/>
            <a:chOff x="0" y="0"/>
            <a:chExt cx="90632" cy="36429"/>
          </a:xfrm>
        </p:grpSpPr>
        <p:sp>
          <p:nvSpPr>
            <p:cNvPr id="70" name="Freeform 70"/>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71" name="TextBox 71"/>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72" name="Freeform 72"/>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7"/>
            <a:stretch>
              <a:fillRect/>
            </a:stretch>
          </a:blipFill>
        </p:spPr>
      </p:sp>
      <p:sp>
        <p:nvSpPr>
          <p:cNvPr id="73" name="Freeform 73"/>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7"/>
            <a:stretch>
              <a:fillRect/>
            </a:stretch>
          </a:blipFill>
        </p:spPr>
      </p:sp>
      <p:sp>
        <p:nvSpPr>
          <p:cNvPr id="74" name="AutoShape 74"/>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75" name="TextBox 75"/>
          <p:cNvSpPr txBox="1"/>
          <p:nvPr/>
        </p:nvSpPr>
        <p:spPr>
          <a:xfrm>
            <a:off x="14220377" y="359192"/>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محطة تنقية</a:t>
            </a:r>
          </a:p>
        </p:txBody>
      </p:sp>
      <p:sp>
        <p:nvSpPr>
          <p:cNvPr id="76" name="Freeform 76"/>
          <p:cNvSpPr/>
          <p:nvPr/>
        </p:nvSpPr>
        <p:spPr>
          <a:xfrm>
            <a:off x="6483050" y="1359914"/>
            <a:ext cx="355984" cy="579067"/>
          </a:xfrm>
          <a:custGeom>
            <a:avLst/>
            <a:gdLst/>
            <a:ahLst/>
            <a:cxnLst/>
            <a:rect l="l" t="t" r="r" b="b"/>
            <a:pathLst>
              <a:path w="355984" h="579067">
                <a:moveTo>
                  <a:pt x="0" y="0"/>
                </a:moveTo>
                <a:lnTo>
                  <a:pt x="355984" y="0"/>
                </a:lnTo>
                <a:lnTo>
                  <a:pt x="355984" y="579067"/>
                </a:lnTo>
                <a:lnTo>
                  <a:pt x="0" y="57906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77" name="Freeform 77"/>
          <p:cNvSpPr/>
          <p:nvPr/>
        </p:nvSpPr>
        <p:spPr>
          <a:xfrm>
            <a:off x="17433088" y="342859"/>
            <a:ext cx="488368" cy="794412"/>
          </a:xfrm>
          <a:custGeom>
            <a:avLst/>
            <a:gdLst/>
            <a:ahLst/>
            <a:cxnLst/>
            <a:rect l="l" t="t" r="r" b="b"/>
            <a:pathLst>
              <a:path w="488368" h="794412">
                <a:moveTo>
                  <a:pt x="0" y="0"/>
                </a:moveTo>
                <a:lnTo>
                  <a:pt x="488369" y="0"/>
                </a:lnTo>
                <a:lnTo>
                  <a:pt x="488369" y="794412"/>
                </a:lnTo>
                <a:lnTo>
                  <a:pt x="0" y="794412"/>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78" name="AutoShape 78"/>
          <p:cNvSpPr/>
          <p:nvPr/>
        </p:nvSpPr>
        <p:spPr>
          <a:xfrm flipV="1">
            <a:off x="12772389" y="4885676"/>
            <a:ext cx="6280042" cy="0"/>
          </a:xfrm>
          <a:prstGeom prst="line">
            <a:avLst/>
          </a:prstGeom>
          <a:ln w="28575" cap="flat">
            <a:solidFill>
              <a:srgbClr val="94415A">
                <a:alpha val="23922"/>
              </a:srgbClr>
            </a:solidFill>
            <a:prstDash val="solid"/>
            <a:headEnd type="none" w="sm" len="sm"/>
            <a:tailEnd type="none" w="sm" len="sm"/>
          </a:ln>
        </p:spPr>
      </p:sp>
      <p:sp>
        <p:nvSpPr>
          <p:cNvPr id="79" name="Freeform 79"/>
          <p:cNvSpPr/>
          <p:nvPr/>
        </p:nvSpPr>
        <p:spPr>
          <a:xfrm>
            <a:off x="15070761" y="5047601"/>
            <a:ext cx="3019591" cy="2128812"/>
          </a:xfrm>
          <a:custGeom>
            <a:avLst/>
            <a:gdLst/>
            <a:ahLst/>
            <a:cxnLst/>
            <a:rect l="l" t="t" r="r" b="b"/>
            <a:pathLst>
              <a:path w="3019591" h="2128812">
                <a:moveTo>
                  <a:pt x="0" y="0"/>
                </a:moveTo>
                <a:lnTo>
                  <a:pt x="3019591" y="0"/>
                </a:lnTo>
                <a:lnTo>
                  <a:pt x="3019591" y="2128812"/>
                </a:lnTo>
                <a:lnTo>
                  <a:pt x="0" y="2128812"/>
                </a:lnTo>
                <a:lnTo>
                  <a:pt x="0" y="0"/>
                </a:lnTo>
                <a:close/>
              </a:path>
            </a:pathLst>
          </a:custGeom>
          <a:blipFill>
            <a:blip r:embed="rId13"/>
            <a:stretch>
              <a:fillRect/>
            </a:stretch>
          </a:blipFill>
        </p:spPr>
      </p:sp>
      <p:sp>
        <p:nvSpPr>
          <p:cNvPr id="80" name="TextBox 80"/>
          <p:cNvSpPr txBox="1"/>
          <p:nvPr/>
        </p:nvSpPr>
        <p:spPr>
          <a:xfrm>
            <a:off x="1735970" y="8135534"/>
            <a:ext cx="533785"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مرافق عامة</a:t>
            </a:r>
          </a:p>
        </p:txBody>
      </p:sp>
      <p:sp>
        <p:nvSpPr>
          <p:cNvPr id="81" name="TextBox 81"/>
          <p:cNvSpPr txBox="1"/>
          <p:nvPr/>
        </p:nvSpPr>
        <p:spPr>
          <a:xfrm>
            <a:off x="1427916" y="6478144"/>
            <a:ext cx="1012813"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مدينة خان يونس</a:t>
            </a:r>
          </a:p>
        </p:txBody>
      </p:sp>
      <p:sp>
        <p:nvSpPr>
          <p:cNvPr id="82" name="TextBox 82"/>
          <p:cNvSpPr txBox="1"/>
          <p:nvPr/>
        </p:nvSpPr>
        <p:spPr>
          <a:xfrm>
            <a:off x="1469077" y="6682125"/>
            <a:ext cx="1012813"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شبكة الشوارع</a:t>
            </a:r>
          </a:p>
        </p:txBody>
      </p:sp>
      <p:sp>
        <p:nvSpPr>
          <p:cNvPr id="83" name="TextBox 83"/>
          <p:cNvSpPr txBox="1"/>
          <p:nvPr/>
        </p:nvSpPr>
        <p:spPr>
          <a:xfrm>
            <a:off x="1427916" y="6899286"/>
            <a:ext cx="1012813"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الموانئ المقترحة</a:t>
            </a:r>
          </a:p>
        </p:txBody>
      </p:sp>
      <p:sp>
        <p:nvSpPr>
          <p:cNvPr id="84" name="TextBox 84"/>
          <p:cNvSpPr txBox="1"/>
          <p:nvPr/>
        </p:nvSpPr>
        <p:spPr>
          <a:xfrm>
            <a:off x="1029206" y="7104812"/>
            <a:ext cx="1411523"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محطات المواصلات الرئيسية</a:t>
            </a:r>
          </a:p>
        </p:txBody>
      </p:sp>
      <p:sp>
        <p:nvSpPr>
          <p:cNvPr id="85" name="TextBox 85"/>
          <p:cNvSpPr txBox="1"/>
          <p:nvPr/>
        </p:nvSpPr>
        <p:spPr>
          <a:xfrm>
            <a:off x="1469077" y="7509182"/>
            <a:ext cx="1067571"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مستشفيات</a:t>
            </a:r>
          </a:p>
        </p:txBody>
      </p:sp>
      <p:sp>
        <p:nvSpPr>
          <p:cNvPr id="86" name="TextBox 86"/>
          <p:cNvSpPr txBox="1"/>
          <p:nvPr/>
        </p:nvSpPr>
        <p:spPr>
          <a:xfrm>
            <a:off x="1564121" y="8535601"/>
            <a:ext cx="705634"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اثار و مباني دينية</a:t>
            </a:r>
          </a:p>
        </p:txBody>
      </p:sp>
      <p:sp>
        <p:nvSpPr>
          <p:cNvPr id="87" name="TextBox 87"/>
          <p:cNvSpPr txBox="1"/>
          <p:nvPr/>
        </p:nvSpPr>
        <p:spPr>
          <a:xfrm>
            <a:off x="1839410" y="8722884"/>
            <a:ext cx="488891" cy="166186"/>
          </a:xfrm>
          <a:prstGeom prst="rect">
            <a:avLst/>
          </a:prstGeom>
        </p:spPr>
        <p:txBody>
          <a:bodyPr lIns="0" tIns="0" rIns="0" bIns="0" rtlCol="0" anchor="t">
            <a:spAutoFit/>
          </a:bodyPr>
          <a:lstStyle/>
          <a:p>
            <a:pPr algn="ctr" rtl="1">
              <a:lnSpc>
                <a:spcPts val="1081"/>
              </a:lnSpc>
            </a:pPr>
            <a:r>
              <a:rPr lang="ar-EG" sz="1049">
                <a:solidFill>
                  <a:srgbClr val="0E0D0D"/>
                </a:solidFill>
                <a:latin typeface="29LT Zarid Display"/>
                <a:ea typeface="29LT Zarid Display"/>
                <a:cs typeface="29LT Zarid Display"/>
                <a:sym typeface="29LT Zarid Display"/>
                <a:rtl/>
              </a:rPr>
              <a:t> تجاري </a:t>
            </a:r>
          </a:p>
        </p:txBody>
      </p:sp>
      <p:sp>
        <p:nvSpPr>
          <p:cNvPr id="88" name="TextBox 88"/>
          <p:cNvSpPr txBox="1"/>
          <p:nvPr/>
        </p:nvSpPr>
        <p:spPr>
          <a:xfrm>
            <a:off x="1041016" y="8916857"/>
            <a:ext cx="1287284" cy="159836"/>
          </a:xfrm>
          <a:prstGeom prst="rect">
            <a:avLst/>
          </a:prstGeom>
        </p:spPr>
        <p:txBody>
          <a:bodyPr lIns="0" tIns="0" rIns="0" bIns="0" rtlCol="0" anchor="t">
            <a:spAutoFit/>
          </a:bodyPr>
          <a:lstStyle/>
          <a:p>
            <a:pPr algn="ctr" rtl="1">
              <a:lnSpc>
                <a:spcPts val="1037"/>
              </a:lnSpc>
            </a:pPr>
            <a:r>
              <a:rPr lang="ar-EG" sz="1007">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89" name="TextBox 89"/>
          <p:cNvSpPr txBox="1"/>
          <p:nvPr/>
        </p:nvSpPr>
        <p:spPr>
          <a:xfrm>
            <a:off x="1089242" y="9110015"/>
            <a:ext cx="1287284" cy="159836"/>
          </a:xfrm>
          <a:prstGeom prst="rect">
            <a:avLst/>
          </a:prstGeom>
        </p:spPr>
        <p:txBody>
          <a:bodyPr lIns="0" tIns="0" rIns="0" bIns="0" rtlCol="0" anchor="t">
            <a:spAutoFit/>
          </a:bodyPr>
          <a:lstStyle/>
          <a:p>
            <a:pPr algn="ctr" rtl="1">
              <a:lnSpc>
                <a:spcPts val="1037"/>
              </a:lnSpc>
            </a:pPr>
            <a:r>
              <a:rPr lang="ar-EG" sz="1007">
                <a:solidFill>
                  <a:srgbClr val="0E0D0D"/>
                </a:solidFill>
                <a:latin typeface="29LT Zarid Display"/>
                <a:ea typeface="29LT Zarid Display"/>
                <a:cs typeface="29LT Zarid Display"/>
                <a:sym typeface="29LT Zarid Display"/>
                <a:rtl/>
              </a:rPr>
              <a:t>منطقة صناعات خفيفة وحرفية</a:t>
            </a:r>
          </a:p>
        </p:txBody>
      </p:sp>
      <p:sp>
        <p:nvSpPr>
          <p:cNvPr id="90" name="TextBox 90"/>
          <p:cNvSpPr txBox="1"/>
          <p:nvPr/>
        </p:nvSpPr>
        <p:spPr>
          <a:xfrm>
            <a:off x="1084089" y="9480629"/>
            <a:ext cx="1287284" cy="159836"/>
          </a:xfrm>
          <a:prstGeom prst="rect">
            <a:avLst/>
          </a:prstGeom>
        </p:spPr>
        <p:txBody>
          <a:bodyPr lIns="0" tIns="0" rIns="0" bIns="0" rtlCol="0" anchor="t">
            <a:spAutoFit/>
          </a:bodyPr>
          <a:lstStyle/>
          <a:p>
            <a:pPr algn="ctr" rtl="1">
              <a:lnSpc>
                <a:spcPts val="1037"/>
              </a:lnSpc>
            </a:pPr>
            <a:r>
              <a:rPr lang="ar-EG" sz="1007">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91" name="TextBox 91"/>
          <p:cNvSpPr txBox="1"/>
          <p:nvPr/>
        </p:nvSpPr>
        <p:spPr>
          <a:xfrm>
            <a:off x="1585604" y="9273168"/>
            <a:ext cx="865166" cy="159836"/>
          </a:xfrm>
          <a:prstGeom prst="rect">
            <a:avLst/>
          </a:prstGeom>
        </p:spPr>
        <p:txBody>
          <a:bodyPr lIns="0" tIns="0" rIns="0" bIns="0" rtlCol="0" anchor="t">
            <a:spAutoFit/>
          </a:bodyPr>
          <a:lstStyle/>
          <a:p>
            <a:pPr algn="ctr" rtl="1">
              <a:lnSpc>
                <a:spcPts val="1037"/>
              </a:lnSpc>
            </a:pPr>
            <a:r>
              <a:rPr lang="ar-EG" sz="1007">
                <a:solidFill>
                  <a:srgbClr val="0E0D0D"/>
                </a:solidFill>
                <a:latin typeface="29LT Zarid Display"/>
                <a:ea typeface="29LT Zarid Display"/>
                <a:cs typeface="29LT Zarid Display"/>
                <a:sym typeface="29LT Zarid Display"/>
                <a:rtl/>
              </a:rPr>
              <a:t>محمية طبيعية</a:t>
            </a:r>
          </a:p>
        </p:txBody>
      </p:sp>
      <p:sp>
        <p:nvSpPr>
          <p:cNvPr id="92" name="TextBox 92"/>
          <p:cNvSpPr txBox="1"/>
          <p:nvPr/>
        </p:nvSpPr>
        <p:spPr>
          <a:xfrm>
            <a:off x="1706841" y="9884702"/>
            <a:ext cx="628328" cy="166325"/>
          </a:xfrm>
          <a:prstGeom prst="rect">
            <a:avLst/>
          </a:prstGeom>
        </p:spPr>
        <p:txBody>
          <a:bodyPr lIns="0" tIns="0" rIns="0" bIns="0" rtlCol="0" anchor="t">
            <a:spAutoFit/>
          </a:bodyPr>
          <a:lstStyle/>
          <a:p>
            <a:pPr algn="ctr" rtl="1">
              <a:lnSpc>
                <a:spcPts val="1082"/>
              </a:lnSpc>
            </a:pPr>
            <a:r>
              <a:rPr lang="ar-EG" sz="1050">
                <a:solidFill>
                  <a:srgbClr val="0E0D0D"/>
                </a:solidFill>
                <a:latin typeface="29LT Zarid Display"/>
                <a:ea typeface="29LT Zarid Display"/>
                <a:cs typeface="29LT Zarid Display"/>
                <a:sym typeface="29LT Zarid Display"/>
                <a:rtl/>
              </a:rPr>
              <a:t>محطة تنقية</a:t>
            </a:r>
          </a:p>
        </p:txBody>
      </p:sp>
      <p:sp>
        <p:nvSpPr>
          <p:cNvPr id="93" name="TextBox 93"/>
          <p:cNvSpPr txBox="1"/>
          <p:nvPr/>
        </p:nvSpPr>
        <p:spPr>
          <a:xfrm>
            <a:off x="1209114" y="9692145"/>
            <a:ext cx="1342857" cy="166325"/>
          </a:xfrm>
          <a:prstGeom prst="rect">
            <a:avLst/>
          </a:prstGeom>
        </p:spPr>
        <p:txBody>
          <a:bodyPr lIns="0" tIns="0" rIns="0" bIns="0" rtlCol="0" anchor="t">
            <a:spAutoFit/>
          </a:bodyPr>
          <a:lstStyle/>
          <a:p>
            <a:pPr algn="ctr" rtl="1">
              <a:lnSpc>
                <a:spcPts val="1082"/>
              </a:lnSpc>
            </a:pPr>
            <a:r>
              <a:rPr lang="ar-EG" sz="1050">
                <a:solidFill>
                  <a:srgbClr val="0E0D0D"/>
                </a:solidFill>
                <a:latin typeface="29LT Zarid Display"/>
                <a:ea typeface="29LT Zarid Display"/>
                <a:cs typeface="29LT Zarid Display"/>
                <a:sym typeface="29LT Zarid Display"/>
                <a:rtl/>
              </a:rPr>
              <a:t>مزرعة خلايا شمسية</a:t>
            </a:r>
          </a:p>
        </p:txBody>
      </p:sp>
      <p:sp>
        <p:nvSpPr>
          <p:cNvPr id="94" name="TextBox 94"/>
          <p:cNvSpPr txBox="1"/>
          <p:nvPr/>
        </p:nvSpPr>
        <p:spPr>
          <a:xfrm>
            <a:off x="1084089" y="10046405"/>
            <a:ext cx="1342857" cy="166325"/>
          </a:xfrm>
          <a:prstGeom prst="rect">
            <a:avLst/>
          </a:prstGeom>
        </p:spPr>
        <p:txBody>
          <a:bodyPr lIns="0" tIns="0" rIns="0" bIns="0" rtlCol="0" anchor="t">
            <a:spAutoFit/>
          </a:bodyPr>
          <a:lstStyle/>
          <a:p>
            <a:pPr algn="ctr" rtl="1">
              <a:lnSpc>
                <a:spcPts val="1082"/>
              </a:lnSpc>
            </a:pPr>
            <a:r>
              <a:rPr lang="ar-EG" sz="1050">
                <a:solidFill>
                  <a:srgbClr val="0E0D0D"/>
                </a:solidFill>
                <a:latin typeface="29LT Zarid Display"/>
                <a:ea typeface="29LT Zarid Display"/>
                <a:cs typeface="29LT Zarid Display"/>
                <a:sym typeface="29LT Zarid Display"/>
                <a:rtl/>
              </a:rPr>
              <a:t>محطة معالجة مياه عادمة</a:t>
            </a:r>
          </a:p>
        </p:txBody>
      </p:sp>
      <p:sp>
        <p:nvSpPr>
          <p:cNvPr id="95" name="TextBox 95"/>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خدمات البنية التحتية الكبرى</a:t>
            </a:r>
          </a:p>
        </p:txBody>
      </p:sp>
      <p:sp>
        <p:nvSpPr>
          <p:cNvPr id="96" name="TextBox 96"/>
          <p:cNvSpPr txBox="1"/>
          <p:nvPr/>
        </p:nvSpPr>
        <p:spPr>
          <a:xfrm>
            <a:off x="9144000" y="1329939"/>
            <a:ext cx="8777457" cy="2360748"/>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اقتراح محطة تحلية حديثة تعمل بالطاقة الشمسية تحتوي المحطة على أنظمة متكاملة لمعالجة مياه البحر،</a:t>
            </a:r>
          </a:p>
          <a:p>
            <a:pPr algn="r" rtl="1">
              <a:lnSpc>
                <a:spcPts val="3697"/>
              </a:lnSpc>
            </a:pPr>
            <a:r>
              <a:rPr lang="ar-EG" sz="2370">
                <a:solidFill>
                  <a:srgbClr val="000000"/>
                </a:solidFill>
                <a:latin typeface="29LT Zarid Display"/>
                <a:ea typeface="29LT Zarid Display"/>
                <a:cs typeface="29LT Zarid Display"/>
                <a:sym typeface="29LT Zarid Display"/>
                <a:rtl/>
              </a:rPr>
              <a:t>- كما يُوصى بإنشاء  شبكة متكاملة لحصاد مياه الأمطار وتغذية الخزان الجوفي لتعزيز المياه الجوفية وتقليل الفيضانات، مع تشجيع استخدام المياه المحصودة في الري لحماية مصادر المياه العذبة.</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97" name="TextBox 97"/>
          <p:cNvSpPr txBox="1"/>
          <p:nvPr/>
        </p:nvSpPr>
        <p:spPr>
          <a:xfrm>
            <a:off x="12691898" y="3997388"/>
            <a:ext cx="474119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محطة معالجة مياه عادمة</a:t>
            </a:r>
          </a:p>
        </p:txBody>
      </p:sp>
      <p:sp>
        <p:nvSpPr>
          <p:cNvPr id="98" name="TextBox 98"/>
          <p:cNvSpPr txBox="1"/>
          <p:nvPr/>
        </p:nvSpPr>
        <p:spPr>
          <a:xfrm>
            <a:off x="9719431" y="4952812"/>
            <a:ext cx="5017955" cy="2360748"/>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الحفاظ على موقع محطة المعالجة  القديمة  نظرًا لأهميتها  الاستراتيجية، لكنها بحاجة  إلى إعادة بناء وتأميم شامل بعد الحرب. ستُدار المحطة بأنظمة متطورة لضمان كفاءة التشغيل وتحقيق الاستدامة في إدارة الموارد المائية.</a:t>
            </a:r>
          </a:p>
        </p:txBody>
      </p:sp>
      <p:sp>
        <p:nvSpPr>
          <p:cNvPr id="99" name="Freeform 99"/>
          <p:cNvSpPr/>
          <p:nvPr/>
        </p:nvSpPr>
        <p:spPr>
          <a:xfrm>
            <a:off x="5217438" y="3108152"/>
            <a:ext cx="355984" cy="579067"/>
          </a:xfrm>
          <a:custGeom>
            <a:avLst/>
            <a:gdLst/>
            <a:ahLst/>
            <a:cxnLst/>
            <a:rect l="l" t="t" r="r" b="b"/>
            <a:pathLst>
              <a:path w="355984" h="579067">
                <a:moveTo>
                  <a:pt x="0" y="0"/>
                </a:moveTo>
                <a:lnTo>
                  <a:pt x="355984" y="0"/>
                </a:lnTo>
                <a:lnTo>
                  <a:pt x="355984" y="579067"/>
                </a:lnTo>
                <a:lnTo>
                  <a:pt x="0" y="579067"/>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sp>
      <p:sp>
        <p:nvSpPr>
          <p:cNvPr id="100" name="Freeform 100"/>
          <p:cNvSpPr/>
          <p:nvPr/>
        </p:nvSpPr>
        <p:spPr>
          <a:xfrm>
            <a:off x="17433088" y="3984959"/>
            <a:ext cx="504395" cy="820482"/>
          </a:xfrm>
          <a:custGeom>
            <a:avLst/>
            <a:gdLst/>
            <a:ahLst/>
            <a:cxnLst/>
            <a:rect l="l" t="t" r="r" b="b"/>
            <a:pathLst>
              <a:path w="504395" h="820482">
                <a:moveTo>
                  <a:pt x="0" y="0"/>
                </a:moveTo>
                <a:lnTo>
                  <a:pt x="504395" y="0"/>
                </a:lnTo>
                <a:lnTo>
                  <a:pt x="504395" y="820482"/>
                </a:lnTo>
                <a:lnTo>
                  <a:pt x="0" y="820482"/>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sp>
      <p:sp>
        <p:nvSpPr>
          <p:cNvPr id="101" name="AutoShape 101"/>
          <p:cNvSpPr/>
          <p:nvPr/>
        </p:nvSpPr>
        <p:spPr>
          <a:xfrm>
            <a:off x="13443029" y="8209621"/>
            <a:ext cx="5542588" cy="14288"/>
          </a:xfrm>
          <a:prstGeom prst="line">
            <a:avLst/>
          </a:prstGeom>
          <a:ln w="28575" cap="flat">
            <a:solidFill>
              <a:srgbClr val="94415A">
                <a:alpha val="23922"/>
              </a:srgbClr>
            </a:solidFill>
            <a:prstDash val="solid"/>
            <a:headEnd type="none" w="sm" len="sm"/>
            <a:tailEnd type="none" w="sm" len="sm"/>
          </a:ln>
        </p:spPr>
      </p:sp>
      <p:sp>
        <p:nvSpPr>
          <p:cNvPr id="102" name="TextBox 102"/>
          <p:cNvSpPr txBox="1"/>
          <p:nvPr/>
        </p:nvSpPr>
        <p:spPr>
          <a:xfrm>
            <a:off x="13465914" y="7335621"/>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مزرعة خلايا شمسية</a:t>
            </a:r>
          </a:p>
        </p:txBody>
      </p:sp>
      <p:sp>
        <p:nvSpPr>
          <p:cNvPr id="103" name="Freeform 103"/>
          <p:cNvSpPr/>
          <p:nvPr/>
        </p:nvSpPr>
        <p:spPr>
          <a:xfrm>
            <a:off x="17366274" y="7319288"/>
            <a:ext cx="488368" cy="794412"/>
          </a:xfrm>
          <a:custGeom>
            <a:avLst/>
            <a:gdLst/>
            <a:ahLst/>
            <a:cxnLst/>
            <a:rect l="l" t="t" r="r" b="b"/>
            <a:pathLst>
              <a:path w="488368" h="794412">
                <a:moveTo>
                  <a:pt x="0" y="0"/>
                </a:moveTo>
                <a:lnTo>
                  <a:pt x="488368" y="0"/>
                </a:lnTo>
                <a:lnTo>
                  <a:pt x="488368" y="794412"/>
                </a:lnTo>
                <a:lnTo>
                  <a:pt x="0" y="794412"/>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
        <p:nvSpPr>
          <p:cNvPr id="104" name="TextBox 104"/>
          <p:cNvSpPr txBox="1"/>
          <p:nvPr/>
        </p:nvSpPr>
        <p:spPr>
          <a:xfrm>
            <a:off x="9144000" y="8359655"/>
            <a:ext cx="8777457" cy="1430251"/>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تم اقتراح إنشاء مزرعتين للخلايا، بهدف دعم تشغيل المرافق الحيوية بالطاقة النظيفة، وتعزيز منعة المدينة من خلال توفير مصدر طاقة مستقل يضمن استمرارية الخدمات في أوقات الأزمات.</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p:txBody>
      </p:sp>
      <p:sp>
        <p:nvSpPr>
          <p:cNvPr id="105" name="Freeform 105"/>
          <p:cNvSpPr/>
          <p:nvPr/>
        </p:nvSpPr>
        <p:spPr>
          <a:xfrm>
            <a:off x="4952671" y="3323526"/>
            <a:ext cx="355984" cy="579067"/>
          </a:xfrm>
          <a:custGeom>
            <a:avLst/>
            <a:gdLst/>
            <a:ahLst/>
            <a:cxnLst/>
            <a:rect l="l" t="t" r="r" b="b"/>
            <a:pathLst>
              <a:path w="355984" h="579067">
                <a:moveTo>
                  <a:pt x="0" y="0"/>
                </a:moveTo>
                <a:lnTo>
                  <a:pt x="355984" y="0"/>
                </a:lnTo>
                <a:lnTo>
                  <a:pt x="355984" y="579067"/>
                </a:lnTo>
                <a:lnTo>
                  <a:pt x="0" y="579067"/>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
        <p:nvSpPr>
          <p:cNvPr id="106" name="Freeform 106"/>
          <p:cNvSpPr/>
          <p:nvPr/>
        </p:nvSpPr>
        <p:spPr>
          <a:xfrm>
            <a:off x="7046517" y="8301721"/>
            <a:ext cx="355984" cy="579067"/>
          </a:xfrm>
          <a:custGeom>
            <a:avLst/>
            <a:gdLst/>
            <a:ahLst/>
            <a:cxnLst/>
            <a:rect l="l" t="t" r="r" b="b"/>
            <a:pathLst>
              <a:path w="355984" h="579067">
                <a:moveTo>
                  <a:pt x="0" y="0"/>
                </a:moveTo>
                <a:lnTo>
                  <a:pt x="355984" y="0"/>
                </a:lnTo>
                <a:lnTo>
                  <a:pt x="355984" y="579067"/>
                </a:lnTo>
                <a:lnTo>
                  <a:pt x="0" y="579067"/>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61039" cy="10287000"/>
          </a:xfrm>
          <a:custGeom>
            <a:avLst/>
            <a:gdLst/>
            <a:ahLst/>
            <a:cxnLst/>
            <a:rect l="l" t="t" r="r" b="b"/>
            <a:pathLst>
              <a:path w="8061039" h="10287000">
                <a:moveTo>
                  <a:pt x="0" y="0"/>
                </a:moveTo>
                <a:lnTo>
                  <a:pt x="8061039" y="0"/>
                </a:lnTo>
                <a:lnTo>
                  <a:pt x="8061039" y="10287000"/>
                </a:lnTo>
                <a:lnTo>
                  <a:pt x="0" y="10287000"/>
                </a:lnTo>
                <a:lnTo>
                  <a:pt x="0" y="0"/>
                </a:lnTo>
                <a:close/>
              </a:path>
            </a:pathLst>
          </a:custGeom>
          <a:blipFill>
            <a:blip r:embed="rId2"/>
            <a:stretch>
              <a:fillRect l="-5121"/>
            </a:stretch>
          </a:blipFill>
          <a:ln w="9525" cap="sq">
            <a:solidFill>
              <a:srgbClr val="000000"/>
            </a:solidFill>
            <a:prstDash val="solid"/>
            <a:miter/>
          </a:ln>
        </p:spPr>
      </p:sp>
      <p:grpSp>
        <p:nvGrpSpPr>
          <p:cNvPr id="3" name="Group 3"/>
          <p:cNvGrpSpPr/>
          <p:nvPr/>
        </p:nvGrpSpPr>
        <p:grpSpPr>
          <a:xfrm>
            <a:off x="2157212" y="6507098"/>
            <a:ext cx="286282" cy="116725"/>
            <a:chOff x="0" y="0"/>
            <a:chExt cx="159297" cy="64950"/>
          </a:xfrm>
        </p:grpSpPr>
        <p:sp>
          <p:nvSpPr>
            <p:cNvPr id="4" name="Freeform 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5" name="TextBox 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6" name="Group 6"/>
          <p:cNvGrpSpPr/>
          <p:nvPr/>
        </p:nvGrpSpPr>
        <p:grpSpPr>
          <a:xfrm>
            <a:off x="2155622" y="6686519"/>
            <a:ext cx="286282" cy="116725"/>
            <a:chOff x="0" y="0"/>
            <a:chExt cx="159297" cy="64950"/>
          </a:xfrm>
        </p:grpSpPr>
        <p:sp>
          <p:nvSpPr>
            <p:cNvPr id="7" name="Freeform 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8" name="TextBox 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9" name="Group 9"/>
          <p:cNvGrpSpPr/>
          <p:nvPr/>
        </p:nvGrpSpPr>
        <p:grpSpPr>
          <a:xfrm>
            <a:off x="2157212" y="6866361"/>
            <a:ext cx="286282" cy="116725"/>
            <a:chOff x="0" y="0"/>
            <a:chExt cx="159297" cy="64950"/>
          </a:xfrm>
        </p:grpSpPr>
        <p:sp>
          <p:nvSpPr>
            <p:cNvPr id="10" name="Freeform 1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1" name="TextBox 1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2" name="Group 12"/>
          <p:cNvGrpSpPr/>
          <p:nvPr/>
        </p:nvGrpSpPr>
        <p:grpSpPr>
          <a:xfrm>
            <a:off x="2157212" y="7046204"/>
            <a:ext cx="286282" cy="116725"/>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5" name="TextBox 15"/>
          <p:cNvSpPr txBox="1"/>
          <p:nvPr/>
        </p:nvSpPr>
        <p:spPr>
          <a:xfrm>
            <a:off x="1354133" y="7208575"/>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جامعات وكليات</a:t>
            </a:r>
          </a:p>
        </p:txBody>
      </p:sp>
      <p:grpSp>
        <p:nvGrpSpPr>
          <p:cNvPr id="16" name="Group 16"/>
          <p:cNvGrpSpPr/>
          <p:nvPr/>
        </p:nvGrpSpPr>
        <p:grpSpPr>
          <a:xfrm>
            <a:off x="2149668" y="7220199"/>
            <a:ext cx="286282" cy="116725"/>
            <a:chOff x="0" y="0"/>
            <a:chExt cx="159297" cy="64950"/>
          </a:xfrm>
        </p:grpSpPr>
        <p:sp>
          <p:nvSpPr>
            <p:cNvPr id="17" name="Freeform 1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8" name="TextBox 1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9" name="Group 19"/>
          <p:cNvGrpSpPr/>
          <p:nvPr/>
        </p:nvGrpSpPr>
        <p:grpSpPr>
          <a:xfrm>
            <a:off x="2149668" y="7400041"/>
            <a:ext cx="286282" cy="116725"/>
            <a:chOff x="0" y="0"/>
            <a:chExt cx="159297" cy="64950"/>
          </a:xfrm>
        </p:grpSpPr>
        <p:sp>
          <p:nvSpPr>
            <p:cNvPr id="20" name="Freeform 2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1" name="TextBox 2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2" name="TextBox 22"/>
          <p:cNvSpPr txBox="1"/>
          <p:nvPr/>
        </p:nvSpPr>
        <p:spPr>
          <a:xfrm>
            <a:off x="1282836" y="7557642"/>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مجمع دوائر حكومية</a:t>
            </a:r>
          </a:p>
        </p:txBody>
      </p:sp>
      <p:grpSp>
        <p:nvGrpSpPr>
          <p:cNvPr id="23" name="Group 23"/>
          <p:cNvGrpSpPr/>
          <p:nvPr/>
        </p:nvGrpSpPr>
        <p:grpSpPr>
          <a:xfrm>
            <a:off x="2149668" y="7567167"/>
            <a:ext cx="281766" cy="133856"/>
            <a:chOff x="0" y="0"/>
            <a:chExt cx="131710" cy="62570"/>
          </a:xfrm>
        </p:grpSpPr>
        <p:sp>
          <p:nvSpPr>
            <p:cNvPr id="24" name="Freeform 24"/>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5" name="TextBox 25"/>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497274" y="7736129"/>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مقابر</a:t>
            </a:r>
          </a:p>
        </p:txBody>
      </p:sp>
      <p:grpSp>
        <p:nvGrpSpPr>
          <p:cNvPr id="27" name="Group 27"/>
          <p:cNvGrpSpPr/>
          <p:nvPr/>
        </p:nvGrpSpPr>
        <p:grpSpPr>
          <a:xfrm>
            <a:off x="2145152" y="7759454"/>
            <a:ext cx="286282" cy="116725"/>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0" name="Group 30"/>
          <p:cNvGrpSpPr/>
          <p:nvPr/>
        </p:nvGrpSpPr>
        <p:grpSpPr>
          <a:xfrm>
            <a:off x="2157212" y="7948120"/>
            <a:ext cx="286282" cy="116725"/>
            <a:chOff x="0" y="0"/>
            <a:chExt cx="159297" cy="64950"/>
          </a:xfrm>
        </p:grpSpPr>
        <p:sp>
          <p:nvSpPr>
            <p:cNvPr id="31" name="Freeform 3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2" name="TextBox 3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3" name="TextBox 33"/>
          <p:cNvSpPr txBox="1"/>
          <p:nvPr/>
        </p:nvSpPr>
        <p:spPr>
          <a:xfrm>
            <a:off x="1548503" y="8100001"/>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مسرح  رئيسي</a:t>
            </a:r>
          </a:p>
        </p:txBody>
      </p:sp>
      <p:grpSp>
        <p:nvGrpSpPr>
          <p:cNvPr id="34" name="Group 34"/>
          <p:cNvGrpSpPr/>
          <p:nvPr/>
        </p:nvGrpSpPr>
        <p:grpSpPr>
          <a:xfrm>
            <a:off x="2157212" y="8119706"/>
            <a:ext cx="286282" cy="116725"/>
            <a:chOff x="0" y="0"/>
            <a:chExt cx="159297" cy="64950"/>
          </a:xfrm>
        </p:grpSpPr>
        <p:sp>
          <p:nvSpPr>
            <p:cNvPr id="35" name="Freeform 3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6" name="TextBox 3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7" name="Group 37"/>
          <p:cNvGrpSpPr/>
          <p:nvPr/>
        </p:nvGrpSpPr>
        <p:grpSpPr>
          <a:xfrm>
            <a:off x="2157212" y="8298192"/>
            <a:ext cx="286282" cy="116725"/>
            <a:chOff x="0" y="0"/>
            <a:chExt cx="159297" cy="64950"/>
          </a:xfrm>
        </p:grpSpPr>
        <p:sp>
          <p:nvSpPr>
            <p:cNvPr id="38" name="Freeform 3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39" name="TextBox 3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0" name="Group 40"/>
          <p:cNvGrpSpPr/>
          <p:nvPr/>
        </p:nvGrpSpPr>
        <p:grpSpPr>
          <a:xfrm>
            <a:off x="2165957" y="8636426"/>
            <a:ext cx="286282" cy="116725"/>
            <a:chOff x="0" y="0"/>
            <a:chExt cx="159297" cy="64950"/>
          </a:xfrm>
        </p:grpSpPr>
        <p:sp>
          <p:nvSpPr>
            <p:cNvPr id="41" name="Freeform 4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2" name="TextBox 4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3" name="Freeform 43"/>
          <p:cNvSpPr/>
          <p:nvPr/>
        </p:nvSpPr>
        <p:spPr>
          <a:xfrm>
            <a:off x="2170473" y="8790644"/>
            <a:ext cx="281766" cy="112908"/>
          </a:xfrm>
          <a:custGeom>
            <a:avLst/>
            <a:gdLst/>
            <a:ahLst/>
            <a:cxnLst/>
            <a:rect l="l" t="t" r="r" b="b"/>
            <a:pathLst>
              <a:path w="281766" h="112908">
                <a:moveTo>
                  <a:pt x="0" y="0"/>
                </a:moveTo>
                <a:lnTo>
                  <a:pt x="281766" y="0"/>
                </a:lnTo>
                <a:lnTo>
                  <a:pt x="281766" y="112908"/>
                </a:lnTo>
                <a:lnTo>
                  <a:pt x="0" y="112908"/>
                </a:lnTo>
                <a:lnTo>
                  <a:pt x="0" y="0"/>
                </a:lnTo>
                <a:close/>
              </a:path>
            </a:pathLst>
          </a:custGeom>
          <a:blipFill>
            <a:blip r:embed="rId3"/>
            <a:stretch>
              <a:fillRect/>
            </a:stretch>
          </a:blipFill>
        </p:spPr>
      </p:sp>
      <p:grpSp>
        <p:nvGrpSpPr>
          <p:cNvPr id="44" name="Group 44"/>
          <p:cNvGrpSpPr/>
          <p:nvPr/>
        </p:nvGrpSpPr>
        <p:grpSpPr>
          <a:xfrm>
            <a:off x="2165957" y="8474905"/>
            <a:ext cx="286282" cy="116725"/>
            <a:chOff x="0" y="0"/>
            <a:chExt cx="159297" cy="64950"/>
          </a:xfrm>
        </p:grpSpPr>
        <p:sp>
          <p:nvSpPr>
            <p:cNvPr id="45" name="Freeform 4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6" name="TextBox 4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7" name="Group 47"/>
          <p:cNvGrpSpPr/>
          <p:nvPr/>
        </p:nvGrpSpPr>
        <p:grpSpPr>
          <a:xfrm>
            <a:off x="2171523" y="9117695"/>
            <a:ext cx="286282" cy="116725"/>
            <a:chOff x="0" y="0"/>
            <a:chExt cx="159297" cy="64950"/>
          </a:xfrm>
        </p:grpSpPr>
        <p:sp>
          <p:nvSpPr>
            <p:cNvPr id="48" name="Freeform 4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49" name="TextBox 4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0" name="Freeform 50"/>
          <p:cNvSpPr/>
          <p:nvPr/>
        </p:nvSpPr>
        <p:spPr>
          <a:xfrm>
            <a:off x="2158773" y="9468095"/>
            <a:ext cx="289518" cy="122743"/>
          </a:xfrm>
          <a:custGeom>
            <a:avLst/>
            <a:gdLst/>
            <a:ahLst/>
            <a:cxnLst/>
            <a:rect l="l" t="t" r="r" b="b"/>
            <a:pathLst>
              <a:path w="289518" h="122743">
                <a:moveTo>
                  <a:pt x="0" y="0"/>
                </a:moveTo>
                <a:lnTo>
                  <a:pt x="289518" y="0"/>
                </a:lnTo>
                <a:lnTo>
                  <a:pt x="289518" y="122744"/>
                </a:lnTo>
                <a:lnTo>
                  <a:pt x="0" y="122744"/>
                </a:lnTo>
                <a:lnTo>
                  <a:pt x="0" y="0"/>
                </a:lnTo>
                <a:close/>
              </a:path>
            </a:pathLst>
          </a:custGeom>
          <a:blipFill>
            <a:blip r:embed="rId4"/>
            <a:stretch>
              <a:fillRect l="-3679" t="-5455" r="-4259"/>
            </a:stretch>
          </a:blipFill>
        </p:spPr>
      </p:sp>
      <p:sp>
        <p:nvSpPr>
          <p:cNvPr id="51" name="Freeform 51"/>
          <p:cNvSpPr/>
          <p:nvPr/>
        </p:nvSpPr>
        <p:spPr>
          <a:xfrm>
            <a:off x="2154361" y="9308273"/>
            <a:ext cx="293930" cy="120711"/>
          </a:xfrm>
          <a:custGeom>
            <a:avLst/>
            <a:gdLst/>
            <a:ahLst/>
            <a:cxnLst/>
            <a:rect l="l" t="t" r="r" b="b"/>
            <a:pathLst>
              <a:path w="293930" h="120711">
                <a:moveTo>
                  <a:pt x="0" y="0"/>
                </a:moveTo>
                <a:lnTo>
                  <a:pt x="293930" y="0"/>
                </a:lnTo>
                <a:lnTo>
                  <a:pt x="293930" y="120711"/>
                </a:lnTo>
                <a:lnTo>
                  <a:pt x="0" y="120711"/>
                </a:lnTo>
                <a:lnTo>
                  <a:pt x="0" y="0"/>
                </a:lnTo>
                <a:close/>
              </a:path>
            </a:pathLst>
          </a:custGeom>
          <a:blipFill>
            <a:blip r:embed="rId5"/>
            <a:stretch>
              <a:fillRect l="-8331" t="-2185" r="-19904" b="-11360"/>
            </a:stretch>
          </a:blipFill>
        </p:spPr>
      </p:sp>
      <p:grpSp>
        <p:nvGrpSpPr>
          <p:cNvPr id="52" name="Group 52"/>
          <p:cNvGrpSpPr/>
          <p:nvPr/>
        </p:nvGrpSpPr>
        <p:grpSpPr>
          <a:xfrm>
            <a:off x="2156567" y="9629950"/>
            <a:ext cx="282602" cy="113591"/>
            <a:chOff x="0" y="0"/>
            <a:chExt cx="90632" cy="36429"/>
          </a:xfrm>
        </p:grpSpPr>
        <p:sp>
          <p:nvSpPr>
            <p:cNvPr id="53" name="Freeform 53"/>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4" name="TextBox 54"/>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55" name="Freeform 55"/>
          <p:cNvSpPr/>
          <p:nvPr/>
        </p:nvSpPr>
        <p:spPr>
          <a:xfrm>
            <a:off x="2165957" y="8948604"/>
            <a:ext cx="282334" cy="106150"/>
          </a:xfrm>
          <a:custGeom>
            <a:avLst/>
            <a:gdLst/>
            <a:ahLst/>
            <a:cxnLst/>
            <a:rect l="l" t="t" r="r" b="b"/>
            <a:pathLst>
              <a:path w="282334" h="106150">
                <a:moveTo>
                  <a:pt x="0" y="0"/>
                </a:moveTo>
                <a:lnTo>
                  <a:pt x="282334" y="0"/>
                </a:lnTo>
                <a:lnTo>
                  <a:pt x="282334" y="106150"/>
                </a:lnTo>
                <a:lnTo>
                  <a:pt x="0" y="106150"/>
                </a:lnTo>
                <a:lnTo>
                  <a:pt x="0" y="0"/>
                </a:lnTo>
                <a:close/>
              </a:path>
            </a:pathLst>
          </a:custGeom>
          <a:blipFill>
            <a:blip r:embed="rId6">
              <a:alphaModFix amt="79000"/>
            </a:blip>
            <a:stretch>
              <a:fillRect t="-10100" b="-10100"/>
            </a:stretch>
          </a:blipFill>
        </p:spPr>
      </p:sp>
      <p:sp>
        <p:nvSpPr>
          <p:cNvPr id="56" name="Freeform 56"/>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7"/>
            <a:stretch>
              <a:fillRect l="-300971"/>
            </a:stretch>
          </a:blipFill>
        </p:spPr>
      </p:sp>
      <p:grpSp>
        <p:nvGrpSpPr>
          <p:cNvPr id="57" name="Group 57"/>
          <p:cNvGrpSpPr/>
          <p:nvPr/>
        </p:nvGrpSpPr>
        <p:grpSpPr>
          <a:xfrm>
            <a:off x="2148832" y="9804371"/>
            <a:ext cx="282602" cy="113591"/>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w="4762" cap="sq">
              <a:solidFill>
                <a:srgbClr val="000000"/>
              </a:solidFill>
              <a:prstDash val="solid"/>
              <a:miter/>
            </a:ln>
          </p:spPr>
        </p:sp>
        <p:sp>
          <p:nvSpPr>
            <p:cNvPr id="59" name="TextBox 59"/>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0" name="TextBox 60"/>
          <p:cNvSpPr txBox="1"/>
          <p:nvPr/>
        </p:nvSpPr>
        <p:spPr>
          <a:xfrm>
            <a:off x="1034637" y="9794846"/>
            <a:ext cx="1175045" cy="264084"/>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الحدائق والمساحات الخضراء</a:t>
            </a:r>
          </a:p>
          <a:p>
            <a:pPr algn="ctr" rtl="1">
              <a:lnSpc>
                <a:spcPts val="947"/>
              </a:lnSpc>
            </a:pPr>
            <a:endParaRPr lang="ar-EG" sz="919">
              <a:solidFill>
                <a:srgbClr val="0E0D0D"/>
              </a:solidFill>
              <a:latin typeface="29LT Zarid Display"/>
              <a:ea typeface="29LT Zarid Display"/>
              <a:cs typeface="29LT Zarid Display"/>
              <a:sym typeface="29LT Zarid Display"/>
              <a:rtl/>
            </a:endParaRPr>
          </a:p>
        </p:txBody>
      </p:sp>
      <p:grpSp>
        <p:nvGrpSpPr>
          <p:cNvPr id="61" name="Group 61"/>
          <p:cNvGrpSpPr/>
          <p:nvPr/>
        </p:nvGrpSpPr>
        <p:grpSpPr>
          <a:xfrm>
            <a:off x="2148832" y="9994162"/>
            <a:ext cx="282602" cy="113591"/>
            <a:chOff x="0" y="0"/>
            <a:chExt cx="90632" cy="36429"/>
          </a:xfrm>
        </p:grpSpPr>
        <p:sp>
          <p:nvSpPr>
            <p:cNvPr id="62" name="Freeform 62"/>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3" name="TextBox 63"/>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grpSp>
        <p:nvGrpSpPr>
          <p:cNvPr id="64" name="Group 64"/>
          <p:cNvGrpSpPr/>
          <p:nvPr/>
        </p:nvGrpSpPr>
        <p:grpSpPr>
          <a:xfrm>
            <a:off x="2148832" y="10150417"/>
            <a:ext cx="282602" cy="113591"/>
            <a:chOff x="0" y="0"/>
            <a:chExt cx="90632" cy="36429"/>
          </a:xfrm>
        </p:grpSpPr>
        <p:sp>
          <p:nvSpPr>
            <p:cNvPr id="65" name="Freeform 6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1F916"/>
            </a:solidFill>
            <a:ln w="4762" cap="sq">
              <a:solidFill>
                <a:srgbClr val="F3C592"/>
              </a:solidFill>
              <a:prstDash val="solid"/>
              <a:miter/>
            </a:ln>
          </p:spPr>
        </p:sp>
        <p:sp>
          <p:nvSpPr>
            <p:cNvPr id="66" name="TextBox 66"/>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7" name="AutoShape 67"/>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68" name="TextBox 68"/>
          <p:cNvSpPr txBox="1"/>
          <p:nvPr/>
        </p:nvSpPr>
        <p:spPr>
          <a:xfrm>
            <a:off x="13862550" y="572374"/>
            <a:ext cx="4254330" cy="1285621"/>
          </a:xfrm>
          <a:prstGeom prst="rect">
            <a:avLst/>
          </a:prstGeom>
        </p:spPr>
        <p:txBody>
          <a:bodyPr lIns="0" tIns="0" rIns="0" bIns="0" rtlCol="0" anchor="t">
            <a:spAutoFit/>
          </a:bodyPr>
          <a:lstStyle/>
          <a:p>
            <a:pPr algn="ctr" rtl="1">
              <a:lnSpc>
                <a:spcPts val="4532"/>
              </a:lnSpc>
            </a:pPr>
            <a:r>
              <a:rPr lang="ar-EG" sz="4400" dirty="0">
                <a:solidFill>
                  <a:srgbClr val="0F2B3C"/>
                </a:solidFill>
                <a:latin typeface="29LT Zarid Display"/>
                <a:ea typeface="29LT Zarid Display"/>
                <a:cs typeface="29LT Zarid Display"/>
                <a:sym typeface="29LT Zarid Display"/>
                <a:rtl/>
              </a:rPr>
              <a:t> الساحات العامة</a:t>
            </a:r>
          </a:p>
          <a:p>
            <a:pPr algn="ctr" rtl="1">
              <a:lnSpc>
                <a:spcPts val="4532"/>
              </a:lnSpc>
            </a:pPr>
            <a:endParaRPr lang="ar-EG" sz="4400" dirty="0">
              <a:solidFill>
                <a:srgbClr val="0F2B3C"/>
              </a:solidFill>
              <a:latin typeface="29LT Zarid Display"/>
              <a:ea typeface="29LT Zarid Display"/>
              <a:cs typeface="29LT Zarid Display"/>
              <a:sym typeface="29LT Zarid Display"/>
              <a:rtl/>
            </a:endParaRPr>
          </a:p>
        </p:txBody>
      </p:sp>
      <p:grpSp>
        <p:nvGrpSpPr>
          <p:cNvPr id="69" name="Group 69"/>
          <p:cNvGrpSpPr/>
          <p:nvPr/>
        </p:nvGrpSpPr>
        <p:grpSpPr>
          <a:xfrm>
            <a:off x="12954020" y="4033872"/>
            <a:ext cx="1224039" cy="1224039"/>
            <a:chOff x="0" y="0"/>
            <a:chExt cx="812800" cy="812800"/>
          </a:xfrm>
        </p:grpSpPr>
        <p:sp>
          <p:nvSpPr>
            <p:cNvPr id="70" name="Freeform 7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71450" cap="sq">
              <a:solidFill>
                <a:srgbClr val="CD8070"/>
              </a:solidFill>
              <a:prstDash val="solid"/>
              <a:miter/>
            </a:ln>
          </p:spPr>
        </p:sp>
        <p:sp>
          <p:nvSpPr>
            <p:cNvPr id="71" name="TextBox 7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72" name="Group 72"/>
          <p:cNvGrpSpPr/>
          <p:nvPr/>
        </p:nvGrpSpPr>
        <p:grpSpPr>
          <a:xfrm>
            <a:off x="14793036" y="4033872"/>
            <a:ext cx="1224039" cy="1224039"/>
            <a:chOff x="0" y="0"/>
            <a:chExt cx="812800" cy="812800"/>
          </a:xfrm>
        </p:grpSpPr>
        <p:sp>
          <p:nvSpPr>
            <p:cNvPr id="73" name="Freeform 7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71450" cap="sq">
              <a:solidFill>
                <a:srgbClr val="9E8C95"/>
              </a:solidFill>
              <a:prstDash val="solid"/>
              <a:miter/>
            </a:ln>
          </p:spPr>
        </p:sp>
        <p:sp>
          <p:nvSpPr>
            <p:cNvPr id="74" name="TextBox 7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75" name="Group 75"/>
          <p:cNvGrpSpPr/>
          <p:nvPr/>
        </p:nvGrpSpPr>
        <p:grpSpPr>
          <a:xfrm>
            <a:off x="16655876" y="4039361"/>
            <a:ext cx="1224039" cy="1224039"/>
            <a:chOff x="0" y="0"/>
            <a:chExt cx="812800" cy="812800"/>
          </a:xfrm>
        </p:grpSpPr>
        <p:sp>
          <p:nvSpPr>
            <p:cNvPr id="76" name="Freeform 7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71450" cap="sq">
              <a:solidFill>
                <a:srgbClr val="667B8A"/>
              </a:solidFill>
              <a:prstDash val="solid"/>
              <a:miter/>
            </a:ln>
          </p:spPr>
        </p:sp>
        <p:sp>
          <p:nvSpPr>
            <p:cNvPr id="77" name="TextBox 7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78" name="Freeform 78"/>
          <p:cNvSpPr/>
          <p:nvPr/>
        </p:nvSpPr>
        <p:spPr>
          <a:xfrm>
            <a:off x="17009485" y="4345345"/>
            <a:ext cx="542980" cy="583703"/>
          </a:xfrm>
          <a:custGeom>
            <a:avLst/>
            <a:gdLst/>
            <a:ahLst/>
            <a:cxnLst/>
            <a:rect l="l" t="t" r="r" b="b"/>
            <a:pathLst>
              <a:path w="542980" h="583703">
                <a:moveTo>
                  <a:pt x="0" y="0"/>
                </a:moveTo>
                <a:lnTo>
                  <a:pt x="542980" y="0"/>
                </a:lnTo>
                <a:lnTo>
                  <a:pt x="542980" y="583703"/>
                </a:lnTo>
                <a:lnTo>
                  <a:pt x="0" y="583703"/>
                </a:lnTo>
                <a:lnTo>
                  <a:pt x="0" y="0"/>
                </a:lnTo>
                <a:close/>
              </a:path>
            </a:pathLst>
          </a:custGeom>
          <a:blipFill>
            <a:blip r:embed="rId8"/>
            <a:stretch>
              <a:fillRect/>
            </a:stretch>
          </a:blipFill>
        </p:spPr>
      </p:sp>
      <p:sp>
        <p:nvSpPr>
          <p:cNvPr id="79" name="Freeform 79"/>
          <p:cNvSpPr/>
          <p:nvPr/>
        </p:nvSpPr>
        <p:spPr>
          <a:xfrm>
            <a:off x="15107481" y="4339856"/>
            <a:ext cx="595148" cy="583703"/>
          </a:xfrm>
          <a:custGeom>
            <a:avLst/>
            <a:gdLst/>
            <a:ahLst/>
            <a:cxnLst/>
            <a:rect l="l" t="t" r="r" b="b"/>
            <a:pathLst>
              <a:path w="595148" h="583703">
                <a:moveTo>
                  <a:pt x="0" y="0"/>
                </a:moveTo>
                <a:lnTo>
                  <a:pt x="595148" y="0"/>
                </a:lnTo>
                <a:lnTo>
                  <a:pt x="595148" y="583703"/>
                </a:lnTo>
                <a:lnTo>
                  <a:pt x="0" y="583703"/>
                </a:lnTo>
                <a:lnTo>
                  <a:pt x="0" y="0"/>
                </a:lnTo>
                <a:close/>
              </a:path>
            </a:pathLst>
          </a:custGeom>
          <a:blipFill>
            <a:blip r:embed="rId9"/>
            <a:stretch>
              <a:fillRect/>
            </a:stretch>
          </a:blipFill>
        </p:spPr>
      </p:sp>
      <p:sp>
        <p:nvSpPr>
          <p:cNvPr id="80" name="Freeform 80"/>
          <p:cNvSpPr/>
          <p:nvPr/>
        </p:nvSpPr>
        <p:spPr>
          <a:xfrm>
            <a:off x="13296146" y="4319120"/>
            <a:ext cx="566404" cy="653543"/>
          </a:xfrm>
          <a:custGeom>
            <a:avLst/>
            <a:gdLst/>
            <a:ahLst/>
            <a:cxnLst/>
            <a:rect l="l" t="t" r="r" b="b"/>
            <a:pathLst>
              <a:path w="566404" h="653543">
                <a:moveTo>
                  <a:pt x="0" y="0"/>
                </a:moveTo>
                <a:lnTo>
                  <a:pt x="566405" y="0"/>
                </a:lnTo>
                <a:lnTo>
                  <a:pt x="566405" y="653544"/>
                </a:lnTo>
                <a:lnTo>
                  <a:pt x="0" y="653544"/>
                </a:lnTo>
                <a:lnTo>
                  <a:pt x="0" y="0"/>
                </a:lnTo>
                <a:close/>
              </a:path>
            </a:pathLst>
          </a:custGeom>
          <a:blipFill>
            <a:blip r:embed="rId10"/>
            <a:stretch>
              <a:fillRect/>
            </a:stretch>
          </a:blipFill>
        </p:spPr>
      </p:sp>
      <p:grpSp>
        <p:nvGrpSpPr>
          <p:cNvPr id="81" name="Group 81"/>
          <p:cNvGrpSpPr/>
          <p:nvPr/>
        </p:nvGrpSpPr>
        <p:grpSpPr>
          <a:xfrm>
            <a:off x="9205852" y="4039361"/>
            <a:ext cx="1253688" cy="1253688"/>
            <a:chOff x="0" y="0"/>
            <a:chExt cx="812800" cy="812800"/>
          </a:xfrm>
        </p:grpSpPr>
        <p:sp>
          <p:nvSpPr>
            <p:cNvPr id="82" name="Freeform 8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71450" cap="sq">
              <a:solidFill>
                <a:srgbClr val="D9B98B"/>
              </a:solidFill>
              <a:prstDash val="solid"/>
              <a:miter/>
            </a:ln>
          </p:spPr>
        </p:sp>
        <p:sp>
          <p:nvSpPr>
            <p:cNvPr id="83" name="TextBox 83"/>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84" name="Group 84"/>
          <p:cNvGrpSpPr/>
          <p:nvPr/>
        </p:nvGrpSpPr>
        <p:grpSpPr>
          <a:xfrm>
            <a:off x="11039624" y="4033872"/>
            <a:ext cx="1224039" cy="1224039"/>
            <a:chOff x="0" y="0"/>
            <a:chExt cx="812800" cy="812800"/>
          </a:xfrm>
        </p:grpSpPr>
        <p:sp>
          <p:nvSpPr>
            <p:cNvPr id="85" name="Freeform 8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71450" cap="sq">
              <a:solidFill>
                <a:srgbClr val="A1B4A2"/>
              </a:solidFill>
              <a:prstDash val="solid"/>
              <a:miter/>
            </a:ln>
          </p:spPr>
        </p:sp>
        <p:sp>
          <p:nvSpPr>
            <p:cNvPr id="86" name="TextBox 86"/>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87" name="Freeform 87"/>
          <p:cNvSpPr/>
          <p:nvPr/>
        </p:nvSpPr>
        <p:spPr>
          <a:xfrm>
            <a:off x="11300533" y="4431868"/>
            <a:ext cx="711891" cy="447474"/>
          </a:xfrm>
          <a:custGeom>
            <a:avLst/>
            <a:gdLst/>
            <a:ahLst/>
            <a:cxnLst/>
            <a:rect l="l" t="t" r="r" b="b"/>
            <a:pathLst>
              <a:path w="711891" h="447474">
                <a:moveTo>
                  <a:pt x="0" y="0"/>
                </a:moveTo>
                <a:lnTo>
                  <a:pt x="711890" y="0"/>
                </a:lnTo>
                <a:lnTo>
                  <a:pt x="711890" y="447474"/>
                </a:lnTo>
                <a:lnTo>
                  <a:pt x="0" y="447474"/>
                </a:lnTo>
                <a:lnTo>
                  <a:pt x="0" y="0"/>
                </a:lnTo>
                <a:close/>
              </a:path>
            </a:pathLst>
          </a:custGeom>
          <a:blipFill>
            <a:blip r:embed="rId11"/>
            <a:stretch>
              <a:fillRect/>
            </a:stretch>
          </a:blipFill>
        </p:spPr>
      </p:sp>
      <p:sp>
        <p:nvSpPr>
          <p:cNvPr id="88" name="Freeform 88"/>
          <p:cNvSpPr/>
          <p:nvPr/>
        </p:nvSpPr>
        <p:spPr>
          <a:xfrm>
            <a:off x="9594740" y="4350263"/>
            <a:ext cx="556660" cy="631885"/>
          </a:xfrm>
          <a:custGeom>
            <a:avLst/>
            <a:gdLst/>
            <a:ahLst/>
            <a:cxnLst/>
            <a:rect l="l" t="t" r="r" b="b"/>
            <a:pathLst>
              <a:path w="556660" h="631885">
                <a:moveTo>
                  <a:pt x="0" y="0"/>
                </a:moveTo>
                <a:lnTo>
                  <a:pt x="556660" y="0"/>
                </a:lnTo>
                <a:lnTo>
                  <a:pt x="556660" y="631885"/>
                </a:lnTo>
                <a:lnTo>
                  <a:pt x="0" y="631885"/>
                </a:lnTo>
                <a:lnTo>
                  <a:pt x="0" y="0"/>
                </a:lnTo>
                <a:close/>
              </a:path>
            </a:pathLst>
          </a:custGeom>
          <a:blipFill>
            <a:blip r:embed="rId12"/>
            <a:stretch>
              <a:fillRect/>
            </a:stretch>
          </a:blipFill>
        </p:spPr>
      </p:sp>
      <p:sp>
        <p:nvSpPr>
          <p:cNvPr id="89" name="Freeform 89"/>
          <p:cNvSpPr/>
          <p:nvPr/>
        </p:nvSpPr>
        <p:spPr>
          <a:xfrm>
            <a:off x="17403222" y="167094"/>
            <a:ext cx="582194" cy="947036"/>
          </a:xfrm>
          <a:custGeom>
            <a:avLst/>
            <a:gdLst/>
            <a:ahLst/>
            <a:cxnLst/>
            <a:rect l="l" t="t" r="r" b="b"/>
            <a:pathLst>
              <a:path w="582194" h="947036">
                <a:moveTo>
                  <a:pt x="0" y="0"/>
                </a:moveTo>
                <a:lnTo>
                  <a:pt x="582194" y="0"/>
                </a:lnTo>
                <a:lnTo>
                  <a:pt x="582194" y="947036"/>
                </a:lnTo>
                <a:lnTo>
                  <a:pt x="0" y="947036"/>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0" name="Freeform 90"/>
          <p:cNvSpPr/>
          <p:nvPr/>
        </p:nvSpPr>
        <p:spPr>
          <a:xfrm>
            <a:off x="5965302" y="5710777"/>
            <a:ext cx="233458" cy="379759"/>
          </a:xfrm>
          <a:custGeom>
            <a:avLst/>
            <a:gdLst/>
            <a:ahLst/>
            <a:cxnLst/>
            <a:rect l="l" t="t" r="r" b="b"/>
            <a:pathLst>
              <a:path w="233458" h="379759">
                <a:moveTo>
                  <a:pt x="0" y="0"/>
                </a:moveTo>
                <a:lnTo>
                  <a:pt x="233458" y="0"/>
                </a:lnTo>
                <a:lnTo>
                  <a:pt x="233458" y="379759"/>
                </a:lnTo>
                <a:lnTo>
                  <a:pt x="0" y="3797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1" name="Freeform 91"/>
          <p:cNvSpPr/>
          <p:nvPr/>
        </p:nvSpPr>
        <p:spPr>
          <a:xfrm>
            <a:off x="6082031" y="5476485"/>
            <a:ext cx="233458" cy="379759"/>
          </a:xfrm>
          <a:custGeom>
            <a:avLst/>
            <a:gdLst/>
            <a:ahLst/>
            <a:cxnLst/>
            <a:rect l="l" t="t" r="r" b="b"/>
            <a:pathLst>
              <a:path w="233458" h="379759">
                <a:moveTo>
                  <a:pt x="0" y="0"/>
                </a:moveTo>
                <a:lnTo>
                  <a:pt x="233458" y="0"/>
                </a:lnTo>
                <a:lnTo>
                  <a:pt x="233458" y="379759"/>
                </a:lnTo>
                <a:lnTo>
                  <a:pt x="0" y="3797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2" name="Freeform 92"/>
          <p:cNvSpPr/>
          <p:nvPr/>
        </p:nvSpPr>
        <p:spPr>
          <a:xfrm>
            <a:off x="5531429" y="5284016"/>
            <a:ext cx="233458" cy="379759"/>
          </a:xfrm>
          <a:custGeom>
            <a:avLst/>
            <a:gdLst/>
            <a:ahLst/>
            <a:cxnLst/>
            <a:rect l="l" t="t" r="r" b="b"/>
            <a:pathLst>
              <a:path w="233458" h="379759">
                <a:moveTo>
                  <a:pt x="0" y="0"/>
                </a:moveTo>
                <a:lnTo>
                  <a:pt x="233459" y="0"/>
                </a:lnTo>
                <a:lnTo>
                  <a:pt x="233459" y="379759"/>
                </a:lnTo>
                <a:lnTo>
                  <a:pt x="0" y="3797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3" name="Freeform 93"/>
          <p:cNvSpPr/>
          <p:nvPr/>
        </p:nvSpPr>
        <p:spPr>
          <a:xfrm>
            <a:off x="4582902" y="4505072"/>
            <a:ext cx="233458" cy="379759"/>
          </a:xfrm>
          <a:custGeom>
            <a:avLst/>
            <a:gdLst/>
            <a:ahLst/>
            <a:cxnLst/>
            <a:rect l="l" t="t" r="r" b="b"/>
            <a:pathLst>
              <a:path w="233458" h="379759">
                <a:moveTo>
                  <a:pt x="0" y="0"/>
                </a:moveTo>
                <a:lnTo>
                  <a:pt x="233458" y="0"/>
                </a:lnTo>
                <a:lnTo>
                  <a:pt x="233458" y="379759"/>
                </a:lnTo>
                <a:lnTo>
                  <a:pt x="0" y="3797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4" name="Freeform 94"/>
          <p:cNvSpPr/>
          <p:nvPr/>
        </p:nvSpPr>
        <p:spPr>
          <a:xfrm>
            <a:off x="3853233" y="3775404"/>
            <a:ext cx="233458" cy="379759"/>
          </a:xfrm>
          <a:custGeom>
            <a:avLst/>
            <a:gdLst/>
            <a:ahLst/>
            <a:cxnLst/>
            <a:rect l="l" t="t" r="r" b="b"/>
            <a:pathLst>
              <a:path w="233458" h="379759">
                <a:moveTo>
                  <a:pt x="0" y="0"/>
                </a:moveTo>
                <a:lnTo>
                  <a:pt x="233459" y="0"/>
                </a:lnTo>
                <a:lnTo>
                  <a:pt x="233459" y="379758"/>
                </a:lnTo>
                <a:lnTo>
                  <a:pt x="0" y="37975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95" name="Freeform 95"/>
          <p:cNvSpPr/>
          <p:nvPr/>
        </p:nvSpPr>
        <p:spPr>
          <a:xfrm rot="-10800000">
            <a:off x="15907166" y="7207290"/>
            <a:ext cx="891236" cy="688039"/>
          </a:xfrm>
          <a:custGeom>
            <a:avLst/>
            <a:gdLst/>
            <a:ahLst/>
            <a:cxnLst/>
            <a:rect l="l" t="t" r="r" b="b"/>
            <a:pathLst>
              <a:path w="891236" h="688039">
                <a:moveTo>
                  <a:pt x="0" y="0"/>
                </a:moveTo>
                <a:lnTo>
                  <a:pt x="891235" y="0"/>
                </a:lnTo>
                <a:lnTo>
                  <a:pt x="891235" y="688039"/>
                </a:lnTo>
                <a:lnTo>
                  <a:pt x="0" y="688039"/>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sp>
      <p:sp>
        <p:nvSpPr>
          <p:cNvPr id="96" name="Freeform 96"/>
          <p:cNvSpPr/>
          <p:nvPr/>
        </p:nvSpPr>
        <p:spPr>
          <a:xfrm>
            <a:off x="9205852" y="6352165"/>
            <a:ext cx="4703501" cy="3775265"/>
          </a:xfrm>
          <a:custGeom>
            <a:avLst/>
            <a:gdLst/>
            <a:ahLst/>
            <a:cxnLst/>
            <a:rect l="l" t="t" r="r" b="b"/>
            <a:pathLst>
              <a:path w="4703501" h="3775265">
                <a:moveTo>
                  <a:pt x="0" y="0"/>
                </a:moveTo>
                <a:lnTo>
                  <a:pt x="4703501" y="0"/>
                </a:lnTo>
                <a:lnTo>
                  <a:pt x="4703501" y="3775265"/>
                </a:lnTo>
                <a:lnTo>
                  <a:pt x="0" y="3775265"/>
                </a:lnTo>
                <a:lnTo>
                  <a:pt x="0" y="0"/>
                </a:lnTo>
                <a:close/>
              </a:path>
            </a:pathLst>
          </a:custGeom>
          <a:blipFill>
            <a:blip r:embed="rId17"/>
            <a:stretch>
              <a:fillRect t="-24587"/>
            </a:stretch>
          </a:blipFill>
        </p:spPr>
      </p:sp>
      <p:sp>
        <p:nvSpPr>
          <p:cNvPr id="97" name="TextBox 97"/>
          <p:cNvSpPr txBox="1"/>
          <p:nvPr/>
        </p:nvSpPr>
        <p:spPr>
          <a:xfrm>
            <a:off x="1647648" y="7928416"/>
            <a:ext cx="46708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مرافق عامة</a:t>
            </a:r>
          </a:p>
        </p:txBody>
      </p:sp>
      <p:sp>
        <p:nvSpPr>
          <p:cNvPr id="98" name="TextBox 98"/>
          <p:cNvSpPr txBox="1"/>
          <p:nvPr/>
        </p:nvSpPr>
        <p:spPr>
          <a:xfrm>
            <a:off x="1378090" y="647814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مدينة خان يونس</a:t>
            </a:r>
          </a:p>
        </p:txBody>
      </p:sp>
      <p:sp>
        <p:nvSpPr>
          <p:cNvPr id="99" name="TextBox 99"/>
          <p:cNvSpPr txBox="1"/>
          <p:nvPr/>
        </p:nvSpPr>
        <p:spPr>
          <a:xfrm>
            <a:off x="1414108" y="665663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شبكة الشوارع</a:t>
            </a:r>
          </a:p>
        </p:txBody>
      </p:sp>
      <p:sp>
        <p:nvSpPr>
          <p:cNvPr id="100" name="TextBox 100"/>
          <p:cNvSpPr txBox="1"/>
          <p:nvPr/>
        </p:nvSpPr>
        <p:spPr>
          <a:xfrm>
            <a:off x="1378090" y="6846657"/>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الموانئ المقترحة</a:t>
            </a:r>
          </a:p>
        </p:txBody>
      </p:sp>
      <p:sp>
        <p:nvSpPr>
          <p:cNvPr id="101" name="TextBox 101"/>
          <p:cNvSpPr txBox="1"/>
          <p:nvPr/>
        </p:nvSpPr>
        <p:spPr>
          <a:xfrm>
            <a:off x="1029206" y="7026500"/>
            <a:ext cx="123513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محطات المواصلات الرئيسية</a:t>
            </a:r>
          </a:p>
        </p:txBody>
      </p:sp>
      <p:sp>
        <p:nvSpPr>
          <p:cNvPr id="102" name="TextBox 102"/>
          <p:cNvSpPr txBox="1"/>
          <p:nvPr/>
        </p:nvSpPr>
        <p:spPr>
          <a:xfrm>
            <a:off x="1414108" y="7380337"/>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مستشفيات</a:t>
            </a:r>
          </a:p>
        </p:txBody>
      </p:sp>
      <p:sp>
        <p:nvSpPr>
          <p:cNvPr id="103" name="TextBox 103"/>
          <p:cNvSpPr txBox="1"/>
          <p:nvPr/>
        </p:nvSpPr>
        <p:spPr>
          <a:xfrm>
            <a:off x="1497274" y="8278487"/>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اثار و مباني دينية</a:t>
            </a:r>
          </a:p>
        </p:txBody>
      </p:sp>
      <p:sp>
        <p:nvSpPr>
          <p:cNvPr id="104" name="TextBox 104"/>
          <p:cNvSpPr txBox="1"/>
          <p:nvPr/>
        </p:nvSpPr>
        <p:spPr>
          <a:xfrm>
            <a:off x="1738161" y="8442366"/>
            <a:ext cx="427796"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 تجاري </a:t>
            </a:r>
          </a:p>
        </p:txBody>
      </p:sp>
      <p:sp>
        <p:nvSpPr>
          <p:cNvPr id="105" name="TextBox 105"/>
          <p:cNvSpPr txBox="1"/>
          <p:nvPr/>
        </p:nvSpPr>
        <p:spPr>
          <a:xfrm>
            <a:off x="1039540" y="861209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106" name="TextBox 106"/>
          <p:cNvSpPr txBox="1"/>
          <p:nvPr/>
        </p:nvSpPr>
        <p:spPr>
          <a:xfrm>
            <a:off x="1081739" y="878111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منطقة صناعات خفيفة وحرفية</a:t>
            </a:r>
          </a:p>
        </p:txBody>
      </p:sp>
      <p:sp>
        <p:nvSpPr>
          <p:cNvPr id="107" name="TextBox 107"/>
          <p:cNvSpPr txBox="1"/>
          <p:nvPr/>
        </p:nvSpPr>
        <p:spPr>
          <a:xfrm>
            <a:off x="1077231" y="9105418"/>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108" name="TextBox 108"/>
          <p:cNvSpPr txBox="1"/>
          <p:nvPr/>
        </p:nvSpPr>
        <p:spPr>
          <a:xfrm>
            <a:off x="1622159" y="9458995"/>
            <a:ext cx="549808"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تنقية</a:t>
            </a:r>
          </a:p>
        </p:txBody>
      </p:sp>
      <p:sp>
        <p:nvSpPr>
          <p:cNvPr id="109" name="TextBox 109"/>
          <p:cNvSpPr txBox="1"/>
          <p:nvPr/>
        </p:nvSpPr>
        <p:spPr>
          <a:xfrm>
            <a:off x="1186632" y="9290501"/>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مزرعة خلايا شمسية</a:t>
            </a:r>
          </a:p>
        </p:txBody>
      </p:sp>
      <p:sp>
        <p:nvSpPr>
          <p:cNvPr id="110" name="TextBox 110"/>
          <p:cNvSpPr txBox="1"/>
          <p:nvPr/>
        </p:nvSpPr>
        <p:spPr>
          <a:xfrm>
            <a:off x="1077231" y="9600490"/>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معالجة مياه عادمة</a:t>
            </a:r>
          </a:p>
        </p:txBody>
      </p:sp>
      <p:sp>
        <p:nvSpPr>
          <p:cNvPr id="111" name="TextBox 111"/>
          <p:cNvSpPr txBox="1"/>
          <p:nvPr/>
        </p:nvSpPr>
        <p:spPr>
          <a:xfrm>
            <a:off x="1516072" y="8923883"/>
            <a:ext cx="757049"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محمية طبيعية</a:t>
            </a:r>
          </a:p>
        </p:txBody>
      </p:sp>
      <p:sp>
        <p:nvSpPr>
          <p:cNvPr id="112" name="TextBox 112"/>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الفضاءات العامة والخضراء</a:t>
            </a:r>
          </a:p>
        </p:txBody>
      </p:sp>
      <p:sp>
        <p:nvSpPr>
          <p:cNvPr id="113" name="TextBox 113"/>
          <p:cNvSpPr txBox="1"/>
          <p:nvPr/>
        </p:nvSpPr>
        <p:spPr>
          <a:xfrm>
            <a:off x="1664753" y="9972829"/>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حرم شاطئ</a:t>
            </a:r>
          </a:p>
        </p:txBody>
      </p:sp>
      <p:sp>
        <p:nvSpPr>
          <p:cNvPr id="114" name="TextBox 114"/>
          <p:cNvSpPr txBox="1"/>
          <p:nvPr/>
        </p:nvSpPr>
        <p:spPr>
          <a:xfrm>
            <a:off x="1664753" y="10129085"/>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خضراء</a:t>
            </a:r>
          </a:p>
        </p:txBody>
      </p:sp>
      <p:sp>
        <p:nvSpPr>
          <p:cNvPr id="115" name="TextBox 115"/>
          <p:cNvSpPr txBox="1"/>
          <p:nvPr/>
        </p:nvSpPr>
        <p:spPr>
          <a:xfrm>
            <a:off x="9144000" y="1329939"/>
            <a:ext cx="8777457" cy="2401427"/>
          </a:xfrm>
          <a:prstGeom prst="rect">
            <a:avLst/>
          </a:prstGeom>
        </p:spPr>
        <p:txBody>
          <a:bodyPr lIns="0" tIns="0" rIns="0" bIns="0" rtlCol="0" anchor="t">
            <a:spAutoFit/>
          </a:bodyPr>
          <a:lstStyle/>
          <a:p>
            <a:pPr algn="r" rtl="1">
              <a:lnSpc>
                <a:spcPts val="3697"/>
              </a:lnSpc>
            </a:pPr>
            <a:r>
              <a:rPr lang="ar-EG" sz="2370">
                <a:solidFill>
                  <a:srgbClr val="000000"/>
                </a:solidFill>
                <a:latin typeface="29LT Zarid Display"/>
                <a:ea typeface="29LT Zarid Display"/>
                <a:cs typeface="29LT Zarid Display"/>
                <a:sym typeface="29LT Zarid Display"/>
                <a:rtl/>
              </a:rPr>
              <a:t>ضمن خطة إحياء المحور التاريخي، تم الحفاظ على الساحة التاريخية المقابلة للقلعة، لما تحمله من قيمة رمزية. كما تم إضافة ساحة رئيسية جديدة في قلب السوق التاريخي، إلى جانب ثلاث ساحات أخرى موزعة على امتداد المحور، ، لتكون نقاط تجمع مجتمعية وثقافية.</a:t>
            </a:r>
          </a:p>
          <a:p>
            <a:pPr algn="r" rtl="1">
              <a:lnSpc>
                <a:spcPts val="3697"/>
              </a:lnSpc>
            </a:pPr>
            <a:endParaRPr lang="ar-EG" sz="2370">
              <a:solidFill>
                <a:srgbClr val="000000"/>
              </a:solidFill>
              <a:latin typeface="29LT Zarid Display"/>
              <a:ea typeface="29LT Zarid Display"/>
              <a:cs typeface="29LT Zarid Display"/>
              <a:sym typeface="29LT Zarid Display"/>
              <a:rtl/>
            </a:endParaRPr>
          </a:p>
          <a:p>
            <a:pPr algn="r" rtl="1">
              <a:lnSpc>
                <a:spcPts val="4009"/>
              </a:lnSpc>
            </a:pPr>
            <a:r>
              <a:rPr lang="ar-EG" sz="2570">
                <a:solidFill>
                  <a:srgbClr val="A41C00"/>
                </a:solidFill>
                <a:latin typeface="29LT Zarid Display"/>
                <a:ea typeface="29LT Zarid Display"/>
                <a:cs typeface="29LT Zarid Display"/>
                <a:sym typeface="29LT Zarid Display"/>
                <a:rtl/>
              </a:rPr>
              <a:t>الأنشطة المقترحة</a:t>
            </a:r>
          </a:p>
        </p:txBody>
      </p:sp>
      <p:sp>
        <p:nvSpPr>
          <p:cNvPr id="116" name="TextBox 116"/>
          <p:cNvSpPr txBox="1"/>
          <p:nvPr/>
        </p:nvSpPr>
        <p:spPr>
          <a:xfrm>
            <a:off x="16352783" y="4923574"/>
            <a:ext cx="1527132" cy="786929"/>
          </a:xfrm>
          <a:prstGeom prst="rect">
            <a:avLst/>
          </a:prstGeom>
        </p:spPr>
        <p:txBody>
          <a:bodyPr lIns="0" tIns="0" rIns="0" bIns="0" rtlCol="0" anchor="t">
            <a:spAutoFit/>
          </a:bodyPr>
          <a:lstStyle/>
          <a:p>
            <a:pPr algn="r" rtl="1">
              <a:lnSpc>
                <a:spcPts val="3030"/>
              </a:lnSpc>
            </a:pPr>
            <a:endParaRPr/>
          </a:p>
          <a:p>
            <a:pPr algn="r" rtl="1">
              <a:lnSpc>
                <a:spcPts val="3030"/>
              </a:lnSpc>
            </a:pPr>
            <a:r>
              <a:rPr lang="ar-EG" sz="1942">
                <a:solidFill>
                  <a:srgbClr val="000000"/>
                </a:solidFill>
                <a:latin typeface="29LT Zarid Display"/>
                <a:ea typeface="29LT Zarid Display"/>
                <a:cs typeface="29LT Zarid Display"/>
                <a:sym typeface="29LT Zarid Display"/>
                <a:rtl/>
              </a:rPr>
              <a:t>معارض تراثية وفنية</a:t>
            </a:r>
          </a:p>
        </p:txBody>
      </p:sp>
      <p:sp>
        <p:nvSpPr>
          <p:cNvPr id="117" name="TextBox 117"/>
          <p:cNvSpPr txBox="1"/>
          <p:nvPr/>
        </p:nvSpPr>
        <p:spPr>
          <a:xfrm>
            <a:off x="14532695" y="5254400"/>
            <a:ext cx="1527132" cy="787476"/>
          </a:xfrm>
          <a:prstGeom prst="rect">
            <a:avLst/>
          </a:prstGeom>
        </p:spPr>
        <p:txBody>
          <a:bodyPr lIns="0" tIns="0" rIns="0" bIns="0" rtlCol="0" anchor="t">
            <a:spAutoFit/>
          </a:bodyPr>
          <a:lstStyle/>
          <a:p>
            <a:pPr algn="ctr" rtl="1">
              <a:lnSpc>
                <a:spcPts val="3030"/>
              </a:lnSpc>
            </a:pPr>
            <a:r>
              <a:rPr lang="ar-EG" sz="1942">
                <a:solidFill>
                  <a:srgbClr val="000000"/>
                </a:solidFill>
                <a:latin typeface="29LT Zarid Display"/>
                <a:ea typeface="29LT Zarid Display"/>
                <a:cs typeface="29LT Zarid Display"/>
                <a:sym typeface="29LT Zarid Display"/>
                <a:rtl/>
              </a:rPr>
              <a:t>عروض مسرحية وسرد قصص</a:t>
            </a:r>
          </a:p>
        </p:txBody>
      </p:sp>
      <p:sp>
        <p:nvSpPr>
          <p:cNvPr id="118" name="TextBox 118"/>
          <p:cNvSpPr txBox="1"/>
          <p:nvPr/>
        </p:nvSpPr>
        <p:spPr>
          <a:xfrm>
            <a:off x="12732303" y="5254127"/>
            <a:ext cx="1527132" cy="787476"/>
          </a:xfrm>
          <a:prstGeom prst="rect">
            <a:avLst/>
          </a:prstGeom>
        </p:spPr>
        <p:txBody>
          <a:bodyPr lIns="0" tIns="0" rIns="0" bIns="0" rtlCol="0" anchor="t">
            <a:spAutoFit/>
          </a:bodyPr>
          <a:lstStyle/>
          <a:p>
            <a:pPr algn="ctr" rtl="1">
              <a:lnSpc>
                <a:spcPts val="3030"/>
              </a:lnSpc>
            </a:pPr>
            <a:r>
              <a:rPr lang="ar-EG" sz="1942">
                <a:solidFill>
                  <a:srgbClr val="000000"/>
                </a:solidFill>
                <a:latin typeface="29LT Zarid Display"/>
                <a:ea typeface="29LT Zarid Display"/>
                <a:cs typeface="29LT Zarid Display"/>
                <a:sym typeface="29LT Zarid Display"/>
                <a:rtl/>
              </a:rPr>
              <a:t>أسواق مؤقتة للمنتجات المحلية</a:t>
            </a:r>
          </a:p>
        </p:txBody>
      </p:sp>
      <p:sp>
        <p:nvSpPr>
          <p:cNvPr id="119" name="TextBox 119"/>
          <p:cNvSpPr txBox="1"/>
          <p:nvPr/>
        </p:nvSpPr>
        <p:spPr>
          <a:xfrm>
            <a:off x="10931911" y="5254400"/>
            <a:ext cx="1527132" cy="787476"/>
          </a:xfrm>
          <a:prstGeom prst="rect">
            <a:avLst/>
          </a:prstGeom>
        </p:spPr>
        <p:txBody>
          <a:bodyPr lIns="0" tIns="0" rIns="0" bIns="0" rtlCol="0" anchor="t">
            <a:spAutoFit/>
          </a:bodyPr>
          <a:lstStyle/>
          <a:p>
            <a:pPr algn="ctr" rtl="1">
              <a:lnSpc>
                <a:spcPts val="3030"/>
              </a:lnSpc>
            </a:pPr>
            <a:r>
              <a:rPr lang="ar-EG" sz="1942">
                <a:solidFill>
                  <a:srgbClr val="000000"/>
                </a:solidFill>
                <a:latin typeface="29LT Zarid Display"/>
                <a:ea typeface="29LT Zarid Display"/>
                <a:cs typeface="29LT Zarid Display"/>
                <a:sym typeface="29LT Zarid Display"/>
                <a:rtl/>
              </a:rPr>
              <a:t>فعاليات وألعاب عائلية</a:t>
            </a:r>
          </a:p>
        </p:txBody>
      </p:sp>
      <p:sp>
        <p:nvSpPr>
          <p:cNvPr id="120" name="TextBox 120"/>
          <p:cNvSpPr txBox="1"/>
          <p:nvPr/>
        </p:nvSpPr>
        <p:spPr>
          <a:xfrm>
            <a:off x="9109504" y="5259889"/>
            <a:ext cx="1527132" cy="406476"/>
          </a:xfrm>
          <a:prstGeom prst="rect">
            <a:avLst/>
          </a:prstGeom>
        </p:spPr>
        <p:txBody>
          <a:bodyPr lIns="0" tIns="0" rIns="0" bIns="0" rtlCol="0" anchor="t">
            <a:spAutoFit/>
          </a:bodyPr>
          <a:lstStyle/>
          <a:p>
            <a:pPr algn="ctr" rtl="1">
              <a:lnSpc>
                <a:spcPts val="3030"/>
              </a:lnSpc>
            </a:pPr>
            <a:r>
              <a:rPr lang="ar-EG" sz="1942">
                <a:solidFill>
                  <a:srgbClr val="000000"/>
                </a:solidFill>
                <a:latin typeface="29LT Zarid Display"/>
                <a:ea typeface="29LT Zarid Display"/>
                <a:cs typeface="29LT Zarid Display"/>
                <a:sym typeface="29LT Zarid Display"/>
                <a:rtl/>
              </a:rPr>
              <a:t>ورش عمل توعوية</a:t>
            </a:r>
          </a:p>
        </p:txBody>
      </p:sp>
      <p:sp>
        <p:nvSpPr>
          <p:cNvPr id="121" name="TextBox 121"/>
          <p:cNvSpPr txBox="1"/>
          <p:nvPr/>
        </p:nvSpPr>
        <p:spPr>
          <a:xfrm>
            <a:off x="16255503" y="6591826"/>
            <a:ext cx="1665954" cy="501164"/>
          </a:xfrm>
          <a:prstGeom prst="rect">
            <a:avLst/>
          </a:prstGeom>
        </p:spPr>
        <p:txBody>
          <a:bodyPr lIns="0" tIns="0" rIns="0" bIns="0" rtlCol="0" anchor="t">
            <a:spAutoFit/>
          </a:bodyPr>
          <a:lstStyle/>
          <a:p>
            <a:pPr algn="r" rtl="1">
              <a:lnSpc>
                <a:spcPts val="3697"/>
              </a:lnSpc>
            </a:pPr>
            <a:r>
              <a:rPr lang="ar-EG" sz="2370">
                <a:solidFill>
                  <a:srgbClr val="A41C00"/>
                </a:solidFill>
                <a:latin typeface="29LT Zarid Display"/>
                <a:ea typeface="29LT Zarid Display"/>
                <a:cs typeface="29LT Zarid Display"/>
                <a:sym typeface="29LT Zarid Display"/>
                <a:rtl/>
              </a:rPr>
              <a:t>التصميم المقترح</a:t>
            </a:r>
          </a:p>
        </p:txBody>
      </p:sp>
      <p:sp>
        <p:nvSpPr>
          <p:cNvPr id="122" name="Freeform 122"/>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18"/>
            <a:stretch>
              <a:fillRect/>
            </a:stretch>
          </a:blipFill>
        </p:spPr>
      </p:sp>
      <p:sp>
        <p:nvSpPr>
          <p:cNvPr id="123" name="Freeform 123"/>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18"/>
            <a:stretch>
              <a:fillRect/>
            </a:stretch>
          </a:blipFill>
        </p:spPr>
      </p:sp>
      <p:sp>
        <p:nvSpPr>
          <p:cNvPr id="124" name="Freeform 124"/>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19"/>
            <a:stretch>
              <a:fillRect/>
            </a:stretch>
          </a:blipFill>
        </p:spPr>
      </p:sp>
      <p:sp>
        <p:nvSpPr>
          <p:cNvPr id="125" name="Freeform 125"/>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19"/>
            <a:stretch>
              <a:fillRect/>
            </a:stretch>
          </a:blipFill>
        </p:spPr>
      </p:sp>
      <p:sp>
        <p:nvSpPr>
          <p:cNvPr id="126" name="Freeform 126"/>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19"/>
            <a:stretch>
              <a:fillRect/>
            </a:stretch>
          </a:blipFill>
        </p:spPr>
      </p:sp>
      <p:sp>
        <p:nvSpPr>
          <p:cNvPr id="127" name="Freeform 127"/>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19"/>
            <a:stretch>
              <a:fillRect/>
            </a:stretch>
          </a:blipFill>
        </p:spPr>
      </p:sp>
      <p:sp>
        <p:nvSpPr>
          <p:cNvPr id="128" name="Freeform 128"/>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19"/>
            <a:stretch>
              <a:fillRect/>
            </a:stretch>
          </a:blipFill>
        </p:spPr>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61039" cy="10287000"/>
          </a:xfrm>
          <a:custGeom>
            <a:avLst/>
            <a:gdLst/>
            <a:ahLst/>
            <a:cxnLst/>
            <a:rect l="l" t="t" r="r" b="b"/>
            <a:pathLst>
              <a:path w="8061039" h="10287000">
                <a:moveTo>
                  <a:pt x="0" y="0"/>
                </a:moveTo>
                <a:lnTo>
                  <a:pt x="8061039" y="0"/>
                </a:lnTo>
                <a:lnTo>
                  <a:pt x="8061039" y="10287000"/>
                </a:lnTo>
                <a:lnTo>
                  <a:pt x="0" y="10287000"/>
                </a:lnTo>
                <a:lnTo>
                  <a:pt x="0" y="0"/>
                </a:lnTo>
                <a:close/>
              </a:path>
            </a:pathLst>
          </a:custGeom>
          <a:blipFill>
            <a:blip r:embed="rId2"/>
            <a:stretch>
              <a:fillRect l="-5121"/>
            </a:stretch>
          </a:blipFill>
          <a:ln w="9525" cap="sq">
            <a:solidFill>
              <a:srgbClr val="000000"/>
            </a:solidFill>
            <a:prstDash val="solid"/>
            <a:miter/>
          </a:ln>
        </p:spPr>
      </p:sp>
      <p:grpSp>
        <p:nvGrpSpPr>
          <p:cNvPr id="3" name="Group 3"/>
          <p:cNvGrpSpPr/>
          <p:nvPr/>
        </p:nvGrpSpPr>
        <p:grpSpPr>
          <a:xfrm>
            <a:off x="2157212" y="6507098"/>
            <a:ext cx="286282" cy="116725"/>
            <a:chOff x="0" y="0"/>
            <a:chExt cx="159297" cy="64950"/>
          </a:xfrm>
        </p:grpSpPr>
        <p:sp>
          <p:nvSpPr>
            <p:cNvPr id="4" name="Freeform 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5" name="TextBox 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6" name="Group 6"/>
          <p:cNvGrpSpPr/>
          <p:nvPr/>
        </p:nvGrpSpPr>
        <p:grpSpPr>
          <a:xfrm>
            <a:off x="2155622" y="6686519"/>
            <a:ext cx="286282" cy="116725"/>
            <a:chOff x="0" y="0"/>
            <a:chExt cx="159297" cy="64950"/>
          </a:xfrm>
        </p:grpSpPr>
        <p:sp>
          <p:nvSpPr>
            <p:cNvPr id="7" name="Freeform 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8" name="TextBox 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9" name="Group 9"/>
          <p:cNvGrpSpPr/>
          <p:nvPr/>
        </p:nvGrpSpPr>
        <p:grpSpPr>
          <a:xfrm>
            <a:off x="2157212" y="6866361"/>
            <a:ext cx="286282" cy="116725"/>
            <a:chOff x="0" y="0"/>
            <a:chExt cx="159297" cy="64950"/>
          </a:xfrm>
        </p:grpSpPr>
        <p:sp>
          <p:nvSpPr>
            <p:cNvPr id="10" name="Freeform 1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1" name="TextBox 1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2" name="Group 12"/>
          <p:cNvGrpSpPr/>
          <p:nvPr/>
        </p:nvGrpSpPr>
        <p:grpSpPr>
          <a:xfrm>
            <a:off x="2157212" y="7046204"/>
            <a:ext cx="286282" cy="116725"/>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5" name="TextBox 15"/>
          <p:cNvSpPr txBox="1"/>
          <p:nvPr/>
        </p:nvSpPr>
        <p:spPr>
          <a:xfrm>
            <a:off x="1354133" y="7208575"/>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جامعات وكليات</a:t>
            </a:r>
          </a:p>
        </p:txBody>
      </p:sp>
      <p:grpSp>
        <p:nvGrpSpPr>
          <p:cNvPr id="16" name="Group 16"/>
          <p:cNvGrpSpPr/>
          <p:nvPr/>
        </p:nvGrpSpPr>
        <p:grpSpPr>
          <a:xfrm>
            <a:off x="2149668" y="7220199"/>
            <a:ext cx="286282" cy="116725"/>
            <a:chOff x="0" y="0"/>
            <a:chExt cx="159297" cy="64950"/>
          </a:xfrm>
        </p:grpSpPr>
        <p:sp>
          <p:nvSpPr>
            <p:cNvPr id="17" name="Freeform 1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8" name="TextBox 1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9" name="Group 19"/>
          <p:cNvGrpSpPr/>
          <p:nvPr/>
        </p:nvGrpSpPr>
        <p:grpSpPr>
          <a:xfrm>
            <a:off x="2149668" y="7400041"/>
            <a:ext cx="286282" cy="116725"/>
            <a:chOff x="0" y="0"/>
            <a:chExt cx="159297" cy="64950"/>
          </a:xfrm>
        </p:grpSpPr>
        <p:sp>
          <p:nvSpPr>
            <p:cNvPr id="20" name="Freeform 2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1" name="TextBox 2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2" name="TextBox 22"/>
          <p:cNvSpPr txBox="1"/>
          <p:nvPr/>
        </p:nvSpPr>
        <p:spPr>
          <a:xfrm>
            <a:off x="1282836" y="7557642"/>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مجمع دوائر حكومية</a:t>
            </a:r>
          </a:p>
        </p:txBody>
      </p:sp>
      <p:grpSp>
        <p:nvGrpSpPr>
          <p:cNvPr id="23" name="Group 23"/>
          <p:cNvGrpSpPr/>
          <p:nvPr/>
        </p:nvGrpSpPr>
        <p:grpSpPr>
          <a:xfrm>
            <a:off x="2149668" y="7567167"/>
            <a:ext cx="281766" cy="133856"/>
            <a:chOff x="0" y="0"/>
            <a:chExt cx="131710" cy="62570"/>
          </a:xfrm>
        </p:grpSpPr>
        <p:sp>
          <p:nvSpPr>
            <p:cNvPr id="24" name="Freeform 24"/>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5" name="TextBox 25"/>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497274" y="7736129"/>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مقابر</a:t>
            </a:r>
          </a:p>
        </p:txBody>
      </p:sp>
      <p:grpSp>
        <p:nvGrpSpPr>
          <p:cNvPr id="27" name="Group 27"/>
          <p:cNvGrpSpPr/>
          <p:nvPr/>
        </p:nvGrpSpPr>
        <p:grpSpPr>
          <a:xfrm>
            <a:off x="2145152" y="7759454"/>
            <a:ext cx="286282" cy="116725"/>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0" name="Group 30"/>
          <p:cNvGrpSpPr/>
          <p:nvPr/>
        </p:nvGrpSpPr>
        <p:grpSpPr>
          <a:xfrm>
            <a:off x="2157212" y="7948120"/>
            <a:ext cx="286282" cy="116725"/>
            <a:chOff x="0" y="0"/>
            <a:chExt cx="159297" cy="64950"/>
          </a:xfrm>
        </p:grpSpPr>
        <p:sp>
          <p:nvSpPr>
            <p:cNvPr id="31" name="Freeform 3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2" name="TextBox 3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3" name="TextBox 33"/>
          <p:cNvSpPr txBox="1"/>
          <p:nvPr/>
        </p:nvSpPr>
        <p:spPr>
          <a:xfrm>
            <a:off x="1548503" y="8100001"/>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مسرح  رئيسي</a:t>
            </a:r>
          </a:p>
        </p:txBody>
      </p:sp>
      <p:grpSp>
        <p:nvGrpSpPr>
          <p:cNvPr id="34" name="Group 34"/>
          <p:cNvGrpSpPr/>
          <p:nvPr/>
        </p:nvGrpSpPr>
        <p:grpSpPr>
          <a:xfrm>
            <a:off x="2157212" y="8119706"/>
            <a:ext cx="286282" cy="116725"/>
            <a:chOff x="0" y="0"/>
            <a:chExt cx="159297" cy="64950"/>
          </a:xfrm>
        </p:grpSpPr>
        <p:sp>
          <p:nvSpPr>
            <p:cNvPr id="35" name="Freeform 3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6" name="TextBox 3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7" name="Group 37"/>
          <p:cNvGrpSpPr/>
          <p:nvPr/>
        </p:nvGrpSpPr>
        <p:grpSpPr>
          <a:xfrm>
            <a:off x="2157212" y="8298192"/>
            <a:ext cx="286282" cy="116725"/>
            <a:chOff x="0" y="0"/>
            <a:chExt cx="159297" cy="64950"/>
          </a:xfrm>
        </p:grpSpPr>
        <p:sp>
          <p:nvSpPr>
            <p:cNvPr id="38" name="Freeform 3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39" name="TextBox 3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0" name="Group 40"/>
          <p:cNvGrpSpPr/>
          <p:nvPr/>
        </p:nvGrpSpPr>
        <p:grpSpPr>
          <a:xfrm>
            <a:off x="2165957" y="8636426"/>
            <a:ext cx="286282" cy="116725"/>
            <a:chOff x="0" y="0"/>
            <a:chExt cx="159297" cy="64950"/>
          </a:xfrm>
        </p:grpSpPr>
        <p:sp>
          <p:nvSpPr>
            <p:cNvPr id="41" name="Freeform 4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2" name="TextBox 4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3" name="Freeform 43"/>
          <p:cNvSpPr/>
          <p:nvPr/>
        </p:nvSpPr>
        <p:spPr>
          <a:xfrm>
            <a:off x="2170473" y="8790644"/>
            <a:ext cx="281766" cy="112908"/>
          </a:xfrm>
          <a:custGeom>
            <a:avLst/>
            <a:gdLst/>
            <a:ahLst/>
            <a:cxnLst/>
            <a:rect l="l" t="t" r="r" b="b"/>
            <a:pathLst>
              <a:path w="281766" h="112908">
                <a:moveTo>
                  <a:pt x="0" y="0"/>
                </a:moveTo>
                <a:lnTo>
                  <a:pt x="281766" y="0"/>
                </a:lnTo>
                <a:lnTo>
                  <a:pt x="281766" y="112908"/>
                </a:lnTo>
                <a:lnTo>
                  <a:pt x="0" y="112908"/>
                </a:lnTo>
                <a:lnTo>
                  <a:pt x="0" y="0"/>
                </a:lnTo>
                <a:close/>
              </a:path>
            </a:pathLst>
          </a:custGeom>
          <a:blipFill>
            <a:blip r:embed="rId3"/>
            <a:stretch>
              <a:fillRect/>
            </a:stretch>
          </a:blipFill>
        </p:spPr>
      </p:sp>
      <p:grpSp>
        <p:nvGrpSpPr>
          <p:cNvPr id="44" name="Group 44"/>
          <p:cNvGrpSpPr/>
          <p:nvPr/>
        </p:nvGrpSpPr>
        <p:grpSpPr>
          <a:xfrm>
            <a:off x="2165957" y="8474905"/>
            <a:ext cx="286282" cy="116725"/>
            <a:chOff x="0" y="0"/>
            <a:chExt cx="159297" cy="64950"/>
          </a:xfrm>
        </p:grpSpPr>
        <p:sp>
          <p:nvSpPr>
            <p:cNvPr id="45" name="Freeform 4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6" name="TextBox 4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7" name="Group 47"/>
          <p:cNvGrpSpPr/>
          <p:nvPr/>
        </p:nvGrpSpPr>
        <p:grpSpPr>
          <a:xfrm>
            <a:off x="2171523" y="9117695"/>
            <a:ext cx="286282" cy="116725"/>
            <a:chOff x="0" y="0"/>
            <a:chExt cx="159297" cy="64950"/>
          </a:xfrm>
        </p:grpSpPr>
        <p:sp>
          <p:nvSpPr>
            <p:cNvPr id="48" name="Freeform 4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49" name="TextBox 4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0" name="Freeform 50"/>
          <p:cNvSpPr/>
          <p:nvPr/>
        </p:nvSpPr>
        <p:spPr>
          <a:xfrm>
            <a:off x="2158773" y="9468095"/>
            <a:ext cx="289518" cy="122743"/>
          </a:xfrm>
          <a:custGeom>
            <a:avLst/>
            <a:gdLst/>
            <a:ahLst/>
            <a:cxnLst/>
            <a:rect l="l" t="t" r="r" b="b"/>
            <a:pathLst>
              <a:path w="289518" h="122743">
                <a:moveTo>
                  <a:pt x="0" y="0"/>
                </a:moveTo>
                <a:lnTo>
                  <a:pt x="289518" y="0"/>
                </a:lnTo>
                <a:lnTo>
                  <a:pt x="289518" y="122744"/>
                </a:lnTo>
                <a:lnTo>
                  <a:pt x="0" y="122744"/>
                </a:lnTo>
                <a:lnTo>
                  <a:pt x="0" y="0"/>
                </a:lnTo>
                <a:close/>
              </a:path>
            </a:pathLst>
          </a:custGeom>
          <a:blipFill>
            <a:blip r:embed="rId4"/>
            <a:stretch>
              <a:fillRect l="-3679" t="-5455" r="-4259"/>
            </a:stretch>
          </a:blipFill>
        </p:spPr>
      </p:sp>
      <p:sp>
        <p:nvSpPr>
          <p:cNvPr id="51" name="Freeform 51"/>
          <p:cNvSpPr/>
          <p:nvPr/>
        </p:nvSpPr>
        <p:spPr>
          <a:xfrm>
            <a:off x="2154361" y="9308273"/>
            <a:ext cx="293930" cy="120711"/>
          </a:xfrm>
          <a:custGeom>
            <a:avLst/>
            <a:gdLst/>
            <a:ahLst/>
            <a:cxnLst/>
            <a:rect l="l" t="t" r="r" b="b"/>
            <a:pathLst>
              <a:path w="293930" h="120711">
                <a:moveTo>
                  <a:pt x="0" y="0"/>
                </a:moveTo>
                <a:lnTo>
                  <a:pt x="293930" y="0"/>
                </a:lnTo>
                <a:lnTo>
                  <a:pt x="293930" y="120711"/>
                </a:lnTo>
                <a:lnTo>
                  <a:pt x="0" y="120711"/>
                </a:lnTo>
                <a:lnTo>
                  <a:pt x="0" y="0"/>
                </a:lnTo>
                <a:close/>
              </a:path>
            </a:pathLst>
          </a:custGeom>
          <a:blipFill>
            <a:blip r:embed="rId5"/>
            <a:stretch>
              <a:fillRect l="-8331" t="-2185" r="-19904" b="-11360"/>
            </a:stretch>
          </a:blipFill>
        </p:spPr>
      </p:sp>
      <p:grpSp>
        <p:nvGrpSpPr>
          <p:cNvPr id="52" name="Group 52"/>
          <p:cNvGrpSpPr/>
          <p:nvPr/>
        </p:nvGrpSpPr>
        <p:grpSpPr>
          <a:xfrm>
            <a:off x="2156567" y="9629950"/>
            <a:ext cx="282602" cy="113591"/>
            <a:chOff x="0" y="0"/>
            <a:chExt cx="90632" cy="36429"/>
          </a:xfrm>
        </p:grpSpPr>
        <p:sp>
          <p:nvSpPr>
            <p:cNvPr id="53" name="Freeform 53"/>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4" name="TextBox 54"/>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55" name="Freeform 55"/>
          <p:cNvSpPr/>
          <p:nvPr/>
        </p:nvSpPr>
        <p:spPr>
          <a:xfrm>
            <a:off x="2165957" y="8948604"/>
            <a:ext cx="282334" cy="106150"/>
          </a:xfrm>
          <a:custGeom>
            <a:avLst/>
            <a:gdLst/>
            <a:ahLst/>
            <a:cxnLst/>
            <a:rect l="l" t="t" r="r" b="b"/>
            <a:pathLst>
              <a:path w="282334" h="106150">
                <a:moveTo>
                  <a:pt x="0" y="0"/>
                </a:moveTo>
                <a:lnTo>
                  <a:pt x="282334" y="0"/>
                </a:lnTo>
                <a:lnTo>
                  <a:pt x="282334" y="106150"/>
                </a:lnTo>
                <a:lnTo>
                  <a:pt x="0" y="106150"/>
                </a:lnTo>
                <a:lnTo>
                  <a:pt x="0" y="0"/>
                </a:lnTo>
                <a:close/>
              </a:path>
            </a:pathLst>
          </a:custGeom>
          <a:blipFill>
            <a:blip r:embed="rId6">
              <a:alphaModFix amt="79000"/>
            </a:blip>
            <a:stretch>
              <a:fillRect t="-10100" b="-10100"/>
            </a:stretch>
          </a:blipFill>
        </p:spPr>
      </p:sp>
      <p:sp>
        <p:nvSpPr>
          <p:cNvPr id="56" name="Freeform 56"/>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7"/>
            <a:stretch>
              <a:fillRect l="-300971"/>
            </a:stretch>
          </a:blipFill>
        </p:spPr>
      </p:sp>
      <p:grpSp>
        <p:nvGrpSpPr>
          <p:cNvPr id="57" name="Group 57"/>
          <p:cNvGrpSpPr/>
          <p:nvPr/>
        </p:nvGrpSpPr>
        <p:grpSpPr>
          <a:xfrm>
            <a:off x="2148832" y="9804371"/>
            <a:ext cx="282602" cy="113591"/>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w="4762" cap="sq">
              <a:solidFill>
                <a:srgbClr val="000000"/>
              </a:solidFill>
              <a:prstDash val="solid"/>
              <a:miter/>
            </a:ln>
          </p:spPr>
        </p:sp>
        <p:sp>
          <p:nvSpPr>
            <p:cNvPr id="59" name="TextBox 59"/>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0" name="TextBox 60"/>
          <p:cNvSpPr txBox="1"/>
          <p:nvPr/>
        </p:nvSpPr>
        <p:spPr>
          <a:xfrm>
            <a:off x="1034637" y="9794846"/>
            <a:ext cx="1175045" cy="264084"/>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الحدائق والمساحات الخضراء</a:t>
            </a:r>
          </a:p>
          <a:p>
            <a:pPr algn="ctr" rtl="1">
              <a:lnSpc>
                <a:spcPts val="947"/>
              </a:lnSpc>
            </a:pPr>
            <a:endParaRPr lang="ar-EG" sz="919">
              <a:solidFill>
                <a:srgbClr val="0E0D0D"/>
              </a:solidFill>
              <a:latin typeface="29LT Zarid Display"/>
              <a:ea typeface="29LT Zarid Display"/>
              <a:cs typeface="29LT Zarid Display"/>
              <a:sym typeface="29LT Zarid Display"/>
              <a:rtl/>
            </a:endParaRPr>
          </a:p>
        </p:txBody>
      </p:sp>
      <p:grpSp>
        <p:nvGrpSpPr>
          <p:cNvPr id="61" name="Group 61"/>
          <p:cNvGrpSpPr/>
          <p:nvPr/>
        </p:nvGrpSpPr>
        <p:grpSpPr>
          <a:xfrm>
            <a:off x="2148832" y="9994162"/>
            <a:ext cx="282602" cy="113591"/>
            <a:chOff x="0" y="0"/>
            <a:chExt cx="90632" cy="36429"/>
          </a:xfrm>
        </p:grpSpPr>
        <p:sp>
          <p:nvSpPr>
            <p:cNvPr id="62" name="Freeform 62"/>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3" name="TextBox 63"/>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grpSp>
        <p:nvGrpSpPr>
          <p:cNvPr id="64" name="Group 64"/>
          <p:cNvGrpSpPr/>
          <p:nvPr/>
        </p:nvGrpSpPr>
        <p:grpSpPr>
          <a:xfrm>
            <a:off x="2148832" y="10150417"/>
            <a:ext cx="282602" cy="113591"/>
            <a:chOff x="0" y="0"/>
            <a:chExt cx="90632" cy="36429"/>
          </a:xfrm>
        </p:grpSpPr>
        <p:sp>
          <p:nvSpPr>
            <p:cNvPr id="65" name="Freeform 6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1F916"/>
            </a:solidFill>
            <a:ln w="4762" cap="sq">
              <a:solidFill>
                <a:srgbClr val="F3C592"/>
              </a:solidFill>
              <a:prstDash val="solid"/>
              <a:miter/>
            </a:ln>
          </p:spPr>
        </p:sp>
        <p:sp>
          <p:nvSpPr>
            <p:cNvPr id="66" name="TextBox 66"/>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7" name="AutoShape 67"/>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68" name="Freeform 68"/>
          <p:cNvSpPr/>
          <p:nvPr/>
        </p:nvSpPr>
        <p:spPr>
          <a:xfrm>
            <a:off x="17116349" y="52686"/>
            <a:ext cx="968567" cy="1061443"/>
          </a:xfrm>
          <a:custGeom>
            <a:avLst/>
            <a:gdLst/>
            <a:ahLst/>
            <a:cxnLst/>
            <a:rect l="l" t="t" r="r" b="b"/>
            <a:pathLst>
              <a:path w="968567" h="1061443">
                <a:moveTo>
                  <a:pt x="0" y="0"/>
                </a:moveTo>
                <a:lnTo>
                  <a:pt x="968568" y="0"/>
                </a:lnTo>
                <a:lnTo>
                  <a:pt x="968568" y="1061444"/>
                </a:lnTo>
                <a:lnTo>
                  <a:pt x="0" y="1061444"/>
                </a:lnTo>
                <a:lnTo>
                  <a:pt x="0" y="0"/>
                </a:lnTo>
                <a:close/>
              </a:path>
            </a:pathLst>
          </a:custGeom>
          <a:blipFill>
            <a:blip r:embed="rId8"/>
            <a:stretch>
              <a:fillRect/>
            </a:stretch>
          </a:blipFill>
        </p:spPr>
      </p:sp>
      <p:sp>
        <p:nvSpPr>
          <p:cNvPr id="69" name="TextBox 69"/>
          <p:cNvSpPr txBox="1"/>
          <p:nvPr/>
        </p:nvSpPr>
        <p:spPr>
          <a:xfrm>
            <a:off x="12170223" y="362077"/>
            <a:ext cx="4890846" cy="12856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الحدائق والمساحات الخضراء</a:t>
            </a:r>
          </a:p>
          <a:p>
            <a:pPr algn="ctr" rtl="1">
              <a:lnSpc>
                <a:spcPts val="4532"/>
              </a:lnSpc>
            </a:pPr>
            <a:endParaRPr lang="ar-EG" sz="4400">
              <a:solidFill>
                <a:srgbClr val="0F2B3C"/>
              </a:solidFill>
              <a:latin typeface="29LT Zarid Display"/>
              <a:ea typeface="29LT Zarid Display"/>
              <a:cs typeface="29LT Zarid Display"/>
              <a:sym typeface="29LT Zarid Display"/>
              <a:rtl/>
            </a:endParaRPr>
          </a:p>
        </p:txBody>
      </p:sp>
      <p:grpSp>
        <p:nvGrpSpPr>
          <p:cNvPr id="70" name="Group 70"/>
          <p:cNvGrpSpPr/>
          <p:nvPr/>
        </p:nvGrpSpPr>
        <p:grpSpPr>
          <a:xfrm>
            <a:off x="13924783" y="1495744"/>
            <a:ext cx="4015842" cy="839277"/>
            <a:chOff x="0" y="0"/>
            <a:chExt cx="1057670" cy="221044"/>
          </a:xfrm>
        </p:grpSpPr>
        <p:sp>
          <p:nvSpPr>
            <p:cNvPr id="71" name="Freeform 71"/>
            <p:cNvSpPr/>
            <p:nvPr/>
          </p:nvSpPr>
          <p:spPr>
            <a:xfrm>
              <a:off x="0" y="0"/>
              <a:ext cx="1057670" cy="221044"/>
            </a:xfrm>
            <a:custGeom>
              <a:avLst/>
              <a:gdLst/>
              <a:ahLst/>
              <a:cxnLst/>
              <a:rect l="l" t="t" r="r" b="b"/>
              <a:pathLst>
                <a:path w="1057670" h="221044">
                  <a:moveTo>
                    <a:pt x="0" y="0"/>
                  </a:moveTo>
                  <a:lnTo>
                    <a:pt x="1057670" y="0"/>
                  </a:lnTo>
                  <a:lnTo>
                    <a:pt x="1057670" y="221044"/>
                  </a:lnTo>
                  <a:lnTo>
                    <a:pt x="0" y="221044"/>
                  </a:lnTo>
                  <a:close/>
                </a:path>
              </a:pathLst>
            </a:custGeom>
            <a:solidFill>
              <a:srgbClr val="2E872C">
                <a:alpha val="27843"/>
              </a:srgbClr>
            </a:solidFill>
          </p:spPr>
        </p:sp>
        <p:sp>
          <p:nvSpPr>
            <p:cNvPr id="72" name="TextBox 72"/>
            <p:cNvSpPr txBox="1"/>
            <p:nvPr/>
          </p:nvSpPr>
          <p:spPr>
            <a:xfrm>
              <a:off x="0" y="-19050"/>
              <a:ext cx="1057670" cy="240094"/>
            </a:xfrm>
            <a:prstGeom prst="rect">
              <a:avLst/>
            </a:prstGeom>
          </p:spPr>
          <p:txBody>
            <a:bodyPr lIns="50800" tIns="50800" rIns="50800" bIns="50800" rtlCol="0" anchor="ctr"/>
            <a:lstStyle/>
            <a:p>
              <a:pPr algn="ctr">
                <a:lnSpc>
                  <a:spcPts val="2188"/>
                </a:lnSpc>
              </a:pPr>
              <a:endParaRPr/>
            </a:p>
          </p:txBody>
        </p:sp>
      </p:grpSp>
      <p:grpSp>
        <p:nvGrpSpPr>
          <p:cNvPr id="73" name="Group 73"/>
          <p:cNvGrpSpPr/>
          <p:nvPr/>
        </p:nvGrpSpPr>
        <p:grpSpPr>
          <a:xfrm>
            <a:off x="9408305" y="1505123"/>
            <a:ext cx="4015842" cy="839277"/>
            <a:chOff x="0" y="0"/>
            <a:chExt cx="1057670" cy="221044"/>
          </a:xfrm>
        </p:grpSpPr>
        <p:sp>
          <p:nvSpPr>
            <p:cNvPr id="74" name="Freeform 74"/>
            <p:cNvSpPr/>
            <p:nvPr/>
          </p:nvSpPr>
          <p:spPr>
            <a:xfrm>
              <a:off x="0" y="0"/>
              <a:ext cx="1057670" cy="221044"/>
            </a:xfrm>
            <a:custGeom>
              <a:avLst/>
              <a:gdLst/>
              <a:ahLst/>
              <a:cxnLst/>
              <a:rect l="l" t="t" r="r" b="b"/>
              <a:pathLst>
                <a:path w="1057670" h="221044">
                  <a:moveTo>
                    <a:pt x="0" y="0"/>
                  </a:moveTo>
                  <a:lnTo>
                    <a:pt x="1057670" y="0"/>
                  </a:lnTo>
                  <a:lnTo>
                    <a:pt x="1057670" y="221044"/>
                  </a:lnTo>
                  <a:lnTo>
                    <a:pt x="0" y="221044"/>
                  </a:lnTo>
                  <a:close/>
                </a:path>
              </a:pathLst>
            </a:custGeom>
            <a:solidFill>
              <a:srgbClr val="2E872C">
                <a:alpha val="27843"/>
              </a:srgbClr>
            </a:solidFill>
          </p:spPr>
        </p:sp>
        <p:sp>
          <p:nvSpPr>
            <p:cNvPr id="75" name="TextBox 75"/>
            <p:cNvSpPr txBox="1"/>
            <p:nvPr/>
          </p:nvSpPr>
          <p:spPr>
            <a:xfrm>
              <a:off x="0" y="-19050"/>
              <a:ext cx="1057670" cy="240094"/>
            </a:xfrm>
            <a:prstGeom prst="rect">
              <a:avLst/>
            </a:prstGeom>
          </p:spPr>
          <p:txBody>
            <a:bodyPr lIns="50800" tIns="50800" rIns="50800" bIns="50800" rtlCol="0" anchor="ctr"/>
            <a:lstStyle/>
            <a:p>
              <a:pPr algn="ctr">
                <a:lnSpc>
                  <a:spcPts val="2188"/>
                </a:lnSpc>
              </a:pPr>
              <a:endParaRPr/>
            </a:p>
          </p:txBody>
        </p:sp>
      </p:grpSp>
      <p:grpSp>
        <p:nvGrpSpPr>
          <p:cNvPr id="76" name="Group 76"/>
          <p:cNvGrpSpPr/>
          <p:nvPr/>
        </p:nvGrpSpPr>
        <p:grpSpPr>
          <a:xfrm>
            <a:off x="9391987" y="4948788"/>
            <a:ext cx="3908419" cy="1161007"/>
            <a:chOff x="0" y="0"/>
            <a:chExt cx="2258522" cy="670900"/>
          </a:xfrm>
        </p:grpSpPr>
        <p:sp>
          <p:nvSpPr>
            <p:cNvPr id="77" name="Freeform 77"/>
            <p:cNvSpPr/>
            <p:nvPr/>
          </p:nvSpPr>
          <p:spPr>
            <a:xfrm>
              <a:off x="0" y="0"/>
              <a:ext cx="2258522" cy="670900"/>
            </a:xfrm>
            <a:custGeom>
              <a:avLst/>
              <a:gdLst/>
              <a:ahLst/>
              <a:cxnLst/>
              <a:rect l="l" t="t" r="r" b="b"/>
              <a:pathLst>
                <a:path w="2258522" h="670900">
                  <a:moveTo>
                    <a:pt x="19808" y="0"/>
                  </a:moveTo>
                  <a:lnTo>
                    <a:pt x="2238714" y="0"/>
                  </a:lnTo>
                  <a:cubicBezTo>
                    <a:pt x="2249654" y="0"/>
                    <a:pt x="2258522" y="8868"/>
                    <a:pt x="2258522" y="19808"/>
                  </a:cubicBezTo>
                  <a:lnTo>
                    <a:pt x="2258522" y="651092"/>
                  </a:lnTo>
                  <a:cubicBezTo>
                    <a:pt x="2258522" y="662032"/>
                    <a:pt x="2249654" y="670900"/>
                    <a:pt x="2238714" y="670900"/>
                  </a:cubicBezTo>
                  <a:lnTo>
                    <a:pt x="19808" y="670900"/>
                  </a:lnTo>
                  <a:cubicBezTo>
                    <a:pt x="8868" y="670900"/>
                    <a:pt x="0" y="662032"/>
                    <a:pt x="0" y="651092"/>
                  </a:cubicBezTo>
                  <a:lnTo>
                    <a:pt x="0" y="19808"/>
                  </a:lnTo>
                  <a:cubicBezTo>
                    <a:pt x="0" y="8868"/>
                    <a:pt x="8868" y="0"/>
                    <a:pt x="19808" y="0"/>
                  </a:cubicBezTo>
                  <a:close/>
                </a:path>
              </a:pathLst>
            </a:custGeom>
            <a:solidFill>
              <a:srgbClr val="FFFFFF"/>
            </a:solidFill>
            <a:ln w="57150" cap="sq">
              <a:solidFill>
                <a:srgbClr val="717092"/>
              </a:solidFill>
              <a:prstDash val="solid"/>
              <a:miter/>
            </a:ln>
          </p:spPr>
        </p:sp>
        <p:sp>
          <p:nvSpPr>
            <p:cNvPr id="78" name="TextBox 78"/>
            <p:cNvSpPr txBox="1"/>
            <p:nvPr/>
          </p:nvSpPr>
          <p:spPr>
            <a:xfrm>
              <a:off x="0" y="-57150"/>
              <a:ext cx="2258522" cy="728050"/>
            </a:xfrm>
            <a:prstGeom prst="rect">
              <a:avLst/>
            </a:prstGeom>
          </p:spPr>
          <p:txBody>
            <a:bodyPr lIns="50800" tIns="50800" rIns="50800" bIns="50800" rtlCol="0" anchor="ctr"/>
            <a:lstStyle/>
            <a:p>
              <a:pPr algn="ctr">
                <a:lnSpc>
                  <a:spcPts val="2659"/>
                </a:lnSpc>
              </a:pPr>
              <a:endParaRPr/>
            </a:p>
          </p:txBody>
        </p:sp>
      </p:grpSp>
      <p:grpSp>
        <p:nvGrpSpPr>
          <p:cNvPr id="79" name="Group 79"/>
          <p:cNvGrpSpPr/>
          <p:nvPr/>
        </p:nvGrpSpPr>
        <p:grpSpPr>
          <a:xfrm>
            <a:off x="9391987" y="6533094"/>
            <a:ext cx="3908419" cy="1161007"/>
            <a:chOff x="0" y="0"/>
            <a:chExt cx="2258522" cy="670900"/>
          </a:xfrm>
        </p:grpSpPr>
        <p:sp>
          <p:nvSpPr>
            <p:cNvPr id="80" name="Freeform 80"/>
            <p:cNvSpPr/>
            <p:nvPr/>
          </p:nvSpPr>
          <p:spPr>
            <a:xfrm>
              <a:off x="0" y="0"/>
              <a:ext cx="2258522" cy="670900"/>
            </a:xfrm>
            <a:custGeom>
              <a:avLst/>
              <a:gdLst/>
              <a:ahLst/>
              <a:cxnLst/>
              <a:rect l="l" t="t" r="r" b="b"/>
              <a:pathLst>
                <a:path w="2258522" h="670900">
                  <a:moveTo>
                    <a:pt x="19808" y="0"/>
                  </a:moveTo>
                  <a:lnTo>
                    <a:pt x="2238714" y="0"/>
                  </a:lnTo>
                  <a:cubicBezTo>
                    <a:pt x="2249654" y="0"/>
                    <a:pt x="2258522" y="8868"/>
                    <a:pt x="2258522" y="19808"/>
                  </a:cubicBezTo>
                  <a:lnTo>
                    <a:pt x="2258522" y="651092"/>
                  </a:lnTo>
                  <a:cubicBezTo>
                    <a:pt x="2258522" y="662032"/>
                    <a:pt x="2249654" y="670900"/>
                    <a:pt x="2238714" y="670900"/>
                  </a:cubicBezTo>
                  <a:lnTo>
                    <a:pt x="19808" y="670900"/>
                  </a:lnTo>
                  <a:cubicBezTo>
                    <a:pt x="8868" y="670900"/>
                    <a:pt x="0" y="662032"/>
                    <a:pt x="0" y="651092"/>
                  </a:cubicBezTo>
                  <a:lnTo>
                    <a:pt x="0" y="19808"/>
                  </a:lnTo>
                  <a:cubicBezTo>
                    <a:pt x="0" y="8868"/>
                    <a:pt x="8868" y="0"/>
                    <a:pt x="19808" y="0"/>
                  </a:cubicBezTo>
                  <a:close/>
                </a:path>
              </a:pathLst>
            </a:custGeom>
            <a:solidFill>
              <a:srgbClr val="FFFFFF"/>
            </a:solidFill>
            <a:ln w="57150" cap="sq">
              <a:solidFill>
                <a:srgbClr val="A1B4A2"/>
              </a:solidFill>
              <a:prstDash val="solid"/>
              <a:miter/>
            </a:ln>
          </p:spPr>
        </p:sp>
        <p:sp>
          <p:nvSpPr>
            <p:cNvPr id="81" name="TextBox 81"/>
            <p:cNvSpPr txBox="1"/>
            <p:nvPr/>
          </p:nvSpPr>
          <p:spPr>
            <a:xfrm>
              <a:off x="0" y="-57150"/>
              <a:ext cx="2258522" cy="728050"/>
            </a:xfrm>
            <a:prstGeom prst="rect">
              <a:avLst/>
            </a:prstGeom>
          </p:spPr>
          <p:txBody>
            <a:bodyPr lIns="50800" tIns="50800" rIns="50800" bIns="50800" rtlCol="0" anchor="ctr"/>
            <a:lstStyle/>
            <a:p>
              <a:pPr algn="ctr">
                <a:lnSpc>
                  <a:spcPts val="2659"/>
                </a:lnSpc>
              </a:pPr>
              <a:endParaRPr/>
            </a:p>
          </p:txBody>
        </p:sp>
      </p:grpSp>
      <p:grpSp>
        <p:nvGrpSpPr>
          <p:cNvPr id="82" name="Group 82"/>
          <p:cNvGrpSpPr/>
          <p:nvPr/>
        </p:nvGrpSpPr>
        <p:grpSpPr>
          <a:xfrm>
            <a:off x="13867302" y="4948788"/>
            <a:ext cx="3908419" cy="1161007"/>
            <a:chOff x="0" y="0"/>
            <a:chExt cx="2258522" cy="670900"/>
          </a:xfrm>
        </p:grpSpPr>
        <p:sp>
          <p:nvSpPr>
            <p:cNvPr id="83" name="Freeform 83"/>
            <p:cNvSpPr/>
            <p:nvPr/>
          </p:nvSpPr>
          <p:spPr>
            <a:xfrm>
              <a:off x="0" y="0"/>
              <a:ext cx="2258522" cy="670900"/>
            </a:xfrm>
            <a:custGeom>
              <a:avLst/>
              <a:gdLst/>
              <a:ahLst/>
              <a:cxnLst/>
              <a:rect l="l" t="t" r="r" b="b"/>
              <a:pathLst>
                <a:path w="2258522" h="670900">
                  <a:moveTo>
                    <a:pt x="19808" y="0"/>
                  </a:moveTo>
                  <a:lnTo>
                    <a:pt x="2238714" y="0"/>
                  </a:lnTo>
                  <a:cubicBezTo>
                    <a:pt x="2249654" y="0"/>
                    <a:pt x="2258522" y="8868"/>
                    <a:pt x="2258522" y="19808"/>
                  </a:cubicBezTo>
                  <a:lnTo>
                    <a:pt x="2258522" y="651092"/>
                  </a:lnTo>
                  <a:cubicBezTo>
                    <a:pt x="2258522" y="662032"/>
                    <a:pt x="2249654" y="670900"/>
                    <a:pt x="2238714" y="670900"/>
                  </a:cubicBezTo>
                  <a:lnTo>
                    <a:pt x="19808" y="670900"/>
                  </a:lnTo>
                  <a:cubicBezTo>
                    <a:pt x="8868" y="670900"/>
                    <a:pt x="0" y="662032"/>
                    <a:pt x="0" y="651092"/>
                  </a:cubicBezTo>
                  <a:lnTo>
                    <a:pt x="0" y="19808"/>
                  </a:lnTo>
                  <a:cubicBezTo>
                    <a:pt x="0" y="8868"/>
                    <a:pt x="8868" y="0"/>
                    <a:pt x="19808" y="0"/>
                  </a:cubicBezTo>
                  <a:close/>
                </a:path>
              </a:pathLst>
            </a:custGeom>
            <a:solidFill>
              <a:srgbClr val="FFFFFF"/>
            </a:solidFill>
            <a:ln w="57150" cap="sq">
              <a:solidFill>
                <a:srgbClr val="D9B98B"/>
              </a:solidFill>
              <a:prstDash val="solid"/>
              <a:miter/>
            </a:ln>
          </p:spPr>
        </p:sp>
        <p:sp>
          <p:nvSpPr>
            <p:cNvPr id="84" name="TextBox 84"/>
            <p:cNvSpPr txBox="1"/>
            <p:nvPr/>
          </p:nvSpPr>
          <p:spPr>
            <a:xfrm>
              <a:off x="0" y="-57150"/>
              <a:ext cx="2258522" cy="728050"/>
            </a:xfrm>
            <a:prstGeom prst="rect">
              <a:avLst/>
            </a:prstGeom>
          </p:spPr>
          <p:txBody>
            <a:bodyPr lIns="50800" tIns="50800" rIns="50800" bIns="50800" rtlCol="0" anchor="ctr"/>
            <a:lstStyle/>
            <a:p>
              <a:pPr algn="ctr">
                <a:lnSpc>
                  <a:spcPts val="2659"/>
                </a:lnSpc>
              </a:pPr>
              <a:endParaRPr/>
            </a:p>
          </p:txBody>
        </p:sp>
      </p:grpSp>
      <p:grpSp>
        <p:nvGrpSpPr>
          <p:cNvPr id="85" name="Group 85"/>
          <p:cNvGrpSpPr/>
          <p:nvPr/>
        </p:nvGrpSpPr>
        <p:grpSpPr>
          <a:xfrm>
            <a:off x="13867302" y="6486004"/>
            <a:ext cx="3908419" cy="1161007"/>
            <a:chOff x="0" y="0"/>
            <a:chExt cx="2258522" cy="670900"/>
          </a:xfrm>
        </p:grpSpPr>
        <p:sp>
          <p:nvSpPr>
            <p:cNvPr id="86" name="Freeform 86"/>
            <p:cNvSpPr/>
            <p:nvPr/>
          </p:nvSpPr>
          <p:spPr>
            <a:xfrm>
              <a:off x="0" y="0"/>
              <a:ext cx="2258522" cy="670900"/>
            </a:xfrm>
            <a:custGeom>
              <a:avLst/>
              <a:gdLst/>
              <a:ahLst/>
              <a:cxnLst/>
              <a:rect l="l" t="t" r="r" b="b"/>
              <a:pathLst>
                <a:path w="2258522" h="670900">
                  <a:moveTo>
                    <a:pt x="19808" y="0"/>
                  </a:moveTo>
                  <a:lnTo>
                    <a:pt x="2238714" y="0"/>
                  </a:lnTo>
                  <a:cubicBezTo>
                    <a:pt x="2249654" y="0"/>
                    <a:pt x="2258522" y="8868"/>
                    <a:pt x="2258522" y="19808"/>
                  </a:cubicBezTo>
                  <a:lnTo>
                    <a:pt x="2258522" y="651092"/>
                  </a:lnTo>
                  <a:cubicBezTo>
                    <a:pt x="2258522" y="662032"/>
                    <a:pt x="2249654" y="670900"/>
                    <a:pt x="2238714" y="670900"/>
                  </a:cubicBezTo>
                  <a:lnTo>
                    <a:pt x="19808" y="670900"/>
                  </a:lnTo>
                  <a:cubicBezTo>
                    <a:pt x="8868" y="670900"/>
                    <a:pt x="0" y="662032"/>
                    <a:pt x="0" y="651092"/>
                  </a:cubicBezTo>
                  <a:lnTo>
                    <a:pt x="0" y="19808"/>
                  </a:lnTo>
                  <a:cubicBezTo>
                    <a:pt x="0" y="8868"/>
                    <a:pt x="8868" y="0"/>
                    <a:pt x="19808" y="0"/>
                  </a:cubicBezTo>
                  <a:close/>
                </a:path>
              </a:pathLst>
            </a:custGeom>
            <a:solidFill>
              <a:srgbClr val="FFFFFF"/>
            </a:solidFill>
            <a:ln w="57150" cap="sq">
              <a:solidFill>
                <a:srgbClr val="C0706D"/>
              </a:solidFill>
              <a:prstDash val="solid"/>
              <a:miter/>
            </a:ln>
          </p:spPr>
        </p:sp>
        <p:sp>
          <p:nvSpPr>
            <p:cNvPr id="87" name="TextBox 87"/>
            <p:cNvSpPr txBox="1"/>
            <p:nvPr/>
          </p:nvSpPr>
          <p:spPr>
            <a:xfrm>
              <a:off x="0" y="-57150"/>
              <a:ext cx="2258522" cy="728050"/>
            </a:xfrm>
            <a:prstGeom prst="rect">
              <a:avLst/>
            </a:prstGeom>
          </p:spPr>
          <p:txBody>
            <a:bodyPr lIns="50800" tIns="50800" rIns="50800" bIns="50800" rtlCol="0" anchor="ctr"/>
            <a:lstStyle/>
            <a:p>
              <a:pPr algn="ctr">
                <a:lnSpc>
                  <a:spcPts val="2659"/>
                </a:lnSpc>
              </a:pPr>
              <a:endParaRPr/>
            </a:p>
          </p:txBody>
        </p:sp>
      </p:grpSp>
      <p:sp>
        <p:nvSpPr>
          <p:cNvPr id="88" name="Freeform 88"/>
          <p:cNvSpPr/>
          <p:nvPr/>
        </p:nvSpPr>
        <p:spPr>
          <a:xfrm>
            <a:off x="13924783" y="5079211"/>
            <a:ext cx="851884" cy="837686"/>
          </a:xfrm>
          <a:custGeom>
            <a:avLst/>
            <a:gdLst/>
            <a:ahLst/>
            <a:cxnLst/>
            <a:rect l="l" t="t" r="r" b="b"/>
            <a:pathLst>
              <a:path w="851884" h="837686">
                <a:moveTo>
                  <a:pt x="0" y="0"/>
                </a:moveTo>
                <a:lnTo>
                  <a:pt x="851884" y="0"/>
                </a:lnTo>
                <a:lnTo>
                  <a:pt x="851884" y="837686"/>
                </a:lnTo>
                <a:lnTo>
                  <a:pt x="0" y="837686"/>
                </a:lnTo>
                <a:lnTo>
                  <a:pt x="0" y="0"/>
                </a:lnTo>
                <a:close/>
              </a:path>
            </a:pathLst>
          </a:custGeom>
          <a:blipFill>
            <a:blip r:embed="rId9"/>
            <a:stretch>
              <a:fillRect/>
            </a:stretch>
          </a:blipFill>
        </p:spPr>
      </p:sp>
      <p:sp>
        <p:nvSpPr>
          <p:cNvPr id="89" name="Freeform 89"/>
          <p:cNvSpPr/>
          <p:nvPr/>
        </p:nvSpPr>
        <p:spPr>
          <a:xfrm>
            <a:off x="9499241" y="5110449"/>
            <a:ext cx="827173" cy="718334"/>
          </a:xfrm>
          <a:custGeom>
            <a:avLst/>
            <a:gdLst/>
            <a:ahLst/>
            <a:cxnLst/>
            <a:rect l="l" t="t" r="r" b="b"/>
            <a:pathLst>
              <a:path w="827173" h="718334">
                <a:moveTo>
                  <a:pt x="0" y="0"/>
                </a:moveTo>
                <a:lnTo>
                  <a:pt x="827173" y="0"/>
                </a:lnTo>
                <a:lnTo>
                  <a:pt x="827173" y="718334"/>
                </a:lnTo>
                <a:lnTo>
                  <a:pt x="0" y="718334"/>
                </a:lnTo>
                <a:lnTo>
                  <a:pt x="0" y="0"/>
                </a:lnTo>
                <a:close/>
              </a:path>
            </a:pathLst>
          </a:custGeom>
          <a:blipFill>
            <a:blip r:embed="rId10"/>
            <a:stretch>
              <a:fillRect/>
            </a:stretch>
          </a:blipFill>
        </p:spPr>
      </p:sp>
      <p:sp>
        <p:nvSpPr>
          <p:cNvPr id="90" name="Freeform 90"/>
          <p:cNvSpPr/>
          <p:nvPr/>
        </p:nvSpPr>
        <p:spPr>
          <a:xfrm>
            <a:off x="13989509" y="6666159"/>
            <a:ext cx="722433" cy="755776"/>
          </a:xfrm>
          <a:custGeom>
            <a:avLst/>
            <a:gdLst/>
            <a:ahLst/>
            <a:cxnLst/>
            <a:rect l="l" t="t" r="r" b="b"/>
            <a:pathLst>
              <a:path w="722433" h="755776">
                <a:moveTo>
                  <a:pt x="0" y="0"/>
                </a:moveTo>
                <a:lnTo>
                  <a:pt x="722433" y="0"/>
                </a:lnTo>
                <a:lnTo>
                  <a:pt x="722433" y="755776"/>
                </a:lnTo>
                <a:lnTo>
                  <a:pt x="0" y="755776"/>
                </a:lnTo>
                <a:lnTo>
                  <a:pt x="0" y="0"/>
                </a:lnTo>
                <a:close/>
              </a:path>
            </a:pathLst>
          </a:custGeom>
          <a:blipFill>
            <a:blip r:embed="rId11"/>
            <a:stretch>
              <a:fillRect/>
            </a:stretch>
          </a:blipFill>
        </p:spPr>
      </p:sp>
      <p:sp>
        <p:nvSpPr>
          <p:cNvPr id="91" name="Freeform 91"/>
          <p:cNvSpPr/>
          <p:nvPr/>
        </p:nvSpPr>
        <p:spPr>
          <a:xfrm>
            <a:off x="9563996" y="6619591"/>
            <a:ext cx="762418" cy="947577"/>
          </a:xfrm>
          <a:custGeom>
            <a:avLst/>
            <a:gdLst/>
            <a:ahLst/>
            <a:cxnLst/>
            <a:rect l="l" t="t" r="r" b="b"/>
            <a:pathLst>
              <a:path w="762418" h="947577">
                <a:moveTo>
                  <a:pt x="0" y="0"/>
                </a:moveTo>
                <a:lnTo>
                  <a:pt x="762418" y="0"/>
                </a:lnTo>
                <a:lnTo>
                  <a:pt x="762418" y="947576"/>
                </a:lnTo>
                <a:lnTo>
                  <a:pt x="0" y="947576"/>
                </a:lnTo>
                <a:lnTo>
                  <a:pt x="0" y="0"/>
                </a:lnTo>
                <a:close/>
              </a:path>
            </a:pathLst>
          </a:custGeom>
          <a:blipFill>
            <a:blip r:embed="rId12"/>
            <a:stretch>
              <a:fillRect/>
            </a:stretch>
          </a:blipFill>
        </p:spPr>
      </p:sp>
      <p:sp>
        <p:nvSpPr>
          <p:cNvPr id="92" name="TextBox 92"/>
          <p:cNvSpPr txBox="1"/>
          <p:nvPr/>
        </p:nvSpPr>
        <p:spPr>
          <a:xfrm>
            <a:off x="1647648" y="7928416"/>
            <a:ext cx="46708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مرافق عامة</a:t>
            </a:r>
          </a:p>
        </p:txBody>
      </p:sp>
      <p:sp>
        <p:nvSpPr>
          <p:cNvPr id="93" name="TextBox 93"/>
          <p:cNvSpPr txBox="1"/>
          <p:nvPr/>
        </p:nvSpPr>
        <p:spPr>
          <a:xfrm>
            <a:off x="1378090" y="647814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مدينة خان يونس</a:t>
            </a:r>
          </a:p>
        </p:txBody>
      </p:sp>
      <p:sp>
        <p:nvSpPr>
          <p:cNvPr id="94" name="TextBox 94"/>
          <p:cNvSpPr txBox="1"/>
          <p:nvPr/>
        </p:nvSpPr>
        <p:spPr>
          <a:xfrm>
            <a:off x="1414108" y="665663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شبكة الشوارع</a:t>
            </a:r>
          </a:p>
        </p:txBody>
      </p:sp>
      <p:sp>
        <p:nvSpPr>
          <p:cNvPr id="95" name="TextBox 95"/>
          <p:cNvSpPr txBox="1"/>
          <p:nvPr/>
        </p:nvSpPr>
        <p:spPr>
          <a:xfrm>
            <a:off x="1378090" y="6846657"/>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الموانئ المقترحة</a:t>
            </a:r>
          </a:p>
        </p:txBody>
      </p:sp>
      <p:sp>
        <p:nvSpPr>
          <p:cNvPr id="96" name="TextBox 96"/>
          <p:cNvSpPr txBox="1"/>
          <p:nvPr/>
        </p:nvSpPr>
        <p:spPr>
          <a:xfrm>
            <a:off x="1029206" y="7026500"/>
            <a:ext cx="123513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محطات المواصلات الرئيسية</a:t>
            </a:r>
          </a:p>
        </p:txBody>
      </p:sp>
      <p:sp>
        <p:nvSpPr>
          <p:cNvPr id="97" name="TextBox 97"/>
          <p:cNvSpPr txBox="1"/>
          <p:nvPr/>
        </p:nvSpPr>
        <p:spPr>
          <a:xfrm>
            <a:off x="1414108" y="7380337"/>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مستشفيات</a:t>
            </a:r>
          </a:p>
        </p:txBody>
      </p:sp>
      <p:sp>
        <p:nvSpPr>
          <p:cNvPr id="98" name="TextBox 98"/>
          <p:cNvSpPr txBox="1"/>
          <p:nvPr/>
        </p:nvSpPr>
        <p:spPr>
          <a:xfrm>
            <a:off x="1497274" y="8278487"/>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اثار و مباني دينية</a:t>
            </a:r>
          </a:p>
        </p:txBody>
      </p:sp>
      <p:sp>
        <p:nvSpPr>
          <p:cNvPr id="99" name="TextBox 99"/>
          <p:cNvSpPr txBox="1"/>
          <p:nvPr/>
        </p:nvSpPr>
        <p:spPr>
          <a:xfrm>
            <a:off x="1738161" y="8442366"/>
            <a:ext cx="427796"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 تجاري </a:t>
            </a:r>
          </a:p>
        </p:txBody>
      </p:sp>
      <p:sp>
        <p:nvSpPr>
          <p:cNvPr id="100" name="TextBox 100"/>
          <p:cNvSpPr txBox="1"/>
          <p:nvPr/>
        </p:nvSpPr>
        <p:spPr>
          <a:xfrm>
            <a:off x="1039540" y="861209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101" name="TextBox 101"/>
          <p:cNvSpPr txBox="1"/>
          <p:nvPr/>
        </p:nvSpPr>
        <p:spPr>
          <a:xfrm>
            <a:off x="1081739" y="878111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منطقة صناعات خفيفة وحرفية</a:t>
            </a:r>
          </a:p>
        </p:txBody>
      </p:sp>
      <p:sp>
        <p:nvSpPr>
          <p:cNvPr id="102" name="TextBox 102"/>
          <p:cNvSpPr txBox="1"/>
          <p:nvPr/>
        </p:nvSpPr>
        <p:spPr>
          <a:xfrm>
            <a:off x="1077231" y="9105418"/>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103" name="TextBox 103"/>
          <p:cNvSpPr txBox="1"/>
          <p:nvPr/>
        </p:nvSpPr>
        <p:spPr>
          <a:xfrm>
            <a:off x="1622159" y="9458995"/>
            <a:ext cx="549808"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تنقية</a:t>
            </a:r>
          </a:p>
        </p:txBody>
      </p:sp>
      <p:sp>
        <p:nvSpPr>
          <p:cNvPr id="104" name="TextBox 104"/>
          <p:cNvSpPr txBox="1"/>
          <p:nvPr/>
        </p:nvSpPr>
        <p:spPr>
          <a:xfrm>
            <a:off x="1186632" y="9290501"/>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مزرعة خلايا شمسية</a:t>
            </a:r>
          </a:p>
        </p:txBody>
      </p:sp>
      <p:sp>
        <p:nvSpPr>
          <p:cNvPr id="105" name="TextBox 105"/>
          <p:cNvSpPr txBox="1"/>
          <p:nvPr/>
        </p:nvSpPr>
        <p:spPr>
          <a:xfrm>
            <a:off x="1077231" y="9600490"/>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معالجة مياه عادمة</a:t>
            </a:r>
          </a:p>
        </p:txBody>
      </p:sp>
      <p:sp>
        <p:nvSpPr>
          <p:cNvPr id="106" name="TextBox 106"/>
          <p:cNvSpPr txBox="1"/>
          <p:nvPr/>
        </p:nvSpPr>
        <p:spPr>
          <a:xfrm>
            <a:off x="1516072" y="8923883"/>
            <a:ext cx="757049"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محمية طبيعية</a:t>
            </a:r>
          </a:p>
        </p:txBody>
      </p:sp>
      <p:sp>
        <p:nvSpPr>
          <p:cNvPr id="107" name="TextBox 107"/>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الفضاءات العامة والخضراء</a:t>
            </a:r>
          </a:p>
        </p:txBody>
      </p:sp>
      <p:sp>
        <p:nvSpPr>
          <p:cNvPr id="108" name="TextBox 108"/>
          <p:cNvSpPr txBox="1"/>
          <p:nvPr/>
        </p:nvSpPr>
        <p:spPr>
          <a:xfrm>
            <a:off x="1664753" y="9972829"/>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حرم شاطئ</a:t>
            </a:r>
          </a:p>
        </p:txBody>
      </p:sp>
      <p:sp>
        <p:nvSpPr>
          <p:cNvPr id="109" name="TextBox 109"/>
          <p:cNvSpPr txBox="1"/>
          <p:nvPr/>
        </p:nvSpPr>
        <p:spPr>
          <a:xfrm>
            <a:off x="1664753" y="10129085"/>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خضراء</a:t>
            </a:r>
          </a:p>
        </p:txBody>
      </p:sp>
      <p:sp>
        <p:nvSpPr>
          <p:cNvPr id="110" name="TextBox 110"/>
          <p:cNvSpPr txBox="1"/>
          <p:nvPr/>
        </p:nvSpPr>
        <p:spPr>
          <a:xfrm>
            <a:off x="13924783" y="1585912"/>
            <a:ext cx="3850937" cy="525299"/>
          </a:xfrm>
          <a:prstGeom prst="rect">
            <a:avLst/>
          </a:prstGeom>
        </p:spPr>
        <p:txBody>
          <a:bodyPr lIns="0" tIns="0" rIns="0" bIns="0" rtlCol="0" anchor="t">
            <a:spAutoFit/>
          </a:bodyPr>
          <a:lstStyle/>
          <a:p>
            <a:pPr algn="r" rtl="1">
              <a:lnSpc>
                <a:spcPts val="3853"/>
              </a:lnSpc>
            </a:pPr>
            <a:r>
              <a:rPr lang="ar-EG" sz="2470">
                <a:solidFill>
                  <a:srgbClr val="000000"/>
                </a:solidFill>
                <a:latin typeface="29LT Zarid Display"/>
                <a:ea typeface="29LT Zarid Display"/>
                <a:cs typeface="29LT Zarid Display"/>
                <a:sym typeface="29LT Zarid Display"/>
                <a:rtl/>
              </a:rPr>
              <a:t>  </a:t>
            </a:r>
            <a:r>
              <a:rPr lang="en-US" sz="2470">
                <a:solidFill>
                  <a:srgbClr val="000000"/>
                </a:solidFill>
                <a:latin typeface="29LT Zarid Display"/>
                <a:ea typeface="29LT Zarid Display"/>
                <a:cs typeface="29LT Zarid Display"/>
                <a:sym typeface="29LT Zarid Display"/>
              </a:rPr>
              <a:t>5</a:t>
            </a:r>
            <a:r>
              <a:rPr lang="ar-EG" sz="2470">
                <a:solidFill>
                  <a:srgbClr val="000000"/>
                </a:solidFill>
                <a:latin typeface="29LT Zarid Display"/>
                <a:ea typeface="29LT Zarid Display"/>
                <a:cs typeface="29LT Zarid Display"/>
                <a:sym typeface="29LT Zarid Display"/>
                <a:rtl/>
              </a:rPr>
              <a:t> م</a:t>
            </a:r>
            <a:r>
              <a:rPr lang="en-US" sz="2470">
                <a:solidFill>
                  <a:srgbClr val="000000"/>
                </a:solidFill>
                <a:latin typeface="29LT Zarid Display"/>
                <a:ea typeface="29LT Zarid Display"/>
                <a:cs typeface="29LT Zarid Display"/>
                <a:sym typeface="29LT Zarid Display"/>
              </a:rPr>
              <a:t>²</a:t>
            </a:r>
            <a:r>
              <a:rPr lang="ar-EG" sz="2470">
                <a:solidFill>
                  <a:srgbClr val="000000"/>
                </a:solidFill>
                <a:latin typeface="29LT Zarid Display"/>
                <a:ea typeface="29LT Zarid Display"/>
                <a:cs typeface="29LT Zarid Display"/>
                <a:sym typeface="29LT Zarid Display"/>
                <a:rtl/>
              </a:rPr>
              <a:t> نصيبًا للفرد من المساحات الخضراء</a:t>
            </a:r>
          </a:p>
        </p:txBody>
      </p:sp>
      <p:sp>
        <p:nvSpPr>
          <p:cNvPr id="111" name="TextBox 111"/>
          <p:cNvSpPr txBox="1"/>
          <p:nvPr/>
        </p:nvSpPr>
        <p:spPr>
          <a:xfrm>
            <a:off x="9749638" y="1593218"/>
            <a:ext cx="3334517" cy="525299"/>
          </a:xfrm>
          <a:prstGeom prst="rect">
            <a:avLst/>
          </a:prstGeom>
        </p:spPr>
        <p:txBody>
          <a:bodyPr lIns="0" tIns="0" rIns="0" bIns="0" rtlCol="0" anchor="t">
            <a:spAutoFit/>
          </a:bodyPr>
          <a:lstStyle/>
          <a:p>
            <a:pPr algn="r" rtl="1">
              <a:lnSpc>
                <a:spcPts val="3853"/>
              </a:lnSpc>
            </a:pPr>
            <a:r>
              <a:rPr lang="ar-EG" sz="2470">
                <a:solidFill>
                  <a:srgbClr val="000000"/>
                </a:solidFill>
                <a:latin typeface="29LT Zarid Display"/>
                <a:ea typeface="29LT Zarid Display"/>
                <a:cs typeface="29LT Zarid Display"/>
                <a:sym typeface="29LT Zarid Display"/>
                <a:rtl/>
              </a:rPr>
              <a:t> </a:t>
            </a:r>
            <a:r>
              <a:rPr lang="en-US" sz="2470">
                <a:solidFill>
                  <a:srgbClr val="000000"/>
                </a:solidFill>
                <a:latin typeface="29LT Zarid Display"/>
                <a:ea typeface="29LT Zarid Display"/>
                <a:cs typeface="29LT Zarid Display"/>
                <a:sym typeface="29LT Zarid Display"/>
              </a:rPr>
              <a:t>3</a:t>
            </a:r>
            <a:r>
              <a:rPr lang="ar-EG" sz="2470">
                <a:solidFill>
                  <a:srgbClr val="000000"/>
                </a:solidFill>
                <a:latin typeface="29LT Zarid Display"/>
                <a:ea typeface="29LT Zarid Display"/>
                <a:cs typeface="29LT Zarid Display"/>
                <a:sym typeface="29LT Zarid Display"/>
                <a:rtl/>
              </a:rPr>
              <a:t> م</a:t>
            </a:r>
            <a:r>
              <a:rPr lang="en-US" sz="2470">
                <a:solidFill>
                  <a:srgbClr val="000000"/>
                </a:solidFill>
                <a:latin typeface="29LT Zarid Display"/>
                <a:ea typeface="29LT Zarid Display"/>
                <a:cs typeface="29LT Zarid Display"/>
                <a:sym typeface="29LT Zarid Display"/>
              </a:rPr>
              <a:t>²</a:t>
            </a:r>
            <a:r>
              <a:rPr lang="ar-EG" sz="2470">
                <a:solidFill>
                  <a:srgbClr val="000000"/>
                </a:solidFill>
                <a:latin typeface="29LT Zarid Display"/>
                <a:ea typeface="29LT Zarid Display"/>
                <a:cs typeface="29LT Zarid Display"/>
                <a:sym typeface="29LT Zarid Display"/>
                <a:rtl/>
              </a:rPr>
              <a:t>  في القطاع الرابع (المخيم) </a:t>
            </a:r>
          </a:p>
        </p:txBody>
      </p:sp>
      <p:sp>
        <p:nvSpPr>
          <p:cNvPr id="112" name="TextBox 112"/>
          <p:cNvSpPr txBox="1"/>
          <p:nvPr/>
        </p:nvSpPr>
        <p:spPr>
          <a:xfrm>
            <a:off x="9307460" y="2439651"/>
            <a:ext cx="8633165" cy="1549460"/>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تم توزيع المساحات الخضراء على مختلف المستويات العمرانية، من حدائق الأحياء والمجاورات والمجموعات السكنية، إلى حدائق القطاعات والممرات والأحزمة الخضراء، مع تخصيص جزء منها للأسطح الخضراء.</a:t>
            </a:r>
          </a:p>
        </p:txBody>
      </p:sp>
      <p:sp>
        <p:nvSpPr>
          <p:cNvPr id="113" name="TextBox 113"/>
          <p:cNvSpPr txBox="1"/>
          <p:nvPr/>
        </p:nvSpPr>
        <p:spPr>
          <a:xfrm>
            <a:off x="13353620" y="5159204"/>
            <a:ext cx="3850937" cy="525299"/>
          </a:xfrm>
          <a:prstGeom prst="rect">
            <a:avLst/>
          </a:prstGeom>
        </p:spPr>
        <p:txBody>
          <a:bodyPr lIns="0" tIns="0" rIns="0" bIns="0" rtlCol="0" anchor="t">
            <a:spAutoFit/>
          </a:bodyPr>
          <a:lstStyle/>
          <a:p>
            <a:pPr algn="r" rtl="1">
              <a:lnSpc>
                <a:spcPts val="3853"/>
              </a:lnSpc>
            </a:pPr>
            <a:r>
              <a:rPr lang="ar-EG" sz="2470">
                <a:solidFill>
                  <a:srgbClr val="000000"/>
                </a:solidFill>
                <a:latin typeface="29LT Zarid Display"/>
                <a:ea typeface="29LT Zarid Display"/>
                <a:cs typeface="29LT Zarid Display"/>
                <a:sym typeface="29LT Zarid Display"/>
                <a:rtl/>
              </a:rPr>
              <a:t>الدعم النفسي والاجتماعي</a:t>
            </a:r>
          </a:p>
        </p:txBody>
      </p:sp>
      <p:sp>
        <p:nvSpPr>
          <p:cNvPr id="114" name="TextBox 114"/>
          <p:cNvSpPr txBox="1"/>
          <p:nvPr/>
        </p:nvSpPr>
        <p:spPr>
          <a:xfrm>
            <a:off x="10550431" y="6753262"/>
            <a:ext cx="2402157" cy="525299"/>
          </a:xfrm>
          <a:prstGeom prst="rect">
            <a:avLst/>
          </a:prstGeom>
        </p:spPr>
        <p:txBody>
          <a:bodyPr lIns="0" tIns="0" rIns="0" bIns="0" rtlCol="0" anchor="t">
            <a:spAutoFit/>
          </a:bodyPr>
          <a:lstStyle/>
          <a:p>
            <a:pPr algn="r" rtl="1">
              <a:lnSpc>
                <a:spcPts val="3853"/>
              </a:lnSpc>
            </a:pPr>
            <a:r>
              <a:rPr lang="ar-EG" sz="2470">
                <a:solidFill>
                  <a:srgbClr val="000000"/>
                </a:solidFill>
                <a:latin typeface="29LT Zarid Display"/>
                <a:ea typeface="29LT Zarid Display"/>
                <a:cs typeface="29LT Zarid Display"/>
                <a:sym typeface="29LT Zarid Display"/>
                <a:rtl/>
              </a:rPr>
              <a:t>رمزية الأمل وإعادة الحياة</a:t>
            </a:r>
          </a:p>
        </p:txBody>
      </p:sp>
      <p:sp>
        <p:nvSpPr>
          <p:cNvPr id="115" name="TextBox 115"/>
          <p:cNvSpPr txBox="1"/>
          <p:nvPr/>
        </p:nvSpPr>
        <p:spPr>
          <a:xfrm>
            <a:off x="14162905" y="6760373"/>
            <a:ext cx="3497477" cy="913270"/>
          </a:xfrm>
          <a:prstGeom prst="rect">
            <a:avLst/>
          </a:prstGeom>
        </p:spPr>
        <p:txBody>
          <a:bodyPr lIns="0" tIns="0" rIns="0" bIns="0" rtlCol="0" anchor="t">
            <a:spAutoFit/>
          </a:bodyPr>
          <a:lstStyle/>
          <a:p>
            <a:pPr algn="r" rtl="1">
              <a:lnSpc>
                <a:spcPts val="3499"/>
              </a:lnSpc>
            </a:pPr>
            <a:r>
              <a:rPr lang="ar-EG" sz="2243">
                <a:solidFill>
                  <a:srgbClr val="000000"/>
                </a:solidFill>
                <a:latin typeface="29LT Zarid Display"/>
                <a:ea typeface="29LT Zarid Display"/>
                <a:cs typeface="29LT Zarid Display"/>
                <a:sym typeface="29LT Zarid Display"/>
                <a:rtl/>
              </a:rPr>
              <a:t>المساهمة في المنعة البيئية والمناخية</a:t>
            </a:r>
          </a:p>
          <a:p>
            <a:pPr algn="r" rtl="1">
              <a:lnSpc>
                <a:spcPts val="3499"/>
              </a:lnSpc>
            </a:pPr>
            <a:endParaRPr lang="ar-EG" sz="2243">
              <a:solidFill>
                <a:srgbClr val="000000"/>
              </a:solidFill>
              <a:latin typeface="29LT Zarid Display"/>
              <a:ea typeface="29LT Zarid Display"/>
              <a:cs typeface="29LT Zarid Display"/>
              <a:sym typeface="29LT Zarid Display"/>
              <a:rtl/>
            </a:endParaRPr>
          </a:p>
        </p:txBody>
      </p:sp>
      <p:sp>
        <p:nvSpPr>
          <p:cNvPr id="116" name="TextBox 116"/>
          <p:cNvSpPr txBox="1"/>
          <p:nvPr/>
        </p:nvSpPr>
        <p:spPr>
          <a:xfrm>
            <a:off x="9749638" y="5190442"/>
            <a:ext cx="3378538" cy="525299"/>
          </a:xfrm>
          <a:prstGeom prst="rect">
            <a:avLst/>
          </a:prstGeom>
        </p:spPr>
        <p:txBody>
          <a:bodyPr lIns="0" tIns="0" rIns="0" bIns="0" rtlCol="0" anchor="t">
            <a:spAutoFit/>
          </a:bodyPr>
          <a:lstStyle/>
          <a:p>
            <a:pPr algn="r" rtl="1">
              <a:lnSpc>
                <a:spcPts val="3853"/>
              </a:lnSpc>
            </a:pPr>
            <a:r>
              <a:rPr lang="ar-EG" sz="2470">
                <a:solidFill>
                  <a:srgbClr val="000000"/>
                </a:solidFill>
                <a:latin typeface="29LT Zarid Display"/>
                <a:ea typeface="29LT Zarid Display"/>
                <a:cs typeface="29LT Zarid Display"/>
                <a:sym typeface="29LT Zarid Display"/>
                <a:rtl/>
              </a:rPr>
              <a:t>تعزيز العدالة المكانية والشمول</a:t>
            </a:r>
          </a:p>
        </p:txBody>
      </p:sp>
      <p:sp>
        <p:nvSpPr>
          <p:cNvPr id="117" name="TextBox 117"/>
          <p:cNvSpPr txBox="1"/>
          <p:nvPr/>
        </p:nvSpPr>
        <p:spPr>
          <a:xfrm>
            <a:off x="13624043" y="4283010"/>
            <a:ext cx="4215970" cy="352830"/>
          </a:xfrm>
          <a:prstGeom prst="rect">
            <a:avLst/>
          </a:prstGeom>
        </p:spPr>
        <p:txBody>
          <a:bodyPr lIns="0" tIns="0" rIns="0" bIns="0" rtlCol="0" anchor="t">
            <a:spAutoFit/>
          </a:bodyPr>
          <a:lstStyle/>
          <a:p>
            <a:pPr algn="ctr" rtl="1">
              <a:lnSpc>
                <a:spcPts val="2291"/>
              </a:lnSpc>
              <a:spcBef>
                <a:spcPct val="0"/>
              </a:spcBef>
            </a:pPr>
            <a:r>
              <a:rPr lang="ar-EG" sz="2224" b="1">
                <a:solidFill>
                  <a:srgbClr val="2E872C"/>
                </a:solidFill>
                <a:latin typeface="29LT Zarid Display Medium"/>
                <a:ea typeface="29LT Zarid Display Medium"/>
                <a:cs typeface="29LT Zarid Display Medium"/>
                <a:sym typeface="29LT Zarid Display Medium"/>
                <a:rtl/>
              </a:rPr>
              <a:t>دور المساحات الخضراء في إعادة الإعمار بعد الحرب:</a:t>
            </a:r>
          </a:p>
        </p:txBody>
      </p:sp>
      <p:sp>
        <p:nvSpPr>
          <p:cNvPr id="118" name="Freeform 118"/>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13"/>
            <a:stretch>
              <a:fillRect/>
            </a:stretch>
          </a:blipFill>
        </p:spPr>
      </p:sp>
      <p:sp>
        <p:nvSpPr>
          <p:cNvPr id="119" name="Freeform 119"/>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13"/>
            <a:stretch>
              <a:fillRect/>
            </a:stretch>
          </a:blipFill>
        </p:spPr>
      </p:sp>
      <p:sp>
        <p:nvSpPr>
          <p:cNvPr id="120" name="Freeform 120"/>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14"/>
            <a:stretch>
              <a:fillRect/>
            </a:stretch>
          </a:blipFill>
        </p:spPr>
      </p:sp>
      <p:sp>
        <p:nvSpPr>
          <p:cNvPr id="121" name="Freeform 121"/>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14"/>
            <a:stretch>
              <a:fillRect/>
            </a:stretch>
          </a:blipFill>
        </p:spPr>
      </p:sp>
      <p:sp>
        <p:nvSpPr>
          <p:cNvPr id="122" name="Freeform 122"/>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14"/>
            <a:stretch>
              <a:fillRect/>
            </a:stretch>
          </a:blipFill>
        </p:spPr>
      </p:sp>
      <p:sp>
        <p:nvSpPr>
          <p:cNvPr id="123" name="Freeform 123"/>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14"/>
            <a:stretch>
              <a:fillRect/>
            </a:stretch>
          </a:blipFill>
        </p:spPr>
      </p:sp>
      <p:sp>
        <p:nvSpPr>
          <p:cNvPr id="124" name="Freeform 124"/>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14"/>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TextBox 4"/>
          <p:cNvSpPr txBox="1"/>
          <p:nvPr/>
        </p:nvSpPr>
        <p:spPr>
          <a:xfrm>
            <a:off x="11740035" y="496278"/>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أهداف المشروع</a:t>
            </a:r>
          </a:p>
        </p:txBody>
      </p:sp>
      <p:grpSp>
        <p:nvGrpSpPr>
          <p:cNvPr id="5" name="Group 5"/>
          <p:cNvGrpSpPr/>
          <p:nvPr/>
        </p:nvGrpSpPr>
        <p:grpSpPr>
          <a:xfrm>
            <a:off x="2362683" y="2713858"/>
            <a:ext cx="12824555" cy="1658989"/>
            <a:chOff x="0" y="0"/>
            <a:chExt cx="2567263" cy="332102"/>
          </a:xfrm>
        </p:grpSpPr>
        <p:sp>
          <p:nvSpPr>
            <p:cNvPr id="6" name="Freeform 6"/>
            <p:cNvSpPr/>
            <p:nvPr/>
          </p:nvSpPr>
          <p:spPr>
            <a:xfrm>
              <a:off x="0" y="0"/>
              <a:ext cx="2567263" cy="332102"/>
            </a:xfrm>
            <a:custGeom>
              <a:avLst/>
              <a:gdLst/>
              <a:ahLst/>
              <a:cxnLst/>
              <a:rect l="l" t="t" r="r" b="b"/>
              <a:pathLst>
                <a:path w="2567263" h="332102">
                  <a:moveTo>
                    <a:pt x="0" y="0"/>
                  </a:moveTo>
                  <a:lnTo>
                    <a:pt x="2567263" y="0"/>
                  </a:lnTo>
                  <a:lnTo>
                    <a:pt x="2567263" y="332102"/>
                  </a:lnTo>
                  <a:lnTo>
                    <a:pt x="0" y="332102"/>
                  </a:lnTo>
                  <a:close/>
                </a:path>
              </a:pathLst>
            </a:custGeom>
            <a:solidFill>
              <a:srgbClr val="CD8070">
                <a:alpha val="35686"/>
              </a:srgbClr>
            </a:solidFill>
          </p:spPr>
        </p:sp>
        <p:sp>
          <p:nvSpPr>
            <p:cNvPr id="7" name="TextBox 7"/>
            <p:cNvSpPr txBox="1"/>
            <p:nvPr/>
          </p:nvSpPr>
          <p:spPr>
            <a:xfrm>
              <a:off x="0" y="-9525"/>
              <a:ext cx="2567263" cy="341627"/>
            </a:xfrm>
            <a:prstGeom prst="rect">
              <a:avLst/>
            </a:prstGeom>
          </p:spPr>
          <p:txBody>
            <a:bodyPr lIns="50800" tIns="50800" rIns="50800" bIns="50800" rtlCol="0" anchor="ctr"/>
            <a:lstStyle/>
            <a:p>
              <a:pPr algn="ctr">
                <a:lnSpc>
                  <a:spcPts val="1690"/>
                </a:lnSpc>
              </a:pPr>
              <a:endParaRPr/>
            </a:p>
          </p:txBody>
        </p:sp>
      </p:grpSp>
      <p:sp>
        <p:nvSpPr>
          <p:cNvPr id="8" name="TextBox 8"/>
          <p:cNvSpPr txBox="1"/>
          <p:nvPr/>
        </p:nvSpPr>
        <p:spPr>
          <a:xfrm>
            <a:off x="2556933" y="2847910"/>
            <a:ext cx="12401527" cy="1266890"/>
          </a:xfrm>
          <a:prstGeom prst="rect">
            <a:avLst/>
          </a:prstGeom>
        </p:spPr>
        <p:txBody>
          <a:bodyPr lIns="0" tIns="0" rIns="0" bIns="0" rtlCol="0" anchor="t">
            <a:spAutoFit/>
          </a:bodyPr>
          <a:lstStyle/>
          <a:p>
            <a:pPr algn="ctr" rtl="1">
              <a:lnSpc>
                <a:spcPts val="4868"/>
              </a:lnSpc>
            </a:pPr>
            <a:r>
              <a:rPr lang="ar-EG" sz="3120">
                <a:solidFill>
                  <a:srgbClr val="000000"/>
                </a:solidFill>
                <a:latin typeface="29LT Zarid Display"/>
                <a:ea typeface="29LT Zarid Display"/>
                <a:cs typeface="29LT Zarid Display"/>
                <a:sym typeface="29LT Zarid Display"/>
                <a:rtl/>
              </a:rPr>
              <a:t>إعادة إعمار خان يونس بعد الحرب، من خلال تخطيط عمراني شامل يحقق الأمان، الصمود، والاستدامة في وجه التحديات الحالية و المستقبلية.</a:t>
            </a:r>
          </a:p>
        </p:txBody>
      </p:sp>
      <p:sp>
        <p:nvSpPr>
          <p:cNvPr id="9" name="TextBox 9"/>
          <p:cNvSpPr txBox="1"/>
          <p:nvPr/>
        </p:nvSpPr>
        <p:spPr>
          <a:xfrm>
            <a:off x="14598621" y="1641405"/>
            <a:ext cx="2660679" cy="649289"/>
          </a:xfrm>
          <a:prstGeom prst="rect">
            <a:avLst/>
          </a:prstGeom>
        </p:spPr>
        <p:txBody>
          <a:bodyPr lIns="0" tIns="0" rIns="0" bIns="0" rtlCol="0" anchor="t">
            <a:spAutoFit/>
          </a:bodyPr>
          <a:lstStyle/>
          <a:p>
            <a:pPr algn="ctr" rtl="1">
              <a:lnSpc>
                <a:spcPts val="4100"/>
              </a:lnSpc>
              <a:spcBef>
                <a:spcPct val="0"/>
              </a:spcBef>
            </a:pPr>
            <a:r>
              <a:rPr lang="ar-EG" sz="3980" b="1">
                <a:solidFill>
                  <a:srgbClr val="0E0D0D"/>
                </a:solidFill>
                <a:latin typeface="29LT Zarid Display Medium"/>
                <a:ea typeface="29LT Zarid Display Medium"/>
                <a:cs typeface="29LT Zarid Display Medium"/>
                <a:sym typeface="29LT Zarid Display Medium"/>
                <a:rtl/>
              </a:rPr>
              <a:t>الهدف العام</a:t>
            </a:r>
          </a:p>
        </p:txBody>
      </p:sp>
      <p:sp>
        <p:nvSpPr>
          <p:cNvPr id="10" name="Freeform 10"/>
          <p:cNvSpPr/>
          <p:nvPr/>
        </p:nvSpPr>
        <p:spPr>
          <a:xfrm rot="10453976">
            <a:off x="15367768" y="2655919"/>
            <a:ext cx="1122385" cy="866488"/>
          </a:xfrm>
          <a:custGeom>
            <a:avLst/>
            <a:gdLst/>
            <a:ahLst/>
            <a:cxnLst/>
            <a:rect l="l" t="t" r="r" b="b"/>
            <a:pathLst>
              <a:path w="1122385" h="866488">
                <a:moveTo>
                  <a:pt x="0" y="0"/>
                </a:moveTo>
                <a:lnTo>
                  <a:pt x="1122385" y="0"/>
                </a:lnTo>
                <a:lnTo>
                  <a:pt x="1122385" y="866488"/>
                </a:lnTo>
                <a:lnTo>
                  <a:pt x="0" y="86648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1" name="AutoShape 11"/>
          <p:cNvSpPr/>
          <p:nvPr/>
        </p:nvSpPr>
        <p:spPr>
          <a:xfrm>
            <a:off x="2095598" y="5372102"/>
            <a:ext cx="13459817" cy="11333"/>
          </a:xfrm>
          <a:prstGeom prst="line">
            <a:avLst/>
          </a:prstGeom>
          <a:ln w="295275" cap="rnd">
            <a:solidFill>
              <a:srgbClr val="E4E4E4"/>
            </a:solidFill>
            <a:prstDash val="solid"/>
            <a:headEnd type="none" w="sm" len="sm"/>
            <a:tailEnd type="none" w="sm" len="sm"/>
          </a:ln>
        </p:spPr>
      </p:sp>
      <p:grpSp>
        <p:nvGrpSpPr>
          <p:cNvPr id="12" name="Group 12"/>
          <p:cNvGrpSpPr/>
          <p:nvPr/>
        </p:nvGrpSpPr>
        <p:grpSpPr>
          <a:xfrm>
            <a:off x="8554643" y="5193805"/>
            <a:ext cx="379261" cy="379261"/>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67B8A"/>
            </a:solidFill>
            <a:ln w="47625" cap="sq">
              <a:solidFill>
                <a:srgbClr val="FFFFFF"/>
              </a:solidFill>
              <a:prstDash val="solid"/>
              <a:miter/>
            </a:ln>
          </p:spPr>
        </p:sp>
        <p:sp>
          <p:nvSpPr>
            <p:cNvPr id="14" name="TextBox 1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866362" y="5193805"/>
            <a:ext cx="379261" cy="379261"/>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67B8A"/>
            </a:solidFill>
            <a:ln w="47625" cap="sq">
              <a:solidFill>
                <a:srgbClr val="FFFFFF"/>
              </a:solidFill>
              <a:prstDash val="solid"/>
              <a:miter/>
            </a:ln>
          </p:spPr>
        </p:sp>
        <p:sp>
          <p:nvSpPr>
            <p:cNvPr id="17" name="TextBox 1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8" name="AutoShape 18"/>
          <p:cNvSpPr/>
          <p:nvPr/>
        </p:nvSpPr>
        <p:spPr>
          <a:xfrm>
            <a:off x="12096046" y="5561733"/>
            <a:ext cx="0" cy="847895"/>
          </a:xfrm>
          <a:prstGeom prst="line">
            <a:avLst/>
          </a:prstGeom>
          <a:ln w="28575" cap="flat">
            <a:solidFill>
              <a:srgbClr val="3C3C50"/>
            </a:solidFill>
            <a:prstDash val="sysDot"/>
            <a:headEnd type="none" w="sm" len="sm"/>
            <a:tailEnd type="none" w="sm" len="sm"/>
          </a:ln>
        </p:spPr>
      </p:sp>
      <p:sp>
        <p:nvSpPr>
          <p:cNvPr id="19" name="AutoShape 19"/>
          <p:cNvSpPr/>
          <p:nvPr/>
        </p:nvSpPr>
        <p:spPr>
          <a:xfrm>
            <a:off x="8752904" y="5607830"/>
            <a:ext cx="0" cy="847895"/>
          </a:xfrm>
          <a:prstGeom prst="line">
            <a:avLst/>
          </a:prstGeom>
          <a:ln w="28575" cap="flat">
            <a:solidFill>
              <a:srgbClr val="3C3C50"/>
            </a:solidFill>
            <a:prstDash val="sysDot"/>
            <a:headEnd type="none" w="sm" len="sm"/>
            <a:tailEnd type="none" w="sm" len="sm"/>
          </a:ln>
        </p:spPr>
      </p:sp>
      <p:sp>
        <p:nvSpPr>
          <p:cNvPr id="20" name="TextBox 20"/>
          <p:cNvSpPr txBox="1"/>
          <p:nvPr/>
        </p:nvSpPr>
        <p:spPr>
          <a:xfrm>
            <a:off x="11068418" y="6512260"/>
            <a:ext cx="2587112" cy="1224849"/>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 تخطيط مرن لاستخدامات الأراضي</a:t>
            </a:r>
          </a:p>
        </p:txBody>
      </p:sp>
      <p:sp>
        <p:nvSpPr>
          <p:cNvPr id="21" name="TextBox 21"/>
          <p:cNvSpPr txBox="1"/>
          <p:nvPr/>
        </p:nvSpPr>
        <p:spPr>
          <a:xfrm>
            <a:off x="446977" y="6547374"/>
            <a:ext cx="2908741" cy="1815366"/>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 بناء قاعدة بيانات مكانية وخريطة مرونة حضرية </a:t>
            </a:r>
          </a:p>
          <a:p>
            <a:pPr algn="ctr" rtl="1">
              <a:lnSpc>
                <a:spcPts val="4680"/>
              </a:lnSpc>
            </a:pPr>
            <a:endParaRPr lang="ar-EG" sz="3000">
              <a:solidFill>
                <a:srgbClr val="000000"/>
              </a:solidFill>
              <a:latin typeface="29LT Zarid Display"/>
              <a:ea typeface="29LT Zarid Display"/>
              <a:cs typeface="29LT Zarid Display"/>
              <a:sym typeface="29LT Zarid Display"/>
              <a:rtl/>
            </a:endParaRPr>
          </a:p>
        </p:txBody>
      </p:sp>
      <p:grpSp>
        <p:nvGrpSpPr>
          <p:cNvPr id="22" name="Group 22"/>
          <p:cNvGrpSpPr/>
          <p:nvPr/>
        </p:nvGrpSpPr>
        <p:grpSpPr>
          <a:xfrm>
            <a:off x="15179323" y="5193805"/>
            <a:ext cx="379261" cy="379261"/>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67B8A"/>
            </a:solidFill>
            <a:ln w="47625" cap="sq">
              <a:solidFill>
                <a:srgbClr val="FFFFFF"/>
              </a:solidFill>
              <a:prstDash val="solid"/>
              <a:miter/>
            </a:ln>
          </p:spPr>
        </p:sp>
        <p:sp>
          <p:nvSpPr>
            <p:cNvPr id="24" name="TextBox 2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25" name="AutoShape 25"/>
          <p:cNvSpPr/>
          <p:nvPr/>
        </p:nvSpPr>
        <p:spPr>
          <a:xfrm>
            <a:off x="15409007" y="5561733"/>
            <a:ext cx="0" cy="847895"/>
          </a:xfrm>
          <a:prstGeom prst="line">
            <a:avLst/>
          </a:prstGeom>
          <a:ln w="28575" cap="flat">
            <a:solidFill>
              <a:srgbClr val="3C3C50"/>
            </a:solidFill>
            <a:prstDash val="sysDot"/>
            <a:headEnd type="none" w="sm" len="sm"/>
            <a:tailEnd type="none" w="sm" len="sm"/>
          </a:ln>
        </p:spPr>
      </p:sp>
      <p:grpSp>
        <p:nvGrpSpPr>
          <p:cNvPr id="26" name="Group 26"/>
          <p:cNvGrpSpPr/>
          <p:nvPr/>
        </p:nvGrpSpPr>
        <p:grpSpPr>
          <a:xfrm>
            <a:off x="5570484" y="5182472"/>
            <a:ext cx="379261" cy="379261"/>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67B8A"/>
            </a:solidFill>
            <a:ln w="47625" cap="sq">
              <a:solidFill>
                <a:srgbClr val="FFFFFF"/>
              </a:solidFill>
              <a:prstDash val="solid"/>
              <a:miter/>
            </a:ln>
          </p:spPr>
        </p:sp>
        <p:sp>
          <p:nvSpPr>
            <p:cNvPr id="28" name="TextBox 2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29" name="AutoShape 29"/>
          <p:cNvSpPr/>
          <p:nvPr/>
        </p:nvSpPr>
        <p:spPr>
          <a:xfrm>
            <a:off x="5760115" y="5561733"/>
            <a:ext cx="0" cy="847895"/>
          </a:xfrm>
          <a:prstGeom prst="line">
            <a:avLst/>
          </a:prstGeom>
          <a:ln w="28575" cap="flat">
            <a:solidFill>
              <a:srgbClr val="3C3C50"/>
            </a:solidFill>
            <a:prstDash val="sysDot"/>
            <a:headEnd type="none" w="sm" len="sm"/>
            <a:tailEnd type="none" w="sm" len="sm"/>
          </a:ln>
        </p:spPr>
      </p:sp>
      <p:sp>
        <p:nvSpPr>
          <p:cNvPr id="30" name="TextBox 30"/>
          <p:cNvSpPr txBox="1"/>
          <p:nvPr/>
        </p:nvSpPr>
        <p:spPr>
          <a:xfrm>
            <a:off x="7541339" y="6377370"/>
            <a:ext cx="2587112" cy="1815366"/>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 ضمان التوزيع العادل للخدمات الأساسية  لجميع.</a:t>
            </a:r>
          </a:p>
        </p:txBody>
      </p:sp>
      <p:sp>
        <p:nvSpPr>
          <p:cNvPr id="31" name="TextBox 31"/>
          <p:cNvSpPr txBox="1"/>
          <p:nvPr/>
        </p:nvSpPr>
        <p:spPr>
          <a:xfrm>
            <a:off x="4011252" y="6432365"/>
            <a:ext cx="2587112" cy="1815366"/>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تعزيز التكيف مع تغير المناخ والمخاطر المستقبلية.</a:t>
            </a:r>
          </a:p>
        </p:txBody>
      </p:sp>
      <p:sp>
        <p:nvSpPr>
          <p:cNvPr id="32" name="TextBox 32"/>
          <p:cNvSpPr txBox="1"/>
          <p:nvPr/>
        </p:nvSpPr>
        <p:spPr>
          <a:xfrm>
            <a:off x="14159676" y="6547374"/>
            <a:ext cx="2908741" cy="1224849"/>
          </a:xfrm>
          <a:prstGeom prst="rect">
            <a:avLst/>
          </a:prstGeom>
        </p:spPr>
        <p:txBody>
          <a:bodyPr lIns="0" tIns="0" rIns="0" bIns="0" rtlCol="0" anchor="t">
            <a:spAutoFit/>
          </a:bodyPr>
          <a:lstStyle/>
          <a:p>
            <a:pPr algn="ctr" rtl="1">
              <a:lnSpc>
                <a:spcPts val="4680"/>
              </a:lnSpc>
            </a:pPr>
            <a:r>
              <a:rPr lang="ar-EG" sz="3000">
                <a:solidFill>
                  <a:srgbClr val="000000"/>
                </a:solidFill>
                <a:latin typeface="29LT Zarid Display"/>
                <a:ea typeface="29LT Zarid Display"/>
                <a:cs typeface="29LT Zarid Display"/>
                <a:sym typeface="29LT Zarid Display"/>
                <a:rtl/>
              </a:rPr>
              <a:t> إعداد خطة شاملة لإعادة إعمار مدينة خان يونس</a:t>
            </a:r>
          </a:p>
        </p:txBody>
      </p:sp>
      <p:grpSp>
        <p:nvGrpSpPr>
          <p:cNvPr id="33" name="Group 33"/>
          <p:cNvGrpSpPr/>
          <p:nvPr/>
        </p:nvGrpSpPr>
        <p:grpSpPr>
          <a:xfrm>
            <a:off x="2095598" y="5182472"/>
            <a:ext cx="379261" cy="379261"/>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667B8A"/>
            </a:solidFill>
            <a:ln w="47625" cap="sq">
              <a:solidFill>
                <a:srgbClr val="FFFFFF"/>
              </a:solidFill>
              <a:prstDash val="solid"/>
              <a:miter/>
            </a:ln>
          </p:spPr>
        </p:sp>
        <p:sp>
          <p:nvSpPr>
            <p:cNvPr id="35" name="TextBox 3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36" name="AutoShape 36"/>
          <p:cNvSpPr/>
          <p:nvPr/>
        </p:nvSpPr>
        <p:spPr>
          <a:xfrm>
            <a:off x="2270941" y="5561733"/>
            <a:ext cx="0" cy="847895"/>
          </a:xfrm>
          <a:prstGeom prst="line">
            <a:avLst/>
          </a:prstGeom>
          <a:ln w="28575" cap="flat">
            <a:solidFill>
              <a:srgbClr val="3C3C50"/>
            </a:solidFill>
            <a:prstDash val="sysDot"/>
            <a:headEnd type="none" w="sm" len="sm"/>
            <a:tailEnd type="none" w="sm" len="sm"/>
          </a:ln>
        </p:spPr>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0"/>
            <a:ext cx="10693784" cy="10349316"/>
          </a:xfrm>
          <a:custGeom>
            <a:avLst/>
            <a:gdLst/>
            <a:ahLst/>
            <a:cxnLst/>
            <a:rect l="l" t="t" r="r" b="b"/>
            <a:pathLst>
              <a:path w="10693784" h="10349316">
                <a:moveTo>
                  <a:pt x="0" y="0"/>
                </a:moveTo>
                <a:lnTo>
                  <a:pt x="10693784" y="0"/>
                </a:lnTo>
                <a:lnTo>
                  <a:pt x="10693784" y="10349316"/>
                </a:lnTo>
                <a:lnTo>
                  <a:pt x="0" y="10349316"/>
                </a:lnTo>
                <a:lnTo>
                  <a:pt x="0" y="0"/>
                </a:lnTo>
                <a:close/>
              </a:path>
            </a:pathLst>
          </a:custGeom>
          <a:blipFill>
            <a:blip r:embed="rId2"/>
            <a:stretch>
              <a:fillRect b="-3328"/>
            </a:stretch>
          </a:blipFill>
        </p:spPr>
      </p:sp>
      <p:sp>
        <p:nvSpPr>
          <p:cNvPr id="3" name="TextBox 3"/>
          <p:cNvSpPr txBox="1"/>
          <p:nvPr/>
        </p:nvSpPr>
        <p:spPr>
          <a:xfrm>
            <a:off x="12170223" y="362077"/>
            <a:ext cx="5770402" cy="1285621"/>
          </a:xfrm>
          <a:prstGeom prst="rect">
            <a:avLst/>
          </a:prstGeom>
        </p:spPr>
        <p:txBody>
          <a:bodyPr lIns="0" tIns="0" rIns="0" bIns="0" rtlCol="0" anchor="t">
            <a:spAutoFit/>
          </a:bodyPr>
          <a:lstStyle/>
          <a:p>
            <a:pPr algn="r" rtl="1">
              <a:lnSpc>
                <a:spcPts val="4532"/>
              </a:lnSpc>
            </a:pPr>
            <a:r>
              <a:rPr lang="ar-EG" sz="4400">
                <a:solidFill>
                  <a:srgbClr val="0F2B3C"/>
                </a:solidFill>
                <a:latin typeface="29LT Zarid Display"/>
                <a:ea typeface="29LT Zarid Display"/>
                <a:cs typeface="29LT Zarid Display"/>
                <a:sym typeface="29LT Zarid Display"/>
                <a:rtl/>
              </a:rPr>
              <a:t>التصميم المقترح للحدائق المركزية لكل قطاع</a:t>
            </a:r>
          </a:p>
        </p:txBody>
      </p:sp>
      <p:sp>
        <p:nvSpPr>
          <p:cNvPr id="4" name="AutoShape 4"/>
          <p:cNvSpPr/>
          <p:nvPr/>
        </p:nvSpPr>
        <p:spPr>
          <a:xfrm>
            <a:off x="13341723" y="1661986"/>
            <a:ext cx="5542588" cy="14288"/>
          </a:xfrm>
          <a:prstGeom prst="line">
            <a:avLst/>
          </a:prstGeom>
          <a:ln w="28575" cap="flat">
            <a:solidFill>
              <a:srgbClr val="94415A">
                <a:alpha val="23922"/>
              </a:srgbClr>
            </a:solidFill>
            <a:prstDash val="solid"/>
            <a:headEnd type="none" w="sm" len="sm"/>
            <a:tailEnd type="none" w="sm" len="sm"/>
          </a:ln>
        </p:spPr>
      </p:sp>
      <p:sp>
        <p:nvSpPr>
          <p:cNvPr id="5" name="Freeform 5"/>
          <p:cNvSpPr/>
          <p:nvPr/>
        </p:nvSpPr>
        <p:spPr>
          <a:xfrm>
            <a:off x="12379685" y="5686425"/>
            <a:ext cx="5351478" cy="2995341"/>
          </a:xfrm>
          <a:custGeom>
            <a:avLst/>
            <a:gdLst/>
            <a:ahLst/>
            <a:cxnLst/>
            <a:rect l="l" t="t" r="r" b="b"/>
            <a:pathLst>
              <a:path w="5351478" h="2995341">
                <a:moveTo>
                  <a:pt x="0" y="0"/>
                </a:moveTo>
                <a:lnTo>
                  <a:pt x="5351478" y="0"/>
                </a:lnTo>
                <a:lnTo>
                  <a:pt x="5351478" y="2995341"/>
                </a:lnTo>
                <a:lnTo>
                  <a:pt x="0" y="2995341"/>
                </a:lnTo>
                <a:lnTo>
                  <a:pt x="0" y="0"/>
                </a:lnTo>
                <a:close/>
              </a:path>
            </a:pathLst>
          </a:custGeom>
          <a:blipFill>
            <a:blip r:embed="rId3"/>
            <a:stretch>
              <a:fillRect/>
            </a:stretch>
          </a:blipFill>
        </p:spPr>
      </p:sp>
      <p:sp>
        <p:nvSpPr>
          <p:cNvPr id="6" name="TextBox 6"/>
          <p:cNvSpPr txBox="1"/>
          <p:nvPr/>
        </p:nvSpPr>
        <p:spPr>
          <a:xfrm>
            <a:off x="9307460" y="2439651"/>
            <a:ext cx="8633165" cy="539744"/>
          </a:xfrm>
          <a:prstGeom prst="rect">
            <a:avLst/>
          </a:prstGeom>
        </p:spPr>
        <p:txBody>
          <a:bodyPr lIns="0" tIns="0" rIns="0" bIns="0" rtlCol="0" anchor="t">
            <a:spAutoFit/>
          </a:bodyPr>
          <a:lstStyle/>
          <a:p>
            <a:pPr algn="l">
              <a:lnSpc>
                <a:spcPts val="4009"/>
              </a:lnSpc>
            </a:pPr>
            <a:r>
              <a:rPr lang="en-US" sz="2570">
                <a:solidFill>
                  <a:srgbClr val="000000"/>
                </a:solidFill>
                <a:latin typeface="29LT Zarid Display"/>
                <a:ea typeface="29LT Zarid Display"/>
                <a:cs typeface="29LT Zarid Display"/>
                <a:sym typeface="29LT Zarid Display"/>
              </a:rPr>
              <a:t>hgj</a:t>
            </a:r>
          </a:p>
        </p:txBody>
      </p:sp>
      <p:sp>
        <p:nvSpPr>
          <p:cNvPr id="7" name="TextBox 7"/>
          <p:cNvSpPr txBox="1"/>
          <p:nvPr/>
        </p:nvSpPr>
        <p:spPr>
          <a:xfrm>
            <a:off x="12894037" y="2079465"/>
            <a:ext cx="5046589" cy="3064035"/>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يُذكر أنه يوصى بتخصيص ملجأ عام مُحصّن أسفل الحديقة المركزية لكل قطاع، مما يوفر حماية أساسية للسكان في حالات الطوارئ. ويراعي تصميم الملجأ دور الحديقة كمساحة خضراء وخدمية وترفيهية في الظروف العادية، مما يعزز مرونة المدينة وقدرتها على التكيف في أوقات الأزمات.</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61039" cy="10287000"/>
          </a:xfrm>
          <a:custGeom>
            <a:avLst/>
            <a:gdLst/>
            <a:ahLst/>
            <a:cxnLst/>
            <a:rect l="l" t="t" r="r" b="b"/>
            <a:pathLst>
              <a:path w="8061039" h="10287000">
                <a:moveTo>
                  <a:pt x="0" y="0"/>
                </a:moveTo>
                <a:lnTo>
                  <a:pt x="8061039" y="0"/>
                </a:lnTo>
                <a:lnTo>
                  <a:pt x="8061039" y="10287000"/>
                </a:lnTo>
                <a:lnTo>
                  <a:pt x="0" y="10287000"/>
                </a:lnTo>
                <a:lnTo>
                  <a:pt x="0" y="0"/>
                </a:lnTo>
                <a:close/>
              </a:path>
            </a:pathLst>
          </a:custGeom>
          <a:blipFill>
            <a:blip r:embed="rId2"/>
            <a:stretch>
              <a:fillRect l="-5121"/>
            </a:stretch>
          </a:blipFill>
          <a:ln w="9525" cap="sq">
            <a:solidFill>
              <a:srgbClr val="000000"/>
            </a:solidFill>
            <a:prstDash val="solid"/>
            <a:miter/>
          </a:ln>
        </p:spPr>
      </p:sp>
      <p:grpSp>
        <p:nvGrpSpPr>
          <p:cNvPr id="3" name="Group 3"/>
          <p:cNvGrpSpPr/>
          <p:nvPr/>
        </p:nvGrpSpPr>
        <p:grpSpPr>
          <a:xfrm>
            <a:off x="2157212" y="6507098"/>
            <a:ext cx="286282" cy="116725"/>
            <a:chOff x="0" y="0"/>
            <a:chExt cx="159297" cy="64950"/>
          </a:xfrm>
        </p:grpSpPr>
        <p:sp>
          <p:nvSpPr>
            <p:cNvPr id="4" name="Freeform 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5" name="TextBox 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6" name="Group 6"/>
          <p:cNvGrpSpPr/>
          <p:nvPr/>
        </p:nvGrpSpPr>
        <p:grpSpPr>
          <a:xfrm>
            <a:off x="2155622" y="6686519"/>
            <a:ext cx="286282" cy="116725"/>
            <a:chOff x="0" y="0"/>
            <a:chExt cx="159297" cy="64950"/>
          </a:xfrm>
        </p:grpSpPr>
        <p:sp>
          <p:nvSpPr>
            <p:cNvPr id="7" name="Freeform 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8" name="TextBox 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9" name="Group 9"/>
          <p:cNvGrpSpPr/>
          <p:nvPr/>
        </p:nvGrpSpPr>
        <p:grpSpPr>
          <a:xfrm>
            <a:off x="2157212" y="6866361"/>
            <a:ext cx="286282" cy="116725"/>
            <a:chOff x="0" y="0"/>
            <a:chExt cx="159297" cy="64950"/>
          </a:xfrm>
        </p:grpSpPr>
        <p:sp>
          <p:nvSpPr>
            <p:cNvPr id="10" name="Freeform 1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1" name="TextBox 1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2" name="Group 12"/>
          <p:cNvGrpSpPr/>
          <p:nvPr/>
        </p:nvGrpSpPr>
        <p:grpSpPr>
          <a:xfrm>
            <a:off x="2157212" y="7046204"/>
            <a:ext cx="286282" cy="116725"/>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15" name="TextBox 15"/>
          <p:cNvSpPr txBox="1"/>
          <p:nvPr/>
        </p:nvSpPr>
        <p:spPr>
          <a:xfrm>
            <a:off x="1354133" y="7208575"/>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جامعات وكليات</a:t>
            </a:r>
          </a:p>
        </p:txBody>
      </p:sp>
      <p:grpSp>
        <p:nvGrpSpPr>
          <p:cNvPr id="16" name="Group 16"/>
          <p:cNvGrpSpPr/>
          <p:nvPr/>
        </p:nvGrpSpPr>
        <p:grpSpPr>
          <a:xfrm>
            <a:off x="2149668" y="7220199"/>
            <a:ext cx="286282" cy="116725"/>
            <a:chOff x="0" y="0"/>
            <a:chExt cx="159297" cy="64950"/>
          </a:xfrm>
        </p:grpSpPr>
        <p:sp>
          <p:nvSpPr>
            <p:cNvPr id="17" name="Freeform 1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18" name="TextBox 1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9" name="Group 19"/>
          <p:cNvGrpSpPr/>
          <p:nvPr/>
        </p:nvGrpSpPr>
        <p:grpSpPr>
          <a:xfrm>
            <a:off x="2149668" y="7400041"/>
            <a:ext cx="286282" cy="116725"/>
            <a:chOff x="0" y="0"/>
            <a:chExt cx="159297" cy="64950"/>
          </a:xfrm>
        </p:grpSpPr>
        <p:sp>
          <p:nvSpPr>
            <p:cNvPr id="20" name="Freeform 2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1" name="TextBox 2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2" name="TextBox 22"/>
          <p:cNvSpPr txBox="1"/>
          <p:nvPr/>
        </p:nvSpPr>
        <p:spPr>
          <a:xfrm>
            <a:off x="1282836" y="7557642"/>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مجمع دوائر حكومية</a:t>
            </a:r>
          </a:p>
        </p:txBody>
      </p:sp>
      <p:grpSp>
        <p:nvGrpSpPr>
          <p:cNvPr id="23" name="Group 23"/>
          <p:cNvGrpSpPr/>
          <p:nvPr/>
        </p:nvGrpSpPr>
        <p:grpSpPr>
          <a:xfrm>
            <a:off x="2149668" y="7567167"/>
            <a:ext cx="281766" cy="133856"/>
            <a:chOff x="0" y="0"/>
            <a:chExt cx="131710" cy="62570"/>
          </a:xfrm>
        </p:grpSpPr>
        <p:sp>
          <p:nvSpPr>
            <p:cNvPr id="24" name="Freeform 24"/>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5" name="TextBox 25"/>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26" name="TextBox 26"/>
          <p:cNvSpPr txBox="1"/>
          <p:nvPr/>
        </p:nvSpPr>
        <p:spPr>
          <a:xfrm>
            <a:off x="1497274" y="7736129"/>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مقابر</a:t>
            </a:r>
          </a:p>
        </p:txBody>
      </p:sp>
      <p:grpSp>
        <p:nvGrpSpPr>
          <p:cNvPr id="27" name="Group 27"/>
          <p:cNvGrpSpPr/>
          <p:nvPr/>
        </p:nvGrpSpPr>
        <p:grpSpPr>
          <a:xfrm>
            <a:off x="2145152" y="7759454"/>
            <a:ext cx="286282" cy="116725"/>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29" name="TextBox 2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0" name="Group 30"/>
          <p:cNvGrpSpPr/>
          <p:nvPr/>
        </p:nvGrpSpPr>
        <p:grpSpPr>
          <a:xfrm>
            <a:off x="2157212" y="7948120"/>
            <a:ext cx="286282" cy="116725"/>
            <a:chOff x="0" y="0"/>
            <a:chExt cx="159297" cy="64950"/>
          </a:xfrm>
        </p:grpSpPr>
        <p:sp>
          <p:nvSpPr>
            <p:cNvPr id="31" name="Freeform 3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2" name="TextBox 3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3" name="TextBox 33"/>
          <p:cNvSpPr txBox="1"/>
          <p:nvPr/>
        </p:nvSpPr>
        <p:spPr>
          <a:xfrm>
            <a:off x="1548503" y="8100001"/>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مسرح  رئيسي</a:t>
            </a:r>
          </a:p>
        </p:txBody>
      </p:sp>
      <p:grpSp>
        <p:nvGrpSpPr>
          <p:cNvPr id="34" name="Group 34"/>
          <p:cNvGrpSpPr/>
          <p:nvPr/>
        </p:nvGrpSpPr>
        <p:grpSpPr>
          <a:xfrm>
            <a:off x="2157212" y="8119706"/>
            <a:ext cx="286282" cy="116725"/>
            <a:chOff x="0" y="0"/>
            <a:chExt cx="159297" cy="64950"/>
          </a:xfrm>
        </p:grpSpPr>
        <p:sp>
          <p:nvSpPr>
            <p:cNvPr id="35" name="Freeform 3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6" name="TextBox 3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7" name="Group 37"/>
          <p:cNvGrpSpPr/>
          <p:nvPr/>
        </p:nvGrpSpPr>
        <p:grpSpPr>
          <a:xfrm>
            <a:off x="2157212" y="8298192"/>
            <a:ext cx="286282" cy="116725"/>
            <a:chOff x="0" y="0"/>
            <a:chExt cx="159297" cy="64950"/>
          </a:xfrm>
        </p:grpSpPr>
        <p:sp>
          <p:nvSpPr>
            <p:cNvPr id="38" name="Freeform 3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39" name="TextBox 3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0" name="Group 40"/>
          <p:cNvGrpSpPr/>
          <p:nvPr/>
        </p:nvGrpSpPr>
        <p:grpSpPr>
          <a:xfrm>
            <a:off x="2165957" y="8636426"/>
            <a:ext cx="286282" cy="116725"/>
            <a:chOff x="0" y="0"/>
            <a:chExt cx="159297" cy="64950"/>
          </a:xfrm>
        </p:grpSpPr>
        <p:sp>
          <p:nvSpPr>
            <p:cNvPr id="41" name="Freeform 4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2" name="TextBox 4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3" name="Freeform 43"/>
          <p:cNvSpPr/>
          <p:nvPr/>
        </p:nvSpPr>
        <p:spPr>
          <a:xfrm>
            <a:off x="2170473" y="8790644"/>
            <a:ext cx="281766" cy="112908"/>
          </a:xfrm>
          <a:custGeom>
            <a:avLst/>
            <a:gdLst/>
            <a:ahLst/>
            <a:cxnLst/>
            <a:rect l="l" t="t" r="r" b="b"/>
            <a:pathLst>
              <a:path w="281766" h="112908">
                <a:moveTo>
                  <a:pt x="0" y="0"/>
                </a:moveTo>
                <a:lnTo>
                  <a:pt x="281766" y="0"/>
                </a:lnTo>
                <a:lnTo>
                  <a:pt x="281766" y="112908"/>
                </a:lnTo>
                <a:lnTo>
                  <a:pt x="0" y="112908"/>
                </a:lnTo>
                <a:lnTo>
                  <a:pt x="0" y="0"/>
                </a:lnTo>
                <a:close/>
              </a:path>
            </a:pathLst>
          </a:custGeom>
          <a:blipFill>
            <a:blip r:embed="rId3"/>
            <a:stretch>
              <a:fillRect/>
            </a:stretch>
          </a:blipFill>
        </p:spPr>
      </p:sp>
      <p:grpSp>
        <p:nvGrpSpPr>
          <p:cNvPr id="44" name="Group 44"/>
          <p:cNvGrpSpPr/>
          <p:nvPr/>
        </p:nvGrpSpPr>
        <p:grpSpPr>
          <a:xfrm>
            <a:off x="2165957" y="8474905"/>
            <a:ext cx="286282" cy="116725"/>
            <a:chOff x="0" y="0"/>
            <a:chExt cx="159297" cy="64950"/>
          </a:xfrm>
        </p:grpSpPr>
        <p:sp>
          <p:nvSpPr>
            <p:cNvPr id="45" name="Freeform 4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6" name="TextBox 46"/>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7" name="Group 47"/>
          <p:cNvGrpSpPr/>
          <p:nvPr/>
        </p:nvGrpSpPr>
        <p:grpSpPr>
          <a:xfrm>
            <a:off x="2171523" y="9117695"/>
            <a:ext cx="286282" cy="116725"/>
            <a:chOff x="0" y="0"/>
            <a:chExt cx="159297" cy="64950"/>
          </a:xfrm>
        </p:grpSpPr>
        <p:sp>
          <p:nvSpPr>
            <p:cNvPr id="48" name="Freeform 4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49" name="TextBox 49"/>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0" name="Freeform 50"/>
          <p:cNvSpPr/>
          <p:nvPr/>
        </p:nvSpPr>
        <p:spPr>
          <a:xfrm>
            <a:off x="2158773" y="9468095"/>
            <a:ext cx="289518" cy="122743"/>
          </a:xfrm>
          <a:custGeom>
            <a:avLst/>
            <a:gdLst/>
            <a:ahLst/>
            <a:cxnLst/>
            <a:rect l="l" t="t" r="r" b="b"/>
            <a:pathLst>
              <a:path w="289518" h="122743">
                <a:moveTo>
                  <a:pt x="0" y="0"/>
                </a:moveTo>
                <a:lnTo>
                  <a:pt x="289518" y="0"/>
                </a:lnTo>
                <a:lnTo>
                  <a:pt x="289518" y="122744"/>
                </a:lnTo>
                <a:lnTo>
                  <a:pt x="0" y="122744"/>
                </a:lnTo>
                <a:lnTo>
                  <a:pt x="0" y="0"/>
                </a:lnTo>
                <a:close/>
              </a:path>
            </a:pathLst>
          </a:custGeom>
          <a:blipFill>
            <a:blip r:embed="rId4"/>
            <a:stretch>
              <a:fillRect l="-3679" t="-5455" r="-4259"/>
            </a:stretch>
          </a:blipFill>
        </p:spPr>
      </p:sp>
      <p:sp>
        <p:nvSpPr>
          <p:cNvPr id="51" name="Freeform 51"/>
          <p:cNvSpPr/>
          <p:nvPr/>
        </p:nvSpPr>
        <p:spPr>
          <a:xfrm>
            <a:off x="2154361" y="9308273"/>
            <a:ext cx="293930" cy="120711"/>
          </a:xfrm>
          <a:custGeom>
            <a:avLst/>
            <a:gdLst/>
            <a:ahLst/>
            <a:cxnLst/>
            <a:rect l="l" t="t" r="r" b="b"/>
            <a:pathLst>
              <a:path w="293930" h="120711">
                <a:moveTo>
                  <a:pt x="0" y="0"/>
                </a:moveTo>
                <a:lnTo>
                  <a:pt x="293930" y="0"/>
                </a:lnTo>
                <a:lnTo>
                  <a:pt x="293930" y="120711"/>
                </a:lnTo>
                <a:lnTo>
                  <a:pt x="0" y="120711"/>
                </a:lnTo>
                <a:lnTo>
                  <a:pt x="0" y="0"/>
                </a:lnTo>
                <a:close/>
              </a:path>
            </a:pathLst>
          </a:custGeom>
          <a:blipFill>
            <a:blip r:embed="rId5"/>
            <a:stretch>
              <a:fillRect l="-8331" t="-2185" r="-19904" b="-11360"/>
            </a:stretch>
          </a:blipFill>
        </p:spPr>
      </p:sp>
      <p:grpSp>
        <p:nvGrpSpPr>
          <p:cNvPr id="52" name="Group 52"/>
          <p:cNvGrpSpPr/>
          <p:nvPr/>
        </p:nvGrpSpPr>
        <p:grpSpPr>
          <a:xfrm>
            <a:off x="2156567" y="9629950"/>
            <a:ext cx="282602" cy="113591"/>
            <a:chOff x="0" y="0"/>
            <a:chExt cx="90632" cy="36429"/>
          </a:xfrm>
        </p:grpSpPr>
        <p:sp>
          <p:nvSpPr>
            <p:cNvPr id="53" name="Freeform 53"/>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4" name="TextBox 54"/>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55" name="Freeform 55"/>
          <p:cNvSpPr/>
          <p:nvPr/>
        </p:nvSpPr>
        <p:spPr>
          <a:xfrm>
            <a:off x="2165957" y="8948604"/>
            <a:ext cx="282334" cy="106150"/>
          </a:xfrm>
          <a:custGeom>
            <a:avLst/>
            <a:gdLst/>
            <a:ahLst/>
            <a:cxnLst/>
            <a:rect l="l" t="t" r="r" b="b"/>
            <a:pathLst>
              <a:path w="282334" h="106150">
                <a:moveTo>
                  <a:pt x="0" y="0"/>
                </a:moveTo>
                <a:lnTo>
                  <a:pt x="282334" y="0"/>
                </a:lnTo>
                <a:lnTo>
                  <a:pt x="282334" y="106150"/>
                </a:lnTo>
                <a:lnTo>
                  <a:pt x="0" y="106150"/>
                </a:lnTo>
                <a:lnTo>
                  <a:pt x="0" y="0"/>
                </a:lnTo>
                <a:close/>
              </a:path>
            </a:pathLst>
          </a:custGeom>
          <a:blipFill>
            <a:blip r:embed="rId6">
              <a:alphaModFix amt="79000"/>
            </a:blip>
            <a:stretch>
              <a:fillRect t="-10100" b="-10100"/>
            </a:stretch>
          </a:blipFill>
        </p:spPr>
      </p:sp>
      <p:sp>
        <p:nvSpPr>
          <p:cNvPr id="56" name="Freeform 56"/>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7"/>
            <a:stretch>
              <a:fillRect l="-300971"/>
            </a:stretch>
          </a:blipFill>
        </p:spPr>
      </p:sp>
      <p:grpSp>
        <p:nvGrpSpPr>
          <p:cNvPr id="57" name="Group 57"/>
          <p:cNvGrpSpPr/>
          <p:nvPr/>
        </p:nvGrpSpPr>
        <p:grpSpPr>
          <a:xfrm>
            <a:off x="2148832" y="9804371"/>
            <a:ext cx="282602" cy="113591"/>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w="4762" cap="sq">
              <a:solidFill>
                <a:srgbClr val="000000"/>
              </a:solidFill>
              <a:prstDash val="solid"/>
              <a:miter/>
            </a:ln>
          </p:spPr>
        </p:sp>
        <p:sp>
          <p:nvSpPr>
            <p:cNvPr id="59" name="TextBox 59"/>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0" name="TextBox 60"/>
          <p:cNvSpPr txBox="1"/>
          <p:nvPr/>
        </p:nvSpPr>
        <p:spPr>
          <a:xfrm>
            <a:off x="1034637" y="9794846"/>
            <a:ext cx="1175045" cy="264084"/>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الحدائق والمساحات الخضراء</a:t>
            </a:r>
          </a:p>
          <a:p>
            <a:pPr algn="ctr" rtl="1">
              <a:lnSpc>
                <a:spcPts val="947"/>
              </a:lnSpc>
            </a:pPr>
            <a:endParaRPr lang="ar-EG" sz="919">
              <a:solidFill>
                <a:srgbClr val="0E0D0D"/>
              </a:solidFill>
              <a:latin typeface="29LT Zarid Display"/>
              <a:ea typeface="29LT Zarid Display"/>
              <a:cs typeface="29LT Zarid Display"/>
              <a:sym typeface="29LT Zarid Display"/>
              <a:rtl/>
            </a:endParaRPr>
          </a:p>
        </p:txBody>
      </p:sp>
      <p:grpSp>
        <p:nvGrpSpPr>
          <p:cNvPr id="61" name="Group 61"/>
          <p:cNvGrpSpPr/>
          <p:nvPr/>
        </p:nvGrpSpPr>
        <p:grpSpPr>
          <a:xfrm>
            <a:off x="2148832" y="9994162"/>
            <a:ext cx="282602" cy="113591"/>
            <a:chOff x="0" y="0"/>
            <a:chExt cx="90632" cy="36429"/>
          </a:xfrm>
        </p:grpSpPr>
        <p:sp>
          <p:nvSpPr>
            <p:cNvPr id="62" name="Freeform 62"/>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3" name="TextBox 63"/>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grpSp>
        <p:nvGrpSpPr>
          <p:cNvPr id="64" name="Group 64"/>
          <p:cNvGrpSpPr/>
          <p:nvPr/>
        </p:nvGrpSpPr>
        <p:grpSpPr>
          <a:xfrm>
            <a:off x="2148832" y="10150417"/>
            <a:ext cx="282602" cy="113591"/>
            <a:chOff x="0" y="0"/>
            <a:chExt cx="90632" cy="36429"/>
          </a:xfrm>
        </p:grpSpPr>
        <p:sp>
          <p:nvSpPr>
            <p:cNvPr id="65" name="Freeform 6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1F916"/>
            </a:solidFill>
            <a:ln w="4762" cap="sq">
              <a:solidFill>
                <a:srgbClr val="F3C592"/>
              </a:solidFill>
              <a:prstDash val="solid"/>
              <a:miter/>
            </a:ln>
          </p:spPr>
        </p:sp>
        <p:sp>
          <p:nvSpPr>
            <p:cNvPr id="66" name="TextBox 66"/>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7" name="AutoShape 67"/>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grpSp>
        <p:nvGrpSpPr>
          <p:cNvPr id="68" name="Group 68"/>
          <p:cNvGrpSpPr/>
          <p:nvPr/>
        </p:nvGrpSpPr>
        <p:grpSpPr>
          <a:xfrm>
            <a:off x="9909810" y="6550593"/>
            <a:ext cx="111442" cy="108585"/>
            <a:chOff x="0" y="0"/>
            <a:chExt cx="148590" cy="144780"/>
          </a:xfrm>
        </p:grpSpPr>
        <p:sp>
          <p:nvSpPr>
            <p:cNvPr id="69" name="Freeform 69"/>
            <p:cNvSpPr/>
            <p:nvPr/>
          </p:nvSpPr>
          <p:spPr>
            <a:xfrm>
              <a:off x="46990" y="44450"/>
              <a:ext cx="49530" cy="52070"/>
            </a:xfrm>
            <a:custGeom>
              <a:avLst/>
              <a:gdLst/>
              <a:ahLst/>
              <a:cxnLst/>
              <a:rect l="l" t="t" r="r" b="b"/>
              <a:pathLst>
                <a:path w="49530" h="52070">
                  <a:moveTo>
                    <a:pt x="49530" y="17780"/>
                  </a:moveTo>
                  <a:cubicBezTo>
                    <a:pt x="27940" y="52070"/>
                    <a:pt x="8890" y="45720"/>
                    <a:pt x="3810" y="39370"/>
                  </a:cubicBezTo>
                  <a:cubicBezTo>
                    <a:pt x="0" y="31750"/>
                    <a:pt x="3810" y="11430"/>
                    <a:pt x="10160" y="6350"/>
                  </a:cubicBezTo>
                  <a:cubicBezTo>
                    <a:pt x="16510" y="0"/>
                    <a:pt x="43180" y="7620"/>
                    <a:pt x="43180" y="7620"/>
                  </a:cubicBezTo>
                </a:path>
              </a:pathLst>
            </a:custGeom>
            <a:solidFill>
              <a:srgbClr val="54E24D"/>
            </a:solidFill>
            <a:ln cap="sq">
              <a:noFill/>
              <a:prstDash val="solid"/>
              <a:miter/>
            </a:ln>
          </p:spPr>
        </p:sp>
      </p:grpSp>
      <p:sp>
        <p:nvSpPr>
          <p:cNvPr id="70" name="AutoShape 70"/>
          <p:cNvSpPr/>
          <p:nvPr/>
        </p:nvSpPr>
        <p:spPr>
          <a:xfrm>
            <a:off x="3992772" y="4058272"/>
            <a:ext cx="1895486" cy="1832470"/>
          </a:xfrm>
          <a:prstGeom prst="line">
            <a:avLst/>
          </a:prstGeom>
          <a:ln w="38100" cap="flat">
            <a:solidFill>
              <a:srgbClr val="1F4F1E"/>
            </a:solidFill>
            <a:prstDash val="solid"/>
            <a:headEnd type="none" w="sm" len="sm"/>
            <a:tailEnd type="none" w="sm" len="sm"/>
          </a:ln>
        </p:spPr>
      </p:sp>
      <p:sp>
        <p:nvSpPr>
          <p:cNvPr id="71" name="AutoShape 71"/>
          <p:cNvSpPr/>
          <p:nvPr/>
        </p:nvSpPr>
        <p:spPr>
          <a:xfrm>
            <a:off x="4024647" y="4023884"/>
            <a:ext cx="1905165" cy="1817372"/>
          </a:xfrm>
          <a:prstGeom prst="line">
            <a:avLst/>
          </a:prstGeom>
          <a:ln w="38100" cap="flat">
            <a:solidFill>
              <a:srgbClr val="1F4F1E"/>
            </a:solidFill>
            <a:prstDash val="solid"/>
            <a:headEnd type="none" w="sm" len="sm"/>
            <a:tailEnd type="none" w="sm" len="sm"/>
          </a:ln>
        </p:spPr>
      </p:sp>
      <p:sp>
        <p:nvSpPr>
          <p:cNvPr id="72" name="AutoShape 72"/>
          <p:cNvSpPr/>
          <p:nvPr/>
        </p:nvSpPr>
        <p:spPr>
          <a:xfrm flipV="1">
            <a:off x="2049066" y="4058272"/>
            <a:ext cx="1943706" cy="1516555"/>
          </a:xfrm>
          <a:prstGeom prst="line">
            <a:avLst/>
          </a:prstGeom>
          <a:ln w="38100" cap="flat">
            <a:solidFill>
              <a:srgbClr val="1F4F1E"/>
            </a:solidFill>
            <a:prstDash val="solid"/>
            <a:headEnd type="none" w="sm" len="sm"/>
            <a:tailEnd type="none" w="sm" len="sm"/>
          </a:ln>
        </p:spPr>
      </p:sp>
      <p:sp>
        <p:nvSpPr>
          <p:cNvPr id="73" name="AutoShape 73"/>
          <p:cNvSpPr/>
          <p:nvPr/>
        </p:nvSpPr>
        <p:spPr>
          <a:xfrm flipV="1">
            <a:off x="1976073" y="4013119"/>
            <a:ext cx="1943706" cy="1516555"/>
          </a:xfrm>
          <a:prstGeom prst="line">
            <a:avLst/>
          </a:prstGeom>
          <a:ln w="38100" cap="flat">
            <a:solidFill>
              <a:srgbClr val="1F4F1E"/>
            </a:solidFill>
            <a:prstDash val="solid"/>
            <a:headEnd type="none" w="sm" len="sm"/>
            <a:tailEnd type="none" w="sm" len="sm"/>
          </a:ln>
        </p:spPr>
      </p:sp>
      <p:sp>
        <p:nvSpPr>
          <p:cNvPr id="74" name="AutoShape 74"/>
          <p:cNvSpPr/>
          <p:nvPr/>
        </p:nvSpPr>
        <p:spPr>
          <a:xfrm flipV="1">
            <a:off x="4024647" y="2780896"/>
            <a:ext cx="1438632" cy="1242988"/>
          </a:xfrm>
          <a:prstGeom prst="line">
            <a:avLst/>
          </a:prstGeom>
          <a:ln w="38100" cap="flat">
            <a:solidFill>
              <a:srgbClr val="1F4F1E"/>
            </a:solidFill>
            <a:prstDash val="solid"/>
            <a:headEnd type="none" w="sm" len="sm"/>
            <a:tailEnd type="none" w="sm" len="sm"/>
          </a:ln>
        </p:spPr>
      </p:sp>
      <p:sp>
        <p:nvSpPr>
          <p:cNvPr id="75" name="AutoShape 75"/>
          <p:cNvSpPr/>
          <p:nvPr/>
        </p:nvSpPr>
        <p:spPr>
          <a:xfrm flipV="1">
            <a:off x="4024647" y="2484655"/>
            <a:ext cx="1693582" cy="1458389"/>
          </a:xfrm>
          <a:prstGeom prst="line">
            <a:avLst/>
          </a:prstGeom>
          <a:ln w="38100" cap="flat">
            <a:solidFill>
              <a:srgbClr val="1F4F1E"/>
            </a:solidFill>
            <a:prstDash val="solid"/>
            <a:headEnd type="none" w="sm" len="sm"/>
            <a:tailEnd type="none" w="sm" len="sm"/>
          </a:ln>
        </p:spPr>
      </p:sp>
      <p:sp>
        <p:nvSpPr>
          <p:cNvPr id="76" name="AutoShape 76"/>
          <p:cNvSpPr/>
          <p:nvPr/>
        </p:nvSpPr>
        <p:spPr>
          <a:xfrm flipV="1">
            <a:off x="5718229" y="1714372"/>
            <a:ext cx="996648" cy="770282"/>
          </a:xfrm>
          <a:prstGeom prst="line">
            <a:avLst/>
          </a:prstGeom>
          <a:ln w="38100" cap="flat">
            <a:solidFill>
              <a:srgbClr val="1F4F1E"/>
            </a:solidFill>
            <a:prstDash val="solid"/>
            <a:headEnd type="none" w="sm" len="sm"/>
            <a:tailEnd type="none" w="sm" len="sm"/>
          </a:ln>
        </p:spPr>
      </p:sp>
      <p:sp>
        <p:nvSpPr>
          <p:cNvPr id="77" name="AutoShape 77"/>
          <p:cNvSpPr/>
          <p:nvPr/>
        </p:nvSpPr>
        <p:spPr>
          <a:xfrm flipV="1">
            <a:off x="5521367" y="1799821"/>
            <a:ext cx="1177647" cy="930568"/>
          </a:xfrm>
          <a:prstGeom prst="line">
            <a:avLst/>
          </a:prstGeom>
          <a:ln w="38100" cap="flat">
            <a:solidFill>
              <a:srgbClr val="1F4F1E"/>
            </a:solidFill>
            <a:prstDash val="solid"/>
            <a:headEnd type="none" w="sm" len="sm"/>
            <a:tailEnd type="none" w="sm" len="sm"/>
          </a:ln>
        </p:spPr>
      </p:sp>
      <p:sp>
        <p:nvSpPr>
          <p:cNvPr id="78" name="AutoShape 78"/>
          <p:cNvSpPr/>
          <p:nvPr/>
        </p:nvSpPr>
        <p:spPr>
          <a:xfrm flipV="1">
            <a:off x="6699014" y="1363576"/>
            <a:ext cx="604687" cy="436245"/>
          </a:xfrm>
          <a:prstGeom prst="line">
            <a:avLst/>
          </a:prstGeom>
          <a:ln w="38100" cap="flat">
            <a:solidFill>
              <a:srgbClr val="1F4F1E"/>
            </a:solidFill>
            <a:prstDash val="solid"/>
            <a:headEnd type="none" w="sm" len="sm"/>
            <a:tailEnd type="none" w="sm" len="sm"/>
          </a:ln>
        </p:spPr>
      </p:sp>
      <p:sp>
        <p:nvSpPr>
          <p:cNvPr id="79" name="AutoShape 79"/>
          <p:cNvSpPr/>
          <p:nvPr/>
        </p:nvSpPr>
        <p:spPr>
          <a:xfrm flipV="1">
            <a:off x="6935234" y="1315951"/>
            <a:ext cx="337987" cy="230505"/>
          </a:xfrm>
          <a:prstGeom prst="line">
            <a:avLst/>
          </a:prstGeom>
          <a:ln w="38100" cap="flat">
            <a:solidFill>
              <a:srgbClr val="1F4F1E"/>
            </a:solidFill>
            <a:prstDash val="solid"/>
            <a:headEnd type="none" w="sm" len="sm"/>
            <a:tailEnd type="none" w="sm" len="sm"/>
          </a:ln>
        </p:spPr>
      </p:sp>
      <p:sp>
        <p:nvSpPr>
          <p:cNvPr id="80" name="AutoShape 80"/>
          <p:cNvSpPr/>
          <p:nvPr/>
        </p:nvSpPr>
        <p:spPr>
          <a:xfrm flipV="1">
            <a:off x="4543491" y="7435975"/>
            <a:ext cx="316514" cy="628869"/>
          </a:xfrm>
          <a:prstGeom prst="line">
            <a:avLst/>
          </a:prstGeom>
          <a:ln w="38100" cap="flat">
            <a:solidFill>
              <a:srgbClr val="1F4F1E"/>
            </a:solidFill>
            <a:prstDash val="solid"/>
            <a:headEnd type="none" w="sm" len="sm"/>
            <a:tailEnd type="none" w="sm" len="sm"/>
          </a:ln>
        </p:spPr>
      </p:sp>
      <p:sp>
        <p:nvSpPr>
          <p:cNvPr id="81" name="AutoShape 81"/>
          <p:cNvSpPr/>
          <p:nvPr/>
        </p:nvSpPr>
        <p:spPr>
          <a:xfrm flipV="1">
            <a:off x="4583974" y="7486040"/>
            <a:ext cx="313997" cy="634856"/>
          </a:xfrm>
          <a:prstGeom prst="line">
            <a:avLst/>
          </a:prstGeom>
          <a:ln w="38100" cap="flat">
            <a:solidFill>
              <a:srgbClr val="1F4F1E"/>
            </a:solidFill>
            <a:prstDash val="solid"/>
            <a:headEnd type="none" w="sm" len="sm"/>
            <a:tailEnd type="none" w="sm" len="sm"/>
          </a:ln>
        </p:spPr>
      </p:sp>
      <p:sp>
        <p:nvSpPr>
          <p:cNvPr id="82" name="AutoShape 82"/>
          <p:cNvSpPr/>
          <p:nvPr/>
        </p:nvSpPr>
        <p:spPr>
          <a:xfrm flipV="1">
            <a:off x="4860005" y="6965168"/>
            <a:ext cx="408964" cy="470807"/>
          </a:xfrm>
          <a:prstGeom prst="line">
            <a:avLst/>
          </a:prstGeom>
          <a:ln w="38100" cap="flat">
            <a:solidFill>
              <a:srgbClr val="1F4F1E"/>
            </a:solidFill>
            <a:prstDash val="solid"/>
            <a:headEnd type="none" w="sm" len="sm"/>
            <a:tailEnd type="none" w="sm" len="sm"/>
          </a:ln>
        </p:spPr>
      </p:sp>
      <p:sp>
        <p:nvSpPr>
          <p:cNvPr id="83" name="AutoShape 83"/>
          <p:cNvSpPr/>
          <p:nvPr/>
        </p:nvSpPr>
        <p:spPr>
          <a:xfrm flipV="1">
            <a:off x="4897971" y="6993266"/>
            <a:ext cx="425384" cy="492774"/>
          </a:xfrm>
          <a:prstGeom prst="line">
            <a:avLst/>
          </a:prstGeom>
          <a:ln w="38100" cap="flat">
            <a:solidFill>
              <a:srgbClr val="1F4F1E"/>
            </a:solidFill>
            <a:prstDash val="solid"/>
            <a:headEnd type="none" w="sm" len="sm"/>
            <a:tailEnd type="none" w="sm" len="sm"/>
          </a:ln>
        </p:spPr>
      </p:sp>
      <p:sp>
        <p:nvSpPr>
          <p:cNvPr id="84" name="AutoShape 84"/>
          <p:cNvSpPr/>
          <p:nvPr/>
        </p:nvSpPr>
        <p:spPr>
          <a:xfrm flipV="1">
            <a:off x="5268968" y="6775248"/>
            <a:ext cx="194310" cy="189921"/>
          </a:xfrm>
          <a:prstGeom prst="line">
            <a:avLst/>
          </a:prstGeom>
          <a:ln w="38100" cap="flat">
            <a:solidFill>
              <a:srgbClr val="1F4F1E"/>
            </a:solidFill>
            <a:prstDash val="solid"/>
            <a:headEnd type="none" w="sm" len="sm"/>
            <a:tailEnd type="none" w="sm" len="sm"/>
          </a:ln>
        </p:spPr>
      </p:sp>
      <p:sp>
        <p:nvSpPr>
          <p:cNvPr id="85" name="AutoShape 85"/>
          <p:cNvSpPr/>
          <p:nvPr/>
        </p:nvSpPr>
        <p:spPr>
          <a:xfrm flipV="1">
            <a:off x="5449943" y="6363479"/>
            <a:ext cx="718185" cy="426141"/>
          </a:xfrm>
          <a:prstGeom prst="line">
            <a:avLst/>
          </a:prstGeom>
          <a:ln w="38100" cap="flat">
            <a:solidFill>
              <a:srgbClr val="1F4F1E"/>
            </a:solidFill>
            <a:prstDash val="solid"/>
            <a:headEnd type="none" w="sm" len="sm"/>
            <a:tailEnd type="none" w="sm" len="sm"/>
          </a:ln>
        </p:spPr>
      </p:sp>
      <p:sp>
        <p:nvSpPr>
          <p:cNvPr id="86" name="AutoShape 86"/>
          <p:cNvSpPr/>
          <p:nvPr/>
        </p:nvSpPr>
        <p:spPr>
          <a:xfrm flipV="1">
            <a:off x="5323355" y="6830493"/>
            <a:ext cx="176118" cy="162773"/>
          </a:xfrm>
          <a:prstGeom prst="line">
            <a:avLst/>
          </a:prstGeom>
          <a:ln w="38100" cap="flat">
            <a:solidFill>
              <a:srgbClr val="1F4F1E"/>
            </a:solidFill>
            <a:prstDash val="solid"/>
            <a:headEnd type="none" w="sm" len="sm"/>
            <a:tailEnd type="none" w="sm" len="sm"/>
          </a:ln>
        </p:spPr>
      </p:sp>
      <p:sp>
        <p:nvSpPr>
          <p:cNvPr id="87" name="AutoShape 87"/>
          <p:cNvSpPr/>
          <p:nvPr/>
        </p:nvSpPr>
        <p:spPr>
          <a:xfrm flipV="1">
            <a:off x="5499473" y="6382529"/>
            <a:ext cx="758190" cy="447963"/>
          </a:xfrm>
          <a:prstGeom prst="line">
            <a:avLst/>
          </a:prstGeom>
          <a:ln w="38100" cap="flat">
            <a:solidFill>
              <a:srgbClr val="1F4F1E"/>
            </a:solidFill>
            <a:prstDash val="solid"/>
            <a:headEnd type="none" w="sm" len="sm"/>
            <a:tailEnd type="none" w="sm" len="sm"/>
          </a:ln>
        </p:spPr>
      </p:sp>
      <p:sp>
        <p:nvSpPr>
          <p:cNvPr id="88" name="AutoShape 88"/>
          <p:cNvSpPr/>
          <p:nvPr/>
        </p:nvSpPr>
        <p:spPr>
          <a:xfrm flipV="1">
            <a:off x="6658985" y="4679095"/>
            <a:ext cx="908143" cy="1108803"/>
          </a:xfrm>
          <a:prstGeom prst="line">
            <a:avLst/>
          </a:prstGeom>
          <a:ln w="38100" cap="flat">
            <a:solidFill>
              <a:srgbClr val="1F4F1E"/>
            </a:solidFill>
            <a:prstDash val="solid"/>
            <a:headEnd type="none" w="sm" len="sm"/>
            <a:tailEnd type="none" w="sm" len="sm"/>
          </a:ln>
        </p:spPr>
      </p:sp>
      <p:sp>
        <p:nvSpPr>
          <p:cNvPr id="89" name="AutoShape 89"/>
          <p:cNvSpPr/>
          <p:nvPr/>
        </p:nvSpPr>
        <p:spPr>
          <a:xfrm flipV="1">
            <a:off x="6699014" y="4720382"/>
            <a:ext cx="922881" cy="1097373"/>
          </a:xfrm>
          <a:prstGeom prst="line">
            <a:avLst/>
          </a:prstGeom>
          <a:ln w="38100" cap="flat">
            <a:solidFill>
              <a:srgbClr val="1F4F1E"/>
            </a:solidFill>
            <a:prstDash val="solid"/>
            <a:headEnd type="none" w="sm" len="sm"/>
            <a:tailEnd type="none" w="sm" len="sm"/>
          </a:ln>
        </p:spPr>
      </p:sp>
      <p:sp>
        <p:nvSpPr>
          <p:cNvPr id="90" name="AutoShape 90"/>
          <p:cNvSpPr/>
          <p:nvPr/>
        </p:nvSpPr>
        <p:spPr>
          <a:xfrm flipV="1">
            <a:off x="7621895" y="4161798"/>
            <a:ext cx="624440" cy="558584"/>
          </a:xfrm>
          <a:prstGeom prst="line">
            <a:avLst/>
          </a:prstGeom>
          <a:ln w="38100" cap="flat">
            <a:solidFill>
              <a:srgbClr val="1F4F1E"/>
            </a:solidFill>
            <a:prstDash val="solid"/>
            <a:headEnd type="none" w="sm" len="sm"/>
            <a:tailEnd type="none" w="sm" len="sm"/>
          </a:ln>
        </p:spPr>
      </p:sp>
      <p:sp>
        <p:nvSpPr>
          <p:cNvPr id="91" name="AutoShape 91"/>
          <p:cNvSpPr/>
          <p:nvPr/>
        </p:nvSpPr>
        <p:spPr>
          <a:xfrm flipV="1">
            <a:off x="7544672" y="4147599"/>
            <a:ext cx="624440" cy="558584"/>
          </a:xfrm>
          <a:prstGeom prst="line">
            <a:avLst/>
          </a:prstGeom>
          <a:ln w="38100" cap="flat">
            <a:solidFill>
              <a:srgbClr val="1F4F1E"/>
            </a:solidFill>
            <a:prstDash val="solid"/>
            <a:headEnd type="none" w="sm" len="sm"/>
            <a:tailEnd type="none" w="sm" len="sm"/>
          </a:ln>
        </p:spPr>
      </p:sp>
      <p:grpSp>
        <p:nvGrpSpPr>
          <p:cNvPr id="92" name="Group 92"/>
          <p:cNvGrpSpPr/>
          <p:nvPr/>
        </p:nvGrpSpPr>
        <p:grpSpPr>
          <a:xfrm>
            <a:off x="4819650" y="4964430"/>
            <a:ext cx="1153477" cy="1143000"/>
            <a:chOff x="0" y="0"/>
            <a:chExt cx="1537970" cy="1524000"/>
          </a:xfrm>
        </p:grpSpPr>
        <p:sp>
          <p:nvSpPr>
            <p:cNvPr id="93" name="Freeform 93"/>
            <p:cNvSpPr/>
            <p:nvPr/>
          </p:nvSpPr>
          <p:spPr>
            <a:xfrm>
              <a:off x="40640" y="46990"/>
              <a:ext cx="1451610" cy="1433830"/>
            </a:xfrm>
            <a:custGeom>
              <a:avLst/>
              <a:gdLst/>
              <a:ahLst/>
              <a:cxnLst/>
              <a:rect l="l" t="t" r="r" b="b"/>
              <a:pathLst>
                <a:path w="1451610" h="1433830">
                  <a:moveTo>
                    <a:pt x="398780" y="64770"/>
                  </a:moveTo>
                  <a:cubicBezTo>
                    <a:pt x="184150" y="320040"/>
                    <a:pt x="113030" y="346710"/>
                    <a:pt x="113030" y="368300"/>
                  </a:cubicBezTo>
                  <a:cubicBezTo>
                    <a:pt x="113030" y="381000"/>
                    <a:pt x="144780" y="386080"/>
                    <a:pt x="154940" y="400050"/>
                  </a:cubicBezTo>
                  <a:cubicBezTo>
                    <a:pt x="163830" y="414020"/>
                    <a:pt x="166370" y="430530"/>
                    <a:pt x="170180" y="452120"/>
                  </a:cubicBezTo>
                  <a:cubicBezTo>
                    <a:pt x="173990" y="482600"/>
                    <a:pt x="177800" y="537210"/>
                    <a:pt x="168910" y="566420"/>
                  </a:cubicBezTo>
                  <a:cubicBezTo>
                    <a:pt x="162560" y="588010"/>
                    <a:pt x="139700" y="618490"/>
                    <a:pt x="137160" y="617220"/>
                  </a:cubicBezTo>
                  <a:cubicBezTo>
                    <a:pt x="133350" y="615950"/>
                    <a:pt x="135890" y="574040"/>
                    <a:pt x="149860" y="565150"/>
                  </a:cubicBezTo>
                  <a:cubicBezTo>
                    <a:pt x="175260" y="548640"/>
                    <a:pt x="265430" y="574040"/>
                    <a:pt x="325120" y="600710"/>
                  </a:cubicBezTo>
                  <a:cubicBezTo>
                    <a:pt x="398780" y="633730"/>
                    <a:pt x="510540" y="711200"/>
                    <a:pt x="547370" y="768350"/>
                  </a:cubicBezTo>
                  <a:cubicBezTo>
                    <a:pt x="570230" y="805180"/>
                    <a:pt x="570230" y="849630"/>
                    <a:pt x="570230" y="880110"/>
                  </a:cubicBezTo>
                  <a:cubicBezTo>
                    <a:pt x="571500" y="902970"/>
                    <a:pt x="552450" y="933450"/>
                    <a:pt x="558800" y="939800"/>
                  </a:cubicBezTo>
                  <a:cubicBezTo>
                    <a:pt x="566420" y="944880"/>
                    <a:pt x="590550" y="920750"/>
                    <a:pt x="607060" y="920750"/>
                  </a:cubicBezTo>
                  <a:cubicBezTo>
                    <a:pt x="624840" y="922020"/>
                    <a:pt x="641350" y="935990"/>
                    <a:pt x="659130" y="948690"/>
                  </a:cubicBezTo>
                  <a:cubicBezTo>
                    <a:pt x="683260" y="966470"/>
                    <a:pt x="715010" y="995680"/>
                    <a:pt x="734060" y="1019810"/>
                  </a:cubicBezTo>
                  <a:cubicBezTo>
                    <a:pt x="748030" y="1038860"/>
                    <a:pt x="762000" y="1059180"/>
                    <a:pt x="765810" y="1078230"/>
                  </a:cubicBezTo>
                  <a:cubicBezTo>
                    <a:pt x="769620" y="1096010"/>
                    <a:pt x="768350" y="1113790"/>
                    <a:pt x="762000" y="1130300"/>
                  </a:cubicBezTo>
                  <a:cubicBezTo>
                    <a:pt x="753110" y="1149350"/>
                    <a:pt x="711200" y="1168400"/>
                    <a:pt x="716280" y="1187450"/>
                  </a:cubicBezTo>
                  <a:cubicBezTo>
                    <a:pt x="725170" y="1228090"/>
                    <a:pt x="934720" y="1301750"/>
                    <a:pt x="991870" y="1318260"/>
                  </a:cubicBezTo>
                  <a:cubicBezTo>
                    <a:pt x="1016000" y="1324610"/>
                    <a:pt x="1026160" y="1327150"/>
                    <a:pt x="1046480" y="1323340"/>
                  </a:cubicBezTo>
                  <a:cubicBezTo>
                    <a:pt x="1076960" y="1318260"/>
                    <a:pt x="1112520" y="1286510"/>
                    <a:pt x="1153160" y="1272540"/>
                  </a:cubicBezTo>
                  <a:cubicBezTo>
                    <a:pt x="1203960" y="1254760"/>
                    <a:pt x="1282700" y="1247140"/>
                    <a:pt x="1324610" y="1231900"/>
                  </a:cubicBezTo>
                  <a:cubicBezTo>
                    <a:pt x="1350010" y="1224280"/>
                    <a:pt x="1366520" y="1200150"/>
                    <a:pt x="1384300" y="1205230"/>
                  </a:cubicBezTo>
                  <a:cubicBezTo>
                    <a:pt x="1407160" y="1210310"/>
                    <a:pt x="1451610" y="1263650"/>
                    <a:pt x="1446530" y="1285240"/>
                  </a:cubicBezTo>
                  <a:cubicBezTo>
                    <a:pt x="1440180" y="1309370"/>
                    <a:pt x="1375410" y="1320800"/>
                    <a:pt x="1329690" y="1338580"/>
                  </a:cubicBezTo>
                  <a:cubicBezTo>
                    <a:pt x="1263650" y="1363980"/>
                    <a:pt x="1153160" y="1398270"/>
                    <a:pt x="1084580" y="1412240"/>
                  </a:cubicBezTo>
                  <a:cubicBezTo>
                    <a:pt x="1037590" y="1421130"/>
                    <a:pt x="1012190" y="1433830"/>
                    <a:pt x="963930" y="1424940"/>
                  </a:cubicBezTo>
                  <a:cubicBezTo>
                    <a:pt x="881380" y="1410970"/>
                    <a:pt x="702310" y="1313180"/>
                    <a:pt x="647700" y="1272540"/>
                  </a:cubicBezTo>
                  <a:cubicBezTo>
                    <a:pt x="624840" y="1254760"/>
                    <a:pt x="610870" y="1244600"/>
                    <a:pt x="605790" y="1225550"/>
                  </a:cubicBezTo>
                  <a:cubicBezTo>
                    <a:pt x="599440" y="1205230"/>
                    <a:pt x="610870" y="1174750"/>
                    <a:pt x="621030" y="1150620"/>
                  </a:cubicBezTo>
                  <a:cubicBezTo>
                    <a:pt x="629920" y="1127760"/>
                    <a:pt x="665480" y="1107440"/>
                    <a:pt x="662940" y="1085850"/>
                  </a:cubicBezTo>
                  <a:cubicBezTo>
                    <a:pt x="659130" y="1061720"/>
                    <a:pt x="607060" y="1026160"/>
                    <a:pt x="580390" y="1014730"/>
                  </a:cubicBezTo>
                  <a:cubicBezTo>
                    <a:pt x="562610" y="1005840"/>
                    <a:pt x="542290" y="1013460"/>
                    <a:pt x="525780" y="1007110"/>
                  </a:cubicBezTo>
                  <a:cubicBezTo>
                    <a:pt x="509270" y="999490"/>
                    <a:pt x="492760" y="990600"/>
                    <a:pt x="483870" y="972820"/>
                  </a:cubicBezTo>
                  <a:cubicBezTo>
                    <a:pt x="467360" y="942340"/>
                    <a:pt x="495300" y="864870"/>
                    <a:pt x="472440" y="822960"/>
                  </a:cubicBezTo>
                  <a:cubicBezTo>
                    <a:pt x="448310" y="777240"/>
                    <a:pt x="369570" y="740410"/>
                    <a:pt x="332740" y="717550"/>
                  </a:cubicBezTo>
                  <a:cubicBezTo>
                    <a:pt x="308610" y="703580"/>
                    <a:pt x="298450" y="697230"/>
                    <a:pt x="271780" y="688340"/>
                  </a:cubicBezTo>
                  <a:cubicBezTo>
                    <a:pt x="231140" y="674370"/>
                    <a:pt x="139700" y="673100"/>
                    <a:pt x="105410" y="655320"/>
                  </a:cubicBezTo>
                  <a:cubicBezTo>
                    <a:pt x="86360" y="645160"/>
                    <a:pt x="74930" y="637540"/>
                    <a:pt x="67310" y="618490"/>
                  </a:cubicBezTo>
                  <a:cubicBezTo>
                    <a:pt x="52070" y="582930"/>
                    <a:pt x="85090" y="476250"/>
                    <a:pt x="67310" y="444500"/>
                  </a:cubicBezTo>
                  <a:cubicBezTo>
                    <a:pt x="57150" y="427990"/>
                    <a:pt x="29210" y="431800"/>
                    <a:pt x="20320" y="416560"/>
                  </a:cubicBezTo>
                  <a:cubicBezTo>
                    <a:pt x="8890" y="398780"/>
                    <a:pt x="0" y="369570"/>
                    <a:pt x="10160" y="340360"/>
                  </a:cubicBezTo>
                  <a:cubicBezTo>
                    <a:pt x="31750" y="280670"/>
                    <a:pt x="181610" y="179070"/>
                    <a:pt x="236220" y="115570"/>
                  </a:cubicBezTo>
                  <a:cubicBezTo>
                    <a:pt x="271780" y="73660"/>
                    <a:pt x="287020" y="8890"/>
                    <a:pt x="316230" y="3810"/>
                  </a:cubicBezTo>
                  <a:cubicBezTo>
                    <a:pt x="341630" y="0"/>
                    <a:pt x="398780" y="64770"/>
                    <a:pt x="398780" y="64770"/>
                  </a:cubicBezTo>
                </a:path>
              </a:pathLst>
            </a:custGeom>
            <a:solidFill>
              <a:srgbClr val="326831">
                <a:alpha val="24706"/>
              </a:srgbClr>
            </a:solidFill>
            <a:ln cap="sq">
              <a:noFill/>
              <a:prstDash val="solid"/>
              <a:miter/>
            </a:ln>
          </p:spPr>
        </p:sp>
      </p:grpSp>
      <p:grpSp>
        <p:nvGrpSpPr>
          <p:cNvPr id="94" name="Group 94"/>
          <p:cNvGrpSpPr/>
          <p:nvPr/>
        </p:nvGrpSpPr>
        <p:grpSpPr>
          <a:xfrm>
            <a:off x="5046345" y="4967288"/>
            <a:ext cx="1062038" cy="784860"/>
            <a:chOff x="0" y="0"/>
            <a:chExt cx="1416050" cy="1046480"/>
          </a:xfrm>
        </p:grpSpPr>
        <p:sp>
          <p:nvSpPr>
            <p:cNvPr id="95" name="Freeform 95"/>
            <p:cNvSpPr/>
            <p:nvPr/>
          </p:nvSpPr>
          <p:spPr>
            <a:xfrm>
              <a:off x="49530" y="50800"/>
              <a:ext cx="1320800" cy="944880"/>
            </a:xfrm>
            <a:custGeom>
              <a:avLst/>
              <a:gdLst/>
              <a:ahLst/>
              <a:cxnLst/>
              <a:rect l="l" t="t" r="r" b="b"/>
              <a:pathLst>
                <a:path w="1320800" h="944880">
                  <a:moveTo>
                    <a:pt x="74930" y="0"/>
                  </a:moveTo>
                  <a:cubicBezTo>
                    <a:pt x="213360" y="87630"/>
                    <a:pt x="226060" y="66040"/>
                    <a:pt x="248920" y="60960"/>
                  </a:cubicBezTo>
                  <a:cubicBezTo>
                    <a:pt x="281940" y="52070"/>
                    <a:pt x="332740" y="40640"/>
                    <a:pt x="373380" y="52070"/>
                  </a:cubicBezTo>
                  <a:cubicBezTo>
                    <a:pt x="420370" y="63500"/>
                    <a:pt x="477520" y="142240"/>
                    <a:pt x="513080" y="143510"/>
                  </a:cubicBezTo>
                  <a:cubicBezTo>
                    <a:pt x="535940" y="143510"/>
                    <a:pt x="541020" y="109220"/>
                    <a:pt x="567690" y="111760"/>
                  </a:cubicBezTo>
                  <a:cubicBezTo>
                    <a:pt x="646430" y="116840"/>
                    <a:pt x="916940" y="447040"/>
                    <a:pt x="1024890" y="472440"/>
                  </a:cubicBezTo>
                  <a:cubicBezTo>
                    <a:pt x="1074420" y="483870"/>
                    <a:pt x="1107440" y="447040"/>
                    <a:pt x="1145540" y="445770"/>
                  </a:cubicBezTo>
                  <a:cubicBezTo>
                    <a:pt x="1182370" y="444500"/>
                    <a:pt x="1224280" y="449580"/>
                    <a:pt x="1250950" y="461010"/>
                  </a:cubicBezTo>
                  <a:cubicBezTo>
                    <a:pt x="1270000" y="469900"/>
                    <a:pt x="1282700" y="481330"/>
                    <a:pt x="1294130" y="495300"/>
                  </a:cubicBezTo>
                  <a:cubicBezTo>
                    <a:pt x="1304290" y="509270"/>
                    <a:pt x="1311910" y="524510"/>
                    <a:pt x="1315720" y="542290"/>
                  </a:cubicBezTo>
                  <a:cubicBezTo>
                    <a:pt x="1319530" y="563880"/>
                    <a:pt x="1320800" y="591820"/>
                    <a:pt x="1308100" y="617220"/>
                  </a:cubicBezTo>
                  <a:cubicBezTo>
                    <a:pt x="1289050" y="656590"/>
                    <a:pt x="1203960" y="707390"/>
                    <a:pt x="1178560" y="739140"/>
                  </a:cubicBezTo>
                  <a:cubicBezTo>
                    <a:pt x="1165860" y="756920"/>
                    <a:pt x="1150620" y="768350"/>
                    <a:pt x="1154430" y="784860"/>
                  </a:cubicBezTo>
                  <a:cubicBezTo>
                    <a:pt x="1159510" y="812800"/>
                    <a:pt x="1273810" y="854710"/>
                    <a:pt x="1272540" y="882650"/>
                  </a:cubicBezTo>
                  <a:cubicBezTo>
                    <a:pt x="1272540" y="906780"/>
                    <a:pt x="1220470" y="944880"/>
                    <a:pt x="1191260" y="943610"/>
                  </a:cubicBezTo>
                  <a:cubicBezTo>
                    <a:pt x="1155700" y="942340"/>
                    <a:pt x="1099820" y="875030"/>
                    <a:pt x="1076960" y="843280"/>
                  </a:cubicBezTo>
                  <a:cubicBezTo>
                    <a:pt x="1062990" y="824230"/>
                    <a:pt x="1056640" y="806450"/>
                    <a:pt x="1054100" y="787400"/>
                  </a:cubicBezTo>
                  <a:cubicBezTo>
                    <a:pt x="1051560" y="770890"/>
                    <a:pt x="1054100" y="751840"/>
                    <a:pt x="1059180" y="735330"/>
                  </a:cubicBezTo>
                  <a:cubicBezTo>
                    <a:pt x="1064260" y="718820"/>
                    <a:pt x="1074420" y="704850"/>
                    <a:pt x="1087120" y="688340"/>
                  </a:cubicBezTo>
                  <a:cubicBezTo>
                    <a:pt x="1107440" y="664210"/>
                    <a:pt x="1156970" y="635000"/>
                    <a:pt x="1176020" y="607060"/>
                  </a:cubicBezTo>
                  <a:cubicBezTo>
                    <a:pt x="1189990" y="586740"/>
                    <a:pt x="1206500" y="556260"/>
                    <a:pt x="1200150" y="546100"/>
                  </a:cubicBezTo>
                  <a:cubicBezTo>
                    <a:pt x="1193800" y="537210"/>
                    <a:pt x="1158240" y="541020"/>
                    <a:pt x="1140460" y="547370"/>
                  </a:cubicBezTo>
                  <a:cubicBezTo>
                    <a:pt x="1123950" y="553720"/>
                    <a:pt x="1115060" y="577850"/>
                    <a:pt x="1097280" y="586740"/>
                  </a:cubicBezTo>
                  <a:cubicBezTo>
                    <a:pt x="1076960" y="595630"/>
                    <a:pt x="1043940" y="598170"/>
                    <a:pt x="1022350" y="593090"/>
                  </a:cubicBezTo>
                  <a:cubicBezTo>
                    <a:pt x="1004570" y="589280"/>
                    <a:pt x="990600" y="580390"/>
                    <a:pt x="977900" y="568960"/>
                  </a:cubicBezTo>
                  <a:cubicBezTo>
                    <a:pt x="962660" y="556260"/>
                    <a:pt x="956310" y="535940"/>
                    <a:pt x="937260" y="519430"/>
                  </a:cubicBezTo>
                  <a:cubicBezTo>
                    <a:pt x="905510" y="490220"/>
                    <a:pt x="842010" y="462280"/>
                    <a:pt x="789940" y="424180"/>
                  </a:cubicBezTo>
                  <a:cubicBezTo>
                    <a:pt x="723900" y="374650"/>
                    <a:pt x="596900" y="290830"/>
                    <a:pt x="576580" y="243840"/>
                  </a:cubicBezTo>
                  <a:cubicBezTo>
                    <a:pt x="567690" y="223520"/>
                    <a:pt x="586740" y="191770"/>
                    <a:pt x="580390" y="189230"/>
                  </a:cubicBezTo>
                  <a:cubicBezTo>
                    <a:pt x="575310" y="186690"/>
                    <a:pt x="557530" y="224790"/>
                    <a:pt x="539750" y="232410"/>
                  </a:cubicBezTo>
                  <a:cubicBezTo>
                    <a:pt x="523240" y="240030"/>
                    <a:pt x="500380" y="242570"/>
                    <a:pt x="477520" y="234950"/>
                  </a:cubicBezTo>
                  <a:cubicBezTo>
                    <a:pt x="440690" y="224790"/>
                    <a:pt x="394970" y="151130"/>
                    <a:pt x="346710" y="143510"/>
                  </a:cubicBezTo>
                  <a:cubicBezTo>
                    <a:pt x="298450" y="134620"/>
                    <a:pt x="228600" y="189230"/>
                    <a:pt x="189230" y="187960"/>
                  </a:cubicBezTo>
                  <a:cubicBezTo>
                    <a:pt x="166370" y="186690"/>
                    <a:pt x="156210" y="177800"/>
                    <a:pt x="135890" y="166370"/>
                  </a:cubicBezTo>
                  <a:cubicBezTo>
                    <a:pt x="100330" y="147320"/>
                    <a:pt x="3810" y="102870"/>
                    <a:pt x="1270" y="72390"/>
                  </a:cubicBezTo>
                  <a:cubicBezTo>
                    <a:pt x="0" y="46990"/>
                    <a:pt x="74930" y="0"/>
                    <a:pt x="74930" y="0"/>
                  </a:cubicBezTo>
                </a:path>
              </a:pathLst>
            </a:custGeom>
            <a:solidFill>
              <a:srgbClr val="2E872C">
                <a:alpha val="24706"/>
              </a:srgbClr>
            </a:solidFill>
            <a:ln cap="sq">
              <a:noFill/>
              <a:prstDash val="solid"/>
              <a:miter/>
            </a:ln>
          </p:spPr>
        </p:sp>
      </p:grpSp>
      <p:sp>
        <p:nvSpPr>
          <p:cNvPr id="96" name="AutoShape 96"/>
          <p:cNvSpPr/>
          <p:nvPr/>
        </p:nvSpPr>
        <p:spPr>
          <a:xfrm flipV="1">
            <a:off x="2537071" y="5256123"/>
            <a:ext cx="867731" cy="851307"/>
          </a:xfrm>
          <a:prstGeom prst="line">
            <a:avLst/>
          </a:prstGeom>
          <a:ln w="38100" cap="flat">
            <a:solidFill>
              <a:srgbClr val="1F4F1E"/>
            </a:solidFill>
            <a:prstDash val="solid"/>
            <a:headEnd type="none" w="sm" len="sm"/>
            <a:tailEnd type="none" w="sm" len="sm"/>
          </a:ln>
        </p:spPr>
      </p:sp>
      <p:sp>
        <p:nvSpPr>
          <p:cNvPr id="97" name="AutoShape 97"/>
          <p:cNvSpPr/>
          <p:nvPr/>
        </p:nvSpPr>
        <p:spPr>
          <a:xfrm flipV="1">
            <a:off x="2585051" y="5292525"/>
            <a:ext cx="858651" cy="828607"/>
          </a:xfrm>
          <a:prstGeom prst="line">
            <a:avLst/>
          </a:prstGeom>
          <a:ln w="38100" cap="flat">
            <a:solidFill>
              <a:srgbClr val="1F4F1E"/>
            </a:solidFill>
            <a:prstDash val="solid"/>
            <a:headEnd type="none" w="sm" len="sm"/>
            <a:tailEnd type="none" w="sm" len="sm"/>
          </a:ln>
        </p:spPr>
      </p:sp>
      <p:grpSp>
        <p:nvGrpSpPr>
          <p:cNvPr id="98" name="Group 98"/>
          <p:cNvGrpSpPr/>
          <p:nvPr/>
        </p:nvGrpSpPr>
        <p:grpSpPr>
          <a:xfrm>
            <a:off x="3320743" y="4800822"/>
            <a:ext cx="572961" cy="572961"/>
            <a:chOff x="0" y="0"/>
            <a:chExt cx="812800" cy="812800"/>
          </a:xfrm>
        </p:grpSpPr>
        <p:sp>
          <p:nvSpPr>
            <p:cNvPr id="99" name="Freeform 9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1F4F1E"/>
              </a:solidFill>
              <a:prstDash val="solid"/>
              <a:miter/>
            </a:ln>
          </p:spPr>
        </p:sp>
        <p:sp>
          <p:nvSpPr>
            <p:cNvPr id="100" name="TextBox 100"/>
            <p:cNvSpPr txBox="1"/>
            <p:nvPr/>
          </p:nvSpPr>
          <p:spPr>
            <a:xfrm>
              <a:off x="76200" y="57150"/>
              <a:ext cx="660400" cy="679450"/>
            </a:xfrm>
            <a:prstGeom prst="rect">
              <a:avLst/>
            </a:prstGeom>
          </p:spPr>
          <p:txBody>
            <a:bodyPr lIns="50800" tIns="50800" rIns="50800" bIns="50800" rtlCol="0" anchor="ctr"/>
            <a:lstStyle/>
            <a:p>
              <a:pPr algn="ctr">
                <a:lnSpc>
                  <a:spcPts val="2188"/>
                </a:lnSpc>
              </a:pPr>
              <a:endParaRPr/>
            </a:p>
          </p:txBody>
        </p:sp>
      </p:grpSp>
      <p:sp>
        <p:nvSpPr>
          <p:cNvPr id="101" name="TextBox 101"/>
          <p:cNvSpPr txBox="1"/>
          <p:nvPr/>
        </p:nvSpPr>
        <p:spPr>
          <a:xfrm>
            <a:off x="13049780" y="400009"/>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الاحزمة الخضراء</a:t>
            </a:r>
          </a:p>
        </p:txBody>
      </p:sp>
      <p:grpSp>
        <p:nvGrpSpPr>
          <p:cNvPr id="102" name="Group 102"/>
          <p:cNvGrpSpPr/>
          <p:nvPr/>
        </p:nvGrpSpPr>
        <p:grpSpPr>
          <a:xfrm>
            <a:off x="6213872" y="2730389"/>
            <a:ext cx="534672" cy="534672"/>
            <a:chOff x="0" y="0"/>
            <a:chExt cx="812800" cy="812800"/>
          </a:xfrm>
        </p:grpSpPr>
        <p:sp>
          <p:nvSpPr>
            <p:cNvPr id="103" name="Freeform 10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1F4F1E"/>
              </a:solidFill>
              <a:prstDash val="solid"/>
              <a:miter/>
            </a:ln>
          </p:spPr>
        </p:sp>
        <p:sp>
          <p:nvSpPr>
            <p:cNvPr id="104" name="TextBox 104"/>
            <p:cNvSpPr txBox="1"/>
            <p:nvPr/>
          </p:nvSpPr>
          <p:spPr>
            <a:xfrm>
              <a:off x="76200" y="57150"/>
              <a:ext cx="660400" cy="679450"/>
            </a:xfrm>
            <a:prstGeom prst="rect">
              <a:avLst/>
            </a:prstGeom>
          </p:spPr>
          <p:txBody>
            <a:bodyPr lIns="50800" tIns="50800" rIns="50800" bIns="50800" rtlCol="0" anchor="ctr"/>
            <a:lstStyle/>
            <a:p>
              <a:pPr algn="ctr">
                <a:lnSpc>
                  <a:spcPts val="2188"/>
                </a:lnSpc>
              </a:pPr>
              <a:endParaRPr/>
            </a:p>
          </p:txBody>
        </p:sp>
      </p:grpSp>
      <p:sp>
        <p:nvSpPr>
          <p:cNvPr id="105" name="AutoShape 105"/>
          <p:cNvSpPr/>
          <p:nvPr/>
        </p:nvSpPr>
        <p:spPr>
          <a:xfrm flipV="1">
            <a:off x="3798916" y="4463999"/>
            <a:ext cx="460601" cy="436589"/>
          </a:xfrm>
          <a:prstGeom prst="line">
            <a:avLst/>
          </a:prstGeom>
          <a:ln w="38100" cap="flat">
            <a:solidFill>
              <a:srgbClr val="1F4F1E"/>
            </a:solidFill>
            <a:prstDash val="solid"/>
            <a:headEnd type="none" w="sm" len="sm"/>
            <a:tailEnd type="none" w="sm" len="sm"/>
          </a:ln>
        </p:spPr>
      </p:sp>
      <p:sp>
        <p:nvSpPr>
          <p:cNvPr id="106" name="AutoShape 106"/>
          <p:cNvSpPr/>
          <p:nvPr/>
        </p:nvSpPr>
        <p:spPr>
          <a:xfrm flipV="1">
            <a:off x="3825356" y="4511613"/>
            <a:ext cx="468221" cy="436589"/>
          </a:xfrm>
          <a:prstGeom prst="line">
            <a:avLst/>
          </a:prstGeom>
          <a:ln w="38100" cap="flat">
            <a:solidFill>
              <a:srgbClr val="1F4F1E"/>
            </a:solidFill>
            <a:prstDash val="solid"/>
            <a:headEnd type="none" w="sm" len="sm"/>
            <a:tailEnd type="none" w="sm" len="sm"/>
          </a:ln>
        </p:spPr>
      </p:sp>
      <p:sp>
        <p:nvSpPr>
          <p:cNvPr id="107" name="AutoShape 107"/>
          <p:cNvSpPr/>
          <p:nvPr/>
        </p:nvSpPr>
        <p:spPr>
          <a:xfrm flipV="1">
            <a:off x="4313190" y="3951554"/>
            <a:ext cx="526938" cy="468974"/>
          </a:xfrm>
          <a:prstGeom prst="line">
            <a:avLst/>
          </a:prstGeom>
          <a:ln w="38100" cap="flat">
            <a:solidFill>
              <a:srgbClr val="1F4F1E"/>
            </a:solidFill>
            <a:prstDash val="solid"/>
            <a:headEnd type="none" w="sm" len="sm"/>
            <a:tailEnd type="none" w="sm" len="sm"/>
          </a:ln>
        </p:spPr>
      </p:sp>
      <p:sp>
        <p:nvSpPr>
          <p:cNvPr id="108" name="AutoShape 108"/>
          <p:cNvSpPr/>
          <p:nvPr/>
        </p:nvSpPr>
        <p:spPr>
          <a:xfrm flipV="1">
            <a:off x="4358368" y="3980795"/>
            <a:ext cx="526938" cy="468974"/>
          </a:xfrm>
          <a:prstGeom prst="line">
            <a:avLst/>
          </a:prstGeom>
          <a:ln w="38100" cap="flat">
            <a:solidFill>
              <a:srgbClr val="1F4F1E"/>
            </a:solidFill>
            <a:prstDash val="solid"/>
            <a:headEnd type="none" w="sm" len="sm"/>
            <a:tailEnd type="none" w="sm" len="sm"/>
          </a:ln>
        </p:spPr>
      </p:sp>
      <p:sp>
        <p:nvSpPr>
          <p:cNvPr id="109" name="AutoShape 109"/>
          <p:cNvSpPr/>
          <p:nvPr/>
        </p:nvSpPr>
        <p:spPr>
          <a:xfrm flipV="1">
            <a:off x="4840129" y="3734025"/>
            <a:ext cx="278345" cy="217529"/>
          </a:xfrm>
          <a:prstGeom prst="line">
            <a:avLst/>
          </a:prstGeom>
          <a:ln w="38100" cap="flat">
            <a:solidFill>
              <a:srgbClr val="1F4F1E"/>
            </a:solidFill>
            <a:prstDash val="solid"/>
            <a:headEnd type="none" w="sm" len="sm"/>
            <a:tailEnd type="none" w="sm" len="sm"/>
          </a:ln>
        </p:spPr>
      </p:sp>
      <p:sp>
        <p:nvSpPr>
          <p:cNvPr id="110" name="AutoShape 110"/>
          <p:cNvSpPr/>
          <p:nvPr/>
        </p:nvSpPr>
        <p:spPr>
          <a:xfrm flipV="1">
            <a:off x="5106314" y="3343500"/>
            <a:ext cx="786980" cy="400409"/>
          </a:xfrm>
          <a:prstGeom prst="line">
            <a:avLst/>
          </a:prstGeom>
          <a:ln w="38100" cap="flat">
            <a:solidFill>
              <a:srgbClr val="1F4F1E"/>
            </a:solidFill>
            <a:prstDash val="solid"/>
            <a:headEnd type="none" w="sm" len="sm"/>
            <a:tailEnd type="none" w="sm" len="sm"/>
          </a:ln>
        </p:spPr>
      </p:sp>
      <p:sp>
        <p:nvSpPr>
          <p:cNvPr id="111" name="AutoShape 111"/>
          <p:cNvSpPr/>
          <p:nvPr/>
        </p:nvSpPr>
        <p:spPr>
          <a:xfrm flipV="1">
            <a:off x="5134193" y="3379695"/>
            <a:ext cx="786980" cy="400409"/>
          </a:xfrm>
          <a:prstGeom prst="line">
            <a:avLst/>
          </a:prstGeom>
          <a:ln w="38100" cap="flat">
            <a:solidFill>
              <a:srgbClr val="1F4F1E"/>
            </a:solidFill>
            <a:prstDash val="solid"/>
            <a:headEnd type="none" w="sm" len="sm"/>
            <a:tailEnd type="none" w="sm" len="sm"/>
          </a:ln>
        </p:spPr>
      </p:sp>
      <p:sp>
        <p:nvSpPr>
          <p:cNvPr id="112" name="AutoShape 112"/>
          <p:cNvSpPr/>
          <p:nvPr/>
        </p:nvSpPr>
        <p:spPr>
          <a:xfrm flipV="1">
            <a:off x="4877150" y="3780104"/>
            <a:ext cx="257043" cy="209007"/>
          </a:xfrm>
          <a:prstGeom prst="line">
            <a:avLst/>
          </a:prstGeom>
          <a:ln w="38100" cap="flat">
            <a:solidFill>
              <a:srgbClr val="1F4F1E"/>
            </a:solidFill>
            <a:prstDash val="solid"/>
            <a:headEnd type="none" w="sm" len="sm"/>
            <a:tailEnd type="none" w="sm" len="sm"/>
          </a:ln>
        </p:spPr>
      </p:sp>
      <p:sp>
        <p:nvSpPr>
          <p:cNvPr id="113" name="AutoShape 113"/>
          <p:cNvSpPr/>
          <p:nvPr/>
        </p:nvSpPr>
        <p:spPr>
          <a:xfrm flipV="1">
            <a:off x="5888258" y="3140331"/>
            <a:ext cx="369405" cy="203169"/>
          </a:xfrm>
          <a:prstGeom prst="line">
            <a:avLst/>
          </a:prstGeom>
          <a:ln w="38100" cap="flat">
            <a:solidFill>
              <a:srgbClr val="1F4F1E"/>
            </a:solidFill>
            <a:prstDash val="solid"/>
            <a:headEnd type="none" w="sm" len="sm"/>
            <a:tailEnd type="none" w="sm" len="sm"/>
          </a:ln>
        </p:spPr>
      </p:sp>
      <p:sp>
        <p:nvSpPr>
          <p:cNvPr id="114" name="AutoShape 114"/>
          <p:cNvSpPr/>
          <p:nvPr/>
        </p:nvSpPr>
        <p:spPr>
          <a:xfrm flipV="1">
            <a:off x="5921173" y="3170811"/>
            <a:ext cx="370781" cy="208884"/>
          </a:xfrm>
          <a:prstGeom prst="line">
            <a:avLst/>
          </a:prstGeom>
          <a:ln w="38100" cap="flat">
            <a:solidFill>
              <a:srgbClr val="1F4F1E"/>
            </a:solidFill>
            <a:prstDash val="solid"/>
            <a:headEnd type="none" w="sm" len="sm"/>
            <a:tailEnd type="none" w="sm" len="sm"/>
          </a:ln>
        </p:spPr>
      </p:sp>
      <p:sp>
        <p:nvSpPr>
          <p:cNvPr id="115" name="AutoShape 115"/>
          <p:cNvSpPr/>
          <p:nvPr/>
        </p:nvSpPr>
        <p:spPr>
          <a:xfrm flipV="1">
            <a:off x="6658985" y="2349934"/>
            <a:ext cx="418712" cy="465285"/>
          </a:xfrm>
          <a:prstGeom prst="line">
            <a:avLst/>
          </a:prstGeom>
          <a:ln w="38100" cap="flat">
            <a:solidFill>
              <a:srgbClr val="1F4F1E"/>
            </a:solidFill>
            <a:prstDash val="solid"/>
            <a:headEnd type="none" w="sm" len="sm"/>
            <a:tailEnd type="none" w="sm" len="sm"/>
          </a:ln>
        </p:spPr>
      </p:sp>
      <p:sp>
        <p:nvSpPr>
          <p:cNvPr id="116" name="AutoShape 116"/>
          <p:cNvSpPr/>
          <p:nvPr/>
        </p:nvSpPr>
        <p:spPr>
          <a:xfrm flipV="1">
            <a:off x="6699014" y="2400777"/>
            <a:ext cx="400464" cy="438615"/>
          </a:xfrm>
          <a:prstGeom prst="line">
            <a:avLst/>
          </a:prstGeom>
          <a:ln w="38100" cap="flat">
            <a:solidFill>
              <a:srgbClr val="1F4F1E"/>
            </a:solidFill>
            <a:prstDash val="solid"/>
            <a:headEnd type="none" w="sm" len="sm"/>
            <a:tailEnd type="none" w="sm" len="sm"/>
          </a:ln>
        </p:spPr>
      </p:sp>
      <p:sp>
        <p:nvSpPr>
          <p:cNvPr id="117" name="AutoShape 117"/>
          <p:cNvSpPr/>
          <p:nvPr/>
        </p:nvSpPr>
        <p:spPr>
          <a:xfrm flipV="1">
            <a:off x="7077697" y="2041324"/>
            <a:ext cx="345824" cy="308610"/>
          </a:xfrm>
          <a:prstGeom prst="line">
            <a:avLst/>
          </a:prstGeom>
          <a:ln w="38100" cap="flat">
            <a:solidFill>
              <a:srgbClr val="1F4F1E"/>
            </a:solidFill>
            <a:prstDash val="solid"/>
            <a:headEnd type="none" w="sm" len="sm"/>
            <a:tailEnd type="none" w="sm" len="sm"/>
          </a:ln>
        </p:spPr>
      </p:sp>
      <p:sp>
        <p:nvSpPr>
          <p:cNvPr id="118" name="AutoShape 118"/>
          <p:cNvSpPr/>
          <p:nvPr/>
        </p:nvSpPr>
        <p:spPr>
          <a:xfrm flipV="1">
            <a:off x="7423521" y="1782244"/>
            <a:ext cx="331470" cy="259080"/>
          </a:xfrm>
          <a:prstGeom prst="line">
            <a:avLst/>
          </a:prstGeom>
          <a:ln w="38100" cap="flat">
            <a:solidFill>
              <a:srgbClr val="1F4F1E"/>
            </a:solidFill>
            <a:prstDash val="solid"/>
            <a:headEnd type="none" w="sm" len="sm"/>
            <a:tailEnd type="none" w="sm" len="sm"/>
          </a:ln>
        </p:spPr>
      </p:sp>
      <p:sp>
        <p:nvSpPr>
          <p:cNvPr id="119" name="AutoShape 119"/>
          <p:cNvSpPr/>
          <p:nvPr/>
        </p:nvSpPr>
        <p:spPr>
          <a:xfrm flipV="1">
            <a:off x="7090381" y="2104189"/>
            <a:ext cx="345824" cy="308610"/>
          </a:xfrm>
          <a:prstGeom prst="line">
            <a:avLst/>
          </a:prstGeom>
          <a:ln w="38100" cap="flat">
            <a:solidFill>
              <a:srgbClr val="1F4F1E"/>
            </a:solidFill>
            <a:prstDash val="solid"/>
            <a:headEnd type="none" w="sm" len="sm"/>
            <a:tailEnd type="none" w="sm" len="sm"/>
          </a:ln>
        </p:spPr>
      </p:sp>
      <p:sp>
        <p:nvSpPr>
          <p:cNvPr id="120" name="AutoShape 120"/>
          <p:cNvSpPr/>
          <p:nvPr/>
        </p:nvSpPr>
        <p:spPr>
          <a:xfrm flipV="1">
            <a:off x="7436205" y="1845109"/>
            <a:ext cx="331470" cy="259080"/>
          </a:xfrm>
          <a:prstGeom prst="line">
            <a:avLst/>
          </a:prstGeom>
          <a:ln w="38100" cap="flat">
            <a:solidFill>
              <a:srgbClr val="1F4F1E"/>
            </a:solidFill>
            <a:prstDash val="solid"/>
            <a:headEnd type="none" w="sm" len="sm"/>
            <a:tailEnd type="none" w="sm" len="sm"/>
          </a:ln>
        </p:spPr>
      </p:sp>
      <p:sp>
        <p:nvSpPr>
          <p:cNvPr id="121" name="AutoShape 121"/>
          <p:cNvSpPr/>
          <p:nvPr/>
        </p:nvSpPr>
        <p:spPr>
          <a:xfrm>
            <a:off x="17229913" y="778024"/>
            <a:ext cx="681997" cy="5715"/>
          </a:xfrm>
          <a:prstGeom prst="line">
            <a:avLst/>
          </a:prstGeom>
          <a:ln w="95250" cap="flat">
            <a:solidFill>
              <a:srgbClr val="1F4F1E"/>
            </a:solidFill>
            <a:prstDash val="solid"/>
            <a:headEnd type="none" w="sm" len="sm"/>
            <a:tailEnd type="none" w="sm" len="sm"/>
          </a:ln>
        </p:spPr>
      </p:sp>
      <p:sp>
        <p:nvSpPr>
          <p:cNvPr id="122" name="AutoShape 122"/>
          <p:cNvSpPr/>
          <p:nvPr/>
        </p:nvSpPr>
        <p:spPr>
          <a:xfrm>
            <a:off x="9754393" y="5363063"/>
            <a:ext cx="5608790" cy="0"/>
          </a:xfrm>
          <a:prstGeom prst="line">
            <a:avLst/>
          </a:prstGeom>
          <a:ln w="180975" cap="rnd">
            <a:solidFill>
              <a:srgbClr val="E4E4E4"/>
            </a:solidFill>
            <a:prstDash val="solid"/>
            <a:headEnd type="none" w="sm" len="sm"/>
            <a:tailEnd type="none" w="sm" len="sm"/>
          </a:ln>
        </p:spPr>
      </p:sp>
      <p:grpSp>
        <p:nvGrpSpPr>
          <p:cNvPr id="123" name="Group 123"/>
          <p:cNvGrpSpPr/>
          <p:nvPr/>
        </p:nvGrpSpPr>
        <p:grpSpPr>
          <a:xfrm>
            <a:off x="12266551" y="5247109"/>
            <a:ext cx="231909" cy="231909"/>
            <a:chOff x="0" y="0"/>
            <a:chExt cx="812800" cy="812800"/>
          </a:xfrm>
        </p:grpSpPr>
        <p:sp>
          <p:nvSpPr>
            <p:cNvPr id="124" name="Freeform 1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1B4A2"/>
            </a:solidFill>
            <a:ln w="47625" cap="sq">
              <a:solidFill>
                <a:srgbClr val="FFFFFF"/>
              </a:solidFill>
              <a:prstDash val="solid"/>
              <a:miter/>
            </a:ln>
          </p:spPr>
        </p:sp>
        <p:sp>
          <p:nvSpPr>
            <p:cNvPr id="125" name="TextBox 12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26" name="Group 126"/>
          <p:cNvGrpSpPr/>
          <p:nvPr/>
        </p:nvGrpSpPr>
        <p:grpSpPr>
          <a:xfrm>
            <a:off x="14291589" y="5247109"/>
            <a:ext cx="231909" cy="231909"/>
            <a:chOff x="0" y="0"/>
            <a:chExt cx="812800" cy="812800"/>
          </a:xfrm>
        </p:grpSpPr>
        <p:sp>
          <p:nvSpPr>
            <p:cNvPr id="127" name="Freeform 1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9E8C95"/>
            </a:solidFill>
            <a:ln w="47625" cap="sq">
              <a:solidFill>
                <a:srgbClr val="FFFFFF"/>
              </a:solidFill>
              <a:prstDash val="solid"/>
              <a:miter/>
            </a:ln>
          </p:spPr>
        </p:sp>
        <p:sp>
          <p:nvSpPr>
            <p:cNvPr id="128" name="TextBox 12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29" name="Group 129"/>
          <p:cNvGrpSpPr/>
          <p:nvPr/>
        </p:nvGrpSpPr>
        <p:grpSpPr>
          <a:xfrm>
            <a:off x="10225607" y="5247109"/>
            <a:ext cx="231909" cy="231909"/>
            <a:chOff x="0" y="0"/>
            <a:chExt cx="812800" cy="812800"/>
          </a:xfrm>
        </p:grpSpPr>
        <p:sp>
          <p:nvSpPr>
            <p:cNvPr id="130" name="Freeform 1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DA2A9"/>
            </a:solidFill>
            <a:ln w="47625" cap="sq">
              <a:solidFill>
                <a:srgbClr val="FFFFFF"/>
              </a:solidFill>
              <a:prstDash val="solid"/>
              <a:miter/>
            </a:ln>
          </p:spPr>
        </p:sp>
        <p:sp>
          <p:nvSpPr>
            <p:cNvPr id="131" name="TextBox 13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32" name="AutoShape 132"/>
          <p:cNvSpPr/>
          <p:nvPr/>
        </p:nvSpPr>
        <p:spPr>
          <a:xfrm>
            <a:off x="14432035" y="5472088"/>
            <a:ext cx="0" cy="518468"/>
          </a:xfrm>
          <a:prstGeom prst="line">
            <a:avLst/>
          </a:prstGeom>
          <a:ln w="19050" cap="flat">
            <a:solidFill>
              <a:srgbClr val="3C3C50"/>
            </a:solidFill>
            <a:prstDash val="sysDot"/>
            <a:headEnd type="none" w="sm" len="sm"/>
            <a:tailEnd type="none" w="sm" len="sm"/>
          </a:ln>
        </p:spPr>
      </p:sp>
      <p:sp>
        <p:nvSpPr>
          <p:cNvPr id="133" name="AutoShape 133"/>
          <p:cNvSpPr/>
          <p:nvPr/>
        </p:nvSpPr>
        <p:spPr>
          <a:xfrm>
            <a:off x="12387783" y="5500275"/>
            <a:ext cx="0" cy="518468"/>
          </a:xfrm>
          <a:prstGeom prst="line">
            <a:avLst/>
          </a:prstGeom>
          <a:ln w="19050" cap="flat">
            <a:solidFill>
              <a:srgbClr val="3C3C50"/>
            </a:solidFill>
            <a:prstDash val="sysDot"/>
            <a:headEnd type="none" w="sm" len="sm"/>
            <a:tailEnd type="none" w="sm" len="sm"/>
          </a:ln>
        </p:spPr>
      </p:sp>
      <p:sp>
        <p:nvSpPr>
          <p:cNvPr id="134" name="AutoShape 134"/>
          <p:cNvSpPr/>
          <p:nvPr/>
        </p:nvSpPr>
        <p:spPr>
          <a:xfrm>
            <a:off x="10369007" y="5511269"/>
            <a:ext cx="0" cy="518468"/>
          </a:xfrm>
          <a:prstGeom prst="line">
            <a:avLst/>
          </a:prstGeom>
          <a:ln w="19050" cap="flat">
            <a:solidFill>
              <a:srgbClr val="3C3C50"/>
            </a:solidFill>
            <a:prstDash val="sysDot"/>
            <a:headEnd type="none" w="sm" len="sm"/>
            <a:tailEnd type="none" w="sm" len="sm"/>
          </a:ln>
        </p:spPr>
      </p:sp>
      <p:sp>
        <p:nvSpPr>
          <p:cNvPr id="135" name="TextBox 135"/>
          <p:cNvSpPr txBox="1"/>
          <p:nvPr/>
        </p:nvSpPr>
        <p:spPr>
          <a:xfrm>
            <a:off x="9279144" y="1371178"/>
            <a:ext cx="8633165" cy="3568893"/>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تم اقتراح تنفيذ أحزمة خضراء على امتداد الطرق بعرض </a:t>
            </a:r>
            <a:r>
              <a:rPr lang="en-US" sz="2570">
                <a:solidFill>
                  <a:srgbClr val="000000"/>
                </a:solidFill>
                <a:latin typeface="29LT Zarid Display"/>
                <a:ea typeface="29LT Zarid Display"/>
                <a:cs typeface="29LT Zarid Display"/>
                <a:sym typeface="29LT Zarid Display"/>
              </a:rPr>
              <a:t>6</a:t>
            </a:r>
            <a:r>
              <a:rPr lang="ar-EG" sz="2570">
                <a:solidFill>
                  <a:srgbClr val="000000"/>
                </a:solidFill>
                <a:latin typeface="29LT Zarid Display"/>
                <a:ea typeface="29LT Zarid Display"/>
                <a:cs typeface="29LT Zarid Display"/>
                <a:sym typeface="29LT Zarid Display"/>
                <a:rtl/>
              </a:rPr>
              <a:t> أمتار، مع تخصيص عرض </a:t>
            </a:r>
            <a:r>
              <a:rPr lang="en-US" sz="2570">
                <a:solidFill>
                  <a:srgbClr val="000000"/>
                </a:solidFill>
                <a:latin typeface="29LT Zarid Display"/>
                <a:ea typeface="29LT Zarid Display"/>
                <a:cs typeface="29LT Zarid Display"/>
                <a:sym typeface="29LT Zarid Display"/>
              </a:rPr>
              <a:t>10</a:t>
            </a:r>
            <a:r>
              <a:rPr lang="ar-EG" sz="2570">
                <a:solidFill>
                  <a:srgbClr val="000000"/>
                </a:solidFill>
                <a:latin typeface="29LT Zarid Display"/>
                <a:ea typeface="29LT Zarid Display"/>
                <a:cs typeface="29LT Zarid Display"/>
                <a:sym typeface="29LT Zarid Display"/>
                <a:rtl/>
              </a:rPr>
              <a:t> أمتار لحزام شارع الرشيد ويهدف هذا التوجه إلى دعم المنعة الحضرية من خلال :</a:t>
            </a:r>
          </a:p>
          <a:p>
            <a:pPr algn="r" rtl="1">
              <a:lnSpc>
                <a:spcPts val="4009"/>
              </a:lnSpc>
            </a:pPr>
            <a:r>
              <a:rPr lang="ar-EG" sz="2570">
                <a:solidFill>
                  <a:srgbClr val="1F4F1E"/>
                </a:solidFill>
                <a:latin typeface="29LT Zarid Display"/>
                <a:ea typeface="29LT Zarid Display"/>
                <a:cs typeface="29LT Zarid Display"/>
                <a:sym typeface="29LT Zarid Display"/>
                <a:rtl/>
              </a:rPr>
              <a:t>تعزيز التهوية الطبيعية، وتخفيف حدة الحرارة، وتقليل التلوث، بالإضافة إلى تحسين إدارة مياه الأمطار، وتجميل الفضاء العام بما يسهم في خلق بيئة أكثر صحة وراحة للسكان.</a:t>
            </a:r>
          </a:p>
          <a:p>
            <a:pPr algn="r" rtl="1">
              <a:lnSpc>
                <a:spcPts val="4009"/>
              </a:lnSpc>
            </a:pPr>
            <a:endParaRPr lang="ar-EG" sz="2570">
              <a:solidFill>
                <a:srgbClr val="1F4F1E"/>
              </a:solidFill>
              <a:latin typeface="29LT Zarid Display"/>
              <a:ea typeface="29LT Zarid Display"/>
              <a:cs typeface="29LT Zarid Display"/>
              <a:sym typeface="29LT Zarid Display"/>
              <a:rtl/>
            </a:endParaRPr>
          </a:p>
          <a:p>
            <a:pPr algn="l">
              <a:lnSpc>
                <a:spcPts val="4009"/>
              </a:lnSpc>
            </a:pPr>
            <a:endParaRPr lang="ar-EG" sz="2570">
              <a:solidFill>
                <a:srgbClr val="1F4F1E"/>
              </a:solidFill>
              <a:latin typeface="29LT Zarid Display"/>
              <a:ea typeface="29LT Zarid Display"/>
              <a:cs typeface="29LT Zarid Display"/>
              <a:sym typeface="29LT Zarid Display"/>
              <a:rtl/>
            </a:endParaRPr>
          </a:p>
          <a:p>
            <a:pPr algn="r" rtl="1">
              <a:lnSpc>
                <a:spcPts val="4009"/>
              </a:lnSpc>
            </a:pPr>
            <a:r>
              <a:rPr lang="ar-EG" sz="2570" b="1">
                <a:solidFill>
                  <a:srgbClr val="A41C00"/>
                </a:solidFill>
                <a:latin typeface="29LT Zarid Display Medium"/>
                <a:ea typeface="29LT Zarid Display Medium"/>
                <a:cs typeface="29LT Zarid Display Medium"/>
                <a:sym typeface="29LT Zarid Display Medium"/>
                <a:rtl/>
              </a:rPr>
              <a:t>تم اقتراح إنشاء حزام أخضر محيط بالمخيم، يُسهم في تحقيق عدة أهداف استراتيجية، أبرزها:</a:t>
            </a:r>
          </a:p>
        </p:txBody>
      </p:sp>
      <p:sp>
        <p:nvSpPr>
          <p:cNvPr id="136" name="TextBox 136"/>
          <p:cNvSpPr txBox="1"/>
          <p:nvPr/>
        </p:nvSpPr>
        <p:spPr>
          <a:xfrm>
            <a:off x="1647648" y="7928416"/>
            <a:ext cx="46708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مرافق عامة</a:t>
            </a:r>
          </a:p>
        </p:txBody>
      </p:sp>
      <p:sp>
        <p:nvSpPr>
          <p:cNvPr id="137" name="TextBox 137"/>
          <p:cNvSpPr txBox="1"/>
          <p:nvPr/>
        </p:nvSpPr>
        <p:spPr>
          <a:xfrm>
            <a:off x="1378090" y="647814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مدينة خان يونس</a:t>
            </a:r>
          </a:p>
        </p:txBody>
      </p:sp>
      <p:sp>
        <p:nvSpPr>
          <p:cNvPr id="138" name="TextBox 138"/>
          <p:cNvSpPr txBox="1"/>
          <p:nvPr/>
        </p:nvSpPr>
        <p:spPr>
          <a:xfrm>
            <a:off x="1414108" y="665663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شبكة الشوارع</a:t>
            </a:r>
          </a:p>
        </p:txBody>
      </p:sp>
      <p:sp>
        <p:nvSpPr>
          <p:cNvPr id="139" name="TextBox 139"/>
          <p:cNvSpPr txBox="1"/>
          <p:nvPr/>
        </p:nvSpPr>
        <p:spPr>
          <a:xfrm>
            <a:off x="1378090" y="6846657"/>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الموانئ المقترحة</a:t>
            </a:r>
          </a:p>
        </p:txBody>
      </p:sp>
      <p:sp>
        <p:nvSpPr>
          <p:cNvPr id="140" name="TextBox 140"/>
          <p:cNvSpPr txBox="1"/>
          <p:nvPr/>
        </p:nvSpPr>
        <p:spPr>
          <a:xfrm>
            <a:off x="1029206" y="7026500"/>
            <a:ext cx="123513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محطات المواصلات الرئيسية</a:t>
            </a:r>
          </a:p>
        </p:txBody>
      </p:sp>
      <p:sp>
        <p:nvSpPr>
          <p:cNvPr id="141" name="TextBox 141"/>
          <p:cNvSpPr txBox="1"/>
          <p:nvPr/>
        </p:nvSpPr>
        <p:spPr>
          <a:xfrm>
            <a:off x="1414108" y="7380337"/>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مستشفيات</a:t>
            </a:r>
          </a:p>
        </p:txBody>
      </p:sp>
      <p:sp>
        <p:nvSpPr>
          <p:cNvPr id="142" name="TextBox 142"/>
          <p:cNvSpPr txBox="1"/>
          <p:nvPr/>
        </p:nvSpPr>
        <p:spPr>
          <a:xfrm>
            <a:off x="1497274" y="8278487"/>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اثار و مباني دينية</a:t>
            </a:r>
          </a:p>
        </p:txBody>
      </p:sp>
      <p:sp>
        <p:nvSpPr>
          <p:cNvPr id="143" name="TextBox 143"/>
          <p:cNvSpPr txBox="1"/>
          <p:nvPr/>
        </p:nvSpPr>
        <p:spPr>
          <a:xfrm>
            <a:off x="1738161" y="8442366"/>
            <a:ext cx="427796"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 تجاري </a:t>
            </a:r>
          </a:p>
        </p:txBody>
      </p:sp>
      <p:sp>
        <p:nvSpPr>
          <p:cNvPr id="144" name="TextBox 144"/>
          <p:cNvSpPr txBox="1"/>
          <p:nvPr/>
        </p:nvSpPr>
        <p:spPr>
          <a:xfrm>
            <a:off x="1039540" y="861209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145" name="TextBox 145"/>
          <p:cNvSpPr txBox="1"/>
          <p:nvPr/>
        </p:nvSpPr>
        <p:spPr>
          <a:xfrm>
            <a:off x="1081739" y="878111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منطقة صناعات خفيفة وحرفية</a:t>
            </a:r>
          </a:p>
        </p:txBody>
      </p:sp>
      <p:sp>
        <p:nvSpPr>
          <p:cNvPr id="146" name="TextBox 146"/>
          <p:cNvSpPr txBox="1"/>
          <p:nvPr/>
        </p:nvSpPr>
        <p:spPr>
          <a:xfrm>
            <a:off x="1077231" y="9105418"/>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147" name="TextBox 147"/>
          <p:cNvSpPr txBox="1"/>
          <p:nvPr/>
        </p:nvSpPr>
        <p:spPr>
          <a:xfrm>
            <a:off x="1622159" y="9458995"/>
            <a:ext cx="549808"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تنقية</a:t>
            </a:r>
          </a:p>
        </p:txBody>
      </p:sp>
      <p:sp>
        <p:nvSpPr>
          <p:cNvPr id="148" name="TextBox 148"/>
          <p:cNvSpPr txBox="1"/>
          <p:nvPr/>
        </p:nvSpPr>
        <p:spPr>
          <a:xfrm>
            <a:off x="1186632" y="9290501"/>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مزرعة خلايا شمسية</a:t>
            </a:r>
          </a:p>
        </p:txBody>
      </p:sp>
      <p:sp>
        <p:nvSpPr>
          <p:cNvPr id="149" name="TextBox 149"/>
          <p:cNvSpPr txBox="1"/>
          <p:nvPr/>
        </p:nvSpPr>
        <p:spPr>
          <a:xfrm>
            <a:off x="1077231" y="9600490"/>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معالجة مياه عادمة</a:t>
            </a:r>
          </a:p>
        </p:txBody>
      </p:sp>
      <p:sp>
        <p:nvSpPr>
          <p:cNvPr id="150" name="TextBox 150"/>
          <p:cNvSpPr txBox="1"/>
          <p:nvPr/>
        </p:nvSpPr>
        <p:spPr>
          <a:xfrm>
            <a:off x="1516072" y="8923883"/>
            <a:ext cx="757049"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محمية طبيعية</a:t>
            </a:r>
          </a:p>
        </p:txBody>
      </p:sp>
      <p:sp>
        <p:nvSpPr>
          <p:cNvPr id="151" name="TextBox 151"/>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الفضاءات العامة والخضراء</a:t>
            </a:r>
          </a:p>
        </p:txBody>
      </p:sp>
      <p:sp>
        <p:nvSpPr>
          <p:cNvPr id="152" name="TextBox 152"/>
          <p:cNvSpPr txBox="1"/>
          <p:nvPr/>
        </p:nvSpPr>
        <p:spPr>
          <a:xfrm>
            <a:off x="1664753" y="9972829"/>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حرم شاطئ</a:t>
            </a:r>
          </a:p>
        </p:txBody>
      </p:sp>
      <p:sp>
        <p:nvSpPr>
          <p:cNvPr id="153" name="TextBox 153"/>
          <p:cNvSpPr txBox="1"/>
          <p:nvPr/>
        </p:nvSpPr>
        <p:spPr>
          <a:xfrm>
            <a:off x="1664753" y="10129085"/>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خضراء</a:t>
            </a:r>
          </a:p>
        </p:txBody>
      </p:sp>
      <p:sp>
        <p:nvSpPr>
          <p:cNvPr id="154" name="TextBox 154"/>
          <p:cNvSpPr txBox="1"/>
          <p:nvPr/>
        </p:nvSpPr>
        <p:spPr>
          <a:xfrm>
            <a:off x="13331519" y="6084121"/>
            <a:ext cx="2135716" cy="1011140"/>
          </a:xfrm>
          <a:prstGeom prst="rect">
            <a:avLst/>
          </a:prstGeom>
        </p:spPr>
        <p:txBody>
          <a:bodyPr lIns="0" tIns="0" rIns="0" bIns="0" rtlCol="0" anchor="t">
            <a:spAutoFit/>
          </a:bodyPr>
          <a:lstStyle/>
          <a:p>
            <a:pPr algn="ctr" rtl="1">
              <a:lnSpc>
                <a:spcPts val="3853"/>
              </a:lnSpc>
            </a:pPr>
            <a:r>
              <a:rPr lang="ar-EG" sz="2470">
                <a:solidFill>
                  <a:srgbClr val="000000"/>
                </a:solidFill>
                <a:latin typeface="29LT Zarid Display"/>
                <a:ea typeface="29LT Zarid Display"/>
                <a:cs typeface="29LT Zarid Display"/>
                <a:sym typeface="29LT Zarid Display"/>
                <a:rtl/>
              </a:rPr>
              <a:t>صون الهوية المكانية للمخيم </a:t>
            </a:r>
          </a:p>
        </p:txBody>
      </p:sp>
      <p:sp>
        <p:nvSpPr>
          <p:cNvPr id="155" name="TextBox 155"/>
          <p:cNvSpPr txBox="1"/>
          <p:nvPr/>
        </p:nvSpPr>
        <p:spPr>
          <a:xfrm>
            <a:off x="11377238" y="5948825"/>
            <a:ext cx="1778627" cy="1982823"/>
          </a:xfrm>
          <a:prstGeom prst="rect">
            <a:avLst/>
          </a:prstGeom>
        </p:spPr>
        <p:txBody>
          <a:bodyPr lIns="0" tIns="0" rIns="0" bIns="0" rtlCol="0" anchor="t">
            <a:spAutoFit/>
          </a:bodyPr>
          <a:lstStyle/>
          <a:p>
            <a:pPr algn="ctr" rtl="1">
              <a:lnSpc>
                <a:spcPts val="3853"/>
              </a:lnSpc>
            </a:pPr>
            <a:r>
              <a:rPr lang="ar-EG" sz="2470">
                <a:solidFill>
                  <a:srgbClr val="000000"/>
                </a:solidFill>
                <a:latin typeface="29LT Zarid Display"/>
                <a:ea typeface="29LT Zarid Display"/>
                <a:cs typeface="29LT Zarid Display"/>
                <a:sym typeface="29LT Zarid Display"/>
                <a:rtl/>
              </a:rPr>
              <a:t>مواجهة محاولات الاحتلال الرامية إلى طمس المخيم ودمجه</a:t>
            </a:r>
          </a:p>
        </p:txBody>
      </p:sp>
      <p:sp>
        <p:nvSpPr>
          <p:cNvPr id="156" name="TextBox 156"/>
          <p:cNvSpPr txBox="1"/>
          <p:nvPr/>
        </p:nvSpPr>
        <p:spPr>
          <a:xfrm>
            <a:off x="9336294" y="6040622"/>
            <a:ext cx="1778627" cy="1011140"/>
          </a:xfrm>
          <a:prstGeom prst="rect">
            <a:avLst/>
          </a:prstGeom>
        </p:spPr>
        <p:txBody>
          <a:bodyPr lIns="0" tIns="0" rIns="0" bIns="0" rtlCol="0" anchor="t">
            <a:spAutoFit/>
          </a:bodyPr>
          <a:lstStyle/>
          <a:p>
            <a:pPr algn="ctr" rtl="1">
              <a:lnSpc>
                <a:spcPts val="3853"/>
              </a:lnSpc>
            </a:pPr>
            <a:r>
              <a:rPr lang="ar-EG" sz="2470">
                <a:solidFill>
                  <a:srgbClr val="000000"/>
                </a:solidFill>
                <a:latin typeface="29LT Zarid Display"/>
                <a:ea typeface="29LT Zarid Display"/>
                <a:cs typeface="29LT Zarid Display"/>
                <a:sym typeface="29LT Zarid Display"/>
                <a:rtl/>
              </a:rPr>
              <a:t>تعزيز البعد الرمزي والسياسي</a:t>
            </a:r>
          </a:p>
        </p:txBody>
      </p:sp>
      <p:grpSp>
        <p:nvGrpSpPr>
          <p:cNvPr id="157" name="Group 157"/>
          <p:cNvGrpSpPr/>
          <p:nvPr/>
        </p:nvGrpSpPr>
        <p:grpSpPr>
          <a:xfrm>
            <a:off x="15165639" y="6842437"/>
            <a:ext cx="2964357" cy="2964346"/>
            <a:chOff x="0" y="0"/>
            <a:chExt cx="6350000" cy="6349975"/>
          </a:xfrm>
        </p:grpSpPr>
        <p:sp>
          <p:nvSpPr>
            <p:cNvPr id="158" name="Freeform 158"/>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8"/>
              <a:stretch>
                <a:fillRect l="-9471" r="-9471"/>
              </a:stretch>
            </a:blipFill>
            <a:ln w="9525" cap="sq">
              <a:solidFill>
                <a:srgbClr val="000000"/>
              </a:solidFill>
              <a:prstDash val="solid"/>
              <a:miter/>
            </a:ln>
          </p:spPr>
        </p:sp>
      </p:grpSp>
      <p:sp>
        <p:nvSpPr>
          <p:cNvPr id="159" name="Freeform 159"/>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9"/>
            <a:stretch>
              <a:fillRect/>
            </a:stretch>
          </a:blipFill>
        </p:spPr>
      </p:sp>
      <p:sp>
        <p:nvSpPr>
          <p:cNvPr id="160" name="Freeform 160"/>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9"/>
            <a:stretch>
              <a:fillRect/>
            </a:stretch>
          </a:blipFill>
        </p:spPr>
      </p:sp>
      <p:sp>
        <p:nvSpPr>
          <p:cNvPr id="161" name="Freeform 161"/>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10"/>
            <a:stretch>
              <a:fillRect/>
            </a:stretch>
          </a:blipFill>
        </p:spPr>
      </p:sp>
      <p:sp>
        <p:nvSpPr>
          <p:cNvPr id="162" name="Freeform 162"/>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10"/>
            <a:stretch>
              <a:fillRect/>
            </a:stretch>
          </a:blipFill>
        </p:spPr>
      </p:sp>
      <p:sp>
        <p:nvSpPr>
          <p:cNvPr id="163" name="Freeform 163"/>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10"/>
            <a:stretch>
              <a:fillRect/>
            </a:stretch>
          </a:blipFill>
        </p:spPr>
      </p:sp>
      <p:sp>
        <p:nvSpPr>
          <p:cNvPr id="164" name="Freeform 164"/>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10"/>
            <a:stretch>
              <a:fillRect/>
            </a:stretch>
          </a:blipFill>
        </p:spPr>
      </p:sp>
      <p:sp>
        <p:nvSpPr>
          <p:cNvPr id="165" name="Freeform 165"/>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10"/>
            <a:stretch>
              <a:fillRect/>
            </a:stretch>
          </a:blipFill>
        </p:spPr>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3" name="TextBox 3"/>
          <p:cNvSpPr txBox="1"/>
          <p:nvPr/>
        </p:nvSpPr>
        <p:spPr>
          <a:xfrm>
            <a:off x="13509843" y="371244"/>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حرم شاطئ</a:t>
            </a:r>
          </a:p>
        </p:txBody>
      </p:sp>
      <p:sp>
        <p:nvSpPr>
          <p:cNvPr id="4" name="TextBox 4"/>
          <p:cNvSpPr txBox="1"/>
          <p:nvPr/>
        </p:nvSpPr>
        <p:spPr>
          <a:xfrm>
            <a:off x="9279144" y="1371178"/>
            <a:ext cx="8661481" cy="2054319"/>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تم استغلال حرم الشاطئ بتسوية الركام على امتداد </a:t>
            </a:r>
            <a:r>
              <a:rPr lang="en-US" sz="2570">
                <a:solidFill>
                  <a:srgbClr val="000000"/>
                </a:solidFill>
                <a:latin typeface="29LT Zarid Display"/>
                <a:ea typeface="29LT Zarid Display"/>
                <a:cs typeface="29LT Zarid Display"/>
                <a:sym typeface="29LT Zarid Display"/>
              </a:rPr>
              <a:t>90</a:t>
            </a:r>
            <a:r>
              <a:rPr lang="ar-EG" sz="2570">
                <a:solidFill>
                  <a:srgbClr val="000000"/>
                </a:solidFill>
                <a:latin typeface="29LT Zarid Display"/>
                <a:ea typeface="29LT Zarid Display"/>
                <a:cs typeface="29LT Zarid Display"/>
                <a:sym typeface="29LT Zarid Display"/>
                <a:rtl/>
              </a:rPr>
              <a:t> مترًا من شارع الرشيد،</a:t>
            </a:r>
          </a:p>
          <a:p>
            <a:pPr algn="r" rtl="1">
              <a:lnSpc>
                <a:spcPts val="4009"/>
              </a:lnSpc>
            </a:pPr>
            <a:r>
              <a:rPr lang="ar-EG" sz="2570">
                <a:solidFill>
                  <a:srgbClr val="000000"/>
                </a:solidFill>
                <a:latin typeface="29LT Zarid Display"/>
                <a:ea typeface="29LT Zarid Display"/>
                <a:cs typeface="29LT Zarid Display"/>
                <a:sym typeface="29LT Zarid Display"/>
                <a:rtl/>
              </a:rPr>
              <a:t> وتحويله إلى مساحة عامة تضم ممرات مشاة، مناطق جلوس، ومرافق ترفيهية مفتوحة. مع اقتراح إحياء مشاريع الاستزراع السمكي في شاطئ خان يونس لدعم الأمن الغذائي وتعزيز الدور الاقتصادي للمنطقة.</a:t>
            </a:r>
          </a:p>
        </p:txBody>
      </p:sp>
      <p:grpSp>
        <p:nvGrpSpPr>
          <p:cNvPr id="5" name="Group 5"/>
          <p:cNvGrpSpPr/>
          <p:nvPr/>
        </p:nvGrpSpPr>
        <p:grpSpPr>
          <a:xfrm>
            <a:off x="17119452" y="542505"/>
            <a:ext cx="821173" cy="419225"/>
            <a:chOff x="0" y="0"/>
            <a:chExt cx="263355" cy="134448"/>
          </a:xfrm>
        </p:grpSpPr>
        <p:sp>
          <p:nvSpPr>
            <p:cNvPr id="6" name="Freeform 6"/>
            <p:cNvSpPr/>
            <p:nvPr/>
          </p:nvSpPr>
          <p:spPr>
            <a:xfrm>
              <a:off x="0" y="0"/>
              <a:ext cx="263355" cy="134448"/>
            </a:xfrm>
            <a:custGeom>
              <a:avLst/>
              <a:gdLst/>
              <a:ahLst/>
              <a:cxnLst/>
              <a:rect l="l" t="t" r="r" b="b"/>
              <a:pathLst>
                <a:path w="263355" h="134448">
                  <a:moveTo>
                    <a:pt x="0" y="0"/>
                  </a:moveTo>
                  <a:lnTo>
                    <a:pt x="263355" y="0"/>
                  </a:lnTo>
                  <a:lnTo>
                    <a:pt x="263355" y="134448"/>
                  </a:lnTo>
                  <a:lnTo>
                    <a:pt x="0" y="134448"/>
                  </a:lnTo>
                  <a:close/>
                </a:path>
              </a:pathLst>
            </a:custGeom>
            <a:solidFill>
              <a:srgbClr val="EFC597"/>
            </a:solidFill>
            <a:ln w="4762" cap="sq">
              <a:solidFill>
                <a:srgbClr val="F3C592"/>
              </a:solidFill>
              <a:prstDash val="solid"/>
              <a:miter/>
            </a:ln>
          </p:spPr>
        </p:sp>
        <p:sp>
          <p:nvSpPr>
            <p:cNvPr id="7" name="TextBox 7"/>
            <p:cNvSpPr txBox="1"/>
            <p:nvPr/>
          </p:nvSpPr>
          <p:spPr>
            <a:xfrm>
              <a:off x="0" y="-19050"/>
              <a:ext cx="263355" cy="153498"/>
            </a:xfrm>
            <a:prstGeom prst="rect">
              <a:avLst/>
            </a:prstGeom>
          </p:spPr>
          <p:txBody>
            <a:bodyPr lIns="50800" tIns="50800" rIns="50800" bIns="50800" rtlCol="0" anchor="ctr"/>
            <a:lstStyle/>
            <a:p>
              <a:pPr algn="ctr">
                <a:lnSpc>
                  <a:spcPts val="2188"/>
                </a:lnSpc>
              </a:pPr>
              <a:endParaRPr/>
            </a:p>
          </p:txBody>
        </p:sp>
      </p:grpSp>
      <p:sp>
        <p:nvSpPr>
          <p:cNvPr id="8" name="Freeform 8"/>
          <p:cNvSpPr/>
          <p:nvPr/>
        </p:nvSpPr>
        <p:spPr>
          <a:xfrm>
            <a:off x="846630" y="0"/>
            <a:ext cx="8061039" cy="10287000"/>
          </a:xfrm>
          <a:custGeom>
            <a:avLst/>
            <a:gdLst/>
            <a:ahLst/>
            <a:cxnLst/>
            <a:rect l="l" t="t" r="r" b="b"/>
            <a:pathLst>
              <a:path w="8061039" h="10287000">
                <a:moveTo>
                  <a:pt x="0" y="0"/>
                </a:moveTo>
                <a:lnTo>
                  <a:pt x="8061039" y="0"/>
                </a:lnTo>
                <a:lnTo>
                  <a:pt x="8061039" y="10287000"/>
                </a:lnTo>
                <a:lnTo>
                  <a:pt x="0" y="10287000"/>
                </a:lnTo>
                <a:lnTo>
                  <a:pt x="0" y="0"/>
                </a:lnTo>
                <a:close/>
              </a:path>
            </a:pathLst>
          </a:custGeom>
          <a:blipFill>
            <a:blip r:embed="rId2"/>
            <a:stretch>
              <a:fillRect l="-5121"/>
            </a:stretch>
          </a:blipFill>
          <a:ln w="9525" cap="sq">
            <a:solidFill>
              <a:srgbClr val="000000"/>
            </a:solidFill>
            <a:prstDash val="solid"/>
            <a:miter/>
          </a:ln>
        </p:spPr>
      </p:sp>
      <p:grpSp>
        <p:nvGrpSpPr>
          <p:cNvPr id="9" name="Group 9"/>
          <p:cNvGrpSpPr/>
          <p:nvPr/>
        </p:nvGrpSpPr>
        <p:grpSpPr>
          <a:xfrm>
            <a:off x="2157212" y="6507098"/>
            <a:ext cx="286282" cy="116725"/>
            <a:chOff x="0" y="0"/>
            <a:chExt cx="159297" cy="64950"/>
          </a:xfrm>
        </p:grpSpPr>
        <p:sp>
          <p:nvSpPr>
            <p:cNvPr id="10" name="Freeform 1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1" name="TextBox 1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2" name="Group 12"/>
          <p:cNvGrpSpPr/>
          <p:nvPr/>
        </p:nvGrpSpPr>
        <p:grpSpPr>
          <a:xfrm>
            <a:off x="2155622" y="6686519"/>
            <a:ext cx="286282" cy="116725"/>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5" name="Group 15"/>
          <p:cNvGrpSpPr/>
          <p:nvPr/>
        </p:nvGrpSpPr>
        <p:grpSpPr>
          <a:xfrm>
            <a:off x="2157212" y="6866361"/>
            <a:ext cx="286282" cy="116725"/>
            <a:chOff x="0" y="0"/>
            <a:chExt cx="159297" cy="64950"/>
          </a:xfrm>
        </p:grpSpPr>
        <p:sp>
          <p:nvSpPr>
            <p:cNvPr id="16" name="Freeform 1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7" name="TextBox 1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8" name="Group 18"/>
          <p:cNvGrpSpPr/>
          <p:nvPr/>
        </p:nvGrpSpPr>
        <p:grpSpPr>
          <a:xfrm>
            <a:off x="2157212" y="7046204"/>
            <a:ext cx="286282" cy="116725"/>
            <a:chOff x="0" y="0"/>
            <a:chExt cx="159297" cy="64950"/>
          </a:xfrm>
        </p:grpSpPr>
        <p:sp>
          <p:nvSpPr>
            <p:cNvPr id="19" name="Freeform 1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0" name="TextBox 2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1" name="TextBox 21"/>
          <p:cNvSpPr txBox="1"/>
          <p:nvPr/>
        </p:nvSpPr>
        <p:spPr>
          <a:xfrm>
            <a:off x="1354133" y="7208575"/>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جامعات وكليات</a:t>
            </a:r>
          </a:p>
        </p:txBody>
      </p:sp>
      <p:grpSp>
        <p:nvGrpSpPr>
          <p:cNvPr id="22" name="Group 22"/>
          <p:cNvGrpSpPr/>
          <p:nvPr/>
        </p:nvGrpSpPr>
        <p:grpSpPr>
          <a:xfrm>
            <a:off x="2149668" y="7220199"/>
            <a:ext cx="286282" cy="116725"/>
            <a:chOff x="0" y="0"/>
            <a:chExt cx="159297" cy="64950"/>
          </a:xfrm>
        </p:grpSpPr>
        <p:sp>
          <p:nvSpPr>
            <p:cNvPr id="23" name="Freeform 2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4" name="TextBox 2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5" name="Group 25"/>
          <p:cNvGrpSpPr/>
          <p:nvPr/>
        </p:nvGrpSpPr>
        <p:grpSpPr>
          <a:xfrm>
            <a:off x="2149668" y="7400041"/>
            <a:ext cx="286282" cy="116725"/>
            <a:chOff x="0" y="0"/>
            <a:chExt cx="159297" cy="64950"/>
          </a:xfrm>
        </p:grpSpPr>
        <p:sp>
          <p:nvSpPr>
            <p:cNvPr id="26" name="Freeform 2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27" name="TextBox 2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8" name="TextBox 28"/>
          <p:cNvSpPr txBox="1"/>
          <p:nvPr/>
        </p:nvSpPr>
        <p:spPr>
          <a:xfrm>
            <a:off x="1282836" y="7557642"/>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مجمع دوائر حكومية</a:t>
            </a:r>
          </a:p>
        </p:txBody>
      </p:sp>
      <p:grpSp>
        <p:nvGrpSpPr>
          <p:cNvPr id="29" name="Group 29"/>
          <p:cNvGrpSpPr/>
          <p:nvPr/>
        </p:nvGrpSpPr>
        <p:grpSpPr>
          <a:xfrm>
            <a:off x="2149668" y="7567167"/>
            <a:ext cx="281766" cy="133856"/>
            <a:chOff x="0" y="0"/>
            <a:chExt cx="131710" cy="62570"/>
          </a:xfrm>
        </p:grpSpPr>
        <p:sp>
          <p:nvSpPr>
            <p:cNvPr id="30" name="Freeform 30"/>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31" name="TextBox 31"/>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32" name="TextBox 32"/>
          <p:cNvSpPr txBox="1"/>
          <p:nvPr/>
        </p:nvSpPr>
        <p:spPr>
          <a:xfrm>
            <a:off x="1497274" y="7736129"/>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مقابر</a:t>
            </a:r>
          </a:p>
        </p:txBody>
      </p:sp>
      <p:grpSp>
        <p:nvGrpSpPr>
          <p:cNvPr id="33" name="Group 33"/>
          <p:cNvGrpSpPr/>
          <p:nvPr/>
        </p:nvGrpSpPr>
        <p:grpSpPr>
          <a:xfrm>
            <a:off x="2145152" y="7759454"/>
            <a:ext cx="286282" cy="116725"/>
            <a:chOff x="0" y="0"/>
            <a:chExt cx="159297" cy="64950"/>
          </a:xfrm>
        </p:grpSpPr>
        <p:sp>
          <p:nvSpPr>
            <p:cNvPr id="34" name="Freeform 3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5" name="TextBox 3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6" name="Group 36"/>
          <p:cNvGrpSpPr/>
          <p:nvPr/>
        </p:nvGrpSpPr>
        <p:grpSpPr>
          <a:xfrm>
            <a:off x="2157212" y="7948120"/>
            <a:ext cx="286282" cy="116725"/>
            <a:chOff x="0" y="0"/>
            <a:chExt cx="159297" cy="64950"/>
          </a:xfrm>
        </p:grpSpPr>
        <p:sp>
          <p:nvSpPr>
            <p:cNvPr id="37" name="Freeform 3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8" name="TextBox 3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9" name="TextBox 39"/>
          <p:cNvSpPr txBox="1"/>
          <p:nvPr/>
        </p:nvSpPr>
        <p:spPr>
          <a:xfrm>
            <a:off x="1548503" y="8100001"/>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مسرح  رئيسي</a:t>
            </a:r>
          </a:p>
        </p:txBody>
      </p:sp>
      <p:grpSp>
        <p:nvGrpSpPr>
          <p:cNvPr id="40" name="Group 40"/>
          <p:cNvGrpSpPr/>
          <p:nvPr/>
        </p:nvGrpSpPr>
        <p:grpSpPr>
          <a:xfrm>
            <a:off x="2157212" y="8119706"/>
            <a:ext cx="286282" cy="116725"/>
            <a:chOff x="0" y="0"/>
            <a:chExt cx="159297" cy="64950"/>
          </a:xfrm>
        </p:grpSpPr>
        <p:sp>
          <p:nvSpPr>
            <p:cNvPr id="41" name="Freeform 4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42" name="TextBox 4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3" name="Group 43"/>
          <p:cNvGrpSpPr/>
          <p:nvPr/>
        </p:nvGrpSpPr>
        <p:grpSpPr>
          <a:xfrm>
            <a:off x="2157212" y="8298192"/>
            <a:ext cx="286282" cy="116725"/>
            <a:chOff x="0" y="0"/>
            <a:chExt cx="159297" cy="64950"/>
          </a:xfrm>
        </p:grpSpPr>
        <p:sp>
          <p:nvSpPr>
            <p:cNvPr id="44" name="Freeform 4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5" name="TextBox 4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6" name="Group 46"/>
          <p:cNvGrpSpPr/>
          <p:nvPr/>
        </p:nvGrpSpPr>
        <p:grpSpPr>
          <a:xfrm>
            <a:off x="2165957" y="8636426"/>
            <a:ext cx="286282" cy="116725"/>
            <a:chOff x="0" y="0"/>
            <a:chExt cx="159297" cy="64950"/>
          </a:xfrm>
        </p:grpSpPr>
        <p:sp>
          <p:nvSpPr>
            <p:cNvPr id="47" name="Freeform 4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48" name="TextBox 4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9" name="Freeform 49"/>
          <p:cNvSpPr/>
          <p:nvPr/>
        </p:nvSpPr>
        <p:spPr>
          <a:xfrm>
            <a:off x="2170473" y="8790644"/>
            <a:ext cx="281766" cy="112908"/>
          </a:xfrm>
          <a:custGeom>
            <a:avLst/>
            <a:gdLst/>
            <a:ahLst/>
            <a:cxnLst/>
            <a:rect l="l" t="t" r="r" b="b"/>
            <a:pathLst>
              <a:path w="281766" h="112908">
                <a:moveTo>
                  <a:pt x="0" y="0"/>
                </a:moveTo>
                <a:lnTo>
                  <a:pt x="281766" y="0"/>
                </a:lnTo>
                <a:lnTo>
                  <a:pt x="281766" y="112908"/>
                </a:lnTo>
                <a:lnTo>
                  <a:pt x="0" y="112908"/>
                </a:lnTo>
                <a:lnTo>
                  <a:pt x="0" y="0"/>
                </a:lnTo>
                <a:close/>
              </a:path>
            </a:pathLst>
          </a:custGeom>
          <a:blipFill>
            <a:blip r:embed="rId3"/>
            <a:stretch>
              <a:fillRect/>
            </a:stretch>
          </a:blipFill>
        </p:spPr>
      </p:sp>
      <p:grpSp>
        <p:nvGrpSpPr>
          <p:cNvPr id="50" name="Group 50"/>
          <p:cNvGrpSpPr/>
          <p:nvPr/>
        </p:nvGrpSpPr>
        <p:grpSpPr>
          <a:xfrm>
            <a:off x="2165957" y="8474905"/>
            <a:ext cx="286282" cy="116725"/>
            <a:chOff x="0" y="0"/>
            <a:chExt cx="159297" cy="64950"/>
          </a:xfrm>
        </p:grpSpPr>
        <p:sp>
          <p:nvSpPr>
            <p:cNvPr id="51" name="Freeform 5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52" name="TextBox 52"/>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53" name="Group 53"/>
          <p:cNvGrpSpPr/>
          <p:nvPr/>
        </p:nvGrpSpPr>
        <p:grpSpPr>
          <a:xfrm>
            <a:off x="2171523" y="9117695"/>
            <a:ext cx="286282" cy="116725"/>
            <a:chOff x="0" y="0"/>
            <a:chExt cx="159297" cy="64950"/>
          </a:xfrm>
        </p:grpSpPr>
        <p:sp>
          <p:nvSpPr>
            <p:cNvPr id="54" name="Freeform 5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5" name="TextBox 5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6" name="Freeform 56"/>
          <p:cNvSpPr/>
          <p:nvPr/>
        </p:nvSpPr>
        <p:spPr>
          <a:xfrm>
            <a:off x="2158773" y="9468095"/>
            <a:ext cx="289518" cy="122743"/>
          </a:xfrm>
          <a:custGeom>
            <a:avLst/>
            <a:gdLst/>
            <a:ahLst/>
            <a:cxnLst/>
            <a:rect l="l" t="t" r="r" b="b"/>
            <a:pathLst>
              <a:path w="289518" h="122743">
                <a:moveTo>
                  <a:pt x="0" y="0"/>
                </a:moveTo>
                <a:lnTo>
                  <a:pt x="289518" y="0"/>
                </a:lnTo>
                <a:lnTo>
                  <a:pt x="289518" y="122744"/>
                </a:lnTo>
                <a:lnTo>
                  <a:pt x="0" y="122744"/>
                </a:lnTo>
                <a:lnTo>
                  <a:pt x="0" y="0"/>
                </a:lnTo>
                <a:close/>
              </a:path>
            </a:pathLst>
          </a:custGeom>
          <a:blipFill>
            <a:blip r:embed="rId4"/>
            <a:stretch>
              <a:fillRect l="-3679" t="-5455" r="-4259"/>
            </a:stretch>
          </a:blipFill>
        </p:spPr>
      </p:sp>
      <p:sp>
        <p:nvSpPr>
          <p:cNvPr id="57" name="Freeform 57"/>
          <p:cNvSpPr/>
          <p:nvPr/>
        </p:nvSpPr>
        <p:spPr>
          <a:xfrm>
            <a:off x="2154361" y="9308273"/>
            <a:ext cx="293930" cy="120711"/>
          </a:xfrm>
          <a:custGeom>
            <a:avLst/>
            <a:gdLst/>
            <a:ahLst/>
            <a:cxnLst/>
            <a:rect l="l" t="t" r="r" b="b"/>
            <a:pathLst>
              <a:path w="293930" h="120711">
                <a:moveTo>
                  <a:pt x="0" y="0"/>
                </a:moveTo>
                <a:lnTo>
                  <a:pt x="293930" y="0"/>
                </a:lnTo>
                <a:lnTo>
                  <a:pt x="293930" y="120711"/>
                </a:lnTo>
                <a:lnTo>
                  <a:pt x="0" y="120711"/>
                </a:lnTo>
                <a:lnTo>
                  <a:pt x="0" y="0"/>
                </a:lnTo>
                <a:close/>
              </a:path>
            </a:pathLst>
          </a:custGeom>
          <a:blipFill>
            <a:blip r:embed="rId5"/>
            <a:stretch>
              <a:fillRect l="-8331" t="-2185" r="-19904" b="-11360"/>
            </a:stretch>
          </a:blipFill>
        </p:spPr>
      </p:sp>
      <p:grpSp>
        <p:nvGrpSpPr>
          <p:cNvPr id="58" name="Group 58"/>
          <p:cNvGrpSpPr/>
          <p:nvPr/>
        </p:nvGrpSpPr>
        <p:grpSpPr>
          <a:xfrm>
            <a:off x="2156567" y="9629950"/>
            <a:ext cx="282602" cy="113591"/>
            <a:chOff x="0" y="0"/>
            <a:chExt cx="90632" cy="36429"/>
          </a:xfrm>
        </p:grpSpPr>
        <p:sp>
          <p:nvSpPr>
            <p:cNvPr id="59" name="Freeform 59"/>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60" name="TextBox 60"/>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1" name="Freeform 61"/>
          <p:cNvSpPr/>
          <p:nvPr/>
        </p:nvSpPr>
        <p:spPr>
          <a:xfrm>
            <a:off x="2165957" y="8948604"/>
            <a:ext cx="282334" cy="106150"/>
          </a:xfrm>
          <a:custGeom>
            <a:avLst/>
            <a:gdLst/>
            <a:ahLst/>
            <a:cxnLst/>
            <a:rect l="l" t="t" r="r" b="b"/>
            <a:pathLst>
              <a:path w="282334" h="106150">
                <a:moveTo>
                  <a:pt x="0" y="0"/>
                </a:moveTo>
                <a:lnTo>
                  <a:pt x="282334" y="0"/>
                </a:lnTo>
                <a:lnTo>
                  <a:pt x="282334" y="106150"/>
                </a:lnTo>
                <a:lnTo>
                  <a:pt x="0" y="106150"/>
                </a:lnTo>
                <a:lnTo>
                  <a:pt x="0" y="0"/>
                </a:lnTo>
                <a:close/>
              </a:path>
            </a:pathLst>
          </a:custGeom>
          <a:blipFill>
            <a:blip r:embed="rId6">
              <a:alphaModFix amt="79000"/>
            </a:blip>
            <a:stretch>
              <a:fillRect t="-10100" b="-10100"/>
            </a:stretch>
          </a:blipFill>
        </p:spPr>
      </p:sp>
      <p:sp>
        <p:nvSpPr>
          <p:cNvPr id="62" name="Freeform 62"/>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7"/>
            <a:stretch>
              <a:fillRect l="-300971"/>
            </a:stretch>
          </a:blipFill>
        </p:spPr>
      </p:sp>
      <p:grpSp>
        <p:nvGrpSpPr>
          <p:cNvPr id="63" name="Group 63"/>
          <p:cNvGrpSpPr/>
          <p:nvPr/>
        </p:nvGrpSpPr>
        <p:grpSpPr>
          <a:xfrm>
            <a:off x="2148832" y="9804371"/>
            <a:ext cx="282602" cy="113591"/>
            <a:chOff x="0" y="0"/>
            <a:chExt cx="90632" cy="36429"/>
          </a:xfrm>
        </p:grpSpPr>
        <p:sp>
          <p:nvSpPr>
            <p:cNvPr id="64" name="Freeform 64"/>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w="4762" cap="sq">
              <a:solidFill>
                <a:srgbClr val="000000"/>
              </a:solidFill>
              <a:prstDash val="solid"/>
              <a:miter/>
            </a:ln>
          </p:spPr>
        </p:sp>
        <p:sp>
          <p:nvSpPr>
            <p:cNvPr id="65" name="TextBox 65"/>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6" name="TextBox 66"/>
          <p:cNvSpPr txBox="1"/>
          <p:nvPr/>
        </p:nvSpPr>
        <p:spPr>
          <a:xfrm>
            <a:off x="1034637" y="9794846"/>
            <a:ext cx="1175045" cy="264084"/>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الحدائق والمساحات الخضراء</a:t>
            </a:r>
          </a:p>
          <a:p>
            <a:pPr algn="ctr" rtl="1">
              <a:lnSpc>
                <a:spcPts val="947"/>
              </a:lnSpc>
            </a:pPr>
            <a:endParaRPr lang="ar-EG" sz="919">
              <a:solidFill>
                <a:srgbClr val="0E0D0D"/>
              </a:solidFill>
              <a:latin typeface="29LT Zarid Display"/>
              <a:ea typeface="29LT Zarid Display"/>
              <a:cs typeface="29LT Zarid Display"/>
              <a:sym typeface="29LT Zarid Display"/>
              <a:rtl/>
            </a:endParaRPr>
          </a:p>
        </p:txBody>
      </p:sp>
      <p:grpSp>
        <p:nvGrpSpPr>
          <p:cNvPr id="67" name="Group 67"/>
          <p:cNvGrpSpPr/>
          <p:nvPr/>
        </p:nvGrpSpPr>
        <p:grpSpPr>
          <a:xfrm>
            <a:off x="2148832" y="9994162"/>
            <a:ext cx="282602" cy="113591"/>
            <a:chOff x="0" y="0"/>
            <a:chExt cx="90632" cy="36429"/>
          </a:xfrm>
        </p:grpSpPr>
        <p:sp>
          <p:nvSpPr>
            <p:cNvPr id="68" name="Freeform 6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9" name="TextBox 69"/>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grpSp>
        <p:nvGrpSpPr>
          <p:cNvPr id="70" name="Group 70"/>
          <p:cNvGrpSpPr/>
          <p:nvPr/>
        </p:nvGrpSpPr>
        <p:grpSpPr>
          <a:xfrm>
            <a:off x="2148832" y="10150417"/>
            <a:ext cx="282602" cy="113591"/>
            <a:chOff x="0" y="0"/>
            <a:chExt cx="90632" cy="36429"/>
          </a:xfrm>
        </p:grpSpPr>
        <p:sp>
          <p:nvSpPr>
            <p:cNvPr id="71" name="Freeform 71"/>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1F916"/>
            </a:solidFill>
            <a:ln w="4762" cap="sq">
              <a:solidFill>
                <a:srgbClr val="F3C592"/>
              </a:solidFill>
              <a:prstDash val="solid"/>
              <a:miter/>
            </a:ln>
          </p:spPr>
        </p:sp>
        <p:sp>
          <p:nvSpPr>
            <p:cNvPr id="72" name="TextBox 72"/>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73" name="AutoShape 73"/>
          <p:cNvSpPr/>
          <p:nvPr/>
        </p:nvSpPr>
        <p:spPr>
          <a:xfrm>
            <a:off x="13374699" y="5266100"/>
            <a:ext cx="5542588" cy="14288"/>
          </a:xfrm>
          <a:prstGeom prst="line">
            <a:avLst/>
          </a:prstGeom>
          <a:ln w="28575" cap="flat">
            <a:solidFill>
              <a:srgbClr val="94415A">
                <a:alpha val="23922"/>
              </a:srgbClr>
            </a:solidFill>
            <a:prstDash val="solid"/>
            <a:headEnd type="none" w="sm" len="sm"/>
            <a:tailEnd type="none" w="sm" len="sm"/>
          </a:ln>
        </p:spPr>
      </p:sp>
      <p:sp>
        <p:nvSpPr>
          <p:cNvPr id="74" name="TextBox 74"/>
          <p:cNvSpPr txBox="1"/>
          <p:nvPr/>
        </p:nvSpPr>
        <p:spPr>
          <a:xfrm>
            <a:off x="14026442" y="4280516"/>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ملعب</a:t>
            </a:r>
          </a:p>
        </p:txBody>
      </p:sp>
      <p:sp>
        <p:nvSpPr>
          <p:cNvPr id="75" name="Freeform 75"/>
          <p:cNvSpPr/>
          <p:nvPr/>
        </p:nvSpPr>
        <p:spPr>
          <a:xfrm>
            <a:off x="17037848" y="4133891"/>
            <a:ext cx="984382" cy="984382"/>
          </a:xfrm>
          <a:custGeom>
            <a:avLst/>
            <a:gdLst/>
            <a:ahLst/>
            <a:cxnLst/>
            <a:rect l="l" t="t" r="r" b="b"/>
            <a:pathLst>
              <a:path w="984382" h="984382">
                <a:moveTo>
                  <a:pt x="0" y="0"/>
                </a:moveTo>
                <a:lnTo>
                  <a:pt x="984381" y="0"/>
                </a:lnTo>
                <a:lnTo>
                  <a:pt x="984381" y="984382"/>
                </a:lnTo>
                <a:lnTo>
                  <a:pt x="0" y="984382"/>
                </a:lnTo>
                <a:lnTo>
                  <a:pt x="0" y="0"/>
                </a:lnTo>
                <a:close/>
              </a:path>
            </a:pathLst>
          </a:custGeom>
          <a:blipFill>
            <a:blip r:embed="rId8"/>
            <a:stretch>
              <a:fillRect/>
            </a:stretch>
          </a:blipFill>
        </p:spPr>
      </p:sp>
      <p:sp>
        <p:nvSpPr>
          <p:cNvPr id="76" name="TextBox 76"/>
          <p:cNvSpPr txBox="1"/>
          <p:nvPr/>
        </p:nvSpPr>
        <p:spPr>
          <a:xfrm>
            <a:off x="1647648" y="7928416"/>
            <a:ext cx="46708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مرافق عامة</a:t>
            </a:r>
          </a:p>
        </p:txBody>
      </p:sp>
      <p:sp>
        <p:nvSpPr>
          <p:cNvPr id="77" name="TextBox 77"/>
          <p:cNvSpPr txBox="1"/>
          <p:nvPr/>
        </p:nvSpPr>
        <p:spPr>
          <a:xfrm>
            <a:off x="1378090" y="647814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مدينة خان يونس</a:t>
            </a:r>
          </a:p>
        </p:txBody>
      </p:sp>
      <p:sp>
        <p:nvSpPr>
          <p:cNvPr id="78" name="TextBox 78"/>
          <p:cNvSpPr txBox="1"/>
          <p:nvPr/>
        </p:nvSpPr>
        <p:spPr>
          <a:xfrm>
            <a:off x="1414108" y="665663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شبكة الشوارع</a:t>
            </a:r>
          </a:p>
        </p:txBody>
      </p:sp>
      <p:sp>
        <p:nvSpPr>
          <p:cNvPr id="79" name="TextBox 79"/>
          <p:cNvSpPr txBox="1"/>
          <p:nvPr/>
        </p:nvSpPr>
        <p:spPr>
          <a:xfrm>
            <a:off x="1378090" y="6846657"/>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الموانئ المقترحة</a:t>
            </a:r>
          </a:p>
        </p:txBody>
      </p:sp>
      <p:sp>
        <p:nvSpPr>
          <p:cNvPr id="80" name="TextBox 80"/>
          <p:cNvSpPr txBox="1"/>
          <p:nvPr/>
        </p:nvSpPr>
        <p:spPr>
          <a:xfrm>
            <a:off x="1029206" y="7026500"/>
            <a:ext cx="123513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محطات المواصلات الرئيسية</a:t>
            </a:r>
          </a:p>
        </p:txBody>
      </p:sp>
      <p:sp>
        <p:nvSpPr>
          <p:cNvPr id="81" name="TextBox 81"/>
          <p:cNvSpPr txBox="1"/>
          <p:nvPr/>
        </p:nvSpPr>
        <p:spPr>
          <a:xfrm>
            <a:off x="1414108" y="7380337"/>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مستشفيات</a:t>
            </a:r>
          </a:p>
        </p:txBody>
      </p:sp>
      <p:sp>
        <p:nvSpPr>
          <p:cNvPr id="82" name="TextBox 82"/>
          <p:cNvSpPr txBox="1"/>
          <p:nvPr/>
        </p:nvSpPr>
        <p:spPr>
          <a:xfrm>
            <a:off x="1497274" y="8278487"/>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اثار و مباني دينية</a:t>
            </a:r>
          </a:p>
        </p:txBody>
      </p:sp>
      <p:sp>
        <p:nvSpPr>
          <p:cNvPr id="83" name="TextBox 83"/>
          <p:cNvSpPr txBox="1"/>
          <p:nvPr/>
        </p:nvSpPr>
        <p:spPr>
          <a:xfrm>
            <a:off x="1738161" y="8442366"/>
            <a:ext cx="427796"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 تجاري </a:t>
            </a:r>
          </a:p>
        </p:txBody>
      </p:sp>
      <p:sp>
        <p:nvSpPr>
          <p:cNvPr id="84" name="TextBox 84"/>
          <p:cNvSpPr txBox="1"/>
          <p:nvPr/>
        </p:nvSpPr>
        <p:spPr>
          <a:xfrm>
            <a:off x="1039540" y="861209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85" name="TextBox 85"/>
          <p:cNvSpPr txBox="1"/>
          <p:nvPr/>
        </p:nvSpPr>
        <p:spPr>
          <a:xfrm>
            <a:off x="1081739" y="878111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منطقة صناعات خفيفة وحرفية</a:t>
            </a:r>
          </a:p>
        </p:txBody>
      </p:sp>
      <p:sp>
        <p:nvSpPr>
          <p:cNvPr id="86" name="TextBox 86"/>
          <p:cNvSpPr txBox="1"/>
          <p:nvPr/>
        </p:nvSpPr>
        <p:spPr>
          <a:xfrm>
            <a:off x="1077231" y="9105418"/>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87" name="TextBox 87"/>
          <p:cNvSpPr txBox="1"/>
          <p:nvPr/>
        </p:nvSpPr>
        <p:spPr>
          <a:xfrm>
            <a:off x="1622159" y="9458995"/>
            <a:ext cx="549808"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تنقية</a:t>
            </a:r>
          </a:p>
        </p:txBody>
      </p:sp>
      <p:sp>
        <p:nvSpPr>
          <p:cNvPr id="88" name="TextBox 88"/>
          <p:cNvSpPr txBox="1"/>
          <p:nvPr/>
        </p:nvSpPr>
        <p:spPr>
          <a:xfrm>
            <a:off x="1186632" y="9290501"/>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مزرعة خلايا شمسية</a:t>
            </a:r>
          </a:p>
        </p:txBody>
      </p:sp>
      <p:sp>
        <p:nvSpPr>
          <p:cNvPr id="89" name="TextBox 89"/>
          <p:cNvSpPr txBox="1"/>
          <p:nvPr/>
        </p:nvSpPr>
        <p:spPr>
          <a:xfrm>
            <a:off x="1077231" y="9600490"/>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معالجة مياه عادمة</a:t>
            </a:r>
          </a:p>
        </p:txBody>
      </p:sp>
      <p:sp>
        <p:nvSpPr>
          <p:cNvPr id="90" name="TextBox 90"/>
          <p:cNvSpPr txBox="1"/>
          <p:nvPr/>
        </p:nvSpPr>
        <p:spPr>
          <a:xfrm>
            <a:off x="1516072" y="8923883"/>
            <a:ext cx="757049"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محمية طبيعية</a:t>
            </a:r>
          </a:p>
        </p:txBody>
      </p:sp>
      <p:sp>
        <p:nvSpPr>
          <p:cNvPr id="91" name="TextBox 91"/>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الفضاءات العامة والخضراء</a:t>
            </a:r>
          </a:p>
        </p:txBody>
      </p:sp>
      <p:sp>
        <p:nvSpPr>
          <p:cNvPr id="92" name="TextBox 92"/>
          <p:cNvSpPr txBox="1"/>
          <p:nvPr/>
        </p:nvSpPr>
        <p:spPr>
          <a:xfrm>
            <a:off x="1664753" y="9972829"/>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حرم شاطئ</a:t>
            </a:r>
          </a:p>
        </p:txBody>
      </p:sp>
      <p:sp>
        <p:nvSpPr>
          <p:cNvPr id="93" name="TextBox 93"/>
          <p:cNvSpPr txBox="1"/>
          <p:nvPr/>
        </p:nvSpPr>
        <p:spPr>
          <a:xfrm>
            <a:off x="1664753" y="10129085"/>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خضراء</a:t>
            </a:r>
          </a:p>
        </p:txBody>
      </p:sp>
      <p:sp>
        <p:nvSpPr>
          <p:cNvPr id="94" name="TextBox 94"/>
          <p:cNvSpPr txBox="1"/>
          <p:nvPr/>
        </p:nvSpPr>
        <p:spPr>
          <a:xfrm>
            <a:off x="9144000" y="5404085"/>
            <a:ext cx="8661481" cy="2054319"/>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ضمن رؤية إعادة الإعمار ، تم تخصيص ملعب رياضي بمواصفات دولية على شارع الرشيد الساحلي، ليشكل مركزًا مجتمعيًا يعزز الصحة والترفيه ويرتبط بتناغم مع المساحات الخضراء والواجهة البحرية، مواكبًا تطلعات المدينة المستقبلية.</a:t>
            </a:r>
          </a:p>
          <a:p>
            <a:pPr algn="r" rtl="1">
              <a:lnSpc>
                <a:spcPts val="4009"/>
              </a:lnSpc>
            </a:pPr>
            <a:endParaRPr lang="ar-EG" sz="2570">
              <a:solidFill>
                <a:srgbClr val="000000"/>
              </a:solidFill>
              <a:latin typeface="29LT Zarid Display"/>
              <a:ea typeface="29LT Zarid Display"/>
              <a:cs typeface="29LT Zarid Display"/>
              <a:sym typeface="29LT Zarid Display"/>
              <a:rtl/>
            </a:endParaRPr>
          </a:p>
        </p:txBody>
      </p:sp>
      <p:sp>
        <p:nvSpPr>
          <p:cNvPr id="95" name="Freeform 95"/>
          <p:cNvSpPr/>
          <p:nvPr/>
        </p:nvSpPr>
        <p:spPr>
          <a:xfrm>
            <a:off x="4229707" y="3157026"/>
            <a:ext cx="544346" cy="544346"/>
          </a:xfrm>
          <a:custGeom>
            <a:avLst/>
            <a:gdLst/>
            <a:ahLst/>
            <a:cxnLst/>
            <a:rect l="l" t="t" r="r" b="b"/>
            <a:pathLst>
              <a:path w="544346" h="544346">
                <a:moveTo>
                  <a:pt x="0" y="0"/>
                </a:moveTo>
                <a:lnTo>
                  <a:pt x="544346" y="0"/>
                </a:lnTo>
                <a:lnTo>
                  <a:pt x="544346" y="544346"/>
                </a:lnTo>
                <a:lnTo>
                  <a:pt x="0" y="544346"/>
                </a:lnTo>
                <a:lnTo>
                  <a:pt x="0" y="0"/>
                </a:lnTo>
                <a:close/>
              </a:path>
            </a:pathLst>
          </a:custGeom>
          <a:blipFill>
            <a:blip r:embed="rId8"/>
            <a:stretch>
              <a:fillRect/>
            </a:stretch>
          </a:blipFill>
        </p:spPr>
      </p:sp>
      <p:sp>
        <p:nvSpPr>
          <p:cNvPr id="96" name="Freeform 96"/>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9"/>
            <a:stretch>
              <a:fillRect/>
            </a:stretch>
          </a:blipFill>
        </p:spPr>
      </p:sp>
      <p:sp>
        <p:nvSpPr>
          <p:cNvPr id="97" name="Freeform 97"/>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9"/>
            <a:stretch>
              <a:fillRect/>
            </a:stretch>
          </a:blipFill>
        </p:spPr>
      </p:sp>
      <p:sp>
        <p:nvSpPr>
          <p:cNvPr id="98" name="Freeform 98"/>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10"/>
            <a:stretch>
              <a:fillRect/>
            </a:stretch>
          </a:blipFill>
        </p:spPr>
      </p:sp>
      <p:sp>
        <p:nvSpPr>
          <p:cNvPr id="99" name="Freeform 99"/>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10"/>
            <a:stretch>
              <a:fillRect/>
            </a:stretch>
          </a:blipFill>
        </p:spPr>
      </p:sp>
      <p:sp>
        <p:nvSpPr>
          <p:cNvPr id="100" name="Freeform 100"/>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10"/>
            <a:stretch>
              <a:fillRect/>
            </a:stretch>
          </a:blipFill>
        </p:spPr>
      </p:sp>
      <p:sp>
        <p:nvSpPr>
          <p:cNvPr id="101" name="Freeform 101"/>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10"/>
            <a:stretch>
              <a:fillRect/>
            </a:stretch>
          </a:blipFill>
        </p:spPr>
      </p:sp>
      <p:sp>
        <p:nvSpPr>
          <p:cNvPr id="102" name="Freeform 102"/>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10"/>
            <a:stretch>
              <a:fillRect/>
            </a:stretch>
          </a:blipFill>
        </p:spPr>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51562" cy="10287000"/>
          </a:xfrm>
          <a:custGeom>
            <a:avLst/>
            <a:gdLst/>
            <a:ahLst/>
            <a:cxnLst/>
            <a:rect l="l" t="t" r="r" b="b"/>
            <a:pathLst>
              <a:path w="8051562" h="10287000">
                <a:moveTo>
                  <a:pt x="0" y="0"/>
                </a:moveTo>
                <a:lnTo>
                  <a:pt x="8051562" y="0"/>
                </a:lnTo>
                <a:lnTo>
                  <a:pt x="8051562" y="10287000"/>
                </a:lnTo>
                <a:lnTo>
                  <a:pt x="0" y="10287000"/>
                </a:lnTo>
                <a:lnTo>
                  <a:pt x="0" y="0"/>
                </a:lnTo>
                <a:close/>
              </a:path>
            </a:pathLst>
          </a:custGeom>
          <a:blipFill>
            <a:blip r:embed="rId2"/>
            <a:stretch>
              <a:fillRect l="-5245"/>
            </a:stretch>
          </a:blipFill>
          <a:ln w="9525" cap="sq">
            <a:solidFill>
              <a:srgbClr val="000000"/>
            </a:solidFill>
            <a:prstDash val="solid"/>
            <a:miter/>
          </a:ln>
        </p:spPr>
      </p:sp>
      <p:sp>
        <p:nvSpPr>
          <p:cNvPr id="3" name="Freeform 3"/>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3"/>
            <a:stretch>
              <a:fillRect/>
            </a:stretch>
          </a:blipFill>
        </p:spPr>
      </p:sp>
      <p:sp>
        <p:nvSpPr>
          <p:cNvPr id="4" name="Freeform 4"/>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3"/>
            <a:stretch>
              <a:fillRect/>
            </a:stretch>
          </a:blipFill>
        </p:spPr>
      </p:sp>
      <p:sp>
        <p:nvSpPr>
          <p:cNvPr id="5" name="Freeform 5"/>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4"/>
            <a:stretch>
              <a:fillRect/>
            </a:stretch>
          </a:blipFill>
        </p:spPr>
      </p:sp>
      <p:sp>
        <p:nvSpPr>
          <p:cNvPr id="6" name="Freeform 6"/>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4"/>
            <a:stretch>
              <a:fillRect/>
            </a:stretch>
          </a:blipFill>
        </p:spPr>
      </p:sp>
      <p:sp>
        <p:nvSpPr>
          <p:cNvPr id="7" name="Freeform 7"/>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4"/>
            <a:stretch>
              <a:fillRect/>
            </a:stretch>
          </a:blipFill>
        </p:spPr>
      </p:sp>
      <p:sp>
        <p:nvSpPr>
          <p:cNvPr id="8" name="Freeform 8"/>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4"/>
            <a:stretch>
              <a:fillRect/>
            </a:stretch>
          </a:blipFill>
        </p:spPr>
      </p:sp>
      <p:sp>
        <p:nvSpPr>
          <p:cNvPr id="9" name="Freeform 9"/>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4"/>
            <a:stretch>
              <a:fillRect/>
            </a:stretch>
          </a:blipFill>
        </p:spPr>
      </p:sp>
      <p:sp>
        <p:nvSpPr>
          <p:cNvPr id="10" name="Freeform 10"/>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sp>
        <p:nvSpPr>
          <p:cNvPr id="11" name="TextBox 11"/>
          <p:cNvSpPr txBox="1"/>
          <p:nvPr/>
        </p:nvSpPr>
        <p:spPr>
          <a:xfrm>
            <a:off x="354825" y="20450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المرافق السياحية</a:t>
            </a:r>
          </a:p>
        </p:txBody>
      </p:sp>
      <p:grpSp>
        <p:nvGrpSpPr>
          <p:cNvPr id="12" name="Group 12"/>
          <p:cNvGrpSpPr/>
          <p:nvPr/>
        </p:nvGrpSpPr>
        <p:grpSpPr>
          <a:xfrm>
            <a:off x="1939117" y="6296038"/>
            <a:ext cx="286282" cy="116725"/>
            <a:chOff x="0" y="0"/>
            <a:chExt cx="159297" cy="64950"/>
          </a:xfrm>
        </p:grpSpPr>
        <p:sp>
          <p:nvSpPr>
            <p:cNvPr id="13" name="Freeform 1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4" name="TextBox 14"/>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5" name="Group 15"/>
          <p:cNvGrpSpPr/>
          <p:nvPr/>
        </p:nvGrpSpPr>
        <p:grpSpPr>
          <a:xfrm>
            <a:off x="1937527" y="6475459"/>
            <a:ext cx="286282" cy="116725"/>
            <a:chOff x="0" y="0"/>
            <a:chExt cx="159297" cy="64950"/>
          </a:xfrm>
        </p:grpSpPr>
        <p:sp>
          <p:nvSpPr>
            <p:cNvPr id="16" name="Freeform 1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7" name="TextBox 1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18" name="Group 18"/>
          <p:cNvGrpSpPr/>
          <p:nvPr/>
        </p:nvGrpSpPr>
        <p:grpSpPr>
          <a:xfrm>
            <a:off x="1939117" y="6655302"/>
            <a:ext cx="286282" cy="116725"/>
            <a:chOff x="0" y="0"/>
            <a:chExt cx="159297" cy="64950"/>
          </a:xfrm>
        </p:grpSpPr>
        <p:sp>
          <p:nvSpPr>
            <p:cNvPr id="19" name="Freeform 1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20" name="TextBox 2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1" name="Group 21"/>
          <p:cNvGrpSpPr/>
          <p:nvPr/>
        </p:nvGrpSpPr>
        <p:grpSpPr>
          <a:xfrm>
            <a:off x="1939117" y="6835145"/>
            <a:ext cx="286282" cy="116725"/>
            <a:chOff x="0" y="0"/>
            <a:chExt cx="159297" cy="64950"/>
          </a:xfrm>
        </p:grpSpPr>
        <p:sp>
          <p:nvSpPr>
            <p:cNvPr id="22" name="Freeform 2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3" name="TextBox 23"/>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24" name="TextBox 24"/>
          <p:cNvSpPr txBox="1"/>
          <p:nvPr/>
        </p:nvSpPr>
        <p:spPr>
          <a:xfrm>
            <a:off x="1136038" y="6997515"/>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جامعات وكليات</a:t>
            </a:r>
          </a:p>
        </p:txBody>
      </p:sp>
      <p:grpSp>
        <p:nvGrpSpPr>
          <p:cNvPr id="25" name="Group 25"/>
          <p:cNvGrpSpPr/>
          <p:nvPr/>
        </p:nvGrpSpPr>
        <p:grpSpPr>
          <a:xfrm>
            <a:off x="1931573" y="7009139"/>
            <a:ext cx="286282" cy="116725"/>
            <a:chOff x="0" y="0"/>
            <a:chExt cx="159297" cy="64950"/>
          </a:xfrm>
        </p:grpSpPr>
        <p:sp>
          <p:nvSpPr>
            <p:cNvPr id="26" name="Freeform 2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7" name="TextBox 27"/>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28" name="Group 28"/>
          <p:cNvGrpSpPr/>
          <p:nvPr/>
        </p:nvGrpSpPr>
        <p:grpSpPr>
          <a:xfrm>
            <a:off x="1931573" y="7188982"/>
            <a:ext cx="286282" cy="116725"/>
            <a:chOff x="0" y="0"/>
            <a:chExt cx="159297" cy="64950"/>
          </a:xfrm>
        </p:grpSpPr>
        <p:sp>
          <p:nvSpPr>
            <p:cNvPr id="29" name="Freeform 2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ED0DD"/>
            </a:solidFill>
            <a:ln cap="sq">
              <a:noFill/>
              <a:prstDash val="solid"/>
              <a:miter/>
            </a:ln>
          </p:spPr>
        </p:sp>
        <p:sp>
          <p:nvSpPr>
            <p:cNvPr id="30" name="TextBox 30"/>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31" name="TextBox 31"/>
          <p:cNvSpPr txBox="1"/>
          <p:nvPr/>
        </p:nvSpPr>
        <p:spPr>
          <a:xfrm>
            <a:off x="1064741" y="7346583"/>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مجمع دوائر حكومية</a:t>
            </a:r>
          </a:p>
        </p:txBody>
      </p:sp>
      <p:grpSp>
        <p:nvGrpSpPr>
          <p:cNvPr id="32" name="Group 32"/>
          <p:cNvGrpSpPr/>
          <p:nvPr/>
        </p:nvGrpSpPr>
        <p:grpSpPr>
          <a:xfrm>
            <a:off x="1931573" y="7356108"/>
            <a:ext cx="281766" cy="133856"/>
            <a:chOff x="0" y="0"/>
            <a:chExt cx="131710" cy="62570"/>
          </a:xfrm>
        </p:grpSpPr>
        <p:sp>
          <p:nvSpPr>
            <p:cNvPr id="33" name="Freeform 33"/>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34" name="TextBox 34"/>
            <p:cNvSpPr txBox="1"/>
            <p:nvPr/>
          </p:nvSpPr>
          <p:spPr>
            <a:xfrm>
              <a:off x="0" y="-19050"/>
              <a:ext cx="131710" cy="81620"/>
            </a:xfrm>
            <a:prstGeom prst="rect">
              <a:avLst/>
            </a:prstGeom>
          </p:spPr>
          <p:txBody>
            <a:bodyPr lIns="50800" tIns="50800" rIns="50800" bIns="50800" rtlCol="0" anchor="ctr"/>
            <a:lstStyle/>
            <a:p>
              <a:pPr algn="ctr">
                <a:lnSpc>
                  <a:spcPts val="2188"/>
                </a:lnSpc>
              </a:pPr>
              <a:endParaRPr/>
            </a:p>
          </p:txBody>
        </p:sp>
      </p:grpSp>
      <p:sp>
        <p:nvSpPr>
          <p:cNvPr id="35" name="TextBox 35"/>
          <p:cNvSpPr txBox="1"/>
          <p:nvPr/>
        </p:nvSpPr>
        <p:spPr>
          <a:xfrm>
            <a:off x="1279179" y="7525069"/>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مقابر</a:t>
            </a:r>
          </a:p>
        </p:txBody>
      </p:sp>
      <p:grpSp>
        <p:nvGrpSpPr>
          <p:cNvPr id="36" name="Group 36"/>
          <p:cNvGrpSpPr/>
          <p:nvPr/>
        </p:nvGrpSpPr>
        <p:grpSpPr>
          <a:xfrm>
            <a:off x="1927057" y="7548395"/>
            <a:ext cx="286282" cy="116725"/>
            <a:chOff x="0" y="0"/>
            <a:chExt cx="159297" cy="64950"/>
          </a:xfrm>
        </p:grpSpPr>
        <p:sp>
          <p:nvSpPr>
            <p:cNvPr id="37" name="Freeform 3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8" name="TextBox 3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39" name="Group 39"/>
          <p:cNvGrpSpPr/>
          <p:nvPr/>
        </p:nvGrpSpPr>
        <p:grpSpPr>
          <a:xfrm>
            <a:off x="1939117" y="7737061"/>
            <a:ext cx="286282" cy="116725"/>
            <a:chOff x="0" y="0"/>
            <a:chExt cx="159297" cy="64950"/>
          </a:xfrm>
        </p:grpSpPr>
        <p:sp>
          <p:nvSpPr>
            <p:cNvPr id="40" name="Freeform 4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41" name="TextBox 4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42" name="TextBox 42"/>
          <p:cNvSpPr txBox="1"/>
          <p:nvPr/>
        </p:nvSpPr>
        <p:spPr>
          <a:xfrm>
            <a:off x="1330409" y="7888942"/>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مسرح  رئيسي</a:t>
            </a:r>
          </a:p>
        </p:txBody>
      </p:sp>
      <p:grpSp>
        <p:nvGrpSpPr>
          <p:cNvPr id="43" name="Group 43"/>
          <p:cNvGrpSpPr/>
          <p:nvPr/>
        </p:nvGrpSpPr>
        <p:grpSpPr>
          <a:xfrm>
            <a:off x="1939117" y="7908647"/>
            <a:ext cx="286282" cy="116725"/>
            <a:chOff x="0" y="0"/>
            <a:chExt cx="159297" cy="64950"/>
          </a:xfrm>
        </p:grpSpPr>
        <p:sp>
          <p:nvSpPr>
            <p:cNvPr id="44" name="Freeform 4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45" name="TextBox 4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6" name="Group 46"/>
          <p:cNvGrpSpPr/>
          <p:nvPr/>
        </p:nvGrpSpPr>
        <p:grpSpPr>
          <a:xfrm>
            <a:off x="1939117" y="8087133"/>
            <a:ext cx="286282" cy="116725"/>
            <a:chOff x="0" y="0"/>
            <a:chExt cx="159297" cy="64950"/>
          </a:xfrm>
        </p:grpSpPr>
        <p:sp>
          <p:nvSpPr>
            <p:cNvPr id="47" name="Freeform 4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8" name="TextBox 4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49" name="Group 49"/>
          <p:cNvGrpSpPr/>
          <p:nvPr/>
        </p:nvGrpSpPr>
        <p:grpSpPr>
          <a:xfrm>
            <a:off x="1947862" y="8425367"/>
            <a:ext cx="286282" cy="116725"/>
            <a:chOff x="0" y="0"/>
            <a:chExt cx="159297" cy="64950"/>
          </a:xfrm>
        </p:grpSpPr>
        <p:sp>
          <p:nvSpPr>
            <p:cNvPr id="50" name="Freeform 5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1DFB1"/>
            </a:solidFill>
            <a:ln cap="sq">
              <a:noFill/>
              <a:prstDash val="solid"/>
              <a:miter/>
            </a:ln>
          </p:spPr>
        </p:sp>
        <p:sp>
          <p:nvSpPr>
            <p:cNvPr id="51" name="TextBox 51"/>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2" name="Freeform 52"/>
          <p:cNvSpPr/>
          <p:nvPr/>
        </p:nvSpPr>
        <p:spPr>
          <a:xfrm>
            <a:off x="1952378" y="8579584"/>
            <a:ext cx="281766" cy="112908"/>
          </a:xfrm>
          <a:custGeom>
            <a:avLst/>
            <a:gdLst/>
            <a:ahLst/>
            <a:cxnLst/>
            <a:rect l="l" t="t" r="r" b="b"/>
            <a:pathLst>
              <a:path w="281766" h="112908">
                <a:moveTo>
                  <a:pt x="0" y="0"/>
                </a:moveTo>
                <a:lnTo>
                  <a:pt x="281766" y="0"/>
                </a:lnTo>
                <a:lnTo>
                  <a:pt x="281766" y="112908"/>
                </a:lnTo>
                <a:lnTo>
                  <a:pt x="0" y="112908"/>
                </a:lnTo>
                <a:lnTo>
                  <a:pt x="0" y="0"/>
                </a:lnTo>
                <a:close/>
              </a:path>
            </a:pathLst>
          </a:custGeom>
          <a:blipFill>
            <a:blip r:embed="rId6"/>
            <a:stretch>
              <a:fillRect/>
            </a:stretch>
          </a:blipFill>
        </p:spPr>
      </p:sp>
      <p:grpSp>
        <p:nvGrpSpPr>
          <p:cNvPr id="53" name="Group 53"/>
          <p:cNvGrpSpPr/>
          <p:nvPr/>
        </p:nvGrpSpPr>
        <p:grpSpPr>
          <a:xfrm>
            <a:off x="1947862" y="8263846"/>
            <a:ext cx="286282" cy="116725"/>
            <a:chOff x="0" y="0"/>
            <a:chExt cx="159297" cy="64950"/>
          </a:xfrm>
        </p:grpSpPr>
        <p:sp>
          <p:nvSpPr>
            <p:cNvPr id="54" name="Freeform 5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55" name="TextBox 55"/>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grpSp>
        <p:nvGrpSpPr>
          <p:cNvPr id="56" name="Group 56"/>
          <p:cNvGrpSpPr/>
          <p:nvPr/>
        </p:nvGrpSpPr>
        <p:grpSpPr>
          <a:xfrm>
            <a:off x="1953428" y="8906636"/>
            <a:ext cx="286282" cy="116725"/>
            <a:chOff x="0" y="0"/>
            <a:chExt cx="159297" cy="64950"/>
          </a:xfrm>
        </p:grpSpPr>
        <p:sp>
          <p:nvSpPr>
            <p:cNvPr id="57" name="Freeform 5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8" name="TextBox 58"/>
            <p:cNvSpPr txBox="1"/>
            <p:nvPr/>
          </p:nvSpPr>
          <p:spPr>
            <a:xfrm>
              <a:off x="0" y="-19050"/>
              <a:ext cx="159297" cy="84000"/>
            </a:xfrm>
            <a:prstGeom prst="rect">
              <a:avLst/>
            </a:prstGeom>
          </p:spPr>
          <p:txBody>
            <a:bodyPr lIns="50800" tIns="50800" rIns="50800" bIns="50800" rtlCol="0" anchor="ctr"/>
            <a:lstStyle/>
            <a:p>
              <a:pPr algn="ctr">
                <a:lnSpc>
                  <a:spcPts val="2188"/>
                </a:lnSpc>
              </a:pPr>
              <a:endParaRPr/>
            </a:p>
          </p:txBody>
        </p:sp>
      </p:grpSp>
      <p:sp>
        <p:nvSpPr>
          <p:cNvPr id="59" name="Freeform 59"/>
          <p:cNvSpPr/>
          <p:nvPr/>
        </p:nvSpPr>
        <p:spPr>
          <a:xfrm>
            <a:off x="1940678" y="9257036"/>
            <a:ext cx="289518" cy="122743"/>
          </a:xfrm>
          <a:custGeom>
            <a:avLst/>
            <a:gdLst/>
            <a:ahLst/>
            <a:cxnLst/>
            <a:rect l="l" t="t" r="r" b="b"/>
            <a:pathLst>
              <a:path w="289518" h="122743">
                <a:moveTo>
                  <a:pt x="0" y="0"/>
                </a:moveTo>
                <a:lnTo>
                  <a:pt x="289518" y="0"/>
                </a:lnTo>
                <a:lnTo>
                  <a:pt x="289518" y="122743"/>
                </a:lnTo>
                <a:lnTo>
                  <a:pt x="0" y="122743"/>
                </a:lnTo>
                <a:lnTo>
                  <a:pt x="0" y="0"/>
                </a:lnTo>
                <a:close/>
              </a:path>
            </a:pathLst>
          </a:custGeom>
          <a:blipFill>
            <a:blip r:embed="rId7"/>
            <a:stretch>
              <a:fillRect l="-3679" t="-5455" r="-4259"/>
            </a:stretch>
          </a:blipFill>
        </p:spPr>
      </p:sp>
      <p:sp>
        <p:nvSpPr>
          <p:cNvPr id="60" name="Freeform 60"/>
          <p:cNvSpPr/>
          <p:nvPr/>
        </p:nvSpPr>
        <p:spPr>
          <a:xfrm>
            <a:off x="1936266" y="9097214"/>
            <a:ext cx="293930" cy="120711"/>
          </a:xfrm>
          <a:custGeom>
            <a:avLst/>
            <a:gdLst/>
            <a:ahLst/>
            <a:cxnLst/>
            <a:rect l="l" t="t" r="r" b="b"/>
            <a:pathLst>
              <a:path w="293930" h="120711">
                <a:moveTo>
                  <a:pt x="0" y="0"/>
                </a:moveTo>
                <a:lnTo>
                  <a:pt x="293930" y="0"/>
                </a:lnTo>
                <a:lnTo>
                  <a:pt x="293930" y="120711"/>
                </a:lnTo>
                <a:lnTo>
                  <a:pt x="0" y="120711"/>
                </a:lnTo>
                <a:lnTo>
                  <a:pt x="0" y="0"/>
                </a:lnTo>
                <a:close/>
              </a:path>
            </a:pathLst>
          </a:custGeom>
          <a:blipFill>
            <a:blip r:embed="rId8"/>
            <a:stretch>
              <a:fillRect l="-8331" t="-2185" r="-19904" b="-11360"/>
            </a:stretch>
          </a:blipFill>
        </p:spPr>
      </p:sp>
      <p:grpSp>
        <p:nvGrpSpPr>
          <p:cNvPr id="61" name="Group 61"/>
          <p:cNvGrpSpPr/>
          <p:nvPr/>
        </p:nvGrpSpPr>
        <p:grpSpPr>
          <a:xfrm>
            <a:off x="1938472" y="9418891"/>
            <a:ext cx="282602" cy="113591"/>
            <a:chOff x="0" y="0"/>
            <a:chExt cx="90632" cy="36429"/>
          </a:xfrm>
        </p:grpSpPr>
        <p:sp>
          <p:nvSpPr>
            <p:cNvPr id="62" name="Freeform 62"/>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63" name="TextBox 63"/>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4" name="Freeform 64"/>
          <p:cNvSpPr/>
          <p:nvPr/>
        </p:nvSpPr>
        <p:spPr>
          <a:xfrm>
            <a:off x="1947862" y="8737544"/>
            <a:ext cx="282334" cy="106150"/>
          </a:xfrm>
          <a:custGeom>
            <a:avLst/>
            <a:gdLst/>
            <a:ahLst/>
            <a:cxnLst/>
            <a:rect l="l" t="t" r="r" b="b"/>
            <a:pathLst>
              <a:path w="282334" h="106150">
                <a:moveTo>
                  <a:pt x="0" y="0"/>
                </a:moveTo>
                <a:lnTo>
                  <a:pt x="282334" y="0"/>
                </a:lnTo>
                <a:lnTo>
                  <a:pt x="282334" y="106151"/>
                </a:lnTo>
                <a:lnTo>
                  <a:pt x="0" y="106151"/>
                </a:lnTo>
                <a:lnTo>
                  <a:pt x="0" y="0"/>
                </a:lnTo>
                <a:close/>
              </a:path>
            </a:pathLst>
          </a:custGeom>
          <a:blipFill>
            <a:blip r:embed="rId9">
              <a:alphaModFix amt="79000"/>
            </a:blip>
            <a:stretch>
              <a:fillRect t="-10100" b="-10100"/>
            </a:stretch>
          </a:blipFill>
        </p:spPr>
      </p:sp>
      <p:grpSp>
        <p:nvGrpSpPr>
          <p:cNvPr id="65" name="Group 65"/>
          <p:cNvGrpSpPr/>
          <p:nvPr/>
        </p:nvGrpSpPr>
        <p:grpSpPr>
          <a:xfrm>
            <a:off x="1930737" y="9593311"/>
            <a:ext cx="282602" cy="113591"/>
            <a:chOff x="0" y="0"/>
            <a:chExt cx="90632" cy="36429"/>
          </a:xfrm>
        </p:grpSpPr>
        <p:sp>
          <p:nvSpPr>
            <p:cNvPr id="66" name="Freeform 66"/>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w="4762" cap="sq">
              <a:solidFill>
                <a:srgbClr val="000000"/>
              </a:solidFill>
              <a:prstDash val="solid"/>
              <a:miter/>
            </a:ln>
          </p:spPr>
        </p:sp>
        <p:sp>
          <p:nvSpPr>
            <p:cNvPr id="67" name="TextBox 67"/>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68" name="TextBox 68"/>
          <p:cNvSpPr txBox="1"/>
          <p:nvPr/>
        </p:nvSpPr>
        <p:spPr>
          <a:xfrm>
            <a:off x="816542" y="9583786"/>
            <a:ext cx="1175045" cy="264084"/>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الحدائق والمساحات الخضراء</a:t>
            </a:r>
          </a:p>
          <a:p>
            <a:pPr algn="ctr" rtl="1">
              <a:lnSpc>
                <a:spcPts val="947"/>
              </a:lnSpc>
            </a:pPr>
            <a:endParaRPr lang="ar-EG" sz="919">
              <a:solidFill>
                <a:srgbClr val="0E0D0D"/>
              </a:solidFill>
              <a:latin typeface="29LT Zarid Display"/>
              <a:ea typeface="29LT Zarid Display"/>
              <a:cs typeface="29LT Zarid Display"/>
              <a:sym typeface="29LT Zarid Display"/>
              <a:rtl/>
            </a:endParaRPr>
          </a:p>
        </p:txBody>
      </p:sp>
      <p:grpSp>
        <p:nvGrpSpPr>
          <p:cNvPr id="69" name="Group 69"/>
          <p:cNvGrpSpPr/>
          <p:nvPr/>
        </p:nvGrpSpPr>
        <p:grpSpPr>
          <a:xfrm>
            <a:off x="1930737" y="9783102"/>
            <a:ext cx="282602" cy="113591"/>
            <a:chOff x="0" y="0"/>
            <a:chExt cx="90632" cy="36429"/>
          </a:xfrm>
        </p:grpSpPr>
        <p:sp>
          <p:nvSpPr>
            <p:cNvPr id="70" name="Freeform 70"/>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71" name="TextBox 71"/>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grpSp>
        <p:nvGrpSpPr>
          <p:cNvPr id="72" name="Group 72"/>
          <p:cNvGrpSpPr/>
          <p:nvPr/>
        </p:nvGrpSpPr>
        <p:grpSpPr>
          <a:xfrm>
            <a:off x="1930737" y="9939357"/>
            <a:ext cx="282602" cy="113591"/>
            <a:chOff x="0" y="0"/>
            <a:chExt cx="90632" cy="36429"/>
          </a:xfrm>
        </p:grpSpPr>
        <p:sp>
          <p:nvSpPr>
            <p:cNvPr id="73" name="Freeform 73"/>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168D9"/>
            </a:solidFill>
            <a:ln w="4762" cap="sq">
              <a:solidFill>
                <a:srgbClr val="F3C592"/>
              </a:solidFill>
              <a:prstDash val="solid"/>
              <a:miter/>
            </a:ln>
          </p:spPr>
        </p:sp>
        <p:sp>
          <p:nvSpPr>
            <p:cNvPr id="74" name="TextBox 74"/>
            <p:cNvSpPr txBox="1"/>
            <p:nvPr/>
          </p:nvSpPr>
          <p:spPr>
            <a:xfrm>
              <a:off x="0" y="-19050"/>
              <a:ext cx="90632" cy="55479"/>
            </a:xfrm>
            <a:prstGeom prst="rect">
              <a:avLst/>
            </a:prstGeom>
          </p:spPr>
          <p:txBody>
            <a:bodyPr lIns="50800" tIns="50800" rIns="50800" bIns="50800" rtlCol="0" anchor="ctr"/>
            <a:lstStyle/>
            <a:p>
              <a:pPr algn="ctr">
                <a:lnSpc>
                  <a:spcPts val="2188"/>
                </a:lnSpc>
              </a:pPr>
              <a:endParaRPr/>
            </a:p>
          </p:txBody>
        </p:sp>
      </p:grpSp>
      <p:sp>
        <p:nvSpPr>
          <p:cNvPr id="75" name="TextBox 75"/>
          <p:cNvSpPr txBox="1"/>
          <p:nvPr/>
        </p:nvSpPr>
        <p:spPr>
          <a:xfrm>
            <a:off x="1429553" y="7717356"/>
            <a:ext cx="46708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مرافق عامة</a:t>
            </a:r>
          </a:p>
        </p:txBody>
      </p:sp>
      <p:sp>
        <p:nvSpPr>
          <p:cNvPr id="76" name="TextBox 76"/>
          <p:cNvSpPr txBox="1"/>
          <p:nvPr/>
        </p:nvSpPr>
        <p:spPr>
          <a:xfrm>
            <a:off x="1159996" y="6267084"/>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مدينة خان يونس</a:t>
            </a:r>
          </a:p>
        </p:txBody>
      </p:sp>
      <p:sp>
        <p:nvSpPr>
          <p:cNvPr id="77" name="TextBox 77"/>
          <p:cNvSpPr txBox="1"/>
          <p:nvPr/>
        </p:nvSpPr>
        <p:spPr>
          <a:xfrm>
            <a:off x="1196013" y="6445575"/>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شبكة الشوارع</a:t>
            </a:r>
          </a:p>
        </p:txBody>
      </p:sp>
      <p:sp>
        <p:nvSpPr>
          <p:cNvPr id="78" name="TextBox 78"/>
          <p:cNvSpPr txBox="1"/>
          <p:nvPr/>
        </p:nvSpPr>
        <p:spPr>
          <a:xfrm>
            <a:off x="1159996" y="6635598"/>
            <a:ext cx="886245"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الموانئ المقترحة</a:t>
            </a:r>
          </a:p>
        </p:txBody>
      </p:sp>
      <p:sp>
        <p:nvSpPr>
          <p:cNvPr id="79" name="TextBox 79"/>
          <p:cNvSpPr txBox="1"/>
          <p:nvPr/>
        </p:nvSpPr>
        <p:spPr>
          <a:xfrm>
            <a:off x="811111" y="6815440"/>
            <a:ext cx="123513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محطات المواصلات الرئيسية</a:t>
            </a:r>
          </a:p>
        </p:txBody>
      </p:sp>
      <p:sp>
        <p:nvSpPr>
          <p:cNvPr id="80" name="TextBox 80"/>
          <p:cNvSpPr txBox="1"/>
          <p:nvPr/>
        </p:nvSpPr>
        <p:spPr>
          <a:xfrm>
            <a:off x="1196013" y="7169277"/>
            <a:ext cx="934160"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مستشفيات</a:t>
            </a:r>
          </a:p>
        </p:txBody>
      </p:sp>
      <p:sp>
        <p:nvSpPr>
          <p:cNvPr id="81" name="TextBox 81"/>
          <p:cNvSpPr txBox="1"/>
          <p:nvPr/>
        </p:nvSpPr>
        <p:spPr>
          <a:xfrm>
            <a:off x="1279179" y="8067428"/>
            <a:ext cx="617453"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اثار و مباني دينية</a:t>
            </a:r>
          </a:p>
        </p:txBody>
      </p:sp>
      <p:sp>
        <p:nvSpPr>
          <p:cNvPr id="82" name="TextBox 82"/>
          <p:cNvSpPr txBox="1"/>
          <p:nvPr/>
        </p:nvSpPr>
        <p:spPr>
          <a:xfrm>
            <a:off x="1520066" y="8231306"/>
            <a:ext cx="427796" cy="146609"/>
          </a:xfrm>
          <a:prstGeom prst="rect">
            <a:avLst/>
          </a:prstGeom>
        </p:spPr>
        <p:txBody>
          <a:bodyPr lIns="0" tIns="0" rIns="0" bIns="0" rtlCol="0" anchor="t">
            <a:spAutoFit/>
          </a:bodyPr>
          <a:lstStyle/>
          <a:p>
            <a:pPr algn="ctr" rtl="1">
              <a:lnSpc>
                <a:spcPts val="946"/>
              </a:lnSpc>
            </a:pPr>
            <a:r>
              <a:rPr lang="ar-EG" sz="918">
                <a:solidFill>
                  <a:srgbClr val="0E0D0D"/>
                </a:solidFill>
                <a:latin typeface="29LT Zarid Display"/>
                <a:ea typeface="29LT Zarid Display"/>
                <a:cs typeface="29LT Zarid Display"/>
                <a:sym typeface="29LT Zarid Display"/>
                <a:rtl/>
              </a:rPr>
              <a:t> تجاري </a:t>
            </a:r>
          </a:p>
        </p:txBody>
      </p:sp>
      <p:sp>
        <p:nvSpPr>
          <p:cNvPr id="83" name="TextBox 83"/>
          <p:cNvSpPr txBox="1"/>
          <p:nvPr/>
        </p:nvSpPr>
        <p:spPr>
          <a:xfrm>
            <a:off x="821445" y="8401040"/>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السوق الإقليمي للمواشي والزراعة</a:t>
            </a:r>
          </a:p>
        </p:txBody>
      </p:sp>
      <p:sp>
        <p:nvSpPr>
          <p:cNvPr id="84" name="TextBox 84"/>
          <p:cNvSpPr txBox="1"/>
          <p:nvPr/>
        </p:nvSpPr>
        <p:spPr>
          <a:xfrm>
            <a:off x="863644" y="8570059"/>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منطقة صناعات خفيفة وحرفية</a:t>
            </a:r>
          </a:p>
        </p:txBody>
      </p:sp>
      <p:sp>
        <p:nvSpPr>
          <p:cNvPr id="85" name="TextBox 85"/>
          <p:cNvSpPr txBox="1"/>
          <p:nvPr/>
        </p:nvSpPr>
        <p:spPr>
          <a:xfrm>
            <a:off x="859136" y="8894358"/>
            <a:ext cx="1126416"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86" name="TextBox 86"/>
          <p:cNvSpPr txBox="1"/>
          <p:nvPr/>
        </p:nvSpPr>
        <p:spPr>
          <a:xfrm>
            <a:off x="1404064" y="9247936"/>
            <a:ext cx="549808"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تنقية</a:t>
            </a:r>
          </a:p>
        </p:txBody>
      </p:sp>
      <p:sp>
        <p:nvSpPr>
          <p:cNvPr id="87" name="TextBox 87"/>
          <p:cNvSpPr txBox="1"/>
          <p:nvPr/>
        </p:nvSpPr>
        <p:spPr>
          <a:xfrm>
            <a:off x="968537" y="9079442"/>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مزرعة خلايا شمسية</a:t>
            </a:r>
          </a:p>
        </p:txBody>
      </p:sp>
      <p:sp>
        <p:nvSpPr>
          <p:cNvPr id="88" name="TextBox 88"/>
          <p:cNvSpPr txBox="1"/>
          <p:nvPr/>
        </p:nvSpPr>
        <p:spPr>
          <a:xfrm>
            <a:off x="859136" y="9389431"/>
            <a:ext cx="117504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محطة معالجة مياه عادمة</a:t>
            </a:r>
          </a:p>
        </p:txBody>
      </p:sp>
      <p:sp>
        <p:nvSpPr>
          <p:cNvPr id="89" name="TextBox 89"/>
          <p:cNvSpPr txBox="1"/>
          <p:nvPr/>
        </p:nvSpPr>
        <p:spPr>
          <a:xfrm>
            <a:off x="1297977" y="8712823"/>
            <a:ext cx="757049" cy="141052"/>
          </a:xfrm>
          <a:prstGeom prst="rect">
            <a:avLst/>
          </a:prstGeom>
        </p:spPr>
        <p:txBody>
          <a:bodyPr lIns="0" tIns="0" rIns="0" bIns="0" rtlCol="0" anchor="t">
            <a:spAutoFit/>
          </a:bodyPr>
          <a:lstStyle/>
          <a:p>
            <a:pPr algn="ctr" rtl="1">
              <a:lnSpc>
                <a:spcPts val="907"/>
              </a:lnSpc>
            </a:pPr>
            <a:r>
              <a:rPr lang="ar-EG" sz="881">
                <a:solidFill>
                  <a:srgbClr val="0E0D0D"/>
                </a:solidFill>
                <a:latin typeface="29LT Zarid Display"/>
                <a:ea typeface="29LT Zarid Display"/>
                <a:cs typeface="29LT Zarid Display"/>
                <a:sym typeface="29LT Zarid Display"/>
                <a:rtl/>
              </a:rPr>
              <a:t>محمية طبيعية</a:t>
            </a:r>
          </a:p>
        </p:txBody>
      </p:sp>
      <p:sp>
        <p:nvSpPr>
          <p:cNvPr id="90" name="TextBox 90"/>
          <p:cNvSpPr txBox="1"/>
          <p:nvPr/>
        </p:nvSpPr>
        <p:spPr>
          <a:xfrm>
            <a:off x="1446658" y="9761770"/>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حرم شاطئ</a:t>
            </a:r>
          </a:p>
        </p:txBody>
      </p:sp>
      <p:sp>
        <p:nvSpPr>
          <p:cNvPr id="91" name="TextBox 91"/>
          <p:cNvSpPr txBox="1"/>
          <p:nvPr/>
        </p:nvSpPr>
        <p:spPr>
          <a:xfrm>
            <a:off x="1446658" y="9918025"/>
            <a:ext cx="481435" cy="146730"/>
          </a:xfrm>
          <a:prstGeom prst="rect">
            <a:avLst/>
          </a:prstGeom>
        </p:spPr>
        <p:txBody>
          <a:bodyPr lIns="0" tIns="0" rIns="0" bIns="0" rtlCol="0" anchor="t">
            <a:spAutoFit/>
          </a:bodyPr>
          <a:lstStyle/>
          <a:p>
            <a:pPr algn="ctr" rtl="1">
              <a:lnSpc>
                <a:spcPts val="947"/>
              </a:lnSpc>
            </a:pPr>
            <a:r>
              <a:rPr lang="ar-EG" sz="919">
                <a:solidFill>
                  <a:srgbClr val="0E0D0D"/>
                </a:solidFill>
                <a:latin typeface="29LT Zarid Display"/>
                <a:ea typeface="29LT Zarid Display"/>
                <a:cs typeface="29LT Zarid Display"/>
                <a:sym typeface="29LT Zarid Display"/>
                <a:rtl/>
              </a:rPr>
              <a:t>مرافق سياحية</a:t>
            </a:r>
          </a:p>
        </p:txBody>
      </p:sp>
      <p:sp>
        <p:nvSpPr>
          <p:cNvPr id="92" name="AutoShape 92"/>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93" name="TextBox 93"/>
          <p:cNvSpPr txBox="1"/>
          <p:nvPr/>
        </p:nvSpPr>
        <p:spPr>
          <a:xfrm>
            <a:off x="13218129" y="395096"/>
            <a:ext cx="4254330"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المرافق السياحية</a:t>
            </a:r>
          </a:p>
        </p:txBody>
      </p:sp>
      <p:sp>
        <p:nvSpPr>
          <p:cNvPr id="94" name="TextBox 94"/>
          <p:cNvSpPr txBox="1"/>
          <p:nvPr/>
        </p:nvSpPr>
        <p:spPr>
          <a:xfrm>
            <a:off x="9144000" y="1320414"/>
            <a:ext cx="8777457" cy="2559177"/>
          </a:xfrm>
          <a:prstGeom prst="rect">
            <a:avLst/>
          </a:prstGeom>
        </p:spPr>
        <p:txBody>
          <a:bodyPr lIns="0" tIns="0" rIns="0" bIns="0" rtlCol="0" anchor="t">
            <a:spAutoFit/>
          </a:bodyPr>
          <a:lstStyle/>
          <a:p>
            <a:pPr algn="r" rtl="1">
              <a:lnSpc>
                <a:spcPts val="4009"/>
              </a:lnSpc>
            </a:pPr>
            <a:r>
              <a:rPr lang="ar-EG" sz="2570">
                <a:solidFill>
                  <a:srgbClr val="000000"/>
                </a:solidFill>
                <a:latin typeface="29LT Zarid Display"/>
                <a:ea typeface="29LT Zarid Display"/>
                <a:cs typeface="29LT Zarid Display"/>
                <a:sym typeface="29LT Zarid Display"/>
                <a:rtl/>
              </a:rPr>
              <a:t>تم اقتراح تخصيص شريط من المرافق السياحية على طول شارع الرشيد الساحلي في خان يونس، لما يتميز به من موقع استراتيجي يربط شمال المدينة بجنوبها ويطل مباشرة على الواجهة البحرية. تشمل المقترحات إنشاء فنادق، ممشى بحري، مطاعم، وأسواق مفتوحة، بما يعزز من الهوية السياحية للمدينة ويدعم الاقتصاد المحلي وفرص العمل، مع الحفاظ على الطابع الجمالي والبيئي للمكان.</a:t>
            </a:r>
          </a:p>
        </p:txBody>
      </p:sp>
      <p:grpSp>
        <p:nvGrpSpPr>
          <p:cNvPr id="95" name="Group 95"/>
          <p:cNvGrpSpPr/>
          <p:nvPr/>
        </p:nvGrpSpPr>
        <p:grpSpPr>
          <a:xfrm>
            <a:off x="17023461" y="558204"/>
            <a:ext cx="897995" cy="435530"/>
            <a:chOff x="0" y="0"/>
            <a:chExt cx="287993" cy="139677"/>
          </a:xfrm>
        </p:grpSpPr>
        <p:sp>
          <p:nvSpPr>
            <p:cNvPr id="96" name="Freeform 96"/>
            <p:cNvSpPr/>
            <p:nvPr/>
          </p:nvSpPr>
          <p:spPr>
            <a:xfrm>
              <a:off x="0" y="0"/>
              <a:ext cx="287992" cy="139677"/>
            </a:xfrm>
            <a:custGeom>
              <a:avLst/>
              <a:gdLst/>
              <a:ahLst/>
              <a:cxnLst/>
              <a:rect l="l" t="t" r="r" b="b"/>
              <a:pathLst>
                <a:path w="287992" h="139677">
                  <a:moveTo>
                    <a:pt x="0" y="0"/>
                  </a:moveTo>
                  <a:lnTo>
                    <a:pt x="287992" y="0"/>
                  </a:lnTo>
                  <a:lnTo>
                    <a:pt x="287992" y="139677"/>
                  </a:lnTo>
                  <a:lnTo>
                    <a:pt x="0" y="139677"/>
                  </a:lnTo>
                  <a:close/>
                </a:path>
              </a:pathLst>
            </a:custGeom>
            <a:solidFill>
              <a:srgbClr val="E168D9"/>
            </a:solidFill>
            <a:ln w="4762" cap="sq">
              <a:solidFill>
                <a:srgbClr val="F3C592"/>
              </a:solidFill>
              <a:prstDash val="solid"/>
              <a:miter/>
            </a:ln>
          </p:spPr>
        </p:sp>
        <p:sp>
          <p:nvSpPr>
            <p:cNvPr id="97" name="TextBox 97"/>
            <p:cNvSpPr txBox="1"/>
            <p:nvPr/>
          </p:nvSpPr>
          <p:spPr>
            <a:xfrm>
              <a:off x="0" y="-19050"/>
              <a:ext cx="287993" cy="158727"/>
            </a:xfrm>
            <a:prstGeom prst="rect">
              <a:avLst/>
            </a:prstGeom>
          </p:spPr>
          <p:txBody>
            <a:bodyPr lIns="50800" tIns="50800" rIns="50800" bIns="50800" rtlCol="0" anchor="ctr"/>
            <a:lstStyle/>
            <a:p>
              <a:pPr algn="ctr">
                <a:lnSpc>
                  <a:spcPts val="2188"/>
                </a:lnSpc>
              </a:pPr>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98573" cy="10287000"/>
          </a:xfrm>
          <a:custGeom>
            <a:avLst/>
            <a:gdLst/>
            <a:ahLst/>
            <a:cxnLst/>
            <a:rect l="l" t="t" r="r" b="b"/>
            <a:pathLst>
              <a:path w="8098573" h="10287000">
                <a:moveTo>
                  <a:pt x="0" y="0"/>
                </a:moveTo>
                <a:lnTo>
                  <a:pt x="8098573" y="0"/>
                </a:lnTo>
                <a:lnTo>
                  <a:pt x="8098573" y="10287000"/>
                </a:lnTo>
                <a:lnTo>
                  <a:pt x="0" y="10287000"/>
                </a:lnTo>
                <a:lnTo>
                  <a:pt x="0" y="0"/>
                </a:lnTo>
                <a:close/>
              </a:path>
            </a:pathLst>
          </a:custGeom>
          <a:blipFill>
            <a:blip r:embed="rId2"/>
            <a:stretch>
              <a:fillRect l="-4634"/>
            </a:stretch>
          </a:blipFill>
          <a:ln w="9525" cap="sq">
            <a:solidFill>
              <a:srgbClr val="000000"/>
            </a:solidFill>
            <a:prstDash val="solid"/>
            <a:miter/>
          </a:ln>
        </p:spPr>
      </p:sp>
      <p:sp>
        <p:nvSpPr>
          <p:cNvPr id="3" name="Freeform 3"/>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3"/>
            <a:stretch>
              <a:fillRect/>
            </a:stretch>
          </a:blipFill>
        </p:spPr>
      </p:sp>
      <p:sp>
        <p:nvSpPr>
          <p:cNvPr id="4" name="Freeform 4"/>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3"/>
            <a:stretch>
              <a:fillRect/>
            </a:stretch>
          </a:blipFill>
        </p:spPr>
      </p:sp>
      <p:sp>
        <p:nvSpPr>
          <p:cNvPr id="5" name="Freeform 5"/>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4"/>
            <a:stretch>
              <a:fillRect/>
            </a:stretch>
          </a:blipFill>
        </p:spPr>
      </p:sp>
      <p:sp>
        <p:nvSpPr>
          <p:cNvPr id="6" name="Freeform 6"/>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4"/>
            <a:stretch>
              <a:fillRect/>
            </a:stretch>
          </a:blipFill>
        </p:spPr>
      </p:sp>
      <p:sp>
        <p:nvSpPr>
          <p:cNvPr id="7" name="Freeform 7"/>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4"/>
            <a:stretch>
              <a:fillRect/>
            </a:stretch>
          </a:blipFill>
        </p:spPr>
      </p:sp>
      <p:sp>
        <p:nvSpPr>
          <p:cNvPr id="8" name="Freeform 8"/>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4"/>
            <a:stretch>
              <a:fillRect/>
            </a:stretch>
          </a:blipFill>
        </p:spPr>
      </p:sp>
      <p:sp>
        <p:nvSpPr>
          <p:cNvPr id="9" name="Freeform 9"/>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4"/>
            <a:stretch>
              <a:fillRect/>
            </a:stretch>
          </a:blipFill>
        </p:spPr>
      </p:sp>
      <p:sp>
        <p:nvSpPr>
          <p:cNvPr id="10" name="Freeform 10"/>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grpSp>
        <p:nvGrpSpPr>
          <p:cNvPr id="11" name="Group 11"/>
          <p:cNvGrpSpPr/>
          <p:nvPr/>
        </p:nvGrpSpPr>
        <p:grpSpPr>
          <a:xfrm>
            <a:off x="11166582" y="4066745"/>
            <a:ext cx="417652" cy="170288"/>
            <a:chOff x="0" y="0"/>
            <a:chExt cx="159297" cy="64950"/>
          </a:xfrm>
        </p:grpSpPr>
        <p:sp>
          <p:nvSpPr>
            <p:cNvPr id="12" name="Freeform 1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3" name="TextBox 13"/>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4" name="Group 14"/>
          <p:cNvGrpSpPr/>
          <p:nvPr/>
        </p:nvGrpSpPr>
        <p:grpSpPr>
          <a:xfrm>
            <a:off x="11194049" y="4320618"/>
            <a:ext cx="417652" cy="170288"/>
            <a:chOff x="0" y="0"/>
            <a:chExt cx="159297" cy="64950"/>
          </a:xfrm>
        </p:grpSpPr>
        <p:sp>
          <p:nvSpPr>
            <p:cNvPr id="15" name="Freeform 1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6" name="TextBox 1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7" name="Group 17"/>
          <p:cNvGrpSpPr/>
          <p:nvPr/>
        </p:nvGrpSpPr>
        <p:grpSpPr>
          <a:xfrm>
            <a:off x="11185581" y="4589132"/>
            <a:ext cx="417652" cy="170288"/>
            <a:chOff x="0" y="0"/>
            <a:chExt cx="159297" cy="64950"/>
          </a:xfrm>
        </p:grpSpPr>
        <p:sp>
          <p:nvSpPr>
            <p:cNvPr id="18" name="Freeform 1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9" name="TextBox 19"/>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0" name="Group 20"/>
          <p:cNvGrpSpPr/>
          <p:nvPr/>
        </p:nvGrpSpPr>
        <p:grpSpPr>
          <a:xfrm>
            <a:off x="11189982" y="4853414"/>
            <a:ext cx="417652" cy="170288"/>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2" name="TextBox 22"/>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3" name="Group 23"/>
          <p:cNvGrpSpPr/>
          <p:nvPr/>
        </p:nvGrpSpPr>
        <p:grpSpPr>
          <a:xfrm>
            <a:off x="11190910" y="5107077"/>
            <a:ext cx="417652" cy="170288"/>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5" name="TextBox 25"/>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6" name="Group 26"/>
          <p:cNvGrpSpPr/>
          <p:nvPr/>
        </p:nvGrpSpPr>
        <p:grpSpPr>
          <a:xfrm>
            <a:off x="11194049" y="5392785"/>
            <a:ext cx="411064" cy="195280"/>
            <a:chOff x="0" y="0"/>
            <a:chExt cx="131710" cy="62570"/>
          </a:xfrm>
        </p:grpSpPr>
        <p:sp>
          <p:nvSpPr>
            <p:cNvPr id="27" name="Freeform 27"/>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8" name="TextBox 28"/>
            <p:cNvSpPr txBox="1"/>
            <p:nvPr/>
          </p:nvSpPr>
          <p:spPr>
            <a:xfrm>
              <a:off x="0" y="-19050"/>
              <a:ext cx="131710" cy="81620"/>
            </a:xfrm>
            <a:prstGeom prst="rect">
              <a:avLst/>
            </a:prstGeom>
          </p:spPr>
          <p:txBody>
            <a:bodyPr lIns="65640" tIns="65640" rIns="65640" bIns="65640" rtlCol="0" anchor="ctr"/>
            <a:lstStyle/>
            <a:p>
              <a:pPr algn="ctr">
                <a:lnSpc>
                  <a:spcPts val="2188"/>
                </a:lnSpc>
              </a:pPr>
              <a:endParaRPr/>
            </a:p>
          </p:txBody>
        </p:sp>
      </p:grpSp>
      <p:grpSp>
        <p:nvGrpSpPr>
          <p:cNvPr id="29" name="Group 29"/>
          <p:cNvGrpSpPr/>
          <p:nvPr/>
        </p:nvGrpSpPr>
        <p:grpSpPr>
          <a:xfrm>
            <a:off x="11203211" y="5699233"/>
            <a:ext cx="417652" cy="170288"/>
            <a:chOff x="0" y="0"/>
            <a:chExt cx="159297" cy="64950"/>
          </a:xfrm>
        </p:grpSpPr>
        <p:sp>
          <p:nvSpPr>
            <p:cNvPr id="30" name="Freeform 3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1" name="TextBox 31"/>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2" name="Group 32"/>
          <p:cNvGrpSpPr/>
          <p:nvPr/>
        </p:nvGrpSpPr>
        <p:grpSpPr>
          <a:xfrm>
            <a:off x="11203211" y="5954806"/>
            <a:ext cx="417652" cy="170288"/>
            <a:chOff x="0" y="0"/>
            <a:chExt cx="159297" cy="64950"/>
          </a:xfrm>
        </p:grpSpPr>
        <p:sp>
          <p:nvSpPr>
            <p:cNvPr id="33" name="Freeform 3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4" name="TextBox 3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5" name="Group 35"/>
          <p:cNvGrpSpPr/>
          <p:nvPr/>
        </p:nvGrpSpPr>
        <p:grpSpPr>
          <a:xfrm>
            <a:off x="11205263" y="6236261"/>
            <a:ext cx="417652" cy="170288"/>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7" name="TextBox 3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8" name="Group 38"/>
          <p:cNvGrpSpPr/>
          <p:nvPr/>
        </p:nvGrpSpPr>
        <p:grpSpPr>
          <a:xfrm>
            <a:off x="11205263" y="6534136"/>
            <a:ext cx="417652" cy="170288"/>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0" name="TextBox 4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1" name="Freeform 41"/>
          <p:cNvSpPr/>
          <p:nvPr/>
        </p:nvSpPr>
        <p:spPr>
          <a:xfrm>
            <a:off x="11203211" y="7087125"/>
            <a:ext cx="411064" cy="164720"/>
          </a:xfrm>
          <a:custGeom>
            <a:avLst/>
            <a:gdLst/>
            <a:ahLst/>
            <a:cxnLst/>
            <a:rect l="l" t="t" r="r" b="b"/>
            <a:pathLst>
              <a:path w="411064" h="164720">
                <a:moveTo>
                  <a:pt x="0" y="0"/>
                </a:moveTo>
                <a:lnTo>
                  <a:pt x="411064" y="0"/>
                </a:lnTo>
                <a:lnTo>
                  <a:pt x="411064" y="164720"/>
                </a:lnTo>
                <a:lnTo>
                  <a:pt x="0" y="164720"/>
                </a:lnTo>
                <a:lnTo>
                  <a:pt x="0" y="0"/>
                </a:lnTo>
                <a:close/>
              </a:path>
            </a:pathLst>
          </a:custGeom>
          <a:blipFill>
            <a:blip r:embed="rId6"/>
            <a:stretch>
              <a:fillRect/>
            </a:stretch>
          </a:blipFill>
        </p:spPr>
      </p:sp>
      <p:grpSp>
        <p:nvGrpSpPr>
          <p:cNvPr id="42" name="Group 42"/>
          <p:cNvGrpSpPr/>
          <p:nvPr/>
        </p:nvGrpSpPr>
        <p:grpSpPr>
          <a:xfrm>
            <a:off x="11205263" y="6818611"/>
            <a:ext cx="417652" cy="170288"/>
            <a:chOff x="0" y="0"/>
            <a:chExt cx="159297" cy="64950"/>
          </a:xfrm>
        </p:grpSpPr>
        <p:sp>
          <p:nvSpPr>
            <p:cNvPr id="43" name="Freeform 4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4" name="TextBox 4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5" name="Group 45"/>
          <p:cNvGrpSpPr/>
          <p:nvPr/>
        </p:nvGrpSpPr>
        <p:grpSpPr>
          <a:xfrm>
            <a:off x="11189301" y="7617589"/>
            <a:ext cx="417652" cy="170288"/>
            <a:chOff x="0" y="0"/>
            <a:chExt cx="159297" cy="64950"/>
          </a:xfrm>
        </p:grpSpPr>
        <p:sp>
          <p:nvSpPr>
            <p:cNvPr id="46" name="Freeform 4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47" name="TextBox 4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8" name="Freeform 48"/>
          <p:cNvSpPr/>
          <p:nvPr/>
        </p:nvSpPr>
        <p:spPr>
          <a:xfrm>
            <a:off x="11203211" y="8131146"/>
            <a:ext cx="422374" cy="179068"/>
          </a:xfrm>
          <a:custGeom>
            <a:avLst/>
            <a:gdLst/>
            <a:ahLst/>
            <a:cxnLst/>
            <a:rect l="l" t="t" r="r" b="b"/>
            <a:pathLst>
              <a:path w="422374" h="179068">
                <a:moveTo>
                  <a:pt x="0" y="0"/>
                </a:moveTo>
                <a:lnTo>
                  <a:pt x="422373" y="0"/>
                </a:lnTo>
                <a:lnTo>
                  <a:pt x="422373" y="179068"/>
                </a:lnTo>
                <a:lnTo>
                  <a:pt x="0" y="179068"/>
                </a:lnTo>
                <a:lnTo>
                  <a:pt x="0" y="0"/>
                </a:lnTo>
                <a:close/>
              </a:path>
            </a:pathLst>
          </a:custGeom>
          <a:blipFill>
            <a:blip r:embed="rId7"/>
            <a:stretch>
              <a:fillRect l="-3679" t="-5455" r="-4259"/>
            </a:stretch>
          </a:blipFill>
        </p:spPr>
      </p:sp>
      <p:sp>
        <p:nvSpPr>
          <p:cNvPr id="49" name="Freeform 49"/>
          <p:cNvSpPr/>
          <p:nvPr/>
        </p:nvSpPr>
        <p:spPr>
          <a:xfrm>
            <a:off x="11194338" y="7857356"/>
            <a:ext cx="428810" cy="176103"/>
          </a:xfrm>
          <a:custGeom>
            <a:avLst/>
            <a:gdLst/>
            <a:ahLst/>
            <a:cxnLst/>
            <a:rect l="l" t="t" r="r" b="b"/>
            <a:pathLst>
              <a:path w="428810" h="176103">
                <a:moveTo>
                  <a:pt x="0" y="0"/>
                </a:moveTo>
                <a:lnTo>
                  <a:pt x="428810" y="0"/>
                </a:lnTo>
                <a:lnTo>
                  <a:pt x="428810" y="176104"/>
                </a:lnTo>
                <a:lnTo>
                  <a:pt x="0" y="176104"/>
                </a:lnTo>
                <a:lnTo>
                  <a:pt x="0" y="0"/>
                </a:lnTo>
                <a:close/>
              </a:path>
            </a:pathLst>
          </a:custGeom>
          <a:blipFill>
            <a:blip r:embed="rId8"/>
            <a:stretch>
              <a:fillRect l="-8331" t="-2185" r="-19904" b="-11360"/>
            </a:stretch>
          </a:blipFill>
        </p:spPr>
      </p:sp>
      <p:grpSp>
        <p:nvGrpSpPr>
          <p:cNvPr id="50" name="Group 50"/>
          <p:cNvGrpSpPr/>
          <p:nvPr/>
        </p:nvGrpSpPr>
        <p:grpSpPr>
          <a:xfrm>
            <a:off x="11194338" y="8449802"/>
            <a:ext cx="412283" cy="165716"/>
            <a:chOff x="0" y="0"/>
            <a:chExt cx="90632" cy="36429"/>
          </a:xfrm>
        </p:grpSpPr>
        <p:sp>
          <p:nvSpPr>
            <p:cNvPr id="51" name="Freeform 51"/>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2" name="TextBox 52"/>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sp>
        <p:nvSpPr>
          <p:cNvPr id="53" name="Freeform 53"/>
          <p:cNvSpPr/>
          <p:nvPr/>
        </p:nvSpPr>
        <p:spPr>
          <a:xfrm>
            <a:off x="11181181" y="7370904"/>
            <a:ext cx="411893" cy="154861"/>
          </a:xfrm>
          <a:custGeom>
            <a:avLst/>
            <a:gdLst/>
            <a:ahLst/>
            <a:cxnLst/>
            <a:rect l="l" t="t" r="r" b="b"/>
            <a:pathLst>
              <a:path w="411893" h="154861">
                <a:moveTo>
                  <a:pt x="0" y="0"/>
                </a:moveTo>
                <a:lnTo>
                  <a:pt x="411892" y="0"/>
                </a:lnTo>
                <a:lnTo>
                  <a:pt x="411892" y="154861"/>
                </a:lnTo>
                <a:lnTo>
                  <a:pt x="0" y="154861"/>
                </a:lnTo>
                <a:lnTo>
                  <a:pt x="0" y="0"/>
                </a:lnTo>
                <a:close/>
              </a:path>
            </a:pathLst>
          </a:custGeom>
          <a:blipFill>
            <a:blip r:embed="rId9">
              <a:alphaModFix amt="79000"/>
            </a:blip>
            <a:stretch>
              <a:fillRect t="-10100" b="-10100"/>
            </a:stretch>
          </a:blipFill>
        </p:spPr>
      </p:sp>
      <p:grpSp>
        <p:nvGrpSpPr>
          <p:cNvPr id="54" name="Group 54"/>
          <p:cNvGrpSpPr/>
          <p:nvPr/>
        </p:nvGrpSpPr>
        <p:grpSpPr>
          <a:xfrm>
            <a:off x="11190951" y="8736325"/>
            <a:ext cx="412283" cy="165716"/>
            <a:chOff x="0" y="0"/>
            <a:chExt cx="90632" cy="36429"/>
          </a:xfrm>
        </p:grpSpPr>
        <p:sp>
          <p:nvSpPr>
            <p:cNvPr id="55" name="Freeform 5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cap="sq">
              <a:noFill/>
              <a:prstDash val="solid"/>
              <a:miter/>
            </a:ln>
          </p:spPr>
        </p:sp>
        <p:sp>
          <p:nvSpPr>
            <p:cNvPr id="56" name="TextBox 56"/>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57" name="Group 57"/>
          <p:cNvGrpSpPr/>
          <p:nvPr/>
        </p:nvGrpSpPr>
        <p:grpSpPr>
          <a:xfrm>
            <a:off x="11190951" y="9018110"/>
            <a:ext cx="412283" cy="165716"/>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59" name="TextBox 59"/>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0" name="Group 60"/>
          <p:cNvGrpSpPr/>
          <p:nvPr/>
        </p:nvGrpSpPr>
        <p:grpSpPr>
          <a:xfrm>
            <a:off x="11196623" y="9284385"/>
            <a:ext cx="417652" cy="170288"/>
            <a:chOff x="0" y="0"/>
            <a:chExt cx="159297" cy="64950"/>
          </a:xfrm>
        </p:grpSpPr>
        <p:sp>
          <p:nvSpPr>
            <p:cNvPr id="61" name="Freeform 6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562DA"/>
            </a:solidFill>
            <a:ln cap="sq">
              <a:noFill/>
              <a:prstDash val="solid"/>
              <a:miter/>
            </a:ln>
          </p:spPr>
        </p:sp>
        <p:sp>
          <p:nvSpPr>
            <p:cNvPr id="62" name="TextBox 62"/>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3" name="Freeform 63"/>
          <p:cNvSpPr/>
          <p:nvPr/>
        </p:nvSpPr>
        <p:spPr>
          <a:xfrm>
            <a:off x="11199917" y="9565840"/>
            <a:ext cx="417652" cy="170288"/>
          </a:xfrm>
          <a:custGeom>
            <a:avLst/>
            <a:gdLst/>
            <a:ahLst/>
            <a:cxnLst/>
            <a:rect l="l" t="t" r="r" b="b"/>
            <a:pathLst>
              <a:path w="417652" h="170288">
                <a:moveTo>
                  <a:pt x="0" y="0"/>
                </a:moveTo>
                <a:lnTo>
                  <a:pt x="417652" y="0"/>
                </a:lnTo>
                <a:lnTo>
                  <a:pt x="417652" y="170288"/>
                </a:lnTo>
                <a:lnTo>
                  <a:pt x="0" y="170288"/>
                </a:lnTo>
                <a:lnTo>
                  <a:pt x="0" y="0"/>
                </a:lnTo>
                <a:close/>
              </a:path>
            </a:pathLst>
          </a:custGeom>
          <a:blipFill>
            <a:blip r:embed="rId10"/>
            <a:stretch>
              <a:fillRect r="-4729"/>
            </a:stretch>
          </a:blipFill>
        </p:spPr>
      </p:sp>
      <p:grpSp>
        <p:nvGrpSpPr>
          <p:cNvPr id="64" name="Group 64"/>
          <p:cNvGrpSpPr/>
          <p:nvPr/>
        </p:nvGrpSpPr>
        <p:grpSpPr>
          <a:xfrm>
            <a:off x="11196623" y="9879790"/>
            <a:ext cx="417652" cy="170288"/>
            <a:chOff x="0" y="0"/>
            <a:chExt cx="159297" cy="64950"/>
          </a:xfrm>
        </p:grpSpPr>
        <p:sp>
          <p:nvSpPr>
            <p:cNvPr id="65" name="Freeform 6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FBF58C"/>
            </a:solidFill>
            <a:ln cap="sq">
              <a:noFill/>
              <a:prstDash val="solid"/>
              <a:miter/>
            </a:ln>
          </p:spPr>
        </p:sp>
        <p:sp>
          <p:nvSpPr>
            <p:cNvPr id="66" name="TextBox 6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7" name="AutoShape 67"/>
          <p:cNvSpPr/>
          <p:nvPr/>
        </p:nvSpPr>
        <p:spPr>
          <a:xfrm flipV="1">
            <a:off x="8468132" y="4004009"/>
            <a:ext cx="1275546" cy="361480"/>
          </a:xfrm>
          <a:prstGeom prst="line">
            <a:avLst/>
          </a:prstGeom>
          <a:ln w="38100" cap="flat">
            <a:solidFill>
              <a:srgbClr val="000000"/>
            </a:solidFill>
            <a:prstDash val="sysDot"/>
            <a:headEnd type="none" w="sm" len="sm"/>
            <a:tailEnd type="arrow" w="med" len="sm"/>
          </a:ln>
        </p:spPr>
      </p:sp>
      <p:sp>
        <p:nvSpPr>
          <p:cNvPr id="68" name="AutoShape 68"/>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69" name="TextBox 69"/>
          <p:cNvSpPr txBox="1"/>
          <p:nvPr/>
        </p:nvSpPr>
        <p:spPr>
          <a:xfrm>
            <a:off x="12639193" y="371244"/>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سكن ج أحكام خاصة </a:t>
            </a:r>
            <a:r>
              <a:rPr lang="en-US" sz="4400">
                <a:solidFill>
                  <a:srgbClr val="0F2B3C"/>
                </a:solidFill>
                <a:latin typeface="29LT Zarid Display"/>
                <a:ea typeface="29LT Zarid Display"/>
                <a:cs typeface="29LT Zarid Display"/>
                <a:sym typeface="29LT Zarid Display"/>
              </a:rPr>
              <a:t>1</a:t>
            </a:r>
          </a:p>
        </p:txBody>
      </p:sp>
      <p:sp>
        <p:nvSpPr>
          <p:cNvPr id="70" name="Freeform 70"/>
          <p:cNvSpPr/>
          <p:nvPr/>
        </p:nvSpPr>
        <p:spPr>
          <a:xfrm>
            <a:off x="17080474" y="568818"/>
            <a:ext cx="899130" cy="366599"/>
          </a:xfrm>
          <a:custGeom>
            <a:avLst/>
            <a:gdLst/>
            <a:ahLst/>
            <a:cxnLst/>
            <a:rect l="l" t="t" r="r" b="b"/>
            <a:pathLst>
              <a:path w="899130" h="366599">
                <a:moveTo>
                  <a:pt x="0" y="0"/>
                </a:moveTo>
                <a:lnTo>
                  <a:pt x="899129" y="0"/>
                </a:lnTo>
                <a:lnTo>
                  <a:pt x="899129" y="366599"/>
                </a:lnTo>
                <a:lnTo>
                  <a:pt x="0" y="366599"/>
                </a:lnTo>
                <a:lnTo>
                  <a:pt x="0" y="0"/>
                </a:lnTo>
                <a:close/>
              </a:path>
            </a:pathLst>
          </a:custGeom>
          <a:blipFill>
            <a:blip r:embed="rId10"/>
            <a:stretch>
              <a:fillRect r="-4729"/>
            </a:stretch>
          </a:blipFill>
        </p:spPr>
      </p:sp>
      <p:sp>
        <p:nvSpPr>
          <p:cNvPr id="71" name="Freeform 71"/>
          <p:cNvSpPr/>
          <p:nvPr/>
        </p:nvSpPr>
        <p:spPr>
          <a:xfrm>
            <a:off x="13202376" y="1458053"/>
            <a:ext cx="4380814" cy="3685447"/>
          </a:xfrm>
          <a:custGeom>
            <a:avLst/>
            <a:gdLst/>
            <a:ahLst/>
            <a:cxnLst/>
            <a:rect l="l" t="t" r="r" b="b"/>
            <a:pathLst>
              <a:path w="4380814" h="3685447">
                <a:moveTo>
                  <a:pt x="0" y="0"/>
                </a:moveTo>
                <a:lnTo>
                  <a:pt x="4380814" y="0"/>
                </a:lnTo>
                <a:lnTo>
                  <a:pt x="4380814" y="3685447"/>
                </a:lnTo>
                <a:lnTo>
                  <a:pt x="0" y="3685447"/>
                </a:lnTo>
                <a:lnTo>
                  <a:pt x="0" y="0"/>
                </a:lnTo>
                <a:close/>
              </a:path>
            </a:pathLst>
          </a:custGeom>
          <a:blipFill>
            <a:blip r:embed="rId11"/>
            <a:stretch>
              <a:fillRect/>
            </a:stretch>
          </a:blipFill>
        </p:spPr>
      </p:sp>
      <p:sp>
        <p:nvSpPr>
          <p:cNvPr id="72" name="AutoShape 72"/>
          <p:cNvSpPr/>
          <p:nvPr/>
        </p:nvSpPr>
        <p:spPr>
          <a:xfrm>
            <a:off x="13509806" y="6048085"/>
            <a:ext cx="5542588" cy="14288"/>
          </a:xfrm>
          <a:prstGeom prst="line">
            <a:avLst/>
          </a:prstGeom>
          <a:ln w="28575" cap="flat">
            <a:solidFill>
              <a:srgbClr val="94415A">
                <a:alpha val="23922"/>
              </a:srgbClr>
            </a:solidFill>
            <a:prstDash val="solid"/>
            <a:headEnd type="none" w="sm" len="sm"/>
            <a:tailEnd type="none" w="sm" len="sm"/>
          </a:ln>
        </p:spPr>
      </p:sp>
      <p:sp>
        <p:nvSpPr>
          <p:cNvPr id="73" name="TextBox 73"/>
          <p:cNvSpPr txBox="1"/>
          <p:nvPr/>
        </p:nvSpPr>
        <p:spPr>
          <a:xfrm>
            <a:off x="12639156" y="5186137"/>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سكن ج أحكام خاصة </a:t>
            </a:r>
            <a:r>
              <a:rPr lang="en-US" sz="4400">
                <a:solidFill>
                  <a:srgbClr val="0F2B3C"/>
                </a:solidFill>
                <a:latin typeface="29LT Zarid Display"/>
                <a:ea typeface="29LT Zarid Display"/>
                <a:cs typeface="29LT Zarid Display"/>
                <a:sym typeface="29LT Zarid Display"/>
              </a:rPr>
              <a:t>2</a:t>
            </a:r>
          </a:p>
        </p:txBody>
      </p:sp>
      <p:grpSp>
        <p:nvGrpSpPr>
          <p:cNvPr id="74" name="Group 74"/>
          <p:cNvGrpSpPr/>
          <p:nvPr/>
        </p:nvGrpSpPr>
        <p:grpSpPr>
          <a:xfrm>
            <a:off x="17080437" y="5488071"/>
            <a:ext cx="899130" cy="370313"/>
            <a:chOff x="0" y="0"/>
            <a:chExt cx="342937" cy="141241"/>
          </a:xfrm>
        </p:grpSpPr>
        <p:sp>
          <p:nvSpPr>
            <p:cNvPr id="75" name="Freeform 75"/>
            <p:cNvSpPr/>
            <p:nvPr/>
          </p:nvSpPr>
          <p:spPr>
            <a:xfrm>
              <a:off x="0" y="0"/>
              <a:ext cx="342937" cy="141241"/>
            </a:xfrm>
            <a:custGeom>
              <a:avLst/>
              <a:gdLst/>
              <a:ahLst/>
              <a:cxnLst/>
              <a:rect l="l" t="t" r="r" b="b"/>
              <a:pathLst>
                <a:path w="342937" h="141241">
                  <a:moveTo>
                    <a:pt x="0" y="0"/>
                  </a:moveTo>
                  <a:lnTo>
                    <a:pt x="342937" y="0"/>
                  </a:lnTo>
                  <a:lnTo>
                    <a:pt x="342937" y="141241"/>
                  </a:lnTo>
                  <a:lnTo>
                    <a:pt x="0" y="141241"/>
                  </a:lnTo>
                  <a:close/>
                </a:path>
              </a:pathLst>
            </a:custGeom>
            <a:solidFill>
              <a:srgbClr val="FBF58C"/>
            </a:solidFill>
            <a:ln cap="sq">
              <a:noFill/>
              <a:prstDash val="solid"/>
              <a:miter/>
            </a:ln>
          </p:spPr>
        </p:sp>
        <p:sp>
          <p:nvSpPr>
            <p:cNvPr id="76" name="TextBox 76"/>
            <p:cNvSpPr txBox="1"/>
            <p:nvPr/>
          </p:nvSpPr>
          <p:spPr>
            <a:xfrm>
              <a:off x="0" y="-19050"/>
              <a:ext cx="342937" cy="160291"/>
            </a:xfrm>
            <a:prstGeom prst="rect">
              <a:avLst/>
            </a:prstGeom>
          </p:spPr>
          <p:txBody>
            <a:bodyPr lIns="65640" tIns="65640" rIns="65640" bIns="65640" rtlCol="0" anchor="ctr"/>
            <a:lstStyle/>
            <a:p>
              <a:pPr algn="ctr">
                <a:lnSpc>
                  <a:spcPts val="2188"/>
                </a:lnSpc>
              </a:pPr>
              <a:endParaRPr/>
            </a:p>
          </p:txBody>
        </p:sp>
      </p:grpSp>
      <p:sp>
        <p:nvSpPr>
          <p:cNvPr id="77" name="Freeform 77"/>
          <p:cNvSpPr/>
          <p:nvPr/>
        </p:nvSpPr>
        <p:spPr>
          <a:xfrm>
            <a:off x="13337753" y="6487669"/>
            <a:ext cx="4377349" cy="3248459"/>
          </a:xfrm>
          <a:custGeom>
            <a:avLst/>
            <a:gdLst/>
            <a:ahLst/>
            <a:cxnLst/>
            <a:rect l="l" t="t" r="r" b="b"/>
            <a:pathLst>
              <a:path w="4377349" h="3248459">
                <a:moveTo>
                  <a:pt x="0" y="0"/>
                </a:moveTo>
                <a:lnTo>
                  <a:pt x="4377349" y="0"/>
                </a:lnTo>
                <a:lnTo>
                  <a:pt x="4377349" y="3248459"/>
                </a:lnTo>
                <a:lnTo>
                  <a:pt x="0" y="3248459"/>
                </a:lnTo>
                <a:lnTo>
                  <a:pt x="0" y="0"/>
                </a:lnTo>
                <a:close/>
              </a:path>
            </a:pathLst>
          </a:custGeom>
          <a:blipFill>
            <a:blip r:embed="rId12"/>
            <a:stretch>
              <a:fillRect t="-1538" b="-1538"/>
            </a:stretch>
          </a:blipFill>
        </p:spPr>
      </p:sp>
      <p:sp>
        <p:nvSpPr>
          <p:cNvPr id="78" name="TextBox 78"/>
          <p:cNvSpPr txBox="1"/>
          <p:nvPr/>
        </p:nvSpPr>
        <p:spPr>
          <a:xfrm>
            <a:off x="-331712" y="128994"/>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المناطق السكنية</a:t>
            </a:r>
          </a:p>
        </p:txBody>
      </p:sp>
      <p:sp>
        <p:nvSpPr>
          <p:cNvPr id="79" name="TextBox 79"/>
          <p:cNvSpPr txBox="1"/>
          <p:nvPr/>
        </p:nvSpPr>
        <p:spPr>
          <a:xfrm>
            <a:off x="9931532" y="4007719"/>
            <a:ext cx="13326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مدينة خان يونس</a:t>
            </a:r>
          </a:p>
        </p:txBody>
      </p:sp>
      <p:sp>
        <p:nvSpPr>
          <p:cNvPr id="80" name="TextBox 80"/>
          <p:cNvSpPr txBox="1"/>
          <p:nvPr/>
        </p:nvSpPr>
        <p:spPr>
          <a:xfrm>
            <a:off x="10242282" y="4276611"/>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شبكة الشوارع</a:t>
            </a:r>
          </a:p>
        </p:txBody>
      </p:sp>
      <p:sp>
        <p:nvSpPr>
          <p:cNvPr id="81" name="TextBox 81"/>
          <p:cNvSpPr txBox="1"/>
          <p:nvPr/>
        </p:nvSpPr>
        <p:spPr>
          <a:xfrm>
            <a:off x="10135723" y="4544779"/>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الموانئ المقترحة</a:t>
            </a:r>
          </a:p>
        </p:txBody>
      </p:sp>
      <p:sp>
        <p:nvSpPr>
          <p:cNvPr id="82" name="TextBox 82"/>
          <p:cNvSpPr txBox="1"/>
          <p:nvPr/>
        </p:nvSpPr>
        <p:spPr>
          <a:xfrm>
            <a:off x="9372274" y="4808222"/>
            <a:ext cx="18329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محطات المواصلات الرئيسية</a:t>
            </a:r>
          </a:p>
        </p:txBody>
      </p:sp>
      <p:sp>
        <p:nvSpPr>
          <p:cNvPr id="83" name="TextBox 83"/>
          <p:cNvSpPr txBox="1"/>
          <p:nvPr/>
        </p:nvSpPr>
        <p:spPr>
          <a:xfrm>
            <a:off x="10135723" y="5063071"/>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جامعات وكليات</a:t>
            </a:r>
          </a:p>
        </p:txBody>
      </p:sp>
      <p:sp>
        <p:nvSpPr>
          <p:cNvPr id="84" name="TextBox 84"/>
          <p:cNvSpPr txBox="1"/>
          <p:nvPr/>
        </p:nvSpPr>
        <p:spPr>
          <a:xfrm>
            <a:off x="9896673" y="5373735"/>
            <a:ext cx="12483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مجمع دوائر حكومية</a:t>
            </a:r>
          </a:p>
        </p:txBody>
      </p:sp>
      <p:sp>
        <p:nvSpPr>
          <p:cNvPr id="85" name="TextBox 85"/>
          <p:cNvSpPr txBox="1"/>
          <p:nvPr/>
        </p:nvSpPr>
        <p:spPr>
          <a:xfrm>
            <a:off x="10403218" y="5643606"/>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مقابر</a:t>
            </a:r>
          </a:p>
        </p:txBody>
      </p:sp>
      <p:sp>
        <p:nvSpPr>
          <p:cNvPr id="86" name="TextBox 86"/>
          <p:cNvSpPr txBox="1"/>
          <p:nvPr/>
        </p:nvSpPr>
        <p:spPr>
          <a:xfrm>
            <a:off x="9474602" y="6145780"/>
            <a:ext cx="158542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مسرح  رئيسي/ ساحات عامة</a:t>
            </a:r>
          </a:p>
        </p:txBody>
      </p:sp>
      <p:sp>
        <p:nvSpPr>
          <p:cNvPr id="87" name="TextBox 87"/>
          <p:cNvSpPr txBox="1"/>
          <p:nvPr/>
        </p:nvSpPr>
        <p:spPr>
          <a:xfrm>
            <a:off x="9399248" y="8690875"/>
            <a:ext cx="16321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الحدائق والمساحات الخضراء</a:t>
            </a:r>
          </a:p>
        </p:txBody>
      </p:sp>
      <p:sp>
        <p:nvSpPr>
          <p:cNvPr id="88" name="TextBox 88"/>
          <p:cNvSpPr txBox="1"/>
          <p:nvPr/>
        </p:nvSpPr>
        <p:spPr>
          <a:xfrm>
            <a:off x="10283906" y="5885843"/>
            <a:ext cx="82608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عامة</a:t>
            </a:r>
          </a:p>
        </p:txBody>
      </p:sp>
      <p:sp>
        <p:nvSpPr>
          <p:cNvPr id="89" name="TextBox 89"/>
          <p:cNvSpPr txBox="1"/>
          <p:nvPr/>
        </p:nvSpPr>
        <p:spPr>
          <a:xfrm>
            <a:off x="10058506" y="6455387"/>
            <a:ext cx="100151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اثار و مباني دينية</a:t>
            </a:r>
          </a:p>
        </p:txBody>
      </p:sp>
      <p:sp>
        <p:nvSpPr>
          <p:cNvPr id="90" name="TextBox 90"/>
          <p:cNvSpPr txBox="1"/>
          <p:nvPr/>
        </p:nvSpPr>
        <p:spPr>
          <a:xfrm>
            <a:off x="10585183" y="6749648"/>
            <a:ext cx="44616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 تجاري </a:t>
            </a:r>
          </a:p>
        </p:txBody>
      </p:sp>
      <p:sp>
        <p:nvSpPr>
          <p:cNvPr id="91" name="TextBox 91"/>
          <p:cNvSpPr txBox="1"/>
          <p:nvPr/>
        </p:nvSpPr>
        <p:spPr>
          <a:xfrm>
            <a:off x="9304720" y="7047220"/>
            <a:ext cx="180527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منطقة صناعات خفيفة وحرفية</a:t>
            </a:r>
          </a:p>
        </p:txBody>
      </p:sp>
      <p:sp>
        <p:nvSpPr>
          <p:cNvPr id="92" name="TextBox 92"/>
          <p:cNvSpPr txBox="1"/>
          <p:nvPr/>
        </p:nvSpPr>
        <p:spPr>
          <a:xfrm>
            <a:off x="9449550" y="7577028"/>
            <a:ext cx="163223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93" name="TextBox 93"/>
          <p:cNvSpPr txBox="1"/>
          <p:nvPr/>
        </p:nvSpPr>
        <p:spPr>
          <a:xfrm>
            <a:off x="10261702" y="8091529"/>
            <a:ext cx="86364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تنقية</a:t>
            </a:r>
          </a:p>
        </p:txBody>
      </p:sp>
      <p:sp>
        <p:nvSpPr>
          <p:cNvPr id="94" name="TextBox 94"/>
          <p:cNvSpPr txBox="1"/>
          <p:nvPr/>
        </p:nvSpPr>
        <p:spPr>
          <a:xfrm>
            <a:off x="9884494" y="7838306"/>
            <a:ext cx="122550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مزرعة خلايا شمسية</a:t>
            </a:r>
          </a:p>
        </p:txBody>
      </p:sp>
      <p:sp>
        <p:nvSpPr>
          <p:cNvPr id="95" name="TextBox 95"/>
          <p:cNvSpPr txBox="1"/>
          <p:nvPr/>
        </p:nvSpPr>
        <p:spPr>
          <a:xfrm>
            <a:off x="9511936" y="8401136"/>
            <a:ext cx="156984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معالجة مياه عادمة</a:t>
            </a:r>
          </a:p>
        </p:txBody>
      </p:sp>
      <p:sp>
        <p:nvSpPr>
          <p:cNvPr id="96" name="TextBox 96"/>
          <p:cNvSpPr txBox="1"/>
          <p:nvPr/>
        </p:nvSpPr>
        <p:spPr>
          <a:xfrm>
            <a:off x="10265666" y="7307157"/>
            <a:ext cx="78955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محمية طبيعية</a:t>
            </a:r>
          </a:p>
        </p:txBody>
      </p:sp>
      <p:sp>
        <p:nvSpPr>
          <p:cNvPr id="97" name="TextBox 97"/>
          <p:cNvSpPr txBox="1"/>
          <p:nvPr/>
        </p:nvSpPr>
        <p:spPr>
          <a:xfrm>
            <a:off x="10250899" y="8940879"/>
            <a:ext cx="885253"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حرم شاطئ</a:t>
            </a:r>
          </a:p>
        </p:txBody>
      </p:sp>
      <p:sp>
        <p:nvSpPr>
          <p:cNvPr id="98" name="TextBox 98"/>
          <p:cNvSpPr txBox="1"/>
          <p:nvPr/>
        </p:nvSpPr>
        <p:spPr>
          <a:xfrm>
            <a:off x="10215298" y="9250486"/>
            <a:ext cx="797954"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سياحية</a:t>
            </a:r>
          </a:p>
        </p:txBody>
      </p:sp>
      <p:sp>
        <p:nvSpPr>
          <p:cNvPr id="99" name="TextBox 99"/>
          <p:cNvSpPr txBox="1"/>
          <p:nvPr/>
        </p:nvSpPr>
        <p:spPr>
          <a:xfrm>
            <a:off x="9785318" y="9560093"/>
            <a:ext cx="127470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1</a:t>
            </a:r>
          </a:p>
        </p:txBody>
      </p:sp>
      <p:sp>
        <p:nvSpPr>
          <p:cNvPr id="100" name="TextBox 100"/>
          <p:cNvSpPr txBox="1"/>
          <p:nvPr/>
        </p:nvSpPr>
        <p:spPr>
          <a:xfrm>
            <a:off x="9721085" y="9849832"/>
            <a:ext cx="136426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2</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6630" y="0"/>
            <a:ext cx="8098573" cy="10287000"/>
          </a:xfrm>
          <a:custGeom>
            <a:avLst/>
            <a:gdLst/>
            <a:ahLst/>
            <a:cxnLst/>
            <a:rect l="l" t="t" r="r" b="b"/>
            <a:pathLst>
              <a:path w="8098573" h="10287000">
                <a:moveTo>
                  <a:pt x="0" y="0"/>
                </a:moveTo>
                <a:lnTo>
                  <a:pt x="8098573" y="0"/>
                </a:lnTo>
                <a:lnTo>
                  <a:pt x="8098573" y="10287000"/>
                </a:lnTo>
                <a:lnTo>
                  <a:pt x="0" y="10287000"/>
                </a:lnTo>
                <a:lnTo>
                  <a:pt x="0" y="0"/>
                </a:lnTo>
                <a:close/>
              </a:path>
            </a:pathLst>
          </a:custGeom>
          <a:blipFill>
            <a:blip r:embed="rId2"/>
            <a:stretch>
              <a:fillRect l="-4634"/>
            </a:stretch>
          </a:blipFill>
          <a:ln w="9525" cap="sq">
            <a:solidFill>
              <a:srgbClr val="000000"/>
            </a:solidFill>
            <a:prstDash val="solid"/>
            <a:miter/>
          </a:ln>
        </p:spPr>
      </p:sp>
      <p:sp>
        <p:nvSpPr>
          <p:cNvPr id="3" name="Freeform 3"/>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3"/>
            <a:stretch>
              <a:fillRect/>
            </a:stretch>
          </a:blipFill>
        </p:spPr>
      </p:sp>
      <p:sp>
        <p:nvSpPr>
          <p:cNvPr id="4" name="Freeform 4"/>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3"/>
            <a:stretch>
              <a:fillRect/>
            </a:stretch>
          </a:blipFill>
        </p:spPr>
      </p:sp>
      <p:sp>
        <p:nvSpPr>
          <p:cNvPr id="5" name="Freeform 5"/>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4"/>
            <a:stretch>
              <a:fillRect/>
            </a:stretch>
          </a:blipFill>
        </p:spPr>
      </p:sp>
      <p:sp>
        <p:nvSpPr>
          <p:cNvPr id="6" name="Freeform 6"/>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4"/>
            <a:stretch>
              <a:fillRect/>
            </a:stretch>
          </a:blipFill>
        </p:spPr>
      </p:sp>
      <p:sp>
        <p:nvSpPr>
          <p:cNvPr id="7" name="Freeform 7"/>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4"/>
            <a:stretch>
              <a:fillRect/>
            </a:stretch>
          </a:blipFill>
        </p:spPr>
      </p:sp>
      <p:sp>
        <p:nvSpPr>
          <p:cNvPr id="8" name="Freeform 8"/>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4"/>
            <a:stretch>
              <a:fillRect/>
            </a:stretch>
          </a:blipFill>
        </p:spPr>
      </p:sp>
      <p:sp>
        <p:nvSpPr>
          <p:cNvPr id="9" name="Freeform 9"/>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4"/>
            <a:stretch>
              <a:fillRect/>
            </a:stretch>
          </a:blipFill>
        </p:spPr>
      </p:sp>
      <p:sp>
        <p:nvSpPr>
          <p:cNvPr id="10" name="Freeform 10"/>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grpSp>
        <p:nvGrpSpPr>
          <p:cNvPr id="11" name="Group 11"/>
          <p:cNvGrpSpPr/>
          <p:nvPr/>
        </p:nvGrpSpPr>
        <p:grpSpPr>
          <a:xfrm>
            <a:off x="10880262" y="3880795"/>
            <a:ext cx="417652" cy="170288"/>
            <a:chOff x="0" y="0"/>
            <a:chExt cx="159297" cy="64950"/>
          </a:xfrm>
        </p:grpSpPr>
        <p:sp>
          <p:nvSpPr>
            <p:cNvPr id="12" name="Freeform 1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3" name="TextBox 13"/>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4" name="Group 14"/>
          <p:cNvGrpSpPr/>
          <p:nvPr/>
        </p:nvGrpSpPr>
        <p:grpSpPr>
          <a:xfrm>
            <a:off x="10907729" y="4134668"/>
            <a:ext cx="417652" cy="170288"/>
            <a:chOff x="0" y="0"/>
            <a:chExt cx="159297" cy="64950"/>
          </a:xfrm>
        </p:grpSpPr>
        <p:sp>
          <p:nvSpPr>
            <p:cNvPr id="15" name="Freeform 1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6" name="TextBox 1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7" name="Group 17"/>
          <p:cNvGrpSpPr/>
          <p:nvPr/>
        </p:nvGrpSpPr>
        <p:grpSpPr>
          <a:xfrm>
            <a:off x="10899262" y="4403182"/>
            <a:ext cx="417652" cy="170288"/>
            <a:chOff x="0" y="0"/>
            <a:chExt cx="159297" cy="64950"/>
          </a:xfrm>
        </p:grpSpPr>
        <p:sp>
          <p:nvSpPr>
            <p:cNvPr id="18" name="Freeform 1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19" name="TextBox 19"/>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0" name="Group 20"/>
          <p:cNvGrpSpPr/>
          <p:nvPr/>
        </p:nvGrpSpPr>
        <p:grpSpPr>
          <a:xfrm>
            <a:off x="10903662" y="4667464"/>
            <a:ext cx="417652" cy="170288"/>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2" name="TextBox 22"/>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3" name="Group 23"/>
          <p:cNvGrpSpPr/>
          <p:nvPr/>
        </p:nvGrpSpPr>
        <p:grpSpPr>
          <a:xfrm>
            <a:off x="10904590" y="4921127"/>
            <a:ext cx="417652" cy="170288"/>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5" name="TextBox 25"/>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6" name="Group 26"/>
          <p:cNvGrpSpPr/>
          <p:nvPr/>
        </p:nvGrpSpPr>
        <p:grpSpPr>
          <a:xfrm>
            <a:off x="10907729" y="5206835"/>
            <a:ext cx="411064" cy="195280"/>
            <a:chOff x="0" y="0"/>
            <a:chExt cx="131710" cy="62570"/>
          </a:xfrm>
        </p:grpSpPr>
        <p:sp>
          <p:nvSpPr>
            <p:cNvPr id="27" name="Freeform 27"/>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28" name="TextBox 28"/>
            <p:cNvSpPr txBox="1"/>
            <p:nvPr/>
          </p:nvSpPr>
          <p:spPr>
            <a:xfrm>
              <a:off x="0" y="-19050"/>
              <a:ext cx="131710" cy="81620"/>
            </a:xfrm>
            <a:prstGeom prst="rect">
              <a:avLst/>
            </a:prstGeom>
          </p:spPr>
          <p:txBody>
            <a:bodyPr lIns="65640" tIns="65640" rIns="65640" bIns="65640" rtlCol="0" anchor="ctr"/>
            <a:lstStyle/>
            <a:p>
              <a:pPr algn="ctr">
                <a:lnSpc>
                  <a:spcPts val="2188"/>
                </a:lnSpc>
              </a:pPr>
              <a:endParaRPr/>
            </a:p>
          </p:txBody>
        </p:sp>
      </p:grpSp>
      <p:grpSp>
        <p:nvGrpSpPr>
          <p:cNvPr id="29" name="Group 29"/>
          <p:cNvGrpSpPr/>
          <p:nvPr/>
        </p:nvGrpSpPr>
        <p:grpSpPr>
          <a:xfrm>
            <a:off x="10916891" y="5513283"/>
            <a:ext cx="417652" cy="170288"/>
            <a:chOff x="0" y="0"/>
            <a:chExt cx="159297" cy="64950"/>
          </a:xfrm>
        </p:grpSpPr>
        <p:sp>
          <p:nvSpPr>
            <p:cNvPr id="30" name="Freeform 3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1" name="TextBox 31"/>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2" name="Group 32"/>
          <p:cNvGrpSpPr/>
          <p:nvPr/>
        </p:nvGrpSpPr>
        <p:grpSpPr>
          <a:xfrm>
            <a:off x="10916891" y="5768856"/>
            <a:ext cx="417652" cy="170288"/>
            <a:chOff x="0" y="0"/>
            <a:chExt cx="159297" cy="64950"/>
          </a:xfrm>
        </p:grpSpPr>
        <p:sp>
          <p:nvSpPr>
            <p:cNvPr id="33" name="Freeform 3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4" name="TextBox 3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5" name="Group 35"/>
          <p:cNvGrpSpPr/>
          <p:nvPr/>
        </p:nvGrpSpPr>
        <p:grpSpPr>
          <a:xfrm>
            <a:off x="10918944" y="6050311"/>
            <a:ext cx="417652" cy="170288"/>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37" name="TextBox 3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8" name="Group 38"/>
          <p:cNvGrpSpPr/>
          <p:nvPr/>
        </p:nvGrpSpPr>
        <p:grpSpPr>
          <a:xfrm>
            <a:off x="10918944" y="6348186"/>
            <a:ext cx="417652" cy="170288"/>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0" name="TextBox 4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1" name="Freeform 41"/>
          <p:cNvSpPr/>
          <p:nvPr/>
        </p:nvSpPr>
        <p:spPr>
          <a:xfrm>
            <a:off x="10916891" y="6901175"/>
            <a:ext cx="411064" cy="164720"/>
          </a:xfrm>
          <a:custGeom>
            <a:avLst/>
            <a:gdLst/>
            <a:ahLst/>
            <a:cxnLst/>
            <a:rect l="l" t="t" r="r" b="b"/>
            <a:pathLst>
              <a:path w="411064" h="164720">
                <a:moveTo>
                  <a:pt x="0" y="0"/>
                </a:moveTo>
                <a:lnTo>
                  <a:pt x="411064" y="0"/>
                </a:lnTo>
                <a:lnTo>
                  <a:pt x="411064" y="164720"/>
                </a:lnTo>
                <a:lnTo>
                  <a:pt x="0" y="164720"/>
                </a:lnTo>
                <a:lnTo>
                  <a:pt x="0" y="0"/>
                </a:lnTo>
                <a:close/>
              </a:path>
            </a:pathLst>
          </a:custGeom>
          <a:blipFill>
            <a:blip r:embed="rId6"/>
            <a:stretch>
              <a:fillRect/>
            </a:stretch>
          </a:blipFill>
        </p:spPr>
      </p:sp>
      <p:grpSp>
        <p:nvGrpSpPr>
          <p:cNvPr id="42" name="Group 42"/>
          <p:cNvGrpSpPr/>
          <p:nvPr/>
        </p:nvGrpSpPr>
        <p:grpSpPr>
          <a:xfrm>
            <a:off x="10918944" y="6632661"/>
            <a:ext cx="417652" cy="170288"/>
            <a:chOff x="0" y="0"/>
            <a:chExt cx="159297" cy="64950"/>
          </a:xfrm>
        </p:grpSpPr>
        <p:sp>
          <p:nvSpPr>
            <p:cNvPr id="43" name="Freeform 4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4" name="TextBox 4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5" name="Group 45"/>
          <p:cNvGrpSpPr/>
          <p:nvPr/>
        </p:nvGrpSpPr>
        <p:grpSpPr>
          <a:xfrm>
            <a:off x="10902981" y="7431639"/>
            <a:ext cx="417652" cy="170288"/>
            <a:chOff x="0" y="0"/>
            <a:chExt cx="159297" cy="64950"/>
          </a:xfrm>
        </p:grpSpPr>
        <p:sp>
          <p:nvSpPr>
            <p:cNvPr id="46" name="Freeform 4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47" name="TextBox 4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8" name="Freeform 48"/>
          <p:cNvSpPr/>
          <p:nvPr/>
        </p:nvSpPr>
        <p:spPr>
          <a:xfrm>
            <a:off x="10916891" y="7945196"/>
            <a:ext cx="422374" cy="179068"/>
          </a:xfrm>
          <a:custGeom>
            <a:avLst/>
            <a:gdLst/>
            <a:ahLst/>
            <a:cxnLst/>
            <a:rect l="l" t="t" r="r" b="b"/>
            <a:pathLst>
              <a:path w="422374" h="179068">
                <a:moveTo>
                  <a:pt x="0" y="0"/>
                </a:moveTo>
                <a:lnTo>
                  <a:pt x="422374" y="0"/>
                </a:lnTo>
                <a:lnTo>
                  <a:pt x="422374" y="179068"/>
                </a:lnTo>
                <a:lnTo>
                  <a:pt x="0" y="179068"/>
                </a:lnTo>
                <a:lnTo>
                  <a:pt x="0" y="0"/>
                </a:lnTo>
                <a:close/>
              </a:path>
            </a:pathLst>
          </a:custGeom>
          <a:blipFill>
            <a:blip r:embed="rId7"/>
            <a:stretch>
              <a:fillRect l="-3679" t="-5455" r="-4259"/>
            </a:stretch>
          </a:blipFill>
        </p:spPr>
      </p:sp>
      <p:sp>
        <p:nvSpPr>
          <p:cNvPr id="49" name="Freeform 49"/>
          <p:cNvSpPr/>
          <p:nvPr/>
        </p:nvSpPr>
        <p:spPr>
          <a:xfrm>
            <a:off x="10908018" y="7671406"/>
            <a:ext cx="428810" cy="176103"/>
          </a:xfrm>
          <a:custGeom>
            <a:avLst/>
            <a:gdLst/>
            <a:ahLst/>
            <a:cxnLst/>
            <a:rect l="l" t="t" r="r" b="b"/>
            <a:pathLst>
              <a:path w="428810" h="176103">
                <a:moveTo>
                  <a:pt x="0" y="0"/>
                </a:moveTo>
                <a:lnTo>
                  <a:pt x="428810" y="0"/>
                </a:lnTo>
                <a:lnTo>
                  <a:pt x="428810" y="176104"/>
                </a:lnTo>
                <a:lnTo>
                  <a:pt x="0" y="176104"/>
                </a:lnTo>
                <a:lnTo>
                  <a:pt x="0" y="0"/>
                </a:lnTo>
                <a:close/>
              </a:path>
            </a:pathLst>
          </a:custGeom>
          <a:blipFill>
            <a:blip r:embed="rId8"/>
            <a:stretch>
              <a:fillRect l="-8331" t="-2185" r="-19904" b="-11360"/>
            </a:stretch>
          </a:blipFill>
        </p:spPr>
      </p:sp>
      <p:grpSp>
        <p:nvGrpSpPr>
          <p:cNvPr id="50" name="Group 50"/>
          <p:cNvGrpSpPr/>
          <p:nvPr/>
        </p:nvGrpSpPr>
        <p:grpSpPr>
          <a:xfrm>
            <a:off x="10908018" y="8263853"/>
            <a:ext cx="412283" cy="165716"/>
            <a:chOff x="0" y="0"/>
            <a:chExt cx="90632" cy="36429"/>
          </a:xfrm>
        </p:grpSpPr>
        <p:sp>
          <p:nvSpPr>
            <p:cNvPr id="51" name="Freeform 51"/>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2" name="TextBox 52"/>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sp>
        <p:nvSpPr>
          <p:cNvPr id="53" name="Freeform 53"/>
          <p:cNvSpPr/>
          <p:nvPr/>
        </p:nvSpPr>
        <p:spPr>
          <a:xfrm>
            <a:off x="10894861" y="7184954"/>
            <a:ext cx="411893" cy="154861"/>
          </a:xfrm>
          <a:custGeom>
            <a:avLst/>
            <a:gdLst/>
            <a:ahLst/>
            <a:cxnLst/>
            <a:rect l="l" t="t" r="r" b="b"/>
            <a:pathLst>
              <a:path w="411893" h="154861">
                <a:moveTo>
                  <a:pt x="0" y="0"/>
                </a:moveTo>
                <a:lnTo>
                  <a:pt x="411893" y="0"/>
                </a:lnTo>
                <a:lnTo>
                  <a:pt x="411893" y="154861"/>
                </a:lnTo>
                <a:lnTo>
                  <a:pt x="0" y="154861"/>
                </a:lnTo>
                <a:lnTo>
                  <a:pt x="0" y="0"/>
                </a:lnTo>
                <a:close/>
              </a:path>
            </a:pathLst>
          </a:custGeom>
          <a:blipFill>
            <a:blip r:embed="rId9">
              <a:alphaModFix amt="79000"/>
            </a:blip>
            <a:stretch>
              <a:fillRect t="-10100" b="-10100"/>
            </a:stretch>
          </a:blipFill>
        </p:spPr>
      </p:sp>
      <p:grpSp>
        <p:nvGrpSpPr>
          <p:cNvPr id="54" name="Group 54"/>
          <p:cNvGrpSpPr/>
          <p:nvPr/>
        </p:nvGrpSpPr>
        <p:grpSpPr>
          <a:xfrm>
            <a:off x="10904631" y="8550375"/>
            <a:ext cx="412283" cy="165716"/>
            <a:chOff x="0" y="0"/>
            <a:chExt cx="90632" cy="36429"/>
          </a:xfrm>
        </p:grpSpPr>
        <p:sp>
          <p:nvSpPr>
            <p:cNvPr id="55" name="Freeform 5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cap="sq">
              <a:noFill/>
              <a:prstDash val="solid"/>
              <a:miter/>
            </a:ln>
          </p:spPr>
        </p:sp>
        <p:sp>
          <p:nvSpPr>
            <p:cNvPr id="56" name="TextBox 56"/>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57" name="Group 57"/>
          <p:cNvGrpSpPr/>
          <p:nvPr/>
        </p:nvGrpSpPr>
        <p:grpSpPr>
          <a:xfrm>
            <a:off x="10904631" y="8832160"/>
            <a:ext cx="412283" cy="165716"/>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59" name="TextBox 59"/>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0" name="Group 60"/>
          <p:cNvGrpSpPr/>
          <p:nvPr/>
        </p:nvGrpSpPr>
        <p:grpSpPr>
          <a:xfrm>
            <a:off x="10910303" y="9098435"/>
            <a:ext cx="417652" cy="170288"/>
            <a:chOff x="0" y="0"/>
            <a:chExt cx="159297" cy="64950"/>
          </a:xfrm>
        </p:grpSpPr>
        <p:sp>
          <p:nvSpPr>
            <p:cNvPr id="61" name="Freeform 6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562DA"/>
            </a:solidFill>
            <a:ln cap="sq">
              <a:noFill/>
              <a:prstDash val="solid"/>
              <a:miter/>
            </a:ln>
          </p:spPr>
        </p:sp>
        <p:sp>
          <p:nvSpPr>
            <p:cNvPr id="62" name="TextBox 62"/>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3" name="Freeform 63"/>
          <p:cNvSpPr/>
          <p:nvPr/>
        </p:nvSpPr>
        <p:spPr>
          <a:xfrm>
            <a:off x="10913597" y="9379890"/>
            <a:ext cx="417652" cy="170288"/>
          </a:xfrm>
          <a:custGeom>
            <a:avLst/>
            <a:gdLst/>
            <a:ahLst/>
            <a:cxnLst/>
            <a:rect l="l" t="t" r="r" b="b"/>
            <a:pathLst>
              <a:path w="417652" h="170288">
                <a:moveTo>
                  <a:pt x="0" y="0"/>
                </a:moveTo>
                <a:lnTo>
                  <a:pt x="417653" y="0"/>
                </a:lnTo>
                <a:lnTo>
                  <a:pt x="417653" y="170288"/>
                </a:lnTo>
                <a:lnTo>
                  <a:pt x="0" y="170288"/>
                </a:lnTo>
                <a:lnTo>
                  <a:pt x="0" y="0"/>
                </a:lnTo>
                <a:close/>
              </a:path>
            </a:pathLst>
          </a:custGeom>
          <a:blipFill>
            <a:blip r:embed="rId10"/>
            <a:stretch>
              <a:fillRect r="-4729"/>
            </a:stretch>
          </a:blipFill>
        </p:spPr>
      </p:sp>
      <p:grpSp>
        <p:nvGrpSpPr>
          <p:cNvPr id="64" name="Group 64"/>
          <p:cNvGrpSpPr/>
          <p:nvPr/>
        </p:nvGrpSpPr>
        <p:grpSpPr>
          <a:xfrm>
            <a:off x="10910303" y="9693840"/>
            <a:ext cx="417652" cy="170288"/>
            <a:chOff x="0" y="0"/>
            <a:chExt cx="159297" cy="64950"/>
          </a:xfrm>
        </p:grpSpPr>
        <p:sp>
          <p:nvSpPr>
            <p:cNvPr id="65" name="Freeform 6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FBF58C"/>
            </a:solidFill>
            <a:ln cap="sq">
              <a:noFill/>
              <a:prstDash val="solid"/>
              <a:miter/>
            </a:ln>
          </p:spPr>
        </p:sp>
        <p:sp>
          <p:nvSpPr>
            <p:cNvPr id="66" name="TextBox 6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7" name="Freeform 67"/>
          <p:cNvSpPr/>
          <p:nvPr/>
        </p:nvSpPr>
        <p:spPr>
          <a:xfrm>
            <a:off x="10914543" y="9984688"/>
            <a:ext cx="426454" cy="170288"/>
          </a:xfrm>
          <a:custGeom>
            <a:avLst/>
            <a:gdLst/>
            <a:ahLst/>
            <a:cxnLst/>
            <a:rect l="l" t="t" r="r" b="b"/>
            <a:pathLst>
              <a:path w="426454" h="170288">
                <a:moveTo>
                  <a:pt x="0" y="0"/>
                </a:moveTo>
                <a:lnTo>
                  <a:pt x="426454" y="0"/>
                </a:lnTo>
                <a:lnTo>
                  <a:pt x="426454" y="170288"/>
                </a:lnTo>
                <a:lnTo>
                  <a:pt x="0" y="170288"/>
                </a:lnTo>
                <a:lnTo>
                  <a:pt x="0" y="0"/>
                </a:lnTo>
                <a:close/>
              </a:path>
            </a:pathLst>
          </a:custGeom>
          <a:blipFill>
            <a:blip r:embed="rId11"/>
            <a:stretch>
              <a:fillRect/>
            </a:stretch>
          </a:blipFill>
        </p:spPr>
      </p:sp>
      <p:sp>
        <p:nvSpPr>
          <p:cNvPr id="68" name="AutoShape 68"/>
          <p:cNvSpPr/>
          <p:nvPr/>
        </p:nvSpPr>
        <p:spPr>
          <a:xfrm flipV="1">
            <a:off x="8181812" y="3818059"/>
            <a:ext cx="1275546" cy="361480"/>
          </a:xfrm>
          <a:prstGeom prst="line">
            <a:avLst/>
          </a:prstGeom>
          <a:ln w="38100" cap="flat">
            <a:solidFill>
              <a:srgbClr val="000000"/>
            </a:solidFill>
            <a:prstDash val="sysDot"/>
            <a:headEnd type="none" w="sm" len="sm"/>
            <a:tailEnd type="arrow" w="med" len="sm"/>
          </a:ln>
        </p:spPr>
      </p:sp>
      <p:sp>
        <p:nvSpPr>
          <p:cNvPr id="69" name="AutoShape 69"/>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70" name="TextBox 70"/>
          <p:cNvSpPr txBox="1"/>
          <p:nvPr/>
        </p:nvSpPr>
        <p:spPr>
          <a:xfrm>
            <a:off x="12639193" y="371244"/>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سكن ب أحكام خاصة </a:t>
            </a:r>
          </a:p>
        </p:txBody>
      </p:sp>
      <p:sp>
        <p:nvSpPr>
          <p:cNvPr id="71" name="Freeform 71"/>
          <p:cNvSpPr/>
          <p:nvPr/>
        </p:nvSpPr>
        <p:spPr>
          <a:xfrm>
            <a:off x="17080474" y="568818"/>
            <a:ext cx="899130" cy="366599"/>
          </a:xfrm>
          <a:custGeom>
            <a:avLst/>
            <a:gdLst/>
            <a:ahLst/>
            <a:cxnLst/>
            <a:rect l="l" t="t" r="r" b="b"/>
            <a:pathLst>
              <a:path w="899130" h="366599">
                <a:moveTo>
                  <a:pt x="0" y="0"/>
                </a:moveTo>
                <a:lnTo>
                  <a:pt x="899129" y="0"/>
                </a:lnTo>
                <a:lnTo>
                  <a:pt x="899129" y="366599"/>
                </a:lnTo>
                <a:lnTo>
                  <a:pt x="0" y="366599"/>
                </a:lnTo>
                <a:lnTo>
                  <a:pt x="0" y="0"/>
                </a:lnTo>
                <a:close/>
              </a:path>
            </a:pathLst>
          </a:custGeom>
          <a:blipFill>
            <a:blip r:embed="rId10"/>
            <a:stretch>
              <a:fillRect r="-4729"/>
            </a:stretch>
          </a:blipFill>
        </p:spPr>
      </p:sp>
      <p:sp>
        <p:nvSpPr>
          <p:cNvPr id="72" name="TextBox 72"/>
          <p:cNvSpPr txBox="1"/>
          <p:nvPr/>
        </p:nvSpPr>
        <p:spPr>
          <a:xfrm>
            <a:off x="-542771" y="82810"/>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المناطق السكنية</a:t>
            </a:r>
          </a:p>
        </p:txBody>
      </p:sp>
      <p:sp>
        <p:nvSpPr>
          <p:cNvPr id="73" name="TextBox 73"/>
          <p:cNvSpPr txBox="1"/>
          <p:nvPr/>
        </p:nvSpPr>
        <p:spPr>
          <a:xfrm>
            <a:off x="9645212" y="3821769"/>
            <a:ext cx="13326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مدينة خان يونس</a:t>
            </a:r>
          </a:p>
        </p:txBody>
      </p:sp>
      <p:sp>
        <p:nvSpPr>
          <p:cNvPr id="74" name="TextBox 74"/>
          <p:cNvSpPr txBox="1"/>
          <p:nvPr/>
        </p:nvSpPr>
        <p:spPr>
          <a:xfrm>
            <a:off x="9955962" y="4090662"/>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شبكة الشوارع</a:t>
            </a:r>
          </a:p>
        </p:txBody>
      </p:sp>
      <p:sp>
        <p:nvSpPr>
          <p:cNvPr id="75" name="TextBox 75"/>
          <p:cNvSpPr txBox="1"/>
          <p:nvPr/>
        </p:nvSpPr>
        <p:spPr>
          <a:xfrm>
            <a:off x="9849403" y="4358829"/>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الموانئ المقترحة</a:t>
            </a:r>
          </a:p>
        </p:txBody>
      </p:sp>
      <p:sp>
        <p:nvSpPr>
          <p:cNvPr id="76" name="TextBox 76"/>
          <p:cNvSpPr txBox="1"/>
          <p:nvPr/>
        </p:nvSpPr>
        <p:spPr>
          <a:xfrm>
            <a:off x="9085954" y="4622272"/>
            <a:ext cx="18329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محطات المواصلات الرئيسية</a:t>
            </a:r>
          </a:p>
        </p:txBody>
      </p:sp>
      <p:sp>
        <p:nvSpPr>
          <p:cNvPr id="77" name="TextBox 77"/>
          <p:cNvSpPr txBox="1"/>
          <p:nvPr/>
        </p:nvSpPr>
        <p:spPr>
          <a:xfrm>
            <a:off x="9849403" y="4877121"/>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جامعات وكليات</a:t>
            </a:r>
          </a:p>
        </p:txBody>
      </p:sp>
      <p:sp>
        <p:nvSpPr>
          <p:cNvPr id="78" name="TextBox 78"/>
          <p:cNvSpPr txBox="1"/>
          <p:nvPr/>
        </p:nvSpPr>
        <p:spPr>
          <a:xfrm>
            <a:off x="9610353" y="5187785"/>
            <a:ext cx="12483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مجمع دوائر حكومية</a:t>
            </a:r>
          </a:p>
        </p:txBody>
      </p:sp>
      <p:sp>
        <p:nvSpPr>
          <p:cNvPr id="79" name="TextBox 79"/>
          <p:cNvSpPr txBox="1"/>
          <p:nvPr/>
        </p:nvSpPr>
        <p:spPr>
          <a:xfrm>
            <a:off x="10116898" y="5457657"/>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مقابر</a:t>
            </a:r>
          </a:p>
        </p:txBody>
      </p:sp>
      <p:sp>
        <p:nvSpPr>
          <p:cNvPr id="80" name="TextBox 80"/>
          <p:cNvSpPr txBox="1"/>
          <p:nvPr/>
        </p:nvSpPr>
        <p:spPr>
          <a:xfrm>
            <a:off x="9188282" y="5959830"/>
            <a:ext cx="158542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مسرح  رئيسي/ ساحات عامة</a:t>
            </a:r>
          </a:p>
        </p:txBody>
      </p:sp>
      <p:sp>
        <p:nvSpPr>
          <p:cNvPr id="81" name="TextBox 81"/>
          <p:cNvSpPr txBox="1"/>
          <p:nvPr/>
        </p:nvSpPr>
        <p:spPr>
          <a:xfrm>
            <a:off x="9112929" y="8504926"/>
            <a:ext cx="16321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الحدائق والمساحات الخضراء</a:t>
            </a:r>
          </a:p>
        </p:txBody>
      </p:sp>
      <p:sp>
        <p:nvSpPr>
          <p:cNvPr id="82" name="TextBox 82"/>
          <p:cNvSpPr txBox="1"/>
          <p:nvPr/>
        </p:nvSpPr>
        <p:spPr>
          <a:xfrm>
            <a:off x="9997586" y="5699893"/>
            <a:ext cx="82608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عامة</a:t>
            </a:r>
          </a:p>
        </p:txBody>
      </p:sp>
      <p:sp>
        <p:nvSpPr>
          <p:cNvPr id="83" name="TextBox 83"/>
          <p:cNvSpPr txBox="1"/>
          <p:nvPr/>
        </p:nvSpPr>
        <p:spPr>
          <a:xfrm>
            <a:off x="9772187" y="6269437"/>
            <a:ext cx="100151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اثار و مباني دينية</a:t>
            </a:r>
          </a:p>
        </p:txBody>
      </p:sp>
      <p:sp>
        <p:nvSpPr>
          <p:cNvPr id="84" name="TextBox 84"/>
          <p:cNvSpPr txBox="1"/>
          <p:nvPr/>
        </p:nvSpPr>
        <p:spPr>
          <a:xfrm>
            <a:off x="10298863" y="6563698"/>
            <a:ext cx="44616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 تجاري </a:t>
            </a:r>
          </a:p>
        </p:txBody>
      </p:sp>
      <p:sp>
        <p:nvSpPr>
          <p:cNvPr id="85" name="TextBox 85"/>
          <p:cNvSpPr txBox="1"/>
          <p:nvPr/>
        </p:nvSpPr>
        <p:spPr>
          <a:xfrm>
            <a:off x="9018400" y="6861270"/>
            <a:ext cx="180527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منطقة صناعات خفيفة وحرفية</a:t>
            </a:r>
          </a:p>
        </p:txBody>
      </p:sp>
      <p:sp>
        <p:nvSpPr>
          <p:cNvPr id="86" name="TextBox 86"/>
          <p:cNvSpPr txBox="1"/>
          <p:nvPr/>
        </p:nvSpPr>
        <p:spPr>
          <a:xfrm>
            <a:off x="9163230" y="7391078"/>
            <a:ext cx="163223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87" name="TextBox 87"/>
          <p:cNvSpPr txBox="1"/>
          <p:nvPr/>
        </p:nvSpPr>
        <p:spPr>
          <a:xfrm>
            <a:off x="9975383" y="7905580"/>
            <a:ext cx="86364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تنقية</a:t>
            </a:r>
          </a:p>
        </p:txBody>
      </p:sp>
      <p:sp>
        <p:nvSpPr>
          <p:cNvPr id="88" name="TextBox 88"/>
          <p:cNvSpPr txBox="1"/>
          <p:nvPr/>
        </p:nvSpPr>
        <p:spPr>
          <a:xfrm>
            <a:off x="9598175" y="7652356"/>
            <a:ext cx="122550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مزرعة خلايا شمسية</a:t>
            </a:r>
          </a:p>
        </p:txBody>
      </p:sp>
      <p:sp>
        <p:nvSpPr>
          <p:cNvPr id="89" name="TextBox 89"/>
          <p:cNvSpPr txBox="1"/>
          <p:nvPr/>
        </p:nvSpPr>
        <p:spPr>
          <a:xfrm>
            <a:off x="9225616" y="8215187"/>
            <a:ext cx="156984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معالجة مياه عادمة</a:t>
            </a:r>
          </a:p>
        </p:txBody>
      </p:sp>
      <p:sp>
        <p:nvSpPr>
          <p:cNvPr id="90" name="TextBox 90"/>
          <p:cNvSpPr txBox="1"/>
          <p:nvPr/>
        </p:nvSpPr>
        <p:spPr>
          <a:xfrm>
            <a:off x="9979346" y="7121207"/>
            <a:ext cx="78955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محمية طبيعية</a:t>
            </a:r>
          </a:p>
        </p:txBody>
      </p:sp>
      <p:sp>
        <p:nvSpPr>
          <p:cNvPr id="91" name="TextBox 91"/>
          <p:cNvSpPr txBox="1"/>
          <p:nvPr/>
        </p:nvSpPr>
        <p:spPr>
          <a:xfrm>
            <a:off x="9964580" y="8754929"/>
            <a:ext cx="885253"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حرم شاطئ</a:t>
            </a:r>
          </a:p>
        </p:txBody>
      </p:sp>
      <p:sp>
        <p:nvSpPr>
          <p:cNvPr id="92" name="TextBox 92"/>
          <p:cNvSpPr txBox="1"/>
          <p:nvPr/>
        </p:nvSpPr>
        <p:spPr>
          <a:xfrm>
            <a:off x="9928979" y="9064536"/>
            <a:ext cx="797954"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سياحية</a:t>
            </a:r>
          </a:p>
        </p:txBody>
      </p:sp>
      <p:sp>
        <p:nvSpPr>
          <p:cNvPr id="93" name="TextBox 93"/>
          <p:cNvSpPr txBox="1"/>
          <p:nvPr/>
        </p:nvSpPr>
        <p:spPr>
          <a:xfrm>
            <a:off x="9498999" y="9374143"/>
            <a:ext cx="127470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1</a:t>
            </a:r>
          </a:p>
        </p:txBody>
      </p:sp>
      <p:sp>
        <p:nvSpPr>
          <p:cNvPr id="94" name="TextBox 94"/>
          <p:cNvSpPr txBox="1"/>
          <p:nvPr/>
        </p:nvSpPr>
        <p:spPr>
          <a:xfrm>
            <a:off x="9434766" y="9663882"/>
            <a:ext cx="136426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2</a:t>
            </a:r>
          </a:p>
        </p:txBody>
      </p:sp>
      <p:sp>
        <p:nvSpPr>
          <p:cNvPr id="95" name="TextBox 95"/>
          <p:cNvSpPr txBox="1"/>
          <p:nvPr/>
        </p:nvSpPr>
        <p:spPr>
          <a:xfrm>
            <a:off x="9523224" y="9940682"/>
            <a:ext cx="120370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ب  أحكام خاصة </a:t>
            </a:r>
          </a:p>
        </p:txBody>
      </p:sp>
      <p:sp>
        <p:nvSpPr>
          <p:cNvPr id="96" name="Freeform 96"/>
          <p:cNvSpPr/>
          <p:nvPr/>
        </p:nvSpPr>
        <p:spPr>
          <a:xfrm>
            <a:off x="13032411" y="1617780"/>
            <a:ext cx="4682690" cy="3473635"/>
          </a:xfrm>
          <a:custGeom>
            <a:avLst/>
            <a:gdLst/>
            <a:ahLst/>
            <a:cxnLst/>
            <a:rect l="l" t="t" r="r" b="b"/>
            <a:pathLst>
              <a:path w="4682690" h="3473635">
                <a:moveTo>
                  <a:pt x="0" y="0"/>
                </a:moveTo>
                <a:lnTo>
                  <a:pt x="4682691" y="0"/>
                </a:lnTo>
                <a:lnTo>
                  <a:pt x="4682691" y="3473635"/>
                </a:lnTo>
                <a:lnTo>
                  <a:pt x="0" y="3473635"/>
                </a:lnTo>
                <a:lnTo>
                  <a:pt x="0" y="0"/>
                </a:lnTo>
                <a:close/>
              </a:path>
            </a:pathLst>
          </a:custGeom>
          <a:blipFill>
            <a:blip r:embed="rId12"/>
            <a:stretch>
              <a:fillRect/>
            </a:stretch>
          </a:blipFill>
        </p:spPr>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3509843" y="1233192"/>
            <a:ext cx="5542588" cy="14288"/>
          </a:xfrm>
          <a:prstGeom prst="line">
            <a:avLst/>
          </a:prstGeom>
          <a:ln w="28575" cap="flat">
            <a:solidFill>
              <a:srgbClr val="94415A">
                <a:alpha val="23922"/>
              </a:srgbClr>
            </a:solidFill>
            <a:prstDash val="solid"/>
            <a:headEnd type="none" w="sm" len="sm"/>
            <a:tailEnd type="none" w="sm" len="sm"/>
          </a:ln>
        </p:spPr>
      </p:sp>
      <p:sp>
        <p:nvSpPr>
          <p:cNvPr id="3" name="TextBox 3"/>
          <p:cNvSpPr txBox="1"/>
          <p:nvPr/>
        </p:nvSpPr>
        <p:spPr>
          <a:xfrm>
            <a:off x="13844058" y="371244"/>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سكن أ </a:t>
            </a:r>
          </a:p>
        </p:txBody>
      </p:sp>
      <p:sp>
        <p:nvSpPr>
          <p:cNvPr id="4" name="Freeform 4"/>
          <p:cNvSpPr/>
          <p:nvPr/>
        </p:nvSpPr>
        <p:spPr>
          <a:xfrm>
            <a:off x="846630" y="0"/>
            <a:ext cx="8082739" cy="10287000"/>
          </a:xfrm>
          <a:custGeom>
            <a:avLst/>
            <a:gdLst/>
            <a:ahLst/>
            <a:cxnLst/>
            <a:rect l="l" t="t" r="r" b="b"/>
            <a:pathLst>
              <a:path w="8082739" h="10287000">
                <a:moveTo>
                  <a:pt x="0" y="0"/>
                </a:moveTo>
                <a:lnTo>
                  <a:pt x="8082739" y="0"/>
                </a:lnTo>
                <a:lnTo>
                  <a:pt x="8082739" y="10287000"/>
                </a:lnTo>
                <a:lnTo>
                  <a:pt x="0" y="10287000"/>
                </a:lnTo>
                <a:lnTo>
                  <a:pt x="0" y="0"/>
                </a:lnTo>
                <a:close/>
              </a:path>
            </a:pathLst>
          </a:custGeom>
          <a:blipFill>
            <a:blip r:embed="rId2"/>
            <a:stretch>
              <a:fillRect l="-4839"/>
            </a:stretch>
          </a:blipFill>
          <a:ln w="9525" cap="sq">
            <a:solidFill>
              <a:srgbClr val="000000"/>
            </a:solidFill>
            <a:prstDash val="solid"/>
            <a:miter/>
          </a:ln>
        </p:spPr>
      </p:sp>
      <p:sp>
        <p:nvSpPr>
          <p:cNvPr id="5" name="Freeform 5"/>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3"/>
            <a:stretch>
              <a:fillRect/>
            </a:stretch>
          </a:blipFill>
        </p:spPr>
      </p:sp>
      <p:sp>
        <p:nvSpPr>
          <p:cNvPr id="6" name="Freeform 6"/>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3"/>
            <a:stretch>
              <a:fillRect/>
            </a:stretch>
          </a:blipFill>
        </p:spPr>
      </p:sp>
      <p:sp>
        <p:nvSpPr>
          <p:cNvPr id="7" name="Freeform 7"/>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4"/>
            <a:stretch>
              <a:fillRect/>
            </a:stretch>
          </a:blipFill>
        </p:spPr>
      </p:sp>
      <p:sp>
        <p:nvSpPr>
          <p:cNvPr id="8" name="Freeform 8"/>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4"/>
            <a:stretch>
              <a:fillRect/>
            </a:stretch>
          </a:blipFill>
        </p:spPr>
      </p:sp>
      <p:sp>
        <p:nvSpPr>
          <p:cNvPr id="9" name="Freeform 9"/>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4"/>
            <a:stretch>
              <a:fillRect/>
            </a:stretch>
          </a:blipFill>
        </p:spPr>
      </p:sp>
      <p:sp>
        <p:nvSpPr>
          <p:cNvPr id="10" name="Freeform 10"/>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4"/>
            <a:stretch>
              <a:fillRect/>
            </a:stretch>
          </a:blipFill>
        </p:spPr>
      </p:sp>
      <p:sp>
        <p:nvSpPr>
          <p:cNvPr id="11" name="Freeform 11"/>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4"/>
            <a:stretch>
              <a:fillRect/>
            </a:stretch>
          </a:blipFill>
        </p:spPr>
      </p:sp>
      <p:sp>
        <p:nvSpPr>
          <p:cNvPr id="12" name="Freeform 12"/>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sp>
        <p:nvSpPr>
          <p:cNvPr id="13" name="Freeform 13"/>
          <p:cNvSpPr/>
          <p:nvPr/>
        </p:nvSpPr>
        <p:spPr>
          <a:xfrm rot="-2004958">
            <a:off x="5067550" y="3777894"/>
            <a:ext cx="220840" cy="85212"/>
          </a:xfrm>
          <a:custGeom>
            <a:avLst/>
            <a:gdLst/>
            <a:ahLst/>
            <a:cxnLst/>
            <a:rect l="l" t="t" r="r" b="b"/>
            <a:pathLst>
              <a:path w="220840" h="85212">
                <a:moveTo>
                  <a:pt x="0" y="0"/>
                </a:moveTo>
                <a:lnTo>
                  <a:pt x="220840" y="0"/>
                </a:lnTo>
                <a:lnTo>
                  <a:pt x="220840" y="85212"/>
                </a:lnTo>
                <a:lnTo>
                  <a:pt x="0" y="85212"/>
                </a:lnTo>
                <a:lnTo>
                  <a:pt x="0" y="0"/>
                </a:lnTo>
                <a:close/>
              </a:path>
            </a:pathLst>
          </a:custGeom>
          <a:blipFill>
            <a:blip r:embed="rId6"/>
            <a:stretch>
              <a:fillRect t="-10880" r="-18373" b="-677"/>
            </a:stretch>
          </a:blipFill>
        </p:spPr>
      </p:sp>
      <p:sp>
        <p:nvSpPr>
          <p:cNvPr id="14" name="AutoShape 14"/>
          <p:cNvSpPr/>
          <p:nvPr/>
        </p:nvSpPr>
        <p:spPr>
          <a:xfrm flipV="1">
            <a:off x="8181812" y="3390234"/>
            <a:ext cx="1275546" cy="361480"/>
          </a:xfrm>
          <a:prstGeom prst="line">
            <a:avLst/>
          </a:prstGeom>
          <a:ln w="38100" cap="flat">
            <a:solidFill>
              <a:srgbClr val="000000"/>
            </a:solidFill>
            <a:prstDash val="sysDot"/>
            <a:headEnd type="none" w="sm" len="sm"/>
            <a:tailEnd type="arrow" w="med" len="sm"/>
          </a:ln>
        </p:spPr>
      </p:sp>
      <p:grpSp>
        <p:nvGrpSpPr>
          <p:cNvPr id="15" name="Group 15"/>
          <p:cNvGrpSpPr/>
          <p:nvPr/>
        </p:nvGrpSpPr>
        <p:grpSpPr>
          <a:xfrm>
            <a:off x="11005862" y="3430210"/>
            <a:ext cx="417652" cy="170288"/>
            <a:chOff x="0" y="0"/>
            <a:chExt cx="159297" cy="64950"/>
          </a:xfrm>
        </p:grpSpPr>
        <p:sp>
          <p:nvSpPr>
            <p:cNvPr id="16" name="Freeform 1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7" name="TextBox 1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8" name="Group 18"/>
          <p:cNvGrpSpPr/>
          <p:nvPr/>
        </p:nvGrpSpPr>
        <p:grpSpPr>
          <a:xfrm>
            <a:off x="11033329" y="3684083"/>
            <a:ext cx="417652" cy="170288"/>
            <a:chOff x="0" y="0"/>
            <a:chExt cx="159297" cy="64950"/>
          </a:xfrm>
        </p:grpSpPr>
        <p:sp>
          <p:nvSpPr>
            <p:cNvPr id="19" name="Freeform 1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20" name="TextBox 2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1" name="Group 21"/>
          <p:cNvGrpSpPr/>
          <p:nvPr/>
        </p:nvGrpSpPr>
        <p:grpSpPr>
          <a:xfrm>
            <a:off x="11024862" y="3952597"/>
            <a:ext cx="417652" cy="170288"/>
            <a:chOff x="0" y="0"/>
            <a:chExt cx="159297" cy="64950"/>
          </a:xfrm>
        </p:grpSpPr>
        <p:sp>
          <p:nvSpPr>
            <p:cNvPr id="22" name="Freeform 2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23" name="TextBox 23"/>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4" name="Group 24"/>
          <p:cNvGrpSpPr/>
          <p:nvPr/>
        </p:nvGrpSpPr>
        <p:grpSpPr>
          <a:xfrm>
            <a:off x="11029262" y="4216879"/>
            <a:ext cx="417652" cy="170288"/>
            <a:chOff x="0" y="0"/>
            <a:chExt cx="159297" cy="64950"/>
          </a:xfrm>
        </p:grpSpPr>
        <p:sp>
          <p:nvSpPr>
            <p:cNvPr id="25" name="Freeform 2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6" name="TextBox 2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7" name="Group 27"/>
          <p:cNvGrpSpPr/>
          <p:nvPr/>
        </p:nvGrpSpPr>
        <p:grpSpPr>
          <a:xfrm>
            <a:off x="11030190" y="4470542"/>
            <a:ext cx="417652" cy="170288"/>
            <a:chOff x="0" y="0"/>
            <a:chExt cx="159297" cy="64950"/>
          </a:xfrm>
        </p:grpSpPr>
        <p:sp>
          <p:nvSpPr>
            <p:cNvPr id="28" name="Freeform 2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9" name="TextBox 29"/>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0" name="Group 30"/>
          <p:cNvGrpSpPr/>
          <p:nvPr/>
        </p:nvGrpSpPr>
        <p:grpSpPr>
          <a:xfrm>
            <a:off x="11033329" y="4756250"/>
            <a:ext cx="411064" cy="195280"/>
            <a:chOff x="0" y="0"/>
            <a:chExt cx="131710" cy="62570"/>
          </a:xfrm>
        </p:grpSpPr>
        <p:sp>
          <p:nvSpPr>
            <p:cNvPr id="31" name="Freeform 31"/>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32" name="TextBox 32"/>
            <p:cNvSpPr txBox="1"/>
            <p:nvPr/>
          </p:nvSpPr>
          <p:spPr>
            <a:xfrm>
              <a:off x="0" y="-19050"/>
              <a:ext cx="131710" cy="81620"/>
            </a:xfrm>
            <a:prstGeom prst="rect">
              <a:avLst/>
            </a:prstGeom>
          </p:spPr>
          <p:txBody>
            <a:bodyPr lIns="65640" tIns="65640" rIns="65640" bIns="65640" rtlCol="0" anchor="ctr"/>
            <a:lstStyle/>
            <a:p>
              <a:pPr algn="ctr">
                <a:lnSpc>
                  <a:spcPts val="2188"/>
                </a:lnSpc>
              </a:pPr>
              <a:endParaRPr/>
            </a:p>
          </p:txBody>
        </p:sp>
      </p:grpSp>
      <p:grpSp>
        <p:nvGrpSpPr>
          <p:cNvPr id="33" name="Group 33"/>
          <p:cNvGrpSpPr/>
          <p:nvPr/>
        </p:nvGrpSpPr>
        <p:grpSpPr>
          <a:xfrm>
            <a:off x="11042491" y="5062698"/>
            <a:ext cx="417652" cy="170288"/>
            <a:chOff x="0" y="0"/>
            <a:chExt cx="159297" cy="64950"/>
          </a:xfrm>
        </p:grpSpPr>
        <p:sp>
          <p:nvSpPr>
            <p:cNvPr id="34" name="Freeform 3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5" name="TextBox 35"/>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6" name="Group 36"/>
          <p:cNvGrpSpPr/>
          <p:nvPr/>
        </p:nvGrpSpPr>
        <p:grpSpPr>
          <a:xfrm>
            <a:off x="11042491" y="5318271"/>
            <a:ext cx="417652" cy="170288"/>
            <a:chOff x="0" y="0"/>
            <a:chExt cx="159297" cy="64950"/>
          </a:xfrm>
        </p:grpSpPr>
        <p:sp>
          <p:nvSpPr>
            <p:cNvPr id="37" name="Freeform 3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8" name="TextBox 38"/>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9" name="Group 39"/>
          <p:cNvGrpSpPr/>
          <p:nvPr/>
        </p:nvGrpSpPr>
        <p:grpSpPr>
          <a:xfrm>
            <a:off x="11044544" y="5599725"/>
            <a:ext cx="417652" cy="170288"/>
            <a:chOff x="0" y="0"/>
            <a:chExt cx="159297" cy="64950"/>
          </a:xfrm>
        </p:grpSpPr>
        <p:sp>
          <p:nvSpPr>
            <p:cNvPr id="40" name="Freeform 4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41" name="TextBox 41"/>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2" name="Group 42"/>
          <p:cNvGrpSpPr/>
          <p:nvPr/>
        </p:nvGrpSpPr>
        <p:grpSpPr>
          <a:xfrm>
            <a:off x="11044544" y="5897601"/>
            <a:ext cx="417652" cy="170288"/>
            <a:chOff x="0" y="0"/>
            <a:chExt cx="159297" cy="64950"/>
          </a:xfrm>
        </p:grpSpPr>
        <p:sp>
          <p:nvSpPr>
            <p:cNvPr id="43" name="Freeform 4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4" name="TextBox 4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5" name="Freeform 45"/>
          <p:cNvSpPr/>
          <p:nvPr/>
        </p:nvSpPr>
        <p:spPr>
          <a:xfrm>
            <a:off x="11042491" y="6450590"/>
            <a:ext cx="411064" cy="164720"/>
          </a:xfrm>
          <a:custGeom>
            <a:avLst/>
            <a:gdLst/>
            <a:ahLst/>
            <a:cxnLst/>
            <a:rect l="l" t="t" r="r" b="b"/>
            <a:pathLst>
              <a:path w="411064" h="164720">
                <a:moveTo>
                  <a:pt x="0" y="0"/>
                </a:moveTo>
                <a:lnTo>
                  <a:pt x="411064" y="0"/>
                </a:lnTo>
                <a:lnTo>
                  <a:pt x="411064" y="164719"/>
                </a:lnTo>
                <a:lnTo>
                  <a:pt x="0" y="164719"/>
                </a:lnTo>
                <a:lnTo>
                  <a:pt x="0" y="0"/>
                </a:lnTo>
                <a:close/>
              </a:path>
            </a:pathLst>
          </a:custGeom>
          <a:blipFill>
            <a:blip r:embed="rId7"/>
            <a:stretch>
              <a:fillRect/>
            </a:stretch>
          </a:blipFill>
        </p:spPr>
      </p:sp>
      <p:grpSp>
        <p:nvGrpSpPr>
          <p:cNvPr id="46" name="Group 46"/>
          <p:cNvGrpSpPr/>
          <p:nvPr/>
        </p:nvGrpSpPr>
        <p:grpSpPr>
          <a:xfrm>
            <a:off x="11044544" y="6182076"/>
            <a:ext cx="417652" cy="170288"/>
            <a:chOff x="0" y="0"/>
            <a:chExt cx="159297" cy="64950"/>
          </a:xfrm>
        </p:grpSpPr>
        <p:sp>
          <p:nvSpPr>
            <p:cNvPr id="47" name="Freeform 4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8" name="TextBox 48"/>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9" name="Group 49"/>
          <p:cNvGrpSpPr/>
          <p:nvPr/>
        </p:nvGrpSpPr>
        <p:grpSpPr>
          <a:xfrm>
            <a:off x="11028581" y="6981054"/>
            <a:ext cx="417652" cy="170288"/>
            <a:chOff x="0" y="0"/>
            <a:chExt cx="159297" cy="64950"/>
          </a:xfrm>
        </p:grpSpPr>
        <p:sp>
          <p:nvSpPr>
            <p:cNvPr id="50" name="Freeform 50"/>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1" name="TextBox 51"/>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52" name="Freeform 52"/>
          <p:cNvSpPr/>
          <p:nvPr/>
        </p:nvSpPr>
        <p:spPr>
          <a:xfrm>
            <a:off x="11042491" y="7494611"/>
            <a:ext cx="422374" cy="179068"/>
          </a:xfrm>
          <a:custGeom>
            <a:avLst/>
            <a:gdLst/>
            <a:ahLst/>
            <a:cxnLst/>
            <a:rect l="l" t="t" r="r" b="b"/>
            <a:pathLst>
              <a:path w="422374" h="179068">
                <a:moveTo>
                  <a:pt x="0" y="0"/>
                </a:moveTo>
                <a:lnTo>
                  <a:pt x="422374" y="0"/>
                </a:lnTo>
                <a:lnTo>
                  <a:pt x="422374" y="179068"/>
                </a:lnTo>
                <a:lnTo>
                  <a:pt x="0" y="179068"/>
                </a:lnTo>
                <a:lnTo>
                  <a:pt x="0" y="0"/>
                </a:lnTo>
                <a:close/>
              </a:path>
            </a:pathLst>
          </a:custGeom>
          <a:blipFill>
            <a:blip r:embed="rId8"/>
            <a:stretch>
              <a:fillRect l="-3679" t="-5455" r="-4259"/>
            </a:stretch>
          </a:blipFill>
        </p:spPr>
      </p:sp>
      <p:sp>
        <p:nvSpPr>
          <p:cNvPr id="53" name="Freeform 53"/>
          <p:cNvSpPr/>
          <p:nvPr/>
        </p:nvSpPr>
        <p:spPr>
          <a:xfrm>
            <a:off x="11033618" y="7220821"/>
            <a:ext cx="428810" cy="176103"/>
          </a:xfrm>
          <a:custGeom>
            <a:avLst/>
            <a:gdLst/>
            <a:ahLst/>
            <a:cxnLst/>
            <a:rect l="l" t="t" r="r" b="b"/>
            <a:pathLst>
              <a:path w="428810" h="176103">
                <a:moveTo>
                  <a:pt x="0" y="0"/>
                </a:moveTo>
                <a:lnTo>
                  <a:pt x="428810" y="0"/>
                </a:lnTo>
                <a:lnTo>
                  <a:pt x="428810" y="176104"/>
                </a:lnTo>
                <a:lnTo>
                  <a:pt x="0" y="176104"/>
                </a:lnTo>
                <a:lnTo>
                  <a:pt x="0" y="0"/>
                </a:lnTo>
                <a:close/>
              </a:path>
            </a:pathLst>
          </a:custGeom>
          <a:blipFill>
            <a:blip r:embed="rId6"/>
            <a:stretch>
              <a:fillRect l="-8331" t="-2185" r="-19904" b="-11360"/>
            </a:stretch>
          </a:blipFill>
        </p:spPr>
      </p:sp>
      <p:grpSp>
        <p:nvGrpSpPr>
          <p:cNvPr id="54" name="Group 54"/>
          <p:cNvGrpSpPr/>
          <p:nvPr/>
        </p:nvGrpSpPr>
        <p:grpSpPr>
          <a:xfrm>
            <a:off x="11033618" y="7813267"/>
            <a:ext cx="412283" cy="165716"/>
            <a:chOff x="0" y="0"/>
            <a:chExt cx="90632" cy="36429"/>
          </a:xfrm>
        </p:grpSpPr>
        <p:sp>
          <p:nvSpPr>
            <p:cNvPr id="55" name="Freeform 55"/>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6" name="TextBox 56"/>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sp>
        <p:nvSpPr>
          <p:cNvPr id="57" name="Freeform 57"/>
          <p:cNvSpPr/>
          <p:nvPr/>
        </p:nvSpPr>
        <p:spPr>
          <a:xfrm>
            <a:off x="11020461" y="6734369"/>
            <a:ext cx="411893" cy="154861"/>
          </a:xfrm>
          <a:custGeom>
            <a:avLst/>
            <a:gdLst/>
            <a:ahLst/>
            <a:cxnLst/>
            <a:rect l="l" t="t" r="r" b="b"/>
            <a:pathLst>
              <a:path w="411893" h="154861">
                <a:moveTo>
                  <a:pt x="0" y="0"/>
                </a:moveTo>
                <a:lnTo>
                  <a:pt x="411893" y="0"/>
                </a:lnTo>
                <a:lnTo>
                  <a:pt x="411893" y="154861"/>
                </a:lnTo>
                <a:lnTo>
                  <a:pt x="0" y="154861"/>
                </a:lnTo>
                <a:lnTo>
                  <a:pt x="0" y="0"/>
                </a:lnTo>
                <a:close/>
              </a:path>
            </a:pathLst>
          </a:custGeom>
          <a:blipFill>
            <a:blip r:embed="rId9">
              <a:alphaModFix amt="79000"/>
            </a:blip>
            <a:stretch>
              <a:fillRect t="-10100" b="-10100"/>
            </a:stretch>
          </a:blipFill>
        </p:spPr>
      </p:sp>
      <p:grpSp>
        <p:nvGrpSpPr>
          <p:cNvPr id="58" name="Group 58"/>
          <p:cNvGrpSpPr/>
          <p:nvPr/>
        </p:nvGrpSpPr>
        <p:grpSpPr>
          <a:xfrm>
            <a:off x="11030231" y="8099790"/>
            <a:ext cx="412283" cy="165716"/>
            <a:chOff x="0" y="0"/>
            <a:chExt cx="90632" cy="36429"/>
          </a:xfrm>
        </p:grpSpPr>
        <p:sp>
          <p:nvSpPr>
            <p:cNvPr id="59" name="Freeform 59"/>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cap="sq">
              <a:noFill/>
              <a:prstDash val="solid"/>
              <a:miter/>
            </a:ln>
          </p:spPr>
        </p:sp>
        <p:sp>
          <p:nvSpPr>
            <p:cNvPr id="60" name="TextBox 60"/>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1" name="Group 61"/>
          <p:cNvGrpSpPr/>
          <p:nvPr/>
        </p:nvGrpSpPr>
        <p:grpSpPr>
          <a:xfrm>
            <a:off x="11030231" y="8381575"/>
            <a:ext cx="412283" cy="165716"/>
            <a:chOff x="0" y="0"/>
            <a:chExt cx="90632" cy="36429"/>
          </a:xfrm>
        </p:grpSpPr>
        <p:sp>
          <p:nvSpPr>
            <p:cNvPr id="62" name="Freeform 62"/>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3" name="TextBox 63"/>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4" name="Group 64"/>
          <p:cNvGrpSpPr/>
          <p:nvPr/>
        </p:nvGrpSpPr>
        <p:grpSpPr>
          <a:xfrm>
            <a:off x="11035903" y="8647850"/>
            <a:ext cx="417652" cy="170288"/>
            <a:chOff x="0" y="0"/>
            <a:chExt cx="159297" cy="64950"/>
          </a:xfrm>
        </p:grpSpPr>
        <p:sp>
          <p:nvSpPr>
            <p:cNvPr id="65" name="Freeform 6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562DA"/>
            </a:solidFill>
            <a:ln cap="sq">
              <a:noFill/>
              <a:prstDash val="solid"/>
              <a:miter/>
            </a:ln>
          </p:spPr>
        </p:sp>
        <p:sp>
          <p:nvSpPr>
            <p:cNvPr id="66" name="TextBox 6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7" name="Freeform 67"/>
          <p:cNvSpPr/>
          <p:nvPr/>
        </p:nvSpPr>
        <p:spPr>
          <a:xfrm>
            <a:off x="11039197" y="8929305"/>
            <a:ext cx="417652" cy="170288"/>
          </a:xfrm>
          <a:custGeom>
            <a:avLst/>
            <a:gdLst/>
            <a:ahLst/>
            <a:cxnLst/>
            <a:rect l="l" t="t" r="r" b="b"/>
            <a:pathLst>
              <a:path w="417652" h="170288">
                <a:moveTo>
                  <a:pt x="0" y="0"/>
                </a:moveTo>
                <a:lnTo>
                  <a:pt x="417653" y="0"/>
                </a:lnTo>
                <a:lnTo>
                  <a:pt x="417653" y="170288"/>
                </a:lnTo>
                <a:lnTo>
                  <a:pt x="0" y="170288"/>
                </a:lnTo>
                <a:lnTo>
                  <a:pt x="0" y="0"/>
                </a:lnTo>
                <a:close/>
              </a:path>
            </a:pathLst>
          </a:custGeom>
          <a:blipFill>
            <a:blip r:embed="rId10"/>
            <a:stretch>
              <a:fillRect r="-4729"/>
            </a:stretch>
          </a:blipFill>
        </p:spPr>
      </p:sp>
      <p:grpSp>
        <p:nvGrpSpPr>
          <p:cNvPr id="68" name="Group 68"/>
          <p:cNvGrpSpPr/>
          <p:nvPr/>
        </p:nvGrpSpPr>
        <p:grpSpPr>
          <a:xfrm>
            <a:off x="11035903" y="9243255"/>
            <a:ext cx="417652" cy="170288"/>
            <a:chOff x="0" y="0"/>
            <a:chExt cx="159297" cy="64950"/>
          </a:xfrm>
        </p:grpSpPr>
        <p:sp>
          <p:nvSpPr>
            <p:cNvPr id="69" name="Freeform 6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FBF58C"/>
            </a:solidFill>
            <a:ln cap="sq">
              <a:noFill/>
              <a:prstDash val="solid"/>
              <a:miter/>
            </a:ln>
          </p:spPr>
        </p:sp>
        <p:sp>
          <p:nvSpPr>
            <p:cNvPr id="70" name="TextBox 7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71" name="Freeform 71"/>
          <p:cNvSpPr/>
          <p:nvPr/>
        </p:nvSpPr>
        <p:spPr>
          <a:xfrm>
            <a:off x="11040143" y="9534103"/>
            <a:ext cx="426454" cy="170288"/>
          </a:xfrm>
          <a:custGeom>
            <a:avLst/>
            <a:gdLst/>
            <a:ahLst/>
            <a:cxnLst/>
            <a:rect l="l" t="t" r="r" b="b"/>
            <a:pathLst>
              <a:path w="426454" h="170288">
                <a:moveTo>
                  <a:pt x="0" y="0"/>
                </a:moveTo>
                <a:lnTo>
                  <a:pt x="426454" y="0"/>
                </a:lnTo>
                <a:lnTo>
                  <a:pt x="426454" y="170288"/>
                </a:lnTo>
                <a:lnTo>
                  <a:pt x="0" y="170288"/>
                </a:lnTo>
                <a:lnTo>
                  <a:pt x="0" y="0"/>
                </a:lnTo>
                <a:close/>
              </a:path>
            </a:pathLst>
          </a:custGeom>
          <a:blipFill>
            <a:blip r:embed="rId11"/>
            <a:stretch>
              <a:fillRect/>
            </a:stretch>
          </a:blipFill>
        </p:spPr>
      </p:sp>
      <p:sp>
        <p:nvSpPr>
          <p:cNvPr id="72" name="Freeform 72"/>
          <p:cNvSpPr/>
          <p:nvPr/>
        </p:nvSpPr>
        <p:spPr>
          <a:xfrm>
            <a:off x="11035903" y="9823243"/>
            <a:ext cx="433403" cy="161788"/>
          </a:xfrm>
          <a:custGeom>
            <a:avLst/>
            <a:gdLst/>
            <a:ahLst/>
            <a:cxnLst/>
            <a:rect l="l" t="t" r="r" b="b"/>
            <a:pathLst>
              <a:path w="433403" h="161788">
                <a:moveTo>
                  <a:pt x="0" y="0"/>
                </a:moveTo>
                <a:lnTo>
                  <a:pt x="433403" y="0"/>
                </a:lnTo>
                <a:lnTo>
                  <a:pt x="433403" y="161788"/>
                </a:lnTo>
                <a:lnTo>
                  <a:pt x="0" y="161788"/>
                </a:lnTo>
                <a:lnTo>
                  <a:pt x="0" y="0"/>
                </a:lnTo>
                <a:close/>
              </a:path>
            </a:pathLst>
          </a:custGeom>
          <a:blipFill>
            <a:blip r:embed="rId12"/>
            <a:stretch>
              <a:fillRect/>
            </a:stretch>
          </a:blipFill>
        </p:spPr>
      </p:sp>
      <p:sp>
        <p:nvSpPr>
          <p:cNvPr id="73" name="Freeform 73"/>
          <p:cNvSpPr/>
          <p:nvPr/>
        </p:nvSpPr>
        <p:spPr>
          <a:xfrm>
            <a:off x="11036830" y="10082302"/>
            <a:ext cx="433696" cy="161788"/>
          </a:xfrm>
          <a:custGeom>
            <a:avLst/>
            <a:gdLst/>
            <a:ahLst/>
            <a:cxnLst/>
            <a:rect l="l" t="t" r="r" b="b"/>
            <a:pathLst>
              <a:path w="433696" h="161788">
                <a:moveTo>
                  <a:pt x="0" y="0"/>
                </a:moveTo>
                <a:lnTo>
                  <a:pt x="433696" y="0"/>
                </a:lnTo>
                <a:lnTo>
                  <a:pt x="433696" y="161788"/>
                </a:lnTo>
                <a:lnTo>
                  <a:pt x="0" y="161788"/>
                </a:lnTo>
                <a:lnTo>
                  <a:pt x="0" y="0"/>
                </a:lnTo>
                <a:close/>
              </a:path>
            </a:pathLst>
          </a:custGeom>
          <a:blipFill>
            <a:blip r:embed="rId13"/>
            <a:stretch>
              <a:fillRect r="-12971"/>
            </a:stretch>
          </a:blipFill>
        </p:spPr>
      </p:sp>
      <p:sp>
        <p:nvSpPr>
          <p:cNvPr id="74" name="Freeform 74"/>
          <p:cNvSpPr/>
          <p:nvPr/>
        </p:nvSpPr>
        <p:spPr>
          <a:xfrm>
            <a:off x="17055836" y="575099"/>
            <a:ext cx="948404" cy="354036"/>
          </a:xfrm>
          <a:custGeom>
            <a:avLst/>
            <a:gdLst/>
            <a:ahLst/>
            <a:cxnLst/>
            <a:rect l="l" t="t" r="r" b="b"/>
            <a:pathLst>
              <a:path w="948404" h="354036">
                <a:moveTo>
                  <a:pt x="0" y="0"/>
                </a:moveTo>
                <a:lnTo>
                  <a:pt x="948405" y="0"/>
                </a:lnTo>
                <a:lnTo>
                  <a:pt x="948405" y="354036"/>
                </a:lnTo>
                <a:lnTo>
                  <a:pt x="0" y="354036"/>
                </a:lnTo>
                <a:lnTo>
                  <a:pt x="0" y="0"/>
                </a:lnTo>
                <a:close/>
              </a:path>
            </a:pathLst>
          </a:custGeom>
          <a:blipFill>
            <a:blip r:embed="rId12"/>
            <a:stretch>
              <a:fillRect/>
            </a:stretch>
          </a:blipFill>
        </p:spPr>
      </p:sp>
      <p:sp>
        <p:nvSpPr>
          <p:cNvPr id="75" name="AutoShape 75"/>
          <p:cNvSpPr/>
          <p:nvPr/>
        </p:nvSpPr>
        <p:spPr>
          <a:xfrm>
            <a:off x="13192279" y="5528303"/>
            <a:ext cx="5542588" cy="14288"/>
          </a:xfrm>
          <a:prstGeom prst="line">
            <a:avLst/>
          </a:prstGeom>
          <a:ln w="28575" cap="flat">
            <a:solidFill>
              <a:srgbClr val="94415A">
                <a:alpha val="23922"/>
              </a:srgbClr>
            </a:solidFill>
            <a:prstDash val="solid"/>
            <a:headEnd type="none" w="sm" len="sm"/>
            <a:tailEnd type="none" w="sm" len="sm"/>
          </a:ln>
        </p:spPr>
      </p:sp>
      <p:sp>
        <p:nvSpPr>
          <p:cNvPr id="76" name="TextBox 76"/>
          <p:cNvSpPr txBox="1"/>
          <p:nvPr/>
        </p:nvSpPr>
        <p:spPr>
          <a:xfrm>
            <a:off x="12945274" y="4691179"/>
            <a:ext cx="4890846" cy="714121"/>
          </a:xfrm>
          <a:prstGeom prst="rect">
            <a:avLst/>
          </a:prstGeom>
        </p:spPr>
        <p:txBody>
          <a:bodyPr lIns="0" tIns="0" rIns="0" bIns="0" rtlCol="0" anchor="t">
            <a:spAutoFit/>
          </a:bodyPr>
          <a:lstStyle/>
          <a:p>
            <a:pPr algn="ctr" rtl="1">
              <a:lnSpc>
                <a:spcPts val="4532"/>
              </a:lnSpc>
            </a:pPr>
            <a:r>
              <a:rPr lang="ar-EG" sz="4400">
                <a:solidFill>
                  <a:srgbClr val="0F2B3C"/>
                </a:solidFill>
                <a:latin typeface="29LT Zarid Display"/>
                <a:ea typeface="29LT Zarid Display"/>
                <a:cs typeface="29LT Zarid Display"/>
                <a:sym typeface="29LT Zarid Display"/>
                <a:rtl/>
              </a:rPr>
              <a:t>سكن زراعي مساعد</a:t>
            </a:r>
          </a:p>
        </p:txBody>
      </p:sp>
      <p:sp>
        <p:nvSpPr>
          <p:cNvPr id="77" name="Freeform 77"/>
          <p:cNvSpPr/>
          <p:nvPr/>
        </p:nvSpPr>
        <p:spPr>
          <a:xfrm>
            <a:off x="17096342" y="4934865"/>
            <a:ext cx="907899" cy="338686"/>
          </a:xfrm>
          <a:custGeom>
            <a:avLst/>
            <a:gdLst/>
            <a:ahLst/>
            <a:cxnLst/>
            <a:rect l="l" t="t" r="r" b="b"/>
            <a:pathLst>
              <a:path w="907899" h="338686">
                <a:moveTo>
                  <a:pt x="0" y="0"/>
                </a:moveTo>
                <a:lnTo>
                  <a:pt x="907899" y="0"/>
                </a:lnTo>
                <a:lnTo>
                  <a:pt x="907899" y="338687"/>
                </a:lnTo>
                <a:lnTo>
                  <a:pt x="0" y="338687"/>
                </a:lnTo>
                <a:lnTo>
                  <a:pt x="0" y="0"/>
                </a:lnTo>
                <a:close/>
              </a:path>
            </a:pathLst>
          </a:custGeom>
          <a:blipFill>
            <a:blip r:embed="rId13"/>
            <a:stretch>
              <a:fillRect r="-12971"/>
            </a:stretch>
          </a:blipFill>
        </p:spPr>
      </p:sp>
      <p:sp>
        <p:nvSpPr>
          <p:cNvPr id="78" name="Freeform 78"/>
          <p:cNvSpPr/>
          <p:nvPr/>
        </p:nvSpPr>
        <p:spPr>
          <a:xfrm>
            <a:off x="13689357" y="1432313"/>
            <a:ext cx="4143765" cy="3069455"/>
          </a:xfrm>
          <a:custGeom>
            <a:avLst/>
            <a:gdLst/>
            <a:ahLst/>
            <a:cxnLst/>
            <a:rect l="l" t="t" r="r" b="b"/>
            <a:pathLst>
              <a:path w="4143765" h="3069455">
                <a:moveTo>
                  <a:pt x="0" y="0"/>
                </a:moveTo>
                <a:lnTo>
                  <a:pt x="4143764" y="0"/>
                </a:lnTo>
                <a:lnTo>
                  <a:pt x="4143764" y="3069456"/>
                </a:lnTo>
                <a:lnTo>
                  <a:pt x="0" y="3069456"/>
                </a:lnTo>
                <a:lnTo>
                  <a:pt x="0" y="0"/>
                </a:lnTo>
                <a:close/>
              </a:path>
            </a:pathLst>
          </a:custGeom>
          <a:blipFill>
            <a:blip r:embed="rId14"/>
            <a:stretch>
              <a:fillRect/>
            </a:stretch>
          </a:blipFill>
        </p:spPr>
      </p:sp>
      <p:sp>
        <p:nvSpPr>
          <p:cNvPr id="79" name="Freeform 79"/>
          <p:cNvSpPr/>
          <p:nvPr/>
        </p:nvSpPr>
        <p:spPr>
          <a:xfrm>
            <a:off x="13689357" y="5944727"/>
            <a:ext cx="4239423" cy="3094095"/>
          </a:xfrm>
          <a:custGeom>
            <a:avLst/>
            <a:gdLst/>
            <a:ahLst/>
            <a:cxnLst/>
            <a:rect l="l" t="t" r="r" b="b"/>
            <a:pathLst>
              <a:path w="4239423" h="3094095">
                <a:moveTo>
                  <a:pt x="0" y="0"/>
                </a:moveTo>
                <a:lnTo>
                  <a:pt x="4239422" y="0"/>
                </a:lnTo>
                <a:lnTo>
                  <a:pt x="4239422" y="3094095"/>
                </a:lnTo>
                <a:lnTo>
                  <a:pt x="0" y="3094095"/>
                </a:lnTo>
                <a:lnTo>
                  <a:pt x="0" y="0"/>
                </a:lnTo>
                <a:close/>
              </a:path>
            </a:pathLst>
          </a:custGeom>
          <a:blipFill>
            <a:blip r:embed="rId15"/>
            <a:stretch>
              <a:fillRect/>
            </a:stretch>
          </a:blipFill>
        </p:spPr>
      </p:sp>
      <p:sp>
        <p:nvSpPr>
          <p:cNvPr id="80" name="TextBox 80"/>
          <p:cNvSpPr txBox="1"/>
          <p:nvPr/>
        </p:nvSpPr>
        <p:spPr>
          <a:xfrm>
            <a:off x="-331712" y="128994"/>
            <a:ext cx="5987081" cy="669307"/>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المناطق السكنية</a:t>
            </a:r>
          </a:p>
        </p:txBody>
      </p:sp>
      <p:sp>
        <p:nvSpPr>
          <p:cNvPr id="81" name="TextBox 81"/>
          <p:cNvSpPr txBox="1"/>
          <p:nvPr/>
        </p:nvSpPr>
        <p:spPr>
          <a:xfrm>
            <a:off x="9770812" y="3371184"/>
            <a:ext cx="13326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مدينة خان يونس</a:t>
            </a:r>
          </a:p>
        </p:txBody>
      </p:sp>
      <p:sp>
        <p:nvSpPr>
          <p:cNvPr id="82" name="TextBox 82"/>
          <p:cNvSpPr txBox="1"/>
          <p:nvPr/>
        </p:nvSpPr>
        <p:spPr>
          <a:xfrm>
            <a:off x="10081562" y="3640076"/>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شبكة الشوارع</a:t>
            </a:r>
          </a:p>
        </p:txBody>
      </p:sp>
      <p:sp>
        <p:nvSpPr>
          <p:cNvPr id="83" name="TextBox 83"/>
          <p:cNvSpPr txBox="1"/>
          <p:nvPr/>
        </p:nvSpPr>
        <p:spPr>
          <a:xfrm>
            <a:off x="9975003" y="3908244"/>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الموانئ المقترحة</a:t>
            </a:r>
          </a:p>
        </p:txBody>
      </p:sp>
      <p:sp>
        <p:nvSpPr>
          <p:cNvPr id="84" name="TextBox 84"/>
          <p:cNvSpPr txBox="1"/>
          <p:nvPr/>
        </p:nvSpPr>
        <p:spPr>
          <a:xfrm>
            <a:off x="9211554" y="4171687"/>
            <a:ext cx="18329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محطات المواصلات الرئيسية</a:t>
            </a:r>
          </a:p>
        </p:txBody>
      </p:sp>
      <p:sp>
        <p:nvSpPr>
          <p:cNvPr id="85" name="TextBox 85"/>
          <p:cNvSpPr txBox="1"/>
          <p:nvPr/>
        </p:nvSpPr>
        <p:spPr>
          <a:xfrm>
            <a:off x="9975003" y="4426535"/>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جامعات وكليات</a:t>
            </a:r>
          </a:p>
        </p:txBody>
      </p:sp>
      <p:sp>
        <p:nvSpPr>
          <p:cNvPr id="86" name="TextBox 86"/>
          <p:cNvSpPr txBox="1"/>
          <p:nvPr/>
        </p:nvSpPr>
        <p:spPr>
          <a:xfrm>
            <a:off x="9735953" y="4737200"/>
            <a:ext cx="12483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مجمع دوائر حكومية</a:t>
            </a:r>
          </a:p>
        </p:txBody>
      </p:sp>
      <p:sp>
        <p:nvSpPr>
          <p:cNvPr id="87" name="TextBox 87"/>
          <p:cNvSpPr txBox="1"/>
          <p:nvPr/>
        </p:nvSpPr>
        <p:spPr>
          <a:xfrm>
            <a:off x="10242498" y="5007071"/>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مقابر</a:t>
            </a:r>
          </a:p>
        </p:txBody>
      </p:sp>
      <p:sp>
        <p:nvSpPr>
          <p:cNvPr id="88" name="TextBox 88"/>
          <p:cNvSpPr txBox="1"/>
          <p:nvPr/>
        </p:nvSpPr>
        <p:spPr>
          <a:xfrm>
            <a:off x="9313882" y="5509245"/>
            <a:ext cx="158542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مسرح  رئيسي/ ساحات عامة</a:t>
            </a:r>
          </a:p>
        </p:txBody>
      </p:sp>
      <p:sp>
        <p:nvSpPr>
          <p:cNvPr id="89" name="TextBox 89"/>
          <p:cNvSpPr txBox="1"/>
          <p:nvPr/>
        </p:nvSpPr>
        <p:spPr>
          <a:xfrm>
            <a:off x="9238529" y="8054340"/>
            <a:ext cx="16321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الحدائق والمساحات الخضراء</a:t>
            </a:r>
          </a:p>
        </p:txBody>
      </p:sp>
      <p:sp>
        <p:nvSpPr>
          <p:cNvPr id="90" name="TextBox 90"/>
          <p:cNvSpPr txBox="1"/>
          <p:nvPr/>
        </p:nvSpPr>
        <p:spPr>
          <a:xfrm>
            <a:off x="10123186" y="5249307"/>
            <a:ext cx="82608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عامة</a:t>
            </a:r>
          </a:p>
        </p:txBody>
      </p:sp>
      <p:sp>
        <p:nvSpPr>
          <p:cNvPr id="91" name="TextBox 91"/>
          <p:cNvSpPr txBox="1"/>
          <p:nvPr/>
        </p:nvSpPr>
        <p:spPr>
          <a:xfrm>
            <a:off x="9897787" y="5818852"/>
            <a:ext cx="100151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اثار و مباني دينية</a:t>
            </a:r>
          </a:p>
        </p:txBody>
      </p:sp>
      <p:sp>
        <p:nvSpPr>
          <p:cNvPr id="92" name="TextBox 92"/>
          <p:cNvSpPr txBox="1"/>
          <p:nvPr/>
        </p:nvSpPr>
        <p:spPr>
          <a:xfrm>
            <a:off x="10424463" y="6113112"/>
            <a:ext cx="44616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 تجاري </a:t>
            </a:r>
          </a:p>
        </p:txBody>
      </p:sp>
      <p:sp>
        <p:nvSpPr>
          <p:cNvPr id="93" name="TextBox 93"/>
          <p:cNvSpPr txBox="1"/>
          <p:nvPr/>
        </p:nvSpPr>
        <p:spPr>
          <a:xfrm>
            <a:off x="9144000" y="6410685"/>
            <a:ext cx="180527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منطقة صناعات خفيفة وحرفية</a:t>
            </a:r>
          </a:p>
        </p:txBody>
      </p:sp>
      <p:sp>
        <p:nvSpPr>
          <p:cNvPr id="94" name="TextBox 94"/>
          <p:cNvSpPr txBox="1"/>
          <p:nvPr/>
        </p:nvSpPr>
        <p:spPr>
          <a:xfrm>
            <a:off x="9288830" y="6940493"/>
            <a:ext cx="163223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95" name="TextBox 95"/>
          <p:cNvSpPr txBox="1"/>
          <p:nvPr/>
        </p:nvSpPr>
        <p:spPr>
          <a:xfrm>
            <a:off x="10100983" y="7454994"/>
            <a:ext cx="86364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تنقية</a:t>
            </a:r>
          </a:p>
        </p:txBody>
      </p:sp>
      <p:sp>
        <p:nvSpPr>
          <p:cNvPr id="96" name="TextBox 96"/>
          <p:cNvSpPr txBox="1"/>
          <p:nvPr/>
        </p:nvSpPr>
        <p:spPr>
          <a:xfrm>
            <a:off x="9723775" y="7201771"/>
            <a:ext cx="122550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مزرعة خلايا شمسية</a:t>
            </a:r>
          </a:p>
        </p:txBody>
      </p:sp>
      <p:sp>
        <p:nvSpPr>
          <p:cNvPr id="97" name="TextBox 97"/>
          <p:cNvSpPr txBox="1"/>
          <p:nvPr/>
        </p:nvSpPr>
        <p:spPr>
          <a:xfrm>
            <a:off x="9351216" y="7764601"/>
            <a:ext cx="156984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معالجة مياه عادمة</a:t>
            </a:r>
          </a:p>
        </p:txBody>
      </p:sp>
      <p:sp>
        <p:nvSpPr>
          <p:cNvPr id="98" name="TextBox 98"/>
          <p:cNvSpPr txBox="1"/>
          <p:nvPr/>
        </p:nvSpPr>
        <p:spPr>
          <a:xfrm>
            <a:off x="10104946" y="6670622"/>
            <a:ext cx="78955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محمية طبيعية</a:t>
            </a:r>
          </a:p>
        </p:txBody>
      </p:sp>
      <p:sp>
        <p:nvSpPr>
          <p:cNvPr id="99" name="TextBox 99"/>
          <p:cNvSpPr txBox="1"/>
          <p:nvPr/>
        </p:nvSpPr>
        <p:spPr>
          <a:xfrm>
            <a:off x="10090180" y="8304343"/>
            <a:ext cx="885253"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حرم شاطئ</a:t>
            </a:r>
          </a:p>
        </p:txBody>
      </p:sp>
      <p:sp>
        <p:nvSpPr>
          <p:cNvPr id="100" name="TextBox 100"/>
          <p:cNvSpPr txBox="1"/>
          <p:nvPr/>
        </p:nvSpPr>
        <p:spPr>
          <a:xfrm>
            <a:off x="10054579" y="8613951"/>
            <a:ext cx="797954"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سياحية</a:t>
            </a:r>
          </a:p>
        </p:txBody>
      </p:sp>
      <p:sp>
        <p:nvSpPr>
          <p:cNvPr id="101" name="TextBox 101"/>
          <p:cNvSpPr txBox="1"/>
          <p:nvPr/>
        </p:nvSpPr>
        <p:spPr>
          <a:xfrm>
            <a:off x="9624599" y="8923558"/>
            <a:ext cx="127470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1</a:t>
            </a:r>
          </a:p>
        </p:txBody>
      </p:sp>
      <p:sp>
        <p:nvSpPr>
          <p:cNvPr id="102" name="TextBox 102"/>
          <p:cNvSpPr txBox="1"/>
          <p:nvPr/>
        </p:nvSpPr>
        <p:spPr>
          <a:xfrm>
            <a:off x="9560366" y="9213297"/>
            <a:ext cx="136426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2</a:t>
            </a:r>
          </a:p>
        </p:txBody>
      </p:sp>
      <p:sp>
        <p:nvSpPr>
          <p:cNvPr id="103" name="TextBox 103"/>
          <p:cNvSpPr txBox="1"/>
          <p:nvPr/>
        </p:nvSpPr>
        <p:spPr>
          <a:xfrm>
            <a:off x="9648824" y="9490096"/>
            <a:ext cx="120370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ب  أحكام خاصة </a:t>
            </a:r>
          </a:p>
        </p:txBody>
      </p:sp>
      <p:sp>
        <p:nvSpPr>
          <p:cNvPr id="104" name="TextBox 104"/>
          <p:cNvSpPr txBox="1"/>
          <p:nvPr/>
        </p:nvSpPr>
        <p:spPr>
          <a:xfrm>
            <a:off x="9703943" y="9774986"/>
            <a:ext cx="11485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أ  أحكام خاصة </a:t>
            </a:r>
          </a:p>
        </p:txBody>
      </p:sp>
      <p:sp>
        <p:nvSpPr>
          <p:cNvPr id="105" name="TextBox 105"/>
          <p:cNvSpPr txBox="1"/>
          <p:nvPr/>
        </p:nvSpPr>
        <p:spPr>
          <a:xfrm>
            <a:off x="9735953" y="10024989"/>
            <a:ext cx="113711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زراعي مساعد</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633778" y="1245415"/>
            <a:ext cx="14154337" cy="218780"/>
          </a:xfrm>
          <a:prstGeom prst="line">
            <a:avLst/>
          </a:prstGeom>
          <a:ln w="28575" cap="flat">
            <a:solidFill>
              <a:srgbClr val="94415A">
                <a:alpha val="23922"/>
              </a:srgbClr>
            </a:solidFill>
            <a:prstDash val="solid"/>
            <a:headEnd type="none" w="sm" len="sm"/>
            <a:tailEnd type="none" w="sm" len="sm"/>
          </a:ln>
        </p:spPr>
      </p:sp>
      <p:sp>
        <p:nvSpPr>
          <p:cNvPr id="3" name="TextBox 3"/>
          <p:cNvSpPr txBox="1"/>
          <p:nvPr/>
        </p:nvSpPr>
        <p:spPr>
          <a:xfrm>
            <a:off x="4577018" y="531294"/>
            <a:ext cx="13446665" cy="714121"/>
          </a:xfrm>
          <a:prstGeom prst="rect">
            <a:avLst/>
          </a:prstGeom>
        </p:spPr>
        <p:txBody>
          <a:bodyPr lIns="0" tIns="0" rIns="0" bIns="0" rtlCol="0" anchor="t">
            <a:spAutoFit/>
          </a:bodyPr>
          <a:lstStyle/>
          <a:p>
            <a:pPr algn="ctr" rtl="1">
              <a:lnSpc>
                <a:spcPts val="4532"/>
              </a:lnSpc>
            </a:pPr>
            <a:r>
              <a:rPr lang="ar-EG" sz="4400">
                <a:solidFill>
                  <a:srgbClr val="9C2810"/>
                </a:solidFill>
                <a:latin typeface="29LT Zarid Display"/>
                <a:ea typeface="29LT Zarid Display"/>
                <a:cs typeface="29LT Zarid Display"/>
                <a:sym typeface="29LT Zarid Display"/>
                <a:rtl/>
              </a:rPr>
              <a:t>ضمن سياسات البناء، يُمنع تنفيذ أي مشروع سكني دون توفير عناصر الأمان الأساسية</a:t>
            </a:r>
          </a:p>
        </p:txBody>
      </p:sp>
      <p:sp>
        <p:nvSpPr>
          <p:cNvPr id="4" name="TextBox 4"/>
          <p:cNvSpPr txBox="1"/>
          <p:nvPr/>
        </p:nvSpPr>
        <p:spPr>
          <a:xfrm>
            <a:off x="3126299" y="1799064"/>
            <a:ext cx="13933782" cy="6632224"/>
          </a:xfrm>
          <a:prstGeom prst="rect">
            <a:avLst/>
          </a:prstGeom>
        </p:spPr>
        <p:txBody>
          <a:bodyPr lIns="0" tIns="0" rIns="0" bIns="0" rtlCol="0" anchor="t">
            <a:spAutoFit/>
          </a:bodyPr>
          <a:lstStyle/>
          <a:p>
            <a:pPr algn="r" rtl="1">
              <a:lnSpc>
                <a:spcPts val="4696"/>
              </a:lnSpc>
            </a:pPr>
            <a:r>
              <a:rPr lang="ar-EG" sz="4559">
                <a:solidFill>
                  <a:srgbClr val="000000"/>
                </a:solidFill>
                <a:latin typeface="29LT Zarid Display"/>
                <a:ea typeface="29LT Zarid Display"/>
                <a:cs typeface="29LT Zarid Display"/>
                <a:sym typeface="29LT Zarid Display"/>
                <a:rtl/>
              </a:rPr>
              <a:t>• مخارج طوارئ متعددة وواضحة المعالم لضمان إخلاء سريع وآمن في حالات الطوارئ.</a:t>
            </a:r>
          </a:p>
          <a:p>
            <a:pPr algn="r" rtl="1">
              <a:lnSpc>
                <a:spcPts val="4696"/>
              </a:lnSpc>
            </a:pPr>
            <a:r>
              <a:rPr lang="ar-EG" sz="4559">
                <a:solidFill>
                  <a:srgbClr val="000000"/>
                </a:solidFill>
                <a:latin typeface="29LT Zarid Display"/>
                <a:ea typeface="29LT Zarid Display"/>
                <a:cs typeface="29LT Zarid Display"/>
                <a:sym typeface="29LT Zarid Display"/>
                <a:rtl/>
              </a:rPr>
              <a:t>• أنظمة إنذار مبكر للكشف عن الحرائق والطوارئ الأمنية لضمان الاستجابة الفورية.</a:t>
            </a:r>
          </a:p>
          <a:p>
            <a:pPr algn="r" rtl="1">
              <a:lnSpc>
                <a:spcPts val="4696"/>
              </a:lnSpc>
            </a:pPr>
            <a:r>
              <a:rPr lang="ar-EG" sz="4559">
                <a:solidFill>
                  <a:srgbClr val="000000"/>
                </a:solidFill>
                <a:latin typeface="29LT Zarid Display"/>
                <a:ea typeface="29LT Zarid Display"/>
                <a:cs typeface="29LT Zarid Display"/>
                <a:sym typeface="29LT Zarid Display"/>
                <a:rtl/>
              </a:rPr>
              <a:t>• الالتزام الصارم بمواصفات البناء المقاومة للزلازل والكوارث الطبيعية لتعزيز السلامة الإنشائية.</a:t>
            </a:r>
          </a:p>
          <a:p>
            <a:pPr algn="r" rtl="1">
              <a:lnSpc>
                <a:spcPts val="4696"/>
              </a:lnSpc>
            </a:pPr>
            <a:r>
              <a:rPr lang="ar-EG" sz="4559">
                <a:solidFill>
                  <a:srgbClr val="000000"/>
                </a:solidFill>
                <a:latin typeface="29LT Zarid Display"/>
                <a:ea typeface="29LT Zarid Display"/>
                <a:cs typeface="29LT Zarid Display"/>
                <a:sym typeface="29LT Zarid Display"/>
                <a:rtl/>
              </a:rPr>
              <a:t>• توفير خزان مياه احتياطي لضمان استمرارية إمداد المياه في حالات الطوارئ.</a:t>
            </a:r>
          </a:p>
          <a:p>
            <a:pPr algn="r" rtl="1">
              <a:lnSpc>
                <a:spcPts val="4696"/>
              </a:lnSpc>
            </a:pPr>
            <a:r>
              <a:rPr lang="ar-EG" sz="4559">
                <a:solidFill>
                  <a:srgbClr val="000000"/>
                </a:solidFill>
                <a:latin typeface="29LT Zarid Display"/>
                <a:ea typeface="29LT Zarid Display"/>
                <a:cs typeface="29LT Zarid Display"/>
                <a:sym typeface="29LT Zarid Display"/>
                <a:rtl/>
              </a:rPr>
              <a:t>• توفير مولد كهربائي مستقل لتشغيل الأنظمة الحيوية أثناء انقطاع التيار الكهربائي.</a:t>
            </a:r>
          </a:p>
          <a:p>
            <a:pPr algn="r" rtl="1">
              <a:lnSpc>
                <a:spcPts val="4696"/>
              </a:lnSpc>
            </a:pPr>
            <a:r>
              <a:rPr lang="ar-EG" sz="4559">
                <a:solidFill>
                  <a:srgbClr val="000000"/>
                </a:solidFill>
                <a:latin typeface="29LT Zarid Display"/>
                <a:ea typeface="29LT Zarid Display"/>
                <a:cs typeface="29LT Zarid Display"/>
                <a:sym typeface="29LT Zarid Display"/>
                <a:rtl/>
              </a:rPr>
              <a:t>• الصيانة الدورية والمنتظمة لأنظمة السلامة لضمان استمرار فعاليتها.</a:t>
            </a:r>
          </a:p>
          <a:p>
            <a:pPr algn="r" rtl="1">
              <a:lnSpc>
                <a:spcPts val="4696"/>
              </a:lnSpc>
            </a:pPr>
            <a:r>
              <a:rPr lang="ar-EG" sz="4559">
                <a:solidFill>
                  <a:srgbClr val="000000"/>
                </a:solidFill>
                <a:latin typeface="29LT Zarid Display"/>
                <a:ea typeface="29LT Zarid Display"/>
                <a:cs typeface="29LT Zarid Display"/>
                <a:sym typeface="29LT Zarid Display"/>
                <a:rtl/>
              </a:rPr>
              <a:t>• توفير مأوى خاص محصن ومجهز لتحمل الصدمات والقذائف، يوفر أقصى حماية للسكان.</a:t>
            </a:r>
          </a:p>
          <a:p>
            <a:pPr algn="r" rtl="1">
              <a:lnSpc>
                <a:spcPts val="4696"/>
              </a:lnSpc>
            </a:pPr>
            <a:r>
              <a:rPr lang="ar-EG" sz="4559">
                <a:solidFill>
                  <a:srgbClr val="000000"/>
                </a:solidFill>
                <a:latin typeface="29LT Zarid Display"/>
                <a:ea typeface="29LT Zarid Display"/>
                <a:cs typeface="29LT Zarid Display"/>
                <a:sym typeface="29LT Zarid Display"/>
                <a:rtl/>
              </a:rPr>
              <a:t>• التوجيه بإنشاء حدائق على أسطح المنازل لاستخدامها في الزراعة الحضرية</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846630" y="0"/>
            <a:ext cx="8082739" cy="10287000"/>
          </a:xfrm>
          <a:custGeom>
            <a:avLst/>
            <a:gdLst/>
            <a:ahLst/>
            <a:cxnLst/>
            <a:rect l="l" t="t" r="r" b="b"/>
            <a:pathLst>
              <a:path w="8082739" h="10287000">
                <a:moveTo>
                  <a:pt x="0" y="0"/>
                </a:moveTo>
                <a:lnTo>
                  <a:pt x="8082739" y="0"/>
                </a:lnTo>
                <a:lnTo>
                  <a:pt x="8082739" y="10287000"/>
                </a:lnTo>
                <a:lnTo>
                  <a:pt x="0" y="10287000"/>
                </a:lnTo>
                <a:lnTo>
                  <a:pt x="0" y="0"/>
                </a:lnTo>
                <a:close/>
              </a:path>
            </a:pathLst>
          </a:custGeom>
          <a:blipFill>
            <a:blip r:embed="rId2"/>
            <a:stretch>
              <a:fillRect l="-4839"/>
            </a:stretch>
          </a:blipFill>
          <a:ln w="9525" cap="sq">
            <a:solidFill>
              <a:srgbClr val="000000"/>
            </a:solidFill>
            <a:prstDash val="solid"/>
            <a:miter/>
          </a:ln>
        </p:spPr>
      </p:sp>
      <p:sp>
        <p:nvSpPr>
          <p:cNvPr id="5" name="Freeform 5"/>
          <p:cNvSpPr/>
          <p:nvPr/>
        </p:nvSpPr>
        <p:spPr>
          <a:xfrm rot="2564367">
            <a:off x="2301412" y="6127252"/>
            <a:ext cx="298715" cy="298715"/>
          </a:xfrm>
          <a:custGeom>
            <a:avLst/>
            <a:gdLst/>
            <a:ahLst/>
            <a:cxnLst/>
            <a:rect l="l" t="t" r="r" b="b"/>
            <a:pathLst>
              <a:path w="298715" h="298715">
                <a:moveTo>
                  <a:pt x="0" y="0"/>
                </a:moveTo>
                <a:lnTo>
                  <a:pt x="298715" y="0"/>
                </a:lnTo>
                <a:lnTo>
                  <a:pt x="298715" y="298715"/>
                </a:lnTo>
                <a:lnTo>
                  <a:pt x="0" y="298715"/>
                </a:lnTo>
                <a:lnTo>
                  <a:pt x="0" y="0"/>
                </a:lnTo>
                <a:close/>
              </a:path>
            </a:pathLst>
          </a:custGeom>
          <a:blipFill>
            <a:blip r:embed="rId3"/>
            <a:stretch>
              <a:fillRect/>
            </a:stretch>
          </a:blipFill>
        </p:spPr>
      </p:sp>
      <p:sp>
        <p:nvSpPr>
          <p:cNvPr id="6" name="Freeform 6"/>
          <p:cNvSpPr/>
          <p:nvPr/>
        </p:nvSpPr>
        <p:spPr>
          <a:xfrm rot="-6728195">
            <a:off x="7851787" y="1610626"/>
            <a:ext cx="285141" cy="285141"/>
          </a:xfrm>
          <a:custGeom>
            <a:avLst/>
            <a:gdLst/>
            <a:ahLst/>
            <a:cxnLst/>
            <a:rect l="l" t="t" r="r" b="b"/>
            <a:pathLst>
              <a:path w="285141" h="285141">
                <a:moveTo>
                  <a:pt x="0" y="0"/>
                </a:moveTo>
                <a:lnTo>
                  <a:pt x="285141" y="0"/>
                </a:lnTo>
                <a:lnTo>
                  <a:pt x="285141" y="285141"/>
                </a:lnTo>
                <a:lnTo>
                  <a:pt x="0" y="285141"/>
                </a:lnTo>
                <a:lnTo>
                  <a:pt x="0" y="0"/>
                </a:lnTo>
                <a:close/>
              </a:path>
            </a:pathLst>
          </a:custGeom>
          <a:blipFill>
            <a:blip r:embed="rId3"/>
            <a:stretch>
              <a:fillRect/>
            </a:stretch>
          </a:blipFill>
        </p:spPr>
      </p:sp>
      <p:sp>
        <p:nvSpPr>
          <p:cNvPr id="7" name="Freeform 7"/>
          <p:cNvSpPr/>
          <p:nvPr/>
        </p:nvSpPr>
        <p:spPr>
          <a:xfrm rot="-9553010">
            <a:off x="8323958" y="3654836"/>
            <a:ext cx="288347" cy="288347"/>
          </a:xfrm>
          <a:custGeom>
            <a:avLst/>
            <a:gdLst/>
            <a:ahLst/>
            <a:cxnLst/>
            <a:rect l="l" t="t" r="r" b="b"/>
            <a:pathLst>
              <a:path w="288347" h="288347">
                <a:moveTo>
                  <a:pt x="0" y="0"/>
                </a:moveTo>
                <a:lnTo>
                  <a:pt x="288348" y="0"/>
                </a:lnTo>
                <a:lnTo>
                  <a:pt x="288348" y="288347"/>
                </a:lnTo>
                <a:lnTo>
                  <a:pt x="0" y="288347"/>
                </a:lnTo>
                <a:lnTo>
                  <a:pt x="0" y="0"/>
                </a:lnTo>
                <a:close/>
              </a:path>
            </a:pathLst>
          </a:custGeom>
          <a:blipFill>
            <a:blip r:embed="rId4"/>
            <a:stretch>
              <a:fillRect/>
            </a:stretch>
          </a:blipFill>
        </p:spPr>
      </p:sp>
      <p:sp>
        <p:nvSpPr>
          <p:cNvPr id="8" name="Freeform 8"/>
          <p:cNvSpPr/>
          <p:nvPr/>
        </p:nvSpPr>
        <p:spPr>
          <a:xfrm rot="-2457799">
            <a:off x="8025172" y="8883241"/>
            <a:ext cx="311161" cy="311161"/>
          </a:xfrm>
          <a:custGeom>
            <a:avLst/>
            <a:gdLst/>
            <a:ahLst/>
            <a:cxnLst/>
            <a:rect l="l" t="t" r="r" b="b"/>
            <a:pathLst>
              <a:path w="311161" h="311161">
                <a:moveTo>
                  <a:pt x="0" y="0"/>
                </a:moveTo>
                <a:lnTo>
                  <a:pt x="311161" y="0"/>
                </a:lnTo>
                <a:lnTo>
                  <a:pt x="311161" y="311161"/>
                </a:lnTo>
                <a:lnTo>
                  <a:pt x="0" y="311161"/>
                </a:lnTo>
                <a:lnTo>
                  <a:pt x="0" y="0"/>
                </a:lnTo>
                <a:close/>
              </a:path>
            </a:pathLst>
          </a:custGeom>
          <a:blipFill>
            <a:blip r:embed="rId4"/>
            <a:stretch>
              <a:fillRect/>
            </a:stretch>
          </a:blipFill>
        </p:spPr>
      </p:sp>
      <p:sp>
        <p:nvSpPr>
          <p:cNvPr id="9" name="Freeform 9"/>
          <p:cNvSpPr/>
          <p:nvPr/>
        </p:nvSpPr>
        <p:spPr>
          <a:xfrm rot="2217097">
            <a:off x="3607427" y="9144558"/>
            <a:ext cx="315571" cy="315571"/>
          </a:xfrm>
          <a:custGeom>
            <a:avLst/>
            <a:gdLst/>
            <a:ahLst/>
            <a:cxnLst/>
            <a:rect l="l" t="t" r="r" b="b"/>
            <a:pathLst>
              <a:path w="315571" h="315571">
                <a:moveTo>
                  <a:pt x="0" y="0"/>
                </a:moveTo>
                <a:lnTo>
                  <a:pt x="315571" y="0"/>
                </a:lnTo>
                <a:lnTo>
                  <a:pt x="315571" y="315571"/>
                </a:lnTo>
                <a:lnTo>
                  <a:pt x="0" y="315571"/>
                </a:lnTo>
                <a:lnTo>
                  <a:pt x="0" y="0"/>
                </a:lnTo>
                <a:close/>
              </a:path>
            </a:pathLst>
          </a:custGeom>
          <a:blipFill>
            <a:blip r:embed="rId4"/>
            <a:stretch>
              <a:fillRect/>
            </a:stretch>
          </a:blipFill>
        </p:spPr>
      </p:sp>
      <p:sp>
        <p:nvSpPr>
          <p:cNvPr id="10" name="Freeform 10"/>
          <p:cNvSpPr/>
          <p:nvPr/>
        </p:nvSpPr>
        <p:spPr>
          <a:xfrm rot="3062864">
            <a:off x="1684604" y="5520799"/>
            <a:ext cx="304856" cy="304856"/>
          </a:xfrm>
          <a:custGeom>
            <a:avLst/>
            <a:gdLst/>
            <a:ahLst/>
            <a:cxnLst/>
            <a:rect l="l" t="t" r="r" b="b"/>
            <a:pathLst>
              <a:path w="304856" h="304856">
                <a:moveTo>
                  <a:pt x="0" y="0"/>
                </a:moveTo>
                <a:lnTo>
                  <a:pt x="304857" y="0"/>
                </a:lnTo>
                <a:lnTo>
                  <a:pt x="304857" y="304857"/>
                </a:lnTo>
                <a:lnTo>
                  <a:pt x="0" y="304857"/>
                </a:lnTo>
                <a:lnTo>
                  <a:pt x="0" y="0"/>
                </a:lnTo>
                <a:close/>
              </a:path>
            </a:pathLst>
          </a:custGeom>
          <a:blipFill>
            <a:blip r:embed="rId4"/>
            <a:stretch>
              <a:fillRect/>
            </a:stretch>
          </a:blipFill>
        </p:spPr>
      </p:sp>
      <p:sp>
        <p:nvSpPr>
          <p:cNvPr id="11" name="Freeform 11"/>
          <p:cNvSpPr/>
          <p:nvPr/>
        </p:nvSpPr>
        <p:spPr>
          <a:xfrm rot="-7617698">
            <a:off x="7357877" y="1086392"/>
            <a:ext cx="288230" cy="288230"/>
          </a:xfrm>
          <a:custGeom>
            <a:avLst/>
            <a:gdLst/>
            <a:ahLst/>
            <a:cxnLst/>
            <a:rect l="l" t="t" r="r" b="b"/>
            <a:pathLst>
              <a:path w="288230" h="288230">
                <a:moveTo>
                  <a:pt x="0" y="0"/>
                </a:moveTo>
                <a:lnTo>
                  <a:pt x="288229" y="0"/>
                </a:lnTo>
                <a:lnTo>
                  <a:pt x="288229" y="288229"/>
                </a:lnTo>
                <a:lnTo>
                  <a:pt x="0" y="288229"/>
                </a:lnTo>
                <a:lnTo>
                  <a:pt x="0" y="0"/>
                </a:lnTo>
                <a:close/>
              </a:path>
            </a:pathLst>
          </a:custGeom>
          <a:blipFill>
            <a:blip r:embed="rId4"/>
            <a:stretch>
              <a:fillRect/>
            </a:stretch>
          </a:blipFill>
        </p:spPr>
      </p:sp>
      <p:sp>
        <p:nvSpPr>
          <p:cNvPr id="12" name="Freeform 12"/>
          <p:cNvSpPr/>
          <p:nvPr/>
        </p:nvSpPr>
        <p:spPr>
          <a:xfrm>
            <a:off x="8181812" y="167094"/>
            <a:ext cx="589081" cy="1328650"/>
          </a:xfrm>
          <a:custGeom>
            <a:avLst/>
            <a:gdLst/>
            <a:ahLst/>
            <a:cxnLst/>
            <a:rect l="l" t="t" r="r" b="b"/>
            <a:pathLst>
              <a:path w="589081" h="1328650">
                <a:moveTo>
                  <a:pt x="0" y="0"/>
                </a:moveTo>
                <a:lnTo>
                  <a:pt x="589081" y="0"/>
                </a:lnTo>
                <a:lnTo>
                  <a:pt x="589081" y="1328650"/>
                </a:lnTo>
                <a:lnTo>
                  <a:pt x="0" y="1328650"/>
                </a:lnTo>
                <a:lnTo>
                  <a:pt x="0" y="0"/>
                </a:lnTo>
                <a:close/>
              </a:path>
            </a:pathLst>
          </a:custGeom>
          <a:blipFill>
            <a:blip r:embed="rId5"/>
            <a:stretch>
              <a:fillRect l="-300971"/>
            </a:stretch>
          </a:blipFill>
        </p:spPr>
      </p:sp>
      <p:sp>
        <p:nvSpPr>
          <p:cNvPr id="13" name="Freeform 13"/>
          <p:cNvSpPr/>
          <p:nvPr/>
        </p:nvSpPr>
        <p:spPr>
          <a:xfrm rot="-2004958">
            <a:off x="5067550" y="3777894"/>
            <a:ext cx="220840" cy="85212"/>
          </a:xfrm>
          <a:custGeom>
            <a:avLst/>
            <a:gdLst/>
            <a:ahLst/>
            <a:cxnLst/>
            <a:rect l="l" t="t" r="r" b="b"/>
            <a:pathLst>
              <a:path w="220840" h="85212">
                <a:moveTo>
                  <a:pt x="0" y="0"/>
                </a:moveTo>
                <a:lnTo>
                  <a:pt x="220840" y="0"/>
                </a:lnTo>
                <a:lnTo>
                  <a:pt x="220840" y="85212"/>
                </a:lnTo>
                <a:lnTo>
                  <a:pt x="0" y="85212"/>
                </a:lnTo>
                <a:lnTo>
                  <a:pt x="0" y="0"/>
                </a:lnTo>
                <a:close/>
              </a:path>
            </a:pathLst>
          </a:custGeom>
          <a:blipFill>
            <a:blip r:embed="rId6"/>
            <a:stretch>
              <a:fillRect t="-10880" r="-18373" b="-677"/>
            </a:stretch>
          </a:blipFill>
        </p:spPr>
      </p:sp>
      <p:grpSp>
        <p:nvGrpSpPr>
          <p:cNvPr id="14" name="Group 14"/>
          <p:cNvGrpSpPr/>
          <p:nvPr/>
        </p:nvGrpSpPr>
        <p:grpSpPr>
          <a:xfrm>
            <a:off x="10981731" y="2867656"/>
            <a:ext cx="417652" cy="170288"/>
            <a:chOff x="0" y="0"/>
            <a:chExt cx="159297" cy="64950"/>
          </a:xfrm>
        </p:grpSpPr>
        <p:sp>
          <p:nvSpPr>
            <p:cNvPr id="15" name="Freeform 15"/>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000000">
                <a:alpha val="0"/>
              </a:srgbClr>
            </a:solidFill>
            <a:ln w="38100" cap="sq">
              <a:solidFill>
                <a:srgbClr val="2F73AB"/>
              </a:solidFill>
              <a:prstDash val="solid"/>
              <a:miter/>
            </a:ln>
          </p:spPr>
        </p:sp>
        <p:sp>
          <p:nvSpPr>
            <p:cNvPr id="16" name="TextBox 16"/>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17" name="Group 17"/>
          <p:cNvGrpSpPr/>
          <p:nvPr/>
        </p:nvGrpSpPr>
        <p:grpSpPr>
          <a:xfrm>
            <a:off x="11009198" y="3121528"/>
            <a:ext cx="417652" cy="170288"/>
            <a:chOff x="0" y="0"/>
            <a:chExt cx="159297" cy="64950"/>
          </a:xfrm>
        </p:grpSpPr>
        <p:sp>
          <p:nvSpPr>
            <p:cNvPr id="18" name="Freeform 1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848280"/>
            </a:solidFill>
            <a:ln cap="sq">
              <a:noFill/>
              <a:prstDash val="solid"/>
              <a:miter/>
            </a:ln>
          </p:spPr>
        </p:sp>
        <p:sp>
          <p:nvSpPr>
            <p:cNvPr id="19" name="TextBox 19"/>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0" name="Group 20"/>
          <p:cNvGrpSpPr/>
          <p:nvPr/>
        </p:nvGrpSpPr>
        <p:grpSpPr>
          <a:xfrm>
            <a:off x="11000731" y="3390042"/>
            <a:ext cx="417652" cy="170288"/>
            <a:chOff x="0" y="0"/>
            <a:chExt cx="159297" cy="64950"/>
          </a:xfrm>
        </p:grpSpPr>
        <p:sp>
          <p:nvSpPr>
            <p:cNvPr id="21" name="Freeform 21"/>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728BA2"/>
            </a:solidFill>
            <a:ln cap="sq">
              <a:noFill/>
              <a:prstDash val="solid"/>
              <a:miter/>
            </a:ln>
          </p:spPr>
        </p:sp>
        <p:sp>
          <p:nvSpPr>
            <p:cNvPr id="22" name="TextBox 22"/>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3" name="Group 23"/>
          <p:cNvGrpSpPr/>
          <p:nvPr/>
        </p:nvGrpSpPr>
        <p:grpSpPr>
          <a:xfrm>
            <a:off x="11005131" y="3654324"/>
            <a:ext cx="417652" cy="170288"/>
            <a:chOff x="0" y="0"/>
            <a:chExt cx="159297" cy="64950"/>
          </a:xfrm>
        </p:grpSpPr>
        <p:sp>
          <p:nvSpPr>
            <p:cNvPr id="24" name="Freeform 2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DB2815"/>
            </a:solidFill>
            <a:ln cap="sq">
              <a:noFill/>
              <a:prstDash val="solid"/>
              <a:miter/>
            </a:ln>
          </p:spPr>
        </p:sp>
        <p:sp>
          <p:nvSpPr>
            <p:cNvPr id="25" name="TextBox 25"/>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6" name="Group 26"/>
          <p:cNvGrpSpPr/>
          <p:nvPr/>
        </p:nvGrpSpPr>
        <p:grpSpPr>
          <a:xfrm>
            <a:off x="11006059" y="3907987"/>
            <a:ext cx="417652" cy="170288"/>
            <a:chOff x="0" y="0"/>
            <a:chExt cx="159297" cy="64950"/>
          </a:xfrm>
        </p:grpSpPr>
        <p:sp>
          <p:nvSpPr>
            <p:cNvPr id="27" name="Freeform 27"/>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1800AD"/>
            </a:solidFill>
            <a:ln cap="sq">
              <a:noFill/>
              <a:prstDash val="solid"/>
              <a:miter/>
            </a:ln>
          </p:spPr>
        </p:sp>
        <p:sp>
          <p:nvSpPr>
            <p:cNvPr id="28" name="TextBox 28"/>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29" name="Group 29"/>
          <p:cNvGrpSpPr/>
          <p:nvPr/>
        </p:nvGrpSpPr>
        <p:grpSpPr>
          <a:xfrm>
            <a:off x="11009198" y="4193696"/>
            <a:ext cx="411064" cy="195280"/>
            <a:chOff x="0" y="0"/>
            <a:chExt cx="131710" cy="62570"/>
          </a:xfrm>
        </p:grpSpPr>
        <p:sp>
          <p:nvSpPr>
            <p:cNvPr id="30" name="Freeform 30"/>
            <p:cNvSpPr/>
            <p:nvPr/>
          </p:nvSpPr>
          <p:spPr>
            <a:xfrm>
              <a:off x="0" y="0"/>
              <a:ext cx="131710" cy="62570"/>
            </a:xfrm>
            <a:custGeom>
              <a:avLst/>
              <a:gdLst/>
              <a:ahLst/>
              <a:cxnLst/>
              <a:rect l="l" t="t" r="r" b="b"/>
              <a:pathLst>
                <a:path w="131710" h="62570">
                  <a:moveTo>
                    <a:pt x="0" y="0"/>
                  </a:moveTo>
                  <a:lnTo>
                    <a:pt x="131710" y="0"/>
                  </a:lnTo>
                  <a:lnTo>
                    <a:pt x="131710" y="62570"/>
                  </a:lnTo>
                  <a:lnTo>
                    <a:pt x="0" y="62570"/>
                  </a:lnTo>
                  <a:close/>
                </a:path>
              </a:pathLst>
            </a:custGeom>
            <a:solidFill>
              <a:srgbClr val="0F2B3C"/>
            </a:solidFill>
            <a:ln cap="sq">
              <a:noFill/>
              <a:prstDash val="solid"/>
              <a:miter/>
            </a:ln>
          </p:spPr>
        </p:sp>
        <p:sp>
          <p:nvSpPr>
            <p:cNvPr id="31" name="TextBox 31"/>
            <p:cNvSpPr txBox="1"/>
            <p:nvPr/>
          </p:nvSpPr>
          <p:spPr>
            <a:xfrm>
              <a:off x="0" y="-19050"/>
              <a:ext cx="131710" cy="81620"/>
            </a:xfrm>
            <a:prstGeom prst="rect">
              <a:avLst/>
            </a:prstGeom>
          </p:spPr>
          <p:txBody>
            <a:bodyPr lIns="65640" tIns="65640" rIns="65640" bIns="65640" rtlCol="0" anchor="ctr"/>
            <a:lstStyle/>
            <a:p>
              <a:pPr algn="ctr">
                <a:lnSpc>
                  <a:spcPts val="2188"/>
                </a:lnSpc>
              </a:pPr>
              <a:endParaRPr/>
            </a:p>
          </p:txBody>
        </p:sp>
      </p:grpSp>
      <p:grpSp>
        <p:nvGrpSpPr>
          <p:cNvPr id="32" name="Group 32"/>
          <p:cNvGrpSpPr/>
          <p:nvPr/>
        </p:nvGrpSpPr>
        <p:grpSpPr>
          <a:xfrm>
            <a:off x="11018360" y="4500143"/>
            <a:ext cx="417652" cy="170288"/>
            <a:chOff x="0" y="0"/>
            <a:chExt cx="159297" cy="64950"/>
          </a:xfrm>
        </p:grpSpPr>
        <p:sp>
          <p:nvSpPr>
            <p:cNvPr id="33" name="Freeform 33"/>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0706D"/>
            </a:solidFill>
            <a:ln cap="sq">
              <a:noFill/>
              <a:prstDash val="solid"/>
              <a:miter/>
            </a:ln>
          </p:spPr>
        </p:sp>
        <p:sp>
          <p:nvSpPr>
            <p:cNvPr id="34" name="TextBox 34"/>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5" name="Group 35"/>
          <p:cNvGrpSpPr/>
          <p:nvPr/>
        </p:nvGrpSpPr>
        <p:grpSpPr>
          <a:xfrm>
            <a:off x="11018360" y="4755716"/>
            <a:ext cx="417652" cy="170288"/>
            <a:chOff x="0" y="0"/>
            <a:chExt cx="159297" cy="64950"/>
          </a:xfrm>
        </p:grpSpPr>
        <p:sp>
          <p:nvSpPr>
            <p:cNvPr id="36" name="Freeform 3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66947"/>
            </a:solidFill>
            <a:ln cap="sq">
              <a:noFill/>
              <a:prstDash val="solid"/>
              <a:miter/>
            </a:ln>
          </p:spPr>
        </p:sp>
        <p:sp>
          <p:nvSpPr>
            <p:cNvPr id="37" name="TextBox 3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38" name="Group 38"/>
          <p:cNvGrpSpPr/>
          <p:nvPr/>
        </p:nvGrpSpPr>
        <p:grpSpPr>
          <a:xfrm>
            <a:off x="11020413" y="5037171"/>
            <a:ext cx="417652" cy="170288"/>
            <a:chOff x="0" y="0"/>
            <a:chExt cx="159297" cy="64950"/>
          </a:xfrm>
        </p:grpSpPr>
        <p:sp>
          <p:nvSpPr>
            <p:cNvPr id="39" name="Freeform 3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B55EAC"/>
            </a:solidFill>
            <a:ln cap="sq">
              <a:noFill/>
              <a:prstDash val="solid"/>
              <a:miter/>
            </a:ln>
          </p:spPr>
        </p:sp>
        <p:sp>
          <p:nvSpPr>
            <p:cNvPr id="40" name="TextBox 4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1" name="Group 41"/>
          <p:cNvGrpSpPr/>
          <p:nvPr/>
        </p:nvGrpSpPr>
        <p:grpSpPr>
          <a:xfrm>
            <a:off x="11020413" y="5335046"/>
            <a:ext cx="417652" cy="170288"/>
            <a:chOff x="0" y="0"/>
            <a:chExt cx="159297" cy="64950"/>
          </a:xfrm>
        </p:grpSpPr>
        <p:sp>
          <p:nvSpPr>
            <p:cNvPr id="42" name="Freeform 42"/>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AB788"/>
            </a:solidFill>
            <a:ln cap="sq">
              <a:noFill/>
              <a:prstDash val="solid"/>
              <a:miter/>
            </a:ln>
          </p:spPr>
        </p:sp>
        <p:sp>
          <p:nvSpPr>
            <p:cNvPr id="43" name="TextBox 43"/>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44" name="Freeform 44"/>
          <p:cNvSpPr/>
          <p:nvPr/>
        </p:nvSpPr>
        <p:spPr>
          <a:xfrm>
            <a:off x="11018360" y="5888035"/>
            <a:ext cx="411064" cy="164720"/>
          </a:xfrm>
          <a:custGeom>
            <a:avLst/>
            <a:gdLst/>
            <a:ahLst/>
            <a:cxnLst/>
            <a:rect l="l" t="t" r="r" b="b"/>
            <a:pathLst>
              <a:path w="411064" h="164720">
                <a:moveTo>
                  <a:pt x="0" y="0"/>
                </a:moveTo>
                <a:lnTo>
                  <a:pt x="411065" y="0"/>
                </a:lnTo>
                <a:lnTo>
                  <a:pt x="411065" y="164720"/>
                </a:lnTo>
                <a:lnTo>
                  <a:pt x="0" y="164720"/>
                </a:lnTo>
                <a:lnTo>
                  <a:pt x="0" y="0"/>
                </a:lnTo>
                <a:close/>
              </a:path>
            </a:pathLst>
          </a:custGeom>
          <a:blipFill>
            <a:blip r:embed="rId7"/>
            <a:stretch>
              <a:fillRect/>
            </a:stretch>
          </a:blipFill>
        </p:spPr>
      </p:sp>
      <p:grpSp>
        <p:nvGrpSpPr>
          <p:cNvPr id="45" name="Group 45"/>
          <p:cNvGrpSpPr/>
          <p:nvPr/>
        </p:nvGrpSpPr>
        <p:grpSpPr>
          <a:xfrm>
            <a:off x="11020413" y="5619521"/>
            <a:ext cx="417652" cy="170288"/>
            <a:chOff x="0" y="0"/>
            <a:chExt cx="159297" cy="64950"/>
          </a:xfrm>
        </p:grpSpPr>
        <p:sp>
          <p:nvSpPr>
            <p:cNvPr id="46" name="Freeform 46"/>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C4C3C6"/>
            </a:solidFill>
            <a:ln cap="sq">
              <a:noFill/>
              <a:prstDash val="solid"/>
              <a:miter/>
            </a:ln>
          </p:spPr>
        </p:sp>
        <p:sp>
          <p:nvSpPr>
            <p:cNvPr id="47" name="TextBox 47"/>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grpSp>
        <p:nvGrpSpPr>
          <p:cNvPr id="48" name="Group 48"/>
          <p:cNvGrpSpPr/>
          <p:nvPr/>
        </p:nvGrpSpPr>
        <p:grpSpPr>
          <a:xfrm>
            <a:off x="11004450" y="6418499"/>
            <a:ext cx="417652" cy="170288"/>
            <a:chOff x="0" y="0"/>
            <a:chExt cx="159297" cy="64950"/>
          </a:xfrm>
        </p:grpSpPr>
        <p:sp>
          <p:nvSpPr>
            <p:cNvPr id="49" name="Freeform 49"/>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95F599"/>
            </a:solidFill>
            <a:ln cap="sq">
              <a:noFill/>
              <a:prstDash val="solid"/>
              <a:miter/>
            </a:ln>
          </p:spPr>
        </p:sp>
        <p:sp>
          <p:nvSpPr>
            <p:cNvPr id="50" name="TextBox 50"/>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51" name="Freeform 51"/>
          <p:cNvSpPr/>
          <p:nvPr/>
        </p:nvSpPr>
        <p:spPr>
          <a:xfrm>
            <a:off x="11018360" y="6932056"/>
            <a:ext cx="422374" cy="179068"/>
          </a:xfrm>
          <a:custGeom>
            <a:avLst/>
            <a:gdLst/>
            <a:ahLst/>
            <a:cxnLst/>
            <a:rect l="l" t="t" r="r" b="b"/>
            <a:pathLst>
              <a:path w="422374" h="179068">
                <a:moveTo>
                  <a:pt x="0" y="0"/>
                </a:moveTo>
                <a:lnTo>
                  <a:pt x="422374" y="0"/>
                </a:lnTo>
                <a:lnTo>
                  <a:pt x="422374" y="179068"/>
                </a:lnTo>
                <a:lnTo>
                  <a:pt x="0" y="179068"/>
                </a:lnTo>
                <a:lnTo>
                  <a:pt x="0" y="0"/>
                </a:lnTo>
                <a:close/>
              </a:path>
            </a:pathLst>
          </a:custGeom>
          <a:blipFill>
            <a:blip r:embed="rId8"/>
            <a:stretch>
              <a:fillRect l="-3679" t="-5455" r="-4259"/>
            </a:stretch>
          </a:blipFill>
        </p:spPr>
      </p:sp>
      <p:sp>
        <p:nvSpPr>
          <p:cNvPr id="52" name="Freeform 52"/>
          <p:cNvSpPr/>
          <p:nvPr/>
        </p:nvSpPr>
        <p:spPr>
          <a:xfrm>
            <a:off x="11009487" y="6658266"/>
            <a:ext cx="428810" cy="176103"/>
          </a:xfrm>
          <a:custGeom>
            <a:avLst/>
            <a:gdLst/>
            <a:ahLst/>
            <a:cxnLst/>
            <a:rect l="l" t="t" r="r" b="b"/>
            <a:pathLst>
              <a:path w="428810" h="176103">
                <a:moveTo>
                  <a:pt x="0" y="0"/>
                </a:moveTo>
                <a:lnTo>
                  <a:pt x="428811" y="0"/>
                </a:lnTo>
                <a:lnTo>
                  <a:pt x="428811" y="176104"/>
                </a:lnTo>
                <a:lnTo>
                  <a:pt x="0" y="176104"/>
                </a:lnTo>
                <a:lnTo>
                  <a:pt x="0" y="0"/>
                </a:lnTo>
                <a:close/>
              </a:path>
            </a:pathLst>
          </a:custGeom>
          <a:blipFill>
            <a:blip r:embed="rId6"/>
            <a:stretch>
              <a:fillRect l="-8331" t="-2185" r="-19904" b="-11360"/>
            </a:stretch>
          </a:blipFill>
        </p:spPr>
      </p:sp>
      <p:grpSp>
        <p:nvGrpSpPr>
          <p:cNvPr id="53" name="Group 53"/>
          <p:cNvGrpSpPr/>
          <p:nvPr/>
        </p:nvGrpSpPr>
        <p:grpSpPr>
          <a:xfrm>
            <a:off x="11009487" y="7250713"/>
            <a:ext cx="412283" cy="165716"/>
            <a:chOff x="0" y="0"/>
            <a:chExt cx="90632" cy="36429"/>
          </a:xfrm>
        </p:grpSpPr>
        <p:sp>
          <p:nvSpPr>
            <p:cNvPr id="54" name="Freeform 54"/>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DFA18A"/>
            </a:solidFill>
            <a:ln w="4762" cap="sq">
              <a:solidFill>
                <a:srgbClr val="000000"/>
              </a:solidFill>
              <a:prstDash val="solid"/>
              <a:miter/>
            </a:ln>
          </p:spPr>
        </p:sp>
        <p:sp>
          <p:nvSpPr>
            <p:cNvPr id="55" name="TextBox 55"/>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sp>
        <p:nvSpPr>
          <p:cNvPr id="56" name="Freeform 56"/>
          <p:cNvSpPr/>
          <p:nvPr/>
        </p:nvSpPr>
        <p:spPr>
          <a:xfrm>
            <a:off x="10996330" y="6171815"/>
            <a:ext cx="411893" cy="154861"/>
          </a:xfrm>
          <a:custGeom>
            <a:avLst/>
            <a:gdLst/>
            <a:ahLst/>
            <a:cxnLst/>
            <a:rect l="l" t="t" r="r" b="b"/>
            <a:pathLst>
              <a:path w="411893" h="154861">
                <a:moveTo>
                  <a:pt x="0" y="0"/>
                </a:moveTo>
                <a:lnTo>
                  <a:pt x="411893" y="0"/>
                </a:lnTo>
                <a:lnTo>
                  <a:pt x="411893" y="154861"/>
                </a:lnTo>
                <a:lnTo>
                  <a:pt x="0" y="154861"/>
                </a:lnTo>
                <a:lnTo>
                  <a:pt x="0" y="0"/>
                </a:lnTo>
                <a:close/>
              </a:path>
            </a:pathLst>
          </a:custGeom>
          <a:blipFill>
            <a:blip r:embed="rId9">
              <a:alphaModFix amt="79000"/>
            </a:blip>
            <a:stretch>
              <a:fillRect t="-10100" b="-10100"/>
            </a:stretch>
          </a:blipFill>
        </p:spPr>
      </p:sp>
      <p:grpSp>
        <p:nvGrpSpPr>
          <p:cNvPr id="57" name="Group 57"/>
          <p:cNvGrpSpPr/>
          <p:nvPr/>
        </p:nvGrpSpPr>
        <p:grpSpPr>
          <a:xfrm>
            <a:off x="11006100" y="7537236"/>
            <a:ext cx="412283" cy="165716"/>
            <a:chOff x="0" y="0"/>
            <a:chExt cx="90632" cy="36429"/>
          </a:xfrm>
        </p:grpSpPr>
        <p:sp>
          <p:nvSpPr>
            <p:cNvPr id="58" name="Freeform 58"/>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2E872C"/>
            </a:solidFill>
            <a:ln cap="sq">
              <a:noFill/>
              <a:prstDash val="solid"/>
              <a:miter/>
            </a:ln>
          </p:spPr>
        </p:sp>
        <p:sp>
          <p:nvSpPr>
            <p:cNvPr id="59" name="TextBox 59"/>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0" name="Group 60"/>
          <p:cNvGrpSpPr/>
          <p:nvPr/>
        </p:nvGrpSpPr>
        <p:grpSpPr>
          <a:xfrm>
            <a:off x="11006100" y="7819020"/>
            <a:ext cx="412283" cy="165716"/>
            <a:chOff x="0" y="0"/>
            <a:chExt cx="90632" cy="36429"/>
          </a:xfrm>
        </p:grpSpPr>
        <p:sp>
          <p:nvSpPr>
            <p:cNvPr id="61" name="Freeform 61"/>
            <p:cNvSpPr/>
            <p:nvPr/>
          </p:nvSpPr>
          <p:spPr>
            <a:xfrm>
              <a:off x="0" y="0"/>
              <a:ext cx="90632" cy="36429"/>
            </a:xfrm>
            <a:custGeom>
              <a:avLst/>
              <a:gdLst/>
              <a:ahLst/>
              <a:cxnLst/>
              <a:rect l="l" t="t" r="r" b="b"/>
              <a:pathLst>
                <a:path w="90632" h="36429">
                  <a:moveTo>
                    <a:pt x="0" y="0"/>
                  </a:moveTo>
                  <a:lnTo>
                    <a:pt x="90632" y="0"/>
                  </a:lnTo>
                  <a:lnTo>
                    <a:pt x="90632" y="36429"/>
                  </a:lnTo>
                  <a:lnTo>
                    <a:pt x="0" y="36429"/>
                  </a:lnTo>
                  <a:close/>
                </a:path>
              </a:pathLst>
            </a:custGeom>
            <a:solidFill>
              <a:srgbClr val="EFC597"/>
            </a:solidFill>
            <a:ln w="4762" cap="sq">
              <a:solidFill>
                <a:srgbClr val="F3C592"/>
              </a:solidFill>
              <a:prstDash val="solid"/>
              <a:miter/>
            </a:ln>
          </p:spPr>
        </p:sp>
        <p:sp>
          <p:nvSpPr>
            <p:cNvPr id="62" name="TextBox 62"/>
            <p:cNvSpPr txBox="1"/>
            <p:nvPr/>
          </p:nvSpPr>
          <p:spPr>
            <a:xfrm>
              <a:off x="0" y="-19050"/>
              <a:ext cx="90632" cy="55479"/>
            </a:xfrm>
            <a:prstGeom prst="rect">
              <a:avLst/>
            </a:prstGeom>
          </p:spPr>
          <p:txBody>
            <a:bodyPr lIns="65640" tIns="65640" rIns="65640" bIns="65640" rtlCol="0" anchor="ctr"/>
            <a:lstStyle/>
            <a:p>
              <a:pPr algn="ctr">
                <a:lnSpc>
                  <a:spcPts val="2188"/>
                </a:lnSpc>
              </a:pPr>
              <a:endParaRPr/>
            </a:p>
          </p:txBody>
        </p:sp>
      </p:grpSp>
      <p:grpSp>
        <p:nvGrpSpPr>
          <p:cNvPr id="63" name="Group 63"/>
          <p:cNvGrpSpPr/>
          <p:nvPr/>
        </p:nvGrpSpPr>
        <p:grpSpPr>
          <a:xfrm>
            <a:off x="11011772" y="8085296"/>
            <a:ext cx="417652" cy="170288"/>
            <a:chOff x="0" y="0"/>
            <a:chExt cx="159297" cy="64950"/>
          </a:xfrm>
        </p:grpSpPr>
        <p:sp>
          <p:nvSpPr>
            <p:cNvPr id="64" name="Freeform 64"/>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E562DA"/>
            </a:solidFill>
            <a:ln cap="sq">
              <a:noFill/>
              <a:prstDash val="solid"/>
              <a:miter/>
            </a:ln>
          </p:spPr>
        </p:sp>
        <p:sp>
          <p:nvSpPr>
            <p:cNvPr id="65" name="TextBox 65"/>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66" name="Freeform 66"/>
          <p:cNvSpPr/>
          <p:nvPr/>
        </p:nvSpPr>
        <p:spPr>
          <a:xfrm>
            <a:off x="11015066" y="8366750"/>
            <a:ext cx="417652" cy="170288"/>
          </a:xfrm>
          <a:custGeom>
            <a:avLst/>
            <a:gdLst/>
            <a:ahLst/>
            <a:cxnLst/>
            <a:rect l="l" t="t" r="r" b="b"/>
            <a:pathLst>
              <a:path w="417652" h="170288">
                <a:moveTo>
                  <a:pt x="0" y="0"/>
                </a:moveTo>
                <a:lnTo>
                  <a:pt x="417653" y="0"/>
                </a:lnTo>
                <a:lnTo>
                  <a:pt x="417653" y="170288"/>
                </a:lnTo>
                <a:lnTo>
                  <a:pt x="0" y="170288"/>
                </a:lnTo>
                <a:lnTo>
                  <a:pt x="0" y="0"/>
                </a:lnTo>
                <a:close/>
              </a:path>
            </a:pathLst>
          </a:custGeom>
          <a:blipFill>
            <a:blip r:embed="rId10"/>
            <a:stretch>
              <a:fillRect r="-4729"/>
            </a:stretch>
          </a:blipFill>
        </p:spPr>
      </p:sp>
      <p:grpSp>
        <p:nvGrpSpPr>
          <p:cNvPr id="67" name="Group 67"/>
          <p:cNvGrpSpPr/>
          <p:nvPr/>
        </p:nvGrpSpPr>
        <p:grpSpPr>
          <a:xfrm>
            <a:off x="11011772" y="8680701"/>
            <a:ext cx="417652" cy="170288"/>
            <a:chOff x="0" y="0"/>
            <a:chExt cx="159297" cy="64950"/>
          </a:xfrm>
        </p:grpSpPr>
        <p:sp>
          <p:nvSpPr>
            <p:cNvPr id="68" name="Freeform 68"/>
            <p:cNvSpPr/>
            <p:nvPr/>
          </p:nvSpPr>
          <p:spPr>
            <a:xfrm>
              <a:off x="0" y="0"/>
              <a:ext cx="159297" cy="64950"/>
            </a:xfrm>
            <a:custGeom>
              <a:avLst/>
              <a:gdLst/>
              <a:ahLst/>
              <a:cxnLst/>
              <a:rect l="l" t="t" r="r" b="b"/>
              <a:pathLst>
                <a:path w="159297" h="64950">
                  <a:moveTo>
                    <a:pt x="0" y="0"/>
                  </a:moveTo>
                  <a:lnTo>
                    <a:pt x="159297" y="0"/>
                  </a:lnTo>
                  <a:lnTo>
                    <a:pt x="159297" y="64950"/>
                  </a:lnTo>
                  <a:lnTo>
                    <a:pt x="0" y="64950"/>
                  </a:lnTo>
                  <a:close/>
                </a:path>
              </a:pathLst>
            </a:custGeom>
            <a:solidFill>
              <a:srgbClr val="FBF58C"/>
            </a:solidFill>
            <a:ln cap="sq">
              <a:noFill/>
              <a:prstDash val="solid"/>
              <a:miter/>
            </a:ln>
          </p:spPr>
        </p:sp>
        <p:sp>
          <p:nvSpPr>
            <p:cNvPr id="69" name="TextBox 69"/>
            <p:cNvSpPr txBox="1"/>
            <p:nvPr/>
          </p:nvSpPr>
          <p:spPr>
            <a:xfrm>
              <a:off x="0" y="-19050"/>
              <a:ext cx="159297" cy="84000"/>
            </a:xfrm>
            <a:prstGeom prst="rect">
              <a:avLst/>
            </a:prstGeom>
          </p:spPr>
          <p:txBody>
            <a:bodyPr lIns="65640" tIns="65640" rIns="65640" bIns="65640" rtlCol="0" anchor="ctr"/>
            <a:lstStyle/>
            <a:p>
              <a:pPr algn="ctr">
                <a:lnSpc>
                  <a:spcPts val="2188"/>
                </a:lnSpc>
              </a:pPr>
              <a:endParaRPr/>
            </a:p>
          </p:txBody>
        </p:sp>
      </p:grpSp>
      <p:sp>
        <p:nvSpPr>
          <p:cNvPr id="70" name="Freeform 70"/>
          <p:cNvSpPr/>
          <p:nvPr/>
        </p:nvSpPr>
        <p:spPr>
          <a:xfrm>
            <a:off x="11016012" y="8971549"/>
            <a:ext cx="426454" cy="170288"/>
          </a:xfrm>
          <a:custGeom>
            <a:avLst/>
            <a:gdLst/>
            <a:ahLst/>
            <a:cxnLst/>
            <a:rect l="l" t="t" r="r" b="b"/>
            <a:pathLst>
              <a:path w="426454" h="170288">
                <a:moveTo>
                  <a:pt x="0" y="0"/>
                </a:moveTo>
                <a:lnTo>
                  <a:pt x="426454" y="0"/>
                </a:lnTo>
                <a:lnTo>
                  <a:pt x="426454" y="170287"/>
                </a:lnTo>
                <a:lnTo>
                  <a:pt x="0" y="170287"/>
                </a:lnTo>
                <a:lnTo>
                  <a:pt x="0" y="0"/>
                </a:lnTo>
                <a:close/>
              </a:path>
            </a:pathLst>
          </a:custGeom>
          <a:blipFill>
            <a:blip r:embed="rId11"/>
            <a:stretch>
              <a:fillRect/>
            </a:stretch>
          </a:blipFill>
        </p:spPr>
      </p:sp>
      <p:sp>
        <p:nvSpPr>
          <p:cNvPr id="71" name="Freeform 71"/>
          <p:cNvSpPr/>
          <p:nvPr/>
        </p:nvSpPr>
        <p:spPr>
          <a:xfrm>
            <a:off x="11011772" y="9260688"/>
            <a:ext cx="433403" cy="161788"/>
          </a:xfrm>
          <a:custGeom>
            <a:avLst/>
            <a:gdLst/>
            <a:ahLst/>
            <a:cxnLst/>
            <a:rect l="l" t="t" r="r" b="b"/>
            <a:pathLst>
              <a:path w="433403" h="161788">
                <a:moveTo>
                  <a:pt x="0" y="0"/>
                </a:moveTo>
                <a:lnTo>
                  <a:pt x="433403" y="0"/>
                </a:lnTo>
                <a:lnTo>
                  <a:pt x="433403" y="161788"/>
                </a:lnTo>
                <a:lnTo>
                  <a:pt x="0" y="161788"/>
                </a:lnTo>
                <a:lnTo>
                  <a:pt x="0" y="0"/>
                </a:lnTo>
                <a:close/>
              </a:path>
            </a:pathLst>
          </a:custGeom>
          <a:blipFill>
            <a:blip r:embed="rId12"/>
            <a:stretch>
              <a:fillRect/>
            </a:stretch>
          </a:blipFill>
        </p:spPr>
      </p:sp>
      <p:sp>
        <p:nvSpPr>
          <p:cNvPr id="72" name="Freeform 72"/>
          <p:cNvSpPr/>
          <p:nvPr/>
        </p:nvSpPr>
        <p:spPr>
          <a:xfrm>
            <a:off x="11012699" y="9519747"/>
            <a:ext cx="433696" cy="161788"/>
          </a:xfrm>
          <a:custGeom>
            <a:avLst/>
            <a:gdLst/>
            <a:ahLst/>
            <a:cxnLst/>
            <a:rect l="l" t="t" r="r" b="b"/>
            <a:pathLst>
              <a:path w="433696" h="161788">
                <a:moveTo>
                  <a:pt x="0" y="0"/>
                </a:moveTo>
                <a:lnTo>
                  <a:pt x="433696" y="0"/>
                </a:lnTo>
                <a:lnTo>
                  <a:pt x="433696" y="161788"/>
                </a:lnTo>
                <a:lnTo>
                  <a:pt x="0" y="161788"/>
                </a:lnTo>
                <a:lnTo>
                  <a:pt x="0" y="0"/>
                </a:lnTo>
                <a:close/>
              </a:path>
            </a:pathLst>
          </a:custGeom>
          <a:blipFill>
            <a:blip r:embed="rId13"/>
            <a:stretch>
              <a:fillRect r="-12971"/>
            </a:stretch>
          </a:blipFill>
        </p:spPr>
      </p:sp>
      <p:sp>
        <p:nvSpPr>
          <p:cNvPr id="73" name="TextBox 73"/>
          <p:cNvSpPr txBox="1"/>
          <p:nvPr/>
        </p:nvSpPr>
        <p:spPr>
          <a:xfrm>
            <a:off x="9214398" y="2410364"/>
            <a:ext cx="2184986" cy="327880"/>
          </a:xfrm>
          <a:prstGeom prst="rect">
            <a:avLst/>
          </a:prstGeom>
        </p:spPr>
        <p:txBody>
          <a:bodyPr lIns="0" tIns="0" rIns="0" bIns="0" rtlCol="0" anchor="t">
            <a:spAutoFit/>
          </a:bodyPr>
          <a:lstStyle/>
          <a:p>
            <a:pPr algn="ctr" rtl="1">
              <a:lnSpc>
                <a:spcPts val="2095"/>
              </a:lnSpc>
            </a:pPr>
            <a:r>
              <a:rPr lang="ar-EG" sz="2034">
                <a:solidFill>
                  <a:srgbClr val="0E0D0D"/>
                </a:solidFill>
                <a:latin typeface="29LT Zarid Display"/>
                <a:ea typeface="29LT Zarid Display"/>
                <a:cs typeface="29LT Zarid Display"/>
                <a:sym typeface="29LT Zarid Display"/>
                <a:rtl/>
              </a:rPr>
              <a:t>مفتاح الخريطة</a:t>
            </a:r>
          </a:p>
        </p:txBody>
      </p:sp>
      <p:sp>
        <p:nvSpPr>
          <p:cNvPr id="74" name="AutoShape 74"/>
          <p:cNvSpPr/>
          <p:nvPr/>
        </p:nvSpPr>
        <p:spPr>
          <a:xfrm flipV="1">
            <a:off x="8181812" y="3390234"/>
            <a:ext cx="1275546" cy="361480"/>
          </a:xfrm>
          <a:prstGeom prst="line">
            <a:avLst/>
          </a:prstGeom>
          <a:ln w="38100" cap="flat">
            <a:solidFill>
              <a:srgbClr val="000000"/>
            </a:solidFill>
            <a:prstDash val="sysDot"/>
            <a:headEnd type="none" w="sm" len="sm"/>
            <a:tailEnd type="arrow" w="med" len="sm"/>
          </a:ln>
        </p:spPr>
      </p:sp>
      <p:sp>
        <p:nvSpPr>
          <p:cNvPr id="75" name="TextBox 75"/>
          <p:cNvSpPr txBox="1"/>
          <p:nvPr/>
        </p:nvSpPr>
        <p:spPr>
          <a:xfrm>
            <a:off x="9746682" y="2808629"/>
            <a:ext cx="13326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مدينة خان يونس</a:t>
            </a:r>
          </a:p>
        </p:txBody>
      </p:sp>
      <p:sp>
        <p:nvSpPr>
          <p:cNvPr id="76" name="TextBox 76"/>
          <p:cNvSpPr txBox="1"/>
          <p:nvPr/>
        </p:nvSpPr>
        <p:spPr>
          <a:xfrm>
            <a:off x="10057431" y="3077522"/>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شبكة الشوارع</a:t>
            </a:r>
          </a:p>
        </p:txBody>
      </p:sp>
      <p:sp>
        <p:nvSpPr>
          <p:cNvPr id="77" name="TextBox 77"/>
          <p:cNvSpPr txBox="1"/>
          <p:nvPr/>
        </p:nvSpPr>
        <p:spPr>
          <a:xfrm>
            <a:off x="9950872" y="3345689"/>
            <a:ext cx="9243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الموانئ المقترحة</a:t>
            </a:r>
          </a:p>
        </p:txBody>
      </p:sp>
      <p:sp>
        <p:nvSpPr>
          <p:cNvPr id="78" name="TextBox 78"/>
          <p:cNvSpPr txBox="1"/>
          <p:nvPr/>
        </p:nvSpPr>
        <p:spPr>
          <a:xfrm>
            <a:off x="9187423" y="3609132"/>
            <a:ext cx="18329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محطات المواصلات الرئيسية</a:t>
            </a:r>
          </a:p>
        </p:txBody>
      </p:sp>
      <p:sp>
        <p:nvSpPr>
          <p:cNvPr id="79" name="TextBox 79"/>
          <p:cNvSpPr txBox="1"/>
          <p:nvPr/>
        </p:nvSpPr>
        <p:spPr>
          <a:xfrm>
            <a:off x="9950872" y="3863981"/>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جامعات وكليات</a:t>
            </a:r>
          </a:p>
        </p:txBody>
      </p:sp>
      <p:sp>
        <p:nvSpPr>
          <p:cNvPr id="80" name="TextBox 80"/>
          <p:cNvSpPr txBox="1"/>
          <p:nvPr/>
        </p:nvSpPr>
        <p:spPr>
          <a:xfrm>
            <a:off x="9711822" y="4174646"/>
            <a:ext cx="124838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مجمع دوائر حكومية</a:t>
            </a:r>
          </a:p>
        </p:txBody>
      </p:sp>
      <p:sp>
        <p:nvSpPr>
          <p:cNvPr id="81" name="TextBox 81"/>
          <p:cNvSpPr txBox="1"/>
          <p:nvPr/>
        </p:nvSpPr>
        <p:spPr>
          <a:xfrm>
            <a:off x="10218368" y="4444517"/>
            <a:ext cx="97427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مقابر</a:t>
            </a:r>
          </a:p>
        </p:txBody>
      </p:sp>
      <p:sp>
        <p:nvSpPr>
          <p:cNvPr id="82" name="TextBox 82"/>
          <p:cNvSpPr txBox="1"/>
          <p:nvPr/>
        </p:nvSpPr>
        <p:spPr>
          <a:xfrm>
            <a:off x="9289751" y="4946690"/>
            <a:ext cx="158542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مسرح  رئيسي/ ساحات عامة</a:t>
            </a:r>
          </a:p>
        </p:txBody>
      </p:sp>
      <p:sp>
        <p:nvSpPr>
          <p:cNvPr id="83" name="TextBox 83"/>
          <p:cNvSpPr txBox="1"/>
          <p:nvPr/>
        </p:nvSpPr>
        <p:spPr>
          <a:xfrm>
            <a:off x="9214398" y="7491786"/>
            <a:ext cx="163210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الحدائق والمساحات الخضراء</a:t>
            </a:r>
          </a:p>
        </p:txBody>
      </p:sp>
      <p:sp>
        <p:nvSpPr>
          <p:cNvPr id="84" name="TextBox 84"/>
          <p:cNvSpPr txBox="1"/>
          <p:nvPr/>
        </p:nvSpPr>
        <p:spPr>
          <a:xfrm>
            <a:off x="10099055" y="4686753"/>
            <a:ext cx="82608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عامة</a:t>
            </a:r>
          </a:p>
        </p:txBody>
      </p:sp>
      <p:sp>
        <p:nvSpPr>
          <p:cNvPr id="85" name="TextBox 85"/>
          <p:cNvSpPr txBox="1"/>
          <p:nvPr/>
        </p:nvSpPr>
        <p:spPr>
          <a:xfrm>
            <a:off x="9873656" y="5256297"/>
            <a:ext cx="100151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اثار و مباني دينية</a:t>
            </a:r>
          </a:p>
        </p:txBody>
      </p:sp>
      <p:sp>
        <p:nvSpPr>
          <p:cNvPr id="86" name="TextBox 86"/>
          <p:cNvSpPr txBox="1"/>
          <p:nvPr/>
        </p:nvSpPr>
        <p:spPr>
          <a:xfrm>
            <a:off x="10400332" y="5550558"/>
            <a:ext cx="44616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 تجاري </a:t>
            </a:r>
          </a:p>
        </p:txBody>
      </p:sp>
      <p:sp>
        <p:nvSpPr>
          <p:cNvPr id="87" name="TextBox 87"/>
          <p:cNvSpPr txBox="1"/>
          <p:nvPr/>
        </p:nvSpPr>
        <p:spPr>
          <a:xfrm>
            <a:off x="9119869" y="5848130"/>
            <a:ext cx="180527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منطقة صناعات خفيفة وحرفية</a:t>
            </a:r>
          </a:p>
        </p:txBody>
      </p:sp>
      <p:sp>
        <p:nvSpPr>
          <p:cNvPr id="88" name="TextBox 88"/>
          <p:cNvSpPr txBox="1"/>
          <p:nvPr/>
        </p:nvSpPr>
        <p:spPr>
          <a:xfrm>
            <a:off x="9264699" y="6377938"/>
            <a:ext cx="1632232"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اراضي زراعية ممنوع البناء فيها</a:t>
            </a:r>
          </a:p>
        </p:txBody>
      </p:sp>
      <p:sp>
        <p:nvSpPr>
          <p:cNvPr id="89" name="TextBox 89"/>
          <p:cNvSpPr txBox="1"/>
          <p:nvPr/>
        </p:nvSpPr>
        <p:spPr>
          <a:xfrm>
            <a:off x="10076852" y="6892440"/>
            <a:ext cx="863647"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تنقية</a:t>
            </a:r>
          </a:p>
        </p:txBody>
      </p:sp>
      <p:sp>
        <p:nvSpPr>
          <p:cNvPr id="90" name="TextBox 90"/>
          <p:cNvSpPr txBox="1"/>
          <p:nvPr/>
        </p:nvSpPr>
        <p:spPr>
          <a:xfrm>
            <a:off x="9699644" y="6639216"/>
            <a:ext cx="1225501"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مزرعة خلايا شمسية</a:t>
            </a:r>
          </a:p>
        </p:txBody>
      </p:sp>
      <p:sp>
        <p:nvSpPr>
          <p:cNvPr id="91" name="TextBox 91"/>
          <p:cNvSpPr txBox="1"/>
          <p:nvPr/>
        </p:nvSpPr>
        <p:spPr>
          <a:xfrm>
            <a:off x="9327085" y="7202047"/>
            <a:ext cx="156984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محطة معالجة مياه عادمة</a:t>
            </a:r>
          </a:p>
        </p:txBody>
      </p:sp>
      <p:sp>
        <p:nvSpPr>
          <p:cNvPr id="92" name="TextBox 92"/>
          <p:cNvSpPr txBox="1"/>
          <p:nvPr/>
        </p:nvSpPr>
        <p:spPr>
          <a:xfrm>
            <a:off x="10080815" y="6108067"/>
            <a:ext cx="78955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محمية طبيعية</a:t>
            </a:r>
          </a:p>
        </p:txBody>
      </p:sp>
      <p:sp>
        <p:nvSpPr>
          <p:cNvPr id="93" name="TextBox 93"/>
          <p:cNvSpPr txBox="1"/>
          <p:nvPr/>
        </p:nvSpPr>
        <p:spPr>
          <a:xfrm>
            <a:off x="10066049" y="7741789"/>
            <a:ext cx="885253"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حرم شاطئ</a:t>
            </a:r>
          </a:p>
        </p:txBody>
      </p:sp>
      <p:sp>
        <p:nvSpPr>
          <p:cNvPr id="94" name="TextBox 94"/>
          <p:cNvSpPr txBox="1"/>
          <p:nvPr/>
        </p:nvSpPr>
        <p:spPr>
          <a:xfrm>
            <a:off x="10030448" y="8051396"/>
            <a:ext cx="797954"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مرافق سياحية</a:t>
            </a:r>
          </a:p>
        </p:txBody>
      </p:sp>
      <p:sp>
        <p:nvSpPr>
          <p:cNvPr id="95" name="TextBox 95"/>
          <p:cNvSpPr txBox="1"/>
          <p:nvPr/>
        </p:nvSpPr>
        <p:spPr>
          <a:xfrm>
            <a:off x="9600468" y="8361003"/>
            <a:ext cx="1274705"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1</a:t>
            </a:r>
          </a:p>
        </p:txBody>
      </p:sp>
      <p:sp>
        <p:nvSpPr>
          <p:cNvPr id="96" name="TextBox 96"/>
          <p:cNvSpPr txBox="1"/>
          <p:nvPr/>
        </p:nvSpPr>
        <p:spPr>
          <a:xfrm>
            <a:off x="9536235" y="8650742"/>
            <a:ext cx="1364266"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ج  أحكام خاصة </a:t>
            </a:r>
            <a:r>
              <a:rPr lang="en-US" sz="1460">
                <a:solidFill>
                  <a:srgbClr val="0E0D0D"/>
                </a:solidFill>
                <a:latin typeface="29LT Zarid Display"/>
                <a:ea typeface="29LT Zarid Display"/>
                <a:cs typeface="29LT Zarid Display"/>
                <a:sym typeface="29LT Zarid Display"/>
              </a:rPr>
              <a:t>2</a:t>
            </a:r>
          </a:p>
        </p:txBody>
      </p:sp>
      <p:sp>
        <p:nvSpPr>
          <p:cNvPr id="97" name="TextBox 97"/>
          <p:cNvSpPr txBox="1"/>
          <p:nvPr/>
        </p:nvSpPr>
        <p:spPr>
          <a:xfrm>
            <a:off x="9624693" y="8927542"/>
            <a:ext cx="1203709"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ب  أحكام خاصة </a:t>
            </a:r>
          </a:p>
        </p:txBody>
      </p:sp>
      <p:sp>
        <p:nvSpPr>
          <p:cNvPr id="98" name="TextBox 98"/>
          <p:cNvSpPr txBox="1"/>
          <p:nvPr/>
        </p:nvSpPr>
        <p:spPr>
          <a:xfrm>
            <a:off x="9679812" y="9212432"/>
            <a:ext cx="114859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أ  أحكام خاصة </a:t>
            </a:r>
          </a:p>
        </p:txBody>
      </p:sp>
      <p:sp>
        <p:nvSpPr>
          <p:cNvPr id="99" name="TextBox 99"/>
          <p:cNvSpPr txBox="1"/>
          <p:nvPr/>
        </p:nvSpPr>
        <p:spPr>
          <a:xfrm>
            <a:off x="9711822" y="9462435"/>
            <a:ext cx="1137110" cy="239251"/>
          </a:xfrm>
          <a:prstGeom prst="rect">
            <a:avLst/>
          </a:prstGeom>
        </p:spPr>
        <p:txBody>
          <a:bodyPr lIns="0" tIns="0" rIns="0" bIns="0" rtlCol="0" anchor="t">
            <a:spAutoFit/>
          </a:bodyPr>
          <a:lstStyle/>
          <a:p>
            <a:pPr algn="ctr" rtl="1">
              <a:lnSpc>
                <a:spcPts val="1503"/>
              </a:lnSpc>
            </a:pPr>
            <a:r>
              <a:rPr lang="ar-EG" sz="1460">
                <a:solidFill>
                  <a:srgbClr val="0E0D0D"/>
                </a:solidFill>
                <a:latin typeface="29LT Zarid Display"/>
                <a:ea typeface="29LT Zarid Display"/>
                <a:cs typeface="29LT Zarid Display"/>
                <a:sym typeface="29LT Zarid Display"/>
                <a:rtl/>
              </a:rPr>
              <a:t>سكن زراعي مساعد</a:t>
            </a:r>
          </a:p>
        </p:txBody>
      </p:sp>
      <p:sp>
        <p:nvSpPr>
          <p:cNvPr id="100" name="AutoShape 100"/>
          <p:cNvSpPr/>
          <p:nvPr/>
        </p:nvSpPr>
        <p:spPr>
          <a:xfrm flipV="1">
            <a:off x="11968943" y="2598295"/>
            <a:ext cx="0" cy="4789169"/>
          </a:xfrm>
          <a:prstGeom prst="line">
            <a:avLst/>
          </a:prstGeom>
          <a:ln w="19050" cap="flat">
            <a:solidFill>
              <a:srgbClr val="000000"/>
            </a:solidFill>
            <a:prstDash val="solid"/>
            <a:headEnd type="none" w="sm" len="sm"/>
            <a:tailEnd type="none" w="sm" len="sm"/>
          </a:ln>
        </p:spPr>
      </p:sp>
      <p:sp>
        <p:nvSpPr>
          <p:cNvPr id="101" name="AutoShape 101"/>
          <p:cNvSpPr/>
          <p:nvPr/>
        </p:nvSpPr>
        <p:spPr>
          <a:xfrm flipV="1">
            <a:off x="11975550" y="7387465"/>
            <a:ext cx="0" cy="2189472"/>
          </a:xfrm>
          <a:prstGeom prst="line">
            <a:avLst/>
          </a:prstGeom>
          <a:ln w="19050" cap="flat">
            <a:solidFill>
              <a:srgbClr val="000000"/>
            </a:solidFill>
            <a:prstDash val="solid"/>
            <a:headEnd type="none" w="sm" len="sm"/>
            <a:tailEnd type="none" w="sm" len="sm"/>
          </a:ln>
        </p:spPr>
      </p:sp>
      <p:grpSp>
        <p:nvGrpSpPr>
          <p:cNvPr id="102" name="Group 102"/>
          <p:cNvGrpSpPr/>
          <p:nvPr/>
        </p:nvGrpSpPr>
        <p:grpSpPr>
          <a:xfrm>
            <a:off x="11981733" y="2625436"/>
            <a:ext cx="4435964" cy="657265"/>
            <a:chOff x="0" y="0"/>
            <a:chExt cx="1041857" cy="154369"/>
          </a:xfrm>
        </p:grpSpPr>
        <p:sp>
          <p:nvSpPr>
            <p:cNvPr id="103" name="Freeform 103"/>
            <p:cNvSpPr/>
            <p:nvPr/>
          </p:nvSpPr>
          <p:spPr>
            <a:xfrm>
              <a:off x="0" y="0"/>
              <a:ext cx="1041857" cy="154369"/>
            </a:xfrm>
            <a:custGeom>
              <a:avLst/>
              <a:gdLst/>
              <a:ahLst/>
              <a:cxnLst/>
              <a:rect l="l" t="t" r="r" b="b"/>
              <a:pathLst>
                <a:path w="1041857" h="154369">
                  <a:moveTo>
                    <a:pt x="0" y="0"/>
                  </a:moveTo>
                  <a:lnTo>
                    <a:pt x="1041857" y="0"/>
                  </a:lnTo>
                  <a:lnTo>
                    <a:pt x="1041857" y="154369"/>
                  </a:lnTo>
                  <a:lnTo>
                    <a:pt x="0" y="154369"/>
                  </a:lnTo>
                  <a:close/>
                </a:path>
              </a:pathLst>
            </a:custGeom>
            <a:solidFill>
              <a:srgbClr val="E7F7E8"/>
            </a:solidFill>
          </p:spPr>
        </p:sp>
        <p:sp>
          <p:nvSpPr>
            <p:cNvPr id="104" name="TextBox 104"/>
            <p:cNvSpPr txBox="1"/>
            <p:nvPr/>
          </p:nvSpPr>
          <p:spPr>
            <a:xfrm>
              <a:off x="0" y="-19050"/>
              <a:ext cx="1041857" cy="173419"/>
            </a:xfrm>
            <a:prstGeom prst="rect">
              <a:avLst/>
            </a:prstGeom>
          </p:spPr>
          <p:txBody>
            <a:bodyPr lIns="63636" tIns="63636" rIns="63636" bIns="63636" rtlCol="0" anchor="ctr"/>
            <a:lstStyle/>
            <a:p>
              <a:pPr algn="ctr">
                <a:lnSpc>
                  <a:spcPts val="2188"/>
                </a:lnSpc>
              </a:pPr>
              <a:endParaRPr/>
            </a:p>
          </p:txBody>
        </p:sp>
      </p:grpSp>
      <p:sp>
        <p:nvSpPr>
          <p:cNvPr id="105" name="AutoShape 105"/>
          <p:cNvSpPr/>
          <p:nvPr/>
        </p:nvSpPr>
        <p:spPr>
          <a:xfrm flipV="1">
            <a:off x="13739905" y="2583831"/>
            <a:ext cx="0" cy="6978641"/>
          </a:xfrm>
          <a:prstGeom prst="line">
            <a:avLst/>
          </a:prstGeom>
          <a:ln w="19050" cap="flat">
            <a:solidFill>
              <a:srgbClr val="000000"/>
            </a:solidFill>
            <a:prstDash val="solid"/>
            <a:headEnd type="none" w="sm" len="sm"/>
            <a:tailEnd type="none" w="sm" len="sm"/>
          </a:ln>
        </p:spPr>
      </p:sp>
      <p:sp>
        <p:nvSpPr>
          <p:cNvPr id="106" name="AutoShape 106"/>
          <p:cNvSpPr/>
          <p:nvPr/>
        </p:nvSpPr>
        <p:spPr>
          <a:xfrm flipH="1">
            <a:off x="11943436" y="2598295"/>
            <a:ext cx="4497341" cy="0"/>
          </a:xfrm>
          <a:prstGeom prst="line">
            <a:avLst/>
          </a:prstGeom>
          <a:ln w="19050" cap="flat">
            <a:solidFill>
              <a:srgbClr val="000000"/>
            </a:solidFill>
            <a:prstDash val="solid"/>
            <a:headEnd type="none" w="sm" len="sm"/>
            <a:tailEnd type="none" w="sm" len="sm"/>
          </a:ln>
        </p:spPr>
      </p:sp>
      <p:sp>
        <p:nvSpPr>
          <p:cNvPr id="107" name="AutoShape 107"/>
          <p:cNvSpPr/>
          <p:nvPr/>
        </p:nvSpPr>
        <p:spPr>
          <a:xfrm flipH="1" flipV="1">
            <a:off x="11943436" y="3274014"/>
            <a:ext cx="4480868" cy="8687"/>
          </a:xfrm>
          <a:prstGeom prst="line">
            <a:avLst/>
          </a:prstGeom>
          <a:ln w="19050" cap="flat">
            <a:solidFill>
              <a:srgbClr val="000000"/>
            </a:solidFill>
            <a:prstDash val="solid"/>
            <a:headEnd type="none" w="sm" len="sm"/>
            <a:tailEnd type="none" w="sm" len="sm"/>
          </a:ln>
        </p:spPr>
      </p:sp>
      <p:sp>
        <p:nvSpPr>
          <p:cNvPr id="108" name="AutoShape 108"/>
          <p:cNvSpPr/>
          <p:nvPr/>
        </p:nvSpPr>
        <p:spPr>
          <a:xfrm flipH="1">
            <a:off x="11943436" y="3855239"/>
            <a:ext cx="4497341" cy="12480"/>
          </a:xfrm>
          <a:prstGeom prst="line">
            <a:avLst/>
          </a:prstGeom>
          <a:ln w="19050" cap="flat">
            <a:solidFill>
              <a:srgbClr val="000000"/>
            </a:solidFill>
            <a:prstDash val="solid"/>
            <a:headEnd type="none" w="sm" len="sm"/>
            <a:tailEnd type="none" w="sm" len="sm"/>
          </a:ln>
        </p:spPr>
      </p:sp>
      <p:sp>
        <p:nvSpPr>
          <p:cNvPr id="109" name="AutoShape 109"/>
          <p:cNvSpPr/>
          <p:nvPr/>
        </p:nvSpPr>
        <p:spPr>
          <a:xfrm flipH="1">
            <a:off x="11943436" y="4355784"/>
            <a:ext cx="4497341" cy="0"/>
          </a:xfrm>
          <a:prstGeom prst="line">
            <a:avLst/>
          </a:prstGeom>
          <a:ln w="19050" cap="flat">
            <a:solidFill>
              <a:srgbClr val="000000"/>
            </a:solidFill>
            <a:prstDash val="solid"/>
            <a:headEnd type="none" w="sm" len="sm"/>
            <a:tailEnd type="none" w="sm" len="sm"/>
          </a:ln>
        </p:spPr>
      </p:sp>
      <p:sp>
        <p:nvSpPr>
          <p:cNvPr id="110" name="AutoShape 110"/>
          <p:cNvSpPr/>
          <p:nvPr/>
        </p:nvSpPr>
        <p:spPr>
          <a:xfrm flipH="1">
            <a:off x="11943436" y="4925380"/>
            <a:ext cx="4480868" cy="0"/>
          </a:xfrm>
          <a:prstGeom prst="line">
            <a:avLst/>
          </a:prstGeom>
          <a:ln w="19050" cap="flat">
            <a:solidFill>
              <a:srgbClr val="000000"/>
            </a:solidFill>
            <a:prstDash val="solid"/>
            <a:headEnd type="none" w="sm" len="sm"/>
            <a:tailEnd type="none" w="sm" len="sm"/>
          </a:ln>
        </p:spPr>
      </p:sp>
      <p:sp>
        <p:nvSpPr>
          <p:cNvPr id="111" name="TextBox 111"/>
          <p:cNvSpPr txBox="1"/>
          <p:nvPr/>
        </p:nvSpPr>
        <p:spPr>
          <a:xfrm>
            <a:off x="12082267" y="5013256"/>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0.95</a:t>
            </a:r>
          </a:p>
        </p:txBody>
      </p:sp>
      <p:sp>
        <p:nvSpPr>
          <p:cNvPr id="112" name="AutoShape 112"/>
          <p:cNvSpPr/>
          <p:nvPr/>
        </p:nvSpPr>
        <p:spPr>
          <a:xfrm flipH="1">
            <a:off x="11968943" y="5479858"/>
            <a:ext cx="4471834" cy="0"/>
          </a:xfrm>
          <a:prstGeom prst="line">
            <a:avLst/>
          </a:prstGeom>
          <a:ln w="19050" cap="flat">
            <a:solidFill>
              <a:srgbClr val="000000"/>
            </a:solidFill>
            <a:prstDash val="solid"/>
            <a:headEnd type="none" w="sm" len="sm"/>
            <a:tailEnd type="none" w="sm" len="sm"/>
          </a:ln>
        </p:spPr>
      </p:sp>
      <p:sp>
        <p:nvSpPr>
          <p:cNvPr id="113" name="AutoShape 113"/>
          <p:cNvSpPr/>
          <p:nvPr/>
        </p:nvSpPr>
        <p:spPr>
          <a:xfrm flipH="1" flipV="1">
            <a:off x="11975550" y="6062920"/>
            <a:ext cx="4465227" cy="10231"/>
          </a:xfrm>
          <a:prstGeom prst="line">
            <a:avLst/>
          </a:prstGeom>
          <a:ln w="19050" cap="flat">
            <a:solidFill>
              <a:srgbClr val="000000"/>
            </a:solidFill>
            <a:prstDash val="solid"/>
            <a:headEnd type="none" w="sm" len="sm"/>
            <a:tailEnd type="none" w="sm" len="sm"/>
          </a:ln>
        </p:spPr>
      </p:sp>
      <p:sp>
        <p:nvSpPr>
          <p:cNvPr id="114" name="TextBox 114"/>
          <p:cNvSpPr txBox="1"/>
          <p:nvPr/>
        </p:nvSpPr>
        <p:spPr>
          <a:xfrm>
            <a:off x="12095551" y="5600019"/>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2.66</a:t>
            </a:r>
          </a:p>
        </p:txBody>
      </p:sp>
      <p:sp>
        <p:nvSpPr>
          <p:cNvPr id="115" name="AutoShape 115"/>
          <p:cNvSpPr/>
          <p:nvPr/>
        </p:nvSpPr>
        <p:spPr>
          <a:xfrm flipH="1">
            <a:off x="11975550" y="6807443"/>
            <a:ext cx="4465227" cy="0"/>
          </a:xfrm>
          <a:prstGeom prst="line">
            <a:avLst/>
          </a:prstGeom>
          <a:ln w="19050" cap="flat">
            <a:solidFill>
              <a:srgbClr val="000000"/>
            </a:solidFill>
            <a:prstDash val="solid"/>
            <a:headEnd type="none" w="sm" len="sm"/>
            <a:tailEnd type="none" w="sm" len="sm"/>
          </a:ln>
        </p:spPr>
      </p:sp>
      <p:sp>
        <p:nvSpPr>
          <p:cNvPr id="116" name="TextBox 116"/>
          <p:cNvSpPr txBox="1"/>
          <p:nvPr/>
        </p:nvSpPr>
        <p:spPr>
          <a:xfrm>
            <a:off x="14037456" y="6235681"/>
            <a:ext cx="2579059" cy="336511"/>
          </a:xfrm>
          <a:prstGeom prst="rect">
            <a:avLst/>
          </a:prstGeom>
        </p:spPr>
        <p:txBody>
          <a:bodyPr lIns="0" tIns="0" rIns="0" bIns="0" rtlCol="0" anchor="t">
            <a:spAutoFit/>
          </a:bodyPr>
          <a:lstStyle/>
          <a:p>
            <a:pPr algn="l">
              <a:lnSpc>
                <a:spcPts val="2162"/>
              </a:lnSpc>
              <a:spcBef>
                <a:spcPct val="0"/>
              </a:spcBef>
            </a:pPr>
            <a:r>
              <a:rPr lang="ar-EG" sz="2099">
                <a:solidFill>
                  <a:srgbClr val="0E0D0D"/>
                </a:solidFill>
                <a:latin typeface="29LT Zarid Display"/>
                <a:ea typeface="29LT Zarid Display"/>
                <a:cs typeface="29LT Zarid Display"/>
                <a:sym typeface="29LT Zarid Display"/>
                <a:rtl/>
              </a:rPr>
              <a:t>المرافق الخدمية والإدارية</a:t>
            </a:r>
          </a:p>
        </p:txBody>
      </p:sp>
      <p:sp>
        <p:nvSpPr>
          <p:cNvPr id="117" name="TextBox 117"/>
          <p:cNvSpPr txBox="1"/>
          <p:nvPr/>
        </p:nvSpPr>
        <p:spPr>
          <a:xfrm>
            <a:off x="12095551" y="6255391"/>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2.24</a:t>
            </a:r>
          </a:p>
        </p:txBody>
      </p:sp>
      <p:sp>
        <p:nvSpPr>
          <p:cNvPr id="118" name="TextBox 118"/>
          <p:cNvSpPr txBox="1"/>
          <p:nvPr/>
        </p:nvSpPr>
        <p:spPr>
          <a:xfrm>
            <a:off x="13699515" y="5603721"/>
            <a:ext cx="2718182" cy="320344"/>
          </a:xfrm>
          <a:prstGeom prst="rect">
            <a:avLst/>
          </a:prstGeom>
        </p:spPr>
        <p:txBody>
          <a:bodyPr lIns="0" tIns="0" rIns="0" bIns="0" rtlCol="0" anchor="t">
            <a:spAutoFit/>
          </a:bodyPr>
          <a:lstStyle/>
          <a:p>
            <a:pPr algn="ctr">
              <a:lnSpc>
                <a:spcPts val="2051"/>
              </a:lnSpc>
              <a:spcBef>
                <a:spcPct val="0"/>
              </a:spcBef>
            </a:pPr>
            <a:r>
              <a:rPr lang="ar-EG" sz="1992">
                <a:solidFill>
                  <a:srgbClr val="0E0D0D"/>
                </a:solidFill>
                <a:latin typeface="29LT Zarid Display"/>
                <a:ea typeface="29LT Zarid Display"/>
                <a:cs typeface="29LT Zarid Display"/>
                <a:sym typeface="29LT Zarid Display"/>
                <a:rtl/>
              </a:rPr>
              <a:t>المساحات الخضراء والمفتوحة</a:t>
            </a:r>
          </a:p>
        </p:txBody>
      </p:sp>
      <p:sp>
        <p:nvSpPr>
          <p:cNvPr id="119" name="TextBox 119"/>
          <p:cNvSpPr txBox="1"/>
          <p:nvPr/>
        </p:nvSpPr>
        <p:spPr>
          <a:xfrm>
            <a:off x="14422002" y="6920846"/>
            <a:ext cx="2579059" cy="336511"/>
          </a:xfrm>
          <a:prstGeom prst="rect">
            <a:avLst/>
          </a:prstGeom>
        </p:spPr>
        <p:txBody>
          <a:bodyPr lIns="0" tIns="0" rIns="0" bIns="0" rtlCol="0" anchor="t">
            <a:spAutoFit/>
          </a:bodyPr>
          <a:lstStyle/>
          <a:p>
            <a:pPr algn="l">
              <a:lnSpc>
                <a:spcPts val="2162"/>
              </a:lnSpc>
              <a:spcBef>
                <a:spcPct val="0"/>
              </a:spcBef>
            </a:pPr>
            <a:r>
              <a:rPr lang="ar-EG" sz="2099">
                <a:solidFill>
                  <a:srgbClr val="0E0D0D"/>
                </a:solidFill>
                <a:latin typeface="29LT Zarid Display"/>
                <a:ea typeface="29LT Zarid Display"/>
                <a:cs typeface="29LT Zarid Display"/>
                <a:sym typeface="29LT Zarid Display"/>
                <a:rtl/>
              </a:rPr>
              <a:t>الأراضي الزراعية</a:t>
            </a:r>
          </a:p>
        </p:txBody>
      </p:sp>
      <p:sp>
        <p:nvSpPr>
          <p:cNvPr id="120" name="AutoShape 120"/>
          <p:cNvSpPr/>
          <p:nvPr/>
        </p:nvSpPr>
        <p:spPr>
          <a:xfrm flipH="1" flipV="1">
            <a:off x="11975550" y="7412993"/>
            <a:ext cx="4442147" cy="1146"/>
          </a:xfrm>
          <a:prstGeom prst="line">
            <a:avLst/>
          </a:prstGeom>
          <a:ln w="19050" cap="flat">
            <a:solidFill>
              <a:srgbClr val="000000"/>
            </a:solidFill>
            <a:prstDash val="solid"/>
            <a:headEnd type="none" w="sm" len="sm"/>
            <a:tailEnd type="none" w="sm" len="sm"/>
          </a:ln>
        </p:spPr>
      </p:sp>
      <p:sp>
        <p:nvSpPr>
          <p:cNvPr id="121" name="TextBox 121"/>
          <p:cNvSpPr txBox="1"/>
          <p:nvPr/>
        </p:nvSpPr>
        <p:spPr>
          <a:xfrm>
            <a:off x="14317968" y="3377955"/>
            <a:ext cx="2787126" cy="327748"/>
          </a:xfrm>
          <a:prstGeom prst="rect">
            <a:avLst/>
          </a:prstGeom>
        </p:spPr>
        <p:txBody>
          <a:bodyPr lIns="0" tIns="0" rIns="0" bIns="0" rtlCol="0" anchor="t">
            <a:spAutoFit/>
          </a:bodyPr>
          <a:lstStyle/>
          <a:p>
            <a:pPr algn="l">
              <a:lnSpc>
                <a:spcPts val="2140"/>
              </a:lnSpc>
              <a:spcBef>
                <a:spcPct val="0"/>
              </a:spcBef>
            </a:pPr>
            <a:r>
              <a:rPr lang="ar-EG" sz="2077">
                <a:solidFill>
                  <a:srgbClr val="0E0D0D"/>
                </a:solidFill>
                <a:latin typeface="29LT Zarid Display"/>
                <a:ea typeface="29LT Zarid Display"/>
                <a:cs typeface="29LT Zarid Display"/>
                <a:sym typeface="29LT Zarid Display"/>
                <a:rtl/>
              </a:rPr>
              <a:t>الطرق ومرافق النقل</a:t>
            </a:r>
          </a:p>
        </p:txBody>
      </p:sp>
      <p:sp>
        <p:nvSpPr>
          <p:cNvPr id="122" name="TextBox 122"/>
          <p:cNvSpPr txBox="1"/>
          <p:nvPr/>
        </p:nvSpPr>
        <p:spPr>
          <a:xfrm>
            <a:off x="12082267" y="7533945"/>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0.31</a:t>
            </a:r>
          </a:p>
        </p:txBody>
      </p:sp>
      <p:sp>
        <p:nvSpPr>
          <p:cNvPr id="123" name="AutoShape 123"/>
          <p:cNvSpPr/>
          <p:nvPr/>
        </p:nvSpPr>
        <p:spPr>
          <a:xfrm flipH="1" flipV="1">
            <a:off x="11975550" y="7993805"/>
            <a:ext cx="4448754" cy="0"/>
          </a:xfrm>
          <a:prstGeom prst="line">
            <a:avLst/>
          </a:prstGeom>
          <a:ln w="19050" cap="flat">
            <a:solidFill>
              <a:srgbClr val="000000"/>
            </a:solidFill>
            <a:prstDash val="solid"/>
            <a:headEnd type="none" w="sm" len="sm"/>
            <a:tailEnd type="none" w="sm" len="sm"/>
          </a:ln>
        </p:spPr>
      </p:sp>
      <p:sp>
        <p:nvSpPr>
          <p:cNvPr id="124" name="TextBox 124"/>
          <p:cNvSpPr txBox="1"/>
          <p:nvPr/>
        </p:nvSpPr>
        <p:spPr>
          <a:xfrm>
            <a:off x="12082267" y="8070886"/>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4.70</a:t>
            </a:r>
          </a:p>
        </p:txBody>
      </p:sp>
      <p:sp>
        <p:nvSpPr>
          <p:cNvPr id="125" name="AutoShape 125"/>
          <p:cNvSpPr/>
          <p:nvPr/>
        </p:nvSpPr>
        <p:spPr>
          <a:xfrm flipH="1" flipV="1">
            <a:off x="11968943" y="8569532"/>
            <a:ext cx="4471834" cy="12264"/>
          </a:xfrm>
          <a:prstGeom prst="line">
            <a:avLst/>
          </a:prstGeom>
          <a:ln w="19050" cap="flat">
            <a:solidFill>
              <a:srgbClr val="000000"/>
            </a:solidFill>
            <a:prstDash val="solid"/>
            <a:headEnd type="none" w="sm" len="sm"/>
            <a:tailEnd type="none" w="sm" len="sm"/>
          </a:ln>
        </p:spPr>
      </p:sp>
      <p:sp>
        <p:nvSpPr>
          <p:cNvPr id="126" name="TextBox 126"/>
          <p:cNvSpPr txBox="1"/>
          <p:nvPr/>
        </p:nvSpPr>
        <p:spPr>
          <a:xfrm>
            <a:off x="12155201" y="8701601"/>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48.17</a:t>
            </a:r>
          </a:p>
        </p:txBody>
      </p:sp>
      <p:sp>
        <p:nvSpPr>
          <p:cNvPr id="127" name="AutoShape 127"/>
          <p:cNvSpPr/>
          <p:nvPr/>
        </p:nvSpPr>
        <p:spPr>
          <a:xfrm flipH="1">
            <a:off x="11968943" y="9113741"/>
            <a:ext cx="4471834" cy="0"/>
          </a:xfrm>
          <a:prstGeom prst="line">
            <a:avLst/>
          </a:prstGeom>
          <a:ln w="19050" cap="flat">
            <a:solidFill>
              <a:srgbClr val="000000"/>
            </a:solidFill>
            <a:prstDash val="solid"/>
            <a:headEnd type="none" w="sm" len="sm"/>
            <a:tailEnd type="none" w="sm" len="sm"/>
          </a:ln>
        </p:spPr>
      </p:sp>
      <p:sp>
        <p:nvSpPr>
          <p:cNvPr id="128" name="AutoShape 128"/>
          <p:cNvSpPr/>
          <p:nvPr/>
        </p:nvSpPr>
        <p:spPr>
          <a:xfrm flipV="1">
            <a:off x="16417697" y="2598295"/>
            <a:ext cx="6607" cy="4872383"/>
          </a:xfrm>
          <a:prstGeom prst="line">
            <a:avLst/>
          </a:prstGeom>
          <a:ln w="19050" cap="flat">
            <a:solidFill>
              <a:srgbClr val="000000"/>
            </a:solidFill>
            <a:prstDash val="solid"/>
            <a:headEnd type="none" w="sm" len="sm"/>
            <a:tailEnd type="none" w="sm" len="sm"/>
          </a:ln>
        </p:spPr>
      </p:sp>
      <p:sp>
        <p:nvSpPr>
          <p:cNvPr id="129" name="AutoShape 129"/>
          <p:cNvSpPr/>
          <p:nvPr/>
        </p:nvSpPr>
        <p:spPr>
          <a:xfrm flipV="1">
            <a:off x="16424304" y="7470678"/>
            <a:ext cx="0" cy="2106259"/>
          </a:xfrm>
          <a:prstGeom prst="line">
            <a:avLst/>
          </a:prstGeom>
          <a:ln w="19050" cap="flat">
            <a:solidFill>
              <a:srgbClr val="000000"/>
            </a:solidFill>
            <a:prstDash val="solid"/>
            <a:headEnd type="none" w="sm" len="sm"/>
            <a:tailEnd type="none" w="sm" len="sm"/>
          </a:ln>
        </p:spPr>
      </p:sp>
      <p:sp>
        <p:nvSpPr>
          <p:cNvPr id="130" name="AutoShape 130"/>
          <p:cNvSpPr/>
          <p:nvPr/>
        </p:nvSpPr>
        <p:spPr>
          <a:xfrm flipH="1" flipV="1">
            <a:off x="11952447" y="9576937"/>
            <a:ext cx="4471834" cy="12264"/>
          </a:xfrm>
          <a:prstGeom prst="line">
            <a:avLst/>
          </a:prstGeom>
          <a:ln w="19050" cap="flat">
            <a:solidFill>
              <a:srgbClr val="000000"/>
            </a:solidFill>
            <a:prstDash val="solid"/>
            <a:headEnd type="none" w="sm" len="sm"/>
            <a:tailEnd type="none" w="sm" len="sm"/>
          </a:ln>
        </p:spPr>
      </p:sp>
      <p:sp>
        <p:nvSpPr>
          <p:cNvPr id="131" name="TextBox 131"/>
          <p:cNvSpPr txBox="1"/>
          <p:nvPr/>
        </p:nvSpPr>
        <p:spPr>
          <a:xfrm>
            <a:off x="12095551" y="9171940"/>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100</a:t>
            </a:r>
          </a:p>
        </p:txBody>
      </p:sp>
      <p:sp>
        <p:nvSpPr>
          <p:cNvPr id="132" name="TextBox 132"/>
          <p:cNvSpPr txBox="1"/>
          <p:nvPr/>
        </p:nvSpPr>
        <p:spPr>
          <a:xfrm>
            <a:off x="14624748" y="5034504"/>
            <a:ext cx="1063331" cy="327748"/>
          </a:xfrm>
          <a:prstGeom prst="rect">
            <a:avLst/>
          </a:prstGeom>
        </p:spPr>
        <p:txBody>
          <a:bodyPr lIns="0" tIns="0" rIns="0" bIns="0" rtlCol="0" anchor="t">
            <a:spAutoFit/>
          </a:bodyPr>
          <a:lstStyle/>
          <a:p>
            <a:pPr algn="ctr" rtl="1">
              <a:lnSpc>
                <a:spcPts val="2140"/>
              </a:lnSpc>
            </a:pPr>
            <a:r>
              <a:rPr lang="ar-EG" sz="2077">
                <a:solidFill>
                  <a:srgbClr val="0E0D0D"/>
                </a:solidFill>
                <a:latin typeface="29LT Zarid Display"/>
                <a:ea typeface="29LT Zarid Display"/>
                <a:cs typeface="29LT Zarid Display"/>
                <a:sym typeface="29LT Zarid Display"/>
                <a:rtl/>
              </a:rPr>
              <a:t>مقابر</a:t>
            </a:r>
          </a:p>
        </p:txBody>
      </p:sp>
      <p:sp>
        <p:nvSpPr>
          <p:cNvPr id="133" name="TextBox 133"/>
          <p:cNvSpPr txBox="1"/>
          <p:nvPr/>
        </p:nvSpPr>
        <p:spPr>
          <a:xfrm>
            <a:off x="14399475" y="3899863"/>
            <a:ext cx="1577921" cy="327748"/>
          </a:xfrm>
          <a:prstGeom prst="rect">
            <a:avLst/>
          </a:prstGeom>
        </p:spPr>
        <p:txBody>
          <a:bodyPr lIns="0" tIns="0" rIns="0" bIns="0" rtlCol="0" anchor="t">
            <a:spAutoFit/>
          </a:bodyPr>
          <a:lstStyle/>
          <a:p>
            <a:pPr algn="ctr" rtl="1">
              <a:lnSpc>
                <a:spcPts val="2140"/>
              </a:lnSpc>
            </a:pPr>
            <a:r>
              <a:rPr lang="ar-EG" sz="2077">
                <a:solidFill>
                  <a:srgbClr val="0E0D0D"/>
                </a:solidFill>
                <a:latin typeface="29LT Zarid Display"/>
                <a:ea typeface="29LT Zarid Display"/>
                <a:cs typeface="29LT Zarid Display"/>
                <a:sym typeface="29LT Zarid Display"/>
                <a:rtl/>
              </a:rPr>
              <a:t>تجاري</a:t>
            </a:r>
          </a:p>
        </p:txBody>
      </p:sp>
      <p:sp>
        <p:nvSpPr>
          <p:cNvPr id="134" name="TextBox 134"/>
          <p:cNvSpPr txBox="1"/>
          <p:nvPr/>
        </p:nvSpPr>
        <p:spPr>
          <a:xfrm>
            <a:off x="14317968" y="4486271"/>
            <a:ext cx="1676890" cy="327748"/>
          </a:xfrm>
          <a:prstGeom prst="rect">
            <a:avLst/>
          </a:prstGeom>
        </p:spPr>
        <p:txBody>
          <a:bodyPr lIns="0" tIns="0" rIns="0" bIns="0" rtlCol="0" anchor="t">
            <a:spAutoFit/>
          </a:bodyPr>
          <a:lstStyle/>
          <a:p>
            <a:pPr algn="ctr" rtl="1">
              <a:lnSpc>
                <a:spcPts val="2140"/>
              </a:lnSpc>
            </a:pPr>
            <a:r>
              <a:rPr lang="ar-EG" sz="2077">
                <a:solidFill>
                  <a:srgbClr val="0E0D0D"/>
                </a:solidFill>
                <a:latin typeface="29LT Zarid Display"/>
                <a:ea typeface="29LT Zarid Display"/>
                <a:cs typeface="29LT Zarid Display"/>
                <a:sym typeface="29LT Zarid Display"/>
                <a:rtl/>
              </a:rPr>
              <a:t>المرافق السياحية</a:t>
            </a:r>
          </a:p>
        </p:txBody>
      </p:sp>
      <p:sp>
        <p:nvSpPr>
          <p:cNvPr id="135" name="TextBox 135"/>
          <p:cNvSpPr txBox="1"/>
          <p:nvPr/>
        </p:nvSpPr>
        <p:spPr>
          <a:xfrm>
            <a:off x="12032241" y="3363704"/>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22.33</a:t>
            </a:r>
          </a:p>
        </p:txBody>
      </p:sp>
      <p:sp>
        <p:nvSpPr>
          <p:cNvPr id="136" name="TextBox 136"/>
          <p:cNvSpPr txBox="1"/>
          <p:nvPr/>
        </p:nvSpPr>
        <p:spPr>
          <a:xfrm>
            <a:off x="12032241" y="3931906"/>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2.32</a:t>
            </a:r>
          </a:p>
        </p:txBody>
      </p:sp>
      <p:sp>
        <p:nvSpPr>
          <p:cNvPr id="137" name="TextBox 137"/>
          <p:cNvSpPr txBox="1"/>
          <p:nvPr/>
        </p:nvSpPr>
        <p:spPr>
          <a:xfrm>
            <a:off x="12032241" y="4426734"/>
            <a:ext cx="1544314"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1.25</a:t>
            </a:r>
          </a:p>
        </p:txBody>
      </p:sp>
      <p:sp>
        <p:nvSpPr>
          <p:cNvPr id="138" name="TextBox 138"/>
          <p:cNvSpPr txBox="1"/>
          <p:nvPr/>
        </p:nvSpPr>
        <p:spPr>
          <a:xfrm>
            <a:off x="12277749" y="6920846"/>
            <a:ext cx="1179918" cy="327748"/>
          </a:xfrm>
          <a:prstGeom prst="rect">
            <a:avLst/>
          </a:prstGeom>
        </p:spPr>
        <p:txBody>
          <a:bodyPr lIns="0" tIns="0" rIns="0" bIns="0" rtlCol="0" anchor="t">
            <a:spAutoFit/>
          </a:bodyPr>
          <a:lstStyle/>
          <a:p>
            <a:pPr algn="ctr">
              <a:lnSpc>
                <a:spcPts val="2140"/>
              </a:lnSpc>
            </a:pPr>
            <a:r>
              <a:rPr lang="en-US" sz="2077">
                <a:solidFill>
                  <a:srgbClr val="0E0D0D"/>
                </a:solidFill>
                <a:latin typeface="29LT Zarid Display"/>
                <a:ea typeface="29LT Zarid Display"/>
                <a:cs typeface="29LT Zarid Display"/>
                <a:sym typeface="29LT Zarid Display"/>
              </a:rPr>
              <a:t>17.21</a:t>
            </a:r>
          </a:p>
        </p:txBody>
      </p:sp>
      <p:sp>
        <p:nvSpPr>
          <p:cNvPr id="139" name="TextBox 139"/>
          <p:cNvSpPr txBox="1"/>
          <p:nvPr/>
        </p:nvSpPr>
        <p:spPr>
          <a:xfrm>
            <a:off x="14037456" y="7544626"/>
            <a:ext cx="2013659" cy="327748"/>
          </a:xfrm>
          <a:prstGeom prst="rect">
            <a:avLst/>
          </a:prstGeom>
        </p:spPr>
        <p:txBody>
          <a:bodyPr lIns="0" tIns="0" rIns="0" bIns="0" rtlCol="0" anchor="t">
            <a:spAutoFit/>
          </a:bodyPr>
          <a:lstStyle/>
          <a:p>
            <a:pPr algn="ctr">
              <a:lnSpc>
                <a:spcPts val="2140"/>
              </a:lnSpc>
              <a:spcBef>
                <a:spcPct val="0"/>
              </a:spcBef>
            </a:pPr>
            <a:r>
              <a:rPr lang="ar-EG" sz="2077">
                <a:solidFill>
                  <a:srgbClr val="0E0D0D"/>
                </a:solidFill>
                <a:latin typeface="29LT Zarid Display"/>
                <a:ea typeface="29LT Zarid Display"/>
                <a:cs typeface="29LT Zarid Display"/>
                <a:sym typeface="29LT Zarid Display"/>
                <a:rtl/>
              </a:rPr>
              <a:t>المناطق الحرفية/الصناعية</a:t>
            </a:r>
          </a:p>
        </p:txBody>
      </p:sp>
      <p:sp>
        <p:nvSpPr>
          <p:cNvPr id="140" name="TextBox 140"/>
          <p:cNvSpPr txBox="1"/>
          <p:nvPr/>
        </p:nvSpPr>
        <p:spPr>
          <a:xfrm>
            <a:off x="14270387" y="8070886"/>
            <a:ext cx="1417692" cy="336511"/>
          </a:xfrm>
          <a:prstGeom prst="rect">
            <a:avLst/>
          </a:prstGeom>
        </p:spPr>
        <p:txBody>
          <a:bodyPr lIns="0" tIns="0" rIns="0" bIns="0" rtlCol="0" anchor="t">
            <a:spAutoFit/>
          </a:bodyPr>
          <a:lstStyle/>
          <a:p>
            <a:pPr algn="ctr">
              <a:lnSpc>
                <a:spcPts val="2162"/>
              </a:lnSpc>
              <a:spcBef>
                <a:spcPct val="0"/>
              </a:spcBef>
            </a:pPr>
            <a:r>
              <a:rPr lang="ar-EG" sz="2099">
                <a:solidFill>
                  <a:srgbClr val="0E0D0D"/>
                </a:solidFill>
                <a:latin typeface="29LT Zarid Display"/>
                <a:ea typeface="29LT Zarid Display"/>
                <a:cs typeface="29LT Zarid Display"/>
                <a:sym typeface="29LT Zarid Display"/>
                <a:rtl/>
              </a:rPr>
              <a:t>المناطق المحمية</a:t>
            </a:r>
          </a:p>
        </p:txBody>
      </p:sp>
      <p:sp>
        <p:nvSpPr>
          <p:cNvPr id="141" name="TextBox 141"/>
          <p:cNvSpPr txBox="1"/>
          <p:nvPr/>
        </p:nvSpPr>
        <p:spPr>
          <a:xfrm>
            <a:off x="13915570" y="8644514"/>
            <a:ext cx="2135544" cy="327748"/>
          </a:xfrm>
          <a:prstGeom prst="rect">
            <a:avLst/>
          </a:prstGeom>
        </p:spPr>
        <p:txBody>
          <a:bodyPr lIns="0" tIns="0" rIns="0" bIns="0" rtlCol="0" anchor="t">
            <a:spAutoFit/>
          </a:bodyPr>
          <a:lstStyle/>
          <a:p>
            <a:pPr algn="ctr">
              <a:lnSpc>
                <a:spcPts val="2140"/>
              </a:lnSpc>
              <a:spcBef>
                <a:spcPct val="0"/>
              </a:spcBef>
            </a:pPr>
            <a:r>
              <a:rPr lang="ar-EG" sz="2077">
                <a:solidFill>
                  <a:srgbClr val="0E0D0D"/>
                </a:solidFill>
                <a:latin typeface="29LT Zarid Display"/>
                <a:ea typeface="29LT Zarid Display"/>
                <a:cs typeface="29LT Zarid Display"/>
                <a:sym typeface="29LT Zarid Display"/>
                <a:rtl/>
              </a:rPr>
              <a:t>المناطق السكنية</a:t>
            </a:r>
          </a:p>
        </p:txBody>
      </p:sp>
      <p:sp>
        <p:nvSpPr>
          <p:cNvPr id="142" name="TextBox 142"/>
          <p:cNvSpPr txBox="1"/>
          <p:nvPr/>
        </p:nvSpPr>
        <p:spPr>
          <a:xfrm>
            <a:off x="14665340" y="2751875"/>
            <a:ext cx="1046191" cy="336511"/>
          </a:xfrm>
          <a:prstGeom prst="rect">
            <a:avLst/>
          </a:prstGeom>
        </p:spPr>
        <p:txBody>
          <a:bodyPr lIns="0" tIns="0" rIns="0" bIns="0" rtlCol="0" anchor="t">
            <a:spAutoFit/>
          </a:bodyPr>
          <a:lstStyle/>
          <a:p>
            <a:pPr algn="ctr" rtl="1">
              <a:lnSpc>
                <a:spcPts val="2162"/>
              </a:lnSpc>
              <a:spcBef>
                <a:spcPct val="0"/>
              </a:spcBef>
            </a:pPr>
            <a:r>
              <a:rPr lang="ar-EG" sz="2099" b="1">
                <a:solidFill>
                  <a:srgbClr val="0E0D0D"/>
                </a:solidFill>
                <a:latin typeface="29LT Zarid Display Medium"/>
                <a:ea typeface="29LT Zarid Display Medium"/>
                <a:cs typeface="29LT Zarid Display Medium"/>
                <a:sym typeface="29LT Zarid Display Medium"/>
                <a:rtl/>
              </a:rPr>
              <a:t>الاستخدام</a:t>
            </a:r>
          </a:p>
        </p:txBody>
      </p:sp>
      <p:sp>
        <p:nvSpPr>
          <p:cNvPr id="143" name="TextBox 143"/>
          <p:cNvSpPr txBox="1"/>
          <p:nvPr/>
        </p:nvSpPr>
        <p:spPr>
          <a:xfrm>
            <a:off x="12410867" y="2761400"/>
            <a:ext cx="659017" cy="288310"/>
          </a:xfrm>
          <a:prstGeom prst="rect">
            <a:avLst/>
          </a:prstGeom>
        </p:spPr>
        <p:txBody>
          <a:bodyPr lIns="0" tIns="0" rIns="0" bIns="0" rtlCol="0" anchor="t">
            <a:spAutoFit/>
          </a:bodyPr>
          <a:lstStyle/>
          <a:p>
            <a:pPr algn="ctr" rtl="1">
              <a:lnSpc>
                <a:spcPts val="1894"/>
              </a:lnSpc>
              <a:spcBef>
                <a:spcPct val="0"/>
              </a:spcBef>
            </a:pPr>
            <a:r>
              <a:rPr lang="ar-EG" sz="1839" b="1">
                <a:solidFill>
                  <a:srgbClr val="0E0D0D"/>
                </a:solidFill>
                <a:latin typeface="29LT Zarid Display Medium"/>
                <a:ea typeface="29LT Zarid Display Medium"/>
                <a:cs typeface="29LT Zarid Display Medium"/>
                <a:sym typeface="29LT Zarid Display Medium"/>
                <a:rtl/>
              </a:rPr>
              <a:t>النسبة</a:t>
            </a:r>
          </a:p>
        </p:txBody>
      </p:sp>
      <p:sp>
        <p:nvSpPr>
          <p:cNvPr id="144" name="TextBox 144"/>
          <p:cNvSpPr txBox="1"/>
          <p:nvPr/>
        </p:nvSpPr>
        <p:spPr>
          <a:xfrm>
            <a:off x="0" y="162112"/>
            <a:ext cx="5987081" cy="1210736"/>
          </a:xfrm>
          <a:prstGeom prst="rect">
            <a:avLst/>
          </a:prstGeom>
        </p:spPr>
        <p:txBody>
          <a:bodyPr lIns="0" tIns="0" rIns="0" bIns="0" rtlCol="0" anchor="t">
            <a:spAutoFit/>
          </a:bodyPr>
          <a:lstStyle/>
          <a:p>
            <a:pPr algn="ctr" rtl="1">
              <a:lnSpc>
                <a:spcPts val="4283"/>
              </a:lnSpc>
            </a:pPr>
            <a:r>
              <a:rPr lang="ar-EG" sz="4158">
                <a:solidFill>
                  <a:srgbClr val="0E0D0D"/>
                </a:solidFill>
                <a:latin typeface="29LT Zarid Display"/>
                <a:ea typeface="29LT Zarid Display"/>
                <a:cs typeface="29LT Zarid Display"/>
                <a:sym typeface="29LT Zarid Display"/>
                <a:rtl/>
              </a:rPr>
              <a:t>مخطط اعادة الاعمار</a:t>
            </a:r>
          </a:p>
          <a:p>
            <a:pPr algn="ctr">
              <a:lnSpc>
                <a:spcPts val="4283"/>
              </a:lnSpc>
            </a:pPr>
            <a:r>
              <a:rPr lang="en-US" sz="4158">
                <a:solidFill>
                  <a:srgbClr val="0E0D0D"/>
                </a:solidFill>
                <a:latin typeface="29LT Zarid Display"/>
                <a:ea typeface="29LT Zarid Display"/>
                <a:cs typeface="29LT Zarid Display"/>
                <a:sym typeface="29LT Zarid Display"/>
              </a:rPr>
              <a:t>2041</a:t>
            </a:r>
          </a:p>
        </p:txBody>
      </p:sp>
      <p:sp>
        <p:nvSpPr>
          <p:cNvPr id="145" name="TextBox 145"/>
          <p:cNvSpPr txBox="1"/>
          <p:nvPr/>
        </p:nvSpPr>
        <p:spPr>
          <a:xfrm>
            <a:off x="11124100" y="570787"/>
            <a:ext cx="8501365"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المخطط النهائي</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EFFFB"/>
        </a:solidFill>
        <a:effectLst/>
      </p:bgPr>
    </p:bg>
    <p:spTree>
      <p:nvGrpSpPr>
        <p:cNvPr id="1" name=""/>
        <p:cNvGrpSpPr/>
        <p:nvPr/>
      </p:nvGrpSpPr>
      <p:grpSpPr>
        <a:xfrm>
          <a:off x="0" y="0"/>
          <a:ext cx="0" cy="0"/>
          <a:chOff x="0" y="0"/>
          <a:chExt cx="0" cy="0"/>
        </a:xfrm>
      </p:grpSpPr>
      <p:grpSp>
        <p:nvGrpSpPr>
          <p:cNvPr id="2" name="Group 2"/>
          <p:cNvGrpSpPr/>
          <p:nvPr/>
        </p:nvGrpSpPr>
        <p:grpSpPr>
          <a:xfrm>
            <a:off x="-532938" y="8840562"/>
            <a:ext cx="19353876" cy="835475"/>
            <a:chOff x="0" y="0"/>
            <a:chExt cx="4324226" cy="186670"/>
          </a:xfrm>
        </p:grpSpPr>
        <p:sp>
          <p:nvSpPr>
            <p:cNvPr id="3" name="Freeform 3"/>
            <p:cNvSpPr/>
            <p:nvPr/>
          </p:nvSpPr>
          <p:spPr>
            <a:xfrm>
              <a:off x="0" y="0"/>
              <a:ext cx="4324226" cy="186670"/>
            </a:xfrm>
            <a:custGeom>
              <a:avLst/>
              <a:gdLst/>
              <a:ahLst/>
              <a:cxnLst/>
              <a:rect l="l" t="t" r="r" b="b"/>
              <a:pathLst>
                <a:path w="4324226" h="186670">
                  <a:moveTo>
                    <a:pt x="0" y="0"/>
                  </a:moveTo>
                  <a:lnTo>
                    <a:pt x="4324226" y="0"/>
                  </a:lnTo>
                  <a:lnTo>
                    <a:pt x="4324226" y="186670"/>
                  </a:lnTo>
                  <a:lnTo>
                    <a:pt x="0" y="186670"/>
                  </a:lnTo>
                  <a:close/>
                </a:path>
              </a:pathLst>
            </a:custGeom>
            <a:solidFill>
              <a:srgbClr val="000000">
                <a:alpha val="0"/>
              </a:srgbClr>
            </a:solidFill>
            <a:ln w="19050" cap="sq">
              <a:solidFill>
                <a:srgbClr val="476220"/>
              </a:solidFill>
              <a:prstDash val="solid"/>
              <a:miter/>
            </a:ln>
          </p:spPr>
        </p:sp>
        <p:sp>
          <p:nvSpPr>
            <p:cNvPr id="4" name="TextBox 4"/>
            <p:cNvSpPr txBox="1"/>
            <p:nvPr/>
          </p:nvSpPr>
          <p:spPr>
            <a:xfrm>
              <a:off x="0" y="-57150"/>
              <a:ext cx="4324226" cy="243820"/>
            </a:xfrm>
            <a:prstGeom prst="rect">
              <a:avLst/>
            </a:prstGeom>
          </p:spPr>
          <p:txBody>
            <a:bodyPr lIns="59882" tIns="59882" rIns="59882" bIns="59882" rtlCol="0" anchor="ctr"/>
            <a:lstStyle/>
            <a:p>
              <a:pPr algn="ctr">
                <a:lnSpc>
                  <a:spcPts val="2659"/>
                </a:lnSpc>
              </a:pPr>
              <a:endParaRPr/>
            </a:p>
          </p:txBody>
        </p:sp>
      </p:grpSp>
      <p:sp>
        <p:nvSpPr>
          <p:cNvPr id="5" name="TextBox 5"/>
          <p:cNvSpPr txBox="1"/>
          <p:nvPr/>
        </p:nvSpPr>
        <p:spPr>
          <a:xfrm>
            <a:off x="6182140" y="4208174"/>
            <a:ext cx="6426506" cy="1213814"/>
          </a:xfrm>
          <a:prstGeom prst="rect">
            <a:avLst/>
          </a:prstGeom>
        </p:spPr>
        <p:txBody>
          <a:bodyPr lIns="0" tIns="0" rIns="0" bIns="0" rtlCol="0" anchor="t">
            <a:spAutoFit/>
          </a:bodyPr>
          <a:lstStyle/>
          <a:p>
            <a:pPr algn="ctr" rtl="1">
              <a:lnSpc>
                <a:spcPts val="7730"/>
              </a:lnSpc>
              <a:spcBef>
                <a:spcPct val="0"/>
              </a:spcBef>
            </a:pPr>
            <a:r>
              <a:rPr lang="ar-EG" sz="7505" b="1">
                <a:solidFill>
                  <a:srgbClr val="000000"/>
                </a:solidFill>
                <a:latin typeface="29LT Zarid Display Medium"/>
                <a:ea typeface="29LT Zarid Display Medium"/>
                <a:cs typeface="29LT Zarid Display Medium"/>
                <a:sym typeface="29LT Zarid Display Medium"/>
                <a:rtl/>
              </a:rPr>
              <a:t>شكرا لحسن استماعكم </a:t>
            </a:r>
          </a:p>
        </p:txBody>
      </p:sp>
      <p:sp>
        <p:nvSpPr>
          <p:cNvPr id="6" name="Freeform 6"/>
          <p:cNvSpPr/>
          <p:nvPr/>
        </p:nvSpPr>
        <p:spPr>
          <a:xfrm rot="1281149">
            <a:off x="-5728435" y="-13797025"/>
            <a:ext cx="35784166" cy="28677282"/>
          </a:xfrm>
          <a:custGeom>
            <a:avLst/>
            <a:gdLst/>
            <a:ahLst/>
            <a:cxnLst/>
            <a:rect l="l" t="t" r="r" b="b"/>
            <a:pathLst>
              <a:path w="35784166" h="28677282">
                <a:moveTo>
                  <a:pt x="0" y="0"/>
                </a:moveTo>
                <a:lnTo>
                  <a:pt x="35784166" y="0"/>
                </a:lnTo>
                <a:lnTo>
                  <a:pt x="35784166" y="28677282"/>
                </a:lnTo>
                <a:lnTo>
                  <a:pt x="0" y="28677282"/>
                </a:lnTo>
                <a:lnTo>
                  <a:pt x="0" y="0"/>
                </a:lnTo>
                <a:close/>
              </a:path>
            </a:pathLst>
          </a:custGeom>
          <a:blipFill>
            <a:blip r:embed="rId2">
              <a:alphaModFix amt="6000"/>
            </a:blip>
            <a:stretch>
              <a:fillRect t="-186707" b="-73674"/>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438810" cy="10876564"/>
          </a:xfrm>
          <a:custGeom>
            <a:avLst/>
            <a:gdLst/>
            <a:ahLst/>
            <a:cxnLst/>
            <a:rect l="l" t="t" r="r" b="b"/>
            <a:pathLst>
              <a:path w="18438810" h="10876564">
                <a:moveTo>
                  <a:pt x="0" y="0"/>
                </a:moveTo>
                <a:lnTo>
                  <a:pt x="18438810" y="0"/>
                </a:lnTo>
                <a:lnTo>
                  <a:pt x="18438810" y="10876564"/>
                </a:lnTo>
                <a:lnTo>
                  <a:pt x="0" y="10876564"/>
                </a:lnTo>
                <a:lnTo>
                  <a:pt x="0" y="0"/>
                </a:lnTo>
                <a:close/>
              </a:path>
            </a:pathLst>
          </a:custGeom>
          <a:blipFill>
            <a:blip r:embed="rId2">
              <a:alphaModFix amt="52000"/>
            </a:blip>
            <a:stretch>
              <a:fillRect/>
            </a:stretch>
          </a:blipFill>
        </p:spPr>
      </p:sp>
      <p:grpSp>
        <p:nvGrpSpPr>
          <p:cNvPr id="3" name="Group 3"/>
          <p:cNvGrpSpPr/>
          <p:nvPr/>
        </p:nvGrpSpPr>
        <p:grpSpPr>
          <a:xfrm>
            <a:off x="6852285" y="6010275"/>
            <a:ext cx="3527108" cy="3506153"/>
            <a:chOff x="0" y="0"/>
            <a:chExt cx="4702810" cy="4674870"/>
          </a:xfrm>
        </p:grpSpPr>
        <p:sp>
          <p:nvSpPr>
            <p:cNvPr id="4" name="Freeform 4"/>
            <p:cNvSpPr/>
            <p:nvPr/>
          </p:nvSpPr>
          <p:spPr>
            <a:xfrm>
              <a:off x="48260" y="48260"/>
              <a:ext cx="4605020" cy="4584700"/>
            </a:xfrm>
            <a:custGeom>
              <a:avLst/>
              <a:gdLst/>
              <a:ahLst/>
              <a:cxnLst/>
              <a:rect l="l" t="t" r="r" b="b"/>
              <a:pathLst>
                <a:path w="4605020" h="4584700">
                  <a:moveTo>
                    <a:pt x="115570" y="4361180"/>
                  </a:moveTo>
                  <a:cubicBezTo>
                    <a:pt x="215900" y="4406900"/>
                    <a:pt x="236220" y="4409440"/>
                    <a:pt x="280670" y="4411980"/>
                  </a:cubicBezTo>
                  <a:cubicBezTo>
                    <a:pt x="397510" y="4422140"/>
                    <a:pt x="825500" y="4465320"/>
                    <a:pt x="905510" y="4411980"/>
                  </a:cubicBezTo>
                  <a:cubicBezTo>
                    <a:pt x="935990" y="4391660"/>
                    <a:pt x="932180" y="4361180"/>
                    <a:pt x="939800" y="4326890"/>
                  </a:cubicBezTo>
                  <a:cubicBezTo>
                    <a:pt x="951230" y="4278630"/>
                    <a:pt x="929640" y="4187190"/>
                    <a:pt x="953770" y="4142740"/>
                  </a:cubicBezTo>
                  <a:cubicBezTo>
                    <a:pt x="972820" y="4107180"/>
                    <a:pt x="1007110" y="4088130"/>
                    <a:pt x="1049020" y="4067810"/>
                  </a:cubicBezTo>
                  <a:cubicBezTo>
                    <a:pt x="1109980" y="4038600"/>
                    <a:pt x="1225550" y="4041140"/>
                    <a:pt x="1292860" y="4008120"/>
                  </a:cubicBezTo>
                  <a:cubicBezTo>
                    <a:pt x="1352550" y="3978910"/>
                    <a:pt x="1409700" y="3952240"/>
                    <a:pt x="1440180" y="3892550"/>
                  </a:cubicBezTo>
                  <a:cubicBezTo>
                    <a:pt x="1483360" y="3802380"/>
                    <a:pt x="1430020" y="3558540"/>
                    <a:pt x="1442720" y="3475990"/>
                  </a:cubicBezTo>
                  <a:cubicBezTo>
                    <a:pt x="1447800" y="3440430"/>
                    <a:pt x="1460500" y="3426460"/>
                    <a:pt x="1465580" y="3399790"/>
                  </a:cubicBezTo>
                  <a:cubicBezTo>
                    <a:pt x="1471930" y="3369310"/>
                    <a:pt x="1471930" y="3345180"/>
                    <a:pt x="1473200" y="3300730"/>
                  </a:cubicBezTo>
                  <a:cubicBezTo>
                    <a:pt x="1477010" y="3214370"/>
                    <a:pt x="1463040" y="3007360"/>
                    <a:pt x="1473200" y="2910840"/>
                  </a:cubicBezTo>
                  <a:cubicBezTo>
                    <a:pt x="1479550" y="2853690"/>
                    <a:pt x="1496060" y="2832100"/>
                    <a:pt x="1502410" y="2774950"/>
                  </a:cubicBezTo>
                  <a:cubicBezTo>
                    <a:pt x="1512570" y="2682240"/>
                    <a:pt x="1479550" y="2518410"/>
                    <a:pt x="1504950" y="2407920"/>
                  </a:cubicBezTo>
                  <a:cubicBezTo>
                    <a:pt x="1527810" y="2308860"/>
                    <a:pt x="1583690" y="2199640"/>
                    <a:pt x="1629410" y="2139950"/>
                  </a:cubicBezTo>
                  <a:cubicBezTo>
                    <a:pt x="1658620" y="2101850"/>
                    <a:pt x="1690370" y="2081530"/>
                    <a:pt x="1723390" y="2063750"/>
                  </a:cubicBezTo>
                  <a:cubicBezTo>
                    <a:pt x="1752600" y="2048510"/>
                    <a:pt x="1784350" y="2049780"/>
                    <a:pt x="1814830" y="2034540"/>
                  </a:cubicBezTo>
                  <a:cubicBezTo>
                    <a:pt x="1847850" y="2018030"/>
                    <a:pt x="1878330" y="1983740"/>
                    <a:pt x="1912620" y="1963420"/>
                  </a:cubicBezTo>
                  <a:cubicBezTo>
                    <a:pt x="1948180" y="1943100"/>
                    <a:pt x="1998980" y="1938020"/>
                    <a:pt x="2024380" y="1912620"/>
                  </a:cubicBezTo>
                  <a:cubicBezTo>
                    <a:pt x="2045970" y="1891030"/>
                    <a:pt x="2052320" y="1870710"/>
                    <a:pt x="2062480" y="1832610"/>
                  </a:cubicBezTo>
                  <a:cubicBezTo>
                    <a:pt x="2085340" y="1755140"/>
                    <a:pt x="2096770" y="1602740"/>
                    <a:pt x="2104390" y="1461770"/>
                  </a:cubicBezTo>
                  <a:cubicBezTo>
                    <a:pt x="2114550" y="1272540"/>
                    <a:pt x="2085340" y="927100"/>
                    <a:pt x="2103120" y="802640"/>
                  </a:cubicBezTo>
                  <a:cubicBezTo>
                    <a:pt x="2109470" y="751840"/>
                    <a:pt x="2112010" y="732790"/>
                    <a:pt x="2132330" y="695960"/>
                  </a:cubicBezTo>
                  <a:cubicBezTo>
                    <a:pt x="2161540" y="642620"/>
                    <a:pt x="2261870" y="586740"/>
                    <a:pt x="2289810" y="521970"/>
                  </a:cubicBezTo>
                  <a:cubicBezTo>
                    <a:pt x="2313940" y="464820"/>
                    <a:pt x="2279650" y="381000"/>
                    <a:pt x="2303780" y="336550"/>
                  </a:cubicBezTo>
                  <a:cubicBezTo>
                    <a:pt x="2324100" y="299720"/>
                    <a:pt x="2363470" y="273050"/>
                    <a:pt x="2402840" y="259080"/>
                  </a:cubicBezTo>
                  <a:cubicBezTo>
                    <a:pt x="2443480" y="243840"/>
                    <a:pt x="2503170" y="260350"/>
                    <a:pt x="2546350" y="254000"/>
                  </a:cubicBezTo>
                  <a:cubicBezTo>
                    <a:pt x="2580640" y="248920"/>
                    <a:pt x="2602230" y="233680"/>
                    <a:pt x="2639060" y="228600"/>
                  </a:cubicBezTo>
                  <a:cubicBezTo>
                    <a:pt x="2694940" y="220980"/>
                    <a:pt x="2796540" y="234950"/>
                    <a:pt x="2848610" y="223520"/>
                  </a:cubicBezTo>
                  <a:cubicBezTo>
                    <a:pt x="2884170" y="215900"/>
                    <a:pt x="2898140" y="196850"/>
                    <a:pt x="2931160" y="186690"/>
                  </a:cubicBezTo>
                  <a:cubicBezTo>
                    <a:pt x="2979420" y="171450"/>
                    <a:pt x="3048000" y="158750"/>
                    <a:pt x="3111500" y="151130"/>
                  </a:cubicBezTo>
                  <a:cubicBezTo>
                    <a:pt x="3180080" y="142240"/>
                    <a:pt x="3257550" y="151130"/>
                    <a:pt x="3331210" y="138430"/>
                  </a:cubicBezTo>
                  <a:cubicBezTo>
                    <a:pt x="3408680" y="127000"/>
                    <a:pt x="3463290" y="91440"/>
                    <a:pt x="3562350" y="78740"/>
                  </a:cubicBezTo>
                  <a:cubicBezTo>
                    <a:pt x="3738880" y="53340"/>
                    <a:pt x="4133850" y="92710"/>
                    <a:pt x="4306570" y="66040"/>
                  </a:cubicBezTo>
                  <a:cubicBezTo>
                    <a:pt x="4400550" y="50800"/>
                    <a:pt x="4474210" y="0"/>
                    <a:pt x="4521200" y="2540"/>
                  </a:cubicBezTo>
                  <a:cubicBezTo>
                    <a:pt x="4544060" y="2540"/>
                    <a:pt x="4558030" y="10160"/>
                    <a:pt x="4572000" y="20320"/>
                  </a:cubicBezTo>
                  <a:cubicBezTo>
                    <a:pt x="4584700" y="31750"/>
                    <a:pt x="4597400" y="48260"/>
                    <a:pt x="4599940" y="66040"/>
                  </a:cubicBezTo>
                  <a:cubicBezTo>
                    <a:pt x="4603750" y="87630"/>
                    <a:pt x="4594860" y="125730"/>
                    <a:pt x="4580890" y="143510"/>
                  </a:cubicBezTo>
                  <a:cubicBezTo>
                    <a:pt x="4570730" y="157480"/>
                    <a:pt x="4551680" y="167640"/>
                    <a:pt x="4533900" y="170180"/>
                  </a:cubicBezTo>
                  <a:cubicBezTo>
                    <a:pt x="4512310" y="172720"/>
                    <a:pt x="4474210" y="162560"/>
                    <a:pt x="4458970" y="146050"/>
                  </a:cubicBezTo>
                  <a:cubicBezTo>
                    <a:pt x="4442460" y="129540"/>
                    <a:pt x="4431030" y="93980"/>
                    <a:pt x="4434840" y="71120"/>
                  </a:cubicBezTo>
                  <a:cubicBezTo>
                    <a:pt x="4439920" y="48260"/>
                    <a:pt x="4464050" y="17780"/>
                    <a:pt x="4484370" y="8890"/>
                  </a:cubicBezTo>
                  <a:cubicBezTo>
                    <a:pt x="4505960" y="0"/>
                    <a:pt x="4544060" y="2540"/>
                    <a:pt x="4564380" y="15240"/>
                  </a:cubicBezTo>
                  <a:cubicBezTo>
                    <a:pt x="4583430" y="27940"/>
                    <a:pt x="4599940" y="62230"/>
                    <a:pt x="4602480" y="85090"/>
                  </a:cubicBezTo>
                  <a:cubicBezTo>
                    <a:pt x="4605020" y="102870"/>
                    <a:pt x="4601210" y="119380"/>
                    <a:pt x="4587240" y="135890"/>
                  </a:cubicBezTo>
                  <a:cubicBezTo>
                    <a:pt x="4561840" y="166370"/>
                    <a:pt x="4479290" y="204470"/>
                    <a:pt x="4428490" y="219710"/>
                  </a:cubicBezTo>
                  <a:cubicBezTo>
                    <a:pt x="4386580" y="232410"/>
                    <a:pt x="4363720" y="229870"/>
                    <a:pt x="4306570" y="233680"/>
                  </a:cubicBezTo>
                  <a:cubicBezTo>
                    <a:pt x="4166870" y="241300"/>
                    <a:pt x="3764280" y="209550"/>
                    <a:pt x="3587750" y="231140"/>
                  </a:cubicBezTo>
                  <a:cubicBezTo>
                    <a:pt x="3482340" y="243840"/>
                    <a:pt x="3415030" y="279400"/>
                    <a:pt x="3337560" y="292100"/>
                  </a:cubicBezTo>
                  <a:cubicBezTo>
                    <a:pt x="3271520" y="303530"/>
                    <a:pt x="3221990" y="295910"/>
                    <a:pt x="3150870" y="307340"/>
                  </a:cubicBezTo>
                  <a:cubicBezTo>
                    <a:pt x="3054350" y="323850"/>
                    <a:pt x="2907030" y="377190"/>
                    <a:pt x="2810510" y="391160"/>
                  </a:cubicBezTo>
                  <a:cubicBezTo>
                    <a:pt x="2740660" y="401320"/>
                    <a:pt x="2684780" y="392430"/>
                    <a:pt x="2626360" y="400050"/>
                  </a:cubicBezTo>
                  <a:cubicBezTo>
                    <a:pt x="2569210" y="407670"/>
                    <a:pt x="2489200" y="405130"/>
                    <a:pt x="2462530" y="435610"/>
                  </a:cubicBezTo>
                  <a:cubicBezTo>
                    <a:pt x="2439670" y="461010"/>
                    <a:pt x="2467610" y="509270"/>
                    <a:pt x="2451100" y="548640"/>
                  </a:cubicBezTo>
                  <a:cubicBezTo>
                    <a:pt x="2429510" y="601980"/>
                    <a:pt x="2346960" y="668020"/>
                    <a:pt x="2316480" y="716280"/>
                  </a:cubicBezTo>
                  <a:cubicBezTo>
                    <a:pt x="2296160" y="748030"/>
                    <a:pt x="2286000" y="758190"/>
                    <a:pt x="2275840" y="802640"/>
                  </a:cubicBezTo>
                  <a:cubicBezTo>
                    <a:pt x="2249170" y="918210"/>
                    <a:pt x="2286000" y="1322070"/>
                    <a:pt x="2272030" y="1468120"/>
                  </a:cubicBezTo>
                  <a:cubicBezTo>
                    <a:pt x="2264410" y="1540510"/>
                    <a:pt x="2246630" y="1573530"/>
                    <a:pt x="2241550" y="1629410"/>
                  </a:cubicBezTo>
                  <a:cubicBezTo>
                    <a:pt x="2235200" y="1686560"/>
                    <a:pt x="2244090" y="1751330"/>
                    <a:pt x="2235200" y="1804670"/>
                  </a:cubicBezTo>
                  <a:cubicBezTo>
                    <a:pt x="2226310" y="1852930"/>
                    <a:pt x="2209800" y="1901190"/>
                    <a:pt x="2193290" y="1938020"/>
                  </a:cubicBezTo>
                  <a:cubicBezTo>
                    <a:pt x="2179320" y="1967230"/>
                    <a:pt x="2166620" y="1991360"/>
                    <a:pt x="2145030" y="2014220"/>
                  </a:cubicBezTo>
                  <a:cubicBezTo>
                    <a:pt x="2120900" y="2039620"/>
                    <a:pt x="2082800" y="2061210"/>
                    <a:pt x="2049780" y="2078990"/>
                  </a:cubicBezTo>
                  <a:cubicBezTo>
                    <a:pt x="2016760" y="2096770"/>
                    <a:pt x="1973580" y="2101850"/>
                    <a:pt x="1945640" y="2119630"/>
                  </a:cubicBezTo>
                  <a:cubicBezTo>
                    <a:pt x="1921510" y="2136140"/>
                    <a:pt x="1910080" y="2164080"/>
                    <a:pt x="1887220" y="2180590"/>
                  </a:cubicBezTo>
                  <a:cubicBezTo>
                    <a:pt x="1864360" y="2198370"/>
                    <a:pt x="1833880" y="2199640"/>
                    <a:pt x="1807210" y="2221230"/>
                  </a:cubicBezTo>
                  <a:cubicBezTo>
                    <a:pt x="1769110" y="2249170"/>
                    <a:pt x="1714500" y="2306320"/>
                    <a:pt x="1694180" y="2348230"/>
                  </a:cubicBezTo>
                  <a:cubicBezTo>
                    <a:pt x="1678940" y="2379980"/>
                    <a:pt x="1680210" y="2400300"/>
                    <a:pt x="1676400" y="2440940"/>
                  </a:cubicBezTo>
                  <a:cubicBezTo>
                    <a:pt x="1668780" y="2514600"/>
                    <a:pt x="1686560" y="2688590"/>
                    <a:pt x="1673860" y="2763520"/>
                  </a:cubicBezTo>
                  <a:cubicBezTo>
                    <a:pt x="1667510" y="2802890"/>
                    <a:pt x="1651000" y="2811780"/>
                    <a:pt x="1644650" y="2853690"/>
                  </a:cubicBezTo>
                  <a:cubicBezTo>
                    <a:pt x="1629410" y="2946400"/>
                    <a:pt x="1647190" y="3209290"/>
                    <a:pt x="1643380" y="3305810"/>
                  </a:cubicBezTo>
                  <a:cubicBezTo>
                    <a:pt x="1642110" y="3351530"/>
                    <a:pt x="1643380" y="3375660"/>
                    <a:pt x="1637030" y="3406140"/>
                  </a:cubicBezTo>
                  <a:cubicBezTo>
                    <a:pt x="1631950" y="3432810"/>
                    <a:pt x="1619250" y="3444240"/>
                    <a:pt x="1612900" y="3479800"/>
                  </a:cubicBezTo>
                  <a:cubicBezTo>
                    <a:pt x="1601470" y="3558540"/>
                    <a:pt x="1619250" y="3780790"/>
                    <a:pt x="1611630" y="3872230"/>
                  </a:cubicBezTo>
                  <a:cubicBezTo>
                    <a:pt x="1607820" y="3920490"/>
                    <a:pt x="1610360" y="3957320"/>
                    <a:pt x="1592580" y="3983990"/>
                  </a:cubicBezTo>
                  <a:cubicBezTo>
                    <a:pt x="1577340" y="4006850"/>
                    <a:pt x="1544320" y="4008120"/>
                    <a:pt x="1521460" y="4027170"/>
                  </a:cubicBezTo>
                  <a:cubicBezTo>
                    <a:pt x="1493520" y="4050030"/>
                    <a:pt x="1474470" y="4089400"/>
                    <a:pt x="1437640" y="4116070"/>
                  </a:cubicBezTo>
                  <a:cubicBezTo>
                    <a:pt x="1391920" y="4149090"/>
                    <a:pt x="1309370" y="4187190"/>
                    <a:pt x="1259840" y="4199890"/>
                  </a:cubicBezTo>
                  <a:cubicBezTo>
                    <a:pt x="1225550" y="4208780"/>
                    <a:pt x="1197610" y="4194810"/>
                    <a:pt x="1172210" y="4204970"/>
                  </a:cubicBezTo>
                  <a:cubicBezTo>
                    <a:pt x="1146810" y="4216400"/>
                    <a:pt x="1122680" y="4235450"/>
                    <a:pt x="1108710" y="4264660"/>
                  </a:cubicBezTo>
                  <a:cubicBezTo>
                    <a:pt x="1088390" y="4310380"/>
                    <a:pt x="1120140" y="4414520"/>
                    <a:pt x="1101090" y="4467860"/>
                  </a:cubicBezTo>
                  <a:cubicBezTo>
                    <a:pt x="1087120" y="4508500"/>
                    <a:pt x="1060450" y="4544060"/>
                    <a:pt x="1027430" y="4563110"/>
                  </a:cubicBezTo>
                  <a:cubicBezTo>
                    <a:pt x="994410" y="4580890"/>
                    <a:pt x="962660" y="4573270"/>
                    <a:pt x="905510" y="4575810"/>
                  </a:cubicBezTo>
                  <a:cubicBezTo>
                    <a:pt x="770890" y="4580890"/>
                    <a:pt x="355600" y="4584700"/>
                    <a:pt x="227330" y="4565650"/>
                  </a:cubicBezTo>
                  <a:cubicBezTo>
                    <a:pt x="173990" y="4559300"/>
                    <a:pt x="151130" y="4549140"/>
                    <a:pt x="118110" y="4536440"/>
                  </a:cubicBezTo>
                  <a:cubicBezTo>
                    <a:pt x="86360" y="4523740"/>
                    <a:pt x="48260" y="4505960"/>
                    <a:pt x="29210" y="4489450"/>
                  </a:cubicBezTo>
                  <a:cubicBezTo>
                    <a:pt x="17780" y="4480560"/>
                    <a:pt x="11430" y="4470400"/>
                    <a:pt x="7620" y="4460240"/>
                  </a:cubicBezTo>
                  <a:cubicBezTo>
                    <a:pt x="2540" y="4448810"/>
                    <a:pt x="0" y="4436110"/>
                    <a:pt x="2540" y="4422140"/>
                  </a:cubicBezTo>
                  <a:cubicBezTo>
                    <a:pt x="5080" y="4406900"/>
                    <a:pt x="13970" y="4385310"/>
                    <a:pt x="26670" y="4372610"/>
                  </a:cubicBezTo>
                  <a:cubicBezTo>
                    <a:pt x="39370" y="4361180"/>
                    <a:pt x="62230" y="4353560"/>
                    <a:pt x="78740" y="4352290"/>
                  </a:cubicBezTo>
                  <a:cubicBezTo>
                    <a:pt x="91440" y="4351020"/>
                    <a:pt x="115570" y="4361180"/>
                    <a:pt x="115570" y="4361180"/>
                  </a:cubicBezTo>
                </a:path>
              </a:pathLst>
            </a:custGeom>
            <a:solidFill>
              <a:srgbClr val="BBA3A1"/>
            </a:solidFill>
            <a:ln cap="sq">
              <a:noFill/>
              <a:prstDash val="solid"/>
              <a:miter/>
            </a:ln>
          </p:spPr>
        </p:sp>
      </p:grpSp>
      <p:grpSp>
        <p:nvGrpSpPr>
          <p:cNvPr id="5" name="Group 5"/>
          <p:cNvGrpSpPr/>
          <p:nvPr/>
        </p:nvGrpSpPr>
        <p:grpSpPr>
          <a:xfrm>
            <a:off x="13085445" y="21908"/>
            <a:ext cx="191452" cy="233362"/>
            <a:chOff x="0" y="0"/>
            <a:chExt cx="255270" cy="311150"/>
          </a:xfrm>
        </p:grpSpPr>
        <p:sp>
          <p:nvSpPr>
            <p:cNvPr id="6" name="Freeform 6"/>
            <p:cNvSpPr/>
            <p:nvPr/>
          </p:nvSpPr>
          <p:spPr>
            <a:xfrm>
              <a:off x="48260" y="44450"/>
              <a:ext cx="162560" cy="220980"/>
            </a:xfrm>
            <a:custGeom>
              <a:avLst/>
              <a:gdLst/>
              <a:ahLst/>
              <a:cxnLst/>
              <a:rect l="l" t="t" r="r" b="b"/>
              <a:pathLst>
                <a:path w="162560" h="220980">
                  <a:moveTo>
                    <a:pt x="2540" y="142240"/>
                  </a:moveTo>
                  <a:cubicBezTo>
                    <a:pt x="16510" y="34290"/>
                    <a:pt x="38100" y="11430"/>
                    <a:pt x="58420" y="6350"/>
                  </a:cubicBezTo>
                  <a:cubicBezTo>
                    <a:pt x="78740" y="0"/>
                    <a:pt x="113030" y="10160"/>
                    <a:pt x="128270" y="21590"/>
                  </a:cubicBezTo>
                  <a:cubicBezTo>
                    <a:pt x="142240" y="30480"/>
                    <a:pt x="151130" y="48260"/>
                    <a:pt x="153670" y="63500"/>
                  </a:cubicBezTo>
                  <a:cubicBezTo>
                    <a:pt x="157480" y="78740"/>
                    <a:pt x="156210" y="97790"/>
                    <a:pt x="148590" y="111760"/>
                  </a:cubicBezTo>
                  <a:cubicBezTo>
                    <a:pt x="138430" y="129540"/>
                    <a:pt x="111760" y="152400"/>
                    <a:pt x="91440" y="154940"/>
                  </a:cubicBezTo>
                  <a:cubicBezTo>
                    <a:pt x="71120" y="158750"/>
                    <a:pt x="38100" y="147320"/>
                    <a:pt x="22860" y="132080"/>
                  </a:cubicBezTo>
                  <a:cubicBezTo>
                    <a:pt x="8890" y="116840"/>
                    <a:pt x="0" y="83820"/>
                    <a:pt x="3810" y="63500"/>
                  </a:cubicBezTo>
                  <a:cubicBezTo>
                    <a:pt x="8890" y="43180"/>
                    <a:pt x="30480" y="16510"/>
                    <a:pt x="50800" y="8890"/>
                  </a:cubicBezTo>
                  <a:cubicBezTo>
                    <a:pt x="69850" y="1270"/>
                    <a:pt x="104140" y="3810"/>
                    <a:pt x="121920" y="16510"/>
                  </a:cubicBezTo>
                  <a:cubicBezTo>
                    <a:pt x="139700" y="27940"/>
                    <a:pt x="149860" y="57150"/>
                    <a:pt x="156210" y="80010"/>
                  </a:cubicBezTo>
                  <a:cubicBezTo>
                    <a:pt x="161290" y="104140"/>
                    <a:pt x="162560" y="138430"/>
                    <a:pt x="153670" y="161290"/>
                  </a:cubicBezTo>
                  <a:cubicBezTo>
                    <a:pt x="144780" y="182880"/>
                    <a:pt x="125730" y="207010"/>
                    <a:pt x="106680" y="214630"/>
                  </a:cubicBezTo>
                  <a:cubicBezTo>
                    <a:pt x="86360" y="220980"/>
                    <a:pt x="53340" y="217170"/>
                    <a:pt x="35560" y="205740"/>
                  </a:cubicBezTo>
                  <a:cubicBezTo>
                    <a:pt x="19050" y="194310"/>
                    <a:pt x="2540" y="142240"/>
                    <a:pt x="2540" y="142240"/>
                  </a:cubicBezTo>
                </a:path>
              </a:pathLst>
            </a:custGeom>
            <a:solidFill>
              <a:srgbClr val="BBA3A1"/>
            </a:solidFill>
            <a:ln cap="sq">
              <a:noFill/>
              <a:prstDash val="solid"/>
              <a:miter/>
            </a:ln>
          </p:spPr>
        </p:sp>
      </p:grpSp>
      <p:grpSp>
        <p:nvGrpSpPr>
          <p:cNvPr id="7" name="Group 7"/>
          <p:cNvGrpSpPr/>
          <p:nvPr/>
        </p:nvGrpSpPr>
        <p:grpSpPr>
          <a:xfrm>
            <a:off x="13061632" y="-73342"/>
            <a:ext cx="192405" cy="213360"/>
            <a:chOff x="0" y="0"/>
            <a:chExt cx="256540" cy="284480"/>
          </a:xfrm>
        </p:grpSpPr>
        <p:sp>
          <p:nvSpPr>
            <p:cNvPr id="8" name="Freeform 8"/>
            <p:cNvSpPr/>
            <p:nvPr/>
          </p:nvSpPr>
          <p:spPr>
            <a:xfrm>
              <a:off x="48260" y="45720"/>
              <a:ext cx="158750" cy="190500"/>
            </a:xfrm>
            <a:custGeom>
              <a:avLst/>
              <a:gdLst/>
              <a:ahLst/>
              <a:cxnLst/>
              <a:rect l="l" t="t" r="r" b="b"/>
              <a:pathLst>
                <a:path w="158750" h="190500">
                  <a:moveTo>
                    <a:pt x="2540" y="110490"/>
                  </a:moveTo>
                  <a:cubicBezTo>
                    <a:pt x="15240" y="35560"/>
                    <a:pt x="38100" y="11430"/>
                    <a:pt x="58420" y="5080"/>
                  </a:cubicBezTo>
                  <a:cubicBezTo>
                    <a:pt x="78740" y="0"/>
                    <a:pt x="113030" y="7620"/>
                    <a:pt x="129540" y="20320"/>
                  </a:cubicBezTo>
                  <a:cubicBezTo>
                    <a:pt x="146050" y="34290"/>
                    <a:pt x="158750" y="67310"/>
                    <a:pt x="156210" y="87630"/>
                  </a:cubicBezTo>
                  <a:cubicBezTo>
                    <a:pt x="153670" y="109220"/>
                    <a:pt x="134620" y="138430"/>
                    <a:pt x="115570" y="147320"/>
                  </a:cubicBezTo>
                  <a:cubicBezTo>
                    <a:pt x="96520" y="157480"/>
                    <a:pt x="62230" y="157480"/>
                    <a:pt x="43180" y="147320"/>
                  </a:cubicBezTo>
                  <a:cubicBezTo>
                    <a:pt x="24130" y="137160"/>
                    <a:pt x="5080" y="109220"/>
                    <a:pt x="2540" y="87630"/>
                  </a:cubicBezTo>
                  <a:cubicBezTo>
                    <a:pt x="0" y="67310"/>
                    <a:pt x="12700" y="34290"/>
                    <a:pt x="29210" y="20320"/>
                  </a:cubicBezTo>
                  <a:cubicBezTo>
                    <a:pt x="45720" y="7620"/>
                    <a:pt x="80010" y="1270"/>
                    <a:pt x="100330" y="5080"/>
                  </a:cubicBezTo>
                  <a:cubicBezTo>
                    <a:pt x="116840" y="8890"/>
                    <a:pt x="130810" y="20320"/>
                    <a:pt x="140970" y="33020"/>
                  </a:cubicBezTo>
                  <a:cubicBezTo>
                    <a:pt x="149860" y="45720"/>
                    <a:pt x="154940" y="62230"/>
                    <a:pt x="156210" y="80010"/>
                  </a:cubicBezTo>
                  <a:cubicBezTo>
                    <a:pt x="158750" y="100330"/>
                    <a:pt x="157480" y="128270"/>
                    <a:pt x="147320" y="146050"/>
                  </a:cubicBezTo>
                  <a:cubicBezTo>
                    <a:pt x="135890" y="165100"/>
                    <a:pt x="107950" y="182880"/>
                    <a:pt x="88900" y="186690"/>
                  </a:cubicBezTo>
                  <a:cubicBezTo>
                    <a:pt x="71120" y="190500"/>
                    <a:pt x="49530" y="185420"/>
                    <a:pt x="35560" y="173990"/>
                  </a:cubicBezTo>
                  <a:cubicBezTo>
                    <a:pt x="20320" y="161290"/>
                    <a:pt x="2540" y="110490"/>
                    <a:pt x="2540" y="110490"/>
                  </a:cubicBezTo>
                </a:path>
              </a:pathLst>
            </a:custGeom>
            <a:solidFill>
              <a:srgbClr val="BBA3A1"/>
            </a:solidFill>
            <a:ln cap="sq">
              <a:noFill/>
              <a:prstDash val="solid"/>
              <a:miter/>
            </a:ln>
          </p:spPr>
        </p:sp>
      </p:grpSp>
      <p:grpSp>
        <p:nvGrpSpPr>
          <p:cNvPr id="9" name="Group 9"/>
          <p:cNvGrpSpPr/>
          <p:nvPr/>
        </p:nvGrpSpPr>
        <p:grpSpPr>
          <a:xfrm>
            <a:off x="8627929" y="7763351"/>
            <a:ext cx="9307462" cy="1908170"/>
            <a:chOff x="0" y="0"/>
            <a:chExt cx="3215133" cy="659151"/>
          </a:xfrm>
        </p:grpSpPr>
        <p:sp>
          <p:nvSpPr>
            <p:cNvPr id="10" name="Freeform 10"/>
            <p:cNvSpPr/>
            <p:nvPr/>
          </p:nvSpPr>
          <p:spPr>
            <a:xfrm>
              <a:off x="0" y="0"/>
              <a:ext cx="3215133" cy="659151"/>
            </a:xfrm>
            <a:custGeom>
              <a:avLst/>
              <a:gdLst/>
              <a:ahLst/>
              <a:cxnLst/>
              <a:rect l="l" t="t" r="r" b="b"/>
              <a:pathLst>
                <a:path w="3215133" h="659151">
                  <a:moveTo>
                    <a:pt x="0" y="0"/>
                  </a:moveTo>
                  <a:lnTo>
                    <a:pt x="3215133" y="0"/>
                  </a:lnTo>
                  <a:lnTo>
                    <a:pt x="3215133" y="659151"/>
                  </a:lnTo>
                  <a:lnTo>
                    <a:pt x="0" y="659151"/>
                  </a:lnTo>
                  <a:close/>
                </a:path>
              </a:pathLst>
            </a:custGeom>
            <a:solidFill>
              <a:srgbClr val="FFFFFF"/>
            </a:solidFill>
          </p:spPr>
        </p:sp>
        <p:sp>
          <p:nvSpPr>
            <p:cNvPr id="11" name="TextBox 11"/>
            <p:cNvSpPr txBox="1"/>
            <p:nvPr/>
          </p:nvSpPr>
          <p:spPr>
            <a:xfrm>
              <a:off x="0" y="-38100"/>
              <a:ext cx="3215133" cy="697251"/>
            </a:xfrm>
            <a:prstGeom prst="rect">
              <a:avLst/>
            </a:prstGeom>
          </p:spPr>
          <p:txBody>
            <a:bodyPr lIns="50800" tIns="50800" rIns="50800" bIns="50800" rtlCol="0" anchor="ctr"/>
            <a:lstStyle/>
            <a:p>
              <a:pPr algn="ctr">
                <a:lnSpc>
                  <a:spcPts val="2659"/>
                </a:lnSpc>
              </a:pPr>
              <a:endParaRPr/>
            </a:p>
          </p:txBody>
        </p:sp>
      </p:grpSp>
      <p:sp>
        <p:nvSpPr>
          <p:cNvPr id="12" name="AutoShape 12"/>
          <p:cNvSpPr/>
          <p:nvPr/>
        </p:nvSpPr>
        <p:spPr>
          <a:xfrm>
            <a:off x="9188564" y="9312350"/>
            <a:ext cx="8092108" cy="0"/>
          </a:xfrm>
          <a:prstGeom prst="line">
            <a:avLst/>
          </a:prstGeom>
          <a:ln w="28575" cap="flat">
            <a:solidFill>
              <a:srgbClr val="A41C00">
                <a:alpha val="17647"/>
              </a:srgbClr>
            </a:solidFill>
            <a:prstDash val="solid"/>
            <a:headEnd type="none" w="sm" len="sm"/>
            <a:tailEnd type="none" w="sm" len="sm"/>
          </a:ln>
        </p:spPr>
      </p:sp>
      <p:grpSp>
        <p:nvGrpSpPr>
          <p:cNvPr id="13" name="Group 13"/>
          <p:cNvGrpSpPr/>
          <p:nvPr/>
        </p:nvGrpSpPr>
        <p:grpSpPr>
          <a:xfrm>
            <a:off x="10080307" y="3720465"/>
            <a:ext cx="608648" cy="2417445"/>
            <a:chOff x="0" y="0"/>
            <a:chExt cx="811530" cy="3223260"/>
          </a:xfrm>
        </p:grpSpPr>
        <p:sp>
          <p:nvSpPr>
            <p:cNvPr id="14" name="Freeform 14"/>
            <p:cNvSpPr/>
            <p:nvPr/>
          </p:nvSpPr>
          <p:spPr>
            <a:xfrm>
              <a:off x="57150" y="45720"/>
              <a:ext cx="715010" cy="3128010"/>
            </a:xfrm>
            <a:custGeom>
              <a:avLst/>
              <a:gdLst/>
              <a:ahLst/>
              <a:cxnLst/>
              <a:rect l="l" t="t" r="r" b="b"/>
              <a:pathLst>
                <a:path w="715010" h="3128010">
                  <a:moveTo>
                    <a:pt x="1270" y="3048000"/>
                  </a:moveTo>
                  <a:cubicBezTo>
                    <a:pt x="0" y="1463040"/>
                    <a:pt x="5080" y="1451610"/>
                    <a:pt x="20320" y="1403350"/>
                  </a:cubicBezTo>
                  <a:cubicBezTo>
                    <a:pt x="40640" y="1336040"/>
                    <a:pt x="81280" y="1220470"/>
                    <a:pt x="121920" y="1165860"/>
                  </a:cubicBezTo>
                  <a:cubicBezTo>
                    <a:pt x="151130" y="1129030"/>
                    <a:pt x="208280" y="1121410"/>
                    <a:pt x="217170" y="1088390"/>
                  </a:cubicBezTo>
                  <a:cubicBezTo>
                    <a:pt x="226060" y="1054100"/>
                    <a:pt x="176530" y="1003300"/>
                    <a:pt x="166370" y="961390"/>
                  </a:cubicBezTo>
                  <a:cubicBezTo>
                    <a:pt x="156210" y="923290"/>
                    <a:pt x="147320" y="885190"/>
                    <a:pt x="152400" y="847090"/>
                  </a:cubicBezTo>
                  <a:cubicBezTo>
                    <a:pt x="158750" y="805180"/>
                    <a:pt x="170180" y="751840"/>
                    <a:pt x="203200" y="723900"/>
                  </a:cubicBezTo>
                  <a:cubicBezTo>
                    <a:pt x="243840" y="690880"/>
                    <a:pt x="347980" y="701040"/>
                    <a:pt x="398780" y="681990"/>
                  </a:cubicBezTo>
                  <a:cubicBezTo>
                    <a:pt x="434340" y="669290"/>
                    <a:pt x="462280" y="660400"/>
                    <a:pt x="483870" y="636270"/>
                  </a:cubicBezTo>
                  <a:cubicBezTo>
                    <a:pt x="506730" y="612140"/>
                    <a:pt x="516890" y="582930"/>
                    <a:pt x="527050" y="534670"/>
                  </a:cubicBezTo>
                  <a:cubicBezTo>
                    <a:pt x="547370" y="435610"/>
                    <a:pt x="506730" y="133350"/>
                    <a:pt x="532130" y="60960"/>
                  </a:cubicBezTo>
                  <a:cubicBezTo>
                    <a:pt x="541020" y="36830"/>
                    <a:pt x="549910" y="26670"/>
                    <a:pt x="565150" y="16510"/>
                  </a:cubicBezTo>
                  <a:cubicBezTo>
                    <a:pt x="585470" y="5080"/>
                    <a:pt x="624840" y="1270"/>
                    <a:pt x="646430" y="7620"/>
                  </a:cubicBezTo>
                  <a:cubicBezTo>
                    <a:pt x="664210" y="13970"/>
                    <a:pt x="680720" y="27940"/>
                    <a:pt x="689610" y="44450"/>
                  </a:cubicBezTo>
                  <a:cubicBezTo>
                    <a:pt x="699770" y="64770"/>
                    <a:pt x="703580" y="104140"/>
                    <a:pt x="693420" y="125730"/>
                  </a:cubicBezTo>
                  <a:cubicBezTo>
                    <a:pt x="683260" y="147320"/>
                    <a:pt x="650240" y="170180"/>
                    <a:pt x="628650" y="175260"/>
                  </a:cubicBezTo>
                  <a:cubicBezTo>
                    <a:pt x="610870" y="179070"/>
                    <a:pt x="589280" y="176530"/>
                    <a:pt x="574040" y="166370"/>
                  </a:cubicBezTo>
                  <a:cubicBezTo>
                    <a:pt x="554990" y="153670"/>
                    <a:pt x="532130" y="120650"/>
                    <a:pt x="528320" y="99060"/>
                  </a:cubicBezTo>
                  <a:cubicBezTo>
                    <a:pt x="524510" y="80010"/>
                    <a:pt x="530860" y="59690"/>
                    <a:pt x="539750" y="44450"/>
                  </a:cubicBezTo>
                  <a:cubicBezTo>
                    <a:pt x="548640" y="29210"/>
                    <a:pt x="566420" y="13970"/>
                    <a:pt x="581660" y="7620"/>
                  </a:cubicBezTo>
                  <a:cubicBezTo>
                    <a:pt x="598170" y="1270"/>
                    <a:pt x="621030" y="0"/>
                    <a:pt x="637540" y="5080"/>
                  </a:cubicBezTo>
                  <a:cubicBezTo>
                    <a:pt x="655320" y="10160"/>
                    <a:pt x="673100" y="22860"/>
                    <a:pt x="684530" y="36830"/>
                  </a:cubicBezTo>
                  <a:cubicBezTo>
                    <a:pt x="694690" y="50800"/>
                    <a:pt x="697230" y="62230"/>
                    <a:pt x="702310" y="88900"/>
                  </a:cubicBezTo>
                  <a:cubicBezTo>
                    <a:pt x="713740" y="163830"/>
                    <a:pt x="715010" y="434340"/>
                    <a:pt x="697230" y="532130"/>
                  </a:cubicBezTo>
                  <a:cubicBezTo>
                    <a:pt x="688340" y="582930"/>
                    <a:pt x="671830" y="610870"/>
                    <a:pt x="657860" y="643890"/>
                  </a:cubicBezTo>
                  <a:cubicBezTo>
                    <a:pt x="646430" y="669290"/>
                    <a:pt x="641350" y="689610"/>
                    <a:pt x="619760" y="713740"/>
                  </a:cubicBezTo>
                  <a:cubicBezTo>
                    <a:pt x="585470" y="753110"/>
                    <a:pt x="500380" y="807720"/>
                    <a:pt x="445770" y="838200"/>
                  </a:cubicBezTo>
                  <a:cubicBezTo>
                    <a:pt x="400050" y="863600"/>
                    <a:pt x="318770" y="872490"/>
                    <a:pt x="316230" y="892810"/>
                  </a:cubicBezTo>
                  <a:cubicBezTo>
                    <a:pt x="313690" y="909320"/>
                    <a:pt x="365760" y="924560"/>
                    <a:pt x="382270" y="946150"/>
                  </a:cubicBezTo>
                  <a:cubicBezTo>
                    <a:pt x="398780" y="967740"/>
                    <a:pt x="410210" y="995680"/>
                    <a:pt x="414020" y="1022350"/>
                  </a:cubicBezTo>
                  <a:cubicBezTo>
                    <a:pt x="419100" y="1051560"/>
                    <a:pt x="414020" y="1085850"/>
                    <a:pt x="406400" y="1113790"/>
                  </a:cubicBezTo>
                  <a:cubicBezTo>
                    <a:pt x="397510" y="1140460"/>
                    <a:pt x="386080" y="1164590"/>
                    <a:pt x="364490" y="1186180"/>
                  </a:cubicBezTo>
                  <a:cubicBezTo>
                    <a:pt x="339090" y="1215390"/>
                    <a:pt x="275590" y="1229360"/>
                    <a:pt x="255270" y="1261110"/>
                  </a:cubicBezTo>
                  <a:cubicBezTo>
                    <a:pt x="236220" y="1287780"/>
                    <a:pt x="246380" y="1320800"/>
                    <a:pt x="234950" y="1357630"/>
                  </a:cubicBezTo>
                  <a:cubicBezTo>
                    <a:pt x="219710" y="1407160"/>
                    <a:pt x="182880" y="1440180"/>
                    <a:pt x="166370" y="1529080"/>
                  </a:cubicBezTo>
                  <a:cubicBezTo>
                    <a:pt x="115570" y="1783080"/>
                    <a:pt x="203200" y="2917190"/>
                    <a:pt x="156210" y="3067050"/>
                  </a:cubicBezTo>
                  <a:cubicBezTo>
                    <a:pt x="147320" y="3094990"/>
                    <a:pt x="138430" y="3102610"/>
                    <a:pt x="124460" y="3112770"/>
                  </a:cubicBezTo>
                  <a:cubicBezTo>
                    <a:pt x="109220" y="3122930"/>
                    <a:pt x="87630" y="3128010"/>
                    <a:pt x="69850" y="3125470"/>
                  </a:cubicBezTo>
                  <a:cubicBezTo>
                    <a:pt x="53340" y="3124200"/>
                    <a:pt x="31750" y="3112770"/>
                    <a:pt x="20320" y="3100070"/>
                  </a:cubicBezTo>
                  <a:cubicBezTo>
                    <a:pt x="8890" y="3087370"/>
                    <a:pt x="1270" y="3048000"/>
                    <a:pt x="1270" y="3048000"/>
                  </a:cubicBezTo>
                </a:path>
              </a:pathLst>
            </a:custGeom>
            <a:solidFill>
              <a:srgbClr val="BBA3A1"/>
            </a:solidFill>
            <a:ln cap="sq">
              <a:noFill/>
              <a:prstDash val="solid"/>
              <a:miter/>
            </a:ln>
          </p:spPr>
        </p:sp>
      </p:grpSp>
      <p:grpSp>
        <p:nvGrpSpPr>
          <p:cNvPr id="15" name="Group 15"/>
          <p:cNvGrpSpPr/>
          <p:nvPr/>
        </p:nvGrpSpPr>
        <p:grpSpPr>
          <a:xfrm>
            <a:off x="10488930" y="2755583"/>
            <a:ext cx="1330642" cy="1112520"/>
            <a:chOff x="0" y="0"/>
            <a:chExt cx="1774190" cy="1483360"/>
          </a:xfrm>
        </p:grpSpPr>
        <p:sp>
          <p:nvSpPr>
            <p:cNvPr id="16" name="Freeform 16"/>
            <p:cNvSpPr/>
            <p:nvPr/>
          </p:nvSpPr>
          <p:spPr>
            <a:xfrm>
              <a:off x="46990" y="44450"/>
              <a:ext cx="1676400" cy="1393190"/>
            </a:xfrm>
            <a:custGeom>
              <a:avLst/>
              <a:gdLst/>
              <a:ahLst/>
              <a:cxnLst/>
              <a:rect l="l" t="t" r="r" b="b"/>
              <a:pathLst>
                <a:path w="1676400" h="1393190">
                  <a:moveTo>
                    <a:pt x="36830" y="1248410"/>
                  </a:moveTo>
                  <a:cubicBezTo>
                    <a:pt x="469900" y="1007110"/>
                    <a:pt x="441960" y="991870"/>
                    <a:pt x="438150" y="957580"/>
                  </a:cubicBezTo>
                  <a:cubicBezTo>
                    <a:pt x="429260" y="894080"/>
                    <a:pt x="421640" y="783590"/>
                    <a:pt x="436880" y="674370"/>
                  </a:cubicBezTo>
                  <a:cubicBezTo>
                    <a:pt x="458470" y="519430"/>
                    <a:pt x="515620" y="207010"/>
                    <a:pt x="596900" y="123190"/>
                  </a:cubicBezTo>
                  <a:cubicBezTo>
                    <a:pt x="638810" y="80010"/>
                    <a:pt x="701040" y="71120"/>
                    <a:pt x="745490" y="73660"/>
                  </a:cubicBezTo>
                  <a:cubicBezTo>
                    <a:pt x="781050" y="76200"/>
                    <a:pt x="814070" y="124460"/>
                    <a:pt x="843280" y="119380"/>
                  </a:cubicBezTo>
                  <a:cubicBezTo>
                    <a:pt x="869950" y="114300"/>
                    <a:pt x="885190" y="66040"/>
                    <a:pt x="913130" y="46990"/>
                  </a:cubicBezTo>
                  <a:cubicBezTo>
                    <a:pt x="942340" y="27940"/>
                    <a:pt x="982980" y="11430"/>
                    <a:pt x="1018540" y="6350"/>
                  </a:cubicBezTo>
                  <a:cubicBezTo>
                    <a:pt x="1052830" y="1270"/>
                    <a:pt x="1093470" y="0"/>
                    <a:pt x="1122680" y="15240"/>
                  </a:cubicBezTo>
                  <a:cubicBezTo>
                    <a:pt x="1154430" y="33020"/>
                    <a:pt x="1164590" y="86360"/>
                    <a:pt x="1197610" y="109220"/>
                  </a:cubicBezTo>
                  <a:cubicBezTo>
                    <a:pt x="1233170" y="134620"/>
                    <a:pt x="1282700" y="125730"/>
                    <a:pt x="1330960" y="156210"/>
                  </a:cubicBezTo>
                  <a:cubicBezTo>
                    <a:pt x="1405890" y="204470"/>
                    <a:pt x="1518920" y="364490"/>
                    <a:pt x="1582420" y="408940"/>
                  </a:cubicBezTo>
                  <a:cubicBezTo>
                    <a:pt x="1612900" y="430530"/>
                    <a:pt x="1643380" y="426720"/>
                    <a:pt x="1658620" y="444500"/>
                  </a:cubicBezTo>
                  <a:cubicBezTo>
                    <a:pt x="1671320" y="458470"/>
                    <a:pt x="1676400" y="478790"/>
                    <a:pt x="1676400" y="496570"/>
                  </a:cubicBezTo>
                  <a:cubicBezTo>
                    <a:pt x="1676400" y="513080"/>
                    <a:pt x="1670050" y="533400"/>
                    <a:pt x="1658620" y="547370"/>
                  </a:cubicBezTo>
                  <a:cubicBezTo>
                    <a:pt x="1643380" y="563880"/>
                    <a:pt x="1607820" y="580390"/>
                    <a:pt x="1586230" y="580390"/>
                  </a:cubicBezTo>
                  <a:cubicBezTo>
                    <a:pt x="1567180" y="580390"/>
                    <a:pt x="1548130" y="571500"/>
                    <a:pt x="1535430" y="560070"/>
                  </a:cubicBezTo>
                  <a:cubicBezTo>
                    <a:pt x="1522730" y="548640"/>
                    <a:pt x="1511300" y="529590"/>
                    <a:pt x="1507490" y="513080"/>
                  </a:cubicBezTo>
                  <a:cubicBezTo>
                    <a:pt x="1503680" y="496570"/>
                    <a:pt x="1504950" y="474980"/>
                    <a:pt x="1513840" y="459740"/>
                  </a:cubicBezTo>
                  <a:cubicBezTo>
                    <a:pt x="1525270" y="439420"/>
                    <a:pt x="1555750" y="416560"/>
                    <a:pt x="1577340" y="411480"/>
                  </a:cubicBezTo>
                  <a:cubicBezTo>
                    <a:pt x="1595120" y="406400"/>
                    <a:pt x="1615440" y="412750"/>
                    <a:pt x="1630680" y="420370"/>
                  </a:cubicBezTo>
                  <a:cubicBezTo>
                    <a:pt x="1645920" y="427990"/>
                    <a:pt x="1662430" y="443230"/>
                    <a:pt x="1668780" y="459740"/>
                  </a:cubicBezTo>
                  <a:cubicBezTo>
                    <a:pt x="1676400" y="481330"/>
                    <a:pt x="1675130" y="519430"/>
                    <a:pt x="1663700" y="539750"/>
                  </a:cubicBezTo>
                  <a:cubicBezTo>
                    <a:pt x="1651000" y="560070"/>
                    <a:pt x="1620520" y="576580"/>
                    <a:pt x="1595120" y="580390"/>
                  </a:cubicBezTo>
                  <a:cubicBezTo>
                    <a:pt x="1564640" y="584200"/>
                    <a:pt x="1527810" y="572770"/>
                    <a:pt x="1489710" y="551180"/>
                  </a:cubicBezTo>
                  <a:cubicBezTo>
                    <a:pt x="1428750" y="515620"/>
                    <a:pt x="1355090" y="400050"/>
                    <a:pt x="1289050" y="347980"/>
                  </a:cubicBezTo>
                  <a:cubicBezTo>
                    <a:pt x="1234440" y="304800"/>
                    <a:pt x="1163320" y="284480"/>
                    <a:pt x="1125220" y="248920"/>
                  </a:cubicBezTo>
                  <a:cubicBezTo>
                    <a:pt x="1098550" y="224790"/>
                    <a:pt x="1097280" y="179070"/>
                    <a:pt x="1070610" y="172720"/>
                  </a:cubicBezTo>
                  <a:cubicBezTo>
                    <a:pt x="1032510" y="165100"/>
                    <a:pt x="949960" y="252730"/>
                    <a:pt x="904240" y="269240"/>
                  </a:cubicBezTo>
                  <a:cubicBezTo>
                    <a:pt x="875030" y="280670"/>
                    <a:pt x="854710" y="287020"/>
                    <a:pt x="828040" y="285750"/>
                  </a:cubicBezTo>
                  <a:cubicBezTo>
                    <a:pt x="795020" y="284480"/>
                    <a:pt x="748030" y="241300"/>
                    <a:pt x="722630" y="255270"/>
                  </a:cubicBezTo>
                  <a:cubicBezTo>
                    <a:pt x="687070" y="276860"/>
                    <a:pt x="694690" y="403860"/>
                    <a:pt x="676910" y="472440"/>
                  </a:cubicBezTo>
                  <a:cubicBezTo>
                    <a:pt x="659130" y="535940"/>
                    <a:pt x="631190" y="582930"/>
                    <a:pt x="618490" y="655320"/>
                  </a:cubicBezTo>
                  <a:cubicBezTo>
                    <a:pt x="599440" y="756920"/>
                    <a:pt x="612140" y="946150"/>
                    <a:pt x="600710" y="1028700"/>
                  </a:cubicBezTo>
                  <a:cubicBezTo>
                    <a:pt x="594360" y="1070610"/>
                    <a:pt x="598170" y="1092200"/>
                    <a:pt x="577850" y="1122680"/>
                  </a:cubicBezTo>
                  <a:cubicBezTo>
                    <a:pt x="546100" y="1167130"/>
                    <a:pt x="462280" y="1206500"/>
                    <a:pt x="391160" y="1247140"/>
                  </a:cubicBezTo>
                  <a:cubicBezTo>
                    <a:pt x="308610" y="1295400"/>
                    <a:pt x="165100" y="1374140"/>
                    <a:pt x="106680" y="1388110"/>
                  </a:cubicBezTo>
                  <a:cubicBezTo>
                    <a:pt x="81280" y="1393190"/>
                    <a:pt x="67310" y="1393190"/>
                    <a:pt x="50800" y="1386840"/>
                  </a:cubicBezTo>
                  <a:cubicBezTo>
                    <a:pt x="34290" y="1380490"/>
                    <a:pt x="17780" y="1363980"/>
                    <a:pt x="10160" y="1348740"/>
                  </a:cubicBezTo>
                  <a:cubicBezTo>
                    <a:pt x="2540" y="1333500"/>
                    <a:pt x="0" y="1310640"/>
                    <a:pt x="3810" y="1294130"/>
                  </a:cubicBezTo>
                  <a:cubicBezTo>
                    <a:pt x="8890" y="1277620"/>
                    <a:pt x="36830" y="1248410"/>
                    <a:pt x="36830" y="1248410"/>
                  </a:cubicBezTo>
                </a:path>
              </a:pathLst>
            </a:custGeom>
            <a:solidFill>
              <a:srgbClr val="BBA3A1"/>
            </a:solidFill>
            <a:ln cap="sq">
              <a:noFill/>
              <a:prstDash val="solid"/>
              <a:miter/>
            </a:ln>
          </p:spPr>
        </p:sp>
      </p:grpSp>
      <p:grpSp>
        <p:nvGrpSpPr>
          <p:cNvPr id="17" name="Group 17"/>
          <p:cNvGrpSpPr/>
          <p:nvPr/>
        </p:nvGrpSpPr>
        <p:grpSpPr>
          <a:xfrm>
            <a:off x="11692890" y="3089910"/>
            <a:ext cx="236220" cy="237172"/>
            <a:chOff x="0" y="0"/>
            <a:chExt cx="314960" cy="316230"/>
          </a:xfrm>
        </p:grpSpPr>
        <p:sp>
          <p:nvSpPr>
            <p:cNvPr id="18" name="Freeform 18"/>
            <p:cNvSpPr/>
            <p:nvPr/>
          </p:nvSpPr>
          <p:spPr>
            <a:xfrm>
              <a:off x="50800" y="49530"/>
              <a:ext cx="217170" cy="215900"/>
            </a:xfrm>
            <a:custGeom>
              <a:avLst/>
              <a:gdLst/>
              <a:ahLst/>
              <a:cxnLst/>
              <a:rect l="l" t="t" r="r" b="b"/>
              <a:pathLst>
                <a:path w="217170" h="215900">
                  <a:moveTo>
                    <a:pt x="22860" y="85090"/>
                  </a:moveTo>
                  <a:cubicBezTo>
                    <a:pt x="128270" y="0"/>
                    <a:pt x="158750" y="2540"/>
                    <a:pt x="176530" y="10160"/>
                  </a:cubicBezTo>
                  <a:cubicBezTo>
                    <a:pt x="190500" y="17780"/>
                    <a:pt x="201930" y="31750"/>
                    <a:pt x="208280" y="45720"/>
                  </a:cubicBezTo>
                  <a:cubicBezTo>
                    <a:pt x="214630" y="59690"/>
                    <a:pt x="217170" y="78740"/>
                    <a:pt x="212090" y="93980"/>
                  </a:cubicBezTo>
                  <a:cubicBezTo>
                    <a:pt x="205740" y="113030"/>
                    <a:pt x="184150" y="139700"/>
                    <a:pt x="165100" y="147320"/>
                  </a:cubicBezTo>
                  <a:cubicBezTo>
                    <a:pt x="146050" y="153670"/>
                    <a:pt x="111760" y="149860"/>
                    <a:pt x="95250" y="137160"/>
                  </a:cubicBezTo>
                  <a:cubicBezTo>
                    <a:pt x="78740" y="125730"/>
                    <a:pt x="63500" y="95250"/>
                    <a:pt x="63500" y="73660"/>
                  </a:cubicBezTo>
                  <a:cubicBezTo>
                    <a:pt x="64770" y="53340"/>
                    <a:pt x="82550" y="24130"/>
                    <a:pt x="99060" y="12700"/>
                  </a:cubicBezTo>
                  <a:cubicBezTo>
                    <a:pt x="111760" y="2540"/>
                    <a:pt x="129540" y="0"/>
                    <a:pt x="144780" y="1270"/>
                  </a:cubicBezTo>
                  <a:cubicBezTo>
                    <a:pt x="160020" y="2540"/>
                    <a:pt x="177800" y="10160"/>
                    <a:pt x="189230" y="20320"/>
                  </a:cubicBezTo>
                  <a:cubicBezTo>
                    <a:pt x="200660" y="30480"/>
                    <a:pt x="210820" y="46990"/>
                    <a:pt x="213360" y="62230"/>
                  </a:cubicBezTo>
                  <a:cubicBezTo>
                    <a:pt x="215900" y="76200"/>
                    <a:pt x="214630" y="92710"/>
                    <a:pt x="207010" y="109220"/>
                  </a:cubicBezTo>
                  <a:cubicBezTo>
                    <a:pt x="194310" y="135890"/>
                    <a:pt x="154940" y="175260"/>
                    <a:pt x="129540" y="193040"/>
                  </a:cubicBezTo>
                  <a:cubicBezTo>
                    <a:pt x="113030" y="204470"/>
                    <a:pt x="97790" y="213360"/>
                    <a:pt x="81280" y="214630"/>
                  </a:cubicBezTo>
                  <a:cubicBezTo>
                    <a:pt x="63500" y="215900"/>
                    <a:pt x="41910" y="210820"/>
                    <a:pt x="29210" y="199390"/>
                  </a:cubicBezTo>
                  <a:cubicBezTo>
                    <a:pt x="13970" y="185420"/>
                    <a:pt x="0" y="154940"/>
                    <a:pt x="0" y="134620"/>
                  </a:cubicBezTo>
                  <a:cubicBezTo>
                    <a:pt x="0" y="116840"/>
                    <a:pt x="22860" y="85090"/>
                    <a:pt x="22860" y="85090"/>
                  </a:cubicBezTo>
                </a:path>
              </a:pathLst>
            </a:custGeom>
            <a:solidFill>
              <a:srgbClr val="BBA3A1"/>
            </a:solidFill>
            <a:ln cap="sq">
              <a:noFill/>
              <a:prstDash val="solid"/>
              <a:miter/>
            </a:ln>
          </p:spPr>
        </p:sp>
      </p:grpSp>
      <p:grpSp>
        <p:nvGrpSpPr>
          <p:cNvPr id="19" name="Group 19"/>
          <p:cNvGrpSpPr/>
          <p:nvPr/>
        </p:nvGrpSpPr>
        <p:grpSpPr>
          <a:xfrm>
            <a:off x="11711940" y="2138362"/>
            <a:ext cx="438150" cy="1096327"/>
            <a:chOff x="0" y="0"/>
            <a:chExt cx="584200" cy="1461770"/>
          </a:xfrm>
        </p:grpSpPr>
        <p:sp>
          <p:nvSpPr>
            <p:cNvPr id="20" name="Freeform 20"/>
            <p:cNvSpPr/>
            <p:nvPr/>
          </p:nvSpPr>
          <p:spPr>
            <a:xfrm>
              <a:off x="46990" y="48260"/>
              <a:ext cx="487680" cy="1362710"/>
            </a:xfrm>
            <a:custGeom>
              <a:avLst/>
              <a:gdLst/>
              <a:ahLst/>
              <a:cxnLst/>
              <a:rect l="l" t="t" r="r" b="b"/>
              <a:pathLst>
                <a:path w="487680" h="1362710">
                  <a:moveTo>
                    <a:pt x="78740" y="1318260"/>
                  </a:moveTo>
                  <a:cubicBezTo>
                    <a:pt x="26670" y="1198880"/>
                    <a:pt x="13970" y="1121410"/>
                    <a:pt x="7620" y="1057910"/>
                  </a:cubicBezTo>
                  <a:cubicBezTo>
                    <a:pt x="0" y="994410"/>
                    <a:pt x="0" y="934720"/>
                    <a:pt x="3810" y="866140"/>
                  </a:cubicBezTo>
                  <a:cubicBezTo>
                    <a:pt x="8890" y="786130"/>
                    <a:pt x="15240" y="692150"/>
                    <a:pt x="38100" y="610870"/>
                  </a:cubicBezTo>
                  <a:cubicBezTo>
                    <a:pt x="60960" y="530860"/>
                    <a:pt x="104140" y="453390"/>
                    <a:pt x="143510" y="382270"/>
                  </a:cubicBezTo>
                  <a:cubicBezTo>
                    <a:pt x="180340" y="316230"/>
                    <a:pt x="231140" y="256540"/>
                    <a:pt x="264160" y="194310"/>
                  </a:cubicBezTo>
                  <a:cubicBezTo>
                    <a:pt x="294640" y="139700"/>
                    <a:pt x="304800" y="60960"/>
                    <a:pt x="336550" y="30480"/>
                  </a:cubicBezTo>
                  <a:cubicBezTo>
                    <a:pt x="358140" y="10160"/>
                    <a:pt x="387350" y="0"/>
                    <a:pt x="411480" y="2540"/>
                  </a:cubicBezTo>
                  <a:cubicBezTo>
                    <a:pt x="434340" y="5080"/>
                    <a:pt x="466090" y="26670"/>
                    <a:pt x="476250" y="48260"/>
                  </a:cubicBezTo>
                  <a:cubicBezTo>
                    <a:pt x="487680" y="68580"/>
                    <a:pt x="486410" y="106680"/>
                    <a:pt x="474980" y="128270"/>
                  </a:cubicBezTo>
                  <a:cubicBezTo>
                    <a:pt x="463550" y="148590"/>
                    <a:pt x="431800" y="168910"/>
                    <a:pt x="408940" y="171450"/>
                  </a:cubicBezTo>
                  <a:cubicBezTo>
                    <a:pt x="386080" y="173990"/>
                    <a:pt x="350520" y="158750"/>
                    <a:pt x="335280" y="140970"/>
                  </a:cubicBezTo>
                  <a:cubicBezTo>
                    <a:pt x="320040" y="123190"/>
                    <a:pt x="314960" y="85090"/>
                    <a:pt x="318770" y="63500"/>
                  </a:cubicBezTo>
                  <a:cubicBezTo>
                    <a:pt x="322580" y="45720"/>
                    <a:pt x="336550" y="29210"/>
                    <a:pt x="350520" y="19050"/>
                  </a:cubicBezTo>
                  <a:cubicBezTo>
                    <a:pt x="364490" y="8890"/>
                    <a:pt x="383540" y="0"/>
                    <a:pt x="401320" y="2540"/>
                  </a:cubicBezTo>
                  <a:cubicBezTo>
                    <a:pt x="424180" y="3810"/>
                    <a:pt x="458470" y="22860"/>
                    <a:pt x="472440" y="40640"/>
                  </a:cubicBezTo>
                  <a:cubicBezTo>
                    <a:pt x="482600" y="54610"/>
                    <a:pt x="486410" y="71120"/>
                    <a:pt x="485140" y="92710"/>
                  </a:cubicBezTo>
                  <a:cubicBezTo>
                    <a:pt x="485140" y="128270"/>
                    <a:pt x="464820" y="185420"/>
                    <a:pt x="440690" y="231140"/>
                  </a:cubicBezTo>
                  <a:cubicBezTo>
                    <a:pt x="410210" y="287020"/>
                    <a:pt x="345440" y="331470"/>
                    <a:pt x="307340" y="398780"/>
                  </a:cubicBezTo>
                  <a:cubicBezTo>
                    <a:pt x="260350" y="478790"/>
                    <a:pt x="215900" y="610870"/>
                    <a:pt x="193040" y="685800"/>
                  </a:cubicBezTo>
                  <a:cubicBezTo>
                    <a:pt x="179070" y="734060"/>
                    <a:pt x="173990" y="756920"/>
                    <a:pt x="168910" y="803910"/>
                  </a:cubicBezTo>
                  <a:cubicBezTo>
                    <a:pt x="160020" y="877570"/>
                    <a:pt x="161290" y="1014730"/>
                    <a:pt x="167640" y="1082040"/>
                  </a:cubicBezTo>
                  <a:cubicBezTo>
                    <a:pt x="170180" y="1121410"/>
                    <a:pt x="172720" y="1145540"/>
                    <a:pt x="182880" y="1176020"/>
                  </a:cubicBezTo>
                  <a:cubicBezTo>
                    <a:pt x="191770" y="1206500"/>
                    <a:pt x="219710" y="1242060"/>
                    <a:pt x="226060" y="1266190"/>
                  </a:cubicBezTo>
                  <a:cubicBezTo>
                    <a:pt x="228600" y="1280160"/>
                    <a:pt x="227330" y="1291590"/>
                    <a:pt x="224790" y="1303020"/>
                  </a:cubicBezTo>
                  <a:cubicBezTo>
                    <a:pt x="220980" y="1315720"/>
                    <a:pt x="215900" y="1327150"/>
                    <a:pt x="207010" y="1336040"/>
                  </a:cubicBezTo>
                  <a:cubicBezTo>
                    <a:pt x="195580" y="1347470"/>
                    <a:pt x="173990" y="1358900"/>
                    <a:pt x="157480" y="1361440"/>
                  </a:cubicBezTo>
                  <a:cubicBezTo>
                    <a:pt x="139700" y="1362710"/>
                    <a:pt x="116840" y="1355090"/>
                    <a:pt x="102870" y="1346200"/>
                  </a:cubicBezTo>
                  <a:cubicBezTo>
                    <a:pt x="91440" y="1339850"/>
                    <a:pt x="78740" y="1318260"/>
                    <a:pt x="78740" y="1318260"/>
                  </a:cubicBezTo>
                </a:path>
              </a:pathLst>
            </a:custGeom>
            <a:solidFill>
              <a:srgbClr val="BBA3A1"/>
            </a:solidFill>
            <a:ln cap="sq">
              <a:noFill/>
              <a:prstDash val="solid"/>
              <a:miter/>
            </a:ln>
          </p:spPr>
        </p:sp>
      </p:grpSp>
      <p:grpSp>
        <p:nvGrpSpPr>
          <p:cNvPr id="21" name="Group 21"/>
          <p:cNvGrpSpPr/>
          <p:nvPr/>
        </p:nvGrpSpPr>
        <p:grpSpPr>
          <a:xfrm>
            <a:off x="11927205" y="768668"/>
            <a:ext cx="884873" cy="1544955"/>
            <a:chOff x="0" y="0"/>
            <a:chExt cx="1179830" cy="2059940"/>
          </a:xfrm>
        </p:grpSpPr>
        <p:sp>
          <p:nvSpPr>
            <p:cNvPr id="22" name="Freeform 22"/>
            <p:cNvSpPr/>
            <p:nvPr/>
          </p:nvSpPr>
          <p:spPr>
            <a:xfrm>
              <a:off x="50800" y="48260"/>
              <a:ext cx="1079500" cy="1962150"/>
            </a:xfrm>
            <a:custGeom>
              <a:avLst/>
              <a:gdLst/>
              <a:ahLst/>
              <a:cxnLst/>
              <a:rect l="l" t="t" r="r" b="b"/>
              <a:pathLst>
                <a:path w="1079500" h="1962150">
                  <a:moveTo>
                    <a:pt x="0" y="1882140"/>
                  </a:moveTo>
                  <a:cubicBezTo>
                    <a:pt x="3810" y="1783080"/>
                    <a:pt x="10160" y="1757680"/>
                    <a:pt x="22860" y="1732280"/>
                  </a:cubicBezTo>
                  <a:cubicBezTo>
                    <a:pt x="38100" y="1701800"/>
                    <a:pt x="78740" y="1668780"/>
                    <a:pt x="90170" y="1637030"/>
                  </a:cubicBezTo>
                  <a:cubicBezTo>
                    <a:pt x="99060" y="1610360"/>
                    <a:pt x="87630" y="1586230"/>
                    <a:pt x="91440" y="1557020"/>
                  </a:cubicBezTo>
                  <a:cubicBezTo>
                    <a:pt x="95250" y="1517650"/>
                    <a:pt x="102870" y="1460500"/>
                    <a:pt x="119380" y="1423670"/>
                  </a:cubicBezTo>
                  <a:cubicBezTo>
                    <a:pt x="133350" y="1394460"/>
                    <a:pt x="152400" y="1372870"/>
                    <a:pt x="176530" y="1350010"/>
                  </a:cubicBezTo>
                  <a:cubicBezTo>
                    <a:pt x="204470" y="1320800"/>
                    <a:pt x="254000" y="1309370"/>
                    <a:pt x="279400" y="1268730"/>
                  </a:cubicBezTo>
                  <a:cubicBezTo>
                    <a:pt x="316230" y="1211580"/>
                    <a:pt x="306070" y="1076960"/>
                    <a:pt x="339090" y="1013460"/>
                  </a:cubicBezTo>
                  <a:cubicBezTo>
                    <a:pt x="361950" y="966470"/>
                    <a:pt x="406400" y="941070"/>
                    <a:pt x="427990" y="905510"/>
                  </a:cubicBezTo>
                  <a:cubicBezTo>
                    <a:pt x="444500" y="877570"/>
                    <a:pt x="453390" y="854710"/>
                    <a:pt x="463550" y="822960"/>
                  </a:cubicBezTo>
                  <a:cubicBezTo>
                    <a:pt x="474980" y="784860"/>
                    <a:pt x="473710" y="731520"/>
                    <a:pt x="488950" y="693420"/>
                  </a:cubicBezTo>
                  <a:cubicBezTo>
                    <a:pt x="501650" y="659130"/>
                    <a:pt x="528320" y="633730"/>
                    <a:pt x="541020" y="604520"/>
                  </a:cubicBezTo>
                  <a:cubicBezTo>
                    <a:pt x="552450" y="580390"/>
                    <a:pt x="548640" y="560070"/>
                    <a:pt x="563880" y="530860"/>
                  </a:cubicBezTo>
                  <a:cubicBezTo>
                    <a:pt x="590550" y="478790"/>
                    <a:pt x="680720" y="394970"/>
                    <a:pt x="718820" y="331470"/>
                  </a:cubicBezTo>
                  <a:cubicBezTo>
                    <a:pt x="748030" y="280670"/>
                    <a:pt x="751840" y="232410"/>
                    <a:pt x="782320" y="185420"/>
                  </a:cubicBezTo>
                  <a:cubicBezTo>
                    <a:pt x="817880" y="132080"/>
                    <a:pt x="890270" y="57150"/>
                    <a:pt x="928370" y="29210"/>
                  </a:cubicBezTo>
                  <a:cubicBezTo>
                    <a:pt x="947420" y="13970"/>
                    <a:pt x="957580" y="3810"/>
                    <a:pt x="976630" y="2540"/>
                  </a:cubicBezTo>
                  <a:cubicBezTo>
                    <a:pt x="999490" y="0"/>
                    <a:pt x="1036320" y="12700"/>
                    <a:pt x="1054100" y="27940"/>
                  </a:cubicBezTo>
                  <a:cubicBezTo>
                    <a:pt x="1066800" y="39370"/>
                    <a:pt x="1075690" y="59690"/>
                    <a:pt x="1076960" y="77470"/>
                  </a:cubicBezTo>
                  <a:cubicBezTo>
                    <a:pt x="1079500" y="95250"/>
                    <a:pt x="1076960" y="116840"/>
                    <a:pt x="1065530" y="132080"/>
                  </a:cubicBezTo>
                  <a:cubicBezTo>
                    <a:pt x="1052830" y="149860"/>
                    <a:pt x="1021080" y="172720"/>
                    <a:pt x="996950" y="173990"/>
                  </a:cubicBezTo>
                  <a:cubicBezTo>
                    <a:pt x="972820" y="175260"/>
                    <a:pt x="937260" y="158750"/>
                    <a:pt x="923290" y="140970"/>
                  </a:cubicBezTo>
                  <a:cubicBezTo>
                    <a:pt x="908050" y="121920"/>
                    <a:pt x="904240" y="82550"/>
                    <a:pt x="909320" y="60960"/>
                  </a:cubicBezTo>
                  <a:cubicBezTo>
                    <a:pt x="913130" y="43180"/>
                    <a:pt x="925830" y="25400"/>
                    <a:pt x="942340" y="16510"/>
                  </a:cubicBezTo>
                  <a:cubicBezTo>
                    <a:pt x="961390" y="5080"/>
                    <a:pt x="1000760" y="1270"/>
                    <a:pt x="1022350" y="7620"/>
                  </a:cubicBezTo>
                  <a:cubicBezTo>
                    <a:pt x="1040130" y="12700"/>
                    <a:pt x="1055370" y="27940"/>
                    <a:pt x="1065530" y="41910"/>
                  </a:cubicBezTo>
                  <a:cubicBezTo>
                    <a:pt x="1074420" y="57150"/>
                    <a:pt x="1079500" y="78740"/>
                    <a:pt x="1076960" y="96520"/>
                  </a:cubicBezTo>
                  <a:cubicBezTo>
                    <a:pt x="1075690" y="113030"/>
                    <a:pt x="1068070" y="127000"/>
                    <a:pt x="1054100" y="146050"/>
                  </a:cubicBezTo>
                  <a:cubicBezTo>
                    <a:pt x="1029970" y="181610"/>
                    <a:pt x="939800" y="234950"/>
                    <a:pt x="918210" y="276860"/>
                  </a:cubicBezTo>
                  <a:cubicBezTo>
                    <a:pt x="904240" y="304800"/>
                    <a:pt x="919480" y="328930"/>
                    <a:pt x="906780" y="358140"/>
                  </a:cubicBezTo>
                  <a:cubicBezTo>
                    <a:pt x="887730" y="403860"/>
                    <a:pt x="820420" y="458470"/>
                    <a:pt x="782320" y="511810"/>
                  </a:cubicBezTo>
                  <a:cubicBezTo>
                    <a:pt x="746760" y="562610"/>
                    <a:pt x="711200" y="624840"/>
                    <a:pt x="687070" y="670560"/>
                  </a:cubicBezTo>
                  <a:cubicBezTo>
                    <a:pt x="670560" y="701040"/>
                    <a:pt x="660400" y="717550"/>
                    <a:pt x="647700" y="751840"/>
                  </a:cubicBezTo>
                  <a:cubicBezTo>
                    <a:pt x="629920" y="802640"/>
                    <a:pt x="622300" y="899160"/>
                    <a:pt x="601980" y="947420"/>
                  </a:cubicBezTo>
                  <a:cubicBezTo>
                    <a:pt x="588010" y="976630"/>
                    <a:pt x="575310" y="993140"/>
                    <a:pt x="556260" y="1016000"/>
                  </a:cubicBezTo>
                  <a:cubicBezTo>
                    <a:pt x="534670" y="1042670"/>
                    <a:pt x="488950" y="1061720"/>
                    <a:pt x="474980" y="1093470"/>
                  </a:cubicBezTo>
                  <a:cubicBezTo>
                    <a:pt x="462280" y="1122680"/>
                    <a:pt x="477520" y="1160780"/>
                    <a:pt x="472440" y="1195070"/>
                  </a:cubicBezTo>
                  <a:cubicBezTo>
                    <a:pt x="467360" y="1229360"/>
                    <a:pt x="461010" y="1263650"/>
                    <a:pt x="445770" y="1296670"/>
                  </a:cubicBezTo>
                  <a:cubicBezTo>
                    <a:pt x="429260" y="1333500"/>
                    <a:pt x="398780" y="1377950"/>
                    <a:pt x="370840" y="1405890"/>
                  </a:cubicBezTo>
                  <a:cubicBezTo>
                    <a:pt x="349250" y="1428750"/>
                    <a:pt x="321310" y="1437640"/>
                    <a:pt x="302260" y="1457960"/>
                  </a:cubicBezTo>
                  <a:cubicBezTo>
                    <a:pt x="281940" y="1478280"/>
                    <a:pt x="262890" y="1501140"/>
                    <a:pt x="254000" y="1527810"/>
                  </a:cubicBezTo>
                  <a:cubicBezTo>
                    <a:pt x="243840" y="1559560"/>
                    <a:pt x="255270" y="1600200"/>
                    <a:pt x="248920" y="1634490"/>
                  </a:cubicBezTo>
                  <a:cubicBezTo>
                    <a:pt x="241300" y="1670050"/>
                    <a:pt x="229870" y="1706880"/>
                    <a:pt x="213360" y="1737360"/>
                  </a:cubicBezTo>
                  <a:cubicBezTo>
                    <a:pt x="198120" y="1765300"/>
                    <a:pt x="167640" y="1781810"/>
                    <a:pt x="156210" y="1811020"/>
                  </a:cubicBezTo>
                  <a:cubicBezTo>
                    <a:pt x="144780" y="1841500"/>
                    <a:pt x="160020" y="1893570"/>
                    <a:pt x="148590" y="1917700"/>
                  </a:cubicBezTo>
                  <a:cubicBezTo>
                    <a:pt x="138430" y="1936750"/>
                    <a:pt x="120650" y="1948180"/>
                    <a:pt x="106680" y="1955800"/>
                  </a:cubicBezTo>
                  <a:cubicBezTo>
                    <a:pt x="93980" y="1960880"/>
                    <a:pt x="82550" y="1962150"/>
                    <a:pt x="68580" y="1959610"/>
                  </a:cubicBezTo>
                  <a:cubicBezTo>
                    <a:pt x="53340" y="1957070"/>
                    <a:pt x="31750" y="1946910"/>
                    <a:pt x="20320" y="1934210"/>
                  </a:cubicBezTo>
                  <a:cubicBezTo>
                    <a:pt x="7620" y="1920240"/>
                    <a:pt x="0" y="1882140"/>
                    <a:pt x="0" y="1882140"/>
                  </a:cubicBezTo>
                </a:path>
              </a:pathLst>
            </a:custGeom>
            <a:solidFill>
              <a:srgbClr val="BBA3A1"/>
            </a:solidFill>
            <a:ln cap="sq">
              <a:noFill/>
              <a:prstDash val="solid"/>
              <a:miter/>
            </a:ln>
          </p:spPr>
        </p:sp>
      </p:grpSp>
      <p:grpSp>
        <p:nvGrpSpPr>
          <p:cNvPr id="23" name="Group 23"/>
          <p:cNvGrpSpPr/>
          <p:nvPr/>
        </p:nvGrpSpPr>
        <p:grpSpPr>
          <a:xfrm>
            <a:off x="12612052" y="107633"/>
            <a:ext cx="669607" cy="858202"/>
            <a:chOff x="0" y="0"/>
            <a:chExt cx="892810" cy="1144270"/>
          </a:xfrm>
        </p:grpSpPr>
        <p:sp>
          <p:nvSpPr>
            <p:cNvPr id="24" name="Freeform 24"/>
            <p:cNvSpPr/>
            <p:nvPr/>
          </p:nvSpPr>
          <p:spPr>
            <a:xfrm>
              <a:off x="49530" y="48260"/>
              <a:ext cx="797560" cy="1043940"/>
            </a:xfrm>
            <a:custGeom>
              <a:avLst/>
              <a:gdLst/>
              <a:ahLst/>
              <a:cxnLst/>
              <a:rect l="l" t="t" r="r" b="b"/>
              <a:pathLst>
                <a:path w="797560" h="1043940">
                  <a:moveTo>
                    <a:pt x="60960" y="861060"/>
                  </a:moveTo>
                  <a:cubicBezTo>
                    <a:pt x="165100" y="842010"/>
                    <a:pt x="195580" y="863600"/>
                    <a:pt x="224790" y="857250"/>
                  </a:cubicBezTo>
                  <a:cubicBezTo>
                    <a:pt x="259080" y="849630"/>
                    <a:pt x="309880" y="820420"/>
                    <a:pt x="328930" y="791210"/>
                  </a:cubicBezTo>
                  <a:cubicBezTo>
                    <a:pt x="345440" y="765810"/>
                    <a:pt x="328930" y="741680"/>
                    <a:pt x="340360" y="697230"/>
                  </a:cubicBezTo>
                  <a:cubicBezTo>
                    <a:pt x="368300" y="585470"/>
                    <a:pt x="499110" y="224790"/>
                    <a:pt x="566420" y="116840"/>
                  </a:cubicBezTo>
                  <a:cubicBezTo>
                    <a:pt x="596900" y="67310"/>
                    <a:pt x="627380" y="40640"/>
                    <a:pt x="654050" y="21590"/>
                  </a:cubicBezTo>
                  <a:cubicBezTo>
                    <a:pt x="671830" y="10160"/>
                    <a:pt x="687070" y="1270"/>
                    <a:pt x="704850" y="2540"/>
                  </a:cubicBezTo>
                  <a:cubicBezTo>
                    <a:pt x="727710" y="2540"/>
                    <a:pt x="763270" y="17780"/>
                    <a:pt x="777240" y="36830"/>
                  </a:cubicBezTo>
                  <a:cubicBezTo>
                    <a:pt x="791210" y="55880"/>
                    <a:pt x="797560" y="93980"/>
                    <a:pt x="789940" y="115570"/>
                  </a:cubicBezTo>
                  <a:cubicBezTo>
                    <a:pt x="782320" y="138430"/>
                    <a:pt x="754380" y="163830"/>
                    <a:pt x="731520" y="170180"/>
                  </a:cubicBezTo>
                  <a:cubicBezTo>
                    <a:pt x="708660" y="176530"/>
                    <a:pt x="670560" y="165100"/>
                    <a:pt x="652780" y="152400"/>
                  </a:cubicBezTo>
                  <a:cubicBezTo>
                    <a:pt x="637540" y="140970"/>
                    <a:pt x="628650" y="121920"/>
                    <a:pt x="624840" y="105410"/>
                  </a:cubicBezTo>
                  <a:cubicBezTo>
                    <a:pt x="622300" y="87630"/>
                    <a:pt x="622300" y="67310"/>
                    <a:pt x="631190" y="50800"/>
                  </a:cubicBezTo>
                  <a:cubicBezTo>
                    <a:pt x="642620" y="31750"/>
                    <a:pt x="673100" y="6350"/>
                    <a:pt x="695960" y="2540"/>
                  </a:cubicBezTo>
                  <a:cubicBezTo>
                    <a:pt x="718820" y="0"/>
                    <a:pt x="755650" y="12700"/>
                    <a:pt x="772160" y="29210"/>
                  </a:cubicBezTo>
                  <a:cubicBezTo>
                    <a:pt x="787400" y="46990"/>
                    <a:pt x="797560" y="81280"/>
                    <a:pt x="792480" y="106680"/>
                  </a:cubicBezTo>
                  <a:cubicBezTo>
                    <a:pt x="786130" y="137160"/>
                    <a:pt x="741680" y="163830"/>
                    <a:pt x="721360" y="198120"/>
                  </a:cubicBezTo>
                  <a:cubicBezTo>
                    <a:pt x="698500" y="232410"/>
                    <a:pt x="684530" y="267970"/>
                    <a:pt x="662940" y="313690"/>
                  </a:cubicBezTo>
                  <a:cubicBezTo>
                    <a:pt x="635000" y="374650"/>
                    <a:pt x="599440" y="454660"/>
                    <a:pt x="568960" y="533400"/>
                  </a:cubicBezTo>
                  <a:cubicBezTo>
                    <a:pt x="534670" y="619760"/>
                    <a:pt x="505460" y="730250"/>
                    <a:pt x="473710" y="811530"/>
                  </a:cubicBezTo>
                  <a:cubicBezTo>
                    <a:pt x="447040" y="876300"/>
                    <a:pt x="430530" y="944880"/>
                    <a:pt x="392430" y="984250"/>
                  </a:cubicBezTo>
                  <a:cubicBezTo>
                    <a:pt x="361950" y="1017270"/>
                    <a:pt x="314960" y="1042670"/>
                    <a:pt x="276860" y="1043940"/>
                  </a:cubicBezTo>
                  <a:cubicBezTo>
                    <a:pt x="240030" y="1043940"/>
                    <a:pt x="204470" y="999490"/>
                    <a:pt x="167640" y="995680"/>
                  </a:cubicBezTo>
                  <a:cubicBezTo>
                    <a:pt x="132080" y="990600"/>
                    <a:pt x="87630" y="1019810"/>
                    <a:pt x="60960" y="1013460"/>
                  </a:cubicBezTo>
                  <a:cubicBezTo>
                    <a:pt x="41910" y="1009650"/>
                    <a:pt x="25400" y="996950"/>
                    <a:pt x="15240" y="981710"/>
                  </a:cubicBezTo>
                  <a:cubicBezTo>
                    <a:pt x="5080" y="967740"/>
                    <a:pt x="0" y="944880"/>
                    <a:pt x="1270" y="928370"/>
                  </a:cubicBezTo>
                  <a:cubicBezTo>
                    <a:pt x="3810" y="910590"/>
                    <a:pt x="16510" y="890270"/>
                    <a:pt x="26670" y="878840"/>
                  </a:cubicBezTo>
                  <a:cubicBezTo>
                    <a:pt x="36830" y="869950"/>
                    <a:pt x="60960" y="861060"/>
                    <a:pt x="60960" y="861060"/>
                  </a:cubicBezTo>
                </a:path>
              </a:pathLst>
            </a:custGeom>
            <a:solidFill>
              <a:srgbClr val="BBA3A1"/>
            </a:solidFill>
            <a:ln cap="sq">
              <a:noFill/>
              <a:prstDash val="solid"/>
              <a:miter/>
            </a:ln>
          </p:spPr>
        </p:sp>
      </p:grpSp>
      <p:sp>
        <p:nvSpPr>
          <p:cNvPr id="25" name="TextBox 25"/>
          <p:cNvSpPr txBox="1"/>
          <p:nvPr/>
        </p:nvSpPr>
        <p:spPr>
          <a:xfrm>
            <a:off x="8835513" y="7894865"/>
            <a:ext cx="9099878" cy="1417485"/>
          </a:xfrm>
          <a:prstGeom prst="rect">
            <a:avLst/>
          </a:prstGeom>
        </p:spPr>
        <p:txBody>
          <a:bodyPr lIns="0" tIns="0" rIns="0" bIns="0" rtlCol="0" anchor="t">
            <a:spAutoFit/>
          </a:bodyPr>
          <a:lstStyle/>
          <a:p>
            <a:pPr algn="ctr" rtl="1">
              <a:lnSpc>
                <a:spcPts val="3443"/>
              </a:lnSpc>
            </a:pPr>
            <a:r>
              <a:rPr lang="ar-EG" sz="3343" b="1">
                <a:solidFill>
                  <a:srgbClr val="0E0D0D"/>
                </a:solidFill>
                <a:latin typeface="29LT Zarid Display Medium"/>
                <a:ea typeface="29LT Zarid Display Medium"/>
                <a:cs typeface="29LT Zarid Display Medium"/>
                <a:sym typeface="29LT Zarid Display Medium"/>
                <a:rtl/>
              </a:rPr>
              <a:t>مرحلة التحليل </a:t>
            </a:r>
          </a:p>
          <a:p>
            <a:pPr algn="ctr" rtl="1">
              <a:lnSpc>
                <a:spcPts val="3443"/>
              </a:lnSpc>
            </a:pPr>
            <a:r>
              <a:rPr lang="ar-EG" sz="3343" b="1">
                <a:solidFill>
                  <a:srgbClr val="0E0D0D"/>
                </a:solidFill>
                <a:latin typeface="29LT Zarid Display Medium"/>
                <a:ea typeface="29LT Zarid Display Medium"/>
                <a:cs typeface="29LT Zarid Display Medium"/>
                <a:sym typeface="29LT Zarid Display Medium"/>
                <a:rtl/>
              </a:rPr>
              <a:t>اختيار المدينة الملائمة &amp; تحليل المدينة قبل الحرب&amp; آثار الحرب الأخيرة على المدينة</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5909357" y="1770365"/>
            <a:ext cx="11620395" cy="7064463"/>
          </a:xfrm>
          <a:custGeom>
            <a:avLst/>
            <a:gdLst/>
            <a:ahLst/>
            <a:cxnLst/>
            <a:rect l="l" t="t" r="r" b="b"/>
            <a:pathLst>
              <a:path w="11620395" h="7064463">
                <a:moveTo>
                  <a:pt x="0" y="0"/>
                </a:moveTo>
                <a:lnTo>
                  <a:pt x="11620395" y="0"/>
                </a:lnTo>
                <a:lnTo>
                  <a:pt x="11620395" y="7064462"/>
                </a:lnTo>
                <a:lnTo>
                  <a:pt x="0" y="7064462"/>
                </a:lnTo>
                <a:lnTo>
                  <a:pt x="0" y="0"/>
                </a:lnTo>
                <a:close/>
              </a:path>
            </a:pathLst>
          </a:custGeom>
          <a:blipFill>
            <a:blip r:embed="rId2"/>
            <a:stretch>
              <a:fillRect/>
            </a:stretch>
          </a:blipFill>
        </p:spPr>
      </p:sp>
      <p:sp>
        <p:nvSpPr>
          <p:cNvPr id="5" name="Freeform 5"/>
          <p:cNvSpPr/>
          <p:nvPr/>
        </p:nvSpPr>
        <p:spPr>
          <a:xfrm>
            <a:off x="11860153" y="8937026"/>
            <a:ext cx="459130" cy="642548"/>
          </a:xfrm>
          <a:custGeom>
            <a:avLst/>
            <a:gdLst/>
            <a:ahLst/>
            <a:cxnLst/>
            <a:rect l="l" t="t" r="r" b="b"/>
            <a:pathLst>
              <a:path w="459130" h="642548">
                <a:moveTo>
                  <a:pt x="0" y="0"/>
                </a:moveTo>
                <a:lnTo>
                  <a:pt x="459129" y="0"/>
                </a:lnTo>
                <a:lnTo>
                  <a:pt x="459129" y="642548"/>
                </a:lnTo>
                <a:lnTo>
                  <a:pt x="0" y="64254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6" name="Group 6"/>
          <p:cNvGrpSpPr/>
          <p:nvPr/>
        </p:nvGrpSpPr>
        <p:grpSpPr>
          <a:xfrm>
            <a:off x="11584522" y="1606333"/>
            <a:ext cx="1096790" cy="8124219"/>
            <a:chOff x="0" y="0"/>
            <a:chExt cx="288867" cy="2139712"/>
          </a:xfrm>
        </p:grpSpPr>
        <p:sp>
          <p:nvSpPr>
            <p:cNvPr id="7" name="Freeform 7"/>
            <p:cNvSpPr/>
            <p:nvPr/>
          </p:nvSpPr>
          <p:spPr>
            <a:xfrm>
              <a:off x="0" y="0"/>
              <a:ext cx="288867" cy="2139712"/>
            </a:xfrm>
            <a:custGeom>
              <a:avLst/>
              <a:gdLst/>
              <a:ahLst/>
              <a:cxnLst/>
              <a:rect l="l" t="t" r="r" b="b"/>
              <a:pathLst>
                <a:path w="288867" h="2139712">
                  <a:moveTo>
                    <a:pt x="144433" y="0"/>
                  </a:moveTo>
                  <a:lnTo>
                    <a:pt x="144433" y="0"/>
                  </a:lnTo>
                  <a:cubicBezTo>
                    <a:pt x="182739" y="0"/>
                    <a:pt x="219477" y="15217"/>
                    <a:pt x="246563" y="42304"/>
                  </a:cubicBezTo>
                  <a:cubicBezTo>
                    <a:pt x="273650" y="69390"/>
                    <a:pt x="288867" y="106127"/>
                    <a:pt x="288867" y="144433"/>
                  </a:cubicBezTo>
                  <a:lnTo>
                    <a:pt x="288867" y="1995279"/>
                  </a:lnTo>
                  <a:cubicBezTo>
                    <a:pt x="288867" y="2075047"/>
                    <a:pt x="224202" y="2139712"/>
                    <a:pt x="144433" y="2139712"/>
                  </a:cubicBezTo>
                  <a:lnTo>
                    <a:pt x="144433" y="2139712"/>
                  </a:lnTo>
                  <a:cubicBezTo>
                    <a:pt x="64665" y="2139712"/>
                    <a:pt x="0" y="2075047"/>
                    <a:pt x="0" y="1995279"/>
                  </a:cubicBezTo>
                  <a:lnTo>
                    <a:pt x="0" y="144433"/>
                  </a:lnTo>
                  <a:cubicBezTo>
                    <a:pt x="0" y="64665"/>
                    <a:pt x="64665" y="0"/>
                    <a:pt x="144433" y="0"/>
                  </a:cubicBezTo>
                  <a:close/>
                </a:path>
              </a:pathLst>
            </a:custGeom>
            <a:solidFill>
              <a:srgbClr val="000000">
                <a:alpha val="0"/>
              </a:srgbClr>
            </a:solidFill>
            <a:ln w="38100" cap="rnd">
              <a:solidFill>
                <a:srgbClr val="9C2810"/>
              </a:solidFill>
              <a:prstDash val="dash"/>
              <a:round/>
            </a:ln>
          </p:spPr>
        </p:sp>
        <p:sp>
          <p:nvSpPr>
            <p:cNvPr id="8" name="TextBox 8"/>
            <p:cNvSpPr txBox="1"/>
            <p:nvPr/>
          </p:nvSpPr>
          <p:spPr>
            <a:xfrm>
              <a:off x="0" y="-38100"/>
              <a:ext cx="288867" cy="2177812"/>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11353800" y="556448"/>
            <a:ext cx="6558839" cy="896696"/>
          </a:xfrm>
          <a:prstGeom prst="rect">
            <a:avLst/>
          </a:prstGeom>
        </p:spPr>
        <p:txBody>
          <a:bodyPr lIns="0" tIns="0" rIns="0" bIns="0" rtlCol="0" anchor="t">
            <a:spAutoFit/>
          </a:bodyPr>
          <a:lstStyle/>
          <a:p>
            <a:pPr algn="ctr" rtl="1">
              <a:lnSpc>
                <a:spcPts val="5708"/>
              </a:lnSpc>
            </a:pPr>
            <a:r>
              <a:rPr lang="ar-EG" sz="5542" b="1">
                <a:solidFill>
                  <a:srgbClr val="0E0D0D"/>
                </a:solidFill>
                <a:latin typeface="29LT Zarid Display Medium"/>
                <a:ea typeface="29LT Zarid Display Medium"/>
                <a:cs typeface="29LT Zarid Display Medium"/>
                <a:sym typeface="29LT Zarid Display Medium"/>
                <a:rtl/>
              </a:rPr>
              <a:t>اختيار المدينة الملائمة </a:t>
            </a:r>
          </a:p>
        </p:txBody>
      </p:sp>
      <p:sp>
        <p:nvSpPr>
          <p:cNvPr id="10" name="TextBox 10"/>
          <p:cNvSpPr txBox="1"/>
          <p:nvPr/>
        </p:nvSpPr>
        <p:spPr>
          <a:xfrm>
            <a:off x="794369" y="1720463"/>
            <a:ext cx="4832632" cy="2485958"/>
          </a:xfrm>
          <a:prstGeom prst="rect">
            <a:avLst/>
          </a:prstGeom>
        </p:spPr>
        <p:txBody>
          <a:bodyPr lIns="0" tIns="0" rIns="0" bIns="0" rtlCol="0" anchor="t">
            <a:spAutoFit/>
          </a:bodyPr>
          <a:lstStyle/>
          <a:p>
            <a:pPr algn="r" rtl="1">
              <a:lnSpc>
                <a:spcPts val="4868"/>
              </a:lnSpc>
            </a:pPr>
            <a:r>
              <a:rPr lang="ar-EG" sz="3120">
                <a:solidFill>
                  <a:srgbClr val="000000"/>
                </a:solidFill>
                <a:latin typeface="29LT Zarid Display"/>
                <a:ea typeface="29LT Zarid Display"/>
                <a:cs typeface="29LT Zarid Display"/>
                <a:sym typeface="29LT Zarid Display"/>
                <a:rtl/>
              </a:rPr>
              <a:t> تم اختيار خان يونس كنموذج رئيسي لمخطط إعادة الإعمار، لما تتمتع به من خصائص ديموغرافية وبنيوية ملائمة، إضافة إلى توافر البيانات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257187" y="379359"/>
            <a:ext cx="16272565" cy="14287"/>
          </a:xfrm>
          <a:prstGeom prst="line">
            <a:avLst/>
          </a:prstGeom>
          <a:ln w="28575" cap="flat">
            <a:solidFill>
              <a:srgbClr val="94415A">
                <a:alpha val="23922"/>
              </a:srgbClr>
            </a:solidFill>
            <a:prstDash val="solid"/>
            <a:headEnd type="none" w="sm" len="sm"/>
            <a:tailEnd type="none" w="sm" len="sm"/>
          </a:ln>
        </p:spPr>
      </p:sp>
      <p:sp>
        <p:nvSpPr>
          <p:cNvPr id="3" name="AutoShape 3"/>
          <p:cNvSpPr/>
          <p:nvPr/>
        </p:nvSpPr>
        <p:spPr>
          <a:xfrm>
            <a:off x="1257187" y="1233192"/>
            <a:ext cx="16272565" cy="14288"/>
          </a:xfrm>
          <a:prstGeom prst="line">
            <a:avLst/>
          </a:prstGeom>
          <a:ln w="28575" cap="flat">
            <a:solidFill>
              <a:srgbClr val="94415A">
                <a:alpha val="23922"/>
              </a:srgbClr>
            </a:solidFill>
            <a:prstDash val="solid"/>
            <a:headEnd type="none" w="sm" len="sm"/>
            <a:tailEnd type="none" w="sm" len="sm"/>
          </a:ln>
        </p:spPr>
      </p:sp>
      <p:sp>
        <p:nvSpPr>
          <p:cNvPr id="4" name="Freeform 4"/>
          <p:cNvSpPr/>
          <p:nvPr/>
        </p:nvSpPr>
        <p:spPr>
          <a:xfrm>
            <a:off x="1409779" y="1663643"/>
            <a:ext cx="15468442" cy="8210160"/>
          </a:xfrm>
          <a:custGeom>
            <a:avLst/>
            <a:gdLst/>
            <a:ahLst/>
            <a:cxnLst/>
            <a:rect l="l" t="t" r="r" b="b"/>
            <a:pathLst>
              <a:path w="15468442" h="8210160">
                <a:moveTo>
                  <a:pt x="0" y="0"/>
                </a:moveTo>
                <a:lnTo>
                  <a:pt x="15468442" y="0"/>
                </a:lnTo>
                <a:lnTo>
                  <a:pt x="15468442" y="8210160"/>
                </a:lnTo>
                <a:lnTo>
                  <a:pt x="0" y="8210160"/>
                </a:lnTo>
                <a:lnTo>
                  <a:pt x="0" y="0"/>
                </a:lnTo>
                <a:close/>
              </a:path>
            </a:pathLst>
          </a:custGeom>
          <a:blipFill>
            <a:blip r:embed="rId2"/>
            <a:stretch>
              <a:fillRect t="-2681"/>
            </a:stretch>
          </a:blipFill>
        </p:spPr>
      </p:sp>
      <p:sp>
        <p:nvSpPr>
          <p:cNvPr id="5" name="Freeform 5"/>
          <p:cNvSpPr/>
          <p:nvPr/>
        </p:nvSpPr>
        <p:spPr>
          <a:xfrm>
            <a:off x="2788842" y="1969468"/>
            <a:ext cx="5664473" cy="6662641"/>
          </a:xfrm>
          <a:custGeom>
            <a:avLst/>
            <a:gdLst/>
            <a:ahLst/>
            <a:cxnLst/>
            <a:rect l="l" t="t" r="r" b="b"/>
            <a:pathLst>
              <a:path w="5664473" h="6662641">
                <a:moveTo>
                  <a:pt x="0" y="0"/>
                </a:moveTo>
                <a:lnTo>
                  <a:pt x="5664473" y="0"/>
                </a:lnTo>
                <a:lnTo>
                  <a:pt x="5664473" y="6662641"/>
                </a:lnTo>
                <a:lnTo>
                  <a:pt x="0" y="6662641"/>
                </a:lnTo>
                <a:lnTo>
                  <a:pt x="0" y="0"/>
                </a:lnTo>
                <a:close/>
              </a:path>
            </a:pathLst>
          </a:custGeom>
          <a:blipFill>
            <a:blip r:embed="rId3"/>
            <a:stretch>
              <a:fillRect l="-981" t="-2611" b="-2611"/>
            </a:stretch>
          </a:blipFill>
        </p:spPr>
      </p:sp>
      <p:sp>
        <p:nvSpPr>
          <p:cNvPr id="6" name="TextBox 6"/>
          <p:cNvSpPr txBox="1"/>
          <p:nvPr/>
        </p:nvSpPr>
        <p:spPr>
          <a:xfrm>
            <a:off x="11743016" y="508186"/>
            <a:ext cx="6558839" cy="896696"/>
          </a:xfrm>
          <a:prstGeom prst="rect">
            <a:avLst/>
          </a:prstGeom>
        </p:spPr>
        <p:txBody>
          <a:bodyPr lIns="0" tIns="0" rIns="0" bIns="0" rtlCol="0" anchor="t">
            <a:spAutoFit/>
          </a:bodyPr>
          <a:lstStyle/>
          <a:p>
            <a:pPr algn="ctr" rtl="1">
              <a:lnSpc>
                <a:spcPts val="5708"/>
              </a:lnSpc>
            </a:pPr>
            <a:r>
              <a:rPr lang="ar-EG" sz="5542" b="1" dirty="0">
                <a:solidFill>
                  <a:srgbClr val="0E0D0D"/>
                </a:solidFill>
                <a:latin typeface="29LT Zarid Display Medium"/>
                <a:ea typeface="29LT Zarid Display Medium"/>
                <a:cs typeface="29LT Zarid Display Medium"/>
                <a:sym typeface="29LT Zarid Display Medium"/>
                <a:rtl/>
              </a:rPr>
              <a:t>المدينة المختارة</a:t>
            </a:r>
          </a:p>
        </p:txBody>
      </p:sp>
      <p:sp>
        <p:nvSpPr>
          <p:cNvPr id="7" name="TextBox 7"/>
          <p:cNvSpPr txBox="1"/>
          <p:nvPr/>
        </p:nvSpPr>
        <p:spPr>
          <a:xfrm>
            <a:off x="9292815" y="2042817"/>
            <a:ext cx="7966485" cy="1775264"/>
          </a:xfrm>
          <a:prstGeom prst="rect">
            <a:avLst/>
          </a:prstGeom>
        </p:spPr>
        <p:txBody>
          <a:bodyPr lIns="0" tIns="0" rIns="0" bIns="0" rtlCol="0" anchor="t">
            <a:spAutoFit/>
          </a:bodyPr>
          <a:lstStyle/>
          <a:p>
            <a:pPr algn="ctr" rtl="1">
              <a:lnSpc>
                <a:spcPts val="3365"/>
              </a:lnSpc>
              <a:spcBef>
                <a:spcPct val="0"/>
              </a:spcBef>
            </a:pPr>
            <a:r>
              <a:rPr lang="ar-EG" sz="3267">
                <a:solidFill>
                  <a:srgbClr val="0E0D0D"/>
                </a:solidFill>
                <a:latin typeface="29LT Zarid Display"/>
                <a:ea typeface="29LT Zarid Display"/>
                <a:cs typeface="29LT Zarid Display"/>
                <a:sym typeface="29LT Zarid Display"/>
                <a:rtl/>
              </a:rPr>
              <a:t> تقع في أقصى جنوب غربي فلسطين، على بُعد </a:t>
            </a:r>
            <a:r>
              <a:rPr lang="en-US" sz="3267">
                <a:solidFill>
                  <a:srgbClr val="0E0D0D"/>
                </a:solidFill>
                <a:latin typeface="29LT Zarid Display"/>
                <a:ea typeface="29LT Zarid Display"/>
                <a:cs typeface="29LT Zarid Display"/>
                <a:sym typeface="29LT Zarid Display"/>
              </a:rPr>
              <a:t>20</a:t>
            </a:r>
            <a:r>
              <a:rPr lang="ar-EG" sz="3267">
                <a:solidFill>
                  <a:srgbClr val="0E0D0D"/>
                </a:solidFill>
                <a:latin typeface="29LT Zarid Display"/>
                <a:ea typeface="29LT Zarid Display"/>
                <a:cs typeface="29LT Zarid Display"/>
                <a:sym typeface="29LT Zarid Display"/>
                <a:rtl/>
              </a:rPr>
              <a:t> كم من الحدود المصرية و</a:t>
            </a:r>
            <a:r>
              <a:rPr lang="en-US" sz="3267">
                <a:solidFill>
                  <a:srgbClr val="0E0D0D"/>
                </a:solidFill>
                <a:latin typeface="29LT Zarid Display"/>
                <a:ea typeface="29LT Zarid Display"/>
                <a:cs typeface="29LT Zarid Display"/>
                <a:sym typeface="29LT Zarid Display"/>
              </a:rPr>
              <a:t>25</a:t>
            </a:r>
            <a:r>
              <a:rPr lang="ar-EG" sz="3267">
                <a:solidFill>
                  <a:srgbClr val="0E0D0D"/>
                </a:solidFill>
                <a:latin typeface="29LT Zarid Display"/>
                <a:ea typeface="29LT Zarid Display"/>
                <a:cs typeface="29LT Zarid Display"/>
                <a:sym typeface="29LT Zarid Display"/>
                <a:rtl/>
              </a:rPr>
              <a:t> كم من غزة، وتحدها القرارة شمالاً، ورفح جنوباً، وبني سهيلا وعبسان شرقاً، وتطل غرباً على البحر الأبيض المتوسط، مستحوذة على نحو </a:t>
            </a:r>
            <a:r>
              <a:rPr lang="en-US" sz="3267">
                <a:solidFill>
                  <a:srgbClr val="0E0D0D"/>
                </a:solidFill>
                <a:latin typeface="29LT Zarid Display"/>
                <a:ea typeface="29LT Zarid Display"/>
                <a:cs typeface="29LT Zarid Display"/>
                <a:sym typeface="29LT Zarid Display"/>
              </a:rPr>
              <a:t>21.2</a:t>
            </a:r>
            <a:r>
              <a:rPr lang="ar-EG" sz="3267">
                <a:solidFill>
                  <a:srgbClr val="0E0D0D"/>
                </a:solidFill>
                <a:latin typeface="29LT Zarid Display"/>
                <a:ea typeface="29LT Zarid Display"/>
                <a:cs typeface="29LT Zarid Display"/>
                <a:sym typeface="29LT Zarid Display"/>
                <a:rtl/>
              </a:rPr>
              <a:t>% من ساحل القطاع.</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4561</Words>
  <Application>Microsoft Office PowerPoint</Application>
  <PresentationFormat>مخصص</PresentationFormat>
  <Paragraphs>908</Paragraphs>
  <Slides>69</Slides>
  <Notes>0</Notes>
  <HiddenSlides>0</HiddenSlides>
  <MMClips>0</MMClips>
  <ScaleCrop>false</ScaleCrop>
  <HeadingPairs>
    <vt:vector size="8" baseType="variant">
      <vt:variant>
        <vt:lpstr>الخطوط المستخدمة</vt:lpstr>
      </vt:variant>
      <vt:variant>
        <vt:i4>8</vt:i4>
      </vt:variant>
      <vt:variant>
        <vt:lpstr>نسق</vt:lpstr>
      </vt:variant>
      <vt:variant>
        <vt:i4>1</vt:i4>
      </vt:variant>
      <vt:variant>
        <vt:lpstr>خوادم OLE مضمنة</vt:lpstr>
      </vt:variant>
      <vt:variant>
        <vt:i4>1</vt:i4>
      </vt:variant>
      <vt:variant>
        <vt:lpstr>عناوين الشرائح</vt:lpstr>
      </vt:variant>
      <vt:variant>
        <vt:i4>69</vt:i4>
      </vt:variant>
    </vt:vector>
  </HeadingPairs>
  <TitlesOfParts>
    <vt:vector size="79" baseType="lpstr">
      <vt:lpstr>29LT Zarid Display</vt:lpstr>
      <vt:lpstr>29LT Zarid Display Bold</vt:lpstr>
      <vt:lpstr>Montserrat Bold</vt:lpstr>
      <vt:lpstr>Montserrat</vt:lpstr>
      <vt:lpstr>Arial</vt:lpstr>
      <vt:lpstr>29LT Zarid Display Medium</vt:lpstr>
      <vt:lpstr>Agrandir Bold</vt:lpstr>
      <vt:lpstr>Calibri</vt:lpstr>
      <vt:lpstr>Office Theme</vt:lpstr>
      <vt:lpstr>Worksheet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لا يقتصر أثره على الدمار العمراني، بل يشمل مخاطر صحية وبيئية كبيرة، ويزيد من خطورته احتواؤه على ذخائر غير منفجرة وبقايا بشرية، مما يجعل التعامل معه دقيقًا وخطيرًا.</dc:title>
  <dc:creator>asd</dc:creator>
  <cp:lastModifiedBy>asd</cp:lastModifiedBy>
  <cp:revision>2</cp:revision>
  <dcterms:created xsi:type="dcterms:W3CDTF">2006-08-16T00:00:00Z</dcterms:created>
  <dcterms:modified xsi:type="dcterms:W3CDTF">2025-08-04T17:55:18Z</dcterms:modified>
  <dc:identifier>DAGpqF0vO-U</dc:identifier>
</cp:coreProperties>
</file>