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76"/>
  </p:notesMasterIdLst>
  <p:sldIdLst>
    <p:sldId id="257" r:id="rId3"/>
    <p:sldId id="260" r:id="rId4"/>
    <p:sldId id="307" r:id="rId5"/>
    <p:sldId id="261" r:id="rId6"/>
    <p:sldId id="256" r:id="rId7"/>
    <p:sldId id="259" r:id="rId8"/>
    <p:sldId id="265" r:id="rId9"/>
    <p:sldId id="266" r:id="rId10"/>
    <p:sldId id="309" r:id="rId11"/>
    <p:sldId id="537" r:id="rId12"/>
    <p:sldId id="267" r:id="rId13"/>
    <p:sldId id="268" r:id="rId14"/>
    <p:sldId id="442" r:id="rId15"/>
    <p:sldId id="272" r:id="rId16"/>
    <p:sldId id="271" r:id="rId17"/>
    <p:sldId id="274" r:id="rId18"/>
    <p:sldId id="539" r:id="rId19"/>
    <p:sldId id="575" r:id="rId20"/>
    <p:sldId id="540" r:id="rId21"/>
    <p:sldId id="541" r:id="rId22"/>
    <p:sldId id="542" r:id="rId23"/>
    <p:sldId id="544" r:id="rId24"/>
    <p:sldId id="545" r:id="rId25"/>
    <p:sldId id="284" r:id="rId26"/>
    <p:sldId id="306" r:id="rId27"/>
    <p:sldId id="289" r:id="rId28"/>
    <p:sldId id="296" r:id="rId29"/>
    <p:sldId id="292" r:id="rId30"/>
    <p:sldId id="388" r:id="rId31"/>
    <p:sldId id="294" r:id="rId32"/>
    <p:sldId id="298" r:id="rId33"/>
    <p:sldId id="299" r:id="rId34"/>
    <p:sldId id="300" r:id="rId35"/>
    <p:sldId id="301" r:id="rId36"/>
    <p:sldId id="302" r:id="rId37"/>
    <p:sldId id="304" r:id="rId38"/>
    <p:sldId id="305" r:id="rId39"/>
    <p:sldId id="303" r:id="rId40"/>
    <p:sldId id="322" r:id="rId41"/>
    <p:sldId id="330" r:id="rId42"/>
    <p:sldId id="332" r:id="rId43"/>
    <p:sldId id="524" r:id="rId44"/>
    <p:sldId id="525" r:id="rId45"/>
    <p:sldId id="526" r:id="rId46"/>
    <p:sldId id="548" r:id="rId47"/>
    <p:sldId id="549" r:id="rId48"/>
    <p:sldId id="558" r:id="rId49"/>
    <p:sldId id="550" r:id="rId50"/>
    <p:sldId id="557" r:id="rId51"/>
    <p:sldId id="552" r:id="rId52"/>
    <p:sldId id="576" r:id="rId53"/>
    <p:sldId id="561" r:id="rId54"/>
    <p:sldId id="562" r:id="rId55"/>
    <p:sldId id="563" r:id="rId56"/>
    <p:sldId id="559" r:id="rId57"/>
    <p:sldId id="560" r:id="rId58"/>
    <p:sldId id="513" r:id="rId59"/>
    <p:sldId id="527" r:id="rId60"/>
    <p:sldId id="531" r:id="rId61"/>
    <p:sldId id="532" r:id="rId62"/>
    <p:sldId id="534" r:id="rId63"/>
    <p:sldId id="535" r:id="rId64"/>
    <p:sldId id="568" r:id="rId65"/>
    <p:sldId id="574" r:id="rId66"/>
    <p:sldId id="569" r:id="rId67"/>
    <p:sldId id="570" r:id="rId68"/>
    <p:sldId id="571" r:id="rId69"/>
    <p:sldId id="572" r:id="rId70"/>
    <p:sldId id="573" r:id="rId71"/>
    <p:sldId id="577" r:id="rId72"/>
    <p:sldId id="578" r:id="rId73"/>
    <p:sldId id="579" r:id="rId74"/>
    <p:sldId id="515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923" autoAdjust="0"/>
  </p:normalViewPr>
  <p:slideViewPr>
    <p:cSldViewPr snapToGrid="0">
      <p:cViewPr>
        <p:scale>
          <a:sx n="90" d="100"/>
          <a:sy n="90" d="100"/>
        </p:scale>
        <p:origin x="61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15DEC-E54F-46DD-ADE2-AF8C2BEAE35F}" type="doc">
      <dgm:prSet loTypeId="urn:microsoft.com/office/officeart/2005/8/layout/vList5" loCatId="list" qsTypeId="urn:microsoft.com/office/officeart/2005/8/quickstyle/3d2#3" qsCatId="3D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B60F00D3-2826-43BA-844D-54D327334C5B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5400" b="1" i="0" baseline="0" dirty="0"/>
            <a:t>Codes and Standard.</a:t>
          </a:r>
          <a:endParaRPr lang="en-US" sz="5400" dirty="0"/>
        </a:p>
      </dgm:t>
    </dgm:pt>
    <dgm:pt modelId="{6DA736B4-CD63-4332-B5F0-4671BE296990}" type="parTrans" cxnId="{06C0C15D-4675-4DFA-958F-B0A547E1C586}">
      <dgm:prSet/>
      <dgm:spPr/>
      <dgm:t>
        <a:bodyPr/>
        <a:lstStyle/>
        <a:p>
          <a:endParaRPr lang="en-US"/>
        </a:p>
      </dgm:t>
    </dgm:pt>
    <dgm:pt modelId="{92188F19-E5A0-481B-9040-F4392CF31C93}" type="sibTrans" cxnId="{06C0C15D-4675-4DFA-958F-B0A547E1C586}">
      <dgm:prSet/>
      <dgm:spPr/>
      <dgm:t>
        <a:bodyPr/>
        <a:lstStyle/>
        <a:p>
          <a:endParaRPr lang="en-US"/>
        </a:p>
      </dgm:t>
    </dgm:pt>
    <dgm:pt modelId="{0BFC2917-4940-4856-8EAC-B8787ACB481B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sz="2200" dirty="0"/>
            <a:t>ASCI 318-14 (American Concrete Institute</a:t>
          </a:r>
          <a:r>
            <a:rPr lang="en-GB" altLang="en-US" sz="2200" dirty="0"/>
            <a:t>)</a:t>
          </a:r>
          <a:endParaRPr lang="en-US" sz="2200" dirty="0"/>
        </a:p>
      </dgm:t>
    </dgm:pt>
    <dgm:pt modelId="{8C54B3E8-946B-4938-BB9F-1531C6FD0A2D}" type="parTrans" cxnId="{D4272D09-1271-42EB-8289-22B244EDF86C}">
      <dgm:prSet/>
      <dgm:spPr/>
      <dgm:t>
        <a:bodyPr/>
        <a:lstStyle/>
        <a:p>
          <a:endParaRPr lang="en-US"/>
        </a:p>
      </dgm:t>
    </dgm:pt>
    <dgm:pt modelId="{BAA63E28-ECD3-4D9B-9003-3D7BBE28C0B4}" type="sibTrans" cxnId="{D4272D09-1271-42EB-8289-22B244EDF86C}">
      <dgm:prSet/>
      <dgm:spPr/>
      <dgm:t>
        <a:bodyPr/>
        <a:lstStyle/>
        <a:p>
          <a:endParaRPr lang="en-US"/>
        </a:p>
      </dgm:t>
    </dgm:pt>
    <dgm:pt modelId="{F9715CF4-C3C3-4FBB-B518-B06E33FD7ED3}">
      <dgm:prSet phldr="0" custT="1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en-US" sz="2200" dirty="0"/>
            <a:t>ACI 318-19 (American Concrete Institute)  </a:t>
          </a:r>
        </a:p>
      </dgm:t>
    </dgm:pt>
    <dgm:pt modelId="{2D48B142-1790-4055-B518-D43E221A614C}" type="parTrans" cxnId="{45493C8E-AB54-4002-A59E-28BDEEFC7400}">
      <dgm:prSet/>
      <dgm:spPr/>
      <dgm:t>
        <a:bodyPr/>
        <a:lstStyle/>
        <a:p>
          <a:pPr rtl="1"/>
          <a:endParaRPr lang="ar-SA"/>
        </a:p>
      </dgm:t>
    </dgm:pt>
    <dgm:pt modelId="{5D54F4A2-9E67-4139-A7DC-C928AFBFE696}" type="sibTrans" cxnId="{45493C8E-AB54-4002-A59E-28BDEEFC7400}">
      <dgm:prSet/>
      <dgm:spPr/>
      <dgm:t>
        <a:bodyPr/>
        <a:lstStyle/>
        <a:p>
          <a:pPr rtl="1"/>
          <a:endParaRPr lang="ar-SA"/>
        </a:p>
      </dgm:t>
    </dgm:pt>
    <dgm:pt modelId="{E23A0C7F-C0A9-4342-B0B2-734814476314}" type="pres">
      <dgm:prSet presAssocID="{FF215DEC-E54F-46DD-ADE2-AF8C2BEAE35F}" presName="Name0" presStyleCnt="0">
        <dgm:presLayoutVars>
          <dgm:dir/>
          <dgm:animLvl val="lvl"/>
          <dgm:resizeHandles val="exact"/>
        </dgm:presLayoutVars>
      </dgm:prSet>
      <dgm:spPr/>
    </dgm:pt>
    <dgm:pt modelId="{50EDCEFA-4B20-4F1E-B331-AA7CEAFC246F}" type="pres">
      <dgm:prSet presAssocID="{B60F00D3-2826-43BA-844D-54D327334C5B}" presName="linNode" presStyleCnt="0"/>
      <dgm:spPr/>
    </dgm:pt>
    <dgm:pt modelId="{B35ED1A2-387F-4956-A4BC-93C32A1107A7}" type="pres">
      <dgm:prSet presAssocID="{B60F00D3-2826-43BA-844D-54D327334C5B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848C8AE0-DBFC-47E5-9CC0-A770180072B7}" type="pres">
      <dgm:prSet presAssocID="{B60F00D3-2826-43BA-844D-54D327334C5B}" presName="descendantText" presStyleLbl="alignAccFollowNode1" presStyleIdx="0" presStyleCnt="1" custLinFactNeighborX="0">
        <dgm:presLayoutVars>
          <dgm:bulletEnabled val="1"/>
        </dgm:presLayoutVars>
      </dgm:prSet>
      <dgm:spPr/>
    </dgm:pt>
  </dgm:ptLst>
  <dgm:cxnLst>
    <dgm:cxn modelId="{D4272D09-1271-42EB-8289-22B244EDF86C}" srcId="{B60F00D3-2826-43BA-844D-54D327334C5B}" destId="{0BFC2917-4940-4856-8EAC-B8787ACB481B}" srcOrd="0" destOrd="0" parTransId="{8C54B3E8-946B-4938-BB9F-1531C6FD0A2D}" sibTransId="{BAA63E28-ECD3-4D9B-9003-3D7BBE28C0B4}"/>
    <dgm:cxn modelId="{9F132B35-89B1-45A2-8968-6298B1CB705F}" type="presOf" srcId="{FF215DEC-E54F-46DD-ADE2-AF8C2BEAE35F}" destId="{E23A0C7F-C0A9-4342-B0B2-734814476314}" srcOrd="0" destOrd="0" presId="urn:microsoft.com/office/officeart/2005/8/layout/vList5"/>
    <dgm:cxn modelId="{70995F3B-68B3-47AC-AD84-47BED3229423}" type="presOf" srcId="{F9715CF4-C3C3-4FBB-B518-B06E33FD7ED3}" destId="{848C8AE0-DBFC-47E5-9CC0-A770180072B7}" srcOrd="0" destOrd="1" presId="urn:microsoft.com/office/officeart/2005/8/layout/vList5"/>
    <dgm:cxn modelId="{06C0C15D-4675-4DFA-958F-B0A547E1C586}" srcId="{FF215DEC-E54F-46DD-ADE2-AF8C2BEAE35F}" destId="{B60F00D3-2826-43BA-844D-54D327334C5B}" srcOrd="0" destOrd="0" parTransId="{6DA736B4-CD63-4332-B5F0-4671BE296990}" sibTransId="{92188F19-E5A0-481B-9040-F4392CF31C93}"/>
    <dgm:cxn modelId="{DA9ACF57-F33A-40E3-82D6-FEBDCCA302FB}" type="presOf" srcId="{0BFC2917-4940-4856-8EAC-B8787ACB481B}" destId="{848C8AE0-DBFC-47E5-9CC0-A770180072B7}" srcOrd="0" destOrd="0" presId="urn:microsoft.com/office/officeart/2005/8/layout/vList5"/>
    <dgm:cxn modelId="{1672A888-49BA-4BD1-8CCC-D1047F52B9C9}" type="presOf" srcId="{B60F00D3-2826-43BA-844D-54D327334C5B}" destId="{B35ED1A2-387F-4956-A4BC-93C32A1107A7}" srcOrd="0" destOrd="0" presId="urn:microsoft.com/office/officeart/2005/8/layout/vList5"/>
    <dgm:cxn modelId="{45493C8E-AB54-4002-A59E-28BDEEFC7400}" srcId="{B60F00D3-2826-43BA-844D-54D327334C5B}" destId="{F9715CF4-C3C3-4FBB-B518-B06E33FD7ED3}" srcOrd="1" destOrd="0" parTransId="{2D48B142-1790-4055-B518-D43E221A614C}" sibTransId="{5D54F4A2-9E67-4139-A7DC-C928AFBFE696}"/>
    <dgm:cxn modelId="{C4809C95-6B55-42C2-BCB0-CE7CA0A75A68}" type="presParOf" srcId="{E23A0C7F-C0A9-4342-B0B2-734814476314}" destId="{50EDCEFA-4B20-4F1E-B331-AA7CEAFC246F}" srcOrd="0" destOrd="0" presId="urn:microsoft.com/office/officeart/2005/8/layout/vList5"/>
    <dgm:cxn modelId="{74C2B548-136B-46BF-91E3-64BC8F4D821C}" type="presParOf" srcId="{50EDCEFA-4B20-4F1E-B331-AA7CEAFC246F}" destId="{B35ED1A2-387F-4956-A4BC-93C32A1107A7}" srcOrd="0" destOrd="0" presId="urn:microsoft.com/office/officeart/2005/8/layout/vList5"/>
    <dgm:cxn modelId="{4DF1F5DF-4E19-437A-BABD-98328C926A5E}" type="presParOf" srcId="{50EDCEFA-4B20-4F1E-B331-AA7CEAFC246F}" destId="{848C8AE0-DBFC-47E5-9CC0-A770180072B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78A743-AF0E-4529-9087-305D8F185A18}" type="doc">
      <dgm:prSet loTypeId="urn:microsoft.com/office/officeart/2005/8/layout/vList2#1" loCatId="list" qsTypeId="urn:microsoft.com/office/officeart/2005/8/quickstyle/3d4#1" qsCatId="3D" csTypeId="urn:microsoft.com/office/officeart/2005/8/colors/accent1_2#4" csCatId="accent1" phldr="1"/>
      <dgm:spPr/>
      <dgm:t>
        <a:bodyPr/>
        <a:lstStyle/>
        <a:p>
          <a:endParaRPr lang="en-US"/>
        </a:p>
      </dgm:t>
    </dgm:pt>
    <dgm:pt modelId="{985EF396-69E3-49E4-845B-460DA0F02D51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Gravity loads :</a:t>
          </a:r>
          <a:endParaRPr lang="en-US" dirty="0">
            <a:solidFill>
              <a:schemeClr val="tx1"/>
            </a:solidFill>
          </a:endParaRPr>
        </a:p>
      </dgm:t>
    </dgm:pt>
    <dgm:pt modelId="{2F266036-AAFE-4BBB-AF32-E33BD7E3F8B7}" type="parTrans" cxnId="{379FE8B5-0216-4695-B861-53712AF1171E}">
      <dgm:prSet/>
      <dgm:spPr/>
      <dgm:t>
        <a:bodyPr/>
        <a:lstStyle/>
        <a:p>
          <a:endParaRPr lang="en-US"/>
        </a:p>
      </dgm:t>
    </dgm:pt>
    <dgm:pt modelId="{37678483-986D-47C5-AA14-2B664D200CE9}" type="sibTrans" cxnId="{379FE8B5-0216-4695-B861-53712AF1171E}">
      <dgm:prSet/>
      <dgm:spPr/>
      <dgm:t>
        <a:bodyPr/>
        <a:lstStyle/>
        <a:p>
          <a:endParaRPr lang="en-US"/>
        </a:p>
      </dgm:t>
    </dgm:pt>
    <dgm:pt modelId="{2EC73754-3591-472C-B2C7-84AA51825369}">
      <dgm:prSet/>
      <dgm:spPr/>
      <dgm:t>
        <a:bodyPr/>
        <a:lstStyle/>
        <a:p>
          <a:r>
            <a:rPr lang="en-US" dirty="0"/>
            <a:t>Dead load  </a:t>
          </a:r>
        </a:p>
      </dgm:t>
    </dgm:pt>
    <dgm:pt modelId="{3C79F526-D5AE-44C5-9C38-E5AA21E183A7}" type="parTrans" cxnId="{39DBEC04-D4F6-49D1-9401-33C9D44A30C4}">
      <dgm:prSet/>
      <dgm:spPr/>
      <dgm:t>
        <a:bodyPr/>
        <a:lstStyle/>
        <a:p>
          <a:endParaRPr lang="en-US"/>
        </a:p>
      </dgm:t>
    </dgm:pt>
    <dgm:pt modelId="{74EB941E-AE91-4D81-9401-2127DA2D3A4C}" type="sibTrans" cxnId="{39DBEC04-D4F6-49D1-9401-33C9D44A30C4}">
      <dgm:prSet/>
      <dgm:spPr/>
      <dgm:t>
        <a:bodyPr/>
        <a:lstStyle/>
        <a:p>
          <a:endParaRPr lang="en-US"/>
        </a:p>
      </dgm:t>
    </dgm:pt>
    <dgm:pt modelId="{1993490E-07BD-4CFF-9AED-49C0E38021F1}">
      <dgm:prSet/>
      <dgm:spPr/>
      <dgm:t>
        <a:bodyPr/>
        <a:lstStyle/>
        <a:p>
          <a:r>
            <a:rPr lang="en-US" dirty="0"/>
            <a:t>Super imposed dead  load</a:t>
          </a:r>
        </a:p>
      </dgm:t>
    </dgm:pt>
    <dgm:pt modelId="{4DFCAFBD-CBC3-4820-BFF6-C10094A729C6}" type="parTrans" cxnId="{89F84F0A-59F8-4B76-B629-AFDA81B5BF0A}">
      <dgm:prSet/>
      <dgm:spPr/>
      <dgm:t>
        <a:bodyPr/>
        <a:lstStyle/>
        <a:p>
          <a:endParaRPr lang="en-US"/>
        </a:p>
      </dgm:t>
    </dgm:pt>
    <dgm:pt modelId="{BB667790-940F-4402-BCD9-EA9B0C358583}" type="sibTrans" cxnId="{89F84F0A-59F8-4B76-B629-AFDA81B5BF0A}">
      <dgm:prSet/>
      <dgm:spPr/>
      <dgm:t>
        <a:bodyPr/>
        <a:lstStyle/>
        <a:p>
          <a:endParaRPr lang="en-US"/>
        </a:p>
      </dgm:t>
    </dgm:pt>
    <dgm:pt modelId="{CA2C115B-55C3-4024-948A-30E49B06D7C9}">
      <dgm:prSet/>
      <dgm:spPr/>
      <dgm:t>
        <a:bodyPr/>
        <a:lstStyle/>
        <a:p>
          <a:r>
            <a:rPr lang="en-US" dirty="0"/>
            <a:t>Live load  </a:t>
          </a:r>
        </a:p>
      </dgm:t>
    </dgm:pt>
    <dgm:pt modelId="{DE296F27-B818-4F5C-8755-B6FDEA1DCA2A}" type="parTrans" cxnId="{A1330663-CA5B-40DE-B85E-49538F618598}">
      <dgm:prSet/>
      <dgm:spPr/>
      <dgm:t>
        <a:bodyPr/>
        <a:lstStyle/>
        <a:p>
          <a:endParaRPr lang="en-US"/>
        </a:p>
      </dgm:t>
    </dgm:pt>
    <dgm:pt modelId="{6B39C52B-6852-46D3-8716-E935CCAAB57F}" type="sibTrans" cxnId="{A1330663-CA5B-40DE-B85E-49538F618598}">
      <dgm:prSet/>
      <dgm:spPr/>
      <dgm:t>
        <a:bodyPr/>
        <a:lstStyle/>
        <a:p>
          <a:endParaRPr lang="en-US"/>
        </a:p>
      </dgm:t>
    </dgm:pt>
    <dgm:pt modelId="{CB5AA088-1399-45A2-A14D-D1B6FD49C70F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Lateral loads :</a:t>
          </a:r>
          <a:endParaRPr lang="en-US" dirty="0">
            <a:solidFill>
              <a:schemeClr val="tx1"/>
            </a:solidFill>
          </a:endParaRPr>
        </a:p>
      </dgm:t>
    </dgm:pt>
    <dgm:pt modelId="{591C447C-5099-4DF2-9370-FA6AD2005F99}" type="parTrans" cxnId="{43D13AD3-F639-40F4-8E4E-A2DDAB3241F2}">
      <dgm:prSet/>
      <dgm:spPr/>
      <dgm:t>
        <a:bodyPr/>
        <a:lstStyle/>
        <a:p>
          <a:endParaRPr lang="en-US"/>
        </a:p>
      </dgm:t>
    </dgm:pt>
    <dgm:pt modelId="{7511827B-C3DA-48C6-9A49-9992103DAF30}" type="sibTrans" cxnId="{43D13AD3-F639-40F4-8E4E-A2DDAB3241F2}">
      <dgm:prSet/>
      <dgm:spPr/>
      <dgm:t>
        <a:bodyPr/>
        <a:lstStyle/>
        <a:p>
          <a:endParaRPr lang="en-US"/>
        </a:p>
      </dgm:t>
    </dgm:pt>
    <dgm:pt modelId="{2134A2D4-2EFC-40B2-8D6B-669A847102A8}">
      <dgm:prSet/>
      <dgm:spPr/>
      <dgm:t>
        <a:bodyPr/>
        <a:lstStyle/>
        <a:p>
          <a:r>
            <a:rPr lang="en-US" dirty="0"/>
            <a:t>Soil load</a:t>
          </a:r>
        </a:p>
      </dgm:t>
    </dgm:pt>
    <dgm:pt modelId="{6654C885-E100-4E47-9BAD-8530B139EC4A}" type="parTrans" cxnId="{61F269A5-1B53-489A-907B-25A2A18C6F23}">
      <dgm:prSet/>
      <dgm:spPr/>
      <dgm:t>
        <a:bodyPr/>
        <a:lstStyle/>
        <a:p>
          <a:endParaRPr lang="en-US"/>
        </a:p>
      </dgm:t>
    </dgm:pt>
    <dgm:pt modelId="{379252D9-C67F-46DA-B002-2FAC8A9C6FB1}" type="sibTrans" cxnId="{61F269A5-1B53-489A-907B-25A2A18C6F23}">
      <dgm:prSet/>
      <dgm:spPr/>
      <dgm:t>
        <a:bodyPr/>
        <a:lstStyle/>
        <a:p>
          <a:endParaRPr lang="en-US"/>
        </a:p>
      </dgm:t>
    </dgm:pt>
    <dgm:pt modelId="{8FEB05C9-DB9A-451C-8934-47FE9A3806B1}">
      <dgm:prSet/>
      <dgm:spPr/>
      <dgm:t>
        <a:bodyPr/>
        <a:lstStyle/>
        <a:p>
          <a:r>
            <a:rPr lang="en-US" dirty="0"/>
            <a:t>Seismic load  </a:t>
          </a:r>
        </a:p>
      </dgm:t>
    </dgm:pt>
    <dgm:pt modelId="{0A6400FD-3575-4157-B88E-468932109BC6}" type="parTrans" cxnId="{F0AEEF37-5062-4BE2-B828-C28FDD6F19DE}">
      <dgm:prSet/>
      <dgm:spPr/>
      <dgm:t>
        <a:bodyPr/>
        <a:lstStyle/>
        <a:p>
          <a:endParaRPr lang="en-US"/>
        </a:p>
      </dgm:t>
    </dgm:pt>
    <dgm:pt modelId="{17F8E5F1-7E75-4D66-B2A5-78189F48E114}" type="sibTrans" cxnId="{F0AEEF37-5062-4BE2-B828-C28FDD6F19DE}">
      <dgm:prSet/>
      <dgm:spPr/>
      <dgm:t>
        <a:bodyPr/>
        <a:lstStyle/>
        <a:p>
          <a:endParaRPr lang="en-US"/>
        </a:p>
      </dgm:t>
    </dgm:pt>
    <dgm:pt modelId="{5F65C3BE-73FE-4C18-9C98-A4061BD51422}" type="pres">
      <dgm:prSet presAssocID="{0B78A743-AF0E-4529-9087-305D8F185A18}" presName="linear" presStyleCnt="0">
        <dgm:presLayoutVars>
          <dgm:animLvl val="lvl"/>
          <dgm:resizeHandles val="exact"/>
        </dgm:presLayoutVars>
      </dgm:prSet>
      <dgm:spPr/>
    </dgm:pt>
    <dgm:pt modelId="{27DDFA2E-552D-4CC4-A75C-64A781079C0B}" type="pres">
      <dgm:prSet presAssocID="{985EF396-69E3-49E4-845B-460DA0F02D51}" presName="parentText" presStyleLbl="node1" presStyleIdx="0" presStyleCnt="2" custLinFactNeighborX="-1007" custLinFactNeighborY="-444">
        <dgm:presLayoutVars>
          <dgm:chMax val="0"/>
          <dgm:bulletEnabled val="1"/>
        </dgm:presLayoutVars>
      </dgm:prSet>
      <dgm:spPr/>
    </dgm:pt>
    <dgm:pt modelId="{F084205F-D37F-4CB2-AE1A-BE12FB8ABBCD}" type="pres">
      <dgm:prSet presAssocID="{985EF396-69E3-49E4-845B-460DA0F02D51}" presName="childText" presStyleLbl="revTx" presStyleIdx="0" presStyleCnt="2">
        <dgm:presLayoutVars>
          <dgm:bulletEnabled val="1"/>
        </dgm:presLayoutVars>
      </dgm:prSet>
      <dgm:spPr/>
    </dgm:pt>
    <dgm:pt modelId="{74240F03-7EC6-49C4-96BC-ABA172054405}" type="pres">
      <dgm:prSet presAssocID="{CB5AA088-1399-45A2-A14D-D1B6FD49C70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61EF900-893B-41E2-9C1D-EDCDA163B380}" type="pres">
      <dgm:prSet presAssocID="{CB5AA088-1399-45A2-A14D-D1B6FD49C70F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9DBEC04-D4F6-49D1-9401-33C9D44A30C4}" srcId="{985EF396-69E3-49E4-845B-460DA0F02D51}" destId="{2EC73754-3591-472C-B2C7-84AA51825369}" srcOrd="0" destOrd="0" parTransId="{3C79F526-D5AE-44C5-9C38-E5AA21E183A7}" sibTransId="{74EB941E-AE91-4D81-9401-2127DA2D3A4C}"/>
    <dgm:cxn modelId="{89F84F0A-59F8-4B76-B629-AFDA81B5BF0A}" srcId="{985EF396-69E3-49E4-845B-460DA0F02D51}" destId="{1993490E-07BD-4CFF-9AED-49C0E38021F1}" srcOrd="1" destOrd="0" parTransId="{4DFCAFBD-CBC3-4820-BFF6-C10094A729C6}" sibTransId="{BB667790-940F-4402-BCD9-EA9B0C358583}"/>
    <dgm:cxn modelId="{71D11826-E745-44FB-BA72-73AE2CA3D69D}" type="presOf" srcId="{985EF396-69E3-49E4-845B-460DA0F02D51}" destId="{27DDFA2E-552D-4CC4-A75C-64A781079C0B}" srcOrd="0" destOrd="0" presId="urn:microsoft.com/office/officeart/2005/8/layout/vList2#1"/>
    <dgm:cxn modelId="{F0AEEF37-5062-4BE2-B828-C28FDD6F19DE}" srcId="{CB5AA088-1399-45A2-A14D-D1B6FD49C70F}" destId="{8FEB05C9-DB9A-451C-8934-47FE9A3806B1}" srcOrd="1" destOrd="0" parTransId="{0A6400FD-3575-4157-B88E-468932109BC6}" sibTransId="{17F8E5F1-7E75-4D66-B2A5-78189F48E114}"/>
    <dgm:cxn modelId="{E4947B3A-D652-4A44-B476-5B25E6FAEF97}" type="presOf" srcId="{0B78A743-AF0E-4529-9087-305D8F185A18}" destId="{5F65C3BE-73FE-4C18-9C98-A4061BD51422}" srcOrd="0" destOrd="0" presId="urn:microsoft.com/office/officeart/2005/8/layout/vList2#1"/>
    <dgm:cxn modelId="{A1330663-CA5B-40DE-B85E-49538F618598}" srcId="{985EF396-69E3-49E4-845B-460DA0F02D51}" destId="{CA2C115B-55C3-4024-948A-30E49B06D7C9}" srcOrd="2" destOrd="0" parTransId="{DE296F27-B818-4F5C-8755-B6FDEA1DCA2A}" sibTransId="{6B39C52B-6852-46D3-8716-E935CCAAB57F}"/>
    <dgm:cxn modelId="{2C311C4D-936F-472A-A52C-53A7C9C0BB0F}" type="presOf" srcId="{CA2C115B-55C3-4024-948A-30E49B06D7C9}" destId="{F084205F-D37F-4CB2-AE1A-BE12FB8ABBCD}" srcOrd="0" destOrd="2" presId="urn:microsoft.com/office/officeart/2005/8/layout/vList2#1"/>
    <dgm:cxn modelId="{59D9DB6F-03CB-44E7-B56F-366789EC7078}" type="presOf" srcId="{CB5AA088-1399-45A2-A14D-D1B6FD49C70F}" destId="{74240F03-7EC6-49C4-96BC-ABA172054405}" srcOrd="0" destOrd="0" presId="urn:microsoft.com/office/officeart/2005/8/layout/vList2#1"/>
    <dgm:cxn modelId="{6FC41280-E097-4FEE-972F-D33BD63AF369}" type="presOf" srcId="{8FEB05C9-DB9A-451C-8934-47FE9A3806B1}" destId="{461EF900-893B-41E2-9C1D-EDCDA163B380}" srcOrd="0" destOrd="1" presId="urn:microsoft.com/office/officeart/2005/8/layout/vList2#1"/>
    <dgm:cxn modelId="{9327A384-C3B0-459B-BB66-083F85E6F866}" type="presOf" srcId="{2EC73754-3591-472C-B2C7-84AA51825369}" destId="{F084205F-D37F-4CB2-AE1A-BE12FB8ABBCD}" srcOrd="0" destOrd="0" presId="urn:microsoft.com/office/officeart/2005/8/layout/vList2#1"/>
    <dgm:cxn modelId="{61F269A5-1B53-489A-907B-25A2A18C6F23}" srcId="{CB5AA088-1399-45A2-A14D-D1B6FD49C70F}" destId="{2134A2D4-2EFC-40B2-8D6B-669A847102A8}" srcOrd="0" destOrd="0" parTransId="{6654C885-E100-4E47-9BAD-8530B139EC4A}" sibTransId="{379252D9-C67F-46DA-B002-2FAC8A9C6FB1}"/>
    <dgm:cxn modelId="{379FE8B5-0216-4695-B861-53712AF1171E}" srcId="{0B78A743-AF0E-4529-9087-305D8F185A18}" destId="{985EF396-69E3-49E4-845B-460DA0F02D51}" srcOrd="0" destOrd="0" parTransId="{2F266036-AAFE-4BBB-AF32-E33BD7E3F8B7}" sibTransId="{37678483-986D-47C5-AA14-2B664D200CE9}"/>
    <dgm:cxn modelId="{A81107C2-CA6B-4D46-B3BC-35A2B0E61246}" type="presOf" srcId="{2134A2D4-2EFC-40B2-8D6B-669A847102A8}" destId="{461EF900-893B-41E2-9C1D-EDCDA163B380}" srcOrd="0" destOrd="0" presId="urn:microsoft.com/office/officeart/2005/8/layout/vList2#1"/>
    <dgm:cxn modelId="{43D13AD3-F639-40F4-8E4E-A2DDAB3241F2}" srcId="{0B78A743-AF0E-4529-9087-305D8F185A18}" destId="{CB5AA088-1399-45A2-A14D-D1B6FD49C70F}" srcOrd="1" destOrd="0" parTransId="{591C447C-5099-4DF2-9370-FA6AD2005F99}" sibTransId="{7511827B-C3DA-48C6-9A49-9992103DAF30}"/>
    <dgm:cxn modelId="{640532FD-B11D-4BE5-99EA-88476B56D0E4}" type="presOf" srcId="{1993490E-07BD-4CFF-9AED-49C0E38021F1}" destId="{F084205F-D37F-4CB2-AE1A-BE12FB8ABBCD}" srcOrd="0" destOrd="1" presId="urn:microsoft.com/office/officeart/2005/8/layout/vList2#1"/>
    <dgm:cxn modelId="{BAB81FDD-AF52-4BC9-8408-6B5FD10D4CDD}" type="presParOf" srcId="{5F65C3BE-73FE-4C18-9C98-A4061BD51422}" destId="{27DDFA2E-552D-4CC4-A75C-64A781079C0B}" srcOrd="0" destOrd="0" presId="urn:microsoft.com/office/officeart/2005/8/layout/vList2#1"/>
    <dgm:cxn modelId="{E038992F-8148-403E-8498-DB1BE52E6D3F}" type="presParOf" srcId="{5F65C3BE-73FE-4C18-9C98-A4061BD51422}" destId="{F084205F-D37F-4CB2-AE1A-BE12FB8ABBCD}" srcOrd="1" destOrd="0" presId="urn:microsoft.com/office/officeart/2005/8/layout/vList2#1"/>
    <dgm:cxn modelId="{63FFE1D5-4056-4389-AD1B-7F58664E38B8}" type="presParOf" srcId="{5F65C3BE-73FE-4C18-9C98-A4061BD51422}" destId="{74240F03-7EC6-49C4-96BC-ABA172054405}" srcOrd="2" destOrd="0" presId="urn:microsoft.com/office/officeart/2005/8/layout/vList2#1"/>
    <dgm:cxn modelId="{5352D0A4-773E-4B01-9649-63C5804A0B10}" type="presParOf" srcId="{5F65C3BE-73FE-4C18-9C98-A4061BD51422}" destId="{461EF900-893B-41E2-9C1D-EDCDA163B380}" srcOrd="3" destOrd="0" presId="urn:microsoft.com/office/officeart/2005/8/layout/v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C8AE0-DBFC-47E5-9CC0-A770180072B7}">
      <dsp:nvSpPr>
        <dsp:cNvPr id="0" name=""/>
        <dsp:cNvSpPr/>
      </dsp:nvSpPr>
      <dsp:spPr>
        <a:xfrm rot="5400000">
          <a:off x="5664708" y="-1309052"/>
          <a:ext cx="3481324" cy="69697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ASCI 318-14 (American Concrete Institute</a:t>
          </a:r>
          <a:r>
            <a:rPr lang="en-GB" altLang="en-US" sz="2200" kern="1200" dirty="0"/>
            <a:t>)</a:t>
          </a:r>
          <a:endParaRPr lang="en-US" sz="2200" kern="1200" dirty="0"/>
        </a:p>
        <a:p>
          <a:pPr marL="228600" lvl="1" indent="-228600" algn="l" defTabSz="9779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ACI 318-19 (American Concrete Institute)  </a:t>
          </a:r>
        </a:p>
      </dsp:txBody>
      <dsp:txXfrm rot="-5400000">
        <a:off x="3920490" y="605110"/>
        <a:ext cx="6799816" cy="3141436"/>
      </dsp:txXfrm>
    </dsp:sp>
    <dsp:sp modelId="{B35ED1A2-387F-4956-A4BC-93C32A1107A7}">
      <dsp:nvSpPr>
        <dsp:cNvPr id="0" name=""/>
        <dsp:cNvSpPr/>
      </dsp:nvSpPr>
      <dsp:spPr>
        <a:xfrm>
          <a:off x="0" y="0"/>
          <a:ext cx="3920490" cy="435165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i="0" kern="1200" baseline="0" dirty="0"/>
            <a:t>Codes and Standard.</a:t>
          </a:r>
          <a:endParaRPr lang="en-US" sz="5400" kern="1200" dirty="0"/>
        </a:p>
      </dsp:txBody>
      <dsp:txXfrm>
        <a:off x="191383" y="191383"/>
        <a:ext cx="3537724" cy="3968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DFA2E-552D-4CC4-A75C-64A781079C0B}">
      <dsp:nvSpPr>
        <dsp:cNvPr id="0" name=""/>
        <dsp:cNvSpPr/>
      </dsp:nvSpPr>
      <dsp:spPr bwMode="white">
        <a:xfrm>
          <a:off x="0" y="42317"/>
          <a:ext cx="10134600" cy="86346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tx1"/>
              </a:solidFill>
            </a:rPr>
            <a:t>Gravity loads :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42151" y="84468"/>
        <a:ext cx="10050298" cy="779158"/>
      </dsp:txXfrm>
    </dsp:sp>
    <dsp:sp modelId="{F084205F-D37F-4CB2-AE1A-BE12FB8ABBCD}">
      <dsp:nvSpPr>
        <dsp:cNvPr id="0" name=""/>
        <dsp:cNvSpPr/>
      </dsp:nvSpPr>
      <dsp:spPr bwMode="white">
        <a:xfrm>
          <a:off x="0" y="912229"/>
          <a:ext cx="10134600" cy="145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774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Dead load 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Super imposed dead  load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Live load  </a:t>
          </a:r>
        </a:p>
      </dsp:txBody>
      <dsp:txXfrm>
        <a:off x="0" y="912229"/>
        <a:ext cx="10134600" cy="1453140"/>
      </dsp:txXfrm>
    </dsp:sp>
    <dsp:sp modelId="{74240F03-7EC6-49C4-96BC-ABA172054405}">
      <dsp:nvSpPr>
        <dsp:cNvPr id="0" name=""/>
        <dsp:cNvSpPr/>
      </dsp:nvSpPr>
      <dsp:spPr bwMode="white">
        <a:xfrm>
          <a:off x="0" y="2365369"/>
          <a:ext cx="10134600" cy="86346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tx1"/>
              </a:solidFill>
            </a:rPr>
            <a:t>Lateral loads :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42151" y="2407520"/>
        <a:ext cx="10050298" cy="779158"/>
      </dsp:txXfrm>
    </dsp:sp>
    <dsp:sp modelId="{461EF900-893B-41E2-9C1D-EDCDA163B380}">
      <dsp:nvSpPr>
        <dsp:cNvPr id="0" name=""/>
        <dsp:cNvSpPr/>
      </dsp:nvSpPr>
      <dsp:spPr bwMode="white">
        <a:xfrm>
          <a:off x="0" y="3228829"/>
          <a:ext cx="10134600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1774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Soil load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/>
            <a:t>Seismic load  </a:t>
          </a:r>
        </a:p>
      </dsp:txBody>
      <dsp:txXfrm>
        <a:off x="0" y="3228829"/>
        <a:ext cx="10134600" cy="968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#1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3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#1">
  <dgm:title val=""/>
  <dgm:desc val=""/>
  <dgm:catLst>
    <dgm:cat type="3D" pri="11400"/>
  </dgm:catLst>
  <dgm:scene3d>
    <a:camera prst="orthographicFront"/>
    <a:lightRig rig="threePt" dir="t"/>
  </dgm:scene3d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1T13:49:57.0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152 1 24575,'202'0'0,"-534"0"-1365,311 0-5461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4AC9A-C2BE-4516-AF53-666FC7DC4A54}" type="datetimeFigureOut">
              <a:rPr lang="en-US" smtClean="0"/>
              <a:t>2/1/2024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A77D0-CC47-4989-B284-C1CF881C27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47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28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39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27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92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40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6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9A77D0-CC47-4989-B284-C1CF881C274D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37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598E-C8BB-4316-8893-8D14C15E74AF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F3B4-469D-45A3-B43C-433AD9E032EA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FD872-7D76-4865-8D7C-F6B11DC35E3F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0BDD-28A7-4E64-AECF-310AF5190567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4F25C-9DC2-4B59-9C96-44ED22487C19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0784A-BEFA-4A33-94E8-6DD248D223B6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 hasCustomPrompt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55FD-6801-4C8F-8C99-E0D9DC79AEB6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 hasCustomPrompt="1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54BC-78E1-402B-8214-D09537CB665A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7356-B5DC-4F9A-9E74-DC7332FB9CF1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803D-F74D-4C9B-AA3F-1F4C03C398E4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ECD0-808C-4614-BC39-2433FE626FBF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5B130-BF88-450F-8792-337FEB28FEF9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05A6-DA4C-46A4-B387-E7AC4CFFEA1A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B1D5-FF99-4A92-925F-652E4F135B5B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0FBE7-04A2-419F-847A-4A46AE1DD09F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16992-1CA5-4084-A19E-BA3B0AB42DDD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16517-7F47-4331-BD18-1A3BB0751B40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3B8A-2966-4035-B264-EE49276C581B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193C-1CA1-45D8-8F72-99A1574F0666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3AF26-5F55-4181-915F-733B5F54EFAC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4A1D9-FABC-42E2-963A-1C47C2E89211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313C-F006-4BA5-89F7-07B6F5252087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DF4DA-AE77-4AB4-8A24-4BF7D06DF716}" type="datetime8">
              <a:rPr lang="ar-JO" smtClean="0"/>
              <a:t>01 شباط، 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3852E-B059-47B1-8EC6-30E989675E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D668C-10E9-40D8-8D18-CCF1AC75DA70}" type="datetime8">
              <a:rPr lang="ar-JO" smtClean="0"/>
              <a:t>01 شباط، 24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A10E-B928-45D9-8C3B-8EAA2EEC209D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customXml" Target="../ink/ink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emf"/><Relationship Id="rId4" Type="http://schemas.openxmlformats.org/officeDocument/2006/relationships/image" Target="../media/image72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emf"/><Relationship Id="rId4" Type="http://schemas.openxmlformats.org/officeDocument/2006/relationships/image" Target="../media/image80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emf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725167" y="1872625"/>
            <a:ext cx="7056784" cy="1342622"/>
          </a:xfrm>
        </p:spPr>
        <p:txBody>
          <a:bodyPr>
            <a:noAutofit/>
          </a:bodyPr>
          <a:lstStyle/>
          <a:p>
            <a:r>
              <a:rPr lang="en-US" altLang="ar-SA" sz="2800" b="1" dirty="0">
                <a:ln w="11430"/>
                <a:latin typeface="Arabic Typesetting" panose="03020402040406030203" pitchFamily="66" charset="-78"/>
                <a:cs typeface="Arabic Typesetting" panose="03020402040406030203" pitchFamily="66" charset="-78"/>
              </a:rPr>
              <a:t>Graduation Project  II</a:t>
            </a:r>
            <a:br>
              <a:rPr lang="en-US" altLang="en-US" sz="32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altLang="en-US" sz="2800" b="1" dirty="0">
                <a:ln w="11430"/>
                <a:latin typeface="Arabic Typesetting" panose="03020402040406030203" pitchFamily="66" charset="-78"/>
                <a:cs typeface="Arabic Typesetting" panose="03020402040406030203" pitchFamily="66" charset="-78"/>
              </a:rPr>
              <a:t>Structural Analysis and Design of building in Nablus city -Palestine.</a:t>
            </a:r>
            <a:endParaRPr lang="en-US" sz="2800" b="1" dirty="0">
              <a:ln w="11430"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Picture 4" descr="Image result for ‫جامعة النجاح الوطنية‬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475" y="340496"/>
            <a:ext cx="1512168" cy="14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29569" y="508039"/>
            <a:ext cx="32491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Faculty of Engineering</a:t>
            </a:r>
            <a:b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n w="11430"/>
                <a:solidFill>
                  <a:prstClr val="black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20780" y="646538"/>
            <a:ext cx="4897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جامعة النجاح الوطنية </a:t>
            </a:r>
          </a:p>
          <a:p>
            <a:pPr algn="ctr" rtl="1"/>
            <a:r>
              <a:rPr lang="ar-SA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كلية الهندسة ونكنولوجيا المعلومات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/>
          <p:nvPr/>
        </p:nvSpPr>
        <p:spPr>
          <a:xfrm>
            <a:off x="2821118" y="3429000"/>
            <a:ext cx="6549759" cy="1968305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ar-SA" sz="28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By</a:t>
            </a:r>
          </a:p>
          <a:p>
            <a:r>
              <a:rPr lang="en-US" altLang="ar-SA" sz="32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Adham Adnan Ashour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31941" y="5983088"/>
            <a:ext cx="54735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en-US" altLang="ar-SA" sz="3200" b="1" dirty="0">
                <a:ln w="11430"/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Under supervision of: Dr.Mahmoud Dwaikat.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A10E-B928-45D9-8C3B-8EAA2EEC209D}" type="slidenum">
              <a:rPr lang="ar-JO" smtClean="0"/>
              <a:t>1</a:t>
            </a:fld>
            <a:endParaRPr lang="ar-JO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554354"/>
              </p:ext>
            </p:extLst>
          </p:nvPr>
        </p:nvGraphicFramePr>
        <p:xfrm>
          <a:off x="3708075" y="2455796"/>
          <a:ext cx="4775850" cy="33500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(lateral load)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+ 1.6L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762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+ Ex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- Ex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+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352925" algn="l"/>
                        </a:tabLs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1.29D + L -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+ 1.0Ex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- 1.0Ex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71933"/>
              </p:ext>
            </p:extLst>
          </p:nvPr>
        </p:nvGraphicFramePr>
        <p:xfrm>
          <a:off x="3708075" y="5805802"/>
          <a:ext cx="4775850" cy="741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+ 1.0Ey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0.9D - 1.0Ey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Load Combinations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98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/>
            </p:nvGraphicFramePr>
            <p:xfrm>
              <a:off x="2884430" y="3176739"/>
              <a:ext cx="6027557" cy="133623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99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5763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25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Unit weight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ɣ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US" sz="16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066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ompressive strength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6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28 Mpa 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298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Linear modulus of Elasticity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,E</a:t>
                          </a:r>
                          <a:r>
                            <a:rPr lang="en-GB" sz="16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4700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𝑓𝑐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 = 24870 Mpa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/>
            </p:nvGraphicFramePr>
            <p:xfrm>
              <a:off x="2884430" y="3176739"/>
              <a:ext cx="6027557" cy="133623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69920"/>
                    <a:gridCol w="2857637"/>
                  </a:tblGrid>
                  <a:tr h="3925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Unit weight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ɣ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25 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kN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m </a:t>
                          </a:r>
                          <a:r>
                            <a:rPr lang="en-US" sz="16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066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ompressive strength</a:t>
                          </a:r>
                          <a:r>
                            <a:rPr lang="en-GB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AdvOTf9433e2d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6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28 Mpa </a:t>
                          </a:r>
                          <a:endParaRPr lang="en-US" sz="160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B083"/>
                        </a:solidFill>
                      </a:tcPr>
                    </a:tc>
                  </a:tr>
                  <a:tr h="45275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Linear modulus of Elasticity</a:t>
                          </a:r>
                          <a:r>
                            <a:rPr lang="en-GB" sz="16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GB" sz="16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sz="16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600" dirty="0">
                            <a:effectLst/>
                            <a:latin typeface="Times New Roman" panose="020206030504050203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Construction Materials</a:t>
              </a:r>
              <a:endParaRPr lang="ar-SA" sz="2200" kern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43247" y="2477716"/>
            <a:ext cx="252951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Structural Elements</a:t>
            </a:r>
            <a:endParaRPr lang="ar-SA" sz="28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7800" y="1301115"/>
            <a:ext cx="9296400" cy="1841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707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Non- Structural Elements :</a:t>
            </a:r>
          </a:p>
          <a:p>
            <a:pPr marL="0" indent="0">
              <a:buNone/>
            </a:pPr>
            <a:endParaRPr lang="en-US" sz="16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r>
              <a:rPr lang="en-US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710706"/>
              </p:ext>
            </p:extLst>
          </p:nvPr>
        </p:nvGraphicFramePr>
        <p:xfrm>
          <a:off x="3619130" y="3071819"/>
          <a:ext cx="4953370" cy="2504790"/>
        </p:xfrm>
        <a:graphic>
          <a:graphicData uri="http://schemas.openxmlformats.org/drawingml/2006/table">
            <a:tbl>
              <a:tblPr firstRow="1" firstCol="1" bandRow="1"/>
              <a:tblGrid>
                <a:gridCol w="2654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8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Unit weight ɣ(KN/m</a:t>
                      </a:r>
                      <a:r>
                        <a:rPr lang="en-GB" sz="1600" b="1" baseline="300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600" b="1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Masonry stone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Cement mortar &amp;Plaster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Partition blocks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Filing material aggregate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Glass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Tiles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Ytong Block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Reinforce concrete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20" y="1360235"/>
            <a:ext cx="9297206" cy="18290"/>
          </a:xfrm>
          <a:prstGeom prst="rect">
            <a:avLst/>
          </a:prstGeom>
        </p:spPr>
      </p:pic>
      <p:sp>
        <p:nvSpPr>
          <p:cNvPr id="13" name="Partial Circle 12"/>
          <p:cNvSpPr/>
          <p:nvPr/>
        </p:nvSpPr>
        <p:spPr>
          <a:xfrm>
            <a:off x="838200" y="1761938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1085153" y="1761938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Construction Materials.</a:t>
              </a:r>
              <a:endParaRPr lang="ar-SA" sz="2200" kern="120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620" y="1360235"/>
            <a:ext cx="9297206" cy="18290"/>
          </a:xfrm>
          <a:prstGeom prst="rect">
            <a:avLst/>
          </a:prstGeom>
        </p:spPr>
      </p:pic>
      <p:graphicFrame>
        <p:nvGraphicFramePr>
          <p:cNvPr id="8" name="Content Placeholder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59918"/>
              </p:ext>
            </p:extLst>
          </p:nvPr>
        </p:nvGraphicFramePr>
        <p:xfrm>
          <a:off x="1028700" y="2349383"/>
          <a:ext cx="10134600" cy="4246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Partial Circle 17"/>
          <p:cNvSpPr/>
          <p:nvPr/>
        </p:nvSpPr>
        <p:spPr>
          <a:xfrm>
            <a:off x="679737" y="1693991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9" name="Group 18"/>
          <p:cNvGrpSpPr/>
          <p:nvPr/>
        </p:nvGrpSpPr>
        <p:grpSpPr>
          <a:xfrm>
            <a:off x="926690" y="1693991"/>
            <a:ext cx="238678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Rectangle 1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Loads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2198"/>
            <a:ext cx="10515600" cy="435133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lang="en-US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endParaRPr lang="en-US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The floor layers:</a:t>
            </a:r>
            <a:r>
              <a:rPr lang="en-US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Finishing materials weight = Σ (thickness of layer × unit weight for each layer) </a:t>
            </a:r>
          </a:p>
        </p:txBody>
      </p: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662542"/>
              </p:ext>
            </p:extLst>
          </p:nvPr>
        </p:nvGraphicFramePr>
        <p:xfrm>
          <a:off x="1306544" y="3433916"/>
          <a:ext cx="6454066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9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4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0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 (KN/m^3)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Filling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Mortar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Tiles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Ytong Block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553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" r="4452" b="-8382"/>
          <a:stretch/>
        </p:blipFill>
        <p:spPr>
          <a:xfrm>
            <a:off x="7955218" y="3478890"/>
            <a:ext cx="3866926" cy="22791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737" y="5785457"/>
            <a:ext cx="9297206" cy="94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SD= Tile weight + Mortor weight + Filling weight + Block weight + Plaster weight + SD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Partitions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SD = 5 KN/m2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737" y="1333177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838198" y="1745557"/>
            <a:ext cx="456954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ctangle 9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246953" y="0"/>
              <a:ext cx="3034563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Superimposed Dead load calculation</a:t>
              </a:r>
              <a:endParaRPr lang="ar-SA" sz="2200" kern="1200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Exterior wall load </a:t>
            </a:r>
          </a:p>
          <a:p>
            <a:pPr marL="0" indent="0">
              <a:buNone/>
            </a:pP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-Stone wall :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SD masonry wall = unit weight × thickness 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                            =18KN/M   </a:t>
            </a:r>
            <a:endParaRPr lang="en-US" sz="16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600" baseline="300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17" t="806" r="184" b="1610"/>
          <a:stretch/>
        </p:blipFill>
        <p:spPr>
          <a:xfrm>
            <a:off x="6923314" y="2263843"/>
            <a:ext cx="4849585" cy="23303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431257"/>
            <a:ext cx="9297206" cy="1829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Live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706A8C-E65A-8FD3-9157-0982FA095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653" y="2476367"/>
            <a:ext cx="5858693" cy="190526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17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C37989-D3CD-B77F-12BA-49FFA7E73DD4}"/>
              </a:ext>
            </a:extLst>
          </p:cNvPr>
          <p:cNvSpPr txBox="1"/>
          <p:nvPr/>
        </p:nvSpPr>
        <p:spPr>
          <a:xfrm>
            <a:off x="1608966" y="501530"/>
            <a:ext cx="7504402" cy="889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Seismic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 loads: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7281CC-A3D6-8351-70F3-F768AC2B4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5" y="1390812"/>
            <a:ext cx="7334250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92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C37989-D3CD-B77F-12BA-49FFA7E73DD4}"/>
              </a:ext>
            </a:extLst>
          </p:cNvPr>
          <p:cNvSpPr txBox="1"/>
          <p:nvPr/>
        </p:nvSpPr>
        <p:spPr>
          <a:xfrm>
            <a:off x="1115059" y="604587"/>
            <a:ext cx="7504402" cy="158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Seismic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DengXian" panose="02010600030101010101" pitchFamily="2" charset="-122"/>
                <a:cs typeface="Arabic Typesetting" panose="03020402040406030203" pitchFamily="66" charset="-78"/>
              </a:rPr>
              <a:t> loads: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According to ASCE 7-10 code to seismic analysis for this structure: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- Risk category: </a:t>
            </a:r>
            <a:r>
              <a:rPr kumimoji="0" lang="en-US" sz="1600" b="0" i="0" u="none" strike="noStrike" kern="1200" cap="none" spc="0" normalizeH="0" baseline="0" noProof="0" dirty="0">
                <a:ln w="11430"/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risk category of the building is  III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C5F0E4-EF28-D3BE-7551-BFB0757E6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668" y="2541506"/>
            <a:ext cx="5754664" cy="32564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5F2052-2B39-E7A1-699D-A1767147E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1803" y="3095578"/>
            <a:ext cx="295316" cy="33342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F81DA94-50C3-C0C6-81F8-7AB7F0B971E2}"/>
                  </a:ext>
                </a:extLst>
              </p14:cNvPr>
              <p14:cNvContentPartPr/>
              <p14:nvPr/>
            </p14:nvContentPartPr>
            <p14:xfrm>
              <a:off x="8573357" y="3612304"/>
              <a:ext cx="127800" cy="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F81DA94-50C3-C0C6-81F8-7AB7F0B971E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64717" y="3603664"/>
                <a:ext cx="14544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12362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Lateral Load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3F9526-3BD8-1814-C364-C8B7AC14C862}"/>
              </a:ext>
            </a:extLst>
          </p:cNvPr>
          <p:cNvSpPr txBox="1"/>
          <p:nvPr/>
        </p:nvSpPr>
        <p:spPr>
          <a:xfrm>
            <a:off x="1362013" y="958334"/>
            <a:ext cx="60987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 : (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1.25</a:t>
            </a:r>
          </a:p>
          <a:p>
            <a:pPr>
              <a:buFontTx/>
              <a:buChar char="-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Zone factor (Z) for Nablus = 0.2</a:t>
            </a:r>
            <a:endParaRPr lang="en-US" sz="1800" dirty="0">
              <a:effectLst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-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Mapped acceleration parameters Ss &amp; S1 </a:t>
            </a:r>
            <a:r>
              <a:rPr lang="en-US" dirty="0"/>
              <a:t>: 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From Palestine seismic map: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Ss=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0.6 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 = 0.14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E5A932-AFE1-5DB4-8B2A-3A827F4B62B4}"/>
              </a:ext>
            </a:extLst>
          </p:cNvPr>
          <p:cNvGrpSpPr/>
          <p:nvPr/>
        </p:nvGrpSpPr>
        <p:grpSpPr>
          <a:xfrm>
            <a:off x="1115059" y="4382373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BBB4033-7B8B-CBF0-2E21-4E846381357F}"/>
                </a:ext>
              </a:extLst>
            </p:cNvPr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0EA084-4A6E-75B3-92A2-5BC26639A1DA}"/>
                </a:ext>
              </a:extLst>
            </p:cNvPr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Site Class</a:t>
              </a:r>
              <a:endParaRPr lang="ar-SA" sz="2200" kern="120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448715C-9686-3998-2218-CB7F7509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06" y="4351979"/>
            <a:ext cx="280440" cy="5243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256487-E15E-71B8-CCAB-495E54297740}"/>
              </a:ext>
            </a:extLst>
          </p:cNvPr>
          <p:cNvSpPr txBox="1"/>
          <p:nvPr/>
        </p:nvSpPr>
        <p:spPr>
          <a:xfrm>
            <a:off x="1371952" y="5089462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classification is C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D64BBF-885D-EC65-DB42-27B8B0AA3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897" y="433294"/>
            <a:ext cx="3478605" cy="18391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FF48AF5-57F5-2D62-BF6B-9881AE42BB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235" y="1994971"/>
            <a:ext cx="4890888" cy="477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71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ubes connected with a red line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8690" r="-1" b="8239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342900" indent="-342900" algn="ctr"/>
            <a:r>
              <a:rPr lang="en-US" sz="3600" b="1" dirty="0"/>
              <a:t>Outline :</a:t>
            </a:r>
            <a:br>
              <a:rPr lang="en-US" sz="3600" b="1" dirty="0"/>
            </a:br>
            <a:r>
              <a:rPr lang="en-US" sz="3600" b="1" dirty="0"/>
              <a:t>1. General Description </a:t>
            </a:r>
            <a:br>
              <a:rPr lang="en-US" sz="3600" b="1" dirty="0"/>
            </a:br>
            <a:r>
              <a:rPr lang="en-US" sz="3600" b="1" dirty="0"/>
              <a:t>2. Preliminary Design </a:t>
            </a:r>
            <a:br>
              <a:rPr lang="en-US" sz="3600" b="1" dirty="0"/>
            </a:br>
            <a:r>
              <a:rPr lang="en-US" sz="3600" b="1" dirty="0"/>
              <a:t>3.Three-Dimensional Modeling and Analysis</a:t>
            </a:r>
            <a:br>
              <a:rPr lang="en-US" sz="3600" dirty="0"/>
            </a:br>
            <a:r>
              <a:rPr lang="en-US" sz="3600" b="1" dirty="0"/>
              <a:t>4.Design</a:t>
            </a:r>
            <a:br>
              <a:rPr lang="en-US" sz="3600" b="1" dirty="0"/>
            </a:br>
            <a:r>
              <a:rPr lang="en-US" sz="3600" b="1" dirty="0"/>
              <a:t>5.Footing</a:t>
            </a:r>
          </a:p>
        </p:txBody>
      </p:sp>
      <p:sp>
        <p:nvSpPr>
          <p:cNvPr id="33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Site Coefficients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3F9526-3BD8-1814-C364-C8B7AC14C862}"/>
              </a:ext>
            </a:extLst>
          </p:cNvPr>
          <p:cNvSpPr txBox="1"/>
          <p:nvPr/>
        </p:nvSpPr>
        <p:spPr>
          <a:xfrm>
            <a:off x="1362013" y="1072634"/>
            <a:ext cx="88923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values of Fa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According to the site class in this project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0.90 ,0.80 respectively.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13ACCA-10E2-AEAC-1C97-F4EF87131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663" y="1718965"/>
            <a:ext cx="5639435" cy="2066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16F12F-244A-E1A0-8E08-0537FB355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737" y="3785890"/>
            <a:ext cx="520128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17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9" y="25457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D</a:t>
              </a:r>
              <a:r>
                <a:rPr lang="en-US" sz="2200" b="1" kern="1200" dirty="0"/>
                <a:t>esign </a:t>
              </a:r>
              <a:r>
                <a:rPr lang="en-US" sz="2200" b="1" dirty="0"/>
                <a:t>C</a:t>
              </a:r>
              <a:r>
                <a:rPr lang="en-US" sz="2200" b="1" kern="1200" dirty="0"/>
                <a:t>ategory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3F9526-3BD8-1814-C364-C8B7AC14C862}"/>
              </a:ext>
            </a:extLst>
          </p:cNvPr>
          <p:cNvSpPr txBox="1"/>
          <p:nvPr/>
        </p:nvSpPr>
        <p:spPr>
          <a:xfrm>
            <a:off x="1362013" y="1219591"/>
            <a:ext cx="6051158" cy="2729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-The maximum considered earthquake Spectral Response Acceleration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Parameters SMS and SM1: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 = 1.1652  </a:t>
            </a:r>
            <a:r>
              <a:rPr lang="en-US" sz="16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Fv</a:t>
            </a:r>
            <a:r>
              <a:rPr lang="en-US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1.7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Sms</a:t>
            </a:r>
            <a:r>
              <a:rPr lang="en-US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1.1652* 0.6 = 0.7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Sm1 = 1.7 * 0.14 = 0.238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Sds</a:t>
            </a:r>
            <a:r>
              <a:rPr lang="en-US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2/3 * 0.7= 0.47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Sd1 = 2/3 * 0.238 = 0.16 </a:t>
            </a:r>
          </a:p>
        </p:txBody>
      </p:sp>
    </p:spTree>
    <p:extLst>
      <p:ext uri="{BB962C8B-B14F-4D97-AF65-F5344CB8AC3E}">
        <p14:creationId xmlns:p14="http://schemas.microsoft.com/office/powerpoint/2010/main" val="3968910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8" y="254577"/>
            <a:ext cx="409375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Lateral Force Resisting System </a:t>
              </a:r>
              <a:endParaRPr kumimoji="0" lang="ar-S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13A91C-0B26-914D-7AEF-7C8C3DD257BB}"/>
              </a:ext>
            </a:extLst>
          </p:cNvPr>
          <p:cNvSpPr txBox="1"/>
          <p:nvPr/>
        </p:nvSpPr>
        <p:spPr>
          <a:xfrm>
            <a:off x="1115057" y="1137687"/>
            <a:ext cx="6343017" cy="56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Type of the lateral forces resisting system :</a:t>
            </a: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Ordinary reinforced concrete shear walls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861F3F-2EEC-BB97-E95C-26AA347A0557}"/>
              </a:ext>
            </a:extLst>
          </p:cNvPr>
          <p:cNvSpPr txBox="1"/>
          <p:nvPr/>
        </p:nvSpPr>
        <p:spPr>
          <a:xfrm>
            <a:off x="1115057" y="4554782"/>
            <a:ext cx="6098720" cy="1100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Response Modification Factor (R) = 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Over-strength Factor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kumimoji="0" 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2.5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Deflection Amplification Factor (C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=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4.5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6C819A-54AA-81DE-3CF1-41F9A10F8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436" y="3371850"/>
            <a:ext cx="6780844" cy="224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42596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tial Circle 6"/>
          <p:cNvSpPr/>
          <p:nvPr/>
        </p:nvSpPr>
        <p:spPr>
          <a:xfrm>
            <a:off x="868106" y="25457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15058" y="254577"/>
            <a:ext cx="313037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Structural Period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A61EB-1F75-0518-E305-88F2F7E4D407}"/>
              </a:ext>
            </a:extLst>
          </p:cNvPr>
          <p:cNvSpPr txBox="1"/>
          <p:nvPr/>
        </p:nvSpPr>
        <p:spPr>
          <a:xfrm>
            <a:off x="986828" y="1042354"/>
            <a:ext cx="6098720" cy="691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T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 = C</a:t>
            </a:r>
            <a:r>
              <a:rPr kumimoji="0" lang="en-US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h</a:t>
            </a:r>
            <a:r>
              <a:rPr kumimoji="0" 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x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 panose="02010600030101010101" pitchFamily="2" charset="-122"/>
                <a:cs typeface="+mn-cs"/>
              </a:rPr>
              <a:t>=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 = 0.0488 * (3.2m * 9n)^0.75 = 0.6</a:t>
            </a:r>
            <a:r>
              <a:rPr lang="en-US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sec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C5D9DA-15A1-7BB4-2D33-37296AB53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06" y="2060031"/>
            <a:ext cx="5944115" cy="21581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79AE4E-CA61-4326-6D75-D6F88DE51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222" y="1796474"/>
            <a:ext cx="4951154" cy="22997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5DD15D-EDD0-060E-4AA3-E64A36421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828" y="3781453"/>
            <a:ext cx="5691558" cy="21329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89F3C31-4C0D-6599-2293-7A87B1DCFB57}"/>
              </a:ext>
            </a:extLst>
          </p:cNvPr>
          <p:cNvSpPr txBox="1"/>
          <p:nvPr/>
        </p:nvSpPr>
        <p:spPr>
          <a:xfrm>
            <a:off x="1362013" y="4818910"/>
            <a:ext cx="60987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GB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ETABS ≤ T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The period is limited to T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 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= T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a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 C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u</a:t>
            </a: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=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 max at X and Y = 1.37 * 0.6= 0.82sec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67548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20" y="3043814"/>
            <a:ext cx="4041650" cy="2285269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670" y="3097175"/>
            <a:ext cx="6747164" cy="2231908"/>
          </a:xfrm>
          <a:prstGeom prst="rect">
            <a:avLst/>
          </a:prstGeom>
          <a:scene3d>
            <a:camera prst="perspectiveBelow"/>
            <a:lightRig rig="threePt" dir="t"/>
          </a:scene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253" y="1347769"/>
            <a:ext cx="9297206" cy="18290"/>
          </a:xfrm>
          <a:prstGeom prst="rect">
            <a:avLst/>
          </a:prstGeom>
        </p:spPr>
      </p:pic>
      <p:sp>
        <p:nvSpPr>
          <p:cNvPr id="8" name="Partial Circle 7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Rectangle 10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Computer Programs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/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/>
            <p:cNvSpPr/>
            <p:nvPr/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729" y="1764407"/>
            <a:ext cx="5977432" cy="2404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dirty="0">
                <a:solidFill>
                  <a:schemeClr val="tx2"/>
                </a:solidFill>
              </a:rPr>
              <a:t>Structural Preliminary Design 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630" y="367480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1. Slab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2.Beam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3. Column System</a:t>
            </a:r>
            <a:b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en-US" sz="31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4. Wall System </a:t>
            </a:r>
            <a:endParaRPr lang="ar-SA" sz="31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11" name="Partial Circle 10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8" y="1745557"/>
            <a:ext cx="5041491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Structural Systems for analysis and design</a:t>
              </a:r>
              <a:endParaRPr lang="ar-SA" sz="2200" kern="1200" dirty="0"/>
            </a:p>
          </p:txBody>
        </p:sp>
      </p:grpSp>
      <p:pic>
        <p:nvPicPr>
          <p:cNvPr id="3" name="Picture 2" descr="What are beams, columns, slabs? #CEBSeries - YouTu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839" y="2676861"/>
            <a:ext cx="6657531" cy="374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Slab </a:t>
            </a:r>
            <a:r>
              <a:rPr lang="en-GB" altLang="en-US" sz="6600" dirty="0">
                <a:solidFill>
                  <a:srgbClr val="FFFFFF"/>
                </a:solidFill>
              </a:rPr>
              <a:t>Preliminary dimensions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27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46" y="2178730"/>
            <a:ext cx="10515600" cy="1325563"/>
          </a:xfrm>
        </p:spPr>
        <p:txBody>
          <a:bodyPr>
            <a:normAutofit/>
          </a:bodyPr>
          <a:lstStyle/>
          <a:p>
            <a:r>
              <a:rPr lang="en-US" sz="2200" dirty="0">
                <a:cs typeface="+mj-lt"/>
              </a:rPr>
              <a:t>Using two-way solid slab,</a:t>
            </a:r>
            <a:br>
              <a:rPr lang="en-US" sz="2200" dirty="0">
                <a:cs typeface="+mj-lt"/>
              </a:rPr>
            </a:br>
            <a:endParaRPr lang="ar-SA" sz="2200" dirty="0">
              <a:cs typeface="+mj-lt"/>
            </a:endParaRPr>
          </a:p>
        </p:txBody>
      </p:sp>
      <p:sp>
        <p:nvSpPr>
          <p:cNvPr id="5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11" name="Partial Circle 10"/>
          <p:cNvSpPr/>
          <p:nvPr/>
        </p:nvSpPr>
        <p:spPr>
          <a:xfrm>
            <a:off x="591246" y="155248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552483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Slab System</a:t>
              </a:r>
              <a:endParaRPr lang="ar-SA" sz="2200" kern="120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91185" y="3504565"/>
            <a:ext cx="5518785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200" i="0" u="none" strike="noStrike" baseline="0" dirty="0">
                <a:latin typeface="+mj-lt"/>
                <a:cs typeface="+mj-lt"/>
              </a:rPr>
              <a:t>By referring to Table 8.3.1.1 in ACI-318-19</a:t>
            </a:r>
            <a:r>
              <a:rPr lang="en-US" sz="2200" dirty="0">
                <a:latin typeface="+mj-lt"/>
                <a:cs typeface="+mj-lt"/>
              </a:rPr>
              <a:t>:</a:t>
            </a:r>
            <a:endParaRPr lang="en-US" sz="2200" i="0" u="none" strike="noStrike" baseline="0" dirty="0">
              <a:latin typeface="+mj-lt"/>
              <a:cs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185" y="5912176"/>
            <a:ext cx="1473480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200" dirty="0">
                <a:latin typeface="Calibri Light" panose="020F0302020204030204" charset="0"/>
                <a:cs typeface="Calibri Light" panose="020F0302020204030204" charset="0"/>
              </a:rPr>
              <a:t>h = 250mm</a:t>
            </a:r>
            <a:endParaRPr lang="ar-SA" sz="2200" dirty="0">
              <a:latin typeface="Calibri Light" panose="020F0302020204030204" charset="0"/>
              <a:cs typeface="Calibri Light" panose="020F030202020403020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1C09D76-88AD-FDDD-DB94-C89831C5F691}"/>
                  </a:ext>
                </a:extLst>
              </p:cNvPr>
              <p:cNvSpPr txBox="1"/>
              <p:nvPr/>
            </p:nvSpPr>
            <p:spPr>
              <a:xfrm>
                <a:off x="591185" y="4023114"/>
                <a:ext cx="6097508" cy="11240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𝛼</m:t>
                      </m:r>
                      <m:r>
                        <a:rPr lang="en-US" sz="130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𝑓𝑚</m:t>
                      </m:r>
                      <m:r>
                        <a:rPr lang="en-US" sz="1300" i="1" kern="100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&gt;2 </m:t>
                      </m:r>
                    </m:oMath>
                  </m:oMathPara>
                </a14:m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3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Slab thickness assumption is not correct but: </a:t>
                </a:r>
                <a14:m>
                  <m:oMath xmlns:m="http://schemas.openxmlformats.org/officeDocument/2006/math"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𝐻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 </m:t>
                    </m:r>
                    <m:f>
                      <m:f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𝐿𝑛</m:t>
                        </m:r>
                        <m:d>
                          <m:dPr>
                            <m:ctrlP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0.8+</m:t>
                            </m:r>
                            <m:f>
                              <m:fPr>
                                <m:ctrlPr>
                                  <a:rPr lang="en-US" sz="13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sz="13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𝑓𝑦</m:t>
                                </m:r>
                              </m:num>
                              <m:den>
                                <m:r>
                                  <a:rPr lang="en-US" sz="13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420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36+5∗ß</m:t>
                        </m:r>
                      </m:den>
                    </m:f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=190&gt;125</m:t>
                    </m:r>
                  </m:oMath>
                </a14:m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300" kern="1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H = 250 mm &gt; 125 mm assume is correct.</a:t>
                </a:r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1C09D76-88AD-FDDD-DB94-C89831C5F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85" y="4023114"/>
                <a:ext cx="6097508" cy="1124026"/>
              </a:xfrm>
              <a:prstGeom prst="rect">
                <a:avLst/>
              </a:prstGeom>
              <a:blipFill>
                <a:blip r:embed="rId3"/>
                <a:stretch>
                  <a:fillRect l="-200" b="-3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EA0212FC-861A-BFF3-175D-6A33C5B43B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752" y="3714915"/>
            <a:ext cx="5074285" cy="1013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Preliminary Design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6" y="155248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199" y="1552483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Slab System</a:t>
              </a:r>
              <a:endParaRPr kumimoji="0" lang="ar-SA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55610" y="2355761"/>
            <a:ext cx="2515432" cy="5693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Check Slab for shear</a:t>
            </a:r>
            <a:endParaRPr kumimoji="0" lang="ar-SA" sz="3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798137" y="3121412"/>
                <a:ext cx="3371326" cy="81144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Slab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𝛷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𝑉𝑐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=</m:t>
                    </m:r>
                    <m:f>
                      <m:fPr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17</m:t>
                        </m:r>
                        <m:rad>
                          <m:radPr>
                            <m:degHide m:val="on"/>
                            <m:ctrlPr>
                              <a:rPr lang="en-US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28</m:t>
                            </m:r>
                          </m:e>
                        </m:ra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1000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∗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200</m:t>
                        </m:r>
                      </m:num>
                      <m:den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1000</m:t>
                        </m:r>
                      </m:den>
                    </m:f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135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𝐾𝑁</m:t>
                    </m:r>
                  </m:oMath>
                </a14:m>
                <a:endParaRPr kumimoji="0" lang="ar-SA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charset="0"/>
                  <a:ea typeface="+mn-ea"/>
                  <a:cs typeface="Calibri Light" panose="020F0302020204030204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137" y="3121412"/>
                <a:ext cx="3371326" cy="811441"/>
              </a:xfrm>
              <a:prstGeom prst="rect">
                <a:avLst/>
              </a:prstGeom>
              <a:blipFill>
                <a:blip r:embed="rId3"/>
                <a:stretch>
                  <a:fillRect l="-1627" b="-11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29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47325F-ED49-470E-B3D3-477572A5C481}"/>
              </a:ext>
            </a:extLst>
          </p:cNvPr>
          <p:cNvSpPr txBox="1"/>
          <p:nvPr/>
        </p:nvSpPr>
        <p:spPr>
          <a:xfrm>
            <a:off x="258024" y="5174095"/>
            <a:ext cx="6618082" cy="774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Maximum Shear force in X-Direction from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Etabs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60kN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Maximum Shear force in Y-direction from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Etabs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100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CA7CFD-3539-A727-2050-2A09FFD6DF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621" y="1526490"/>
            <a:ext cx="3603238" cy="29012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DC49E5-AD0D-343F-07B6-8A70F85BE9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081" y="1552483"/>
            <a:ext cx="3266622" cy="28504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/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/>
            <p:cNvSpPr/>
            <p:nvPr/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729" y="1764407"/>
            <a:ext cx="5977432" cy="2404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dirty="0">
                <a:solidFill>
                  <a:schemeClr val="tx2"/>
                </a:solidFill>
              </a:rPr>
              <a:t>General Description 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Beams Layout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30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-657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53" y="938344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164505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164505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Beam Layout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31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7B6CD3-47D6-0897-C589-5CD6A39BE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772" y="2032914"/>
            <a:ext cx="4572638" cy="388674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872464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Beam System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039123-9ECC-46CC-E967-FB1C31AF3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6548" y="2647841"/>
            <a:ext cx="6658904" cy="156231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Column Layout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33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B6475A3-9C64-BEB6-09C1-65E631A9B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4067" y="479834"/>
            <a:ext cx="6616937" cy="5697129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 6"/>
          <p:cNvGrpSpPr/>
          <p:nvPr/>
        </p:nvGrpSpPr>
        <p:grpSpPr>
          <a:xfrm>
            <a:off x="838200" y="1872464"/>
            <a:ext cx="248510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Column System</a:t>
              </a:r>
              <a:endParaRPr lang="ar-SA" sz="2200" kern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026650" y="3399304"/>
            <a:ext cx="3009478" cy="4770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500" b="1" dirty="0">
                <a:latin typeface="Calibri Light" panose="020F0302020204030204" charset="0"/>
                <a:cs typeface="Calibri Light" panose="020F0302020204030204" charset="0"/>
              </a:rPr>
              <a:t>R: Rectangular column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35</a:t>
            </a:fld>
            <a:endParaRPr lang="en-US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7FBF10E6-1715-97D4-73D4-54D4F1216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2987"/>
              </p:ext>
            </p:extLst>
          </p:nvPr>
        </p:nvGraphicFramePr>
        <p:xfrm>
          <a:off x="735365" y="3429000"/>
          <a:ext cx="8127999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7544976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0472177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36758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Column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Dimension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23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700*700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137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162082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 descr="Rolls of blueprints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706" r="-1" b="13002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Wall Layout</a:t>
            </a:r>
          </a:p>
        </p:txBody>
      </p:sp>
      <p:sp>
        <p:nvSpPr>
          <p:cNvPr id="16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36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Preliminary 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5" y="1351298"/>
            <a:ext cx="9297206" cy="18290"/>
          </a:xfrm>
          <a:prstGeom prst="rect">
            <a:avLst/>
          </a:prstGeom>
        </p:spPr>
      </p:pic>
      <p:sp>
        <p:nvSpPr>
          <p:cNvPr id="6" name="Partial Circle 5"/>
          <p:cNvSpPr/>
          <p:nvPr/>
        </p:nvSpPr>
        <p:spPr>
          <a:xfrm>
            <a:off x="591247" y="1858712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extBox 1"/>
          <p:cNvSpPr txBox="1"/>
          <p:nvPr/>
        </p:nvSpPr>
        <p:spPr>
          <a:xfrm>
            <a:off x="670934" y="2751157"/>
            <a:ext cx="894080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Types of walls in this structure will be used: </a:t>
            </a:r>
          </a:p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1. Shear walls</a:t>
            </a:r>
            <a:endParaRPr lang="en-US" sz="280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en-US" sz="2800" b="0" i="0" u="none" strike="noStrike" baseline="0" dirty="0">
              <a:solidFill>
                <a:srgbClr val="0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en-US" sz="2800" b="0" i="0" u="none" strike="noStrike" baseline="0" dirty="0">
                <a:solidFill>
                  <a:srgbClr val="00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From architectural plans, elevators and staircase walls have an walls have an thickness equal to 300 mm</a:t>
            </a:r>
            <a:endParaRPr lang="ar-SA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1857988"/>
            <a:ext cx="2485105" cy="493907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marL="0" lvl="0" indent="0" algn="ctr" defTabSz="9779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ar-SA" sz="2200" kern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1889497"/>
            <a:ext cx="60945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/>
              <a:t>Wall System</a:t>
            </a:r>
          </a:p>
        </p:txBody>
      </p:sp>
      <p:graphicFrame>
        <p:nvGraphicFramePr>
          <p:cNvPr id="3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410192"/>
              </p:ext>
            </p:extLst>
          </p:nvPr>
        </p:nvGraphicFramePr>
        <p:xfrm>
          <a:off x="2362408" y="3377422"/>
          <a:ext cx="4726129" cy="1112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1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4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name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thickness  (mm)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Wall 1 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300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336146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FD3F9A-C580-A19B-FA43-9E28AFB3D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2484" y="1230544"/>
            <a:ext cx="1838582" cy="4877481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>
            <a:grpSpLocks noGrp="1" noUngrp="1" noRot="1" noChangeAspect="1" noMove="1" noResize="1"/>
          </p:cNvGrpSpPr>
          <p:nvPr/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/>
            <p:cNvSpPr/>
            <p:nvPr/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/>
            <p:cNvSpPr/>
            <p:nvPr/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5729" y="1764407"/>
            <a:ext cx="5760846" cy="23103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dirty="0">
                <a:solidFill>
                  <a:schemeClr val="tx2"/>
                </a:solidFill>
              </a:rPr>
              <a:t>3D-Modeling and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39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A5493D-DD60-2215-1748-0592E1F89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8286" y="1360437"/>
            <a:ext cx="4315427" cy="45535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14" y="34737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b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br>
              <a:rPr lang="en-US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endParaRPr lang="en-US" sz="2400" b="1" dirty="0">
              <a:latin typeface="Calibri (body)"/>
              <a:cs typeface="Arabic Typesetting" panose="03020402040406030203" pitchFamily="66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311" y="1111660"/>
            <a:ext cx="9297206" cy="18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26" y="2579738"/>
            <a:ext cx="781975" cy="791874"/>
          </a:xfrm>
          <a:prstGeom prst="rect">
            <a:avLst/>
          </a:prstGeom>
        </p:spPr>
      </p:pic>
      <p:sp>
        <p:nvSpPr>
          <p:cNvPr id="13" name="Partial Circle 12"/>
          <p:cNvSpPr/>
          <p:nvPr/>
        </p:nvSpPr>
        <p:spPr>
          <a:xfrm>
            <a:off x="713553" y="15692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960506" y="15692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Location</a:t>
              </a:r>
              <a:endParaRPr lang="ar-SA" sz="2200" kern="12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054100" y="2494915"/>
            <a:ext cx="7430135" cy="2366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It is located in Nablus – Palestine, and the coordinates of the project according to the </a:t>
            </a:r>
            <a:r>
              <a:rPr lang="en-GB" sz="28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palestinian</a:t>
            </a:r>
            <a:r>
              <a:rPr lang="en-GB" sz="2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coordinate system are 181080″N, 175535″E. Location elevation (site level) is +662m AMSL (above mean sea level).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sz="28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9213" y="1263650"/>
            <a:ext cx="2968303" cy="560006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ridge at sunrise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758" r="-1" b="14951"/>
          <a:stretch>
            <a:fillRect/>
          </a:stretch>
        </p:blipFill>
        <p:spPr>
          <a:xfrm>
            <a:off x="0" y="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  <a:latin typeface="Calibri Light (Headings)"/>
              </a:rPr>
              <a:t>Verification</a:t>
            </a:r>
            <a:r>
              <a:rPr lang="en-US" sz="6600" dirty="0">
                <a:solidFill>
                  <a:srgbClr val="FFFFFF"/>
                </a:solidFill>
              </a:rPr>
              <a:t> of Structural Analysis</a:t>
            </a:r>
          </a:p>
        </p:txBody>
      </p:sp>
      <p:sp>
        <p:nvSpPr>
          <p:cNvPr id="17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40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Compatibility Check</a:t>
              </a:r>
              <a:endParaRPr lang="ar-SA" sz="2200" kern="1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41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4FD14F3-DD8F-7748-3C27-DAC2A24643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1" y="2541652"/>
            <a:ext cx="6726236" cy="4049149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Equilibrium Check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413336"/>
            <a:ext cx="104035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6A82ED-805D-D59F-676C-2FCDA8C1F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45" y="2323882"/>
            <a:ext cx="7891851" cy="39303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BFEC9C-2DFE-8387-E476-89227D5F2B93}"/>
                  </a:ext>
                </a:extLst>
              </p:cNvPr>
              <p:cNvSpPr txBox="1"/>
              <p:nvPr/>
            </p:nvSpPr>
            <p:spPr>
              <a:xfrm>
                <a:off x="5176319" y="1992510"/>
                <a:ext cx="6097508" cy="24372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 rtl="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:r>
                  <a:rPr lang="en-US" sz="14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Live load </a:t>
                </a:r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Live load = 3 </a:t>
                </a:r>
                <a:r>
                  <a:rPr lang="en-US" sz="1200" kern="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r>
                  <a:rPr lang="en-US" sz="1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/m</a:t>
                </a:r>
                <a:r>
                  <a:rPr lang="en-US" sz="1200" kern="100" baseline="30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Slab area = 306 – 18 = 288 m</a:t>
                </a:r>
                <a:r>
                  <a:rPr lang="en-US" sz="1200" kern="100" baseline="30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Total live load = 288*3*9 = 7776 </a:t>
                </a:r>
                <a:r>
                  <a:rPr lang="en-US" sz="1200" kern="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        Total live load from </a:t>
                </a:r>
                <a:r>
                  <a:rPr lang="en-US" sz="1200" kern="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Etabs</a:t>
                </a:r>
                <a:r>
                  <a:rPr lang="en-US" sz="12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7654.7 </a:t>
                </a:r>
                <a:r>
                  <a:rPr lang="en-US" sz="1200" kern="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kN</a:t>
                </a:r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𝐸𝑟𝑟𝑜𝑟</m:t>
                      </m:r>
                      <m:r>
                        <a:rPr lang="en-US" sz="12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 </m:t>
                      </m:r>
                      <m:f>
                        <m:fPr>
                          <m:ctrlPr>
                            <a:rPr lang="en-US" sz="12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2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7776−7654.7</m:t>
                          </m:r>
                        </m:num>
                        <m:den>
                          <m:r>
                            <a:rPr lang="en-US" sz="1200" i="1" kern="1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7654.7</m:t>
                          </m:r>
                        </m:den>
                      </m:f>
                      <m:r>
                        <a:rPr lang="en-US" sz="12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∗100= 0.01%&lt;5% </m:t>
                      </m:r>
                      <m:r>
                        <a:rPr lang="en-US" sz="1200" i="1" kern="1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𝑜𝑘</m:t>
                      </m:r>
                    </m:oMath>
                  </m:oMathPara>
                </a14:m>
                <a:endParaRPr lang="en-US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BFEC9C-2DFE-8387-E476-89227D5F2B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6319" y="1992510"/>
                <a:ext cx="6097508" cy="2437206"/>
              </a:xfrm>
              <a:prstGeom prst="rect">
                <a:avLst/>
              </a:prstGeom>
              <a:blipFill>
                <a:blip r:embed="rId5"/>
                <a:stretch>
                  <a:fillRect l="-300" t="-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6422E8D-ADC0-9EE6-1A8C-34F99A291D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941" y="4603588"/>
            <a:ext cx="7052310" cy="153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0214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Stress Strain Load</a:t>
              </a:r>
              <a:endParaRPr lang="ar-SA" sz="2200" b="1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413336"/>
            <a:ext cx="1040359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8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DD6B0-B8CC-DBA8-05B8-BA7F792F1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92954"/>
            <a:ext cx="7050024" cy="19305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1E2CAF-6F33-A33E-608A-B6EFD918C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051" y="1254203"/>
            <a:ext cx="4548528" cy="52847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2852DE-9EAC-124B-9885-1C2D50D7D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647" y="5191004"/>
            <a:ext cx="361905" cy="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48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Deflection Check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413336"/>
            <a:ext cx="104035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8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2C8564-F561-88A8-2EF5-94A24D99F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05" y="2758565"/>
            <a:ext cx="6059206" cy="19266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E8F01A-78E1-6973-8095-FA0F6ABB92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963" y="1931492"/>
            <a:ext cx="5809873" cy="341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90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27266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3521530" cy="45732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Analysis</a:t>
              </a:r>
              <a:r>
                <a:rPr lang="en-US" sz="2200" b="1" kern="1200" dirty="0"/>
                <a:t> Methods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5083B3-2DF2-AB7A-DE59-076DED540F6B}"/>
              </a:ext>
            </a:extLst>
          </p:cNvPr>
          <p:cNvSpPr txBox="1"/>
          <p:nvPr/>
        </p:nvSpPr>
        <p:spPr>
          <a:xfrm>
            <a:off x="838198" y="2389233"/>
            <a:ext cx="77724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1.Equivalent lateral force method (ELF).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F4E742-358C-5B7B-7BD0-5F718633E106}"/>
              </a:ext>
            </a:extLst>
          </p:cNvPr>
          <p:cNvSpPr txBox="1"/>
          <p:nvPr/>
        </p:nvSpPr>
        <p:spPr>
          <a:xfrm>
            <a:off x="7248884" y="6066888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Seismic loading in Y-direction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EB6818-7B9C-FC9F-7314-63ECC54FCE23}"/>
              </a:ext>
            </a:extLst>
          </p:cNvPr>
          <p:cNvSpPr txBox="1"/>
          <p:nvPr/>
        </p:nvSpPr>
        <p:spPr>
          <a:xfrm>
            <a:off x="1608007" y="6066888"/>
            <a:ext cx="6670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Seismic loading in X-direction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2E952C-996C-ED25-4FA6-762250A8E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08" y="2912980"/>
            <a:ext cx="5731443" cy="29994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127B5C-0240-9176-7BA6-CAC0EC702A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800430"/>
            <a:ext cx="5685823" cy="298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252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3521530" cy="45732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Seismic </a:t>
              </a:r>
              <a:r>
                <a:rPr lang="en-US" sz="2200" b="1" dirty="0"/>
                <a:t>Analysis</a:t>
              </a:r>
              <a:r>
                <a:rPr lang="en-US" sz="2200" b="1" kern="1200" dirty="0"/>
                <a:t> Methods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FF536B-3377-6C2C-01F8-EBBE2EF4F63C}"/>
              </a:ext>
            </a:extLst>
          </p:cNvPr>
          <p:cNvSpPr txBox="1"/>
          <p:nvPr/>
        </p:nvSpPr>
        <p:spPr>
          <a:xfrm>
            <a:off x="838199" y="2429597"/>
            <a:ext cx="60987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t>2.Modal response spectrum method (MRS).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AD1A7A-F627-622D-2739-3CD6B3BB7546}"/>
              </a:ext>
            </a:extLst>
          </p:cNvPr>
          <p:cNvSpPr txBox="1"/>
          <p:nvPr/>
        </p:nvSpPr>
        <p:spPr>
          <a:xfrm>
            <a:off x="7441747" y="5810125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(body)"/>
                <a:cs typeface="Arabic Typesetting" panose="03020402040406030203" pitchFamily="66" charset="-78"/>
              </a:rPr>
              <a:t>Definition of MRS in ETABS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AC08AF-D6ED-03FE-B82C-AABAA683A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538" y="1985555"/>
            <a:ext cx="5516890" cy="364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271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1888672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Period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A53B22-9CDD-B926-1569-FFA4035503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8462" y="2131343"/>
            <a:ext cx="2993395" cy="128027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DD8E98-7BAD-8231-1EC9-576B82972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425" y="4265241"/>
            <a:ext cx="6090432" cy="209110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2BC048-1E32-594F-2135-87DD2DB8B1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586" y="2565329"/>
            <a:ext cx="7050024" cy="11460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FD39DD-AED9-1E93-464B-9334124777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7363" y="3127389"/>
            <a:ext cx="7050024" cy="28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683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838199" y="1745557"/>
            <a:ext cx="2982687" cy="45732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ectangle 13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Base Shear</a:t>
              </a:r>
              <a:r>
                <a:rPr lang="en-GB" altLang="en-US" sz="2200" b="1" kern="1200" dirty="0"/>
                <a:t> Check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ADB0BA-D4B5-0FD0-9242-A7DAEE170B92}"/>
              </a:ext>
            </a:extLst>
          </p:cNvPr>
          <p:cNvSpPr txBox="1"/>
          <p:nvPr/>
        </p:nvSpPr>
        <p:spPr>
          <a:xfrm>
            <a:off x="656590" y="2367716"/>
            <a:ext cx="611574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V manually = Cs * Building weight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-</a:t>
            </a:r>
            <a:r>
              <a:rPr lang="pl-PL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Where</a:t>
            </a:r>
            <a:r>
              <a:rPr lang="en-US" sz="2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V: seismic base shear.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Cs: seismic response coefficient.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W: effective weight.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24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B8029C-F194-9CE3-8967-38F76A175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010" y="4701824"/>
            <a:ext cx="6108721" cy="18960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D5B151-3FAC-8D9F-E904-941E01664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" y="4240321"/>
            <a:ext cx="8090263" cy="58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622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5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Base Shear Check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413336"/>
            <a:ext cx="74317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49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563354-452A-B7AE-67D8-DBA74E22A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46" y="2548272"/>
            <a:ext cx="5400252" cy="17102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BD16E6-DD9C-F5E7-04EE-4BF0D836D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435" y="2302180"/>
            <a:ext cx="7050024" cy="2880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F800C8-656C-1B99-AC63-2B9222D1F1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012" y="4523546"/>
            <a:ext cx="6107178" cy="1710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CC1AB6-7C88-617A-C993-95242CBDD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754" y="4327291"/>
            <a:ext cx="7050024" cy="288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311AF2-08C7-30B1-B654-329F9FEC16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0883" y="1815582"/>
            <a:ext cx="5584420" cy="30421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E692F2-77DA-7882-FA2D-7F5223C1E4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2393" y="5032606"/>
            <a:ext cx="7050024" cy="90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96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E651B5-25C2-CD55-12F8-18CBCC711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585" y="380246"/>
            <a:ext cx="6034830" cy="6210677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50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8ACD9D-2F1A-A3A3-A9F3-15542438E8B1}"/>
              </a:ext>
            </a:extLst>
          </p:cNvPr>
          <p:cNvGrpSpPr/>
          <p:nvPr/>
        </p:nvGrpSpPr>
        <p:grpSpPr>
          <a:xfrm>
            <a:off x="838198" y="1745557"/>
            <a:ext cx="3034565" cy="493907"/>
            <a:chOff x="246952" y="0"/>
            <a:chExt cx="3034565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BAC99F-A1EB-B706-0E30-2C502A239947}"/>
                </a:ext>
              </a:extLst>
            </p:cNvPr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D48A32-D481-7660-8E92-1CB994F8882F}"/>
                </a:ext>
              </a:extLst>
            </p:cNvPr>
            <p:cNvSpPr txBox="1"/>
            <p:nvPr/>
          </p:nvSpPr>
          <p:spPr>
            <a:xfrm>
              <a:off x="246952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ar-SA" sz="2200" kern="1200" dirty="0"/>
            </a:p>
          </p:txBody>
        </p:sp>
      </p:grpSp>
      <p:sp>
        <p:nvSpPr>
          <p:cNvPr id="8" name="Partial Circle 7">
            <a:extLst>
              <a:ext uri="{FF2B5EF4-FFF2-40B4-BE49-F238E27FC236}">
                <a16:creationId xmlns:a16="http://schemas.microsoft.com/office/drawing/2014/main" id="{019C1DEA-113E-E1EF-0A02-B3B4724144D2}"/>
              </a:ext>
            </a:extLst>
          </p:cNvPr>
          <p:cNvSpPr/>
          <p:nvPr/>
        </p:nvSpPr>
        <p:spPr>
          <a:xfrm>
            <a:off x="591245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9680B8-8432-524F-FD50-ED19B36F3D92}"/>
              </a:ext>
            </a:extLst>
          </p:cNvPr>
          <p:cNvSpPr txBox="1"/>
          <p:nvPr/>
        </p:nvSpPr>
        <p:spPr>
          <a:xfrm>
            <a:off x="1214238" y="1700122"/>
            <a:ext cx="23870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esponse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spectrum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5E54D0-68F0-3996-203B-8307E75914B9}"/>
              </a:ext>
            </a:extLst>
          </p:cNvPr>
          <p:cNvSpPr txBox="1"/>
          <p:nvPr/>
        </p:nvSpPr>
        <p:spPr>
          <a:xfrm>
            <a:off x="546411" y="3888830"/>
            <a:ext cx="6345298" cy="816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Define load case in both directions (Ex and Ey initial)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Factor=9810*I/R = 9810*I/5 =2452.5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 figure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2B683-6748-6F8E-8A29-3A7B03CC4700}"/>
              </a:ext>
            </a:extLst>
          </p:cNvPr>
          <p:cNvSpPr txBox="1"/>
          <p:nvPr/>
        </p:nvSpPr>
        <p:spPr>
          <a:xfrm>
            <a:off x="579538" y="2279317"/>
            <a:ext cx="60983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values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of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dynamic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earthquake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forces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must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be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approximately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equal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to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value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of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earthquake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forces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in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static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method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.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However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,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values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were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not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equal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,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which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led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to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a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change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in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scale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factor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each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of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the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dynamic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earthquake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forces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in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X </a:t>
            </a:r>
            <a:r>
              <a:rPr kumimoji="0" lang="ar-SA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and</a:t>
            </a:r>
            <a:r>
              <a:rPr kumimoji="0" lang="ar-SA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 Y.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FD7DFBA-1073-A0EF-74A6-C3BBC59CE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882" y="1493579"/>
            <a:ext cx="5181600" cy="447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389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C2069-0C80-6D97-5A31-B5EA43D6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B99D48-A39E-14B8-C710-9BECC4C7D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6A397D4-FB26-7B0C-D1D3-F8D38233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1863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C2204B-9C1D-BBCF-80EA-BA7CEB141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61747"/>
            <a:ext cx="4932747" cy="45651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4294C3-5475-A451-5F9F-B88DA5008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055" y="1543457"/>
            <a:ext cx="5091676" cy="473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479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8" y="1745557"/>
            <a:ext cx="2443843" cy="47561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Story Drift</a:t>
              </a:r>
              <a:endPara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939C8-026F-0B74-5ADF-561B53024811}"/>
              </a:ext>
            </a:extLst>
          </p:cNvPr>
          <p:cNvSpPr txBox="1"/>
          <p:nvPr/>
        </p:nvSpPr>
        <p:spPr>
          <a:xfrm>
            <a:off x="1013674" y="2402755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𝜕𝑥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𝐶𝑑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∗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𝜕𝑥𝑒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𝐼𝑒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AB1B5A-5426-4BBB-43CB-C1995DEE00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4314" y="2683901"/>
            <a:ext cx="8480305" cy="22150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3FCAE1-E96F-1F1C-B32F-CD26480E2167}"/>
              </a:ext>
            </a:extLst>
          </p:cNvPr>
          <p:cNvSpPr txBox="1"/>
          <p:nvPr/>
        </p:nvSpPr>
        <p:spPr>
          <a:xfrm>
            <a:off x="1013674" y="5362624"/>
            <a:ext cx="65954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allowable drift = 0.02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hx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12948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8" y="1745557"/>
            <a:ext cx="2443843" cy="47561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Story Drift</a:t>
              </a:r>
              <a:endPara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53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DB8DE9-CB94-3B8B-513C-DADC9EB2BA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405776"/>
              </p:ext>
            </p:extLst>
          </p:nvPr>
        </p:nvGraphicFramePr>
        <p:xfrm>
          <a:off x="4267200" y="2747124"/>
          <a:ext cx="3657600" cy="2543175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186643308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2374505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4234494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56705941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649765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77938679"/>
                    </a:ext>
                  </a:extLst>
                </a:gridCol>
              </a:tblGrid>
              <a:tr h="24765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Drift in X-Direction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346964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Delta(elastic)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Drift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allowable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621913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58882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40194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935842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18569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98556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0.00687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5173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21565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8.70E-05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4503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2.10E-05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758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82035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8" y="1745557"/>
            <a:ext cx="2443843" cy="47561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marR="0" lvl="0" indent="0" algn="ctr" defTabSz="97790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Story Drift</a:t>
              </a:r>
              <a:endParaRPr kumimoji="0" lang="ar-S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54</a:t>
            </a:fld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B3E4331-FCB9-A440-FFB8-C978D964A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128956"/>
              </p:ext>
            </p:extLst>
          </p:nvPr>
        </p:nvGraphicFramePr>
        <p:xfrm>
          <a:off x="4267200" y="2729706"/>
          <a:ext cx="3657600" cy="2543175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186643308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2374505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4234494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56705941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649765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77938679"/>
                    </a:ext>
                  </a:extLst>
                </a:gridCol>
              </a:tblGrid>
              <a:tr h="24765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Drift in Y-Direction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346964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Delta(elastic)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Drift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allowable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621913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58882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40194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0.00203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935842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0.01064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18569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98556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0.00687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5173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21565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8.70E-05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4503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2.10E-05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758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3691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244384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>
                  <a:effectLst/>
                  <a:latin typeface="Times New Roman" panose="02020603050405020304" pitchFamily="18" charset="0"/>
                  <a:ea typeface="DengXian" panose="02010600030101010101" pitchFamily="2" charset="-122"/>
                  <a:cs typeface="Arial" panose="020B0604020202020204" pitchFamily="34" charset="0"/>
                </a:rPr>
                <a:t>Effect of P-delta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7BF562-B016-D386-7848-3481E3FF016F}"/>
              </a:ext>
            </a:extLst>
          </p:cNvPr>
          <p:cNvSpPr txBox="1"/>
          <p:nvPr/>
        </p:nvSpPr>
        <p:spPr>
          <a:xfrm>
            <a:off x="1003341" y="3637780"/>
            <a:ext cx="2443844" cy="16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values of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θ in X direction less than 0.1neglect effect of P-delta.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BFE50-E6F0-EB46-1244-AE282AB6D57E}"/>
              </a:ext>
            </a:extLst>
          </p:cNvPr>
          <p:cNvSpPr txBox="1"/>
          <p:nvPr/>
        </p:nvSpPr>
        <p:spPr>
          <a:xfrm>
            <a:off x="1003341" y="2820852"/>
            <a:ext cx="6098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𝜃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𝑃𝑥∗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∆ / 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𝑉𝑥∗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ℎ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𝑥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F5DFBD-F849-B975-4C6F-5600B89AA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297" y="1348622"/>
            <a:ext cx="6183085" cy="17816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2839DE-5EF2-585E-11C5-C10A6E78F9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2367" y="3409631"/>
            <a:ext cx="7181166" cy="215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45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3D-Modeling and Analysis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244384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dirty="0">
                  <a:effectLst/>
                  <a:latin typeface="Times New Roman" panose="02020603050405020304" pitchFamily="18" charset="0"/>
                  <a:ea typeface="DengXian" panose="02010600030101010101" pitchFamily="2" charset="-122"/>
                  <a:cs typeface="Arial" panose="020B0604020202020204" pitchFamily="34" charset="0"/>
                </a:rPr>
                <a:t>Effect of P-delta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7BF562-B016-D386-7848-3481E3FF016F}"/>
              </a:ext>
            </a:extLst>
          </p:cNvPr>
          <p:cNvSpPr txBox="1"/>
          <p:nvPr/>
        </p:nvSpPr>
        <p:spPr>
          <a:xfrm>
            <a:off x="1003341" y="3637780"/>
            <a:ext cx="2443844" cy="16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values of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θ in Y direction less than 0.1neglect effect of P-delta.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BFE50-E6F0-EB46-1244-AE282AB6D57E}"/>
              </a:ext>
            </a:extLst>
          </p:cNvPr>
          <p:cNvSpPr txBox="1"/>
          <p:nvPr/>
        </p:nvSpPr>
        <p:spPr>
          <a:xfrm>
            <a:off x="1003341" y="2820852"/>
            <a:ext cx="6098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𝜃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𝑃y∗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∆ / </a:t>
            </a:r>
            <a:r>
              <a:rPr lang="en-US" sz="2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𝑉</a:t>
            </a:r>
            <a:r>
              <a:rPr lang="en-US" sz="2800" dirty="0" err="1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y∗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ℎ</a:t>
            </a:r>
            <a:r>
              <a:rPr lang="en-US" sz="2800" dirty="0" err="1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y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53E973-A418-486E-999E-27D2ADA56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9715" y="3637780"/>
            <a:ext cx="6730567" cy="23349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41A6D0-3A77-0D66-8914-FB7B90554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0118" y="1376826"/>
            <a:ext cx="6098720" cy="205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922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ridge at sunrise"/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758" r="-1" b="14951"/>
          <a:stretch>
            <a:fillRect/>
          </a:stretch>
        </p:blipFill>
        <p:spPr>
          <a:xfrm>
            <a:off x="0" y="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GB" altLang="en-US" sz="6600" dirty="0">
                <a:solidFill>
                  <a:srgbClr val="FFFFFF"/>
                </a:solidFill>
                <a:latin typeface="Calibri Light (Headings)"/>
              </a:rPr>
              <a:t>Design</a:t>
            </a:r>
            <a:endParaRPr lang="en-GB" altLang="en-US" sz="6600" dirty="0">
              <a:solidFill>
                <a:srgbClr val="FFFFFF"/>
              </a:solidFill>
            </a:endParaRPr>
          </a:p>
        </p:txBody>
      </p:sp>
      <p:sp>
        <p:nvSpPr>
          <p:cNvPr id="17" name="sketchy line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57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Slab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331692"/>
            <a:ext cx="102080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FEBB6A-258B-3269-A849-1F2E29525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629" y="1372159"/>
            <a:ext cx="4746171" cy="3705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E8846E-1574-53A5-0673-738B89814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246" y="2522922"/>
            <a:ext cx="7050024" cy="34772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B234AD-4322-094C-03D1-05DF66B527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4021" y="5423281"/>
            <a:ext cx="7520581" cy="129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019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beam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331692"/>
            <a:ext cx="102080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59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12A6E5-28DC-9C0A-C610-7CE89D069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5943" y="2303634"/>
            <a:ext cx="4136571" cy="27419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3F818C-469D-332E-CC08-DE04DB849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46312"/>
            <a:ext cx="4005943" cy="25914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2BE897-C0C9-FBCE-9E7F-7295DBD57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6059" y="2303634"/>
            <a:ext cx="3693183" cy="274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99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2059" y="358876"/>
            <a:ext cx="9144000" cy="949423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General Description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905" y="2299657"/>
            <a:ext cx="9144000" cy="4182533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supports are Pin supporter in the 3D.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for the external walls, part of them are made of glass walls and the other part are stone walls, and they are added as dead loads on the external beams.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slab system is two-way solid slab.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preliminary design chapter, a quick preliminary was performed, so the thicknesses of retaining and shear walls were taken from architectural plans.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Seven checks were made include compatibility check, equilibrium check, stress-strain  check, time period, base shear ,story drift , and  P-delta.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81958" y="1198486"/>
            <a:ext cx="928012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</a:t>
            </a:fld>
            <a:endParaRPr lang="en-US"/>
          </a:p>
        </p:txBody>
      </p:sp>
      <p:sp>
        <p:nvSpPr>
          <p:cNvPr id="6" name="Partial Circle 5">
            <a:extLst>
              <a:ext uri="{FF2B5EF4-FFF2-40B4-BE49-F238E27FC236}">
                <a16:creationId xmlns:a16="http://schemas.microsoft.com/office/drawing/2014/main" id="{6E63286E-EED8-33C5-9203-BFE8F55154AB}"/>
              </a:ext>
            </a:extLst>
          </p:cNvPr>
          <p:cNvSpPr/>
          <p:nvPr/>
        </p:nvSpPr>
        <p:spPr>
          <a:xfrm>
            <a:off x="875332" y="1322303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FF2036-4556-B1EE-2DBD-980BEF97ED93}"/>
              </a:ext>
            </a:extLst>
          </p:cNvPr>
          <p:cNvGrpSpPr/>
          <p:nvPr/>
        </p:nvGrpSpPr>
        <p:grpSpPr>
          <a:xfrm>
            <a:off x="1122285" y="1322303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68BE76-927C-3309-9BB4-33B57E4D6120}"/>
                </a:ext>
              </a:extLst>
            </p:cNvPr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FF39807-59F5-B5DF-384B-657B20830FF5}"/>
                </a:ext>
              </a:extLst>
            </p:cNvPr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Assumptions</a:t>
              </a:r>
              <a:endParaRPr lang="ar-SA" sz="2200" kern="1200" dirty="0"/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beam</a:t>
              </a:r>
              <a:endParaRPr lang="ar-SA" sz="2200" kern="12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6553" y="2331692"/>
            <a:ext cx="10208050" cy="964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4C65FC-EB27-19AE-858E-7AFC627DE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827" y="1556604"/>
            <a:ext cx="5511262" cy="449062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A232E6-CA2E-5630-E9F7-6B0A4AFD4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208097"/>
              </p:ext>
            </p:extLst>
          </p:nvPr>
        </p:nvGraphicFramePr>
        <p:xfrm>
          <a:off x="591246" y="3234229"/>
          <a:ext cx="5739888" cy="1135380"/>
        </p:xfrm>
        <a:graphic>
          <a:graphicData uri="http://schemas.openxmlformats.org/drawingml/2006/table">
            <a:tbl>
              <a:tblPr/>
              <a:tblGrid>
                <a:gridCol w="478324">
                  <a:extLst>
                    <a:ext uri="{9D8B030D-6E8A-4147-A177-3AD203B41FA5}">
                      <a16:colId xmlns:a16="http://schemas.microsoft.com/office/drawing/2014/main" val="2687371050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550002262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898582136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4000299776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3187636816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1116624206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2185375304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1888587452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3507873957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2391734780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778155740"/>
                    </a:ext>
                  </a:extLst>
                </a:gridCol>
                <a:gridCol w="478324">
                  <a:extLst>
                    <a:ext uri="{9D8B030D-6E8A-4147-A177-3AD203B41FA5}">
                      <a16:colId xmlns:a16="http://schemas.microsoft.com/office/drawing/2014/main" val="3231103378"/>
                    </a:ext>
                  </a:extLst>
                </a:gridCol>
              </a:tblGrid>
              <a:tr h="168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Area steel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2526315"/>
                  </a:ext>
                </a:extLst>
              </a:tr>
              <a:tr h="161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d^2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Mu+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Mu-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ƿ+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ƿ-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As+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As-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9197924"/>
                  </a:ext>
                </a:extLst>
              </a:tr>
              <a:tr h="168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Beam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270400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793.646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793.646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950682"/>
                  </a:ext>
                </a:extLst>
              </a:tr>
              <a:tr h="168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340.81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340.81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47435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47EFD64-250E-64DE-9362-AC5627C2EEC3}"/>
              </a:ext>
            </a:extLst>
          </p:cNvPr>
          <p:cNvSpPr txBox="1"/>
          <p:nvPr/>
        </p:nvSpPr>
        <p:spPr>
          <a:xfrm>
            <a:off x="591246" y="489487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As min = 0.00333*400*520 = 788.5 m2</a:t>
            </a:r>
          </a:p>
        </p:txBody>
      </p:sp>
    </p:spTree>
    <p:extLst>
      <p:ext uri="{BB962C8B-B14F-4D97-AF65-F5344CB8AC3E}">
        <p14:creationId xmlns:p14="http://schemas.microsoft.com/office/powerpoint/2010/main" val="3219983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columns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0CE7C0-C1B7-3FAA-2889-5DF83FFF7989}"/>
              </a:ext>
            </a:extLst>
          </p:cNvPr>
          <p:cNvSpPr txBox="1"/>
          <p:nvPr/>
        </p:nvSpPr>
        <p:spPr>
          <a:xfrm>
            <a:off x="731520" y="2389233"/>
            <a:ext cx="573459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Column at grid (5G) has been selected. See figure:</a:t>
            </a: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Axial load from ETABS =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4122.63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KN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See figure: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2A9EA2-7721-2AF2-1C0B-C9BE14805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31537"/>
            <a:ext cx="5838908" cy="502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8444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Design 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25" name="Partial Circle 24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Group 25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8" name="Rectangle 27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TextBox 31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Design of columns</a:t>
              </a:r>
              <a:endParaRPr lang="ar-SA" sz="22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0CE7C0-C1B7-3FAA-2889-5DF83FFF7989}"/>
              </a:ext>
            </a:extLst>
          </p:cNvPr>
          <p:cNvSpPr txBox="1"/>
          <p:nvPr/>
        </p:nvSpPr>
        <p:spPr>
          <a:xfrm>
            <a:off x="591245" y="2480670"/>
            <a:ext cx="6070811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Times New Roman" panose="02020603050405020304" pitchFamily="18" charset="0"/>
              </a:rPr>
              <a:t>0.7*0.7</a:t>
            </a: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07A208-7FAC-8CC4-FC6B-408F97539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45" y="2480670"/>
            <a:ext cx="7050024" cy="15956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05EB7-9928-0C10-1C82-D09F450F4C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918" y="3063286"/>
            <a:ext cx="7052310" cy="3218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13128C-509C-4F50-ACED-443A86221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245" y="4527691"/>
            <a:ext cx="7050024" cy="90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237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39D8B-BFCC-AB90-4CDF-CF91A67DB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063"/>
            <a:ext cx="10515600" cy="6453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Footing 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C17D1B-BD50-2040-D63C-82DB3E0F5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865428"/>
            <a:ext cx="9177130" cy="57273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B2194-5862-AE19-4625-5AC737BF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1993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39D8B-BFCC-AB90-4CDF-CF91A67DB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993"/>
            <a:ext cx="10515600" cy="6453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prstClr val="black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Footing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2F4D5-BE7F-8F88-E329-9BFB249BF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project is a design for some types of footing, which the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Mat foundation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Wall Footing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B2194-5862-AE19-4625-5AC737BF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B84D3A-D670-1C22-3BF7-5F1737505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12CBAAB2-32E2-F299-8550-402FD4FD6FAF}"/>
              </a:ext>
            </a:extLst>
          </p:cNvPr>
          <p:cNvGraphicFramePr>
            <a:graphicFrameLocks noGrp="1"/>
          </p:cNvGraphicFramePr>
          <p:nvPr/>
        </p:nvGraphicFramePr>
        <p:xfrm>
          <a:off x="3708075" y="2455796"/>
          <a:ext cx="4760676" cy="33260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1.54D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762537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1.2D + 1.6L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1.32D+1.76L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3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1.1D+1.1L (Service load)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3784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E4442-D454-4E80-6D27-21DAA6199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4512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4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1B323-3838-5B3A-E0D3-F25ED66D8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69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 foundation Layout (AutoCAD drawing):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Figures:</a:t>
            </a:r>
          </a:p>
          <a:p>
            <a:pPr marL="0" indent="0">
              <a:buNone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→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Allowable bearing capacity of soil = 250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→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405521-84FF-360F-5A56-ACB8BBEE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64101-50D9-F51A-64E3-D8EC48595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9164A1-5038-CD2B-5A15-AB974D54E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786" y="1460127"/>
            <a:ext cx="3664014" cy="29994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D3F7E7-638A-AACA-6239-DD946F139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397" y="2997203"/>
            <a:ext cx="9777284" cy="39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554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1B17-E2DE-5C51-A806-0394F59BB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560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26803-A3E0-2232-1BBF-44C33F672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 Foundation and Wall footing checks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Check soil pressure :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pressure must be less than q allowable =250kn/m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→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figure: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6E861-6524-FE50-0FBD-6768E0ADE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C13502-AEC5-5012-6DD4-6E29A192B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A8045A-9387-E947-54A5-F49B4D7E3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547" y="3105392"/>
            <a:ext cx="7183077" cy="28648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BDCC2C-86DD-048C-5E4D-5FEEDA6A6E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682546"/>
            <a:ext cx="7050024" cy="51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3323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F0E97-8109-5DE8-0BB4-B3676EFE6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40" y="530560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041DD-F55B-13D7-5349-E2ACA70F8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Check Punching shear 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Check punching shear for mat foundation (less than (1) to get a high factor of safety ).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OK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See figure: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4C834-D9FE-D2D1-EAD0-70C7ADD94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C3F27F-2702-8BF4-2634-316C13258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89CA98-FC63-8B38-E88B-FC3549DF17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2812640"/>
            <a:ext cx="7482112" cy="20535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C8A077-2063-42A2-F9E1-67B76D4E6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685" y="2361538"/>
            <a:ext cx="6065520" cy="381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324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00E6E-4459-9E42-A99F-75447440B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0560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D3D6738-AC1C-0C41-C354-3637748620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591" y="1979172"/>
            <a:ext cx="7426453" cy="290054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E1B85-D0C1-E865-421F-62C0DA7DA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0E703E-1288-BB96-6F46-239DB6F1C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EE7D68-9C6A-D845-A77A-D5209CC4D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4112" y="1330391"/>
            <a:ext cx="3566218" cy="26611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F24B35-DE65-2511-B7C2-2C834EE6B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5086" y="4352778"/>
            <a:ext cx="4407790" cy="21642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86FEED-EE1B-1CDA-36C2-5B0C0B61DD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071" y="4776513"/>
            <a:ext cx="455237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9513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B9198-A2E6-E143-0DEB-9372B4AF4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802"/>
            <a:ext cx="10515600" cy="66365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Footing</a:t>
            </a:r>
            <a:endParaRPr lang="en-US" sz="5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F70BF-7E59-5FB1-A158-A06B8FCEF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69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878360-9AF4-0246-5BA4-C03337722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ECDDA63-8BB7-9053-0904-D359B60724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8758" y="1380352"/>
            <a:ext cx="6057595" cy="425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76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6807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>
              <a:buNone/>
            </a:pPr>
            <a:endParaRPr lang="en-US" sz="40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434" y="1375448"/>
            <a:ext cx="9297206" cy="18290"/>
          </a:xfrm>
          <a:prstGeom prst="rect">
            <a:avLst/>
          </a:prstGeom>
        </p:spPr>
      </p:pic>
      <p:sp>
        <p:nvSpPr>
          <p:cNvPr id="73" name="Partial Circle 72"/>
          <p:cNvSpPr/>
          <p:nvPr/>
        </p:nvSpPr>
        <p:spPr>
          <a:xfrm>
            <a:off x="1043448" y="1732429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4" name="Group 73"/>
          <p:cNvGrpSpPr/>
          <p:nvPr/>
        </p:nvGrpSpPr>
        <p:grpSpPr>
          <a:xfrm>
            <a:off x="1290400" y="1732429"/>
            <a:ext cx="4353315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5" name="Rectangle 7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6" name="TextBox 7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kern="1200" dirty="0"/>
                <a:t>Height and Area For Each Floor</a:t>
              </a:r>
              <a:endParaRPr lang="ar-SA" sz="2200" kern="1200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684989-1D6A-F418-817F-9871A132D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126" y="3090815"/>
            <a:ext cx="6963747" cy="676369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8F57F-4219-6492-E0F9-7FA0B244D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BE571-3047-84B5-DAE8-5EA254F3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70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7BB1AC3-CCB1-A3C3-7DDE-A2DC2B4667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0" y="1260475"/>
            <a:ext cx="8782050" cy="5232400"/>
          </a:xfrm>
        </p:spPr>
      </p:pic>
    </p:spTree>
    <p:extLst>
      <p:ext uri="{BB962C8B-B14F-4D97-AF65-F5344CB8AC3E}">
        <p14:creationId xmlns:p14="http://schemas.microsoft.com/office/powerpoint/2010/main" val="114893758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B8F965-2BD3-57C5-3649-81A4627108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90650" y="428625"/>
            <a:ext cx="9086850" cy="573881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12DF3-3E6C-E376-1F10-19E23FEC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1788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0273CAB-4985-D1AD-094E-25504AA6B1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9750" y="533400"/>
            <a:ext cx="9105899" cy="55578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F2156-D4DD-BC9B-4550-FC583AE59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3611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3" name="Freeform: Shape 1032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1036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7D1BB3-81E7-E6F3-CACA-88529F3FD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6536" y="6035040"/>
            <a:ext cx="548640" cy="548640"/>
          </a:xfrm>
          <a:prstGeom prst="ellipse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3343852E-B059-47B1-8EC6-30E989675E78}" type="slidenum">
              <a:rPr lang="en-US">
                <a:solidFill>
                  <a:schemeClr val="tx1"/>
                </a:solidFill>
              </a:rPr>
              <a:pPr algn="ctr">
                <a:spcAft>
                  <a:spcPts val="600"/>
                </a:spcAft>
              </a:pPr>
              <a:t>73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793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dirty="0"/>
          </a:p>
        </p:txBody>
      </p:sp>
      <p:graphicFrame>
        <p:nvGraphicFramePr>
          <p:cNvPr id="9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160405"/>
              </p:ext>
            </p:extLst>
          </p:nvPr>
        </p:nvGraphicFramePr>
        <p:xfrm>
          <a:off x="838200" y="1825625"/>
          <a:ext cx="10890250" cy="4351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397" y="1351357"/>
            <a:ext cx="9297206" cy="1829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96957"/>
              </p:ext>
            </p:extLst>
          </p:nvPr>
        </p:nvGraphicFramePr>
        <p:xfrm>
          <a:off x="1320150" y="2782368"/>
          <a:ext cx="4775850" cy="334854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Ultimate 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1.4D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+ 1.6L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762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1.2D + 1.6L + 0.5(Lr or S or R)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1.2D + 1.6(Lr or S or R) + (1.0L or 0.5W) 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1.2D + 1.0W + 1.0L + 0.5(Lr or S or R)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35292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1.2D + 1.0E + 1.0L + 0.2S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0.9D + 1.0W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0.9D + 1.0E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468372"/>
              </p:ext>
            </p:extLst>
          </p:nvPr>
        </p:nvGraphicFramePr>
        <p:xfrm>
          <a:off x="6096000" y="2782368"/>
          <a:ext cx="4775850" cy="2219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775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Service</a:t>
                      </a:r>
                      <a:r>
                        <a:rPr lang="en-US" sz="1600" dirty="0">
                          <a:latin typeface="+mn-lt"/>
                        </a:rPr>
                        <a:t> </a:t>
                      </a:r>
                      <a:r>
                        <a:rPr lang="en-US" sz="1600" dirty="0"/>
                        <a:t>load combinations: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L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+ 0.75L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</a:t>
                      </a:r>
                      <a:r>
                        <a:rPr kumimoji="0" lang="pt-B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0.7E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 + 0.75L + 0.75(0.7E)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71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0.6D + 0.7E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13674" y="0"/>
            <a:ext cx="10515600" cy="846668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b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</a:b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General Description</a:t>
            </a:r>
            <a:endParaRPr lang="en-US" sz="5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97" y="1208166"/>
            <a:ext cx="9297206" cy="18290"/>
          </a:xfrm>
          <a:prstGeom prst="rect">
            <a:avLst/>
          </a:prstGeom>
        </p:spPr>
      </p:pic>
      <p:sp>
        <p:nvSpPr>
          <p:cNvPr id="12" name="Partial Circle 11"/>
          <p:cNvSpPr/>
          <p:nvPr/>
        </p:nvSpPr>
        <p:spPr>
          <a:xfrm>
            <a:off x="591246" y="1745557"/>
            <a:ext cx="493907" cy="493907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oup 13"/>
          <p:cNvGrpSpPr/>
          <p:nvPr/>
        </p:nvGrpSpPr>
        <p:grpSpPr>
          <a:xfrm>
            <a:off x="838199" y="1745557"/>
            <a:ext cx="3034564" cy="493907"/>
            <a:chOff x="246953" y="0"/>
            <a:chExt cx="3034564" cy="49390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ectangle 14"/>
            <p:cNvSpPr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sp3d extrusionH="190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246953" y="0"/>
              <a:ext cx="3034564" cy="49390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b="1" dirty="0"/>
                <a:t>Load Combinations</a:t>
              </a:r>
              <a:endParaRPr lang="ar-SA" sz="2200" kern="12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852E-B059-47B1-8EC6-30E989675E7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5113</TotalTime>
  <Words>1868</Words>
  <Application>Microsoft Office PowerPoint</Application>
  <PresentationFormat>Widescreen</PresentationFormat>
  <Paragraphs>598</Paragraphs>
  <Slides>73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84" baseType="lpstr">
      <vt:lpstr>Arabic Typesetting</vt:lpstr>
      <vt:lpstr>Arial</vt:lpstr>
      <vt:lpstr>Calibri</vt:lpstr>
      <vt:lpstr>Calibri (body)</vt:lpstr>
      <vt:lpstr>Calibri Light</vt:lpstr>
      <vt:lpstr>Calibri Light (Headings)</vt:lpstr>
      <vt:lpstr>Cambria Math</vt:lpstr>
      <vt:lpstr>Times New Roman</vt:lpstr>
      <vt:lpstr>Wingdings</vt:lpstr>
      <vt:lpstr>Office Theme</vt:lpstr>
      <vt:lpstr>نسق Office</vt:lpstr>
      <vt:lpstr>Graduation Project  II Structural Analysis and Design of building in Nablus city -Palestine.</vt:lpstr>
      <vt:lpstr>Outline : 1. General Description  2. Preliminary Design  3.Three-Dimensional Modeling and Analysis 4.Design 5.Footing</vt:lpstr>
      <vt:lpstr>General Description </vt:lpstr>
      <vt:lpstr> General Description  </vt:lpstr>
      <vt:lpstr>PowerPoint Presentation</vt:lpstr>
      <vt:lpstr>General Description</vt:lpstr>
      <vt:lpstr>General Description</vt:lpstr>
      <vt:lpstr>General Description</vt:lpstr>
      <vt:lpstr> General Description</vt:lpstr>
      <vt:lpstr> General Description</vt:lpstr>
      <vt:lpstr>General Description</vt:lpstr>
      <vt:lpstr>General Description</vt:lpstr>
      <vt:lpstr>General Description</vt:lpstr>
      <vt:lpstr>General Description</vt:lpstr>
      <vt:lpstr>General Description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General Description</vt:lpstr>
      <vt:lpstr>Structural Preliminary Design </vt:lpstr>
      <vt:lpstr>1. Slab System 2.Beam System 3. Column System 4. Wall System </vt:lpstr>
      <vt:lpstr>Slab Preliminary dimensions</vt:lpstr>
      <vt:lpstr>Using two-way solid slab, </vt:lpstr>
      <vt:lpstr>PowerPoint Presentation</vt:lpstr>
      <vt:lpstr>Beams Layout</vt:lpstr>
      <vt:lpstr>PowerPoint Presentation</vt:lpstr>
      <vt:lpstr>PowerPoint Presentation</vt:lpstr>
      <vt:lpstr>Column Layout</vt:lpstr>
      <vt:lpstr>PowerPoint Presentation</vt:lpstr>
      <vt:lpstr>PowerPoint Presentation</vt:lpstr>
      <vt:lpstr>Wall Layout</vt:lpstr>
      <vt:lpstr>PowerPoint Presentation</vt:lpstr>
      <vt:lpstr>3D-Modeling and Analysis</vt:lpstr>
      <vt:lpstr>3D-Modeling and Analysis</vt:lpstr>
      <vt:lpstr>Verification of Structural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 3D-Modeling and Analysis</vt:lpstr>
      <vt:lpstr>Design</vt:lpstr>
      <vt:lpstr> Design </vt:lpstr>
      <vt:lpstr> Design </vt:lpstr>
      <vt:lpstr> Design </vt:lpstr>
      <vt:lpstr> Design </vt:lpstr>
      <vt:lpstr> Design </vt:lpstr>
      <vt:lpstr>Footing </vt:lpstr>
      <vt:lpstr>Footing </vt:lpstr>
      <vt:lpstr>Footing</vt:lpstr>
      <vt:lpstr>Footing</vt:lpstr>
      <vt:lpstr>Footing</vt:lpstr>
      <vt:lpstr>Footing</vt:lpstr>
      <vt:lpstr>Footing</vt:lpstr>
      <vt:lpstr>Plans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 I Structural Analysis and Design of Indonesian Rehabilitation Hospital in Nazareth city -Palestine.</dc:title>
  <dc:creator>asus</dc:creator>
  <cp:lastModifiedBy>adham ashour</cp:lastModifiedBy>
  <cp:revision>126</cp:revision>
  <dcterms:created xsi:type="dcterms:W3CDTF">2022-12-26T20:31:00Z</dcterms:created>
  <dcterms:modified xsi:type="dcterms:W3CDTF">2024-02-01T18:36:12Z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F45E80E3325B4B2B9965E61BC7993121</vt:lpwstr>
  </property>
  <property fmtid="{D5CDD505-2E9C-101B-9397-08002B2CF9AE}" pid="3" name="KSOProductBuildVer">
    <vt:lpwstr>2057-11.2.0.11417</vt:lpwstr>
  </property>
</Properties>
</file>