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9"/>
  </p:notesMasterIdLst>
  <p:sldIdLst>
    <p:sldId id="256" r:id="rId2"/>
    <p:sldId id="257" r:id="rId3"/>
    <p:sldId id="273" r:id="rId4"/>
    <p:sldId id="383" r:id="rId5"/>
    <p:sldId id="393" r:id="rId6"/>
    <p:sldId id="394" r:id="rId7"/>
    <p:sldId id="261" r:id="rId8"/>
    <p:sldId id="395" r:id="rId9"/>
    <p:sldId id="396" r:id="rId10"/>
    <p:sldId id="283" r:id="rId11"/>
    <p:sldId id="262" r:id="rId12"/>
    <p:sldId id="397" r:id="rId13"/>
    <p:sldId id="398" r:id="rId14"/>
    <p:sldId id="399" r:id="rId15"/>
    <p:sldId id="400" r:id="rId16"/>
    <p:sldId id="401" r:id="rId17"/>
    <p:sldId id="402" r:id="rId18"/>
    <p:sldId id="403" r:id="rId19"/>
    <p:sldId id="404" r:id="rId20"/>
    <p:sldId id="294" r:id="rId21"/>
    <p:sldId id="297" r:id="rId22"/>
    <p:sldId id="296" r:id="rId23"/>
    <p:sldId id="336" r:id="rId24"/>
    <p:sldId id="337" r:id="rId25"/>
    <p:sldId id="338" r:id="rId26"/>
    <p:sldId id="278" r:id="rId27"/>
    <p:sldId id="347" r:id="rId28"/>
    <p:sldId id="348" r:id="rId29"/>
    <p:sldId id="349" r:id="rId30"/>
    <p:sldId id="350" r:id="rId31"/>
    <p:sldId id="351" r:id="rId32"/>
    <p:sldId id="352" r:id="rId33"/>
    <p:sldId id="353" r:id="rId34"/>
    <p:sldId id="354" r:id="rId35"/>
    <p:sldId id="380" r:id="rId36"/>
    <p:sldId id="381" r:id="rId37"/>
    <p:sldId id="382" r:id="rId38"/>
    <p:sldId id="405" r:id="rId39"/>
    <p:sldId id="384" r:id="rId40"/>
    <p:sldId id="385" r:id="rId41"/>
    <p:sldId id="386" r:id="rId42"/>
    <p:sldId id="387" r:id="rId43"/>
    <p:sldId id="388" r:id="rId44"/>
    <p:sldId id="389" r:id="rId45"/>
    <p:sldId id="390" r:id="rId46"/>
    <p:sldId id="391" r:id="rId47"/>
    <p:sldId id="392" r:id="rId48"/>
  </p:sldIdLst>
  <p:sldSz cx="12192000" cy="6858000"/>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4985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5461" autoAdjust="0"/>
    <p:restoredTop sz="90792" autoAdjust="0"/>
  </p:normalViewPr>
  <p:slideViewPr>
    <p:cSldViewPr snapToGrid="0">
      <p:cViewPr varScale="1">
        <p:scale>
          <a:sx n="70" d="100"/>
          <a:sy n="70" d="100"/>
        </p:scale>
        <p:origin x="-540" y="-102"/>
      </p:cViewPr>
      <p:guideLst>
        <p:guide orient="horz" pos="2160"/>
        <p:guide pos="3840"/>
      </p:guideLst>
    </p:cSldViewPr>
  </p:slideViewPr>
  <p:outlineViewPr>
    <p:cViewPr>
      <p:scale>
        <a:sx n="33" d="100"/>
        <a:sy n="33" d="100"/>
      </p:scale>
      <p:origin x="0" y="-1494"/>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B29DD9-592F-4FE7-9B21-6AA0050E511C}" type="doc">
      <dgm:prSet loTypeId="urn:microsoft.com/office/officeart/2005/8/layout/cycle2" loCatId="cycle" qsTypeId="urn:microsoft.com/office/officeart/2005/8/quickstyle/simple1" qsCatId="simple" csTypeId="urn:microsoft.com/office/officeart/2005/8/colors/colorful3" csCatId="colorful" phldr="1"/>
      <dgm:spPr/>
      <dgm:t>
        <a:bodyPr/>
        <a:lstStyle/>
        <a:p>
          <a:endParaRPr lang="en-US"/>
        </a:p>
      </dgm:t>
    </dgm:pt>
    <dgm:pt modelId="{A1C0B651-D3EC-42BB-AD21-A7E7D468D1D9}">
      <dgm:prSet phldrT="[Text]" custT="1"/>
      <dgm:spPr>
        <a:solidFill>
          <a:srgbClr val="EECD64"/>
        </a:solidFill>
      </dgm:spPr>
      <dgm:t>
        <a:bodyPr/>
        <a:lstStyle/>
        <a:p>
          <a:r>
            <a:rPr lang="en-US" sz="2000" dirty="0" smtClean="0">
              <a:solidFill>
                <a:schemeClr val="tx1"/>
              </a:solidFill>
              <a:latin typeface="Times New Roman" panose="02020603050405020304" pitchFamily="18" charset="0"/>
              <a:cs typeface="Times New Roman" panose="02020603050405020304" pitchFamily="18" charset="0"/>
            </a:rPr>
            <a:t>Period</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dgm:t>
    </dgm:pt>
    <dgm:pt modelId="{1836C133-D4EF-4ACB-A804-159C51AD6CD5}" type="parTrans" cxnId="{2AD2FB0D-9C72-4CA9-937E-3F9C1E939511}">
      <dgm:prSet/>
      <dgm:spPr/>
      <dgm:t>
        <a:bodyPr/>
        <a:lstStyle/>
        <a:p>
          <a:endParaRPr lang="en-US"/>
        </a:p>
      </dgm:t>
    </dgm:pt>
    <dgm:pt modelId="{7289616F-9523-4FA5-A767-59C95E890F96}" type="sibTrans" cxnId="{2AD2FB0D-9C72-4CA9-937E-3F9C1E939511}">
      <dgm:prSet/>
      <dgm:spPr>
        <a:solidFill>
          <a:srgbClr val="FFC000"/>
        </a:solidFill>
      </dgm:spPr>
      <dgm:t>
        <a:bodyPr/>
        <a:lstStyle/>
        <a:p>
          <a:endParaRPr lang="en-US"/>
        </a:p>
      </dgm:t>
    </dgm:pt>
    <dgm:pt modelId="{2E158497-F0A2-4130-AD82-872475835EC3}">
      <dgm:prSet phldrT="[Text]" custT="1"/>
      <dgm:spPr>
        <a:solidFill>
          <a:srgbClr val="A3E973"/>
        </a:solidFill>
      </dgm:spPr>
      <dgm:t>
        <a:bodyPr/>
        <a:lstStyle/>
        <a:p>
          <a:r>
            <a:rPr lang="en-US" sz="2000" dirty="0" smtClean="0">
              <a:solidFill>
                <a:schemeClr val="tx1"/>
              </a:solidFill>
              <a:latin typeface="Times New Roman" panose="02020603050405020304" pitchFamily="18" charset="0"/>
              <a:cs typeface="Times New Roman" panose="02020603050405020304" pitchFamily="18" charset="0"/>
            </a:rPr>
            <a:t>Modal Mass Participation Ratio</a:t>
          </a:r>
          <a:endParaRPr lang="en-US" sz="2100" dirty="0"/>
        </a:p>
      </dgm:t>
    </dgm:pt>
    <dgm:pt modelId="{ADFCE6ED-26C5-4D1D-A057-33F7A48305C8}" type="parTrans" cxnId="{C8CAAA6D-D1FE-4982-95AC-BFA14F7300EB}">
      <dgm:prSet/>
      <dgm:spPr/>
      <dgm:t>
        <a:bodyPr/>
        <a:lstStyle/>
        <a:p>
          <a:endParaRPr lang="en-US"/>
        </a:p>
      </dgm:t>
    </dgm:pt>
    <dgm:pt modelId="{6F2DB150-68E9-4D4A-B12C-2043B9752A0E}" type="sibTrans" cxnId="{C8CAAA6D-D1FE-4982-95AC-BFA14F7300EB}">
      <dgm:prSet/>
      <dgm:spPr/>
      <dgm:t>
        <a:bodyPr/>
        <a:lstStyle/>
        <a:p>
          <a:endParaRPr lang="en-US"/>
        </a:p>
      </dgm:t>
    </dgm:pt>
    <dgm:pt modelId="{DF7C428A-10DF-4AF6-AD40-38AA6C274BC5}">
      <dgm:prSet phldrT="[Text]" custT="1"/>
      <dgm:spPr>
        <a:solidFill>
          <a:srgbClr val="9795DF"/>
        </a:solidFill>
      </dgm:spPr>
      <dgm:t>
        <a:bodyPr/>
        <a:lstStyle/>
        <a:p>
          <a:r>
            <a:rPr lang="en-US" sz="2000" dirty="0">
              <a:solidFill>
                <a:schemeClr val="tx1"/>
              </a:solidFill>
              <a:latin typeface="Times New Roman" panose="02020603050405020304" pitchFamily="18" charset="0"/>
              <a:cs typeface="Times New Roman" panose="02020603050405020304" pitchFamily="18" charset="0"/>
            </a:rPr>
            <a:t>Base Shear</a:t>
          </a:r>
        </a:p>
      </dgm:t>
    </dgm:pt>
    <dgm:pt modelId="{C7953A25-5441-4373-A950-8AA2E4B3DE7A}" type="parTrans" cxnId="{B04EC647-CD8E-411D-AFFE-F8A3B920B0D5}">
      <dgm:prSet/>
      <dgm:spPr/>
      <dgm:t>
        <a:bodyPr/>
        <a:lstStyle/>
        <a:p>
          <a:endParaRPr lang="en-US"/>
        </a:p>
      </dgm:t>
    </dgm:pt>
    <dgm:pt modelId="{08BCE061-9526-4162-B384-A684C16C509E}" type="sibTrans" cxnId="{B04EC647-CD8E-411D-AFFE-F8A3B920B0D5}">
      <dgm:prSet/>
      <dgm:spPr/>
      <dgm:t>
        <a:bodyPr/>
        <a:lstStyle/>
        <a:p>
          <a:endParaRPr lang="en-US"/>
        </a:p>
      </dgm:t>
    </dgm:pt>
    <dgm:pt modelId="{AD0DC366-38A4-4846-9E72-761C66241E2D}">
      <dgm:prSet phldrT="[Text]" custT="1"/>
      <dgm:spPr>
        <a:solidFill>
          <a:srgbClr val="E1B9C6"/>
        </a:solidFill>
      </dgm:spPr>
      <dgm:t>
        <a:bodyPr/>
        <a:lstStyle/>
        <a:p>
          <a:r>
            <a:rPr lang="en-US" sz="2000" dirty="0" smtClean="0">
              <a:solidFill>
                <a:schemeClr val="tx1"/>
              </a:solidFill>
              <a:latin typeface="Times New Roman" panose="02020603050405020304" pitchFamily="18" charset="0"/>
              <a:cs typeface="Times New Roman" panose="02020603050405020304" pitchFamily="18" charset="0"/>
            </a:rPr>
            <a:t>Deflection</a:t>
          </a:r>
          <a:endParaRPr lang="en-US" sz="2000" dirty="0">
            <a:latin typeface="Times New Roman" panose="02020603050405020304" pitchFamily="18" charset="0"/>
            <a:cs typeface="Times New Roman" panose="02020603050405020304" pitchFamily="18" charset="0"/>
          </a:endParaRPr>
        </a:p>
      </dgm:t>
    </dgm:pt>
    <dgm:pt modelId="{4E533148-7960-4419-AB96-DAEC499E51A6}" type="parTrans" cxnId="{8683DECE-1A0A-4CA3-8E93-251145193B9B}">
      <dgm:prSet/>
      <dgm:spPr/>
      <dgm:t>
        <a:bodyPr/>
        <a:lstStyle/>
        <a:p>
          <a:endParaRPr lang="en-US"/>
        </a:p>
      </dgm:t>
    </dgm:pt>
    <dgm:pt modelId="{1FC831AE-F87C-485C-98C8-274455024F76}" type="sibTrans" cxnId="{8683DECE-1A0A-4CA3-8E93-251145193B9B}">
      <dgm:prSet/>
      <dgm:spPr/>
      <dgm:t>
        <a:bodyPr/>
        <a:lstStyle/>
        <a:p>
          <a:endParaRPr lang="en-US"/>
        </a:p>
      </dgm:t>
    </dgm:pt>
    <dgm:pt modelId="{311856DC-4D8B-49FA-BEF4-411F4979449E}">
      <dgm:prSet phldrT="[Text]" custT="1"/>
      <dgm:spPr>
        <a:solidFill>
          <a:srgbClr val="D5A6DE"/>
        </a:solidFill>
      </dgm:spPr>
      <dgm:t>
        <a:bodyPr/>
        <a:lstStyle/>
        <a:p>
          <a:r>
            <a:rPr lang="en-US" sz="2000" dirty="0" smtClean="0">
              <a:solidFill>
                <a:schemeClr val="tx1"/>
              </a:solidFill>
              <a:latin typeface="Times New Roman" panose="02020603050405020304" pitchFamily="18" charset="0"/>
              <a:cs typeface="Times New Roman" panose="02020603050405020304" pitchFamily="18" charset="0"/>
            </a:rPr>
            <a:t>Drift</a:t>
          </a:r>
          <a:endParaRPr lang="en-US" sz="2000" dirty="0">
            <a:latin typeface="Times New Roman" panose="02020603050405020304" pitchFamily="18" charset="0"/>
            <a:cs typeface="Times New Roman" panose="02020603050405020304" pitchFamily="18" charset="0"/>
          </a:endParaRPr>
        </a:p>
      </dgm:t>
    </dgm:pt>
    <dgm:pt modelId="{410C9FEB-24FF-4262-976B-61D8C002B2A8}" type="sibTrans" cxnId="{45AE0D7D-AFA1-43C8-BE3B-743E5F9E42C4}">
      <dgm:prSet/>
      <dgm:spPr/>
      <dgm:t>
        <a:bodyPr/>
        <a:lstStyle/>
        <a:p>
          <a:endParaRPr lang="en-US"/>
        </a:p>
      </dgm:t>
    </dgm:pt>
    <dgm:pt modelId="{61467CB1-C062-47DC-AB14-79868A21CC64}" type="parTrans" cxnId="{45AE0D7D-AFA1-43C8-BE3B-743E5F9E42C4}">
      <dgm:prSet/>
      <dgm:spPr/>
      <dgm:t>
        <a:bodyPr/>
        <a:lstStyle/>
        <a:p>
          <a:endParaRPr lang="en-US"/>
        </a:p>
      </dgm:t>
    </dgm:pt>
    <dgm:pt modelId="{84DED838-D5C0-4A93-9E33-A1E3A95DFD7A}" type="pres">
      <dgm:prSet presAssocID="{EEB29DD9-592F-4FE7-9B21-6AA0050E511C}" presName="cycle" presStyleCnt="0">
        <dgm:presLayoutVars>
          <dgm:dir/>
          <dgm:resizeHandles val="exact"/>
        </dgm:presLayoutVars>
      </dgm:prSet>
      <dgm:spPr/>
      <dgm:t>
        <a:bodyPr/>
        <a:lstStyle/>
        <a:p>
          <a:endParaRPr lang="en-US"/>
        </a:p>
      </dgm:t>
    </dgm:pt>
    <dgm:pt modelId="{E4F35F18-90DF-4B67-8E31-6544087CB0C6}" type="pres">
      <dgm:prSet presAssocID="{A1C0B651-D3EC-42BB-AD21-A7E7D468D1D9}" presName="node" presStyleLbl="node1" presStyleIdx="0" presStyleCnt="5" custScaleX="166642" custScaleY="72453" custRadScaleRad="117509" custRadScaleInc="794">
        <dgm:presLayoutVars>
          <dgm:bulletEnabled val="1"/>
        </dgm:presLayoutVars>
      </dgm:prSet>
      <dgm:spPr/>
      <dgm:t>
        <a:bodyPr/>
        <a:lstStyle/>
        <a:p>
          <a:endParaRPr lang="en-US"/>
        </a:p>
      </dgm:t>
    </dgm:pt>
    <dgm:pt modelId="{B8F0E2BF-CD52-47F5-A174-AF644A19E293}" type="pres">
      <dgm:prSet presAssocID="{7289616F-9523-4FA5-A767-59C95E890F96}" presName="sibTrans" presStyleLbl="sibTrans2D1" presStyleIdx="0" presStyleCnt="5"/>
      <dgm:spPr/>
      <dgm:t>
        <a:bodyPr/>
        <a:lstStyle/>
        <a:p>
          <a:endParaRPr lang="en-US"/>
        </a:p>
      </dgm:t>
    </dgm:pt>
    <dgm:pt modelId="{704AFD00-D756-4ED7-9FA8-FBCB05DCC912}" type="pres">
      <dgm:prSet presAssocID="{7289616F-9523-4FA5-A767-59C95E890F96}" presName="connectorText" presStyleLbl="sibTrans2D1" presStyleIdx="0" presStyleCnt="5"/>
      <dgm:spPr/>
      <dgm:t>
        <a:bodyPr/>
        <a:lstStyle/>
        <a:p>
          <a:endParaRPr lang="en-US"/>
        </a:p>
      </dgm:t>
    </dgm:pt>
    <dgm:pt modelId="{4DE13356-077D-4DCA-B78E-29CB2D67AE1D}" type="pres">
      <dgm:prSet presAssocID="{2E158497-F0A2-4130-AD82-872475835EC3}" presName="node" presStyleLbl="node1" presStyleIdx="1" presStyleCnt="5" custScaleX="164992" custScaleY="72453" custRadScaleRad="147721" custRadScaleInc="10640">
        <dgm:presLayoutVars>
          <dgm:bulletEnabled val="1"/>
        </dgm:presLayoutVars>
      </dgm:prSet>
      <dgm:spPr/>
      <dgm:t>
        <a:bodyPr/>
        <a:lstStyle/>
        <a:p>
          <a:endParaRPr lang="en-US"/>
        </a:p>
      </dgm:t>
    </dgm:pt>
    <dgm:pt modelId="{E2F90ED7-AC9C-4549-9791-4AB9DBCB8BE5}" type="pres">
      <dgm:prSet presAssocID="{6F2DB150-68E9-4D4A-B12C-2043B9752A0E}" presName="sibTrans" presStyleLbl="sibTrans2D1" presStyleIdx="1" presStyleCnt="5"/>
      <dgm:spPr/>
      <dgm:t>
        <a:bodyPr/>
        <a:lstStyle/>
        <a:p>
          <a:endParaRPr lang="en-US"/>
        </a:p>
      </dgm:t>
    </dgm:pt>
    <dgm:pt modelId="{644FB92E-7C4B-4BA8-AECE-60467B935C7A}" type="pres">
      <dgm:prSet presAssocID="{6F2DB150-68E9-4D4A-B12C-2043B9752A0E}" presName="connectorText" presStyleLbl="sibTrans2D1" presStyleIdx="1" presStyleCnt="5"/>
      <dgm:spPr/>
      <dgm:t>
        <a:bodyPr/>
        <a:lstStyle/>
        <a:p>
          <a:endParaRPr lang="en-US"/>
        </a:p>
      </dgm:t>
    </dgm:pt>
    <dgm:pt modelId="{8299B01F-AA21-4431-8196-9F568DD48584}" type="pres">
      <dgm:prSet presAssocID="{DF7C428A-10DF-4AF6-AD40-38AA6C274BC5}" presName="node" presStyleLbl="node1" presStyleIdx="2" presStyleCnt="5" custScaleX="166642" custScaleY="72453" custRadScaleRad="129473" custRadScaleInc="-59854">
        <dgm:presLayoutVars>
          <dgm:bulletEnabled val="1"/>
        </dgm:presLayoutVars>
      </dgm:prSet>
      <dgm:spPr/>
      <dgm:t>
        <a:bodyPr/>
        <a:lstStyle/>
        <a:p>
          <a:endParaRPr lang="en-US"/>
        </a:p>
      </dgm:t>
    </dgm:pt>
    <dgm:pt modelId="{0C32B2FB-D7F9-4E32-A220-50E21173128B}" type="pres">
      <dgm:prSet presAssocID="{08BCE061-9526-4162-B384-A684C16C509E}" presName="sibTrans" presStyleLbl="sibTrans2D1" presStyleIdx="2" presStyleCnt="5"/>
      <dgm:spPr/>
      <dgm:t>
        <a:bodyPr/>
        <a:lstStyle/>
        <a:p>
          <a:endParaRPr lang="en-US"/>
        </a:p>
      </dgm:t>
    </dgm:pt>
    <dgm:pt modelId="{DE478C00-D31E-452C-AFA3-5B0D1338A777}" type="pres">
      <dgm:prSet presAssocID="{08BCE061-9526-4162-B384-A684C16C509E}" presName="connectorText" presStyleLbl="sibTrans2D1" presStyleIdx="2" presStyleCnt="5"/>
      <dgm:spPr/>
      <dgm:t>
        <a:bodyPr/>
        <a:lstStyle/>
        <a:p>
          <a:endParaRPr lang="en-US"/>
        </a:p>
      </dgm:t>
    </dgm:pt>
    <dgm:pt modelId="{B4E71DE0-4FEE-4F24-A6D8-FD70539CB53D}" type="pres">
      <dgm:prSet presAssocID="{311856DC-4D8B-49FA-BEF4-411F4979449E}" presName="node" presStyleLbl="node1" presStyleIdx="3" presStyleCnt="5" custScaleX="166642" custScaleY="72453" custRadScaleRad="126024" custRadScaleInc="49548">
        <dgm:presLayoutVars>
          <dgm:bulletEnabled val="1"/>
        </dgm:presLayoutVars>
      </dgm:prSet>
      <dgm:spPr/>
      <dgm:t>
        <a:bodyPr/>
        <a:lstStyle/>
        <a:p>
          <a:endParaRPr lang="en-US"/>
        </a:p>
      </dgm:t>
    </dgm:pt>
    <dgm:pt modelId="{353D4FB7-156E-4A2A-94CF-D35A9301C89F}" type="pres">
      <dgm:prSet presAssocID="{410C9FEB-24FF-4262-976B-61D8C002B2A8}" presName="sibTrans" presStyleLbl="sibTrans2D1" presStyleIdx="3" presStyleCnt="5"/>
      <dgm:spPr/>
      <dgm:t>
        <a:bodyPr/>
        <a:lstStyle/>
        <a:p>
          <a:endParaRPr lang="en-US"/>
        </a:p>
      </dgm:t>
    </dgm:pt>
    <dgm:pt modelId="{51B1F91D-11CB-4356-8F23-D0905F97F726}" type="pres">
      <dgm:prSet presAssocID="{410C9FEB-24FF-4262-976B-61D8C002B2A8}" presName="connectorText" presStyleLbl="sibTrans2D1" presStyleIdx="3" presStyleCnt="5"/>
      <dgm:spPr/>
      <dgm:t>
        <a:bodyPr/>
        <a:lstStyle/>
        <a:p>
          <a:endParaRPr lang="en-US"/>
        </a:p>
      </dgm:t>
    </dgm:pt>
    <dgm:pt modelId="{2B115200-3F6F-4F72-BE2F-177623C78ECD}" type="pres">
      <dgm:prSet presAssocID="{AD0DC366-38A4-4846-9E72-761C66241E2D}" presName="node" presStyleLbl="node1" presStyleIdx="4" presStyleCnt="5" custScaleX="166642" custScaleY="72453" custRadScaleRad="152595" custRadScaleInc="-18343">
        <dgm:presLayoutVars>
          <dgm:bulletEnabled val="1"/>
        </dgm:presLayoutVars>
      </dgm:prSet>
      <dgm:spPr/>
      <dgm:t>
        <a:bodyPr/>
        <a:lstStyle/>
        <a:p>
          <a:endParaRPr lang="en-US"/>
        </a:p>
      </dgm:t>
    </dgm:pt>
    <dgm:pt modelId="{005BA6F1-3DAA-45D2-BF56-30660A51769C}" type="pres">
      <dgm:prSet presAssocID="{1FC831AE-F87C-485C-98C8-274455024F76}" presName="sibTrans" presStyleLbl="sibTrans2D1" presStyleIdx="4" presStyleCnt="5"/>
      <dgm:spPr/>
      <dgm:t>
        <a:bodyPr/>
        <a:lstStyle/>
        <a:p>
          <a:endParaRPr lang="en-US"/>
        </a:p>
      </dgm:t>
    </dgm:pt>
    <dgm:pt modelId="{F493B5C3-095C-4D45-9462-F1BAB1FE02B7}" type="pres">
      <dgm:prSet presAssocID="{1FC831AE-F87C-485C-98C8-274455024F76}" presName="connectorText" presStyleLbl="sibTrans2D1" presStyleIdx="4" presStyleCnt="5"/>
      <dgm:spPr/>
      <dgm:t>
        <a:bodyPr/>
        <a:lstStyle/>
        <a:p>
          <a:endParaRPr lang="en-US"/>
        </a:p>
      </dgm:t>
    </dgm:pt>
  </dgm:ptLst>
  <dgm:cxnLst>
    <dgm:cxn modelId="{6D6356FA-3B7F-4DED-AAF5-F364EE91FC2D}" type="presOf" srcId="{7289616F-9523-4FA5-A767-59C95E890F96}" destId="{B8F0E2BF-CD52-47F5-A174-AF644A19E293}" srcOrd="0" destOrd="0" presId="urn:microsoft.com/office/officeart/2005/8/layout/cycle2"/>
    <dgm:cxn modelId="{2AD2FB0D-9C72-4CA9-937E-3F9C1E939511}" srcId="{EEB29DD9-592F-4FE7-9B21-6AA0050E511C}" destId="{A1C0B651-D3EC-42BB-AD21-A7E7D468D1D9}" srcOrd="0" destOrd="0" parTransId="{1836C133-D4EF-4ACB-A804-159C51AD6CD5}" sibTransId="{7289616F-9523-4FA5-A767-59C95E890F96}"/>
    <dgm:cxn modelId="{759A17D8-C810-4E57-95D2-C2DB31F89214}" type="presOf" srcId="{1FC831AE-F87C-485C-98C8-274455024F76}" destId="{005BA6F1-3DAA-45D2-BF56-30660A51769C}" srcOrd="0" destOrd="0" presId="urn:microsoft.com/office/officeart/2005/8/layout/cycle2"/>
    <dgm:cxn modelId="{C8D66635-A6FA-43BB-91CE-840899FCD5F8}" type="presOf" srcId="{410C9FEB-24FF-4262-976B-61D8C002B2A8}" destId="{353D4FB7-156E-4A2A-94CF-D35A9301C89F}" srcOrd="0" destOrd="0" presId="urn:microsoft.com/office/officeart/2005/8/layout/cycle2"/>
    <dgm:cxn modelId="{32D77F5E-3AFF-4EC5-BDED-4D51FE19AA25}" type="presOf" srcId="{7289616F-9523-4FA5-A767-59C95E890F96}" destId="{704AFD00-D756-4ED7-9FA8-FBCB05DCC912}" srcOrd="1" destOrd="0" presId="urn:microsoft.com/office/officeart/2005/8/layout/cycle2"/>
    <dgm:cxn modelId="{D10921E7-8C1A-45DF-A4AA-6DDCFBC5D9BE}" type="presOf" srcId="{EEB29DD9-592F-4FE7-9B21-6AA0050E511C}" destId="{84DED838-D5C0-4A93-9E33-A1E3A95DFD7A}" srcOrd="0" destOrd="0" presId="urn:microsoft.com/office/officeart/2005/8/layout/cycle2"/>
    <dgm:cxn modelId="{EB408E72-4638-43A4-98FD-4E3D9134D6E9}" type="presOf" srcId="{08BCE061-9526-4162-B384-A684C16C509E}" destId="{DE478C00-D31E-452C-AFA3-5B0D1338A777}" srcOrd="1" destOrd="0" presId="urn:microsoft.com/office/officeart/2005/8/layout/cycle2"/>
    <dgm:cxn modelId="{C897331C-EEEF-45AC-A7E3-4968F3DB9922}" type="presOf" srcId="{6F2DB150-68E9-4D4A-B12C-2043B9752A0E}" destId="{E2F90ED7-AC9C-4549-9791-4AB9DBCB8BE5}" srcOrd="0" destOrd="0" presId="urn:microsoft.com/office/officeart/2005/8/layout/cycle2"/>
    <dgm:cxn modelId="{45AE0D7D-AFA1-43C8-BE3B-743E5F9E42C4}" srcId="{EEB29DD9-592F-4FE7-9B21-6AA0050E511C}" destId="{311856DC-4D8B-49FA-BEF4-411F4979449E}" srcOrd="3" destOrd="0" parTransId="{61467CB1-C062-47DC-AB14-79868A21CC64}" sibTransId="{410C9FEB-24FF-4262-976B-61D8C002B2A8}"/>
    <dgm:cxn modelId="{C76D78C4-9648-4BB4-B813-361A3D25362B}" type="presOf" srcId="{AD0DC366-38A4-4846-9E72-761C66241E2D}" destId="{2B115200-3F6F-4F72-BE2F-177623C78ECD}" srcOrd="0" destOrd="0" presId="urn:microsoft.com/office/officeart/2005/8/layout/cycle2"/>
    <dgm:cxn modelId="{A87AFF0B-DAA5-42CB-BB1B-E3C6A968A9BA}" type="presOf" srcId="{1FC831AE-F87C-485C-98C8-274455024F76}" destId="{F493B5C3-095C-4D45-9462-F1BAB1FE02B7}" srcOrd="1" destOrd="0" presId="urn:microsoft.com/office/officeart/2005/8/layout/cycle2"/>
    <dgm:cxn modelId="{03B7968F-ADFB-4C50-BBC6-08DC2F0EE16F}" type="presOf" srcId="{08BCE061-9526-4162-B384-A684C16C509E}" destId="{0C32B2FB-D7F9-4E32-A220-50E21173128B}" srcOrd="0" destOrd="0" presId="urn:microsoft.com/office/officeart/2005/8/layout/cycle2"/>
    <dgm:cxn modelId="{AA01FEA1-56F3-4F35-BC01-ACD0C14ACA13}" type="presOf" srcId="{410C9FEB-24FF-4262-976B-61D8C002B2A8}" destId="{51B1F91D-11CB-4356-8F23-D0905F97F726}" srcOrd="1" destOrd="0" presId="urn:microsoft.com/office/officeart/2005/8/layout/cycle2"/>
    <dgm:cxn modelId="{FD6A99A9-7EE9-4519-BF3D-28D8D5658996}" type="presOf" srcId="{DF7C428A-10DF-4AF6-AD40-38AA6C274BC5}" destId="{8299B01F-AA21-4431-8196-9F568DD48584}" srcOrd="0" destOrd="0" presId="urn:microsoft.com/office/officeart/2005/8/layout/cycle2"/>
    <dgm:cxn modelId="{41B3F29F-D8A2-43A7-828E-17C2161216D2}" type="presOf" srcId="{2E158497-F0A2-4130-AD82-872475835EC3}" destId="{4DE13356-077D-4DCA-B78E-29CB2D67AE1D}" srcOrd="0" destOrd="0" presId="urn:microsoft.com/office/officeart/2005/8/layout/cycle2"/>
    <dgm:cxn modelId="{C8CAAA6D-D1FE-4982-95AC-BFA14F7300EB}" srcId="{EEB29DD9-592F-4FE7-9B21-6AA0050E511C}" destId="{2E158497-F0A2-4130-AD82-872475835EC3}" srcOrd="1" destOrd="0" parTransId="{ADFCE6ED-26C5-4D1D-A057-33F7A48305C8}" sibTransId="{6F2DB150-68E9-4D4A-B12C-2043B9752A0E}"/>
    <dgm:cxn modelId="{7ADB4603-83C3-4EEA-8C0F-4839AC11106A}" type="presOf" srcId="{A1C0B651-D3EC-42BB-AD21-A7E7D468D1D9}" destId="{E4F35F18-90DF-4B67-8E31-6544087CB0C6}" srcOrd="0" destOrd="0" presId="urn:microsoft.com/office/officeart/2005/8/layout/cycle2"/>
    <dgm:cxn modelId="{00764A54-50C6-4828-956C-5BFACF28E7A0}" type="presOf" srcId="{311856DC-4D8B-49FA-BEF4-411F4979449E}" destId="{B4E71DE0-4FEE-4F24-A6D8-FD70539CB53D}" srcOrd="0" destOrd="0" presId="urn:microsoft.com/office/officeart/2005/8/layout/cycle2"/>
    <dgm:cxn modelId="{B04EC647-CD8E-411D-AFFE-F8A3B920B0D5}" srcId="{EEB29DD9-592F-4FE7-9B21-6AA0050E511C}" destId="{DF7C428A-10DF-4AF6-AD40-38AA6C274BC5}" srcOrd="2" destOrd="0" parTransId="{C7953A25-5441-4373-A950-8AA2E4B3DE7A}" sibTransId="{08BCE061-9526-4162-B384-A684C16C509E}"/>
    <dgm:cxn modelId="{8683DECE-1A0A-4CA3-8E93-251145193B9B}" srcId="{EEB29DD9-592F-4FE7-9B21-6AA0050E511C}" destId="{AD0DC366-38A4-4846-9E72-761C66241E2D}" srcOrd="4" destOrd="0" parTransId="{4E533148-7960-4419-AB96-DAEC499E51A6}" sibTransId="{1FC831AE-F87C-485C-98C8-274455024F76}"/>
    <dgm:cxn modelId="{B04D6E96-49A3-40C7-8F18-38A7AF8D9AAF}" type="presOf" srcId="{6F2DB150-68E9-4D4A-B12C-2043B9752A0E}" destId="{644FB92E-7C4B-4BA8-AECE-60467B935C7A}" srcOrd="1" destOrd="0" presId="urn:microsoft.com/office/officeart/2005/8/layout/cycle2"/>
    <dgm:cxn modelId="{DFEFE8E6-CF31-4928-BA9F-460157987BAF}" type="presParOf" srcId="{84DED838-D5C0-4A93-9E33-A1E3A95DFD7A}" destId="{E4F35F18-90DF-4B67-8E31-6544087CB0C6}" srcOrd="0" destOrd="0" presId="urn:microsoft.com/office/officeart/2005/8/layout/cycle2"/>
    <dgm:cxn modelId="{57552798-3128-4334-B9DE-6C9CB0670352}" type="presParOf" srcId="{84DED838-D5C0-4A93-9E33-A1E3A95DFD7A}" destId="{B8F0E2BF-CD52-47F5-A174-AF644A19E293}" srcOrd="1" destOrd="0" presId="urn:microsoft.com/office/officeart/2005/8/layout/cycle2"/>
    <dgm:cxn modelId="{86FB008A-0CF3-4D30-AA4F-E99D83375799}" type="presParOf" srcId="{B8F0E2BF-CD52-47F5-A174-AF644A19E293}" destId="{704AFD00-D756-4ED7-9FA8-FBCB05DCC912}" srcOrd="0" destOrd="0" presId="urn:microsoft.com/office/officeart/2005/8/layout/cycle2"/>
    <dgm:cxn modelId="{DA2B2AEE-F451-4B75-B6C0-06C9BBE772B6}" type="presParOf" srcId="{84DED838-D5C0-4A93-9E33-A1E3A95DFD7A}" destId="{4DE13356-077D-4DCA-B78E-29CB2D67AE1D}" srcOrd="2" destOrd="0" presId="urn:microsoft.com/office/officeart/2005/8/layout/cycle2"/>
    <dgm:cxn modelId="{2A04C7DA-112A-4EA7-B228-2AB5FCD3818D}" type="presParOf" srcId="{84DED838-D5C0-4A93-9E33-A1E3A95DFD7A}" destId="{E2F90ED7-AC9C-4549-9791-4AB9DBCB8BE5}" srcOrd="3" destOrd="0" presId="urn:microsoft.com/office/officeart/2005/8/layout/cycle2"/>
    <dgm:cxn modelId="{09F3018C-F3C8-4AB6-AD2D-EED43F369B3C}" type="presParOf" srcId="{E2F90ED7-AC9C-4549-9791-4AB9DBCB8BE5}" destId="{644FB92E-7C4B-4BA8-AECE-60467B935C7A}" srcOrd="0" destOrd="0" presId="urn:microsoft.com/office/officeart/2005/8/layout/cycle2"/>
    <dgm:cxn modelId="{0DFEF5C8-18D1-45EC-88B9-614ADC570AE0}" type="presParOf" srcId="{84DED838-D5C0-4A93-9E33-A1E3A95DFD7A}" destId="{8299B01F-AA21-4431-8196-9F568DD48584}" srcOrd="4" destOrd="0" presId="urn:microsoft.com/office/officeart/2005/8/layout/cycle2"/>
    <dgm:cxn modelId="{F72FD5F0-6DD1-4932-864F-543F1D38A2F4}" type="presParOf" srcId="{84DED838-D5C0-4A93-9E33-A1E3A95DFD7A}" destId="{0C32B2FB-D7F9-4E32-A220-50E21173128B}" srcOrd="5" destOrd="0" presId="urn:microsoft.com/office/officeart/2005/8/layout/cycle2"/>
    <dgm:cxn modelId="{4547AFFB-4016-40D7-B391-582F460F0DD9}" type="presParOf" srcId="{0C32B2FB-D7F9-4E32-A220-50E21173128B}" destId="{DE478C00-D31E-452C-AFA3-5B0D1338A777}" srcOrd="0" destOrd="0" presId="urn:microsoft.com/office/officeart/2005/8/layout/cycle2"/>
    <dgm:cxn modelId="{704ECF23-D5B4-43BF-86F2-2DBDA1CF3C75}" type="presParOf" srcId="{84DED838-D5C0-4A93-9E33-A1E3A95DFD7A}" destId="{B4E71DE0-4FEE-4F24-A6D8-FD70539CB53D}" srcOrd="6" destOrd="0" presId="urn:microsoft.com/office/officeart/2005/8/layout/cycle2"/>
    <dgm:cxn modelId="{A194FC6B-40A5-4BAE-BAD2-A0A0EA7538C8}" type="presParOf" srcId="{84DED838-D5C0-4A93-9E33-A1E3A95DFD7A}" destId="{353D4FB7-156E-4A2A-94CF-D35A9301C89F}" srcOrd="7" destOrd="0" presId="urn:microsoft.com/office/officeart/2005/8/layout/cycle2"/>
    <dgm:cxn modelId="{761A7163-F562-4E0D-877E-892357342B1D}" type="presParOf" srcId="{353D4FB7-156E-4A2A-94CF-D35A9301C89F}" destId="{51B1F91D-11CB-4356-8F23-D0905F97F726}" srcOrd="0" destOrd="0" presId="urn:microsoft.com/office/officeart/2005/8/layout/cycle2"/>
    <dgm:cxn modelId="{E13B413F-E529-48C7-89AB-7526FBF60F45}" type="presParOf" srcId="{84DED838-D5C0-4A93-9E33-A1E3A95DFD7A}" destId="{2B115200-3F6F-4F72-BE2F-177623C78ECD}" srcOrd="8" destOrd="0" presId="urn:microsoft.com/office/officeart/2005/8/layout/cycle2"/>
    <dgm:cxn modelId="{28084FE7-F70B-484A-89E1-F0060F7B7A24}" type="presParOf" srcId="{84DED838-D5C0-4A93-9E33-A1E3A95DFD7A}" destId="{005BA6F1-3DAA-45D2-BF56-30660A51769C}" srcOrd="9" destOrd="0" presId="urn:microsoft.com/office/officeart/2005/8/layout/cycle2"/>
    <dgm:cxn modelId="{40836386-6E26-49FA-9366-92D881037932}" type="presParOf" srcId="{005BA6F1-3DAA-45D2-BF56-30660A51769C}" destId="{F493B5C3-095C-4D45-9462-F1BAB1FE02B7}" srcOrd="0" destOrd="0" presId="urn:microsoft.com/office/officeart/2005/8/layout/cycle2"/>
  </dgm:cxnLst>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6AF7279-66D6-48F5-B1F8-35BCC7111D41}" type="datetimeFigureOut">
              <a:rPr lang="ar-JO" smtClean="0"/>
              <a:pPr/>
              <a:t>15/04/1440</a:t>
            </a:fld>
            <a:endParaRPr lang="ar-J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F82E805-9862-4754-BEEB-D848CEB13330}" type="slidenum">
              <a:rPr lang="ar-JO" smtClean="0"/>
              <a:pPr/>
              <a:t>‹#›</a:t>
            </a:fld>
            <a:endParaRPr lang="ar-JO"/>
          </a:p>
        </p:txBody>
      </p:sp>
    </p:spTree>
    <p:extLst>
      <p:ext uri="{BB962C8B-B14F-4D97-AF65-F5344CB8AC3E}">
        <p14:creationId xmlns:p14="http://schemas.microsoft.com/office/powerpoint/2010/main" xmlns="" val="35294719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1</a:t>
            </a:fld>
            <a:endParaRPr lang="ar-JO"/>
          </a:p>
        </p:txBody>
      </p:sp>
    </p:spTree>
    <p:extLst>
      <p:ext uri="{BB962C8B-B14F-4D97-AF65-F5344CB8AC3E}">
        <p14:creationId xmlns:p14="http://schemas.microsoft.com/office/powerpoint/2010/main" xmlns="" val="1542722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3</a:t>
            </a:fld>
            <a:endParaRPr lang="ar-JO"/>
          </a:p>
        </p:txBody>
      </p:sp>
    </p:spTree>
    <p:extLst>
      <p:ext uri="{BB962C8B-B14F-4D97-AF65-F5344CB8AC3E}">
        <p14:creationId xmlns:p14="http://schemas.microsoft.com/office/powerpoint/2010/main" xmlns="" val="823046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5</a:t>
            </a:fld>
            <a:endParaRPr lang="ar-JO"/>
          </a:p>
        </p:txBody>
      </p:sp>
    </p:spTree>
    <p:extLst>
      <p:ext uri="{BB962C8B-B14F-4D97-AF65-F5344CB8AC3E}">
        <p14:creationId xmlns:p14="http://schemas.microsoft.com/office/powerpoint/2010/main" xmlns="" val="823046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11</a:t>
            </a:fld>
            <a:endParaRPr lang="ar-JO"/>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82E805-9862-4754-BEEB-D848CEB13330}" type="slidenum">
              <a:rPr lang="ar-JO" smtClean="0"/>
              <a:pPr/>
              <a:t>21</a:t>
            </a:fld>
            <a:endParaRPr lang="ar-JO"/>
          </a:p>
        </p:txBody>
      </p:sp>
    </p:spTree>
    <p:extLst>
      <p:ext uri="{BB962C8B-B14F-4D97-AF65-F5344CB8AC3E}">
        <p14:creationId xmlns:p14="http://schemas.microsoft.com/office/powerpoint/2010/main" xmlns="" val="2088837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J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309531020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47441706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ar-JO"/>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370385858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164100332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JO"/>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347198826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Date Placeholder 4"/>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106831729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ar-J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7" name="Date Placeholder 6"/>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156772515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Date Placeholder 2"/>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172250441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158161214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JO"/>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170550169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JO"/>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0DDDB7-E988-4A43-83A8-2EDA18FCE206}" type="datetimeFigureOut">
              <a:rPr lang="ar-JO" smtClean="0"/>
              <a:pPr/>
              <a:t>15/04/1440</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380488164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a:t>Click to edit Master title style</a:t>
            </a:r>
            <a:endParaRPr lang="ar-JO"/>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50DDDB7-E988-4A43-83A8-2EDA18FCE206}" type="datetimeFigureOut">
              <a:rPr lang="ar-JO" smtClean="0"/>
              <a:pPr/>
              <a:t>15/04/1440</a:t>
            </a:fld>
            <a:endParaRPr lang="ar-J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3631D59-CF88-4A02-8C20-44F1B89F1921}" type="slidenum">
              <a:rPr lang="ar-JO" smtClean="0"/>
              <a:pPr/>
              <a:t>‹#›</a:t>
            </a:fld>
            <a:endParaRPr lang="ar-JO"/>
          </a:p>
        </p:txBody>
      </p:sp>
    </p:spTree>
    <p:extLst>
      <p:ext uri="{BB962C8B-B14F-4D97-AF65-F5344CB8AC3E}">
        <p14:creationId xmlns:p14="http://schemas.microsoft.com/office/powerpoint/2010/main" xmlns="" val="2509451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6011" y="164084"/>
            <a:ext cx="10435771" cy="2859596"/>
          </a:xfrm>
        </p:spPr>
        <p:txBody>
          <a:bodyPr>
            <a:normAutofit/>
          </a:bodyPr>
          <a:lstStyle/>
          <a:p>
            <a:pPr rtl="0"/>
            <a:r>
              <a:rPr lang="en-US" sz="3200" dirty="0">
                <a:latin typeface="Times New Roman" panose="02020603050405020304" pitchFamily="18" charset="0"/>
                <a:cs typeface="Times New Roman" panose="02020603050405020304" pitchFamily="18" charset="0"/>
              </a:rPr>
              <a:t>Graduation </a:t>
            </a:r>
            <a:r>
              <a:rPr lang="en-US" sz="3200" dirty="0" smtClean="0">
                <a:latin typeface="Times New Roman" panose="02020603050405020304" pitchFamily="18" charset="0"/>
                <a:cs typeface="Times New Roman" panose="02020603050405020304" pitchFamily="18" charset="0"/>
              </a:rPr>
              <a:t>Project II </a:t>
            </a:r>
            <a:br>
              <a:rPr lang="en-US" sz="3200" dirty="0" smtClean="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
            </a:r>
            <a:br>
              <a:rPr lang="en-US" sz="32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Analysis and Design of </a:t>
            </a:r>
            <a:r>
              <a:rPr lang="en-US" sz="4800" dirty="0" smtClean="0">
                <a:latin typeface="Times New Roman" panose="02020603050405020304" pitchFamily="18" charset="0"/>
                <a:cs typeface="Times New Roman" panose="02020603050405020304" pitchFamily="18" charset="0"/>
              </a:rPr>
              <a:t>Residential </a:t>
            </a:r>
            <a:r>
              <a:rPr lang="en-US" sz="4800" dirty="0" smtClean="0"/>
              <a:t/>
            </a:r>
            <a:br>
              <a:rPr lang="en-US" sz="4800" dirty="0" smtClean="0"/>
            </a:br>
            <a:r>
              <a:rPr lang="en-US" sz="4800" dirty="0" smtClean="0">
                <a:latin typeface="Times New Roman" panose="02020603050405020304" pitchFamily="18" charset="0"/>
                <a:cs typeface="Times New Roman" panose="02020603050405020304" pitchFamily="18" charset="0"/>
              </a:rPr>
              <a:t> Building in Nablus City</a:t>
            </a:r>
            <a:endParaRPr lang="ar-JO"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39448" y="3754930"/>
            <a:ext cx="9606366" cy="2812784"/>
          </a:xfrm>
        </p:spPr>
        <p:txBody>
          <a:bodyPr>
            <a:noAutofit/>
          </a:bodyPr>
          <a:lstStyle/>
          <a:p>
            <a:pPr>
              <a:spcBef>
                <a:spcPct val="0"/>
              </a:spcBef>
            </a:pPr>
            <a:r>
              <a:rPr lang="en-US" sz="3200" dirty="0">
                <a:latin typeface="Times New Roman" panose="02020603050405020304" pitchFamily="18" charset="0"/>
                <a:ea typeface="+mj-ea"/>
                <a:cs typeface="Times New Roman" panose="02020603050405020304" pitchFamily="18" charset="0"/>
              </a:rPr>
              <a:t>Name:</a:t>
            </a:r>
          </a:p>
          <a:p>
            <a:pPr>
              <a:spcBef>
                <a:spcPct val="0"/>
              </a:spcBef>
            </a:pPr>
            <a:r>
              <a:rPr lang="en-US" sz="3200" dirty="0" err="1" smtClean="0">
                <a:latin typeface="Times New Roman" panose="02020603050405020304" pitchFamily="18" charset="0"/>
                <a:ea typeface="+mj-ea"/>
                <a:cs typeface="Times New Roman" panose="02020603050405020304" pitchFamily="18" charset="0"/>
              </a:rPr>
              <a:t>Musab</a:t>
            </a:r>
            <a:r>
              <a:rPr lang="en-US" sz="3200" dirty="0" smtClean="0">
                <a:latin typeface="Times New Roman" panose="02020603050405020304" pitchFamily="18" charset="0"/>
                <a:ea typeface="+mj-ea"/>
                <a:cs typeface="Times New Roman" panose="02020603050405020304" pitchFamily="18" charset="0"/>
              </a:rPr>
              <a:t> </a:t>
            </a:r>
            <a:r>
              <a:rPr lang="en-US" sz="3200" dirty="0" err="1" smtClean="0">
                <a:latin typeface="Times New Roman" panose="02020603050405020304" pitchFamily="18" charset="0"/>
                <a:ea typeface="+mj-ea"/>
                <a:cs typeface="Times New Roman" panose="02020603050405020304" pitchFamily="18" charset="0"/>
              </a:rPr>
              <a:t>Rasheed</a:t>
            </a:r>
            <a:r>
              <a:rPr lang="en-US" sz="3200" dirty="0" smtClean="0">
                <a:latin typeface="Times New Roman" panose="02020603050405020304" pitchFamily="18" charset="0"/>
                <a:ea typeface="+mj-ea"/>
                <a:cs typeface="Times New Roman" panose="02020603050405020304" pitchFamily="18" charset="0"/>
              </a:rPr>
              <a:t> </a:t>
            </a:r>
            <a:r>
              <a:rPr lang="en-US" sz="3200" dirty="0" err="1" smtClean="0">
                <a:latin typeface="Times New Roman" panose="02020603050405020304" pitchFamily="18" charset="0"/>
                <a:ea typeface="+mj-ea"/>
                <a:cs typeface="Times New Roman" panose="02020603050405020304" pitchFamily="18" charset="0"/>
              </a:rPr>
              <a:t>Saleh</a:t>
            </a:r>
            <a:endParaRPr lang="en-US" sz="3200" dirty="0">
              <a:latin typeface="Times New Roman" panose="02020603050405020304" pitchFamily="18" charset="0"/>
              <a:ea typeface="+mj-ea"/>
              <a:cs typeface="Times New Roman" panose="02020603050405020304" pitchFamily="18" charset="0"/>
            </a:endParaRPr>
          </a:p>
          <a:p>
            <a:pPr>
              <a:spcBef>
                <a:spcPct val="0"/>
              </a:spcBef>
            </a:pPr>
            <a:r>
              <a:rPr lang="en-US" sz="3200" dirty="0" err="1" smtClean="0">
                <a:latin typeface="Times New Roman" panose="02020603050405020304" pitchFamily="18" charset="0"/>
                <a:ea typeface="+mj-ea"/>
                <a:cs typeface="Times New Roman" panose="02020603050405020304" pitchFamily="18" charset="0"/>
              </a:rPr>
              <a:t>Naef</a:t>
            </a:r>
            <a:r>
              <a:rPr lang="en-US" sz="3200" dirty="0" smtClean="0">
                <a:latin typeface="Times New Roman" panose="02020603050405020304" pitchFamily="18" charset="0"/>
                <a:ea typeface="+mj-ea"/>
                <a:cs typeface="Times New Roman" panose="02020603050405020304" pitchFamily="18" charset="0"/>
              </a:rPr>
              <a:t> </a:t>
            </a:r>
            <a:r>
              <a:rPr lang="en-US" sz="3200" dirty="0" err="1" smtClean="0">
                <a:latin typeface="Times New Roman" panose="02020603050405020304" pitchFamily="18" charset="0"/>
                <a:ea typeface="+mj-ea"/>
                <a:cs typeface="Times New Roman" panose="02020603050405020304" pitchFamily="18" charset="0"/>
              </a:rPr>
              <a:t>Sameer</a:t>
            </a:r>
            <a:r>
              <a:rPr lang="en-US" sz="3200" dirty="0" smtClean="0">
                <a:latin typeface="Times New Roman" panose="02020603050405020304" pitchFamily="18" charset="0"/>
                <a:ea typeface="+mj-ea"/>
                <a:cs typeface="Times New Roman" panose="02020603050405020304" pitchFamily="18" charset="0"/>
              </a:rPr>
              <a:t> </a:t>
            </a:r>
            <a:r>
              <a:rPr lang="en-US" sz="3200" dirty="0" err="1" smtClean="0">
                <a:latin typeface="Times New Roman" panose="02020603050405020304" pitchFamily="18" charset="0"/>
                <a:ea typeface="+mj-ea"/>
                <a:cs typeface="Times New Roman" panose="02020603050405020304" pitchFamily="18" charset="0"/>
              </a:rPr>
              <a:t>Zaid</a:t>
            </a:r>
            <a:endParaRPr lang="en-US" sz="3200" dirty="0" smtClean="0">
              <a:latin typeface="Times New Roman" panose="02020603050405020304" pitchFamily="18" charset="0"/>
              <a:ea typeface="+mj-ea"/>
              <a:cs typeface="Times New Roman" panose="02020603050405020304" pitchFamily="18" charset="0"/>
            </a:endParaRPr>
          </a:p>
          <a:p>
            <a:pPr>
              <a:spcBef>
                <a:spcPct val="0"/>
              </a:spcBef>
            </a:pPr>
            <a:r>
              <a:rPr lang="en-US" sz="3200" dirty="0" err="1" smtClean="0">
                <a:latin typeface="Times New Roman" panose="02020603050405020304" pitchFamily="18" charset="0"/>
                <a:ea typeface="+mj-ea"/>
                <a:cs typeface="Times New Roman" panose="02020603050405020304" pitchFamily="18" charset="0"/>
              </a:rPr>
              <a:t>Ameer</a:t>
            </a:r>
            <a:r>
              <a:rPr lang="en-US" sz="3200" dirty="0" smtClean="0">
                <a:latin typeface="Times New Roman" panose="02020603050405020304" pitchFamily="18" charset="0"/>
                <a:ea typeface="+mj-ea"/>
                <a:cs typeface="Times New Roman" panose="02020603050405020304" pitchFamily="18" charset="0"/>
              </a:rPr>
              <a:t> </a:t>
            </a:r>
            <a:r>
              <a:rPr lang="en-US" sz="3200" dirty="0" err="1" smtClean="0">
                <a:latin typeface="Times New Roman" panose="02020603050405020304" pitchFamily="18" charset="0"/>
                <a:ea typeface="+mj-ea"/>
                <a:cs typeface="Times New Roman" panose="02020603050405020304" pitchFamily="18" charset="0"/>
              </a:rPr>
              <a:t>ahmad</a:t>
            </a:r>
            <a:r>
              <a:rPr lang="en-US" sz="3200" dirty="0" smtClean="0">
                <a:latin typeface="Times New Roman" panose="02020603050405020304" pitchFamily="18" charset="0"/>
                <a:ea typeface="+mj-ea"/>
                <a:cs typeface="Times New Roman" panose="02020603050405020304" pitchFamily="18" charset="0"/>
              </a:rPr>
              <a:t> Salem</a:t>
            </a:r>
          </a:p>
          <a:p>
            <a:pPr>
              <a:spcBef>
                <a:spcPct val="0"/>
              </a:spcBef>
            </a:pPr>
            <a:endParaRPr lang="en-US" sz="2800" dirty="0">
              <a:latin typeface="Times New Roman" panose="02020603050405020304" pitchFamily="18" charset="0"/>
              <a:ea typeface="+mj-ea"/>
              <a:cs typeface="Times New Roman" panose="02020603050405020304" pitchFamily="18" charset="0"/>
            </a:endParaRPr>
          </a:p>
          <a:p>
            <a:pPr>
              <a:spcBef>
                <a:spcPct val="0"/>
              </a:spcBef>
            </a:pPr>
            <a:r>
              <a:rPr lang="en-US" sz="3200" dirty="0" smtClean="0">
                <a:latin typeface="Times New Roman" panose="02020603050405020304" pitchFamily="18" charset="0"/>
                <a:ea typeface="+mj-ea"/>
                <a:cs typeface="Times New Roman" panose="02020603050405020304" pitchFamily="18" charset="0"/>
              </a:rPr>
              <a:t>Submitted to: Dr. </a:t>
            </a:r>
            <a:r>
              <a:rPr lang="en-US" sz="3200" dirty="0" err="1" smtClean="0">
                <a:latin typeface="Times New Roman" panose="02020603050405020304" pitchFamily="18" charset="0"/>
                <a:ea typeface="+mj-ea"/>
                <a:cs typeface="Times New Roman" panose="02020603050405020304" pitchFamily="18" charset="0"/>
              </a:rPr>
              <a:t>Munther</a:t>
            </a:r>
            <a:r>
              <a:rPr lang="en-US" sz="3200" dirty="0" smtClean="0">
                <a:latin typeface="Times New Roman" panose="02020603050405020304" pitchFamily="18" charset="0"/>
                <a:ea typeface="+mj-ea"/>
                <a:cs typeface="Times New Roman" panose="02020603050405020304" pitchFamily="18" charset="0"/>
              </a:rPr>
              <a:t> </a:t>
            </a:r>
            <a:r>
              <a:rPr lang="en-US" sz="3200" dirty="0" err="1" smtClean="0">
                <a:latin typeface="Times New Roman" panose="02020603050405020304" pitchFamily="18" charset="0"/>
                <a:ea typeface="+mj-ea"/>
                <a:cs typeface="Times New Roman" panose="02020603050405020304" pitchFamily="18" charset="0"/>
              </a:rPr>
              <a:t>Diyab</a:t>
            </a:r>
            <a:endParaRPr lang="en-US" sz="3200" dirty="0">
              <a:latin typeface="Times New Roman" panose="02020603050405020304" pitchFamily="18" charset="0"/>
              <a:ea typeface="+mj-ea"/>
              <a:cs typeface="Times New Roman" panose="02020603050405020304" pitchFamily="18" charset="0"/>
            </a:endParaRPr>
          </a:p>
          <a:p>
            <a:pPr rtl="0">
              <a:spcBef>
                <a:spcPct val="0"/>
              </a:spcBef>
            </a:pPr>
            <a:endParaRPr lang="en-US" sz="1800"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xmlns="" val="1589275654"/>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66750" y="0"/>
            <a:ext cx="10515600" cy="1325563"/>
          </a:xfrm>
          <a:prstGeom prst="rect">
            <a:avLst/>
          </a:prstGeom>
        </p:spPr>
        <p:txBody>
          <a:bodyPr vert="horz" lIns="91440" tIns="45720" rIns="91440" bIns="45720" rtlCol="1" anchor="b">
            <a:normAutofit/>
          </a:bodyPr>
          <a:lstStyle/>
          <a:p>
            <a:pPr lvl="0" algn="l" rtl="0">
              <a:lnSpc>
                <a:spcPct val="90000"/>
              </a:lnSpc>
              <a:spcBef>
                <a:spcPct val="0"/>
              </a:spcBef>
            </a:pPr>
            <a:r>
              <a:rPr lang="en-US" sz="4800" dirty="0" smtClean="0">
                <a:latin typeface="Times New Roman" panose="02020603050405020304" pitchFamily="18" charset="0"/>
                <a:ea typeface="+mj-ea"/>
                <a:cs typeface="Times New Roman" panose="02020603050405020304" pitchFamily="18" charset="0"/>
              </a:rPr>
              <a:t>Gravity Analysis</a:t>
            </a:r>
            <a:endParaRPr lang="ar-JO" sz="4800" dirty="0">
              <a:latin typeface="Times New Roman" panose="02020603050405020304" pitchFamily="18" charset="0"/>
              <a:ea typeface="+mj-ea"/>
              <a:cs typeface="Times New Roman" panose="02020603050405020304" pitchFamily="18" charset="0"/>
            </a:endParaRPr>
          </a:p>
        </p:txBody>
      </p:sp>
      <p:sp>
        <p:nvSpPr>
          <p:cNvPr id="9" name="Title 1"/>
          <p:cNvSpPr txBox="1">
            <a:spLocks/>
          </p:cNvSpPr>
          <p:nvPr/>
        </p:nvSpPr>
        <p:spPr>
          <a:xfrm>
            <a:off x="914400" y="3657600"/>
            <a:ext cx="10848975" cy="2106613"/>
          </a:xfrm>
          <a:prstGeom prst="rect">
            <a:avLst/>
          </a:prstGeom>
        </p:spPr>
        <p:txBody>
          <a:bodyPr vert="horz" lIns="91440" tIns="45720" rIns="91440" bIns="45720" rtlCol="1" anchor="b">
            <a:normAutofit fontScale="25000" lnSpcReduction="20000"/>
          </a:bodyPr>
          <a:lstStyle/>
          <a:p>
            <a:pPr algn="l" rtl="0">
              <a:lnSpc>
                <a:spcPct val="90000"/>
              </a:lnSpc>
              <a:spcBef>
                <a:spcPct val="0"/>
              </a:spcBef>
            </a:pPr>
            <a:endParaRPr lang="en-US" sz="4400" dirty="0" smtClean="0">
              <a:latin typeface="Times New Roman" panose="02020603050405020304" pitchFamily="18" charset="0"/>
              <a:cs typeface="Times New Roman" panose="02020603050405020304" pitchFamily="18" charset="0"/>
            </a:endParaRPr>
          </a:p>
          <a:p>
            <a:pPr marL="457200" indent="-457200" algn="l" rtl="0">
              <a:lnSpc>
                <a:spcPct val="170000"/>
              </a:lnSpc>
              <a:buFont typeface="Arial" panose="020B0604020202020204" pitchFamily="34" charset="0"/>
              <a:buChar char="•"/>
            </a:pPr>
            <a:r>
              <a:rPr lang="en-US" sz="16000" dirty="0" smtClean="0">
                <a:latin typeface="Times New Roman" panose="02020603050405020304" pitchFamily="18" charset="0"/>
                <a:cs typeface="Times New Roman" panose="02020603050405020304" pitchFamily="18" charset="0"/>
              </a:rPr>
              <a:t>Compatibility Check.</a:t>
            </a:r>
          </a:p>
          <a:p>
            <a:pPr marL="457200" indent="-457200" algn="l" rtl="0">
              <a:lnSpc>
                <a:spcPct val="170000"/>
              </a:lnSpc>
              <a:buFont typeface="Arial" panose="020B0604020202020204" pitchFamily="34" charset="0"/>
              <a:buChar char="•"/>
            </a:pPr>
            <a:r>
              <a:rPr lang="en-US" sz="16000" dirty="0" smtClean="0">
                <a:latin typeface="Times New Roman" panose="02020603050405020304" pitchFamily="18" charset="0"/>
                <a:cs typeface="Times New Roman" panose="02020603050405020304" pitchFamily="18" charset="0"/>
              </a:rPr>
              <a:t>Equilibrium Check.</a:t>
            </a:r>
          </a:p>
          <a:p>
            <a:pPr marL="457200" indent="-457200" algn="l" rtl="0">
              <a:lnSpc>
                <a:spcPct val="170000"/>
              </a:lnSpc>
              <a:buFont typeface="Arial" panose="020B0604020202020204" pitchFamily="34" charset="0"/>
              <a:buChar char="•"/>
            </a:pPr>
            <a:r>
              <a:rPr lang="en-US" sz="16000" dirty="0" smtClean="0">
                <a:latin typeface="Times New Roman" panose="02020603050405020304" pitchFamily="18" charset="0"/>
                <a:cs typeface="Times New Roman" panose="02020603050405020304" pitchFamily="18" charset="0"/>
              </a:rPr>
              <a:t>Internal Forces Check.</a:t>
            </a:r>
          </a:p>
          <a:p>
            <a:pPr algn="l" rtl="0">
              <a:lnSpc>
                <a:spcPct val="90000"/>
              </a:lnSpc>
              <a:spcBef>
                <a:spcPct val="0"/>
              </a:spcBef>
            </a:pPr>
            <a:endParaRPr lang="en-US" sz="4800" dirty="0" smtClean="0"/>
          </a:p>
          <a:p>
            <a:pPr lvl="0" algn="l" rtl="0">
              <a:lnSpc>
                <a:spcPct val="90000"/>
              </a:lnSpc>
              <a:spcBef>
                <a:spcPct val="0"/>
              </a:spcBef>
            </a:pPr>
            <a:endParaRPr lang="ar-JO" sz="4800" dirty="0">
              <a:latin typeface="Times New Roman" panose="02020603050405020304" pitchFamily="18" charset="0"/>
              <a:ea typeface="+mj-ea"/>
              <a:cs typeface="Times New Roman" panose="02020603050405020304" pitchFamily="18" charset="0"/>
            </a:endParaRPr>
          </a:p>
        </p:txBody>
      </p:sp>
      <p:sp>
        <p:nvSpPr>
          <p:cNvPr id="11" name="Title 1"/>
          <p:cNvSpPr txBox="1">
            <a:spLocks/>
          </p:cNvSpPr>
          <p:nvPr/>
        </p:nvSpPr>
        <p:spPr>
          <a:xfrm>
            <a:off x="733425" y="1009650"/>
            <a:ext cx="10515600" cy="1325563"/>
          </a:xfrm>
          <a:prstGeom prst="rect">
            <a:avLst/>
          </a:prstGeom>
        </p:spPr>
        <p:txBody>
          <a:bodyPr vert="horz" lIns="91440" tIns="45720" rIns="91440" bIns="45720" rtlCol="1" anchor="b">
            <a:normAutofit/>
          </a:bodyPr>
          <a:lstStyle/>
          <a:p>
            <a:pPr lvl="0" algn="l" rtl="0">
              <a:lnSpc>
                <a:spcPct val="90000"/>
              </a:lnSpc>
              <a:spcBef>
                <a:spcPct val="0"/>
              </a:spcBef>
            </a:pPr>
            <a:r>
              <a:rPr lang="en-US" sz="4400" dirty="0" smtClean="0">
                <a:latin typeface="Times New Roman" panose="02020603050405020304" pitchFamily="18" charset="0"/>
                <a:ea typeface="+mj-ea"/>
                <a:cs typeface="Times New Roman" panose="02020603050405020304" pitchFamily="18" charset="0"/>
              </a:rPr>
              <a:t>Gravity Checks</a:t>
            </a:r>
            <a:endParaRPr lang="ar-JO" sz="4400"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xmlns="" val="77412755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DBC637FA-FA82-46AB-8DCB-3339F06B8F83}"/>
              </a:ext>
            </a:extLst>
          </p:cNvPr>
          <p:cNvSpPr/>
          <p:nvPr/>
        </p:nvSpPr>
        <p:spPr>
          <a:xfrm>
            <a:off x="668338" y="1568520"/>
            <a:ext cx="5675312" cy="584775"/>
          </a:xfrm>
          <a:prstGeom prst="rect">
            <a:avLst/>
          </a:prstGeom>
        </p:spPr>
        <p:txBody>
          <a:bodyPr wrap="square">
            <a:spAutoFit/>
          </a:bodyPr>
          <a:lstStyle/>
          <a:p>
            <a:pPr algn="l"/>
            <a:r>
              <a:rPr lang="en-US" sz="3200" b="1" dirty="0" smtClean="0">
                <a:latin typeface="Times New Roman" panose="02020603050405020304" pitchFamily="18" charset="0"/>
                <a:cs typeface="Times New Roman" panose="02020603050405020304" pitchFamily="18" charset="0"/>
              </a:rPr>
              <a:t>RESULTS FROM ETABS</a:t>
            </a:r>
            <a:endParaRPr lang="en-US" sz="3200" b="1" dirty="0"/>
          </a:p>
        </p:txBody>
      </p:sp>
      <p:sp>
        <p:nvSpPr>
          <p:cNvPr id="8" name="Content Placeholder 2">
            <a:extLst>
              <a:ext uri="{FF2B5EF4-FFF2-40B4-BE49-F238E27FC236}">
                <a16:creationId xmlns:a16="http://schemas.microsoft.com/office/drawing/2014/main" xmlns="" id="{C5244835-081C-47DE-B7EB-FF7412214BE5}"/>
              </a:ext>
            </a:extLst>
          </p:cNvPr>
          <p:cNvSpPr>
            <a:spLocks noGrp="1"/>
          </p:cNvSpPr>
          <p:nvPr>
            <p:ph idx="1"/>
          </p:nvPr>
        </p:nvSpPr>
        <p:spPr>
          <a:xfrm>
            <a:off x="373965" y="2506662"/>
            <a:ext cx="9884459" cy="3379788"/>
          </a:xfrm>
        </p:spPr>
        <p:txBody>
          <a:bodyPr>
            <a:normAutofit fontScale="25000" lnSpcReduction="20000"/>
          </a:bodyPr>
          <a:lstStyle/>
          <a:p>
            <a:pPr lvl="0" algn="l" rtl="0"/>
            <a:r>
              <a:rPr lang="en-US" sz="12800" dirty="0" smtClean="0">
                <a:latin typeface="Times New Roman" panose="02020603050405020304" pitchFamily="18" charset="0"/>
                <a:ea typeface="+mj-ea"/>
                <a:cs typeface="Times New Roman" panose="02020603050405020304" pitchFamily="18" charset="0"/>
              </a:rPr>
              <a:t>Period=0.719 </a:t>
            </a:r>
            <a:r>
              <a:rPr lang="en-US" sz="12800" dirty="0">
                <a:latin typeface="Times New Roman" panose="02020603050405020304" pitchFamily="18" charset="0"/>
                <a:ea typeface="+mj-ea"/>
                <a:cs typeface="Times New Roman" panose="02020603050405020304" pitchFamily="18" charset="0"/>
              </a:rPr>
              <a:t>second</a:t>
            </a:r>
            <a:r>
              <a:rPr lang="en-US" sz="12800" dirty="0" smtClean="0">
                <a:latin typeface="Times New Roman" panose="02020603050405020304" pitchFamily="18" charset="0"/>
                <a:ea typeface="+mj-ea"/>
                <a:cs typeface="Times New Roman" panose="02020603050405020304" pitchFamily="18" charset="0"/>
              </a:rPr>
              <a:t>.</a:t>
            </a:r>
            <a:endParaRPr lang="en-US" sz="12800" dirty="0">
              <a:latin typeface="Times New Roman" panose="02020603050405020304" pitchFamily="18" charset="0"/>
              <a:ea typeface="+mj-ea"/>
              <a:cs typeface="Times New Roman" panose="02020603050405020304" pitchFamily="18" charset="0"/>
            </a:endParaRPr>
          </a:p>
          <a:p>
            <a:pPr lvl="0" algn="l" rtl="0"/>
            <a:r>
              <a:rPr lang="en-US" sz="12800" dirty="0">
                <a:latin typeface="Times New Roman" panose="02020603050405020304" pitchFamily="18" charset="0"/>
                <a:ea typeface="+mj-ea"/>
                <a:cs typeface="Times New Roman" panose="02020603050405020304" pitchFamily="18" charset="0"/>
              </a:rPr>
              <a:t>Dead </a:t>
            </a:r>
            <a:r>
              <a:rPr lang="en-US" sz="12800" dirty="0" smtClean="0">
                <a:latin typeface="Times New Roman" panose="02020603050405020304" pitchFamily="18" charset="0"/>
                <a:ea typeface="+mj-ea"/>
                <a:cs typeface="Times New Roman" panose="02020603050405020304" pitchFamily="18" charset="0"/>
              </a:rPr>
              <a:t>error = 0.45%</a:t>
            </a:r>
            <a:endParaRPr lang="en-US" sz="12800" dirty="0">
              <a:latin typeface="Times New Roman" panose="02020603050405020304" pitchFamily="18" charset="0"/>
              <a:ea typeface="+mj-ea"/>
              <a:cs typeface="Times New Roman" panose="02020603050405020304" pitchFamily="18" charset="0"/>
            </a:endParaRPr>
          </a:p>
          <a:p>
            <a:pPr lvl="0" algn="l" rtl="0"/>
            <a:r>
              <a:rPr lang="en-US" sz="12800" dirty="0" smtClean="0">
                <a:latin typeface="Times New Roman" panose="02020603050405020304" pitchFamily="18" charset="0"/>
                <a:ea typeface="+mj-ea"/>
                <a:cs typeface="Times New Roman" panose="02020603050405020304" pitchFamily="18" charset="0"/>
              </a:rPr>
              <a:t>Live error = 0.05% (3kN)</a:t>
            </a:r>
            <a:endParaRPr lang="en-US" sz="12800" dirty="0">
              <a:latin typeface="Times New Roman" panose="02020603050405020304" pitchFamily="18" charset="0"/>
              <a:ea typeface="+mj-ea"/>
              <a:cs typeface="Times New Roman" panose="02020603050405020304" pitchFamily="18" charset="0"/>
            </a:endParaRPr>
          </a:p>
          <a:p>
            <a:pPr lvl="0" algn="l" rtl="0"/>
            <a:r>
              <a:rPr lang="en-US" sz="12800" dirty="0" smtClean="0">
                <a:latin typeface="Times New Roman" panose="02020603050405020304" pitchFamily="18" charset="0"/>
                <a:cs typeface="Times New Roman" panose="02020603050405020304" pitchFamily="18" charset="0"/>
              </a:rPr>
              <a:t>Superimposed error = 0.05% (4.5kN)</a:t>
            </a:r>
          </a:p>
          <a:p>
            <a:pPr lvl="0" algn="l" rtl="0"/>
            <a:r>
              <a:rPr lang="en-US" sz="12800" dirty="0" smtClean="0">
                <a:latin typeface="Times New Roman" panose="02020603050405020304" pitchFamily="18" charset="0"/>
                <a:ea typeface="+mj-ea"/>
                <a:cs typeface="Times New Roman" panose="02020603050405020304" pitchFamily="18" charset="0"/>
              </a:rPr>
              <a:t>Exterior Wall error = 0.02%(17kN)</a:t>
            </a:r>
          </a:p>
          <a:p>
            <a:pPr lvl="0" algn="l" rtl="0">
              <a:buNone/>
            </a:pPr>
            <a:r>
              <a:rPr lang="en-US" sz="12800" dirty="0" smtClean="0">
                <a:latin typeface="Times New Roman" panose="02020603050405020304" pitchFamily="18" charset="0"/>
                <a:ea typeface="+mj-ea"/>
                <a:cs typeface="Times New Roman" panose="02020603050405020304" pitchFamily="18" charset="0"/>
              </a:rPr>
              <a:t>   (Wu = 17.4 )  - (17-22kN)</a:t>
            </a:r>
          </a:p>
          <a:p>
            <a:pPr lvl="0" algn="l" rtl="0"/>
            <a:r>
              <a:rPr lang="en-US" sz="12800" dirty="0" smtClean="0">
                <a:latin typeface="Times New Roman" panose="02020603050405020304" pitchFamily="18" charset="0"/>
                <a:ea typeface="+mj-ea"/>
                <a:cs typeface="Times New Roman" panose="02020603050405020304" pitchFamily="18" charset="0"/>
              </a:rPr>
              <a:t>TOTAL ERROR = 0.57 % &lt; 5 % ,</a:t>
            </a:r>
          </a:p>
          <a:p>
            <a:pPr lvl="0" algn="l" rtl="0">
              <a:buNone/>
            </a:pPr>
            <a:r>
              <a:rPr lang="en-US" sz="12800" dirty="0" smtClean="0">
                <a:latin typeface="Times New Roman" panose="02020603050405020304" pitchFamily="18" charset="0"/>
                <a:ea typeface="+mj-ea"/>
                <a:cs typeface="Times New Roman" panose="02020603050405020304" pitchFamily="18" charset="0"/>
              </a:rPr>
              <a:t> Acceptable</a:t>
            </a:r>
            <a:endParaRPr lang="en-US" sz="12800" dirty="0">
              <a:latin typeface="Times New Roman" panose="02020603050405020304" pitchFamily="18" charset="0"/>
              <a:ea typeface="+mj-ea"/>
              <a:cs typeface="Times New Roman" panose="02020603050405020304" pitchFamily="18" charset="0"/>
            </a:endParaRPr>
          </a:p>
          <a:p>
            <a:pPr lvl="0" algn="l" rtl="0"/>
            <a:endParaRPr lang="en-US" sz="3200" dirty="0">
              <a:latin typeface="Times New Roman" panose="02020603050405020304" pitchFamily="18" charset="0"/>
              <a:ea typeface="+mj-ea"/>
              <a:cs typeface="Times New Roman" panose="02020603050405020304" pitchFamily="18" charset="0"/>
            </a:endParaRPr>
          </a:p>
          <a:p>
            <a:pPr lvl="0" algn="l" rtl="0"/>
            <a:endParaRPr lang="en-US" sz="3200" dirty="0">
              <a:latin typeface="Times New Roman" panose="02020603050405020304" pitchFamily="18" charset="0"/>
              <a:ea typeface="+mj-ea"/>
              <a:cs typeface="Times New Roman" panose="02020603050405020304" pitchFamily="18" charset="0"/>
            </a:endParaRPr>
          </a:p>
        </p:txBody>
      </p:sp>
      <p:sp>
        <p:nvSpPr>
          <p:cNvPr id="7" name="Rectangle 6">
            <a:extLst>
              <a:ext uri="{FF2B5EF4-FFF2-40B4-BE49-F238E27FC236}">
                <a16:creationId xmlns:a16="http://schemas.microsoft.com/office/drawing/2014/main" xmlns="" id="{DBC637FA-FA82-46AB-8DCB-3339F06B8F83}"/>
              </a:ext>
            </a:extLst>
          </p:cNvPr>
          <p:cNvSpPr/>
          <p:nvPr/>
        </p:nvSpPr>
        <p:spPr>
          <a:xfrm>
            <a:off x="592137" y="472500"/>
            <a:ext cx="6865937" cy="707886"/>
          </a:xfrm>
          <a:prstGeom prst="rect">
            <a:avLst/>
          </a:prstGeom>
        </p:spPr>
        <p:txBody>
          <a:bodyPr wrap="square">
            <a:spAutoFit/>
          </a:bodyPr>
          <a:lstStyle/>
          <a:p>
            <a:pPr algn="l"/>
            <a:r>
              <a:rPr lang="en-US" sz="4000" b="1" dirty="0" smtClean="0">
                <a:latin typeface="Times New Roman" panose="02020603050405020304" pitchFamily="18" charset="0"/>
                <a:cs typeface="Times New Roman" panose="02020603050405020304" pitchFamily="18" charset="0"/>
              </a:rPr>
              <a:t>Gravity Analysis</a:t>
            </a:r>
            <a:endParaRPr lang="en-US" sz="4000" b="1"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3"/>
          <a:srcRect/>
          <a:stretch>
            <a:fillRect/>
          </a:stretch>
        </p:blipFill>
        <p:spPr bwMode="auto">
          <a:xfrm>
            <a:off x="7281863" y="-51126"/>
            <a:ext cx="4910137" cy="6909126"/>
          </a:xfrm>
          <a:prstGeom prst="rect">
            <a:avLst/>
          </a:prstGeom>
          <a:noFill/>
          <a:ln w="9525">
            <a:noFill/>
            <a:miter lim="800000"/>
            <a:headEnd/>
            <a:tailEnd/>
          </a:ln>
          <a:effectLst/>
        </p:spPr>
      </p:pic>
    </p:spTree>
    <p:extLst>
      <p:ext uri="{BB962C8B-B14F-4D97-AF65-F5344CB8AC3E}">
        <p14:creationId xmlns:p14="http://schemas.microsoft.com/office/powerpoint/2010/main" xmlns="" val="313893404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5C4F45B-403E-46A9-9BF7-3DDAE0AB887C}"/>
              </a:ext>
            </a:extLst>
          </p:cNvPr>
          <p:cNvSpPr>
            <a:spLocks noGrp="1"/>
          </p:cNvSpPr>
          <p:nvPr>
            <p:ph type="title"/>
          </p:nvPr>
        </p:nvSpPr>
        <p:spPr/>
        <p:txBody>
          <a:bodyPr/>
          <a:lstStyle/>
          <a:p>
            <a:pPr algn="l" rtl="0"/>
            <a:r>
              <a:rPr lang="en-US" dirty="0"/>
              <a:t>Preliminary Design</a:t>
            </a:r>
          </a:p>
        </p:txBody>
      </p:sp>
      <p:sp>
        <p:nvSpPr>
          <p:cNvPr id="3" name="Content Placeholder 2">
            <a:extLst>
              <a:ext uri="{FF2B5EF4-FFF2-40B4-BE49-F238E27FC236}">
                <a16:creationId xmlns:a16="http://schemas.microsoft.com/office/drawing/2014/main" xmlns="" id="{CE2A2027-9F14-4457-8A0B-D05582127C80}"/>
              </a:ext>
            </a:extLst>
          </p:cNvPr>
          <p:cNvSpPr>
            <a:spLocks noGrp="1"/>
          </p:cNvSpPr>
          <p:nvPr>
            <p:ph idx="1"/>
          </p:nvPr>
        </p:nvSpPr>
        <p:spPr/>
        <p:txBody>
          <a:bodyPr>
            <a:normAutofit fontScale="92500"/>
          </a:bodyPr>
          <a:lstStyle/>
          <a:p>
            <a:pPr algn="l" rtl="0">
              <a:lnSpc>
                <a:spcPct val="150000"/>
              </a:lnSpc>
            </a:pPr>
            <a:r>
              <a:rPr lang="en-US" dirty="0"/>
              <a:t>Preliminary design is one of the most important stages in designing the project, since a first indication of the sizes and dimensions of different structural elements is formed in this stage. </a:t>
            </a:r>
            <a:endParaRPr lang="ar-JO" dirty="0"/>
          </a:p>
          <a:p>
            <a:pPr algn="l" rtl="0">
              <a:lnSpc>
                <a:spcPct val="150000"/>
              </a:lnSpc>
            </a:pPr>
            <a:r>
              <a:rPr lang="en-US" dirty="0"/>
              <a:t> It's important to notice that in this project only gravity loads are taken into consideration for determining the dimensions then the structure will be checked  for seismic loads using ETABS for the final design.</a:t>
            </a:r>
          </a:p>
        </p:txBody>
      </p:sp>
    </p:spTree>
    <p:extLst>
      <p:ext uri="{BB962C8B-B14F-4D97-AF65-F5344CB8AC3E}">
        <p14:creationId xmlns:p14="http://schemas.microsoft.com/office/powerpoint/2010/main" xmlns="" val="1907617098"/>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a:extLst>
                  <a:ext uri="{FF2B5EF4-FFF2-40B4-BE49-F238E27FC236}">
                    <a16:creationId xmlns:a16="http://schemas.microsoft.com/office/drawing/2014/main" id="{EAE56D51-96DD-41B4-A7CC-D35E7431CB2D}"/>
                  </a:ext>
                </a:extLst>
              </p:cNvPr>
              <p:cNvSpPr>
                <a:spLocks noGrp="1"/>
              </p:cNvSpPr>
              <p:nvPr>
                <p:ph idx="1"/>
              </p:nvPr>
            </p:nvSpPr>
            <p:spPr>
              <a:xfrm>
                <a:off x="838200" y="580571"/>
                <a:ext cx="10515600" cy="5596392"/>
              </a:xfrm>
            </p:spPr>
            <p:txBody>
              <a:bodyPr/>
              <a:lstStyle/>
              <a:p>
                <a:pPr algn="l" rtl="0">
                  <a:lnSpc>
                    <a:spcPct val="150000"/>
                  </a:lnSpc>
                </a:pPr>
                <a:r>
                  <a:rPr lang="en-US" dirty="0"/>
                  <a:t>To </a:t>
                </a:r>
                <a:r>
                  <a:rPr lang="en-US" dirty="0" err="1"/>
                  <a:t>dettermine</a:t>
                </a:r>
                <a:r>
                  <a:rPr lang="en-US" dirty="0"/>
                  <a:t> the </a:t>
                </a:r>
                <a:r>
                  <a:rPr lang="en-US" dirty="0" err="1"/>
                  <a:t>equivelent</a:t>
                </a:r>
                <a:r>
                  <a:rPr lang="en-US" dirty="0"/>
                  <a:t> the solid slab thickness :</a:t>
                </a:r>
              </a:p>
              <a:p>
                <a:pPr algn="l" rtl="0">
                  <a:lnSpc>
                    <a:spcPct val="150000"/>
                  </a:lnSpc>
                </a:pPr>
                <a:r>
                  <a:rPr lang="en-US" dirty="0"/>
                  <a:t>I eq solid = I U-boot</a:t>
                </a:r>
              </a:p>
              <a:p>
                <a:pPr algn="l" rtl="0">
                  <a:lnSpc>
                    <a:spcPct val="150000"/>
                  </a:lnSpc>
                </a:pPr>
                <a14:m>
                  <m:oMath xmlns:m="http://schemas.openxmlformats.org/officeDocument/2006/math">
                    <m:f>
                      <m:fPr>
                        <m:ctrlPr>
                          <a:rPr lang="en-US" i="1"/>
                        </m:ctrlPr>
                      </m:fPr>
                      <m:num>
                        <m:r>
                          <a:rPr lang="en-US" i="1"/>
                          <m:t>67</m:t>
                        </m:r>
                        <m:r>
                          <a:rPr lang="en-US" i="1"/>
                          <m:t>∗</m:t>
                        </m:r>
                        <m:sSup>
                          <m:sSupPr>
                            <m:ctrlPr>
                              <a:rPr lang="en-US" i="1"/>
                            </m:ctrlPr>
                          </m:sSupPr>
                          <m:e>
                            <m:r>
                              <a:rPr lang="en-US" i="1"/>
                              <m:t>h</m:t>
                            </m:r>
                          </m:e>
                          <m:sup>
                            <m:r>
                              <a:rPr lang="en-US" i="1"/>
                              <m:t>3</m:t>
                            </m:r>
                          </m:sup>
                        </m:sSup>
                      </m:num>
                      <m:den>
                        <m:r>
                          <a:rPr lang="en-US" i="1"/>
                          <m:t>12</m:t>
                        </m:r>
                      </m:den>
                    </m:f>
                    <m:r>
                      <a:rPr lang="en-US" i="1"/>
                      <m:t>= </m:t>
                    </m:r>
                    <m:f>
                      <m:fPr>
                        <m:ctrlPr>
                          <a:rPr lang="en-US" i="1"/>
                        </m:ctrlPr>
                      </m:fPr>
                      <m:num>
                        <m:r>
                          <a:rPr lang="en-US" i="1"/>
                          <m:t>67</m:t>
                        </m:r>
                        <m:r>
                          <a:rPr lang="en-US" i="1"/>
                          <m:t>∗</m:t>
                        </m:r>
                        <m:sSup>
                          <m:sSupPr>
                            <m:ctrlPr>
                              <a:rPr lang="en-US" i="1"/>
                            </m:ctrlPr>
                          </m:sSupPr>
                          <m:e>
                            <m:r>
                              <a:rPr lang="en-US" i="1"/>
                              <m:t>25</m:t>
                            </m:r>
                          </m:e>
                          <m:sup>
                            <m:r>
                              <a:rPr lang="en-US" i="1"/>
                              <m:t>3</m:t>
                            </m:r>
                          </m:sup>
                        </m:sSup>
                      </m:num>
                      <m:den>
                        <m:r>
                          <a:rPr lang="en-US" i="1"/>
                          <m:t>12</m:t>
                        </m:r>
                      </m:den>
                    </m:f>
                    <m:r>
                      <a:rPr lang="en-US" i="1"/>
                      <m:t>−</m:t>
                    </m:r>
                    <m:f>
                      <m:fPr>
                        <m:ctrlPr>
                          <a:rPr lang="en-US" i="1"/>
                        </m:ctrlPr>
                      </m:fPr>
                      <m:num>
                        <m:r>
                          <a:rPr lang="en-US" i="1"/>
                          <m:t>52</m:t>
                        </m:r>
                        <m:r>
                          <a:rPr lang="en-US" i="1"/>
                          <m:t>∗</m:t>
                        </m:r>
                        <m:sSup>
                          <m:sSupPr>
                            <m:ctrlPr>
                              <a:rPr lang="en-US" i="1"/>
                            </m:ctrlPr>
                          </m:sSupPr>
                          <m:e>
                            <m:r>
                              <a:rPr lang="en-US" i="1"/>
                              <m:t>13</m:t>
                            </m:r>
                          </m:e>
                          <m:sup>
                            <m:r>
                              <a:rPr lang="en-US" i="1"/>
                              <m:t>3</m:t>
                            </m:r>
                          </m:sup>
                        </m:sSup>
                      </m:num>
                      <m:den>
                        <m:r>
                          <a:rPr lang="en-US" i="1"/>
                          <m:t>12</m:t>
                        </m:r>
                      </m:den>
                    </m:f>
                  </m:oMath>
                </a14:m>
                <a:br>
                  <a:rPr lang="en-US" dirty="0"/>
                </a:br>
                <a14:m>
                  <m:oMath xmlns:m="http://schemas.openxmlformats.org/officeDocument/2006/math">
                    <m:r>
                      <a:rPr lang="en-US" i="1"/>
                      <m:t>𝑇</m:t>
                    </m:r>
                    <m:r>
                      <a:rPr lang="en-US" i="1"/>
                      <m:t>h</m:t>
                    </m:r>
                    <m:r>
                      <a:rPr lang="en-US" i="1"/>
                      <m:t>𝑒𝑛</m:t>
                    </m:r>
                    <m:r>
                      <a:rPr lang="en-US" i="1"/>
                      <m:t> </m:t>
                    </m:r>
                    <m:r>
                      <a:rPr lang="en-US" i="1"/>
                      <m:t>h</m:t>
                    </m:r>
                    <m:r>
                      <a:rPr lang="en-US" i="1"/>
                      <m:t> </m:t>
                    </m:r>
                    <m:r>
                      <a:rPr lang="en-US" i="1"/>
                      <m:t>𝑒𝑞</m:t>
                    </m:r>
                    <m:r>
                      <a:rPr lang="en-US" i="1"/>
                      <m:t>=</m:t>
                    </m:r>
                    <m:r>
                      <a:rPr lang="en-US" i="1"/>
                      <m:t>24</m:t>
                    </m:r>
                    <m:r>
                      <a:rPr lang="en-US" i="1"/>
                      <m:t>.</m:t>
                    </m:r>
                    <m:r>
                      <a:rPr lang="en-US" i="1"/>
                      <m:t>06</m:t>
                    </m:r>
                    <m:r>
                      <a:rPr lang="en-US" i="1"/>
                      <m:t> </m:t>
                    </m:r>
                    <m:r>
                      <a:rPr lang="en-US" i="1"/>
                      <m:t>𝑐𝑚</m:t>
                    </m:r>
                  </m:oMath>
                </a14:m>
                <a:endParaRPr lang="en-US" dirty="0"/>
              </a:p>
              <a:p>
                <a:pPr algn="l" rtl="0"/>
                <a:endParaRPr lang="en-US" dirty="0"/>
              </a:p>
            </p:txBody>
          </p:sp>
        </mc:Choice>
        <mc:Fallback>
          <p:sp>
            <p:nvSpPr>
              <p:cNvPr id="3" name="Content Placeholder 2">
                <a:extLst>
                  <a:ext uri="{FF2B5EF4-FFF2-40B4-BE49-F238E27FC236}">
                    <a16:creationId xmlns:a16="http://schemas.microsoft.com/office/drawing/2014/main" xmlns="" id="{EAE56D51-96DD-41B4-A7CC-D35E7431CB2D}"/>
                  </a:ext>
                </a:extLst>
              </p:cNvPr>
              <p:cNvSpPr>
                <a:spLocks noGrp="1" noRot="1" noChangeAspect="1" noMove="1" noResize="1" noEditPoints="1" noAdjustHandles="1" noChangeArrowheads="1" noChangeShapeType="1" noTextEdit="1"/>
              </p:cNvSpPr>
              <p:nvPr>
                <p:ph idx="1"/>
              </p:nvPr>
            </p:nvSpPr>
            <p:spPr>
              <a:xfrm>
                <a:off x="838200" y="580571"/>
                <a:ext cx="10515600" cy="5596392"/>
              </a:xfrm>
              <a:blipFill>
                <a:blip r:embed="rId2"/>
                <a:stretch>
                  <a:fillRect l="-1043"/>
                </a:stretch>
              </a:blipFill>
            </p:spPr>
            <p:txBody>
              <a:bodyPr/>
              <a:lstStyle/>
              <a:p>
                <a:r>
                  <a:rPr lang="en-US">
                    <a:noFill/>
                  </a:rPr>
                  <a:t> </a:t>
                </a:r>
              </a:p>
            </p:txBody>
          </p:sp>
        </mc:Fallback>
      </mc:AlternateContent>
    </p:spTree>
    <p:extLst>
      <p:ext uri="{BB962C8B-B14F-4D97-AF65-F5344CB8AC3E}">
        <p14:creationId xmlns:p14="http://schemas.microsoft.com/office/powerpoint/2010/main" xmlns="" val="1696162348"/>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a:extLst>
                  <a:ext uri="{FF2B5EF4-FFF2-40B4-BE49-F238E27FC236}">
                    <a16:creationId xmlns:a16="http://schemas.microsoft.com/office/drawing/2014/main" id="{301274E7-9943-4814-A42C-5A92101D632C}"/>
                  </a:ext>
                </a:extLst>
              </p:cNvPr>
              <p:cNvSpPr>
                <a:spLocks noGrp="1"/>
              </p:cNvSpPr>
              <p:nvPr>
                <p:ph idx="1"/>
              </p:nvPr>
            </p:nvSpPr>
            <p:spPr>
              <a:xfrm>
                <a:off x="838200" y="406400"/>
                <a:ext cx="10515600" cy="5683478"/>
              </a:xfrm>
            </p:spPr>
            <p:txBody>
              <a:bodyPr>
                <a:normAutofit/>
              </a:bodyPr>
              <a:lstStyle/>
              <a:p>
                <a:pPr algn="l" rtl="0"/>
                <a:r>
                  <a:rPr lang="en-US" dirty="0"/>
                  <a:t>Calculation of </a:t>
                </a:r>
                <a:r>
                  <a:rPr lang="en-US" dirty="0" err="1"/>
                  <a:t>modifires</a:t>
                </a:r>
                <a:r>
                  <a:rPr lang="en-US" dirty="0"/>
                  <a:t>:</a:t>
                </a:r>
              </a:p>
              <a:p>
                <a:pPr algn="l" rtl="0">
                  <a:lnSpc>
                    <a:spcPct val="150000"/>
                  </a:lnSpc>
                </a:pPr>
                <a:r>
                  <a:rPr lang="en-US" sz="2400" dirty="0"/>
                  <a:t>*f11 =</a:t>
                </a:r>
                <a14:m>
                  <m:oMath xmlns:m="http://schemas.openxmlformats.org/officeDocument/2006/math">
                    <m:f>
                      <m:fPr>
                        <m:ctrlPr>
                          <a:rPr lang="en-US" sz="2400" i="1"/>
                        </m:ctrlPr>
                      </m:fPr>
                      <m:num>
                        <m:r>
                          <a:rPr lang="en-US" sz="2400" i="1"/>
                          <m:t>𝐴𝑟𝑒𝑎</m:t>
                        </m:r>
                        <m:r>
                          <a:rPr lang="en-US" sz="2400" i="1"/>
                          <m:t> </m:t>
                        </m:r>
                        <m:r>
                          <a:rPr lang="en-US" sz="2400" i="1"/>
                          <m:t>𝐼</m:t>
                        </m:r>
                        <m:r>
                          <a:rPr lang="en-US" sz="2400" i="1"/>
                          <m:t>− </m:t>
                        </m:r>
                        <m:r>
                          <a:rPr lang="en-US" sz="2400" i="1"/>
                          <m:t>𝑠𝑒𝑐𝑡𝑖𝑜𝑛</m:t>
                        </m:r>
                        <m:r>
                          <a:rPr lang="en-US" sz="2400" i="1"/>
                          <m:t> </m:t>
                        </m:r>
                      </m:num>
                      <m:den>
                        <m:r>
                          <a:rPr lang="en-US" sz="2400" i="1"/>
                          <m:t>𝐴𝑟𝑒𝑎</m:t>
                        </m:r>
                        <m:r>
                          <a:rPr lang="en-US" sz="2400" i="1"/>
                          <m:t> </m:t>
                        </m:r>
                        <m:r>
                          <a:rPr lang="en-US" sz="2400" i="1"/>
                          <m:t>𝑒𝑞</m:t>
                        </m:r>
                        <m:r>
                          <a:rPr lang="en-US" sz="2400" i="1"/>
                          <m:t> </m:t>
                        </m:r>
                        <m:r>
                          <a:rPr lang="en-US" sz="2400" i="1"/>
                          <m:t>𝑠𝑜𝑙𝑖𝑑</m:t>
                        </m:r>
                      </m:den>
                    </m:f>
                    <m:r>
                      <a:rPr lang="en-US" sz="2400" i="1"/>
                      <m:t>=</m:t>
                    </m:r>
                    <m:f>
                      <m:fPr>
                        <m:ctrlPr>
                          <a:rPr lang="en-US" sz="2400" i="1"/>
                        </m:ctrlPr>
                      </m:fPr>
                      <m:num>
                        <m:r>
                          <a:rPr lang="en-US" sz="2400" i="1"/>
                          <m:t>999</m:t>
                        </m:r>
                      </m:num>
                      <m:den>
                        <m:r>
                          <a:rPr lang="en-US" sz="2400" i="1"/>
                          <m:t>1612</m:t>
                        </m:r>
                        <m:r>
                          <a:rPr lang="en-US" sz="2400" i="1"/>
                          <m:t>.</m:t>
                        </m:r>
                        <m:r>
                          <a:rPr lang="en-US" sz="2400" i="1"/>
                          <m:t>02</m:t>
                        </m:r>
                      </m:den>
                    </m:f>
                    <m:r>
                      <a:rPr lang="en-US" sz="2400" i="1"/>
                      <m:t>=</m:t>
                    </m:r>
                    <m:r>
                      <a:rPr lang="en-US" sz="2400" i="1"/>
                      <m:t>0</m:t>
                    </m:r>
                    <m:r>
                      <a:rPr lang="en-US" sz="2400" i="1"/>
                      <m:t>.</m:t>
                    </m:r>
                    <m:r>
                      <a:rPr lang="en-US" sz="2400" i="1"/>
                      <m:t>619</m:t>
                    </m:r>
                    <m:r>
                      <a:rPr lang="en-US" sz="2400" i="1"/>
                      <m:t> </m:t>
                    </m:r>
                  </m:oMath>
                </a14:m>
                <a:endParaRPr lang="en-US" sz="2400" dirty="0"/>
              </a:p>
              <a:p>
                <a:pPr algn="l" rtl="0">
                  <a:lnSpc>
                    <a:spcPct val="150000"/>
                  </a:lnSpc>
                </a:pPr>
                <a:r>
                  <a:rPr lang="en-US" sz="2400" dirty="0"/>
                  <a:t>*f11=f22 =f12=0.619 (2 way slabs) </a:t>
                </a:r>
              </a:p>
              <a:p>
                <a:pPr algn="l" rtl="0">
                  <a:lnSpc>
                    <a:spcPct val="150000"/>
                  </a:lnSpc>
                </a:pPr>
                <a:r>
                  <a:rPr lang="en-US" sz="2400" dirty="0"/>
                  <a:t>*m</a:t>
                </a:r>
                <a:r>
                  <a:rPr lang="en-US" sz="2400" baseline="-25000" dirty="0"/>
                  <a:t>11</a:t>
                </a:r>
                <a:r>
                  <a:rPr lang="en-US" sz="2400" dirty="0"/>
                  <a:t>=m</a:t>
                </a:r>
                <a:r>
                  <a:rPr lang="en-US" sz="2400" baseline="-25000" dirty="0"/>
                  <a:t>22</a:t>
                </a:r>
                <a:r>
                  <a:rPr lang="en-US" sz="2400" dirty="0"/>
                  <a:t>=m12=0.25</a:t>
                </a:r>
              </a:p>
              <a:p>
                <a:pPr algn="l" rtl="0">
                  <a:lnSpc>
                    <a:spcPct val="150000"/>
                  </a:lnSpc>
                </a:pPr>
                <a:r>
                  <a:rPr lang="en-US" sz="2400" dirty="0"/>
                  <a:t>*[ V13= f11 , V23=f22]= 0.619 </a:t>
                </a:r>
              </a:p>
              <a:p>
                <a:pPr algn="l" rtl="0"/>
                <a:r>
                  <a:rPr lang="en-US" sz="2400" dirty="0"/>
                  <a:t>*Mass </a:t>
                </a:r>
                <a:r>
                  <a:rPr lang="en-US" sz="2400" dirty="0" err="1"/>
                  <a:t>modifires</a:t>
                </a:r>
                <a:r>
                  <a:rPr lang="en-US" sz="2400" dirty="0"/>
                  <a:t> =</a:t>
                </a:r>
                <a14:m>
                  <m:oMath xmlns:m="http://schemas.openxmlformats.org/officeDocument/2006/math">
                    <m:f>
                      <m:fPr>
                        <m:ctrlPr>
                          <a:rPr lang="en-US" sz="2400" i="1"/>
                        </m:ctrlPr>
                      </m:fPr>
                      <m:num>
                        <m:r>
                          <a:rPr lang="en-US" sz="2400" i="1"/>
                          <m:t>𝑊𝑒𝑖𝑔</m:t>
                        </m:r>
                        <m:r>
                          <a:rPr lang="en-US" sz="2400" i="1"/>
                          <m:t>h</m:t>
                        </m:r>
                        <m:r>
                          <a:rPr lang="en-US" sz="2400" i="1"/>
                          <m:t>𝑡</m:t>
                        </m:r>
                        <m:r>
                          <a:rPr lang="en-US" sz="2400" i="1"/>
                          <m:t> </m:t>
                        </m:r>
                        <m:r>
                          <a:rPr lang="en-US" sz="2400" i="1"/>
                          <m:t>𝐼</m:t>
                        </m:r>
                        <m:r>
                          <a:rPr lang="en-US" sz="2400" i="1"/>
                          <m:t>−</m:t>
                        </m:r>
                        <m:r>
                          <a:rPr lang="en-US" sz="2400" i="1"/>
                          <m:t>𝑠𝑒𝑐𝑡𝑖𝑜𝑛</m:t>
                        </m:r>
                        <m:r>
                          <a:rPr lang="en-US" sz="2400" i="1"/>
                          <m:t> </m:t>
                        </m:r>
                      </m:num>
                      <m:den>
                        <m:r>
                          <a:rPr lang="en-US" sz="2400" i="1"/>
                          <m:t>𝑊𝑒𝑖𝑔</m:t>
                        </m:r>
                        <m:r>
                          <a:rPr lang="en-US" sz="2400" i="1"/>
                          <m:t>h</m:t>
                        </m:r>
                        <m:r>
                          <a:rPr lang="en-US" sz="2400" i="1"/>
                          <m:t>𝑡</m:t>
                        </m:r>
                        <m:r>
                          <a:rPr lang="en-US" sz="2400" i="1"/>
                          <m:t> </m:t>
                        </m:r>
                        <m:r>
                          <a:rPr lang="en-US" sz="2400" i="1"/>
                          <m:t>𝑒𝑞</m:t>
                        </m:r>
                        <m:r>
                          <a:rPr lang="en-US" sz="2400" i="1"/>
                          <m:t> </m:t>
                        </m:r>
                        <m:r>
                          <a:rPr lang="en-US" sz="2400" i="1"/>
                          <m:t>𝑠𝑜𝑙𝑖𝑑</m:t>
                        </m:r>
                      </m:den>
                    </m:f>
                  </m:oMath>
                </a14:m>
                <a:r>
                  <a:rPr lang="en-US" sz="2400" dirty="0"/>
                  <a:t>=</a:t>
                </a:r>
                <a14:m>
                  <m:oMath xmlns:m="http://schemas.openxmlformats.org/officeDocument/2006/math">
                    <m:f>
                      <m:fPr>
                        <m:ctrlPr>
                          <a:rPr lang="en-US" sz="2400" i="1"/>
                        </m:ctrlPr>
                      </m:fPr>
                      <m:num>
                        <m:r>
                          <a:rPr lang="en-US" sz="2400" i="1"/>
                          <m:t>4</m:t>
                        </m:r>
                        <m:r>
                          <a:rPr lang="en-US" sz="2400" i="1"/>
                          <m:t>.</m:t>
                        </m:r>
                        <m:r>
                          <a:rPr lang="en-US" sz="2400" i="1"/>
                          <m:t>32</m:t>
                        </m:r>
                      </m:num>
                      <m:den>
                        <m:r>
                          <a:rPr lang="en-US" sz="2400" i="1"/>
                          <m:t>0</m:t>
                        </m:r>
                        <m:r>
                          <a:rPr lang="en-US" sz="2400" i="1"/>
                          <m:t>.</m:t>
                        </m:r>
                        <m:r>
                          <a:rPr lang="en-US" sz="2400" i="1"/>
                          <m:t>2406</m:t>
                        </m:r>
                        <m:r>
                          <a:rPr lang="en-US" sz="2400" i="1"/>
                          <m:t>∗</m:t>
                        </m:r>
                        <m:r>
                          <a:rPr lang="en-US" sz="2400" i="1"/>
                          <m:t>25</m:t>
                        </m:r>
                      </m:den>
                    </m:f>
                    <m:r>
                      <a:rPr lang="en-US" sz="2400" i="1"/>
                      <m:t>=</m:t>
                    </m:r>
                    <m:r>
                      <a:rPr lang="en-US" sz="2400" i="1"/>
                      <m:t>0</m:t>
                    </m:r>
                    <m:r>
                      <a:rPr lang="en-US" sz="2400" i="1"/>
                      <m:t>.</m:t>
                    </m:r>
                    <m:r>
                      <a:rPr lang="en-US" sz="2400" i="1"/>
                      <m:t>718</m:t>
                    </m:r>
                  </m:oMath>
                </a14:m>
                <a:endParaRPr lang="en-US" sz="2400" dirty="0"/>
              </a:p>
              <a:p>
                <a:pPr algn="l" rtl="0"/>
                <a14:m>
                  <m:oMath xmlns:m="http://schemas.openxmlformats.org/officeDocument/2006/math">
                    <m:sSub>
                      <m:sSubPr>
                        <m:ctrlPr>
                          <a:rPr lang="en-US" sz="2400" i="1"/>
                        </m:ctrlPr>
                      </m:sSubPr>
                      <m:e>
                        <m:r>
                          <m:rPr>
                            <m:sty m:val="p"/>
                          </m:rPr>
                          <a:rPr lang="en-US" sz="2400"/>
                          <m:t>W</m:t>
                        </m:r>
                      </m:e>
                      <m:sub>
                        <m:r>
                          <m:rPr>
                            <m:sty m:val="p"/>
                          </m:rPr>
                          <a:rPr lang="en-US" sz="2400"/>
                          <m:t>D</m:t>
                        </m:r>
                      </m:sub>
                    </m:sSub>
                    <m:r>
                      <a:rPr lang="en-US" sz="2400" i="1"/>
                      <m:t>=</m:t>
                    </m:r>
                    <m:r>
                      <a:rPr lang="en-US" sz="2400" i="1"/>
                      <m:t>4</m:t>
                    </m:r>
                    <m:r>
                      <a:rPr lang="en-US" sz="2400" i="1"/>
                      <m:t>.</m:t>
                    </m:r>
                    <m:r>
                      <a:rPr lang="en-US" sz="2400" i="1"/>
                      <m:t>32</m:t>
                    </m:r>
                    <m:r>
                      <a:rPr lang="en-US" sz="2400" i="1"/>
                      <m:t> </m:t>
                    </m:r>
                    <m:r>
                      <a:rPr lang="en-US" sz="2400" i="1"/>
                      <m:t>𝐾𝑁</m:t>
                    </m:r>
                    <m:r>
                      <a:rPr lang="en-US" sz="2400" i="1"/>
                      <m:t>/</m:t>
                    </m:r>
                    <m:sSup>
                      <m:sSupPr>
                        <m:ctrlPr>
                          <a:rPr lang="en-US" sz="2400" i="1"/>
                        </m:ctrlPr>
                      </m:sSupPr>
                      <m:e>
                        <m:r>
                          <a:rPr lang="en-US" sz="2400" i="1"/>
                          <m:t>𝑚</m:t>
                        </m:r>
                      </m:e>
                      <m:sup>
                        <m:r>
                          <a:rPr lang="en-US" sz="2400" i="1"/>
                          <m:t>2</m:t>
                        </m:r>
                      </m:sup>
                    </m:sSup>
                  </m:oMath>
                </a14:m>
                <a:endParaRPr lang="en-US" sz="2400" dirty="0"/>
              </a:p>
              <a:p>
                <a:pPr algn="l" rtl="0"/>
                <a14:m>
                  <m:oMath xmlns:m="http://schemas.openxmlformats.org/officeDocument/2006/math">
                    <m:sSub>
                      <m:sSubPr>
                        <m:ctrlPr>
                          <a:rPr lang="en-US" sz="2400" i="1"/>
                        </m:ctrlPr>
                      </m:sSubPr>
                      <m:e>
                        <m:r>
                          <m:rPr>
                            <m:sty m:val="p"/>
                          </m:rPr>
                          <a:rPr lang="en-US" sz="2400"/>
                          <m:t>W</m:t>
                        </m:r>
                      </m:e>
                      <m:sub>
                        <m:r>
                          <m:rPr>
                            <m:sty m:val="p"/>
                          </m:rPr>
                          <a:rPr lang="en-US" sz="2400"/>
                          <m:t>L</m:t>
                        </m:r>
                      </m:sub>
                    </m:sSub>
                    <m:r>
                      <a:rPr lang="en-US" sz="2400" i="1"/>
                      <m:t>=</m:t>
                    </m:r>
                    <m:r>
                      <a:rPr lang="en-US" sz="2400" i="1"/>
                      <m:t>3</m:t>
                    </m:r>
                    <m:r>
                      <a:rPr lang="en-US" sz="2400" i="1"/>
                      <m:t>  </m:t>
                    </m:r>
                    <m:r>
                      <a:rPr lang="en-US" sz="2400" i="1"/>
                      <m:t>𝐾𝑁</m:t>
                    </m:r>
                    <m:r>
                      <a:rPr lang="en-US" sz="2400" i="1"/>
                      <m:t>/</m:t>
                    </m:r>
                    <m:sSup>
                      <m:sSupPr>
                        <m:ctrlPr>
                          <a:rPr lang="en-US" sz="2400" i="1"/>
                        </m:ctrlPr>
                      </m:sSupPr>
                      <m:e>
                        <m:r>
                          <a:rPr lang="en-US" sz="2400" i="1"/>
                          <m:t>𝑚</m:t>
                        </m:r>
                      </m:e>
                      <m:sup>
                        <m:r>
                          <a:rPr lang="en-US" sz="2400" i="1"/>
                          <m:t>2</m:t>
                        </m:r>
                      </m:sup>
                    </m:sSup>
                  </m:oMath>
                </a14:m>
                <a:endParaRPr lang="en-US" sz="2400" dirty="0"/>
              </a:p>
              <a:p>
                <a:pPr algn="l" rtl="0"/>
                <a14:m>
                  <m:oMath xmlns:m="http://schemas.openxmlformats.org/officeDocument/2006/math">
                    <m:sSub>
                      <m:sSubPr>
                        <m:ctrlPr>
                          <a:rPr lang="en-US" sz="2400" i="1"/>
                        </m:ctrlPr>
                      </m:sSubPr>
                      <m:e>
                        <m:r>
                          <m:rPr>
                            <m:sty m:val="p"/>
                          </m:rPr>
                          <a:rPr lang="en-US" sz="2400"/>
                          <m:t>W</m:t>
                        </m:r>
                      </m:e>
                      <m:sub>
                        <m:r>
                          <m:rPr>
                            <m:sty m:val="p"/>
                          </m:rPr>
                          <a:rPr lang="en-US" sz="2400"/>
                          <m:t>SD</m:t>
                        </m:r>
                      </m:sub>
                    </m:sSub>
                    <m:r>
                      <a:rPr lang="en-US" sz="2400" i="1"/>
                      <m:t>=</m:t>
                    </m:r>
                    <m:r>
                      <a:rPr lang="en-US" sz="2400" i="1"/>
                      <m:t>4</m:t>
                    </m:r>
                    <m:r>
                      <a:rPr lang="en-US" sz="2400" i="1"/>
                      <m:t>.</m:t>
                    </m:r>
                    <m:r>
                      <a:rPr lang="en-US" sz="2400" i="1"/>
                      <m:t>5</m:t>
                    </m:r>
                    <m:r>
                      <a:rPr lang="en-US" sz="2400" i="1"/>
                      <m:t> </m:t>
                    </m:r>
                    <m:r>
                      <a:rPr lang="en-US" sz="2400" i="1"/>
                      <m:t>𝐾𝑁</m:t>
                    </m:r>
                    <m:r>
                      <a:rPr lang="en-US" sz="2400" i="1"/>
                      <m:t>/</m:t>
                    </m:r>
                    <m:sSup>
                      <m:sSupPr>
                        <m:ctrlPr>
                          <a:rPr lang="en-US" sz="2400" i="1"/>
                        </m:ctrlPr>
                      </m:sSupPr>
                      <m:e>
                        <m:r>
                          <a:rPr lang="en-US" sz="2400" i="1"/>
                          <m:t>𝑚</m:t>
                        </m:r>
                      </m:e>
                      <m:sup>
                        <m:r>
                          <a:rPr lang="en-US" sz="2400" i="1"/>
                          <m:t>2</m:t>
                        </m:r>
                      </m:sup>
                    </m:sSup>
                  </m:oMath>
                </a14:m>
                <a:endParaRPr lang="en-US" dirty="0"/>
              </a:p>
              <a:p>
                <a:pPr algn="l" rtl="0">
                  <a:lnSpc>
                    <a:spcPct val="150000"/>
                  </a:lnSpc>
                </a:pPr>
                <a:endParaRPr lang="en-US" sz="2400" dirty="0"/>
              </a:p>
              <a:p>
                <a:pPr algn="l" rtl="0"/>
                <a:endParaRPr lang="en-US" dirty="0"/>
              </a:p>
            </p:txBody>
          </p:sp>
        </mc:Choice>
        <mc:Fallback>
          <p:sp>
            <p:nvSpPr>
              <p:cNvPr id="3" name="Content Placeholder 2">
                <a:extLst>
                  <a:ext uri="{FF2B5EF4-FFF2-40B4-BE49-F238E27FC236}">
                    <a16:creationId xmlns:a16="http://schemas.microsoft.com/office/drawing/2014/main" xmlns="" id="{301274E7-9943-4814-A42C-5A92101D632C}"/>
                  </a:ext>
                </a:extLst>
              </p:cNvPr>
              <p:cNvSpPr>
                <a:spLocks noGrp="1" noRot="1" noChangeAspect="1" noMove="1" noResize="1" noEditPoints="1" noAdjustHandles="1" noChangeArrowheads="1" noChangeShapeType="1" noTextEdit="1"/>
              </p:cNvSpPr>
              <p:nvPr>
                <p:ph idx="1"/>
              </p:nvPr>
            </p:nvSpPr>
            <p:spPr>
              <a:xfrm>
                <a:off x="838200" y="406400"/>
                <a:ext cx="10515600" cy="5683478"/>
              </a:xfrm>
              <a:blipFill>
                <a:blip r:embed="rId2"/>
                <a:stretch>
                  <a:fillRect l="-1043" t="-1824"/>
                </a:stretch>
              </a:blipFill>
            </p:spPr>
            <p:txBody>
              <a:bodyPr/>
              <a:lstStyle/>
              <a:p>
                <a:r>
                  <a:rPr lang="en-US">
                    <a:noFill/>
                  </a:rPr>
                  <a:t> </a:t>
                </a:r>
              </a:p>
            </p:txBody>
          </p:sp>
        </mc:Fallback>
      </mc:AlternateContent>
    </p:spTree>
    <p:extLst>
      <p:ext uri="{BB962C8B-B14F-4D97-AF65-F5344CB8AC3E}">
        <p14:creationId xmlns:p14="http://schemas.microsoft.com/office/powerpoint/2010/main" xmlns="" val="1449292959"/>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a:extLst>
                  <a:ext uri="{FF2B5EF4-FFF2-40B4-BE49-F238E27FC236}">
                    <a16:creationId xmlns:a16="http://schemas.microsoft.com/office/drawing/2014/main" id="{93ECFAEE-0AA5-4BCD-B85D-29513409E13C}"/>
                  </a:ext>
                </a:extLst>
              </p:cNvPr>
              <p:cNvSpPr>
                <a:spLocks noGrp="1"/>
              </p:cNvSpPr>
              <p:nvPr>
                <p:ph idx="1"/>
              </p:nvPr>
            </p:nvSpPr>
            <p:spPr>
              <a:xfrm>
                <a:off x="838200" y="290286"/>
                <a:ext cx="10515600" cy="5886677"/>
              </a:xfrm>
            </p:spPr>
            <p:txBody>
              <a:bodyPr>
                <a:normAutofit/>
              </a:bodyPr>
              <a:lstStyle/>
              <a:p>
                <a:pPr algn="l" rtl="0"/>
                <a:r>
                  <a:rPr lang="en-US" dirty="0"/>
                  <a:t>Checking Shear Reinforcement:</a:t>
                </a:r>
              </a:p>
              <a:p>
                <a:pPr algn="l" rtl="0"/>
                <a:endParaRPr lang="en-US" sz="2400" dirty="0"/>
              </a:p>
              <a:p>
                <a:pPr algn="l" rtl="0"/>
                <a14:m>
                  <m:oMath xmlns:m="http://schemas.openxmlformats.org/officeDocument/2006/math">
                    <m:sSub>
                      <m:sSubPr>
                        <m:ctrlPr>
                          <a:rPr lang="en-US" sz="2400" i="1"/>
                        </m:ctrlPr>
                      </m:sSubPr>
                      <m:e>
                        <m:r>
                          <m:rPr>
                            <m:sty m:val="p"/>
                          </m:rPr>
                          <a:rPr lang="en-US" sz="2400"/>
                          <m:t>W</m:t>
                        </m:r>
                      </m:e>
                      <m:sub>
                        <m:r>
                          <m:rPr>
                            <m:sty m:val="p"/>
                          </m:rPr>
                          <a:rPr lang="en-US" sz="2400"/>
                          <m:t>u</m:t>
                        </m:r>
                      </m:sub>
                    </m:sSub>
                    <m:r>
                      <a:rPr lang="en-US" sz="2400"/>
                      <m:t>=</m:t>
                    </m:r>
                    <m:r>
                      <a:rPr lang="en-US" sz="2400"/>
                      <m:t>1</m:t>
                    </m:r>
                    <m:r>
                      <a:rPr lang="en-US" sz="2400"/>
                      <m:t>.</m:t>
                    </m:r>
                    <m:r>
                      <a:rPr lang="en-US" sz="2400"/>
                      <m:t>2</m:t>
                    </m:r>
                    <m:r>
                      <a:rPr lang="en-US" sz="2400"/>
                      <m:t> </m:t>
                    </m:r>
                    <m:d>
                      <m:dPr>
                        <m:ctrlPr>
                          <a:rPr lang="en-US" sz="2400" i="1"/>
                        </m:ctrlPr>
                      </m:dPr>
                      <m:e>
                        <m:sSub>
                          <m:sSubPr>
                            <m:ctrlPr>
                              <a:rPr lang="en-US" sz="2400" i="1"/>
                            </m:ctrlPr>
                          </m:sSubPr>
                          <m:e>
                            <m:r>
                              <m:rPr>
                                <m:sty m:val="p"/>
                              </m:rPr>
                              <a:rPr lang="en-US" sz="2400"/>
                              <m:t>W</m:t>
                            </m:r>
                          </m:e>
                          <m:sub>
                            <m:r>
                              <m:rPr>
                                <m:sty m:val="p"/>
                              </m:rPr>
                              <a:rPr lang="en-US" sz="2400"/>
                              <m:t>D</m:t>
                            </m:r>
                          </m:sub>
                        </m:sSub>
                        <m:r>
                          <a:rPr lang="en-US" sz="2400"/>
                          <m:t>+</m:t>
                        </m:r>
                        <m:sSub>
                          <m:sSubPr>
                            <m:ctrlPr>
                              <a:rPr lang="en-US" sz="2400" i="1"/>
                            </m:ctrlPr>
                          </m:sSubPr>
                          <m:e>
                            <m:r>
                              <m:rPr>
                                <m:sty m:val="p"/>
                              </m:rPr>
                              <a:rPr lang="en-US" sz="2400"/>
                              <m:t>W</m:t>
                            </m:r>
                          </m:e>
                          <m:sub>
                            <m:r>
                              <m:rPr>
                                <m:sty m:val="p"/>
                              </m:rPr>
                              <a:rPr lang="en-US" sz="2400"/>
                              <m:t>SD</m:t>
                            </m:r>
                          </m:sub>
                        </m:sSub>
                      </m:e>
                    </m:d>
                    <m:r>
                      <a:rPr lang="en-US" sz="2400"/>
                      <m:t>+</m:t>
                    </m:r>
                    <m:r>
                      <a:rPr lang="en-US" sz="2400"/>
                      <m:t>1</m:t>
                    </m:r>
                    <m:r>
                      <a:rPr lang="en-US" sz="2400"/>
                      <m:t>.</m:t>
                    </m:r>
                    <m:r>
                      <a:rPr lang="en-US" sz="2400"/>
                      <m:t>6</m:t>
                    </m:r>
                    <m:r>
                      <a:rPr lang="en-US" sz="2400"/>
                      <m:t> </m:t>
                    </m:r>
                    <m:sSub>
                      <m:sSubPr>
                        <m:ctrlPr>
                          <a:rPr lang="en-US" sz="2400" i="1"/>
                        </m:ctrlPr>
                      </m:sSubPr>
                      <m:e>
                        <m:r>
                          <m:rPr>
                            <m:sty m:val="p"/>
                          </m:rPr>
                          <a:rPr lang="en-US" sz="2400"/>
                          <m:t>W</m:t>
                        </m:r>
                      </m:e>
                      <m:sub>
                        <m:r>
                          <m:rPr>
                            <m:sty m:val="p"/>
                          </m:rPr>
                          <a:rPr lang="en-US" sz="2400"/>
                          <m:t>L</m:t>
                        </m:r>
                      </m:sub>
                    </m:sSub>
                  </m:oMath>
                </a14:m>
                <a:endParaRPr lang="en-US" sz="2400" dirty="0"/>
              </a:p>
              <a:p>
                <a:pPr algn="l" rtl="0"/>
                <a14:m>
                  <m:oMath xmlns:m="http://schemas.openxmlformats.org/officeDocument/2006/math">
                    <m:r>
                      <a:rPr lang="en-US" sz="2400"/>
                      <m:t>=</m:t>
                    </m:r>
                    <m:r>
                      <a:rPr lang="en-US" sz="2400"/>
                      <m:t>1</m:t>
                    </m:r>
                    <m:r>
                      <a:rPr lang="en-US" sz="2400"/>
                      <m:t>.</m:t>
                    </m:r>
                    <m:r>
                      <a:rPr lang="en-US" sz="2400"/>
                      <m:t>2</m:t>
                    </m:r>
                    <m:d>
                      <m:dPr>
                        <m:ctrlPr>
                          <a:rPr lang="en-US" sz="2400" i="1"/>
                        </m:ctrlPr>
                      </m:dPr>
                      <m:e>
                        <m:r>
                          <a:rPr lang="en-US" sz="2400"/>
                          <m:t>4</m:t>
                        </m:r>
                        <m:r>
                          <a:rPr lang="en-US" sz="2400"/>
                          <m:t>.</m:t>
                        </m:r>
                        <m:r>
                          <a:rPr lang="en-US" sz="2400"/>
                          <m:t>32</m:t>
                        </m:r>
                        <m:r>
                          <a:rPr lang="en-US" sz="2400"/>
                          <m:t>+</m:t>
                        </m:r>
                        <m:r>
                          <a:rPr lang="en-US" sz="2400"/>
                          <m:t>4</m:t>
                        </m:r>
                        <m:r>
                          <a:rPr lang="en-US" sz="2400"/>
                          <m:t>.</m:t>
                        </m:r>
                        <m:r>
                          <a:rPr lang="en-US" sz="2400"/>
                          <m:t>5</m:t>
                        </m:r>
                      </m:e>
                    </m:d>
                    <m:r>
                      <a:rPr lang="en-US" sz="2400"/>
                      <m:t>+</m:t>
                    </m:r>
                    <m:r>
                      <a:rPr lang="en-US" sz="2400"/>
                      <m:t>1</m:t>
                    </m:r>
                    <m:r>
                      <a:rPr lang="en-US" sz="2400"/>
                      <m:t>.</m:t>
                    </m:r>
                    <m:r>
                      <a:rPr lang="en-US" sz="2400"/>
                      <m:t>6</m:t>
                    </m:r>
                    <m:r>
                      <a:rPr lang="en-US" sz="2400" i="1"/>
                      <m:t>∗</m:t>
                    </m:r>
                    <m:r>
                      <a:rPr lang="en-US" sz="2400"/>
                      <m:t>3</m:t>
                    </m:r>
                    <m:r>
                      <a:rPr lang="en-US" sz="2400"/>
                      <m:t>=</m:t>
                    </m:r>
                    <m:r>
                      <a:rPr lang="en-US" sz="2400"/>
                      <m:t>15</m:t>
                    </m:r>
                    <m:r>
                      <a:rPr lang="en-US" sz="2400"/>
                      <m:t>.</m:t>
                    </m:r>
                    <m:r>
                      <a:rPr lang="en-US" sz="2400"/>
                      <m:t>4</m:t>
                    </m:r>
                    <m:r>
                      <a:rPr lang="en-US" sz="2400"/>
                      <m:t> </m:t>
                    </m:r>
                    <m:r>
                      <a:rPr lang="en-US" sz="2400" i="1"/>
                      <m:t>𝐾𝑁</m:t>
                    </m:r>
                    <m:r>
                      <a:rPr lang="en-US" sz="2400" i="1"/>
                      <m:t>/</m:t>
                    </m:r>
                    <m:sSup>
                      <m:sSupPr>
                        <m:ctrlPr>
                          <a:rPr lang="en-US" sz="2400" i="1"/>
                        </m:ctrlPr>
                      </m:sSupPr>
                      <m:e>
                        <m:r>
                          <a:rPr lang="en-US" sz="2400" i="1"/>
                          <m:t>𝑚</m:t>
                        </m:r>
                      </m:e>
                      <m:sup>
                        <m:r>
                          <a:rPr lang="en-US" sz="2400" i="1"/>
                          <m:t>2</m:t>
                        </m:r>
                      </m:sup>
                    </m:sSup>
                    <m:r>
                      <a:rPr lang="en-US" sz="2400" i="1"/>
                      <m:t>…………</m:t>
                    </m:r>
                    <m:d>
                      <m:dPr>
                        <m:ctrlPr>
                          <a:rPr lang="en-US" sz="2400" i="1"/>
                        </m:ctrlPr>
                      </m:dPr>
                      <m:e>
                        <m:r>
                          <a:rPr lang="en-US" sz="2400" i="1"/>
                          <m:t>𝑐𝑜𝑛𝑡𝑟𝑜𝑙𝑠</m:t>
                        </m:r>
                      </m:e>
                    </m:d>
                    <m:r>
                      <a:rPr lang="en-US" sz="2400" i="1"/>
                      <m:t>.</m:t>
                    </m:r>
                  </m:oMath>
                </a14:m>
                <a:endParaRPr lang="en-US" sz="2400" dirty="0"/>
              </a:p>
              <a:p>
                <a:pPr algn="l" rtl="0"/>
                <a14:m>
                  <m:oMath xmlns:m="http://schemas.openxmlformats.org/officeDocument/2006/math">
                    <m:sSub>
                      <m:sSubPr>
                        <m:ctrlPr>
                          <a:rPr lang="en-US" sz="2400" i="1"/>
                        </m:ctrlPr>
                      </m:sSubPr>
                      <m:e>
                        <m:r>
                          <m:rPr>
                            <m:sty m:val="p"/>
                          </m:rPr>
                          <a:rPr lang="en-US" sz="2400"/>
                          <m:t>W</m:t>
                        </m:r>
                      </m:e>
                      <m:sub>
                        <m:r>
                          <m:rPr>
                            <m:sty m:val="p"/>
                          </m:rPr>
                          <a:rPr lang="en-US" sz="2400"/>
                          <m:t>u</m:t>
                        </m:r>
                      </m:sub>
                    </m:sSub>
                    <m:r>
                      <a:rPr lang="en-US" sz="2400"/>
                      <m:t>=</m:t>
                    </m:r>
                    <m:r>
                      <a:rPr lang="en-US" sz="2400"/>
                      <m:t>1</m:t>
                    </m:r>
                    <m:r>
                      <a:rPr lang="en-US" sz="2400"/>
                      <m:t>.</m:t>
                    </m:r>
                    <m:r>
                      <a:rPr lang="en-US" sz="2400"/>
                      <m:t>4</m:t>
                    </m:r>
                    <m:d>
                      <m:dPr>
                        <m:ctrlPr>
                          <a:rPr lang="en-US" sz="2400" i="1"/>
                        </m:ctrlPr>
                      </m:dPr>
                      <m:e>
                        <m:sSub>
                          <m:sSubPr>
                            <m:ctrlPr>
                              <a:rPr lang="en-US" sz="2400" i="1"/>
                            </m:ctrlPr>
                          </m:sSubPr>
                          <m:e>
                            <m:r>
                              <m:rPr>
                                <m:sty m:val="p"/>
                              </m:rPr>
                              <a:rPr lang="en-US" sz="2400"/>
                              <m:t>W</m:t>
                            </m:r>
                          </m:e>
                          <m:sub>
                            <m:r>
                              <m:rPr>
                                <m:sty m:val="p"/>
                              </m:rPr>
                              <a:rPr lang="en-US" sz="2400"/>
                              <m:t>D</m:t>
                            </m:r>
                          </m:sub>
                        </m:sSub>
                        <m:r>
                          <a:rPr lang="en-US" sz="2400"/>
                          <m:t>+</m:t>
                        </m:r>
                        <m:sSub>
                          <m:sSubPr>
                            <m:ctrlPr>
                              <a:rPr lang="en-US" sz="2400" i="1"/>
                            </m:ctrlPr>
                          </m:sSubPr>
                          <m:e>
                            <m:r>
                              <m:rPr>
                                <m:sty m:val="p"/>
                              </m:rPr>
                              <a:rPr lang="en-US" sz="2400"/>
                              <m:t>W</m:t>
                            </m:r>
                          </m:e>
                          <m:sub>
                            <m:r>
                              <m:rPr>
                                <m:sty m:val="p"/>
                              </m:rPr>
                              <a:rPr lang="en-US" sz="2400"/>
                              <m:t>SD</m:t>
                            </m:r>
                          </m:sub>
                        </m:sSub>
                      </m:e>
                    </m:d>
                  </m:oMath>
                </a14:m>
                <a:endParaRPr lang="en-US" sz="2400" dirty="0"/>
              </a:p>
              <a:p>
                <a:pPr algn="l" rtl="0"/>
                <a14:m>
                  <m:oMath xmlns:m="http://schemas.openxmlformats.org/officeDocument/2006/math">
                    <m:r>
                      <a:rPr lang="en-US" sz="2400"/>
                      <m:t>       =</m:t>
                    </m:r>
                    <m:r>
                      <a:rPr lang="en-US" sz="2400"/>
                      <m:t>1</m:t>
                    </m:r>
                    <m:r>
                      <a:rPr lang="en-US" sz="2400"/>
                      <m:t>.</m:t>
                    </m:r>
                    <m:r>
                      <a:rPr lang="en-US" sz="2400"/>
                      <m:t>4</m:t>
                    </m:r>
                    <m:d>
                      <m:dPr>
                        <m:ctrlPr>
                          <a:rPr lang="en-US" sz="2400" i="1"/>
                        </m:ctrlPr>
                      </m:dPr>
                      <m:e>
                        <m:r>
                          <a:rPr lang="en-US" sz="2400"/>
                          <m:t>4</m:t>
                        </m:r>
                        <m:r>
                          <a:rPr lang="en-US" sz="2400"/>
                          <m:t>.</m:t>
                        </m:r>
                        <m:r>
                          <a:rPr lang="en-US" sz="2400"/>
                          <m:t>32</m:t>
                        </m:r>
                        <m:r>
                          <a:rPr lang="en-US" sz="2400"/>
                          <m:t>+</m:t>
                        </m:r>
                        <m:r>
                          <a:rPr lang="en-US" sz="2400"/>
                          <m:t>4</m:t>
                        </m:r>
                        <m:r>
                          <a:rPr lang="en-US" sz="2400"/>
                          <m:t>.</m:t>
                        </m:r>
                        <m:r>
                          <a:rPr lang="en-US" sz="2400"/>
                          <m:t>5</m:t>
                        </m:r>
                      </m:e>
                    </m:d>
                    <m:r>
                      <a:rPr lang="en-US" sz="2400"/>
                      <m:t>=</m:t>
                    </m:r>
                    <m:r>
                      <a:rPr lang="en-US" sz="2400"/>
                      <m:t>12</m:t>
                    </m:r>
                    <m:r>
                      <a:rPr lang="en-US" sz="2400"/>
                      <m:t>.</m:t>
                    </m:r>
                    <m:r>
                      <a:rPr lang="en-US" sz="2400"/>
                      <m:t>4</m:t>
                    </m:r>
                    <m:r>
                      <a:rPr lang="en-US" sz="2400"/>
                      <m:t> </m:t>
                    </m:r>
                    <m:f>
                      <m:fPr>
                        <m:ctrlPr>
                          <a:rPr lang="en-US" sz="2400" i="1"/>
                        </m:ctrlPr>
                      </m:fPr>
                      <m:num>
                        <m:r>
                          <m:rPr>
                            <m:sty m:val="p"/>
                          </m:rPr>
                          <a:rPr lang="en-US" sz="2400"/>
                          <m:t>KN</m:t>
                        </m:r>
                      </m:num>
                      <m:den>
                        <m:sSup>
                          <m:sSupPr>
                            <m:ctrlPr>
                              <a:rPr lang="en-US" sz="2400" i="1"/>
                            </m:ctrlPr>
                          </m:sSupPr>
                          <m:e>
                            <m:r>
                              <m:rPr>
                                <m:sty m:val="p"/>
                              </m:rPr>
                              <a:rPr lang="en-US" sz="2400"/>
                              <m:t>m</m:t>
                            </m:r>
                          </m:e>
                          <m:sup>
                            <m:r>
                              <a:rPr lang="en-US" sz="2400"/>
                              <m:t>2</m:t>
                            </m:r>
                          </m:sup>
                        </m:sSup>
                      </m:den>
                    </m:f>
                  </m:oMath>
                </a14:m>
                <a:endParaRPr lang="en-US" sz="2400" dirty="0"/>
              </a:p>
              <a:p>
                <a:pPr algn="l" rtl="0"/>
                <a14:m>
                  <m:oMath xmlns:m="http://schemas.openxmlformats.org/officeDocument/2006/math">
                    <m:r>
                      <a:rPr lang="en-US" sz="2400"/>
                      <m:t>∅</m:t>
                    </m:r>
                    <m:sSub>
                      <m:sSubPr>
                        <m:ctrlPr>
                          <a:rPr lang="en-US" sz="2400" i="1"/>
                        </m:ctrlPr>
                      </m:sSubPr>
                      <m:e>
                        <m:r>
                          <m:rPr>
                            <m:sty m:val="p"/>
                          </m:rPr>
                          <a:rPr lang="en-US" sz="2400"/>
                          <m:t>V</m:t>
                        </m:r>
                      </m:e>
                      <m:sub>
                        <m:r>
                          <m:rPr>
                            <m:sty m:val="p"/>
                          </m:rPr>
                          <a:rPr lang="en-US" sz="2400"/>
                          <m:t>C</m:t>
                        </m:r>
                      </m:sub>
                    </m:sSub>
                    <m:r>
                      <a:rPr lang="en-US" sz="2400"/>
                      <m:t>=</m:t>
                    </m:r>
                    <m:f>
                      <m:fPr>
                        <m:ctrlPr>
                          <a:rPr lang="en-US" sz="2400" i="1"/>
                        </m:ctrlPr>
                      </m:fPr>
                      <m:num>
                        <m:r>
                          <a:rPr lang="en-US" sz="2400"/>
                          <m:t>1</m:t>
                        </m:r>
                      </m:num>
                      <m:den>
                        <m:r>
                          <a:rPr lang="en-US" sz="2400"/>
                          <m:t>6</m:t>
                        </m:r>
                      </m:den>
                    </m:f>
                    <m:r>
                      <a:rPr lang="en-US" sz="2400" i="1"/>
                      <m:t>∗</m:t>
                    </m:r>
                    <m:r>
                      <a:rPr lang="en-US" sz="2400"/>
                      <m:t>0</m:t>
                    </m:r>
                    <m:r>
                      <a:rPr lang="en-US" sz="2400"/>
                      <m:t>.</m:t>
                    </m:r>
                    <m:r>
                      <a:rPr lang="en-US" sz="2400"/>
                      <m:t>75</m:t>
                    </m:r>
                    <m:r>
                      <a:rPr lang="en-US" sz="2400" i="1"/>
                      <m:t>∗</m:t>
                    </m:r>
                    <m:rad>
                      <m:radPr>
                        <m:ctrlPr>
                          <a:rPr lang="en-US" sz="2400" i="1"/>
                        </m:ctrlPr>
                      </m:radPr>
                      <m:deg>
                        <m:r>
                          <a:rPr lang="en-US" sz="2400"/>
                          <m:t>2</m:t>
                        </m:r>
                      </m:deg>
                      <m:e>
                        <m:sSubSup>
                          <m:sSubSupPr>
                            <m:ctrlPr>
                              <a:rPr lang="en-US" sz="2400" i="1"/>
                            </m:ctrlPr>
                          </m:sSubSupPr>
                          <m:e>
                            <m:r>
                              <m:rPr>
                                <m:sty m:val="p"/>
                              </m:rPr>
                              <a:rPr lang="en-US" sz="2400"/>
                              <m:t>f</m:t>
                            </m:r>
                          </m:e>
                          <m:sub>
                            <m:r>
                              <m:rPr>
                                <m:sty m:val="p"/>
                              </m:rPr>
                              <a:rPr lang="en-US" sz="2400"/>
                              <m:t>c</m:t>
                            </m:r>
                          </m:sub>
                          <m:sup>
                            <m:r>
                              <a:rPr lang="en-US" sz="2400" i="1"/>
                              <m:t>′</m:t>
                            </m:r>
                          </m:sup>
                        </m:sSubSup>
                      </m:e>
                    </m:rad>
                    <m:r>
                      <a:rPr lang="en-US" sz="2400" i="1"/>
                      <m:t>∗</m:t>
                    </m:r>
                    <m:sSub>
                      <m:sSubPr>
                        <m:ctrlPr>
                          <a:rPr lang="en-US" sz="2400" i="1"/>
                        </m:ctrlPr>
                      </m:sSubPr>
                      <m:e>
                        <m:r>
                          <m:rPr>
                            <m:sty m:val="p"/>
                          </m:rPr>
                          <a:rPr lang="en-US" sz="2400"/>
                          <m:t>b</m:t>
                        </m:r>
                      </m:e>
                      <m:sub>
                        <m:r>
                          <m:rPr>
                            <m:sty m:val="p"/>
                          </m:rPr>
                          <a:rPr lang="en-US" sz="2400"/>
                          <m:t>w</m:t>
                        </m:r>
                      </m:sub>
                    </m:sSub>
                    <m:r>
                      <a:rPr lang="en-US" sz="2400" i="1"/>
                      <m:t>∗</m:t>
                    </m:r>
                    <m:r>
                      <m:rPr>
                        <m:sty m:val="p"/>
                      </m:rPr>
                      <a:rPr lang="en-US" sz="2400"/>
                      <m:t>d</m:t>
                    </m:r>
                    <m:r>
                      <a:rPr lang="en-US" sz="2400"/>
                      <m:t>=</m:t>
                    </m:r>
                    <m:f>
                      <m:fPr>
                        <m:ctrlPr>
                          <a:rPr lang="en-US" sz="2400" i="1"/>
                        </m:ctrlPr>
                      </m:fPr>
                      <m:num>
                        <m:r>
                          <a:rPr lang="en-US" sz="2400"/>
                          <m:t>0</m:t>
                        </m:r>
                        <m:r>
                          <a:rPr lang="en-US" sz="2400"/>
                          <m:t>.</m:t>
                        </m:r>
                        <m:r>
                          <a:rPr lang="en-US" sz="2400"/>
                          <m:t>75</m:t>
                        </m:r>
                        <m:r>
                          <a:rPr lang="en-US" sz="2400" i="1"/>
                          <m:t>∗</m:t>
                        </m:r>
                        <m:rad>
                          <m:radPr>
                            <m:ctrlPr>
                              <a:rPr lang="en-US" sz="2400" i="1"/>
                            </m:ctrlPr>
                          </m:radPr>
                          <m:deg>
                            <m:r>
                              <a:rPr lang="en-US" sz="2400"/>
                              <m:t>2</m:t>
                            </m:r>
                          </m:deg>
                          <m:e>
                            <m:r>
                              <a:rPr lang="en-US" sz="2400"/>
                              <m:t>28</m:t>
                            </m:r>
                          </m:e>
                        </m:rad>
                        <m:r>
                          <a:rPr lang="en-US" sz="2400" i="1"/>
                          <m:t>∗</m:t>
                        </m:r>
                        <m:r>
                          <a:rPr lang="en-US" sz="2400"/>
                          <m:t>1000</m:t>
                        </m:r>
                        <m:r>
                          <a:rPr lang="en-US" sz="2400" i="1"/>
                          <m:t>∗</m:t>
                        </m:r>
                        <m:d>
                          <m:dPr>
                            <m:ctrlPr>
                              <a:rPr lang="en-US" sz="2400" i="1"/>
                            </m:ctrlPr>
                          </m:dPr>
                          <m:e>
                            <m:r>
                              <a:rPr lang="en-US" sz="2400"/>
                              <m:t>250</m:t>
                            </m:r>
                            <m:r>
                              <a:rPr lang="en-US" sz="2400" i="1"/>
                              <m:t>−</m:t>
                            </m:r>
                            <m:r>
                              <a:rPr lang="en-US" sz="2400"/>
                              <m:t>40</m:t>
                            </m:r>
                          </m:e>
                        </m:d>
                      </m:num>
                      <m:den>
                        <m:r>
                          <a:rPr lang="en-US" sz="2400"/>
                          <m:t>6</m:t>
                        </m:r>
                      </m:den>
                    </m:f>
                    <m:r>
                      <a:rPr lang="en-US" sz="2400"/>
                      <m:t>=</m:t>
                    </m:r>
                    <m:r>
                      <a:rPr lang="en-US" sz="2400"/>
                      <m:t>138</m:t>
                    </m:r>
                    <m:r>
                      <a:rPr lang="en-US" sz="2400"/>
                      <m:t>.</m:t>
                    </m:r>
                    <m:r>
                      <a:rPr lang="en-US" sz="2400"/>
                      <m:t>9</m:t>
                    </m:r>
                    <m:r>
                      <a:rPr lang="en-US" sz="2400"/>
                      <m:t> </m:t>
                    </m:r>
                    <m:r>
                      <m:rPr>
                        <m:sty m:val="p"/>
                      </m:rPr>
                      <a:rPr lang="en-US" sz="2400"/>
                      <m:t>KN</m:t>
                    </m:r>
                  </m:oMath>
                </a14:m>
                <a:endParaRPr lang="en-US" sz="2400" dirty="0"/>
              </a:p>
              <a:p>
                <a:pPr algn="l" rtl="0"/>
                <a14:m>
                  <m:oMath xmlns:m="http://schemas.openxmlformats.org/officeDocument/2006/math">
                    <m:sSub>
                      <m:sSubPr>
                        <m:ctrlPr>
                          <a:rPr lang="en-US" sz="2400" i="1"/>
                        </m:ctrlPr>
                      </m:sSubPr>
                      <m:e>
                        <m:r>
                          <m:rPr>
                            <m:sty m:val="p"/>
                          </m:rPr>
                          <a:rPr lang="en-US" sz="2400"/>
                          <m:t>V</m:t>
                        </m:r>
                      </m:e>
                      <m:sub>
                        <m:r>
                          <m:rPr>
                            <m:sty m:val="p"/>
                          </m:rPr>
                          <a:rPr lang="en-US" sz="2400"/>
                          <m:t>u</m:t>
                        </m:r>
                      </m:sub>
                    </m:sSub>
                    <m:r>
                      <a:rPr lang="en-US" sz="2400"/>
                      <m:t>=</m:t>
                    </m:r>
                    <m:f>
                      <m:fPr>
                        <m:ctrlPr>
                          <a:rPr lang="en-US" sz="2400" i="1"/>
                        </m:ctrlPr>
                      </m:fPr>
                      <m:num>
                        <m:r>
                          <a:rPr lang="en-US" sz="2400"/>
                          <m:t>1</m:t>
                        </m:r>
                        <m:r>
                          <a:rPr lang="en-US" sz="2400"/>
                          <m:t>.</m:t>
                        </m:r>
                        <m:r>
                          <a:rPr lang="en-US" sz="2400"/>
                          <m:t>15</m:t>
                        </m:r>
                        <m:r>
                          <a:rPr lang="en-US" sz="2400" i="1"/>
                          <m:t>∗</m:t>
                        </m:r>
                        <m:sSub>
                          <m:sSubPr>
                            <m:ctrlPr>
                              <a:rPr lang="en-US" sz="2400" i="1"/>
                            </m:ctrlPr>
                          </m:sSubPr>
                          <m:e>
                            <m:r>
                              <m:rPr>
                                <m:sty m:val="p"/>
                              </m:rPr>
                              <a:rPr lang="en-US" sz="2400"/>
                              <m:t>W</m:t>
                            </m:r>
                          </m:e>
                          <m:sub>
                            <m:r>
                              <m:rPr>
                                <m:sty m:val="p"/>
                              </m:rPr>
                              <a:rPr lang="en-US" sz="2400"/>
                              <m:t>u</m:t>
                            </m:r>
                          </m:sub>
                        </m:sSub>
                        <m:r>
                          <a:rPr lang="en-US" sz="2400" i="1"/>
                          <m:t>∗</m:t>
                        </m:r>
                        <m:r>
                          <m:rPr>
                            <m:sty m:val="p"/>
                          </m:rPr>
                          <a:rPr lang="en-US" sz="2400"/>
                          <m:t>L</m:t>
                        </m:r>
                      </m:num>
                      <m:den>
                        <m:r>
                          <a:rPr lang="en-US" sz="2400"/>
                          <m:t>2</m:t>
                        </m:r>
                      </m:den>
                    </m:f>
                    <m:r>
                      <a:rPr lang="en-US" sz="2400"/>
                      <m:t>=</m:t>
                    </m:r>
                    <m:f>
                      <m:fPr>
                        <m:ctrlPr>
                          <a:rPr lang="en-US" sz="2400" i="1"/>
                        </m:ctrlPr>
                      </m:fPr>
                      <m:num>
                        <m:r>
                          <a:rPr lang="en-US" sz="2400"/>
                          <m:t>1</m:t>
                        </m:r>
                        <m:r>
                          <a:rPr lang="en-US" sz="2400"/>
                          <m:t>.</m:t>
                        </m:r>
                        <m:r>
                          <a:rPr lang="en-US" sz="2400"/>
                          <m:t>15</m:t>
                        </m:r>
                        <m:r>
                          <a:rPr lang="en-US" sz="2400" i="1"/>
                          <m:t>∗</m:t>
                        </m:r>
                        <m:r>
                          <a:rPr lang="en-US" sz="2400"/>
                          <m:t>15</m:t>
                        </m:r>
                        <m:r>
                          <a:rPr lang="en-US" sz="2400"/>
                          <m:t>.</m:t>
                        </m:r>
                        <m:r>
                          <a:rPr lang="en-US" sz="2400"/>
                          <m:t>4</m:t>
                        </m:r>
                        <m:r>
                          <a:rPr lang="en-US" sz="2400" i="1"/>
                          <m:t>∗</m:t>
                        </m:r>
                        <m:d>
                          <m:dPr>
                            <m:ctrlPr>
                              <a:rPr lang="en-US" sz="2400" i="1"/>
                            </m:ctrlPr>
                          </m:dPr>
                          <m:e>
                            <m:r>
                              <a:rPr lang="en-US" sz="2400"/>
                              <m:t>7</m:t>
                            </m:r>
                            <m:r>
                              <a:rPr lang="en-US" sz="2400"/>
                              <m:t>.</m:t>
                            </m:r>
                            <m:r>
                              <a:rPr lang="en-US" sz="2400"/>
                              <m:t>3</m:t>
                            </m:r>
                            <m:r>
                              <a:rPr lang="en-US" sz="2400" i="1"/>
                              <m:t>−</m:t>
                            </m:r>
                            <m:r>
                              <a:rPr lang="en-US" sz="2400"/>
                              <m:t>0</m:t>
                            </m:r>
                            <m:r>
                              <a:rPr lang="en-US" sz="2400"/>
                              <m:t>.</m:t>
                            </m:r>
                            <m:r>
                              <a:rPr lang="en-US" sz="2400"/>
                              <m:t>21</m:t>
                            </m:r>
                          </m:e>
                        </m:d>
                      </m:num>
                      <m:den>
                        <m:r>
                          <a:rPr lang="en-US" sz="2400"/>
                          <m:t>2</m:t>
                        </m:r>
                      </m:den>
                    </m:f>
                    <m:r>
                      <a:rPr lang="en-US" sz="2400"/>
                      <m:t>=</m:t>
                    </m:r>
                    <m:r>
                      <a:rPr lang="en-US" sz="2400"/>
                      <m:t>62</m:t>
                    </m:r>
                    <m:r>
                      <a:rPr lang="en-US" sz="2400"/>
                      <m:t>.</m:t>
                    </m:r>
                    <m:r>
                      <a:rPr lang="en-US" sz="2400"/>
                      <m:t>78</m:t>
                    </m:r>
                    <m:r>
                      <a:rPr lang="en-US" sz="2400"/>
                      <m:t> </m:t>
                    </m:r>
                    <m:r>
                      <m:rPr>
                        <m:sty m:val="p"/>
                      </m:rPr>
                      <a:rPr lang="en-US" sz="2400"/>
                      <m:t>KN</m:t>
                    </m:r>
                    <m:r>
                      <a:rPr lang="en-US" sz="2400" i="1"/>
                      <m:t>&lt;</m:t>
                    </m:r>
                    <m:r>
                      <a:rPr lang="en-US" sz="2400"/>
                      <m:t>∅</m:t>
                    </m:r>
                    <m:sSub>
                      <m:sSubPr>
                        <m:ctrlPr>
                          <a:rPr lang="en-US" sz="2400" i="1"/>
                        </m:ctrlPr>
                      </m:sSubPr>
                      <m:e>
                        <m:r>
                          <m:rPr>
                            <m:sty m:val="p"/>
                          </m:rPr>
                          <a:rPr lang="en-US" sz="2400"/>
                          <m:t>V</m:t>
                        </m:r>
                      </m:e>
                      <m:sub>
                        <m:r>
                          <m:rPr>
                            <m:sty m:val="p"/>
                          </m:rPr>
                          <a:rPr lang="en-US" sz="2400"/>
                          <m:t>C</m:t>
                        </m:r>
                      </m:sub>
                    </m:sSub>
                    <m:r>
                      <a:rPr lang="en-US" sz="2400"/>
                      <m:t>=</m:t>
                    </m:r>
                    <m:r>
                      <a:rPr lang="en-US" sz="2400"/>
                      <m:t>138</m:t>
                    </m:r>
                    <m:r>
                      <a:rPr lang="en-US" sz="2400"/>
                      <m:t>.</m:t>
                    </m:r>
                    <m:r>
                      <a:rPr lang="en-US" sz="2400"/>
                      <m:t>9</m:t>
                    </m:r>
                    <m:r>
                      <a:rPr lang="en-US" sz="2400"/>
                      <m:t> </m:t>
                    </m:r>
                    <m:r>
                      <m:rPr>
                        <m:sty m:val="p"/>
                      </m:rPr>
                      <a:rPr lang="en-US" sz="2400"/>
                      <m:t>KN</m:t>
                    </m:r>
                    <m:r>
                      <a:rPr lang="en-US" sz="2400"/>
                      <m:t>  </m:t>
                    </m:r>
                  </m:oMath>
                </a14:m>
                <a:endParaRPr lang="en-US" sz="2400" dirty="0"/>
              </a:p>
              <a:p>
                <a:pPr marL="0" indent="0" algn="l" rtl="0">
                  <a:buNone/>
                </a:pPr>
                <a:endParaRPr lang="en-US" sz="2400" dirty="0"/>
              </a:p>
              <a:p>
                <a:pPr marL="0" indent="0" algn="l" rtl="0">
                  <a:buNone/>
                </a:pPr>
                <a:r>
                  <a:rPr lang="en-US" sz="2400" dirty="0"/>
                  <a:t>NO need for Shear Reinforcement.</a:t>
                </a:r>
              </a:p>
            </p:txBody>
          </p:sp>
        </mc:Choice>
        <mc:Fallback>
          <p:sp>
            <p:nvSpPr>
              <p:cNvPr id="3" name="Content Placeholder 2">
                <a:extLst>
                  <a:ext uri="{FF2B5EF4-FFF2-40B4-BE49-F238E27FC236}">
                    <a16:creationId xmlns:a16="http://schemas.microsoft.com/office/drawing/2014/main" xmlns="" id="{93ECFAEE-0AA5-4BCD-B85D-29513409E13C}"/>
                  </a:ext>
                </a:extLst>
              </p:cNvPr>
              <p:cNvSpPr>
                <a:spLocks noGrp="1" noRot="1" noChangeAspect="1" noMove="1" noResize="1" noEditPoints="1" noAdjustHandles="1" noChangeArrowheads="1" noChangeShapeType="1" noTextEdit="1"/>
              </p:cNvSpPr>
              <p:nvPr>
                <p:ph idx="1"/>
              </p:nvPr>
            </p:nvSpPr>
            <p:spPr>
              <a:xfrm>
                <a:off x="838200" y="290286"/>
                <a:ext cx="10515600" cy="5886677"/>
              </a:xfrm>
              <a:blipFill>
                <a:blip r:embed="rId2"/>
                <a:stretch>
                  <a:fillRect l="-1043" t="-1762"/>
                </a:stretch>
              </a:blipFill>
            </p:spPr>
            <p:txBody>
              <a:bodyPr/>
              <a:lstStyle/>
              <a:p>
                <a:r>
                  <a:rPr lang="en-US">
                    <a:noFill/>
                  </a:rPr>
                  <a:t> </a:t>
                </a:r>
              </a:p>
            </p:txBody>
          </p:sp>
        </mc:Fallback>
      </mc:AlternateContent>
    </p:spTree>
    <p:extLst>
      <p:ext uri="{BB962C8B-B14F-4D97-AF65-F5344CB8AC3E}">
        <p14:creationId xmlns:p14="http://schemas.microsoft.com/office/powerpoint/2010/main" xmlns="" val="3499284203"/>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A2CA4B-1998-4A31-8543-E4F64F317E92}"/>
              </a:ext>
            </a:extLst>
          </p:cNvPr>
          <p:cNvSpPr>
            <a:spLocks noGrp="1"/>
          </p:cNvSpPr>
          <p:nvPr>
            <p:ph type="title"/>
          </p:nvPr>
        </p:nvSpPr>
        <p:spPr/>
        <p:txBody>
          <a:bodyPr/>
          <a:lstStyle/>
          <a:p>
            <a:pPr algn="l" rtl="0"/>
            <a:r>
              <a:rPr lang="en-US" b="1" dirty="0"/>
              <a:t>Beam: </a:t>
            </a:r>
            <a:r>
              <a:rPr lang="en-US" dirty="0"/>
              <a:t/>
            </a:r>
            <a:br>
              <a:rPr lang="en-US" dirty="0"/>
            </a:br>
            <a:endParaRPr lang="en-US" dirty="0"/>
          </a:p>
        </p:txBody>
      </p:sp>
      <mc:AlternateContent xmlns:mc="http://schemas.openxmlformats.org/markup-compatibility/2006">
        <mc:Choice xmlns:a14="http://schemas.microsoft.com/office/drawing/2010/main" xmlns="" Requires="a14">
          <p:graphicFrame>
            <p:nvGraphicFramePr>
              <p:cNvPr id="6" name="Content Placeholder 5">
                <a:extLst>
                  <a:ext uri="{FF2B5EF4-FFF2-40B4-BE49-F238E27FC236}">
                    <a16:creationId xmlns:a16="http://schemas.microsoft.com/office/drawing/2014/main" id="{E01C51C5-36C1-4883-A69B-702CEBAF6E28}"/>
                  </a:ext>
                </a:extLst>
              </p:cNvPr>
              <p:cNvGraphicFramePr>
                <a:graphicFrameLocks noGrp="1"/>
              </p:cNvGraphicFramePr>
              <p:nvPr>
                <p:ph idx="1"/>
                <p:extLst>
                  <p:ext uri="{D42A27DB-BD31-4B8C-83A1-F6EECF244321}">
                    <p14:modId xmlns:p14="http://schemas.microsoft.com/office/powerpoint/2010/main" val="540175558"/>
                  </p:ext>
                </p:extLst>
              </p:nvPr>
            </p:nvGraphicFramePr>
            <p:xfrm>
              <a:off x="6792188" y="4077044"/>
              <a:ext cx="3614057" cy="1523999"/>
            </p:xfrm>
            <a:graphic>
              <a:graphicData uri="http://schemas.openxmlformats.org/drawingml/2006/table">
                <a:tbl>
                  <a:tblPr firstRow="1" firstCol="1" bandRow="1">
                    <a:tableStyleId>{5C22544A-7EE6-4342-B048-85BDC9FD1C3A}</a:tableStyleId>
                  </a:tblPr>
                  <a:tblGrid>
                    <a:gridCol w="1988247">
                      <a:extLst>
                        <a:ext uri="{9D8B030D-6E8A-4147-A177-3AD203B41FA5}">
                          <a16:colId xmlns:a16="http://schemas.microsoft.com/office/drawing/2014/main" val="3736404740"/>
                        </a:ext>
                      </a:extLst>
                    </a:gridCol>
                    <a:gridCol w="1625810">
                      <a:extLst>
                        <a:ext uri="{9D8B030D-6E8A-4147-A177-3AD203B41FA5}">
                          <a16:colId xmlns:a16="http://schemas.microsoft.com/office/drawing/2014/main" val="2643264728"/>
                        </a:ext>
                      </a:extLst>
                    </a:gridCol>
                  </a:tblGrid>
                  <a:tr h="316411">
                    <a:tc>
                      <a:txBody>
                        <a:bodyPr/>
                        <a:lstStyle/>
                        <a:p>
                          <a:pPr marL="0" marR="0" algn="ctr">
                            <a:spcBef>
                              <a:spcPts val="0"/>
                            </a:spcBef>
                            <a:spcAft>
                              <a:spcPts val="0"/>
                            </a:spcAft>
                            <a:tabLst>
                              <a:tab pos="1352550" algn="l"/>
                            </a:tabLst>
                          </a:pPr>
                          <a:r>
                            <a:rPr lang="en-US" sz="1200">
                              <a:effectLst/>
                            </a:rPr>
                            <a:t>Support condition</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Minimum h</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08570373"/>
                      </a:ext>
                    </a:extLst>
                  </a:tr>
                  <a:tr h="301897">
                    <a:tc>
                      <a:txBody>
                        <a:bodyPr/>
                        <a:lstStyle/>
                        <a:p>
                          <a:pPr marL="0" marR="0" algn="just">
                            <a:spcBef>
                              <a:spcPts val="0"/>
                            </a:spcBef>
                            <a:spcAft>
                              <a:spcPts val="0"/>
                            </a:spcAft>
                          </a:pPr>
                          <a:r>
                            <a:rPr lang="en-US" sz="1200">
                              <a:effectLst/>
                            </a:rPr>
                            <a:t>Simply supported</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spcBef>
                              <a:spcPts val="0"/>
                            </a:spcBef>
                            <a:spcAft>
                              <a:spcPts val="0"/>
                            </a:spcAft>
                          </a:pPr>
                          <a14:m>
                            <m:oMathPara xmlns:m="http://schemas.openxmlformats.org/officeDocument/2006/math">
                              <m:oMathParaPr>
                                <m:jc m:val="centerGroup"/>
                              </m:oMathParaPr>
                              <m:oMath xmlns:m="http://schemas.openxmlformats.org/officeDocument/2006/math">
                                <m:r>
                                  <a:rPr lang="en-US" sz="1200">
                                    <a:effectLst/>
                                  </a:rPr>
                                  <m:t>𝒍</m:t>
                                </m:r>
                                <m:r>
                                  <a:rPr lang="en-US" sz="1200">
                                    <a:effectLst/>
                                  </a:rPr>
                                  <m:t>/</m:t>
                                </m:r>
                                <m:r>
                                  <a:rPr lang="en-US" sz="1200">
                                    <a:effectLst/>
                                  </a:rPr>
                                  <m:t>𝟏𝟔</m:t>
                                </m:r>
                              </m:oMath>
                            </m:oMathPara>
                          </a14:m>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69009669"/>
                      </a:ext>
                    </a:extLst>
                  </a:tr>
                  <a:tr h="301897">
                    <a:tc>
                      <a:txBody>
                        <a:bodyPr/>
                        <a:lstStyle/>
                        <a:p>
                          <a:pPr marL="0" marR="0" algn="just">
                            <a:spcBef>
                              <a:spcPts val="0"/>
                            </a:spcBef>
                            <a:spcAft>
                              <a:spcPts val="0"/>
                            </a:spcAft>
                          </a:pPr>
                          <a:r>
                            <a:rPr lang="en-US" sz="1200">
                              <a:effectLst/>
                            </a:rPr>
                            <a:t>One end continuous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spcBef>
                              <a:spcPts val="0"/>
                            </a:spcBef>
                            <a:spcAft>
                              <a:spcPts val="0"/>
                            </a:spcAft>
                          </a:pPr>
                          <a14:m>
                            <m:oMathPara xmlns:m="http://schemas.openxmlformats.org/officeDocument/2006/math">
                              <m:oMathParaPr>
                                <m:jc m:val="centerGroup"/>
                              </m:oMathParaPr>
                              <m:oMath xmlns:m="http://schemas.openxmlformats.org/officeDocument/2006/math">
                                <m:r>
                                  <a:rPr lang="en-US" sz="1200">
                                    <a:effectLst/>
                                  </a:rPr>
                                  <m:t>𝒍</m:t>
                                </m:r>
                                <m:r>
                                  <a:rPr lang="en-US" sz="1200">
                                    <a:effectLst/>
                                  </a:rPr>
                                  <m:t>/</m:t>
                                </m:r>
                                <m:r>
                                  <a:rPr lang="en-US" sz="1200">
                                    <a:effectLst/>
                                  </a:rPr>
                                  <m:t>𝟏𝟖</m:t>
                                </m:r>
                                <m:r>
                                  <a:rPr lang="en-US" sz="1200">
                                    <a:effectLst/>
                                  </a:rPr>
                                  <m:t>.</m:t>
                                </m:r>
                                <m:r>
                                  <a:rPr lang="en-US" sz="1200">
                                    <a:effectLst/>
                                  </a:rPr>
                                  <m:t>𝟓</m:t>
                                </m:r>
                              </m:oMath>
                            </m:oMathPara>
                          </a14:m>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10756532"/>
                      </a:ext>
                    </a:extLst>
                  </a:tr>
                  <a:tr h="301897">
                    <a:tc>
                      <a:txBody>
                        <a:bodyPr/>
                        <a:lstStyle/>
                        <a:p>
                          <a:pPr marL="0" marR="0" algn="just">
                            <a:spcBef>
                              <a:spcPts val="0"/>
                            </a:spcBef>
                            <a:spcAft>
                              <a:spcPts val="0"/>
                            </a:spcAft>
                          </a:pPr>
                          <a:r>
                            <a:rPr lang="en-US" sz="1200">
                              <a:effectLst/>
                            </a:rPr>
                            <a:t>Both ends continuous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spcBef>
                              <a:spcPts val="0"/>
                            </a:spcBef>
                            <a:spcAft>
                              <a:spcPts val="0"/>
                            </a:spcAft>
                          </a:pPr>
                          <a14:m>
                            <m:oMathPara xmlns:m="http://schemas.openxmlformats.org/officeDocument/2006/math">
                              <m:oMathParaPr>
                                <m:jc m:val="centerGroup"/>
                              </m:oMathParaPr>
                              <m:oMath xmlns:m="http://schemas.openxmlformats.org/officeDocument/2006/math">
                                <m:r>
                                  <a:rPr lang="en-US" sz="1200">
                                    <a:effectLst/>
                                  </a:rPr>
                                  <m:t>𝒍</m:t>
                                </m:r>
                                <m:r>
                                  <a:rPr lang="en-US" sz="1200">
                                    <a:effectLst/>
                                  </a:rPr>
                                  <m:t>/</m:t>
                                </m:r>
                                <m:r>
                                  <a:rPr lang="en-US" sz="1200">
                                    <a:effectLst/>
                                  </a:rPr>
                                  <m:t>𝟐𝟏</m:t>
                                </m:r>
                              </m:oMath>
                            </m:oMathPara>
                          </a14:m>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56984387"/>
                      </a:ext>
                    </a:extLst>
                  </a:tr>
                  <a:tr h="301897">
                    <a:tc>
                      <a:txBody>
                        <a:bodyPr/>
                        <a:lstStyle/>
                        <a:p>
                          <a:pPr marL="0" marR="0" algn="just">
                            <a:spcBef>
                              <a:spcPts val="0"/>
                            </a:spcBef>
                            <a:spcAft>
                              <a:spcPts val="0"/>
                            </a:spcAft>
                          </a:pPr>
                          <a:r>
                            <a:rPr lang="en-US" sz="1200">
                              <a:effectLst/>
                            </a:rPr>
                            <a:t>Cantilever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spcBef>
                              <a:spcPts val="0"/>
                            </a:spcBef>
                            <a:spcAft>
                              <a:spcPts val="0"/>
                            </a:spcAft>
                          </a:pPr>
                          <a14:m>
                            <m:oMathPara xmlns:m="http://schemas.openxmlformats.org/officeDocument/2006/math">
                              <m:oMathParaPr>
                                <m:jc m:val="centerGroup"/>
                              </m:oMathParaPr>
                              <m:oMath xmlns:m="http://schemas.openxmlformats.org/officeDocument/2006/math">
                                <m:r>
                                  <a:rPr lang="en-US" sz="1200">
                                    <a:effectLst/>
                                  </a:rPr>
                                  <m:t>𝒍</m:t>
                                </m:r>
                                <m:r>
                                  <a:rPr lang="en-US" sz="1200">
                                    <a:effectLst/>
                                  </a:rPr>
                                  <m:t>/</m:t>
                                </m:r>
                                <m:r>
                                  <a:rPr lang="en-US" sz="1200">
                                    <a:effectLst/>
                                  </a:rPr>
                                  <m:t>𝟖</m:t>
                                </m:r>
                              </m:oMath>
                            </m:oMathPara>
                          </a14:m>
                          <a:endParaRPr lang="en-US" sz="12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66562729"/>
                      </a:ext>
                    </a:extLst>
                  </a:tr>
                </a:tbl>
              </a:graphicData>
            </a:graphic>
          </p:graphicFrame>
        </mc:Choice>
        <mc:Fallback>
          <p:graphicFrame>
            <p:nvGraphicFramePr>
              <p:cNvPr id="6" name="Content Placeholder 5">
                <a:extLst>
                  <a:ext uri="{FF2B5EF4-FFF2-40B4-BE49-F238E27FC236}">
                    <a16:creationId xmlns:a16="http://schemas.microsoft.com/office/drawing/2014/main" xmlns="" id="{E01C51C5-36C1-4883-A69B-702CEBAF6E28}"/>
                  </a:ext>
                </a:extLst>
              </p:cNvPr>
              <p:cNvGraphicFramePr>
                <a:graphicFrameLocks noGrp="1"/>
              </p:cNvGraphicFramePr>
              <p:nvPr>
                <p:ph idx="1"/>
                <p:extLst>
                  <p:ext uri="{D42A27DB-BD31-4B8C-83A1-F6EECF244321}">
                    <p14:modId xmlns:p14="http://schemas.microsoft.com/office/powerpoint/2010/main" xmlns="" val="540175558"/>
                  </p:ext>
                </p:extLst>
              </p:nvPr>
            </p:nvGraphicFramePr>
            <p:xfrm>
              <a:off x="6792188" y="4077044"/>
              <a:ext cx="3614057" cy="1523999"/>
            </p:xfrm>
            <a:graphic>
              <a:graphicData uri="http://schemas.openxmlformats.org/drawingml/2006/table">
                <a:tbl>
                  <a:tblPr firstRow="1" firstCol="1" bandRow="1">
                    <a:tableStyleId>{5C22544A-7EE6-4342-B048-85BDC9FD1C3A}</a:tableStyleId>
                  </a:tblPr>
                  <a:tblGrid>
                    <a:gridCol w="1988247">
                      <a:extLst>
                        <a:ext uri="{9D8B030D-6E8A-4147-A177-3AD203B41FA5}">
                          <a16:colId xmlns:a16="http://schemas.microsoft.com/office/drawing/2014/main" xmlns="" val="3736404740"/>
                        </a:ext>
                      </a:extLst>
                    </a:gridCol>
                    <a:gridCol w="1625810">
                      <a:extLst>
                        <a:ext uri="{9D8B030D-6E8A-4147-A177-3AD203B41FA5}">
                          <a16:colId xmlns:a16="http://schemas.microsoft.com/office/drawing/2014/main" xmlns="" val="2643264728"/>
                        </a:ext>
                      </a:extLst>
                    </a:gridCol>
                  </a:tblGrid>
                  <a:tr h="316411">
                    <a:tc>
                      <a:txBody>
                        <a:bodyPr/>
                        <a:lstStyle/>
                        <a:p>
                          <a:pPr marL="0" marR="0" algn="ctr">
                            <a:spcBef>
                              <a:spcPts val="0"/>
                            </a:spcBef>
                            <a:spcAft>
                              <a:spcPts val="0"/>
                            </a:spcAft>
                            <a:tabLst>
                              <a:tab pos="1352550" algn="l"/>
                            </a:tabLst>
                          </a:pPr>
                          <a:r>
                            <a:rPr lang="en-US" sz="1200">
                              <a:effectLst/>
                            </a:rPr>
                            <a:t>Support condition</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200">
                              <a:effectLst/>
                            </a:rPr>
                            <a:t>Minimum h</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108570373"/>
                      </a:ext>
                    </a:extLst>
                  </a:tr>
                  <a:tr h="301897">
                    <a:tc>
                      <a:txBody>
                        <a:bodyPr/>
                        <a:lstStyle/>
                        <a:p>
                          <a:pPr marL="0" marR="0" algn="just">
                            <a:spcBef>
                              <a:spcPts val="0"/>
                            </a:spcBef>
                            <a:spcAft>
                              <a:spcPts val="0"/>
                            </a:spcAft>
                          </a:pPr>
                          <a:r>
                            <a:rPr lang="en-US" sz="1200">
                              <a:effectLst/>
                            </a:rPr>
                            <a:t>Simply supported</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22846" t="-118000" r="-1498" b="-302000"/>
                          </a:stretch>
                        </a:blipFill>
                      </a:tcPr>
                    </a:tc>
                    <a:extLst>
                      <a:ext uri="{0D108BD9-81ED-4DB2-BD59-A6C34878D82A}">
                        <a16:rowId xmlns:a16="http://schemas.microsoft.com/office/drawing/2014/main" xmlns="" val="1069009669"/>
                      </a:ext>
                    </a:extLst>
                  </a:tr>
                  <a:tr h="301897">
                    <a:tc>
                      <a:txBody>
                        <a:bodyPr/>
                        <a:lstStyle/>
                        <a:p>
                          <a:pPr marL="0" marR="0" algn="just">
                            <a:spcBef>
                              <a:spcPts val="0"/>
                            </a:spcBef>
                            <a:spcAft>
                              <a:spcPts val="0"/>
                            </a:spcAft>
                          </a:pPr>
                          <a:r>
                            <a:rPr lang="en-US" sz="1200">
                              <a:effectLst/>
                            </a:rPr>
                            <a:t>One end continuous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22846" t="-218000" r="-1498" b="-202000"/>
                          </a:stretch>
                        </a:blipFill>
                      </a:tcPr>
                    </a:tc>
                    <a:extLst>
                      <a:ext uri="{0D108BD9-81ED-4DB2-BD59-A6C34878D82A}">
                        <a16:rowId xmlns:a16="http://schemas.microsoft.com/office/drawing/2014/main" xmlns="" val="3310756532"/>
                      </a:ext>
                    </a:extLst>
                  </a:tr>
                  <a:tr h="301897">
                    <a:tc>
                      <a:txBody>
                        <a:bodyPr/>
                        <a:lstStyle/>
                        <a:p>
                          <a:pPr marL="0" marR="0" algn="just">
                            <a:spcBef>
                              <a:spcPts val="0"/>
                            </a:spcBef>
                            <a:spcAft>
                              <a:spcPts val="0"/>
                            </a:spcAft>
                          </a:pPr>
                          <a:r>
                            <a:rPr lang="en-US" sz="1200">
                              <a:effectLst/>
                            </a:rPr>
                            <a:t>Both ends continuous</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22846" t="-324490" r="-1498" b="-106122"/>
                          </a:stretch>
                        </a:blipFill>
                      </a:tcPr>
                    </a:tc>
                    <a:extLst>
                      <a:ext uri="{0D108BD9-81ED-4DB2-BD59-A6C34878D82A}">
                        <a16:rowId xmlns:a16="http://schemas.microsoft.com/office/drawing/2014/main" xmlns="" val="1756984387"/>
                      </a:ext>
                    </a:extLst>
                  </a:tr>
                  <a:tr h="301897">
                    <a:tc>
                      <a:txBody>
                        <a:bodyPr/>
                        <a:lstStyle/>
                        <a:p>
                          <a:pPr marL="0" marR="0" algn="just">
                            <a:spcBef>
                              <a:spcPts val="0"/>
                            </a:spcBef>
                            <a:spcAft>
                              <a:spcPts val="0"/>
                            </a:spcAft>
                          </a:pPr>
                          <a:r>
                            <a:rPr lang="en-US" sz="1200">
                              <a:effectLst/>
                            </a:rPr>
                            <a:t>Cantilever</a:t>
                          </a:r>
                          <a:endParaRPr lang="en-US" sz="12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a:blip r:embed="rId2"/>
                          <a:stretch>
                            <a:fillRect l="-122846" t="-416000" r="-1498" b="-4000"/>
                          </a:stretch>
                        </a:blipFill>
                      </a:tcPr>
                    </a:tc>
                    <a:extLst>
                      <a:ext uri="{0D108BD9-81ED-4DB2-BD59-A6C34878D82A}">
                        <a16:rowId xmlns:a16="http://schemas.microsoft.com/office/drawing/2014/main" xmlns="" val="1466562729"/>
                      </a:ext>
                    </a:extLst>
                  </a:tr>
                </a:tbl>
              </a:graphicData>
            </a:graphic>
          </p:graphicFrame>
        </mc:Fallback>
      </mc:AlternateContent>
      <p:sp>
        <p:nvSpPr>
          <p:cNvPr id="7" name="Rectangle 6">
            <a:extLst>
              <a:ext uri="{FF2B5EF4-FFF2-40B4-BE49-F238E27FC236}">
                <a16:creationId xmlns:a16="http://schemas.microsoft.com/office/drawing/2014/main" xmlns="" id="{D5172131-6AA6-41C8-8F10-9D2397C5656A}"/>
              </a:ext>
            </a:extLst>
          </p:cNvPr>
          <p:cNvSpPr/>
          <p:nvPr/>
        </p:nvSpPr>
        <p:spPr>
          <a:xfrm>
            <a:off x="6096000" y="5678714"/>
            <a:ext cx="5006435" cy="400110"/>
          </a:xfrm>
          <a:prstGeom prst="rect">
            <a:avLst/>
          </a:prstGeom>
        </p:spPr>
        <p:txBody>
          <a:bodyPr wrap="none">
            <a:spAutoFit/>
          </a:bodyPr>
          <a:lstStyle/>
          <a:p>
            <a:r>
              <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rPr>
              <a:t>Minimum thickness of non-prestressed beams</a:t>
            </a:r>
            <a:endParaRPr lang="en-US" sz="2000" dirty="0"/>
          </a:p>
        </p:txBody>
      </p:sp>
      <p:sp>
        <p:nvSpPr>
          <p:cNvPr id="8" name="Rectangle 7">
            <a:extLst>
              <a:ext uri="{FF2B5EF4-FFF2-40B4-BE49-F238E27FC236}">
                <a16:creationId xmlns:a16="http://schemas.microsoft.com/office/drawing/2014/main" xmlns="" id="{AF4FF5E3-CDD2-4BA7-8DBD-1A6025AC61C8}"/>
              </a:ext>
            </a:extLst>
          </p:cNvPr>
          <p:cNvSpPr/>
          <p:nvPr/>
        </p:nvSpPr>
        <p:spPr>
          <a:xfrm>
            <a:off x="479929" y="1726746"/>
            <a:ext cx="3057248" cy="579967"/>
          </a:xfrm>
          <a:prstGeom prst="rect">
            <a:avLst/>
          </a:prstGeom>
        </p:spPr>
        <p:txBody>
          <a:bodyPr wrap="none">
            <a:spAutoFit/>
          </a:bodyPr>
          <a:lstStyle/>
          <a:p>
            <a:pPr algn="just">
              <a:lnSpc>
                <a:spcPct val="150000"/>
              </a:lnSpc>
              <a:spcAft>
                <a:spcPts val="600"/>
              </a:spcAft>
            </a:pPr>
            <a:r>
              <a:rPr lang="en-US" sz="2400" dirty="0">
                <a:solidFill>
                  <a:srgbClr val="1D2129"/>
                </a:solidFill>
                <a:latin typeface="Times New Roman" panose="02020603050405020304" pitchFamily="18" charset="0"/>
                <a:ea typeface="Calibri" panose="020F0502020204030204" pitchFamily="34" charset="0"/>
                <a:cs typeface="Times New Roman" panose="02020603050405020304" pitchFamily="18" charset="0"/>
              </a:rPr>
              <a:t>Cover for slab = 60mm</a:t>
            </a:r>
          </a:p>
        </p:txBody>
      </p:sp>
      <p:sp>
        <p:nvSpPr>
          <p:cNvPr id="9" name="Rectangle 8">
            <a:extLst>
              <a:ext uri="{FF2B5EF4-FFF2-40B4-BE49-F238E27FC236}">
                <a16:creationId xmlns:a16="http://schemas.microsoft.com/office/drawing/2014/main" xmlns="" id="{E6303B11-DD86-4765-99AA-27E543BB98B8}"/>
              </a:ext>
            </a:extLst>
          </p:cNvPr>
          <p:cNvSpPr/>
          <p:nvPr/>
        </p:nvSpPr>
        <p:spPr>
          <a:xfrm>
            <a:off x="489177" y="3116716"/>
            <a:ext cx="6096000" cy="960328"/>
          </a:xfrm>
          <a:prstGeom prst="rect">
            <a:avLst/>
          </a:prstGeom>
        </p:spPr>
        <p:txBody>
          <a:bodyPr>
            <a:spAutoFit/>
          </a:bodyPr>
          <a:lstStyle/>
          <a:p>
            <a:pPr algn="l" rtl="0">
              <a:lnSpc>
                <a:spcPct val="150000"/>
              </a:lnSpc>
              <a:spcAft>
                <a:spcPts val="600"/>
              </a:spcAft>
            </a:pPr>
            <a:r>
              <a:rPr lang="en-US" sz="2000" dirty="0">
                <a:solidFill>
                  <a:srgbClr val="1D2129"/>
                </a:solidFill>
                <a:latin typeface="Times New Roman" panose="02020603050405020304" pitchFamily="18" charset="0"/>
                <a:ea typeface="Calibri" panose="020F0502020204030204" pitchFamily="34" charset="0"/>
                <a:cs typeface="Times New Roman" panose="02020603050405020304" pitchFamily="18" charset="0"/>
              </a:rPr>
              <a:t>In ETABS, all beams were represented as rectangular sections with dimensions of   0.20m x 0.5m </a:t>
            </a:r>
          </a:p>
        </p:txBody>
      </p:sp>
    </p:spTree>
    <p:extLst>
      <p:ext uri="{BB962C8B-B14F-4D97-AF65-F5344CB8AC3E}">
        <p14:creationId xmlns:p14="http://schemas.microsoft.com/office/powerpoint/2010/main" xmlns="" val="3993160015"/>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a:extLst>
                  <a:ext uri="{FF2B5EF4-FFF2-40B4-BE49-F238E27FC236}">
                    <a16:creationId xmlns:a16="http://schemas.microsoft.com/office/drawing/2014/main" id="{54ACF871-0F15-44A8-BB67-08998C2C6C47}"/>
                  </a:ext>
                </a:extLst>
              </p:cNvPr>
              <p:cNvSpPr>
                <a:spLocks noGrp="1"/>
              </p:cNvSpPr>
              <p:nvPr>
                <p:ph idx="1"/>
              </p:nvPr>
            </p:nvSpPr>
            <p:spPr>
              <a:xfrm>
                <a:off x="838200" y="508000"/>
                <a:ext cx="10515600" cy="6081486"/>
              </a:xfrm>
            </p:spPr>
            <p:txBody>
              <a:bodyPr>
                <a:normAutofit fontScale="70000" lnSpcReduction="20000"/>
              </a:bodyPr>
              <a:lstStyle/>
              <a:p>
                <a:pPr marL="0" marR="0" algn="l" rtl="0">
                  <a:spcBef>
                    <a:spcPts val="0"/>
                  </a:spcBef>
                  <a:spcAft>
                    <a:spcPts val="600"/>
                  </a:spcAft>
                </a:pPr>
                <a:r>
                  <a:rPr lang="en-US" sz="3400" dirty="0">
                    <a:solidFill>
                      <a:srgbClr val="000000"/>
                    </a:solidFill>
                    <a:latin typeface="Times New Roman" panose="02020603050405020304" pitchFamily="18" charset="0"/>
                    <a:ea typeface="Calibri" panose="020F0502020204030204" pitchFamily="34" charset="0"/>
                    <a:cs typeface="Arial" panose="020B0604020202020204" pitchFamily="34" charset="0"/>
                  </a:rPr>
                  <a:t>L=7.3m      (Both ends continuous)        </a:t>
                </a:r>
                <a:r>
                  <a:rPr lang="en-US"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3400" dirty="0">
                    <a:solidFill>
                      <a:srgbClr val="000000"/>
                    </a:solidFill>
                    <a:latin typeface="Times New Roman" panose="02020603050405020304" pitchFamily="18" charset="0"/>
                    <a:ea typeface="Calibri" panose="020F0502020204030204" pitchFamily="34" charset="0"/>
                    <a:cs typeface="Arial" panose="020B0604020202020204" pitchFamily="34" charset="0"/>
                  </a:rPr>
                  <a:t>         L/21=0.34 m </a:t>
                </a:r>
                <a:endParaRPr lang="en-US" sz="3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marR="0" algn="l" rtl="0">
                  <a:spcBef>
                    <a:spcPts val="0"/>
                  </a:spcBef>
                  <a:spcAft>
                    <a:spcPts val="600"/>
                  </a:spcAft>
                </a:pPr>
                <a:r>
                  <a:rPr lang="en-US" sz="3400" dirty="0">
                    <a:solidFill>
                      <a:srgbClr val="000000"/>
                    </a:solidFill>
                    <a:latin typeface="Times New Roman" panose="02020603050405020304" pitchFamily="18" charset="0"/>
                    <a:ea typeface="Calibri" panose="020F0502020204030204" pitchFamily="34" charset="0"/>
                    <a:cs typeface="Arial" panose="020B0604020202020204" pitchFamily="34" charset="0"/>
                  </a:rPr>
                  <a:t>L=7.1 m    (One end continuous)             </a:t>
                </a:r>
                <a:r>
                  <a:rPr lang="en-US"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3400" dirty="0">
                    <a:solidFill>
                      <a:srgbClr val="000000"/>
                    </a:solidFill>
                    <a:latin typeface="Times New Roman" panose="02020603050405020304" pitchFamily="18" charset="0"/>
                    <a:ea typeface="Calibri" panose="020F0502020204030204" pitchFamily="34" charset="0"/>
                    <a:cs typeface="Arial" panose="020B0604020202020204" pitchFamily="34" charset="0"/>
                  </a:rPr>
                  <a:t>        L/18.5=0.38 m        </a:t>
                </a:r>
                <a:r>
                  <a:rPr lang="en-US" sz="3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3400" dirty="0">
                    <a:solidFill>
                      <a:srgbClr val="000000"/>
                    </a:solidFill>
                    <a:latin typeface="Times New Roman" panose="02020603050405020304" pitchFamily="18" charset="0"/>
                    <a:ea typeface="Calibri" panose="020F0502020204030204" pitchFamily="34" charset="0"/>
                    <a:cs typeface="Arial" panose="020B0604020202020204" pitchFamily="34" charset="0"/>
                  </a:rPr>
                  <a:t> h =0.5 m </a:t>
                </a:r>
                <a:endParaRPr lang="en-US" sz="3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marR="0" algn="l" rtl="0">
                  <a:spcBef>
                    <a:spcPts val="0"/>
                  </a:spcBef>
                  <a:spcAft>
                    <a:spcPts val="600"/>
                  </a:spcAft>
                </a:pPr>
                <a:r>
                  <a:rPr lang="en-US" sz="3400" dirty="0">
                    <a:solidFill>
                      <a:srgbClr val="000000"/>
                    </a:solidFill>
                    <a:latin typeface="Times New Roman" panose="02020603050405020304" pitchFamily="18" charset="0"/>
                    <a:ea typeface="Calibri" panose="020F0502020204030204" pitchFamily="34" charset="0"/>
                    <a:cs typeface="Arial" panose="020B0604020202020204" pitchFamily="34" charset="0"/>
                  </a:rPr>
                  <a:t>Assume </a:t>
                </a:r>
                <a:r>
                  <a:rPr lang="en-US" sz="34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b</a:t>
                </a:r>
                <a:r>
                  <a:rPr lang="en-US" sz="3400"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w</a:t>
                </a:r>
                <a:r>
                  <a:rPr lang="en-US" sz="3400" dirty="0">
                    <a:solidFill>
                      <a:srgbClr val="000000"/>
                    </a:solidFill>
                    <a:latin typeface="Times New Roman" panose="02020603050405020304" pitchFamily="18" charset="0"/>
                    <a:ea typeface="Calibri" panose="020F0502020204030204" pitchFamily="34" charset="0"/>
                    <a:cs typeface="Arial" panose="020B0604020202020204" pitchFamily="34" charset="0"/>
                  </a:rPr>
                  <a:t> = 200 mm</a:t>
                </a:r>
              </a:p>
              <a:p>
                <a:pPr algn="l" rtl="0"/>
                <a14:m>
                  <m:oMath xmlns:m="http://schemas.openxmlformats.org/officeDocument/2006/math">
                    <m:sSub>
                      <m:sSubPr>
                        <m:ctrlPr>
                          <a:rPr lang="en-US" i="1"/>
                        </m:ctrlPr>
                      </m:sSubPr>
                      <m:e>
                        <m:r>
                          <m:rPr>
                            <m:sty m:val="p"/>
                          </m:rPr>
                          <a:rPr lang="en-US"/>
                          <m:t>W</m:t>
                        </m:r>
                      </m:e>
                      <m:sub>
                        <m:r>
                          <m:rPr>
                            <m:sty m:val="p"/>
                          </m:rPr>
                          <a:rPr lang="en-US"/>
                          <m:t>u</m:t>
                        </m:r>
                      </m:sub>
                    </m:sSub>
                    <m:r>
                      <a:rPr lang="en-US"/>
                      <m:t>=</m:t>
                    </m:r>
                    <m:f>
                      <m:fPr>
                        <m:ctrlPr>
                          <a:rPr lang="en-US" i="1"/>
                        </m:ctrlPr>
                      </m:fPr>
                      <m:num>
                        <m:r>
                          <a:rPr lang="en-US"/>
                          <m:t>1</m:t>
                        </m:r>
                      </m:num>
                      <m:den>
                        <m:r>
                          <a:rPr lang="en-US"/>
                          <m:t>2</m:t>
                        </m:r>
                      </m:den>
                    </m:f>
                    <m:sSub>
                      <m:sSubPr>
                        <m:ctrlPr>
                          <a:rPr lang="en-US" i="1"/>
                        </m:ctrlPr>
                      </m:sSubPr>
                      <m:e>
                        <m:r>
                          <m:rPr>
                            <m:sty m:val="p"/>
                          </m:rPr>
                          <a:rPr lang="en-US"/>
                          <m:t>W</m:t>
                        </m:r>
                      </m:e>
                      <m:sub>
                        <m:r>
                          <m:rPr>
                            <m:sty m:val="p"/>
                          </m:rPr>
                          <a:rPr lang="en-US"/>
                          <m:t>on</m:t>
                        </m:r>
                        <m:r>
                          <a:rPr lang="en-US"/>
                          <m:t> </m:t>
                        </m:r>
                        <m:r>
                          <m:rPr>
                            <m:sty m:val="p"/>
                          </m:rPr>
                          <a:rPr lang="en-US"/>
                          <m:t>SLAB</m:t>
                        </m:r>
                      </m:sub>
                    </m:sSub>
                    <m:r>
                      <a:rPr lang="en-US"/>
                      <m:t>+</m:t>
                    </m:r>
                    <m:r>
                      <a:rPr lang="en-US"/>
                      <m:t>1</m:t>
                    </m:r>
                    <m:r>
                      <a:rPr lang="en-US"/>
                      <m:t>.</m:t>
                    </m:r>
                    <m:r>
                      <a:rPr lang="en-US"/>
                      <m:t>2</m:t>
                    </m:r>
                    <m:r>
                      <a:rPr lang="en-US"/>
                      <m:t> </m:t>
                    </m:r>
                    <m:d>
                      <m:dPr>
                        <m:ctrlPr>
                          <a:rPr lang="en-US" i="1"/>
                        </m:ctrlPr>
                      </m:dPr>
                      <m:e>
                        <m:sSub>
                          <m:sSubPr>
                            <m:ctrlPr>
                              <a:rPr lang="en-US" i="1"/>
                            </m:ctrlPr>
                          </m:sSubPr>
                          <m:e>
                            <m:r>
                              <m:rPr>
                                <m:sty m:val="p"/>
                              </m:rPr>
                              <a:rPr lang="en-US"/>
                              <m:t>W</m:t>
                            </m:r>
                          </m:e>
                          <m:sub>
                            <m:r>
                              <m:rPr>
                                <m:sty m:val="p"/>
                              </m:rPr>
                              <a:rPr lang="en-US"/>
                              <m:t>own</m:t>
                            </m:r>
                            <m:r>
                              <a:rPr lang="en-US"/>
                              <m:t> </m:t>
                            </m:r>
                            <m:r>
                              <m:rPr>
                                <m:sty m:val="p"/>
                              </m:rPr>
                              <a:rPr lang="en-US"/>
                              <m:t>weight</m:t>
                            </m:r>
                          </m:sub>
                        </m:sSub>
                      </m:e>
                    </m:d>
                    <m:r>
                      <a:rPr lang="en-US"/>
                      <m:t>+</m:t>
                    </m:r>
                    <m:sSub>
                      <m:sSubPr>
                        <m:ctrlPr>
                          <a:rPr lang="en-US" i="1"/>
                        </m:ctrlPr>
                      </m:sSubPr>
                      <m:e>
                        <m:r>
                          <m:rPr>
                            <m:sty m:val="p"/>
                          </m:rPr>
                          <a:rPr lang="en-US"/>
                          <m:t>W</m:t>
                        </m:r>
                      </m:e>
                      <m:sub>
                        <m:r>
                          <m:rPr>
                            <m:sty m:val="p"/>
                          </m:rPr>
                          <a:rPr lang="en-US"/>
                          <m:t>perimeter</m:t>
                        </m:r>
                        <m:r>
                          <a:rPr lang="en-US"/>
                          <m:t> </m:t>
                        </m:r>
                        <m:r>
                          <m:rPr>
                            <m:sty m:val="p"/>
                          </m:rPr>
                          <a:rPr lang="en-US"/>
                          <m:t>wall</m:t>
                        </m:r>
                      </m:sub>
                    </m:sSub>
                    <m:r>
                      <a:rPr lang="en-US"/>
                      <m:t> =</m:t>
                    </m:r>
                    <m:r>
                      <a:rPr lang="en-US"/>
                      <m:t>15</m:t>
                    </m:r>
                    <m:r>
                      <a:rPr lang="en-US"/>
                      <m:t>.</m:t>
                    </m:r>
                    <m:r>
                      <a:rPr lang="en-US"/>
                      <m:t>4</m:t>
                    </m:r>
                    <m:r>
                      <a:rPr lang="en-US" i="1"/>
                      <m:t>∗</m:t>
                    </m:r>
                    <m:f>
                      <m:fPr>
                        <m:ctrlPr>
                          <a:rPr lang="en-US" i="1"/>
                        </m:ctrlPr>
                      </m:fPr>
                      <m:num>
                        <m:r>
                          <a:rPr lang="en-US"/>
                          <m:t>2</m:t>
                        </m:r>
                        <m:r>
                          <a:rPr lang="en-US"/>
                          <m:t>.</m:t>
                        </m:r>
                        <m:r>
                          <a:rPr lang="en-US"/>
                          <m:t>5</m:t>
                        </m:r>
                      </m:num>
                      <m:den>
                        <m:r>
                          <a:rPr lang="en-US"/>
                          <m:t>2</m:t>
                        </m:r>
                      </m:den>
                    </m:f>
                    <m:r>
                      <a:rPr lang="en-US"/>
                      <m:t>+</m:t>
                    </m:r>
                    <m:r>
                      <a:rPr lang="en-US"/>
                      <m:t>1</m:t>
                    </m:r>
                    <m:r>
                      <a:rPr lang="en-US"/>
                      <m:t>.</m:t>
                    </m:r>
                    <m:r>
                      <a:rPr lang="en-US"/>
                      <m:t>2</m:t>
                    </m:r>
                    <m:r>
                      <a:rPr lang="en-US" i="1"/>
                      <m:t>∗</m:t>
                    </m:r>
                    <m:r>
                      <a:rPr lang="en-US"/>
                      <m:t>0</m:t>
                    </m:r>
                    <m:r>
                      <a:rPr lang="en-US"/>
                      <m:t>.</m:t>
                    </m:r>
                    <m:r>
                      <a:rPr lang="en-US"/>
                      <m:t>2</m:t>
                    </m:r>
                    <m:r>
                      <a:rPr lang="en-US" i="1"/>
                      <m:t>∗</m:t>
                    </m:r>
                    <m:r>
                      <a:rPr lang="en-US"/>
                      <m:t>0</m:t>
                    </m:r>
                    <m:r>
                      <a:rPr lang="en-US"/>
                      <m:t>.</m:t>
                    </m:r>
                    <m:r>
                      <a:rPr lang="en-US"/>
                      <m:t>5</m:t>
                    </m:r>
                    <m:r>
                      <a:rPr lang="en-US" i="1"/>
                      <m:t>∗</m:t>
                    </m:r>
                    <m:r>
                      <a:rPr lang="en-US"/>
                      <m:t>25</m:t>
                    </m:r>
                    <m:r>
                      <a:rPr lang="en-US"/>
                      <m:t>+</m:t>
                    </m:r>
                    <m:r>
                      <a:rPr lang="en-US"/>
                      <m:t>17</m:t>
                    </m:r>
                    <m:r>
                      <a:rPr lang="en-US"/>
                      <m:t>=</m:t>
                    </m:r>
                    <m:r>
                      <a:rPr lang="en-US"/>
                      <m:t>39</m:t>
                    </m:r>
                    <m:r>
                      <a:rPr lang="en-US"/>
                      <m:t>.</m:t>
                    </m:r>
                    <m:r>
                      <a:rPr lang="en-US"/>
                      <m:t>25</m:t>
                    </m:r>
                    <m:r>
                      <a:rPr lang="en-US"/>
                      <m:t> </m:t>
                    </m:r>
                    <m:f>
                      <m:fPr>
                        <m:ctrlPr>
                          <a:rPr lang="en-US" i="1"/>
                        </m:ctrlPr>
                      </m:fPr>
                      <m:num>
                        <m:r>
                          <m:rPr>
                            <m:sty m:val="p"/>
                          </m:rPr>
                          <a:rPr lang="en-US"/>
                          <m:t>KN</m:t>
                        </m:r>
                      </m:num>
                      <m:den>
                        <m:r>
                          <m:rPr>
                            <m:sty m:val="p"/>
                          </m:rPr>
                          <a:rPr lang="en-US"/>
                          <m:t>m</m:t>
                        </m:r>
                      </m:den>
                    </m:f>
                  </m:oMath>
                </a14:m>
                <a:endParaRPr lang="en-US" dirty="0"/>
              </a:p>
              <a:p>
                <a:pPr algn="l" rtl="0"/>
                <a14:m>
                  <m:oMath xmlns:m="http://schemas.openxmlformats.org/officeDocument/2006/math">
                    <m:r>
                      <a:rPr lang="en-US"/>
                      <m:t>∅</m:t>
                    </m:r>
                    <m:sSub>
                      <m:sSubPr>
                        <m:ctrlPr>
                          <a:rPr lang="en-US" i="1"/>
                        </m:ctrlPr>
                      </m:sSubPr>
                      <m:e>
                        <m:r>
                          <m:rPr>
                            <m:sty m:val="p"/>
                          </m:rPr>
                          <a:rPr lang="en-US"/>
                          <m:t>V</m:t>
                        </m:r>
                      </m:e>
                      <m:sub>
                        <m:r>
                          <m:rPr>
                            <m:sty m:val="p"/>
                          </m:rPr>
                          <a:rPr lang="en-US"/>
                          <m:t>C</m:t>
                        </m:r>
                      </m:sub>
                    </m:sSub>
                    <m:r>
                      <a:rPr lang="en-US"/>
                      <m:t>=</m:t>
                    </m:r>
                    <m:f>
                      <m:fPr>
                        <m:ctrlPr>
                          <a:rPr lang="en-US" i="1"/>
                        </m:ctrlPr>
                      </m:fPr>
                      <m:num>
                        <m:r>
                          <a:rPr lang="en-US"/>
                          <m:t>1</m:t>
                        </m:r>
                      </m:num>
                      <m:den>
                        <m:r>
                          <a:rPr lang="en-US"/>
                          <m:t>6</m:t>
                        </m:r>
                      </m:den>
                    </m:f>
                    <m:r>
                      <a:rPr lang="en-US" i="1"/>
                      <m:t>∗</m:t>
                    </m:r>
                    <m:r>
                      <a:rPr lang="en-US"/>
                      <m:t>0</m:t>
                    </m:r>
                    <m:r>
                      <a:rPr lang="en-US"/>
                      <m:t>.</m:t>
                    </m:r>
                    <m:r>
                      <a:rPr lang="en-US"/>
                      <m:t>75</m:t>
                    </m:r>
                    <m:r>
                      <a:rPr lang="en-US" i="1"/>
                      <m:t>∗</m:t>
                    </m:r>
                    <m:rad>
                      <m:radPr>
                        <m:ctrlPr>
                          <a:rPr lang="en-US" i="1"/>
                        </m:ctrlPr>
                      </m:radPr>
                      <m:deg>
                        <m:r>
                          <a:rPr lang="en-US"/>
                          <m:t>2</m:t>
                        </m:r>
                      </m:deg>
                      <m:e>
                        <m:sSubSup>
                          <m:sSubSupPr>
                            <m:ctrlPr>
                              <a:rPr lang="en-US" i="1"/>
                            </m:ctrlPr>
                          </m:sSubSupPr>
                          <m:e>
                            <m:r>
                              <m:rPr>
                                <m:sty m:val="p"/>
                              </m:rPr>
                              <a:rPr lang="en-US"/>
                              <m:t>f</m:t>
                            </m:r>
                          </m:e>
                          <m:sub>
                            <m:r>
                              <m:rPr>
                                <m:sty m:val="p"/>
                              </m:rPr>
                              <a:rPr lang="en-US"/>
                              <m:t>c</m:t>
                            </m:r>
                          </m:sub>
                          <m:sup>
                            <m:r>
                              <a:rPr lang="en-US" i="1"/>
                              <m:t>′</m:t>
                            </m:r>
                          </m:sup>
                        </m:sSubSup>
                      </m:e>
                    </m:rad>
                    <m:r>
                      <a:rPr lang="en-US" i="1"/>
                      <m:t>∗</m:t>
                    </m:r>
                    <m:sSub>
                      <m:sSubPr>
                        <m:ctrlPr>
                          <a:rPr lang="en-US" i="1"/>
                        </m:ctrlPr>
                      </m:sSubPr>
                      <m:e>
                        <m:r>
                          <m:rPr>
                            <m:sty m:val="p"/>
                          </m:rPr>
                          <a:rPr lang="en-US"/>
                          <m:t>b</m:t>
                        </m:r>
                      </m:e>
                      <m:sub>
                        <m:r>
                          <m:rPr>
                            <m:sty m:val="p"/>
                          </m:rPr>
                          <a:rPr lang="en-US"/>
                          <m:t>w</m:t>
                        </m:r>
                      </m:sub>
                    </m:sSub>
                    <m:r>
                      <a:rPr lang="en-US" i="1"/>
                      <m:t>∗</m:t>
                    </m:r>
                    <m:r>
                      <m:rPr>
                        <m:sty m:val="p"/>
                      </m:rPr>
                      <a:rPr lang="en-US"/>
                      <m:t>d</m:t>
                    </m:r>
                    <m:r>
                      <a:rPr lang="en-US"/>
                      <m:t>=</m:t>
                    </m:r>
                    <m:f>
                      <m:fPr>
                        <m:ctrlPr>
                          <a:rPr lang="en-US" i="1"/>
                        </m:ctrlPr>
                      </m:fPr>
                      <m:num>
                        <m:r>
                          <a:rPr lang="en-US"/>
                          <m:t>0</m:t>
                        </m:r>
                        <m:r>
                          <a:rPr lang="en-US"/>
                          <m:t>.</m:t>
                        </m:r>
                        <m:r>
                          <a:rPr lang="en-US"/>
                          <m:t>75</m:t>
                        </m:r>
                        <m:r>
                          <a:rPr lang="en-US" i="1"/>
                          <m:t>∗</m:t>
                        </m:r>
                        <m:rad>
                          <m:radPr>
                            <m:ctrlPr>
                              <a:rPr lang="en-US" i="1"/>
                            </m:ctrlPr>
                          </m:radPr>
                          <m:deg>
                            <m:r>
                              <a:rPr lang="en-US"/>
                              <m:t>2</m:t>
                            </m:r>
                          </m:deg>
                          <m:e>
                            <m:r>
                              <a:rPr lang="en-US"/>
                              <m:t>28</m:t>
                            </m:r>
                          </m:e>
                        </m:rad>
                        <m:r>
                          <a:rPr lang="en-US" i="1"/>
                          <m:t>∗</m:t>
                        </m:r>
                        <m:r>
                          <a:rPr lang="en-US"/>
                          <m:t>200</m:t>
                        </m:r>
                        <m:r>
                          <a:rPr lang="en-US" i="1"/>
                          <m:t>∗</m:t>
                        </m:r>
                        <m:d>
                          <m:dPr>
                            <m:ctrlPr>
                              <a:rPr lang="en-US" i="1"/>
                            </m:ctrlPr>
                          </m:dPr>
                          <m:e>
                            <m:r>
                              <a:rPr lang="en-US"/>
                              <m:t>500</m:t>
                            </m:r>
                            <m:r>
                              <a:rPr lang="en-US" i="1"/>
                              <m:t>−</m:t>
                            </m:r>
                            <m:r>
                              <a:rPr lang="en-US"/>
                              <m:t>60</m:t>
                            </m:r>
                          </m:e>
                        </m:d>
                      </m:num>
                      <m:den>
                        <m:r>
                          <a:rPr lang="en-US"/>
                          <m:t>6</m:t>
                        </m:r>
                      </m:den>
                    </m:f>
                    <m:r>
                      <a:rPr lang="en-US"/>
                      <m:t>=</m:t>
                    </m:r>
                    <m:r>
                      <a:rPr lang="en-US"/>
                      <m:t>58</m:t>
                    </m:r>
                    <m:r>
                      <a:rPr lang="en-US"/>
                      <m:t>.</m:t>
                    </m:r>
                    <m:r>
                      <a:rPr lang="en-US"/>
                      <m:t>20</m:t>
                    </m:r>
                    <m:r>
                      <a:rPr lang="en-US"/>
                      <m:t> </m:t>
                    </m:r>
                    <m:r>
                      <m:rPr>
                        <m:sty m:val="p"/>
                      </m:rPr>
                      <a:rPr lang="en-US"/>
                      <m:t>KN</m:t>
                    </m:r>
                  </m:oMath>
                </a14:m>
                <a:endParaRPr lang="en-US" dirty="0"/>
              </a:p>
              <a:p>
                <a:pPr algn="l" rtl="0"/>
                <a14:m>
                  <m:oMath xmlns:m="http://schemas.openxmlformats.org/officeDocument/2006/math">
                    <m:sSub>
                      <m:sSubPr>
                        <m:ctrlPr>
                          <a:rPr lang="en-US" i="1"/>
                        </m:ctrlPr>
                      </m:sSubPr>
                      <m:e>
                        <m:r>
                          <m:rPr>
                            <m:sty m:val="p"/>
                          </m:rPr>
                          <a:rPr lang="en-US"/>
                          <m:t>V</m:t>
                        </m:r>
                      </m:e>
                      <m:sub>
                        <m:r>
                          <m:rPr>
                            <m:sty m:val="p"/>
                          </m:rPr>
                          <a:rPr lang="en-US"/>
                          <m:t>u</m:t>
                        </m:r>
                      </m:sub>
                    </m:sSub>
                    <m:r>
                      <a:rPr lang="en-US"/>
                      <m:t>=</m:t>
                    </m:r>
                    <m:f>
                      <m:fPr>
                        <m:ctrlPr>
                          <a:rPr lang="en-US" i="1"/>
                        </m:ctrlPr>
                      </m:fPr>
                      <m:num>
                        <m:r>
                          <a:rPr lang="en-US"/>
                          <m:t>1</m:t>
                        </m:r>
                        <m:r>
                          <a:rPr lang="en-US"/>
                          <m:t>.</m:t>
                        </m:r>
                        <m:r>
                          <a:rPr lang="en-US"/>
                          <m:t>15</m:t>
                        </m:r>
                        <m:r>
                          <a:rPr lang="en-US" i="1"/>
                          <m:t>∗</m:t>
                        </m:r>
                        <m:sSub>
                          <m:sSubPr>
                            <m:ctrlPr>
                              <a:rPr lang="en-US" i="1"/>
                            </m:ctrlPr>
                          </m:sSubPr>
                          <m:e>
                            <m:r>
                              <m:rPr>
                                <m:sty m:val="p"/>
                              </m:rPr>
                              <a:rPr lang="en-US"/>
                              <m:t>W</m:t>
                            </m:r>
                          </m:e>
                          <m:sub>
                            <m:r>
                              <m:rPr>
                                <m:sty m:val="p"/>
                              </m:rPr>
                              <a:rPr lang="en-US"/>
                              <m:t>u</m:t>
                            </m:r>
                          </m:sub>
                        </m:sSub>
                        <m:r>
                          <a:rPr lang="en-US" i="1"/>
                          <m:t>∗</m:t>
                        </m:r>
                        <m:r>
                          <m:rPr>
                            <m:sty m:val="p"/>
                          </m:rPr>
                          <a:rPr lang="en-US"/>
                          <m:t>L</m:t>
                        </m:r>
                      </m:num>
                      <m:den>
                        <m:r>
                          <a:rPr lang="en-US"/>
                          <m:t>2</m:t>
                        </m:r>
                      </m:den>
                    </m:f>
                    <m:r>
                      <a:rPr lang="en-US"/>
                      <m:t>=</m:t>
                    </m:r>
                    <m:f>
                      <m:fPr>
                        <m:ctrlPr>
                          <a:rPr lang="en-US" i="1"/>
                        </m:ctrlPr>
                      </m:fPr>
                      <m:num>
                        <m:r>
                          <a:rPr lang="en-US"/>
                          <m:t>1</m:t>
                        </m:r>
                        <m:r>
                          <a:rPr lang="en-US"/>
                          <m:t>.</m:t>
                        </m:r>
                        <m:r>
                          <a:rPr lang="en-US"/>
                          <m:t>15</m:t>
                        </m:r>
                        <m:r>
                          <a:rPr lang="en-US" i="1"/>
                          <m:t>∗</m:t>
                        </m:r>
                        <m:r>
                          <a:rPr lang="en-US"/>
                          <m:t>39</m:t>
                        </m:r>
                        <m:r>
                          <a:rPr lang="en-US"/>
                          <m:t>.</m:t>
                        </m:r>
                        <m:r>
                          <a:rPr lang="en-US"/>
                          <m:t>25</m:t>
                        </m:r>
                        <m:r>
                          <a:rPr lang="en-US" i="1"/>
                          <m:t>∗</m:t>
                        </m:r>
                        <m:r>
                          <a:rPr lang="en-US"/>
                          <m:t>(</m:t>
                        </m:r>
                        <m:r>
                          <a:rPr lang="en-US"/>
                          <m:t>7</m:t>
                        </m:r>
                        <m:r>
                          <a:rPr lang="en-US"/>
                          <m:t>.</m:t>
                        </m:r>
                        <m:r>
                          <a:rPr lang="en-US"/>
                          <m:t>1</m:t>
                        </m:r>
                        <m:r>
                          <a:rPr lang="en-US" i="1"/>
                          <m:t>−</m:t>
                        </m:r>
                        <m:r>
                          <a:rPr lang="en-US"/>
                          <m:t>0</m:t>
                        </m:r>
                        <m:r>
                          <a:rPr lang="en-US"/>
                          <m:t>.</m:t>
                        </m:r>
                        <m:r>
                          <a:rPr lang="en-US"/>
                          <m:t>44</m:t>
                        </m:r>
                        <m:r>
                          <a:rPr lang="en-US"/>
                          <m:t>)</m:t>
                        </m:r>
                      </m:num>
                      <m:den>
                        <m:r>
                          <a:rPr lang="en-US"/>
                          <m:t>2</m:t>
                        </m:r>
                      </m:den>
                    </m:f>
                    <m:r>
                      <a:rPr lang="en-US"/>
                      <m:t>=</m:t>
                    </m:r>
                    <m:r>
                      <a:rPr lang="en-US"/>
                      <m:t>150</m:t>
                    </m:r>
                    <m:r>
                      <a:rPr lang="en-US"/>
                      <m:t>.</m:t>
                    </m:r>
                    <m:r>
                      <a:rPr lang="en-US"/>
                      <m:t>30</m:t>
                    </m:r>
                    <m:r>
                      <a:rPr lang="en-US"/>
                      <m:t> </m:t>
                    </m:r>
                    <m:r>
                      <m:rPr>
                        <m:sty m:val="p"/>
                      </m:rPr>
                      <a:rPr lang="en-US"/>
                      <m:t>KN</m:t>
                    </m:r>
                  </m:oMath>
                </a14:m>
                <a:endParaRPr lang="en-US" dirty="0"/>
              </a:p>
              <a:p>
                <a:pPr algn="l" rtl="0"/>
                <a14:m>
                  <m:oMath xmlns:m="http://schemas.openxmlformats.org/officeDocument/2006/math">
                    <m:sSub>
                      <m:sSubPr>
                        <m:ctrlPr>
                          <a:rPr lang="en-US" i="1"/>
                        </m:ctrlPr>
                      </m:sSubPr>
                      <m:e>
                        <m:r>
                          <a:rPr lang="en-US" i="1"/>
                          <m:t>𝑉</m:t>
                        </m:r>
                      </m:e>
                      <m:sub>
                        <m:r>
                          <a:rPr lang="en-US" i="1"/>
                          <m:t>𝑛</m:t>
                        </m:r>
                      </m:sub>
                    </m:sSub>
                    <m:r>
                      <a:rPr lang="en-US" i="1"/>
                      <m:t>=</m:t>
                    </m:r>
                    <m:f>
                      <m:fPr>
                        <m:ctrlPr>
                          <a:rPr lang="en-US" i="1"/>
                        </m:ctrlPr>
                      </m:fPr>
                      <m:num>
                        <m:sSub>
                          <m:sSubPr>
                            <m:ctrlPr>
                              <a:rPr lang="en-US" i="1"/>
                            </m:ctrlPr>
                          </m:sSubPr>
                          <m:e>
                            <m:r>
                              <a:rPr lang="en-US" i="1"/>
                              <m:t>𝑉</m:t>
                            </m:r>
                          </m:e>
                          <m:sub>
                            <m:r>
                              <a:rPr lang="en-US" i="1"/>
                              <m:t>𝑢</m:t>
                            </m:r>
                          </m:sub>
                        </m:sSub>
                      </m:num>
                      <m:den>
                        <m:r>
                          <a:rPr lang="en-US" i="1"/>
                          <m:t>∅</m:t>
                        </m:r>
                      </m:den>
                    </m:f>
                    <m:r>
                      <a:rPr lang="en-US" i="1"/>
                      <m:t>=</m:t>
                    </m:r>
                    <m:f>
                      <m:fPr>
                        <m:ctrlPr>
                          <a:rPr lang="en-US" i="1"/>
                        </m:ctrlPr>
                      </m:fPr>
                      <m:num>
                        <m:r>
                          <a:rPr lang="en-US" i="1"/>
                          <m:t>150</m:t>
                        </m:r>
                        <m:r>
                          <a:rPr lang="en-US" i="1"/>
                          <m:t>.</m:t>
                        </m:r>
                        <m:r>
                          <a:rPr lang="en-US" i="1"/>
                          <m:t>30</m:t>
                        </m:r>
                      </m:num>
                      <m:den>
                        <m:r>
                          <a:rPr lang="en-US" i="1"/>
                          <m:t>0</m:t>
                        </m:r>
                        <m:r>
                          <a:rPr lang="en-US" i="1"/>
                          <m:t>.</m:t>
                        </m:r>
                        <m:r>
                          <a:rPr lang="en-US" i="1"/>
                          <m:t>75</m:t>
                        </m:r>
                      </m:den>
                    </m:f>
                    <m:r>
                      <a:rPr lang="en-US" i="1"/>
                      <m:t>=</m:t>
                    </m:r>
                    <m:r>
                      <a:rPr lang="en-US" i="1"/>
                      <m:t>200</m:t>
                    </m:r>
                    <m:r>
                      <a:rPr lang="en-US" i="1"/>
                      <m:t>.</m:t>
                    </m:r>
                    <m:r>
                      <a:rPr lang="en-US" i="1"/>
                      <m:t>41</m:t>
                    </m:r>
                    <m:r>
                      <a:rPr lang="en-US" i="1"/>
                      <m:t> </m:t>
                    </m:r>
                    <m:r>
                      <a:rPr lang="en-US" i="1"/>
                      <m:t>𝐾𝑁</m:t>
                    </m:r>
                  </m:oMath>
                </a14:m>
                <a:endParaRPr lang="en-US" dirty="0"/>
              </a:p>
              <a:p>
                <a:pPr algn="l" rtl="0"/>
                <a14:m>
                  <m:oMath xmlns:m="http://schemas.openxmlformats.org/officeDocument/2006/math">
                    <m:sSub>
                      <m:sSubPr>
                        <m:ctrlPr>
                          <a:rPr lang="en-US" i="1"/>
                        </m:ctrlPr>
                      </m:sSubPr>
                      <m:e>
                        <m:r>
                          <a:rPr lang="en-US" i="1"/>
                          <m:t>𝑉</m:t>
                        </m:r>
                      </m:e>
                      <m:sub>
                        <m:r>
                          <a:rPr lang="en-US" i="1"/>
                          <m:t>𝑛</m:t>
                        </m:r>
                      </m:sub>
                    </m:sSub>
                    <m:r>
                      <a:rPr lang="en-US" i="1"/>
                      <m:t>=</m:t>
                    </m:r>
                    <m:sSub>
                      <m:sSubPr>
                        <m:ctrlPr>
                          <a:rPr lang="en-US" i="1"/>
                        </m:ctrlPr>
                      </m:sSubPr>
                      <m:e>
                        <m:r>
                          <a:rPr lang="en-US" i="1"/>
                          <m:t>𝑉</m:t>
                        </m:r>
                      </m:e>
                      <m:sub>
                        <m:r>
                          <a:rPr lang="en-US" i="1"/>
                          <m:t>𝐶</m:t>
                        </m:r>
                      </m:sub>
                    </m:sSub>
                    <m:r>
                      <a:rPr lang="en-US" i="1"/>
                      <m:t>+</m:t>
                    </m:r>
                    <m:sSub>
                      <m:sSubPr>
                        <m:ctrlPr>
                          <a:rPr lang="en-US" i="1"/>
                        </m:ctrlPr>
                      </m:sSubPr>
                      <m:e>
                        <m:r>
                          <a:rPr lang="en-US" i="1"/>
                          <m:t>𝑉</m:t>
                        </m:r>
                      </m:e>
                      <m:sub>
                        <m:r>
                          <a:rPr lang="en-US" i="1"/>
                          <m:t>𝑆</m:t>
                        </m:r>
                      </m:sub>
                    </m:sSub>
                    <m:r>
                      <a:rPr lang="en-US" i="1"/>
                      <m:t>&gt;&gt;&gt;</m:t>
                    </m:r>
                    <m:sSub>
                      <m:sSubPr>
                        <m:ctrlPr>
                          <a:rPr lang="en-US" i="1"/>
                        </m:ctrlPr>
                      </m:sSubPr>
                      <m:e>
                        <m:r>
                          <a:rPr lang="en-US" i="1"/>
                          <m:t>𝑉</m:t>
                        </m:r>
                      </m:e>
                      <m:sub>
                        <m:r>
                          <a:rPr lang="en-US" i="1"/>
                          <m:t>𝑆</m:t>
                        </m:r>
                      </m:sub>
                    </m:sSub>
                    <m:r>
                      <a:rPr lang="en-US" i="1"/>
                      <m:t>=</m:t>
                    </m:r>
                    <m:r>
                      <a:rPr lang="en-US" i="1"/>
                      <m:t>200</m:t>
                    </m:r>
                    <m:r>
                      <a:rPr lang="en-US" i="1"/>
                      <m:t>.</m:t>
                    </m:r>
                    <m:r>
                      <a:rPr lang="en-US" i="1"/>
                      <m:t>41</m:t>
                    </m:r>
                    <m:r>
                      <a:rPr lang="en-US" i="1"/>
                      <m:t>−</m:t>
                    </m:r>
                    <m:f>
                      <m:fPr>
                        <m:ctrlPr>
                          <a:rPr lang="en-US" i="1"/>
                        </m:ctrlPr>
                      </m:fPr>
                      <m:num>
                        <m:r>
                          <a:rPr lang="en-US" i="1"/>
                          <m:t>58</m:t>
                        </m:r>
                        <m:r>
                          <a:rPr lang="en-US" i="1"/>
                          <m:t>.</m:t>
                        </m:r>
                        <m:r>
                          <a:rPr lang="en-US" i="1"/>
                          <m:t>20</m:t>
                        </m:r>
                      </m:num>
                      <m:den>
                        <m:r>
                          <a:rPr lang="en-US" i="1"/>
                          <m:t>0</m:t>
                        </m:r>
                        <m:r>
                          <a:rPr lang="en-US" i="1"/>
                          <m:t>.</m:t>
                        </m:r>
                        <m:r>
                          <a:rPr lang="en-US" i="1"/>
                          <m:t>75</m:t>
                        </m:r>
                      </m:den>
                    </m:f>
                    <m:r>
                      <a:rPr lang="en-US" i="1"/>
                      <m:t>=</m:t>
                    </m:r>
                    <m:r>
                      <a:rPr lang="en-US" i="1"/>
                      <m:t>122</m:t>
                    </m:r>
                    <m:r>
                      <a:rPr lang="en-US" i="1"/>
                      <m:t>.</m:t>
                    </m:r>
                    <m:r>
                      <a:rPr lang="en-US" i="1"/>
                      <m:t>81</m:t>
                    </m:r>
                    <m:r>
                      <a:rPr lang="en-US" i="1"/>
                      <m:t> </m:t>
                    </m:r>
                    <m:r>
                      <a:rPr lang="en-US" i="1"/>
                      <m:t>𝐾𝑁</m:t>
                    </m:r>
                  </m:oMath>
                </a14:m>
                <a:endParaRPr lang="en-US" dirty="0"/>
              </a:p>
              <a:p>
                <a:pPr algn="l" rtl="0"/>
                <a14:m>
                  <m:oMath xmlns:m="http://schemas.openxmlformats.org/officeDocument/2006/math">
                    <m:r>
                      <a:rPr lang="en-US" i="1"/>
                      <m:t>𝐼𝑓</m:t>
                    </m:r>
                    <m:r>
                      <a:rPr lang="en-US" i="1"/>
                      <m:t> </m:t>
                    </m:r>
                    <m:sSub>
                      <m:sSubPr>
                        <m:ctrlPr>
                          <a:rPr lang="en-US" i="1"/>
                        </m:ctrlPr>
                      </m:sSubPr>
                      <m:e>
                        <m:r>
                          <a:rPr lang="en-US" i="1"/>
                          <m:t>𝑉</m:t>
                        </m:r>
                      </m:e>
                      <m:sub>
                        <m:r>
                          <a:rPr lang="en-US" i="1"/>
                          <m:t>𝑆</m:t>
                        </m:r>
                      </m:sub>
                    </m:sSub>
                    <m:r>
                      <a:rPr lang="en-US"/>
                      <m:t>&gt;</m:t>
                    </m:r>
                    <m:f>
                      <m:fPr>
                        <m:ctrlPr>
                          <a:rPr lang="en-US" i="1"/>
                        </m:ctrlPr>
                      </m:fPr>
                      <m:num>
                        <m:r>
                          <a:rPr lang="en-US"/>
                          <m:t>2</m:t>
                        </m:r>
                      </m:num>
                      <m:den>
                        <m:r>
                          <a:rPr lang="en-US"/>
                          <m:t>3</m:t>
                        </m:r>
                      </m:den>
                    </m:f>
                    <m:r>
                      <a:rPr lang="en-US" i="1"/>
                      <m:t>∗</m:t>
                    </m:r>
                    <m:rad>
                      <m:radPr>
                        <m:ctrlPr>
                          <a:rPr lang="en-US" i="1"/>
                        </m:ctrlPr>
                      </m:radPr>
                      <m:deg>
                        <m:r>
                          <a:rPr lang="en-US"/>
                          <m:t>2</m:t>
                        </m:r>
                      </m:deg>
                      <m:e>
                        <m:sSubSup>
                          <m:sSubSupPr>
                            <m:ctrlPr>
                              <a:rPr lang="en-US" i="1"/>
                            </m:ctrlPr>
                          </m:sSubSupPr>
                          <m:e>
                            <m:r>
                              <m:rPr>
                                <m:sty m:val="p"/>
                              </m:rPr>
                              <a:rPr lang="en-US"/>
                              <m:t>f</m:t>
                            </m:r>
                          </m:e>
                          <m:sub>
                            <m:r>
                              <m:rPr>
                                <m:sty m:val="p"/>
                              </m:rPr>
                              <a:rPr lang="en-US"/>
                              <m:t>c</m:t>
                            </m:r>
                          </m:sub>
                          <m:sup>
                            <m:r>
                              <a:rPr lang="en-US" i="1"/>
                              <m:t>′</m:t>
                            </m:r>
                          </m:sup>
                        </m:sSubSup>
                      </m:e>
                    </m:rad>
                    <m:r>
                      <a:rPr lang="en-US" i="1"/>
                      <m:t>∗</m:t>
                    </m:r>
                    <m:sSub>
                      <m:sSubPr>
                        <m:ctrlPr>
                          <a:rPr lang="en-US" i="1"/>
                        </m:ctrlPr>
                      </m:sSubPr>
                      <m:e>
                        <m:r>
                          <m:rPr>
                            <m:sty m:val="p"/>
                          </m:rPr>
                          <a:rPr lang="en-US"/>
                          <m:t>b</m:t>
                        </m:r>
                      </m:e>
                      <m:sub>
                        <m:r>
                          <m:rPr>
                            <m:sty m:val="p"/>
                          </m:rPr>
                          <a:rPr lang="en-US"/>
                          <m:t>w</m:t>
                        </m:r>
                      </m:sub>
                    </m:sSub>
                    <m:r>
                      <a:rPr lang="en-US" i="1"/>
                      <m:t>∗</m:t>
                    </m:r>
                    <m:r>
                      <m:rPr>
                        <m:sty m:val="p"/>
                      </m:rPr>
                      <a:rPr lang="en-US"/>
                      <m:t>d</m:t>
                    </m:r>
                    <m:r>
                      <a:rPr lang="en-US"/>
                      <m:t>     ∴</m:t>
                    </m:r>
                    <m:r>
                      <a:rPr lang="en-US" i="1"/>
                      <m:t>𝐼𝑛𝑐𝑟𝑒𝑎𝑠𝑒</m:t>
                    </m:r>
                    <m:r>
                      <a:rPr lang="en-US" i="1"/>
                      <m:t> </m:t>
                    </m:r>
                    <m:r>
                      <a:rPr lang="en-US" i="1"/>
                      <m:t>𝑑𝑖𝑚𝑒𝑛𝑠𝑖𝑜𝑛𝑠</m:t>
                    </m:r>
                  </m:oMath>
                </a14:m>
                <a:endParaRPr lang="en-US" dirty="0"/>
              </a:p>
              <a:p>
                <a:pPr algn="l" rtl="0"/>
                <a14:m>
                  <m:oMath xmlns:m="http://schemas.openxmlformats.org/officeDocument/2006/math">
                    <m:f>
                      <m:fPr>
                        <m:ctrlPr>
                          <a:rPr lang="en-US" i="1"/>
                        </m:ctrlPr>
                      </m:fPr>
                      <m:num>
                        <m:r>
                          <a:rPr lang="en-US"/>
                          <m:t>2</m:t>
                        </m:r>
                      </m:num>
                      <m:den>
                        <m:r>
                          <a:rPr lang="en-US"/>
                          <m:t>3</m:t>
                        </m:r>
                      </m:den>
                    </m:f>
                    <m:r>
                      <a:rPr lang="en-US" i="1"/>
                      <m:t>∗</m:t>
                    </m:r>
                    <m:rad>
                      <m:radPr>
                        <m:ctrlPr>
                          <a:rPr lang="en-US" i="1"/>
                        </m:ctrlPr>
                      </m:radPr>
                      <m:deg>
                        <m:r>
                          <a:rPr lang="en-US"/>
                          <m:t>2</m:t>
                        </m:r>
                      </m:deg>
                      <m:e>
                        <m:sSubSup>
                          <m:sSubSupPr>
                            <m:ctrlPr>
                              <a:rPr lang="en-US" i="1"/>
                            </m:ctrlPr>
                          </m:sSubSupPr>
                          <m:e>
                            <m:r>
                              <m:rPr>
                                <m:sty m:val="p"/>
                              </m:rPr>
                              <a:rPr lang="en-US"/>
                              <m:t>f</m:t>
                            </m:r>
                          </m:e>
                          <m:sub>
                            <m:r>
                              <m:rPr>
                                <m:sty m:val="p"/>
                              </m:rPr>
                              <a:rPr lang="en-US"/>
                              <m:t>c</m:t>
                            </m:r>
                          </m:sub>
                          <m:sup>
                            <m:r>
                              <a:rPr lang="en-US" i="1"/>
                              <m:t>′</m:t>
                            </m:r>
                          </m:sup>
                        </m:sSubSup>
                      </m:e>
                    </m:rad>
                    <m:r>
                      <a:rPr lang="en-US" i="1"/>
                      <m:t>∗</m:t>
                    </m:r>
                    <m:sSub>
                      <m:sSubPr>
                        <m:ctrlPr>
                          <a:rPr lang="en-US" i="1"/>
                        </m:ctrlPr>
                      </m:sSubPr>
                      <m:e>
                        <m:r>
                          <m:rPr>
                            <m:sty m:val="p"/>
                          </m:rPr>
                          <a:rPr lang="en-US"/>
                          <m:t>b</m:t>
                        </m:r>
                      </m:e>
                      <m:sub>
                        <m:r>
                          <m:rPr>
                            <m:sty m:val="p"/>
                          </m:rPr>
                          <a:rPr lang="en-US"/>
                          <m:t>w</m:t>
                        </m:r>
                      </m:sub>
                    </m:sSub>
                    <m:r>
                      <a:rPr lang="en-US" i="1"/>
                      <m:t>∗</m:t>
                    </m:r>
                    <m:r>
                      <m:rPr>
                        <m:sty m:val="p"/>
                      </m:rPr>
                      <a:rPr lang="en-US"/>
                      <m:t>d</m:t>
                    </m:r>
                    <m:r>
                      <a:rPr lang="en-US" i="1"/>
                      <m:t>=</m:t>
                    </m:r>
                    <m:r>
                      <a:rPr lang="en-US" i="1"/>
                      <m:t>310</m:t>
                    </m:r>
                    <m:r>
                      <a:rPr lang="en-US" i="1"/>
                      <m:t>.</m:t>
                    </m:r>
                    <m:r>
                      <a:rPr lang="en-US" i="1"/>
                      <m:t>43</m:t>
                    </m:r>
                    <m:r>
                      <a:rPr lang="en-US" i="1"/>
                      <m:t> &gt;</m:t>
                    </m:r>
                    <m:r>
                      <a:rPr lang="en-US" i="1"/>
                      <m:t>122</m:t>
                    </m:r>
                    <m:r>
                      <a:rPr lang="en-US" i="1"/>
                      <m:t>.</m:t>
                    </m:r>
                    <m:r>
                      <a:rPr lang="en-US" i="1"/>
                      <m:t>81</m:t>
                    </m:r>
                    <m:r>
                      <a:rPr lang="en-US" i="1"/>
                      <m:t>   &gt;&gt;&gt; ∴</m:t>
                    </m:r>
                    <m:r>
                      <a:rPr lang="en-US" i="1"/>
                      <m:t>𝑂𝐾</m:t>
                    </m:r>
                    <m:r>
                      <a:rPr lang="en-US" i="1"/>
                      <m:t>.</m:t>
                    </m:r>
                    <m:r>
                      <a:rPr lang="en-US" i="1"/>
                      <m:t>𝑛𝑜</m:t>
                    </m:r>
                    <m:r>
                      <a:rPr lang="en-US" i="1"/>
                      <m:t> </m:t>
                    </m:r>
                    <m:r>
                      <a:rPr lang="en-US" i="1"/>
                      <m:t>𝑛𝑒𝑒𝑑</m:t>
                    </m:r>
                    <m:r>
                      <a:rPr lang="en-US" i="1"/>
                      <m:t> </m:t>
                    </m:r>
                    <m:r>
                      <a:rPr lang="en-US" i="1"/>
                      <m:t>𝑡𝑜</m:t>
                    </m:r>
                    <m:r>
                      <a:rPr lang="en-US" i="1"/>
                      <m:t> </m:t>
                    </m:r>
                    <m:r>
                      <a:rPr lang="en-US" i="1"/>
                      <m:t>𝑐</m:t>
                    </m:r>
                    <m:r>
                      <a:rPr lang="en-US" i="1"/>
                      <m:t>h</m:t>
                    </m:r>
                    <m:r>
                      <a:rPr lang="en-US" i="1"/>
                      <m:t>𝑎𝑛𝑔𝑒</m:t>
                    </m:r>
                    <m:r>
                      <a:rPr lang="en-US" i="1"/>
                      <m:t> </m:t>
                    </m:r>
                    <m:r>
                      <a:rPr lang="en-US" i="1"/>
                      <m:t>𝑑𝑖𝑚𝑒𝑛𝑠𝑖𝑜𝑛𝑠</m:t>
                    </m:r>
                  </m:oMath>
                </a14:m>
                <a:endParaRPr lang="en-US" dirty="0"/>
              </a:p>
              <a:p>
                <a:pPr marL="0" marR="0" algn="l" rtl="0">
                  <a:spcBef>
                    <a:spcPts val="0"/>
                  </a:spcBef>
                  <a:spcAft>
                    <a:spcPts val="600"/>
                  </a:spcAft>
                </a:pP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l" rtl="0"/>
                <a:endParaRPr lang="en-US" sz="2000" dirty="0"/>
              </a:p>
            </p:txBody>
          </p:sp>
        </mc:Choice>
        <mc:Fallback>
          <p:sp>
            <p:nvSpPr>
              <p:cNvPr id="3" name="Content Placeholder 2">
                <a:extLst>
                  <a:ext uri="{FF2B5EF4-FFF2-40B4-BE49-F238E27FC236}">
                    <a16:creationId xmlns:a16="http://schemas.microsoft.com/office/drawing/2014/main" xmlns="" id="{54ACF871-0F15-44A8-BB67-08998C2C6C47}"/>
                  </a:ext>
                </a:extLst>
              </p:cNvPr>
              <p:cNvSpPr>
                <a:spLocks noGrp="1" noRot="1" noChangeAspect="1" noMove="1" noResize="1" noEditPoints="1" noAdjustHandles="1" noChangeArrowheads="1" noChangeShapeType="1" noTextEdit="1"/>
              </p:cNvSpPr>
              <p:nvPr>
                <p:ph idx="1"/>
              </p:nvPr>
            </p:nvSpPr>
            <p:spPr>
              <a:xfrm>
                <a:off x="838200" y="508000"/>
                <a:ext cx="10515600" cy="6081486"/>
              </a:xfrm>
              <a:blipFill>
                <a:blip r:embed="rId2"/>
                <a:stretch>
                  <a:fillRect l="-812" t="-2505"/>
                </a:stretch>
              </a:blipFill>
            </p:spPr>
            <p:txBody>
              <a:bodyPr/>
              <a:lstStyle/>
              <a:p>
                <a:r>
                  <a:rPr lang="en-US">
                    <a:noFill/>
                  </a:rPr>
                  <a:t> </a:t>
                </a:r>
              </a:p>
            </p:txBody>
          </p:sp>
        </mc:Fallback>
      </mc:AlternateContent>
    </p:spTree>
    <p:extLst>
      <p:ext uri="{BB962C8B-B14F-4D97-AF65-F5344CB8AC3E}">
        <p14:creationId xmlns:p14="http://schemas.microsoft.com/office/powerpoint/2010/main" xmlns="" val="21229600"/>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a:extLst>
                  <a:ext uri="{FF2B5EF4-FFF2-40B4-BE49-F238E27FC236}">
                    <a16:creationId xmlns:a16="http://schemas.microsoft.com/office/drawing/2014/main" id="{85C05F1D-75DF-4C27-B843-26269C8D314F}"/>
                  </a:ext>
                </a:extLst>
              </p:cNvPr>
              <p:cNvSpPr>
                <a:spLocks noGrp="1"/>
              </p:cNvSpPr>
              <p:nvPr>
                <p:ph idx="1"/>
              </p:nvPr>
            </p:nvSpPr>
            <p:spPr>
              <a:xfrm>
                <a:off x="838200" y="537029"/>
                <a:ext cx="10515600" cy="5639934"/>
              </a:xfrm>
            </p:spPr>
            <p:txBody>
              <a:bodyPr>
                <a:normAutofit fontScale="70000" lnSpcReduction="20000"/>
              </a:bodyPr>
              <a:lstStyle/>
              <a:p>
                <a:pPr algn="l" rtl="0"/>
                <a:r>
                  <a:rPr lang="en-US" b="1" u="sng" dirty="0"/>
                  <a:t>Columns dimensions</a:t>
                </a:r>
                <a:endParaRPr lang="en-US" dirty="0"/>
              </a:p>
              <a:p>
                <a:pPr marL="0" indent="0" algn="l" rtl="0">
                  <a:buNone/>
                </a:pPr>
                <a:endParaRPr lang="en-US" sz="2400" b="1" dirty="0"/>
              </a:p>
              <a:p>
                <a:pPr marL="0" indent="0" algn="l" rtl="0">
                  <a:buNone/>
                </a:pPr>
                <a:r>
                  <a:rPr lang="en-US" sz="2400" dirty="0"/>
                  <a:t>For C1 </a:t>
                </a:r>
              </a:p>
              <a:p>
                <a:pPr marL="0" indent="0" algn="l" rtl="0">
                  <a:buNone/>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m:t>
                      </m:r>
                      <m:sSub>
                        <m:sSubPr>
                          <m:ctrlPr>
                            <a:rPr lang="en-US" sz="2400" i="1"/>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𝑛</m:t>
                          </m:r>
                        </m:sub>
                      </m:sSub>
                      <m:r>
                        <a:rPr lang="en-US" sz="2400" b="0" i="1" smtClean="0">
                          <a:latin typeface="Cambria Math" panose="02040503050406030204" pitchFamily="18" charset="0"/>
                        </a:rPr>
                        <m:t>=</m:t>
                      </m:r>
                      <m:r>
                        <a:rPr lang="en-US" sz="2400" b="0" i="1" smtClean="0">
                          <a:latin typeface="Cambria Math" panose="02040503050406030204" pitchFamily="18" charset="0"/>
                        </a:rPr>
                        <m:t>∅</m:t>
                      </m:r>
                      <m:r>
                        <a:rPr lang="en-US" sz="2400" b="0" smtClean="0">
                          <a:latin typeface="Cambria Math" panose="02040503050406030204" pitchFamily="18" charset="0"/>
                        </a:rPr>
                        <m:t> </m:t>
                      </m:r>
                      <m:r>
                        <m:rPr>
                          <m:sty m:val="p"/>
                        </m:rPr>
                        <a:rPr lang="en-US" sz="2400" b="0" smtClean="0">
                          <a:latin typeface="Cambria Math" panose="02040503050406030204" pitchFamily="18" charset="0"/>
                        </a:rPr>
                        <m:t>λ</m:t>
                      </m:r>
                      <m:r>
                        <a:rPr lang="en-US" sz="2400" b="0" smtClean="0">
                          <a:latin typeface="Cambria Math" panose="02040503050406030204" pitchFamily="18" charset="0"/>
                        </a:rPr>
                        <m:t> </m:t>
                      </m:r>
                      <m:d>
                        <m:dPr>
                          <m:ctrlPr>
                            <a:rPr lang="en-US" sz="2400" i="1"/>
                          </m:ctrlPr>
                        </m:dPr>
                        <m:e>
                          <m:r>
                            <a:rPr lang="en-US" sz="2400" b="0" smtClean="0">
                              <a:latin typeface="Cambria Math" panose="02040503050406030204" pitchFamily="18" charset="0"/>
                            </a:rPr>
                            <m:t>0</m:t>
                          </m:r>
                          <m:r>
                            <a:rPr lang="en-US" sz="2400" b="0" smtClean="0">
                              <a:latin typeface="Cambria Math" panose="02040503050406030204" pitchFamily="18" charset="0"/>
                            </a:rPr>
                            <m:t>.</m:t>
                          </m:r>
                          <m:r>
                            <a:rPr lang="en-US" sz="2400" b="0" smtClean="0">
                              <a:latin typeface="Cambria Math" panose="02040503050406030204" pitchFamily="18" charset="0"/>
                            </a:rPr>
                            <m:t>85</m:t>
                          </m:r>
                          <m:r>
                            <a:rPr lang="en-US" sz="2400" b="0" i="1" smtClean="0">
                              <a:latin typeface="Cambria Math" panose="02040503050406030204" pitchFamily="18" charset="0"/>
                            </a:rPr>
                            <m:t>∗</m:t>
                          </m:r>
                          <m:sSubSup>
                            <m:sSubSupPr>
                              <m:ctrlPr>
                                <a:rPr lang="en-US" sz="2400" i="1"/>
                              </m:ctrlPr>
                            </m:sSubSupPr>
                            <m:e>
                              <m:r>
                                <m:rPr>
                                  <m:sty m:val="p"/>
                                </m:rPr>
                                <a:rPr lang="en-US" sz="2400" b="0" smtClean="0">
                                  <a:latin typeface="Cambria Math" panose="02040503050406030204" pitchFamily="18" charset="0"/>
                                </a:rPr>
                                <m:t>f</m:t>
                              </m:r>
                            </m:e>
                            <m:sub>
                              <m:r>
                                <m:rPr>
                                  <m:sty m:val="p"/>
                                </m:rPr>
                                <a:rPr lang="en-US" sz="2400" b="0" smtClean="0">
                                  <a:latin typeface="Cambria Math" panose="02040503050406030204" pitchFamily="18" charset="0"/>
                                </a:rPr>
                                <m:t>c</m:t>
                              </m:r>
                            </m:sub>
                            <m:sup>
                              <m:r>
                                <a:rPr lang="en-US" sz="2400" b="0" i="1" smtClean="0">
                                  <a:latin typeface="Cambria Math" panose="02040503050406030204" pitchFamily="18" charset="0"/>
                                </a:rPr>
                                <m:t>′</m:t>
                              </m:r>
                            </m:sup>
                          </m:sSubSup>
                          <m:r>
                            <a:rPr lang="en-US" sz="2400" b="0" i="1" smtClean="0">
                              <a:latin typeface="Cambria Math" panose="02040503050406030204" pitchFamily="18" charset="0"/>
                            </a:rPr>
                            <m:t>∗</m:t>
                          </m:r>
                          <m:d>
                            <m:dPr>
                              <m:ctrlPr>
                                <a:rPr lang="en-US" sz="2400" i="1"/>
                              </m:ctrlPr>
                            </m:dPr>
                            <m:e>
                              <m:sSub>
                                <m:sSubPr>
                                  <m:ctrlPr>
                                    <a:rPr lang="en-US" sz="2400" i="1"/>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𝑔</m:t>
                                  </m:r>
                                </m:sub>
                              </m:sSub>
                              <m:r>
                                <a:rPr lang="en-US" sz="2400" b="0" i="1" smtClean="0">
                                  <a:latin typeface="Cambria Math" panose="02040503050406030204" pitchFamily="18" charset="0"/>
                                </a:rPr>
                                <m:t>−</m:t>
                              </m:r>
                              <m:sSub>
                                <m:sSubPr>
                                  <m:ctrlPr>
                                    <a:rPr lang="en-US" sz="2400" i="1"/>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𝑠</m:t>
                                  </m:r>
                                </m:sub>
                              </m:sSub>
                            </m:e>
                          </m:d>
                          <m:r>
                            <a:rPr lang="en-US" sz="2400" b="0" i="1" smtClean="0">
                              <a:latin typeface="Cambria Math" panose="02040503050406030204" pitchFamily="18" charset="0"/>
                            </a:rPr>
                            <m:t>+</m:t>
                          </m:r>
                          <m:sSub>
                            <m:sSubPr>
                              <m:ctrlPr>
                                <a:rPr lang="en-US" sz="2400" i="1"/>
                              </m:ctrlPr>
                            </m:sSubPr>
                            <m:e>
                              <m:r>
                                <a:rPr lang="en-US" sz="2400" b="0" i="1" smtClean="0">
                                  <a:latin typeface="Cambria Math" panose="02040503050406030204" pitchFamily="18" charset="0"/>
                                </a:rPr>
                                <m:t>𝐹</m:t>
                              </m:r>
                            </m:e>
                            <m:sub>
                              <m:r>
                                <a:rPr lang="en-US" sz="2400" b="0" i="1" smtClean="0">
                                  <a:latin typeface="Cambria Math" panose="02040503050406030204" pitchFamily="18" charset="0"/>
                                </a:rPr>
                                <m:t>𝑦</m:t>
                              </m:r>
                            </m:sub>
                          </m:sSub>
                          <m:r>
                            <a:rPr lang="en-US" sz="2400" b="0" i="1" smtClean="0">
                              <a:latin typeface="Cambria Math" panose="02040503050406030204" pitchFamily="18" charset="0"/>
                            </a:rPr>
                            <m:t>∗</m:t>
                          </m:r>
                          <m:sSub>
                            <m:sSubPr>
                              <m:ctrlPr>
                                <a:rPr lang="en-US" sz="2400" i="1"/>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𝑠</m:t>
                              </m:r>
                            </m:sub>
                          </m:sSub>
                        </m:e>
                      </m:d>
                    </m:oMath>
                  </m:oMathPara>
                </a14:m>
                <a:endParaRPr lang="en-US" sz="2400" dirty="0"/>
              </a:p>
              <a:p>
                <a:pPr marL="0" indent="0" algn="l" rtl="0">
                  <a:buNone/>
                </a:pPr>
                <a:r>
                  <a:rPr lang="en-US" sz="2400" dirty="0"/>
                  <a:t>Where:</a:t>
                </a:r>
              </a:p>
              <a:p>
                <a:pPr marL="0" marR="0" algn="l" rtl="0">
                  <a:spcBef>
                    <a:spcPts val="0"/>
                  </a:spcBef>
                  <a:spcAft>
                    <a:spcPts val="600"/>
                  </a:spcAft>
                </a:pPr>
                <a14:m>
                  <m:oMath xmlns:m="http://schemas.openxmlformats.org/officeDocument/2006/math">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65</m:t>
                    </m:r>
                    <m:r>
                      <a:rPr lang="en-US" sz="2400">
                        <a:solidFill>
                          <a:srgbClr val="000000"/>
                        </a:solidFill>
                        <a:latin typeface="Cambria Math" panose="02040503050406030204" pitchFamily="18" charset="0"/>
                        <a:ea typeface="Calibri" panose="020F0502020204030204" pitchFamily="34" charset="0"/>
                        <a:cs typeface="Cambria Math" panose="02040503050406030204" pitchFamily="18" charset="0"/>
                      </a:rPr>
                      <m:t> </m:t>
                    </m:r>
                    <m:r>
                      <m:rPr>
                        <m:sty m:val="p"/>
                      </m:rPr>
                      <a:rPr lang="en-US" sz="2400">
                        <a:solidFill>
                          <a:srgbClr val="000000"/>
                        </a:solidFill>
                        <a:latin typeface="Cambria Math" panose="02040503050406030204" pitchFamily="18" charset="0"/>
                        <a:ea typeface="Calibri" panose="020F0502020204030204" pitchFamily="34" charset="0"/>
                        <a:cs typeface="Cambria Math" panose="02040503050406030204" pitchFamily="18" charset="0"/>
                      </a:rPr>
                      <m:t>λ</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8</m:t>
                    </m:r>
                    <m:sSubSup>
                      <m:sSubSup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SupPr>
                      <m:e>
                        <m:r>
                          <m:rPr>
                            <m:sty m:val="p"/>
                          </m:rPr>
                          <a:rPr lang="en-US"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f</m:t>
                        </m:r>
                      </m:e>
                      <m:sub>
                        <m:r>
                          <m:rPr>
                            <m:sty m:val="p"/>
                          </m:rPr>
                          <a:rPr lang="en-US" sz="2400">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sub>
                      <m:sup>
                        <m:r>
                          <a:rPr lang="en-US" sz="2400" i="1">
                            <a:solidFill>
                              <a:srgbClr val="000000"/>
                            </a:solidFill>
                            <a:latin typeface="Cambria Math" panose="02040503050406030204" pitchFamily="18" charset="0"/>
                            <a:ea typeface="Calibri" panose="020F0502020204030204" pitchFamily="34" charset="0"/>
                            <a:cs typeface="Arial" panose="020B0604020202020204" pitchFamily="34" charset="0"/>
                          </a:rPr>
                          <m:t>′</m:t>
                        </m:r>
                      </m:sup>
                    </m:sSubSup>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28</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𝑀𝑃𝑎</m:t>
                    </m:r>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𝑠</m:t>
                        </m:r>
                      </m:sub>
                    </m:s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𝜌</m:t>
                    </m:r>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𝑔</m:t>
                        </m:r>
                      </m:sub>
                    </m:s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01</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𝑔</m:t>
                        </m:r>
                      </m:sub>
                    </m:sSub>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𝐹</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𝑦</m:t>
                        </m:r>
                      </m:sub>
                    </m:s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420</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𝑀𝑃𝑎</m:t>
                    </m:r>
                  </m:oMath>
                </a14:m>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marR="0" algn="l" rtl="0">
                  <a:spcBef>
                    <a:spcPts val="0"/>
                  </a:spcBef>
                  <a:spcAft>
                    <a:spcPts val="600"/>
                  </a:spcAft>
                </a:pPr>
                <a14:m>
                  <m:oMath xmlns:m="http://schemas.openxmlformats.org/officeDocument/2006/math">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𝑃</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𝑛</m:t>
                        </m:r>
                      </m:sub>
                    </m:s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14</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436</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𝑔</m:t>
                        </m:r>
                      </m:sub>
                    </m:sSub>
                  </m:oMath>
                </a14:m>
                <a:endParaRPr lang="en-US" sz="2400" i="1" dirty="0">
                  <a:solidFill>
                    <a:srgbClr val="000000"/>
                  </a:solidFill>
                  <a:latin typeface="Cambria Math" panose="02040503050406030204" pitchFamily="18" charset="0"/>
                  <a:ea typeface="Calibri" panose="020F0502020204030204" pitchFamily="34" charset="0"/>
                  <a:cs typeface="Times New Roman" panose="02020603050405020304" pitchFamily="18" charset="0"/>
                </a:endParaRPr>
              </a:p>
              <a:p>
                <a:pPr marL="0" marR="0" algn="just" rtl="0">
                  <a:spcBef>
                    <a:spcPts val="0"/>
                  </a:spcBef>
                  <a:spcAft>
                    <a:spcPts val="600"/>
                  </a:spcAft>
                </a:pPr>
                <a14:m>
                  <m:oMath xmlns:m="http://schemas.openxmlformats.org/officeDocument/2006/math">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𝑊</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𝑢</m:t>
                        </m:r>
                      </m:sub>
                    </m:s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𝑊</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𝐷𝑒𝑎𝑑</m:t>
                        </m:r>
                      </m:sub>
                    </m:s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6</m:t>
                    </m:r>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𝑊</m:t>
                        </m:r>
                      </m:e>
                      <m:sub>
                        <m:r>
                          <a:rPr lang="en-US" sz="2400"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𝐿𝑖𝑣𝑒</m:t>
                        </m:r>
                      </m:sub>
                    </m:sSub>
                  </m:oMath>
                </a14:m>
                <a:endParaRPr lang="en-US" sz="24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l" rtl="0"/>
                <a14:m>
                  <m:oMath xmlns:m="http://schemas.openxmlformats.org/officeDocument/2006/math">
                    <m:sSub>
                      <m:sSubPr>
                        <m:ctrlPr>
                          <a:rPr lang="en-US" i="1"/>
                        </m:ctrlPr>
                      </m:sSubPr>
                      <m:e>
                        <m:r>
                          <a:rPr lang="en-US" i="1"/>
                          <m:t>𝑊</m:t>
                        </m:r>
                      </m:e>
                      <m:sub>
                        <m:r>
                          <a:rPr lang="en-US" i="1"/>
                          <m:t>𝑢</m:t>
                        </m:r>
                        <m:r>
                          <a:rPr lang="en-US" i="1"/>
                          <m:t>, </m:t>
                        </m:r>
                        <m:r>
                          <a:rPr lang="en-US" i="1"/>
                          <m:t>𝑠𝑙𝑎𝑏</m:t>
                        </m:r>
                      </m:sub>
                    </m:sSub>
                    <m:r>
                      <a:rPr lang="en-US" i="1"/>
                      <m:t>=</m:t>
                    </m:r>
                    <m:r>
                      <a:rPr lang="en-US" i="1"/>
                      <m:t>1</m:t>
                    </m:r>
                    <m:r>
                      <a:rPr lang="en-US" i="1"/>
                      <m:t>.</m:t>
                    </m:r>
                    <m:r>
                      <a:rPr lang="en-US" i="1"/>
                      <m:t>2</m:t>
                    </m:r>
                    <m:r>
                      <a:rPr lang="en-US" i="1"/>
                      <m:t>∗</m:t>
                    </m:r>
                    <m:d>
                      <m:dPr>
                        <m:ctrlPr>
                          <a:rPr lang="en-US" i="1"/>
                        </m:ctrlPr>
                      </m:dPr>
                      <m:e>
                        <m:r>
                          <a:rPr lang="en-US" i="1"/>
                          <m:t>4</m:t>
                        </m:r>
                        <m:r>
                          <a:rPr lang="en-US" i="1"/>
                          <m:t>.</m:t>
                        </m:r>
                        <m:r>
                          <a:rPr lang="en-US" i="1"/>
                          <m:t>32</m:t>
                        </m:r>
                        <m:r>
                          <a:rPr lang="en-US" i="1"/>
                          <m:t>+</m:t>
                        </m:r>
                        <m:r>
                          <a:rPr lang="en-US" i="1"/>
                          <m:t>4</m:t>
                        </m:r>
                        <m:r>
                          <a:rPr lang="en-US" i="1"/>
                          <m:t>.</m:t>
                        </m:r>
                        <m:r>
                          <a:rPr lang="en-US" i="1"/>
                          <m:t>5</m:t>
                        </m:r>
                      </m:e>
                    </m:d>
                    <m:r>
                      <a:rPr lang="en-US" i="1"/>
                      <m:t>+</m:t>
                    </m:r>
                    <m:r>
                      <a:rPr lang="en-US" i="1"/>
                      <m:t>1</m:t>
                    </m:r>
                    <m:r>
                      <a:rPr lang="en-US" i="1"/>
                      <m:t>.</m:t>
                    </m:r>
                    <m:r>
                      <a:rPr lang="en-US" i="1"/>
                      <m:t>6</m:t>
                    </m:r>
                    <m:r>
                      <a:rPr lang="en-US" i="1"/>
                      <m:t>∗</m:t>
                    </m:r>
                    <m:r>
                      <a:rPr lang="en-US" i="1"/>
                      <m:t>3</m:t>
                    </m:r>
                    <m:r>
                      <a:rPr lang="en-US" i="1"/>
                      <m:t>=</m:t>
                    </m:r>
                    <m:r>
                      <a:rPr lang="en-US" i="1"/>
                      <m:t>15</m:t>
                    </m:r>
                    <m:r>
                      <a:rPr lang="en-US" i="1"/>
                      <m:t>.</m:t>
                    </m:r>
                    <m:r>
                      <a:rPr lang="en-US" i="1"/>
                      <m:t>4</m:t>
                    </m:r>
                    <m:r>
                      <a:rPr lang="en-US" i="1"/>
                      <m:t> </m:t>
                    </m:r>
                    <m:r>
                      <a:rPr lang="en-US" i="1"/>
                      <m:t>𝐾𝑁</m:t>
                    </m:r>
                    <m:r>
                      <a:rPr lang="en-US" i="1"/>
                      <m:t>/</m:t>
                    </m:r>
                    <m:sSup>
                      <m:sSupPr>
                        <m:ctrlPr>
                          <a:rPr lang="en-US" i="1"/>
                        </m:ctrlPr>
                      </m:sSupPr>
                      <m:e>
                        <m:r>
                          <a:rPr lang="en-US" i="1"/>
                          <m:t>𝑚</m:t>
                        </m:r>
                      </m:e>
                      <m:sup>
                        <m:r>
                          <a:rPr lang="en-US" i="1"/>
                          <m:t>2</m:t>
                        </m:r>
                      </m:sup>
                    </m:sSup>
                  </m:oMath>
                </a14:m>
                <a:endParaRPr lang="en-US" dirty="0"/>
              </a:p>
              <a:p>
                <a:pPr algn="l" rtl="0"/>
                <a14:m>
                  <m:oMath xmlns:m="http://schemas.openxmlformats.org/officeDocument/2006/math">
                    <m:sSub>
                      <m:sSubPr>
                        <m:ctrlPr>
                          <a:rPr lang="en-US" i="1"/>
                        </m:ctrlPr>
                      </m:sSubPr>
                      <m:e>
                        <m:r>
                          <a:rPr lang="en-US" i="1"/>
                          <m:t>𝑃</m:t>
                        </m:r>
                      </m:e>
                      <m:sub>
                        <m:r>
                          <a:rPr lang="en-US" i="1"/>
                          <m:t>𝑢</m:t>
                        </m:r>
                      </m:sub>
                    </m:sSub>
                    <m:r>
                      <a:rPr lang="en-US" i="1"/>
                      <m:t>=</m:t>
                    </m:r>
                    <m:r>
                      <a:rPr lang="en-US" i="1"/>
                      <m:t>𝑁𝑜</m:t>
                    </m:r>
                    <m:r>
                      <a:rPr lang="en-US" i="1"/>
                      <m:t>.</m:t>
                    </m:r>
                    <m:r>
                      <a:rPr lang="en-US" i="1"/>
                      <m:t>𝑜𝑓</m:t>
                    </m:r>
                    <m:r>
                      <a:rPr lang="en-US" i="1"/>
                      <m:t> </m:t>
                    </m:r>
                    <m:r>
                      <a:rPr lang="en-US" i="1"/>
                      <m:t>𝑓𝑙𝑜𝑜𝑟𝑠</m:t>
                    </m:r>
                    <m:r>
                      <a:rPr lang="en-US" i="1"/>
                      <m:t>∗</m:t>
                    </m:r>
                    <m:r>
                      <a:rPr lang="en-US" i="1"/>
                      <m:t>𝑡𝑟𝑖𝑏𝑢𝑡𝑎𝑟𝑦</m:t>
                    </m:r>
                    <m:r>
                      <a:rPr lang="en-US" i="1"/>
                      <m:t> </m:t>
                    </m:r>
                    <m:r>
                      <a:rPr lang="en-US" i="1"/>
                      <m:t>𝑎𝑟𝑒𝑎</m:t>
                    </m:r>
                    <m:r>
                      <a:rPr lang="en-US" i="1"/>
                      <m:t> </m:t>
                    </m:r>
                    <m:r>
                      <a:rPr lang="en-US" i="1"/>
                      <m:t>𝑜𝑓</m:t>
                    </m:r>
                    <m:r>
                      <a:rPr lang="en-US" i="1"/>
                      <m:t> </m:t>
                    </m:r>
                    <m:r>
                      <a:rPr lang="en-US" i="1"/>
                      <m:t>𝑐𝑜𝑙𝑢𝑚𝑛</m:t>
                    </m:r>
                    <m:r>
                      <a:rPr lang="en-US" i="1"/>
                      <m:t> </m:t>
                    </m:r>
                    <m:r>
                      <a:rPr lang="en-US" i="1"/>
                      <m:t>1</m:t>
                    </m:r>
                  </m:oMath>
                </a14:m>
                <a:r>
                  <a:rPr lang="en-US" dirty="0"/>
                  <a:t> *W</a:t>
                </a:r>
                <a:r>
                  <a:rPr lang="en-US" baseline="-25000" dirty="0"/>
                  <a:t>u</a:t>
                </a:r>
                <a:endParaRPr lang="en-US" dirty="0"/>
              </a:p>
              <a:p>
                <a:pPr algn="l" rtl="0"/>
                <a14:m>
                  <m:oMath xmlns:m="http://schemas.openxmlformats.org/officeDocument/2006/math">
                    <m:r>
                      <a:rPr lang="en-US" i="1"/>
                      <m:t>           =</m:t>
                    </m:r>
                    <m:r>
                      <a:rPr lang="en-US" i="1"/>
                      <m:t>8</m:t>
                    </m:r>
                    <m:r>
                      <a:rPr lang="en-US" i="1"/>
                      <m:t>∗</m:t>
                    </m:r>
                    <m:r>
                      <a:rPr lang="en-US" i="1"/>
                      <m:t>4</m:t>
                    </m:r>
                    <m:r>
                      <a:rPr lang="en-US" i="1"/>
                      <m:t>∗</m:t>
                    </m:r>
                    <m:r>
                      <a:rPr lang="en-US" i="1"/>
                      <m:t>7</m:t>
                    </m:r>
                    <m:r>
                      <a:rPr lang="en-US" i="1"/>
                      <m:t>.</m:t>
                    </m:r>
                    <m:r>
                      <a:rPr lang="en-US" i="1"/>
                      <m:t>1</m:t>
                    </m:r>
                    <m:r>
                      <a:rPr lang="en-US" i="1"/>
                      <m:t>∗</m:t>
                    </m:r>
                    <m:r>
                      <a:rPr lang="en-US" i="1"/>
                      <m:t>15</m:t>
                    </m:r>
                    <m:r>
                      <a:rPr lang="en-US" i="1"/>
                      <m:t>.</m:t>
                    </m:r>
                    <m:r>
                      <a:rPr lang="en-US" i="1"/>
                      <m:t>4</m:t>
                    </m:r>
                    <m:r>
                      <a:rPr lang="en-US" i="1"/>
                      <m:t>=</m:t>
                    </m:r>
                    <m:r>
                      <a:rPr lang="en-US" i="1"/>
                      <m:t>3498</m:t>
                    </m:r>
                    <m:r>
                      <a:rPr lang="en-US" i="1"/>
                      <m:t>.</m:t>
                    </m:r>
                    <m:r>
                      <a:rPr lang="en-US" i="1"/>
                      <m:t>88</m:t>
                    </m:r>
                    <m:r>
                      <a:rPr lang="en-US" i="1"/>
                      <m:t> </m:t>
                    </m:r>
                    <m:r>
                      <a:rPr lang="en-US" i="1"/>
                      <m:t>𝐾𝑁</m:t>
                    </m:r>
                    <m:r>
                      <a:rPr lang="en-US" i="1"/>
                      <m:t> </m:t>
                    </m:r>
                  </m:oMath>
                </a14:m>
                <a:endParaRPr lang="en-US" dirty="0"/>
              </a:p>
              <a:p>
                <a:pPr algn="l" rtl="0"/>
                <a14:m>
                  <m:oMath xmlns:m="http://schemas.openxmlformats.org/officeDocument/2006/math">
                    <m:sSub>
                      <m:sSubPr>
                        <m:ctrlPr>
                          <a:rPr lang="en-US" i="1"/>
                        </m:ctrlPr>
                      </m:sSubPr>
                      <m:e>
                        <m:r>
                          <a:rPr lang="en-US" i="1"/>
                          <m:t>𝑃</m:t>
                        </m:r>
                      </m:e>
                      <m:sub>
                        <m:r>
                          <a:rPr lang="en-US" i="1"/>
                          <m:t>𝑢</m:t>
                        </m:r>
                      </m:sub>
                    </m:sSub>
                    <m:r>
                      <a:rPr lang="en-US" i="1"/>
                      <m:t>=</m:t>
                    </m:r>
                    <m:r>
                      <a:rPr lang="en-US" i="1"/>
                      <m:t>∅</m:t>
                    </m:r>
                    <m:sSub>
                      <m:sSubPr>
                        <m:ctrlPr>
                          <a:rPr lang="en-US" i="1"/>
                        </m:ctrlPr>
                      </m:sSubPr>
                      <m:e>
                        <m:r>
                          <a:rPr lang="en-US" i="1"/>
                          <m:t>𝑃</m:t>
                        </m:r>
                      </m:e>
                      <m:sub>
                        <m:r>
                          <a:rPr lang="en-US" i="1"/>
                          <m:t>𝑛</m:t>
                        </m:r>
                      </m:sub>
                    </m:sSub>
                    <m:r>
                      <a:rPr lang="en-US" i="1"/>
                      <m:t> →</m:t>
                    </m:r>
                    <m:r>
                      <a:rPr lang="en-US" i="1"/>
                      <m:t>3498</m:t>
                    </m:r>
                    <m:r>
                      <a:rPr lang="en-US" i="1"/>
                      <m:t>.</m:t>
                    </m:r>
                    <m:r>
                      <a:rPr lang="en-US" i="1"/>
                      <m:t>88</m:t>
                    </m:r>
                    <m:r>
                      <a:rPr lang="en-US" i="1"/>
                      <m:t>∗</m:t>
                    </m:r>
                    <m:sSup>
                      <m:sSupPr>
                        <m:ctrlPr>
                          <a:rPr lang="en-US" i="1"/>
                        </m:ctrlPr>
                      </m:sSupPr>
                      <m:e>
                        <m:r>
                          <a:rPr lang="en-US" i="1"/>
                          <m:t>10</m:t>
                        </m:r>
                      </m:e>
                      <m:sup>
                        <m:r>
                          <a:rPr lang="en-US" i="1"/>
                          <m:t>3</m:t>
                        </m:r>
                      </m:sup>
                    </m:sSup>
                    <m:r>
                      <a:rPr lang="en-US" i="1"/>
                      <m:t>=</m:t>
                    </m:r>
                    <m:r>
                      <a:rPr lang="en-US" i="1"/>
                      <m:t>14</m:t>
                    </m:r>
                    <m:r>
                      <a:rPr lang="en-US" i="1"/>
                      <m:t>.</m:t>
                    </m:r>
                    <m:r>
                      <a:rPr lang="en-US" i="1"/>
                      <m:t>436</m:t>
                    </m:r>
                    <m:r>
                      <a:rPr lang="en-US" i="1"/>
                      <m:t>∗</m:t>
                    </m:r>
                    <m:sSub>
                      <m:sSubPr>
                        <m:ctrlPr>
                          <a:rPr lang="en-US" i="1"/>
                        </m:ctrlPr>
                      </m:sSubPr>
                      <m:e>
                        <m:r>
                          <a:rPr lang="en-US" i="1"/>
                          <m:t>𝐴</m:t>
                        </m:r>
                      </m:e>
                      <m:sub>
                        <m:r>
                          <a:rPr lang="en-US" i="1"/>
                          <m:t>𝑔</m:t>
                        </m:r>
                      </m:sub>
                    </m:sSub>
                  </m:oMath>
                </a14:m>
                <a:endParaRPr lang="en-US" dirty="0"/>
              </a:p>
              <a:p>
                <a:pPr algn="l" rtl="0"/>
                <a14:m>
                  <m:oMath xmlns:m="http://schemas.openxmlformats.org/officeDocument/2006/math">
                    <m:sSub>
                      <m:sSubPr>
                        <m:ctrlPr>
                          <a:rPr lang="en-US" i="1"/>
                        </m:ctrlPr>
                      </m:sSubPr>
                      <m:e>
                        <m:r>
                          <a:rPr lang="en-US" i="1"/>
                          <m:t>𝐴</m:t>
                        </m:r>
                      </m:e>
                      <m:sub>
                        <m:r>
                          <a:rPr lang="en-US" i="1"/>
                          <m:t>𝑔</m:t>
                        </m:r>
                      </m:sub>
                    </m:sSub>
                    <m:r>
                      <a:rPr lang="en-US" i="1"/>
                      <m:t>=</m:t>
                    </m:r>
                    <m:r>
                      <a:rPr lang="en-US" i="1"/>
                      <m:t>242371</m:t>
                    </m:r>
                    <m:r>
                      <a:rPr lang="en-US" i="1"/>
                      <m:t>.</m:t>
                    </m:r>
                    <m:r>
                      <a:rPr lang="en-US" i="1"/>
                      <m:t>4</m:t>
                    </m:r>
                    <m:r>
                      <a:rPr lang="en-US" i="1"/>
                      <m:t> </m:t>
                    </m:r>
                    <m:sSup>
                      <m:sSupPr>
                        <m:ctrlPr>
                          <a:rPr lang="en-US" i="1"/>
                        </m:ctrlPr>
                      </m:sSupPr>
                      <m:e>
                        <m:r>
                          <a:rPr lang="en-US" i="1"/>
                          <m:t>𝑚𝑚</m:t>
                        </m:r>
                      </m:e>
                      <m:sup>
                        <m:r>
                          <a:rPr lang="en-US" i="1"/>
                          <m:t>2</m:t>
                        </m:r>
                      </m:sup>
                    </m:sSup>
                  </m:oMath>
                </a14:m>
                <a:endParaRPr lang="en-US" dirty="0"/>
              </a:p>
              <a:p>
                <a:pPr algn="l" rtl="0"/>
                <a14:m>
                  <m:oMath xmlns:m="http://schemas.openxmlformats.org/officeDocument/2006/math">
                    <m:r>
                      <a:rPr lang="en-US" i="1"/>
                      <m:t>𝐵</m:t>
                    </m:r>
                    <m:r>
                      <a:rPr lang="en-US" i="1"/>
                      <m:t>=</m:t>
                    </m:r>
                    <m:r>
                      <a:rPr lang="en-US" i="1"/>
                      <m:t>400</m:t>
                    </m:r>
                    <m:r>
                      <a:rPr lang="en-US" i="1"/>
                      <m:t> </m:t>
                    </m:r>
                    <m:r>
                      <a:rPr lang="en-US" i="1"/>
                      <m:t>𝑚𝑚</m:t>
                    </m:r>
                    <m:r>
                      <a:rPr lang="en-US" i="1"/>
                      <m:t>,        </m:t>
                    </m:r>
                    <m:r>
                      <a:rPr lang="en-US" i="1"/>
                      <m:t>𝐿</m:t>
                    </m:r>
                    <m:r>
                      <a:rPr lang="en-US" i="1"/>
                      <m:t>=</m:t>
                    </m:r>
                    <m:r>
                      <a:rPr lang="en-US" i="1"/>
                      <m:t>600</m:t>
                    </m:r>
                    <m:r>
                      <a:rPr lang="en-US" i="1"/>
                      <m:t> </m:t>
                    </m:r>
                    <m:r>
                      <a:rPr lang="en-US" i="1"/>
                      <m:t>𝑚𝑚</m:t>
                    </m:r>
                  </m:oMath>
                </a14:m>
                <a:endParaRPr lang="en-US" dirty="0"/>
              </a:p>
              <a:p>
                <a:pPr algn="l" rtl="0"/>
                <a14:m>
                  <m:oMath xmlns:m="http://schemas.openxmlformats.org/officeDocument/2006/math">
                    <m:r>
                      <a:rPr lang="en-US" i="1"/>
                      <m:t>𝑇𝑜</m:t>
                    </m:r>
                    <m:r>
                      <a:rPr lang="en-US" i="1"/>
                      <m:t> </m:t>
                    </m:r>
                    <m:r>
                      <a:rPr lang="en-US" i="1"/>
                      <m:t>𝑡𝑎𝑘𝑒</m:t>
                    </m:r>
                    <m:r>
                      <a:rPr lang="en-US" i="1"/>
                      <m:t> </m:t>
                    </m:r>
                    <m:r>
                      <a:rPr lang="en-US" i="1"/>
                      <m:t>𝑚𝑜𝑚𝑒𝑛𝑡</m:t>
                    </m:r>
                    <m:r>
                      <a:rPr lang="en-US" i="1"/>
                      <m:t> </m:t>
                    </m:r>
                    <m:r>
                      <a:rPr lang="en-US" i="1"/>
                      <m:t>𝑖𝑛𝑡𝑜</m:t>
                    </m:r>
                    <m:r>
                      <a:rPr lang="en-US" i="1"/>
                      <m:t> </m:t>
                    </m:r>
                    <m:r>
                      <a:rPr lang="en-US" i="1"/>
                      <m:t>𝑐𝑜𝑛𝑠𝑖𝑑𝑒𝑟𝑎𝑡𝑖𝑜𝑛</m:t>
                    </m:r>
                    <m:r>
                      <a:rPr lang="en-US" i="1"/>
                      <m:t>,    </m:t>
                    </m:r>
                    <m:r>
                      <a:rPr lang="en-US" i="1"/>
                      <m:t>𝐵</m:t>
                    </m:r>
                    <m:r>
                      <a:rPr lang="en-US" i="1"/>
                      <m:t>=</m:t>
                    </m:r>
                    <m:r>
                      <a:rPr lang="en-US" i="1"/>
                      <m:t>400</m:t>
                    </m:r>
                    <m:r>
                      <a:rPr lang="en-US" i="1"/>
                      <m:t> </m:t>
                    </m:r>
                    <m:r>
                      <a:rPr lang="en-US" i="1"/>
                      <m:t>𝑚𝑚</m:t>
                    </m:r>
                    <m:r>
                      <a:rPr lang="en-US" i="1"/>
                      <m:t>,        </m:t>
                    </m:r>
                    <m:r>
                      <a:rPr lang="en-US" i="1"/>
                      <m:t>𝐿</m:t>
                    </m:r>
                    <m:r>
                      <a:rPr lang="en-US" i="1"/>
                      <m:t>=</m:t>
                    </m:r>
                    <m:r>
                      <a:rPr lang="en-US" i="1"/>
                      <m:t>700</m:t>
                    </m:r>
                    <m:r>
                      <a:rPr lang="en-US" i="1"/>
                      <m:t> </m:t>
                    </m:r>
                    <m:r>
                      <a:rPr lang="en-US" i="1"/>
                      <m:t>𝑚𝑚</m:t>
                    </m:r>
                  </m:oMath>
                </a14:m>
                <a:endParaRPr lang="en-US" dirty="0"/>
              </a:p>
              <a:p>
                <a:pPr marL="0" indent="0" algn="l" rtl="0">
                  <a:buNone/>
                </a:pPr>
                <a:endParaRPr lang="en-US" sz="2400" dirty="0"/>
              </a:p>
              <a:p>
                <a:pPr marL="0" indent="0" algn="l" rtl="0">
                  <a:buNone/>
                </a:pPr>
                <a:endParaRPr lang="en-US" dirty="0"/>
              </a:p>
            </p:txBody>
          </p:sp>
        </mc:Choice>
        <mc:Fallback>
          <p:sp>
            <p:nvSpPr>
              <p:cNvPr id="3" name="Content Placeholder 2">
                <a:extLst>
                  <a:ext uri="{FF2B5EF4-FFF2-40B4-BE49-F238E27FC236}">
                    <a16:creationId xmlns:a16="http://schemas.microsoft.com/office/drawing/2014/main" xmlns="" id="{85C05F1D-75DF-4C27-B843-26269C8D314F}"/>
                  </a:ext>
                </a:extLst>
              </p:cNvPr>
              <p:cNvSpPr>
                <a:spLocks noGrp="1" noRot="1" noChangeAspect="1" noMove="1" noResize="1" noEditPoints="1" noAdjustHandles="1" noChangeArrowheads="1" noChangeShapeType="1" noTextEdit="1"/>
              </p:cNvSpPr>
              <p:nvPr>
                <p:ph idx="1"/>
              </p:nvPr>
            </p:nvSpPr>
            <p:spPr>
              <a:xfrm>
                <a:off x="838200" y="537029"/>
                <a:ext cx="10515600" cy="5639934"/>
              </a:xfrm>
              <a:blipFill>
                <a:blip r:embed="rId2"/>
                <a:stretch>
                  <a:fillRect l="-522" t="-1946"/>
                </a:stretch>
              </a:blipFill>
            </p:spPr>
            <p:txBody>
              <a:bodyPr/>
              <a:lstStyle/>
              <a:p>
                <a:r>
                  <a:rPr lang="en-US">
                    <a:noFill/>
                  </a:rPr>
                  <a:t> </a:t>
                </a:r>
              </a:p>
            </p:txBody>
          </p:sp>
        </mc:Fallback>
      </mc:AlternateContent>
    </p:spTree>
    <p:extLst>
      <p:ext uri="{BB962C8B-B14F-4D97-AF65-F5344CB8AC3E}">
        <p14:creationId xmlns:p14="http://schemas.microsoft.com/office/powerpoint/2010/main" xmlns="" val="1692072826"/>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62A229-13D0-45E9-B1FC-C91732BF249B}"/>
              </a:ext>
            </a:extLst>
          </p:cNvPr>
          <p:cNvSpPr>
            <a:spLocks noGrp="1"/>
          </p:cNvSpPr>
          <p:nvPr>
            <p:ph type="title"/>
          </p:nvPr>
        </p:nvSpPr>
        <p:spPr/>
        <p:txBody>
          <a:bodyPr>
            <a:noAutofit/>
          </a:bodyPr>
          <a:lstStyle/>
          <a:p>
            <a:pPr algn="l" rtl="0"/>
            <a:r>
              <a:rPr lang="en-US" sz="2800" b="1" dirty="0">
                <a:solidFill>
                  <a:srgbClr val="000000"/>
                </a:solidFill>
                <a:latin typeface="Calibri" panose="020F0502020204030204" pitchFamily="34" charset="0"/>
                <a:ea typeface="Calibri" panose="020F0502020204030204" pitchFamily="34" charset="0"/>
                <a:cs typeface="Arial" panose="020B0604020202020204" pitchFamily="34" charset="0"/>
              </a:rPr>
              <a:t>After taking the moment into consideration the sections of columns that will be used are summarized in Table: </a:t>
            </a:r>
            <a:endParaRPr lang="en-US" sz="2800" dirty="0"/>
          </a:p>
        </p:txBody>
      </p:sp>
      <p:graphicFrame>
        <p:nvGraphicFramePr>
          <p:cNvPr id="4" name="Content Placeholder 3">
            <a:extLst>
              <a:ext uri="{FF2B5EF4-FFF2-40B4-BE49-F238E27FC236}">
                <a16:creationId xmlns:a16="http://schemas.microsoft.com/office/drawing/2014/main" xmlns="" id="{E7561DDB-7CE0-4945-A144-E93E71F9AB4C}"/>
              </a:ext>
            </a:extLst>
          </p:cNvPr>
          <p:cNvGraphicFramePr>
            <a:graphicFrameLocks noGrp="1"/>
          </p:cNvGraphicFramePr>
          <p:nvPr>
            <p:ph idx="1"/>
            <p:extLst>
              <p:ext uri="{D42A27DB-BD31-4B8C-83A1-F6EECF244321}">
                <p14:modId xmlns:p14="http://schemas.microsoft.com/office/powerpoint/2010/main" xmlns="" val="2331753856"/>
              </p:ext>
            </p:extLst>
          </p:nvPr>
        </p:nvGraphicFramePr>
        <p:xfrm>
          <a:off x="3715658" y="2104570"/>
          <a:ext cx="4644572" cy="3570515"/>
        </p:xfrm>
        <a:graphic>
          <a:graphicData uri="http://schemas.openxmlformats.org/drawingml/2006/table">
            <a:tbl>
              <a:tblPr firstRow="1" firstCol="1" bandRow="1">
                <a:tableStyleId>{5C22544A-7EE6-4342-B048-85BDC9FD1C3A}</a:tableStyleId>
              </a:tblPr>
              <a:tblGrid>
                <a:gridCol w="2325650">
                  <a:extLst>
                    <a:ext uri="{9D8B030D-6E8A-4147-A177-3AD203B41FA5}">
                      <a16:colId xmlns:a16="http://schemas.microsoft.com/office/drawing/2014/main" xmlns="" val="508980215"/>
                    </a:ext>
                  </a:extLst>
                </a:gridCol>
                <a:gridCol w="2318922">
                  <a:extLst>
                    <a:ext uri="{9D8B030D-6E8A-4147-A177-3AD203B41FA5}">
                      <a16:colId xmlns:a16="http://schemas.microsoft.com/office/drawing/2014/main" xmlns="" val="1781140124"/>
                    </a:ext>
                  </a:extLst>
                </a:gridCol>
              </a:tblGrid>
              <a:tr h="583596">
                <a:tc>
                  <a:txBody>
                    <a:bodyPr/>
                    <a:lstStyle/>
                    <a:p>
                      <a:pPr marL="0" marR="0" algn="ctr">
                        <a:spcAft>
                          <a:spcPts val="0"/>
                        </a:spcAft>
                      </a:pPr>
                      <a:r>
                        <a:rPr lang="en-US" sz="1200">
                          <a:effectLst/>
                        </a:rPr>
                        <a:t>Column group</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a:effectLst/>
                        </a:rPr>
                        <a:t>Dimensions (mm) </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3101656530"/>
                  </a:ext>
                </a:extLst>
              </a:tr>
              <a:tr h="398177">
                <a:tc>
                  <a:txBody>
                    <a:bodyPr/>
                    <a:lstStyle/>
                    <a:p>
                      <a:pPr marL="0" marR="0" algn="ctr">
                        <a:spcAft>
                          <a:spcPts val="0"/>
                        </a:spcAft>
                      </a:pPr>
                      <a:r>
                        <a:rPr lang="en-US" sz="1200">
                          <a:effectLst/>
                        </a:rPr>
                        <a:t>C1 (0.4*0.7)</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a:effectLst/>
                        </a:rPr>
                        <a:t>400*700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1660166929"/>
                  </a:ext>
                </a:extLst>
              </a:tr>
              <a:tr h="431457">
                <a:tc>
                  <a:txBody>
                    <a:bodyPr/>
                    <a:lstStyle/>
                    <a:p>
                      <a:pPr marL="0" marR="0" algn="ctr">
                        <a:spcAft>
                          <a:spcPts val="0"/>
                        </a:spcAft>
                      </a:pPr>
                      <a:r>
                        <a:rPr lang="en-US" sz="1200">
                          <a:effectLst/>
                        </a:rPr>
                        <a:t>C2 (0.4*1.0)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a:effectLst/>
                        </a:rPr>
                        <a:t>400*1000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636473691"/>
                  </a:ext>
                </a:extLst>
              </a:tr>
              <a:tr h="431457">
                <a:tc>
                  <a:txBody>
                    <a:bodyPr/>
                    <a:lstStyle/>
                    <a:p>
                      <a:pPr marL="0" marR="0" algn="ctr">
                        <a:spcAft>
                          <a:spcPts val="0"/>
                        </a:spcAft>
                      </a:pPr>
                      <a:r>
                        <a:rPr lang="en-US" sz="1200">
                          <a:effectLst/>
                        </a:rPr>
                        <a:t>C3 (0.4*0.8)</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a:effectLst/>
                        </a:rPr>
                        <a:t>400*800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2951355793"/>
                  </a:ext>
                </a:extLst>
              </a:tr>
              <a:tr h="431457">
                <a:tc>
                  <a:txBody>
                    <a:bodyPr/>
                    <a:lstStyle/>
                    <a:p>
                      <a:pPr marL="0" marR="0" algn="ctr">
                        <a:spcAft>
                          <a:spcPts val="0"/>
                        </a:spcAft>
                      </a:pPr>
                      <a:r>
                        <a:rPr lang="en-US" sz="1200">
                          <a:effectLst/>
                        </a:rPr>
                        <a:t>C4 (0.3*1.0)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a:effectLst/>
                        </a:rPr>
                        <a:t>300*1000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3131760538"/>
                  </a:ext>
                </a:extLst>
              </a:tr>
              <a:tr h="431457">
                <a:tc>
                  <a:txBody>
                    <a:bodyPr/>
                    <a:lstStyle/>
                    <a:p>
                      <a:pPr marL="0" marR="0" algn="ctr">
                        <a:spcAft>
                          <a:spcPts val="0"/>
                        </a:spcAft>
                      </a:pPr>
                      <a:r>
                        <a:rPr lang="en-US" sz="1200">
                          <a:effectLst/>
                        </a:rPr>
                        <a:t>C5 (0.3*1.05)</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a:effectLst/>
                        </a:rPr>
                        <a:t>300*1050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3656025043"/>
                  </a:ext>
                </a:extLst>
              </a:tr>
              <a:tr h="431457">
                <a:tc>
                  <a:txBody>
                    <a:bodyPr/>
                    <a:lstStyle/>
                    <a:p>
                      <a:pPr marL="0" marR="0" algn="ctr">
                        <a:spcAft>
                          <a:spcPts val="0"/>
                        </a:spcAft>
                      </a:pPr>
                      <a:r>
                        <a:rPr lang="en-US" sz="1200">
                          <a:effectLst/>
                        </a:rPr>
                        <a:t>C6 (0.3*0.9)</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a:effectLst/>
                        </a:rPr>
                        <a:t>300*900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3764942522"/>
                  </a:ext>
                </a:extLst>
              </a:tr>
              <a:tr h="431457">
                <a:tc>
                  <a:txBody>
                    <a:bodyPr/>
                    <a:lstStyle/>
                    <a:p>
                      <a:pPr marL="0" marR="0" algn="ctr">
                        <a:spcAft>
                          <a:spcPts val="0"/>
                        </a:spcAft>
                      </a:pPr>
                      <a:r>
                        <a:rPr lang="en-US" sz="1200">
                          <a:effectLst/>
                        </a:rPr>
                        <a:t>C7 (0.35*1.0)</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Aft>
                          <a:spcPts val="0"/>
                        </a:spcAft>
                      </a:pPr>
                      <a:r>
                        <a:rPr lang="en-US" sz="1200" dirty="0">
                          <a:effectLst/>
                        </a:rPr>
                        <a:t>300*1000</a:t>
                      </a:r>
                      <a:endParaRPr lang="en-US" sz="12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3575002415"/>
                  </a:ext>
                </a:extLst>
              </a:tr>
            </a:tbl>
          </a:graphicData>
        </a:graphic>
      </p:graphicFrame>
      <p:sp>
        <p:nvSpPr>
          <p:cNvPr id="5" name="Rectangle 1">
            <a:extLst>
              <a:ext uri="{FF2B5EF4-FFF2-40B4-BE49-F238E27FC236}">
                <a16:creationId xmlns:a16="http://schemas.microsoft.com/office/drawing/2014/main" xmlns="" id="{FF2F6B22-2E15-4BE0-B09B-9421EFEA6160}"/>
              </a:ext>
            </a:extLst>
          </p:cNvPr>
          <p:cNvSpPr>
            <a:spLocks noChangeArrowheads="1"/>
          </p:cNvSpPr>
          <p:nvPr/>
        </p:nvSpPr>
        <p:spPr bwMode="auto">
          <a:xfrm flipV="1">
            <a:off x="-1259959" y="-2"/>
            <a:ext cx="14353095" cy="572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1029359917"/>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800" dirty="0">
                <a:latin typeface="Times New Roman" panose="02020603050405020304" pitchFamily="18" charset="0"/>
                <a:cs typeface="Times New Roman" panose="02020603050405020304" pitchFamily="18" charset="0"/>
              </a:rPr>
              <a:t>Contents</a:t>
            </a:r>
            <a:endParaRPr lang="ar-JO"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Autofit/>
          </a:bodyPr>
          <a:lstStyle/>
          <a:p>
            <a:pPr algn="l" rtl="0">
              <a:lnSpc>
                <a:spcPct val="200000"/>
              </a:lnSpc>
              <a:spcBef>
                <a:spcPct val="0"/>
              </a:spcBef>
            </a:pPr>
            <a:r>
              <a:rPr lang="en-US" sz="3200" dirty="0">
                <a:latin typeface="Times New Roman" panose="02020603050405020304" pitchFamily="18" charset="0"/>
                <a:ea typeface="+mj-ea"/>
                <a:cs typeface="Times New Roman" panose="02020603050405020304" pitchFamily="18" charset="0"/>
              </a:rPr>
              <a:t>General Description for </a:t>
            </a:r>
            <a:r>
              <a:rPr lang="en-US" sz="3200" dirty="0" smtClean="0">
                <a:latin typeface="Times New Roman" panose="02020603050405020304" pitchFamily="18" charset="0"/>
                <a:ea typeface="+mj-ea"/>
                <a:cs typeface="Times New Roman" panose="02020603050405020304" pitchFamily="18" charset="0"/>
              </a:rPr>
              <a:t>Building</a:t>
            </a:r>
            <a:endParaRPr lang="en-US" sz="3200" dirty="0">
              <a:latin typeface="Times New Roman" panose="02020603050405020304" pitchFamily="18" charset="0"/>
              <a:ea typeface="+mj-ea"/>
              <a:cs typeface="Times New Roman" panose="02020603050405020304" pitchFamily="18" charset="0"/>
            </a:endParaRPr>
          </a:p>
          <a:p>
            <a:pPr algn="l" rtl="0">
              <a:lnSpc>
                <a:spcPct val="200000"/>
              </a:lnSpc>
              <a:spcBef>
                <a:spcPct val="0"/>
              </a:spcBef>
            </a:pPr>
            <a:r>
              <a:rPr lang="en-US" sz="3200" dirty="0">
                <a:latin typeface="Times New Roman" panose="02020603050405020304" pitchFamily="18" charset="0"/>
                <a:ea typeface="+mj-ea"/>
                <a:cs typeface="Times New Roman" panose="02020603050405020304" pitchFamily="18" charset="0"/>
              </a:rPr>
              <a:t>Gravity </a:t>
            </a:r>
            <a:r>
              <a:rPr lang="en-US" sz="3200" dirty="0" smtClean="0">
                <a:latin typeface="Times New Roman" panose="02020603050405020304" pitchFamily="18" charset="0"/>
                <a:ea typeface="+mj-ea"/>
                <a:cs typeface="Times New Roman" panose="02020603050405020304" pitchFamily="18" charset="0"/>
              </a:rPr>
              <a:t>Analysis</a:t>
            </a:r>
            <a:endParaRPr lang="en-US" sz="3200" dirty="0">
              <a:latin typeface="Times New Roman" panose="02020603050405020304" pitchFamily="18" charset="0"/>
              <a:ea typeface="+mj-ea"/>
              <a:cs typeface="Times New Roman" panose="02020603050405020304" pitchFamily="18" charset="0"/>
            </a:endParaRPr>
          </a:p>
          <a:p>
            <a:pPr algn="l" rtl="0">
              <a:lnSpc>
                <a:spcPct val="200000"/>
              </a:lnSpc>
              <a:spcBef>
                <a:spcPct val="0"/>
              </a:spcBef>
            </a:pPr>
            <a:r>
              <a:rPr lang="en-US" sz="3200" dirty="0" smtClean="0">
                <a:latin typeface="Times New Roman" panose="02020603050405020304" pitchFamily="18" charset="0"/>
                <a:ea typeface="+mj-ea"/>
                <a:cs typeface="Times New Roman" panose="02020603050405020304" pitchFamily="18" charset="0"/>
              </a:rPr>
              <a:t>Seismic Analysis </a:t>
            </a:r>
          </a:p>
          <a:p>
            <a:pPr algn="l" rtl="0">
              <a:lnSpc>
                <a:spcPct val="200000"/>
              </a:lnSpc>
              <a:spcBef>
                <a:spcPct val="0"/>
              </a:spcBef>
            </a:pPr>
            <a:r>
              <a:rPr lang="en-US" sz="3200" dirty="0" smtClean="0">
                <a:latin typeface="Times New Roman" panose="02020603050405020304" pitchFamily="18" charset="0"/>
                <a:ea typeface="+mj-ea"/>
                <a:cs typeface="Times New Roman" panose="02020603050405020304" pitchFamily="18" charset="0"/>
              </a:rPr>
              <a:t>Design Results and Detailing </a:t>
            </a:r>
            <a:endParaRPr lang="en-US" sz="3200"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xmlns="" val="42797542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7144152" cy="780757"/>
          </a:xfrm>
        </p:spPr>
        <p:txBody>
          <a:bodyPr>
            <a:noAutofit/>
          </a:bodyPr>
          <a:lstStyle/>
          <a:p>
            <a:pPr algn="l" rtl="0"/>
            <a:r>
              <a:rPr lang="en-US" sz="4300" dirty="0">
                <a:latin typeface="Arial" panose="020B0604020202020204" pitchFamily="34" charset="0"/>
              </a:rPr>
              <a:t>Seismic </a:t>
            </a:r>
            <a:r>
              <a:rPr lang="en-US" sz="4300" dirty="0" smtClean="0">
                <a:latin typeface="Arial" panose="020B0604020202020204" pitchFamily="34" charset="0"/>
              </a:rPr>
              <a:t>Design ( UBC 97)</a:t>
            </a:r>
            <a:endParaRPr lang="en-US" sz="4300" dirty="0"/>
          </a:p>
        </p:txBody>
      </p:sp>
      <p:sp>
        <p:nvSpPr>
          <p:cNvPr id="5" name="Content Placeholder 2">
            <a:extLst>
              <a:ext uri="{FF2B5EF4-FFF2-40B4-BE49-F238E27FC236}">
                <a16:creationId xmlns:a16="http://schemas.microsoft.com/office/drawing/2014/main" xmlns="" id="{6A0BC4CD-D0FB-43F3-A998-E3D248383B1A}"/>
              </a:ext>
            </a:extLst>
          </p:cNvPr>
          <p:cNvSpPr txBox="1">
            <a:spLocks/>
          </p:cNvSpPr>
          <p:nvPr/>
        </p:nvSpPr>
        <p:spPr>
          <a:xfrm>
            <a:off x="838200" y="1825625"/>
            <a:ext cx="10515600" cy="4351338"/>
          </a:xfrm>
          <a:prstGeom prst="rect">
            <a:avLst/>
          </a:prstGeom>
        </p:spPr>
        <p:txBody>
          <a:bodyPr vert="horz" lIns="91440" tIns="45720" rIns="91440" bIns="45720" rtlCol="1">
            <a:noAutofit/>
          </a:bodyPr>
          <a:lstStyle>
            <a:lvl1pPr marL="0" indent="0" algn="r" defTabSz="914400" rtl="1"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r" defTabSz="914400" rtl="1"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457200" indent="-457200" algn="l" rtl="0">
              <a:spcBef>
                <a:spcPct val="0"/>
              </a:spcBef>
              <a:buFont typeface="Arial" panose="020B0604020202020204" pitchFamily="34" charset="0"/>
              <a:buChar char="•"/>
              <a:defRPr/>
            </a:pPr>
            <a:r>
              <a:rPr lang="en-US" dirty="0" smtClean="0">
                <a:latin typeface="Times New Roman" panose="02020603050405020304" pitchFamily="18" charset="0"/>
                <a:ea typeface="+mj-ea"/>
                <a:cs typeface="Times New Roman" panose="02020603050405020304" pitchFamily="18" charset="0"/>
              </a:rPr>
              <a:t>Seismic Design Parameters </a:t>
            </a:r>
          </a:p>
          <a:p>
            <a:pPr marL="457200" indent="-457200" algn="l" rtl="0">
              <a:spcBef>
                <a:spcPct val="0"/>
              </a:spcBef>
              <a:buFont typeface="Arial" panose="020B0604020202020204" pitchFamily="34" charset="0"/>
              <a:buChar char="•"/>
              <a:defRPr/>
            </a:pPr>
            <a:r>
              <a:rPr lang="en-US" dirty="0" smtClean="0">
                <a:latin typeface="Times New Roman" panose="02020603050405020304" pitchFamily="18" charset="0"/>
                <a:ea typeface="+mj-ea"/>
                <a:cs typeface="Times New Roman" panose="02020603050405020304" pitchFamily="18" charset="0"/>
              </a:rPr>
              <a:t>Seismic Analysis Methods</a:t>
            </a:r>
          </a:p>
          <a:p>
            <a:pPr marL="457200" indent="-457200" algn="l" rtl="0">
              <a:spcBef>
                <a:spcPct val="0"/>
              </a:spcBef>
              <a:buFont typeface="Arial" panose="020B0604020202020204" pitchFamily="34" charset="0"/>
              <a:buChar char="•"/>
              <a:defRPr/>
            </a:pPr>
            <a:r>
              <a:rPr lang="en-US" dirty="0" smtClean="0">
                <a:latin typeface="Times New Roman" panose="02020603050405020304" pitchFamily="18" charset="0"/>
                <a:ea typeface="+mj-ea"/>
                <a:cs typeface="Times New Roman" panose="02020603050405020304" pitchFamily="18" charset="0"/>
              </a:rPr>
              <a:t>Seismic Modeling </a:t>
            </a:r>
            <a:r>
              <a:rPr lang="en-US" dirty="0" smtClean="0">
                <a:latin typeface="Times New Roman" panose="02020603050405020304" pitchFamily="18" charset="0"/>
                <a:ea typeface="+mj-ea"/>
                <a:cs typeface="Times New Roman" panose="02020603050405020304" pitchFamily="18" charset="0"/>
              </a:rPr>
              <a:t>Using </a:t>
            </a:r>
            <a:r>
              <a:rPr lang="en-US" dirty="0" smtClean="0">
                <a:latin typeface="Times New Roman" panose="02020603050405020304" pitchFamily="18" charset="0"/>
                <a:ea typeface="+mj-ea"/>
                <a:cs typeface="Times New Roman" panose="02020603050405020304" pitchFamily="18" charset="0"/>
              </a:rPr>
              <a:t>Response Spectrum Method</a:t>
            </a:r>
          </a:p>
          <a:p>
            <a:pPr marL="457200" indent="-457200" algn="l" rtl="0">
              <a:spcBef>
                <a:spcPct val="0"/>
              </a:spcBef>
              <a:buFont typeface="Arial" panose="020B0604020202020204" pitchFamily="34" charset="0"/>
              <a:buChar char="•"/>
              <a:defRPr/>
            </a:pPr>
            <a:r>
              <a:rPr lang="en-US" dirty="0" smtClean="0">
                <a:latin typeface="Times New Roman" panose="02020603050405020304" pitchFamily="18" charset="0"/>
                <a:ea typeface="+mj-ea"/>
                <a:cs typeface="Times New Roman" panose="02020603050405020304" pitchFamily="18" charset="0"/>
              </a:rPr>
              <a:t>Seismic Checks </a:t>
            </a:r>
            <a:br>
              <a:rPr lang="en-US" dirty="0" smtClean="0">
                <a:latin typeface="Times New Roman" panose="02020603050405020304" pitchFamily="18" charset="0"/>
                <a:ea typeface="+mj-ea"/>
                <a:cs typeface="Times New Roman" panose="02020603050405020304" pitchFamily="18" charset="0"/>
              </a:rPr>
            </a:br>
            <a:endParaRPr lang="en-US"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xmlns="" val="87458095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E51F181-38D1-4C65-9304-A8221F0E5093}"/>
              </a:ext>
            </a:extLst>
          </p:cNvPr>
          <p:cNvSpPr/>
          <p:nvPr/>
        </p:nvSpPr>
        <p:spPr>
          <a:xfrm>
            <a:off x="980814" y="1111387"/>
            <a:ext cx="11047413" cy="830997"/>
          </a:xfrm>
          <a:prstGeom prst="rect">
            <a:avLst/>
          </a:prstGeom>
        </p:spPr>
        <p:txBody>
          <a:bodyPr wrap="square">
            <a:spAutoFit/>
          </a:bodyPr>
          <a:lstStyle/>
          <a:p>
            <a:pPr algn="l"/>
            <a:r>
              <a:rPr lang="en-US" sz="2400" b="1" dirty="0" smtClean="0">
                <a:latin typeface="Times New Roman" panose="02020603050405020304" pitchFamily="18" charset="0"/>
                <a:cs typeface="Times New Roman" panose="02020603050405020304" pitchFamily="18" charset="0"/>
              </a:rPr>
              <a:t>Soil Characteristics</a:t>
            </a:r>
          </a:p>
          <a:p>
            <a:pPr algn="l"/>
            <a:endParaRPr lang="en-US" sz="2400" b="1" dirty="0">
              <a:latin typeface="Times New Roman" panose="02020603050405020304" pitchFamily="18" charset="0"/>
              <a:cs typeface="Times New Roman" panose="02020603050405020304" pitchFamily="18" charset="0"/>
            </a:endParaRPr>
          </a:p>
        </p:txBody>
      </p:sp>
      <p:sp>
        <p:nvSpPr>
          <p:cNvPr id="8" name="Content Placeholder 2">
            <a:extLst>
              <a:ext uri="{FF2B5EF4-FFF2-40B4-BE49-F238E27FC236}">
                <a16:creationId xmlns:a16="http://schemas.microsoft.com/office/drawing/2014/main" xmlns="" id="{0906C60E-9AF9-4CA7-84C5-29C645629EC1}"/>
              </a:ext>
            </a:extLst>
          </p:cNvPr>
          <p:cNvSpPr txBox="1">
            <a:spLocks/>
          </p:cNvSpPr>
          <p:nvPr/>
        </p:nvSpPr>
        <p:spPr>
          <a:xfrm>
            <a:off x="1" y="2947916"/>
            <a:ext cx="1787856" cy="1876568"/>
          </a:xfrm>
          <a:prstGeom prst="rect">
            <a:avLst/>
          </a:prstGeom>
        </p:spPr>
        <p:txBody>
          <a:bodyPr vert="horz" lIns="91440" tIns="45720" rIns="91440" bIns="45720" rtlCol="1">
            <a:normAutofit/>
          </a:bodyPr>
          <a:lstStyle>
            <a:lvl1pPr marL="0" indent="0" algn="r" defTabSz="914400" rtl="1"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r" defTabSz="914400" rtl="1"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457200" indent="-457200" algn="l" rtl="0"/>
            <a:endParaRPr lang="en-US" sz="2400" dirty="0" smtClean="0">
              <a:latin typeface="Arial" panose="020B0604020202020204" pitchFamily="34" charset="0"/>
              <a:ea typeface="+mj-ea"/>
              <a:cs typeface="Arial" panose="020B0604020202020204" pitchFamily="34" charset="0"/>
            </a:endParaRPr>
          </a:p>
          <a:p>
            <a:pPr marL="457200" indent="-457200" algn="l" rtl="0">
              <a:buFont typeface="Arial" panose="020B0604020202020204" pitchFamily="34" charset="0"/>
              <a:buChar char="•"/>
            </a:pPr>
            <a:endParaRPr lang="en-US" sz="2400" dirty="0" smtClean="0">
              <a:latin typeface="Arial" panose="020B0604020202020204" pitchFamily="34" charset="0"/>
              <a:ea typeface="+mj-ea"/>
              <a:cs typeface="Arial" panose="020B0604020202020204" pitchFamily="34" charset="0"/>
            </a:endParaRPr>
          </a:p>
          <a:p>
            <a:pPr marL="457200" indent="-457200" algn="l" rtl="0"/>
            <a:endParaRPr lang="en-US" sz="2400" dirty="0">
              <a:latin typeface="Arial" panose="020B0604020202020204" pitchFamily="34" charset="0"/>
              <a:ea typeface="+mj-ea"/>
              <a:cs typeface="Arial" panose="020B0604020202020204" pitchFamily="34" charset="0"/>
            </a:endParaRPr>
          </a:p>
        </p:txBody>
      </p:sp>
      <p:sp>
        <p:nvSpPr>
          <p:cNvPr id="15" name="Content Placeholder 2">
            <a:extLst>
              <a:ext uri="{FF2B5EF4-FFF2-40B4-BE49-F238E27FC236}">
                <a16:creationId xmlns:a16="http://schemas.microsoft.com/office/drawing/2014/main" xmlns="" id="{0906C60E-9AF9-4CA7-84C5-29C645629EC1}"/>
              </a:ext>
            </a:extLst>
          </p:cNvPr>
          <p:cNvSpPr txBox="1">
            <a:spLocks/>
          </p:cNvSpPr>
          <p:nvPr/>
        </p:nvSpPr>
        <p:spPr>
          <a:xfrm>
            <a:off x="0" y="2226299"/>
            <a:ext cx="5148775" cy="2951872"/>
          </a:xfrm>
          <a:prstGeom prst="rect">
            <a:avLst/>
          </a:prstGeom>
        </p:spPr>
        <p:txBody>
          <a:bodyPr vert="horz" lIns="91440" tIns="45720" rIns="91440" bIns="45720" rtlCol="1">
            <a:normAutofit/>
          </a:bodyPr>
          <a:lstStyle>
            <a:lvl1pPr marL="0" indent="0" algn="r" defTabSz="914400" rtl="1"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r" defTabSz="914400" rtl="1"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algn="l" rtl="0"/>
            <a:endParaRPr lang="en-US" dirty="0">
              <a:latin typeface="Arial" panose="020B0604020202020204" pitchFamily="34" charset="0"/>
              <a:ea typeface="+mj-ea"/>
              <a:cs typeface="Arial" panose="020B0604020202020204" pitchFamily="34" charset="0"/>
            </a:endParaRPr>
          </a:p>
          <a:p>
            <a:pPr marL="457200" indent="-457200" algn="l" rtl="0">
              <a:buFont typeface="Arial" panose="020B0604020202020204" pitchFamily="34" charset="0"/>
              <a:buChar char="•"/>
            </a:pPr>
            <a:r>
              <a:rPr lang="en-US" sz="2400" dirty="0">
                <a:latin typeface="Arial" panose="020B0604020202020204" pitchFamily="34" charset="0"/>
                <a:ea typeface="+mj-ea"/>
                <a:cs typeface="Arial" panose="020B0604020202020204" pitchFamily="34" charset="0"/>
              </a:rPr>
              <a:t>Soil Type    </a:t>
            </a:r>
            <a:r>
              <a:rPr lang="en-US" sz="2400" dirty="0" smtClean="0">
                <a:latin typeface="Arial" panose="020B0604020202020204" pitchFamily="34" charset="0"/>
                <a:ea typeface="+mj-ea"/>
                <a:cs typeface="Arial" panose="020B0604020202020204" pitchFamily="34" charset="0"/>
                <a:sym typeface="Symbol"/>
              </a:rPr>
              <a:t></a:t>
            </a:r>
            <a:endParaRPr lang="en-US" sz="2400" dirty="0">
              <a:latin typeface="Arial" panose="020B0604020202020204" pitchFamily="34" charset="0"/>
              <a:ea typeface="+mj-ea"/>
              <a:cs typeface="Arial" panose="020B0604020202020204" pitchFamily="34" charset="0"/>
            </a:endParaRPr>
          </a:p>
        </p:txBody>
      </p:sp>
      <p:pic>
        <p:nvPicPr>
          <p:cNvPr id="1028" name="Picture 4"/>
          <p:cNvPicPr>
            <a:picLocks noChangeAspect="1" noChangeArrowheads="1"/>
          </p:cNvPicPr>
          <p:nvPr/>
        </p:nvPicPr>
        <p:blipFill>
          <a:blip r:embed="rId3"/>
          <a:srcRect/>
          <a:stretch>
            <a:fillRect/>
          </a:stretch>
        </p:blipFill>
        <p:spPr bwMode="auto">
          <a:xfrm>
            <a:off x="5408221" y="0"/>
            <a:ext cx="6783779" cy="6858000"/>
          </a:xfrm>
          <a:prstGeom prst="rect">
            <a:avLst/>
          </a:prstGeom>
          <a:noFill/>
          <a:ln w="9525">
            <a:noFill/>
            <a:miter lim="800000"/>
            <a:headEnd/>
            <a:tailEnd/>
          </a:ln>
          <a:effectLst/>
        </p:spPr>
      </p:pic>
      <p:sp>
        <p:nvSpPr>
          <p:cNvPr id="17" name="Rectangle 2"/>
          <p:cNvSpPr/>
          <p:nvPr/>
        </p:nvSpPr>
        <p:spPr>
          <a:xfrm>
            <a:off x="0" y="218364"/>
            <a:ext cx="5393687" cy="646331"/>
          </a:xfrm>
          <a:prstGeom prst="rect">
            <a:avLst/>
          </a:prstGeom>
        </p:spPr>
        <p:txBody>
          <a:bodyPr wrap="square">
            <a:spAutoFit/>
          </a:bodyPr>
          <a:lstStyle/>
          <a:p>
            <a:pPr>
              <a:defRPr/>
            </a:pPr>
            <a:r>
              <a:rPr lang="en-US" sz="3600" dirty="0">
                <a:ln w="19050">
                  <a:solidFill>
                    <a:prstClr val="black">
                      <a:lumMod val="95000"/>
                      <a:lumOff val="5000"/>
                    </a:prstClr>
                  </a:solidFill>
                </a:ln>
                <a:solidFill>
                  <a:srgbClr val="C00000"/>
                </a:solidFill>
                <a:latin typeface="Times New Roman" panose="02020603050405020304" pitchFamily="18" charset="0"/>
                <a:cs typeface="Times New Roman" panose="02020603050405020304" pitchFamily="18" charset="0"/>
              </a:rPr>
              <a:t>Seismic Design Parameters </a:t>
            </a:r>
            <a:endParaRPr lang="en-US" sz="3600" dirty="0">
              <a:solidFill>
                <a:srgbClr val="C00000"/>
              </a:solidFill>
              <a:cs typeface="Arial" charset="0"/>
            </a:endParaRPr>
          </a:p>
        </p:txBody>
      </p:sp>
      <p:sp>
        <p:nvSpPr>
          <p:cNvPr id="20" name="Flowchart: Terminator 58"/>
          <p:cNvSpPr/>
          <p:nvPr/>
        </p:nvSpPr>
        <p:spPr>
          <a:xfrm>
            <a:off x="6" y="1637108"/>
            <a:ext cx="5107781" cy="45719"/>
          </a:xfrm>
          <a:prstGeom prst="flowChartTerminator">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srgbClr val="0070C0"/>
              </a:solidFill>
            </a:endParaRPr>
          </a:p>
        </p:txBody>
      </p:sp>
      <p:sp>
        <p:nvSpPr>
          <p:cNvPr id="21" name="Oval 30"/>
          <p:cNvSpPr/>
          <p:nvPr/>
        </p:nvSpPr>
        <p:spPr>
          <a:xfrm>
            <a:off x="558409" y="1193800"/>
            <a:ext cx="269081" cy="35718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srgbClr val="0070C0"/>
              </a:solidFill>
            </a:endParaRPr>
          </a:p>
        </p:txBody>
      </p:sp>
      <p:sp>
        <p:nvSpPr>
          <p:cNvPr id="22" name="Oval 8"/>
          <p:cNvSpPr/>
          <p:nvPr/>
        </p:nvSpPr>
        <p:spPr>
          <a:xfrm>
            <a:off x="2952288" y="2292824"/>
            <a:ext cx="1169337" cy="1460310"/>
          </a:xfrm>
          <a:prstGeom prst="ellipse">
            <a:avLst/>
          </a:prstGeom>
          <a:solidFill>
            <a:srgbClr val="ECC856"/>
          </a:solidFill>
        </p:spPr>
        <p:style>
          <a:lnRef idx="3">
            <a:schemeClr val="lt1"/>
          </a:lnRef>
          <a:fillRef idx="1">
            <a:schemeClr val="accent3"/>
          </a:fillRef>
          <a:effectRef idx="1">
            <a:schemeClr val="accent3"/>
          </a:effectRef>
          <a:fontRef idx="minor">
            <a:schemeClr val="lt1"/>
          </a:fontRef>
        </p:style>
        <p:txBody>
          <a:bodyPr anchor="ctr"/>
          <a:lstStyle/>
          <a:p>
            <a:pPr algn="ctr">
              <a:defRPr/>
            </a:pPr>
            <a:r>
              <a:rPr lang="en-US" sz="2800" dirty="0" smtClean="0">
                <a:solidFill>
                  <a:schemeClr val="tx1"/>
                </a:solidFill>
                <a:latin typeface="Arial" panose="020B0604020202020204" pitchFamily="34" charset="0"/>
                <a:cs typeface="Arial" panose="020B0604020202020204" pitchFamily="34" charset="0"/>
              </a:rPr>
              <a:t>Sc</a:t>
            </a:r>
            <a:endParaRPr lang="en-US" sz="2800" dirty="0">
              <a:solidFill>
                <a:schemeClr val="tx1"/>
              </a:solidFill>
            </a:endParaRPr>
          </a:p>
        </p:txBody>
      </p:sp>
    </p:spTree>
    <p:extLst>
      <p:ext uri="{BB962C8B-B14F-4D97-AF65-F5344CB8AC3E}">
        <p14:creationId xmlns:p14="http://schemas.microsoft.com/office/powerpoint/2010/main" xmlns="" val="51995394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E51F181-38D1-4C65-9304-A8221F0E5093}"/>
              </a:ext>
            </a:extLst>
          </p:cNvPr>
          <p:cNvSpPr/>
          <p:nvPr/>
        </p:nvSpPr>
        <p:spPr>
          <a:xfrm>
            <a:off x="1144587" y="1095686"/>
            <a:ext cx="11047413" cy="461665"/>
          </a:xfrm>
          <a:prstGeom prst="rect">
            <a:avLst/>
          </a:prstGeom>
        </p:spPr>
        <p:txBody>
          <a:bodyPr wrap="square">
            <a:spAutoFit/>
          </a:bodyPr>
          <a:lstStyle/>
          <a:p>
            <a:pPr algn="l"/>
            <a:r>
              <a:rPr lang="en-US" sz="2400" b="1" dirty="0" smtClean="0">
                <a:latin typeface="Times New Roman" panose="02020603050405020304" pitchFamily="18" charset="0"/>
                <a:cs typeface="Times New Roman" panose="02020603050405020304" pitchFamily="18" charset="0"/>
              </a:rPr>
              <a:t>Occupancy Category</a:t>
            </a:r>
          </a:p>
        </p:txBody>
      </p:sp>
      <p:sp>
        <p:nvSpPr>
          <p:cNvPr id="8" name="Content Placeholder 2">
            <a:extLst>
              <a:ext uri="{FF2B5EF4-FFF2-40B4-BE49-F238E27FC236}">
                <a16:creationId xmlns:a16="http://schemas.microsoft.com/office/drawing/2014/main" xmlns="" id="{0906C60E-9AF9-4CA7-84C5-29C645629EC1}"/>
              </a:ext>
            </a:extLst>
          </p:cNvPr>
          <p:cNvSpPr txBox="1">
            <a:spLocks/>
          </p:cNvSpPr>
          <p:nvPr/>
        </p:nvSpPr>
        <p:spPr>
          <a:xfrm>
            <a:off x="248036" y="1518740"/>
            <a:ext cx="4918796" cy="1439883"/>
          </a:xfrm>
          <a:prstGeom prst="rect">
            <a:avLst/>
          </a:prstGeom>
        </p:spPr>
        <p:txBody>
          <a:bodyPr vert="horz" lIns="91440" tIns="45720" rIns="91440" bIns="45720" rtlCol="1">
            <a:normAutofit/>
          </a:bodyPr>
          <a:lstStyle>
            <a:lvl1pPr marL="0" indent="0" algn="r" defTabSz="914400" rtl="1"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r" defTabSz="914400" rtl="1"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algn="l" rtl="0"/>
            <a:endParaRPr lang="en-US" dirty="0">
              <a:latin typeface="Arial" panose="020B0604020202020204" pitchFamily="34" charset="0"/>
              <a:ea typeface="+mj-ea"/>
              <a:cs typeface="Arial" panose="020B0604020202020204" pitchFamily="34" charset="0"/>
            </a:endParaRPr>
          </a:p>
          <a:p>
            <a:pPr marL="457200" indent="-457200" algn="l" rtl="0">
              <a:buFont typeface="Arial" panose="020B0604020202020204" pitchFamily="34" charset="0"/>
              <a:buChar char="•"/>
            </a:pPr>
            <a:r>
              <a:rPr lang="en-US" sz="2800" b="1" dirty="0" smtClean="0"/>
              <a:t>Importance factor (I)</a:t>
            </a:r>
          </a:p>
          <a:p>
            <a:pPr marL="457200" indent="-457200" algn="l" rtl="0"/>
            <a:endParaRPr lang="en-US" sz="2400" dirty="0" smtClean="0"/>
          </a:p>
        </p:txBody>
      </p:sp>
      <p:pic>
        <p:nvPicPr>
          <p:cNvPr id="2051" name="Picture 3"/>
          <p:cNvPicPr>
            <a:picLocks noChangeAspect="1" noChangeArrowheads="1"/>
          </p:cNvPicPr>
          <p:nvPr/>
        </p:nvPicPr>
        <p:blipFill>
          <a:blip r:embed="rId2"/>
          <a:srcRect/>
          <a:stretch>
            <a:fillRect/>
          </a:stretch>
        </p:blipFill>
        <p:spPr bwMode="auto">
          <a:xfrm>
            <a:off x="5445457" y="-1"/>
            <a:ext cx="6746543" cy="6858001"/>
          </a:xfrm>
          <a:prstGeom prst="rect">
            <a:avLst/>
          </a:prstGeom>
          <a:noFill/>
          <a:ln w="9525">
            <a:noFill/>
            <a:miter lim="800000"/>
            <a:headEnd/>
            <a:tailEnd/>
          </a:ln>
          <a:effectLst/>
        </p:spPr>
      </p:pic>
      <p:sp>
        <p:nvSpPr>
          <p:cNvPr id="11" name="Rectangle 2"/>
          <p:cNvSpPr/>
          <p:nvPr/>
        </p:nvSpPr>
        <p:spPr>
          <a:xfrm>
            <a:off x="0" y="177421"/>
            <a:ext cx="5393687" cy="646331"/>
          </a:xfrm>
          <a:prstGeom prst="rect">
            <a:avLst/>
          </a:prstGeom>
        </p:spPr>
        <p:txBody>
          <a:bodyPr wrap="square">
            <a:spAutoFit/>
          </a:bodyPr>
          <a:lstStyle/>
          <a:p>
            <a:pPr>
              <a:defRPr/>
            </a:pPr>
            <a:r>
              <a:rPr lang="en-US" sz="3600" dirty="0">
                <a:ln w="19050">
                  <a:solidFill>
                    <a:prstClr val="black">
                      <a:lumMod val="95000"/>
                      <a:lumOff val="5000"/>
                    </a:prstClr>
                  </a:solidFill>
                </a:ln>
                <a:solidFill>
                  <a:srgbClr val="C00000"/>
                </a:solidFill>
                <a:latin typeface="Times New Roman" panose="02020603050405020304" pitchFamily="18" charset="0"/>
                <a:cs typeface="Times New Roman" panose="02020603050405020304" pitchFamily="18" charset="0"/>
              </a:rPr>
              <a:t>Seismic Design Parameters </a:t>
            </a:r>
            <a:endParaRPr lang="en-US" sz="3600" dirty="0">
              <a:solidFill>
                <a:srgbClr val="C00000"/>
              </a:solidFill>
              <a:cs typeface="Arial" charset="0"/>
            </a:endParaRPr>
          </a:p>
        </p:txBody>
      </p:sp>
      <p:sp>
        <p:nvSpPr>
          <p:cNvPr id="12" name="Flowchart: Terminator 58"/>
          <p:cNvSpPr/>
          <p:nvPr/>
        </p:nvSpPr>
        <p:spPr>
          <a:xfrm>
            <a:off x="6" y="1637108"/>
            <a:ext cx="5107781" cy="45719"/>
          </a:xfrm>
          <a:prstGeom prst="flowChartTerminator">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srgbClr val="0070C0"/>
              </a:solidFill>
            </a:endParaRPr>
          </a:p>
        </p:txBody>
      </p:sp>
      <p:sp>
        <p:nvSpPr>
          <p:cNvPr id="13" name="Oval 30"/>
          <p:cNvSpPr/>
          <p:nvPr/>
        </p:nvSpPr>
        <p:spPr>
          <a:xfrm>
            <a:off x="558409" y="1193800"/>
            <a:ext cx="269081" cy="35718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srgbClr val="0070C0"/>
              </a:solidFill>
            </a:endParaRPr>
          </a:p>
        </p:txBody>
      </p:sp>
      <p:sp>
        <p:nvSpPr>
          <p:cNvPr id="16" name="Oval 8"/>
          <p:cNvSpPr/>
          <p:nvPr/>
        </p:nvSpPr>
        <p:spPr>
          <a:xfrm>
            <a:off x="1737637" y="3043451"/>
            <a:ext cx="1169337" cy="1460310"/>
          </a:xfrm>
          <a:prstGeom prst="ellipse">
            <a:avLst/>
          </a:prstGeom>
          <a:solidFill>
            <a:srgbClr val="ECC856"/>
          </a:solidFill>
        </p:spPr>
        <p:style>
          <a:lnRef idx="3">
            <a:schemeClr val="lt1"/>
          </a:lnRef>
          <a:fillRef idx="1">
            <a:schemeClr val="accent3"/>
          </a:fillRef>
          <a:effectRef idx="1">
            <a:schemeClr val="accent3"/>
          </a:effectRef>
          <a:fontRef idx="minor">
            <a:schemeClr val="lt1"/>
          </a:fontRef>
        </p:style>
        <p:txBody>
          <a:bodyPr anchor="ctr"/>
          <a:lstStyle/>
          <a:p>
            <a:pPr algn="ctr">
              <a:defRPr/>
            </a:pPr>
            <a:r>
              <a:rPr lang="en-US" sz="2800" dirty="0" smtClean="0">
                <a:solidFill>
                  <a:schemeClr val="tx1"/>
                </a:solidFill>
              </a:rPr>
              <a:t>I = 1</a:t>
            </a:r>
            <a:endParaRPr lang="en-US" sz="2800" dirty="0">
              <a:solidFill>
                <a:schemeClr val="tx1"/>
              </a:solidFill>
            </a:endParaRPr>
          </a:p>
        </p:txBody>
      </p:sp>
    </p:spTree>
    <p:extLst>
      <p:ext uri="{BB962C8B-B14F-4D97-AF65-F5344CB8AC3E}">
        <p14:creationId xmlns:p14="http://schemas.microsoft.com/office/powerpoint/2010/main" xmlns="" val="404396628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E51F181-38D1-4C65-9304-A8221F0E5093}"/>
              </a:ext>
            </a:extLst>
          </p:cNvPr>
          <p:cNvSpPr/>
          <p:nvPr/>
        </p:nvSpPr>
        <p:spPr>
          <a:xfrm>
            <a:off x="978417" y="1122982"/>
            <a:ext cx="11047413" cy="461665"/>
          </a:xfrm>
          <a:prstGeom prst="rect">
            <a:avLst/>
          </a:prstGeom>
        </p:spPr>
        <p:txBody>
          <a:bodyPr wrap="square">
            <a:spAutoFit/>
          </a:bodyPr>
          <a:lstStyle/>
          <a:p>
            <a:pPr algn="l"/>
            <a:r>
              <a:rPr lang="en-US" sz="2400" b="1" dirty="0" smtClean="0">
                <a:latin typeface="Times New Roman" panose="02020603050405020304" pitchFamily="18" charset="0"/>
                <a:cs typeface="Times New Roman" panose="02020603050405020304" pitchFamily="18" charset="0"/>
              </a:rPr>
              <a:t>Site Seismic Characteristics</a:t>
            </a:r>
          </a:p>
        </p:txBody>
      </p:sp>
      <p:sp>
        <p:nvSpPr>
          <p:cNvPr id="8" name="Content Placeholder 2">
            <a:extLst>
              <a:ext uri="{FF2B5EF4-FFF2-40B4-BE49-F238E27FC236}">
                <a16:creationId xmlns:a16="http://schemas.microsoft.com/office/drawing/2014/main" xmlns="" id="{0906C60E-9AF9-4CA7-84C5-29C645629EC1}"/>
              </a:ext>
            </a:extLst>
          </p:cNvPr>
          <p:cNvSpPr txBox="1">
            <a:spLocks/>
          </p:cNvSpPr>
          <p:nvPr/>
        </p:nvSpPr>
        <p:spPr>
          <a:xfrm>
            <a:off x="329923" y="1614276"/>
            <a:ext cx="4323964" cy="1087982"/>
          </a:xfrm>
          <a:prstGeom prst="rect">
            <a:avLst/>
          </a:prstGeom>
        </p:spPr>
        <p:txBody>
          <a:bodyPr vert="horz" lIns="91440" tIns="45720" rIns="91440" bIns="45720" rtlCol="1">
            <a:normAutofit/>
          </a:bodyPr>
          <a:lstStyle>
            <a:lvl1pPr marL="0" indent="0" algn="r" defTabSz="914400" rtl="1"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r" defTabSz="914400" rtl="1"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algn="l" rtl="0"/>
            <a:endParaRPr lang="en-US" dirty="0">
              <a:latin typeface="Arial" panose="020B0604020202020204" pitchFamily="34" charset="0"/>
              <a:ea typeface="+mj-ea"/>
              <a:cs typeface="Arial" panose="020B0604020202020204" pitchFamily="34" charset="0"/>
            </a:endParaRPr>
          </a:p>
          <a:p>
            <a:pPr marL="457200" indent="-457200" algn="l" rtl="0">
              <a:buFont typeface="Arial" panose="020B0604020202020204" pitchFamily="34" charset="0"/>
              <a:buChar char="•"/>
            </a:pPr>
            <a:r>
              <a:rPr lang="en-US" sz="2400" b="1" dirty="0" smtClean="0"/>
              <a:t>Seismic Zone Factor (Z)</a:t>
            </a:r>
            <a:r>
              <a:rPr lang="en-US" sz="2400" dirty="0" smtClean="0"/>
              <a:t> </a:t>
            </a:r>
          </a:p>
        </p:txBody>
      </p:sp>
      <p:pic>
        <p:nvPicPr>
          <p:cNvPr id="5" name="Picture 3"/>
          <p:cNvPicPr/>
          <p:nvPr/>
        </p:nvPicPr>
        <p:blipFill>
          <a:blip r:embed="rId2"/>
          <a:srcRect/>
          <a:stretch>
            <a:fillRect/>
          </a:stretch>
        </p:blipFill>
        <p:spPr bwMode="auto">
          <a:xfrm>
            <a:off x="5609231" y="-1"/>
            <a:ext cx="6582770" cy="6858001"/>
          </a:xfrm>
          <a:prstGeom prst="rect">
            <a:avLst/>
          </a:prstGeom>
          <a:noFill/>
          <a:ln w="9525">
            <a:noFill/>
            <a:miter lim="800000"/>
            <a:headEnd/>
            <a:tailEnd/>
          </a:ln>
        </p:spPr>
      </p:pic>
      <p:sp>
        <p:nvSpPr>
          <p:cNvPr id="10" name="Rectangle 2"/>
          <p:cNvSpPr/>
          <p:nvPr/>
        </p:nvSpPr>
        <p:spPr>
          <a:xfrm>
            <a:off x="0" y="218364"/>
            <a:ext cx="5393687" cy="646331"/>
          </a:xfrm>
          <a:prstGeom prst="rect">
            <a:avLst/>
          </a:prstGeom>
        </p:spPr>
        <p:txBody>
          <a:bodyPr wrap="square">
            <a:spAutoFit/>
          </a:bodyPr>
          <a:lstStyle/>
          <a:p>
            <a:pPr>
              <a:defRPr/>
            </a:pPr>
            <a:r>
              <a:rPr lang="en-US" sz="3600" dirty="0">
                <a:ln w="19050">
                  <a:solidFill>
                    <a:prstClr val="black">
                      <a:lumMod val="95000"/>
                      <a:lumOff val="5000"/>
                    </a:prstClr>
                  </a:solidFill>
                </a:ln>
                <a:solidFill>
                  <a:srgbClr val="C00000"/>
                </a:solidFill>
                <a:latin typeface="Times New Roman" panose="02020603050405020304" pitchFamily="18" charset="0"/>
                <a:cs typeface="Times New Roman" panose="02020603050405020304" pitchFamily="18" charset="0"/>
              </a:rPr>
              <a:t>Seismic Design Parameters </a:t>
            </a:r>
            <a:endParaRPr lang="en-US" sz="3600" dirty="0">
              <a:solidFill>
                <a:srgbClr val="C00000"/>
              </a:solidFill>
              <a:cs typeface="Arial" charset="0"/>
            </a:endParaRPr>
          </a:p>
        </p:txBody>
      </p:sp>
      <p:sp>
        <p:nvSpPr>
          <p:cNvPr id="11" name="Flowchart: Terminator 58"/>
          <p:cNvSpPr/>
          <p:nvPr/>
        </p:nvSpPr>
        <p:spPr>
          <a:xfrm>
            <a:off x="6" y="1637108"/>
            <a:ext cx="5107781" cy="45719"/>
          </a:xfrm>
          <a:prstGeom prst="flowChartTerminator">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srgbClr val="0070C0"/>
              </a:solidFill>
            </a:endParaRPr>
          </a:p>
        </p:txBody>
      </p:sp>
      <p:sp>
        <p:nvSpPr>
          <p:cNvPr id="12" name="Oval 30"/>
          <p:cNvSpPr/>
          <p:nvPr/>
        </p:nvSpPr>
        <p:spPr>
          <a:xfrm>
            <a:off x="558409" y="1193800"/>
            <a:ext cx="269081" cy="35718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srgbClr val="0070C0"/>
              </a:solidFill>
            </a:endParaRPr>
          </a:p>
        </p:txBody>
      </p:sp>
      <p:sp>
        <p:nvSpPr>
          <p:cNvPr id="13" name="Oval 8"/>
          <p:cNvSpPr/>
          <p:nvPr/>
        </p:nvSpPr>
        <p:spPr>
          <a:xfrm>
            <a:off x="495691" y="4121624"/>
            <a:ext cx="1169337" cy="1460310"/>
          </a:xfrm>
          <a:prstGeom prst="ellipse">
            <a:avLst/>
          </a:prstGeom>
          <a:solidFill>
            <a:srgbClr val="ECC856"/>
          </a:solidFill>
        </p:spPr>
        <p:style>
          <a:lnRef idx="3">
            <a:schemeClr val="lt1"/>
          </a:lnRef>
          <a:fillRef idx="1">
            <a:schemeClr val="accent3"/>
          </a:fillRef>
          <a:effectRef idx="1">
            <a:schemeClr val="accent3"/>
          </a:effectRef>
          <a:fontRef idx="minor">
            <a:schemeClr val="lt1"/>
          </a:fontRef>
        </p:style>
        <p:txBody>
          <a:bodyPr anchor="ctr"/>
          <a:lstStyle/>
          <a:p>
            <a:pPr algn="ctr">
              <a:defRPr/>
            </a:pPr>
            <a:r>
              <a:rPr lang="en-US" dirty="0" smtClean="0">
                <a:solidFill>
                  <a:schemeClr val="tx1"/>
                </a:solidFill>
                <a:sym typeface="Symbol"/>
              </a:rPr>
              <a:t>Z </a:t>
            </a:r>
            <a:r>
              <a:rPr lang="en-US" dirty="0" smtClean="0">
                <a:solidFill>
                  <a:schemeClr val="tx1"/>
                </a:solidFill>
              </a:rPr>
              <a:t>= 0.2 </a:t>
            </a:r>
            <a:endParaRPr lang="en-US" dirty="0">
              <a:solidFill>
                <a:schemeClr val="tx1"/>
              </a:solidFill>
            </a:endParaRPr>
          </a:p>
        </p:txBody>
      </p:sp>
      <p:sp>
        <p:nvSpPr>
          <p:cNvPr id="14" name="Oval 8"/>
          <p:cNvSpPr/>
          <p:nvPr/>
        </p:nvSpPr>
        <p:spPr>
          <a:xfrm>
            <a:off x="2681609" y="4205787"/>
            <a:ext cx="2531837" cy="1460310"/>
          </a:xfrm>
          <a:prstGeom prst="ellipse">
            <a:avLst/>
          </a:prstGeom>
          <a:solidFill>
            <a:srgbClr val="ECC856"/>
          </a:solidFill>
        </p:spPr>
        <p:style>
          <a:lnRef idx="3">
            <a:schemeClr val="lt1"/>
          </a:lnRef>
          <a:fillRef idx="1">
            <a:schemeClr val="accent3"/>
          </a:fillRef>
          <a:effectRef idx="1">
            <a:schemeClr val="accent3"/>
          </a:effectRef>
          <a:fontRef idx="minor">
            <a:schemeClr val="lt1"/>
          </a:fontRef>
        </p:style>
        <p:txBody>
          <a:bodyPr anchor="ctr"/>
          <a:lstStyle/>
          <a:p>
            <a:pPr algn="ctr">
              <a:defRPr/>
            </a:pPr>
            <a:r>
              <a:rPr lang="en-US" dirty="0" smtClean="0">
                <a:solidFill>
                  <a:schemeClr val="tx1"/>
                </a:solidFill>
                <a:sym typeface="Symbol"/>
              </a:rPr>
              <a:t>Ca = 0.24</a:t>
            </a:r>
          </a:p>
          <a:p>
            <a:pPr algn="ctr">
              <a:defRPr/>
            </a:pPr>
            <a:endParaRPr lang="en-US" dirty="0" smtClean="0">
              <a:solidFill>
                <a:schemeClr val="tx1"/>
              </a:solidFill>
              <a:sym typeface="Symbol"/>
            </a:endParaRPr>
          </a:p>
          <a:p>
            <a:pPr algn="ctr">
              <a:defRPr/>
            </a:pPr>
            <a:r>
              <a:rPr lang="en-US" dirty="0" smtClean="0">
                <a:solidFill>
                  <a:schemeClr val="tx1"/>
                </a:solidFill>
                <a:sym typeface="Symbol"/>
              </a:rPr>
              <a:t>Cv =0.32  </a:t>
            </a:r>
          </a:p>
        </p:txBody>
      </p:sp>
      <p:sp>
        <p:nvSpPr>
          <p:cNvPr id="15" name="مربع نص 14"/>
          <p:cNvSpPr txBox="1"/>
          <p:nvPr/>
        </p:nvSpPr>
        <p:spPr>
          <a:xfrm>
            <a:off x="1883390" y="4517409"/>
            <a:ext cx="559558" cy="584775"/>
          </a:xfrm>
          <a:prstGeom prst="rect">
            <a:avLst/>
          </a:prstGeom>
          <a:noFill/>
        </p:spPr>
        <p:txBody>
          <a:bodyPr wrap="square" rtlCol="0">
            <a:spAutoFit/>
          </a:bodyPr>
          <a:lstStyle/>
          <a:p>
            <a:pPr algn="l" rtl="0"/>
            <a:r>
              <a:rPr lang="en-US" sz="3200" dirty="0" smtClean="0">
                <a:solidFill>
                  <a:srgbClr val="C00000"/>
                </a:solidFill>
                <a:sym typeface="Symbol"/>
              </a:rPr>
              <a:t></a:t>
            </a:r>
            <a:endParaRPr lang="en-US" sz="3200" dirty="0">
              <a:solidFill>
                <a:srgbClr val="C00000"/>
              </a:solidFill>
            </a:endParaRPr>
          </a:p>
        </p:txBody>
      </p:sp>
      <p:sp>
        <p:nvSpPr>
          <p:cNvPr id="17" name="Rectangle 5"/>
          <p:cNvSpPr/>
          <p:nvPr/>
        </p:nvSpPr>
        <p:spPr>
          <a:xfrm>
            <a:off x="0" y="3096644"/>
            <a:ext cx="4858603" cy="498663"/>
          </a:xfrm>
          <a:prstGeom prst="rect">
            <a:avLst/>
          </a:prstGeom>
        </p:spPr>
        <p:txBody>
          <a:bodyPr wrap="square">
            <a:spAutoFit/>
          </a:bodyPr>
          <a:lstStyle/>
          <a:p>
            <a:pPr algn="ctr">
              <a:lnSpc>
                <a:spcPct val="150000"/>
              </a:lnSpc>
              <a:buClr>
                <a:prstClr val="white">
                  <a:lumMod val="50000"/>
                </a:prstClr>
              </a:buClr>
              <a:defRPr/>
            </a:pPr>
            <a:r>
              <a:rPr lang="en-US" sz="2000" dirty="0">
                <a:solidFill>
                  <a:prstClr val="black"/>
                </a:solidFill>
                <a:latin typeface="Times New Roman" panose="02020603050405020304" pitchFamily="18" charset="0"/>
                <a:cs typeface="Times New Roman" panose="02020603050405020304" pitchFamily="18" charset="0"/>
              </a:rPr>
              <a:t>Seismic Zone for Nablus is </a:t>
            </a:r>
            <a:r>
              <a:rPr lang="en-US" sz="2000" dirty="0" smtClean="0">
                <a:solidFill>
                  <a:prstClr val="black"/>
                </a:solidFill>
                <a:latin typeface="Times New Roman" panose="02020603050405020304" pitchFamily="18" charset="0"/>
                <a:cs typeface="Times New Roman" panose="02020603050405020304" pitchFamily="18" charset="0"/>
              </a:rPr>
              <a:t>2B</a:t>
            </a:r>
            <a:endParaRPr lang="en-US" sz="20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4396628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E51F181-38D1-4C65-9304-A8221F0E5093}"/>
              </a:ext>
            </a:extLst>
          </p:cNvPr>
          <p:cNvSpPr/>
          <p:nvPr/>
        </p:nvSpPr>
        <p:spPr>
          <a:xfrm>
            <a:off x="978417" y="1109334"/>
            <a:ext cx="11047413" cy="461665"/>
          </a:xfrm>
          <a:prstGeom prst="rect">
            <a:avLst/>
          </a:prstGeom>
        </p:spPr>
        <p:txBody>
          <a:bodyPr wrap="square">
            <a:spAutoFit/>
          </a:bodyPr>
          <a:lstStyle/>
          <a:p>
            <a:pPr algn="l"/>
            <a:r>
              <a:rPr lang="en-US" sz="2400" b="1" dirty="0" smtClean="0"/>
              <a:t>Structural Systems</a:t>
            </a:r>
            <a:endParaRPr lang="en-US" sz="2400" b="1" dirty="0" smtClean="0">
              <a:latin typeface="Times New Roman" panose="02020603050405020304" pitchFamily="18" charset="0"/>
              <a:cs typeface="Times New Roman" panose="02020603050405020304" pitchFamily="18" charset="0"/>
            </a:endParaRPr>
          </a:p>
        </p:txBody>
      </p:sp>
      <p:sp>
        <p:nvSpPr>
          <p:cNvPr id="8" name="Content Placeholder 2">
            <a:extLst>
              <a:ext uri="{FF2B5EF4-FFF2-40B4-BE49-F238E27FC236}">
                <a16:creationId xmlns:a16="http://schemas.microsoft.com/office/drawing/2014/main" xmlns="" id="{0906C60E-9AF9-4CA7-84C5-29C645629EC1}"/>
              </a:ext>
            </a:extLst>
          </p:cNvPr>
          <p:cNvSpPr txBox="1">
            <a:spLocks/>
          </p:cNvSpPr>
          <p:nvPr/>
        </p:nvSpPr>
        <p:spPr>
          <a:xfrm>
            <a:off x="411809" y="1832640"/>
            <a:ext cx="4918796" cy="1439883"/>
          </a:xfrm>
          <a:prstGeom prst="rect">
            <a:avLst/>
          </a:prstGeom>
        </p:spPr>
        <p:txBody>
          <a:bodyPr vert="horz" lIns="91440" tIns="45720" rIns="91440" bIns="45720" rtlCol="1">
            <a:normAutofit fontScale="77500" lnSpcReduction="20000"/>
          </a:bodyPr>
          <a:lstStyle>
            <a:lvl1pPr marL="0" indent="0" algn="r" defTabSz="914400" rtl="1"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r" defTabSz="914400" rtl="1"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algn="l" rtl="0"/>
            <a:endParaRPr lang="en-US" dirty="0">
              <a:latin typeface="Arial" panose="020B0604020202020204" pitchFamily="34" charset="0"/>
              <a:ea typeface="+mj-ea"/>
              <a:cs typeface="Arial" panose="020B0604020202020204" pitchFamily="34" charset="0"/>
            </a:endParaRPr>
          </a:p>
          <a:p>
            <a:pPr marL="457200" indent="-457200" algn="l" rtl="0">
              <a:buFont typeface="Arial" panose="020B0604020202020204" pitchFamily="34" charset="0"/>
              <a:buChar char="•"/>
            </a:pPr>
            <a:r>
              <a:rPr lang="en-US" sz="2800" b="1" dirty="0" smtClean="0"/>
              <a:t>Response Modification Factor(R) </a:t>
            </a:r>
          </a:p>
          <a:p>
            <a:pPr marL="457200" indent="-457200" algn="l" rtl="0"/>
            <a:endParaRPr lang="en-US" sz="2400" dirty="0" smtClean="0"/>
          </a:p>
          <a:p>
            <a:pPr marL="457200" indent="-457200" algn="l" rtl="0"/>
            <a:r>
              <a:rPr lang="en-US" sz="2400" dirty="0" smtClean="0"/>
              <a:t>          </a:t>
            </a:r>
            <a:r>
              <a:rPr lang="en-US" sz="2400" dirty="0" smtClean="0">
                <a:sym typeface="Symbol"/>
              </a:rPr>
              <a:t> R </a:t>
            </a:r>
            <a:r>
              <a:rPr lang="en-US" sz="2400" dirty="0" smtClean="0"/>
              <a:t>= 5.5</a:t>
            </a:r>
            <a:endParaRPr lang="en-US" sz="2400" dirty="0">
              <a:latin typeface="Arial" panose="020B0604020202020204" pitchFamily="34" charset="0"/>
              <a:ea typeface="+mj-ea"/>
              <a:cs typeface="Arial" panose="020B0604020202020204" pitchFamily="34" charset="0"/>
            </a:endParaRPr>
          </a:p>
        </p:txBody>
      </p:sp>
      <p:pic>
        <p:nvPicPr>
          <p:cNvPr id="3074" name="Picture 2"/>
          <p:cNvPicPr>
            <a:picLocks noChangeAspect="1" noChangeArrowheads="1"/>
          </p:cNvPicPr>
          <p:nvPr/>
        </p:nvPicPr>
        <p:blipFill>
          <a:blip r:embed="rId2"/>
          <a:srcRect/>
          <a:stretch>
            <a:fillRect/>
          </a:stretch>
        </p:blipFill>
        <p:spPr bwMode="auto">
          <a:xfrm>
            <a:off x="5486400" y="0"/>
            <a:ext cx="6705600" cy="6858000"/>
          </a:xfrm>
          <a:prstGeom prst="rect">
            <a:avLst/>
          </a:prstGeom>
          <a:noFill/>
          <a:ln w="9525">
            <a:noFill/>
            <a:miter lim="800000"/>
            <a:headEnd/>
            <a:tailEnd/>
          </a:ln>
          <a:effectLst/>
        </p:spPr>
      </p:pic>
      <p:pic>
        <p:nvPicPr>
          <p:cNvPr id="6" name="Picture 1"/>
          <p:cNvPicPr/>
          <p:nvPr/>
        </p:nvPicPr>
        <p:blipFill>
          <a:blip r:embed="rId3"/>
          <a:srcRect/>
          <a:stretch>
            <a:fillRect/>
          </a:stretch>
        </p:blipFill>
        <p:spPr bwMode="auto">
          <a:xfrm>
            <a:off x="543877" y="3859595"/>
            <a:ext cx="3987180" cy="2704977"/>
          </a:xfrm>
          <a:prstGeom prst="rect">
            <a:avLst/>
          </a:prstGeom>
          <a:noFill/>
          <a:ln w="9525">
            <a:noFill/>
            <a:miter lim="800000"/>
            <a:headEnd/>
            <a:tailEnd/>
          </a:ln>
        </p:spPr>
      </p:pic>
      <p:sp>
        <p:nvSpPr>
          <p:cNvPr id="9" name="Rectangle 2"/>
          <p:cNvSpPr/>
          <p:nvPr/>
        </p:nvSpPr>
        <p:spPr>
          <a:xfrm>
            <a:off x="0" y="204716"/>
            <a:ext cx="5393687" cy="646331"/>
          </a:xfrm>
          <a:prstGeom prst="rect">
            <a:avLst/>
          </a:prstGeom>
        </p:spPr>
        <p:txBody>
          <a:bodyPr wrap="square">
            <a:spAutoFit/>
          </a:bodyPr>
          <a:lstStyle/>
          <a:p>
            <a:pPr>
              <a:defRPr/>
            </a:pPr>
            <a:r>
              <a:rPr lang="en-US" sz="3600" dirty="0">
                <a:ln w="19050">
                  <a:solidFill>
                    <a:prstClr val="black">
                      <a:lumMod val="95000"/>
                      <a:lumOff val="5000"/>
                    </a:prstClr>
                  </a:solidFill>
                </a:ln>
                <a:solidFill>
                  <a:srgbClr val="C00000"/>
                </a:solidFill>
                <a:latin typeface="Times New Roman" panose="02020603050405020304" pitchFamily="18" charset="0"/>
                <a:cs typeface="Times New Roman" panose="02020603050405020304" pitchFamily="18" charset="0"/>
              </a:rPr>
              <a:t>Seismic Design Parameters </a:t>
            </a:r>
            <a:endParaRPr lang="en-US" sz="3600" dirty="0">
              <a:solidFill>
                <a:srgbClr val="C00000"/>
              </a:solidFill>
              <a:cs typeface="Arial" charset="0"/>
            </a:endParaRPr>
          </a:p>
        </p:txBody>
      </p:sp>
      <p:sp>
        <p:nvSpPr>
          <p:cNvPr id="10" name="Flowchart: Terminator 58"/>
          <p:cNvSpPr/>
          <p:nvPr/>
        </p:nvSpPr>
        <p:spPr>
          <a:xfrm>
            <a:off x="6" y="1637108"/>
            <a:ext cx="5107781" cy="45719"/>
          </a:xfrm>
          <a:prstGeom prst="flowChartTerminator">
            <a:avLst/>
          </a:prstGeom>
          <a:gradFill>
            <a:gsLst>
              <a:gs pos="16000">
                <a:srgbClr val="EBE2E7"/>
              </a:gs>
              <a:gs pos="99000">
                <a:srgbClr val="33CC33"/>
              </a:gs>
              <a:gs pos="100000">
                <a:srgbClr val="33CC33"/>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srgbClr val="0070C0"/>
              </a:solidFill>
            </a:endParaRPr>
          </a:p>
        </p:txBody>
      </p:sp>
      <p:sp>
        <p:nvSpPr>
          <p:cNvPr id="11" name="Oval 30"/>
          <p:cNvSpPr/>
          <p:nvPr/>
        </p:nvSpPr>
        <p:spPr>
          <a:xfrm>
            <a:off x="558409" y="1193800"/>
            <a:ext cx="269081" cy="357188"/>
          </a:xfrm>
          <a:prstGeom prst="ellipse">
            <a:avLst/>
          </a:prstGeom>
          <a:solidFill>
            <a:srgbClr val="51D050"/>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srgbClr val="0070C0"/>
              </a:solidFill>
            </a:endParaRPr>
          </a:p>
        </p:txBody>
      </p:sp>
    </p:spTree>
    <p:extLst>
      <p:ext uri="{BB962C8B-B14F-4D97-AF65-F5344CB8AC3E}">
        <p14:creationId xmlns:p14="http://schemas.microsoft.com/office/powerpoint/2010/main" xmlns="" val="404396628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0906C60E-9AF9-4CA7-84C5-29C645629EC1}"/>
              </a:ext>
            </a:extLst>
          </p:cNvPr>
          <p:cNvSpPr txBox="1">
            <a:spLocks/>
          </p:cNvSpPr>
          <p:nvPr/>
        </p:nvSpPr>
        <p:spPr>
          <a:xfrm>
            <a:off x="643820" y="1354968"/>
            <a:ext cx="7525339" cy="2370871"/>
          </a:xfrm>
          <a:prstGeom prst="rect">
            <a:avLst/>
          </a:prstGeom>
        </p:spPr>
        <p:txBody>
          <a:bodyPr vert="horz" lIns="91440" tIns="45720" rIns="91440" bIns="45720" rtlCol="1">
            <a:normAutofit/>
          </a:bodyPr>
          <a:lstStyle>
            <a:lvl1pPr marL="0" indent="0" algn="r" defTabSz="914400" rtl="1"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r" defTabSz="914400" rtl="1"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algn="l" rtl="0"/>
            <a:endParaRPr lang="en-US" dirty="0">
              <a:latin typeface="Arial" panose="020B0604020202020204" pitchFamily="34" charset="0"/>
              <a:ea typeface="+mj-ea"/>
              <a:cs typeface="Arial" panose="020B0604020202020204" pitchFamily="34" charset="0"/>
            </a:endParaRPr>
          </a:p>
          <a:p>
            <a:pPr marL="457200" indent="-457200" algn="l" rtl="0">
              <a:buFont typeface="Arial" panose="020B0604020202020204" pitchFamily="34" charset="0"/>
              <a:buChar char="•"/>
            </a:pPr>
            <a:r>
              <a:rPr lang="en-US" sz="2400" dirty="0">
                <a:latin typeface="Arial" panose="020B0604020202020204" pitchFamily="34" charset="0"/>
                <a:ea typeface="+mj-ea"/>
                <a:cs typeface="Arial" panose="020B0604020202020204" pitchFamily="34" charset="0"/>
              </a:rPr>
              <a:t>Equivalent Lateral Force Method (ELF).</a:t>
            </a:r>
          </a:p>
          <a:p>
            <a:pPr marL="457200" indent="-457200" algn="l" rtl="0">
              <a:buFont typeface="Arial" panose="020B0604020202020204" pitchFamily="34" charset="0"/>
              <a:buChar char="•"/>
            </a:pPr>
            <a:r>
              <a:rPr lang="en-US" sz="2400" dirty="0">
                <a:latin typeface="Arial" panose="020B0604020202020204" pitchFamily="34" charset="0"/>
                <a:ea typeface="+mj-ea"/>
                <a:cs typeface="Arial" panose="020B0604020202020204" pitchFamily="34" charset="0"/>
              </a:rPr>
              <a:t>Response Spectrum Analysis(MCER</a:t>
            </a:r>
            <a:r>
              <a:rPr lang="en-US" sz="2400" dirty="0" smtClean="0">
                <a:latin typeface="Arial" panose="020B0604020202020204" pitchFamily="34" charset="0"/>
                <a:ea typeface="+mj-ea"/>
                <a:cs typeface="Arial" panose="020B0604020202020204" pitchFamily="34" charset="0"/>
              </a:rPr>
              <a:t>).</a:t>
            </a:r>
          </a:p>
          <a:p>
            <a:pPr marL="457200" indent="-457200" algn="l" rtl="0">
              <a:buFont typeface="Arial" panose="020B0604020202020204" pitchFamily="34" charset="0"/>
              <a:buChar char="•"/>
            </a:pPr>
            <a:r>
              <a:rPr lang="en-US" sz="2400" dirty="0" smtClean="0">
                <a:latin typeface="Arial" panose="020B0604020202020204" pitchFamily="34" charset="0"/>
                <a:ea typeface="+mj-ea"/>
                <a:cs typeface="Arial" panose="020B0604020202020204" pitchFamily="34" charset="0"/>
              </a:rPr>
              <a:t>History analysis</a:t>
            </a:r>
          </a:p>
          <a:p>
            <a:pPr marL="457200" indent="-457200" algn="l" rtl="0">
              <a:buFont typeface="Arial" panose="020B0604020202020204" pitchFamily="34" charset="0"/>
              <a:buChar char="•"/>
            </a:pPr>
            <a:endParaRPr lang="en-US" sz="2400" dirty="0">
              <a:latin typeface="Arial" panose="020B0604020202020204" pitchFamily="34" charset="0"/>
              <a:ea typeface="+mj-ea"/>
              <a:cs typeface="Arial" panose="020B0604020202020204" pitchFamily="34" charset="0"/>
            </a:endParaRPr>
          </a:p>
          <a:p>
            <a:pPr marL="457200" indent="-457200" algn="l" rtl="0">
              <a:buFont typeface="Arial" panose="020B0604020202020204" pitchFamily="34" charset="0"/>
              <a:buChar char="•"/>
            </a:pPr>
            <a:endParaRPr lang="en-US" sz="2400" dirty="0">
              <a:latin typeface="Arial" panose="020B0604020202020204" pitchFamily="34" charset="0"/>
              <a:ea typeface="+mj-ea"/>
              <a:cs typeface="Arial" panose="020B0604020202020204" pitchFamily="34" charset="0"/>
            </a:endParaRPr>
          </a:p>
        </p:txBody>
      </p:sp>
      <p:sp>
        <p:nvSpPr>
          <p:cNvPr id="9" name="Rectangle 6">
            <a:extLst>
              <a:ext uri="{FF2B5EF4-FFF2-40B4-BE49-F238E27FC236}">
                <a16:creationId xmlns:a16="http://schemas.microsoft.com/office/drawing/2014/main" xmlns="" id="{EE51F181-38D1-4C65-9304-A8221F0E5093}"/>
              </a:ext>
            </a:extLst>
          </p:cNvPr>
          <p:cNvSpPr/>
          <p:nvPr/>
        </p:nvSpPr>
        <p:spPr>
          <a:xfrm>
            <a:off x="487098" y="508833"/>
            <a:ext cx="11047413" cy="646331"/>
          </a:xfrm>
          <a:prstGeom prst="rect">
            <a:avLst/>
          </a:prstGeom>
        </p:spPr>
        <p:txBody>
          <a:bodyPr wrap="square">
            <a:spAutoFit/>
          </a:bodyPr>
          <a:lstStyle/>
          <a:p>
            <a:pPr algn="l"/>
            <a:r>
              <a:rPr lang="en-US" sz="3600" b="1" dirty="0" smtClean="0">
                <a:solidFill>
                  <a:srgbClr val="C00000"/>
                </a:solidFill>
                <a:latin typeface="Times New Roman" panose="02020603050405020304" pitchFamily="18" charset="0"/>
                <a:cs typeface="Times New Roman" panose="02020603050405020304" pitchFamily="18" charset="0"/>
              </a:rPr>
              <a:t> Seismic </a:t>
            </a:r>
            <a:r>
              <a:rPr lang="en-US" sz="3600" b="1" dirty="0">
                <a:solidFill>
                  <a:srgbClr val="C00000"/>
                </a:solidFill>
                <a:latin typeface="Times New Roman" panose="02020603050405020304" pitchFamily="18" charset="0"/>
                <a:cs typeface="Times New Roman" panose="02020603050405020304" pitchFamily="18" charset="0"/>
              </a:rPr>
              <a:t>Analysis </a:t>
            </a:r>
            <a:r>
              <a:rPr lang="en-US" sz="3600" b="1" dirty="0" smtClean="0">
                <a:solidFill>
                  <a:srgbClr val="C00000"/>
                </a:solidFill>
                <a:latin typeface="Times New Roman" panose="02020603050405020304" pitchFamily="18" charset="0"/>
                <a:cs typeface="Times New Roman" panose="02020603050405020304" pitchFamily="18" charset="0"/>
              </a:rPr>
              <a:t>Methods</a:t>
            </a:r>
            <a:endParaRPr lang="en-US" sz="36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4396628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74"/>
          <p:cNvGrpSpPr>
            <a:grpSpLocks/>
          </p:cNvGrpSpPr>
          <p:nvPr/>
        </p:nvGrpSpPr>
        <p:grpSpPr bwMode="auto">
          <a:xfrm>
            <a:off x="586643" y="787340"/>
            <a:ext cx="5272088" cy="914399"/>
            <a:chOff x="1419225" y="2290655"/>
            <a:chExt cx="7029450" cy="730979"/>
          </a:xfrm>
        </p:grpSpPr>
        <p:sp>
          <p:nvSpPr>
            <p:cNvPr id="6" name="Flowchart: Terminator 6"/>
            <p:cNvSpPr/>
            <p:nvPr/>
          </p:nvSpPr>
          <p:spPr>
            <a:xfrm>
              <a:off x="1638300" y="2659135"/>
              <a:ext cx="6810375" cy="38113"/>
            </a:xfrm>
            <a:prstGeom prst="flowChartTerminator">
              <a:avLst/>
            </a:prstGeom>
            <a:ln/>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srgbClr val="C00000"/>
                </a:solidFill>
              </a:endParaRPr>
            </a:p>
          </p:txBody>
        </p:sp>
        <p:sp>
          <p:nvSpPr>
            <p:cNvPr id="7" name="Oval 7"/>
            <p:cNvSpPr/>
            <p:nvPr/>
          </p:nvSpPr>
          <p:spPr>
            <a:xfrm>
              <a:off x="1419225" y="2290655"/>
              <a:ext cx="731837" cy="730979"/>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srgbClr val="C00000"/>
                </a:solidFill>
              </a:endParaRPr>
            </a:p>
          </p:txBody>
        </p:sp>
      </p:grpSp>
      <p:sp>
        <p:nvSpPr>
          <p:cNvPr id="8" name="Rectangle 3"/>
          <p:cNvSpPr/>
          <p:nvPr/>
        </p:nvSpPr>
        <p:spPr>
          <a:xfrm>
            <a:off x="1139420" y="602251"/>
            <a:ext cx="4594078" cy="523220"/>
          </a:xfrm>
          <a:prstGeom prst="rect">
            <a:avLst/>
          </a:prstGeom>
        </p:spPr>
        <p:txBody>
          <a:bodyPr wrap="none">
            <a:spAutoFit/>
          </a:bodyPr>
          <a:lstStyle/>
          <a:p>
            <a:r>
              <a:rPr lang="en-US" sz="2800" b="1" dirty="0">
                <a:solidFill>
                  <a:srgbClr val="C00000"/>
                </a:solidFill>
              </a:rPr>
              <a:t>Response </a:t>
            </a:r>
            <a:r>
              <a:rPr lang="en-US" sz="2800" b="1" dirty="0" smtClean="0">
                <a:solidFill>
                  <a:srgbClr val="C00000"/>
                </a:solidFill>
              </a:rPr>
              <a:t>spectrum Analysis </a:t>
            </a:r>
            <a:endParaRPr lang="en-US" sz="2800" b="1" dirty="0">
              <a:solidFill>
                <a:srgbClr val="C00000"/>
              </a:solidFill>
            </a:endParaRPr>
          </a:p>
        </p:txBody>
      </p:sp>
      <p:pic>
        <p:nvPicPr>
          <p:cNvPr id="9" name="Picture 1"/>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761698" y="1650240"/>
            <a:ext cx="7436893" cy="45147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xmlns="" val="410562150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199" y="365125"/>
            <a:ext cx="10776045" cy="1258959"/>
          </a:xfrm>
        </p:spPr>
        <p:txBody>
          <a:bodyPr>
            <a:normAutofit/>
          </a:bodyPr>
          <a:lstStyle/>
          <a:p>
            <a:pPr algn="l"/>
            <a:r>
              <a:rPr lang="en-US" sz="3600" b="1" dirty="0" smtClean="0">
                <a:solidFill>
                  <a:srgbClr val="C00000"/>
                </a:solidFill>
              </a:rPr>
              <a:t>Seismic Modeling using Response Spectrum Method</a:t>
            </a:r>
            <a:br>
              <a:rPr lang="en-US" sz="3600" b="1" dirty="0" smtClean="0">
                <a:solidFill>
                  <a:srgbClr val="C00000"/>
                </a:solidFill>
              </a:rPr>
            </a:br>
            <a:endParaRPr lang="en-US" sz="3600" dirty="0">
              <a:solidFill>
                <a:srgbClr val="C00000"/>
              </a:solidFill>
            </a:endParaRPr>
          </a:p>
        </p:txBody>
      </p:sp>
      <p:pic>
        <p:nvPicPr>
          <p:cNvPr id="5" name="Picture 3"/>
          <p:cNvPicPr/>
          <p:nvPr/>
        </p:nvPicPr>
        <p:blipFill>
          <a:blip r:embed="rId2"/>
          <a:stretch>
            <a:fillRect/>
          </a:stretch>
        </p:blipFill>
        <p:spPr>
          <a:xfrm>
            <a:off x="425780" y="2317345"/>
            <a:ext cx="4501061" cy="3646725"/>
          </a:xfrm>
          <a:prstGeom prst="rect">
            <a:avLst/>
          </a:prstGeom>
        </p:spPr>
      </p:pic>
      <p:sp>
        <p:nvSpPr>
          <p:cNvPr id="6" name="Oval 3"/>
          <p:cNvSpPr/>
          <p:nvPr/>
        </p:nvSpPr>
        <p:spPr>
          <a:xfrm>
            <a:off x="423080" y="1355678"/>
            <a:ext cx="4440072" cy="48677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solidFill>
                  <a:schemeClr val="accent2">
                    <a:lumMod val="75000"/>
                  </a:schemeClr>
                </a:solidFill>
              </a:rPr>
              <a:t>Diaphragms</a:t>
            </a:r>
            <a:endParaRPr lang="en-US" sz="2000" b="1" dirty="0">
              <a:solidFill>
                <a:schemeClr val="accent2">
                  <a:lumMod val="75000"/>
                </a:schemeClr>
              </a:solidFill>
            </a:endParaRPr>
          </a:p>
        </p:txBody>
      </p:sp>
      <p:pic>
        <p:nvPicPr>
          <p:cNvPr id="7" name="Picture 15"/>
          <p:cNvPicPr/>
          <p:nvPr/>
        </p:nvPicPr>
        <p:blipFill>
          <a:blip r:embed="rId3"/>
          <a:stretch>
            <a:fillRect/>
          </a:stretch>
        </p:blipFill>
        <p:spPr>
          <a:xfrm>
            <a:off x="5854890" y="2311389"/>
            <a:ext cx="5773002" cy="3720922"/>
          </a:xfrm>
          <a:prstGeom prst="rect">
            <a:avLst/>
          </a:prstGeom>
        </p:spPr>
      </p:pic>
      <p:sp>
        <p:nvSpPr>
          <p:cNvPr id="8" name="Oval 3"/>
          <p:cNvSpPr/>
          <p:nvPr/>
        </p:nvSpPr>
        <p:spPr>
          <a:xfrm>
            <a:off x="6130117" y="1412544"/>
            <a:ext cx="4440072" cy="48677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r>
              <a:rPr lang="en-US" sz="2000" b="1" dirty="0" smtClean="0">
                <a:solidFill>
                  <a:schemeClr val="accent2">
                    <a:lumMod val="75000"/>
                  </a:schemeClr>
                </a:solidFill>
              </a:rPr>
              <a:t>Mass Source </a:t>
            </a: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199" y="365125"/>
            <a:ext cx="10776045" cy="1258959"/>
          </a:xfrm>
        </p:spPr>
        <p:txBody>
          <a:bodyPr>
            <a:normAutofit/>
          </a:bodyPr>
          <a:lstStyle/>
          <a:p>
            <a:pPr algn="l"/>
            <a:r>
              <a:rPr lang="en-US" sz="3600" b="1" dirty="0" smtClean="0">
                <a:solidFill>
                  <a:srgbClr val="C00000"/>
                </a:solidFill>
              </a:rPr>
              <a:t>Seismic Modeling using Response Spectrum Method</a:t>
            </a:r>
            <a:br>
              <a:rPr lang="en-US" sz="3600" b="1" dirty="0" smtClean="0">
                <a:solidFill>
                  <a:srgbClr val="C00000"/>
                </a:solidFill>
              </a:rPr>
            </a:br>
            <a:endParaRPr lang="en-US" sz="3600" dirty="0">
              <a:solidFill>
                <a:srgbClr val="C00000"/>
              </a:solidFill>
            </a:endParaRPr>
          </a:p>
        </p:txBody>
      </p:sp>
      <p:sp>
        <p:nvSpPr>
          <p:cNvPr id="8" name="Oval 3"/>
          <p:cNvSpPr/>
          <p:nvPr/>
        </p:nvSpPr>
        <p:spPr>
          <a:xfrm>
            <a:off x="6089173" y="1398896"/>
            <a:ext cx="4440072" cy="48677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000" b="1" dirty="0" smtClean="0">
              <a:solidFill>
                <a:schemeClr val="accent2">
                  <a:lumMod val="75000"/>
                </a:schemeClr>
              </a:solidFill>
            </a:endParaRPr>
          </a:p>
          <a:p>
            <a:pPr algn="ctr"/>
            <a:r>
              <a:rPr lang="en-US" sz="2000" b="1" dirty="0" smtClean="0">
                <a:solidFill>
                  <a:schemeClr val="accent2">
                    <a:lumMod val="75000"/>
                  </a:schemeClr>
                </a:solidFill>
              </a:rPr>
              <a:t>Load Case</a:t>
            </a:r>
          </a:p>
          <a:p>
            <a:pPr lvl="0" algn="ctr"/>
            <a:endParaRPr lang="en-US" sz="2000" b="1" dirty="0" smtClean="0">
              <a:solidFill>
                <a:schemeClr val="accent2">
                  <a:lumMod val="75000"/>
                </a:schemeClr>
              </a:solidFill>
            </a:endParaRPr>
          </a:p>
        </p:txBody>
      </p:sp>
      <p:sp>
        <p:nvSpPr>
          <p:cNvPr id="9" name="Oval 3"/>
          <p:cNvSpPr/>
          <p:nvPr/>
        </p:nvSpPr>
        <p:spPr>
          <a:xfrm>
            <a:off x="227461" y="1362526"/>
            <a:ext cx="4794913" cy="458313"/>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solidFill>
                  <a:schemeClr val="accent2">
                    <a:lumMod val="75000"/>
                  </a:schemeClr>
                </a:solidFill>
              </a:rPr>
              <a:t>Response Spectrum function</a:t>
            </a:r>
            <a:endParaRPr lang="en-US" sz="2000" b="1" dirty="0">
              <a:solidFill>
                <a:schemeClr val="accent2">
                  <a:lumMod val="75000"/>
                </a:schemeClr>
              </a:solidFill>
            </a:endParaRPr>
          </a:p>
        </p:txBody>
      </p:sp>
      <p:pic>
        <p:nvPicPr>
          <p:cNvPr id="10" name="Picture 17"/>
          <p:cNvPicPr/>
          <p:nvPr/>
        </p:nvPicPr>
        <p:blipFill>
          <a:blip r:embed="rId2"/>
          <a:stretch>
            <a:fillRect/>
          </a:stretch>
        </p:blipFill>
        <p:spPr>
          <a:xfrm>
            <a:off x="230715" y="2101755"/>
            <a:ext cx="5460401" cy="4490114"/>
          </a:xfrm>
          <a:prstGeom prst="rect">
            <a:avLst/>
          </a:prstGeom>
        </p:spPr>
      </p:pic>
      <p:pic>
        <p:nvPicPr>
          <p:cNvPr id="11" name="Picture 22"/>
          <p:cNvPicPr/>
          <p:nvPr/>
        </p:nvPicPr>
        <p:blipFill>
          <a:blip r:embed="rId3"/>
          <a:stretch>
            <a:fillRect/>
          </a:stretch>
        </p:blipFill>
        <p:spPr>
          <a:xfrm>
            <a:off x="5923128" y="2668710"/>
            <a:ext cx="5789447" cy="2694860"/>
          </a:xfrm>
          <a:prstGeom prst="rect">
            <a:avLst/>
          </a:prstGeom>
        </p:spPr>
      </p:pic>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199" y="365125"/>
            <a:ext cx="10776045" cy="1258959"/>
          </a:xfrm>
        </p:spPr>
        <p:txBody>
          <a:bodyPr>
            <a:normAutofit/>
          </a:bodyPr>
          <a:lstStyle/>
          <a:p>
            <a:pPr algn="l"/>
            <a:r>
              <a:rPr lang="en-US" sz="3600" b="1" dirty="0" smtClean="0">
                <a:solidFill>
                  <a:srgbClr val="C00000"/>
                </a:solidFill>
              </a:rPr>
              <a:t>Seismic Modeling using Response Spectrum Method</a:t>
            </a:r>
            <a:br>
              <a:rPr lang="en-US" sz="3600" b="1" dirty="0" smtClean="0">
                <a:solidFill>
                  <a:srgbClr val="C00000"/>
                </a:solidFill>
              </a:rPr>
            </a:br>
            <a:endParaRPr lang="en-US" sz="3600" dirty="0">
              <a:solidFill>
                <a:srgbClr val="C00000"/>
              </a:solidFill>
            </a:endParaRPr>
          </a:p>
        </p:txBody>
      </p:sp>
      <p:sp>
        <p:nvSpPr>
          <p:cNvPr id="6" name="Oval 3"/>
          <p:cNvSpPr/>
          <p:nvPr/>
        </p:nvSpPr>
        <p:spPr>
          <a:xfrm>
            <a:off x="423080" y="1096371"/>
            <a:ext cx="4440072" cy="48677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solidFill>
                  <a:schemeClr val="accent2">
                    <a:lumMod val="75000"/>
                  </a:schemeClr>
                </a:solidFill>
              </a:rPr>
              <a:t>EQX</a:t>
            </a:r>
            <a:endParaRPr lang="en-US" sz="2000" b="1" dirty="0">
              <a:solidFill>
                <a:schemeClr val="accent2">
                  <a:lumMod val="75000"/>
                </a:schemeClr>
              </a:solidFill>
            </a:endParaRPr>
          </a:p>
        </p:txBody>
      </p:sp>
      <p:sp>
        <p:nvSpPr>
          <p:cNvPr id="8" name="Oval 3"/>
          <p:cNvSpPr/>
          <p:nvPr/>
        </p:nvSpPr>
        <p:spPr>
          <a:xfrm>
            <a:off x="6307537" y="1112293"/>
            <a:ext cx="4440072" cy="48677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r>
              <a:rPr lang="en-US" sz="2000" b="1" dirty="0" smtClean="0">
                <a:solidFill>
                  <a:schemeClr val="accent2">
                    <a:lumMod val="75000"/>
                  </a:schemeClr>
                </a:solidFill>
              </a:rPr>
              <a:t>EQY</a:t>
            </a:r>
          </a:p>
        </p:txBody>
      </p:sp>
      <p:pic>
        <p:nvPicPr>
          <p:cNvPr id="9" name="Picture 7169"/>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6211714" y="1856151"/>
            <a:ext cx="4938506" cy="4783485"/>
          </a:xfrm>
          <a:prstGeom prst="rect">
            <a:avLst/>
          </a:prstGeom>
        </p:spPr>
      </p:pic>
      <p:pic>
        <p:nvPicPr>
          <p:cNvPr id="10" name="Picture 23"/>
          <p:cNvPicPr/>
          <p:nvPr/>
        </p:nvPicPr>
        <p:blipFill>
          <a:blip r:embed="rId3">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563815" y="1850800"/>
            <a:ext cx="4676925" cy="4802483"/>
          </a:xfrm>
          <a:prstGeom prst="rect">
            <a:avLst/>
          </a:prstGeom>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466" y="386390"/>
            <a:ext cx="10515600" cy="1325563"/>
          </a:xfrm>
        </p:spPr>
        <p:txBody>
          <a:bodyPr>
            <a:normAutofit/>
          </a:bodyPr>
          <a:lstStyle/>
          <a:p>
            <a:pPr algn="l" rtl="0"/>
            <a:r>
              <a:rPr lang="en-US" sz="4800" dirty="0">
                <a:latin typeface="Times New Roman" panose="02020603050405020304" pitchFamily="18" charset="0"/>
                <a:cs typeface="Times New Roman" panose="02020603050405020304" pitchFamily="18" charset="0"/>
              </a:rPr>
              <a:t>General Description:</a:t>
            </a:r>
            <a:endParaRPr lang="ar-JO" sz="4800" dirty="0">
              <a:latin typeface="Times New Roman" panose="02020603050405020304" pitchFamily="18" charset="0"/>
              <a:cs typeface="Times New Roman" panose="02020603050405020304" pitchFamily="18" charset="0"/>
            </a:endParaRPr>
          </a:p>
        </p:txBody>
      </p:sp>
      <p:sp>
        <p:nvSpPr>
          <p:cNvPr id="4" name="Content Placeholder 2"/>
          <p:cNvSpPr txBox="1">
            <a:spLocks/>
          </p:cNvSpPr>
          <p:nvPr/>
        </p:nvSpPr>
        <p:spPr>
          <a:xfrm>
            <a:off x="933450" y="1714536"/>
            <a:ext cx="10515600" cy="4351338"/>
          </a:xfrm>
          <a:prstGeom prst="rect">
            <a:avLst/>
          </a:prstGeom>
        </p:spPr>
        <p:txBody>
          <a:bodyPr vert="horz" lIns="91440" tIns="45720" rIns="91440" bIns="45720" rtlCol="1">
            <a:noAutofit/>
          </a:bodyPr>
          <a:lstStyle/>
          <a:p>
            <a:pPr marL="228600" lvl="0" indent="-228600" algn="l" rtl="0">
              <a:lnSpc>
                <a:spcPct val="150000"/>
              </a:lnSpc>
              <a:spcBef>
                <a:spcPct val="0"/>
              </a:spcBef>
              <a:buFont typeface="Arial" panose="020B0604020202020204" pitchFamily="34" charset="0"/>
              <a:buChar char="•"/>
              <a:defRPr/>
            </a:pP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The total area of building = 6006.5 </a:t>
            </a:r>
            <a:r>
              <a:rPr lang="en-US" sz="3200" dirty="0" smtClean="0">
                <a:latin typeface="Times New Roman" panose="02020603050405020304" pitchFamily="18" charset="0"/>
                <a:cs typeface="Times New Roman" panose="02020603050405020304" pitchFamily="18" charset="0"/>
              </a:rPr>
              <a:t>m</a:t>
            </a:r>
            <a:r>
              <a:rPr lang="en-US" sz="3200" baseline="30000" dirty="0" smtClean="0">
                <a:latin typeface="Times New Roman" panose="02020603050405020304" pitchFamily="18" charset="0"/>
                <a:cs typeface="Times New Roman" panose="02020603050405020304" pitchFamily="18" charset="0"/>
              </a:rPr>
              <a:t>2</a:t>
            </a: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742 m</a:t>
            </a:r>
            <a:r>
              <a:rPr lang="en-US" sz="3200" baseline="30000" dirty="0" smtClean="0">
                <a:latin typeface="Times New Roman" panose="02020603050405020304" pitchFamily="18" charset="0"/>
                <a:cs typeface="Times New Roman" panose="02020603050405020304" pitchFamily="18" charset="0"/>
              </a:rPr>
              <a:t>2 </a:t>
            </a: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a:t>
            </a:r>
          </a:p>
          <a:p>
            <a:pPr marL="228600" marR="0" lvl="0" indent="-228600" algn="l" defTabSz="914400" rtl="0" eaLnBrk="1" fontAlgn="auto" latinLnBrk="0" hangingPunct="1">
              <a:lnSpc>
                <a:spcPct val="150000"/>
              </a:lnSpc>
              <a:spcBef>
                <a:spcPct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Typical</a:t>
            </a:r>
            <a:r>
              <a:rPr kumimoji="0" lang="en-US" sz="3200" b="0" i="0" u="none" strike="noStrike" kern="1200" cap="none" spc="0" normalizeH="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 floor height = </a:t>
            </a:r>
            <a:r>
              <a:rPr lang="en-US" sz="3200" dirty="0" smtClean="0">
                <a:latin typeface="Times New Roman" panose="02020603050405020304" pitchFamily="18" charset="0"/>
                <a:ea typeface="+mj-ea"/>
                <a:cs typeface="Times New Roman" panose="02020603050405020304" pitchFamily="18" charset="0"/>
              </a:rPr>
              <a:t>3.10 m</a:t>
            </a:r>
            <a:endPar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endParaRPr>
          </a:p>
          <a:p>
            <a:pPr marL="228600" marR="0" lvl="0" indent="-228600" algn="l" defTabSz="914400" rtl="0" eaLnBrk="1" fontAlgn="auto" latinLnBrk="0" hangingPunct="1">
              <a:lnSpc>
                <a:spcPct val="150000"/>
              </a:lnSpc>
              <a:spcBef>
                <a:spcPct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Reinforced Steel : GR60 (</a:t>
            </a:r>
            <a:r>
              <a:rPr kumimoji="0" lang="en-US" sz="32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mj-ea"/>
                <a:cs typeface="Times New Roman" panose="02020603050405020304" pitchFamily="18" charset="0"/>
              </a:rPr>
              <a:t>fy</a:t>
            </a: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 = 420MPa)</a:t>
            </a:r>
          </a:p>
          <a:p>
            <a:pPr marL="228600" marR="0" lvl="0" indent="-228600" algn="l" defTabSz="914400" rtl="0" eaLnBrk="1" fontAlgn="auto" latinLnBrk="0" hangingPunct="1">
              <a:lnSpc>
                <a:spcPct val="150000"/>
              </a:lnSpc>
              <a:spcBef>
                <a:spcPct val="0"/>
              </a:spcBef>
              <a:spcAft>
                <a:spcPts val="0"/>
              </a:spcAft>
              <a:buClrTx/>
              <a:buSzTx/>
              <a:buFont typeface="Arial" panose="020B0604020202020204" pitchFamily="34" charset="0"/>
              <a:buChar char="•"/>
              <a:tabLst/>
              <a:defRPr/>
            </a:pPr>
            <a:r>
              <a:rPr lang="en-US" sz="3200" dirty="0" smtClean="0">
                <a:latin typeface="Times New Roman" panose="02020603050405020304" pitchFamily="18" charset="0"/>
                <a:ea typeface="+mj-ea"/>
                <a:cs typeface="Times New Roman" panose="02020603050405020304" pitchFamily="18" charset="0"/>
              </a:rPr>
              <a:t>Concrete Compressive Strength = 24MPa (B300)</a:t>
            </a:r>
          </a:p>
          <a:p>
            <a:pPr marL="228600" indent="-228600" algn="l" rtl="0">
              <a:lnSpc>
                <a:spcPct val="150000"/>
              </a:lnSpc>
              <a:spcBef>
                <a:spcPct val="0"/>
              </a:spcBef>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Concrete Columns Compressive Strength = 28MPa (B350)</a:t>
            </a:r>
          </a:p>
          <a:p>
            <a:pPr marL="228600" marR="0" lvl="0" indent="-228600" algn="l" defTabSz="914400" rtl="0" eaLnBrk="1" fontAlgn="auto" latinLnBrk="0" hangingPunct="1">
              <a:lnSpc>
                <a:spcPct val="150000"/>
              </a:lnSpc>
              <a:spcBef>
                <a:spcPct val="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xmlns="" val="194063186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199" y="365125"/>
            <a:ext cx="10776045" cy="1258959"/>
          </a:xfrm>
        </p:spPr>
        <p:txBody>
          <a:bodyPr>
            <a:normAutofit/>
          </a:bodyPr>
          <a:lstStyle/>
          <a:p>
            <a:pPr algn="l"/>
            <a:r>
              <a:rPr lang="en-US" sz="3600" b="1" dirty="0" smtClean="0">
                <a:solidFill>
                  <a:srgbClr val="C00000"/>
                </a:solidFill>
              </a:rPr>
              <a:t>Seismic Modeling using Response Spectrum Method</a:t>
            </a:r>
            <a:br>
              <a:rPr lang="en-US" sz="3600" b="1" dirty="0" smtClean="0">
                <a:solidFill>
                  <a:srgbClr val="C00000"/>
                </a:solidFill>
              </a:rPr>
            </a:br>
            <a:endParaRPr lang="en-US" sz="3600" dirty="0">
              <a:solidFill>
                <a:srgbClr val="C00000"/>
              </a:solidFill>
            </a:endParaRPr>
          </a:p>
        </p:txBody>
      </p:sp>
      <p:sp>
        <p:nvSpPr>
          <p:cNvPr id="6" name="Oval 3"/>
          <p:cNvSpPr/>
          <p:nvPr/>
        </p:nvSpPr>
        <p:spPr>
          <a:xfrm>
            <a:off x="423080" y="1355678"/>
            <a:ext cx="4440072" cy="48677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solidFill>
                  <a:schemeClr val="accent2">
                    <a:lumMod val="75000"/>
                  </a:schemeClr>
                </a:solidFill>
              </a:rPr>
              <a:t>Load Combination</a:t>
            </a:r>
            <a:endParaRPr lang="en-US" sz="2000" b="1" dirty="0">
              <a:solidFill>
                <a:schemeClr val="accent2">
                  <a:lumMod val="75000"/>
                </a:schemeClr>
              </a:solidFill>
            </a:endParaRPr>
          </a:p>
        </p:txBody>
      </p:sp>
      <p:pic>
        <p:nvPicPr>
          <p:cNvPr id="5124" name="Picture 4"/>
          <p:cNvPicPr>
            <a:picLocks noChangeAspect="1" noChangeArrowheads="1"/>
          </p:cNvPicPr>
          <p:nvPr/>
        </p:nvPicPr>
        <p:blipFill>
          <a:blip r:embed="rId2"/>
          <a:srcRect/>
          <a:stretch>
            <a:fillRect/>
          </a:stretch>
        </p:blipFill>
        <p:spPr bwMode="auto">
          <a:xfrm>
            <a:off x="186449" y="2647666"/>
            <a:ext cx="6337418" cy="2947916"/>
          </a:xfrm>
          <a:prstGeom prst="rect">
            <a:avLst/>
          </a:prstGeom>
          <a:noFill/>
          <a:ln w="9525">
            <a:noFill/>
            <a:miter lim="800000"/>
            <a:headEnd/>
            <a:tailEnd/>
          </a:ln>
          <a:effectLst/>
        </p:spPr>
      </p:pic>
      <p:pic>
        <p:nvPicPr>
          <p:cNvPr id="5125" name="Picture 5"/>
          <p:cNvPicPr>
            <a:picLocks noChangeAspect="1" noChangeArrowheads="1"/>
          </p:cNvPicPr>
          <p:nvPr/>
        </p:nvPicPr>
        <p:blipFill>
          <a:blip r:embed="rId3"/>
          <a:srcRect/>
          <a:stretch>
            <a:fillRect/>
          </a:stretch>
        </p:blipFill>
        <p:spPr bwMode="auto">
          <a:xfrm>
            <a:off x="7226987" y="1632750"/>
            <a:ext cx="4728451" cy="1868115"/>
          </a:xfrm>
          <a:prstGeom prst="rect">
            <a:avLst/>
          </a:prstGeom>
          <a:noFill/>
          <a:ln w="9525">
            <a:noFill/>
            <a:miter lim="800000"/>
            <a:headEnd/>
            <a:tailEnd/>
          </a:ln>
          <a:effectLst/>
        </p:spPr>
      </p:pic>
      <p:pic>
        <p:nvPicPr>
          <p:cNvPr id="5127" name="Picture 7"/>
          <p:cNvPicPr>
            <a:picLocks noChangeAspect="1" noChangeArrowheads="1"/>
          </p:cNvPicPr>
          <p:nvPr/>
        </p:nvPicPr>
        <p:blipFill>
          <a:blip r:embed="rId4"/>
          <a:srcRect/>
          <a:stretch>
            <a:fillRect/>
          </a:stretch>
        </p:blipFill>
        <p:spPr bwMode="auto">
          <a:xfrm>
            <a:off x="7193792" y="4095450"/>
            <a:ext cx="4761647" cy="1976239"/>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1103313" y="2228852"/>
            <a:ext cx="10328275" cy="3878263"/>
          </a:xfrm>
        </p:spPr>
        <p:txBody>
          <a:bodyPr/>
          <a:lstStyle/>
          <a:p>
            <a:pPr marL="0" indent="0">
              <a:buFont typeface="Wingdings" pitchFamily="2" charset="2"/>
              <a:buNone/>
            </a:pPr>
            <a:endParaRPr lang="en-US" altLang="en-US" smtClean="0"/>
          </a:p>
          <a:p>
            <a:pPr marL="0" indent="0">
              <a:buFont typeface="Wingdings" pitchFamily="2" charset="2"/>
              <a:buNone/>
            </a:pPr>
            <a:endParaRPr lang="en-US" altLang="en-US" smtClean="0"/>
          </a:p>
        </p:txBody>
      </p:sp>
      <p:cxnSp>
        <p:nvCxnSpPr>
          <p:cNvPr id="6" name="Curved Connector 5"/>
          <p:cNvCxnSpPr/>
          <p:nvPr/>
        </p:nvCxnSpPr>
        <p:spPr>
          <a:xfrm>
            <a:off x="0" y="74613"/>
            <a:ext cx="12192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10" name="Title 1"/>
          <p:cNvSpPr>
            <a:spLocks noGrp="1"/>
          </p:cNvSpPr>
          <p:nvPr>
            <p:ph type="title" idx="4294967295"/>
          </p:nvPr>
        </p:nvSpPr>
        <p:spPr>
          <a:xfrm>
            <a:off x="778383" y="0"/>
            <a:ext cx="10342563" cy="1200150"/>
          </a:xfrm>
        </p:spPr>
        <p:txBody>
          <a:bodyPr rtlCol="0">
            <a:normAutofit/>
          </a:bodyPr>
          <a:lstStyle/>
          <a:p>
            <a:pPr algn="l" rtl="0" fontAlgn="auto">
              <a:spcAft>
                <a:spcPts val="0"/>
              </a:spcAft>
              <a:defRPr/>
            </a:pPr>
            <a:r>
              <a:rPr lang="en-US" sz="3600" dirty="0" smtClean="0">
                <a:ln w="19050">
                  <a:solidFill>
                    <a:schemeClr val="tx1">
                      <a:lumMod val="95000"/>
                      <a:lumOff val="5000"/>
                    </a:schemeClr>
                  </a:solidFill>
                </a:ln>
                <a:solidFill>
                  <a:srgbClr val="C00000"/>
                </a:solidFill>
                <a:latin typeface="Times New Roman" panose="02020603050405020304" pitchFamily="18" charset="0"/>
                <a:cs typeface="Times New Roman" panose="02020603050405020304" pitchFamily="18" charset="0"/>
              </a:rPr>
              <a:t>Seismic Checks </a:t>
            </a:r>
            <a:endParaRPr lang="en-US" sz="3600" dirty="0">
              <a:ln w="19050">
                <a:solidFill>
                  <a:schemeClr val="tx1">
                    <a:lumMod val="95000"/>
                    <a:lumOff val="5000"/>
                  </a:schemeClr>
                </a:solidFill>
              </a:ln>
              <a:solidFill>
                <a:srgbClr val="C00000"/>
              </a:solidFill>
              <a:latin typeface="Times New Roman" panose="02020603050405020304" pitchFamily="18" charset="0"/>
              <a:cs typeface="Times New Roman" panose="02020603050405020304" pitchFamily="18" charset="0"/>
            </a:endParaRPr>
          </a:p>
        </p:txBody>
      </p:sp>
      <p:graphicFrame>
        <p:nvGraphicFramePr>
          <p:cNvPr id="3" name="Diagram 2"/>
          <p:cNvGraphicFramePr/>
          <p:nvPr>
            <p:extLst>
              <p:ext uri="{D42A27DB-BD31-4B8C-83A1-F6EECF244321}">
                <p14:modId xmlns="" xmlns:p14="http://schemas.microsoft.com/office/powerpoint/2010/main" val="187206409"/>
              </p:ext>
            </p:extLst>
          </p:nvPr>
        </p:nvGraphicFramePr>
        <p:xfrm>
          <a:off x="1340921" y="802950"/>
          <a:ext cx="9362544" cy="5665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Oval 8"/>
          <p:cNvSpPr/>
          <p:nvPr/>
        </p:nvSpPr>
        <p:spPr>
          <a:xfrm>
            <a:off x="4628867" y="2630890"/>
            <a:ext cx="2743200" cy="1828800"/>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30727" name="TextBox 10"/>
          <p:cNvSpPr txBox="1">
            <a:spLocks noChangeArrowheads="1"/>
          </p:cNvSpPr>
          <p:nvPr/>
        </p:nvSpPr>
        <p:spPr bwMode="auto">
          <a:xfrm>
            <a:off x="4574274" y="3136758"/>
            <a:ext cx="3048000"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4000" dirty="0">
                <a:solidFill>
                  <a:prstClr val="black"/>
                </a:solidFill>
                <a:latin typeface="Times New Roman" pitchFamily="18" charset="0"/>
                <a:cs typeface="Times New Roman" pitchFamily="18" charset="0"/>
              </a:rPr>
              <a:t>Checks </a:t>
            </a:r>
            <a:endParaRPr lang="en-US" altLang="en-US" sz="2800" dirty="0">
              <a:solidFill>
                <a:prstClr val="black"/>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11607694"/>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914400" y="847835"/>
            <a:ext cx="9245600" cy="1323439"/>
          </a:xfrm>
          <a:prstGeom prst="rect">
            <a:avLst/>
          </a:prstGeom>
          <a:noFill/>
          <a:ln w="9525">
            <a:noFill/>
            <a:miter lim="800000"/>
            <a:headEnd/>
            <a:tailEnd/>
          </a:ln>
        </p:spPr>
        <p:txBody>
          <a:bodyPr wrap="square">
            <a:spAutoFit/>
          </a:bodyPr>
          <a:lstStyle/>
          <a:p>
            <a:pPr algn="just" defTabSz="878969">
              <a:spcAft>
                <a:spcPts val="900"/>
              </a:spcAft>
            </a:pPr>
            <a:endParaRPr lang="en-US" altLang="en-US" sz="2400" dirty="0">
              <a:solidFill>
                <a:prstClr val="black"/>
              </a:solidFill>
              <a:latin typeface="Times New Roman" pitchFamily="18" charset="0"/>
              <a:cs typeface="Times New Roman" pitchFamily="18" charset="0"/>
            </a:endParaRPr>
          </a:p>
          <a:p>
            <a:pPr algn="just" defTabSz="878969" rtl="0">
              <a:spcAft>
                <a:spcPts val="900"/>
              </a:spcAft>
            </a:pPr>
            <a:r>
              <a:rPr lang="en-US" altLang="en-US" sz="2400" dirty="0" smtClean="0">
                <a:solidFill>
                  <a:prstClr val="black"/>
                </a:solidFill>
                <a:latin typeface="Times New Roman" pitchFamily="18" charset="0"/>
                <a:cs typeface="Times New Roman" pitchFamily="18" charset="0"/>
              </a:rPr>
              <a:t>Period from Etabs = 0.719 Sec</a:t>
            </a:r>
            <a:endParaRPr lang="en-US" altLang="en-US" sz="2400" dirty="0">
              <a:solidFill>
                <a:prstClr val="black"/>
              </a:solidFill>
              <a:latin typeface="Times New Roman" pitchFamily="18" charset="0"/>
              <a:cs typeface="Times New Roman" pitchFamily="18" charset="0"/>
            </a:endParaRPr>
          </a:p>
          <a:p>
            <a:pPr defTabSz="878969"/>
            <a:endParaRPr lang="en-US" altLang="en-US" sz="1700" dirty="0">
              <a:solidFill>
                <a:prstClr val="black"/>
              </a:solidFill>
            </a:endParaRPr>
          </a:p>
        </p:txBody>
      </p:sp>
      <p:sp>
        <p:nvSpPr>
          <p:cNvPr id="10" name="Notched Right Arrow 9"/>
          <p:cNvSpPr/>
          <p:nvPr/>
        </p:nvSpPr>
        <p:spPr>
          <a:xfrm>
            <a:off x="865875" y="0"/>
            <a:ext cx="5283200" cy="1211241"/>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Text Box 2"/>
          <p:cNvSpPr txBox="1">
            <a:spLocks noChangeArrowheads="1"/>
          </p:cNvSpPr>
          <p:nvPr/>
        </p:nvSpPr>
        <p:spPr bwMode="auto">
          <a:xfrm>
            <a:off x="1384829" y="480292"/>
            <a:ext cx="4545543" cy="508000"/>
          </a:xfrm>
          <a:prstGeom prst="rect">
            <a:avLst/>
          </a:prstGeom>
          <a:noFill/>
          <a:ln>
            <a:noFill/>
          </a:ln>
          <a:effectLst/>
          <a:extLst/>
        </p:spPr>
        <p:txBody>
          <a:bodyPr lIns="36576" tIns="36576" rIns="36576" bIns="36576"/>
          <a:lstStyle/>
          <a:p>
            <a:pPr lvl="0" algn="l" defTabSz="878969" rtl="0">
              <a:defRPr/>
            </a:pPr>
            <a:r>
              <a:rPr lang="en-US" altLang="en-US" sz="2400" b="1"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1- </a:t>
            </a:r>
            <a:r>
              <a:rPr lang="en-US" altLang="en-US" sz="2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Period Checks:</a:t>
            </a:r>
          </a:p>
          <a:p>
            <a:pPr defTabSz="878969">
              <a:defRPr/>
            </a:pPr>
            <a:endParaRPr lang="en-US" altLang="en-US" sz="2400" b="1" dirty="0">
              <a:solidFill>
                <a:prstClr val="black"/>
              </a:solidFill>
              <a:latin typeface="Times New Roman" pitchFamily="18" charset="0"/>
              <a:cs typeface="Times New Roman" pitchFamily="18" charset="0"/>
            </a:endParaRPr>
          </a:p>
        </p:txBody>
      </p:sp>
      <p:pic>
        <p:nvPicPr>
          <p:cNvPr id="7" name="Picture 45"/>
          <p:cNvPicPr/>
          <p:nvPr/>
        </p:nvPicPr>
        <p:blipFill>
          <a:blip r:embed="rId2"/>
          <a:stretch>
            <a:fillRect/>
          </a:stretch>
        </p:blipFill>
        <p:spPr>
          <a:xfrm>
            <a:off x="2033516" y="2006221"/>
            <a:ext cx="8065828" cy="4599295"/>
          </a:xfrm>
          <a:prstGeom prst="rect">
            <a:avLst/>
          </a:prstGeom>
        </p:spPr>
      </p:pic>
    </p:spTree>
    <p:extLst>
      <p:ext uri="{BB962C8B-B14F-4D97-AF65-F5344CB8AC3E}">
        <p14:creationId xmlns="" xmlns:p14="http://schemas.microsoft.com/office/powerpoint/2010/main" val="2824856419"/>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1"/>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68378" y="1163793"/>
            <a:ext cx="10880437" cy="3200400"/>
          </a:xfrm>
          <a:prstGeom prst="rect">
            <a:avLst/>
          </a:prstGeom>
          <a:noFill/>
          <a:extLst>
            <a:ext uri="{909E8E84-426E-40DD-AFC4-6F175D3DCCD1}">
              <a14:hiddenFill xmlns=""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836299" y="5577154"/>
            <a:ext cx="2027381" cy="564573"/>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1"/>
          <p:cNvSpPr txBox="1">
            <a:spLocks noChangeArrowheads="1"/>
          </p:cNvSpPr>
          <p:nvPr/>
        </p:nvSpPr>
        <p:spPr bwMode="auto">
          <a:xfrm>
            <a:off x="527436" y="3006530"/>
            <a:ext cx="290714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5"/>
          <p:cNvSpPr>
            <a:spLocks noChangeArrowheads="1"/>
          </p:cNvSpPr>
          <p:nvPr/>
        </p:nvSpPr>
        <p:spPr bwMode="auto">
          <a:xfrm>
            <a:off x="1141401" y="319089"/>
            <a:ext cx="8432800" cy="6771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Values of approximate period parameters Ct and X</a:t>
            </a:r>
            <a:endParaRPr kumimoji="0" lang="en-US" alt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6"/>
          <p:cNvSpPr>
            <a:spLocks noChangeArrowheads="1"/>
          </p:cNvSpPr>
          <p:nvPr/>
        </p:nvSpPr>
        <p:spPr bwMode="auto">
          <a:xfrm>
            <a:off x="697849" y="4526847"/>
            <a:ext cx="9347200" cy="9848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alt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Ct = 0.0488</a:t>
            </a:r>
            <a:endParaRPr kumimoji="0" lang="en-US" altLang="en-US" sz="2000" b="1" i="0" u="none" strike="noStrike" cap="none" normalizeH="0" baseline="0" dirty="0" smtClean="0">
              <a:ln>
                <a:noFill/>
              </a:ln>
              <a:solidFill>
                <a:schemeClr val="tx1"/>
              </a:solidFill>
              <a:effectLst/>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 0.75</a:t>
            </a:r>
            <a:endParaRPr kumimoji="0" lang="en-US" altLang="en-US" sz="2000" b="1" i="0" u="none" strike="noStrike" cap="none" normalizeH="0" baseline="0" dirty="0" smtClean="0">
              <a:ln>
                <a:noFill/>
              </a:ln>
              <a:solidFill>
                <a:schemeClr val="tx1"/>
              </a:solidFill>
              <a:effectLst/>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7"/>
          <p:cNvSpPr>
            <a:spLocks noChangeArrowheads="1"/>
          </p:cNvSpPr>
          <p:nvPr/>
        </p:nvSpPr>
        <p:spPr bwMode="auto">
          <a:xfrm>
            <a:off x="12007270" y="2819400"/>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8"/>
          <p:cNvSpPr>
            <a:spLocks noChangeArrowheads="1"/>
          </p:cNvSpPr>
          <p:nvPr/>
        </p:nvSpPr>
        <p:spPr bwMode="auto">
          <a:xfrm>
            <a:off x="0" y="3276600"/>
            <a:ext cx="0" cy="0"/>
          </a:xfrm>
          <a:prstGeom prst="rect">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9" name="Rectangle 10"/>
          <p:cNvSpPr>
            <a:spLocks noChangeArrowheads="1"/>
          </p:cNvSpPr>
          <p:nvPr/>
        </p:nvSpPr>
        <p:spPr bwMode="auto">
          <a:xfrm>
            <a:off x="4471917" y="5196213"/>
            <a:ext cx="3860800" cy="146193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Arial" pitchFamily="34" charset="0"/>
                <a:cs typeface="Arial" pitchFamily="34" charset="0"/>
              </a:rPr>
              <a:t/>
            </a:r>
            <a:br>
              <a:rPr kumimoji="0" lang="en-US" altLang="en-US" sz="800" b="0" i="0" u="none" strike="noStrike" cap="none" normalizeH="0" baseline="0" dirty="0" smtClean="0">
                <a:ln>
                  <a:noFill/>
                </a:ln>
                <a:solidFill>
                  <a:schemeClr val="tx1"/>
                </a:solidFill>
                <a:effectLst/>
                <a:latin typeface="Arial" pitchFamily="34" charset="0"/>
                <a:cs typeface="Arial" pitchFamily="34" charset="0"/>
              </a:rPr>
            </a:br>
            <a:endPar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 = 0.538 second</a:t>
            </a:r>
            <a:endParaRPr kumimoji="0" lang="en-US" alt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 name="Group 74"/>
          <p:cNvGrpSpPr>
            <a:grpSpLocks/>
          </p:cNvGrpSpPr>
          <p:nvPr/>
        </p:nvGrpSpPr>
        <p:grpSpPr bwMode="auto">
          <a:xfrm>
            <a:off x="414403" y="319089"/>
            <a:ext cx="7029451" cy="730250"/>
            <a:chOff x="1419225" y="2290653"/>
            <a:chExt cx="7029450" cy="730979"/>
          </a:xfrm>
        </p:grpSpPr>
        <p:sp>
          <p:nvSpPr>
            <p:cNvPr id="17" name="Flowchart: Terminator 16"/>
            <p:cNvSpPr/>
            <p:nvPr/>
          </p:nvSpPr>
          <p:spPr>
            <a:xfrm>
              <a:off x="1638300" y="2651527"/>
              <a:ext cx="6810375" cy="45720"/>
            </a:xfrm>
            <a:prstGeom prst="flowChartTerminator">
              <a:avLst/>
            </a:prstGeom>
            <a:gradFill>
              <a:gsLst>
                <a:gs pos="16000">
                  <a:srgbClr val="EBE2E7"/>
                </a:gs>
                <a:gs pos="99000">
                  <a:srgbClr val="FF9966"/>
                </a:gs>
                <a:gs pos="89608">
                  <a:srgbClr val="FF6699"/>
                </a:gs>
                <a:gs pos="100000">
                  <a:srgbClr val="00B0F0"/>
                </a:gs>
                <a:gs pos="83000">
                  <a:srgbClr val="FF6699"/>
                </a:gs>
                <a:gs pos="100000">
                  <a:srgbClr val="FF6699"/>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8" name="Oval 17"/>
            <p:cNvSpPr/>
            <p:nvPr/>
          </p:nvSpPr>
          <p:spPr>
            <a:xfrm>
              <a:off x="1419225" y="2290655"/>
              <a:ext cx="731837" cy="730979"/>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pSp>
      <p:sp>
        <p:nvSpPr>
          <p:cNvPr id="10" name="Notched Right Arrow 9"/>
          <p:cNvSpPr/>
          <p:nvPr/>
        </p:nvSpPr>
        <p:spPr>
          <a:xfrm>
            <a:off x="3149600" y="5620913"/>
            <a:ext cx="1016000" cy="238528"/>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8236510"/>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44207" y="3767921"/>
            <a:ext cx="7131811" cy="28203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Oval 7"/>
          <p:cNvSpPr/>
          <p:nvPr/>
        </p:nvSpPr>
        <p:spPr>
          <a:xfrm>
            <a:off x="2579427" y="633484"/>
            <a:ext cx="5994400" cy="1219200"/>
          </a:xfrm>
          <a:prstGeom prst="ellipse">
            <a:avLst/>
          </a:prstGeom>
          <a:ln/>
        </p:spPr>
        <p:style>
          <a:lnRef idx="1">
            <a:schemeClr val="accent2"/>
          </a:lnRef>
          <a:fillRef idx="2">
            <a:schemeClr val="accent2"/>
          </a:fillRef>
          <a:effectRef idx="1">
            <a:schemeClr val="accent2"/>
          </a:effectRef>
          <a:fontRef idx="minor">
            <a:schemeClr val="dk1"/>
          </a:fontRef>
        </p:style>
      </p:sp>
      <p:sp>
        <p:nvSpPr>
          <p:cNvPr id="6" name="Rectangle 5"/>
          <p:cNvSpPr/>
          <p:nvPr/>
        </p:nvSpPr>
        <p:spPr>
          <a:xfrm>
            <a:off x="3527213" y="1038027"/>
            <a:ext cx="3392202" cy="369332"/>
          </a:xfrm>
          <a:prstGeom prst="rect">
            <a:avLst/>
          </a:prstGeom>
        </p:spPr>
        <p:txBody>
          <a:bodyPr wrap="square">
            <a:spAutoFit/>
          </a:bodyPr>
          <a:lstStyle/>
          <a:p>
            <a:r>
              <a:rPr lang="en-US" b="1" dirty="0">
                <a:latin typeface="Times New Roman"/>
                <a:ea typeface="Calibri"/>
              </a:rPr>
              <a:t>Period from </a:t>
            </a:r>
            <a:r>
              <a:rPr lang="en-US" b="1" dirty="0" smtClean="0">
                <a:latin typeface="Times New Roman"/>
                <a:ea typeface="Calibri"/>
              </a:rPr>
              <a:t>Etabs &lt;  1.4Ta</a:t>
            </a:r>
            <a:endParaRPr lang="en-US" dirty="0"/>
          </a:p>
        </p:txBody>
      </p:sp>
      <p:sp>
        <p:nvSpPr>
          <p:cNvPr id="7" name="Rectangle 6"/>
          <p:cNvSpPr/>
          <p:nvPr/>
        </p:nvSpPr>
        <p:spPr>
          <a:xfrm>
            <a:off x="407916" y="2214106"/>
            <a:ext cx="10464800" cy="422873"/>
          </a:xfrm>
          <a:prstGeom prst="rect">
            <a:avLst/>
          </a:prstGeom>
        </p:spPr>
        <p:txBody>
          <a:bodyPr wrap="square">
            <a:spAutoFit/>
          </a:bodyPr>
          <a:lstStyle/>
          <a:p>
            <a:pPr marL="342900" lvl="0" indent="-342900" algn="l" rtl="0">
              <a:lnSpc>
                <a:spcPct val="115000"/>
              </a:lnSpc>
              <a:spcAft>
                <a:spcPts val="1000"/>
              </a:spcAft>
            </a:pPr>
            <a:r>
              <a:rPr lang="en-US" sz="2000" b="1" dirty="0">
                <a:solidFill>
                  <a:srgbClr val="C00000"/>
                </a:solidFill>
                <a:latin typeface="Times New Roman"/>
                <a:ea typeface="Calibri"/>
                <a:cs typeface="Arial"/>
              </a:rPr>
              <a:t>The period </a:t>
            </a:r>
            <a:r>
              <a:rPr lang="en-US" sz="2000" b="1" dirty="0" smtClean="0">
                <a:solidFill>
                  <a:srgbClr val="C00000"/>
                </a:solidFill>
                <a:latin typeface="Times New Roman"/>
                <a:ea typeface="Calibri"/>
                <a:cs typeface="Arial"/>
              </a:rPr>
              <a:t>from Etabs= 0.719 </a:t>
            </a:r>
            <a:r>
              <a:rPr lang="en-US" sz="2000" b="1" dirty="0">
                <a:solidFill>
                  <a:srgbClr val="C00000"/>
                </a:solidFill>
                <a:latin typeface="Times New Roman"/>
                <a:ea typeface="Calibri"/>
                <a:cs typeface="Arial"/>
              </a:rPr>
              <a:t>second &lt; 1.4× </a:t>
            </a:r>
            <a:r>
              <a:rPr lang="en-US" sz="2000" b="1" dirty="0" smtClean="0">
                <a:solidFill>
                  <a:srgbClr val="C00000"/>
                </a:solidFill>
                <a:latin typeface="Times New Roman"/>
                <a:ea typeface="Calibri"/>
                <a:cs typeface="Arial"/>
              </a:rPr>
              <a:t>0.538 </a:t>
            </a:r>
            <a:r>
              <a:rPr lang="en-US" sz="2000" b="1" dirty="0">
                <a:solidFill>
                  <a:srgbClr val="C00000"/>
                </a:solidFill>
                <a:latin typeface="Times New Roman"/>
                <a:ea typeface="Calibri"/>
                <a:cs typeface="Arial"/>
              </a:rPr>
              <a:t>=</a:t>
            </a:r>
            <a:r>
              <a:rPr lang="en-US" sz="2000" b="1" dirty="0" smtClean="0">
                <a:solidFill>
                  <a:srgbClr val="C00000"/>
                </a:solidFill>
                <a:latin typeface="Times New Roman"/>
                <a:ea typeface="Calibri"/>
                <a:cs typeface="Arial"/>
              </a:rPr>
              <a:t>0.753 second  </a:t>
            </a:r>
            <a:r>
              <a:rPr lang="en-US" sz="2000" b="1" dirty="0" smtClean="0">
                <a:solidFill>
                  <a:srgbClr val="C00000"/>
                </a:solidFill>
                <a:latin typeface="Times New Roman"/>
                <a:ea typeface="Calibri"/>
                <a:cs typeface="Arial"/>
                <a:sym typeface="Symbol"/>
              </a:rPr>
              <a:t> ok</a:t>
            </a:r>
            <a:r>
              <a:rPr lang="en-US" sz="2000" b="1" dirty="0" smtClean="0">
                <a:solidFill>
                  <a:srgbClr val="C00000"/>
                </a:solidFill>
                <a:latin typeface="Times New Roman"/>
                <a:ea typeface="Calibri"/>
                <a:cs typeface="Arial"/>
              </a:rPr>
              <a:t> </a:t>
            </a:r>
            <a:endParaRPr lang="en-US" sz="2000" b="1" dirty="0">
              <a:solidFill>
                <a:srgbClr val="C00000"/>
              </a:solidFill>
              <a:ea typeface="Calibri"/>
              <a:cs typeface="Arial"/>
            </a:endParaRPr>
          </a:p>
        </p:txBody>
      </p:sp>
      <p:sp>
        <p:nvSpPr>
          <p:cNvPr id="11" name="مستطيل 10"/>
          <p:cNvSpPr/>
          <p:nvPr/>
        </p:nvSpPr>
        <p:spPr>
          <a:xfrm>
            <a:off x="191069" y="3006257"/>
            <a:ext cx="8325134" cy="923330"/>
          </a:xfrm>
          <a:prstGeom prst="rect">
            <a:avLst/>
          </a:prstGeom>
        </p:spPr>
        <p:txBody>
          <a:bodyPr wrap="square">
            <a:spAutoFit/>
          </a:bodyPr>
          <a:lstStyle/>
          <a:p>
            <a:pPr algn="l" rtl="0"/>
            <a:r>
              <a:rPr lang="en-US" b="1" dirty="0" smtClean="0"/>
              <a:t>Where Cu is a coefficient for upper limit on calculated period = 1.4</a:t>
            </a:r>
            <a:r>
              <a:rPr lang="en-US" dirty="0" smtClean="0"/>
              <a:t/>
            </a:r>
            <a:br>
              <a:rPr lang="en-US" dirty="0" smtClean="0"/>
            </a:br>
            <a:r>
              <a:rPr lang="en-US" dirty="0" smtClean="0"/>
              <a:t/>
            </a:r>
            <a:br>
              <a:rPr lang="en-US" dirty="0" smtClean="0"/>
            </a:br>
            <a:endParaRPr lang="en-US" dirty="0"/>
          </a:p>
        </p:txBody>
      </p:sp>
    </p:spTree>
    <p:extLst>
      <p:ext uri="{BB962C8B-B14F-4D97-AF65-F5344CB8AC3E}">
        <p14:creationId xmlns="" xmlns:p14="http://schemas.microsoft.com/office/powerpoint/2010/main" val="1060570112"/>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Notched Right Arrow 9"/>
          <p:cNvSpPr/>
          <p:nvPr/>
        </p:nvSpPr>
        <p:spPr>
          <a:xfrm>
            <a:off x="865875" y="0"/>
            <a:ext cx="6981588" cy="1211241"/>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Text Box 2"/>
          <p:cNvSpPr txBox="1">
            <a:spLocks noChangeArrowheads="1"/>
          </p:cNvSpPr>
          <p:nvPr/>
        </p:nvSpPr>
        <p:spPr bwMode="auto">
          <a:xfrm>
            <a:off x="1384829" y="384757"/>
            <a:ext cx="7131374" cy="508000"/>
          </a:xfrm>
          <a:prstGeom prst="rect">
            <a:avLst/>
          </a:prstGeom>
          <a:noFill/>
          <a:ln>
            <a:noFill/>
          </a:ln>
          <a:effectLst/>
          <a:extLst/>
        </p:spPr>
        <p:txBody>
          <a:bodyPr lIns="36576" tIns="36576" rIns="36576" bIns="36576"/>
          <a:lstStyle/>
          <a:p>
            <a:pPr lvl="0" algn="l" defTabSz="878969" rtl="0">
              <a:defRPr/>
            </a:pPr>
            <a:r>
              <a:rPr lang="en-US" altLang="en-US" sz="2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2- Model Mass Participation Ratio Checks:</a:t>
            </a:r>
          </a:p>
          <a:p>
            <a:pPr defTabSz="878969">
              <a:defRPr/>
            </a:pPr>
            <a:endParaRPr lang="en-US" altLang="en-US" sz="2400" b="1" dirty="0">
              <a:solidFill>
                <a:prstClr val="black"/>
              </a:solidFill>
              <a:latin typeface="Times New Roman" pitchFamily="18" charset="0"/>
              <a:cs typeface="Times New Roman" pitchFamily="18" charset="0"/>
            </a:endParaRPr>
          </a:p>
        </p:txBody>
      </p:sp>
      <p:sp>
        <p:nvSpPr>
          <p:cNvPr id="9" name="Oval 7"/>
          <p:cNvSpPr/>
          <p:nvPr/>
        </p:nvSpPr>
        <p:spPr>
          <a:xfrm>
            <a:off x="2402006" y="1343168"/>
            <a:ext cx="5994400" cy="1017895"/>
          </a:xfrm>
          <a:prstGeom prst="ellipse">
            <a:avLst/>
          </a:prstGeom>
          <a:ln/>
        </p:spPr>
        <p:style>
          <a:lnRef idx="1">
            <a:schemeClr val="accent2"/>
          </a:lnRef>
          <a:fillRef idx="2">
            <a:schemeClr val="accent2"/>
          </a:fillRef>
          <a:effectRef idx="1">
            <a:schemeClr val="accent2"/>
          </a:effectRef>
          <a:fontRef idx="minor">
            <a:schemeClr val="dk1"/>
          </a:fontRef>
        </p:style>
      </p:sp>
      <p:sp>
        <p:nvSpPr>
          <p:cNvPr id="12" name="Rectangle 5"/>
          <p:cNvSpPr/>
          <p:nvPr/>
        </p:nvSpPr>
        <p:spPr>
          <a:xfrm>
            <a:off x="3486269" y="1734062"/>
            <a:ext cx="3392202" cy="646331"/>
          </a:xfrm>
          <a:prstGeom prst="rect">
            <a:avLst/>
          </a:prstGeom>
        </p:spPr>
        <p:txBody>
          <a:bodyPr wrap="square">
            <a:spAutoFit/>
          </a:bodyPr>
          <a:lstStyle/>
          <a:p>
            <a:r>
              <a:rPr lang="en-US" b="1" dirty="0" smtClean="0">
                <a:latin typeface="Times New Roman"/>
                <a:ea typeface="Calibri"/>
              </a:rPr>
              <a:t>Sum Ux and Sum Uy    ≥ 90% </a:t>
            </a:r>
          </a:p>
          <a:p>
            <a:endParaRPr lang="en-US" dirty="0"/>
          </a:p>
        </p:txBody>
      </p:sp>
      <p:pic>
        <p:nvPicPr>
          <p:cNvPr id="14" name="Picture 46"/>
          <p:cNvPicPr/>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592063" y="2493254"/>
            <a:ext cx="8534576" cy="2392645"/>
          </a:xfrm>
          <a:prstGeom prst="rect">
            <a:avLst/>
          </a:prstGeom>
          <a:noFill/>
          <a:ln>
            <a:noFill/>
          </a:ln>
        </p:spPr>
      </p:pic>
      <p:sp>
        <p:nvSpPr>
          <p:cNvPr id="15" name="مستطيل 14"/>
          <p:cNvSpPr/>
          <p:nvPr/>
        </p:nvSpPr>
        <p:spPr>
          <a:xfrm>
            <a:off x="1451211" y="5479939"/>
            <a:ext cx="7774675" cy="422873"/>
          </a:xfrm>
          <a:prstGeom prst="rect">
            <a:avLst/>
          </a:prstGeom>
        </p:spPr>
        <p:txBody>
          <a:bodyPr wrap="square">
            <a:spAutoFit/>
          </a:bodyPr>
          <a:lstStyle/>
          <a:p>
            <a:pPr marL="342900" indent="-342900" algn="l" rtl="0">
              <a:lnSpc>
                <a:spcPct val="115000"/>
              </a:lnSpc>
              <a:spcAft>
                <a:spcPts val="1000"/>
              </a:spcAft>
            </a:pPr>
            <a:r>
              <a:rPr lang="en-US" sz="2000" b="1" dirty="0" smtClean="0">
                <a:solidFill>
                  <a:srgbClr val="C00000"/>
                </a:solidFill>
                <a:latin typeface="Times New Roman"/>
                <a:ea typeface="Calibri"/>
                <a:cs typeface="Arial"/>
                <a:sym typeface="Symbol"/>
              </a:rPr>
              <a:t>The summation of modes in X and Y is greater than 90%  ok</a:t>
            </a:r>
            <a:r>
              <a:rPr lang="en-US" sz="2000" b="1" dirty="0" smtClean="0">
                <a:solidFill>
                  <a:srgbClr val="C00000"/>
                </a:solidFill>
                <a:latin typeface="Times New Roman"/>
                <a:ea typeface="Calibri"/>
                <a:cs typeface="Arial"/>
              </a:rPr>
              <a:t> </a:t>
            </a:r>
            <a:endParaRPr lang="en-US" sz="2000" b="1" dirty="0">
              <a:solidFill>
                <a:srgbClr val="C00000"/>
              </a:solidFill>
              <a:ea typeface="Calibri"/>
              <a:cs typeface="Arial"/>
            </a:endParaRPr>
          </a:p>
        </p:txBody>
      </p:sp>
    </p:spTree>
    <p:extLst>
      <p:ext uri="{BB962C8B-B14F-4D97-AF65-F5344CB8AC3E}">
        <p14:creationId xmlns="" xmlns:p14="http://schemas.microsoft.com/office/powerpoint/2010/main" val="2824856419"/>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Notched Right Arrow 9"/>
          <p:cNvSpPr/>
          <p:nvPr/>
        </p:nvSpPr>
        <p:spPr>
          <a:xfrm>
            <a:off x="865875" y="0"/>
            <a:ext cx="5283200" cy="1211241"/>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Text Box 2"/>
          <p:cNvSpPr txBox="1">
            <a:spLocks noChangeArrowheads="1"/>
          </p:cNvSpPr>
          <p:nvPr/>
        </p:nvSpPr>
        <p:spPr bwMode="auto">
          <a:xfrm>
            <a:off x="1384829" y="480292"/>
            <a:ext cx="4545543" cy="508000"/>
          </a:xfrm>
          <a:prstGeom prst="rect">
            <a:avLst/>
          </a:prstGeom>
          <a:noFill/>
          <a:ln>
            <a:noFill/>
          </a:ln>
          <a:effectLst/>
          <a:extLst/>
        </p:spPr>
        <p:txBody>
          <a:bodyPr lIns="36576" tIns="36576" rIns="36576" bIns="36576"/>
          <a:lstStyle/>
          <a:p>
            <a:pPr lvl="0" algn="l" defTabSz="878969" rtl="0">
              <a:defRPr/>
            </a:pPr>
            <a:r>
              <a:rPr lang="en-US" altLang="en-US" sz="2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3- Base shear Checks:</a:t>
            </a:r>
          </a:p>
          <a:p>
            <a:pPr defTabSz="878969">
              <a:defRPr/>
            </a:pPr>
            <a:endParaRPr lang="en-US" altLang="en-US" sz="2400" b="1" dirty="0">
              <a:solidFill>
                <a:prstClr val="black"/>
              </a:solidFill>
              <a:latin typeface="Times New Roman" pitchFamily="18" charset="0"/>
              <a:cs typeface="Times New Roman" pitchFamily="18" charset="0"/>
            </a:endParaRPr>
          </a:p>
        </p:txBody>
      </p:sp>
      <p:pic>
        <p:nvPicPr>
          <p:cNvPr id="16" name="Picture 48"/>
          <p:cNvPicPr/>
          <p:nvPr/>
        </p:nvPicPr>
        <p:blipFill>
          <a:blip r:embed="rId2"/>
          <a:stretch>
            <a:fillRect/>
          </a:stretch>
        </p:blipFill>
        <p:spPr>
          <a:xfrm>
            <a:off x="386685" y="1705970"/>
            <a:ext cx="6027763" cy="3111692"/>
          </a:xfrm>
          <a:prstGeom prst="rect">
            <a:avLst/>
          </a:prstGeom>
        </p:spPr>
      </p:pic>
      <p:sp>
        <p:nvSpPr>
          <p:cNvPr id="17" name="Oval 6"/>
          <p:cNvSpPr/>
          <p:nvPr/>
        </p:nvSpPr>
        <p:spPr>
          <a:xfrm>
            <a:off x="2469267" y="5131558"/>
            <a:ext cx="3657600" cy="126611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0" name="Rectangle 5"/>
          <p:cNvSpPr/>
          <p:nvPr/>
        </p:nvSpPr>
        <p:spPr>
          <a:xfrm>
            <a:off x="2603715" y="5487198"/>
            <a:ext cx="3646960" cy="461665"/>
          </a:xfrm>
          <a:prstGeom prst="rect">
            <a:avLst/>
          </a:prstGeom>
        </p:spPr>
        <p:txBody>
          <a:bodyPr wrap="square">
            <a:spAutoFit/>
          </a:bodyPr>
          <a:lstStyle/>
          <a:p>
            <a:pPr algn="l"/>
            <a:r>
              <a:rPr lang="en-US" sz="2400" b="1" dirty="0" smtClean="0">
                <a:latin typeface="Times New Roman"/>
                <a:ea typeface="Calibri"/>
              </a:rPr>
              <a:t>V Etabs = 8510.69 KN</a:t>
            </a:r>
          </a:p>
        </p:txBody>
      </p:sp>
      <p:pic>
        <p:nvPicPr>
          <p:cNvPr id="22" name="Picture 1"/>
          <p:cNvPicPr>
            <a:picLocks noChangeAspect="1" noChangeArrowheads="1"/>
          </p:cNvPicPr>
          <p:nvPr/>
        </p:nvPicPr>
        <p:blipFill>
          <a:blip r:embed="rId3"/>
          <a:srcRect/>
          <a:stretch>
            <a:fillRect/>
          </a:stretch>
        </p:blipFill>
        <p:spPr bwMode="auto">
          <a:xfrm>
            <a:off x="6731791" y="1637731"/>
            <a:ext cx="5169057" cy="3111690"/>
          </a:xfrm>
          <a:prstGeom prst="rect">
            <a:avLst/>
          </a:prstGeom>
          <a:noFill/>
          <a:ln w="9525">
            <a:noFill/>
            <a:miter lim="800000"/>
            <a:headEnd/>
            <a:tailEnd/>
          </a:ln>
          <a:effectLst/>
        </p:spPr>
      </p:pic>
    </p:spTree>
    <p:extLst>
      <p:ext uri="{BB962C8B-B14F-4D97-AF65-F5344CB8AC3E}">
        <p14:creationId xmlns="" xmlns:p14="http://schemas.microsoft.com/office/powerpoint/2010/main" val="2824856419"/>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Notched Right Arrow 9"/>
          <p:cNvSpPr/>
          <p:nvPr/>
        </p:nvSpPr>
        <p:spPr>
          <a:xfrm>
            <a:off x="865875" y="0"/>
            <a:ext cx="5283200" cy="1211241"/>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Text Box 2"/>
          <p:cNvSpPr txBox="1">
            <a:spLocks noChangeArrowheads="1"/>
          </p:cNvSpPr>
          <p:nvPr/>
        </p:nvSpPr>
        <p:spPr bwMode="auto">
          <a:xfrm>
            <a:off x="1384829" y="480292"/>
            <a:ext cx="4545543" cy="508000"/>
          </a:xfrm>
          <a:prstGeom prst="rect">
            <a:avLst/>
          </a:prstGeom>
          <a:noFill/>
          <a:ln>
            <a:noFill/>
          </a:ln>
          <a:effectLst/>
          <a:extLst/>
        </p:spPr>
        <p:txBody>
          <a:bodyPr lIns="36576" tIns="36576" rIns="36576" bIns="36576"/>
          <a:lstStyle/>
          <a:p>
            <a:pPr lvl="0" algn="l" defTabSz="878969" rtl="0">
              <a:defRPr/>
            </a:pPr>
            <a:r>
              <a:rPr lang="en-US" altLang="en-US" sz="2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4- Deflection Checks:</a:t>
            </a:r>
          </a:p>
          <a:p>
            <a:pPr defTabSz="878969">
              <a:defRPr/>
            </a:pPr>
            <a:endParaRPr lang="en-US" altLang="en-US" sz="2400" b="1" dirty="0">
              <a:solidFill>
                <a:prstClr val="black"/>
              </a:solidFill>
              <a:latin typeface="Times New Roman" pitchFamily="18" charset="0"/>
              <a:cs typeface="Times New Roman" pitchFamily="18" charset="0"/>
            </a:endParaRPr>
          </a:p>
        </p:txBody>
      </p:sp>
      <p:sp>
        <p:nvSpPr>
          <p:cNvPr id="12" name="مستطيل 11"/>
          <p:cNvSpPr/>
          <p:nvPr/>
        </p:nvSpPr>
        <p:spPr>
          <a:xfrm>
            <a:off x="532263" y="1627833"/>
            <a:ext cx="8325134" cy="6032421"/>
          </a:xfrm>
          <a:prstGeom prst="rect">
            <a:avLst/>
          </a:prstGeom>
        </p:spPr>
        <p:txBody>
          <a:bodyPr wrap="square">
            <a:spAutoFit/>
          </a:bodyPr>
          <a:lstStyle/>
          <a:p>
            <a:pPr algn="l" rtl="0"/>
            <a:r>
              <a:rPr lang="en-US" sz="2000" b="1" u="sng" dirty="0" smtClean="0">
                <a:solidFill>
                  <a:srgbClr val="C00000"/>
                </a:solidFill>
                <a:latin typeface="Arial"/>
                <a:cs typeface="Arial"/>
              </a:rPr>
              <a:t>Slab</a:t>
            </a:r>
          </a:p>
          <a:p>
            <a:pPr algn="l" rtl="0"/>
            <a:endParaRPr lang="en-US" sz="2000" b="1" dirty="0" smtClean="0">
              <a:latin typeface="Arial"/>
              <a:cs typeface="Arial"/>
            </a:endParaRPr>
          </a:p>
          <a:p>
            <a:pPr algn="l" rtl="0"/>
            <a:r>
              <a:rPr lang="en-US" sz="2000" b="1" dirty="0" smtClean="0">
                <a:latin typeface="Arial"/>
                <a:cs typeface="Arial"/>
              </a:rPr>
              <a:t>∆ D = 9.7 mm</a:t>
            </a:r>
          </a:p>
          <a:p>
            <a:pPr algn="l" rtl="0"/>
            <a:endParaRPr lang="en-US" sz="2000" b="1" dirty="0" smtClean="0">
              <a:latin typeface="Arial"/>
              <a:cs typeface="Arial"/>
            </a:endParaRPr>
          </a:p>
          <a:p>
            <a:pPr algn="l" rtl="0"/>
            <a:r>
              <a:rPr lang="en-US" sz="2000" b="1" dirty="0" smtClean="0">
                <a:latin typeface="Arial"/>
                <a:cs typeface="Arial"/>
              </a:rPr>
              <a:t>∆ L = 3.35 mm</a:t>
            </a:r>
          </a:p>
          <a:p>
            <a:pPr algn="l" rtl="0"/>
            <a:endParaRPr lang="en-US" sz="2000" b="1" dirty="0" smtClean="0">
              <a:latin typeface="Arial"/>
              <a:cs typeface="Arial"/>
            </a:endParaRPr>
          </a:p>
          <a:p>
            <a:pPr algn="l" rtl="0"/>
            <a:r>
              <a:rPr lang="en-US" sz="2000" b="1" dirty="0" smtClean="0">
                <a:latin typeface="Arial"/>
                <a:cs typeface="Arial"/>
              </a:rPr>
              <a:t>∆ LTD = 2 ∆ D + 2 ∆ L = 26.1 mm</a:t>
            </a:r>
          </a:p>
          <a:p>
            <a:pPr algn="l" rtl="0"/>
            <a:endParaRPr lang="en-US" sz="2000" b="1" dirty="0" smtClean="0">
              <a:latin typeface="Arial"/>
              <a:cs typeface="Arial"/>
            </a:endParaRPr>
          </a:p>
          <a:p>
            <a:pPr algn="l" rtl="0"/>
            <a:r>
              <a:rPr lang="en-US" sz="2000" b="1" dirty="0" smtClean="0">
                <a:latin typeface="Arial"/>
                <a:cs typeface="Arial"/>
              </a:rPr>
              <a:t>∆ Allowable = L/240</a:t>
            </a:r>
          </a:p>
          <a:p>
            <a:pPr algn="l" rtl="0"/>
            <a:endParaRPr lang="en-US" sz="2000" b="1" dirty="0" smtClean="0">
              <a:latin typeface="Arial"/>
              <a:cs typeface="Arial"/>
            </a:endParaRPr>
          </a:p>
          <a:p>
            <a:pPr algn="l" rtl="0"/>
            <a:r>
              <a:rPr lang="en-US" sz="2000" b="1" dirty="0" smtClean="0">
                <a:latin typeface="Arial"/>
                <a:cs typeface="Arial"/>
              </a:rPr>
              <a:t>                     =  6300/240</a:t>
            </a:r>
          </a:p>
          <a:p>
            <a:pPr algn="l" rtl="0"/>
            <a:endParaRPr lang="en-US" sz="2000" b="1" dirty="0" smtClean="0">
              <a:latin typeface="Arial"/>
              <a:cs typeface="Arial"/>
            </a:endParaRPr>
          </a:p>
          <a:p>
            <a:pPr algn="l" rtl="0"/>
            <a:r>
              <a:rPr lang="en-US" sz="2000" b="1" dirty="0" smtClean="0">
                <a:latin typeface="Arial"/>
                <a:cs typeface="Arial"/>
              </a:rPr>
              <a:t>                     = 26.25 mm </a:t>
            </a:r>
            <a:r>
              <a:rPr lang="en-US" sz="2000" b="1" dirty="0" smtClean="0">
                <a:latin typeface="Arial"/>
                <a:cs typeface="Arial"/>
                <a:sym typeface="Symbol"/>
              </a:rPr>
              <a:t> ok</a:t>
            </a:r>
            <a:endParaRPr lang="en-US" sz="2000" b="1" dirty="0" smtClean="0">
              <a:latin typeface="Arial"/>
              <a:cs typeface="Arial"/>
            </a:endParaRPr>
          </a:p>
          <a:p>
            <a:pPr algn="l" rtl="0"/>
            <a:endParaRPr lang="en-US" b="1" dirty="0" smtClean="0">
              <a:latin typeface="Arial"/>
              <a:cs typeface="Arial"/>
            </a:endParaRPr>
          </a:p>
          <a:p>
            <a:pPr algn="l" rtl="0"/>
            <a:endParaRPr lang="en-US" b="1" dirty="0" smtClean="0">
              <a:latin typeface="Arial"/>
              <a:cs typeface="Arial"/>
            </a:endParaRPr>
          </a:p>
          <a:p>
            <a:pPr algn="l" rtl="0"/>
            <a:endParaRPr lang="en-US" b="1" dirty="0" smtClean="0">
              <a:latin typeface="Arial"/>
              <a:cs typeface="Arial"/>
            </a:endParaRPr>
          </a:p>
          <a:p>
            <a:pPr algn="l" rtl="0"/>
            <a:endParaRPr lang="en-US" b="1" dirty="0" smtClean="0">
              <a:latin typeface="Arial"/>
              <a:cs typeface="Arial"/>
            </a:endParaRPr>
          </a:p>
          <a:p>
            <a:pPr algn="l" rtl="0"/>
            <a:r>
              <a:rPr lang="en-US" dirty="0" smtClean="0"/>
              <a:t/>
            </a:r>
            <a:br>
              <a:rPr lang="en-US" dirty="0" smtClean="0"/>
            </a:br>
            <a:r>
              <a:rPr lang="en-US" dirty="0" smtClean="0"/>
              <a:t/>
            </a:r>
            <a:br>
              <a:rPr lang="en-US" dirty="0" smtClean="0"/>
            </a:br>
            <a:endParaRPr lang="en-US" dirty="0"/>
          </a:p>
        </p:txBody>
      </p:sp>
      <p:pic>
        <p:nvPicPr>
          <p:cNvPr id="16" name="صورة 15" descr="1-e1486171886387.jpg"/>
          <p:cNvPicPr/>
          <p:nvPr/>
        </p:nvPicPr>
        <p:blipFill>
          <a:blip r:embed="rId2"/>
          <a:stretch>
            <a:fillRect/>
          </a:stretch>
        </p:blipFill>
        <p:spPr>
          <a:xfrm>
            <a:off x="5906113" y="2216464"/>
            <a:ext cx="5680836" cy="3488299"/>
          </a:xfrm>
          <a:prstGeom prst="rect">
            <a:avLst/>
          </a:prstGeom>
        </p:spPr>
      </p:pic>
    </p:spTree>
    <p:extLst>
      <p:ext uri="{BB962C8B-B14F-4D97-AF65-F5344CB8AC3E}">
        <p14:creationId xmlns="" xmlns:p14="http://schemas.microsoft.com/office/powerpoint/2010/main" val="2824856419"/>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Notched Right Arrow 9"/>
          <p:cNvSpPr/>
          <p:nvPr/>
        </p:nvSpPr>
        <p:spPr>
          <a:xfrm>
            <a:off x="865875" y="0"/>
            <a:ext cx="5283200" cy="1211241"/>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Text Box 2"/>
          <p:cNvSpPr txBox="1">
            <a:spLocks noChangeArrowheads="1"/>
          </p:cNvSpPr>
          <p:nvPr/>
        </p:nvSpPr>
        <p:spPr bwMode="auto">
          <a:xfrm>
            <a:off x="1384829" y="480292"/>
            <a:ext cx="4545543" cy="508000"/>
          </a:xfrm>
          <a:prstGeom prst="rect">
            <a:avLst/>
          </a:prstGeom>
          <a:noFill/>
          <a:ln>
            <a:noFill/>
          </a:ln>
          <a:effectLst/>
          <a:extLst/>
        </p:spPr>
        <p:txBody>
          <a:bodyPr lIns="36576" tIns="36576" rIns="36576" bIns="36576"/>
          <a:lstStyle/>
          <a:p>
            <a:pPr lvl="0" algn="l" defTabSz="878969" rtl="0">
              <a:defRPr/>
            </a:pPr>
            <a:r>
              <a:rPr lang="en-US" altLang="en-US" sz="2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Deflection Checks:</a:t>
            </a:r>
          </a:p>
          <a:p>
            <a:pPr defTabSz="878969">
              <a:defRPr/>
            </a:pPr>
            <a:endParaRPr lang="en-US" altLang="en-US" sz="2400" b="1" dirty="0">
              <a:solidFill>
                <a:prstClr val="black"/>
              </a:solidFill>
              <a:latin typeface="Times New Roman" pitchFamily="18" charset="0"/>
              <a:cs typeface="Times New Roman" pitchFamily="18" charset="0"/>
            </a:endParaRPr>
          </a:p>
        </p:txBody>
      </p:sp>
      <p:sp>
        <p:nvSpPr>
          <p:cNvPr id="12" name="مستطيل 11"/>
          <p:cNvSpPr/>
          <p:nvPr/>
        </p:nvSpPr>
        <p:spPr>
          <a:xfrm>
            <a:off x="532263" y="1627833"/>
            <a:ext cx="8325134" cy="6032421"/>
          </a:xfrm>
          <a:prstGeom prst="rect">
            <a:avLst/>
          </a:prstGeom>
        </p:spPr>
        <p:txBody>
          <a:bodyPr wrap="square">
            <a:spAutoFit/>
          </a:bodyPr>
          <a:lstStyle/>
          <a:p>
            <a:pPr algn="l" rtl="0"/>
            <a:r>
              <a:rPr lang="en-US" sz="2000" b="1" u="sng" dirty="0" smtClean="0">
                <a:solidFill>
                  <a:srgbClr val="C00000"/>
                </a:solidFill>
                <a:latin typeface="Arial"/>
                <a:cs typeface="Arial"/>
              </a:rPr>
              <a:t>Beam</a:t>
            </a:r>
          </a:p>
          <a:p>
            <a:pPr algn="l" rtl="0"/>
            <a:endParaRPr lang="en-US" sz="2000" b="1" dirty="0" smtClean="0">
              <a:latin typeface="Arial"/>
              <a:cs typeface="Arial"/>
            </a:endParaRPr>
          </a:p>
          <a:p>
            <a:pPr algn="l" rtl="0"/>
            <a:r>
              <a:rPr lang="en-US" sz="2000" b="1" dirty="0" smtClean="0">
                <a:latin typeface="Arial"/>
                <a:cs typeface="Arial"/>
              </a:rPr>
              <a:t>∆ D = 8 mm</a:t>
            </a:r>
          </a:p>
          <a:p>
            <a:pPr algn="l" rtl="0"/>
            <a:endParaRPr lang="en-US" sz="2000" b="1" dirty="0" smtClean="0">
              <a:latin typeface="Arial"/>
              <a:cs typeface="Arial"/>
            </a:endParaRPr>
          </a:p>
          <a:p>
            <a:pPr algn="l" rtl="0"/>
            <a:r>
              <a:rPr lang="en-US" sz="2000" b="1" dirty="0" smtClean="0">
                <a:latin typeface="Arial"/>
                <a:cs typeface="Arial"/>
              </a:rPr>
              <a:t>∆ L = 2.6 mm</a:t>
            </a:r>
          </a:p>
          <a:p>
            <a:pPr algn="l" rtl="0"/>
            <a:endParaRPr lang="en-US" sz="2000" b="1" dirty="0" smtClean="0">
              <a:latin typeface="Arial"/>
              <a:cs typeface="Arial"/>
            </a:endParaRPr>
          </a:p>
          <a:p>
            <a:pPr algn="l" rtl="0"/>
            <a:r>
              <a:rPr lang="en-US" sz="2000" b="1" dirty="0" smtClean="0">
                <a:latin typeface="Arial"/>
                <a:cs typeface="Arial"/>
              </a:rPr>
              <a:t>∆ LTD = 2 ∆ D + 2 ∆ L = 21.2 mm</a:t>
            </a:r>
          </a:p>
          <a:p>
            <a:pPr algn="l" rtl="0"/>
            <a:endParaRPr lang="en-US" sz="2000" b="1" dirty="0" smtClean="0">
              <a:latin typeface="Arial"/>
              <a:cs typeface="Arial"/>
            </a:endParaRPr>
          </a:p>
          <a:p>
            <a:pPr algn="l" rtl="0"/>
            <a:r>
              <a:rPr lang="en-US" sz="2000" b="1" dirty="0" smtClean="0">
                <a:latin typeface="Arial"/>
                <a:cs typeface="Arial"/>
              </a:rPr>
              <a:t>∆ Allowable = L/240</a:t>
            </a:r>
          </a:p>
          <a:p>
            <a:pPr algn="l" rtl="0"/>
            <a:endParaRPr lang="en-US" sz="2000" b="1" dirty="0" smtClean="0">
              <a:latin typeface="Arial"/>
              <a:cs typeface="Arial"/>
            </a:endParaRPr>
          </a:p>
          <a:p>
            <a:pPr algn="l" rtl="0"/>
            <a:r>
              <a:rPr lang="en-US" sz="2000" b="1" dirty="0" smtClean="0">
                <a:latin typeface="Arial"/>
                <a:cs typeface="Arial"/>
              </a:rPr>
              <a:t>                     =  6900/240</a:t>
            </a:r>
          </a:p>
          <a:p>
            <a:pPr algn="l" rtl="0"/>
            <a:endParaRPr lang="en-US" sz="2000" b="1" dirty="0" smtClean="0">
              <a:latin typeface="Arial"/>
              <a:cs typeface="Arial"/>
            </a:endParaRPr>
          </a:p>
          <a:p>
            <a:pPr algn="l" rtl="0"/>
            <a:r>
              <a:rPr lang="en-US" sz="2000" b="1" dirty="0" smtClean="0">
                <a:latin typeface="Arial"/>
                <a:cs typeface="Arial"/>
              </a:rPr>
              <a:t>                     = 28.7 mm </a:t>
            </a:r>
            <a:r>
              <a:rPr lang="en-US" sz="2000" b="1" dirty="0" smtClean="0">
                <a:latin typeface="Arial"/>
                <a:cs typeface="Arial"/>
                <a:sym typeface="Symbol"/>
              </a:rPr>
              <a:t> ok</a:t>
            </a:r>
            <a:endParaRPr lang="en-US" sz="2000" b="1" dirty="0" smtClean="0">
              <a:latin typeface="Arial"/>
              <a:cs typeface="Arial"/>
            </a:endParaRPr>
          </a:p>
          <a:p>
            <a:pPr algn="l" rtl="0"/>
            <a:endParaRPr lang="en-US" b="1" dirty="0" smtClean="0">
              <a:latin typeface="Arial"/>
              <a:cs typeface="Arial"/>
            </a:endParaRPr>
          </a:p>
          <a:p>
            <a:pPr algn="l" rtl="0"/>
            <a:endParaRPr lang="en-US" b="1" dirty="0" smtClean="0">
              <a:latin typeface="Arial"/>
              <a:cs typeface="Arial"/>
            </a:endParaRPr>
          </a:p>
          <a:p>
            <a:pPr algn="l" rtl="0"/>
            <a:endParaRPr lang="en-US" b="1" dirty="0" smtClean="0">
              <a:latin typeface="Arial"/>
              <a:cs typeface="Arial"/>
            </a:endParaRPr>
          </a:p>
          <a:p>
            <a:pPr algn="l" rtl="0"/>
            <a:endParaRPr lang="en-US" b="1" dirty="0" smtClean="0">
              <a:latin typeface="Arial"/>
              <a:cs typeface="Arial"/>
            </a:endParaRPr>
          </a:p>
          <a:p>
            <a:pPr algn="l" rtl="0"/>
            <a:r>
              <a:rPr lang="en-US" dirty="0" smtClean="0"/>
              <a:t/>
            </a:r>
            <a:br>
              <a:rPr lang="en-US" dirty="0" smtClean="0"/>
            </a:br>
            <a:r>
              <a:rPr lang="en-US" dirty="0" smtClean="0"/>
              <a:t/>
            </a:r>
            <a:br>
              <a:rPr lang="en-US" dirty="0" smtClean="0"/>
            </a:br>
            <a:endParaRPr lang="en-US" dirty="0"/>
          </a:p>
        </p:txBody>
      </p:sp>
      <p:pic>
        <p:nvPicPr>
          <p:cNvPr id="16" name="صورة 15" descr="1-e1486171886387.jpg"/>
          <p:cNvPicPr/>
          <p:nvPr/>
        </p:nvPicPr>
        <p:blipFill>
          <a:blip r:embed="rId2"/>
          <a:stretch>
            <a:fillRect/>
          </a:stretch>
        </p:blipFill>
        <p:spPr>
          <a:xfrm>
            <a:off x="5906113" y="2216464"/>
            <a:ext cx="5680836" cy="3488299"/>
          </a:xfrm>
          <a:prstGeom prst="rect">
            <a:avLst/>
          </a:prstGeom>
        </p:spPr>
      </p:pic>
    </p:spTree>
    <p:extLst>
      <p:ext uri="{BB962C8B-B14F-4D97-AF65-F5344CB8AC3E}">
        <p14:creationId xmlns="" xmlns:p14="http://schemas.microsoft.com/office/powerpoint/2010/main" val="2824856419"/>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59465" y="1428326"/>
            <a:ext cx="10515600" cy="1484995"/>
          </a:xfrm>
        </p:spPr>
        <p:txBody>
          <a:bodyPr>
            <a:normAutofit/>
          </a:bodyPr>
          <a:lstStyle/>
          <a:p>
            <a:pPr algn="ctr" rtl="0"/>
            <a:r>
              <a:rPr lang="en-US" sz="4800" dirty="0" smtClean="0">
                <a:latin typeface="Times New Roman" panose="02020603050405020304" pitchFamily="18" charset="0"/>
                <a:cs typeface="Times New Roman" panose="02020603050405020304" pitchFamily="18" charset="0"/>
              </a:rPr>
              <a:t>DESIGN OF STRUCTURAL MEMBER &amp; DETALING </a:t>
            </a:r>
            <a:endParaRPr lang="ar-JO" sz="4800" dirty="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795670" y="3402419"/>
            <a:ext cx="10515600" cy="2636874"/>
          </a:xfrm>
          <a:prstGeom prst="rect">
            <a:avLst/>
          </a:prstGeom>
        </p:spPr>
        <p:txBody>
          <a:bodyPr vert="horz" lIns="91440" tIns="45720" rIns="91440" bIns="45720" rtlCol="1" anchor="b">
            <a:normAutofit/>
          </a:bodyPr>
          <a:lstStyle/>
          <a:p>
            <a:pPr marL="0" marR="0" lvl="0" indent="0" algn="l" defTabSz="914400" rtl="0" eaLnBrk="1" fontAlgn="auto" latinLnBrk="0" hangingPunct="1">
              <a:lnSpc>
                <a:spcPct val="90000"/>
              </a:lnSpc>
              <a:spcBef>
                <a:spcPct val="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SLABS</a:t>
            </a:r>
          </a:p>
          <a:p>
            <a:pPr marL="0" marR="0" lvl="0" indent="0" algn="l" defTabSz="914400" rtl="0" eaLnBrk="1" fontAlgn="auto" latinLnBrk="0" hangingPunct="1">
              <a:lnSpc>
                <a:spcPct val="90000"/>
              </a:lnSpc>
              <a:spcBef>
                <a:spcPct val="0"/>
              </a:spcBef>
              <a:spcAft>
                <a:spcPts val="0"/>
              </a:spcAft>
              <a:buClrTx/>
              <a:buSzTx/>
              <a:buFont typeface="Arial" pitchFamily="34" charset="0"/>
              <a:buChar char="•"/>
              <a:tabLst/>
              <a:defRPr/>
            </a:pPr>
            <a:r>
              <a:rPr lang="en-US" sz="3600" dirty="0" smtClean="0">
                <a:latin typeface="Times New Roman" panose="02020603050405020304" pitchFamily="18" charset="0"/>
                <a:ea typeface="+mj-ea"/>
                <a:cs typeface="Times New Roman" panose="02020603050405020304" pitchFamily="18" charset="0"/>
              </a:rPr>
              <a:t>BEAMS</a:t>
            </a:r>
          </a:p>
          <a:p>
            <a:pPr marL="0" marR="0" lvl="0" indent="0" algn="l" defTabSz="914400" rtl="0" eaLnBrk="1" fontAlgn="auto" latinLnBrk="0" hangingPunct="1">
              <a:lnSpc>
                <a:spcPct val="90000"/>
              </a:lnSpc>
              <a:spcBef>
                <a:spcPct val="0"/>
              </a:spcBef>
              <a:spcAft>
                <a:spcPts val="0"/>
              </a:spcAft>
              <a:buClrTx/>
              <a:buSzTx/>
              <a:buFont typeface="Arial" pitchFamily="34" charset="0"/>
              <a:buChar char="•"/>
              <a:tabLst/>
              <a:defRPr/>
            </a:pPr>
            <a:r>
              <a:rPr kumimoji="0" lang="en-US"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COLUMNS</a:t>
            </a:r>
          </a:p>
          <a:p>
            <a:pPr marL="0" marR="0" lvl="0" indent="0" algn="l" defTabSz="914400" rtl="0" eaLnBrk="1" fontAlgn="auto" latinLnBrk="0" hangingPunct="1">
              <a:lnSpc>
                <a:spcPct val="90000"/>
              </a:lnSpc>
              <a:spcBef>
                <a:spcPct val="0"/>
              </a:spcBef>
              <a:spcAft>
                <a:spcPts val="0"/>
              </a:spcAft>
              <a:buClrTx/>
              <a:buSzTx/>
              <a:buFont typeface="Arial" pitchFamily="34" charset="0"/>
              <a:buChar char="•"/>
              <a:tabLst/>
              <a:defRPr/>
            </a:pPr>
            <a:r>
              <a:rPr lang="en-US" sz="3600" dirty="0" smtClean="0">
                <a:latin typeface="Times New Roman" panose="02020603050405020304" pitchFamily="18" charset="0"/>
                <a:ea typeface="+mj-ea"/>
                <a:cs typeface="Times New Roman" panose="02020603050405020304" pitchFamily="18" charset="0"/>
              </a:rPr>
              <a:t>FOOTING</a:t>
            </a:r>
            <a:endParaRPr kumimoji="0" lang="ar-JO" sz="3600" b="0" i="0" u="none" strike="noStrike" kern="1200" cap="none" spc="0" normalizeH="0" baseline="0" noProof="0" dirty="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387580"/>
            <a:ext cx="12192000" cy="5744705"/>
          </a:xfrm>
          <a:prstGeom prst="rect">
            <a:avLst/>
          </a:prstGeom>
          <a:noFill/>
          <a:ln w="9525">
            <a:noFill/>
            <a:miter lim="800000"/>
            <a:headEnd/>
            <a:tailEnd/>
          </a:ln>
          <a:effectLst/>
        </p:spPr>
      </p:pic>
    </p:spTree>
    <p:extLst>
      <p:ext uri="{BB962C8B-B14F-4D97-AF65-F5344CB8AC3E}">
        <p14:creationId xmlns="" xmlns:p14="http://schemas.microsoft.com/office/powerpoint/2010/main" val="77412755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5832" y="2843638"/>
            <a:ext cx="10515600" cy="1484995"/>
          </a:xfrm>
        </p:spPr>
        <p:txBody>
          <a:bodyPr>
            <a:normAutofit/>
          </a:bodyPr>
          <a:lstStyle/>
          <a:p>
            <a:pPr algn="ctr" rtl="0"/>
            <a:r>
              <a:rPr lang="en-US" sz="4800" dirty="0" smtClean="0">
                <a:latin typeface="Times New Roman" panose="02020603050405020304" pitchFamily="18" charset="0"/>
                <a:cs typeface="Times New Roman" panose="02020603050405020304" pitchFamily="18" charset="0"/>
              </a:rPr>
              <a:t>DESIGN OF SLABS</a:t>
            </a:r>
            <a:endParaRPr lang="ar-JO" sz="4800"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838200" y="3044475"/>
            <a:ext cx="10515600" cy="2590781"/>
          </a:xfrm>
          <a:prstGeom prst="rect">
            <a:avLst/>
          </a:prstGeom>
        </p:spPr>
        <p:txBody>
          <a:bodyPr vert="horz" lIns="91440" tIns="45720" rIns="91440" bIns="45720" rtlCol="1"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endParaRPr lang="en-US" sz="4800" dirty="0" smtClean="0">
              <a:latin typeface="Times New Roman" panose="02020603050405020304" pitchFamily="18" charset="0"/>
              <a:ea typeface="+mj-ea"/>
              <a:cs typeface="Times New Roman" panose="02020603050405020304" pitchFamily="18" charset="0"/>
            </a:endParaRP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91456" y="606075"/>
            <a:ext cx="10515600" cy="2590781"/>
          </a:xfrm>
          <a:prstGeom prst="rect">
            <a:avLst/>
          </a:prstGeom>
        </p:spPr>
        <p:txBody>
          <a:bodyPr vert="horz" lIns="91440" tIns="45720" rIns="91440" bIns="45720" rtlCol="1" anchor="ctr">
            <a:normAutofit fontScale="32500" lnSpcReduction="20000"/>
          </a:bodyPr>
          <a:lstStyle/>
          <a:p>
            <a:pPr algn="l" rtl="0">
              <a:lnSpc>
                <a:spcPct val="170000"/>
              </a:lnSpc>
              <a:spcBef>
                <a:spcPct val="0"/>
              </a:spcBef>
              <a:buFont typeface="Arial" pitchFamily="34" charset="0"/>
              <a:buChar char="•"/>
              <a:defRPr/>
            </a:pPr>
            <a:r>
              <a:rPr kumimoji="0" lang="en-US" sz="96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TWO-SLAB</a:t>
            </a:r>
            <a:r>
              <a:rPr kumimoji="0" lang="en-US" sz="9600" b="0" i="0" u="none" strike="noStrike" kern="1200" cap="none" spc="0" normalizeH="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 SYSTEM (</a:t>
            </a:r>
            <a:r>
              <a:rPr lang="en-US" sz="9600" dirty="0" smtClean="0">
                <a:latin typeface="Times New Roman" panose="02020603050405020304" pitchFamily="18" charset="0"/>
                <a:cs typeface="Times New Roman" panose="02020603050405020304" pitchFamily="18" charset="0"/>
              </a:rPr>
              <a:t>Flat plate – with exterior beams)</a:t>
            </a:r>
            <a:endParaRPr kumimoji="0" lang="en-US" sz="9600" b="0" i="0" u="none" strike="noStrike" kern="1200" cap="none" spc="0" normalizeH="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endParaRPr>
          </a:p>
          <a:p>
            <a:pPr marL="0" marR="0" lvl="0" indent="0" algn="l" defTabSz="914400" rtl="0" eaLnBrk="1" fontAlgn="auto" latinLnBrk="0" hangingPunct="1">
              <a:lnSpc>
                <a:spcPct val="170000"/>
              </a:lnSpc>
              <a:spcBef>
                <a:spcPct val="0"/>
              </a:spcBef>
              <a:spcAft>
                <a:spcPts val="0"/>
              </a:spcAft>
              <a:buClrTx/>
              <a:buSzTx/>
              <a:buFont typeface="Arial" pitchFamily="34" charset="0"/>
              <a:buChar char="•"/>
              <a:tabLst/>
              <a:defRPr/>
            </a:pPr>
            <a:r>
              <a:rPr lang="en-US" sz="9600" baseline="0" dirty="0" smtClean="0">
                <a:latin typeface="Times New Roman" panose="02020603050405020304" pitchFamily="18" charset="0"/>
                <a:ea typeface="+mj-ea"/>
                <a:cs typeface="Times New Roman" panose="02020603050405020304" pitchFamily="18" charset="0"/>
              </a:rPr>
              <a:t>h</a:t>
            </a:r>
            <a:r>
              <a:rPr lang="en-US" sz="9600" dirty="0" smtClean="0">
                <a:latin typeface="Times New Roman" panose="02020603050405020304" pitchFamily="18" charset="0"/>
                <a:ea typeface="+mj-ea"/>
                <a:cs typeface="Times New Roman" panose="02020603050405020304" pitchFamily="18" charset="0"/>
              </a:rPr>
              <a:t> = 240 mm , d = 200mm , b =1000mm</a:t>
            </a:r>
          </a:p>
          <a:p>
            <a:pPr lvl="0" algn="l" rtl="0">
              <a:lnSpc>
                <a:spcPct val="170000"/>
              </a:lnSpc>
              <a:spcBef>
                <a:spcPct val="0"/>
              </a:spcBef>
              <a:buFont typeface="Arial" pitchFamily="34" charset="0"/>
              <a:buChar char="•"/>
              <a:defRPr/>
            </a:pPr>
            <a:r>
              <a:rPr lang="en-US" sz="9600" dirty="0" smtClean="0">
                <a:latin typeface="Times New Roman" panose="02020603050405020304" pitchFamily="18" charset="0"/>
                <a:ea typeface="+mj-ea"/>
                <a:cs typeface="Times New Roman" panose="02020603050405020304" pitchFamily="18" charset="0"/>
              </a:rPr>
              <a:t>As min . ,</a:t>
            </a:r>
            <a:r>
              <a:rPr lang="en-US" sz="9600" dirty="0" smtClean="0">
                <a:latin typeface="Times New Roman" panose="02020603050405020304" pitchFamily="18" charset="0"/>
                <a:cs typeface="Times New Roman" panose="02020603050405020304" pitchFamily="18" charset="0"/>
              </a:rPr>
              <a:t>Mu min.</a:t>
            </a:r>
            <a:r>
              <a:rPr lang="en-US" sz="9600" dirty="0" smtClean="0">
                <a:latin typeface="Times New Roman" panose="02020603050405020304" pitchFamily="18" charset="0"/>
                <a:ea typeface="+mj-ea"/>
                <a:cs typeface="Times New Roman" panose="02020603050405020304" pitchFamily="18" charset="0"/>
              </a:rPr>
              <a:t> </a:t>
            </a:r>
          </a:p>
          <a:p>
            <a:pPr marL="0" marR="0" lvl="0" indent="0" algn="l" defTabSz="914400" rtl="0" eaLnBrk="1" fontAlgn="auto" latinLnBrk="0" hangingPunct="1">
              <a:lnSpc>
                <a:spcPct val="170000"/>
              </a:lnSpc>
              <a:spcBef>
                <a:spcPct val="0"/>
              </a:spcBef>
              <a:spcAft>
                <a:spcPts val="0"/>
              </a:spcAft>
              <a:buClrTx/>
              <a:buSzTx/>
              <a:tabLst/>
              <a:defRPr/>
            </a:pPr>
            <a:endParaRPr lang="en-US" sz="9600" dirty="0" smtClean="0">
              <a:latin typeface="Times New Roman" panose="02020603050405020304" pitchFamily="18" charset="0"/>
              <a:ea typeface="+mj-ea"/>
              <a:cs typeface="Times New Roman" panose="02020603050405020304" pitchFamily="18" charset="0"/>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lang="en-US" sz="4800" dirty="0" smtClean="0">
              <a:latin typeface="Times New Roman" panose="02020603050405020304" pitchFamily="18" charset="0"/>
              <a:ea typeface="+mj-ea"/>
              <a:cs typeface="Times New Roman" panose="02020603050405020304" pitchFamily="18" charset="0"/>
            </a:endParaRPr>
          </a:p>
        </p:txBody>
      </p:sp>
      <p:pic>
        <p:nvPicPr>
          <p:cNvPr id="2050" name="Picture 2"/>
          <p:cNvPicPr>
            <a:picLocks noChangeAspect="1" noChangeArrowheads="1"/>
          </p:cNvPicPr>
          <p:nvPr/>
        </p:nvPicPr>
        <p:blipFill>
          <a:blip r:embed="rId2"/>
          <a:srcRect/>
          <a:stretch>
            <a:fillRect/>
          </a:stretch>
        </p:blipFill>
        <p:spPr bwMode="auto">
          <a:xfrm>
            <a:off x="333828" y="2942771"/>
            <a:ext cx="7648575" cy="3581400"/>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30823" y="596912"/>
            <a:ext cx="10515600" cy="1484995"/>
          </a:xfrm>
        </p:spPr>
        <p:txBody>
          <a:bodyPr>
            <a:normAutofit/>
          </a:bodyPr>
          <a:lstStyle/>
          <a:p>
            <a:pPr algn="ctr" rtl="0"/>
            <a:r>
              <a:rPr lang="en-US" sz="4000" dirty="0" smtClean="0">
                <a:latin typeface="Times New Roman" panose="02020603050405020304" pitchFamily="18" charset="0"/>
                <a:cs typeface="Times New Roman" panose="02020603050405020304" pitchFamily="18" charset="0"/>
              </a:rPr>
              <a:t>DESIGN OF BEAMS</a:t>
            </a:r>
            <a:endParaRPr lang="ar-JO" sz="4000"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302941" y="3133685"/>
            <a:ext cx="4945912" cy="1867767"/>
          </a:xfrm>
          <a:prstGeom prst="rect">
            <a:avLst/>
          </a:prstGeom>
        </p:spPr>
        <p:txBody>
          <a:bodyPr vert="horz" lIns="91440" tIns="45720" rIns="91440" bIns="45720" rtlCol="1" anchor="ctr">
            <a:normAutofit fontScale="62500" lnSpcReduction="20000"/>
          </a:bodyPr>
          <a:lstStyle/>
          <a:p>
            <a:pPr marL="0" marR="0" lvl="0" indent="0" algn="l" defTabSz="914400" rtl="0" eaLnBrk="1" fontAlgn="auto" latinLnBrk="0" hangingPunct="1">
              <a:lnSpc>
                <a:spcPct val="170000"/>
              </a:lnSpc>
              <a:spcBef>
                <a:spcPct val="0"/>
              </a:spcBef>
              <a:spcAft>
                <a:spcPts val="0"/>
              </a:spcAft>
              <a:buClrTx/>
              <a:buSzTx/>
              <a:buFont typeface="Arial" pitchFamily="34" charset="0"/>
              <a:buChar char="•"/>
              <a:tabLst/>
              <a:defRPr/>
            </a:pPr>
            <a:r>
              <a:rPr kumimoji="0" lang="en-US" sz="58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FIXED DIMENSIONS</a:t>
            </a:r>
            <a:endParaRPr kumimoji="0" lang="en-US" sz="5800" b="0" i="0" u="none" strike="noStrike" kern="1200" cap="none" spc="0" normalizeH="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endParaRPr>
          </a:p>
          <a:p>
            <a:pPr marL="0" marR="0" lvl="0" indent="0" algn="l" defTabSz="914400" rtl="0" eaLnBrk="1" fontAlgn="auto" latinLnBrk="0" hangingPunct="1">
              <a:lnSpc>
                <a:spcPct val="170000"/>
              </a:lnSpc>
              <a:spcBef>
                <a:spcPct val="0"/>
              </a:spcBef>
              <a:spcAft>
                <a:spcPts val="0"/>
              </a:spcAft>
              <a:buClrTx/>
              <a:buSzTx/>
              <a:buFont typeface="Arial" pitchFamily="34" charset="0"/>
              <a:buChar char="•"/>
              <a:tabLst/>
              <a:defRPr/>
            </a:pPr>
            <a:r>
              <a:rPr lang="en-US" sz="5800" baseline="0" dirty="0" smtClean="0">
                <a:latin typeface="Times New Roman" panose="02020603050405020304" pitchFamily="18" charset="0"/>
                <a:ea typeface="+mj-ea"/>
                <a:cs typeface="Times New Roman" panose="02020603050405020304" pitchFamily="18" charset="0"/>
              </a:rPr>
              <a:t> 20*50</a:t>
            </a:r>
            <a:endParaRPr lang="en-US" sz="5800" dirty="0" smtClean="0">
              <a:latin typeface="Times New Roman" panose="02020603050405020304" pitchFamily="18" charset="0"/>
              <a:ea typeface="+mj-ea"/>
              <a:cs typeface="Times New Roman" panose="02020603050405020304" pitchFamily="18" charset="0"/>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lang="en-US" sz="4800" dirty="0" smtClean="0">
              <a:latin typeface="Times New Roman" panose="02020603050405020304" pitchFamily="18" charset="0"/>
              <a:ea typeface="+mj-ea"/>
              <a:cs typeface="Times New Roman" panose="02020603050405020304" pitchFamily="18" charset="0"/>
            </a:endParaRPr>
          </a:p>
        </p:txBody>
      </p:sp>
      <p:pic>
        <p:nvPicPr>
          <p:cNvPr id="2050" name="Picture 2"/>
          <p:cNvPicPr>
            <a:picLocks noChangeAspect="1" noChangeArrowheads="1"/>
          </p:cNvPicPr>
          <p:nvPr/>
        </p:nvPicPr>
        <p:blipFill>
          <a:blip r:embed="rId2"/>
          <a:srcRect/>
          <a:stretch>
            <a:fillRect/>
          </a:stretch>
        </p:blipFill>
        <p:spPr bwMode="auto">
          <a:xfrm>
            <a:off x="5419725" y="0"/>
            <a:ext cx="6772275" cy="6858000"/>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52288" y="2872666"/>
            <a:ext cx="10515600" cy="1484995"/>
          </a:xfrm>
        </p:spPr>
        <p:txBody>
          <a:bodyPr>
            <a:normAutofit/>
          </a:bodyPr>
          <a:lstStyle/>
          <a:p>
            <a:pPr algn="ctr" rtl="0"/>
            <a:r>
              <a:rPr lang="en-US" sz="4800" dirty="0" smtClean="0">
                <a:latin typeface="Times New Roman" panose="02020603050405020304" pitchFamily="18" charset="0"/>
                <a:cs typeface="Times New Roman" panose="02020603050405020304" pitchFamily="18" charset="0"/>
              </a:rPr>
              <a:t>DESIGN OF COLUMNS</a:t>
            </a:r>
            <a:endParaRPr lang="ar-JO" sz="4800"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838200" y="3044475"/>
            <a:ext cx="10515600" cy="2590781"/>
          </a:xfrm>
          <a:prstGeom prst="rect">
            <a:avLst/>
          </a:prstGeom>
        </p:spPr>
        <p:txBody>
          <a:bodyPr vert="horz" lIns="91440" tIns="45720" rIns="91440" bIns="45720" rtlCol="1"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endParaRPr lang="en-US" sz="4800" dirty="0" smtClean="0">
              <a:latin typeface="Times New Roman" panose="02020603050405020304" pitchFamily="18" charset="0"/>
              <a:ea typeface="+mj-ea"/>
              <a:cs typeface="Times New Roman" panose="02020603050405020304" pitchFamily="18" charset="0"/>
            </a:endParaRPr>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38200" y="3044475"/>
            <a:ext cx="10515600" cy="2590781"/>
          </a:xfrm>
          <a:prstGeom prst="rect">
            <a:avLst/>
          </a:prstGeom>
        </p:spPr>
        <p:txBody>
          <a:bodyPr vert="horz" lIns="91440" tIns="45720" rIns="91440" bIns="45720" rtlCol="1"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endParaRPr lang="en-US" sz="4800" dirty="0" smtClean="0">
              <a:latin typeface="Times New Roman" panose="02020603050405020304" pitchFamily="18" charset="0"/>
              <a:ea typeface="+mj-ea"/>
              <a:cs typeface="Times New Roman" panose="02020603050405020304" pitchFamily="18" charset="0"/>
            </a:endParaRPr>
          </a:p>
        </p:txBody>
      </p:sp>
      <p:pic>
        <p:nvPicPr>
          <p:cNvPr id="3075" name="Picture 3"/>
          <p:cNvPicPr>
            <a:picLocks noChangeAspect="1" noChangeArrowheads="1"/>
          </p:cNvPicPr>
          <p:nvPr/>
        </p:nvPicPr>
        <p:blipFill>
          <a:blip r:embed="rId2"/>
          <a:srcRect/>
          <a:stretch>
            <a:fillRect/>
          </a:stretch>
        </p:blipFill>
        <p:spPr bwMode="auto">
          <a:xfrm>
            <a:off x="504496" y="913666"/>
            <a:ext cx="11256579" cy="5944334"/>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37774" y="2698495"/>
            <a:ext cx="10515600" cy="1484995"/>
          </a:xfrm>
        </p:spPr>
        <p:txBody>
          <a:bodyPr>
            <a:normAutofit/>
          </a:bodyPr>
          <a:lstStyle/>
          <a:p>
            <a:pPr algn="ctr" rtl="0"/>
            <a:r>
              <a:rPr lang="en-US" sz="4800" dirty="0" smtClean="0">
                <a:latin typeface="Times New Roman" panose="02020603050405020304" pitchFamily="18" charset="0"/>
                <a:cs typeface="Times New Roman" panose="02020603050405020304" pitchFamily="18" charset="0"/>
              </a:rPr>
              <a:t>DESIGN OF MAT FOUNDATION</a:t>
            </a:r>
            <a:endParaRPr lang="ar-JO" sz="4800"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838200" y="3044475"/>
            <a:ext cx="10515600" cy="2590781"/>
          </a:xfrm>
          <a:prstGeom prst="rect">
            <a:avLst/>
          </a:prstGeom>
        </p:spPr>
        <p:txBody>
          <a:bodyPr vert="horz" lIns="91440" tIns="45720" rIns="91440" bIns="45720" rtlCol="1"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endParaRPr lang="en-US" sz="4800" dirty="0" smtClean="0">
              <a:latin typeface="Times New Roman" panose="02020603050405020304" pitchFamily="18" charset="0"/>
              <a:ea typeface="+mj-ea"/>
              <a:cs typeface="Times New Roman" panose="02020603050405020304" pitchFamily="18" charset="0"/>
            </a:endParaRP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38200" y="3044475"/>
            <a:ext cx="10515600" cy="2590781"/>
          </a:xfrm>
          <a:prstGeom prst="rect">
            <a:avLst/>
          </a:prstGeom>
        </p:spPr>
        <p:txBody>
          <a:bodyPr vert="horz" lIns="91440" tIns="45720" rIns="91440" bIns="45720" rtlCol="1"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endParaRPr lang="en-US" sz="4800" dirty="0" smtClean="0">
              <a:latin typeface="Times New Roman" panose="02020603050405020304" pitchFamily="18" charset="0"/>
              <a:ea typeface="+mj-ea"/>
              <a:cs typeface="Times New Roman" panose="02020603050405020304" pitchFamily="18" charset="0"/>
            </a:endParaRPr>
          </a:p>
        </p:txBody>
      </p:sp>
      <p:sp>
        <p:nvSpPr>
          <p:cNvPr id="6" name="Title 5"/>
          <p:cNvSpPr>
            <a:spLocks noGrp="1"/>
          </p:cNvSpPr>
          <p:nvPr>
            <p:ph type="title"/>
          </p:nvPr>
        </p:nvSpPr>
        <p:spPr>
          <a:xfrm>
            <a:off x="838200" y="365125"/>
            <a:ext cx="10515600" cy="4695606"/>
          </a:xfrm>
        </p:spPr>
        <p:txBody>
          <a:bodyPr>
            <a:normAutofit/>
          </a:bodyPr>
          <a:lstStyle/>
          <a:p>
            <a:pPr algn="l">
              <a:lnSpc>
                <a:spcPct val="150000"/>
              </a:lnSpc>
            </a:pPr>
            <a:r>
              <a:rPr lang="en-US" sz="2800" dirty="0" smtClean="0"/>
              <a:t>Properties of soil  : Load bearing capacity =  </a:t>
            </a:r>
            <a:br>
              <a:rPr lang="en-US" sz="2800" dirty="0" smtClean="0"/>
            </a:br>
            <a:r>
              <a:rPr lang="en-US" sz="2800" dirty="0" smtClean="0"/>
              <a:t>Depth of mat foundation  = </a:t>
            </a:r>
            <a:br>
              <a:rPr lang="en-US" sz="2800" dirty="0" smtClean="0"/>
            </a:br>
            <a:endParaRPr lang="ar-SA" sz="2800" dirty="0"/>
          </a:p>
        </p:txBody>
      </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4320" y="3244004"/>
            <a:ext cx="3257975" cy="1279870"/>
          </a:xfrm>
        </p:spPr>
        <p:txBody>
          <a:bodyPr>
            <a:normAutofit/>
          </a:bodyPr>
          <a:lstStyle/>
          <a:p>
            <a:pPr algn="l" rtl="0"/>
            <a:r>
              <a:rPr lang="en-US" sz="5400" dirty="0">
                <a:latin typeface="Times New Roman" panose="02020603050405020304" pitchFamily="18" charset="0"/>
                <a:cs typeface="Times New Roman" panose="02020603050405020304" pitchFamily="18" charset="0"/>
              </a:rPr>
              <a:t>Thank you </a:t>
            </a:r>
            <a:endParaRPr lang="ar-JO" sz="54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410562150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466" y="386390"/>
            <a:ext cx="10515600" cy="1325563"/>
          </a:xfrm>
        </p:spPr>
        <p:txBody>
          <a:bodyPr>
            <a:normAutofit/>
          </a:bodyPr>
          <a:lstStyle/>
          <a:p>
            <a:pPr algn="l" rtl="0"/>
            <a:r>
              <a:rPr lang="en-US" sz="4800" dirty="0" smtClean="0">
                <a:latin typeface="Times New Roman" panose="02020603050405020304" pitchFamily="18" charset="0"/>
                <a:cs typeface="Times New Roman" panose="02020603050405020304" pitchFamily="18" charset="0"/>
              </a:rPr>
              <a:t>Codes </a:t>
            </a:r>
            <a:endParaRPr lang="ar-JO" sz="4800" dirty="0">
              <a:latin typeface="Times New Roman" panose="02020603050405020304" pitchFamily="18" charset="0"/>
              <a:cs typeface="Times New Roman" panose="02020603050405020304" pitchFamily="18" charset="0"/>
            </a:endParaRPr>
          </a:p>
        </p:txBody>
      </p:sp>
      <p:sp>
        <p:nvSpPr>
          <p:cNvPr id="4" name="Content Placeholder 2"/>
          <p:cNvSpPr txBox="1">
            <a:spLocks/>
          </p:cNvSpPr>
          <p:nvPr/>
        </p:nvSpPr>
        <p:spPr>
          <a:xfrm>
            <a:off x="933450" y="1714536"/>
            <a:ext cx="10515600" cy="4351338"/>
          </a:xfrm>
          <a:prstGeom prst="rect">
            <a:avLst/>
          </a:prstGeom>
        </p:spPr>
        <p:txBody>
          <a:bodyPr vert="horz" lIns="91440" tIns="45720" rIns="91440" bIns="45720" rtlCol="1">
            <a:noAutofit/>
          </a:bodyPr>
          <a:lstStyle/>
          <a:p>
            <a:pPr marL="228600" marR="0" lvl="0" indent="-228600" algn="l" defTabSz="914400" rtl="0" eaLnBrk="1" fontAlgn="auto" latinLnBrk="0" hangingPunct="1">
              <a:lnSpc>
                <a:spcPct val="150000"/>
              </a:lnSpc>
              <a:spcBef>
                <a:spcPct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UBC</a:t>
            </a:r>
            <a:r>
              <a:rPr kumimoji="0" lang="en-US" sz="3200" b="0" i="0" u="none" strike="noStrike" kern="1200" cap="none" spc="0" normalizeH="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 97 </a:t>
            </a:r>
          </a:p>
          <a:p>
            <a:pPr marL="228600" marR="0" lvl="0" indent="-228600" algn="l" defTabSz="914400" rtl="0" eaLnBrk="1" fontAlgn="auto" latinLnBrk="0" hangingPunct="1">
              <a:lnSpc>
                <a:spcPct val="150000"/>
              </a:lnSpc>
              <a:spcBef>
                <a:spcPct val="0"/>
              </a:spcBef>
              <a:spcAft>
                <a:spcPts val="0"/>
              </a:spcAft>
              <a:buClrTx/>
              <a:buSzTx/>
              <a:buFont typeface="Arial" panose="020B0604020202020204" pitchFamily="34" charset="0"/>
              <a:buChar char="•"/>
              <a:tabLst/>
              <a:defRPr/>
            </a:pPr>
            <a:r>
              <a:rPr lang="en-US" sz="3200" baseline="0" dirty="0" smtClean="0">
                <a:latin typeface="Times New Roman" panose="02020603050405020304" pitchFamily="18" charset="0"/>
                <a:ea typeface="+mj-ea"/>
                <a:cs typeface="Times New Roman" panose="02020603050405020304" pitchFamily="18" charset="0"/>
              </a:rPr>
              <a:t>ASCE</a:t>
            </a:r>
            <a:r>
              <a:rPr lang="en-US" sz="3200" dirty="0" smtClean="0">
                <a:latin typeface="Times New Roman" panose="02020603050405020304" pitchFamily="18" charset="0"/>
                <a:ea typeface="+mj-ea"/>
                <a:cs typeface="Times New Roman" panose="02020603050405020304" pitchFamily="18" charset="0"/>
              </a:rPr>
              <a:t> 7-10  </a:t>
            </a:r>
          </a:p>
          <a:p>
            <a:pPr marL="228600" marR="0" lvl="0" indent="-228600" algn="l" defTabSz="914400" rtl="0" eaLnBrk="1" fontAlgn="auto" latinLnBrk="0" hangingPunct="1">
              <a:lnSpc>
                <a:spcPct val="150000"/>
              </a:lnSpc>
              <a:spcBef>
                <a:spcPct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ACI</a:t>
            </a:r>
            <a:r>
              <a:rPr kumimoji="0" lang="en-US" sz="3200" b="0" i="0" u="none" strike="noStrike" kern="1200" cap="none" spc="0" normalizeH="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 318-14  </a:t>
            </a:r>
            <a:endParaRPr kumimoji="0" lang="en-US" sz="3200" b="0" i="0" u="none" strike="noStrike" kern="1200" cap="none" spc="0" normalizeH="0" baseline="0" noProof="0" dirty="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xmlns="" val="194063186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0" descr="6996513.jpg">
            <a:extLst>
              <a:ext uri="{FF2B5EF4-FFF2-40B4-BE49-F238E27FC236}">
                <a16:creationId xmlns:a16="http://schemas.microsoft.com/office/drawing/2014/main" xmlns="" id="{E6D0FD86-8706-40A1-BE9D-AD4387F3B585}"/>
              </a:ext>
            </a:extLst>
          </p:cNvPr>
          <p:cNvPicPr/>
          <p:nvPr/>
        </p:nvPicPr>
        <p:blipFill>
          <a:blip r:embed="rId2"/>
          <a:stretch>
            <a:fillRect/>
          </a:stretch>
        </p:blipFill>
        <p:spPr>
          <a:xfrm>
            <a:off x="1848077" y="2090057"/>
            <a:ext cx="3383417" cy="2146028"/>
          </a:xfrm>
          <a:prstGeom prst="rect">
            <a:avLst/>
          </a:prstGeom>
        </p:spPr>
      </p:pic>
      <p:pic>
        <p:nvPicPr>
          <p:cNvPr id="3" name="صورة 1" descr="uboot-beton-formwork-double-300x163.jpg">
            <a:extLst>
              <a:ext uri="{FF2B5EF4-FFF2-40B4-BE49-F238E27FC236}">
                <a16:creationId xmlns:a16="http://schemas.microsoft.com/office/drawing/2014/main" xmlns="" id="{74A97BC9-3FE8-4679-9079-4E3939D69E2C}"/>
              </a:ext>
            </a:extLst>
          </p:cNvPr>
          <p:cNvPicPr/>
          <p:nvPr/>
        </p:nvPicPr>
        <p:blipFill>
          <a:blip r:embed="rId3"/>
          <a:stretch>
            <a:fillRect/>
          </a:stretch>
        </p:blipFill>
        <p:spPr>
          <a:xfrm>
            <a:off x="6828725" y="2090057"/>
            <a:ext cx="3383417" cy="2146028"/>
          </a:xfrm>
          <a:prstGeom prst="rect">
            <a:avLst/>
          </a:prstGeom>
        </p:spPr>
      </p:pic>
      <p:sp>
        <p:nvSpPr>
          <p:cNvPr id="4" name="Rectangle 3">
            <a:extLst>
              <a:ext uri="{FF2B5EF4-FFF2-40B4-BE49-F238E27FC236}">
                <a16:creationId xmlns:a16="http://schemas.microsoft.com/office/drawing/2014/main" xmlns="" id="{DA404A01-7A08-4495-9EA8-C25F9C29C8FC}"/>
              </a:ext>
            </a:extLst>
          </p:cNvPr>
          <p:cNvSpPr/>
          <p:nvPr/>
        </p:nvSpPr>
        <p:spPr>
          <a:xfrm>
            <a:off x="1848077" y="4514725"/>
            <a:ext cx="2987806" cy="369332"/>
          </a:xfrm>
          <a:prstGeom prst="rect">
            <a:avLst/>
          </a:prstGeom>
        </p:spPr>
        <p:txBody>
          <a:bodyPr wrap="none">
            <a:spAutoFit/>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The shape of U-Boot Segment</a:t>
            </a:r>
            <a:endParaRPr lang="en-US" dirty="0"/>
          </a:p>
        </p:txBody>
      </p:sp>
      <p:sp>
        <p:nvSpPr>
          <p:cNvPr id="5" name="Rectangle 4">
            <a:extLst>
              <a:ext uri="{FF2B5EF4-FFF2-40B4-BE49-F238E27FC236}">
                <a16:creationId xmlns:a16="http://schemas.microsoft.com/office/drawing/2014/main" xmlns="" id="{E8617AAF-8DCB-4955-A772-900CF2FFE09D}"/>
              </a:ext>
            </a:extLst>
          </p:cNvPr>
          <p:cNvSpPr/>
          <p:nvPr/>
        </p:nvSpPr>
        <p:spPr>
          <a:xfrm>
            <a:off x="6828725" y="4521591"/>
            <a:ext cx="3672607" cy="369332"/>
          </a:xfrm>
          <a:prstGeom prst="rect">
            <a:avLst/>
          </a:prstGeom>
        </p:spPr>
        <p:txBody>
          <a:bodyPr wrap="none">
            <a:spAutoFit/>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Section of the Slab for U-Boot system</a:t>
            </a:r>
            <a:endParaRPr lang="en-US" dirty="0"/>
          </a:p>
        </p:txBody>
      </p:sp>
      <p:sp>
        <p:nvSpPr>
          <p:cNvPr id="6" name="Rectangle 5">
            <a:extLst>
              <a:ext uri="{FF2B5EF4-FFF2-40B4-BE49-F238E27FC236}">
                <a16:creationId xmlns:a16="http://schemas.microsoft.com/office/drawing/2014/main" xmlns="" id="{DB26E4E1-B5C4-4DC0-9196-EAE868C89E43}"/>
              </a:ext>
            </a:extLst>
          </p:cNvPr>
          <p:cNvSpPr/>
          <p:nvPr/>
        </p:nvSpPr>
        <p:spPr>
          <a:xfrm>
            <a:off x="1848077" y="704334"/>
            <a:ext cx="5234894" cy="646331"/>
          </a:xfrm>
          <a:prstGeom prst="rect">
            <a:avLst/>
          </a:prstGeom>
        </p:spPr>
        <p:txBody>
          <a:bodyPr wrap="square">
            <a:spAutoFit/>
          </a:bodyPr>
          <a:lstStyle/>
          <a:p>
            <a:pPr algn="l" rtl="0"/>
            <a:r>
              <a:rPr lang="en-US" sz="3600" dirty="0"/>
              <a:t>U-Boot is used in the Slabs:</a:t>
            </a:r>
            <a:endParaRPr lang="en-US" sz="2400" dirty="0"/>
          </a:p>
        </p:txBody>
      </p:sp>
    </p:spTree>
    <p:extLst>
      <p:ext uri="{BB962C8B-B14F-4D97-AF65-F5344CB8AC3E}">
        <p14:creationId xmlns:p14="http://schemas.microsoft.com/office/powerpoint/2010/main" xmlns="" val="1914687968"/>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070"/>
            <a:ext cx="10515600" cy="1325563"/>
          </a:xfrm>
        </p:spPr>
        <p:txBody>
          <a:bodyPr>
            <a:normAutofit/>
          </a:bodyPr>
          <a:lstStyle/>
          <a:p>
            <a:pPr algn="l" rtl="0"/>
            <a:r>
              <a:rPr lang="en-US" sz="4800" dirty="0">
                <a:latin typeface="Times New Roman" panose="02020603050405020304" pitchFamily="18" charset="0"/>
                <a:cs typeface="Times New Roman" panose="02020603050405020304" pitchFamily="18" charset="0"/>
              </a:rPr>
              <a:t>WHY </a:t>
            </a:r>
            <a:r>
              <a:rPr lang="en-US" sz="4800" dirty="0" smtClean="0">
                <a:latin typeface="Times New Roman" panose="02020603050405020304" pitchFamily="18" charset="0"/>
                <a:cs typeface="Times New Roman" panose="02020603050405020304" pitchFamily="18" charset="0"/>
              </a:rPr>
              <a:t>?!</a:t>
            </a:r>
            <a:endParaRPr lang="ar-JO" sz="4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0740" y="3902979"/>
            <a:ext cx="1895475" cy="2409825"/>
          </a:xfrm>
          <a:prstGeom prst="rect">
            <a:avLst/>
          </a:prstGeom>
        </p:spPr>
      </p:pic>
      <p:pic>
        <p:nvPicPr>
          <p:cNvPr id="1027" name="Picture 3"/>
          <p:cNvPicPr>
            <a:picLocks noChangeAspect="1" noChangeArrowheads="1"/>
          </p:cNvPicPr>
          <p:nvPr/>
        </p:nvPicPr>
        <p:blipFill>
          <a:blip r:embed="rId3"/>
          <a:srcRect/>
          <a:stretch>
            <a:fillRect/>
          </a:stretch>
        </p:blipFill>
        <p:spPr bwMode="auto">
          <a:xfrm>
            <a:off x="742950" y="1495425"/>
            <a:ext cx="2713914" cy="2190750"/>
          </a:xfrm>
          <a:prstGeom prst="rect">
            <a:avLst/>
          </a:prstGeom>
          <a:noFill/>
          <a:ln w="9525">
            <a:noFill/>
            <a:miter lim="800000"/>
            <a:headEnd/>
            <a:tailEnd/>
          </a:ln>
          <a:effectLst/>
        </p:spPr>
      </p:pic>
      <p:pic>
        <p:nvPicPr>
          <p:cNvPr id="1030" name="Picture 6"/>
          <p:cNvPicPr>
            <a:picLocks noChangeAspect="1" noChangeArrowheads="1"/>
          </p:cNvPicPr>
          <p:nvPr/>
        </p:nvPicPr>
        <p:blipFill>
          <a:blip r:embed="rId4" cstate="print"/>
          <a:srcRect/>
          <a:stretch>
            <a:fillRect/>
          </a:stretch>
        </p:blipFill>
        <p:spPr bwMode="auto">
          <a:xfrm>
            <a:off x="3719217" y="457200"/>
            <a:ext cx="3840563" cy="6400800"/>
          </a:xfrm>
          <a:prstGeom prst="rect">
            <a:avLst/>
          </a:prstGeom>
          <a:noFill/>
          <a:ln w="9525">
            <a:noFill/>
            <a:miter lim="800000"/>
            <a:headEnd/>
            <a:tailEnd/>
          </a:ln>
          <a:effectLst/>
        </p:spPr>
      </p:pic>
      <p:pic>
        <p:nvPicPr>
          <p:cNvPr id="1031" name="Picture 7" descr="E:\مصعب\هندسة\التدريب العملي\الصور\٢٠١٨٠٧٠٨_١٠٤٧٥٢.jpg"/>
          <p:cNvPicPr>
            <a:picLocks noChangeAspect="1" noChangeArrowheads="1"/>
          </p:cNvPicPr>
          <p:nvPr/>
        </p:nvPicPr>
        <p:blipFill>
          <a:blip r:embed="rId5" cstate="print"/>
          <a:srcRect/>
          <a:stretch>
            <a:fillRect/>
          </a:stretch>
        </p:blipFill>
        <p:spPr bwMode="auto">
          <a:xfrm rot="5400000">
            <a:off x="6624320" y="1633220"/>
            <a:ext cx="6530975" cy="3918585"/>
          </a:xfrm>
          <a:prstGeom prst="rect">
            <a:avLst/>
          </a:prstGeom>
          <a:noFill/>
        </p:spPr>
      </p:pic>
    </p:spTree>
    <p:extLst>
      <p:ext uri="{BB962C8B-B14F-4D97-AF65-F5344CB8AC3E}">
        <p14:creationId xmlns:p14="http://schemas.microsoft.com/office/powerpoint/2010/main" xmlns="" val="118638292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1EE383-01E1-4E13-8406-2534DFB2B18B}"/>
              </a:ext>
            </a:extLst>
          </p:cNvPr>
          <p:cNvSpPr>
            <a:spLocks noGrp="1"/>
          </p:cNvSpPr>
          <p:nvPr>
            <p:ph type="title"/>
          </p:nvPr>
        </p:nvSpPr>
        <p:spPr/>
        <p:txBody>
          <a:bodyPr>
            <a:normAutofit/>
          </a:bodyPr>
          <a:lstStyle/>
          <a:p>
            <a:pPr algn="l" rtl="0"/>
            <a:r>
              <a:rPr lang="en-US" sz="3200" b="1" dirty="0">
                <a:latin typeface="Times New Roman" panose="02020603050405020304" pitchFamily="18" charset="0"/>
                <a:cs typeface="Times New Roman" panose="02020603050405020304" pitchFamily="18" charset="0"/>
              </a:rPr>
              <a:t>Characteristics of the Structure with U-Boot:</a:t>
            </a:r>
            <a:endParaRPr lang="en-US" sz="32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D636B808-46A3-4EA8-82B9-51139F7112BE}"/>
              </a:ext>
            </a:extLst>
          </p:cNvPr>
          <p:cNvSpPr>
            <a:spLocks noGrp="1"/>
          </p:cNvSpPr>
          <p:nvPr>
            <p:ph idx="1"/>
          </p:nvPr>
        </p:nvSpPr>
        <p:spPr>
          <a:xfrm>
            <a:off x="838200" y="1657577"/>
            <a:ext cx="10515600" cy="4002994"/>
          </a:xfrm>
        </p:spPr>
        <p:txBody>
          <a:bodyPr>
            <a:normAutofit/>
          </a:bodyPr>
          <a:lstStyle/>
          <a:p>
            <a:pPr algn="l" rtl="0"/>
            <a:r>
              <a:rPr lang="en-US" dirty="0">
                <a:latin typeface="Times New Roman" panose="02020603050405020304" pitchFamily="18" charset="0"/>
                <a:cs typeface="Times New Roman" panose="02020603050405020304" pitchFamily="18" charset="0"/>
              </a:rPr>
              <a:t>Light and with high inertia</a:t>
            </a:r>
          </a:p>
          <a:p>
            <a:pPr algn="l" rtl="0"/>
            <a:r>
              <a:rPr lang="en-US" dirty="0">
                <a:latin typeface="Times New Roman" panose="02020603050405020304" pitchFamily="18" charset="0"/>
                <a:cs typeface="Times New Roman" panose="02020603050405020304" pitchFamily="18" charset="0"/>
              </a:rPr>
              <a:t>Reduced weight on the foundations</a:t>
            </a:r>
          </a:p>
          <a:p>
            <a:pPr algn="l" rtl="0"/>
            <a:r>
              <a:rPr lang="en-US" dirty="0">
                <a:latin typeface="Times New Roman" panose="02020603050405020304" pitchFamily="18" charset="0"/>
                <a:cs typeface="Times New Roman" panose="02020603050405020304" pitchFamily="18" charset="0"/>
              </a:rPr>
              <a:t>Saving in concrete and steel strengthening</a:t>
            </a:r>
          </a:p>
          <a:p>
            <a:pPr algn="l" rtl="0"/>
            <a:r>
              <a:rPr lang="en-US" dirty="0">
                <a:latin typeface="Times New Roman" panose="02020603050405020304" pitchFamily="18" charset="0"/>
                <a:cs typeface="Times New Roman" panose="02020603050405020304" pitchFamily="18" charset="0"/>
              </a:rPr>
              <a:t>Reduced building time</a:t>
            </a:r>
          </a:p>
          <a:p>
            <a:pPr algn="l" rtl="0"/>
            <a:r>
              <a:rPr lang="en-US" dirty="0">
                <a:latin typeface="Times New Roman" panose="02020603050405020304" pitchFamily="18" charset="0"/>
                <a:cs typeface="Times New Roman" panose="02020603050405020304" pitchFamily="18" charset="0"/>
              </a:rPr>
              <a:t>Variable thickness , minimum 25 cm</a:t>
            </a:r>
          </a:p>
          <a:p>
            <a:pPr algn="l" rtl="0"/>
            <a:r>
              <a:rPr lang="en-US" dirty="0">
                <a:latin typeface="Times New Roman" panose="02020603050405020304" pitchFamily="18" charset="0"/>
                <a:cs typeface="Times New Roman" panose="02020603050405020304" pitchFamily="18" charset="0"/>
              </a:rPr>
              <a:t>High fire-resistance</a:t>
            </a:r>
          </a:p>
          <a:p>
            <a:pPr algn="l" rtl="0"/>
            <a:endParaRPr lang="en-US" dirty="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958910546"/>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1EE383-01E1-4E13-8406-2534DFB2B18B}"/>
              </a:ext>
            </a:extLst>
          </p:cNvPr>
          <p:cNvSpPr>
            <a:spLocks noGrp="1"/>
          </p:cNvSpPr>
          <p:nvPr>
            <p:ph type="title"/>
          </p:nvPr>
        </p:nvSpPr>
        <p:spPr>
          <a:xfrm>
            <a:off x="838200" y="365126"/>
            <a:ext cx="10515600" cy="723446"/>
          </a:xfrm>
        </p:spPr>
        <p:txBody>
          <a:bodyPr>
            <a:normAutofit fontScale="90000"/>
          </a:bodyPr>
          <a:lstStyle/>
          <a:p>
            <a:pPr algn="l" rtl="0"/>
            <a:r>
              <a:rPr lang="en-US" b="1" dirty="0"/>
              <a:t> </a:t>
            </a:r>
            <a:r>
              <a:rPr lang="en-US" dirty="0"/>
              <a:t/>
            </a:r>
            <a:br>
              <a:rPr lang="en-US" dirty="0"/>
            </a:br>
            <a:r>
              <a:rPr lang="en-US" b="1" dirty="0"/>
              <a:t>Advantage of using  U-Boot</a:t>
            </a:r>
            <a:endParaRPr lang="en-US" dirty="0"/>
          </a:p>
        </p:txBody>
      </p:sp>
      <p:sp>
        <p:nvSpPr>
          <p:cNvPr id="3" name="Content Placeholder 2">
            <a:extLst>
              <a:ext uri="{FF2B5EF4-FFF2-40B4-BE49-F238E27FC236}">
                <a16:creationId xmlns:a16="http://schemas.microsoft.com/office/drawing/2014/main" xmlns="" id="{D636B808-46A3-4EA8-82B9-51139F7112BE}"/>
              </a:ext>
            </a:extLst>
          </p:cNvPr>
          <p:cNvSpPr>
            <a:spLocks noGrp="1"/>
          </p:cNvSpPr>
          <p:nvPr>
            <p:ph idx="1"/>
          </p:nvPr>
        </p:nvSpPr>
        <p:spPr>
          <a:xfrm>
            <a:off x="838200" y="1657577"/>
            <a:ext cx="10515600" cy="4002994"/>
          </a:xfrm>
        </p:spPr>
        <p:txBody>
          <a:bodyPr>
            <a:normAutofit fontScale="92500" lnSpcReduction="10000"/>
          </a:bodyPr>
          <a:lstStyle/>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1D2129"/>
                </a:solidFill>
                <a:latin typeface="Times New Roman" panose="02020603050405020304" pitchFamily="18" charset="0"/>
                <a:ea typeface="Calibri" panose="020F0502020204030204" pitchFamily="34" charset="0"/>
                <a:cs typeface="Times New Roman" panose="02020603050405020304" pitchFamily="18" charset="0"/>
              </a:rPr>
              <a:t>Large span and great architectural freedom</a:t>
            </a:r>
          </a:p>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1D2129"/>
                </a:solidFill>
                <a:latin typeface="Times New Roman" panose="02020603050405020304" pitchFamily="18" charset="0"/>
                <a:ea typeface="Calibri" panose="020F0502020204030204" pitchFamily="34" charset="0"/>
                <a:cs typeface="Times New Roman" panose="02020603050405020304" pitchFamily="18" charset="0"/>
              </a:rPr>
              <a:t>Reduced slab thickness</a:t>
            </a:r>
          </a:p>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1D2129"/>
                </a:solidFill>
                <a:latin typeface="Times New Roman" panose="02020603050405020304" pitchFamily="18" charset="0"/>
                <a:ea typeface="Calibri" panose="020F0502020204030204" pitchFamily="34" charset="0"/>
                <a:cs typeface="Times New Roman" panose="02020603050405020304" pitchFamily="18" charset="0"/>
              </a:rPr>
              <a:t>Less deep foundation excavation</a:t>
            </a:r>
          </a:p>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1D2129"/>
                </a:solidFill>
                <a:latin typeface="Times New Roman" panose="02020603050405020304" pitchFamily="18" charset="0"/>
                <a:ea typeface="Calibri" panose="020F0502020204030204" pitchFamily="34" charset="0"/>
                <a:cs typeface="Times New Roman" panose="02020603050405020304" pitchFamily="18" charset="0"/>
              </a:rPr>
              <a:t>Reduction in the overall load of the structure weighing on columns and foundations</a:t>
            </a:r>
          </a:p>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1D2129"/>
                </a:solidFill>
                <a:latin typeface="Times New Roman" panose="02020603050405020304" pitchFamily="18" charset="0"/>
                <a:ea typeface="Calibri" panose="020F0502020204030204" pitchFamily="34" charset="0"/>
                <a:cs typeface="Times New Roman" panose="02020603050405020304" pitchFamily="18" charset="0"/>
              </a:rPr>
              <a:t>Reduced number of foundations</a:t>
            </a:r>
          </a:p>
          <a:p>
            <a:pPr algn="l" rtl="0"/>
            <a:endParaRPr lang="en-US" dirty="0"/>
          </a:p>
          <a:p>
            <a:pPr algn="l" rtl="0"/>
            <a:endParaRPr lang="en-US" dirty="0"/>
          </a:p>
          <a:p>
            <a:pPr algn="l" rtl="0"/>
            <a:endParaRPr lang="en-US" dirty="0"/>
          </a:p>
        </p:txBody>
      </p:sp>
    </p:spTree>
    <p:extLst>
      <p:ext uri="{BB962C8B-B14F-4D97-AF65-F5344CB8AC3E}">
        <p14:creationId xmlns:p14="http://schemas.microsoft.com/office/powerpoint/2010/main" xmlns="" val="3555367030"/>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2359</TotalTime>
  <Words>820</Words>
  <Application>Microsoft Office PowerPoint</Application>
  <PresentationFormat>مخصص</PresentationFormat>
  <Paragraphs>226</Paragraphs>
  <Slides>47</Slides>
  <Notes>5</Notes>
  <HiddenSlides>0</HiddenSlides>
  <MMClips>0</MMClips>
  <ScaleCrop>false</ScaleCrop>
  <HeadingPairs>
    <vt:vector size="4" baseType="variant">
      <vt:variant>
        <vt:lpstr>سمة</vt:lpstr>
      </vt:variant>
      <vt:variant>
        <vt:i4>1</vt:i4>
      </vt:variant>
      <vt:variant>
        <vt:lpstr>عناوين الشرائح</vt:lpstr>
      </vt:variant>
      <vt:variant>
        <vt:i4>47</vt:i4>
      </vt:variant>
    </vt:vector>
  </HeadingPairs>
  <TitlesOfParts>
    <vt:vector size="48" baseType="lpstr">
      <vt:lpstr>Office Theme</vt:lpstr>
      <vt:lpstr>Graduation Project II   Analysis and Design of Residential   Building in Nablus City</vt:lpstr>
      <vt:lpstr>Contents</vt:lpstr>
      <vt:lpstr>General Description:</vt:lpstr>
      <vt:lpstr>الشريحة 4</vt:lpstr>
      <vt:lpstr>Codes </vt:lpstr>
      <vt:lpstr>الشريحة 6</vt:lpstr>
      <vt:lpstr>WHY ?!</vt:lpstr>
      <vt:lpstr>Characteristics of the Structure with U-Boot:</vt:lpstr>
      <vt:lpstr>  Advantage of using  U-Boot</vt:lpstr>
      <vt:lpstr>الشريحة 10</vt:lpstr>
      <vt:lpstr>الشريحة 11</vt:lpstr>
      <vt:lpstr>Preliminary Design</vt:lpstr>
      <vt:lpstr>الشريحة 13</vt:lpstr>
      <vt:lpstr>الشريحة 14</vt:lpstr>
      <vt:lpstr>الشريحة 15</vt:lpstr>
      <vt:lpstr>Beam:  </vt:lpstr>
      <vt:lpstr>الشريحة 17</vt:lpstr>
      <vt:lpstr>الشريحة 18</vt:lpstr>
      <vt:lpstr>After taking the moment into consideration the sections of columns that will be used are summarized in Table: </vt:lpstr>
      <vt:lpstr>Seismic Design ( UBC 97)</vt:lpstr>
      <vt:lpstr>الشريحة 21</vt:lpstr>
      <vt:lpstr>الشريحة 22</vt:lpstr>
      <vt:lpstr>الشريحة 23</vt:lpstr>
      <vt:lpstr>الشريحة 24</vt:lpstr>
      <vt:lpstr>الشريحة 25</vt:lpstr>
      <vt:lpstr>الشريحة 26</vt:lpstr>
      <vt:lpstr>Seismic Modeling using Response Spectrum Method </vt:lpstr>
      <vt:lpstr>Seismic Modeling using Response Spectrum Method </vt:lpstr>
      <vt:lpstr>Seismic Modeling using Response Spectrum Method </vt:lpstr>
      <vt:lpstr>Seismic Modeling using Response Spectrum Method </vt:lpstr>
      <vt:lpstr>Seismic Checks </vt:lpstr>
      <vt:lpstr>الشريحة 32</vt:lpstr>
      <vt:lpstr>الشريحة 33</vt:lpstr>
      <vt:lpstr>الشريحة 34</vt:lpstr>
      <vt:lpstr>الشريحة 35</vt:lpstr>
      <vt:lpstr>الشريحة 36</vt:lpstr>
      <vt:lpstr>الشريحة 37</vt:lpstr>
      <vt:lpstr>الشريحة 38</vt:lpstr>
      <vt:lpstr>DESIGN OF STRUCTURAL MEMBER &amp; DETALING </vt:lpstr>
      <vt:lpstr>DESIGN OF SLABS</vt:lpstr>
      <vt:lpstr>الشريحة 41</vt:lpstr>
      <vt:lpstr>DESIGN OF BEAMS</vt:lpstr>
      <vt:lpstr>DESIGN OF COLUMNS</vt:lpstr>
      <vt:lpstr>الشريحة 44</vt:lpstr>
      <vt:lpstr>DESIGN OF MAT FOUNDATION</vt:lpstr>
      <vt:lpstr>Properties of soil  : Load bearing capacity =   Depth of mat foundation  =  </vt:lpstr>
      <vt:lpstr>Thank you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Resources Management in The Western Pressure Zone in Nablus city</dc:title>
  <dc:creator>Asem Basheer</dc:creator>
  <cp:lastModifiedBy>Admin</cp:lastModifiedBy>
  <cp:revision>171</cp:revision>
  <dcterms:created xsi:type="dcterms:W3CDTF">2016-05-18T07:31:48Z</dcterms:created>
  <dcterms:modified xsi:type="dcterms:W3CDTF">2018-12-23T22:53:20Z</dcterms:modified>
</cp:coreProperties>
</file>