
<file path=[Content_Types].xml><?xml version="1.0" encoding="utf-8"?>
<Types xmlns="http://schemas.openxmlformats.org/package/2006/content-types">
  <Default Extension="jfif" ContentType="image/jpeg"/>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71" r:id="rId3"/>
    <p:sldId id="281" r:id="rId4"/>
    <p:sldId id="257" r:id="rId5"/>
    <p:sldId id="259" r:id="rId6"/>
    <p:sldId id="282" r:id="rId7"/>
    <p:sldId id="283" r:id="rId8"/>
    <p:sldId id="285" r:id="rId9"/>
    <p:sldId id="258" r:id="rId10"/>
    <p:sldId id="314" r:id="rId11"/>
    <p:sldId id="315" r:id="rId12"/>
    <p:sldId id="260" r:id="rId13"/>
    <p:sldId id="261" r:id="rId14"/>
    <p:sldId id="263" r:id="rId15"/>
    <p:sldId id="262" r:id="rId16"/>
    <p:sldId id="264" r:id="rId17"/>
    <p:sldId id="309" r:id="rId18"/>
    <p:sldId id="265" r:id="rId19"/>
    <p:sldId id="310" r:id="rId20"/>
    <p:sldId id="275" r:id="rId21"/>
    <p:sldId id="274" r:id="rId22"/>
    <p:sldId id="273" r:id="rId23"/>
    <p:sldId id="272" r:id="rId24"/>
    <p:sldId id="267" r:id="rId25"/>
    <p:sldId id="279" r:id="rId26"/>
    <p:sldId id="277" r:id="rId27"/>
    <p:sldId id="280" r:id="rId28"/>
    <p:sldId id="286" r:id="rId29"/>
    <p:sldId id="288" r:id="rId30"/>
    <p:sldId id="287" r:id="rId31"/>
    <p:sldId id="289" r:id="rId32"/>
    <p:sldId id="290" r:id="rId33"/>
    <p:sldId id="291" r:id="rId34"/>
    <p:sldId id="292" r:id="rId35"/>
    <p:sldId id="293" r:id="rId36"/>
    <p:sldId id="294" r:id="rId37"/>
    <p:sldId id="297" r:id="rId38"/>
    <p:sldId id="298" r:id="rId39"/>
    <p:sldId id="295" r:id="rId40"/>
    <p:sldId id="300" r:id="rId41"/>
    <p:sldId id="311" r:id="rId42"/>
    <p:sldId id="302" r:id="rId43"/>
    <p:sldId id="299" r:id="rId44"/>
    <p:sldId id="301" r:id="rId45"/>
    <p:sldId id="312" r:id="rId46"/>
    <p:sldId id="305" r:id="rId47"/>
    <p:sldId id="307" r:id="rId48"/>
    <p:sldId id="276" r:id="rId49"/>
    <p:sldId id="313" r:id="rId50"/>
    <p:sldId id="308" r:id="rId51"/>
    <p:sldId id="269"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68" autoAdjust="0"/>
    <p:restoredTop sz="94660"/>
  </p:normalViewPr>
  <p:slideViewPr>
    <p:cSldViewPr snapToGrid="0">
      <p:cViewPr varScale="1">
        <p:scale>
          <a:sx n="88" d="100"/>
          <a:sy n="88" d="100"/>
        </p:scale>
        <p:origin x="83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A30F3BB-9DDB-4693-A56B-0F3C2DC4621E}" type="datetimeFigureOut">
              <a:rPr lang="en-US" smtClean="0"/>
              <a:t>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126545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30F3BB-9DDB-4693-A56B-0F3C2DC4621E}" type="datetimeFigureOut">
              <a:rPr lang="en-US" smtClean="0"/>
              <a:t>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3391301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30F3BB-9DDB-4693-A56B-0F3C2DC4621E}" type="datetimeFigureOut">
              <a:rPr lang="en-US" smtClean="0"/>
              <a:t>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180351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30F3BB-9DDB-4693-A56B-0F3C2DC4621E}" type="datetimeFigureOut">
              <a:rPr lang="en-US" smtClean="0"/>
              <a:t>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4148820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0F3BB-9DDB-4693-A56B-0F3C2DC4621E}" type="datetimeFigureOut">
              <a:rPr lang="en-US" smtClean="0"/>
              <a:t>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1377761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A30F3BB-9DDB-4693-A56B-0F3C2DC4621E}" type="datetimeFigureOut">
              <a:rPr lang="en-US" smtClean="0"/>
              <a:t>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2474433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A30F3BB-9DDB-4693-A56B-0F3C2DC4621E}" type="datetimeFigureOut">
              <a:rPr lang="en-US" smtClean="0"/>
              <a:t>1/14/2023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2844226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A30F3BB-9DDB-4693-A56B-0F3C2DC4621E}" type="datetimeFigureOut">
              <a:rPr lang="en-US" smtClean="0"/>
              <a:t>1/14/2023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3636462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0F3BB-9DDB-4693-A56B-0F3C2DC4621E}" type="datetimeFigureOut">
              <a:rPr lang="en-US" smtClean="0"/>
              <a:t>1/14/2023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2114336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0F3BB-9DDB-4693-A56B-0F3C2DC4621E}" type="datetimeFigureOut">
              <a:rPr lang="en-US" smtClean="0"/>
              <a:t>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3024340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0F3BB-9DDB-4693-A56B-0F3C2DC4621E}" type="datetimeFigureOut">
              <a:rPr lang="en-US" smtClean="0"/>
              <a:t>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0FB06-BD3F-44E8-B598-A862DA553A1C}" type="slidenum">
              <a:rPr lang="en-US" smtClean="0"/>
              <a:t>‹#›</a:t>
            </a:fld>
            <a:endParaRPr lang="en-US"/>
          </a:p>
        </p:txBody>
      </p:sp>
    </p:spTree>
    <p:extLst>
      <p:ext uri="{BB962C8B-B14F-4D97-AF65-F5344CB8AC3E}">
        <p14:creationId xmlns:p14="http://schemas.microsoft.com/office/powerpoint/2010/main" val="1544049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0F3BB-9DDB-4693-A56B-0F3C2DC4621E}" type="datetimeFigureOut">
              <a:rPr lang="en-US" smtClean="0"/>
              <a:t>1/14/2023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30FB06-BD3F-44E8-B598-A862DA553A1C}" type="slidenum">
              <a:rPr lang="en-US" smtClean="0"/>
              <a:t>‹#›</a:t>
            </a:fld>
            <a:endParaRPr lang="en-US"/>
          </a:p>
        </p:txBody>
      </p:sp>
    </p:spTree>
    <p:extLst>
      <p:ext uri="{BB962C8B-B14F-4D97-AF65-F5344CB8AC3E}">
        <p14:creationId xmlns:p14="http://schemas.microsoft.com/office/powerpoint/2010/main" val="3468122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fi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fif"/><Relationship Id="rId4" Type="http://schemas.openxmlformats.org/officeDocument/2006/relationships/image" Target="../media/image8.jfif"/></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6.jfif"/><Relationship Id="rId5" Type="http://schemas.openxmlformats.org/officeDocument/2006/relationships/image" Target="../media/image15.jfif"/><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fi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9.emf"/><Relationship Id="rId4" Type="http://schemas.openxmlformats.org/officeDocument/2006/relationships/package" Target="../embeddings/Microsoft_Word_Document.docx"/></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3458448" y="2186305"/>
            <a:ext cx="8299342" cy="1631216"/>
          </a:xfrm>
          <a:prstGeom prst="rect">
            <a:avLst/>
          </a:prstGeom>
        </p:spPr>
        <p:txBody>
          <a:bodyPr wrap="square">
            <a:spAutoFit/>
          </a:bodyPr>
          <a:lstStyle/>
          <a:p>
            <a:pPr algn="ctr"/>
            <a:r>
              <a:rPr lang="en-US" sz="2000" b="1" dirty="0">
                <a:latin typeface="Times New Roman" panose="02020603050405020304" pitchFamily="18" charset="0"/>
                <a:cs typeface="+mj-cs"/>
              </a:rPr>
              <a:t>Graduation Project </a:t>
            </a:r>
            <a:r>
              <a:rPr lang="en-US" sz="2000" b="1" dirty="0" smtClean="0">
                <a:latin typeface="Times New Roman" panose="02020603050405020304" pitchFamily="18" charset="0"/>
                <a:cs typeface="+mj-cs"/>
              </a:rPr>
              <a:t>II</a:t>
            </a:r>
            <a:r>
              <a:rPr lang="en-US" sz="2000" b="1" dirty="0">
                <a:latin typeface="Times New Roman" panose="02020603050405020304" pitchFamily="18" charset="0"/>
                <a:cs typeface="+mj-cs"/>
              </a:rPr>
              <a:t/>
            </a:r>
            <a:br>
              <a:rPr lang="en-US" sz="2000" b="1" dirty="0">
                <a:latin typeface="Times New Roman" panose="02020603050405020304" pitchFamily="18" charset="0"/>
                <a:cs typeface="+mj-cs"/>
              </a:rPr>
            </a:br>
            <a:r>
              <a:rPr lang="en-US" sz="2000" b="1" dirty="0">
                <a:latin typeface="Times New Roman" panose="02020603050405020304" pitchFamily="18" charset="0"/>
                <a:cs typeface="+mj-cs"/>
              </a:rPr>
              <a:t/>
            </a:r>
            <a:br>
              <a:rPr lang="en-US" sz="2000" b="1" dirty="0">
                <a:latin typeface="Times New Roman" panose="02020603050405020304" pitchFamily="18" charset="0"/>
                <a:cs typeface="+mj-cs"/>
              </a:rPr>
            </a:br>
            <a:r>
              <a:rPr lang="en-US" sz="2000" b="1" dirty="0">
                <a:latin typeface="Times New Roman" panose="02020603050405020304" pitchFamily="18" charset="0"/>
                <a:cs typeface="+mj-cs"/>
              </a:rPr>
              <a:t>{Investigating the effect of adding combination of polyester and crushed glass on the hot mix asphalt mixture}</a:t>
            </a:r>
            <a:br>
              <a:rPr lang="en-US" sz="2000" b="1" dirty="0">
                <a:latin typeface="Times New Roman" panose="02020603050405020304" pitchFamily="18" charset="0"/>
                <a:cs typeface="+mj-cs"/>
              </a:rPr>
            </a:br>
            <a:endParaRPr lang="en-US" sz="2000" b="1" dirty="0">
              <a:latin typeface="Times New Roman" panose="02020603050405020304" pitchFamily="18" charset="0"/>
              <a:cs typeface="+mj-cs"/>
            </a:endParaRPr>
          </a:p>
        </p:txBody>
      </p:sp>
      <p:pic>
        <p:nvPicPr>
          <p:cNvPr id="6" name="image1.jpeg"/>
          <p:cNvPicPr/>
          <p:nvPr/>
        </p:nvPicPr>
        <p:blipFill>
          <a:blip r:embed="rId3" cstate="print"/>
          <a:stretch>
            <a:fillRect/>
          </a:stretch>
        </p:blipFill>
        <p:spPr>
          <a:xfrm>
            <a:off x="7295607" y="281305"/>
            <a:ext cx="1570990" cy="1539875"/>
          </a:xfrm>
          <a:prstGeom prst="rect">
            <a:avLst/>
          </a:prstGeom>
        </p:spPr>
      </p:pic>
      <p:sp>
        <p:nvSpPr>
          <p:cNvPr id="7" name="Rectangle 6"/>
          <p:cNvSpPr/>
          <p:nvPr/>
        </p:nvSpPr>
        <p:spPr>
          <a:xfrm>
            <a:off x="6794068" y="770834"/>
            <a:ext cx="6096000" cy="784830"/>
          </a:xfrm>
          <a:prstGeom prst="rect">
            <a:avLst/>
          </a:prstGeom>
        </p:spPr>
        <p:txBody>
          <a:bodyPr>
            <a:spAutoFit/>
          </a:bodyPr>
          <a:lstStyle/>
          <a:p>
            <a:pPr marL="752475" marR="551180" algn="r" rtl="1">
              <a:spcBef>
                <a:spcPts val="815"/>
              </a:spcBef>
              <a:spcAft>
                <a:spcPts val="0"/>
              </a:spcAft>
            </a:pPr>
            <a:r>
              <a:rPr lang="ar-SA" sz="2000" dirty="0">
                <a:cs typeface="+mj-cs"/>
              </a:rPr>
              <a:t>جامعة النجاح الوطنية</a:t>
            </a:r>
            <a:endParaRPr lang="en-US" sz="2000" dirty="0">
              <a:cs typeface="+mj-cs"/>
            </a:endParaRPr>
          </a:p>
          <a:p>
            <a:pPr marL="752475" marR="551180" algn="r" rtl="1">
              <a:spcBef>
                <a:spcPts val="610"/>
              </a:spcBef>
              <a:spcAft>
                <a:spcPts val="0"/>
              </a:spcAft>
            </a:pPr>
            <a:r>
              <a:rPr lang="ar-SA" sz="2000" dirty="0">
                <a:cs typeface="+mj-cs"/>
              </a:rPr>
              <a:t>كلية</a:t>
            </a:r>
            <a:r>
              <a:rPr lang="en-US" sz="2000" dirty="0">
                <a:cs typeface="+mj-cs"/>
              </a:rPr>
              <a:t> </a:t>
            </a:r>
            <a:r>
              <a:rPr lang="ar-SA" sz="2000" dirty="0">
                <a:cs typeface="+mj-cs"/>
              </a:rPr>
              <a:t>الهندسة</a:t>
            </a:r>
            <a:r>
              <a:rPr lang="en-US" sz="2000" dirty="0">
                <a:cs typeface="+mj-cs"/>
              </a:rPr>
              <a:t> </a:t>
            </a:r>
            <a:r>
              <a:rPr lang="ar-JO" sz="2000" dirty="0">
                <a:cs typeface="+mj-cs"/>
              </a:rPr>
              <a:t>وتكنولوجيا المعلومات </a:t>
            </a:r>
            <a:endParaRPr lang="en-US" sz="2000" dirty="0">
              <a:cs typeface="+mj-cs"/>
            </a:endParaRPr>
          </a:p>
        </p:txBody>
      </p:sp>
      <p:sp>
        <p:nvSpPr>
          <p:cNvPr id="8" name="Rectangle 7"/>
          <p:cNvSpPr/>
          <p:nvPr/>
        </p:nvSpPr>
        <p:spPr>
          <a:xfrm>
            <a:off x="4560119" y="3760218"/>
            <a:ext cx="6096000" cy="2843984"/>
          </a:xfrm>
          <a:prstGeom prst="rect">
            <a:avLst/>
          </a:prstGeom>
        </p:spPr>
        <p:txBody>
          <a:bodyPr>
            <a:spAutoFit/>
          </a:bodyPr>
          <a:lstStyle/>
          <a:p>
            <a:pPr algn="ctr"/>
            <a:r>
              <a:rPr lang="en-US" sz="2000" b="1" dirty="0">
                <a:latin typeface="Times New Roman" panose="02020603050405020304" pitchFamily="18" charset="0"/>
                <a:cs typeface="Times New Roman" panose="02020603050405020304" pitchFamily="18" charset="0"/>
              </a:rPr>
              <a:t>By</a:t>
            </a:r>
          </a:p>
          <a:p>
            <a:pPr algn="ctr"/>
            <a:r>
              <a:rPr lang="en-US" sz="2000" b="1" dirty="0" err="1">
                <a:latin typeface="Times New Roman" panose="02020603050405020304" pitchFamily="18" charset="0"/>
                <a:cs typeface="Times New Roman" panose="02020603050405020304" pitchFamily="18" charset="0"/>
              </a:rPr>
              <a:t>Abdalrhman</a:t>
            </a:r>
            <a:r>
              <a:rPr lang="en-US" sz="2000" b="1" dirty="0">
                <a:latin typeface="Times New Roman" panose="02020603050405020304" pitchFamily="18" charset="0"/>
                <a:cs typeface="Times New Roman" panose="02020603050405020304" pitchFamily="18" charset="0"/>
              </a:rPr>
              <a:t> Salman – 11820886</a:t>
            </a:r>
          </a:p>
          <a:p>
            <a:pPr algn="ctr"/>
            <a:r>
              <a:rPr lang="en-US" sz="2000" b="1" dirty="0" err="1">
                <a:latin typeface="Times New Roman" panose="02020603050405020304" pitchFamily="18" charset="0"/>
                <a:cs typeface="Times New Roman" panose="02020603050405020304" pitchFamily="18" charset="0"/>
              </a:rPr>
              <a:t>Dyaa</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Odeh</a:t>
            </a:r>
            <a:r>
              <a:rPr lang="en-US" sz="2000" b="1" dirty="0">
                <a:latin typeface="Times New Roman" panose="02020603050405020304" pitchFamily="18" charset="0"/>
                <a:cs typeface="Times New Roman" panose="02020603050405020304" pitchFamily="18" charset="0"/>
              </a:rPr>
              <a:t>– 11820774</a:t>
            </a:r>
          </a:p>
          <a:p>
            <a:pPr algn="ctr"/>
            <a:r>
              <a:rPr lang="en-US" sz="2000" b="1" dirty="0">
                <a:latin typeface="Times New Roman" panose="02020603050405020304" pitchFamily="18" charset="0"/>
                <a:cs typeface="Times New Roman" panose="02020603050405020304" pitchFamily="18" charset="0"/>
              </a:rPr>
              <a:t>Leena AL-Qadi– 11840135</a:t>
            </a:r>
          </a:p>
          <a:p>
            <a:pPr algn="ctr"/>
            <a:r>
              <a:rPr lang="en-US" sz="2000" b="1" dirty="0" err="1">
                <a:latin typeface="Times New Roman" panose="02020603050405020304" pitchFamily="18" charset="0"/>
                <a:cs typeface="Times New Roman" panose="02020603050405020304" pitchFamily="18" charset="0"/>
              </a:rPr>
              <a:t>Nawal</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Badran</a:t>
            </a:r>
            <a:r>
              <a:rPr lang="en-US" sz="2000" b="1" dirty="0">
                <a:latin typeface="Times New Roman" panose="02020603050405020304" pitchFamily="18" charset="0"/>
                <a:cs typeface="Times New Roman" panose="02020603050405020304" pitchFamily="18" charset="0"/>
              </a:rPr>
              <a:t> – 11820101 </a:t>
            </a:r>
          </a:p>
          <a:p>
            <a:pPr algn="ctr"/>
            <a:r>
              <a:rPr lang="en-US" sz="2000" b="1" dirty="0">
                <a:latin typeface="Times New Roman" panose="02020603050405020304" pitchFamily="18" charset="0"/>
                <a:cs typeface="Times New Roman" panose="02020603050405020304" pitchFamily="18" charset="0"/>
              </a:rPr>
              <a:t>Yosef </a:t>
            </a:r>
            <a:r>
              <a:rPr lang="en-US" sz="2000" b="1" dirty="0" err="1">
                <a:latin typeface="Times New Roman" panose="02020603050405020304" pitchFamily="18" charset="0"/>
                <a:cs typeface="Times New Roman" panose="02020603050405020304" pitchFamily="18" charset="0"/>
              </a:rPr>
              <a:t>Domidi</a:t>
            </a:r>
            <a:r>
              <a:rPr lang="en-US" sz="2000" b="1" dirty="0">
                <a:latin typeface="Times New Roman" panose="02020603050405020304" pitchFamily="18" charset="0"/>
                <a:cs typeface="Times New Roman" panose="02020603050405020304" pitchFamily="18" charset="0"/>
              </a:rPr>
              <a:t>–11820873</a:t>
            </a:r>
          </a:p>
          <a:p>
            <a:pPr algn="ctr"/>
            <a:endParaRPr lang="en-US" sz="2000" b="1" dirty="0">
              <a:latin typeface="Times New Roman" panose="02020603050405020304" pitchFamily="18" charset="0"/>
              <a:cs typeface="Times New Roman" panose="02020603050405020304" pitchFamily="18" charset="0"/>
            </a:endParaRPr>
          </a:p>
          <a:p>
            <a:pPr algn="ctr"/>
            <a:r>
              <a:rPr lang="en-US" sz="2000" b="1" dirty="0">
                <a:latin typeface="Times New Roman" panose="02020603050405020304" pitchFamily="18" charset="0"/>
                <a:cs typeface="Times New Roman" panose="02020603050405020304" pitchFamily="18" charset="0"/>
              </a:rPr>
              <a:t> Supervisor: Dr. </a:t>
            </a:r>
            <a:r>
              <a:rPr lang="en-US" sz="2000" b="1" dirty="0" err="1">
                <a:latin typeface="Times New Roman" panose="02020603050405020304" pitchFamily="18" charset="0"/>
                <a:cs typeface="Times New Roman" panose="02020603050405020304" pitchFamily="18" charset="0"/>
              </a:rPr>
              <a:t>Amjad</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Issa</a:t>
            </a:r>
            <a:endParaRPr lang="en-US" sz="2000" b="1" dirty="0">
              <a:latin typeface="Times New Roman" panose="02020603050405020304" pitchFamily="18" charset="0"/>
              <a:cs typeface="Times New Roman" panose="02020603050405020304" pitchFamily="18" charset="0"/>
            </a:endParaRPr>
          </a:p>
          <a:p>
            <a:pPr algn="ctr">
              <a:lnSpc>
                <a:spcPct val="110000"/>
              </a:lnSpc>
              <a:spcBef>
                <a:spcPct val="0"/>
              </a:spcBef>
            </a:pPr>
            <a:endParaRPr lang="en-US" b="1" dirty="0">
              <a:latin typeface="Times New Roman" panose="02020603050405020304" pitchFamily="18" charset="0"/>
              <a:cs typeface="Times New Roman" panose="02020603050405020304" pitchFamily="18" charset="0"/>
            </a:endParaRPr>
          </a:p>
        </p:txBody>
      </p:sp>
      <p:sp>
        <p:nvSpPr>
          <p:cNvPr id="9" name="Rectangle 8"/>
          <p:cNvSpPr/>
          <p:nvPr/>
        </p:nvSpPr>
        <p:spPr>
          <a:xfrm>
            <a:off x="4035334" y="685568"/>
            <a:ext cx="3283134" cy="1015663"/>
          </a:xfrm>
          <a:prstGeom prst="rect">
            <a:avLst/>
          </a:prstGeom>
        </p:spPr>
        <p:txBody>
          <a:bodyPr wrap="square">
            <a:spAutoFit/>
          </a:bodyPr>
          <a:lstStyle/>
          <a:p>
            <a:pPr marR="15875" algn="ctr">
              <a:spcBef>
                <a:spcPts val="1000"/>
              </a:spcBef>
              <a:spcAft>
                <a:spcPts val="0"/>
              </a:spcAft>
            </a:pPr>
            <a:r>
              <a:rPr lang="en-US" sz="2000" dirty="0">
                <a:cs typeface="+mj-cs"/>
              </a:rPr>
              <a:t>An-</a:t>
            </a:r>
            <a:r>
              <a:rPr lang="en-US" sz="2000" dirty="0" err="1">
                <a:cs typeface="+mj-cs"/>
              </a:rPr>
              <a:t>Najah</a:t>
            </a:r>
            <a:r>
              <a:rPr lang="en-US" sz="2000" dirty="0">
                <a:cs typeface="+mj-cs"/>
              </a:rPr>
              <a:t> National University</a:t>
            </a:r>
            <a:r>
              <a:rPr lang="ar-JO" sz="2000" dirty="0">
                <a:cs typeface="+mj-cs"/>
              </a:rPr>
              <a:t> </a:t>
            </a:r>
            <a:r>
              <a:rPr lang="en-US" sz="2000" dirty="0">
                <a:cs typeface="+mj-cs"/>
              </a:rPr>
              <a:t>Faculty of Engineering and Information</a:t>
            </a:r>
            <a:r>
              <a:rPr lang="ar-JO" sz="2000" dirty="0">
                <a:cs typeface="+mj-cs"/>
              </a:rPr>
              <a:t> </a:t>
            </a:r>
            <a:r>
              <a:rPr lang="en-US" sz="2000" dirty="0">
                <a:cs typeface="+mj-cs"/>
              </a:rPr>
              <a:t>Technology</a:t>
            </a:r>
          </a:p>
        </p:txBody>
      </p:sp>
    </p:spTree>
    <p:extLst>
      <p:ext uri="{BB962C8B-B14F-4D97-AF65-F5344CB8AC3E}">
        <p14:creationId xmlns:p14="http://schemas.microsoft.com/office/powerpoint/2010/main" val="3694170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50461"/>
          </a:xfrm>
        </p:spPr>
      </p:pic>
      <p:grpSp>
        <p:nvGrpSpPr>
          <p:cNvPr id="9" name="Group 8"/>
          <p:cNvGrpSpPr/>
          <p:nvPr/>
        </p:nvGrpSpPr>
        <p:grpSpPr>
          <a:xfrm>
            <a:off x="10640841" y="5414945"/>
            <a:ext cx="1425918" cy="1267410"/>
            <a:chOff x="3899753" y="2349589"/>
            <a:chExt cx="734743" cy="514296"/>
          </a:xfrm>
          <a:solidFill>
            <a:schemeClr val="bg1">
              <a:lumMod val="75000"/>
            </a:schemeClr>
          </a:solidFill>
        </p:grpSpPr>
        <p:sp>
          <p:nvSpPr>
            <p:cNvPr id="10" name="Rounded Rectangle 9"/>
            <p:cNvSpPr/>
            <p:nvPr/>
          </p:nvSpPr>
          <p:spPr>
            <a:xfrm>
              <a:off x="3899753" y="2349589"/>
              <a:ext cx="734743" cy="514296"/>
            </a:xfrm>
            <a:prstGeom prst="roundRect">
              <a:avLst>
                <a:gd name="adj" fmla="val 16670"/>
              </a:avLst>
            </a:prstGeom>
            <a:grp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Rounded Rectangle 4"/>
            <p:cNvSpPr txBox="1"/>
            <p:nvPr/>
          </p:nvSpPr>
          <p:spPr>
            <a:xfrm>
              <a:off x="3924863" y="2375253"/>
              <a:ext cx="684523" cy="464076"/>
            </a:xfrm>
            <a:prstGeom prst="rect">
              <a:avLst/>
            </a:prstGeom>
            <a:grpFill/>
            <a:ln>
              <a:solidFill>
                <a:schemeClr val="bg1">
                  <a:lumMod val="6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US" sz="1600" kern="1200" dirty="0">
                  <a:solidFill>
                    <a:schemeClr val="tx1"/>
                  </a:solidFill>
                  <a:latin typeface="Times New Roman" panose="02020603050405020304" pitchFamily="18" charset="0"/>
                  <a:cs typeface="Times New Roman" panose="02020603050405020304" pitchFamily="18" charset="0"/>
                </a:rPr>
                <a:t>Importing raw materials</a:t>
              </a:r>
            </a:p>
          </p:txBody>
        </p:sp>
      </p:grpSp>
      <p:sp>
        <p:nvSpPr>
          <p:cNvPr id="27" name="Bent-Up Arrow 26"/>
          <p:cNvSpPr/>
          <p:nvPr/>
        </p:nvSpPr>
        <p:spPr>
          <a:xfrm rot="5400000">
            <a:off x="9804061" y="5554413"/>
            <a:ext cx="824873" cy="751224"/>
          </a:xfrm>
          <a:prstGeom prst="bentUpArrow">
            <a:avLst>
              <a:gd name="adj1" fmla="val 32840"/>
              <a:gd name="adj2" fmla="val 25000"/>
              <a:gd name="adj3" fmla="val 3578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51" name="Rounded Rectangle 50"/>
          <p:cNvSpPr/>
          <p:nvPr/>
        </p:nvSpPr>
        <p:spPr>
          <a:xfrm>
            <a:off x="9186282" y="4250178"/>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2" name="Bent-Up Arrow 51"/>
          <p:cNvSpPr/>
          <p:nvPr/>
        </p:nvSpPr>
        <p:spPr>
          <a:xfrm rot="5400000">
            <a:off x="8395087" y="4368372"/>
            <a:ext cx="824873" cy="751224"/>
          </a:xfrm>
          <a:prstGeom prst="bentUpArrow">
            <a:avLst>
              <a:gd name="adj1" fmla="val 32840"/>
              <a:gd name="adj2" fmla="val 25000"/>
              <a:gd name="adj3" fmla="val 35780"/>
            </a:avLst>
          </a:prstGeom>
          <a:solidFill>
            <a:schemeClr val="tx1">
              <a:lumMod val="95000"/>
              <a:lumOff val="5000"/>
            </a:schemeClr>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3" name="Rounded Rectangle 52"/>
          <p:cNvSpPr/>
          <p:nvPr/>
        </p:nvSpPr>
        <p:spPr>
          <a:xfrm>
            <a:off x="7783032" y="3069383"/>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4" name="Rounded Rectangle 53"/>
          <p:cNvSpPr/>
          <p:nvPr/>
        </p:nvSpPr>
        <p:spPr>
          <a:xfrm>
            <a:off x="6334272" y="1800921"/>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5" name="Rounded Rectangle 54"/>
          <p:cNvSpPr/>
          <p:nvPr/>
        </p:nvSpPr>
        <p:spPr>
          <a:xfrm>
            <a:off x="4973961" y="573724"/>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sz="2000" dirty="0"/>
          </a:p>
        </p:txBody>
      </p:sp>
      <p:sp>
        <p:nvSpPr>
          <p:cNvPr id="56" name="Bent-Up Arrow 55"/>
          <p:cNvSpPr/>
          <p:nvPr/>
        </p:nvSpPr>
        <p:spPr>
          <a:xfrm rot="5400000">
            <a:off x="5546223" y="1877959"/>
            <a:ext cx="824873" cy="751224"/>
          </a:xfrm>
          <a:prstGeom prst="bentUpArrow">
            <a:avLst>
              <a:gd name="adj1" fmla="val 32840"/>
              <a:gd name="adj2" fmla="val 25000"/>
              <a:gd name="adj3" fmla="val 5000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7" name="Bent-Up Arrow 56"/>
          <p:cNvSpPr/>
          <p:nvPr/>
        </p:nvSpPr>
        <p:spPr>
          <a:xfrm rot="5400000">
            <a:off x="6994983" y="3105156"/>
            <a:ext cx="824873" cy="751224"/>
          </a:xfrm>
          <a:prstGeom prst="bentUpArrow">
            <a:avLst>
              <a:gd name="adj1" fmla="val 32840"/>
              <a:gd name="adj2" fmla="val 25000"/>
              <a:gd name="adj3" fmla="val 3578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 name="TextBox 4"/>
          <p:cNvSpPr txBox="1"/>
          <p:nvPr/>
        </p:nvSpPr>
        <p:spPr>
          <a:xfrm>
            <a:off x="6518001" y="2130477"/>
            <a:ext cx="1027612" cy="535531"/>
          </a:xfrm>
          <a:prstGeom prst="rect">
            <a:avLst/>
          </a:prstGeom>
          <a:noFill/>
        </p:spPr>
        <p:txBody>
          <a:bodyPr wrap="square" rtlCol="0">
            <a:spAutoFit/>
          </a:bodyPr>
          <a:lstStyle/>
          <a:p>
            <a:pPr lvl="0" algn="ctr" defTabSz="266700">
              <a:lnSpc>
                <a:spcPct val="90000"/>
              </a:lnSpc>
              <a:spcBef>
                <a:spcPct val="0"/>
              </a:spcBef>
              <a:spcAft>
                <a:spcPct val="35000"/>
              </a:spcAft>
            </a:pPr>
            <a:r>
              <a:rPr lang="en-US" sz="1600" dirty="0">
                <a:latin typeface="Times New Roman" panose="02020603050405020304" pitchFamily="18" charset="0"/>
                <a:cs typeface="Times New Roman" panose="02020603050405020304" pitchFamily="18" charset="0"/>
              </a:rPr>
              <a:t>Literature Review</a:t>
            </a:r>
          </a:p>
        </p:txBody>
      </p:sp>
      <p:sp>
        <p:nvSpPr>
          <p:cNvPr id="7" name="TextBox 6"/>
          <p:cNvSpPr txBox="1"/>
          <p:nvPr/>
        </p:nvSpPr>
        <p:spPr>
          <a:xfrm>
            <a:off x="5125217" y="911963"/>
            <a:ext cx="1123405" cy="590931"/>
          </a:xfrm>
          <a:prstGeom prst="rect">
            <a:avLst/>
          </a:prstGeom>
          <a:noFill/>
        </p:spPr>
        <p:txBody>
          <a:bodyPr wrap="square" rtlCol="0">
            <a:spAutoFit/>
          </a:bodyPr>
          <a:lstStyle/>
          <a:p>
            <a:pPr lvl="0" algn="ctr" defTabSz="266700">
              <a:lnSpc>
                <a:spcPct val="90000"/>
              </a:lnSpc>
              <a:spcBef>
                <a:spcPct val="0"/>
              </a:spcBef>
              <a:spcAft>
                <a:spcPct val="35000"/>
              </a:spcAft>
            </a:pPr>
            <a:r>
              <a:rPr lang="en-US" dirty="0">
                <a:latin typeface="Times New Roman" panose="02020603050405020304" pitchFamily="18" charset="0"/>
                <a:cs typeface="Times New Roman" panose="02020603050405020304" pitchFamily="18" charset="0"/>
              </a:rPr>
              <a:t>Data collection</a:t>
            </a:r>
          </a:p>
        </p:txBody>
      </p:sp>
      <p:sp>
        <p:nvSpPr>
          <p:cNvPr id="8" name="TextBox 7"/>
          <p:cNvSpPr txBox="1"/>
          <p:nvPr/>
        </p:nvSpPr>
        <p:spPr>
          <a:xfrm>
            <a:off x="7881257" y="3169920"/>
            <a:ext cx="1301879" cy="978729"/>
          </a:xfrm>
          <a:prstGeom prst="rect">
            <a:avLst/>
          </a:prstGeom>
          <a:noFill/>
        </p:spPr>
        <p:txBody>
          <a:bodyPr wrap="square" rtlCol="0">
            <a:spAutoFit/>
          </a:bodyPr>
          <a:lstStyle/>
          <a:p>
            <a:pPr lvl="0" algn="ctr" defTabSz="266700">
              <a:lnSpc>
                <a:spcPct val="90000"/>
              </a:lnSpc>
              <a:spcBef>
                <a:spcPct val="0"/>
              </a:spcBef>
              <a:spcAft>
                <a:spcPct val="35000"/>
              </a:spcAft>
            </a:pPr>
            <a:r>
              <a:rPr lang="en-US" sz="1600" dirty="0">
                <a:latin typeface="Times New Roman" panose="02020603050405020304" pitchFamily="18" charset="0"/>
                <a:cs typeface="Times New Roman" panose="02020603050405020304" pitchFamily="18" charset="0"/>
              </a:rPr>
              <a:t>Conducting meeting with relevant specialist</a:t>
            </a:r>
          </a:p>
        </p:txBody>
      </p:sp>
      <p:sp>
        <p:nvSpPr>
          <p:cNvPr id="36" name="TextBox 35"/>
          <p:cNvSpPr txBox="1"/>
          <p:nvPr/>
        </p:nvSpPr>
        <p:spPr>
          <a:xfrm>
            <a:off x="9288454" y="4463768"/>
            <a:ext cx="1221574" cy="840230"/>
          </a:xfrm>
          <a:prstGeom prst="rect">
            <a:avLst/>
          </a:prstGeom>
          <a:noFill/>
        </p:spPr>
        <p:txBody>
          <a:bodyPr wrap="square" rtlCol="0">
            <a:spAutoFit/>
          </a:bodyPr>
          <a:lstStyle/>
          <a:p>
            <a:pPr lvl="0" algn="ctr" defTabSz="266700">
              <a:lnSpc>
                <a:spcPct val="90000"/>
              </a:lnSpc>
              <a:spcBef>
                <a:spcPct val="0"/>
              </a:spcBef>
              <a:spcAft>
                <a:spcPct val="35000"/>
              </a:spcAft>
            </a:pPr>
            <a:r>
              <a:rPr lang="en-US" dirty="0">
                <a:latin typeface="Times New Roman" panose="02020603050405020304" pitchFamily="18" charset="0"/>
                <a:cs typeface="Times New Roman" panose="02020603050405020304" pitchFamily="18" charset="0"/>
              </a:rPr>
              <a:t>Field visits to Asphalt Factory</a:t>
            </a:r>
          </a:p>
        </p:txBody>
      </p:sp>
    </p:spTree>
    <p:extLst>
      <p:ext uri="{BB962C8B-B14F-4D97-AF65-F5344CB8AC3E}">
        <p14:creationId xmlns:p14="http://schemas.microsoft.com/office/powerpoint/2010/main" val="1449182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50461"/>
          </a:xfrm>
        </p:spPr>
      </p:pic>
      <p:sp>
        <p:nvSpPr>
          <p:cNvPr id="27" name="Bent-Up Arrow 26"/>
          <p:cNvSpPr/>
          <p:nvPr/>
        </p:nvSpPr>
        <p:spPr>
          <a:xfrm rot="5400000">
            <a:off x="9862417" y="5656551"/>
            <a:ext cx="824873" cy="751224"/>
          </a:xfrm>
          <a:prstGeom prst="bentUpArrow">
            <a:avLst>
              <a:gd name="adj1" fmla="val 32840"/>
              <a:gd name="adj2" fmla="val 25000"/>
              <a:gd name="adj3" fmla="val 3578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1" name="Rounded Rectangle 50"/>
          <p:cNvSpPr/>
          <p:nvPr/>
        </p:nvSpPr>
        <p:spPr>
          <a:xfrm>
            <a:off x="9186282" y="4332164"/>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2" name="Bent-Up Arrow 51"/>
          <p:cNvSpPr/>
          <p:nvPr/>
        </p:nvSpPr>
        <p:spPr>
          <a:xfrm rot="5400000">
            <a:off x="8395087" y="4368372"/>
            <a:ext cx="824873" cy="751224"/>
          </a:xfrm>
          <a:prstGeom prst="bentUpArrow">
            <a:avLst>
              <a:gd name="adj1" fmla="val 32840"/>
              <a:gd name="adj2" fmla="val 25000"/>
              <a:gd name="adj3" fmla="val 3578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3" name="Rounded Rectangle 52"/>
          <p:cNvSpPr/>
          <p:nvPr/>
        </p:nvSpPr>
        <p:spPr>
          <a:xfrm>
            <a:off x="7783032" y="3069383"/>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4" name="Rounded Rectangle 53"/>
          <p:cNvSpPr/>
          <p:nvPr/>
        </p:nvSpPr>
        <p:spPr>
          <a:xfrm>
            <a:off x="6334272" y="1800921"/>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5" name="Rounded Rectangle 54"/>
          <p:cNvSpPr/>
          <p:nvPr/>
        </p:nvSpPr>
        <p:spPr>
          <a:xfrm>
            <a:off x="4973962" y="450629"/>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sz="2000" dirty="0"/>
          </a:p>
        </p:txBody>
      </p:sp>
      <p:sp>
        <p:nvSpPr>
          <p:cNvPr id="56" name="Bent-Up Arrow 55"/>
          <p:cNvSpPr/>
          <p:nvPr/>
        </p:nvSpPr>
        <p:spPr>
          <a:xfrm rot="5400000">
            <a:off x="5546223" y="1754864"/>
            <a:ext cx="824873" cy="751224"/>
          </a:xfrm>
          <a:prstGeom prst="bentUpArrow">
            <a:avLst>
              <a:gd name="adj1" fmla="val 32840"/>
              <a:gd name="adj2" fmla="val 25000"/>
              <a:gd name="adj3" fmla="val 5000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7" name="Bent-Up Arrow 56"/>
          <p:cNvSpPr/>
          <p:nvPr/>
        </p:nvSpPr>
        <p:spPr>
          <a:xfrm rot="5400000">
            <a:off x="6994983" y="3105156"/>
            <a:ext cx="824873" cy="751224"/>
          </a:xfrm>
          <a:prstGeom prst="bentUpArrow">
            <a:avLst>
              <a:gd name="adj1" fmla="val 32840"/>
              <a:gd name="adj2" fmla="val 25000"/>
              <a:gd name="adj3" fmla="val 35780"/>
            </a:avLst>
          </a:prstGeom>
          <a:solidFill>
            <a:schemeClr val="tx1"/>
          </a:solidFill>
          <a:ln>
            <a:solidFill>
              <a:schemeClr val="tx1"/>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 name="TextBox 4"/>
          <p:cNvSpPr txBox="1"/>
          <p:nvPr/>
        </p:nvSpPr>
        <p:spPr>
          <a:xfrm>
            <a:off x="6424091" y="2089212"/>
            <a:ext cx="1215431" cy="535531"/>
          </a:xfrm>
          <a:prstGeom prst="rect">
            <a:avLst/>
          </a:prstGeom>
          <a:noFill/>
        </p:spPr>
        <p:txBody>
          <a:bodyPr wrap="square" rtlCol="0">
            <a:spAutoFit/>
          </a:bodyPr>
          <a:lstStyle/>
          <a:p>
            <a:pPr lvl="0" algn="ctr" defTabSz="266700">
              <a:lnSpc>
                <a:spcPct val="90000"/>
              </a:lnSpc>
              <a:spcBef>
                <a:spcPct val="0"/>
              </a:spcBef>
              <a:spcAft>
                <a:spcPct val="35000"/>
              </a:spcAft>
            </a:pPr>
            <a:r>
              <a:rPr lang="en-US" sz="1600" dirty="0">
                <a:latin typeface="Times New Roman" panose="02020603050405020304" pitchFamily="18" charset="0"/>
                <a:cs typeface="Times New Roman" panose="02020603050405020304" pitchFamily="18" charset="0"/>
              </a:rPr>
              <a:t>conducting marshal test</a:t>
            </a:r>
          </a:p>
        </p:txBody>
      </p:sp>
      <p:sp>
        <p:nvSpPr>
          <p:cNvPr id="7" name="TextBox 6"/>
          <p:cNvSpPr txBox="1"/>
          <p:nvPr/>
        </p:nvSpPr>
        <p:spPr>
          <a:xfrm>
            <a:off x="5133873" y="539569"/>
            <a:ext cx="1123405" cy="1089529"/>
          </a:xfrm>
          <a:prstGeom prst="rect">
            <a:avLst/>
          </a:prstGeom>
          <a:noFill/>
        </p:spPr>
        <p:txBody>
          <a:bodyPr wrap="square" rtlCol="0">
            <a:spAutoFit/>
          </a:bodyPr>
          <a:lstStyle/>
          <a:p>
            <a:pPr lvl="0" algn="ctr" defTabSz="266700">
              <a:lnSpc>
                <a:spcPct val="90000"/>
              </a:lnSpc>
              <a:spcBef>
                <a:spcPct val="0"/>
              </a:spcBef>
              <a:spcAft>
                <a:spcPct val="35000"/>
              </a:spcAft>
            </a:pPr>
            <a:r>
              <a:rPr lang="en-US" dirty="0">
                <a:latin typeface="Times New Roman" panose="02020603050405020304" pitchFamily="18" charset="0"/>
                <a:cs typeface="Times New Roman" panose="02020603050405020304" pitchFamily="18" charset="0"/>
              </a:rPr>
              <a:t>Preparing the required samples</a:t>
            </a:r>
          </a:p>
        </p:txBody>
      </p:sp>
      <p:sp>
        <p:nvSpPr>
          <p:cNvPr id="8" name="TextBox 7"/>
          <p:cNvSpPr txBox="1"/>
          <p:nvPr/>
        </p:nvSpPr>
        <p:spPr>
          <a:xfrm>
            <a:off x="7881257" y="3169920"/>
            <a:ext cx="1301879" cy="978729"/>
          </a:xfrm>
          <a:prstGeom prst="rect">
            <a:avLst/>
          </a:prstGeom>
          <a:noFill/>
        </p:spPr>
        <p:txBody>
          <a:bodyPr wrap="square" rtlCol="0">
            <a:spAutoFit/>
          </a:bodyPr>
          <a:lstStyle/>
          <a:p>
            <a:pPr lvl="0" algn="ctr" defTabSz="266700">
              <a:lnSpc>
                <a:spcPct val="90000"/>
              </a:lnSpc>
              <a:spcBef>
                <a:spcPct val="0"/>
              </a:spcBef>
              <a:spcAft>
                <a:spcPct val="35000"/>
              </a:spcAft>
            </a:pPr>
            <a:r>
              <a:rPr lang="en-US" sz="1600" dirty="0">
                <a:latin typeface="Times New Roman" panose="02020603050405020304" pitchFamily="18" charset="0"/>
                <a:cs typeface="Times New Roman" panose="02020603050405020304" pitchFamily="18" charset="0"/>
              </a:rPr>
              <a:t>selecting the proper ratios of both materials</a:t>
            </a:r>
          </a:p>
        </p:txBody>
      </p:sp>
      <p:sp>
        <p:nvSpPr>
          <p:cNvPr id="36" name="TextBox 35"/>
          <p:cNvSpPr txBox="1"/>
          <p:nvPr/>
        </p:nvSpPr>
        <p:spPr>
          <a:xfrm>
            <a:off x="9294026" y="4575220"/>
            <a:ext cx="1221574" cy="840230"/>
          </a:xfrm>
          <a:prstGeom prst="rect">
            <a:avLst/>
          </a:prstGeom>
          <a:noFill/>
        </p:spPr>
        <p:txBody>
          <a:bodyPr wrap="square" rtlCol="0">
            <a:spAutoFit/>
          </a:bodyPr>
          <a:lstStyle/>
          <a:p>
            <a:pPr lvl="0" algn="ctr" defTabSz="266700">
              <a:lnSpc>
                <a:spcPct val="90000"/>
              </a:lnSpc>
              <a:spcBef>
                <a:spcPct val="0"/>
              </a:spcBef>
              <a:spcAft>
                <a:spcPct val="35000"/>
              </a:spcAft>
            </a:pPr>
            <a:r>
              <a:rPr lang="en-US" dirty="0">
                <a:latin typeface="Times New Roman" panose="02020603050405020304" pitchFamily="18" charset="0"/>
                <a:cs typeface="Times New Roman" panose="02020603050405020304" pitchFamily="18" charset="0"/>
              </a:rPr>
              <a:t>Data analysis and results</a:t>
            </a:r>
          </a:p>
        </p:txBody>
      </p:sp>
      <p:sp>
        <p:nvSpPr>
          <p:cNvPr id="3" name="Rounded Rectangle 50">
            <a:extLst>
              <a:ext uri="{FF2B5EF4-FFF2-40B4-BE49-F238E27FC236}">
                <a16:creationId xmlns:a16="http://schemas.microsoft.com/office/drawing/2014/main" id="{ACA8751D-FCDA-3341-4D1D-67F8047A8AB5}"/>
              </a:ext>
            </a:extLst>
          </p:cNvPr>
          <p:cNvSpPr/>
          <p:nvPr/>
        </p:nvSpPr>
        <p:spPr>
          <a:xfrm>
            <a:off x="10612200" y="5477813"/>
            <a:ext cx="1425918" cy="1267410"/>
          </a:xfrm>
          <a:prstGeom prst="roundRect">
            <a:avLst>
              <a:gd name="adj" fmla="val 16670"/>
            </a:avLst>
          </a:prstGeom>
          <a:solidFill>
            <a:schemeClr val="bg1">
              <a:lumMod val="75000"/>
            </a:schemeClr>
          </a:solidFill>
          <a:ln>
            <a:solidFill>
              <a:schemeClr val="bg1">
                <a:lumMod val="65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TextBox 5">
            <a:extLst>
              <a:ext uri="{FF2B5EF4-FFF2-40B4-BE49-F238E27FC236}">
                <a16:creationId xmlns:a16="http://schemas.microsoft.com/office/drawing/2014/main" id="{57C63316-8056-D1D2-D259-F51A6582DC43}"/>
              </a:ext>
            </a:extLst>
          </p:cNvPr>
          <p:cNvSpPr txBox="1"/>
          <p:nvPr/>
        </p:nvSpPr>
        <p:spPr>
          <a:xfrm>
            <a:off x="10575561" y="5870567"/>
            <a:ext cx="1499196" cy="480131"/>
          </a:xfrm>
          <a:prstGeom prst="rect">
            <a:avLst/>
          </a:prstGeom>
          <a:noFill/>
        </p:spPr>
        <p:txBody>
          <a:bodyPr wrap="square" rtlCol="0">
            <a:spAutoFit/>
          </a:bodyPr>
          <a:lstStyle/>
          <a:p>
            <a:pPr lvl="0" algn="ctr" defTabSz="266700">
              <a:lnSpc>
                <a:spcPct val="90000"/>
              </a:lnSpc>
              <a:spcBef>
                <a:spcPct val="0"/>
              </a:spcBef>
              <a:spcAft>
                <a:spcPct val="35000"/>
              </a:spcAft>
            </a:pPr>
            <a:r>
              <a:rPr lang="en-US" sz="1400" dirty="0">
                <a:latin typeface="Times New Roman" panose="02020603050405020304" pitchFamily="18" charset="0"/>
                <a:cs typeface="Times New Roman" panose="02020603050405020304" pitchFamily="18" charset="0"/>
              </a:rPr>
              <a:t>Conclusion and recommendations</a:t>
            </a:r>
          </a:p>
        </p:txBody>
      </p:sp>
    </p:spTree>
    <p:extLst>
      <p:ext uri="{BB962C8B-B14F-4D97-AF65-F5344CB8AC3E}">
        <p14:creationId xmlns:p14="http://schemas.microsoft.com/office/powerpoint/2010/main" val="3229708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4322353" y="464286"/>
            <a:ext cx="6650447" cy="707886"/>
          </a:xfrm>
          <a:prstGeom prst="rect">
            <a:avLst/>
          </a:prstGeom>
        </p:spPr>
        <p:txBody>
          <a:bodyPr wrap="square">
            <a:spAutoFit/>
          </a:bodyPr>
          <a:lstStyle/>
          <a:p>
            <a:r>
              <a:rPr lang="en-US" sz="4000" dirty="0">
                <a:latin typeface="Times New Roman" panose="02020603050405020304" pitchFamily="18" charset="0"/>
                <a:cs typeface="Times New Roman" panose="02020603050405020304" pitchFamily="18" charset="0"/>
              </a:rPr>
              <a:t>EXPERIMENTAL WORK</a:t>
            </a:r>
          </a:p>
        </p:txBody>
      </p:sp>
      <p:sp>
        <p:nvSpPr>
          <p:cNvPr id="10" name="Rectangle 9"/>
          <p:cNvSpPr/>
          <p:nvPr/>
        </p:nvSpPr>
        <p:spPr>
          <a:xfrm>
            <a:off x="4409439" y="1144366"/>
            <a:ext cx="6217920" cy="830997"/>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Sample preparation:</a:t>
            </a:r>
          </a:p>
          <a:p>
            <a:r>
              <a:rPr lang="en-US" sz="2400" dirty="0">
                <a:latin typeface="Times New Roman" panose="02020603050405020304" pitchFamily="18" charset="0"/>
                <a:cs typeface="Times New Roman" panose="02020603050405020304" pitchFamily="18" charset="0"/>
              </a:rPr>
              <a:t>Raw material used:</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5281" y="2055813"/>
            <a:ext cx="3233118" cy="201109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5281" y="4148062"/>
            <a:ext cx="3233119" cy="2151999"/>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10187" y="2055813"/>
            <a:ext cx="3266550" cy="2011090"/>
          </a:xfrm>
          <a:prstGeom prst="rect">
            <a:avLst/>
          </a:prstGeom>
        </p:spPr>
      </p:pic>
      <p:pic>
        <p:nvPicPr>
          <p:cNvPr id="15" name="image18.jpeg"/>
          <p:cNvPicPr/>
          <p:nvPr/>
        </p:nvPicPr>
        <p:blipFill>
          <a:blip r:embed="rId6" cstate="print">
            <a:extLst>
              <a:ext uri="{28A0092B-C50C-407E-A947-70E740481C1C}">
                <a14:useLocalDpi xmlns:a14="http://schemas.microsoft.com/office/drawing/2010/main" val="0"/>
              </a:ext>
            </a:extLst>
          </a:blip>
          <a:stretch>
            <a:fillRect/>
          </a:stretch>
        </p:blipFill>
        <p:spPr>
          <a:xfrm>
            <a:off x="8010186" y="4148062"/>
            <a:ext cx="3266549" cy="2151999"/>
          </a:xfrm>
          <a:prstGeom prst="rect">
            <a:avLst/>
          </a:prstGeom>
        </p:spPr>
      </p:pic>
    </p:spTree>
    <p:extLst>
      <p:ext uri="{BB962C8B-B14F-4D97-AF65-F5344CB8AC3E}">
        <p14:creationId xmlns:p14="http://schemas.microsoft.com/office/powerpoint/2010/main" val="3858132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4264416" y="1331380"/>
            <a:ext cx="7148175"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Detailed Laboratory Procedure for samples preparation:</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3646" y="2096124"/>
            <a:ext cx="2072354" cy="212704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9646" y="2096123"/>
            <a:ext cx="2072354" cy="2057369"/>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48700" y="2096123"/>
            <a:ext cx="2277605" cy="2071820"/>
          </a:xfrm>
          <a:prstGeom prst="rect">
            <a:avLst/>
          </a:prstGeom>
        </p:spPr>
      </p:pic>
      <p:pic>
        <p:nvPicPr>
          <p:cNvPr id="12" name="Picture 11"/>
          <p:cNvPicPr>
            <a:picLocks noChangeAspect="1"/>
          </p:cNvPicPr>
          <p:nvPr/>
        </p:nvPicPr>
        <p:blipFill>
          <a:blip r:embed="rId6"/>
          <a:stretch>
            <a:fillRect/>
          </a:stretch>
        </p:blipFill>
        <p:spPr>
          <a:xfrm>
            <a:off x="4023646" y="4312434"/>
            <a:ext cx="2072354" cy="1985010"/>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09646" y="4312434"/>
            <a:ext cx="2072354" cy="2057369"/>
          </a:xfrm>
          <a:prstGeom prst="rect">
            <a:avLst/>
          </a:prstGeom>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48699" y="4312433"/>
            <a:ext cx="2277606" cy="2057369"/>
          </a:xfrm>
          <a:prstGeom prst="rect">
            <a:avLst/>
          </a:prstGeom>
        </p:spPr>
      </p:pic>
    </p:spTree>
    <p:extLst>
      <p:ext uri="{BB962C8B-B14F-4D97-AF65-F5344CB8AC3E}">
        <p14:creationId xmlns:p14="http://schemas.microsoft.com/office/powerpoint/2010/main" val="3999438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0093"/>
            <a:ext cx="12192000" cy="6878093"/>
          </a:xfr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0999" y="2006083"/>
            <a:ext cx="2286000" cy="2102917"/>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73957" y="2006082"/>
            <a:ext cx="2415799" cy="2102917"/>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51769" y="2006082"/>
            <a:ext cx="2590800" cy="2102917"/>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3999" y="4206442"/>
            <a:ext cx="2539140" cy="2191111"/>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23821" y="4152198"/>
            <a:ext cx="2455895" cy="2245355"/>
          </a:xfrm>
          <a:prstGeom prst="rect">
            <a:avLst/>
          </a:prstGeom>
        </p:spPr>
      </p:pic>
    </p:spTree>
    <p:extLst>
      <p:ext uri="{BB962C8B-B14F-4D97-AF65-F5344CB8AC3E}">
        <p14:creationId xmlns:p14="http://schemas.microsoft.com/office/powerpoint/2010/main" val="1270691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7999"/>
          </a:xfrm>
        </p:spPr>
      </p:pic>
      <p:sp>
        <p:nvSpPr>
          <p:cNvPr id="12" name="TextBox 11"/>
          <p:cNvSpPr txBox="1"/>
          <p:nvPr/>
        </p:nvSpPr>
        <p:spPr>
          <a:xfrm>
            <a:off x="4168934" y="871947"/>
            <a:ext cx="4076274" cy="707886"/>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Testing stage:</a:t>
            </a:r>
            <a:endParaRPr lang="en-US" sz="4000" dirty="0"/>
          </a:p>
        </p:txBody>
      </p:sp>
      <p:sp>
        <p:nvSpPr>
          <p:cNvPr id="3" name="Rectangle 2"/>
          <p:cNvSpPr/>
          <p:nvPr/>
        </p:nvSpPr>
        <p:spPr>
          <a:xfrm>
            <a:off x="3890074" y="1901510"/>
            <a:ext cx="7976462" cy="1569660"/>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1- Measuring the height of samples</a:t>
            </a:r>
          </a:p>
          <a:p>
            <a:r>
              <a:rPr lang="en-US" sz="2400" dirty="0">
                <a:latin typeface="Times New Roman" panose="02020603050405020304" pitchFamily="18" charset="0"/>
                <a:cs typeface="Times New Roman" panose="02020603050405020304" pitchFamily="18" charset="0"/>
              </a:rPr>
              <a:t>Each sample height was measured to check that it was within the specified range (62.2 -64.8 mm).</a:t>
            </a:r>
          </a:p>
          <a:p>
            <a:r>
              <a:rPr lang="en-US" sz="2400" dirty="0">
                <a:latin typeface="Times New Roman" panose="02020603050405020304" pitchFamily="18" charset="0"/>
                <a:cs typeface="Times New Roman" panose="02020603050405020304" pitchFamily="18" charset="0"/>
              </a:rPr>
              <a:t>2- Specific weight test</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7343" y="3592197"/>
            <a:ext cx="2479728" cy="2779627"/>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91451" y="3616454"/>
            <a:ext cx="2701243" cy="2794867"/>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13629" y="3616453"/>
            <a:ext cx="2657435" cy="2794867"/>
          </a:xfrm>
          <a:prstGeom prst="rect">
            <a:avLst/>
          </a:prstGeom>
        </p:spPr>
      </p:pic>
    </p:spTree>
    <p:extLst>
      <p:ext uri="{BB962C8B-B14F-4D97-AF65-F5344CB8AC3E}">
        <p14:creationId xmlns:p14="http://schemas.microsoft.com/office/powerpoint/2010/main" val="597745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87605" cy="6858000"/>
          </a:xfrm>
        </p:spPr>
      </p:pic>
      <p:sp>
        <p:nvSpPr>
          <p:cNvPr id="6" name="TextBox 5"/>
          <p:cNvSpPr txBox="1"/>
          <p:nvPr/>
        </p:nvSpPr>
        <p:spPr>
          <a:xfrm>
            <a:off x="4463565" y="1229023"/>
            <a:ext cx="7471954"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Stability and Flow test </a:t>
            </a:r>
            <a:endPar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9"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2459" y="2055814"/>
            <a:ext cx="3670118" cy="22837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9542" y="2055813"/>
            <a:ext cx="3656171" cy="2283712"/>
          </a:xfrm>
          <a:prstGeom prst="rect">
            <a:avLst/>
          </a:prstGeom>
        </p:spPr>
      </p:pic>
      <p:pic>
        <p:nvPicPr>
          <p:cNvPr id="11" name="Picture 10"/>
          <p:cNvPicPr>
            <a:picLocks noChangeAspect="1"/>
          </p:cNvPicPr>
          <p:nvPr/>
        </p:nvPicPr>
        <p:blipFill>
          <a:blip r:embed="rId5"/>
          <a:stretch>
            <a:fillRect/>
          </a:stretch>
        </p:blipFill>
        <p:spPr>
          <a:xfrm>
            <a:off x="6028841" y="4377554"/>
            <a:ext cx="3184857" cy="2283712"/>
          </a:xfrm>
          <a:prstGeom prst="rect">
            <a:avLst/>
          </a:prstGeom>
        </p:spPr>
      </p:pic>
    </p:spTree>
    <p:extLst>
      <p:ext uri="{BB962C8B-B14F-4D97-AF65-F5344CB8AC3E}">
        <p14:creationId xmlns:p14="http://schemas.microsoft.com/office/powerpoint/2010/main" val="291586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87605" cy="6858000"/>
          </a:xfrm>
        </p:spPr>
      </p:pic>
      <p:sp>
        <p:nvSpPr>
          <p:cNvPr id="6" name="TextBox 5"/>
          <p:cNvSpPr txBox="1"/>
          <p:nvPr/>
        </p:nvSpPr>
        <p:spPr>
          <a:xfrm>
            <a:off x="4052807" y="1212797"/>
            <a:ext cx="8694289"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Maximum theoretical bulk specific gravity test (evaluate </a:t>
            </a:r>
            <a:r>
              <a:rPr lang="en-US" sz="2400" dirty="0" err="1">
                <a:latin typeface="Times New Roman" panose="02020603050405020304" pitchFamily="18" charset="0"/>
                <a:cs typeface="Times New Roman" panose="02020603050405020304" pitchFamily="18" charset="0"/>
              </a:rPr>
              <a:t>Gmm</a:t>
            </a:r>
            <a:r>
              <a:rPr lang="en-US" sz="2400" dirty="0">
                <a:latin typeface="Times New Roman" panose="02020603050405020304" pitchFamily="18" charset="0"/>
                <a:cs typeface="Times New Roman" panose="02020603050405020304" pitchFamily="18" charset="0"/>
              </a:rPr>
              <a:t>)</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4052807" y="2055813"/>
            <a:ext cx="3332102" cy="2017953"/>
          </a:xfrm>
          <a:prstGeom prst="rect">
            <a:avLst/>
          </a:prstGeom>
        </p:spPr>
      </p:pic>
      <p:pic>
        <p:nvPicPr>
          <p:cNvPr id="12" name="Picture 11"/>
          <p:cNvPicPr/>
          <p:nvPr/>
        </p:nvPicPr>
        <p:blipFill>
          <a:blip r:embed="rId4">
            <a:extLst>
              <a:ext uri="{28A0092B-C50C-407E-A947-70E740481C1C}">
                <a14:useLocalDpi xmlns:a14="http://schemas.microsoft.com/office/drawing/2010/main" val="0"/>
              </a:ext>
            </a:extLst>
          </a:blip>
          <a:stretch>
            <a:fillRect/>
          </a:stretch>
        </p:blipFill>
        <p:spPr>
          <a:xfrm>
            <a:off x="7916337" y="2055813"/>
            <a:ext cx="3157202" cy="2017953"/>
          </a:xfrm>
          <a:prstGeom prst="rect">
            <a:avLst/>
          </a:prstGeom>
        </p:spPr>
      </p:pic>
      <p:pic>
        <p:nvPicPr>
          <p:cNvPr id="13" name="Picture 12"/>
          <p:cNvPicPr/>
          <p:nvPr/>
        </p:nvPicPr>
        <p:blipFill>
          <a:blip r:embed="rId5">
            <a:extLst>
              <a:ext uri="{28A0092B-C50C-407E-A947-70E740481C1C}">
                <a14:useLocalDpi xmlns:a14="http://schemas.microsoft.com/office/drawing/2010/main" val="0"/>
              </a:ext>
            </a:extLst>
          </a:blip>
          <a:stretch>
            <a:fillRect/>
          </a:stretch>
        </p:blipFill>
        <p:spPr>
          <a:xfrm>
            <a:off x="4052807" y="4169044"/>
            <a:ext cx="3332101" cy="2076773"/>
          </a:xfrm>
          <a:prstGeom prst="rect">
            <a:avLst/>
          </a:prstGeom>
        </p:spPr>
      </p:pic>
      <p:pic>
        <p:nvPicPr>
          <p:cNvPr id="14" name="Picture 13"/>
          <p:cNvPicPr/>
          <p:nvPr/>
        </p:nvPicPr>
        <p:blipFill rotWithShape="1">
          <a:blip r:embed="rId6">
            <a:extLst>
              <a:ext uri="{28A0092B-C50C-407E-A947-70E740481C1C}">
                <a14:useLocalDpi xmlns:a14="http://schemas.microsoft.com/office/drawing/2010/main" val="0"/>
              </a:ext>
            </a:extLst>
          </a:blip>
          <a:srcRect t="-2108" r="2589" b="-1"/>
          <a:stretch/>
        </p:blipFill>
        <p:spPr bwMode="auto">
          <a:xfrm>
            <a:off x="7916337" y="4073766"/>
            <a:ext cx="3157202" cy="223959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216825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9" cy="6858000"/>
          </a:xfrm>
        </p:spPr>
      </p:pic>
      <p:sp>
        <p:nvSpPr>
          <p:cNvPr id="3" name="TextBox 2">
            <a:extLst>
              <a:ext uri="{FF2B5EF4-FFF2-40B4-BE49-F238E27FC236}">
                <a16:creationId xmlns:a16="http://schemas.microsoft.com/office/drawing/2014/main" id="{D1130C59-4ED9-5039-4220-A5F313E61EF0}"/>
              </a:ext>
            </a:extLst>
          </p:cNvPr>
          <p:cNvSpPr txBox="1"/>
          <p:nvPr/>
        </p:nvSpPr>
        <p:spPr>
          <a:xfrm>
            <a:off x="4460756" y="3297265"/>
            <a:ext cx="8676640" cy="707886"/>
          </a:xfrm>
          <a:prstGeom prst="rect">
            <a:avLst/>
          </a:prstGeom>
          <a:noFill/>
        </p:spPr>
        <p:txBody>
          <a:bodyPr wrap="square" rtlCol="0">
            <a:spAutoFit/>
          </a:bodyPr>
          <a:lstStyle/>
          <a:p>
            <a:r>
              <a:rPr lang="en-US" sz="4000" b="1" dirty="0">
                <a:effectLst/>
                <a:latin typeface="Times New Roman" panose="02020603050405020304" pitchFamily="18" charset="0"/>
                <a:ea typeface="Times New Roman" panose="02020603050405020304" pitchFamily="18" charset="0"/>
              </a:rPr>
              <a:t>ANALYSIS</a:t>
            </a:r>
            <a:r>
              <a:rPr lang="en-US" sz="4000" b="1" spc="-10" dirty="0">
                <a:effectLst/>
                <a:latin typeface="Times New Roman" panose="02020603050405020304" pitchFamily="18" charset="0"/>
                <a:ea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rPr>
              <a:t>AND  RESULTS</a:t>
            </a:r>
            <a:endParaRPr lang="en-US" sz="4000" dirty="0"/>
          </a:p>
        </p:txBody>
      </p:sp>
    </p:spTree>
    <p:extLst>
      <p:ext uri="{BB962C8B-B14F-4D97-AF65-F5344CB8AC3E}">
        <p14:creationId xmlns:p14="http://schemas.microsoft.com/office/powerpoint/2010/main" val="22114063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1999" cy="6858000"/>
          </a:xfrm>
        </p:spPr>
      </p:pic>
      <p:sp>
        <p:nvSpPr>
          <p:cNvPr id="5" name="TextBox 4">
            <a:extLst>
              <a:ext uri="{FF2B5EF4-FFF2-40B4-BE49-F238E27FC236}">
                <a16:creationId xmlns:a16="http://schemas.microsoft.com/office/drawing/2014/main" id="{0C1C3D80-50C6-35C6-46A3-FCBF819AACBE}"/>
              </a:ext>
            </a:extLst>
          </p:cNvPr>
          <p:cNvSpPr txBox="1"/>
          <p:nvPr/>
        </p:nvSpPr>
        <p:spPr>
          <a:xfrm>
            <a:off x="3806856" y="888366"/>
            <a:ext cx="8160738" cy="523220"/>
          </a:xfrm>
          <a:prstGeom prst="rect">
            <a:avLst/>
          </a:prstGeom>
          <a:noFill/>
        </p:spPr>
        <p:txBody>
          <a:bodyPr wrap="square" rtlCol="0">
            <a:spAutoFit/>
          </a:bodyPr>
          <a:lstStyle/>
          <a:p>
            <a:pPr marL="603885" marR="704850" indent="-89535" algn="l">
              <a:spcBef>
                <a:spcPts val="290"/>
              </a:spcBef>
              <a:spcAft>
                <a:spcPts val="0"/>
              </a:spcAft>
            </a:pPr>
            <a:r>
              <a:rPr lang="en-US" sz="2800" b="1" dirty="0">
                <a:effectLst/>
                <a:latin typeface="Times New Roman" panose="02020603050405020304" pitchFamily="18" charset="0"/>
                <a:ea typeface="Times New Roman" panose="02020603050405020304" pitchFamily="18" charset="0"/>
              </a:rPr>
              <a:t>1-</a:t>
            </a:r>
            <a:r>
              <a:rPr lang="en-US" sz="2800" b="1" spc="265" dirty="0">
                <a:effectLst/>
                <a:latin typeface="Times New Roman" panose="02020603050405020304" pitchFamily="18" charset="0"/>
                <a:ea typeface="Times New Roman" panose="02020603050405020304" pitchFamily="18" charset="0"/>
              </a:rPr>
              <a:t> </a:t>
            </a:r>
            <a:r>
              <a:rPr lang="en-US" sz="2800" b="1" dirty="0">
                <a:effectLst/>
                <a:latin typeface="Times New Roman" panose="02020603050405020304" pitchFamily="18" charset="0"/>
                <a:ea typeface="Times New Roman" panose="02020603050405020304" pitchFamily="18" charset="0"/>
              </a:rPr>
              <a:t>Bulk</a:t>
            </a:r>
            <a:r>
              <a:rPr lang="en-US" sz="2800" b="1" spc="-25" dirty="0">
                <a:effectLst/>
                <a:latin typeface="Times New Roman" panose="02020603050405020304" pitchFamily="18" charset="0"/>
                <a:ea typeface="Times New Roman" panose="02020603050405020304" pitchFamily="18" charset="0"/>
              </a:rPr>
              <a:t> </a:t>
            </a:r>
            <a:r>
              <a:rPr lang="en-US" sz="2800" b="1" dirty="0">
                <a:effectLst/>
                <a:latin typeface="Times New Roman" panose="02020603050405020304" pitchFamily="18" charset="0"/>
                <a:ea typeface="Times New Roman" panose="02020603050405020304" pitchFamily="18" charset="0"/>
              </a:rPr>
              <a:t>specific</a:t>
            </a:r>
            <a:r>
              <a:rPr lang="en-US" sz="2800" b="1" spc="-15" dirty="0">
                <a:effectLst/>
                <a:latin typeface="Times New Roman" panose="02020603050405020304" pitchFamily="18" charset="0"/>
                <a:ea typeface="Times New Roman" panose="02020603050405020304" pitchFamily="18" charset="0"/>
              </a:rPr>
              <a:t> </a:t>
            </a:r>
            <a:r>
              <a:rPr lang="en-US" sz="2800" b="1" dirty="0">
                <a:effectLst/>
                <a:latin typeface="Times New Roman" panose="02020603050405020304" pitchFamily="18" charset="0"/>
                <a:ea typeface="Times New Roman" panose="02020603050405020304" pitchFamily="18" charset="0"/>
              </a:rPr>
              <a:t>gravity</a:t>
            </a:r>
            <a:r>
              <a:rPr lang="en-US" sz="2800" b="1" spc="5" dirty="0">
                <a:effectLst/>
                <a:latin typeface="Times New Roman" panose="02020603050405020304" pitchFamily="18" charset="0"/>
                <a:ea typeface="Times New Roman" panose="02020603050405020304" pitchFamily="18" charset="0"/>
              </a:rPr>
              <a:t> </a:t>
            </a:r>
            <a:r>
              <a:rPr lang="en-US" sz="2800" b="1" dirty="0">
                <a:effectLst/>
                <a:latin typeface="Times New Roman" panose="02020603050405020304" pitchFamily="18" charset="0"/>
                <a:ea typeface="Times New Roman" panose="02020603050405020304" pitchFamily="18" charset="0"/>
              </a:rPr>
              <a:t>and unit</a:t>
            </a:r>
            <a:r>
              <a:rPr lang="en-US" sz="2800" b="1" spc="-15" dirty="0">
                <a:effectLst/>
                <a:latin typeface="Times New Roman" panose="02020603050405020304" pitchFamily="18" charset="0"/>
                <a:ea typeface="Times New Roman" panose="02020603050405020304" pitchFamily="18" charset="0"/>
              </a:rPr>
              <a:t> </a:t>
            </a:r>
            <a:r>
              <a:rPr lang="en-US" sz="2800" b="1" dirty="0">
                <a:effectLst/>
                <a:latin typeface="Times New Roman" panose="02020603050405020304" pitchFamily="18" charset="0"/>
                <a:ea typeface="Times New Roman" panose="02020603050405020304" pitchFamily="18" charset="0"/>
              </a:rPr>
              <a:t>weight</a:t>
            </a:r>
          </a:p>
        </p:txBody>
      </p:sp>
      <p:graphicFrame>
        <p:nvGraphicFramePr>
          <p:cNvPr id="6" name="Table 5">
            <a:extLst>
              <a:ext uri="{FF2B5EF4-FFF2-40B4-BE49-F238E27FC236}">
                <a16:creationId xmlns:a16="http://schemas.microsoft.com/office/drawing/2014/main" id="{1195C5A2-FF40-E309-6DC3-262C8EC0B65A}"/>
              </a:ext>
            </a:extLst>
          </p:cNvPr>
          <p:cNvGraphicFramePr>
            <a:graphicFrameLocks noGrp="1"/>
          </p:cNvGraphicFramePr>
          <p:nvPr>
            <p:extLst>
              <p:ext uri="{D42A27DB-BD31-4B8C-83A1-F6EECF244321}">
                <p14:modId xmlns:p14="http://schemas.microsoft.com/office/powerpoint/2010/main" val="3810233357"/>
              </p:ext>
            </p:extLst>
          </p:nvPr>
        </p:nvGraphicFramePr>
        <p:xfrm>
          <a:off x="3889024" y="2194475"/>
          <a:ext cx="7315200" cy="3657601"/>
        </p:xfrm>
        <a:graphic>
          <a:graphicData uri="http://schemas.openxmlformats.org/drawingml/2006/table">
            <a:tbl>
              <a:tblPr firstRow="1" firstCol="1" lastRow="1" lastCol="1" bandRow="1" bandCol="1"/>
              <a:tblGrid>
                <a:gridCol w="1970584">
                  <a:extLst>
                    <a:ext uri="{9D8B030D-6E8A-4147-A177-3AD203B41FA5}">
                      <a16:colId xmlns:a16="http://schemas.microsoft.com/office/drawing/2014/main" val="1263864702"/>
                    </a:ext>
                  </a:extLst>
                </a:gridCol>
                <a:gridCol w="1075672">
                  <a:extLst>
                    <a:ext uri="{9D8B030D-6E8A-4147-A177-3AD203B41FA5}">
                      <a16:colId xmlns:a16="http://schemas.microsoft.com/office/drawing/2014/main" val="2880609868"/>
                    </a:ext>
                  </a:extLst>
                </a:gridCol>
                <a:gridCol w="1046143">
                  <a:extLst>
                    <a:ext uri="{9D8B030D-6E8A-4147-A177-3AD203B41FA5}">
                      <a16:colId xmlns:a16="http://schemas.microsoft.com/office/drawing/2014/main" val="839380051"/>
                    </a:ext>
                  </a:extLst>
                </a:gridCol>
                <a:gridCol w="1071455">
                  <a:extLst>
                    <a:ext uri="{9D8B030D-6E8A-4147-A177-3AD203B41FA5}">
                      <a16:colId xmlns:a16="http://schemas.microsoft.com/office/drawing/2014/main" val="1172492338"/>
                    </a:ext>
                  </a:extLst>
                </a:gridCol>
                <a:gridCol w="928030">
                  <a:extLst>
                    <a:ext uri="{9D8B030D-6E8A-4147-A177-3AD203B41FA5}">
                      <a16:colId xmlns:a16="http://schemas.microsoft.com/office/drawing/2014/main" val="4080176654"/>
                    </a:ext>
                  </a:extLst>
                </a:gridCol>
                <a:gridCol w="1223316">
                  <a:extLst>
                    <a:ext uri="{9D8B030D-6E8A-4147-A177-3AD203B41FA5}">
                      <a16:colId xmlns:a16="http://schemas.microsoft.com/office/drawing/2014/main" val="810343560"/>
                    </a:ext>
                  </a:extLst>
                </a:gridCol>
              </a:tblGrid>
              <a:tr h="780442">
                <a:tc rowSpan="2">
                  <a:txBody>
                    <a:bodyPr/>
                    <a:lstStyle/>
                    <a:p>
                      <a:pPr marL="0" marR="68580" algn="ctr">
                        <a:spcBef>
                          <a:spcPts val="0"/>
                        </a:spcBef>
                        <a:spcAft>
                          <a:spcPts val="0"/>
                        </a:spcAft>
                      </a:pPr>
                      <a:r>
                        <a:rPr lang="en-US" dirty="0"/>
                        <a:t>Percentage by Weight of Bitumen With Polyester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4">
                  <a:txBody>
                    <a:bodyPr/>
                    <a:lstStyle/>
                    <a:p>
                      <a:pPr marL="0" marR="1851025" algn="r">
                        <a:spcBef>
                          <a:spcPts val="0"/>
                        </a:spcBef>
                        <a:spcAft>
                          <a:spcPts val="0"/>
                        </a:spcAft>
                      </a:pPr>
                      <a:r>
                        <a:rPr lang="en-US" dirty="0"/>
                        <a:t>                                   Gb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107950" algn="ctr">
                        <a:lnSpc>
                          <a:spcPct val="101000"/>
                        </a:lnSpc>
                        <a:spcBef>
                          <a:spcPts val="0"/>
                        </a:spcBef>
                        <a:spcAft>
                          <a:spcPts val="0"/>
                        </a:spcAft>
                      </a:pPr>
                      <a:r>
                        <a:rPr lang="en-US" dirty="0"/>
                        <a:t>Unit weight (ϒ) </a:t>
                      </a:r>
                    </a:p>
                    <a:p>
                      <a:pPr marL="0" marR="107950" algn="ctr">
                        <a:lnSpc>
                          <a:spcPct val="101000"/>
                        </a:lnSpc>
                        <a:spcBef>
                          <a:spcPts val="0"/>
                        </a:spcBef>
                        <a:spcAft>
                          <a:spcPts val="0"/>
                        </a:spcAft>
                      </a:pPr>
                      <a:r>
                        <a:rPr lang="en-US" dirty="0"/>
                        <a:t>Kg/m3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41822275"/>
                  </a:ext>
                </a:extLst>
              </a:tr>
              <a:tr h="795979">
                <a:tc vMerge="1">
                  <a:txBody>
                    <a:bodyPr/>
                    <a:lstStyle/>
                    <a:p>
                      <a:endParaRPr lang="en-US"/>
                    </a:p>
                  </a:txBody>
                  <a:tcPr/>
                </a:tc>
                <a:tc>
                  <a:txBody>
                    <a:bodyPr/>
                    <a:lstStyle/>
                    <a:p>
                      <a:pPr marL="8890" marR="0" algn="ctr">
                        <a:spcBef>
                          <a:spcPts val="90"/>
                        </a:spcBef>
                        <a:spcAft>
                          <a:spcPts val="0"/>
                        </a:spcAft>
                      </a:pPr>
                      <a:r>
                        <a:rPr lang="en-US" dirty="0"/>
                        <a:t>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3970" marR="0" algn="ctr">
                        <a:spcBef>
                          <a:spcPts val="90"/>
                        </a:spcBef>
                        <a:spcAft>
                          <a:spcPts val="0"/>
                        </a:spcAft>
                      </a:pPr>
                      <a:r>
                        <a:rPr lang="en-US" dirty="0"/>
                        <a:t>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5240" marR="0" algn="ctr">
                        <a:spcBef>
                          <a:spcPts val="90"/>
                        </a:spcBef>
                        <a:spcAft>
                          <a:spcPts val="0"/>
                        </a:spcAft>
                      </a:pPr>
                      <a:r>
                        <a:rPr lang="en-US" dirty="0"/>
                        <a:t>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327025" algn="ctr">
                        <a:spcBef>
                          <a:spcPts val="90"/>
                        </a:spcBef>
                        <a:spcAft>
                          <a:spcPts val="0"/>
                        </a:spcAft>
                      </a:pPr>
                      <a:r>
                        <a:rPr lang="en-US" dirty="0"/>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vMerge="1">
                  <a:txBody>
                    <a:bodyPr/>
                    <a:lstStyle/>
                    <a:p>
                      <a:endParaRPr lang="en-US"/>
                    </a:p>
                  </a:txBody>
                  <a:tcPr/>
                </a:tc>
                <a:extLst>
                  <a:ext uri="{0D108BD9-81ED-4DB2-BD59-A6C34878D82A}">
                    <a16:rowId xmlns:a16="http://schemas.microsoft.com/office/drawing/2014/main" val="2162858932"/>
                  </a:ext>
                </a:extLst>
              </a:tr>
              <a:tr h="520295">
                <a:tc>
                  <a:txBody>
                    <a:bodyPr/>
                    <a:lstStyle/>
                    <a:p>
                      <a:pPr marL="0" marR="553085" algn="l">
                        <a:spcBef>
                          <a:spcPts val="255"/>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2343.80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4872036"/>
                  </a:ext>
                </a:extLst>
              </a:tr>
              <a:tr h="520295">
                <a:tc>
                  <a:txBody>
                    <a:bodyPr/>
                    <a:lstStyle/>
                    <a:p>
                      <a:pPr marL="0" marR="553085" algn="l">
                        <a:spcBef>
                          <a:spcPts val="245"/>
                        </a:spcBef>
                        <a:spcAft>
                          <a:spcPts val="0"/>
                        </a:spcAft>
                        <a:tabLst>
                          <a:tab pos="688340" algn="l"/>
                        </a:tabLs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                     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lnSpc>
                          <a:spcPts val="1335"/>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2346.50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8589900"/>
                  </a:ext>
                </a:extLst>
              </a:tr>
              <a:tr h="520295">
                <a:tc>
                  <a:txBody>
                    <a:bodyPr/>
                    <a:lstStyle/>
                    <a:p>
                      <a:pPr marL="0" marR="514350" algn="ctr">
                        <a:spcBef>
                          <a:spcPts val="255"/>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10%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2.29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2.25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2250.10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870493"/>
                  </a:ext>
                </a:extLst>
              </a:tr>
              <a:tr h="520295">
                <a:tc>
                  <a:txBody>
                    <a:bodyPr/>
                    <a:lstStyle/>
                    <a:p>
                      <a:pPr marL="0" marR="514350" algn="l">
                        <a:spcBef>
                          <a:spcPts val="260"/>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baseline="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2354.640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90017"/>
                  </a:ext>
                </a:extLst>
              </a:tr>
            </a:tbl>
          </a:graphicData>
        </a:graphic>
      </p:graphicFrame>
      <p:sp>
        <p:nvSpPr>
          <p:cNvPr id="7" name="TextBox 6">
            <a:extLst>
              <a:ext uri="{FF2B5EF4-FFF2-40B4-BE49-F238E27FC236}">
                <a16:creationId xmlns:a16="http://schemas.microsoft.com/office/drawing/2014/main" id="{1E06123D-AF75-A28E-A4CA-C9393351CC77}"/>
              </a:ext>
            </a:extLst>
          </p:cNvPr>
          <p:cNvSpPr txBox="1"/>
          <p:nvPr/>
        </p:nvSpPr>
        <p:spPr>
          <a:xfrm>
            <a:off x="4001551" y="1594148"/>
            <a:ext cx="7771349" cy="461665"/>
          </a:xfrm>
          <a:prstGeom prst="rect">
            <a:avLst/>
          </a:prstGeom>
          <a:noFill/>
        </p:spPr>
        <p:txBody>
          <a:bodyPr wrap="square" rtlCol="0">
            <a:spAutoFit/>
          </a:bodyPr>
          <a:lstStyle/>
          <a:p>
            <a:r>
              <a:rPr lang="en-US" sz="2400" dirty="0">
                <a:effectLst/>
                <a:latin typeface="Times New Roman" panose="02020603050405020304" pitchFamily="18" charset="0"/>
                <a:ea typeface="Times New Roman" panose="02020603050405020304" pitchFamily="18" charset="0"/>
              </a:rPr>
              <a:t>Bulk</a:t>
            </a:r>
            <a:r>
              <a:rPr lang="en-US" sz="2400" spc="-10"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specific gravity</a:t>
            </a:r>
            <a:r>
              <a:rPr lang="en-US" sz="2400" spc="-10"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and</a:t>
            </a:r>
            <a:r>
              <a:rPr lang="en-US" sz="2400" spc="-5"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unit</a:t>
            </a:r>
            <a:r>
              <a:rPr lang="en-US" sz="2400" spc="-5"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weight values</a:t>
            </a:r>
            <a:r>
              <a:rPr lang="en-US" sz="2400" spc="-5"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for</a:t>
            </a:r>
            <a:r>
              <a:rPr lang="en-US" sz="2400" spc="-5"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Polyester</a:t>
            </a:r>
            <a:endParaRPr lang="en-US" sz="2400" dirty="0"/>
          </a:p>
        </p:txBody>
      </p:sp>
      <p:sp>
        <p:nvSpPr>
          <p:cNvPr id="3" name="TextBox 2">
            <a:extLst>
              <a:ext uri="{FF2B5EF4-FFF2-40B4-BE49-F238E27FC236}">
                <a16:creationId xmlns:a16="http://schemas.microsoft.com/office/drawing/2014/main" id="{5F9CA886-958C-4A6B-E677-1F4163D8DFF2}"/>
              </a:ext>
            </a:extLst>
          </p:cNvPr>
          <p:cNvSpPr txBox="1"/>
          <p:nvPr/>
        </p:nvSpPr>
        <p:spPr>
          <a:xfrm>
            <a:off x="9205992" y="3177153"/>
            <a:ext cx="681926" cy="369332"/>
          </a:xfrm>
          <a:prstGeom prst="rect">
            <a:avLst/>
          </a:prstGeom>
          <a:noFill/>
        </p:spPr>
        <p:txBody>
          <a:bodyPr wrap="square" rtlCol="0">
            <a:spAutoFit/>
          </a:bodyPr>
          <a:lstStyle/>
          <a:p>
            <a:r>
              <a:rPr lang="en-US" dirty="0"/>
              <a:t>Avg.</a:t>
            </a:r>
          </a:p>
        </p:txBody>
      </p:sp>
    </p:spTree>
    <p:extLst>
      <p:ext uri="{BB962C8B-B14F-4D97-AF65-F5344CB8AC3E}">
        <p14:creationId xmlns:p14="http://schemas.microsoft.com/office/powerpoint/2010/main" val="2807179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5"/>
          <p:cNvSpPr txBox="1"/>
          <p:nvPr/>
        </p:nvSpPr>
        <p:spPr>
          <a:xfrm>
            <a:off x="3692805" y="2170461"/>
            <a:ext cx="8197516" cy="2677656"/>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 Due to the continuous increase in road traffic and expensive maintenance cost of streets and traffic components, combined with lack of funds and professional supervision, the invention, creation, and discovery of new and novel technologies and components are becoming an urgent necessity.</a:t>
            </a:r>
          </a:p>
          <a:p>
            <a:r>
              <a:rPr lang="en-US" sz="2400" dirty="0">
                <a:latin typeface="Times New Roman" panose="02020603050405020304" pitchFamily="18" charset="0"/>
                <a:cs typeface="Times New Roman" panose="02020603050405020304" pitchFamily="18" charset="0"/>
              </a:rPr>
              <a:t>- Dry mixing (Marshal method)</a:t>
            </a:r>
          </a:p>
          <a:p>
            <a:r>
              <a:rPr lang="en-US" sz="2400" dirty="0">
                <a:latin typeface="Times New Roman" panose="02020603050405020304" pitchFamily="18" charset="0"/>
                <a:cs typeface="Times New Roman" panose="02020603050405020304" pitchFamily="18" charset="0"/>
              </a:rPr>
              <a:t>- ¾ inch hot mix asphalt</a:t>
            </a:r>
          </a:p>
        </p:txBody>
      </p:sp>
      <p:sp>
        <p:nvSpPr>
          <p:cNvPr id="7" name="TextBox 6"/>
          <p:cNvSpPr txBox="1"/>
          <p:nvPr/>
        </p:nvSpPr>
        <p:spPr>
          <a:xfrm>
            <a:off x="4468679" y="1026900"/>
            <a:ext cx="6224336" cy="707886"/>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ABSTRACT</a:t>
            </a:r>
            <a:endParaRPr lang="en-US" sz="4000" dirty="0"/>
          </a:p>
        </p:txBody>
      </p:sp>
    </p:spTree>
    <p:extLst>
      <p:ext uri="{BB962C8B-B14F-4D97-AF65-F5344CB8AC3E}">
        <p14:creationId xmlns:p14="http://schemas.microsoft.com/office/powerpoint/2010/main" val="3836864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1999" cy="6858000"/>
          </a:xfrm>
        </p:spPr>
      </p:pic>
      <p:pic>
        <p:nvPicPr>
          <p:cNvPr id="3" name="Picture 2">
            <a:extLst>
              <a:ext uri="{FF2B5EF4-FFF2-40B4-BE49-F238E27FC236}">
                <a16:creationId xmlns:a16="http://schemas.microsoft.com/office/drawing/2014/main" id="{B0436CF1-6691-8A56-52FB-CEBA562EF47D}"/>
              </a:ext>
            </a:extLst>
          </p:cNvPr>
          <p:cNvPicPr>
            <a:picLocks/>
          </p:cNvPicPr>
          <p:nvPr/>
        </p:nvPicPr>
        <p:blipFill>
          <a:blip r:embed="rId3"/>
          <a:stretch>
            <a:fillRect/>
          </a:stretch>
        </p:blipFill>
        <p:spPr>
          <a:xfrm>
            <a:off x="3352800" y="1984972"/>
            <a:ext cx="5486400" cy="3657600"/>
          </a:xfrm>
          <a:prstGeom prst="rect">
            <a:avLst/>
          </a:prstGeom>
        </p:spPr>
      </p:pic>
      <p:sp>
        <p:nvSpPr>
          <p:cNvPr id="5" name="Text Box 2">
            <a:extLst>
              <a:ext uri="{FF2B5EF4-FFF2-40B4-BE49-F238E27FC236}">
                <a16:creationId xmlns:a16="http://schemas.microsoft.com/office/drawing/2014/main" id="{026F3D1C-9214-D6D8-FD25-428F466E6399}"/>
              </a:ext>
            </a:extLst>
          </p:cNvPr>
          <p:cNvSpPr txBox="1">
            <a:spLocks noChangeArrowheads="1"/>
          </p:cNvSpPr>
          <p:nvPr/>
        </p:nvSpPr>
        <p:spPr bwMode="auto">
          <a:xfrm>
            <a:off x="4665189" y="2285983"/>
            <a:ext cx="3202252" cy="276999"/>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rPr>
              <a:t>Unit wight vs. % of Polyester</a:t>
            </a:r>
            <a:endParaRPr lang="en-US" sz="1200" dirty="0">
              <a:effectLst/>
              <a:latin typeface="Times New Roman" panose="02020603050405020304" pitchFamily="18" charset="0"/>
              <a:ea typeface="Times New Roman" panose="02020603050405020304" pitchFamily="18" charset="0"/>
            </a:endParaRPr>
          </a:p>
        </p:txBody>
      </p:sp>
      <p:sp>
        <p:nvSpPr>
          <p:cNvPr id="6" name="Rectangle: Rounded Corners 5">
            <a:extLst>
              <a:ext uri="{FF2B5EF4-FFF2-40B4-BE49-F238E27FC236}">
                <a16:creationId xmlns:a16="http://schemas.microsoft.com/office/drawing/2014/main" id="{16853EF1-47CA-E1F0-B1D0-3455705EA9D0}"/>
              </a:ext>
            </a:extLst>
          </p:cNvPr>
          <p:cNvSpPr/>
          <p:nvPr/>
        </p:nvSpPr>
        <p:spPr>
          <a:xfrm>
            <a:off x="8991027" y="2478630"/>
            <a:ext cx="3002844" cy="299032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n-US" sz="2000" dirty="0">
                <a:solidFill>
                  <a:schemeClr val="tx1"/>
                </a:solidFill>
              </a:rPr>
              <a:t> </a:t>
            </a:r>
            <a:r>
              <a:rPr lang="en-US" sz="2000" dirty="0">
                <a:solidFill>
                  <a:schemeClr val="tx1"/>
                </a:solidFill>
                <a:latin typeface="Times New Roman" panose="02020603050405020304" pitchFamily="18" charset="0"/>
                <a:cs typeface="Times New Roman" panose="02020603050405020304" pitchFamily="18" charset="0"/>
              </a:rPr>
              <a:t>In this case, at 5% and 15%, the density is increased, but in a simple way, but in the case of 10%, it is decreased but within 20% of density, which is acceptable for density. </a:t>
            </a:r>
          </a:p>
        </p:txBody>
      </p:sp>
    </p:spTree>
    <p:extLst>
      <p:ext uri="{BB962C8B-B14F-4D97-AF65-F5344CB8AC3E}">
        <p14:creationId xmlns:p14="http://schemas.microsoft.com/office/powerpoint/2010/main" val="27252438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750" y="-22474"/>
            <a:ext cx="12273280" cy="6903721"/>
          </a:xfrm>
        </p:spPr>
      </p:pic>
      <p:graphicFrame>
        <p:nvGraphicFramePr>
          <p:cNvPr id="7" name="Object 6">
            <a:extLst>
              <a:ext uri="{FF2B5EF4-FFF2-40B4-BE49-F238E27FC236}">
                <a16:creationId xmlns:a16="http://schemas.microsoft.com/office/drawing/2014/main" id="{D9631AFF-807A-04DA-AB8A-B283E90AEB6D}"/>
              </a:ext>
            </a:extLst>
          </p:cNvPr>
          <p:cNvGraphicFramePr>
            <a:graphicFrameLocks/>
          </p:cNvGraphicFramePr>
          <p:nvPr>
            <p:extLst>
              <p:ext uri="{D42A27DB-BD31-4B8C-83A1-F6EECF244321}">
                <p14:modId xmlns:p14="http://schemas.microsoft.com/office/powerpoint/2010/main" val="470792657"/>
              </p:ext>
            </p:extLst>
          </p:nvPr>
        </p:nvGraphicFramePr>
        <p:xfrm>
          <a:off x="4029559" y="2198316"/>
          <a:ext cx="7826989" cy="3657600"/>
        </p:xfrm>
        <a:graphic>
          <a:graphicData uri="http://schemas.openxmlformats.org/presentationml/2006/ole">
            <mc:AlternateContent xmlns:mc="http://schemas.openxmlformats.org/markup-compatibility/2006">
              <mc:Choice xmlns:v="urn:schemas-microsoft-com:vml" Requires="v">
                <p:oleObj spid="_x0000_s1026" name="Document" r:id="rId4" imgW="6830070" imgH="2595693" progId="Word.Document.12">
                  <p:embed/>
                </p:oleObj>
              </mc:Choice>
              <mc:Fallback>
                <p:oleObj name="Document" r:id="rId4" imgW="6830070" imgH="2595693" progId="Word.Document.12">
                  <p:embed/>
                  <p:pic>
                    <p:nvPicPr>
                      <p:cNvPr id="5" name="Object 4">
                        <a:extLst>
                          <a:ext uri="{FF2B5EF4-FFF2-40B4-BE49-F238E27FC236}">
                            <a16:creationId xmlns:a16="http://schemas.microsoft.com/office/drawing/2014/main" id="{027D0995-2871-7326-611B-4682C35B7DA4}"/>
                          </a:ext>
                        </a:extLst>
                      </p:cNvPr>
                      <p:cNvPicPr/>
                      <p:nvPr/>
                    </p:nvPicPr>
                    <p:blipFill>
                      <a:blip r:embed="rId5"/>
                      <a:stretch>
                        <a:fillRect/>
                      </a:stretch>
                    </p:blipFill>
                    <p:spPr>
                      <a:xfrm>
                        <a:off x="4029559" y="2198316"/>
                        <a:ext cx="7826989" cy="3657600"/>
                      </a:xfrm>
                      <a:prstGeom prst="rect">
                        <a:avLst/>
                      </a:prstGeom>
                    </p:spPr>
                  </p:pic>
                </p:oleObj>
              </mc:Fallback>
            </mc:AlternateContent>
          </a:graphicData>
        </a:graphic>
      </p:graphicFrame>
      <p:sp>
        <p:nvSpPr>
          <p:cNvPr id="5" name="TextBox 4"/>
          <p:cNvSpPr txBox="1"/>
          <p:nvPr/>
        </p:nvSpPr>
        <p:spPr>
          <a:xfrm>
            <a:off x="3797086" y="1510856"/>
            <a:ext cx="8394914" cy="46166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Bulk specific gravity and unit weight values for crushed glass</a:t>
            </a:r>
          </a:p>
        </p:txBody>
      </p:sp>
    </p:spTree>
    <p:extLst>
      <p:ext uri="{BB962C8B-B14F-4D97-AF65-F5344CB8AC3E}">
        <p14:creationId xmlns:p14="http://schemas.microsoft.com/office/powerpoint/2010/main" val="18506891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1999" cy="6858000"/>
          </a:xfrm>
        </p:spPr>
      </p:pic>
      <p:pic>
        <p:nvPicPr>
          <p:cNvPr id="3" name="Picture 2">
            <a:extLst>
              <a:ext uri="{FF2B5EF4-FFF2-40B4-BE49-F238E27FC236}">
                <a16:creationId xmlns:a16="http://schemas.microsoft.com/office/drawing/2014/main" id="{BF6DBB0A-FFDD-B8FC-3925-4ABCF0A32082}"/>
              </a:ext>
            </a:extLst>
          </p:cNvPr>
          <p:cNvPicPr>
            <a:picLocks/>
          </p:cNvPicPr>
          <p:nvPr/>
        </p:nvPicPr>
        <p:blipFill>
          <a:blip r:embed="rId3"/>
          <a:stretch>
            <a:fillRect/>
          </a:stretch>
        </p:blipFill>
        <p:spPr>
          <a:xfrm>
            <a:off x="3561833" y="2055813"/>
            <a:ext cx="5486400" cy="3657600"/>
          </a:xfrm>
          <a:prstGeom prst="rect">
            <a:avLst/>
          </a:prstGeom>
        </p:spPr>
      </p:pic>
      <p:sp>
        <p:nvSpPr>
          <p:cNvPr id="6" name="Rectangle: Rounded Corners 5">
            <a:extLst>
              <a:ext uri="{FF2B5EF4-FFF2-40B4-BE49-F238E27FC236}">
                <a16:creationId xmlns:a16="http://schemas.microsoft.com/office/drawing/2014/main" id="{9CD28734-93D8-0A36-3EDC-03DE46D961BE}"/>
              </a:ext>
            </a:extLst>
          </p:cNvPr>
          <p:cNvSpPr/>
          <p:nvPr/>
        </p:nvSpPr>
        <p:spPr>
          <a:xfrm>
            <a:off x="9350116" y="3032206"/>
            <a:ext cx="2540000" cy="170481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indent="628650" algn="ctr">
              <a:lnSpc>
                <a:spcPct val="150000"/>
              </a:lnSpc>
            </a:pPr>
            <a:endParaRPr lang="en-US" dirty="0">
              <a:effectLst/>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596688B1-753F-C553-1BE8-1DCC655832F8}"/>
              </a:ext>
            </a:extLst>
          </p:cNvPr>
          <p:cNvSpPr txBox="1"/>
          <p:nvPr/>
        </p:nvSpPr>
        <p:spPr>
          <a:xfrm>
            <a:off x="9350116" y="3351014"/>
            <a:ext cx="2540000" cy="923330"/>
          </a:xfrm>
          <a:prstGeom prst="rect">
            <a:avLst/>
          </a:prstGeom>
          <a:noFill/>
        </p:spPr>
        <p:txBody>
          <a:bodyPr wrap="square" rtlCol="0">
            <a:spAutoFit/>
          </a:bodyPr>
          <a:lstStyle/>
          <a:p>
            <a:pPr indent="628650" algn="ctr"/>
            <a:r>
              <a:rPr lang="en-US" dirty="0">
                <a:effectLst/>
                <a:latin typeface="Times New Roman" panose="02020603050405020304" pitchFamily="18" charset="0"/>
                <a:ea typeface="Times New Roman" panose="02020603050405020304" pitchFamily="18" charset="0"/>
                <a:cs typeface="+mj-cs"/>
              </a:rPr>
              <a:t>All</a:t>
            </a:r>
            <a:r>
              <a:rPr lang="ar-JO" dirty="0">
                <a:effectLst/>
                <a:latin typeface="Times New Roman" panose="02020603050405020304" pitchFamily="18" charset="0"/>
                <a:ea typeface="Times New Roman" panose="02020603050405020304" pitchFamily="18" charset="0"/>
                <a:cs typeface="+mj-cs"/>
              </a:rPr>
              <a:t> </a:t>
            </a:r>
            <a:r>
              <a:rPr lang="en-US" dirty="0">
                <a:effectLst/>
                <a:latin typeface="Times New Roman" panose="02020603050405020304" pitchFamily="18" charset="0"/>
                <a:ea typeface="Times New Roman" panose="02020603050405020304" pitchFamily="18" charset="0"/>
                <a:cs typeface="+mj-cs"/>
              </a:rPr>
              <a:t>percentages within the range and it is acceptable.</a:t>
            </a:r>
          </a:p>
        </p:txBody>
      </p:sp>
    </p:spTree>
    <p:extLst>
      <p:ext uri="{BB962C8B-B14F-4D97-AF65-F5344CB8AC3E}">
        <p14:creationId xmlns:p14="http://schemas.microsoft.com/office/powerpoint/2010/main" val="37365378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1999" cy="6858000"/>
          </a:xfrm>
        </p:spPr>
      </p:pic>
      <p:sp>
        <p:nvSpPr>
          <p:cNvPr id="5" name="TextBox 4">
            <a:extLst>
              <a:ext uri="{FF2B5EF4-FFF2-40B4-BE49-F238E27FC236}">
                <a16:creationId xmlns:a16="http://schemas.microsoft.com/office/drawing/2014/main" id="{AED40B49-5503-B261-A005-BDDAEF8ED364}"/>
              </a:ext>
            </a:extLst>
          </p:cNvPr>
          <p:cNvSpPr txBox="1"/>
          <p:nvPr/>
        </p:nvSpPr>
        <p:spPr>
          <a:xfrm>
            <a:off x="3846688" y="1424368"/>
            <a:ext cx="9183511" cy="842603"/>
          </a:xfrm>
          <a:prstGeom prst="rect">
            <a:avLst/>
          </a:prstGeom>
          <a:noFill/>
        </p:spPr>
        <p:txBody>
          <a:bodyPr wrap="square">
            <a:spAutoFit/>
          </a:bodyPr>
          <a:lstStyle/>
          <a:p>
            <a:pPr marL="0" marR="704850" algn="ctr">
              <a:lnSpc>
                <a:spcPct val="115000"/>
              </a:lnSpc>
              <a:spcBef>
                <a:spcPts val="450"/>
              </a:spcBef>
              <a:spcAft>
                <a:spcPts val="0"/>
              </a:spcAft>
            </a:pPr>
            <a:r>
              <a:rPr lang="en-US" sz="2000" b="1" dirty="0">
                <a:effectLst/>
                <a:latin typeface="Times New Roman" panose="02020603050405020304" pitchFamily="18" charset="0"/>
                <a:ea typeface="Times New Roman" panose="02020603050405020304" pitchFamily="18" charset="0"/>
              </a:rPr>
              <a:t>Bulk</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specific gravity</a:t>
            </a:r>
            <a:r>
              <a:rPr lang="en-US" sz="2000" b="1" spc="-2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and</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unit</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weight</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values</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for </a:t>
            </a:r>
            <a:r>
              <a:rPr lang="en-US" sz="2400" b="1" dirty="0">
                <a:effectLst/>
                <a:latin typeface="Times New Roman" panose="02020603050405020304" pitchFamily="18" charset="0"/>
                <a:ea typeface="Times New Roman" panose="02020603050405020304" pitchFamily="18" charset="0"/>
              </a:rPr>
              <a:t>combination</a:t>
            </a:r>
            <a:r>
              <a:rPr lang="en-US" sz="2000" b="1" dirty="0">
                <a:effectLst/>
                <a:latin typeface="Times New Roman" panose="02020603050405020304" pitchFamily="18" charset="0"/>
                <a:ea typeface="Times New Roman" panose="02020603050405020304" pitchFamily="18" charset="0"/>
              </a:rPr>
              <a:t> crushed glass and polyester</a:t>
            </a:r>
            <a:endParaRPr lang="en-US" sz="2400" dirty="0">
              <a:effectLst/>
              <a:latin typeface="Times New Roman" panose="02020603050405020304" pitchFamily="18" charset="0"/>
              <a:ea typeface="Times New Roman" panose="02020603050405020304" pitchFamily="18" charset="0"/>
            </a:endParaRPr>
          </a:p>
        </p:txBody>
      </p:sp>
      <p:graphicFrame>
        <p:nvGraphicFramePr>
          <p:cNvPr id="6" name="Table 5">
            <a:extLst>
              <a:ext uri="{FF2B5EF4-FFF2-40B4-BE49-F238E27FC236}">
                <a16:creationId xmlns:a16="http://schemas.microsoft.com/office/drawing/2014/main" id="{2721D5DC-3121-E1A5-BAAA-21860E7DAB68}"/>
              </a:ext>
            </a:extLst>
          </p:cNvPr>
          <p:cNvGraphicFramePr>
            <a:graphicFrameLocks noGrp="1"/>
          </p:cNvGraphicFramePr>
          <p:nvPr>
            <p:extLst>
              <p:ext uri="{D42A27DB-BD31-4B8C-83A1-F6EECF244321}">
                <p14:modId xmlns:p14="http://schemas.microsoft.com/office/powerpoint/2010/main" val="2183256118"/>
              </p:ext>
            </p:extLst>
          </p:nvPr>
        </p:nvGraphicFramePr>
        <p:xfrm>
          <a:off x="3952242" y="2445545"/>
          <a:ext cx="7315198" cy="3657597"/>
        </p:xfrm>
        <a:graphic>
          <a:graphicData uri="http://schemas.openxmlformats.org/drawingml/2006/table">
            <a:tbl>
              <a:tblPr firstRow="1" firstCol="1" lastRow="1" lastCol="1" bandRow="1" bandCol="1"/>
              <a:tblGrid>
                <a:gridCol w="1903430">
                  <a:extLst>
                    <a:ext uri="{9D8B030D-6E8A-4147-A177-3AD203B41FA5}">
                      <a16:colId xmlns:a16="http://schemas.microsoft.com/office/drawing/2014/main" val="2494578108"/>
                    </a:ext>
                  </a:extLst>
                </a:gridCol>
                <a:gridCol w="1047571">
                  <a:extLst>
                    <a:ext uri="{9D8B030D-6E8A-4147-A177-3AD203B41FA5}">
                      <a16:colId xmlns:a16="http://schemas.microsoft.com/office/drawing/2014/main" val="2448837893"/>
                    </a:ext>
                  </a:extLst>
                </a:gridCol>
                <a:gridCol w="1047571">
                  <a:extLst>
                    <a:ext uri="{9D8B030D-6E8A-4147-A177-3AD203B41FA5}">
                      <a16:colId xmlns:a16="http://schemas.microsoft.com/office/drawing/2014/main" val="1686906394"/>
                    </a:ext>
                  </a:extLst>
                </a:gridCol>
                <a:gridCol w="1109194">
                  <a:extLst>
                    <a:ext uri="{9D8B030D-6E8A-4147-A177-3AD203B41FA5}">
                      <a16:colId xmlns:a16="http://schemas.microsoft.com/office/drawing/2014/main" val="4029950590"/>
                    </a:ext>
                  </a:extLst>
                </a:gridCol>
                <a:gridCol w="1109194">
                  <a:extLst>
                    <a:ext uri="{9D8B030D-6E8A-4147-A177-3AD203B41FA5}">
                      <a16:colId xmlns:a16="http://schemas.microsoft.com/office/drawing/2014/main" val="2564249440"/>
                    </a:ext>
                  </a:extLst>
                </a:gridCol>
                <a:gridCol w="1098238">
                  <a:extLst>
                    <a:ext uri="{9D8B030D-6E8A-4147-A177-3AD203B41FA5}">
                      <a16:colId xmlns:a16="http://schemas.microsoft.com/office/drawing/2014/main" val="174509739"/>
                    </a:ext>
                  </a:extLst>
                </a:gridCol>
              </a:tblGrid>
              <a:tr h="541866">
                <a:tc rowSpan="2">
                  <a:txBody>
                    <a:bodyPr/>
                    <a:lstStyle/>
                    <a:p>
                      <a:pPr marL="0" marR="0" algn="ctr">
                        <a:spcBef>
                          <a:spcPts val="40"/>
                        </a:spcBef>
                        <a:spcAft>
                          <a:spcPts val="0"/>
                        </a:spcAft>
                      </a:pPr>
                      <a:r>
                        <a:rPr lang="en-US" sz="14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75565" marR="68580" indent="508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Percentage</a:t>
                      </a:r>
                      <a:r>
                        <a:rPr lang="en-US" sz="1400" b="1" spc="5"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by</a:t>
                      </a:r>
                      <a:r>
                        <a:rPr lang="en-US" sz="1400" b="1" spc="5"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Weight</a:t>
                      </a:r>
                      <a:r>
                        <a:rPr lang="en-US" sz="1400" b="1" spc="-45"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of</a:t>
                      </a:r>
                      <a:r>
                        <a:rPr lang="en-US" sz="1400" b="1" spc="-45"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Bitumen</a:t>
                      </a:r>
                      <a:r>
                        <a:rPr lang="en-US" sz="1400" b="1" spc="-285"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a:t>
                      </a:r>
                      <a:r>
                        <a:rPr lang="en-US" sz="1400" b="1" spc="-5"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polyester and crushed glass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4">
                  <a:txBody>
                    <a:bodyPr/>
                    <a:lstStyle/>
                    <a:p>
                      <a:pPr marL="164465" marR="1934210" indent="114109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a:spcBef>
                          <a:spcPts val="0"/>
                        </a:spcBef>
                        <a:spcAft>
                          <a:spcPts val="0"/>
                        </a:spcAft>
                      </a:pPr>
                      <a:r>
                        <a:rPr lang="en-US" sz="14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marL="187325" marR="107950" indent="-59690" algn="ctr">
                        <a:lnSpc>
                          <a:spcPct val="101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Unit</a:t>
                      </a:r>
                      <a:r>
                        <a:rPr lang="en-US" sz="1400" b="1" spc="-75">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weight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marL="0" marR="107950" algn="ctr">
                        <a:lnSpc>
                          <a:spcPct val="101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(ϒ)</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marL="0" marR="107950" algn="ctr">
                        <a:lnSpc>
                          <a:spcPct val="101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Kg/m3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635556357"/>
                  </a:ext>
                </a:extLst>
              </a:tr>
              <a:tr h="541866">
                <a:tc vMerge="1">
                  <a:txBody>
                    <a:bodyPr/>
                    <a:lstStyle/>
                    <a:p>
                      <a:endParaRPr lang="en-US"/>
                    </a:p>
                  </a:txBody>
                  <a:tcPr/>
                </a:tc>
                <a:tc>
                  <a:txBody>
                    <a:bodyPr/>
                    <a:lstStyle/>
                    <a:p>
                      <a:pPr marL="8890" marR="0" algn="ctr">
                        <a:spcBef>
                          <a:spcPts val="9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3970" marR="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5240" marR="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44170" marR="327025"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Avg.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vMerge="1">
                  <a:txBody>
                    <a:bodyPr/>
                    <a:lstStyle/>
                    <a:p>
                      <a:endParaRPr lang="en-US"/>
                    </a:p>
                  </a:txBody>
                  <a:tcPr/>
                </a:tc>
                <a:extLst>
                  <a:ext uri="{0D108BD9-81ED-4DB2-BD59-A6C34878D82A}">
                    <a16:rowId xmlns:a16="http://schemas.microsoft.com/office/drawing/2014/main" val="3596760736"/>
                  </a:ext>
                </a:extLst>
              </a:tr>
              <a:tr h="406401">
                <a:tc>
                  <a:txBody>
                    <a:bodyPr/>
                    <a:lstStyle/>
                    <a:p>
                      <a:pPr marL="0" marR="553085" indent="450215" algn="ctr">
                        <a:spcBef>
                          <a:spcPts val="25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2.35</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spcBef>
                          <a:spcPts val="5"/>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spcBef>
                          <a:spcPts val="5"/>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2343.80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5980175"/>
                  </a:ext>
                </a:extLst>
              </a:tr>
              <a:tr h="541866">
                <a:tc>
                  <a:txBody>
                    <a:bodyPr/>
                    <a:lstStyle/>
                    <a:p>
                      <a:pPr marL="0" marR="553085" indent="393065" algn="ctr">
                        <a:spcBef>
                          <a:spcPts val="24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2376.32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7828876"/>
                  </a:ext>
                </a:extLst>
              </a:tr>
              <a:tr h="541866">
                <a:tc>
                  <a:txBody>
                    <a:bodyPr/>
                    <a:lstStyle/>
                    <a:p>
                      <a:pPr marL="0" marR="514350" indent="393065" algn="ctr">
                        <a:spcBef>
                          <a:spcPts val="25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2.27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lnSpc>
                          <a:spcPts val="1335"/>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2.34</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lnSpc>
                          <a:spcPts val="133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2313.95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1665255"/>
                  </a:ext>
                </a:extLst>
              </a:tr>
              <a:tr h="541866">
                <a:tc>
                  <a:txBody>
                    <a:bodyPr/>
                    <a:lstStyle/>
                    <a:p>
                      <a:pPr marL="0" marR="514350" indent="393065" algn="ctr">
                        <a:spcBef>
                          <a:spcPts val="26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2.41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2387.89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3322620"/>
                  </a:ext>
                </a:extLst>
              </a:tr>
              <a:tr h="541866">
                <a:tc>
                  <a:txBody>
                    <a:bodyPr/>
                    <a:lstStyle/>
                    <a:p>
                      <a:pPr marL="0" marR="514350" indent="393065" algn="ctr">
                        <a:spcBef>
                          <a:spcPts val="260"/>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143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2070"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8895" algn="ctr">
                        <a:spcBef>
                          <a:spcPts val="5"/>
                        </a:spcBef>
                        <a:spcAft>
                          <a:spcPts val="0"/>
                        </a:spcAft>
                      </a:pPr>
                      <a:r>
                        <a:rPr lang="en-US" sz="1200">
                          <a:effectLst/>
                          <a:latin typeface="Times New Roman" panose="02020603050405020304" pitchFamily="18" charset="0"/>
                          <a:ea typeface="Times New Roman" panose="02020603050405020304" pitchFamily="18" charset="0"/>
                          <a:cs typeface="Times New Roman" panose="02020603050405020304" pitchFamily="18" charset="0"/>
                        </a:rPr>
                        <a:t>2.33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3340" algn="ctr">
                        <a:spcBef>
                          <a:spcPts val="5"/>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2331.83</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8145081"/>
                  </a:ext>
                </a:extLst>
              </a:tr>
            </a:tbl>
          </a:graphicData>
        </a:graphic>
      </p:graphicFrame>
    </p:spTree>
    <p:extLst>
      <p:ext uri="{BB962C8B-B14F-4D97-AF65-F5344CB8AC3E}">
        <p14:creationId xmlns:p14="http://schemas.microsoft.com/office/powerpoint/2010/main" val="7192850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3" name="Picture 2">
            <a:extLst>
              <a:ext uri="{FF2B5EF4-FFF2-40B4-BE49-F238E27FC236}">
                <a16:creationId xmlns:a16="http://schemas.microsoft.com/office/drawing/2014/main" id="{A7690EA6-12E8-7035-2242-4A066A83A9E0}"/>
              </a:ext>
            </a:extLst>
          </p:cNvPr>
          <p:cNvPicPr>
            <a:picLocks/>
          </p:cNvPicPr>
          <p:nvPr/>
        </p:nvPicPr>
        <p:blipFill>
          <a:blip r:embed="rId3"/>
          <a:stretch>
            <a:fillRect/>
          </a:stretch>
        </p:blipFill>
        <p:spPr>
          <a:xfrm>
            <a:off x="3547055" y="2021327"/>
            <a:ext cx="5486400" cy="3657600"/>
          </a:xfrm>
          <a:prstGeom prst="rect">
            <a:avLst/>
          </a:prstGeom>
        </p:spPr>
      </p:pic>
      <p:sp>
        <p:nvSpPr>
          <p:cNvPr id="5" name="Rectangle: Rounded Corners 4">
            <a:extLst>
              <a:ext uri="{FF2B5EF4-FFF2-40B4-BE49-F238E27FC236}">
                <a16:creationId xmlns:a16="http://schemas.microsoft.com/office/drawing/2014/main" id="{D60F9C06-3FE9-8E5A-0F33-1060B7A83C6A}"/>
              </a:ext>
            </a:extLst>
          </p:cNvPr>
          <p:cNvSpPr/>
          <p:nvPr/>
        </p:nvSpPr>
        <p:spPr>
          <a:xfrm>
            <a:off x="9120753" y="2696705"/>
            <a:ext cx="2968954" cy="204577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400050" marR="342900">
              <a:lnSpc>
                <a:spcPct val="150000"/>
              </a:lnSpc>
              <a:spcBef>
                <a:spcPts val="0"/>
              </a:spcBef>
              <a:spcAft>
                <a:spcPts val="0"/>
              </a:spcAft>
              <a:tabLst>
                <a:tab pos="2886075" algn="l"/>
              </a:tabLst>
            </a:pPr>
            <a:endParaRPr lang="en-US"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7D7BDFAB-7178-2608-3CC0-EB2D653C9616}"/>
              </a:ext>
            </a:extLst>
          </p:cNvPr>
          <p:cNvSpPr txBox="1"/>
          <p:nvPr/>
        </p:nvSpPr>
        <p:spPr>
          <a:xfrm>
            <a:off x="8834548" y="2842430"/>
            <a:ext cx="3541363" cy="1754326"/>
          </a:xfrm>
          <a:prstGeom prst="rect">
            <a:avLst/>
          </a:prstGeom>
          <a:noFill/>
        </p:spPr>
        <p:txBody>
          <a:bodyPr wrap="square" rtlCol="0">
            <a:spAutoFit/>
          </a:bodyPr>
          <a:lstStyle/>
          <a:p>
            <a:pPr marL="400050" marR="342900">
              <a:spcBef>
                <a:spcPts val="0"/>
              </a:spcBef>
              <a:spcAft>
                <a:spcPts val="0"/>
              </a:spcAft>
              <a:tabLst>
                <a:tab pos="2886075" algn="l"/>
              </a:tabLst>
            </a:pPr>
            <a:r>
              <a:rPr lang="en-US" dirty="0">
                <a:effectLst/>
                <a:latin typeface="Times New Roman" panose="02020603050405020304" pitchFamily="18" charset="0"/>
                <a:ea typeface="Times New Roman" panose="02020603050405020304" pitchFamily="18" charset="0"/>
              </a:rPr>
              <a:t>The values of density within range and acceptable, but the behavior of the curve is illogical in 15% of combination polyester and crushed glass.</a:t>
            </a:r>
          </a:p>
        </p:txBody>
      </p:sp>
    </p:spTree>
    <p:extLst>
      <p:ext uri="{BB962C8B-B14F-4D97-AF65-F5344CB8AC3E}">
        <p14:creationId xmlns:p14="http://schemas.microsoft.com/office/powerpoint/2010/main" val="9465234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B1C98C72-4517-79D3-820D-EDB816DD092F}"/>
              </a:ext>
            </a:extLst>
          </p:cNvPr>
          <p:cNvSpPr txBox="1"/>
          <p:nvPr/>
        </p:nvSpPr>
        <p:spPr>
          <a:xfrm>
            <a:off x="4201609" y="692460"/>
            <a:ext cx="6175022" cy="523220"/>
          </a:xfrm>
          <a:prstGeom prst="rect">
            <a:avLst/>
          </a:prstGeom>
          <a:noFill/>
        </p:spPr>
        <p:txBody>
          <a:bodyPr wrap="square">
            <a:spAutoFit/>
          </a:bodyPr>
          <a:lstStyle/>
          <a:p>
            <a:pPr marL="603885" marR="704850" algn="l">
              <a:spcBef>
                <a:spcPts val="290"/>
              </a:spcBef>
              <a:spcAft>
                <a:spcPts val="0"/>
              </a:spcAft>
            </a:pPr>
            <a:r>
              <a:rPr lang="en-US" sz="2800" b="1" dirty="0">
                <a:effectLst/>
                <a:latin typeface="Times New Roman" panose="02020603050405020304" pitchFamily="18" charset="0"/>
                <a:ea typeface="Times New Roman" panose="02020603050405020304" pitchFamily="18" charset="0"/>
              </a:rPr>
              <a:t>2.Stability</a:t>
            </a:r>
          </a:p>
        </p:txBody>
      </p:sp>
      <p:sp>
        <p:nvSpPr>
          <p:cNvPr id="7" name="TextBox 6">
            <a:extLst>
              <a:ext uri="{FF2B5EF4-FFF2-40B4-BE49-F238E27FC236}">
                <a16:creationId xmlns:a16="http://schemas.microsoft.com/office/drawing/2014/main" id="{9D857025-54EE-221C-3D49-6646E5447EDD}"/>
              </a:ext>
            </a:extLst>
          </p:cNvPr>
          <p:cNvSpPr txBox="1"/>
          <p:nvPr/>
        </p:nvSpPr>
        <p:spPr>
          <a:xfrm>
            <a:off x="5483147" y="1635862"/>
            <a:ext cx="6175022" cy="461665"/>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Stability</a:t>
            </a:r>
            <a:r>
              <a:rPr lang="en-US" sz="2400" b="1" spc="-10"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values</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for</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Polyester</a:t>
            </a:r>
            <a:endParaRPr lang="en-US" sz="2400" b="1" dirty="0"/>
          </a:p>
        </p:txBody>
      </p:sp>
      <p:graphicFrame>
        <p:nvGraphicFramePr>
          <p:cNvPr id="8" name="Table 7">
            <a:extLst>
              <a:ext uri="{FF2B5EF4-FFF2-40B4-BE49-F238E27FC236}">
                <a16:creationId xmlns:a16="http://schemas.microsoft.com/office/drawing/2014/main" id="{FFF4A3E0-088B-4016-2F23-ABA734F526B1}"/>
              </a:ext>
            </a:extLst>
          </p:cNvPr>
          <p:cNvGraphicFramePr>
            <a:graphicFrameLocks noGrp="1"/>
          </p:cNvGraphicFramePr>
          <p:nvPr>
            <p:extLst>
              <p:ext uri="{D42A27DB-BD31-4B8C-83A1-F6EECF244321}">
                <p14:modId xmlns:p14="http://schemas.microsoft.com/office/powerpoint/2010/main" val="3443324834"/>
              </p:ext>
            </p:extLst>
          </p:nvPr>
        </p:nvGraphicFramePr>
        <p:xfrm>
          <a:off x="3920728" y="2138581"/>
          <a:ext cx="7315199" cy="3657600"/>
        </p:xfrm>
        <a:graphic>
          <a:graphicData uri="http://schemas.openxmlformats.org/drawingml/2006/table">
            <a:tbl>
              <a:tblPr firstRow="1" firstCol="1" lastRow="1" lastCol="1" bandRow="1" bandCol="1"/>
              <a:tblGrid>
                <a:gridCol w="2660698">
                  <a:extLst>
                    <a:ext uri="{9D8B030D-6E8A-4147-A177-3AD203B41FA5}">
                      <a16:colId xmlns:a16="http://schemas.microsoft.com/office/drawing/2014/main" val="3665577564"/>
                    </a:ext>
                  </a:extLst>
                </a:gridCol>
                <a:gridCol w="1423165">
                  <a:extLst>
                    <a:ext uri="{9D8B030D-6E8A-4147-A177-3AD203B41FA5}">
                      <a16:colId xmlns:a16="http://schemas.microsoft.com/office/drawing/2014/main" val="4139495213"/>
                    </a:ext>
                  </a:extLst>
                </a:gridCol>
                <a:gridCol w="1615668">
                  <a:extLst>
                    <a:ext uri="{9D8B030D-6E8A-4147-A177-3AD203B41FA5}">
                      <a16:colId xmlns:a16="http://schemas.microsoft.com/office/drawing/2014/main" val="823241771"/>
                    </a:ext>
                  </a:extLst>
                </a:gridCol>
                <a:gridCol w="1615668">
                  <a:extLst>
                    <a:ext uri="{9D8B030D-6E8A-4147-A177-3AD203B41FA5}">
                      <a16:colId xmlns:a16="http://schemas.microsoft.com/office/drawing/2014/main" val="3522846646"/>
                    </a:ext>
                  </a:extLst>
                </a:gridCol>
              </a:tblGrid>
              <a:tr h="731520">
                <a:tc rowSpan="2">
                  <a:txBody>
                    <a:bodyPr/>
                    <a:lstStyle/>
                    <a:p>
                      <a:pPr marL="730885" marR="116205" indent="-60198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730885" marR="116205" indent="-60198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Percentage</a:t>
                      </a:r>
                      <a:r>
                        <a:rPr lang="en-US" sz="1400" b="1" spc="-2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400" b="1" spc="-4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400" b="1" spc="-1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400" b="1" spc="-1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730885" marR="116205" indent="-60198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Bitumen</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3">
                  <a:txBody>
                    <a:bodyPr/>
                    <a:lstStyle/>
                    <a:p>
                      <a:pPr marL="0" marR="1189990" algn="l">
                        <a:spcBef>
                          <a:spcPts val="0"/>
                        </a:spcBef>
                        <a:spcAft>
                          <a:spcPts val="0"/>
                        </a:spcAft>
                      </a:pPr>
                      <a:r>
                        <a:rPr lang="en-US" sz="1400" b="1" i="1">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marL="0" marR="1189990" algn="ctr">
                        <a:spcBef>
                          <a:spcPts val="0"/>
                        </a:spcBef>
                        <a:spcAft>
                          <a:spcPts val="0"/>
                        </a:spcAft>
                      </a:pPr>
                      <a:r>
                        <a:rPr lang="en-US" sz="1400" b="1" i="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Stability</a:t>
                      </a:r>
                      <a:r>
                        <a:rPr lang="en-US" sz="1400" b="1" spc="-35">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(Kg)</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20962221"/>
                  </a:ext>
                </a:extLst>
              </a:tr>
              <a:tr h="585216">
                <a:tc vMerge="1">
                  <a:txBody>
                    <a:bodyPr/>
                    <a:lstStyle/>
                    <a:p>
                      <a:endParaRPr lang="en-US"/>
                    </a:p>
                  </a:txBody>
                  <a:tcPr/>
                </a:tc>
                <a:tc>
                  <a:txBody>
                    <a:bodyPr/>
                    <a:lstStyle/>
                    <a:p>
                      <a:pPr marL="6350" marR="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9525" marR="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97510" marR="0" indent="-33782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406701489"/>
                  </a:ext>
                </a:extLst>
              </a:tr>
              <a:tr h="585216">
                <a:tc>
                  <a:txBody>
                    <a:bodyPr/>
                    <a:lstStyle/>
                    <a:p>
                      <a:pPr marL="1062990" marR="0" indent="-68389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1693.60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0040" marR="30861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1288.00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7820" marR="0" indent="-33782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1475.75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9802694"/>
                  </a:ext>
                </a:extLst>
              </a:tr>
              <a:tr h="585216">
                <a:tc>
                  <a:txBody>
                    <a:bodyPr/>
                    <a:lstStyle/>
                    <a:p>
                      <a:pPr marL="1062990" marR="0" indent="-68389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1797.90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0040" marR="30861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1121.60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7820" marR="0" indent="-33782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1459.70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39174"/>
                  </a:ext>
                </a:extLst>
              </a:tr>
              <a:tr h="585216">
                <a:tc>
                  <a:txBody>
                    <a:bodyPr/>
                    <a:lstStyle/>
                    <a:p>
                      <a:pPr marL="1024890" marR="0" indent="-68389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1012.60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0040" marR="30861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898.60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5920" marR="0" indent="-33782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955.60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4565301"/>
                  </a:ext>
                </a:extLst>
              </a:tr>
              <a:tr h="585216">
                <a:tc>
                  <a:txBody>
                    <a:bodyPr/>
                    <a:lstStyle/>
                    <a:p>
                      <a:pPr marL="1024890" marR="0" indent="-68389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1106.90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0040" marR="30861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1334.70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7820" marR="0" indent="-337820"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1220.00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005882"/>
                  </a:ext>
                </a:extLst>
              </a:tr>
            </a:tbl>
          </a:graphicData>
        </a:graphic>
      </p:graphicFrame>
    </p:spTree>
    <p:extLst>
      <p:ext uri="{BB962C8B-B14F-4D97-AF65-F5344CB8AC3E}">
        <p14:creationId xmlns:p14="http://schemas.microsoft.com/office/powerpoint/2010/main" val="41857876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3" name="Picture 2">
            <a:extLst>
              <a:ext uri="{FF2B5EF4-FFF2-40B4-BE49-F238E27FC236}">
                <a16:creationId xmlns:a16="http://schemas.microsoft.com/office/drawing/2014/main" id="{ED36A6D6-9B4E-8EAD-A100-5460D8BAA589}"/>
              </a:ext>
            </a:extLst>
          </p:cNvPr>
          <p:cNvPicPr>
            <a:picLocks/>
          </p:cNvPicPr>
          <p:nvPr/>
        </p:nvPicPr>
        <p:blipFill>
          <a:blip r:embed="rId3"/>
          <a:stretch>
            <a:fillRect/>
          </a:stretch>
        </p:blipFill>
        <p:spPr>
          <a:xfrm>
            <a:off x="3548737" y="2055813"/>
            <a:ext cx="5486400" cy="3657600"/>
          </a:xfrm>
          <a:prstGeom prst="rect">
            <a:avLst/>
          </a:prstGeom>
        </p:spPr>
      </p:pic>
      <p:sp>
        <p:nvSpPr>
          <p:cNvPr id="5" name="Rectangle: Rounded Corners 4">
            <a:extLst>
              <a:ext uri="{FF2B5EF4-FFF2-40B4-BE49-F238E27FC236}">
                <a16:creationId xmlns:a16="http://schemas.microsoft.com/office/drawing/2014/main" id="{085B97D2-328E-7135-FADC-53C6F8D49625}"/>
              </a:ext>
            </a:extLst>
          </p:cNvPr>
          <p:cNvSpPr/>
          <p:nvPr/>
        </p:nvSpPr>
        <p:spPr>
          <a:xfrm>
            <a:off x="9227433" y="2626963"/>
            <a:ext cx="2885440" cy="231699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285750" marR="400050" algn="just">
              <a:spcBef>
                <a:spcPts val="0"/>
              </a:spcBef>
              <a:spcAft>
                <a:spcPts val="0"/>
              </a:spcAft>
            </a:pPr>
            <a:endParaRPr lang="en-US"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60218A7F-54DB-ABFD-6904-C0943D3E6430}"/>
              </a:ext>
            </a:extLst>
          </p:cNvPr>
          <p:cNvSpPr txBox="1"/>
          <p:nvPr/>
        </p:nvSpPr>
        <p:spPr>
          <a:xfrm>
            <a:off x="9153827" y="2737700"/>
            <a:ext cx="3077736" cy="2031325"/>
          </a:xfrm>
          <a:prstGeom prst="rect">
            <a:avLst/>
          </a:prstGeom>
          <a:noFill/>
        </p:spPr>
        <p:txBody>
          <a:bodyPr wrap="square" rtlCol="0">
            <a:spAutoFit/>
          </a:bodyPr>
          <a:lstStyle/>
          <a:p>
            <a:pPr marL="285750" marR="400050" algn="just">
              <a:spcBef>
                <a:spcPts val="0"/>
              </a:spcBef>
              <a:spcAft>
                <a:spcPts val="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As shown in the curve the addition of polyester up to 10%</a:t>
            </a:r>
            <a:r>
              <a:rPr lang="ar-JO"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gives negative effect, On the other hand the use of</a:t>
            </a:r>
            <a:r>
              <a:rPr lang="ar-JO"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15% has positive effect.</a:t>
            </a:r>
          </a:p>
        </p:txBody>
      </p:sp>
    </p:spTree>
    <p:extLst>
      <p:ext uri="{BB962C8B-B14F-4D97-AF65-F5344CB8AC3E}">
        <p14:creationId xmlns:p14="http://schemas.microsoft.com/office/powerpoint/2010/main" val="41143729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16C07B6F-235C-7BC0-E2B6-486E67B90A03}"/>
              </a:ext>
            </a:extLst>
          </p:cNvPr>
          <p:cNvSpPr txBox="1"/>
          <p:nvPr/>
        </p:nvSpPr>
        <p:spPr>
          <a:xfrm>
            <a:off x="5178778" y="1484234"/>
            <a:ext cx="6175022" cy="461665"/>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Stability values for crushed glass</a:t>
            </a:r>
            <a:endParaRPr lang="en-US" sz="2400" dirty="0"/>
          </a:p>
        </p:txBody>
      </p:sp>
      <p:graphicFrame>
        <p:nvGraphicFramePr>
          <p:cNvPr id="6" name="Table 5">
            <a:extLst>
              <a:ext uri="{FF2B5EF4-FFF2-40B4-BE49-F238E27FC236}">
                <a16:creationId xmlns:a16="http://schemas.microsoft.com/office/drawing/2014/main" id="{36285D46-0AD3-197A-33B0-3D878B223443}"/>
              </a:ext>
            </a:extLst>
          </p:cNvPr>
          <p:cNvGraphicFramePr>
            <a:graphicFrameLocks noGrp="1"/>
          </p:cNvGraphicFramePr>
          <p:nvPr>
            <p:extLst>
              <p:ext uri="{D42A27DB-BD31-4B8C-83A1-F6EECF244321}">
                <p14:modId xmlns:p14="http://schemas.microsoft.com/office/powerpoint/2010/main" val="452695130"/>
              </p:ext>
            </p:extLst>
          </p:nvPr>
        </p:nvGraphicFramePr>
        <p:xfrm>
          <a:off x="3699142" y="2228310"/>
          <a:ext cx="7315201" cy="3657602"/>
        </p:xfrm>
        <a:graphic>
          <a:graphicData uri="http://schemas.openxmlformats.org/drawingml/2006/table">
            <a:tbl>
              <a:tblPr firstRow="1" firstCol="1" lastRow="1" lastCol="1" bandRow="1" bandCol="1"/>
              <a:tblGrid>
                <a:gridCol w="2453026">
                  <a:extLst>
                    <a:ext uri="{9D8B030D-6E8A-4147-A177-3AD203B41FA5}">
                      <a16:colId xmlns:a16="http://schemas.microsoft.com/office/drawing/2014/main" val="2430891798"/>
                    </a:ext>
                  </a:extLst>
                </a:gridCol>
                <a:gridCol w="1195081">
                  <a:extLst>
                    <a:ext uri="{9D8B030D-6E8A-4147-A177-3AD203B41FA5}">
                      <a16:colId xmlns:a16="http://schemas.microsoft.com/office/drawing/2014/main" val="1440843308"/>
                    </a:ext>
                  </a:extLst>
                </a:gridCol>
                <a:gridCol w="1833547">
                  <a:extLst>
                    <a:ext uri="{9D8B030D-6E8A-4147-A177-3AD203B41FA5}">
                      <a16:colId xmlns:a16="http://schemas.microsoft.com/office/drawing/2014/main" val="507443622"/>
                    </a:ext>
                  </a:extLst>
                </a:gridCol>
                <a:gridCol w="1833547">
                  <a:extLst>
                    <a:ext uri="{9D8B030D-6E8A-4147-A177-3AD203B41FA5}">
                      <a16:colId xmlns:a16="http://schemas.microsoft.com/office/drawing/2014/main" val="1741563370"/>
                    </a:ext>
                  </a:extLst>
                </a:gridCol>
              </a:tblGrid>
              <a:tr h="787332">
                <a:tc rowSpan="2">
                  <a:txBody>
                    <a:bodyPr/>
                    <a:lstStyle/>
                    <a:p>
                      <a:pPr marL="0" marR="314325" indent="-12128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Percentage</a:t>
                      </a:r>
                      <a:r>
                        <a:rPr lang="en-US" sz="1400" b="1" spc="26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400" b="1" spc="-4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400" b="1" spc="-1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Bitumen</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Crushed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glass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3">
                  <a:txBody>
                    <a:bodyPr/>
                    <a:lstStyle/>
                    <a:p>
                      <a:pPr marL="0" marR="0" algn="ctr">
                        <a:spcBef>
                          <a:spcPts val="45"/>
                        </a:spcBef>
                        <a:spcAft>
                          <a:spcPts val="0"/>
                        </a:spcAft>
                      </a:pPr>
                      <a:r>
                        <a:rPr lang="en-US" sz="1400" b="1" i="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1442720" marR="143637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Stability</a:t>
                      </a:r>
                      <a:r>
                        <a:rPr lang="en-US" sz="1400" b="1" spc="-3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(Kg)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7975760"/>
                  </a:ext>
                </a:extLst>
              </a:tr>
              <a:tr h="574054">
                <a:tc vMerge="1">
                  <a:txBody>
                    <a:bodyPr/>
                    <a:lstStyle/>
                    <a:p>
                      <a:endParaRPr lang="en-US"/>
                    </a:p>
                  </a:txBody>
                  <a:tcPr/>
                </a:tc>
                <a:tc>
                  <a:txBody>
                    <a:bodyPr/>
                    <a:lstStyle/>
                    <a:p>
                      <a:pPr marL="8890" marR="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0795" marR="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528320" marR="51689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426655908"/>
                  </a:ext>
                </a:extLst>
              </a:tr>
              <a:tr h="574054">
                <a:tc>
                  <a:txBody>
                    <a:bodyPr/>
                    <a:lstStyle/>
                    <a:p>
                      <a:pPr marL="945515" marR="93789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1693.60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841.90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29590" marR="516890" algn="ctr">
                        <a:spcBef>
                          <a:spcPts val="10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1267.70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1021740"/>
                  </a:ext>
                </a:extLst>
              </a:tr>
              <a:tr h="574054">
                <a:tc>
                  <a:txBody>
                    <a:bodyPr/>
                    <a:lstStyle/>
                    <a:p>
                      <a:pPr marL="945515" marR="93789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898.50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796.63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29590" marR="51689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847.70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618679"/>
                  </a:ext>
                </a:extLst>
              </a:tr>
              <a:tr h="574054">
                <a:tc>
                  <a:txBody>
                    <a:bodyPr/>
                    <a:lstStyle/>
                    <a:p>
                      <a:pPr marL="945515" marR="93789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1795.22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067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1775.10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29590" marR="51689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1785.16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7937195"/>
                  </a:ext>
                </a:extLst>
              </a:tr>
              <a:tr h="574054">
                <a:tc>
                  <a:txBody>
                    <a:bodyPr/>
                    <a:lstStyle/>
                    <a:p>
                      <a:pPr marL="945515" marR="93789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1706.60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0675" marR="30988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1680.60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29590" marR="516890" algn="ctr">
                        <a:spcBef>
                          <a:spcPts val="10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1693.60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8133451"/>
                  </a:ext>
                </a:extLst>
              </a:tr>
            </a:tbl>
          </a:graphicData>
        </a:graphic>
      </p:graphicFrame>
    </p:spTree>
    <p:extLst>
      <p:ext uri="{BB962C8B-B14F-4D97-AF65-F5344CB8AC3E}">
        <p14:creationId xmlns:p14="http://schemas.microsoft.com/office/powerpoint/2010/main" val="24853925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BF14E-166D-D861-6B0D-CACB9FA9FF89}"/>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4FD8A7F9-F981-83FB-DEB2-E48D96CAFD6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5" name="Picture 4">
            <a:extLst>
              <a:ext uri="{FF2B5EF4-FFF2-40B4-BE49-F238E27FC236}">
                <a16:creationId xmlns:a16="http://schemas.microsoft.com/office/drawing/2014/main" id="{6C546E1B-A4C6-8A65-FDAB-577679E73917}"/>
              </a:ext>
            </a:extLst>
          </p:cNvPr>
          <p:cNvPicPr>
            <a:picLocks/>
          </p:cNvPicPr>
          <p:nvPr/>
        </p:nvPicPr>
        <p:blipFill>
          <a:blip r:embed="rId3"/>
          <a:stretch>
            <a:fillRect/>
          </a:stretch>
        </p:blipFill>
        <p:spPr>
          <a:xfrm>
            <a:off x="3417376" y="1898027"/>
            <a:ext cx="5486400" cy="3657600"/>
          </a:xfrm>
          <a:prstGeom prst="rect">
            <a:avLst/>
          </a:prstGeom>
        </p:spPr>
      </p:pic>
      <p:sp>
        <p:nvSpPr>
          <p:cNvPr id="6" name="Rectangle: Rounded Corners 5">
            <a:extLst>
              <a:ext uri="{FF2B5EF4-FFF2-40B4-BE49-F238E27FC236}">
                <a16:creationId xmlns:a16="http://schemas.microsoft.com/office/drawing/2014/main" id="{A8C0F58E-7559-5F90-75C1-A8FF2522FCE1}"/>
              </a:ext>
            </a:extLst>
          </p:cNvPr>
          <p:cNvSpPr/>
          <p:nvPr/>
        </p:nvSpPr>
        <p:spPr>
          <a:xfrm>
            <a:off x="9084590" y="2774196"/>
            <a:ext cx="2926596" cy="225500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342900" marR="0" indent="-57150">
              <a:spcBef>
                <a:spcPts val="0"/>
              </a:spcBef>
              <a:spcAft>
                <a:spcPts val="0"/>
              </a:spcAft>
            </a:pPr>
            <a:r>
              <a:rPr lang="en-US" dirty="0">
                <a:solidFill>
                  <a:schemeClr val="tx1"/>
                </a:solidFill>
                <a:effectLst/>
                <a:latin typeface="Times New Roman" panose="02020603050405020304" pitchFamily="18" charset="0"/>
                <a:ea typeface="Times New Roman" panose="02020603050405020304" pitchFamily="18" charset="0"/>
              </a:rPr>
              <a:t>As shown in the curve, the addition of polyester up to 10% and 15% gives positive effect. on the other hand, the use of 5% has negative impact.</a:t>
            </a:r>
          </a:p>
        </p:txBody>
      </p:sp>
    </p:spTree>
    <p:extLst>
      <p:ext uri="{BB962C8B-B14F-4D97-AF65-F5344CB8AC3E}">
        <p14:creationId xmlns:p14="http://schemas.microsoft.com/office/powerpoint/2010/main" val="19269983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6" name="TextBox 5">
            <a:extLst>
              <a:ext uri="{FF2B5EF4-FFF2-40B4-BE49-F238E27FC236}">
                <a16:creationId xmlns:a16="http://schemas.microsoft.com/office/drawing/2014/main" id="{AE627030-30C5-98E4-9F6C-8EEE3A43DFBB}"/>
              </a:ext>
            </a:extLst>
          </p:cNvPr>
          <p:cNvSpPr txBox="1"/>
          <p:nvPr/>
        </p:nvSpPr>
        <p:spPr>
          <a:xfrm>
            <a:off x="3685775" y="1570484"/>
            <a:ext cx="8630212" cy="461665"/>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Stability</a:t>
            </a:r>
            <a:r>
              <a:rPr lang="en-US" sz="2400" b="1" spc="-10"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values</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for combination</a:t>
            </a:r>
            <a:r>
              <a:rPr lang="en-US" sz="2400" b="1" spc="-5" dirty="0">
                <a:effectLst/>
                <a:latin typeface="Times New Roman" panose="02020603050405020304" pitchFamily="18" charset="0"/>
                <a:ea typeface="Times New Roman" panose="02020603050405020304" pitchFamily="18" charset="0"/>
              </a:rPr>
              <a:t> of </a:t>
            </a:r>
            <a:r>
              <a:rPr lang="en-US" sz="2400" b="1" dirty="0">
                <a:effectLst/>
                <a:latin typeface="Times New Roman" panose="02020603050405020304" pitchFamily="18" charset="0"/>
                <a:ea typeface="Times New Roman" panose="02020603050405020304" pitchFamily="18" charset="0"/>
              </a:rPr>
              <a:t>polyester and crushed glass </a:t>
            </a:r>
            <a:endParaRPr lang="en-US" sz="2400" dirty="0"/>
          </a:p>
        </p:txBody>
      </p:sp>
      <p:graphicFrame>
        <p:nvGraphicFramePr>
          <p:cNvPr id="7" name="Table 6">
            <a:extLst>
              <a:ext uri="{FF2B5EF4-FFF2-40B4-BE49-F238E27FC236}">
                <a16:creationId xmlns:a16="http://schemas.microsoft.com/office/drawing/2014/main" id="{3CCA93CC-7239-E0A3-FE60-093AA592E85D}"/>
              </a:ext>
            </a:extLst>
          </p:cNvPr>
          <p:cNvGraphicFramePr>
            <a:graphicFrameLocks noGrp="1"/>
          </p:cNvGraphicFramePr>
          <p:nvPr>
            <p:extLst>
              <p:ext uri="{D42A27DB-BD31-4B8C-83A1-F6EECF244321}">
                <p14:modId xmlns:p14="http://schemas.microsoft.com/office/powerpoint/2010/main" val="1599905135"/>
              </p:ext>
            </p:extLst>
          </p:nvPr>
        </p:nvGraphicFramePr>
        <p:xfrm>
          <a:off x="3561788" y="2055813"/>
          <a:ext cx="7315199" cy="3657600"/>
        </p:xfrm>
        <a:graphic>
          <a:graphicData uri="http://schemas.openxmlformats.org/drawingml/2006/table">
            <a:tbl>
              <a:tblPr firstRow="1" firstCol="1" lastRow="1" lastCol="1" bandRow="1" bandCol="1"/>
              <a:tblGrid>
                <a:gridCol w="3097428">
                  <a:extLst>
                    <a:ext uri="{9D8B030D-6E8A-4147-A177-3AD203B41FA5}">
                      <a16:colId xmlns:a16="http://schemas.microsoft.com/office/drawing/2014/main" val="2193910341"/>
                    </a:ext>
                  </a:extLst>
                </a:gridCol>
                <a:gridCol w="2240691">
                  <a:extLst>
                    <a:ext uri="{9D8B030D-6E8A-4147-A177-3AD203B41FA5}">
                      <a16:colId xmlns:a16="http://schemas.microsoft.com/office/drawing/2014/main" val="3889666312"/>
                    </a:ext>
                  </a:extLst>
                </a:gridCol>
                <a:gridCol w="1977080">
                  <a:extLst>
                    <a:ext uri="{9D8B030D-6E8A-4147-A177-3AD203B41FA5}">
                      <a16:colId xmlns:a16="http://schemas.microsoft.com/office/drawing/2014/main" val="2485864880"/>
                    </a:ext>
                  </a:extLst>
                </a:gridCol>
              </a:tblGrid>
              <a:tr h="1318383">
                <a:tc>
                  <a:txBody>
                    <a:bodyPr/>
                    <a:lstStyle/>
                    <a:p>
                      <a:pPr marL="0" marR="0"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Percentage</a:t>
                      </a:r>
                      <a:r>
                        <a:rPr lang="en-US" sz="1400" b="1" spc="260"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400" b="1" spc="-40"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400" b="1" spc="-15"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400" b="1" spc="-285"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Bitumen</a:t>
                      </a:r>
                      <a:r>
                        <a:rPr lang="en-US" sz="1400" b="1" spc="-5"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400" b="1" spc="-5"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combination of crushed </a:t>
                      </a: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glass and</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polyester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309245"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309245"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Stability (KN)</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309245"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309245"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309245"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Stability (Kg)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308610" indent="180975" algn="ctr">
                        <a:spcBef>
                          <a:spcPts val="0"/>
                        </a:spcBef>
                        <a:spcAft>
                          <a:spcPts val="0"/>
                        </a:spcAft>
                      </a:pPr>
                      <a:r>
                        <a:rPr lang="en-US" sz="1400" b="1" dirty="0">
                          <a:solidFill>
                            <a:srgbClr val="0D0D0D"/>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269268536"/>
                  </a:ext>
                </a:extLst>
              </a:tr>
              <a:tr h="433053">
                <a:tc>
                  <a:txBody>
                    <a:bodyPr/>
                    <a:lstStyle/>
                    <a:p>
                      <a:pPr marL="0" marR="0" indent="18097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9245" indent="18097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12.43</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8610" indent="18097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1267.70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4139747"/>
                  </a:ext>
                </a:extLst>
              </a:tr>
              <a:tr h="436715">
                <a:tc>
                  <a:txBody>
                    <a:bodyPr/>
                    <a:lstStyle/>
                    <a:p>
                      <a:pPr marL="0" marR="0"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9245"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9.71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8610"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988.88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2040945"/>
                  </a:ext>
                </a:extLst>
              </a:tr>
              <a:tr h="433053">
                <a:tc>
                  <a:txBody>
                    <a:bodyPr/>
                    <a:lstStyle/>
                    <a:p>
                      <a:pPr marL="0" marR="0" indent="18097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9245"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7.72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8610"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787.35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1675893"/>
                  </a:ext>
                </a:extLst>
              </a:tr>
              <a:tr h="518198">
                <a:tc>
                  <a:txBody>
                    <a:bodyPr/>
                    <a:lstStyle/>
                    <a:p>
                      <a:pPr marL="0" marR="0"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9245"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11.89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8610"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1212.02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3533748"/>
                  </a:ext>
                </a:extLst>
              </a:tr>
              <a:tr h="518198">
                <a:tc>
                  <a:txBody>
                    <a:bodyPr/>
                    <a:lstStyle/>
                    <a:p>
                      <a:pPr marL="0" marR="0"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9245" indent="18097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8.21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08610" indent="18097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836.90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6715228"/>
                  </a:ext>
                </a:extLst>
              </a:tr>
            </a:tbl>
          </a:graphicData>
        </a:graphic>
      </p:graphicFrame>
    </p:spTree>
    <p:extLst>
      <p:ext uri="{BB962C8B-B14F-4D97-AF65-F5344CB8AC3E}">
        <p14:creationId xmlns:p14="http://schemas.microsoft.com/office/powerpoint/2010/main" val="1121879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5"/>
          <p:cNvSpPr txBox="1"/>
          <p:nvPr/>
        </p:nvSpPr>
        <p:spPr>
          <a:xfrm>
            <a:off x="3651755" y="2187694"/>
            <a:ext cx="8197516" cy="4124206"/>
          </a:xfrm>
          <a:prstGeom prst="rect">
            <a:avLst/>
          </a:prstGeom>
          <a:noFill/>
        </p:spPr>
        <p:txBody>
          <a:bodyPr wrap="square" rtlCol="0">
            <a:spAutoFit/>
          </a:bodyPr>
          <a:lstStyle/>
          <a:p>
            <a:r>
              <a:rPr lang="en-US" sz="2400" dirty="0">
                <a:latin typeface="Times New Roman" panose="02020603050405020304" pitchFamily="18" charset="0"/>
                <a:cs typeface="+mj-cs"/>
              </a:rPr>
              <a:t>The results indicated that fiber and crushed glass additives improved the properties of asphalt mixture. As expected, after adding a certain percentage of glass and fiber, the properties of the asphalt mixture were improved, in term of the stability, strength and durability. It is expected also it decrease rutting, cracking, and shoving and improve fatigue resistance, permanent deformation and stiffness. According to the results, the specifications are achieved at </a:t>
            </a:r>
            <a:r>
              <a:rPr lang="ar-SA" sz="2400" dirty="0">
                <a:latin typeface="Times New Roman" panose="02020603050405020304" pitchFamily="18" charset="0"/>
                <a:cs typeface="+mj-cs"/>
              </a:rPr>
              <a:t>1</a:t>
            </a:r>
            <a:r>
              <a:rPr lang="en-US" sz="2400" dirty="0">
                <a:latin typeface="Times New Roman" panose="02020603050405020304" pitchFamily="18" charset="0"/>
                <a:cs typeface="+mj-cs"/>
              </a:rPr>
              <a:t>5% from combination of polyester and crushed glass</a:t>
            </a:r>
            <a:r>
              <a:rPr lang="en-US" sz="2400" dirty="0">
                <a:cs typeface="+mj-cs"/>
              </a:rPr>
              <a:t>.</a:t>
            </a:r>
          </a:p>
          <a:p>
            <a:r>
              <a:rPr lang="en-US" dirty="0"/>
              <a:t/>
            </a:r>
            <a:br>
              <a:rPr lang="en-US" dirty="0"/>
            </a:br>
            <a:endParaRPr lang="en-US" sz="2800" dirty="0"/>
          </a:p>
        </p:txBody>
      </p:sp>
    </p:spTree>
    <p:extLst>
      <p:ext uri="{BB962C8B-B14F-4D97-AF65-F5344CB8AC3E}">
        <p14:creationId xmlns:p14="http://schemas.microsoft.com/office/powerpoint/2010/main" val="27993147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9" name="Rectangle: Rounded Corners 8">
            <a:extLst>
              <a:ext uri="{FF2B5EF4-FFF2-40B4-BE49-F238E27FC236}">
                <a16:creationId xmlns:a16="http://schemas.microsoft.com/office/drawing/2014/main" id="{B7EBAC5D-B830-4429-C152-6467BCD82150}"/>
              </a:ext>
            </a:extLst>
          </p:cNvPr>
          <p:cNvSpPr/>
          <p:nvPr/>
        </p:nvSpPr>
        <p:spPr>
          <a:xfrm>
            <a:off x="9229241" y="2626962"/>
            <a:ext cx="2859819" cy="2489067"/>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 As shown in the curve, the addition of polyester up to 5%, 10% and 20% is negative impact, On the other hand in 15% it’s had positive impact.</a:t>
            </a:r>
          </a:p>
        </p:txBody>
      </p:sp>
      <p:pic>
        <p:nvPicPr>
          <p:cNvPr id="3" name="Picture 2">
            <a:extLst>
              <a:ext uri="{FF2B5EF4-FFF2-40B4-BE49-F238E27FC236}">
                <a16:creationId xmlns:a16="http://schemas.microsoft.com/office/drawing/2014/main" id="{882E8FC4-5BAC-F89A-F302-F09B3318DFA9}"/>
              </a:ext>
            </a:extLst>
          </p:cNvPr>
          <p:cNvPicPr>
            <a:picLocks/>
          </p:cNvPicPr>
          <p:nvPr/>
        </p:nvPicPr>
        <p:blipFill>
          <a:blip r:embed="rId3"/>
          <a:stretch>
            <a:fillRect/>
          </a:stretch>
        </p:blipFill>
        <p:spPr>
          <a:xfrm>
            <a:off x="3559181" y="1941835"/>
            <a:ext cx="5486400" cy="3657600"/>
          </a:xfrm>
          <a:prstGeom prst="rect">
            <a:avLst/>
          </a:prstGeom>
        </p:spPr>
      </p:pic>
    </p:spTree>
    <p:extLst>
      <p:ext uri="{BB962C8B-B14F-4D97-AF65-F5344CB8AC3E}">
        <p14:creationId xmlns:p14="http://schemas.microsoft.com/office/powerpoint/2010/main" val="41826636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BFDE649D-9C00-903C-F836-CEBE5D27C41D}"/>
              </a:ext>
            </a:extLst>
          </p:cNvPr>
          <p:cNvSpPr txBox="1"/>
          <p:nvPr/>
        </p:nvSpPr>
        <p:spPr>
          <a:xfrm>
            <a:off x="3702276" y="735379"/>
            <a:ext cx="6175022" cy="523220"/>
          </a:xfrm>
          <a:prstGeom prst="rect">
            <a:avLst/>
          </a:prstGeom>
          <a:noFill/>
        </p:spPr>
        <p:txBody>
          <a:bodyPr wrap="square">
            <a:spAutoFit/>
          </a:bodyPr>
          <a:lstStyle/>
          <a:p>
            <a:pPr marL="603885" marR="704850" algn="l">
              <a:spcBef>
                <a:spcPts val="290"/>
              </a:spcBef>
              <a:spcAft>
                <a:spcPts val="0"/>
              </a:spcAft>
            </a:pPr>
            <a:r>
              <a:rPr lang="en-US" sz="2800" b="1" dirty="0">
                <a:effectLst/>
                <a:latin typeface="Times New Roman" panose="02020603050405020304" pitchFamily="18" charset="0"/>
                <a:ea typeface="Times New Roman" panose="02020603050405020304" pitchFamily="18" charset="0"/>
              </a:rPr>
              <a:t>3.Flow</a:t>
            </a:r>
          </a:p>
        </p:txBody>
      </p:sp>
      <p:sp>
        <p:nvSpPr>
          <p:cNvPr id="7" name="TextBox 6">
            <a:extLst>
              <a:ext uri="{FF2B5EF4-FFF2-40B4-BE49-F238E27FC236}">
                <a16:creationId xmlns:a16="http://schemas.microsoft.com/office/drawing/2014/main" id="{D167FFC4-D584-711B-8E52-7B88842EC400}"/>
              </a:ext>
            </a:extLst>
          </p:cNvPr>
          <p:cNvSpPr txBox="1"/>
          <p:nvPr/>
        </p:nvSpPr>
        <p:spPr>
          <a:xfrm>
            <a:off x="5923701" y="1522982"/>
            <a:ext cx="6175022" cy="461665"/>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Flow</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values</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for</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polyester</a:t>
            </a:r>
            <a:endParaRPr lang="en-US" sz="4000" dirty="0"/>
          </a:p>
        </p:txBody>
      </p:sp>
      <p:graphicFrame>
        <p:nvGraphicFramePr>
          <p:cNvPr id="10" name="Table 9">
            <a:extLst>
              <a:ext uri="{FF2B5EF4-FFF2-40B4-BE49-F238E27FC236}">
                <a16:creationId xmlns:a16="http://schemas.microsoft.com/office/drawing/2014/main" id="{61E46813-F6DE-CDF1-B544-AE5FB06FF0CE}"/>
              </a:ext>
            </a:extLst>
          </p:cNvPr>
          <p:cNvGraphicFramePr>
            <a:graphicFrameLocks noGrp="1"/>
          </p:cNvGraphicFramePr>
          <p:nvPr>
            <p:extLst>
              <p:ext uri="{D42A27DB-BD31-4B8C-83A1-F6EECF244321}">
                <p14:modId xmlns:p14="http://schemas.microsoft.com/office/powerpoint/2010/main" val="3786789059"/>
              </p:ext>
            </p:extLst>
          </p:nvPr>
        </p:nvGraphicFramePr>
        <p:xfrm>
          <a:off x="3611295" y="2047404"/>
          <a:ext cx="7315199" cy="3657598"/>
        </p:xfrm>
        <a:graphic>
          <a:graphicData uri="http://schemas.openxmlformats.org/drawingml/2006/table">
            <a:tbl>
              <a:tblPr firstRow="1" firstCol="1" lastRow="1" lastCol="1" bandRow="1" bandCol="1"/>
              <a:tblGrid>
                <a:gridCol w="2550661">
                  <a:extLst>
                    <a:ext uri="{9D8B030D-6E8A-4147-A177-3AD203B41FA5}">
                      <a16:colId xmlns:a16="http://schemas.microsoft.com/office/drawing/2014/main" val="2417591036"/>
                    </a:ext>
                  </a:extLst>
                </a:gridCol>
                <a:gridCol w="1333902">
                  <a:extLst>
                    <a:ext uri="{9D8B030D-6E8A-4147-A177-3AD203B41FA5}">
                      <a16:colId xmlns:a16="http://schemas.microsoft.com/office/drawing/2014/main" val="697955826"/>
                    </a:ext>
                  </a:extLst>
                </a:gridCol>
                <a:gridCol w="1715318">
                  <a:extLst>
                    <a:ext uri="{9D8B030D-6E8A-4147-A177-3AD203B41FA5}">
                      <a16:colId xmlns:a16="http://schemas.microsoft.com/office/drawing/2014/main" val="1637444025"/>
                    </a:ext>
                  </a:extLst>
                </a:gridCol>
                <a:gridCol w="1715318">
                  <a:extLst>
                    <a:ext uri="{9D8B030D-6E8A-4147-A177-3AD203B41FA5}">
                      <a16:colId xmlns:a16="http://schemas.microsoft.com/office/drawing/2014/main" val="1592172948"/>
                    </a:ext>
                  </a:extLst>
                </a:gridCol>
              </a:tblGrid>
              <a:tr h="718458">
                <a:tc rowSpan="2">
                  <a:txBody>
                    <a:bodyPr/>
                    <a:lstStyle/>
                    <a:p>
                      <a:pPr marL="0" marR="0" algn="ctr">
                        <a:spcBef>
                          <a:spcPts val="40"/>
                        </a:spcBef>
                        <a:spcAft>
                          <a:spcPts val="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p>
                      <a:pPr marL="381635" marR="332740" indent="-38100" algn="ctr">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Percentage</a:t>
                      </a:r>
                      <a:r>
                        <a:rPr lang="en-US" sz="1200" b="1" spc="-3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200" b="1" spc="-4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200" b="1" spc="-2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2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Bitumen</a:t>
                      </a:r>
                      <a:r>
                        <a:rPr lang="en-US" sz="1200" b="1" spc="-1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200" b="1" spc="-1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gridSpan="3">
                  <a:txBody>
                    <a:bodyPr/>
                    <a:lstStyle/>
                    <a:p>
                      <a:pPr marL="0" marR="0" algn="ctr">
                        <a:spcBef>
                          <a:spcPts val="40"/>
                        </a:spcBef>
                        <a:spcAft>
                          <a:spcPts val="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p>
                      <a:pPr marL="1295400" marR="1289050" algn="ctr">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6354047"/>
                  </a:ext>
                </a:extLst>
              </a:tr>
              <a:tr h="587828">
                <a:tc vMerge="1">
                  <a:txBody>
                    <a:bodyPr/>
                    <a:lstStyle/>
                    <a:p>
                      <a:endParaRPr lang="en-US"/>
                    </a:p>
                  </a:txBody>
                  <a:tcPr/>
                </a:tc>
                <a:tc>
                  <a:txBody>
                    <a:bodyPr/>
                    <a:lstStyle/>
                    <a:p>
                      <a:pPr marL="8890" marR="0" algn="ctr">
                        <a:spcBef>
                          <a:spcPts val="10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10795" marR="0" algn="ctr">
                        <a:spcBef>
                          <a:spcPts val="10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10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448060114"/>
                  </a:ext>
                </a:extLst>
              </a:tr>
              <a:tr h="587828">
                <a:tc>
                  <a:txBody>
                    <a:bodyPr/>
                    <a:lstStyle/>
                    <a:p>
                      <a:pPr marL="0" marR="986790" algn="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3.21</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3.40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7825" marR="0" indent="196850" algn="l">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0951878"/>
                  </a:ext>
                </a:extLst>
              </a:tr>
              <a:tr h="587828">
                <a:tc>
                  <a:txBody>
                    <a:bodyPr/>
                    <a:lstStyle/>
                    <a:p>
                      <a:pPr marL="0" marR="986790" algn="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3.59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3.43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7825" marR="0" indent="196850" algn="l">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3.51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4810783"/>
                  </a:ext>
                </a:extLst>
              </a:tr>
              <a:tr h="587828">
                <a:tc>
                  <a:txBody>
                    <a:bodyPr/>
                    <a:lstStyle/>
                    <a:p>
                      <a:pPr marL="0" marR="948690" algn="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3.58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4.75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7825" marR="0" indent="196850" algn="l">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6145206"/>
                  </a:ext>
                </a:extLst>
              </a:tr>
              <a:tr h="587828">
                <a:tc>
                  <a:txBody>
                    <a:bodyPr/>
                    <a:lstStyle/>
                    <a:p>
                      <a:pPr marL="0" marR="948690" algn="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3.10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77825" marR="0" indent="196850" algn="l">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3.87</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0318202"/>
                  </a:ext>
                </a:extLst>
              </a:tr>
            </a:tbl>
          </a:graphicData>
        </a:graphic>
      </p:graphicFrame>
    </p:spTree>
    <p:extLst>
      <p:ext uri="{BB962C8B-B14F-4D97-AF65-F5344CB8AC3E}">
        <p14:creationId xmlns:p14="http://schemas.microsoft.com/office/powerpoint/2010/main" val="31277327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3" name="Picture 2">
            <a:extLst>
              <a:ext uri="{FF2B5EF4-FFF2-40B4-BE49-F238E27FC236}">
                <a16:creationId xmlns:a16="http://schemas.microsoft.com/office/drawing/2014/main" id="{5C80DE81-21E6-BC6E-B110-E252F2E23773}"/>
              </a:ext>
            </a:extLst>
          </p:cNvPr>
          <p:cNvPicPr>
            <a:picLocks/>
          </p:cNvPicPr>
          <p:nvPr/>
        </p:nvPicPr>
        <p:blipFill>
          <a:blip r:embed="rId3"/>
          <a:stretch>
            <a:fillRect/>
          </a:stretch>
        </p:blipFill>
        <p:spPr>
          <a:xfrm>
            <a:off x="3564624" y="1959095"/>
            <a:ext cx="5486400" cy="3657600"/>
          </a:xfrm>
          <a:prstGeom prst="rect">
            <a:avLst/>
          </a:prstGeom>
        </p:spPr>
      </p:pic>
      <p:sp>
        <p:nvSpPr>
          <p:cNvPr id="5" name="Rounded Rectangle 4"/>
          <p:cNvSpPr/>
          <p:nvPr/>
        </p:nvSpPr>
        <p:spPr>
          <a:xfrm>
            <a:off x="9244907" y="2551905"/>
            <a:ext cx="2753209" cy="2471980"/>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ea typeface="Times New Roman" panose="02020603050405020304" pitchFamily="18" charset="0"/>
              </a:rPr>
              <a:t>The acceptable range of flow based on AASHTO specification is (2-4) mm. From curve, at 10% the flow value is not within at specification limits.</a:t>
            </a:r>
          </a:p>
          <a:p>
            <a:pPr algn="ctr"/>
            <a:endParaRPr lang="en-US" dirty="0"/>
          </a:p>
        </p:txBody>
      </p:sp>
    </p:spTree>
    <p:extLst>
      <p:ext uri="{BB962C8B-B14F-4D97-AF65-F5344CB8AC3E}">
        <p14:creationId xmlns:p14="http://schemas.microsoft.com/office/powerpoint/2010/main" val="17799614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3A0DCC45-4B4B-20F3-A428-5E7471154C06}"/>
              </a:ext>
            </a:extLst>
          </p:cNvPr>
          <p:cNvSpPr txBox="1"/>
          <p:nvPr/>
        </p:nvSpPr>
        <p:spPr>
          <a:xfrm>
            <a:off x="4573288" y="1459855"/>
            <a:ext cx="6175022" cy="461665"/>
          </a:xfrm>
          <a:prstGeom prst="rect">
            <a:avLst/>
          </a:prstGeom>
          <a:noFill/>
        </p:spPr>
        <p:txBody>
          <a:bodyPr wrap="square">
            <a:spAutoFit/>
          </a:bodyPr>
          <a:lstStyle/>
          <a:p>
            <a:pPr marL="607060" marR="704850" algn="ctr">
              <a:spcBef>
                <a:spcPts val="895"/>
              </a:spcBef>
              <a:spcAft>
                <a:spcPts val="0"/>
              </a:spcAft>
            </a:pPr>
            <a:r>
              <a:rPr lang="en-US" sz="2400" b="1" dirty="0">
                <a:effectLst/>
                <a:latin typeface="Times New Roman" panose="02020603050405020304" pitchFamily="18" charset="0"/>
                <a:ea typeface="Times New Roman" panose="02020603050405020304" pitchFamily="18" charset="0"/>
              </a:rPr>
              <a:t>Flow</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values for crushed glass</a:t>
            </a:r>
            <a:endParaRPr lang="en-US" sz="2400" dirty="0">
              <a:effectLst/>
              <a:latin typeface="Times New Roman" panose="02020603050405020304" pitchFamily="18" charset="0"/>
              <a:ea typeface="Times New Roman" panose="02020603050405020304" pitchFamily="18" charset="0"/>
            </a:endParaRPr>
          </a:p>
        </p:txBody>
      </p:sp>
      <p:graphicFrame>
        <p:nvGraphicFramePr>
          <p:cNvPr id="6" name="Table 5">
            <a:extLst>
              <a:ext uri="{FF2B5EF4-FFF2-40B4-BE49-F238E27FC236}">
                <a16:creationId xmlns:a16="http://schemas.microsoft.com/office/drawing/2014/main" id="{5A08B2CE-2D19-91C3-F803-7FF0B9FCF55A}"/>
              </a:ext>
            </a:extLst>
          </p:cNvPr>
          <p:cNvGraphicFramePr>
            <a:graphicFrameLocks noGrp="1"/>
          </p:cNvGraphicFramePr>
          <p:nvPr>
            <p:extLst>
              <p:ext uri="{D42A27DB-BD31-4B8C-83A1-F6EECF244321}">
                <p14:modId xmlns:p14="http://schemas.microsoft.com/office/powerpoint/2010/main" val="1146140701"/>
              </p:ext>
            </p:extLst>
          </p:nvPr>
        </p:nvGraphicFramePr>
        <p:xfrm>
          <a:off x="3565898" y="2055813"/>
          <a:ext cx="7315200" cy="3657600"/>
        </p:xfrm>
        <a:graphic>
          <a:graphicData uri="http://schemas.openxmlformats.org/drawingml/2006/table">
            <a:tbl>
              <a:tblPr firstRow="1" firstCol="1" lastRow="1" lastCol="1" bandRow="1" bandCol="1"/>
              <a:tblGrid>
                <a:gridCol w="2689740">
                  <a:extLst>
                    <a:ext uri="{9D8B030D-6E8A-4147-A177-3AD203B41FA5}">
                      <a16:colId xmlns:a16="http://schemas.microsoft.com/office/drawing/2014/main" val="702443879"/>
                    </a:ext>
                  </a:extLst>
                </a:gridCol>
                <a:gridCol w="1129060">
                  <a:extLst>
                    <a:ext uri="{9D8B030D-6E8A-4147-A177-3AD203B41FA5}">
                      <a16:colId xmlns:a16="http://schemas.microsoft.com/office/drawing/2014/main" val="1919630431"/>
                    </a:ext>
                  </a:extLst>
                </a:gridCol>
                <a:gridCol w="1748200">
                  <a:extLst>
                    <a:ext uri="{9D8B030D-6E8A-4147-A177-3AD203B41FA5}">
                      <a16:colId xmlns:a16="http://schemas.microsoft.com/office/drawing/2014/main" val="2335053996"/>
                    </a:ext>
                  </a:extLst>
                </a:gridCol>
                <a:gridCol w="1748200">
                  <a:extLst>
                    <a:ext uri="{9D8B030D-6E8A-4147-A177-3AD203B41FA5}">
                      <a16:colId xmlns:a16="http://schemas.microsoft.com/office/drawing/2014/main" val="782218908"/>
                    </a:ext>
                  </a:extLst>
                </a:gridCol>
              </a:tblGrid>
              <a:tr h="609600">
                <a:tc rowSpan="2">
                  <a:txBody>
                    <a:bodyPr/>
                    <a:lstStyle/>
                    <a:p>
                      <a:pPr marL="0" marR="0" algn="ctr">
                        <a:spcBef>
                          <a:spcPts val="45"/>
                        </a:spcBef>
                        <a:spcAft>
                          <a:spcPts val="0"/>
                        </a:spcAft>
                      </a:pPr>
                      <a:r>
                        <a:rPr lang="en-US" sz="1400" b="1" i="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509905" marR="332740" indent="-45466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Percentage</a:t>
                      </a:r>
                      <a:r>
                        <a:rPr lang="en-US" sz="1400" b="1" spc="-3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400" b="1" spc="-4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400" b="1" spc="-2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Bitumen</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crushed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glass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gridSpan="3">
                  <a:txBody>
                    <a:bodyPr/>
                    <a:lstStyle/>
                    <a:p>
                      <a:pPr marL="0" marR="0" algn="ctr">
                        <a:spcBef>
                          <a:spcPts val="40"/>
                        </a:spcBef>
                        <a:spcAft>
                          <a:spcPts val="0"/>
                        </a:spcAft>
                      </a:pPr>
                      <a:r>
                        <a:rPr lang="en-US" sz="1400" b="1" i="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1295400" marR="1289050" algn="ctr">
                        <a:spcBef>
                          <a:spcPts val="5"/>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32585738"/>
                  </a:ext>
                </a:extLst>
              </a:tr>
              <a:tr h="609600">
                <a:tc vMerge="1">
                  <a:txBody>
                    <a:bodyPr/>
                    <a:lstStyle/>
                    <a:p>
                      <a:endParaRPr lang="en-US"/>
                    </a:p>
                  </a:txBody>
                  <a:tcPr/>
                </a:tc>
                <a:tc>
                  <a:txBody>
                    <a:bodyPr/>
                    <a:lstStyle/>
                    <a:p>
                      <a:pPr marL="8890" marR="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10795" marR="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327025" marR="313690" algn="ctr">
                        <a:spcBef>
                          <a:spcPts val="9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Avg.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6714509"/>
                  </a:ext>
                </a:extLst>
              </a:tr>
              <a:tr h="609600">
                <a:tc>
                  <a:txBody>
                    <a:bodyPr/>
                    <a:lstStyle/>
                    <a:p>
                      <a:pPr marL="0" marR="986790" indent="79692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3.21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3.4</a:t>
                      </a:r>
                      <a:r>
                        <a:rPr lang="ar-SA" sz="120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7025" marR="31559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6569485"/>
                  </a:ext>
                </a:extLst>
              </a:tr>
              <a:tr h="609600">
                <a:tc>
                  <a:txBody>
                    <a:bodyPr/>
                    <a:lstStyle/>
                    <a:p>
                      <a:pPr marL="0" marR="986790" indent="79692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3.23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7025" marR="31559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3.28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5262546"/>
                  </a:ext>
                </a:extLst>
              </a:tr>
              <a:tr h="609600">
                <a:tc>
                  <a:txBody>
                    <a:bodyPr/>
                    <a:lstStyle/>
                    <a:p>
                      <a:pPr marL="0" marR="948690" indent="79692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2.97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4.40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7025" marR="31559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3.68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4044866"/>
                  </a:ext>
                </a:extLst>
              </a:tr>
              <a:tr h="609600">
                <a:tc>
                  <a:txBody>
                    <a:bodyPr/>
                    <a:lstStyle/>
                    <a:p>
                      <a:pPr marL="0" marR="948690" indent="79692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0670" marR="27051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5.77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1945" marR="30988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5.57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7025" marR="315595" algn="ctr">
                        <a:spcBef>
                          <a:spcPts val="10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5.67</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777894"/>
                  </a:ext>
                </a:extLst>
              </a:tr>
            </a:tbl>
          </a:graphicData>
        </a:graphic>
      </p:graphicFrame>
    </p:spTree>
    <p:extLst>
      <p:ext uri="{BB962C8B-B14F-4D97-AF65-F5344CB8AC3E}">
        <p14:creationId xmlns:p14="http://schemas.microsoft.com/office/powerpoint/2010/main" val="18850772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3" name="Picture 2">
            <a:extLst>
              <a:ext uri="{FF2B5EF4-FFF2-40B4-BE49-F238E27FC236}">
                <a16:creationId xmlns:a16="http://schemas.microsoft.com/office/drawing/2014/main" id="{13D507AB-7255-3F3C-7DE4-05BEA41725D3}"/>
              </a:ext>
            </a:extLst>
          </p:cNvPr>
          <p:cNvPicPr>
            <a:picLocks/>
          </p:cNvPicPr>
          <p:nvPr/>
        </p:nvPicPr>
        <p:blipFill>
          <a:blip r:embed="rId3"/>
          <a:stretch>
            <a:fillRect/>
          </a:stretch>
        </p:blipFill>
        <p:spPr>
          <a:xfrm>
            <a:off x="3559586" y="2055813"/>
            <a:ext cx="5486400" cy="3657600"/>
          </a:xfrm>
          <a:prstGeom prst="rect">
            <a:avLst/>
          </a:prstGeom>
        </p:spPr>
      </p:pic>
      <p:sp>
        <p:nvSpPr>
          <p:cNvPr id="5" name="Rounded Rectangle 4"/>
          <p:cNvSpPr/>
          <p:nvPr/>
        </p:nvSpPr>
        <p:spPr>
          <a:xfrm>
            <a:off x="9141488" y="2673459"/>
            <a:ext cx="2955010" cy="2309712"/>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The acceptable range of flow based on AASHTO specification is (2-4) mm. From curve, at 15% the flow value is not within at specification limits.</a:t>
            </a:r>
          </a:p>
        </p:txBody>
      </p:sp>
    </p:spTree>
    <p:extLst>
      <p:ext uri="{BB962C8B-B14F-4D97-AF65-F5344CB8AC3E}">
        <p14:creationId xmlns:p14="http://schemas.microsoft.com/office/powerpoint/2010/main" val="28932579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04751F3B-4CAA-88DC-D2EA-AAC74E13CDB7}"/>
              </a:ext>
            </a:extLst>
          </p:cNvPr>
          <p:cNvSpPr txBox="1"/>
          <p:nvPr/>
        </p:nvSpPr>
        <p:spPr>
          <a:xfrm>
            <a:off x="3215898" y="1372011"/>
            <a:ext cx="9479797" cy="461665"/>
          </a:xfrm>
          <a:prstGeom prst="rect">
            <a:avLst/>
          </a:prstGeom>
          <a:noFill/>
        </p:spPr>
        <p:txBody>
          <a:bodyPr wrap="square">
            <a:spAutoFit/>
          </a:bodyPr>
          <a:lstStyle/>
          <a:p>
            <a:pPr marL="598170" marR="704850" algn="ctr">
              <a:spcBef>
                <a:spcPts val="1035"/>
              </a:spcBef>
              <a:spcAft>
                <a:spcPts val="0"/>
              </a:spcAft>
            </a:pPr>
            <a:r>
              <a:rPr lang="en-US" sz="2400" b="1" dirty="0">
                <a:effectLst/>
                <a:latin typeface="Times New Roman" panose="02020603050405020304" pitchFamily="18" charset="0"/>
                <a:ea typeface="Times New Roman" panose="02020603050405020304" pitchFamily="18" charset="0"/>
              </a:rPr>
              <a:t>Flow</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values</a:t>
            </a:r>
            <a:r>
              <a:rPr lang="en-US" sz="2400" b="1" spc="-5"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for</a:t>
            </a:r>
            <a:r>
              <a:rPr lang="en-US" sz="2400" b="1" spc="-5" dirty="0">
                <a:effectLst/>
                <a:latin typeface="Times New Roman" panose="02020603050405020304" pitchFamily="18" charset="0"/>
                <a:ea typeface="Times New Roman" panose="02020603050405020304" pitchFamily="18" charset="0"/>
              </a:rPr>
              <a:t> combination of </a:t>
            </a:r>
            <a:r>
              <a:rPr lang="en-US" sz="2400" b="1" dirty="0">
                <a:effectLst/>
                <a:latin typeface="Times New Roman" panose="02020603050405020304" pitchFamily="18" charset="0"/>
                <a:ea typeface="Times New Roman" panose="02020603050405020304" pitchFamily="18" charset="0"/>
              </a:rPr>
              <a:t>polyester and crushed glass </a:t>
            </a:r>
            <a:endParaRPr lang="en-US" sz="2400" dirty="0">
              <a:effectLst/>
              <a:latin typeface="Times New Roman" panose="02020603050405020304" pitchFamily="18" charset="0"/>
              <a:ea typeface="Times New Roman" panose="02020603050405020304" pitchFamily="18" charset="0"/>
            </a:endParaRPr>
          </a:p>
        </p:txBody>
      </p:sp>
      <p:graphicFrame>
        <p:nvGraphicFramePr>
          <p:cNvPr id="6" name="Table 5">
            <a:extLst>
              <a:ext uri="{FF2B5EF4-FFF2-40B4-BE49-F238E27FC236}">
                <a16:creationId xmlns:a16="http://schemas.microsoft.com/office/drawing/2014/main" id="{DEA87DE5-B7AA-3AEA-63CB-C51AF536C272}"/>
              </a:ext>
            </a:extLst>
          </p:cNvPr>
          <p:cNvGraphicFramePr>
            <a:graphicFrameLocks noGrp="1"/>
          </p:cNvGraphicFramePr>
          <p:nvPr>
            <p:extLst>
              <p:ext uri="{D42A27DB-BD31-4B8C-83A1-F6EECF244321}">
                <p14:modId xmlns:p14="http://schemas.microsoft.com/office/powerpoint/2010/main" val="1004464536"/>
              </p:ext>
            </p:extLst>
          </p:nvPr>
        </p:nvGraphicFramePr>
        <p:xfrm>
          <a:off x="3947161" y="2055813"/>
          <a:ext cx="7315200" cy="3657599"/>
        </p:xfrm>
        <a:graphic>
          <a:graphicData uri="http://schemas.openxmlformats.org/drawingml/2006/table">
            <a:tbl>
              <a:tblPr firstRow="1" firstCol="1" lastRow="1" lastCol="1" bandRow="1" bandCol="1"/>
              <a:tblGrid>
                <a:gridCol w="3438866">
                  <a:extLst>
                    <a:ext uri="{9D8B030D-6E8A-4147-A177-3AD203B41FA5}">
                      <a16:colId xmlns:a16="http://schemas.microsoft.com/office/drawing/2014/main" val="813496787"/>
                    </a:ext>
                  </a:extLst>
                </a:gridCol>
                <a:gridCol w="3876334">
                  <a:extLst>
                    <a:ext uri="{9D8B030D-6E8A-4147-A177-3AD203B41FA5}">
                      <a16:colId xmlns:a16="http://schemas.microsoft.com/office/drawing/2014/main" val="4234030401"/>
                    </a:ext>
                  </a:extLst>
                </a:gridCol>
              </a:tblGrid>
              <a:tr h="1045029">
                <a:tc>
                  <a:txBody>
                    <a:bodyPr/>
                    <a:lstStyle/>
                    <a:p>
                      <a:pPr marL="0" marR="0" algn="l">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Percentage</a:t>
                      </a:r>
                      <a:r>
                        <a:rPr lang="en-US" sz="1400" b="1" spc="26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400" b="1" spc="-4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400" b="1" spc="-1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Bitumen</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crushed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glass and polyester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316865" marR="309245"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316865" marR="30924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316865" marR="309245"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447278465"/>
                  </a:ext>
                </a:extLst>
              </a:tr>
              <a:tr h="522514">
                <a:tc>
                  <a:txBody>
                    <a:bodyPr/>
                    <a:lstStyle/>
                    <a:p>
                      <a:pPr marL="1520190" marR="0" lvl="1" algn="l">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3.05</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5907309"/>
                  </a:ext>
                </a:extLst>
              </a:tr>
              <a:tr h="522514">
                <a:tc>
                  <a:txBody>
                    <a:bodyPr/>
                    <a:lstStyle/>
                    <a:p>
                      <a:pPr marL="1520190" marR="0" lvl="1" algn="l">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6.77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670247"/>
                  </a:ext>
                </a:extLst>
              </a:tr>
              <a:tr h="522514">
                <a:tc>
                  <a:txBody>
                    <a:bodyPr/>
                    <a:lstStyle/>
                    <a:p>
                      <a:pPr marL="1482090" marR="0" lvl="1" algn="l">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8.65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8213293"/>
                  </a:ext>
                </a:extLst>
              </a:tr>
              <a:tr h="522514">
                <a:tc>
                  <a:txBody>
                    <a:bodyPr/>
                    <a:lstStyle/>
                    <a:p>
                      <a:pPr marL="1482090" marR="0" lvl="1" algn="l">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3.55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4908582"/>
                  </a:ext>
                </a:extLst>
              </a:tr>
              <a:tr h="522514">
                <a:tc>
                  <a:txBody>
                    <a:bodyPr/>
                    <a:lstStyle/>
                    <a:p>
                      <a:pPr marL="1482090" marR="0" lvl="1" algn="l">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6865" marR="309245"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4.17</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43410"/>
                  </a:ext>
                </a:extLst>
              </a:tr>
            </a:tbl>
          </a:graphicData>
        </a:graphic>
      </p:graphicFrame>
    </p:spTree>
    <p:extLst>
      <p:ext uri="{BB962C8B-B14F-4D97-AF65-F5344CB8AC3E}">
        <p14:creationId xmlns:p14="http://schemas.microsoft.com/office/powerpoint/2010/main" val="26962704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3" name="Picture 2">
            <a:extLst>
              <a:ext uri="{FF2B5EF4-FFF2-40B4-BE49-F238E27FC236}">
                <a16:creationId xmlns:a16="http://schemas.microsoft.com/office/drawing/2014/main" id="{E9585675-1549-70FF-07D2-F4D60B92D3C2}"/>
              </a:ext>
            </a:extLst>
          </p:cNvPr>
          <p:cNvPicPr>
            <a:picLocks/>
          </p:cNvPicPr>
          <p:nvPr/>
        </p:nvPicPr>
        <p:blipFill>
          <a:blip r:embed="rId3"/>
          <a:stretch>
            <a:fillRect/>
          </a:stretch>
        </p:blipFill>
        <p:spPr>
          <a:xfrm>
            <a:off x="3586338" y="2055813"/>
            <a:ext cx="5486400" cy="3657600"/>
          </a:xfrm>
          <a:prstGeom prst="rect">
            <a:avLst/>
          </a:prstGeom>
        </p:spPr>
      </p:pic>
      <p:sp>
        <p:nvSpPr>
          <p:cNvPr id="5" name="Rounded Rectangle 4"/>
          <p:cNvSpPr/>
          <p:nvPr/>
        </p:nvSpPr>
        <p:spPr>
          <a:xfrm>
            <a:off x="9229242" y="2952426"/>
            <a:ext cx="2682086" cy="2074263"/>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The acceptable range of flow based on AASHTO specification is (2-4) mm. From curve, at 15% the flow value is within at specification limits.</a:t>
            </a:r>
          </a:p>
        </p:txBody>
      </p:sp>
    </p:spTree>
    <p:extLst>
      <p:ext uri="{BB962C8B-B14F-4D97-AF65-F5344CB8AC3E}">
        <p14:creationId xmlns:p14="http://schemas.microsoft.com/office/powerpoint/2010/main" val="12746894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6" name="TextBox 5">
            <a:extLst>
              <a:ext uri="{FF2B5EF4-FFF2-40B4-BE49-F238E27FC236}">
                <a16:creationId xmlns:a16="http://schemas.microsoft.com/office/drawing/2014/main" id="{2B3AA29C-2D00-9711-E551-55B951564A8B}"/>
              </a:ext>
            </a:extLst>
          </p:cNvPr>
          <p:cNvSpPr txBox="1"/>
          <p:nvPr/>
        </p:nvSpPr>
        <p:spPr>
          <a:xfrm>
            <a:off x="4437019" y="656471"/>
            <a:ext cx="6175022" cy="461665"/>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 4. Air voids</a:t>
            </a:r>
            <a:endParaRPr lang="en-US" sz="2400" dirty="0"/>
          </a:p>
        </p:txBody>
      </p:sp>
      <p:graphicFrame>
        <p:nvGraphicFramePr>
          <p:cNvPr id="7" name="Table 6">
            <a:extLst>
              <a:ext uri="{FF2B5EF4-FFF2-40B4-BE49-F238E27FC236}">
                <a16:creationId xmlns:a16="http://schemas.microsoft.com/office/drawing/2014/main" id="{53B34A84-9171-CC86-9C4E-03D68CCD2859}"/>
              </a:ext>
            </a:extLst>
          </p:cNvPr>
          <p:cNvGraphicFramePr>
            <a:graphicFrameLocks noGrp="1"/>
          </p:cNvGraphicFramePr>
          <p:nvPr>
            <p:extLst>
              <p:ext uri="{D42A27DB-BD31-4B8C-83A1-F6EECF244321}">
                <p14:modId xmlns:p14="http://schemas.microsoft.com/office/powerpoint/2010/main" val="2560005440"/>
              </p:ext>
            </p:extLst>
          </p:nvPr>
        </p:nvGraphicFramePr>
        <p:xfrm>
          <a:off x="3624994" y="2065850"/>
          <a:ext cx="7315201" cy="3657601"/>
        </p:xfrm>
        <a:graphic>
          <a:graphicData uri="http://schemas.openxmlformats.org/drawingml/2006/table">
            <a:tbl>
              <a:tblPr firstRow="1" firstCol="1" bandRow="1"/>
              <a:tblGrid>
                <a:gridCol w="2056822">
                  <a:extLst>
                    <a:ext uri="{9D8B030D-6E8A-4147-A177-3AD203B41FA5}">
                      <a16:colId xmlns:a16="http://schemas.microsoft.com/office/drawing/2014/main" val="1591774861"/>
                    </a:ext>
                  </a:extLst>
                </a:gridCol>
                <a:gridCol w="1595238">
                  <a:extLst>
                    <a:ext uri="{9D8B030D-6E8A-4147-A177-3AD203B41FA5}">
                      <a16:colId xmlns:a16="http://schemas.microsoft.com/office/drawing/2014/main" val="3792661360"/>
                    </a:ext>
                  </a:extLst>
                </a:gridCol>
                <a:gridCol w="1794644">
                  <a:extLst>
                    <a:ext uri="{9D8B030D-6E8A-4147-A177-3AD203B41FA5}">
                      <a16:colId xmlns:a16="http://schemas.microsoft.com/office/drawing/2014/main" val="1767881915"/>
                    </a:ext>
                  </a:extLst>
                </a:gridCol>
                <a:gridCol w="1868497">
                  <a:extLst>
                    <a:ext uri="{9D8B030D-6E8A-4147-A177-3AD203B41FA5}">
                      <a16:colId xmlns:a16="http://schemas.microsoft.com/office/drawing/2014/main" val="3843727924"/>
                    </a:ext>
                  </a:extLst>
                </a:gridCol>
              </a:tblGrid>
              <a:tr h="1219201">
                <a:tc>
                  <a:txBody>
                    <a:bodyPr/>
                    <a:lstStyle/>
                    <a:p>
                      <a:pPr marL="0" marR="0" indent="103505" algn="ctr">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Percentage</a:t>
                      </a:r>
                      <a:r>
                        <a:rPr lang="en-US" sz="1200" b="1" spc="26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200" b="1" spc="-4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200" b="1" spc="-1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2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Bitumen</a:t>
                      </a:r>
                      <a:r>
                        <a:rPr lang="en-US" sz="12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2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crushed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glass and polyester</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l">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W(sample in air)</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 (sample + water + flask)</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l">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W (water + Flask)</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779616262"/>
                  </a:ext>
                </a:extLst>
              </a:tr>
              <a:tr h="487680">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1173.50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4077.07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3390.00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1141307"/>
                  </a:ext>
                </a:extLst>
              </a:tr>
              <a:tr h="487680">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1177.66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4083.66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3390.00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2650612"/>
                  </a:ext>
                </a:extLst>
              </a:tr>
              <a:tr h="487680">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1172.66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4068.00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3390.00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9698043"/>
                  </a:ext>
                </a:extLst>
              </a:tr>
              <a:tr h="487680">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1167.66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4085.33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3390.00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9796937"/>
                  </a:ext>
                </a:extLst>
              </a:tr>
              <a:tr h="487680">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1183.56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4079.00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3390.00</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9113279"/>
                  </a:ext>
                </a:extLst>
              </a:tr>
            </a:tbl>
          </a:graphicData>
        </a:graphic>
      </p:graphicFrame>
      <p:sp>
        <p:nvSpPr>
          <p:cNvPr id="10" name="TextBox 9">
            <a:extLst>
              <a:ext uri="{FF2B5EF4-FFF2-40B4-BE49-F238E27FC236}">
                <a16:creationId xmlns:a16="http://schemas.microsoft.com/office/drawing/2014/main" id="{CF48F4A6-C552-95C8-408A-56A053C38F1A}"/>
              </a:ext>
            </a:extLst>
          </p:cNvPr>
          <p:cNvSpPr txBox="1"/>
          <p:nvPr/>
        </p:nvSpPr>
        <p:spPr>
          <a:xfrm>
            <a:off x="5768622" y="1459855"/>
            <a:ext cx="6423378" cy="461665"/>
          </a:xfrm>
          <a:prstGeom prst="rect">
            <a:avLst/>
          </a:prstGeom>
          <a:noFill/>
        </p:spPr>
        <p:txBody>
          <a:bodyPr wrap="square">
            <a:spAutoFit/>
          </a:bodyPr>
          <a:lstStyle/>
          <a:p>
            <a:r>
              <a:rPr lang="en-US" sz="2400" b="1" dirty="0" err="1">
                <a:effectLst/>
                <a:latin typeface="Times New Roman" panose="02020603050405020304" pitchFamily="18" charset="0"/>
                <a:ea typeface="Times New Roman" panose="02020603050405020304" pitchFamily="18" charset="0"/>
              </a:rPr>
              <a:t>Gmm</a:t>
            </a:r>
            <a:r>
              <a:rPr lang="en-US" sz="2400" b="1" dirty="0">
                <a:effectLst/>
                <a:latin typeface="Times New Roman" panose="02020603050405020304" pitchFamily="18" charset="0"/>
                <a:ea typeface="Times New Roman" panose="02020603050405020304" pitchFamily="18" charset="0"/>
              </a:rPr>
              <a:t> test weights</a:t>
            </a:r>
            <a:endParaRPr lang="en-US" sz="2400" dirty="0"/>
          </a:p>
        </p:txBody>
      </p:sp>
    </p:spTree>
    <p:extLst>
      <p:ext uri="{BB962C8B-B14F-4D97-AF65-F5344CB8AC3E}">
        <p14:creationId xmlns:p14="http://schemas.microsoft.com/office/powerpoint/2010/main" val="40366340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767734" cy="6858000"/>
          </a:xfrm>
        </p:spPr>
      </p:pic>
      <p:sp>
        <p:nvSpPr>
          <p:cNvPr id="5" name="TextBox 4">
            <a:extLst>
              <a:ext uri="{FF2B5EF4-FFF2-40B4-BE49-F238E27FC236}">
                <a16:creationId xmlns:a16="http://schemas.microsoft.com/office/drawing/2014/main" id="{0934AB9C-013E-AEB0-6547-FD888AA19DC9}"/>
              </a:ext>
            </a:extLst>
          </p:cNvPr>
          <p:cNvSpPr txBox="1"/>
          <p:nvPr/>
        </p:nvSpPr>
        <p:spPr>
          <a:xfrm>
            <a:off x="6096000" y="1459855"/>
            <a:ext cx="6423378" cy="461665"/>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Air voids value</a:t>
            </a:r>
            <a:endParaRPr lang="en-US" sz="2400" dirty="0"/>
          </a:p>
        </p:txBody>
      </p:sp>
      <p:graphicFrame>
        <p:nvGraphicFramePr>
          <p:cNvPr id="8" name="Table 7">
            <a:extLst>
              <a:ext uri="{FF2B5EF4-FFF2-40B4-BE49-F238E27FC236}">
                <a16:creationId xmlns:a16="http://schemas.microsoft.com/office/drawing/2014/main" id="{2C40DF02-4DA2-98B3-A80B-BE0D564BF29B}"/>
              </a:ext>
            </a:extLst>
          </p:cNvPr>
          <p:cNvGraphicFramePr>
            <a:graphicFrameLocks noGrp="1"/>
          </p:cNvGraphicFramePr>
          <p:nvPr>
            <p:extLst>
              <p:ext uri="{D42A27DB-BD31-4B8C-83A1-F6EECF244321}">
                <p14:modId xmlns:p14="http://schemas.microsoft.com/office/powerpoint/2010/main" val="1574602284"/>
              </p:ext>
            </p:extLst>
          </p:nvPr>
        </p:nvGraphicFramePr>
        <p:xfrm>
          <a:off x="3804603" y="2055813"/>
          <a:ext cx="7315199" cy="3657599"/>
        </p:xfrm>
        <a:graphic>
          <a:graphicData uri="http://schemas.openxmlformats.org/drawingml/2006/table">
            <a:tbl>
              <a:tblPr firstRow="1" firstCol="1" bandRow="1"/>
              <a:tblGrid>
                <a:gridCol w="2061557">
                  <a:extLst>
                    <a:ext uri="{9D8B030D-6E8A-4147-A177-3AD203B41FA5}">
                      <a16:colId xmlns:a16="http://schemas.microsoft.com/office/drawing/2014/main" val="3485583209"/>
                    </a:ext>
                  </a:extLst>
                </a:gridCol>
                <a:gridCol w="1330037">
                  <a:extLst>
                    <a:ext uri="{9D8B030D-6E8A-4147-A177-3AD203B41FA5}">
                      <a16:colId xmlns:a16="http://schemas.microsoft.com/office/drawing/2014/main" val="874109886"/>
                    </a:ext>
                  </a:extLst>
                </a:gridCol>
                <a:gridCol w="1330037">
                  <a:extLst>
                    <a:ext uri="{9D8B030D-6E8A-4147-A177-3AD203B41FA5}">
                      <a16:colId xmlns:a16="http://schemas.microsoft.com/office/drawing/2014/main" val="2125184308"/>
                    </a:ext>
                  </a:extLst>
                </a:gridCol>
                <a:gridCol w="1197032">
                  <a:extLst>
                    <a:ext uri="{9D8B030D-6E8A-4147-A177-3AD203B41FA5}">
                      <a16:colId xmlns:a16="http://schemas.microsoft.com/office/drawing/2014/main" val="3690927554"/>
                    </a:ext>
                  </a:extLst>
                </a:gridCol>
                <a:gridCol w="1396536">
                  <a:extLst>
                    <a:ext uri="{9D8B030D-6E8A-4147-A177-3AD203B41FA5}">
                      <a16:colId xmlns:a16="http://schemas.microsoft.com/office/drawing/2014/main" val="1084573924"/>
                    </a:ext>
                  </a:extLst>
                </a:gridCol>
              </a:tblGrid>
              <a:tr h="1317284">
                <a:tc>
                  <a:txBody>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Percentage</a:t>
                      </a:r>
                      <a:r>
                        <a:rPr lang="en-US" sz="1400" b="1" spc="26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by</a:t>
                      </a:r>
                      <a:r>
                        <a:rPr lang="en-US" sz="1400" b="1" spc="-4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Weight</a:t>
                      </a:r>
                      <a:r>
                        <a:rPr lang="en-US" sz="1400" b="1" spc="-1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Bitumen</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with</a:t>
                      </a:r>
                      <a:r>
                        <a:rPr lang="en-US" sz="1400" b="1" spc="-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crushed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glass and polyester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0"/>
                        </a:spcBef>
                        <a:spcAft>
                          <a:spcPts val="0"/>
                        </a:spcAft>
                      </a:pPr>
                      <a:r>
                        <a:rPr lang="en-US" sz="14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Gmm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0"/>
                        </a:spcBef>
                        <a:spcAft>
                          <a:spcPts val="0"/>
                        </a:spcAft>
                      </a:pPr>
                      <a:r>
                        <a:rPr lang="en-US" sz="14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Gmm</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modifer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lgn="ctr">
                        <a:spcBef>
                          <a:spcPts val="0"/>
                        </a:spcBef>
                        <a:spcAft>
                          <a:spcPts val="0"/>
                        </a:spcAft>
                        <a:tabLst>
                          <a:tab pos="1082040" algn="l"/>
                        </a:tabLs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Air voids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867277254"/>
                  </a:ext>
                </a:extLst>
              </a:tr>
              <a:tr h="468063">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2.42</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2.41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9479611"/>
                  </a:ext>
                </a:extLst>
              </a:tr>
              <a:tr h="468063">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2.43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2.42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2.09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5129986"/>
                  </a:ext>
                </a:extLst>
              </a:tr>
              <a:tr h="468063">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2.14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1881899"/>
                  </a:ext>
                </a:extLst>
              </a:tr>
              <a:tr h="468063">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2.47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2.46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6943403"/>
                  </a:ext>
                </a:extLst>
              </a:tr>
              <a:tr h="468063">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2.31</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456152"/>
                  </a:ext>
                </a:extLst>
              </a:tr>
            </a:tbl>
          </a:graphicData>
        </a:graphic>
      </p:graphicFrame>
    </p:spTree>
    <p:extLst>
      <p:ext uri="{BB962C8B-B14F-4D97-AF65-F5344CB8AC3E}">
        <p14:creationId xmlns:p14="http://schemas.microsoft.com/office/powerpoint/2010/main" val="20137502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3" name="Picture 2">
            <a:extLst>
              <a:ext uri="{FF2B5EF4-FFF2-40B4-BE49-F238E27FC236}">
                <a16:creationId xmlns:a16="http://schemas.microsoft.com/office/drawing/2014/main" id="{4A7AB9C3-01D8-2A49-9223-42740A52F80E}"/>
              </a:ext>
            </a:extLst>
          </p:cNvPr>
          <p:cNvPicPr>
            <a:picLocks/>
          </p:cNvPicPr>
          <p:nvPr/>
        </p:nvPicPr>
        <p:blipFill>
          <a:blip r:embed="rId3"/>
          <a:stretch>
            <a:fillRect/>
          </a:stretch>
        </p:blipFill>
        <p:spPr>
          <a:xfrm>
            <a:off x="3563127" y="1986070"/>
            <a:ext cx="5486400" cy="3657600"/>
          </a:xfrm>
          <a:prstGeom prst="rect">
            <a:avLst/>
          </a:prstGeom>
        </p:spPr>
      </p:pic>
      <p:sp>
        <p:nvSpPr>
          <p:cNvPr id="5" name="Rounded Rectangle 4"/>
          <p:cNvSpPr/>
          <p:nvPr/>
        </p:nvSpPr>
        <p:spPr>
          <a:xfrm>
            <a:off x="9224514" y="2733089"/>
            <a:ext cx="2792499" cy="2303048"/>
          </a:xfrm>
          <a:prstGeom prst="roundRect">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The acceptable range of air voids based on AASHTO specification is (3-5) %. From curve, it is clear the 15% of mix, the specifications are satisfied.</a:t>
            </a:r>
          </a:p>
        </p:txBody>
      </p:sp>
    </p:spTree>
    <p:extLst>
      <p:ext uri="{BB962C8B-B14F-4D97-AF65-F5344CB8AC3E}">
        <p14:creationId xmlns:p14="http://schemas.microsoft.com/office/powerpoint/2010/main" val="1406003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3956486" y="1306364"/>
            <a:ext cx="8475503" cy="1569660"/>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The main materials in hot mix asphalt:</a:t>
            </a:r>
          </a:p>
          <a:p>
            <a:endParaRPr lang="en-US" sz="2800" b="1" dirty="0">
              <a:latin typeface="Times New Roman" panose="02020603050405020304" pitchFamily="18" charset="0"/>
              <a:cs typeface="Times New Roman" panose="02020603050405020304" pitchFamily="18" charset="0"/>
            </a:endParaRPr>
          </a:p>
          <a:p>
            <a:endParaRPr lang="en-US" sz="2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3" name="Oval 2">
            <a:extLst>
              <a:ext uri="{FF2B5EF4-FFF2-40B4-BE49-F238E27FC236}">
                <a16:creationId xmlns:a16="http://schemas.microsoft.com/office/drawing/2014/main" id="{0FFBBAE1-C0D1-C59E-B948-1884EE642D22}"/>
              </a:ext>
            </a:extLst>
          </p:cNvPr>
          <p:cNvSpPr/>
          <p:nvPr/>
        </p:nvSpPr>
        <p:spPr>
          <a:xfrm>
            <a:off x="10484053" y="3346350"/>
            <a:ext cx="1677078" cy="1688493"/>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6" name="Arrow: Left-Right 5">
            <a:extLst>
              <a:ext uri="{FF2B5EF4-FFF2-40B4-BE49-F238E27FC236}">
                <a16:creationId xmlns:a16="http://schemas.microsoft.com/office/drawing/2014/main" id="{59FA4E0A-E20E-871E-306D-31BAC8D1A33E}"/>
              </a:ext>
            </a:extLst>
          </p:cNvPr>
          <p:cNvSpPr/>
          <p:nvPr/>
        </p:nvSpPr>
        <p:spPr>
          <a:xfrm>
            <a:off x="7498930" y="4030131"/>
            <a:ext cx="620889" cy="307859"/>
          </a:xfrm>
          <a:prstGeom prst="leftRightArrow">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AC15EB1-940C-4970-39EA-FEF07250A976}"/>
              </a:ext>
            </a:extLst>
          </p:cNvPr>
          <p:cNvSpPr/>
          <p:nvPr/>
        </p:nvSpPr>
        <p:spPr>
          <a:xfrm>
            <a:off x="3614641" y="3320703"/>
            <a:ext cx="1650661" cy="1688493"/>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8" name="Arrow: Left-Right 7">
            <a:extLst>
              <a:ext uri="{FF2B5EF4-FFF2-40B4-BE49-F238E27FC236}">
                <a16:creationId xmlns:a16="http://schemas.microsoft.com/office/drawing/2014/main" id="{4C51BF72-1DF3-0003-6DE9-C65A145ADDD6}"/>
              </a:ext>
            </a:extLst>
          </p:cNvPr>
          <p:cNvSpPr/>
          <p:nvPr/>
        </p:nvSpPr>
        <p:spPr>
          <a:xfrm>
            <a:off x="5253490" y="4030130"/>
            <a:ext cx="620889" cy="307859"/>
          </a:xfrm>
          <a:prstGeom prst="leftRightArrow">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897A7C8-42E7-6ED8-E686-5E9EAA025BEA}"/>
              </a:ext>
            </a:extLst>
          </p:cNvPr>
          <p:cNvSpPr txBox="1"/>
          <p:nvPr/>
        </p:nvSpPr>
        <p:spPr>
          <a:xfrm>
            <a:off x="3582689" y="3876279"/>
            <a:ext cx="1738489"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Aggregates</a:t>
            </a:r>
          </a:p>
        </p:txBody>
      </p:sp>
      <p:sp>
        <p:nvSpPr>
          <p:cNvPr id="10" name="Oval 9">
            <a:extLst>
              <a:ext uri="{FF2B5EF4-FFF2-40B4-BE49-F238E27FC236}">
                <a16:creationId xmlns:a16="http://schemas.microsoft.com/office/drawing/2014/main" id="{AA1F9AE6-4F46-B957-E9A4-6348F1FDDBCA}"/>
              </a:ext>
            </a:extLst>
          </p:cNvPr>
          <p:cNvSpPr/>
          <p:nvPr/>
        </p:nvSpPr>
        <p:spPr>
          <a:xfrm>
            <a:off x="5884614" y="3346350"/>
            <a:ext cx="1624534" cy="1688493"/>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72437DE9-884A-EFD2-C041-273719CA362C}"/>
              </a:ext>
            </a:extLst>
          </p:cNvPr>
          <p:cNvSpPr txBox="1"/>
          <p:nvPr/>
        </p:nvSpPr>
        <p:spPr>
          <a:xfrm>
            <a:off x="6078370" y="3876326"/>
            <a:ext cx="1738489"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Bitumen</a:t>
            </a:r>
          </a:p>
        </p:txBody>
      </p:sp>
      <p:sp>
        <p:nvSpPr>
          <p:cNvPr id="12" name="Oval 11">
            <a:extLst>
              <a:ext uri="{FF2B5EF4-FFF2-40B4-BE49-F238E27FC236}">
                <a16:creationId xmlns:a16="http://schemas.microsoft.com/office/drawing/2014/main" id="{EC933148-644E-504B-E89A-B770D4F6B84B}"/>
              </a:ext>
            </a:extLst>
          </p:cNvPr>
          <p:cNvSpPr/>
          <p:nvPr/>
        </p:nvSpPr>
        <p:spPr>
          <a:xfrm>
            <a:off x="8141943" y="3346350"/>
            <a:ext cx="1677079" cy="1688493"/>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A3F498A2-B5E1-96CD-57E9-CAEF547167AC}"/>
              </a:ext>
            </a:extLst>
          </p:cNvPr>
          <p:cNvSpPr txBox="1"/>
          <p:nvPr/>
        </p:nvSpPr>
        <p:spPr>
          <a:xfrm>
            <a:off x="8072584" y="3737779"/>
            <a:ext cx="1738489" cy="1200329"/>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Crushed Glass</a:t>
            </a:r>
            <a:endParaRPr lang="ar-JO" sz="2400" dirty="0">
              <a:latin typeface="Times New Roman" panose="02020603050405020304" pitchFamily="18" charset="0"/>
              <a:cs typeface="Times New Roman" panose="02020603050405020304" pitchFamily="18" charset="0"/>
            </a:endParaRPr>
          </a:p>
          <a:p>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14" name="Arrow: Left-Right 13">
            <a:extLst>
              <a:ext uri="{FF2B5EF4-FFF2-40B4-BE49-F238E27FC236}">
                <a16:creationId xmlns:a16="http://schemas.microsoft.com/office/drawing/2014/main" id="{CDFAF556-6F5B-F97F-7EF6-C11F4F5BCFCE}"/>
              </a:ext>
            </a:extLst>
          </p:cNvPr>
          <p:cNvSpPr/>
          <p:nvPr/>
        </p:nvSpPr>
        <p:spPr>
          <a:xfrm>
            <a:off x="9841093" y="4030129"/>
            <a:ext cx="620889" cy="307814"/>
          </a:xfrm>
          <a:prstGeom prst="leftRightArrow">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4D8F2B4-923F-B7C7-9284-C72BC56A7A2F}"/>
              </a:ext>
            </a:extLst>
          </p:cNvPr>
          <p:cNvSpPr txBox="1"/>
          <p:nvPr/>
        </p:nvSpPr>
        <p:spPr>
          <a:xfrm>
            <a:off x="10693500" y="3876279"/>
            <a:ext cx="1738489"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polyester</a:t>
            </a:r>
          </a:p>
        </p:txBody>
      </p:sp>
    </p:spTree>
    <p:extLst>
      <p:ext uri="{BB962C8B-B14F-4D97-AF65-F5344CB8AC3E}">
        <p14:creationId xmlns:p14="http://schemas.microsoft.com/office/powerpoint/2010/main" val="37284921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A585FE66-7ACB-02E0-E8A0-90D64CA23FBB}"/>
              </a:ext>
            </a:extLst>
          </p:cNvPr>
          <p:cNvSpPr txBox="1"/>
          <p:nvPr/>
        </p:nvSpPr>
        <p:spPr>
          <a:xfrm>
            <a:off x="5068712" y="2921168"/>
            <a:ext cx="6175022" cy="1015663"/>
          </a:xfrm>
          <a:prstGeom prst="rect">
            <a:avLst/>
          </a:prstGeom>
          <a:noFill/>
        </p:spPr>
        <p:txBody>
          <a:bodyPr wrap="square">
            <a:spAutoFit/>
          </a:bodyPr>
          <a:lstStyle/>
          <a:p>
            <a:r>
              <a:rPr lang="en-US" sz="6000" b="1" dirty="0">
                <a:effectLst/>
                <a:latin typeface="Times New Roman" panose="02020603050405020304" pitchFamily="18" charset="0"/>
                <a:ea typeface="Times New Roman" panose="02020603050405020304" pitchFamily="18" charset="0"/>
              </a:rPr>
              <a:t>DISCUSSION</a:t>
            </a:r>
            <a:endParaRPr lang="en-US" sz="6000" dirty="0"/>
          </a:p>
        </p:txBody>
      </p:sp>
    </p:spTree>
    <p:extLst>
      <p:ext uri="{BB962C8B-B14F-4D97-AF65-F5344CB8AC3E}">
        <p14:creationId xmlns:p14="http://schemas.microsoft.com/office/powerpoint/2010/main" val="4648703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7" name="TextBox 6">
            <a:extLst>
              <a:ext uri="{FF2B5EF4-FFF2-40B4-BE49-F238E27FC236}">
                <a16:creationId xmlns:a16="http://schemas.microsoft.com/office/drawing/2014/main" id="{0206BFE1-9451-B17C-62C3-33AD639BF68B}"/>
              </a:ext>
            </a:extLst>
          </p:cNvPr>
          <p:cNvSpPr txBox="1"/>
          <p:nvPr/>
        </p:nvSpPr>
        <p:spPr>
          <a:xfrm>
            <a:off x="3060916" y="1431332"/>
            <a:ext cx="10290874" cy="760529"/>
          </a:xfrm>
          <a:prstGeom prst="rect">
            <a:avLst/>
          </a:prstGeom>
          <a:noFill/>
        </p:spPr>
        <p:txBody>
          <a:bodyPr wrap="square">
            <a:spAutoFit/>
          </a:bodyPr>
          <a:lstStyle/>
          <a:p>
            <a:pPr marL="2145665" marR="771525" indent="-1474470" algn="just">
              <a:lnSpc>
                <a:spcPct val="101000"/>
              </a:lnSpc>
              <a:spcBef>
                <a:spcPts val="450"/>
              </a:spcBef>
              <a:spcAft>
                <a:spcPts val="0"/>
              </a:spcAft>
            </a:pPr>
            <a:r>
              <a:rPr lang="en-US" sz="2000" b="1" dirty="0">
                <a:effectLst/>
                <a:latin typeface="Times New Roman" panose="02020603050405020304" pitchFamily="18" charset="0"/>
                <a:ea typeface="Times New Roman" panose="02020603050405020304" pitchFamily="18" charset="0"/>
              </a:rPr>
              <a:t>Percentage of Polyester and corresponding specific gravity, stability and flow</a:t>
            </a:r>
            <a:r>
              <a:rPr lang="en-US" sz="2000" b="1" spc="-290" dirty="0">
                <a:effectLst/>
                <a:latin typeface="Times New Roman" panose="02020603050405020304" pitchFamily="18" charset="0"/>
                <a:ea typeface="Times New Roman" panose="02020603050405020304" pitchFamily="18" charset="0"/>
              </a:rPr>
              <a:t>                                                </a:t>
            </a:r>
            <a:endParaRPr lang="en-US" sz="2400" dirty="0">
              <a:effectLst/>
              <a:latin typeface="Times New Roman" panose="02020603050405020304" pitchFamily="18" charset="0"/>
              <a:ea typeface="Times New Roman" panose="02020603050405020304" pitchFamily="18" charset="0"/>
            </a:endParaRPr>
          </a:p>
          <a:p>
            <a:pPr marL="2145665" marR="771525" indent="-1474470" algn="ctr">
              <a:lnSpc>
                <a:spcPct val="101000"/>
              </a:lnSpc>
              <a:spcBef>
                <a:spcPts val="450"/>
              </a:spcBef>
              <a:spcAft>
                <a:spcPts val="0"/>
              </a:spcAft>
            </a:pPr>
            <a:r>
              <a:rPr lang="en-US" sz="2000" b="1" dirty="0">
                <a:effectLst/>
                <a:latin typeface="Times New Roman" panose="02020603050405020304" pitchFamily="18" charset="0"/>
                <a:ea typeface="Times New Roman" panose="02020603050405020304" pitchFamily="18" charset="0"/>
              </a:rPr>
              <a:t>values</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and corresponding Specifications for</a:t>
            </a:r>
            <a:r>
              <a:rPr lang="en-US" sz="2000" b="1" spc="-1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polyester</a:t>
            </a:r>
            <a:endParaRPr lang="en-US" sz="2400" dirty="0">
              <a:effectLst/>
              <a:latin typeface="Times New Roman" panose="02020603050405020304" pitchFamily="18" charset="0"/>
              <a:ea typeface="Times New Roman" panose="02020603050405020304" pitchFamily="18" charset="0"/>
            </a:endParaRPr>
          </a:p>
        </p:txBody>
      </p:sp>
      <p:graphicFrame>
        <p:nvGraphicFramePr>
          <p:cNvPr id="8" name="Table 7">
            <a:extLst>
              <a:ext uri="{FF2B5EF4-FFF2-40B4-BE49-F238E27FC236}">
                <a16:creationId xmlns:a16="http://schemas.microsoft.com/office/drawing/2014/main" id="{AD025C81-B0D0-9EF8-DE1D-2BAFAC3B74C5}"/>
              </a:ext>
            </a:extLst>
          </p:cNvPr>
          <p:cNvGraphicFramePr>
            <a:graphicFrameLocks noGrp="1"/>
          </p:cNvGraphicFramePr>
          <p:nvPr>
            <p:extLst>
              <p:ext uri="{D42A27DB-BD31-4B8C-83A1-F6EECF244321}">
                <p14:modId xmlns:p14="http://schemas.microsoft.com/office/powerpoint/2010/main" val="3819612656"/>
              </p:ext>
            </p:extLst>
          </p:nvPr>
        </p:nvGraphicFramePr>
        <p:xfrm>
          <a:off x="4229354" y="2191861"/>
          <a:ext cx="7315200" cy="3657599"/>
        </p:xfrm>
        <a:graphic>
          <a:graphicData uri="http://schemas.openxmlformats.org/drawingml/2006/table">
            <a:tbl>
              <a:tblPr firstRow="1" firstCol="1" lastRow="1" lastCol="1" bandRow="1" bandCol="1"/>
              <a:tblGrid>
                <a:gridCol w="1240972">
                  <a:extLst>
                    <a:ext uri="{9D8B030D-6E8A-4147-A177-3AD203B41FA5}">
                      <a16:colId xmlns:a16="http://schemas.microsoft.com/office/drawing/2014/main" val="853777367"/>
                    </a:ext>
                  </a:extLst>
                </a:gridCol>
                <a:gridCol w="1045028">
                  <a:extLst>
                    <a:ext uri="{9D8B030D-6E8A-4147-A177-3AD203B41FA5}">
                      <a16:colId xmlns:a16="http://schemas.microsoft.com/office/drawing/2014/main" val="1508842057"/>
                    </a:ext>
                  </a:extLst>
                </a:gridCol>
                <a:gridCol w="1828800">
                  <a:extLst>
                    <a:ext uri="{9D8B030D-6E8A-4147-A177-3AD203B41FA5}">
                      <a16:colId xmlns:a16="http://schemas.microsoft.com/office/drawing/2014/main" val="3345843216"/>
                    </a:ext>
                  </a:extLst>
                </a:gridCol>
                <a:gridCol w="1502228">
                  <a:extLst>
                    <a:ext uri="{9D8B030D-6E8A-4147-A177-3AD203B41FA5}">
                      <a16:colId xmlns:a16="http://schemas.microsoft.com/office/drawing/2014/main" val="3196141576"/>
                    </a:ext>
                  </a:extLst>
                </a:gridCol>
                <a:gridCol w="1698172">
                  <a:extLst>
                    <a:ext uri="{9D8B030D-6E8A-4147-A177-3AD203B41FA5}">
                      <a16:colId xmlns:a16="http://schemas.microsoft.com/office/drawing/2014/main" val="3920399515"/>
                    </a:ext>
                  </a:extLst>
                </a:gridCol>
              </a:tblGrid>
              <a:tr h="1359796">
                <a:tc>
                  <a:txBody>
                    <a:bodyPr/>
                    <a:lstStyle/>
                    <a:p>
                      <a:pPr marL="144145"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144145" marR="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271780" marR="26225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17081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Stability (&gt;1000) Kg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75920" marR="160020" indent="-18923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375920" marR="160020" indent="-18923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 (2-4)</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29565" marR="157480" indent="-14859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329565" marR="157480" indent="-14859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Specifications</a:t>
                      </a:r>
                      <a:r>
                        <a:rPr lang="en-US" sz="1400" b="1" spc="-29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(Yes/No)</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335953647"/>
                  </a:ext>
                </a:extLst>
              </a:tr>
              <a:tr h="764886">
                <a:tc>
                  <a:txBody>
                    <a:bodyPr/>
                    <a:lstStyle/>
                    <a:p>
                      <a:pPr marL="321310" marR="30924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1459.79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3.51</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71170"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Yes</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7658311"/>
                  </a:ext>
                </a:extLst>
              </a:tr>
              <a:tr h="768031">
                <a:tc>
                  <a:txBody>
                    <a:bodyPr/>
                    <a:lstStyle/>
                    <a:p>
                      <a:pPr marL="32194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2.25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955.66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6990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No</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3965087"/>
                  </a:ext>
                </a:extLst>
              </a:tr>
              <a:tr h="764886">
                <a:tc>
                  <a:txBody>
                    <a:bodyPr/>
                    <a:lstStyle/>
                    <a:p>
                      <a:pPr marL="321945" marR="30924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1220.85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3.86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71170" algn="ctr">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Yes</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4783626"/>
                  </a:ext>
                </a:extLst>
              </a:tr>
            </a:tbl>
          </a:graphicData>
        </a:graphic>
      </p:graphicFrame>
    </p:spTree>
    <p:extLst>
      <p:ext uri="{BB962C8B-B14F-4D97-AF65-F5344CB8AC3E}">
        <p14:creationId xmlns:p14="http://schemas.microsoft.com/office/powerpoint/2010/main" val="11693397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59214"/>
            <a:ext cx="12192000" cy="6917214"/>
          </a:xfrm>
        </p:spPr>
      </p:pic>
      <p:sp>
        <p:nvSpPr>
          <p:cNvPr id="5" name="TextBox 4">
            <a:extLst>
              <a:ext uri="{FF2B5EF4-FFF2-40B4-BE49-F238E27FC236}">
                <a16:creationId xmlns:a16="http://schemas.microsoft.com/office/drawing/2014/main" id="{EC505F88-1B6E-A1F3-B46A-03497267CF42}"/>
              </a:ext>
            </a:extLst>
          </p:cNvPr>
          <p:cNvSpPr txBox="1"/>
          <p:nvPr/>
        </p:nvSpPr>
        <p:spPr>
          <a:xfrm>
            <a:off x="2782592" y="1413232"/>
            <a:ext cx="10247608" cy="701795"/>
          </a:xfrm>
          <a:prstGeom prst="rect">
            <a:avLst/>
          </a:prstGeom>
          <a:noFill/>
        </p:spPr>
        <p:txBody>
          <a:bodyPr wrap="square">
            <a:spAutoFit/>
          </a:bodyPr>
          <a:lstStyle/>
          <a:p>
            <a:pPr marL="2057400" marR="771525" indent="-1344930" algn="ctr">
              <a:lnSpc>
                <a:spcPct val="102000"/>
              </a:lnSpc>
              <a:spcBef>
                <a:spcPts val="450"/>
              </a:spcBef>
              <a:spcAft>
                <a:spcPts val="0"/>
              </a:spcAft>
            </a:pPr>
            <a:r>
              <a:rPr lang="en-US" sz="2000" b="1" dirty="0">
                <a:effectLst/>
                <a:latin typeface="Times New Roman" panose="02020603050405020304" pitchFamily="18" charset="0"/>
                <a:ea typeface="Times New Roman" panose="02020603050405020304" pitchFamily="18" charset="0"/>
              </a:rPr>
              <a:t>Percentage of Crushed glass and corresponding specific gravity, stability and flow</a:t>
            </a:r>
            <a:r>
              <a:rPr lang="en-US" sz="2000" b="1" i="1" dirty="0">
                <a:effectLst/>
                <a:latin typeface="Times New Roman" panose="02020603050405020304" pitchFamily="18" charset="0"/>
                <a:ea typeface="Times New Roman" panose="02020603050405020304" pitchFamily="18" charset="0"/>
              </a:rPr>
              <a:t> </a:t>
            </a:r>
            <a:r>
              <a:rPr lang="en-US" sz="2000" b="1" spc="-285" dirty="0">
                <a:latin typeface="Times New Roman" panose="02020603050405020304" pitchFamily="18" charset="0"/>
                <a:ea typeface="Times New Roman" panose="02020603050405020304" pitchFamily="18" charset="0"/>
              </a:rPr>
              <a:t>v a l u e  s </a:t>
            </a:r>
            <a:r>
              <a:rPr lang="en-US" sz="2000" b="1" spc="-1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and corresponding Specifications for</a:t>
            </a:r>
            <a:r>
              <a:rPr lang="en-US" sz="2000" b="1" spc="-1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crushed</a:t>
            </a:r>
            <a:r>
              <a:rPr lang="en-US" sz="2000" b="1" spc="1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glass</a:t>
            </a:r>
            <a:endParaRPr lang="en-US" sz="2400" dirty="0">
              <a:effectLst/>
              <a:latin typeface="Times New Roman" panose="02020603050405020304" pitchFamily="18" charset="0"/>
              <a:ea typeface="Times New Roman" panose="02020603050405020304" pitchFamily="18" charset="0"/>
            </a:endParaRPr>
          </a:p>
        </p:txBody>
      </p:sp>
      <p:graphicFrame>
        <p:nvGraphicFramePr>
          <p:cNvPr id="6" name="Table 5">
            <a:extLst>
              <a:ext uri="{FF2B5EF4-FFF2-40B4-BE49-F238E27FC236}">
                <a16:creationId xmlns:a16="http://schemas.microsoft.com/office/drawing/2014/main" id="{A7ED89FB-1421-16A0-867A-B89B66200370}"/>
              </a:ext>
            </a:extLst>
          </p:cNvPr>
          <p:cNvGraphicFramePr>
            <a:graphicFrameLocks noGrp="1"/>
          </p:cNvGraphicFramePr>
          <p:nvPr>
            <p:extLst>
              <p:ext uri="{D42A27DB-BD31-4B8C-83A1-F6EECF244321}">
                <p14:modId xmlns:p14="http://schemas.microsoft.com/office/powerpoint/2010/main" val="4117229292"/>
              </p:ext>
            </p:extLst>
          </p:nvPr>
        </p:nvGraphicFramePr>
        <p:xfrm>
          <a:off x="4038600" y="2115027"/>
          <a:ext cx="7315200" cy="3657601"/>
        </p:xfrm>
        <a:graphic>
          <a:graphicData uri="http://schemas.openxmlformats.org/drawingml/2006/table">
            <a:tbl>
              <a:tblPr firstRow="1" firstCol="1" lastRow="1" lastCol="1" bandRow="1" bandCol="1"/>
              <a:tblGrid>
                <a:gridCol w="1556659">
                  <a:extLst>
                    <a:ext uri="{9D8B030D-6E8A-4147-A177-3AD203B41FA5}">
                      <a16:colId xmlns:a16="http://schemas.microsoft.com/office/drawing/2014/main" val="3805245859"/>
                    </a:ext>
                  </a:extLst>
                </a:gridCol>
                <a:gridCol w="983772">
                  <a:extLst>
                    <a:ext uri="{9D8B030D-6E8A-4147-A177-3AD203B41FA5}">
                      <a16:colId xmlns:a16="http://schemas.microsoft.com/office/drawing/2014/main" val="2083631578"/>
                    </a:ext>
                  </a:extLst>
                </a:gridCol>
                <a:gridCol w="1848689">
                  <a:extLst>
                    <a:ext uri="{9D8B030D-6E8A-4147-A177-3AD203B41FA5}">
                      <a16:colId xmlns:a16="http://schemas.microsoft.com/office/drawing/2014/main" val="2007836601"/>
                    </a:ext>
                  </a:extLst>
                </a:gridCol>
                <a:gridCol w="1398205">
                  <a:extLst>
                    <a:ext uri="{9D8B030D-6E8A-4147-A177-3AD203B41FA5}">
                      <a16:colId xmlns:a16="http://schemas.microsoft.com/office/drawing/2014/main" val="3326244617"/>
                    </a:ext>
                  </a:extLst>
                </a:gridCol>
                <a:gridCol w="1527875">
                  <a:extLst>
                    <a:ext uri="{9D8B030D-6E8A-4147-A177-3AD203B41FA5}">
                      <a16:colId xmlns:a16="http://schemas.microsoft.com/office/drawing/2014/main" val="3039568184"/>
                    </a:ext>
                  </a:extLst>
                </a:gridCol>
              </a:tblGrid>
              <a:tr h="1029604">
                <a:tc>
                  <a:txBody>
                    <a:bodyPr/>
                    <a:lstStyle/>
                    <a:p>
                      <a:pPr marL="0" marR="118745" algn="l">
                        <a:spcBef>
                          <a:spcPts val="0"/>
                        </a:spcBef>
                        <a:spcAft>
                          <a:spcPts val="0"/>
                        </a:spcAf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128270" marR="11874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Crushed glass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l">
                        <a:spcBef>
                          <a:spcPts val="3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273050" marR="26098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Gb</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3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17335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Stability (&gt;1000) Kg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161925" algn="l">
                        <a:spcBef>
                          <a:spcPts val="101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ar-JO"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 (2-4)</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m      </a:t>
                      </a:r>
                      <a:r>
                        <a:rPr lang="en-US" sz="1400" b="1" spc="-285"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32740" marR="189865" indent="-119380" algn="ctr">
                        <a:spcBef>
                          <a:spcPts val="101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Specifications (Yes/No)</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6111318"/>
                  </a:ext>
                </a:extLst>
              </a:tr>
              <a:tr h="875999">
                <a:tc>
                  <a:txBody>
                    <a:bodyPr/>
                    <a:lstStyle/>
                    <a:p>
                      <a:pPr marL="128270" marR="11747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4955" marR="26098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7335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847.55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1790" marR="33845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3.28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23240" marR="0"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No</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5758357"/>
                  </a:ext>
                </a:extLst>
              </a:tr>
              <a:tr h="875999">
                <a:tc>
                  <a:txBody>
                    <a:bodyPr/>
                    <a:lstStyle/>
                    <a:p>
                      <a:pPr marL="128270" marR="117475" algn="ctr">
                        <a:spcBef>
                          <a:spcPts val="51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4955" marR="260985" algn="ctr">
                        <a:spcBef>
                          <a:spcPts val="51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2.32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73355" algn="ctr">
                        <a:spcBef>
                          <a:spcPts val="51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1785.11</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1790" marR="338455" algn="ctr">
                        <a:spcBef>
                          <a:spcPts val="51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3.68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7205" marR="0" algn="ctr">
                        <a:spcBef>
                          <a:spcPts val="51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Yes</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5794214"/>
                  </a:ext>
                </a:extLst>
              </a:tr>
              <a:tr h="875999">
                <a:tc>
                  <a:txBody>
                    <a:bodyPr/>
                    <a:lstStyle/>
                    <a:p>
                      <a:pPr marL="128270" marR="11747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4955" marR="260985" algn="ctr">
                        <a:spcBef>
                          <a:spcPts val="51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2.31</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7335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1693.68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1790" marR="338455" algn="ctr">
                        <a:spcBef>
                          <a:spcPts val="51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5.67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23240" marR="0" algn="ctr">
                        <a:spcBef>
                          <a:spcPts val="51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No</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1401449"/>
                  </a:ext>
                </a:extLst>
              </a:tr>
            </a:tbl>
          </a:graphicData>
        </a:graphic>
      </p:graphicFrame>
    </p:spTree>
    <p:extLst>
      <p:ext uri="{BB962C8B-B14F-4D97-AF65-F5344CB8AC3E}">
        <p14:creationId xmlns:p14="http://schemas.microsoft.com/office/powerpoint/2010/main" val="6293404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a:extLst>
              <a:ext uri="{FF2B5EF4-FFF2-40B4-BE49-F238E27FC236}">
                <a16:creationId xmlns:a16="http://schemas.microsoft.com/office/drawing/2014/main" id="{FACE111A-87C4-625A-C306-B9B38CCD2EBF}"/>
              </a:ext>
            </a:extLst>
          </p:cNvPr>
          <p:cNvSpPr txBox="1"/>
          <p:nvPr/>
        </p:nvSpPr>
        <p:spPr>
          <a:xfrm>
            <a:off x="3965206" y="1027906"/>
            <a:ext cx="8162218" cy="1015663"/>
          </a:xfrm>
          <a:prstGeom prst="rect">
            <a:avLst/>
          </a:prstGeom>
          <a:noFill/>
        </p:spPr>
        <p:txBody>
          <a:bodyPr wrap="square">
            <a:spAutoFit/>
          </a:bodyPr>
          <a:lstStyle/>
          <a:p>
            <a:pPr algn="ctr"/>
            <a:r>
              <a:rPr lang="en-US" sz="2000" b="1" dirty="0">
                <a:effectLst/>
                <a:latin typeface="Times New Roman" panose="02020603050405020304" pitchFamily="18" charset="0"/>
                <a:ea typeface="Times New Roman" panose="02020603050405020304" pitchFamily="18" charset="0"/>
              </a:rPr>
              <a:t>Percentage of Polyester and glass corresponding specific gravity, stability, flow and air voids </a:t>
            </a:r>
            <a:r>
              <a:rPr lang="en-US" sz="2000" b="1" spc="-29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values</a:t>
            </a:r>
            <a:r>
              <a:rPr lang="en-US" sz="2000" b="1" spc="-5"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and corresponding Specifications for combination</a:t>
            </a:r>
            <a:r>
              <a:rPr lang="en-US" sz="2000" b="1" spc="-10" dirty="0">
                <a:effectLst/>
                <a:latin typeface="Times New Roman" panose="02020603050405020304" pitchFamily="18" charset="0"/>
                <a:ea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rPr>
              <a:t>polyester and crushed glass</a:t>
            </a:r>
            <a:endParaRPr lang="en-US" sz="2000" dirty="0"/>
          </a:p>
        </p:txBody>
      </p:sp>
      <p:graphicFrame>
        <p:nvGraphicFramePr>
          <p:cNvPr id="6" name="Table 5">
            <a:extLst>
              <a:ext uri="{FF2B5EF4-FFF2-40B4-BE49-F238E27FC236}">
                <a16:creationId xmlns:a16="http://schemas.microsoft.com/office/drawing/2014/main" id="{1E86DF2D-F896-8B85-FE38-41E460909901}"/>
              </a:ext>
            </a:extLst>
          </p:cNvPr>
          <p:cNvGraphicFramePr>
            <a:graphicFrameLocks noGrp="1"/>
          </p:cNvGraphicFramePr>
          <p:nvPr>
            <p:extLst>
              <p:ext uri="{D42A27DB-BD31-4B8C-83A1-F6EECF244321}">
                <p14:modId xmlns:p14="http://schemas.microsoft.com/office/powerpoint/2010/main" val="2351618345"/>
              </p:ext>
            </p:extLst>
          </p:nvPr>
        </p:nvGraphicFramePr>
        <p:xfrm>
          <a:off x="3756962" y="2055813"/>
          <a:ext cx="7315200" cy="3657599"/>
        </p:xfrm>
        <a:graphic>
          <a:graphicData uri="http://schemas.openxmlformats.org/drawingml/2006/table">
            <a:tbl>
              <a:tblPr firstRow="1" firstCol="1" lastRow="1" lastCol="1" bandRow="1" bandCol="1"/>
              <a:tblGrid>
                <a:gridCol w="1332935">
                  <a:extLst>
                    <a:ext uri="{9D8B030D-6E8A-4147-A177-3AD203B41FA5}">
                      <a16:colId xmlns:a16="http://schemas.microsoft.com/office/drawing/2014/main" val="117374405"/>
                    </a:ext>
                  </a:extLst>
                </a:gridCol>
                <a:gridCol w="1438124">
                  <a:extLst>
                    <a:ext uri="{9D8B030D-6E8A-4147-A177-3AD203B41FA5}">
                      <a16:colId xmlns:a16="http://schemas.microsoft.com/office/drawing/2014/main" val="253443385"/>
                    </a:ext>
                  </a:extLst>
                </a:gridCol>
                <a:gridCol w="1705278">
                  <a:extLst>
                    <a:ext uri="{9D8B030D-6E8A-4147-A177-3AD203B41FA5}">
                      <a16:colId xmlns:a16="http://schemas.microsoft.com/office/drawing/2014/main" val="3418615736"/>
                    </a:ext>
                  </a:extLst>
                </a:gridCol>
                <a:gridCol w="1364561">
                  <a:extLst>
                    <a:ext uri="{9D8B030D-6E8A-4147-A177-3AD203B41FA5}">
                      <a16:colId xmlns:a16="http://schemas.microsoft.com/office/drawing/2014/main" val="586519562"/>
                    </a:ext>
                  </a:extLst>
                </a:gridCol>
                <a:gridCol w="1474302">
                  <a:extLst>
                    <a:ext uri="{9D8B030D-6E8A-4147-A177-3AD203B41FA5}">
                      <a16:colId xmlns:a16="http://schemas.microsoft.com/office/drawing/2014/main" val="3781582970"/>
                    </a:ext>
                  </a:extLst>
                </a:gridCol>
              </a:tblGrid>
              <a:tr h="1219199">
                <a:tc>
                  <a:txBody>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144145" marR="0" indent="-9398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%Polyester and crushed glass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262255"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262255" indent="1905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Air void (3-5)</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180975" marR="170815"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Stability (&gt;1000 Kg)</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75920" marR="160020" indent="-18923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16002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 (2-4)</a:t>
                      </a:r>
                      <a:r>
                        <a:rPr lang="en-US" sz="1400" b="1" spc="-28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29565" marR="157480" indent="-148590" algn="ctr">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329565" marR="157480" indent="-148590" algn="ctr">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Specifications</a:t>
                      </a:r>
                      <a:r>
                        <a:rPr lang="en-US" sz="1400" b="1" spc="-29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(Yes/No)</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46664526"/>
                  </a:ext>
                </a:extLst>
              </a:tr>
              <a:tr h="609600">
                <a:tc>
                  <a:txBody>
                    <a:bodyPr/>
                    <a:lstStyle/>
                    <a:p>
                      <a:pPr marL="321310"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2.09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988.88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6.77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7117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No</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6657459"/>
                  </a:ext>
                </a:extLst>
              </a:tr>
              <a:tr h="609600">
                <a:tc>
                  <a:txBody>
                    <a:bodyPr/>
                    <a:lstStyle/>
                    <a:p>
                      <a:pPr marL="32194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2.14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787.35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8.65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6990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No</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4956556"/>
                  </a:ext>
                </a:extLst>
              </a:tr>
              <a:tr h="609600">
                <a:tc>
                  <a:txBody>
                    <a:bodyPr/>
                    <a:lstStyle/>
                    <a:p>
                      <a:pPr marL="321945" marR="30924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1212.02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3.55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71170" algn="ctr">
                        <a:spcBef>
                          <a:spcPts val="0"/>
                        </a:spcBef>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Yes</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3202569"/>
                  </a:ext>
                </a:extLst>
              </a:tr>
              <a:tr h="609600">
                <a:tc>
                  <a:txBody>
                    <a:bodyPr/>
                    <a:lstStyle/>
                    <a:p>
                      <a:pPr marL="321945" marR="30924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1780" marR="262890"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8435" marR="1708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836.9</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885" marR="335915" algn="ctr">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4.17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marR="471170" algn="ctr">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No</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531545"/>
                  </a:ext>
                </a:extLst>
              </a:tr>
            </a:tbl>
          </a:graphicData>
        </a:graphic>
      </p:graphicFrame>
    </p:spTree>
    <p:extLst>
      <p:ext uri="{BB962C8B-B14F-4D97-AF65-F5344CB8AC3E}">
        <p14:creationId xmlns:p14="http://schemas.microsoft.com/office/powerpoint/2010/main" val="23126229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5831488" y="3292470"/>
            <a:ext cx="4073872" cy="707886"/>
          </a:xfrm>
          <a:prstGeom prst="rect">
            <a:avLst/>
          </a:prstGeom>
        </p:spPr>
        <p:txBody>
          <a:bodyPr wrap="none">
            <a:spAutoFit/>
          </a:bodyPr>
          <a:lstStyle/>
          <a:p>
            <a:r>
              <a:rPr lang="en-US" sz="4000" b="1" dirty="0">
                <a:latin typeface="Times New Roman" panose="02020603050405020304" pitchFamily="18" charset="0"/>
                <a:ea typeface="Times New Roman" panose="02020603050405020304" pitchFamily="18" charset="0"/>
              </a:rPr>
              <a:t>CONCLUSIONS</a:t>
            </a:r>
            <a:r>
              <a:rPr lang="en-US" sz="4000" b="1" spc="-10" dirty="0">
                <a:latin typeface="Times New Roman" panose="02020603050405020304" pitchFamily="18" charset="0"/>
                <a:ea typeface="Times New Roman" panose="02020603050405020304" pitchFamily="18" charset="0"/>
              </a:rPr>
              <a:t> </a:t>
            </a:r>
            <a:endParaRPr lang="en-US" sz="4000" dirty="0"/>
          </a:p>
        </p:txBody>
      </p:sp>
    </p:spTree>
    <p:extLst>
      <p:ext uri="{BB962C8B-B14F-4D97-AF65-F5344CB8AC3E}">
        <p14:creationId xmlns:p14="http://schemas.microsoft.com/office/powerpoint/2010/main" val="27645992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6" name="Rectangle 5"/>
          <p:cNvSpPr/>
          <p:nvPr/>
        </p:nvSpPr>
        <p:spPr>
          <a:xfrm>
            <a:off x="4382046" y="1224816"/>
            <a:ext cx="7476094" cy="830997"/>
          </a:xfrm>
          <a:prstGeom prst="rect">
            <a:avLst/>
          </a:prstGeom>
        </p:spPr>
        <p:txBody>
          <a:bodyPr wrap="square">
            <a:spAutoFit/>
          </a:bodyPr>
          <a:lstStyle/>
          <a:p>
            <a:pPr algn="ctr"/>
            <a:r>
              <a:rPr lang="en-US" sz="2400" b="1" dirty="0">
                <a:latin typeface="Times New Roman" panose="02020603050405020304" pitchFamily="18" charset="0"/>
                <a:ea typeface="Times New Roman" panose="02020603050405020304" pitchFamily="18" charset="0"/>
              </a:rPr>
              <a:t>Change</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amount of</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adding</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10%</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ratio of</a:t>
            </a:r>
            <a:r>
              <a:rPr lang="en-US" sz="2400" b="1" spc="-15" dirty="0">
                <a:latin typeface="Times New Roman" panose="02020603050405020304" pitchFamily="18" charset="0"/>
                <a:ea typeface="Times New Roman" panose="02020603050405020304" pitchFamily="18" charset="0"/>
              </a:rPr>
              <a:t> crushed </a:t>
            </a:r>
            <a:r>
              <a:rPr lang="en-US" sz="2400" b="1" dirty="0">
                <a:latin typeface="Times New Roman" panose="02020603050405020304" pitchFamily="18" charset="0"/>
                <a:ea typeface="Times New Roman" panose="02020603050405020304" pitchFamily="18" charset="0"/>
              </a:rPr>
              <a:t>glass</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on Marshall Properties</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4174090358"/>
              </p:ext>
            </p:extLst>
          </p:nvPr>
        </p:nvGraphicFramePr>
        <p:xfrm>
          <a:off x="4038599" y="2299283"/>
          <a:ext cx="7315201" cy="2743201"/>
        </p:xfrm>
        <a:graphic>
          <a:graphicData uri="http://schemas.openxmlformats.org/drawingml/2006/table">
            <a:tbl>
              <a:tblPr firstRow="1" firstCol="1" lastRow="1" lastCol="1" bandRow="1" bandCol="1"/>
              <a:tblGrid>
                <a:gridCol w="1997900">
                  <a:extLst>
                    <a:ext uri="{9D8B030D-6E8A-4147-A177-3AD203B41FA5}">
                      <a16:colId xmlns:a16="http://schemas.microsoft.com/office/drawing/2014/main" val="477296420"/>
                    </a:ext>
                  </a:extLst>
                </a:gridCol>
                <a:gridCol w="1445162">
                  <a:extLst>
                    <a:ext uri="{9D8B030D-6E8A-4147-A177-3AD203B41FA5}">
                      <a16:colId xmlns:a16="http://schemas.microsoft.com/office/drawing/2014/main" val="878499118"/>
                    </a:ext>
                  </a:extLst>
                </a:gridCol>
                <a:gridCol w="1684283">
                  <a:extLst>
                    <a:ext uri="{9D8B030D-6E8A-4147-A177-3AD203B41FA5}">
                      <a16:colId xmlns:a16="http://schemas.microsoft.com/office/drawing/2014/main" val="3998144711"/>
                    </a:ext>
                  </a:extLst>
                </a:gridCol>
                <a:gridCol w="2187856">
                  <a:extLst>
                    <a:ext uri="{9D8B030D-6E8A-4147-A177-3AD203B41FA5}">
                      <a16:colId xmlns:a16="http://schemas.microsoft.com/office/drawing/2014/main" val="51940325"/>
                    </a:ext>
                  </a:extLst>
                </a:gridCol>
              </a:tblGrid>
              <a:tr h="1175657">
                <a:tc>
                  <a:txBody>
                    <a:bodyPr/>
                    <a:lstStyle/>
                    <a:p>
                      <a:pPr marL="343535" marR="0" indent="-179070" algn="l">
                        <a:lnSpc>
                          <a:spcPts val="136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Marshall</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107315" marR="0" indent="24130" algn="l">
                        <a:lnSpc>
                          <a:spcPts val="1305"/>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properties</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63830" marR="153670"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10%</a:t>
                      </a:r>
                      <a:r>
                        <a:rPr lang="en-US" sz="1200" b="1" spc="-15" dirty="0">
                          <a:effectLst/>
                          <a:latin typeface="Times New Roman" panose="02020603050405020304" pitchFamily="18" charset="0"/>
                          <a:ea typeface="Times New Roman" panose="02020603050405020304" pitchFamily="18" charset="0"/>
                          <a:cs typeface="Arial" panose="020B0604020202020204" pitchFamily="34" charset="0"/>
                        </a:rPr>
                        <a:t> of crushed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glass</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03530" marR="294005"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0%</a:t>
                      </a:r>
                      <a:r>
                        <a:rPr lang="en-US" sz="1200" b="1" spc="-1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of crushed glass</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255270" marR="0"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Change</a:t>
                      </a:r>
                      <a:r>
                        <a:rPr lang="en-US" sz="1200" b="1"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amount</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574713377"/>
                  </a:ext>
                </a:extLst>
              </a:tr>
              <a:tr h="783772">
                <a:tc>
                  <a:txBody>
                    <a:bodyPr/>
                    <a:lstStyle/>
                    <a:p>
                      <a:pPr marL="344170" marR="33337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Stability (kg)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1785.12</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400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1267.83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8275" marR="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40.8%</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0134399"/>
                  </a:ext>
                </a:extLst>
              </a:tr>
              <a:tr h="783772">
                <a:tc>
                  <a:txBody>
                    <a:bodyPr/>
                    <a:lstStyle/>
                    <a:p>
                      <a:pPr marL="341630" marR="333375"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3.68</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33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6375" marR="0"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10%</a:t>
                      </a:r>
                      <a:r>
                        <a:rPr lang="en-US" sz="1200"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6341852"/>
                  </a:ext>
                </a:extLst>
              </a:tr>
            </a:tbl>
          </a:graphicData>
        </a:graphic>
      </p:graphicFrame>
      <p:sp>
        <p:nvSpPr>
          <p:cNvPr id="7" name="Rectangle 1"/>
          <p:cNvSpPr>
            <a:spLocks noChangeArrowheads="1"/>
          </p:cNvSpPr>
          <p:nvPr/>
        </p:nvSpPr>
        <p:spPr bwMode="auto">
          <a:xfrm>
            <a:off x="2978150" y="33607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2824589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3673935" y="1043473"/>
            <a:ext cx="8463821" cy="830997"/>
          </a:xfrm>
          <a:prstGeom prst="rect">
            <a:avLst/>
          </a:prstGeom>
        </p:spPr>
        <p:txBody>
          <a:bodyPr wrap="square">
            <a:spAutoFit/>
          </a:bodyPr>
          <a:lstStyle/>
          <a:p>
            <a:pPr marL="493395" marR="0" algn="ctr">
              <a:spcBef>
                <a:spcPts val="1140"/>
              </a:spcBef>
              <a:spcAft>
                <a:spcPts val="0"/>
              </a:spcAft>
            </a:pPr>
            <a:r>
              <a:rPr lang="en-US" sz="2400" b="1" dirty="0">
                <a:latin typeface="Times New Roman" panose="02020603050405020304" pitchFamily="18" charset="0"/>
                <a:ea typeface="Times New Roman" panose="02020603050405020304" pitchFamily="18" charset="0"/>
              </a:rPr>
              <a:t>Change</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amount</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of</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adding different</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ratios</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of polyester</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on Marshall</a:t>
            </a:r>
            <a:r>
              <a:rPr lang="en-US" sz="2400" b="1" spc="-5"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Properties</a:t>
            </a:r>
            <a:endParaRPr lang="en-US" sz="2400" dirty="0">
              <a:latin typeface="Times New Roman" panose="02020603050405020304" pitchFamily="18" charset="0"/>
              <a:ea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420944061"/>
              </p:ext>
            </p:extLst>
          </p:nvPr>
        </p:nvGraphicFramePr>
        <p:xfrm>
          <a:off x="3932123" y="2129821"/>
          <a:ext cx="7674963" cy="3807941"/>
        </p:xfrm>
        <a:graphic>
          <a:graphicData uri="http://schemas.openxmlformats.org/drawingml/2006/table">
            <a:tbl>
              <a:tblPr firstRow="1" firstCol="1" lastRow="1" lastCol="1" bandRow="1" bandCol="1"/>
              <a:tblGrid>
                <a:gridCol w="1887055">
                  <a:extLst>
                    <a:ext uri="{9D8B030D-6E8A-4147-A177-3AD203B41FA5}">
                      <a16:colId xmlns:a16="http://schemas.microsoft.com/office/drawing/2014/main" val="889953677"/>
                    </a:ext>
                  </a:extLst>
                </a:gridCol>
                <a:gridCol w="1517780">
                  <a:extLst>
                    <a:ext uri="{9D8B030D-6E8A-4147-A177-3AD203B41FA5}">
                      <a16:colId xmlns:a16="http://schemas.microsoft.com/office/drawing/2014/main" val="922356149"/>
                    </a:ext>
                  </a:extLst>
                </a:gridCol>
                <a:gridCol w="1768919">
                  <a:extLst>
                    <a:ext uri="{9D8B030D-6E8A-4147-A177-3AD203B41FA5}">
                      <a16:colId xmlns:a16="http://schemas.microsoft.com/office/drawing/2014/main" val="732190161"/>
                    </a:ext>
                  </a:extLst>
                </a:gridCol>
                <a:gridCol w="2501209">
                  <a:extLst>
                    <a:ext uri="{9D8B030D-6E8A-4147-A177-3AD203B41FA5}">
                      <a16:colId xmlns:a16="http://schemas.microsoft.com/office/drawing/2014/main" val="3855233288"/>
                    </a:ext>
                  </a:extLst>
                </a:gridCol>
              </a:tblGrid>
              <a:tr h="776734">
                <a:tc>
                  <a:txBody>
                    <a:bodyPr/>
                    <a:lstStyle/>
                    <a:p>
                      <a:pPr marL="282575" marR="0" indent="-289560" algn="ctr">
                        <a:lnSpc>
                          <a:spcPts val="135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Marshall</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310515" marR="0" indent="-289560" algn="ctr">
                        <a:lnSpc>
                          <a:spcPts val="1305"/>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properties</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63830" marR="155575"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5%</a:t>
                      </a:r>
                      <a:r>
                        <a:rPr lang="en-US" sz="1200" b="1" spc="-1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03530" marR="295275"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0%</a:t>
                      </a:r>
                      <a:r>
                        <a:rPr lang="en-US" sz="1200" b="1" spc="-1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255270" marR="0"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Change</a:t>
                      </a:r>
                      <a:r>
                        <a:rPr lang="en-US" sz="1200" b="1"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amount</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931954808"/>
                  </a:ext>
                </a:extLst>
              </a:tr>
              <a:tr h="601421">
                <a:tc>
                  <a:txBody>
                    <a:bodyPr/>
                    <a:lstStyle/>
                    <a:p>
                      <a:pPr marL="344170" marR="33337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Stability (kg)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1459.80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400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1267.83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6375" marR="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15.1%</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0597029"/>
                  </a:ext>
                </a:extLst>
              </a:tr>
              <a:tr h="576450">
                <a:tc>
                  <a:txBody>
                    <a:bodyPr/>
                    <a:lstStyle/>
                    <a:p>
                      <a:pPr marL="341630" marR="33337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3.51</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33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6375" marR="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6.36%</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4828443"/>
                  </a:ext>
                </a:extLst>
              </a:tr>
              <a:tr h="601421">
                <a:tc>
                  <a:txBody>
                    <a:bodyPr/>
                    <a:lstStyle/>
                    <a:p>
                      <a:pPr marL="111125" marR="0" algn="l">
                        <a:lnSpc>
                          <a:spcPts val="135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          Marshall</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p>
                      <a:pPr marL="225425" marR="0" indent="-114300" algn="ctr">
                        <a:lnSpc>
                          <a:spcPts val="1305"/>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properties</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63830" marR="155575"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15%</a:t>
                      </a:r>
                      <a:r>
                        <a:rPr lang="en-US" sz="1200" b="1" spc="-1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02895" marR="295275"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0%</a:t>
                      </a:r>
                      <a:r>
                        <a:rPr lang="en-US" sz="1200" b="1" spc="-1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polyester</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255270" marR="0" algn="ctr">
                        <a:spcBef>
                          <a:spcPts val="665"/>
                        </a:spcBef>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Change</a:t>
                      </a:r>
                      <a:r>
                        <a:rPr lang="en-US" sz="1200" b="1"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amount</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597041038"/>
                  </a:ext>
                </a:extLst>
              </a:tr>
              <a:tr h="601421">
                <a:tc>
                  <a:txBody>
                    <a:bodyPr/>
                    <a:lstStyle/>
                    <a:p>
                      <a:pPr marL="344170" marR="33337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Stability (kg)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1220.84</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4005"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1267.83</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6375" marR="0" algn="ctr">
                        <a:spcBef>
                          <a:spcPts val="10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-3.7%</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decreasing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13081"/>
                  </a:ext>
                </a:extLst>
              </a:tr>
              <a:tr h="650494">
                <a:tc>
                  <a:txBody>
                    <a:bodyPr/>
                    <a:lstStyle/>
                    <a:p>
                      <a:pPr marL="341630" marR="33337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3.86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33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3.30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8275" marR="0"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16.97%</a:t>
                      </a:r>
                      <a:r>
                        <a:rPr lang="en-US" sz="1200"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83307"/>
                  </a:ext>
                </a:extLst>
              </a:tr>
            </a:tbl>
          </a:graphicData>
        </a:graphic>
      </p:graphicFrame>
      <p:sp>
        <p:nvSpPr>
          <p:cNvPr id="7" name="Rectangle 4"/>
          <p:cNvSpPr>
            <a:spLocks noChangeArrowheads="1"/>
          </p:cNvSpPr>
          <p:nvPr/>
        </p:nvSpPr>
        <p:spPr bwMode="auto">
          <a:xfrm>
            <a:off x="2981325" y="28892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1419227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3ACE-2E68-ACAE-7C49-ADBBC59081B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1B3A3162-7098-8FF6-2792-94E39D829B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Rectangle 4"/>
          <p:cNvSpPr/>
          <p:nvPr/>
        </p:nvSpPr>
        <p:spPr>
          <a:xfrm>
            <a:off x="3875634" y="1016485"/>
            <a:ext cx="8014740" cy="830997"/>
          </a:xfrm>
          <a:prstGeom prst="rect">
            <a:avLst/>
          </a:prstGeom>
        </p:spPr>
        <p:txBody>
          <a:bodyPr wrap="square">
            <a:spAutoFit/>
          </a:bodyPr>
          <a:lstStyle/>
          <a:p>
            <a:pPr marL="636270" marR="0" indent="-350520" algn="ctr">
              <a:spcBef>
                <a:spcPts val="450"/>
              </a:spcBef>
              <a:spcAft>
                <a:spcPts val="0"/>
              </a:spcAft>
            </a:pPr>
            <a:r>
              <a:rPr lang="en-US" sz="2400" b="1" dirty="0">
                <a:latin typeface="Times New Roman" panose="02020603050405020304" pitchFamily="18" charset="0"/>
                <a:ea typeface="Times New Roman" panose="02020603050405020304" pitchFamily="18" charset="0"/>
                <a:cs typeface="+mj-cs"/>
              </a:rPr>
              <a:t>Change</a:t>
            </a:r>
            <a:r>
              <a:rPr lang="en-US" sz="2400" b="1" spc="-5" dirty="0">
                <a:latin typeface="Times New Roman" panose="02020603050405020304" pitchFamily="18" charset="0"/>
                <a:ea typeface="Times New Roman" panose="02020603050405020304" pitchFamily="18" charset="0"/>
                <a:cs typeface="+mj-cs"/>
              </a:rPr>
              <a:t> </a:t>
            </a:r>
            <a:r>
              <a:rPr lang="en-US" sz="2400" b="1" dirty="0">
                <a:latin typeface="Times New Roman" panose="02020603050405020304" pitchFamily="18" charset="0"/>
                <a:ea typeface="Times New Roman" panose="02020603050405020304" pitchFamily="18" charset="0"/>
                <a:cs typeface="+mj-cs"/>
              </a:rPr>
              <a:t>amount of</a:t>
            </a:r>
            <a:r>
              <a:rPr lang="en-US" sz="2400" b="1" spc="-5" dirty="0">
                <a:latin typeface="Times New Roman" panose="02020603050405020304" pitchFamily="18" charset="0"/>
                <a:ea typeface="Times New Roman" panose="02020603050405020304" pitchFamily="18" charset="0"/>
                <a:cs typeface="+mj-cs"/>
              </a:rPr>
              <a:t> </a:t>
            </a:r>
            <a:r>
              <a:rPr lang="en-US" sz="2400" b="1" dirty="0">
                <a:latin typeface="Times New Roman" panose="02020603050405020304" pitchFamily="18" charset="0"/>
                <a:ea typeface="Times New Roman" panose="02020603050405020304" pitchFamily="18" charset="0"/>
                <a:cs typeface="+mj-cs"/>
              </a:rPr>
              <a:t>adding</a:t>
            </a:r>
            <a:r>
              <a:rPr lang="en-US" sz="2400" b="1" spc="5" dirty="0">
                <a:latin typeface="Times New Roman" panose="02020603050405020304" pitchFamily="18" charset="0"/>
                <a:ea typeface="Times New Roman" panose="02020603050405020304" pitchFamily="18" charset="0"/>
                <a:cs typeface="+mj-cs"/>
              </a:rPr>
              <a:t> </a:t>
            </a:r>
            <a:r>
              <a:rPr lang="en-US" sz="2400" b="1" dirty="0">
                <a:latin typeface="Times New Roman" panose="02020603050405020304" pitchFamily="18" charset="0"/>
                <a:ea typeface="Times New Roman" panose="02020603050405020304" pitchFamily="18" charset="0"/>
                <a:cs typeface="+mj-cs"/>
              </a:rPr>
              <a:t>15%</a:t>
            </a:r>
            <a:r>
              <a:rPr lang="en-US" sz="2400" b="1" spc="-5" dirty="0">
                <a:latin typeface="Times New Roman" panose="02020603050405020304" pitchFamily="18" charset="0"/>
                <a:ea typeface="Times New Roman" panose="02020603050405020304" pitchFamily="18" charset="0"/>
                <a:cs typeface="+mj-cs"/>
              </a:rPr>
              <a:t> </a:t>
            </a:r>
            <a:r>
              <a:rPr lang="en-US" sz="2400" b="1" dirty="0">
                <a:latin typeface="Times New Roman" panose="02020603050405020304" pitchFamily="18" charset="0"/>
                <a:ea typeface="Times New Roman" panose="02020603050405020304" pitchFamily="18" charset="0"/>
                <a:cs typeface="+mj-cs"/>
              </a:rPr>
              <a:t>ratio of</a:t>
            </a:r>
            <a:r>
              <a:rPr lang="en-US" sz="2400" b="1" spc="-15" dirty="0">
                <a:latin typeface="Times New Roman" panose="02020603050405020304" pitchFamily="18" charset="0"/>
                <a:ea typeface="Times New Roman" panose="02020603050405020304" pitchFamily="18" charset="0"/>
                <a:cs typeface="+mj-cs"/>
              </a:rPr>
              <a:t> combination of crushed </a:t>
            </a:r>
            <a:r>
              <a:rPr lang="en-US" sz="2400" b="1" dirty="0">
                <a:latin typeface="Times New Roman" panose="02020603050405020304" pitchFamily="18" charset="0"/>
                <a:ea typeface="Times New Roman" panose="02020603050405020304" pitchFamily="18" charset="0"/>
                <a:cs typeface="+mj-cs"/>
              </a:rPr>
              <a:t>glass and polyester on Marshall</a:t>
            </a:r>
            <a:r>
              <a:rPr lang="ar-JO" sz="2400" b="1" dirty="0">
                <a:latin typeface="Times New Roman" panose="02020603050405020304" pitchFamily="18" charset="0"/>
                <a:ea typeface="Times New Roman" panose="02020603050405020304" pitchFamily="18" charset="0"/>
                <a:cs typeface="+mj-cs"/>
              </a:rPr>
              <a:t> </a:t>
            </a:r>
            <a:r>
              <a:rPr lang="en-US" sz="2400" b="1" dirty="0">
                <a:latin typeface="Times New Roman" panose="02020603050405020304" pitchFamily="18" charset="0"/>
                <a:ea typeface="Times New Roman" panose="02020603050405020304" pitchFamily="18" charset="0"/>
                <a:cs typeface="+mj-cs"/>
              </a:rPr>
              <a:t>Properties</a:t>
            </a:r>
            <a:endParaRPr lang="en-US" sz="2400" dirty="0">
              <a:latin typeface="Times New Roman" panose="02020603050405020304" pitchFamily="18" charset="0"/>
              <a:ea typeface="Times New Roman" panose="02020603050405020304" pitchFamily="18" charset="0"/>
              <a:cs typeface="+mj-cs"/>
            </a:endParaRPr>
          </a:p>
        </p:txBody>
      </p:sp>
      <p:graphicFrame>
        <p:nvGraphicFramePr>
          <p:cNvPr id="8" name="Table 7"/>
          <p:cNvGraphicFramePr>
            <a:graphicFrameLocks noGrp="1"/>
          </p:cNvGraphicFramePr>
          <p:nvPr>
            <p:extLst>
              <p:ext uri="{D42A27DB-BD31-4B8C-83A1-F6EECF244321}">
                <p14:modId xmlns:p14="http://schemas.microsoft.com/office/powerpoint/2010/main" val="2806652058"/>
              </p:ext>
            </p:extLst>
          </p:nvPr>
        </p:nvGraphicFramePr>
        <p:xfrm>
          <a:off x="3697362" y="2055813"/>
          <a:ext cx="7315200" cy="3657601"/>
        </p:xfrm>
        <a:graphic>
          <a:graphicData uri="http://schemas.openxmlformats.org/drawingml/2006/table">
            <a:tbl>
              <a:tblPr firstRow="1" firstCol="1" lastRow="1" lastCol="1" bandRow="1" bandCol="1"/>
              <a:tblGrid>
                <a:gridCol w="1946714">
                  <a:extLst>
                    <a:ext uri="{9D8B030D-6E8A-4147-A177-3AD203B41FA5}">
                      <a16:colId xmlns:a16="http://schemas.microsoft.com/office/drawing/2014/main" val="2599356133"/>
                    </a:ext>
                  </a:extLst>
                </a:gridCol>
                <a:gridCol w="1924466">
                  <a:extLst>
                    <a:ext uri="{9D8B030D-6E8A-4147-A177-3AD203B41FA5}">
                      <a16:colId xmlns:a16="http://schemas.microsoft.com/office/drawing/2014/main" val="2271618934"/>
                    </a:ext>
                  </a:extLst>
                </a:gridCol>
                <a:gridCol w="1570722">
                  <a:extLst>
                    <a:ext uri="{9D8B030D-6E8A-4147-A177-3AD203B41FA5}">
                      <a16:colId xmlns:a16="http://schemas.microsoft.com/office/drawing/2014/main" val="258600649"/>
                    </a:ext>
                  </a:extLst>
                </a:gridCol>
                <a:gridCol w="1873298">
                  <a:extLst>
                    <a:ext uri="{9D8B030D-6E8A-4147-A177-3AD203B41FA5}">
                      <a16:colId xmlns:a16="http://schemas.microsoft.com/office/drawing/2014/main" val="2345683932"/>
                    </a:ext>
                  </a:extLst>
                </a:gridCol>
              </a:tblGrid>
              <a:tr h="1183582">
                <a:tc>
                  <a:txBody>
                    <a:bodyPr/>
                    <a:lstStyle/>
                    <a:p>
                      <a:pPr marL="0" marR="0" indent="-64135" algn="ctr">
                        <a:lnSpc>
                          <a:spcPts val="136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indent="-64135" algn="l">
                        <a:lnSpc>
                          <a:spcPts val="136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Marshall</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marL="310515" marR="0" indent="-64135" algn="l">
                        <a:lnSpc>
                          <a:spcPts val="1305"/>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     properties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163830" marR="153670" algn="ctr">
                        <a:spcBef>
                          <a:spcPts val="665"/>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15%</a:t>
                      </a:r>
                      <a:r>
                        <a:rPr lang="en-US" sz="1400" b="1" spc="-15" dirty="0">
                          <a:effectLst/>
                          <a:latin typeface="Times New Roman" panose="02020603050405020304" pitchFamily="18" charset="0"/>
                          <a:ea typeface="Times New Roman" panose="02020603050405020304" pitchFamily="18" charset="0"/>
                          <a:cs typeface="Arial" panose="020B0604020202020204" pitchFamily="34" charset="0"/>
                        </a:rPr>
                        <a:t> of combination of polyester and crushed </a:t>
                      </a: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glass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303530" marR="294005" algn="ctr">
                        <a:spcBef>
                          <a:spcPts val="665"/>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0%</a:t>
                      </a:r>
                      <a:r>
                        <a:rPr lang="en-US" sz="1400" b="1" spc="-1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of crushed glass and polyester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665"/>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Change</a:t>
                      </a:r>
                      <a:r>
                        <a:rPr lang="en-US" sz="1400" b="1"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amount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340981295"/>
                  </a:ext>
                </a:extLst>
              </a:tr>
              <a:tr h="824673">
                <a:tc>
                  <a:txBody>
                    <a:bodyPr/>
                    <a:lstStyle/>
                    <a:p>
                      <a:pPr marL="344170" marR="33337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Stability (kg)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1212.02</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400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1267.7</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8275" marR="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-4.39%</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356508"/>
                  </a:ext>
                </a:extLst>
              </a:tr>
              <a:tr h="824673">
                <a:tc>
                  <a:txBody>
                    <a:bodyPr/>
                    <a:lstStyle/>
                    <a:p>
                      <a:pPr marL="341630" marR="33337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Flow (mm)</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3.55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33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3.05</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6375" marR="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16.39%</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increasing</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7825855"/>
                  </a:ext>
                </a:extLst>
              </a:tr>
              <a:tr h="824673">
                <a:tc>
                  <a:txBody>
                    <a:bodyPr/>
                    <a:lstStyle/>
                    <a:p>
                      <a:pPr marL="341630" marR="333375"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Air void (%)</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3830" marR="1536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3.16</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03530" marR="293370" algn="ctr">
                        <a:spcBef>
                          <a:spcPts val="9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3.10</a:t>
                      </a:r>
                      <a:endParaRPr lang="en-US" sz="11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6375" marR="0" algn="ctr">
                        <a:spcBef>
                          <a:spcPts val="9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1.8 % increasing</a:t>
                      </a:r>
                      <a:endParaRPr lang="en-US" sz="1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30135"/>
                  </a:ext>
                </a:extLst>
              </a:tr>
            </a:tbl>
          </a:graphicData>
        </a:graphic>
      </p:graphicFrame>
    </p:spTree>
    <p:extLst>
      <p:ext uri="{BB962C8B-B14F-4D97-AF65-F5344CB8AC3E}">
        <p14:creationId xmlns:p14="http://schemas.microsoft.com/office/powerpoint/2010/main" val="11433541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2929180" y="3448373"/>
            <a:ext cx="9789321" cy="984885"/>
          </a:xfrm>
          <a:prstGeom prst="rect">
            <a:avLst/>
          </a:prstGeom>
        </p:spPr>
        <p:txBody>
          <a:bodyPr wrap="square">
            <a:spAutoFit/>
          </a:bodyPr>
          <a:lstStyle/>
          <a:p>
            <a:pPr marL="481965" marR="0">
              <a:spcBef>
                <a:spcPts val="385"/>
              </a:spcBef>
              <a:spcAft>
                <a:spcPts val="0"/>
              </a:spcAft>
              <a:tabLst>
                <a:tab pos="751205" algn="l"/>
              </a:tabLst>
            </a:pPr>
            <a:r>
              <a:rPr lang="en-US" sz="4000" dirty="0">
                <a:latin typeface="Times New Roman" panose="02020603050405020304" pitchFamily="18" charset="0"/>
                <a:ea typeface="Times New Roman" panose="02020603050405020304" pitchFamily="18" charset="0"/>
              </a:rPr>
              <a:t>Recommendations</a:t>
            </a:r>
            <a:r>
              <a:rPr lang="en-US" sz="4000" spc="-15" dirty="0">
                <a:latin typeface="Times New Roman" panose="02020603050405020304" pitchFamily="18" charset="0"/>
                <a:ea typeface="Times New Roman" panose="02020603050405020304" pitchFamily="18" charset="0"/>
              </a:rPr>
              <a:t> </a:t>
            </a:r>
            <a:r>
              <a:rPr lang="en-US" sz="4000" dirty="0">
                <a:latin typeface="Times New Roman" panose="02020603050405020304" pitchFamily="18" charset="0"/>
                <a:ea typeface="Times New Roman" panose="02020603050405020304" pitchFamily="18" charset="0"/>
              </a:rPr>
              <a:t>and</a:t>
            </a:r>
            <a:r>
              <a:rPr lang="en-US" sz="4000" spc="-25" dirty="0">
                <a:latin typeface="Times New Roman" panose="02020603050405020304" pitchFamily="18" charset="0"/>
                <a:ea typeface="Times New Roman" panose="02020603050405020304" pitchFamily="18" charset="0"/>
              </a:rPr>
              <a:t> </a:t>
            </a:r>
            <a:r>
              <a:rPr lang="en-US" sz="4000" dirty="0">
                <a:latin typeface="Times New Roman" panose="02020603050405020304" pitchFamily="18" charset="0"/>
                <a:ea typeface="Times New Roman" panose="02020603050405020304" pitchFamily="18" charset="0"/>
              </a:rPr>
              <a:t>future</a:t>
            </a:r>
            <a:r>
              <a:rPr lang="en-US" sz="4000" spc="-20" dirty="0">
                <a:latin typeface="Times New Roman" panose="02020603050405020304" pitchFamily="18" charset="0"/>
                <a:ea typeface="Times New Roman" panose="02020603050405020304" pitchFamily="18" charset="0"/>
              </a:rPr>
              <a:t> </a:t>
            </a:r>
            <a:r>
              <a:rPr lang="en-US" sz="4000" dirty="0">
                <a:latin typeface="Times New Roman" panose="02020603050405020304" pitchFamily="18" charset="0"/>
                <a:ea typeface="Times New Roman" panose="02020603050405020304" pitchFamily="18" charset="0"/>
              </a:rPr>
              <a:t>Perspectives</a:t>
            </a:r>
          </a:p>
          <a:p>
            <a:pPr algn="just">
              <a:spcBef>
                <a:spcPts val="30"/>
              </a:spcBef>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209686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3693099" y="1690688"/>
            <a:ext cx="8212183" cy="4524315"/>
          </a:xfrm>
          <a:prstGeom prst="rect">
            <a:avLst/>
          </a:prstGeom>
        </p:spPr>
        <p:txBody>
          <a:bodyPr wrap="square">
            <a:spAutoFit/>
          </a:bodyPr>
          <a:lstStyle/>
          <a:p>
            <a:pPr algn="just">
              <a:spcBef>
                <a:spcPts val="30"/>
              </a:spcBef>
            </a:pPr>
            <a:endParaRPr lang="en-US" sz="2400" dirty="0">
              <a:solidFill>
                <a:schemeClr val="tx1">
                  <a:lumMod val="50000"/>
                  <a:lumOff val="50000"/>
                </a:schemeClr>
              </a:solidFill>
              <a:latin typeface="Times New Roman" panose="02020603050405020304" pitchFamily="18" charset="0"/>
              <a:ea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following are the main points recommended by the project team:</a:t>
            </a:r>
          </a:p>
          <a:p>
            <a:pPr lvl="0"/>
            <a:r>
              <a:rPr lang="en-US" sz="2400" dirty="0">
                <a:latin typeface="Times New Roman" panose="02020603050405020304" pitchFamily="18" charset="0"/>
                <a:cs typeface="Times New Roman" panose="02020603050405020304" pitchFamily="18" charset="0"/>
              </a:rPr>
              <a:t>1- In Palestine, the use of crushed glass and polyester in 3/4inch HMA and medium traffic is encouraged due to their role in improving the asphalt mixture's physical attributes, as presented in the previous tables and figures.</a:t>
            </a:r>
          </a:p>
          <a:p>
            <a:pPr lvl="0"/>
            <a:r>
              <a:rPr lang="en-US" sz="2400" dirty="0">
                <a:latin typeface="Times New Roman" panose="02020603050405020304" pitchFamily="18" charset="0"/>
                <a:cs typeface="Times New Roman" panose="02020603050405020304" pitchFamily="18" charset="0"/>
              </a:rPr>
              <a:t>2- To investigate the effects of adding crushed glass and polyester to bitumen characteristics and ensure that they satisfy the required criteria.</a:t>
            </a:r>
          </a:p>
          <a:p>
            <a:pPr lvl="0"/>
            <a:r>
              <a:rPr lang="en-US" sz="2400" dirty="0">
                <a:latin typeface="Times New Roman" panose="02020603050405020304" pitchFamily="18" charset="0"/>
                <a:cs typeface="Times New Roman" panose="02020603050405020304" pitchFamily="18" charset="0"/>
              </a:rPr>
              <a:t>3- To re-examine using larger glass and polyester percentages (more than 20%) in future work.</a:t>
            </a:r>
          </a:p>
        </p:txBody>
      </p:sp>
    </p:spTree>
    <p:extLst>
      <p:ext uri="{BB962C8B-B14F-4D97-AF65-F5344CB8AC3E}">
        <p14:creationId xmlns:p14="http://schemas.microsoft.com/office/powerpoint/2010/main" val="3902172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7999"/>
          </a:xfrm>
        </p:spPr>
      </p:pic>
      <p:sp>
        <p:nvSpPr>
          <p:cNvPr id="5" name="TextBox 4"/>
          <p:cNvSpPr txBox="1"/>
          <p:nvPr/>
        </p:nvSpPr>
        <p:spPr>
          <a:xfrm>
            <a:off x="3638817" y="2439778"/>
            <a:ext cx="7714983" cy="2677656"/>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 The main objective of this project is to investigate how the combination of polyester and Crushed glass affects the properties of asphalt mixtures when various percentages of optimum bitumen content are used. The use of fiber and glass is expected to increase the tensile strength and improve the fracture resistance of asphalt mixtures.</a:t>
            </a:r>
          </a:p>
          <a:p>
            <a:pPr marL="342900" indent="-342900" algn="just">
              <a:buFontTx/>
              <a:buChar char="-"/>
            </a:pPr>
            <a:r>
              <a:rPr lang="en-US" sz="2400" dirty="0">
                <a:latin typeface="Times New Roman" panose="02020603050405020304" pitchFamily="18" charset="0"/>
                <a:cs typeface="Times New Roman" panose="02020603050405020304" pitchFamily="18" charset="0"/>
              </a:rPr>
              <a:t>Percentage of </a:t>
            </a:r>
            <a:r>
              <a:rPr lang="en-US" sz="2400">
                <a:latin typeface="Times New Roman" panose="02020603050405020304" pitchFamily="18" charset="0"/>
                <a:cs typeface="Times New Roman" panose="02020603050405020304" pitchFamily="18" charset="0"/>
              </a:rPr>
              <a:t>materials to add : </a:t>
            </a:r>
            <a:r>
              <a:rPr lang="en-US" sz="2400" dirty="0">
                <a:latin typeface="Times New Roman" panose="02020603050405020304" pitchFamily="18" charset="0"/>
                <a:cs typeface="Times New Roman" panose="02020603050405020304" pitchFamily="18" charset="0"/>
              </a:rPr>
              <a:t>(5%,10%,15%,20%)</a:t>
            </a:r>
          </a:p>
        </p:txBody>
      </p:sp>
      <p:sp>
        <p:nvSpPr>
          <p:cNvPr id="9" name="TextBox 8"/>
          <p:cNvSpPr txBox="1"/>
          <p:nvPr/>
        </p:nvSpPr>
        <p:spPr>
          <a:xfrm>
            <a:off x="4458936" y="894916"/>
            <a:ext cx="3553097" cy="707886"/>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Objectives</a:t>
            </a:r>
            <a:endParaRPr lang="en-US" sz="4000" b="1" dirty="0"/>
          </a:p>
        </p:txBody>
      </p:sp>
    </p:spTree>
    <p:extLst>
      <p:ext uri="{BB962C8B-B14F-4D97-AF65-F5344CB8AC3E}">
        <p14:creationId xmlns:p14="http://schemas.microsoft.com/office/powerpoint/2010/main" val="10917655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3" name="Rectangle 2"/>
          <p:cNvSpPr/>
          <p:nvPr/>
        </p:nvSpPr>
        <p:spPr>
          <a:xfrm>
            <a:off x="3824727" y="2366443"/>
            <a:ext cx="8212183" cy="3046988"/>
          </a:xfrm>
          <a:prstGeom prst="rect">
            <a:avLst/>
          </a:prstGeom>
        </p:spPr>
        <p:txBody>
          <a:bodyPr wrap="square">
            <a:spAutoFit/>
          </a:bodyPr>
          <a:lstStyle/>
          <a:p>
            <a:pPr lvl="0"/>
            <a:r>
              <a:rPr lang="en-US" sz="2400" dirty="0">
                <a:latin typeface="Times New Roman" panose="02020603050405020304" pitchFamily="18" charset="0"/>
                <a:cs typeface="Times New Roman" panose="02020603050405020304" pitchFamily="18" charset="0"/>
              </a:rPr>
              <a:t>3- To re-examine using larger glass and polyester percentages (more than 20%) in future work.</a:t>
            </a:r>
          </a:p>
          <a:p>
            <a:pPr lvl="0"/>
            <a:r>
              <a:rPr lang="en-US" sz="2400" dirty="0">
                <a:latin typeface="Times New Roman" panose="02020603050405020304" pitchFamily="18" charset="0"/>
                <a:cs typeface="Times New Roman" panose="02020603050405020304" pitchFamily="18" charset="0"/>
              </a:rPr>
              <a:t>4- To build a road segment (for example, 100 meters) using the results in the mix design to investigate the results on the ground.</a:t>
            </a:r>
          </a:p>
          <a:p>
            <a:pPr lvl="0"/>
            <a:r>
              <a:rPr lang="en-US" sz="2400" dirty="0">
                <a:latin typeface="Times New Roman" panose="02020603050405020304" pitchFamily="18" charset="0"/>
                <a:cs typeface="Times New Roman" panose="02020603050405020304" pitchFamily="18" charset="0"/>
              </a:rPr>
              <a:t>5- To investigate the percentage of glass and polyester in the aggregate component in the future work.</a:t>
            </a:r>
          </a:p>
          <a:p>
            <a:r>
              <a:rPr lang="en-US" sz="2400" dirty="0">
                <a:latin typeface="Times New Roman" panose="02020603050405020304" pitchFamily="18" charset="0"/>
                <a:cs typeface="Times New Roman" panose="02020603050405020304" pitchFamily="18" charset="0"/>
              </a:rPr>
              <a:t>6- To investigate the feasibility of adding such materials by conducting benefit cost ratio analysis (B/C).</a:t>
            </a:r>
          </a:p>
        </p:txBody>
      </p:sp>
    </p:spTree>
    <p:extLst>
      <p:ext uri="{BB962C8B-B14F-4D97-AF65-F5344CB8AC3E}">
        <p14:creationId xmlns:p14="http://schemas.microsoft.com/office/powerpoint/2010/main" val="26463602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TextBox 4"/>
          <p:cNvSpPr txBox="1"/>
          <p:nvPr/>
        </p:nvSpPr>
        <p:spPr>
          <a:xfrm>
            <a:off x="2922168" y="924512"/>
            <a:ext cx="6596743" cy="1754326"/>
          </a:xfrm>
          <a:prstGeom prst="rect">
            <a:avLst/>
          </a:prstGeom>
          <a:solidFill>
            <a:schemeClr val="bg1"/>
          </a:solidFill>
        </p:spPr>
        <p:txBody>
          <a:bodyPr wrap="square" rtlCol="0">
            <a:spAutoFit/>
          </a:bodyPr>
          <a:lstStyle/>
          <a:p>
            <a:pPr algn="ctr"/>
            <a:endParaRPr lang="en-US" sz="3600" b="1" dirty="0">
              <a:solidFill>
                <a:schemeClr val="tx1">
                  <a:lumMod val="85000"/>
                  <a:lumOff val="15000"/>
                </a:schemeClr>
              </a:solidFill>
              <a:effectLst>
                <a:outerShdw blurRad="38100" dist="38100" dir="2700000" algn="tl">
                  <a:srgbClr val="000000">
                    <a:alpha val="43137"/>
                  </a:srgbClr>
                </a:outerShdw>
              </a:effectLst>
            </a:endParaRPr>
          </a:p>
          <a:p>
            <a:pPr algn="ct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Thank you!</a:t>
            </a:r>
          </a:p>
          <a:p>
            <a:pPr algn="ctr"/>
            <a:endParaRPr lang="en-US" sz="3600" b="1" dirty="0">
              <a:solidFill>
                <a:schemeClr val="tx1">
                  <a:lumMod val="85000"/>
                  <a:lumOff val="1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1371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7999"/>
          </a:xfrm>
        </p:spPr>
      </p:pic>
      <p:sp>
        <p:nvSpPr>
          <p:cNvPr id="9" name="TextBox 8"/>
          <p:cNvSpPr txBox="1"/>
          <p:nvPr/>
        </p:nvSpPr>
        <p:spPr>
          <a:xfrm>
            <a:off x="4345888" y="1026589"/>
            <a:ext cx="5402065" cy="707886"/>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Significant of research</a:t>
            </a:r>
            <a:endParaRPr lang="en-US" sz="4000" b="1" dirty="0">
              <a:latin typeface="Times New Roman" panose="02020603050405020304" pitchFamily="18" charset="0"/>
              <a:cs typeface="Times New Roman" panose="02020603050405020304" pitchFamily="18" charset="0"/>
            </a:endParaRPr>
          </a:p>
        </p:txBody>
      </p:sp>
      <p:sp>
        <p:nvSpPr>
          <p:cNvPr id="5" name="Oval 4">
            <a:extLst>
              <a:ext uri="{FF2B5EF4-FFF2-40B4-BE49-F238E27FC236}">
                <a16:creationId xmlns:a16="http://schemas.microsoft.com/office/drawing/2014/main" id="{CF117FCF-C710-3E3D-83B7-61E545C20595}"/>
              </a:ext>
            </a:extLst>
          </p:cNvPr>
          <p:cNvSpPr/>
          <p:nvPr/>
        </p:nvSpPr>
        <p:spPr>
          <a:xfrm>
            <a:off x="3623732" y="2847503"/>
            <a:ext cx="2291645" cy="205457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A45F4AFA-7087-A759-6610-CF25D546E982}"/>
              </a:ext>
            </a:extLst>
          </p:cNvPr>
          <p:cNvSpPr/>
          <p:nvPr/>
        </p:nvSpPr>
        <p:spPr>
          <a:xfrm>
            <a:off x="6677376" y="2864555"/>
            <a:ext cx="2291645" cy="205457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E7EFF83-B42A-12C8-C9D7-C421A123A126}"/>
              </a:ext>
            </a:extLst>
          </p:cNvPr>
          <p:cNvSpPr/>
          <p:nvPr/>
        </p:nvSpPr>
        <p:spPr>
          <a:xfrm>
            <a:off x="9747953" y="2864555"/>
            <a:ext cx="2291645" cy="205457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Right 7">
            <a:extLst>
              <a:ext uri="{FF2B5EF4-FFF2-40B4-BE49-F238E27FC236}">
                <a16:creationId xmlns:a16="http://schemas.microsoft.com/office/drawing/2014/main" id="{D156F06C-EE4C-F99C-28BB-0F7CF777E893}"/>
              </a:ext>
            </a:extLst>
          </p:cNvPr>
          <p:cNvSpPr/>
          <p:nvPr/>
        </p:nvSpPr>
        <p:spPr>
          <a:xfrm>
            <a:off x="5906910" y="3629143"/>
            <a:ext cx="778933" cy="462844"/>
          </a:xfrm>
          <a:prstGeom prst="leftRightArrow">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Right 9">
            <a:extLst>
              <a:ext uri="{FF2B5EF4-FFF2-40B4-BE49-F238E27FC236}">
                <a16:creationId xmlns:a16="http://schemas.microsoft.com/office/drawing/2014/main" id="{C9ADDB6E-3C84-018C-6AB2-09058A03145D}"/>
              </a:ext>
            </a:extLst>
          </p:cNvPr>
          <p:cNvSpPr/>
          <p:nvPr/>
        </p:nvSpPr>
        <p:spPr>
          <a:xfrm>
            <a:off x="8969020" y="3696346"/>
            <a:ext cx="778933" cy="426920"/>
          </a:xfrm>
          <a:prstGeom prst="leftRightArrow">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36AE520-89E8-FB7C-5BEA-FC6A7E776462}"/>
              </a:ext>
            </a:extLst>
          </p:cNvPr>
          <p:cNvSpPr txBox="1"/>
          <p:nvPr/>
        </p:nvSpPr>
        <p:spPr>
          <a:xfrm>
            <a:off x="3941269" y="3428999"/>
            <a:ext cx="2661851" cy="578813"/>
          </a:xfrm>
          <a:prstGeom prst="rect">
            <a:avLst/>
          </a:prstGeom>
          <a:noFill/>
        </p:spPr>
        <p:txBody>
          <a:bodyPr wrap="square" rtlCol="0">
            <a:spAutoFit/>
          </a:bodyPr>
          <a:lstStyle/>
          <a:p>
            <a:pPr marR="457200" lvl="0" algn="just">
              <a:lnSpc>
                <a:spcPct val="150000"/>
              </a:lnSpc>
              <a:spcBef>
                <a:spcPts val="600"/>
              </a:spcBef>
              <a:buSzPts val="1200"/>
              <a:tabLst>
                <a:tab pos="940435" algn="l"/>
              </a:tabLst>
            </a:pPr>
            <a:r>
              <a:rPr lang="en-US" sz="2400" dirty="0">
                <a:latin typeface="Times New Roman" panose="02020603050405020304" pitchFamily="18" charset="0"/>
                <a:ea typeface="Symbol" panose="05050102010706020507" pitchFamily="18" charset="2"/>
                <a:cs typeface="Symbol" panose="05050102010706020507" pitchFamily="18" charset="2"/>
              </a:rPr>
              <a:t>Engineering</a:t>
            </a:r>
            <a:endParaRPr lang="ar-JO" sz="2000" dirty="0">
              <a:latin typeface="Times New Roman" panose="02020603050405020304" pitchFamily="18" charset="0"/>
              <a:ea typeface="Symbol" panose="05050102010706020507" pitchFamily="18" charset="2"/>
              <a:cs typeface="Symbol" panose="05050102010706020507" pitchFamily="18" charset="2"/>
            </a:endParaRPr>
          </a:p>
        </p:txBody>
      </p:sp>
      <p:sp>
        <p:nvSpPr>
          <p:cNvPr id="12" name="TextBox 11">
            <a:extLst>
              <a:ext uri="{FF2B5EF4-FFF2-40B4-BE49-F238E27FC236}">
                <a16:creationId xmlns:a16="http://schemas.microsoft.com/office/drawing/2014/main" id="{683E4AF9-E31F-2052-BF6A-82F83D542A74}"/>
              </a:ext>
            </a:extLst>
          </p:cNvPr>
          <p:cNvSpPr txBox="1"/>
          <p:nvPr/>
        </p:nvSpPr>
        <p:spPr>
          <a:xfrm>
            <a:off x="7149569" y="3493491"/>
            <a:ext cx="1893708" cy="579967"/>
          </a:xfrm>
          <a:prstGeom prst="rect">
            <a:avLst/>
          </a:prstGeom>
          <a:noFill/>
        </p:spPr>
        <p:txBody>
          <a:bodyPr wrap="square" rtlCol="0">
            <a:spAutoFit/>
          </a:bodyPr>
          <a:lstStyle/>
          <a:p>
            <a:pPr marR="457200" lvl="0" algn="just">
              <a:lnSpc>
                <a:spcPct val="150000"/>
              </a:lnSpc>
              <a:spcBef>
                <a:spcPts val="600"/>
              </a:spcBef>
              <a:buSzPts val="1200"/>
              <a:tabLst>
                <a:tab pos="940435" algn="l"/>
              </a:tabLst>
            </a:pPr>
            <a:r>
              <a:rPr lang="en-US" sz="2400" dirty="0">
                <a:latin typeface="Times New Roman" panose="02020603050405020304" pitchFamily="18" charset="0"/>
                <a:ea typeface="Symbol" panose="05050102010706020507" pitchFamily="18" charset="2"/>
                <a:cs typeface="Symbol" panose="05050102010706020507" pitchFamily="18" charset="2"/>
              </a:rPr>
              <a:t>Economic</a:t>
            </a:r>
            <a:endParaRPr lang="en-US" sz="2000" dirty="0">
              <a:latin typeface="Times New Roman" panose="02020603050405020304" pitchFamily="18" charset="0"/>
              <a:ea typeface="Symbol" panose="05050102010706020507" pitchFamily="18" charset="2"/>
              <a:cs typeface="Symbol" panose="05050102010706020507" pitchFamily="18" charset="2"/>
            </a:endParaRPr>
          </a:p>
        </p:txBody>
      </p:sp>
      <p:sp>
        <p:nvSpPr>
          <p:cNvPr id="13" name="TextBox 12">
            <a:extLst>
              <a:ext uri="{FF2B5EF4-FFF2-40B4-BE49-F238E27FC236}">
                <a16:creationId xmlns:a16="http://schemas.microsoft.com/office/drawing/2014/main" id="{918E00C8-24B4-A771-960F-3CB91F09E9E1}"/>
              </a:ext>
            </a:extLst>
          </p:cNvPr>
          <p:cNvSpPr txBox="1"/>
          <p:nvPr/>
        </p:nvSpPr>
        <p:spPr>
          <a:xfrm>
            <a:off x="9922146" y="3493491"/>
            <a:ext cx="2587211" cy="579967"/>
          </a:xfrm>
          <a:prstGeom prst="rect">
            <a:avLst/>
          </a:prstGeom>
          <a:noFill/>
        </p:spPr>
        <p:txBody>
          <a:bodyPr wrap="square" rtlCol="0">
            <a:spAutoFit/>
          </a:bodyPr>
          <a:lstStyle/>
          <a:p>
            <a:pPr marR="457200" lvl="0" algn="just">
              <a:lnSpc>
                <a:spcPct val="150000"/>
              </a:lnSpc>
              <a:spcBef>
                <a:spcPts val="0"/>
              </a:spcBef>
              <a:spcAft>
                <a:spcPts val="0"/>
              </a:spcAft>
              <a:buSzPts val="1200"/>
              <a:tabLst>
                <a:tab pos="940435" algn="l"/>
              </a:tabLst>
            </a:pPr>
            <a:r>
              <a:rPr lang="en-US" sz="2400" dirty="0">
                <a:latin typeface="Times New Roman" panose="02020603050405020304" pitchFamily="18" charset="0"/>
                <a:ea typeface="Symbol" panose="05050102010706020507" pitchFamily="18" charset="2"/>
                <a:cs typeface="Symbol" panose="05050102010706020507" pitchFamily="18" charset="2"/>
              </a:rPr>
              <a:t>Environmental</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39159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7999"/>
          </a:xfrm>
        </p:spPr>
      </p:pic>
      <p:sp>
        <p:nvSpPr>
          <p:cNvPr id="9" name="TextBox 8"/>
          <p:cNvSpPr txBox="1"/>
          <p:nvPr/>
        </p:nvSpPr>
        <p:spPr>
          <a:xfrm>
            <a:off x="3956522" y="811422"/>
            <a:ext cx="5402065" cy="707886"/>
          </a:xfrm>
          <a:prstGeom prst="rect">
            <a:avLst/>
          </a:prstGeom>
          <a:noFill/>
        </p:spPr>
        <p:txBody>
          <a:bodyPr wrap="square" rtlCol="0">
            <a:spAutoFit/>
          </a:bodyPr>
          <a:lstStyle/>
          <a:p>
            <a:pPr lvl="1"/>
            <a:r>
              <a:rPr lang="en-US" sz="4000" dirty="0">
                <a:latin typeface="Times New Roman" panose="02020603050405020304" pitchFamily="18" charset="0"/>
                <a:cs typeface="Times New Roman" panose="02020603050405020304" pitchFamily="18" charset="0"/>
              </a:rPr>
              <a:t>Project Constraints</a:t>
            </a:r>
          </a:p>
        </p:txBody>
      </p:sp>
      <p:sp>
        <p:nvSpPr>
          <p:cNvPr id="3" name="Rectangle 2"/>
          <p:cNvSpPr/>
          <p:nvPr/>
        </p:nvSpPr>
        <p:spPr>
          <a:xfrm>
            <a:off x="3812795" y="2055813"/>
            <a:ext cx="7872549" cy="3600986"/>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The project team faced several challenges and constraints during the project period such as:</a:t>
            </a:r>
          </a:p>
          <a:p>
            <a:pPr lvl="0"/>
            <a:r>
              <a:rPr lang="en-US" sz="2400" dirty="0">
                <a:latin typeface="Times New Roman" panose="02020603050405020304" pitchFamily="18" charset="0"/>
                <a:cs typeface="Times New Roman" panose="02020603050405020304" pitchFamily="18" charset="0"/>
              </a:rPr>
              <a:t>Finding the required raw material (fibers and proper bitumen).</a:t>
            </a:r>
          </a:p>
          <a:p>
            <a:pPr lvl="0"/>
            <a:r>
              <a:rPr lang="en-US" sz="2400" dirty="0">
                <a:latin typeface="Times New Roman" panose="02020603050405020304" pitchFamily="18" charset="0"/>
                <a:cs typeface="Times New Roman" panose="02020603050405020304" pitchFamily="18" charset="0"/>
              </a:rPr>
              <a:t>Safety aspects in term of the dangerous conditions of using hot bitumen.</a:t>
            </a:r>
          </a:p>
          <a:p>
            <a:pPr lvl="0"/>
            <a:r>
              <a:rPr lang="en-US" sz="2400" dirty="0">
                <a:latin typeface="Times New Roman" panose="02020603050405020304" pitchFamily="18" charset="0"/>
                <a:cs typeface="Times New Roman" panose="02020603050405020304" pitchFamily="18" charset="0"/>
              </a:rPr>
              <a:t>The lack of necessary equipment and tools to perform the tests.</a:t>
            </a:r>
          </a:p>
          <a:p>
            <a:pPr lvl="0"/>
            <a:r>
              <a:rPr lang="en-US" sz="2400" dirty="0">
                <a:latin typeface="Times New Roman" panose="02020603050405020304" pitchFamily="18" charset="0"/>
                <a:cs typeface="Times New Roman" panose="02020603050405020304" pitchFamily="18" charset="0"/>
              </a:rPr>
              <a:t>The political condition in terms of Nablus closure. </a:t>
            </a:r>
          </a:p>
          <a:p>
            <a:pPr marL="685800" marR="457200" algn="just">
              <a:lnSpc>
                <a:spcPct val="150000"/>
              </a:lnSpc>
              <a:spcBef>
                <a:spcPts val="0"/>
              </a:spcBef>
              <a:spcAft>
                <a:spcPts val="0"/>
              </a:spcAft>
              <a:tabLst>
                <a:tab pos="940435"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2947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7999"/>
          </a:xfrm>
        </p:spPr>
      </p:pic>
      <p:sp>
        <p:nvSpPr>
          <p:cNvPr id="9" name="TextBox 8"/>
          <p:cNvSpPr txBox="1"/>
          <p:nvPr/>
        </p:nvSpPr>
        <p:spPr>
          <a:xfrm>
            <a:off x="3972483" y="1092379"/>
            <a:ext cx="5402065" cy="707886"/>
          </a:xfrm>
          <a:prstGeom prst="rect">
            <a:avLst/>
          </a:prstGeom>
          <a:noFill/>
        </p:spPr>
        <p:txBody>
          <a:bodyPr wrap="square" rtlCol="0">
            <a:spAutoFit/>
          </a:bodyPr>
          <a:lstStyle/>
          <a:p>
            <a:pPr lvl="1"/>
            <a:r>
              <a:rPr lang="en-US" sz="4000" b="1" dirty="0">
                <a:latin typeface="Times New Roman" panose="02020603050405020304" pitchFamily="18" charset="0"/>
                <a:cs typeface="Times New Roman" panose="02020603050405020304" pitchFamily="18" charset="0"/>
              </a:rPr>
              <a:t>Literature Review</a:t>
            </a:r>
          </a:p>
        </p:txBody>
      </p:sp>
      <p:sp>
        <p:nvSpPr>
          <p:cNvPr id="3" name="Rectangle 2"/>
          <p:cNvSpPr/>
          <p:nvPr/>
        </p:nvSpPr>
        <p:spPr>
          <a:xfrm>
            <a:off x="4319450" y="1146763"/>
            <a:ext cx="7872549" cy="338554"/>
          </a:xfrm>
          <a:prstGeom prst="rect">
            <a:avLst/>
          </a:prstGeom>
        </p:spPr>
        <p:txBody>
          <a:bodyPr wrap="square">
            <a:spAutoFit/>
          </a:bodyPr>
          <a:lstStyle/>
          <a:p>
            <a:endParaRPr lang="en-US" sz="1600" dirty="0">
              <a:effectLst/>
              <a:latin typeface="Times New Roman" panose="02020603050405020304" pitchFamily="18" charset="0"/>
              <a:ea typeface="Times New Roman" panose="02020603050405020304" pitchFamily="18" charset="0"/>
            </a:endParaRPr>
          </a:p>
        </p:txBody>
      </p:sp>
      <p:sp>
        <p:nvSpPr>
          <p:cNvPr id="5" name="Rectangle 4"/>
          <p:cNvSpPr/>
          <p:nvPr/>
        </p:nvSpPr>
        <p:spPr>
          <a:xfrm>
            <a:off x="3972483" y="4117409"/>
            <a:ext cx="6096000" cy="307777"/>
          </a:xfrm>
          <a:prstGeom prst="rect">
            <a:avLst/>
          </a:prstGeom>
        </p:spPr>
        <p:txBody>
          <a:bodyPr>
            <a:spAutoFit/>
          </a:bodyPr>
          <a:lstStyle/>
          <a:p>
            <a:pPr marR="457200" lvl="1" algn="just">
              <a:spcBef>
                <a:spcPts val="620"/>
              </a:spcBef>
              <a:tabLst>
                <a:tab pos="840105" algn="l"/>
              </a:tabLst>
            </a:pPr>
            <a:endParaRPr lang="en-US" sz="1400" b="1" dirty="0">
              <a:effectLst/>
              <a:latin typeface="Times New Roman" panose="02020603050405020304" pitchFamily="18" charset="0"/>
              <a:ea typeface="Times New Roman" panose="02020603050405020304" pitchFamily="18" charset="0"/>
            </a:endParaRPr>
          </a:p>
        </p:txBody>
      </p:sp>
      <p:sp>
        <p:nvSpPr>
          <p:cNvPr id="12" name="Rectangle 11"/>
          <p:cNvSpPr/>
          <p:nvPr/>
        </p:nvSpPr>
        <p:spPr>
          <a:xfrm>
            <a:off x="6235607" y="3327497"/>
            <a:ext cx="6096000" cy="498663"/>
          </a:xfrm>
          <a:prstGeom prst="rect">
            <a:avLst/>
          </a:prstGeom>
        </p:spPr>
        <p:txBody>
          <a:bodyPr>
            <a:spAutoFit/>
          </a:bodyPr>
          <a:lstStyle/>
          <a:p>
            <a:pPr marL="457200" marR="457200" algn="just">
              <a:lnSpc>
                <a:spcPct val="150000"/>
              </a:lnSpc>
              <a:spcBef>
                <a:spcPts val="0"/>
              </a:spcBef>
              <a:spcAft>
                <a:spcPts val="0"/>
              </a:spcAft>
            </a:pPr>
            <a:endParaRPr lang="en-US" sz="2000" dirty="0">
              <a:solidFill>
                <a:schemeClr val="tx1">
                  <a:lumMod val="65000"/>
                  <a:lumOff val="35000"/>
                </a:schemeClr>
              </a:solidFill>
              <a:latin typeface="Times New Roman" panose="02020603050405020304" pitchFamily="18" charset="0"/>
              <a:ea typeface="Times New Roman" panose="02020603050405020304" pitchFamily="18" charset="0"/>
            </a:endParaRPr>
          </a:p>
        </p:txBody>
      </p:sp>
      <p:sp>
        <p:nvSpPr>
          <p:cNvPr id="7" name="Rounded Rectangle 6"/>
          <p:cNvSpPr/>
          <p:nvPr/>
        </p:nvSpPr>
        <p:spPr>
          <a:xfrm>
            <a:off x="3774363" y="2012883"/>
            <a:ext cx="6492240" cy="2286000"/>
          </a:xfrm>
          <a:prstGeom prst="round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tx1"/>
                </a:solidFill>
                <a:latin typeface="Times New Roman" panose="02020603050405020304" pitchFamily="18" charset="0"/>
                <a:cs typeface="Times New Roman" panose="02020603050405020304" pitchFamily="18" charset="0"/>
              </a:rPr>
              <a:t>In 2016 studied the effect of glass in asphalt mixture </a:t>
            </a:r>
          </a:p>
          <a:p>
            <a:pPr algn="just"/>
            <a:r>
              <a:rPr lang="en-US" sz="2000" dirty="0">
                <a:solidFill>
                  <a:schemeClr val="tx1"/>
                </a:solidFill>
                <a:latin typeface="Times New Roman" panose="02020603050405020304" pitchFamily="18" charset="0"/>
                <a:cs typeface="Times New Roman" panose="02020603050405020304" pitchFamily="18" charset="0"/>
              </a:rPr>
              <a:t>that the stability has increased in significant way. On the other hand, the bulk specific gravity (</a:t>
            </a:r>
            <a:r>
              <a:rPr lang="en-US" sz="2000" dirty="0" err="1">
                <a:solidFill>
                  <a:schemeClr val="tx1"/>
                </a:solidFill>
                <a:latin typeface="Times New Roman" panose="02020603050405020304" pitchFamily="18" charset="0"/>
                <a:cs typeface="Times New Roman" panose="02020603050405020304" pitchFamily="18" charset="0"/>
              </a:rPr>
              <a:t>Gmb</a:t>
            </a:r>
            <a:r>
              <a:rPr lang="en-US" sz="2000" dirty="0">
                <a:solidFill>
                  <a:schemeClr val="tx1"/>
                </a:solidFill>
                <a:latin typeface="Times New Roman" panose="02020603050405020304" pitchFamily="18" charset="0"/>
                <a:cs typeface="Times New Roman" panose="02020603050405020304" pitchFamily="18" charset="0"/>
              </a:rPr>
              <a:t>) decreases with the increase of glass percentage in the mix. Finally, the Air voids in the samples decreases with the increase of bitumen percentage.</a:t>
            </a:r>
          </a:p>
        </p:txBody>
      </p:sp>
      <p:sp>
        <p:nvSpPr>
          <p:cNvPr id="8" name="Rounded Rectangle 7"/>
          <p:cNvSpPr/>
          <p:nvPr/>
        </p:nvSpPr>
        <p:spPr>
          <a:xfrm>
            <a:off x="5447654" y="4374304"/>
            <a:ext cx="6492240" cy="2286000"/>
          </a:xfrm>
          <a:prstGeom prst="round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tx1"/>
                </a:solidFill>
                <a:latin typeface="Times New Roman" panose="02020603050405020304" pitchFamily="18" charset="0"/>
                <a:cs typeface="Times New Roman" panose="02020603050405020304" pitchFamily="18" charset="0"/>
              </a:rPr>
              <a:t>In 2019 explored the effect of polymers on the asphalt mix. </a:t>
            </a:r>
            <a:endParaRPr lang="ar-JO"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They found that the density of mixture increased with 2% phenol resin. However, when the content was increased up to 4% or 6%, then the density decreased. An increase in polyester resin in the mixtures decreased the density. Finally, with epoxy mixtures, in general the physical properties have enhanced by using the polymers.</a:t>
            </a:r>
          </a:p>
        </p:txBody>
      </p:sp>
    </p:spTree>
    <p:extLst>
      <p:ext uri="{BB962C8B-B14F-4D97-AF65-F5344CB8AC3E}">
        <p14:creationId xmlns:p14="http://schemas.microsoft.com/office/powerpoint/2010/main" val="1420988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92461"/>
            <a:ext cx="12192000" cy="6950461"/>
          </a:xfrm>
        </p:spPr>
      </p:pic>
      <p:sp>
        <p:nvSpPr>
          <p:cNvPr id="6" name="TextBox 5"/>
          <p:cNvSpPr txBox="1"/>
          <p:nvPr/>
        </p:nvSpPr>
        <p:spPr>
          <a:xfrm>
            <a:off x="5111208" y="2962879"/>
            <a:ext cx="6166391" cy="830997"/>
          </a:xfrm>
          <a:prstGeom prst="rect">
            <a:avLst/>
          </a:prstGeom>
          <a:noFill/>
        </p:spPr>
        <p:txBody>
          <a:bodyPr wrap="square" rtlCol="0">
            <a:spAutoFit/>
          </a:bodyPr>
          <a:lstStyle/>
          <a:p>
            <a:r>
              <a:rPr lang="en-US" sz="4800" b="1" dirty="0">
                <a:latin typeface="Times New Roman" panose="02020603050405020304" pitchFamily="18" charset="0"/>
                <a:cs typeface="Times New Roman" panose="02020603050405020304" pitchFamily="18" charset="0"/>
              </a:rPr>
              <a:t>METHODOLOGY</a:t>
            </a:r>
            <a:endParaRPr lang="en-US"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02198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2360</TotalTime>
  <Words>1784</Words>
  <Application>Microsoft Office PowerPoint</Application>
  <PresentationFormat>Widescreen</PresentationFormat>
  <Paragraphs>515</Paragraphs>
  <Slides>51</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8" baseType="lpstr">
      <vt:lpstr>Arial</vt:lpstr>
      <vt:lpstr>Calibri</vt:lpstr>
      <vt:lpstr>Calibri Light</vt:lpstr>
      <vt:lpstr>Symbol</vt:lpstr>
      <vt:lpstr>Times New Roman</vt:lpstr>
      <vt:lpstr>Office Theme</vt:lpstr>
      <vt:lpstr>Document</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Leena Qadi</cp:lastModifiedBy>
  <cp:revision>95</cp:revision>
  <dcterms:created xsi:type="dcterms:W3CDTF">2021-05-14T18:51:20Z</dcterms:created>
  <dcterms:modified xsi:type="dcterms:W3CDTF">2023-01-14T21:05:23Z</dcterms:modified>
</cp:coreProperties>
</file>