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g"/>
  <Default Extension="mp4" ContentType="video/unknown"/>
  <Default Extension="wmv" ContentType="video/x-ms-wm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media/image35.jpg" ContentType="image/jpeg"/>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18" r:id="rId3"/>
    <p:sldId id="258" r:id="rId4"/>
    <p:sldId id="334" r:id="rId5"/>
    <p:sldId id="304" r:id="rId6"/>
    <p:sldId id="308" r:id="rId7"/>
    <p:sldId id="313" r:id="rId8"/>
    <p:sldId id="332" r:id="rId9"/>
    <p:sldId id="335" r:id="rId10"/>
    <p:sldId id="361" r:id="rId11"/>
    <p:sldId id="336" r:id="rId12"/>
    <p:sldId id="309" r:id="rId13"/>
    <p:sldId id="344" r:id="rId14"/>
    <p:sldId id="345" r:id="rId15"/>
    <p:sldId id="339" r:id="rId16"/>
    <p:sldId id="346" r:id="rId17"/>
    <p:sldId id="347" r:id="rId18"/>
    <p:sldId id="343" r:id="rId19"/>
    <p:sldId id="350" r:id="rId20"/>
    <p:sldId id="362" r:id="rId21"/>
    <p:sldId id="363" r:id="rId22"/>
    <p:sldId id="364" r:id="rId23"/>
    <p:sldId id="365" r:id="rId24"/>
    <p:sldId id="319" r:id="rId25"/>
    <p:sldId id="321" r:id="rId26"/>
    <p:sldId id="353" r:id="rId27"/>
    <p:sldId id="354" r:id="rId28"/>
    <p:sldId id="352" r:id="rId29"/>
    <p:sldId id="351" r:id="rId30"/>
    <p:sldId id="355" r:id="rId31"/>
    <p:sldId id="324" r:id="rId32"/>
    <p:sldId id="322" r:id="rId33"/>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CB54E"/>
    <a:srgbClr val="17A95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35" autoAdjust="0"/>
    <p:restoredTop sz="94660"/>
  </p:normalViewPr>
  <p:slideViewPr>
    <p:cSldViewPr>
      <p:cViewPr>
        <p:scale>
          <a:sx n="76" d="100"/>
          <a:sy n="76" d="100"/>
        </p:scale>
        <p:origin x="-1200" y="210"/>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6/1/2021</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0" i="0">
                <a:solidFill>
                  <a:schemeClr val="bg1"/>
                </a:solidFill>
                <a:latin typeface="Calibri"/>
                <a:cs typeface="Calibri"/>
              </a:defRPr>
            </a:lvl1pPr>
          </a:lstStyle>
          <a:p>
            <a:endParaRPr/>
          </a:p>
        </p:txBody>
      </p:sp>
      <p:sp>
        <p:nvSpPr>
          <p:cNvPr id="3" name="Holder 3"/>
          <p:cNvSpPr>
            <a:spLocks noGrp="1"/>
          </p:cNvSpPr>
          <p:nvPr>
            <p:ph type="body" idx="1"/>
          </p:nvPr>
        </p:nvSpPr>
        <p:spPr/>
        <p:txBody>
          <a:bodyPr lIns="0" tIns="0" rIns="0" bIns="0"/>
          <a:lstStyle>
            <a:lvl1pPr>
              <a:defRPr sz="2000" b="0" i="0">
                <a:solidFill>
                  <a:schemeClr val="tx1"/>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6/1/2021</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Two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405762" y="242694"/>
            <a:ext cx="8332474" cy="1247399"/>
          </a:xfrm>
          <a:prstGeom prst="rect">
            <a:avLst/>
          </a:prstGeom>
          <a:blipFill>
            <a:blip r:embed="rId2" cstate="print"/>
            <a:stretch>
              <a:fillRect/>
            </a:stretch>
          </a:blipFill>
        </p:spPr>
        <p:txBody>
          <a:bodyPr wrap="square" lIns="0" tIns="0" rIns="0" bIns="0" rtlCol="0"/>
          <a:lstStyle/>
          <a:p>
            <a:endParaRPr/>
          </a:p>
        </p:txBody>
      </p:sp>
      <p:sp>
        <p:nvSpPr>
          <p:cNvPr id="17" name="bk object 17"/>
          <p:cNvSpPr/>
          <p:nvPr/>
        </p:nvSpPr>
        <p:spPr>
          <a:xfrm>
            <a:off x="457200" y="274700"/>
            <a:ext cx="8229600" cy="1143000"/>
          </a:xfrm>
          <a:custGeom>
            <a:avLst/>
            <a:gdLst/>
            <a:ahLst/>
            <a:cxnLst/>
            <a:rect l="l" t="t" r="r" b="b"/>
            <a:pathLst>
              <a:path w="8229600" h="1143000">
                <a:moveTo>
                  <a:pt x="0" y="1143000"/>
                </a:moveTo>
                <a:lnTo>
                  <a:pt x="8229600" y="1143000"/>
                </a:lnTo>
                <a:lnTo>
                  <a:pt x="8229600" y="0"/>
                </a:lnTo>
                <a:lnTo>
                  <a:pt x="0" y="0"/>
                </a:lnTo>
                <a:lnTo>
                  <a:pt x="0" y="1143000"/>
                </a:lnTo>
                <a:close/>
              </a:path>
            </a:pathLst>
          </a:custGeom>
          <a:solidFill>
            <a:srgbClr val="8063A1"/>
          </a:solidFill>
        </p:spPr>
        <p:txBody>
          <a:bodyPr wrap="square" lIns="0" tIns="0" rIns="0" bIns="0" rtlCol="0"/>
          <a:lstStyle/>
          <a:p>
            <a:endParaRPr/>
          </a:p>
        </p:txBody>
      </p:sp>
      <p:sp>
        <p:nvSpPr>
          <p:cNvPr id="18" name="bk object 18"/>
          <p:cNvSpPr/>
          <p:nvPr/>
        </p:nvSpPr>
        <p:spPr>
          <a:xfrm>
            <a:off x="457200" y="274700"/>
            <a:ext cx="8229600" cy="1143000"/>
          </a:xfrm>
          <a:custGeom>
            <a:avLst/>
            <a:gdLst/>
            <a:ahLst/>
            <a:cxnLst/>
            <a:rect l="l" t="t" r="r" b="b"/>
            <a:pathLst>
              <a:path w="8229600" h="1143000">
                <a:moveTo>
                  <a:pt x="0" y="1143000"/>
                </a:moveTo>
                <a:lnTo>
                  <a:pt x="8229600" y="1143000"/>
                </a:lnTo>
                <a:lnTo>
                  <a:pt x="8229600" y="0"/>
                </a:lnTo>
                <a:lnTo>
                  <a:pt x="0" y="0"/>
                </a:lnTo>
                <a:lnTo>
                  <a:pt x="0" y="1143000"/>
                </a:lnTo>
                <a:close/>
              </a:path>
            </a:pathLst>
          </a:custGeom>
          <a:ln w="38100">
            <a:solidFill>
              <a:srgbClr val="FFFFFF"/>
            </a:solidFill>
          </a:ln>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4400" b="0" i="0">
                <a:solidFill>
                  <a:schemeClr val="bg1"/>
                </a:solidFill>
                <a:latin typeface="Calibri"/>
                <a:cs typeface="Calibri"/>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6/1/2021</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9144000" cy="6857999"/>
          </a:xfrm>
          <a:prstGeom prst="rect">
            <a:avLst/>
          </a:prstGeom>
          <a:blipFill>
            <a:blip r:embed="rId2" cstate="print"/>
            <a:stretch>
              <a:fillRect/>
            </a:stretch>
          </a:blip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4400" b="0" i="0">
                <a:solidFill>
                  <a:schemeClr val="bg1"/>
                </a:solidFill>
                <a:latin typeface="Calibri"/>
                <a:cs typeface="Calibri"/>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6/1/2021</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6/1/2021</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457200" y="461594"/>
            <a:ext cx="8229600" cy="697230"/>
          </a:xfrm>
          <a:prstGeom prst="rect">
            <a:avLst/>
          </a:prstGeom>
        </p:spPr>
        <p:txBody>
          <a:bodyPr wrap="square" lIns="0" tIns="0" rIns="0" bIns="0">
            <a:spAutoFit/>
          </a:bodyPr>
          <a:lstStyle>
            <a:lvl1pPr>
              <a:defRPr sz="4400" b="0" i="0">
                <a:solidFill>
                  <a:schemeClr val="bg1"/>
                </a:solidFill>
                <a:latin typeface="Calibri"/>
                <a:cs typeface="Calibri"/>
              </a:defRPr>
            </a:lvl1pPr>
          </a:lstStyle>
          <a:p>
            <a:endParaRPr/>
          </a:p>
        </p:txBody>
      </p:sp>
      <p:sp>
        <p:nvSpPr>
          <p:cNvPr id="3" name="Holder 3"/>
          <p:cNvSpPr>
            <a:spLocks noGrp="1"/>
          </p:cNvSpPr>
          <p:nvPr>
            <p:ph type="body" idx="1"/>
          </p:nvPr>
        </p:nvSpPr>
        <p:spPr>
          <a:xfrm>
            <a:off x="634060" y="1854454"/>
            <a:ext cx="7875879" cy="3379470"/>
          </a:xfrm>
          <a:prstGeom prst="rect">
            <a:avLst/>
          </a:prstGeom>
        </p:spPr>
        <p:txBody>
          <a:bodyPr wrap="square" lIns="0" tIns="0" rIns="0" bIns="0">
            <a:spAutoFit/>
          </a:bodyPr>
          <a:lstStyle>
            <a:lvl1pPr>
              <a:defRPr sz="2000" b="0" i="0">
                <a:solidFill>
                  <a:schemeClr val="tx1"/>
                </a:solidFill>
                <a:latin typeface="Arial"/>
                <a:cs typeface="Arial"/>
              </a:defRPr>
            </a:lvl1pPr>
          </a:lstStyle>
          <a:p>
            <a:endParaRPr/>
          </a:p>
        </p:txBody>
      </p:sp>
      <p:sp>
        <p:nvSpPr>
          <p:cNvPr id="4" name="Holder 4"/>
          <p:cNvSpPr>
            <a:spLocks noGrp="1"/>
          </p:cNvSpPr>
          <p:nvPr>
            <p:ph type="ftr" sz="quarter" idx="5"/>
          </p:nvPr>
        </p:nvSpPr>
        <p:spPr>
          <a:xfrm>
            <a:off x="3108960" y="6377940"/>
            <a:ext cx="292608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6/1/2021</a:t>
            </a:fld>
            <a:endParaRPr lang="en-US"/>
          </a:p>
        </p:txBody>
      </p:sp>
      <p:sp>
        <p:nvSpPr>
          <p:cNvPr id="6" name="Holder 6"/>
          <p:cNvSpPr>
            <a:spLocks noGrp="1"/>
          </p:cNvSpPr>
          <p:nvPr>
            <p:ph type="sldNum" sz="quarter" idx="7"/>
          </p:nvPr>
        </p:nvSpPr>
        <p:spPr>
          <a:xfrm>
            <a:off x="6583680" y="6377940"/>
            <a:ext cx="210312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jp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6.jp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6.jp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26.png"/><Relationship Id="rId4" Type="http://schemas.openxmlformats.org/officeDocument/2006/relationships/image" Target="../media/image16.jp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2.wmv"/><Relationship Id="rId1" Type="http://schemas.microsoft.com/office/2007/relationships/media" Target="../media/media2.wmv"/><Relationship Id="rId5" Type="http://schemas.openxmlformats.org/officeDocument/2006/relationships/image" Target="../media/image27.png"/><Relationship Id="rId4" Type="http://schemas.openxmlformats.org/officeDocument/2006/relationships/image" Target="../media/image16.jp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3.mp4"/><Relationship Id="rId1" Type="http://schemas.microsoft.com/office/2007/relationships/media" Target="../media/media3.mp4"/><Relationship Id="rId5" Type="http://schemas.openxmlformats.org/officeDocument/2006/relationships/image" Target="../media/image28.png"/><Relationship Id="rId4" Type="http://schemas.openxmlformats.org/officeDocument/2006/relationships/image" Target="../media/image16.jp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4.wmv"/><Relationship Id="rId1" Type="http://schemas.microsoft.com/office/2007/relationships/media" Target="../media/media4.wmv"/><Relationship Id="rId5" Type="http://schemas.openxmlformats.org/officeDocument/2006/relationships/image" Target="../media/image29.png"/><Relationship Id="rId4" Type="http://schemas.openxmlformats.org/officeDocument/2006/relationships/image" Target="../media/image16.jpg"/></Relationships>
</file>

<file path=ppt/slides/_rels/slide24.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6.jp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16.jp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2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7998"/>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548640" y="644651"/>
            <a:ext cx="7894320" cy="1592580"/>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609600" y="685800"/>
            <a:ext cx="7772400" cy="1470025"/>
          </a:xfrm>
          <a:custGeom>
            <a:avLst/>
            <a:gdLst/>
            <a:ahLst/>
            <a:cxnLst/>
            <a:rect l="l" t="t" r="r" b="b"/>
            <a:pathLst>
              <a:path w="7772400" h="1470025">
                <a:moveTo>
                  <a:pt x="0" y="1470025"/>
                </a:moveTo>
                <a:lnTo>
                  <a:pt x="7772400" y="1470025"/>
                </a:lnTo>
                <a:lnTo>
                  <a:pt x="7772400" y="0"/>
                </a:lnTo>
                <a:lnTo>
                  <a:pt x="0" y="0"/>
                </a:lnTo>
                <a:lnTo>
                  <a:pt x="0" y="1470025"/>
                </a:lnTo>
                <a:close/>
              </a:path>
            </a:pathLst>
          </a:custGeom>
          <a:solidFill>
            <a:srgbClr val="000000"/>
          </a:solidFill>
        </p:spPr>
        <p:txBody>
          <a:bodyPr wrap="square" lIns="0" tIns="0" rIns="0" bIns="0" rtlCol="0"/>
          <a:lstStyle/>
          <a:p>
            <a:endParaRPr/>
          </a:p>
        </p:txBody>
      </p:sp>
      <p:sp>
        <p:nvSpPr>
          <p:cNvPr id="5" name="object 5"/>
          <p:cNvSpPr/>
          <p:nvPr/>
        </p:nvSpPr>
        <p:spPr>
          <a:xfrm>
            <a:off x="609600" y="685800"/>
            <a:ext cx="7772400" cy="1470025"/>
          </a:xfrm>
          <a:custGeom>
            <a:avLst/>
            <a:gdLst/>
            <a:ahLst/>
            <a:cxnLst/>
            <a:rect l="l" t="t" r="r" b="b"/>
            <a:pathLst>
              <a:path w="7772400" h="1470025">
                <a:moveTo>
                  <a:pt x="0" y="1470025"/>
                </a:moveTo>
                <a:lnTo>
                  <a:pt x="7772400" y="1470025"/>
                </a:lnTo>
                <a:lnTo>
                  <a:pt x="7772400" y="0"/>
                </a:lnTo>
                <a:lnTo>
                  <a:pt x="0" y="0"/>
                </a:lnTo>
                <a:lnTo>
                  <a:pt x="0" y="1470025"/>
                </a:lnTo>
                <a:close/>
              </a:path>
            </a:pathLst>
          </a:custGeom>
          <a:ln w="38100">
            <a:solidFill>
              <a:srgbClr val="FFFFFF"/>
            </a:solidFill>
          </a:ln>
        </p:spPr>
        <p:txBody>
          <a:bodyPr wrap="square" lIns="0" tIns="0" rIns="0" bIns="0" rtlCol="0"/>
          <a:lstStyle/>
          <a:p>
            <a:endParaRPr/>
          </a:p>
        </p:txBody>
      </p:sp>
      <p:sp>
        <p:nvSpPr>
          <p:cNvPr id="6" name="object 6"/>
          <p:cNvSpPr txBox="1">
            <a:spLocks noGrp="1"/>
          </p:cNvSpPr>
          <p:nvPr>
            <p:ph type="title"/>
          </p:nvPr>
        </p:nvSpPr>
        <p:spPr>
          <a:xfrm>
            <a:off x="609600" y="1057732"/>
            <a:ext cx="7772400" cy="697230"/>
          </a:xfrm>
          <a:prstGeom prst="rect">
            <a:avLst/>
          </a:prstGeom>
        </p:spPr>
        <p:txBody>
          <a:bodyPr vert="horz" wrap="square" lIns="0" tIns="13335" rIns="0" bIns="0" rtlCol="0">
            <a:spAutoFit/>
          </a:bodyPr>
          <a:lstStyle/>
          <a:p>
            <a:pPr algn="ctr">
              <a:lnSpc>
                <a:spcPct val="100000"/>
              </a:lnSpc>
              <a:spcBef>
                <a:spcPts val="105"/>
              </a:spcBef>
            </a:pPr>
            <a:r>
              <a:rPr u="heavy" dirty="0">
                <a:solidFill>
                  <a:srgbClr val="E36C09"/>
                </a:solidFill>
                <a:uFill>
                  <a:solidFill>
                    <a:srgbClr val="E36C09"/>
                  </a:solidFill>
                </a:uFill>
                <a:latin typeface="Arial"/>
                <a:cs typeface="Arial"/>
              </a:rPr>
              <a:t>Agricultural</a:t>
            </a:r>
            <a:r>
              <a:rPr u="heavy" spc="-45" dirty="0">
                <a:solidFill>
                  <a:srgbClr val="E36C09"/>
                </a:solidFill>
                <a:uFill>
                  <a:solidFill>
                    <a:srgbClr val="E36C09"/>
                  </a:solidFill>
                </a:uFill>
                <a:latin typeface="Arial"/>
                <a:cs typeface="Arial"/>
              </a:rPr>
              <a:t> </a:t>
            </a:r>
            <a:r>
              <a:rPr u="heavy" dirty="0">
                <a:solidFill>
                  <a:srgbClr val="E36C09"/>
                </a:solidFill>
                <a:uFill>
                  <a:solidFill>
                    <a:srgbClr val="E36C09"/>
                  </a:solidFill>
                </a:uFill>
                <a:latin typeface="Arial"/>
                <a:cs typeface="Arial"/>
              </a:rPr>
              <a:t>Robot</a:t>
            </a:r>
          </a:p>
        </p:txBody>
      </p:sp>
      <p:sp>
        <p:nvSpPr>
          <p:cNvPr id="7" name="object 7"/>
          <p:cNvSpPr/>
          <p:nvPr/>
        </p:nvSpPr>
        <p:spPr>
          <a:xfrm>
            <a:off x="801623" y="2951988"/>
            <a:ext cx="8342376" cy="3043428"/>
          </a:xfrm>
          <a:prstGeom prst="rect">
            <a:avLst/>
          </a:prstGeom>
          <a:blipFill>
            <a:blip r:embed="rId4" cstate="print"/>
            <a:stretch>
              <a:fillRect/>
            </a:stretch>
          </a:blipFill>
        </p:spPr>
        <p:txBody>
          <a:bodyPr wrap="square" lIns="0" tIns="0" rIns="0" bIns="0" rtlCol="0"/>
          <a:lstStyle/>
          <a:p>
            <a:endParaRPr/>
          </a:p>
        </p:txBody>
      </p:sp>
      <p:sp>
        <p:nvSpPr>
          <p:cNvPr id="8" name="object 8"/>
          <p:cNvSpPr/>
          <p:nvPr/>
        </p:nvSpPr>
        <p:spPr>
          <a:xfrm>
            <a:off x="3150107" y="3177539"/>
            <a:ext cx="5446776" cy="2391156"/>
          </a:xfrm>
          <a:prstGeom prst="rect">
            <a:avLst/>
          </a:prstGeom>
          <a:blipFill>
            <a:blip r:embed="rId5" cstate="print"/>
            <a:stretch>
              <a:fillRect/>
            </a:stretch>
          </a:blipFill>
        </p:spPr>
        <p:txBody>
          <a:bodyPr wrap="square" lIns="0" tIns="0" rIns="0" bIns="0" rtlCol="0"/>
          <a:lstStyle/>
          <a:p>
            <a:endParaRPr/>
          </a:p>
        </p:txBody>
      </p:sp>
      <p:sp>
        <p:nvSpPr>
          <p:cNvPr id="9" name="object 9"/>
          <p:cNvSpPr/>
          <p:nvPr/>
        </p:nvSpPr>
        <p:spPr>
          <a:xfrm>
            <a:off x="844384" y="2971800"/>
            <a:ext cx="8299615" cy="2958249"/>
          </a:xfrm>
          <a:prstGeom prst="rect">
            <a:avLst/>
          </a:prstGeom>
          <a:blipFill>
            <a:blip r:embed="rId6" cstate="print"/>
            <a:stretch>
              <a:fillRect/>
            </a:stretch>
          </a:blipFill>
        </p:spPr>
        <p:txBody>
          <a:bodyPr wrap="square" lIns="0" tIns="0" rIns="0" bIns="0" rtlCol="0"/>
          <a:lstStyle/>
          <a:p>
            <a:endParaRPr/>
          </a:p>
        </p:txBody>
      </p:sp>
      <p:sp>
        <p:nvSpPr>
          <p:cNvPr id="10" name="object 10"/>
          <p:cNvSpPr txBox="1"/>
          <p:nvPr/>
        </p:nvSpPr>
        <p:spPr>
          <a:xfrm>
            <a:off x="3472053" y="3297377"/>
            <a:ext cx="4803775" cy="2522101"/>
          </a:xfrm>
          <a:prstGeom prst="rect">
            <a:avLst/>
          </a:prstGeom>
        </p:spPr>
        <p:txBody>
          <a:bodyPr vert="horz" wrap="square" lIns="0" tIns="95885" rIns="0" bIns="0" rtlCol="0">
            <a:spAutoFit/>
          </a:bodyPr>
          <a:lstStyle/>
          <a:p>
            <a:pPr marL="12700" marR="5080" indent="635" algn="ctr">
              <a:lnSpc>
                <a:spcPct val="86300"/>
              </a:lnSpc>
              <a:spcBef>
                <a:spcPts val="755"/>
              </a:spcBef>
            </a:pPr>
            <a:r>
              <a:rPr sz="4000" spc="-5" dirty="0">
                <a:latin typeface="Arial"/>
                <a:cs typeface="Arial"/>
              </a:rPr>
              <a:t>Presented by  </a:t>
            </a:r>
            <a:endParaRPr lang="en-US" sz="4000" spc="-5" dirty="0">
              <a:latin typeface="Arial"/>
              <a:cs typeface="Arial"/>
            </a:endParaRPr>
          </a:p>
          <a:p>
            <a:pPr marL="12700" marR="5080" indent="635" algn="ctr">
              <a:lnSpc>
                <a:spcPct val="86300"/>
              </a:lnSpc>
              <a:spcBef>
                <a:spcPts val="755"/>
              </a:spcBef>
            </a:pPr>
            <a:r>
              <a:rPr sz="4000" spc="-5" dirty="0">
                <a:latin typeface="Arial"/>
                <a:cs typeface="Arial"/>
              </a:rPr>
              <a:t> </a:t>
            </a:r>
            <a:r>
              <a:rPr lang="en-US" sz="4000" spc="-35" dirty="0" err="1">
                <a:latin typeface="Arial"/>
                <a:cs typeface="Arial"/>
              </a:rPr>
              <a:t>Abdulqader</a:t>
            </a:r>
            <a:r>
              <a:rPr lang="en-US" sz="4000" spc="-35" dirty="0">
                <a:latin typeface="Arial"/>
                <a:cs typeface="Arial"/>
              </a:rPr>
              <a:t> </a:t>
            </a:r>
            <a:r>
              <a:rPr lang="en-US" sz="4000" spc="-35" dirty="0" err="1">
                <a:latin typeface="Arial"/>
                <a:cs typeface="Arial"/>
              </a:rPr>
              <a:t>Abduljalil</a:t>
            </a:r>
            <a:endParaRPr lang="en-US" sz="4000" spc="-35" dirty="0">
              <a:latin typeface="Arial"/>
              <a:cs typeface="Arial"/>
            </a:endParaRPr>
          </a:p>
          <a:p>
            <a:pPr marL="12700" marR="5080" indent="635" algn="ctr">
              <a:lnSpc>
                <a:spcPct val="86300"/>
              </a:lnSpc>
              <a:spcBef>
                <a:spcPts val="755"/>
              </a:spcBef>
            </a:pPr>
            <a:r>
              <a:rPr lang="en-US" sz="4000" spc="-35" dirty="0">
                <a:latin typeface="Arial"/>
                <a:cs typeface="Arial"/>
              </a:rPr>
              <a:t>Omar </a:t>
            </a:r>
            <a:r>
              <a:rPr lang="en-US" sz="4000" spc="-35" dirty="0" err="1">
                <a:latin typeface="Arial"/>
                <a:cs typeface="Arial"/>
              </a:rPr>
              <a:t>Azamtta</a:t>
            </a:r>
            <a:r>
              <a:rPr lang="en-US" sz="4000" spc="-35" dirty="0">
                <a:latin typeface="Arial"/>
                <a:cs typeface="Arial"/>
              </a:rPr>
              <a:t> </a:t>
            </a:r>
          </a:p>
          <a:p>
            <a:pPr marL="12700" marR="5080" indent="635" algn="ctr">
              <a:lnSpc>
                <a:spcPct val="86300"/>
              </a:lnSpc>
              <a:spcBef>
                <a:spcPts val="755"/>
              </a:spcBef>
            </a:pPr>
            <a:r>
              <a:rPr lang="en-US" sz="4000" spc="-35" dirty="0">
                <a:latin typeface="Arial"/>
                <a:cs typeface="Arial"/>
              </a:rPr>
              <a:t>Mahmoud Qaisiya</a:t>
            </a:r>
            <a:endParaRPr sz="4000" dirty="0">
              <a:latin typeface="Arial"/>
              <a:cs typeface="Arial"/>
            </a:endParaRPr>
          </a:p>
        </p:txBody>
      </p:sp>
      <p:sp>
        <p:nvSpPr>
          <p:cNvPr id="11" name="object 11"/>
          <p:cNvSpPr/>
          <p:nvPr/>
        </p:nvSpPr>
        <p:spPr>
          <a:xfrm>
            <a:off x="262127" y="3067811"/>
            <a:ext cx="3043428" cy="3043428"/>
          </a:xfrm>
          <a:prstGeom prst="rect">
            <a:avLst/>
          </a:prstGeom>
          <a:blipFill>
            <a:blip r:embed="rId7" cstate="print"/>
            <a:stretch>
              <a:fillRect/>
            </a:stretch>
          </a:blipFill>
        </p:spPr>
        <p:txBody>
          <a:bodyPr wrap="square" lIns="0" tIns="0" rIns="0" bIns="0" rtlCol="0"/>
          <a:lstStyle/>
          <a:p>
            <a:endParaRPr/>
          </a:p>
        </p:txBody>
      </p:sp>
      <p:sp>
        <p:nvSpPr>
          <p:cNvPr id="12" name="object 12"/>
          <p:cNvSpPr/>
          <p:nvPr/>
        </p:nvSpPr>
        <p:spPr>
          <a:xfrm>
            <a:off x="304800" y="3086989"/>
            <a:ext cx="2958211" cy="2958211"/>
          </a:xfrm>
          <a:prstGeom prst="rect">
            <a:avLst/>
          </a:prstGeom>
          <a:blipFill>
            <a:blip r:embed="rId8" cstate="print"/>
            <a:stretch>
              <a:fillRect/>
            </a:stretch>
          </a:blipFill>
        </p:spPr>
        <p:txBody>
          <a:bodyPr wrap="square" lIns="0" tIns="0" rIns="0" bIns="0" rtlCol="0"/>
          <a:lstStyle/>
          <a:p>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4" name="object 2"/>
          <p:cNvSpPr/>
          <p:nvPr/>
        </p:nvSpPr>
        <p:spPr>
          <a:xfrm>
            <a:off x="-1" y="26584"/>
            <a:ext cx="9144000" cy="6857997"/>
          </a:xfrm>
          <a:prstGeom prst="rect">
            <a:avLst/>
          </a:prstGeom>
          <a:blipFill>
            <a:blip r:embed="rId2" cstate="print"/>
            <a:stretch>
              <a:fillRect/>
            </a:stretch>
          </a:blipFill>
        </p:spPr>
        <p:txBody>
          <a:bodyPr wrap="square" lIns="0" tIns="0" rIns="0" bIns="0" rtlCol="0"/>
          <a:lstStyle/>
          <a:p>
            <a:endParaRPr dirty="0"/>
          </a:p>
        </p:txBody>
      </p:sp>
      <p:sp>
        <p:nvSpPr>
          <p:cNvPr id="6" name="object 3"/>
          <p:cNvSpPr txBox="1">
            <a:spLocks/>
          </p:cNvSpPr>
          <p:nvPr/>
        </p:nvSpPr>
        <p:spPr>
          <a:xfrm>
            <a:off x="40002" y="152400"/>
            <a:ext cx="4531997" cy="764953"/>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105"/>
              </a:spcBef>
            </a:pPr>
            <a:r>
              <a:rPr lang="en-US" sz="2400" b="1" kern="0" spc="-10" dirty="0">
                <a:solidFill>
                  <a:schemeClr val="tx1"/>
                </a:solidFill>
              </a:rPr>
              <a:t>Flow chart of the whole operation</a:t>
            </a:r>
            <a:endParaRPr lang="en-US" sz="2400" b="1" dirty="0">
              <a:solidFill>
                <a:schemeClr val="tx1"/>
              </a:solidFill>
            </a:endParaRPr>
          </a:p>
          <a:p>
            <a:pPr marL="12700">
              <a:spcBef>
                <a:spcPts val="105"/>
              </a:spcBef>
            </a:pPr>
            <a:endParaRPr lang="en-US" sz="2400" kern="0" dirty="0">
              <a:solidFill>
                <a:schemeClr val="tx1"/>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534876"/>
            <a:ext cx="9143999" cy="31227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object 3"/>
          <p:cNvSpPr txBox="1">
            <a:spLocks/>
          </p:cNvSpPr>
          <p:nvPr/>
        </p:nvSpPr>
        <p:spPr>
          <a:xfrm>
            <a:off x="-1" y="3657600"/>
            <a:ext cx="8204478" cy="2993768"/>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105"/>
              </a:spcBef>
            </a:pPr>
            <a:r>
              <a:rPr lang="en-US" sz="2400" kern="0" spc="-10" dirty="0">
                <a:solidFill>
                  <a:schemeClr val="tx1"/>
                </a:solidFill>
              </a:rPr>
              <a:t>So the operation will go as follows:</a:t>
            </a:r>
          </a:p>
          <a:p>
            <a:pPr marL="12700">
              <a:spcBef>
                <a:spcPts val="105"/>
              </a:spcBef>
            </a:pPr>
            <a:r>
              <a:rPr lang="en-US" sz="2400" kern="0" spc="-10" dirty="0">
                <a:solidFill>
                  <a:schemeClr val="tx1"/>
                </a:solidFill>
              </a:rPr>
              <a:t>1.Enter the length of the land and the distance between each seedling and the other to the Arduino</a:t>
            </a:r>
            <a:endParaRPr lang="en-US" sz="2400" dirty="0">
              <a:solidFill>
                <a:schemeClr val="tx1"/>
              </a:solidFill>
            </a:endParaRPr>
          </a:p>
          <a:p>
            <a:pPr marL="12700">
              <a:spcBef>
                <a:spcPts val="105"/>
              </a:spcBef>
            </a:pPr>
            <a:r>
              <a:rPr lang="en-US" sz="2400" kern="0" dirty="0">
                <a:solidFill>
                  <a:schemeClr val="tx1"/>
                </a:solidFill>
              </a:rPr>
              <a:t>2.The Arduino Uno will show the length and the distance on the LCD and will give the information to the transceiver to be transmitted </a:t>
            </a:r>
          </a:p>
          <a:p>
            <a:pPr marL="12700">
              <a:spcBef>
                <a:spcPts val="105"/>
              </a:spcBef>
            </a:pPr>
            <a:r>
              <a:rPr lang="en-US" sz="2400" kern="0" dirty="0">
                <a:solidFill>
                  <a:schemeClr val="tx1"/>
                </a:solidFill>
              </a:rPr>
              <a:t>3.The transceiver will receive the signal and give it to the Arduino Mega which will move the robot </a:t>
            </a:r>
            <a:r>
              <a:rPr lang="en-US" sz="2400" kern="0" dirty="0" err="1">
                <a:solidFill>
                  <a:schemeClr val="tx1"/>
                </a:solidFill>
              </a:rPr>
              <a:t>syste</a:t>
            </a:r>
            <a:r>
              <a:rPr lang="en-US" sz="2400" kern="0" dirty="0">
                <a:solidFill>
                  <a:schemeClr val="tx1"/>
                </a:solidFill>
              </a:rPr>
              <a:t>. </a:t>
            </a:r>
          </a:p>
        </p:txBody>
      </p:sp>
    </p:spTree>
    <p:extLst>
      <p:ext uri="{BB962C8B-B14F-4D97-AF65-F5344CB8AC3E}">
        <p14:creationId xmlns:p14="http://schemas.microsoft.com/office/powerpoint/2010/main" val="30234783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4" name="object 2"/>
          <p:cNvSpPr/>
          <p:nvPr/>
        </p:nvSpPr>
        <p:spPr>
          <a:xfrm>
            <a:off x="0" y="0"/>
            <a:ext cx="9144000" cy="6857997"/>
          </a:xfrm>
          <a:prstGeom prst="rect">
            <a:avLst/>
          </a:prstGeom>
          <a:blipFill>
            <a:blip r:embed="rId2" cstate="print"/>
            <a:stretch>
              <a:fillRect/>
            </a:stretch>
          </a:blipFill>
        </p:spPr>
        <p:txBody>
          <a:bodyPr wrap="square" lIns="0" tIns="0" rIns="0" bIns="0" rtlCol="0"/>
          <a:lstStyle/>
          <a:p>
            <a:endParaRPr/>
          </a:p>
        </p:txBody>
      </p:sp>
      <p:sp>
        <p:nvSpPr>
          <p:cNvPr id="5" name="object 3"/>
          <p:cNvSpPr txBox="1">
            <a:spLocks/>
          </p:cNvSpPr>
          <p:nvPr/>
        </p:nvSpPr>
        <p:spPr>
          <a:xfrm>
            <a:off x="2895600" y="1253685"/>
            <a:ext cx="3200400" cy="505908"/>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105"/>
              </a:spcBef>
            </a:pPr>
            <a:r>
              <a:rPr lang="en-US" sz="3200" b="1" kern="0" spc="-10" dirty="0">
                <a:solidFill>
                  <a:srgbClr val="000000"/>
                </a:solidFill>
              </a:rPr>
              <a:t>3.Hardware design</a:t>
            </a:r>
            <a:endParaRPr lang="en-US" sz="3200" kern="0" dirty="0"/>
          </a:p>
        </p:txBody>
      </p:sp>
      <p:sp>
        <p:nvSpPr>
          <p:cNvPr id="6" name="object 4"/>
          <p:cNvSpPr txBox="1"/>
          <p:nvPr/>
        </p:nvSpPr>
        <p:spPr>
          <a:xfrm>
            <a:off x="612140" y="1991690"/>
            <a:ext cx="7005320" cy="2623154"/>
          </a:xfrm>
          <a:prstGeom prst="rect">
            <a:avLst/>
          </a:prstGeom>
        </p:spPr>
        <p:txBody>
          <a:bodyPr vert="horz" wrap="square" lIns="0" tIns="12065" rIns="0" bIns="0" rtlCol="0">
            <a:spAutoFit/>
          </a:bodyPr>
          <a:lstStyle/>
          <a:p>
            <a:pPr marL="12700" marR="6350" algn="just">
              <a:lnSpc>
                <a:spcPct val="100000"/>
              </a:lnSpc>
              <a:spcBef>
                <a:spcPts val="95"/>
              </a:spcBef>
              <a:buSzPct val="96428"/>
              <a:buFont typeface="Arial"/>
              <a:buChar char="•"/>
              <a:tabLst>
                <a:tab pos="137795" algn="l"/>
              </a:tabLst>
            </a:pPr>
            <a:r>
              <a:rPr lang="en-US" sz="2800" dirty="0">
                <a:latin typeface="Calibri"/>
                <a:cs typeface="Calibri"/>
              </a:rPr>
              <a:t>The hardware design included the whole system included the </a:t>
            </a:r>
            <a:r>
              <a:rPr lang="en-US" sz="2800" b="1" dirty="0">
                <a:latin typeface="Calibri"/>
                <a:cs typeface="Calibri"/>
              </a:rPr>
              <a:t>wireless control system </a:t>
            </a:r>
            <a:r>
              <a:rPr lang="en-US" sz="2800" dirty="0">
                <a:latin typeface="Calibri"/>
                <a:cs typeface="Calibri"/>
              </a:rPr>
              <a:t>and </a:t>
            </a:r>
            <a:r>
              <a:rPr lang="en-US" sz="2800" b="1" dirty="0">
                <a:latin typeface="Calibri"/>
                <a:cs typeface="Calibri"/>
              </a:rPr>
              <a:t>the robot system. </a:t>
            </a:r>
          </a:p>
          <a:p>
            <a:pPr marL="12700" marR="6350" algn="just">
              <a:lnSpc>
                <a:spcPct val="100000"/>
              </a:lnSpc>
              <a:spcBef>
                <a:spcPts val="95"/>
              </a:spcBef>
              <a:buSzPct val="96428"/>
              <a:tabLst>
                <a:tab pos="137795" algn="l"/>
              </a:tabLst>
            </a:pPr>
            <a:r>
              <a:rPr lang="en-US" sz="2800" dirty="0">
                <a:latin typeface="Calibri"/>
                <a:cs typeface="Calibri"/>
              </a:rPr>
              <a:t>Those two system contained of the </a:t>
            </a:r>
            <a:r>
              <a:rPr lang="en-US" sz="2800" b="1" dirty="0">
                <a:latin typeface="Calibri"/>
                <a:cs typeface="Calibri"/>
              </a:rPr>
              <a:t>mechanical design </a:t>
            </a:r>
            <a:r>
              <a:rPr lang="en-US" sz="2800" dirty="0">
                <a:latin typeface="Calibri"/>
                <a:cs typeface="Calibri"/>
              </a:rPr>
              <a:t>and the </a:t>
            </a:r>
            <a:r>
              <a:rPr lang="en-US" sz="2800" b="1" dirty="0">
                <a:latin typeface="Calibri"/>
                <a:cs typeface="Calibri"/>
              </a:rPr>
              <a:t>electrical design(circuitry)</a:t>
            </a:r>
          </a:p>
          <a:p>
            <a:pPr marL="12700" marR="6350" algn="just">
              <a:lnSpc>
                <a:spcPct val="100000"/>
              </a:lnSpc>
              <a:spcBef>
                <a:spcPts val="95"/>
              </a:spcBef>
              <a:buSzPct val="96428"/>
              <a:buFont typeface="Arial"/>
              <a:buChar char="•"/>
              <a:tabLst>
                <a:tab pos="137795" algn="l"/>
              </a:tabLst>
            </a:pPr>
            <a:endParaRPr lang="en-US" sz="2800" dirty="0">
              <a:latin typeface="Calibri"/>
              <a:cs typeface="Calibri"/>
            </a:endParaRPr>
          </a:p>
        </p:txBody>
      </p:sp>
    </p:spTree>
    <p:extLst>
      <p:ext uri="{BB962C8B-B14F-4D97-AF65-F5344CB8AC3E}">
        <p14:creationId xmlns:p14="http://schemas.microsoft.com/office/powerpoint/2010/main" val="9056116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4" name="object 2"/>
          <p:cNvSpPr/>
          <p:nvPr/>
        </p:nvSpPr>
        <p:spPr>
          <a:xfrm>
            <a:off x="0" y="0"/>
            <a:ext cx="9144000" cy="6857997"/>
          </a:xfrm>
          <a:prstGeom prst="rect">
            <a:avLst/>
          </a:prstGeom>
          <a:blipFill>
            <a:blip r:embed="rId2" cstate="print"/>
            <a:stretch>
              <a:fillRect/>
            </a:stretch>
          </a:blipFill>
        </p:spPr>
        <p:txBody>
          <a:bodyPr wrap="square" lIns="0" tIns="0" rIns="0" bIns="0" rtlCol="0"/>
          <a:lstStyle/>
          <a:p>
            <a:endParaRPr dirty="0"/>
          </a:p>
        </p:txBody>
      </p:sp>
      <p:sp>
        <p:nvSpPr>
          <p:cNvPr id="8" name="object 3"/>
          <p:cNvSpPr txBox="1">
            <a:spLocks/>
          </p:cNvSpPr>
          <p:nvPr/>
        </p:nvSpPr>
        <p:spPr>
          <a:xfrm>
            <a:off x="1219200" y="1167354"/>
            <a:ext cx="6400800" cy="505908"/>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105"/>
              </a:spcBef>
            </a:pPr>
            <a:r>
              <a:rPr lang="en-US" sz="3200" b="1" kern="0" spc="-10" dirty="0">
                <a:solidFill>
                  <a:srgbClr val="000000"/>
                </a:solidFill>
              </a:rPr>
              <a:t>Mechanical design-Moving system </a:t>
            </a:r>
            <a:endParaRPr lang="en-US" sz="3200" kern="0" dirty="0"/>
          </a:p>
        </p:txBody>
      </p:sp>
      <p:sp>
        <p:nvSpPr>
          <p:cNvPr id="9" name="object 3"/>
          <p:cNvSpPr txBox="1">
            <a:spLocks/>
          </p:cNvSpPr>
          <p:nvPr/>
        </p:nvSpPr>
        <p:spPr>
          <a:xfrm>
            <a:off x="0" y="1905000"/>
            <a:ext cx="6518644" cy="321242"/>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105"/>
              </a:spcBef>
            </a:pPr>
            <a:r>
              <a:rPr lang="en-US" sz="2000" kern="0" spc="-10" dirty="0">
                <a:solidFill>
                  <a:srgbClr val="000000"/>
                </a:solidFill>
              </a:rPr>
              <a:t>Showing the motor connected with the wheels by a chain</a:t>
            </a:r>
            <a:endParaRPr lang="en-US" sz="2000" kern="0" dirty="0"/>
          </a:p>
        </p:txBody>
      </p:sp>
      <p:pic>
        <p:nvPicPr>
          <p:cNvPr id="1026" name="Picture 2" descr="C:\Users\Abd\Desktop\motor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2362200"/>
            <a:ext cx="6400800" cy="43383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78811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4" name="object 2"/>
          <p:cNvSpPr/>
          <p:nvPr/>
        </p:nvSpPr>
        <p:spPr>
          <a:xfrm>
            <a:off x="0" y="0"/>
            <a:ext cx="9144000" cy="6857997"/>
          </a:xfrm>
          <a:prstGeom prst="rect">
            <a:avLst/>
          </a:prstGeom>
          <a:blipFill>
            <a:blip r:embed="rId2" cstate="print"/>
            <a:stretch>
              <a:fillRect/>
            </a:stretch>
          </a:blipFill>
        </p:spPr>
        <p:txBody>
          <a:bodyPr wrap="square" lIns="0" tIns="0" rIns="0" bIns="0" rtlCol="0"/>
          <a:lstStyle/>
          <a:p>
            <a:endParaRPr dirty="0"/>
          </a:p>
        </p:txBody>
      </p:sp>
      <p:sp>
        <p:nvSpPr>
          <p:cNvPr id="8" name="object 3"/>
          <p:cNvSpPr txBox="1">
            <a:spLocks/>
          </p:cNvSpPr>
          <p:nvPr/>
        </p:nvSpPr>
        <p:spPr>
          <a:xfrm>
            <a:off x="914400" y="990600"/>
            <a:ext cx="7315199" cy="505908"/>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105"/>
              </a:spcBef>
            </a:pPr>
            <a:r>
              <a:rPr lang="en-US" sz="3200" b="1" kern="0" spc="-10" dirty="0">
                <a:solidFill>
                  <a:srgbClr val="000000"/>
                </a:solidFill>
              </a:rPr>
              <a:t>Mechanical design-Digging system </a:t>
            </a:r>
            <a:endParaRPr lang="en-US" sz="3200" kern="0" dirty="0"/>
          </a:p>
        </p:txBody>
      </p:sp>
      <p:sp>
        <p:nvSpPr>
          <p:cNvPr id="9" name="object 3"/>
          <p:cNvSpPr txBox="1">
            <a:spLocks/>
          </p:cNvSpPr>
          <p:nvPr/>
        </p:nvSpPr>
        <p:spPr>
          <a:xfrm>
            <a:off x="0" y="1600200"/>
            <a:ext cx="6518644" cy="629018"/>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105"/>
              </a:spcBef>
            </a:pPr>
            <a:r>
              <a:rPr lang="en-US" sz="2000" kern="0" spc="-10" dirty="0">
                <a:solidFill>
                  <a:srgbClr val="000000"/>
                </a:solidFill>
              </a:rPr>
              <a:t>Showing the linear motor connected to the digging system as shown</a:t>
            </a:r>
            <a:endParaRPr lang="en-US" sz="2000" kern="0" dirty="0"/>
          </a:p>
        </p:txBody>
      </p:sp>
      <p:pic>
        <p:nvPicPr>
          <p:cNvPr id="3074" name="Picture 2" descr="C:\Users\Abd\Desktop\digging syste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86639" y="2229218"/>
            <a:ext cx="6165159" cy="46238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08609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4" name="object 2"/>
          <p:cNvSpPr/>
          <p:nvPr/>
        </p:nvSpPr>
        <p:spPr>
          <a:xfrm>
            <a:off x="0" y="0"/>
            <a:ext cx="9144000" cy="6857997"/>
          </a:xfrm>
          <a:prstGeom prst="rect">
            <a:avLst/>
          </a:prstGeom>
          <a:blipFill>
            <a:blip r:embed="rId2" cstate="print"/>
            <a:stretch>
              <a:fillRect/>
            </a:stretch>
          </a:blipFill>
        </p:spPr>
        <p:txBody>
          <a:bodyPr wrap="square" lIns="0" tIns="0" rIns="0" bIns="0" rtlCol="0"/>
          <a:lstStyle/>
          <a:p>
            <a:endParaRPr dirty="0"/>
          </a:p>
        </p:txBody>
      </p:sp>
      <p:sp>
        <p:nvSpPr>
          <p:cNvPr id="8" name="object 3"/>
          <p:cNvSpPr txBox="1">
            <a:spLocks/>
          </p:cNvSpPr>
          <p:nvPr/>
        </p:nvSpPr>
        <p:spPr>
          <a:xfrm>
            <a:off x="762000" y="640181"/>
            <a:ext cx="6972300" cy="505908"/>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105"/>
              </a:spcBef>
            </a:pPr>
            <a:r>
              <a:rPr lang="en-US" sz="3200" b="1" kern="0" spc="-10" dirty="0">
                <a:solidFill>
                  <a:srgbClr val="000000"/>
                </a:solidFill>
              </a:rPr>
              <a:t>Mechanical design-Robotic system</a:t>
            </a:r>
            <a:endParaRPr lang="en-US" sz="3200" kern="0" dirty="0"/>
          </a:p>
        </p:txBody>
      </p:sp>
      <p:sp>
        <p:nvSpPr>
          <p:cNvPr id="9" name="object 3"/>
          <p:cNvSpPr txBox="1">
            <a:spLocks/>
          </p:cNvSpPr>
          <p:nvPr/>
        </p:nvSpPr>
        <p:spPr>
          <a:xfrm>
            <a:off x="0" y="1600200"/>
            <a:ext cx="6518644" cy="321242"/>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105"/>
              </a:spcBef>
            </a:pPr>
            <a:r>
              <a:rPr lang="en-US" sz="2000" kern="0" spc="-10" dirty="0">
                <a:solidFill>
                  <a:srgbClr val="000000"/>
                </a:solidFill>
              </a:rPr>
              <a:t>Showing the robotic arm with it’s Servo motors</a:t>
            </a:r>
            <a:endParaRPr lang="en-US" sz="2000" kern="0" dirty="0"/>
          </a:p>
        </p:txBody>
      </p:sp>
      <p:pic>
        <p:nvPicPr>
          <p:cNvPr id="5122" name="Picture 2" descr="C:\Users\Abd\Desktop\robotic ar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9700" y="2022623"/>
            <a:ext cx="6324600" cy="4743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92724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4" name="object 2"/>
          <p:cNvSpPr/>
          <p:nvPr/>
        </p:nvSpPr>
        <p:spPr>
          <a:xfrm>
            <a:off x="0" y="0"/>
            <a:ext cx="9144000" cy="6857997"/>
          </a:xfrm>
          <a:prstGeom prst="rect">
            <a:avLst/>
          </a:prstGeom>
          <a:blipFill>
            <a:blip r:embed="rId2" cstate="print"/>
            <a:stretch>
              <a:fillRect/>
            </a:stretch>
          </a:blipFill>
        </p:spPr>
        <p:txBody>
          <a:bodyPr wrap="square" lIns="0" tIns="0" rIns="0" bIns="0" rtlCol="0"/>
          <a:lstStyle/>
          <a:p>
            <a:endParaRPr dirty="0"/>
          </a:p>
        </p:txBody>
      </p:sp>
      <p:sp>
        <p:nvSpPr>
          <p:cNvPr id="5" name="object 3"/>
          <p:cNvSpPr txBox="1">
            <a:spLocks/>
          </p:cNvSpPr>
          <p:nvPr/>
        </p:nvSpPr>
        <p:spPr>
          <a:xfrm>
            <a:off x="762000" y="640181"/>
            <a:ext cx="6972300" cy="505908"/>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105"/>
              </a:spcBef>
            </a:pPr>
            <a:r>
              <a:rPr lang="en-US" sz="3200" b="1" kern="0" spc="-10" dirty="0">
                <a:solidFill>
                  <a:srgbClr val="000000"/>
                </a:solidFill>
              </a:rPr>
              <a:t>Electrical design-wireless control system</a:t>
            </a:r>
            <a:endParaRPr lang="en-US" sz="3200" kern="0" dirty="0"/>
          </a:p>
        </p:txBody>
      </p:sp>
      <p:pic>
        <p:nvPicPr>
          <p:cNvPr id="6146" name="Picture 2" descr="C:\Users\Abd\Desktop\transmitter.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1516803"/>
            <a:ext cx="8314597" cy="38243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34037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4" name="object 2"/>
          <p:cNvSpPr/>
          <p:nvPr/>
        </p:nvSpPr>
        <p:spPr>
          <a:xfrm>
            <a:off x="-106326" y="3"/>
            <a:ext cx="9144000" cy="6857997"/>
          </a:xfrm>
          <a:prstGeom prst="rect">
            <a:avLst/>
          </a:prstGeom>
          <a:blipFill>
            <a:blip r:embed="rId2" cstate="print"/>
            <a:stretch>
              <a:fillRect/>
            </a:stretch>
          </a:blipFill>
        </p:spPr>
        <p:txBody>
          <a:bodyPr wrap="square" lIns="0" tIns="0" rIns="0" bIns="0" rtlCol="0"/>
          <a:lstStyle/>
          <a:p>
            <a:endParaRPr dirty="0"/>
          </a:p>
        </p:txBody>
      </p:sp>
      <p:sp>
        <p:nvSpPr>
          <p:cNvPr id="6" name="object 3"/>
          <p:cNvSpPr txBox="1">
            <a:spLocks/>
          </p:cNvSpPr>
          <p:nvPr/>
        </p:nvSpPr>
        <p:spPr>
          <a:xfrm>
            <a:off x="762000" y="640181"/>
            <a:ext cx="6972300" cy="505908"/>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105"/>
              </a:spcBef>
            </a:pPr>
            <a:r>
              <a:rPr lang="en-US" sz="3200" b="1" kern="0" spc="-10" dirty="0">
                <a:solidFill>
                  <a:srgbClr val="000000"/>
                </a:solidFill>
              </a:rPr>
              <a:t>Electrical design-Robot system</a:t>
            </a:r>
            <a:endParaRPr lang="en-US" sz="3200" kern="0" dirty="0"/>
          </a:p>
        </p:txBody>
      </p:sp>
      <p:pic>
        <p:nvPicPr>
          <p:cNvPr id="4099" name="Picture 3" descr="C:\Users\Abd\Desktop\robot circui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447800"/>
            <a:ext cx="7620000" cy="434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53860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4" name="object 2"/>
          <p:cNvSpPr/>
          <p:nvPr/>
        </p:nvSpPr>
        <p:spPr>
          <a:xfrm>
            <a:off x="0" y="0"/>
            <a:ext cx="9144000" cy="6857997"/>
          </a:xfrm>
          <a:prstGeom prst="rect">
            <a:avLst/>
          </a:prstGeom>
          <a:blipFill>
            <a:blip r:embed="rId2" cstate="print"/>
            <a:stretch>
              <a:fillRect/>
            </a:stretch>
          </a:blipFill>
        </p:spPr>
        <p:txBody>
          <a:bodyPr wrap="square" lIns="0" tIns="0" rIns="0" bIns="0" rtlCol="0"/>
          <a:lstStyle/>
          <a:p>
            <a:endParaRPr/>
          </a:p>
        </p:txBody>
      </p:sp>
      <p:sp>
        <p:nvSpPr>
          <p:cNvPr id="5" name="object 3"/>
          <p:cNvSpPr txBox="1">
            <a:spLocks/>
          </p:cNvSpPr>
          <p:nvPr/>
        </p:nvSpPr>
        <p:spPr>
          <a:xfrm>
            <a:off x="2895600" y="1253685"/>
            <a:ext cx="3200400" cy="505908"/>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105"/>
              </a:spcBef>
            </a:pPr>
            <a:r>
              <a:rPr lang="en-US" sz="3200" b="1" kern="0" spc="-10" dirty="0">
                <a:solidFill>
                  <a:srgbClr val="000000"/>
                </a:solidFill>
              </a:rPr>
              <a:t>4.software design</a:t>
            </a:r>
            <a:endParaRPr lang="en-US" sz="3200" kern="0" dirty="0"/>
          </a:p>
        </p:txBody>
      </p:sp>
      <p:sp>
        <p:nvSpPr>
          <p:cNvPr id="6" name="object 4"/>
          <p:cNvSpPr txBox="1"/>
          <p:nvPr/>
        </p:nvSpPr>
        <p:spPr>
          <a:xfrm>
            <a:off x="612140" y="1991690"/>
            <a:ext cx="7005320" cy="1304844"/>
          </a:xfrm>
          <a:prstGeom prst="rect">
            <a:avLst/>
          </a:prstGeom>
        </p:spPr>
        <p:txBody>
          <a:bodyPr vert="horz" wrap="square" lIns="0" tIns="12065" rIns="0" bIns="0" rtlCol="0">
            <a:spAutoFit/>
          </a:bodyPr>
          <a:lstStyle/>
          <a:p>
            <a:pPr marL="12700" marR="6350" algn="just">
              <a:lnSpc>
                <a:spcPct val="100000"/>
              </a:lnSpc>
              <a:spcBef>
                <a:spcPts val="95"/>
              </a:spcBef>
              <a:buSzPct val="96428"/>
              <a:buFont typeface="Arial"/>
              <a:buChar char="•"/>
              <a:tabLst>
                <a:tab pos="137795" algn="l"/>
              </a:tabLst>
            </a:pPr>
            <a:r>
              <a:rPr lang="en-US" sz="2800" dirty="0">
                <a:latin typeface="Calibri"/>
                <a:cs typeface="Calibri"/>
              </a:rPr>
              <a:t>The software design included the simulation part using Solidworks and the coding part to run the whole operation</a:t>
            </a:r>
            <a:endParaRPr lang="en-US" sz="2800" b="1" dirty="0">
              <a:latin typeface="Calibri"/>
              <a:cs typeface="Calibri"/>
            </a:endParaRPr>
          </a:p>
        </p:txBody>
      </p:sp>
    </p:spTree>
    <p:extLst>
      <p:ext uri="{BB962C8B-B14F-4D97-AF65-F5344CB8AC3E}">
        <p14:creationId xmlns:p14="http://schemas.microsoft.com/office/powerpoint/2010/main" val="32017778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4" name="object 2"/>
          <p:cNvSpPr/>
          <p:nvPr/>
        </p:nvSpPr>
        <p:spPr>
          <a:xfrm>
            <a:off x="0" y="0"/>
            <a:ext cx="9144000" cy="6857997"/>
          </a:xfrm>
          <a:prstGeom prst="rect">
            <a:avLst/>
          </a:prstGeom>
          <a:blipFill>
            <a:blip r:embed="rId2" cstate="print"/>
            <a:stretch>
              <a:fillRect/>
            </a:stretch>
          </a:blipFill>
        </p:spPr>
        <p:txBody>
          <a:bodyPr wrap="square" lIns="0" tIns="0" rIns="0" bIns="0" rtlCol="0"/>
          <a:lstStyle/>
          <a:p>
            <a:endParaRPr dirty="0"/>
          </a:p>
        </p:txBody>
      </p:sp>
      <p:sp>
        <p:nvSpPr>
          <p:cNvPr id="6" name="object 3"/>
          <p:cNvSpPr txBox="1">
            <a:spLocks/>
          </p:cNvSpPr>
          <p:nvPr/>
        </p:nvSpPr>
        <p:spPr>
          <a:xfrm>
            <a:off x="533400" y="1000731"/>
            <a:ext cx="7620000" cy="505908"/>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105"/>
              </a:spcBef>
            </a:pPr>
            <a:r>
              <a:rPr lang="en-US" sz="3200" b="1" kern="0" spc="-10" dirty="0">
                <a:solidFill>
                  <a:srgbClr val="000000"/>
                </a:solidFill>
              </a:rPr>
              <a:t>software design-SOLIDWORKS simulation</a:t>
            </a:r>
            <a:endParaRPr lang="en-US" sz="3200" kern="0" dirty="0"/>
          </a:p>
        </p:txBody>
      </p:sp>
      <p:pic>
        <p:nvPicPr>
          <p:cNvPr id="2050" name="Picture 2" descr="C:\Users\Abd\Desktop\solidworks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721" y="2133600"/>
            <a:ext cx="4401879" cy="4531649"/>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Abd\Desktop\solidworks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97647" y="2133600"/>
            <a:ext cx="4776188" cy="4531649"/>
          </a:xfrm>
          <a:prstGeom prst="rect">
            <a:avLst/>
          </a:prstGeom>
          <a:noFill/>
          <a:extLst>
            <a:ext uri="{909E8E84-426E-40DD-AFC4-6F175D3DCCD1}">
              <a14:hiddenFill xmlns:a14="http://schemas.microsoft.com/office/drawing/2010/main">
                <a:solidFill>
                  <a:srgbClr val="FFFFFF"/>
                </a:solidFill>
              </a14:hiddenFill>
            </a:ext>
          </a:extLst>
        </p:spPr>
      </p:pic>
      <p:sp>
        <p:nvSpPr>
          <p:cNvPr id="9" name="object 3"/>
          <p:cNvSpPr txBox="1">
            <a:spLocks/>
          </p:cNvSpPr>
          <p:nvPr/>
        </p:nvSpPr>
        <p:spPr>
          <a:xfrm>
            <a:off x="17720" y="1627692"/>
            <a:ext cx="8897679" cy="382797"/>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105"/>
              </a:spcBef>
            </a:pPr>
            <a:r>
              <a:rPr lang="en-US" sz="2400" kern="0" spc="-10" dirty="0">
                <a:solidFill>
                  <a:srgbClr val="000000"/>
                </a:solidFill>
              </a:rPr>
              <a:t>                   left side picture                                            front picture</a:t>
            </a:r>
            <a:endParaRPr lang="en-US" sz="2400" kern="0" dirty="0"/>
          </a:p>
        </p:txBody>
      </p:sp>
    </p:spTree>
    <p:extLst>
      <p:ext uri="{BB962C8B-B14F-4D97-AF65-F5344CB8AC3E}">
        <p14:creationId xmlns:p14="http://schemas.microsoft.com/office/powerpoint/2010/main" val="28634037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4" name="object 2"/>
          <p:cNvSpPr/>
          <p:nvPr/>
        </p:nvSpPr>
        <p:spPr>
          <a:xfrm>
            <a:off x="0" y="0"/>
            <a:ext cx="9144000" cy="6857997"/>
          </a:xfrm>
          <a:prstGeom prst="rect">
            <a:avLst/>
          </a:prstGeom>
          <a:blipFill>
            <a:blip r:embed="rId2" cstate="print"/>
            <a:stretch>
              <a:fillRect/>
            </a:stretch>
          </a:blipFill>
        </p:spPr>
        <p:txBody>
          <a:bodyPr wrap="square" lIns="0" tIns="0" rIns="0" bIns="0" rtlCol="0"/>
          <a:lstStyle/>
          <a:p>
            <a:endParaRPr dirty="0"/>
          </a:p>
        </p:txBody>
      </p:sp>
      <p:sp>
        <p:nvSpPr>
          <p:cNvPr id="6" name="object 3"/>
          <p:cNvSpPr txBox="1">
            <a:spLocks/>
          </p:cNvSpPr>
          <p:nvPr/>
        </p:nvSpPr>
        <p:spPr>
          <a:xfrm>
            <a:off x="533400" y="1000731"/>
            <a:ext cx="7620000" cy="505908"/>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105"/>
              </a:spcBef>
            </a:pPr>
            <a:r>
              <a:rPr lang="en-US" sz="3200" b="1" kern="0" spc="-10" dirty="0">
                <a:solidFill>
                  <a:srgbClr val="000000"/>
                </a:solidFill>
              </a:rPr>
              <a:t>software design-SOLIDWORKS simulation</a:t>
            </a:r>
            <a:endParaRPr lang="en-US" sz="3200" kern="0" dirty="0"/>
          </a:p>
        </p:txBody>
      </p:sp>
      <p:sp>
        <p:nvSpPr>
          <p:cNvPr id="9" name="object 3"/>
          <p:cNvSpPr txBox="1">
            <a:spLocks/>
          </p:cNvSpPr>
          <p:nvPr/>
        </p:nvSpPr>
        <p:spPr>
          <a:xfrm>
            <a:off x="17720" y="1627692"/>
            <a:ext cx="8897679" cy="382797"/>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105"/>
              </a:spcBef>
            </a:pPr>
            <a:r>
              <a:rPr lang="en-US" sz="2400" kern="0" spc="-10" dirty="0">
                <a:solidFill>
                  <a:srgbClr val="000000"/>
                </a:solidFill>
              </a:rPr>
              <a:t>                   right side picture                                    upward picture</a:t>
            </a:r>
            <a:endParaRPr lang="en-US" sz="2400" kern="0" dirty="0"/>
          </a:p>
        </p:txBody>
      </p:sp>
      <p:pic>
        <p:nvPicPr>
          <p:cNvPr id="3074" name="Picture 2" descr="C:\Users\Abd\Desktop\solidworks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66558" y="2329237"/>
            <a:ext cx="4652631" cy="4012031"/>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Abd\Desktop\solidworks4.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359" y="2329237"/>
            <a:ext cx="4522159" cy="40120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98969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object 2"/>
          <p:cNvSpPr/>
          <p:nvPr/>
        </p:nvSpPr>
        <p:spPr>
          <a:xfrm>
            <a:off x="0" y="15172"/>
            <a:ext cx="9143714" cy="6842707"/>
          </a:xfrm>
          <a:prstGeom prst="rect">
            <a:avLst/>
          </a:prstGeom>
          <a:blipFill>
            <a:blip r:embed="rId2" cstate="print"/>
            <a:stretch>
              <a:fillRect/>
            </a:stretch>
          </a:blipFill>
        </p:spPr>
        <p:txBody>
          <a:bodyPr wrap="square" lIns="0" tIns="0" rIns="0" bIns="0" rtlCol="0"/>
          <a:lstStyle/>
          <a:p>
            <a:endParaRPr/>
          </a:p>
        </p:txBody>
      </p:sp>
      <p:sp>
        <p:nvSpPr>
          <p:cNvPr id="4" name="object 4"/>
          <p:cNvSpPr/>
          <p:nvPr/>
        </p:nvSpPr>
        <p:spPr>
          <a:xfrm>
            <a:off x="533400" y="1828800"/>
            <a:ext cx="8153400" cy="4191000"/>
          </a:xfrm>
          <a:custGeom>
            <a:avLst/>
            <a:gdLst/>
            <a:ahLst/>
            <a:cxnLst/>
            <a:rect l="l" t="t" r="r" b="b"/>
            <a:pathLst>
              <a:path w="8153400" h="3505200">
                <a:moveTo>
                  <a:pt x="0" y="584200"/>
                </a:moveTo>
                <a:lnTo>
                  <a:pt x="1936" y="536295"/>
                </a:lnTo>
                <a:lnTo>
                  <a:pt x="7646" y="489455"/>
                </a:lnTo>
                <a:lnTo>
                  <a:pt x="16978" y="443831"/>
                </a:lnTo>
                <a:lnTo>
                  <a:pt x="29783" y="399572"/>
                </a:lnTo>
                <a:lnTo>
                  <a:pt x="45909" y="356830"/>
                </a:lnTo>
                <a:lnTo>
                  <a:pt x="65207" y="315755"/>
                </a:lnTo>
                <a:lnTo>
                  <a:pt x="87527" y="276497"/>
                </a:lnTo>
                <a:lnTo>
                  <a:pt x="112717" y="239207"/>
                </a:lnTo>
                <a:lnTo>
                  <a:pt x="140628" y="204035"/>
                </a:lnTo>
                <a:lnTo>
                  <a:pt x="171110" y="171132"/>
                </a:lnTo>
                <a:lnTo>
                  <a:pt x="204011" y="140649"/>
                </a:lnTo>
                <a:lnTo>
                  <a:pt x="239182" y="112735"/>
                </a:lnTo>
                <a:lnTo>
                  <a:pt x="276472" y="87542"/>
                </a:lnTo>
                <a:lnTo>
                  <a:pt x="315731" y="65219"/>
                </a:lnTo>
                <a:lnTo>
                  <a:pt x="356808" y="45918"/>
                </a:lnTo>
                <a:lnTo>
                  <a:pt x="399554" y="29789"/>
                </a:lnTo>
                <a:lnTo>
                  <a:pt x="443818" y="16982"/>
                </a:lnTo>
                <a:lnTo>
                  <a:pt x="489449" y="7647"/>
                </a:lnTo>
                <a:lnTo>
                  <a:pt x="536297" y="1937"/>
                </a:lnTo>
                <a:lnTo>
                  <a:pt x="584212" y="0"/>
                </a:lnTo>
                <a:lnTo>
                  <a:pt x="7569200" y="0"/>
                </a:lnTo>
                <a:lnTo>
                  <a:pt x="7617104" y="1937"/>
                </a:lnTo>
                <a:lnTo>
                  <a:pt x="7663944" y="7647"/>
                </a:lnTo>
                <a:lnTo>
                  <a:pt x="7709568" y="16982"/>
                </a:lnTo>
                <a:lnTo>
                  <a:pt x="7753827" y="29789"/>
                </a:lnTo>
                <a:lnTo>
                  <a:pt x="7796569" y="45918"/>
                </a:lnTo>
                <a:lnTo>
                  <a:pt x="7837644" y="65219"/>
                </a:lnTo>
                <a:lnTo>
                  <a:pt x="7876902" y="87542"/>
                </a:lnTo>
                <a:lnTo>
                  <a:pt x="7914192" y="112735"/>
                </a:lnTo>
                <a:lnTo>
                  <a:pt x="7949364" y="140649"/>
                </a:lnTo>
                <a:lnTo>
                  <a:pt x="7982267" y="171132"/>
                </a:lnTo>
                <a:lnTo>
                  <a:pt x="8012750" y="204035"/>
                </a:lnTo>
                <a:lnTo>
                  <a:pt x="8040664" y="239207"/>
                </a:lnTo>
                <a:lnTo>
                  <a:pt x="8065857" y="276497"/>
                </a:lnTo>
                <a:lnTo>
                  <a:pt x="8088180" y="315755"/>
                </a:lnTo>
                <a:lnTo>
                  <a:pt x="8107481" y="356830"/>
                </a:lnTo>
                <a:lnTo>
                  <a:pt x="8123610" y="399572"/>
                </a:lnTo>
                <a:lnTo>
                  <a:pt x="8136417" y="443831"/>
                </a:lnTo>
                <a:lnTo>
                  <a:pt x="8145752" y="489455"/>
                </a:lnTo>
                <a:lnTo>
                  <a:pt x="8151462" y="536295"/>
                </a:lnTo>
                <a:lnTo>
                  <a:pt x="8153400" y="584200"/>
                </a:lnTo>
                <a:lnTo>
                  <a:pt x="8153400" y="2921000"/>
                </a:lnTo>
                <a:lnTo>
                  <a:pt x="8151462" y="2968904"/>
                </a:lnTo>
                <a:lnTo>
                  <a:pt x="8145752" y="3015744"/>
                </a:lnTo>
                <a:lnTo>
                  <a:pt x="8136417" y="3061368"/>
                </a:lnTo>
                <a:lnTo>
                  <a:pt x="8123610" y="3105627"/>
                </a:lnTo>
                <a:lnTo>
                  <a:pt x="8107481" y="3148369"/>
                </a:lnTo>
                <a:lnTo>
                  <a:pt x="8088180" y="3189444"/>
                </a:lnTo>
                <a:lnTo>
                  <a:pt x="8065857" y="3228702"/>
                </a:lnTo>
                <a:lnTo>
                  <a:pt x="8040664" y="3265992"/>
                </a:lnTo>
                <a:lnTo>
                  <a:pt x="8012750" y="3301164"/>
                </a:lnTo>
                <a:lnTo>
                  <a:pt x="7982267" y="3334067"/>
                </a:lnTo>
                <a:lnTo>
                  <a:pt x="7949364" y="3364550"/>
                </a:lnTo>
                <a:lnTo>
                  <a:pt x="7914192" y="3392464"/>
                </a:lnTo>
                <a:lnTo>
                  <a:pt x="7876902" y="3417657"/>
                </a:lnTo>
                <a:lnTo>
                  <a:pt x="7837644" y="3439980"/>
                </a:lnTo>
                <a:lnTo>
                  <a:pt x="7796569" y="3459281"/>
                </a:lnTo>
                <a:lnTo>
                  <a:pt x="7753827" y="3475410"/>
                </a:lnTo>
                <a:lnTo>
                  <a:pt x="7709568" y="3488217"/>
                </a:lnTo>
                <a:lnTo>
                  <a:pt x="7663944" y="3497552"/>
                </a:lnTo>
                <a:lnTo>
                  <a:pt x="7617104" y="3503262"/>
                </a:lnTo>
                <a:lnTo>
                  <a:pt x="7569200" y="3505200"/>
                </a:lnTo>
                <a:lnTo>
                  <a:pt x="584212" y="3505200"/>
                </a:lnTo>
                <a:lnTo>
                  <a:pt x="536297" y="3503262"/>
                </a:lnTo>
                <a:lnTo>
                  <a:pt x="489449" y="3497552"/>
                </a:lnTo>
                <a:lnTo>
                  <a:pt x="443818" y="3488217"/>
                </a:lnTo>
                <a:lnTo>
                  <a:pt x="399554" y="3475410"/>
                </a:lnTo>
                <a:lnTo>
                  <a:pt x="356808" y="3459281"/>
                </a:lnTo>
                <a:lnTo>
                  <a:pt x="315731" y="3439980"/>
                </a:lnTo>
                <a:lnTo>
                  <a:pt x="276472" y="3417657"/>
                </a:lnTo>
                <a:lnTo>
                  <a:pt x="239182" y="3392464"/>
                </a:lnTo>
                <a:lnTo>
                  <a:pt x="204011" y="3364550"/>
                </a:lnTo>
                <a:lnTo>
                  <a:pt x="171110" y="3334067"/>
                </a:lnTo>
                <a:lnTo>
                  <a:pt x="140628" y="3301164"/>
                </a:lnTo>
                <a:lnTo>
                  <a:pt x="112717" y="3265992"/>
                </a:lnTo>
                <a:lnTo>
                  <a:pt x="87527" y="3228702"/>
                </a:lnTo>
                <a:lnTo>
                  <a:pt x="65207" y="3189444"/>
                </a:lnTo>
                <a:lnTo>
                  <a:pt x="45909" y="3148369"/>
                </a:lnTo>
                <a:lnTo>
                  <a:pt x="29783" y="3105627"/>
                </a:lnTo>
                <a:lnTo>
                  <a:pt x="16978" y="3061368"/>
                </a:lnTo>
                <a:lnTo>
                  <a:pt x="7646" y="3015744"/>
                </a:lnTo>
                <a:lnTo>
                  <a:pt x="1936" y="2968904"/>
                </a:lnTo>
                <a:lnTo>
                  <a:pt x="0" y="2921000"/>
                </a:lnTo>
                <a:lnTo>
                  <a:pt x="0" y="584200"/>
                </a:lnTo>
                <a:close/>
              </a:path>
            </a:pathLst>
          </a:custGeom>
          <a:ln w="25400">
            <a:solidFill>
              <a:srgbClr val="385D89"/>
            </a:solidFill>
          </a:ln>
        </p:spPr>
        <p:txBody>
          <a:bodyPr wrap="square" lIns="0" tIns="0" rIns="0" bIns="0" rtlCol="0"/>
          <a:lstStyle/>
          <a:p>
            <a:endParaRPr/>
          </a:p>
        </p:txBody>
      </p:sp>
      <p:sp>
        <p:nvSpPr>
          <p:cNvPr id="5" name="object 3"/>
          <p:cNvSpPr/>
          <p:nvPr/>
        </p:nvSpPr>
        <p:spPr>
          <a:xfrm>
            <a:off x="457200" y="1801091"/>
            <a:ext cx="8153400" cy="4191000"/>
          </a:xfrm>
          <a:custGeom>
            <a:avLst/>
            <a:gdLst/>
            <a:ahLst/>
            <a:cxnLst/>
            <a:rect l="l" t="t" r="r" b="b"/>
            <a:pathLst>
              <a:path w="8153400" h="3505200">
                <a:moveTo>
                  <a:pt x="7569200" y="0"/>
                </a:moveTo>
                <a:lnTo>
                  <a:pt x="584212" y="0"/>
                </a:lnTo>
                <a:lnTo>
                  <a:pt x="536297" y="1937"/>
                </a:lnTo>
                <a:lnTo>
                  <a:pt x="489449" y="7647"/>
                </a:lnTo>
                <a:lnTo>
                  <a:pt x="443818" y="16982"/>
                </a:lnTo>
                <a:lnTo>
                  <a:pt x="399554" y="29789"/>
                </a:lnTo>
                <a:lnTo>
                  <a:pt x="356808" y="45918"/>
                </a:lnTo>
                <a:lnTo>
                  <a:pt x="315731" y="65219"/>
                </a:lnTo>
                <a:lnTo>
                  <a:pt x="276472" y="87542"/>
                </a:lnTo>
                <a:lnTo>
                  <a:pt x="239182" y="112735"/>
                </a:lnTo>
                <a:lnTo>
                  <a:pt x="204011" y="140649"/>
                </a:lnTo>
                <a:lnTo>
                  <a:pt x="171110" y="171132"/>
                </a:lnTo>
                <a:lnTo>
                  <a:pt x="140628" y="204035"/>
                </a:lnTo>
                <a:lnTo>
                  <a:pt x="112717" y="239207"/>
                </a:lnTo>
                <a:lnTo>
                  <a:pt x="87527" y="276497"/>
                </a:lnTo>
                <a:lnTo>
                  <a:pt x="65207" y="315755"/>
                </a:lnTo>
                <a:lnTo>
                  <a:pt x="45909" y="356830"/>
                </a:lnTo>
                <a:lnTo>
                  <a:pt x="29783" y="399572"/>
                </a:lnTo>
                <a:lnTo>
                  <a:pt x="16978" y="443831"/>
                </a:lnTo>
                <a:lnTo>
                  <a:pt x="7646" y="489455"/>
                </a:lnTo>
                <a:lnTo>
                  <a:pt x="1936" y="536295"/>
                </a:lnTo>
                <a:lnTo>
                  <a:pt x="0" y="584200"/>
                </a:lnTo>
                <a:lnTo>
                  <a:pt x="0" y="2921000"/>
                </a:lnTo>
                <a:lnTo>
                  <a:pt x="1936" y="2968904"/>
                </a:lnTo>
                <a:lnTo>
                  <a:pt x="7646" y="3015744"/>
                </a:lnTo>
                <a:lnTo>
                  <a:pt x="16978" y="3061368"/>
                </a:lnTo>
                <a:lnTo>
                  <a:pt x="29783" y="3105627"/>
                </a:lnTo>
                <a:lnTo>
                  <a:pt x="45909" y="3148369"/>
                </a:lnTo>
                <a:lnTo>
                  <a:pt x="65207" y="3189444"/>
                </a:lnTo>
                <a:lnTo>
                  <a:pt x="87527" y="3228702"/>
                </a:lnTo>
                <a:lnTo>
                  <a:pt x="112717" y="3265992"/>
                </a:lnTo>
                <a:lnTo>
                  <a:pt x="140628" y="3301164"/>
                </a:lnTo>
                <a:lnTo>
                  <a:pt x="171110" y="3334067"/>
                </a:lnTo>
                <a:lnTo>
                  <a:pt x="204011" y="3364550"/>
                </a:lnTo>
                <a:lnTo>
                  <a:pt x="239182" y="3392464"/>
                </a:lnTo>
                <a:lnTo>
                  <a:pt x="276472" y="3417657"/>
                </a:lnTo>
                <a:lnTo>
                  <a:pt x="315731" y="3439980"/>
                </a:lnTo>
                <a:lnTo>
                  <a:pt x="356808" y="3459281"/>
                </a:lnTo>
                <a:lnTo>
                  <a:pt x="399554" y="3475410"/>
                </a:lnTo>
                <a:lnTo>
                  <a:pt x="443818" y="3488217"/>
                </a:lnTo>
                <a:lnTo>
                  <a:pt x="489449" y="3497552"/>
                </a:lnTo>
                <a:lnTo>
                  <a:pt x="536297" y="3503262"/>
                </a:lnTo>
                <a:lnTo>
                  <a:pt x="584212" y="3505200"/>
                </a:lnTo>
                <a:lnTo>
                  <a:pt x="7569200" y="3505200"/>
                </a:lnTo>
                <a:lnTo>
                  <a:pt x="7617104" y="3503262"/>
                </a:lnTo>
                <a:lnTo>
                  <a:pt x="7663944" y="3497552"/>
                </a:lnTo>
                <a:lnTo>
                  <a:pt x="7709568" y="3488217"/>
                </a:lnTo>
                <a:lnTo>
                  <a:pt x="7753827" y="3475410"/>
                </a:lnTo>
                <a:lnTo>
                  <a:pt x="7796569" y="3459281"/>
                </a:lnTo>
                <a:lnTo>
                  <a:pt x="7837644" y="3439980"/>
                </a:lnTo>
                <a:lnTo>
                  <a:pt x="7876902" y="3417657"/>
                </a:lnTo>
                <a:lnTo>
                  <a:pt x="7914192" y="3392464"/>
                </a:lnTo>
                <a:lnTo>
                  <a:pt x="7949364" y="3364550"/>
                </a:lnTo>
                <a:lnTo>
                  <a:pt x="7982267" y="3334067"/>
                </a:lnTo>
                <a:lnTo>
                  <a:pt x="8012750" y="3301164"/>
                </a:lnTo>
                <a:lnTo>
                  <a:pt x="8040664" y="3265992"/>
                </a:lnTo>
                <a:lnTo>
                  <a:pt x="8065857" y="3228702"/>
                </a:lnTo>
                <a:lnTo>
                  <a:pt x="8088180" y="3189444"/>
                </a:lnTo>
                <a:lnTo>
                  <a:pt x="8107481" y="3148369"/>
                </a:lnTo>
                <a:lnTo>
                  <a:pt x="8123610" y="3105627"/>
                </a:lnTo>
                <a:lnTo>
                  <a:pt x="8136417" y="3061368"/>
                </a:lnTo>
                <a:lnTo>
                  <a:pt x="8145752" y="3015744"/>
                </a:lnTo>
                <a:lnTo>
                  <a:pt x="8151462" y="2968904"/>
                </a:lnTo>
                <a:lnTo>
                  <a:pt x="8153400" y="2921000"/>
                </a:lnTo>
                <a:lnTo>
                  <a:pt x="8153400" y="584200"/>
                </a:lnTo>
                <a:lnTo>
                  <a:pt x="8151462" y="536295"/>
                </a:lnTo>
                <a:lnTo>
                  <a:pt x="8145752" y="489455"/>
                </a:lnTo>
                <a:lnTo>
                  <a:pt x="8136417" y="443831"/>
                </a:lnTo>
                <a:lnTo>
                  <a:pt x="8123610" y="399572"/>
                </a:lnTo>
                <a:lnTo>
                  <a:pt x="8107481" y="356830"/>
                </a:lnTo>
                <a:lnTo>
                  <a:pt x="8088180" y="315755"/>
                </a:lnTo>
                <a:lnTo>
                  <a:pt x="8065857" y="276497"/>
                </a:lnTo>
                <a:lnTo>
                  <a:pt x="8040664" y="239207"/>
                </a:lnTo>
                <a:lnTo>
                  <a:pt x="8012750" y="204035"/>
                </a:lnTo>
                <a:lnTo>
                  <a:pt x="7982267" y="171132"/>
                </a:lnTo>
                <a:lnTo>
                  <a:pt x="7949364" y="140649"/>
                </a:lnTo>
                <a:lnTo>
                  <a:pt x="7914192" y="112735"/>
                </a:lnTo>
                <a:lnTo>
                  <a:pt x="7876902" y="87542"/>
                </a:lnTo>
                <a:lnTo>
                  <a:pt x="7837644" y="65219"/>
                </a:lnTo>
                <a:lnTo>
                  <a:pt x="7796569" y="45918"/>
                </a:lnTo>
                <a:lnTo>
                  <a:pt x="7753827" y="29789"/>
                </a:lnTo>
                <a:lnTo>
                  <a:pt x="7709568" y="16982"/>
                </a:lnTo>
                <a:lnTo>
                  <a:pt x="7663944" y="7647"/>
                </a:lnTo>
                <a:lnTo>
                  <a:pt x="7617104" y="1937"/>
                </a:lnTo>
                <a:lnTo>
                  <a:pt x="7569200" y="0"/>
                </a:lnTo>
                <a:close/>
              </a:path>
            </a:pathLst>
          </a:custGeom>
          <a:solidFill>
            <a:srgbClr val="4F81BC"/>
          </a:solidFill>
        </p:spPr>
        <p:txBody>
          <a:bodyPr wrap="square" lIns="0" tIns="0" rIns="0" bIns="0" rtlCol="0"/>
          <a:lstStyle/>
          <a:p>
            <a:endParaRPr/>
          </a:p>
        </p:txBody>
      </p:sp>
      <p:sp>
        <p:nvSpPr>
          <p:cNvPr id="6" name="object 6"/>
          <p:cNvSpPr txBox="1">
            <a:spLocks/>
          </p:cNvSpPr>
          <p:nvPr/>
        </p:nvSpPr>
        <p:spPr>
          <a:xfrm>
            <a:off x="762000" y="1951186"/>
            <a:ext cx="8457914" cy="3890809"/>
          </a:xfrm>
          <a:prstGeom prst="rect">
            <a:avLst/>
          </a:prstGeom>
        </p:spPr>
        <p:txBody>
          <a:bodyPr vert="horz" wrap="square" lIns="0" tIns="12700" rIns="0" bIns="0" rtlCol="0">
            <a:spAutoFit/>
          </a:bodyPr>
          <a:lstStyle>
            <a:lvl1pPr>
              <a:defRPr sz="4400" b="0" i="0">
                <a:solidFill>
                  <a:schemeClr val="bg1"/>
                </a:solidFill>
                <a:latin typeface="Calibri"/>
                <a:ea typeface="+mj-ea"/>
                <a:cs typeface="Calibri"/>
              </a:defRPr>
            </a:lvl1pPr>
          </a:lstStyle>
          <a:p>
            <a:pPr marL="12700" marR="5080">
              <a:spcBef>
                <a:spcPts val="100"/>
              </a:spcBef>
              <a:tabLst>
                <a:tab pos="1963420" algn="l"/>
                <a:tab pos="3051175" algn="l"/>
                <a:tab pos="5459730" algn="l"/>
                <a:tab pos="7183755" algn="l"/>
              </a:tabLst>
            </a:pPr>
            <a:r>
              <a:rPr lang="en-US" sz="3600" b="1" kern="0" dirty="0">
                <a:solidFill>
                  <a:srgbClr val="000000"/>
                </a:solidFill>
                <a:latin typeface="Arial"/>
                <a:cs typeface="Arial"/>
              </a:rPr>
              <a:t>Contents</a:t>
            </a:r>
            <a:br>
              <a:rPr lang="en-US" sz="3600" b="1" kern="0" dirty="0">
                <a:solidFill>
                  <a:srgbClr val="000000"/>
                </a:solidFill>
                <a:latin typeface="Arial"/>
                <a:cs typeface="Arial"/>
              </a:rPr>
            </a:br>
            <a:r>
              <a:rPr lang="en-US" sz="3600" b="1" kern="0" dirty="0">
                <a:solidFill>
                  <a:srgbClr val="000000"/>
                </a:solidFill>
                <a:latin typeface="Arial"/>
                <a:cs typeface="Arial"/>
              </a:rPr>
              <a:t>1.Introduction to agriculture robot</a:t>
            </a:r>
            <a:br>
              <a:rPr lang="en-US" sz="3600" b="1" kern="0" dirty="0">
                <a:solidFill>
                  <a:srgbClr val="000000"/>
                </a:solidFill>
                <a:latin typeface="Arial"/>
                <a:cs typeface="Arial"/>
              </a:rPr>
            </a:br>
            <a:r>
              <a:rPr lang="en-US" sz="3600" b="1" kern="0" dirty="0">
                <a:solidFill>
                  <a:srgbClr val="000000"/>
                </a:solidFill>
                <a:latin typeface="Arial"/>
                <a:cs typeface="Arial"/>
              </a:rPr>
              <a:t>2.methodology</a:t>
            </a:r>
            <a:br>
              <a:rPr lang="en-US" sz="3600" b="1" kern="0" dirty="0">
                <a:solidFill>
                  <a:srgbClr val="000000"/>
                </a:solidFill>
                <a:latin typeface="Arial"/>
                <a:cs typeface="Arial"/>
              </a:rPr>
            </a:br>
            <a:r>
              <a:rPr lang="en-US" sz="3600" b="1" kern="0" dirty="0">
                <a:solidFill>
                  <a:srgbClr val="000000"/>
                </a:solidFill>
                <a:latin typeface="Arial"/>
                <a:cs typeface="Arial"/>
              </a:rPr>
              <a:t>3hardware design</a:t>
            </a:r>
            <a:br>
              <a:rPr lang="en-US" sz="3600" b="1" kern="0" dirty="0">
                <a:solidFill>
                  <a:srgbClr val="000000"/>
                </a:solidFill>
                <a:latin typeface="Arial"/>
                <a:cs typeface="Arial"/>
              </a:rPr>
            </a:br>
            <a:r>
              <a:rPr lang="en-US" sz="3600" b="1" kern="0" dirty="0">
                <a:solidFill>
                  <a:srgbClr val="000000"/>
                </a:solidFill>
                <a:latin typeface="Arial"/>
                <a:cs typeface="Arial"/>
              </a:rPr>
              <a:t>4.software design</a:t>
            </a:r>
            <a:br>
              <a:rPr lang="en-US" sz="3600" b="1" kern="0" dirty="0">
                <a:solidFill>
                  <a:srgbClr val="000000"/>
                </a:solidFill>
                <a:latin typeface="Arial"/>
                <a:cs typeface="Arial"/>
              </a:rPr>
            </a:br>
            <a:r>
              <a:rPr lang="en-US" sz="3600" b="1" kern="0" dirty="0">
                <a:solidFill>
                  <a:srgbClr val="000000"/>
                </a:solidFill>
                <a:latin typeface="Arial"/>
                <a:cs typeface="Arial"/>
              </a:rPr>
              <a:t>5.problems and suggested solution</a:t>
            </a:r>
            <a:br>
              <a:rPr lang="en-US" sz="3600" b="1" kern="0" dirty="0">
                <a:solidFill>
                  <a:srgbClr val="000000"/>
                </a:solidFill>
                <a:latin typeface="Arial"/>
                <a:cs typeface="Arial"/>
              </a:rPr>
            </a:br>
            <a:r>
              <a:rPr lang="en-US" sz="3600" b="1" kern="0" dirty="0">
                <a:solidFill>
                  <a:srgbClr val="000000"/>
                </a:solidFill>
                <a:latin typeface="Arial"/>
                <a:cs typeface="Arial"/>
              </a:rPr>
              <a:t>6.conclusion</a:t>
            </a:r>
            <a:endParaRPr lang="en-US" sz="3600" kern="0" dirty="0">
              <a:latin typeface="Arial"/>
              <a:cs typeface="Arial"/>
            </a:endParaRPr>
          </a:p>
        </p:txBody>
      </p:sp>
    </p:spTree>
    <p:extLst>
      <p:ext uri="{BB962C8B-B14F-4D97-AF65-F5344CB8AC3E}">
        <p14:creationId xmlns:p14="http://schemas.microsoft.com/office/powerpoint/2010/main" val="6517937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4" name="object 2"/>
          <p:cNvSpPr/>
          <p:nvPr/>
        </p:nvSpPr>
        <p:spPr>
          <a:xfrm>
            <a:off x="0" y="0"/>
            <a:ext cx="9144000" cy="6857997"/>
          </a:xfrm>
          <a:prstGeom prst="rect">
            <a:avLst/>
          </a:prstGeom>
          <a:blipFill>
            <a:blip r:embed="rId4" cstate="print"/>
            <a:stretch>
              <a:fillRect/>
            </a:stretch>
          </a:blipFill>
        </p:spPr>
        <p:txBody>
          <a:bodyPr wrap="square" lIns="0" tIns="0" rIns="0" bIns="0" rtlCol="0"/>
          <a:lstStyle/>
          <a:p>
            <a:endParaRPr dirty="0"/>
          </a:p>
        </p:txBody>
      </p:sp>
      <p:pic>
        <p:nvPicPr>
          <p:cNvPr id="5" name="1">
            <a:hlinkClick r:id="" action="ppaction://media"/>
            <a:extLst>
              <a:ext uri="{FF2B5EF4-FFF2-40B4-BE49-F238E27FC236}">
                <a16:creationId xmlns="" xmlns:a16="http://schemas.microsoft.com/office/drawing/2014/main" id="{FC0656E5-B0CD-4E7C-944A-3F6198E421D7}"/>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2724592" y="587027"/>
            <a:ext cx="3694813" cy="5914324"/>
          </a:xfrm>
          <a:prstGeom prst="rect">
            <a:avLst/>
          </a:prstGeom>
          <a:ln>
            <a:noFill/>
          </a:ln>
          <a:effectLst/>
          <a:scene3d>
            <a:camera prst="orthographicFront"/>
            <a:lightRig rig="balanced" dir="t"/>
          </a:scene3d>
          <a:sp3d prstMaterial="softEdge">
            <a:bevelT w="203200" h="101600" prst="cross"/>
            <a:contourClr>
              <a:srgbClr val="FFFFFF"/>
            </a:contourClr>
          </a:sp3d>
        </p:spPr>
      </p:pic>
    </p:spTree>
    <p:extLst>
      <p:ext uri="{BB962C8B-B14F-4D97-AF65-F5344CB8AC3E}">
        <p14:creationId xmlns:p14="http://schemas.microsoft.com/office/powerpoint/2010/main" val="34271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810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4" name="object 2"/>
          <p:cNvSpPr/>
          <p:nvPr/>
        </p:nvSpPr>
        <p:spPr>
          <a:xfrm>
            <a:off x="0" y="0"/>
            <a:ext cx="9144000" cy="6857997"/>
          </a:xfrm>
          <a:prstGeom prst="rect">
            <a:avLst/>
          </a:prstGeom>
          <a:blipFill>
            <a:blip r:embed="rId4" cstate="print"/>
            <a:stretch>
              <a:fillRect/>
            </a:stretch>
          </a:blipFill>
        </p:spPr>
        <p:txBody>
          <a:bodyPr wrap="square" lIns="0" tIns="0" rIns="0" bIns="0" rtlCol="0"/>
          <a:lstStyle/>
          <a:p>
            <a:endParaRPr dirty="0"/>
          </a:p>
        </p:txBody>
      </p:sp>
      <p:pic>
        <p:nvPicPr>
          <p:cNvPr id="5" name="2">
            <a:hlinkClick r:id="" action="ppaction://media"/>
            <a:extLst>
              <a:ext uri="{FF2B5EF4-FFF2-40B4-BE49-F238E27FC236}">
                <a16:creationId xmlns="" xmlns:a16="http://schemas.microsoft.com/office/drawing/2014/main" id="{5301E5F6-0D41-4EC7-A15F-4719F539AB5B}"/>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2724149" y="311725"/>
            <a:ext cx="3695700" cy="6234545"/>
          </a:xfrm>
          <a:prstGeom prst="rect">
            <a:avLst/>
          </a:prstGeom>
          <a:ln>
            <a:noFill/>
          </a:ln>
          <a:effectLst/>
          <a:scene3d>
            <a:camera prst="orthographicFront"/>
            <a:lightRig rig="balanced" dir="t"/>
          </a:scene3d>
          <a:sp3d prstMaterial="softEdge">
            <a:bevelT w="203200" h="101600" prst="cross"/>
            <a:contourClr>
              <a:srgbClr val="FFFFFF"/>
            </a:contourClr>
          </a:sp3d>
        </p:spPr>
      </p:pic>
    </p:spTree>
    <p:extLst>
      <p:ext uri="{BB962C8B-B14F-4D97-AF65-F5344CB8AC3E}">
        <p14:creationId xmlns:p14="http://schemas.microsoft.com/office/powerpoint/2010/main" val="2102121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4667"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4" name="object 2"/>
          <p:cNvSpPr/>
          <p:nvPr/>
        </p:nvSpPr>
        <p:spPr>
          <a:xfrm>
            <a:off x="0" y="0"/>
            <a:ext cx="9144000" cy="6857997"/>
          </a:xfrm>
          <a:prstGeom prst="rect">
            <a:avLst/>
          </a:prstGeom>
          <a:blipFill>
            <a:blip r:embed="rId4" cstate="print"/>
            <a:stretch>
              <a:fillRect/>
            </a:stretch>
          </a:blipFill>
        </p:spPr>
        <p:txBody>
          <a:bodyPr wrap="square" lIns="0" tIns="0" rIns="0" bIns="0" rtlCol="0"/>
          <a:lstStyle/>
          <a:p>
            <a:endParaRPr dirty="0"/>
          </a:p>
        </p:txBody>
      </p:sp>
      <p:pic>
        <p:nvPicPr>
          <p:cNvPr id="6" name="3">
            <a:hlinkClick r:id="" action="ppaction://media"/>
            <a:extLst>
              <a:ext uri="{FF2B5EF4-FFF2-40B4-BE49-F238E27FC236}">
                <a16:creationId xmlns="" xmlns:a16="http://schemas.microsoft.com/office/drawing/2014/main" id="{AEDFACE2-78CB-4BDD-A6C8-DB068049A6DA}"/>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2666999" y="419989"/>
            <a:ext cx="3810000" cy="6248400"/>
          </a:xfrm>
          <a:prstGeom prst="rect">
            <a:avLst/>
          </a:prstGeom>
          <a:ln>
            <a:noFill/>
          </a:ln>
          <a:effectLst/>
          <a:scene3d>
            <a:camera prst="orthographicFront"/>
            <a:lightRig rig="balanced" dir="t"/>
          </a:scene3d>
          <a:sp3d prstMaterial="softEdge">
            <a:bevelT w="203200" h="101600" prst="cross"/>
            <a:contourClr>
              <a:srgbClr val="FFFFFF"/>
            </a:contourClr>
          </a:sp3d>
        </p:spPr>
      </p:pic>
    </p:spTree>
    <p:extLst>
      <p:ext uri="{BB962C8B-B14F-4D97-AF65-F5344CB8AC3E}">
        <p14:creationId xmlns:p14="http://schemas.microsoft.com/office/powerpoint/2010/main" val="2357410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0588"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4" name="object 2"/>
          <p:cNvSpPr/>
          <p:nvPr/>
        </p:nvSpPr>
        <p:spPr>
          <a:xfrm>
            <a:off x="0" y="0"/>
            <a:ext cx="9144000" cy="6857997"/>
          </a:xfrm>
          <a:prstGeom prst="rect">
            <a:avLst/>
          </a:prstGeom>
          <a:blipFill>
            <a:blip r:embed="rId4" cstate="print"/>
            <a:stretch>
              <a:fillRect/>
            </a:stretch>
          </a:blipFill>
        </p:spPr>
        <p:txBody>
          <a:bodyPr wrap="square" lIns="0" tIns="0" rIns="0" bIns="0" rtlCol="0"/>
          <a:lstStyle/>
          <a:p>
            <a:endParaRPr dirty="0"/>
          </a:p>
        </p:txBody>
      </p:sp>
      <p:pic>
        <p:nvPicPr>
          <p:cNvPr id="5" name="4">
            <a:hlinkClick r:id="" action="ppaction://media"/>
            <a:extLst>
              <a:ext uri="{FF2B5EF4-FFF2-40B4-BE49-F238E27FC236}">
                <a16:creationId xmlns="" xmlns:a16="http://schemas.microsoft.com/office/drawing/2014/main" id="{D6B71E3B-9930-44AC-A23C-F9A4E78B9A47}"/>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2705099" y="304798"/>
            <a:ext cx="3733800" cy="6248400"/>
          </a:xfrm>
          <a:prstGeom prst="rect">
            <a:avLst/>
          </a:prstGeom>
          <a:ln>
            <a:noFill/>
          </a:ln>
          <a:effectLst/>
          <a:scene3d>
            <a:camera prst="orthographicFront"/>
            <a:lightRig rig="balanced" dir="t"/>
          </a:scene3d>
          <a:sp3d prstMaterial="softEdge">
            <a:bevelT w="203200" h="101600" prst="cross"/>
            <a:contourClr>
              <a:srgbClr val="FFFFFF"/>
            </a:contourClr>
          </a:sp3d>
        </p:spPr>
      </p:pic>
    </p:spTree>
    <p:extLst>
      <p:ext uri="{BB962C8B-B14F-4D97-AF65-F5344CB8AC3E}">
        <p14:creationId xmlns:p14="http://schemas.microsoft.com/office/powerpoint/2010/main" val="3215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8545"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4" name="object 2"/>
          <p:cNvSpPr/>
          <p:nvPr/>
        </p:nvSpPr>
        <p:spPr>
          <a:xfrm>
            <a:off x="0" y="0"/>
            <a:ext cx="9144000" cy="6857997"/>
          </a:xfrm>
          <a:prstGeom prst="rect">
            <a:avLst/>
          </a:prstGeom>
          <a:blipFill>
            <a:blip r:embed="rId2" cstate="print"/>
            <a:stretch>
              <a:fillRect/>
            </a:stretch>
          </a:blipFill>
        </p:spPr>
        <p:txBody>
          <a:bodyPr wrap="square" lIns="0" tIns="0" rIns="0" bIns="0" rtlCol="0"/>
          <a:lstStyle/>
          <a:p>
            <a:endParaRPr/>
          </a:p>
        </p:txBody>
      </p:sp>
      <p:sp>
        <p:nvSpPr>
          <p:cNvPr id="5" name="object 3"/>
          <p:cNvSpPr txBox="1">
            <a:spLocks/>
          </p:cNvSpPr>
          <p:nvPr/>
        </p:nvSpPr>
        <p:spPr>
          <a:xfrm>
            <a:off x="612140" y="1396566"/>
            <a:ext cx="6533706" cy="505908"/>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105"/>
              </a:spcBef>
            </a:pPr>
            <a:r>
              <a:rPr lang="en-US" sz="3200" b="1" kern="0" spc="-10" dirty="0">
                <a:solidFill>
                  <a:srgbClr val="000000"/>
                </a:solidFill>
              </a:rPr>
              <a:t>5.Problems and suggested solution</a:t>
            </a:r>
            <a:endParaRPr lang="en-US" sz="3200" kern="0" dirty="0"/>
          </a:p>
        </p:txBody>
      </p:sp>
      <p:sp>
        <p:nvSpPr>
          <p:cNvPr id="6" name="object 4"/>
          <p:cNvSpPr txBox="1"/>
          <p:nvPr/>
        </p:nvSpPr>
        <p:spPr>
          <a:xfrm>
            <a:off x="612140" y="1991690"/>
            <a:ext cx="7005320" cy="4397999"/>
          </a:xfrm>
          <a:prstGeom prst="rect">
            <a:avLst/>
          </a:prstGeom>
        </p:spPr>
        <p:txBody>
          <a:bodyPr vert="horz" wrap="square" lIns="0" tIns="12065" rIns="0" bIns="0" rtlCol="0">
            <a:spAutoFit/>
          </a:bodyPr>
          <a:lstStyle/>
          <a:p>
            <a:pPr marL="12700" marR="6350" algn="just">
              <a:lnSpc>
                <a:spcPct val="100000"/>
              </a:lnSpc>
              <a:spcBef>
                <a:spcPts val="95"/>
              </a:spcBef>
              <a:buSzPct val="96428"/>
              <a:tabLst>
                <a:tab pos="137795" algn="l"/>
              </a:tabLst>
            </a:pPr>
            <a:r>
              <a:rPr lang="en-US" sz="2800" b="1" dirty="0">
                <a:latin typeface="Calibri"/>
                <a:cs typeface="Calibri"/>
              </a:rPr>
              <a:t>1.power</a:t>
            </a:r>
            <a:r>
              <a:rPr lang="en-US" sz="2800" dirty="0">
                <a:latin typeface="Calibri"/>
                <a:cs typeface="Calibri"/>
              </a:rPr>
              <a:t>: the system has 4 power supply</a:t>
            </a:r>
          </a:p>
          <a:p>
            <a:pPr marL="12700" marR="6350" algn="just">
              <a:lnSpc>
                <a:spcPct val="100000"/>
              </a:lnSpc>
              <a:spcBef>
                <a:spcPts val="95"/>
              </a:spcBef>
              <a:buSzPct val="96428"/>
              <a:tabLst>
                <a:tab pos="137795" algn="l"/>
              </a:tabLst>
            </a:pPr>
            <a:r>
              <a:rPr lang="en-US" sz="2800" dirty="0">
                <a:latin typeface="Calibri"/>
                <a:cs typeface="Calibri"/>
              </a:rPr>
              <a:t>A.9 volts :for the control system controller</a:t>
            </a:r>
          </a:p>
          <a:p>
            <a:pPr marL="12700" marR="6350" algn="just">
              <a:lnSpc>
                <a:spcPct val="100000"/>
              </a:lnSpc>
              <a:spcBef>
                <a:spcPts val="95"/>
              </a:spcBef>
              <a:buSzPct val="96428"/>
              <a:tabLst>
                <a:tab pos="137795" algn="l"/>
              </a:tabLst>
            </a:pPr>
            <a:r>
              <a:rPr lang="en-US" sz="2800" dirty="0">
                <a:latin typeface="Calibri"/>
                <a:cs typeface="Calibri"/>
              </a:rPr>
              <a:t>B.9 volts :for the robot system controller</a:t>
            </a:r>
          </a:p>
          <a:p>
            <a:pPr marL="12700" marR="6350" algn="just">
              <a:lnSpc>
                <a:spcPct val="100000"/>
              </a:lnSpc>
              <a:spcBef>
                <a:spcPts val="95"/>
              </a:spcBef>
              <a:buSzPct val="96428"/>
              <a:tabLst>
                <a:tab pos="137795" algn="l"/>
              </a:tabLst>
            </a:pPr>
            <a:r>
              <a:rPr lang="en-US" sz="2800" dirty="0">
                <a:latin typeface="Calibri"/>
                <a:cs typeface="Calibri"/>
              </a:rPr>
              <a:t>C.6 volts :for the robotic arm</a:t>
            </a:r>
          </a:p>
          <a:p>
            <a:pPr marL="12700" marR="6350" algn="just">
              <a:lnSpc>
                <a:spcPct val="100000"/>
              </a:lnSpc>
              <a:spcBef>
                <a:spcPts val="95"/>
              </a:spcBef>
              <a:buSzPct val="96428"/>
              <a:tabLst>
                <a:tab pos="137795" algn="l"/>
              </a:tabLst>
            </a:pPr>
            <a:r>
              <a:rPr lang="en-US" sz="2800" dirty="0">
                <a:latin typeface="Calibri"/>
                <a:cs typeface="Calibri"/>
              </a:rPr>
              <a:t>D.12 volts :for the linear motor and actuator (digger) and the DC motor(moving).</a:t>
            </a:r>
          </a:p>
          <a:p>
            <a:pPr marL="12700" marR="6350" algn="just">
              <a:lnSpc>
                <a:spcPct val="100000"/>
              </a:lnSpc>
              <a:spcBef>
                <a:spcPts val="95"/>
              </a:spcBef>
              <a:buSzPct val="96428"/>
              <a:tabLst>
                <a:tab pos="137795" algn="l"/>
              </a:tabLst>
            </a:pPr>
            <a:r>
              <a:rPr lang="en-US" sz="2800" dirty="0">
                <a:latin typeface="Calibri"/>
                <a:cs typeface="Calibri"/>
              </a:rPr>
              <a:t>This over-battery system on the robot can be replace by 12volts battery only by using it with a buck-converter.</a:t>
            </a:r>
          </a:p>
          <a:p>
            <a:pPr marL="12700" marR="6350" algn="just">
              <a:lnSpc>
                <a:spcPct val="100000"/>
              </a:lnSpc>
              <a:spcBef>
                <a:spcPts val="95"/>
              </a:spcBef>
              <a:buSzPct val="96428"/>
              <a:tabLst>
                <a:tab pos="137795" algn="l"/>
              </a:tabLst>
            </a:pPr>
            <a:r>
              <a:rPr lang="en-US" sz="2800" dirty="0">
                <a:latin typeface="Calibri"/>
                <a:cs typeface="Calibri"/>
              </a:rPr>
              <a:t>So based on our calculation we can se that </a:t>
            </a:r>
          </a:p>
        </p:txBody>
      </p:sp>
    </p:spTree>
    <p:extLst>
      <p:ext uri="{BB962C8B-B14F-4D97-AF65-F5344CB8AC3E}">
        <p14:creationId xmlns:p14="http://schemas.microsoft.com/office/powerpoint/2010/main" val="34332331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4" name="object 2"/>
          <p:cNvSpPr/>
          <p:nvPr/>
        </p:nvSpPr>
        <p:spPr>
          <a:xfrm>
            <a:off x="0" y="0"/>
            <a:ext cx="9144000" cy="6857997"/>
          </a:xfrm>
          <a:prstGeom prst="rect">
            <a:avLst/>
          </a:prstGeom>
          <a:blipFill>
            <a:blip r:embed="rId2" cstate="print"/>
            <a:stretch>
              <a:fillRect/>
            </a:stretch>
          </a:blipFill>
        </p:spPr>
        <p:txBody>
          <a:bodyPr wrap="square" lIns="0" tIns="0" rIns="0" bIns="0" rtlCol="0"/>
          <a:lstStyle/>
          <a:p>
            <a:endParaRPr/>
          </a:p>
        </p:txBody>
      </p:sp>
      <p:sp>
        <p:nvSpPr>
          <p:cNvPr id="6" name="object 4"/>
          <p:cNvSpPr txBox="1"/>
          <p:nvPr/>
        </p:nvSpPr>
        <p:spPr>
          <a:xfrm>
            <a:off x="612140" y="1991690"/>
            <a:ext cx="7005320" cy="886781"/>
          </a:xfrm>
          <a:prstGeom prst="rect">
            <a:avLst/>
          </a:prstGeom>
        </p:spPr>
        <p:txBody>
          <a:bodyPr vert="horz" wrap="square" lIns="0" tIns="12065" rIns="0" bIns="0" rtlCol="0">
            <a:spAutoFit/>
          </a:bodyPr>
          <a:lstStyle/>
          <a:p>
            <a:pPr marL="12700" marR="6350" algn="just">
              <a:lnSpc>
                <a:spcPct val="100000"/>
              </a:lnSpc>
              <a:spcBef>
                <a:spcPts val="95"/>
              </a:spcBef>
              <a:buSzPct val="96428"/>
              <a:tabLst>
                <a:tab pos="137795" algn="l"/>
              </a:tabLst>
            </a:pPr>
            <a:r>
              <a:rPr lang="en-US" sz="2800" dirty="0">
                <a:latin typeface="Calibri"/>
                <a:cs typeface="Calibri"/>
              </a:rPr>
              <a:t> </a:t>
            </a:r>
          </a:p>
          <a:p>
            <a:pPr marL="12700" marR="6350" algn="just">
              <a:lnSpc>
                <a:spcPct val="100000"/>
              </a:lnSpc>
              <a:spcBef>
                <a:spcPts val="95"/>
              </a:spcBef>
              <a:buSzPct val="96428"/>
              <a:buFont typeface="Arial"/>
              <a:buChar char="•"/>
              <a:tabLst>
                <a:tab pos="137795" algn="l"/>
              </a:tabLst>
            </a:pPr>
            <a:endParaRPr lang="en-US" sz="2800" dirty="0">
              <a:latin typeface="Calibri"/>
              <a:cs typeface="Calibri"/>
            </a:endParaRPr>
          </a:p>
        </p:txBody>
      </p:sp>
      <p:pic>
        <p:nvPicPr>
          <p:cNvPr id="4098" name="Picture 2" descr="C:\Users\Abd\Desktop\load calculation.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949" y="498820"/>
            <a:ext cx="9144000" cy="3676650"/>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Abd\Desktop\load caculation 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49" y="4175470"/>
            <a:ext cx="9144000" cy="2571750"/>
          </a:xfrm>
          <a:prstGeom prst="rect">
            <a:avLst/>
          </a:prstGeom>
          <a:noFill/>
          <a:extLst>
            <a:ext uri="{909E8E84-426E-40DD-AFC4-6F175D3DCCD1}">
              <a14:hiddenFill xmlns:a14="http://schemas.microsoft.com/office/drawing/2010/main">
                <a:solidFill>
                  <a:srgbClr val="FFFFFF"/>
                </a:solidFill>
              </a14:hiddenFill>
            </a:ext>
          </a:extLst>
        </p:spPr>
      </p:pic>
      <p:sp>
        <p:nvSpPr>
          <p:cNvPr id="8" name="object 3"/>
          <p:cNvSpPr txBox="1">
            <a:spLocks/>
          </p:cNvSpPr>
          <p:nvPr/>
        </p:nvSpPr>
        <p:spPr>
          <a:xfrm>
            <a:off x="-15949" y="0"/>
            <a:ext cx="4721860" cy="505908"/>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105"/>
              </a:spcBef>
            </a:pPr>
            <a:r>
              <a:rPr lang="en-US" sz="3200" b="1" kern="0" spc="-10" dirty="0">
                <a:solidFill>
                  <a:srgbClr val="000000"/>
                </a:solidFill>
              </a:rPr>
              <a:t>12 volt load calculation</a:t>
            </a:r>
            <a:endParaRPr lang="en-US" sz="3200" kern="0" dirty="0"/>
          </a:p>
        </p:txBody>
      </p:sp>
    </p:spTree>
    <p:extLst>
      <p:ext uri="{BB962C8B-B14F-4D97-AF65-F5344CB8AC3E}">
        <p14:creationId xmlns:p14="http://schemas.microsoft.com/office/powerpoint/2010/main" val="3277888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4" name="object 2"/>
          <p:cNvSpPr/>
          <p:nvPr/>
        </p:nvSpPr>
        <p:spPr>
          <a:xfrm>
            <a:off x="0" y="0"/>
            <a:ext cx="9144000" cy="6857997"/>
          </a:xfrm>
          <a:prstGeom prst="rect">
            <a:avLst/>
          </a:prstGeom>
          <a:blipFill>
            <a:blip r:embed="rId2" cstate="print"/>
            <a:stretch>
              <a:fillRect/>
            </a:stretch>
          </a:blipFill>
        </p:spPr>
        <p:txBody>
          <a:bodyPr wrap="square" lIns="0" tIns="0" rIns="0" bIns="0" rtlCol="0"/>
          <a:lstStyle/>
          <a:p>
            <a:endParaRPr/>
          </a:p>
        </p:txBody>
      </p:sp>
      <p:sp>
        <p:nvSpPr>
          <p:cNvPr id="6" name="object 4"/>
          <p:cNvSpPr txBox="1"/>
          <p:nvPr/>
        </p:nvSpPr>
        <p:spPr>
          <a:xfrm>
            <a:off x="612140" y="1991690"/>
            <a:ext cx="7005320" cy="886781"/>
          </a:xfrm>
          <a:prstGeom prst="rect">
            <a:avLst/>
          </a:prstGeom>
        </p:spPr>
        <p:txBody>
          <a:bodyPr vert="horz" wrap="square" lIns="0" tIns="12065" rIns="0" bIns="0" rtlCol="0">
            <a:spAutoFit/>
          </a:bodyPr>
          <a:lstStyle/>
          <a:p>
            <a:pPr marL="12700" marR="6350" algn="just">
              <a:lnSpc>
                <a:spcPct val="100000"/>
              </a:lnSpc>
              <a:spcBef>
                <a:spcPts val="95"/>
              </a:spcBef>
              <a:buSzPct val="96428"/>
              <a:tabLst>
                <a:tab pos="137795" algn="l"/>
              </a:tabLst>
            </a:pPr>
            <a:r>
              <a:rPr lang="en-US" sz="2800" dirty="0">
                <a:latin typeface="Calibri"/>
                <a:cs typeface="Calibri"/>
              </a:rPr>
              <a:t> </a:t>
            </a:r>
          </a:p>
          <a:p>
            <a:pPr marL="12700" marR="6350" algn="just">
              <a:lnSpc>
                <a:spcPct val="100000"/>
              </a:lnSpc>
              <a:spcBef>
                <a:spcPts val="95"/>
              </a:spcBef>
              <a:buSzPct val="96428"/>
              <a:buFont typeface="Arial"/>
              <a:buChar char="•"/>
              <a:tabLst>
                <a:tab pos="137795" algn="l"/>
              </a:tabLst>
            </a:pPr>
            <a:endParaRPr lang="en-US" sz="2800" dirty="0">
              <a:latin typeface="Calibri"/>
              <a:cs typeface="Calibri"/>
            </a:endParaRPr>
          </a:p>
        </p:txBody>
      </p:sp>
      <p:pic>
        <p:nvPicPr>
          <p:cNvPr id="5124" name="Picture 4" descr="C:\Users\Abd\Desktop\load calculation arduin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162" y="5181600"/>
            <a:ext cx="9155548" cy="1828800"/>
          </a:xfrm>
          <a:prstGeom prst="rect">
            <a:avLst/>
          </a:prstGeom>
          <a:noFill/>
          <a:extLst>
            <a:ext uri="{909E8E84-426E-40DD-AFC4-6F175D3DCCD1}">
              <a14:hiddenFill xmlns:a14="http://schemas.microsoft.com/office/drawing/2010/main">
                <a:solidFill>
                  <a:srgbClr val="FFFFFF"/>
                </a:solidFill>
              </a14:hiddenFill>
            </a:ext>
          </a:extLst>
        </p:spPr>
      </p:pic>
      <p:sp>
        <p:nvSpPr>
          <p:cNvPr id="9" name="object 3"/>
          <p:cNvSpPr txBox="1">
            <a:spLocks/>
          </p:cNvSpPr>
          <p:nvPr/>
        </p:nvSpPr>
        <p:spPr>
          <a:xfrm>
            <a:off x="-15949" y="0"/>
            <a:ext cx="4721860" cy="505908"/>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105"/>
              </a:spcBef>
            </a:pPr>
            <a:r>
              <a:rPr lang="en-US" sz="3200" b="1" kern="0" spc="-10" dirty="0">
                <a:solidFill>
                  <a:srgbClr val="000000"/>
                </a:solidFill>
              </a:rPr>
              <a:t>6 volt load calculation</a:t>
            </a:r>
            <a:endParaRPr lang="en-US" sz="3200" kern="0" dirty="0"/>
          </a:p>
        </p:txBody>
      </p:sp>
      <p:sp>
        <p:nvSpPr>
          <p:cNvPr id="10" name="object 3"/>
          <p:cNvSpPr txBox="1">
            <a:spLocks/>
          </p:cNvSpPr>
          <p:nvPr/>
        </p:nvSpPr>
        <p:spPr>
          <a:xfrm>
            <a:off x="51391" y="4572000"/>
            <a:ext cx="4721860" cy="505908"/>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105"/>
              </a:spcBef>
            </a:pPr>
            <a:r>
              <a:rPr lang="en-US" sz="3200" b="1" kern="0" spc="-10" dirty="0">
                <a:solidFill>
                  <a:srgbClr val="000000"/>
                </a:solidFill>
              </a:rPr>
              <a:t>9 volt load calculation</a:t>
            </a:r>
            <a:endParaRPr lang="en-US" sz="3200" kern="0" dirty="0"/>
          </a:p>
        </p:txBody>
      </p:sp>
      <p:pic>
        <p:nvPicPr>
          <p:cNvPr id="1026" name="Picture 2" descr="C:\Users\Abd\Desktop\6 volt load calculation.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49" y="525549"/>
            <a:ext cx="9118335" cy="39161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10334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4" name="object 2"/>
          <p:cNvSpPr/>
          <p:nvPr/>
        </p:nvSpPr>
        <p:spPr>
          <a:xfrm>
            <a:off x="0" y="3"/>
            <a:ext cx="9144000" cy="6857997"/>
          </a:xfrm>
          <a:prstGeom prst="rect">
            <a:avLst/>
          </a:prstGeom>
          <a:blipFill>
            <a:blip r:embed="rId2" cstate="print"/>
            <a:stretch>
              <a:fillRect/>
            </a:stretch>
          </a:blipFill>
        </p:spPr>
        <p:txBody>
          <a:bodyPr wrap="square" lIns="0" tIns="0" rIns="0" bIns="0" rtlCol="0"/>
          <a:lstStyle/>
          <a:p>
            <a:endParaRPr/>
          </a:p>
        </p:txBody>
      </p:sp>
      <p:sp>
        <p:nvSpPr>
          <p:cNvPr id="6" name="object 4"/>
          <p:cNvSpPr txBox="1"/>
          <p:nvPr/>
        </p:nvSpPr>
        <p:spPr>
          <a:xfrm>
            <a:off x="612140" y="1991690"/>
            <a:ext cx="7005320" cy="886781"/>
          </a:xfrm>
          <a:prstGeom prst="rect">
            <a:avLst/>
          </a:prstGeom>
        </p:spPr>
        <p:txBody>
          <a:bodyPr vert="horz" wrap="square" lIns="0" tIns="12065" rIns="0" bIns="0" rtlCol="0">
            <a:spAutoFit/>
          </a:bodyPr>
          <a:lstStyle/>
          <a:p>
            <a:pPr marL="12700" marR="6350" algn="just">
              <a:lnSpc>
                <a:spcPct val="100000"/>
              </a:lnSpc>
              <a:spcBef>
                <a:spcPts val="95"/>
              </a:spcBef>
              <a:buSzPct val="96428"/>
              <a:tabLst>
                <a:tab pos="137795" algn="l"/>
              </a:tabLst>
            </a:pPr>
            <a:r>
              <a:rPr lang="en-US" sz="2800" dirty="0">
                <a:latin typeface="Calibri"/>
                <a:cs typeface="Calibri"/>
              </a:rPr>
              <a:t> </a:t>
            </a:r>
          </a:p>
          <a:p>
            <a:pPr marL="12700" marR="6350" algn="just">
              <a:lnSpc>
                <a:spcPct val="100000"/>
              </a:lnSpc>
              <a:spcBef>
                <a:spcPts val="95"/>
              </a:spcBef>
              <a:buSzPct val="96428"/>
              <a:buFont typeface="Arial"/>
              <a:buChar char="•"/>
              <a:tabLst>
                <a:tab pos="137795" algn="l"/>
              </a:tabLst>
            </a:pPr>
            <a:endParaRPr lang="en-US" sz="2800" dirty="0">
              <a:latin typeface="Calibri"/>
              <a:cs typeface="Calibri"/>
            </a:endParaRPr>
          </a:p>
        </p:txBody>
      </p:sp>
      <p:sp>
        <p:nvSpPr>
          <p:cNvPr id="7" name="object 3"/>
          <p:cNvSpPr txBox="1">
            <a:spLocks/>
          </p:cNvSpPr>
          <p:nvPr/>
        </p:nvSpPr>
        <p:spPr>
          <a:xfrm>
            <a:off x="-15950" y="0"/>
            <a:ext cx="9083750" cy="998350"/>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105"/>
              </a:spcBef>
            </a:pPr>
            <a:r>
              <a:rPr lang="en-US" sz="3200" b="1" kern="0" spc="-10" dirty="0">
                <a:solidFill>
                  <a:srgbClr val="000000"/>
                </a:solidFill>
              </a:rPr>
              <a:t>Total time for the operation and how many seedling are planted? </a:t>
            </a:r>
            <a:endParaRPr lang="en-US" sz="3200" kern="0" dirty="0"/>
          </a:p>
        </p:txBody>
      </p:sp>
      <p:sp>
        <p:nvSpPr>
          <p:cNvPr id="8" name="object 3"/>
          <p:cNvSpPr txBox="1">
            <a:spLocks/>
          </p:cNvSpPr>
          <p:nvPr/>
        </p:nvSpPr>
        <p:spPr>
          <a:xfrm>
            <a:off x="68224" y="4997875"/>
            <a:ext cx="9083750" cy="1860125"/>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105"/>
              </a:spcBef>
            </a:pPr>
            <a:r>
              <a:rPr lang="en-US" sz="2400" kern="0" spc="-10" dirty="0">
                <a:solidFill>
                  <a:srgbClr val="000000"/>
                </a:solidFill>
              </a:rPr>
              <a:t>so from the calculation we can see that we can plant up to 198 seedling with total time of 46.2 minutes, we can increase the time and seedling planted also by using  a buck converter as we have suggested before and a solar system with 200 watts so we can take advantage of the robot being in sun.</a:t>
            </a:r>
            <a:endParaRPr lang="en-US" sz="2400" kern="0" dirty="0"/>
          </a:p>
        </p:txBody>
      </p:sp>
      <p:pic>
        <p:nvPicPr>
          <p:cNvPr id="2050" name="Picture 2" descr="C:\Users\Abd\Desktop\time neede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276" y="998349"/>
            <a:ext cx="9185275" cy="3999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10334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4" name="object 2"/>
          <p:cNvSpPr/>
          <p:nvPr/>
        </p:nvSpPr>
        <p:spPr>
          <a:xfrm>
            <a:off x="0" y="0"/>
            <a:ext cx="9144000" cy="6857997"/>
          </a:xfrm>
          <a:prstGeom prst="rect">
            <a:avLst/>
          </a:prstGeom>
          <a:blipFill>
            <a:blip r:embed="rId2" cstate="print"/>
            <a:stretch>
              <a:fillRect/>
            </a:stretch>
          </a:blipFill>
        </p:spPr>
        <p:txBody>
          <a:bodyPr wrap="square" lIns="0" tIns="0" rIns="0" bIns="0" rtlCol="0"/>
          <a:lstStyle/>
          <a:p>
            <a:endParaRPr/>
          </a:p>
        </p:txBody>
      </p:sp>
      <p:sp>
        <p:nvSpPr>
          <p:cNvPr id="6" name="object 4"/>
          <p:cNvSpPr txBox="1"/>
          <p:nvPr/>
        </p:nvSpPr>
        <p:spPr>
          <a:xfrm>
            <a:off x="152400" y="1066800"/>
            <a:ext cx="8382000" cy="5221301"/>
          </a:xfrm>
          <a:prstGeom prst="rect">
            <a:avLst/>
          </a:prstGeom>
        </p:spPr>
        <p:txBody>
          <a:bodyPr vert="horz" wrap="square" lIns="0" tIns="12065" rIns="0" bIns="0" rtlCol="0">
            <a:spAutoFit/>
          </a:bodyPr>
          <a:lstStyle/>
          <a:p>
            <a:pPr marL="12700" marR="6350" algn="just">
              <a:spcBef>
                <a:spcPts val="95"/>
              </a:spcBef>
              <a:buSzPct val="96428"/>
              <a:tabLst>
                <a:tab pos="137795" algn="l"/>
              </a:tabLst>
            </a:pPr>
            <a:r>
              <a:rPr lang="en-US" sz="2800" b="1" dirty="0">
                <a:cs typeface="Calibri"/>
              </a:rPr>
              <a:t>2.Accuracy and precision</a:t>
            </a:r>
            <a:r>
              <a:rPr lang="en-US" sz="2800" dirty="0">
                <a:cs typeface="Calibri"/>
              </a:rPr>
              <a:t>: the robot shows a good precision and accuracy, but we can increase the accuracy by using a GPS system for the navigation of the robot to increase it’s reliability instead of the coordinate system we’re using now.</a:t>
            </a:r>
          </a:p>
          <a:p>
            <a:pPr marL="12700" marR="6350" algn="just">
              <a:spcBef>
                <a:spcPts val="95"/>
              </a:spcBef>
              <a:buSzPct val="96428"/>
              <a:buFont typeface="Arial"/>
              <a:buChar char="•"/>
              <a:tabLst>
                <a:tab pos="137795" algn="l"/>
              </a:tabLst>
            </a:pPr>
            <a:r>
              <a:rPr lang="en-US" sz="2800" b="1" dirty="0">
                <a:cs typeface="Calibri"/>
              </a:rPr>
              <a:t>3.soil type and land shape</a:t>
            </a:r>
            <a:r>
              <a:rPr lang="en-US" sz="2800" dirty="0">
                <a:cs typeface="Calibri"/>
              </a:rPr>
              <a:t>: this robot is designed plains with soft red soil, it can’t handle to be in a rocky land, although we can increase the power of the digger so it can handle another land types by using another mechanisms with powerful motors. </a:t>
            </a:r>
          </a:p>
          <a:p>
            <a:pPr marL="12700" marR="6350" algn="just">
              <a:lnSpc>
                <a:spcPct val="100000"/>
              </a:lnSpc>
              <a:spcBef>
                <a:spcPts val="95"/>
              </a:spcBef>
              <a:buSzPct val="96428"/>
              <a:buFont typeface="Arial"/>
              <a:buChar char="•"/>
              <a:tabLst>
                <a:tab pos="137795" algn="l"/>
              </a:tabLst>
            </a:pPr>
            <a:endParaRPr lang="en-US" sz="2800" dirty="0">
              <a:latin typeface="Calibri"/>
              <a:cs typeface="Calibri"/>
            </a:endParaRPr>
          </a:p>
          <a:p>
            <a:pPr marL="12700" marR="6350" algn="just">
              <a:lnSpc>
                <a:spcPct val="100000"/>
              </a:lnSpc>
              <a:spcBef>
                <a:spcPts val="95"/>
              </a:spcBef>
              <a:buSzPct val="96428"/>
              <a:buFont typeface="Arial"/>
              <a:buChar char="•"/>
              <a:tabLst>
                <a:tab pos="137795" algn="l"/>
              </a:tabLst>
            </a:pPr>
            <a:endParaRPr lang="en-US" sz="2800" dirty="0">
              <a:latin typeface="Calibri"/>
              <a:cs typeface="Calibri"/>
            </a:endParaRPr>
          </a:p>
        </p:txBody>
      </p:sp>
    </p:spTree>
    <p:extLst>
      <p:ext uri="{BB962C8B-B14F-4D97-AF65-F5344CB8AC3E}">
        <p14:creationId xmlns:p14="http://schemas.microsoft.com/office/powerpoint/2010/main" val="4070350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4" name="object 2"/>
          <p:cNvSpPr/>
          <p:nvPr/>
        </p:nvSpPr>
        <p:spPr>
          <a:xfrm>
            <a:off x="0" y="0"/>
            <a:ext cx="9144000" cy="6857997"/>
          </a:xfrm>
          <a:prstGeom prst="rect">
            <a:avLst/>
          </a:prstGeom>
          <a:blipFill>
            <a:blip r:embed="rId2" cstate="print"/>
            <a:stretch>
              <a:fillRect/>
            </a:stretch>
          </a:blipFill>
        </p:spPr>
        <p:txBody>
          <a:bodyPr wrap="square" lIns="0" tIns="0" rIns="0" bIns="0" rtlCol="0"/>
          <a:lstStyle/>
          <a:p>
            <a:endParaRPr/>
          </a:p>
        </p:txBody>
      </p:sp>
      <p:sp>
        <p:nvSpPr>
          <p:cNvPr id="6" name="object 4"/>
          <p:cNvSpPr txBox="1"/>
          <p:nvPr/>
        </p:nvSpPr>
        <p:spPr>
          <a:xfrm>
            <a:off x="457200" y="1219200"/>
            <a:ext cx="7957702" cy="5626540"/>
          </a:xfrm>
          <a:prstGeom prst="rect">
            <a:avLst/>
          </a:prstGeom>
        </p:spPr>
        <p:txBody>
          <a:bodyPr vert="horz" wrap="square" lIns="0" tIns="12065" rIns="0" bIns="0" rtlCol="0">
            <a:spAutoFit/>
          </a:bodyPr>
          <a:lstStyle/>
          <a:p>
            <a:pPr marL="12700" marR="6350" algn="just">
              <a:lnSpc>
                <a:spcPct val="100000"/>
              </a:lnSpc>
              <a:spcBef>
                <a:spcPts val="95"/>
              </a:spcBef>
              <a:buSzPct val="96428"/>
              <a:tabLst>
                <a:tab pos="137795" algn="l"/>
              </a:tabLst>
            </a:pPr>
            <a:r>
              <a:rPr lang="en-US" sz="2800" b="1" dirty="0">
                <a:latin typeface="Calibri"/>
                <a:cs typeface="Calibri"/>
              </a:rPr>
              <a:t>4.enviromental effect</a:t>
            </a:r>
            <a:r>
              <a:rPr lang="en-US" sz="2800" dirty="0">
                <a:latin typeface="Calibri"/>
                <a:cs typeface="Calibri"/>
              </a:rPr>
              <a:t>: the robot is not designed with obstacle or heat adjuster, also it doesn't have any waterproof, we can use Ultrasonic sensor to make the obstacle detector and a temperature sensor and a fan to make the heat adjustor, and we can put plastic cover for the waterproof.</a:t>
            </a:r>
          </a:p>
          <a:p>
            <a:pPr marL="12700" marR="6350" algn="just">
              <a:spcBef>
                <a:spcPts val="95"/>
              </a:spcBef>
              <a:buSzPct val="96428"/>
              <a:tabLst>
                <a:tab pos="137795" algn="l"/>
              </a:tabLst>
            </a:pPr>
            <a:r>
              <a:rPr lang="en-US" sz="2800" dirty="0">
                <a:latin typeface="Calibri"/>
                <a:cs typeface="Calibri"/>
              </a:rPr>
              <a:t>5.</a:t>
            </a:r>
            <a:r>
              <a:rPr lang="en-US" sz="2800" b="1" dirty="0">
                <a:latin typeface="Calibri"/>
                <a:cs typeface="Calibri"/>
              </a:rPr>
              <a:t>Remotely distance of the transceiver </a:t>
            </a:r>
            <a:r>
              <a:rPr lang="en-US" sz="2800" dirty="0">
                <a:latin typeface="Calibri"/>
                <a:cs typeface="Calibri"/>
              </a:rPr>
              <a:t>: as we’re using HC-12 as a transceiver and a spring-Antenna with transmission power of 20 dBm we mange to reach a distance of 150 meters, but we can increase this distance by using different type of Antenna which can theoretically reach up to 2 KM, or to use another way like Wi-Fi or Wi-max or RF transceiver.</a:t>
            </a:r>
          </a:p>
        </p:txBody>
      </p:sp>
    </p:spTree>
    <p:extLst>
      <p:ext uri="{BB962C8B-B14F-4D97-AF65-F5344CB8AC3E}">
        <p14:creationId xmlns:p14="http://schemas.microsoft.com/office/powerpoint/2010/main" val="9819559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642937"/>
            <a:ext cx="9144000" cy="6215060"/>
          </a:xfrm>
          <a:prstGeom prst="rect">
            <a:avLst/>
          </a:prstGeom>
          <a:blipFill>
            <a:blip r:embed="rId2" cstate="print"/>
            <a:stretch>
              <a:fillRect/>
            </a:stretch>
          </a:blipFill>
        </p:spPr>
        <p:txBody>
          <a:bodyPr wrap="square" lIns="0" tIns="0" rIns="0" bIns="0" rtlCol="0"/>
          <a:lstStyle/>
          <a:p>
            <a:endParaRPr/>
          </a:p>
        </p:txBody>
      </p:sp>
      <p:sp>
        <p:nvSpPr>
          <p:cNvPr id="4" name="object 4"/>
          <p:cNvSpPr txBox="1"/>
          <p:nvPr/>
        </p:nvSpPr>
        <p:spPr>
          <a:xfrm>
            <a:off x="535940" y="1538021"/>
            <a:ext cx="8042275" cy="4242435"/>
          </a:xfrm>
          <a:prstGeom prst="rect">
            <a:avLst/>
          </a:prstGeom>
        </p:spPr>
        <p:txBody>
          <a:bodyPr vert="horz" wrap="square" lIns="0" tIns="47625" rIns="0" bIns="0" rtlCol="0">
            <a:spAutoFit/>
          </a:bodyPr>
          <a:lstStyle/>
          <a:p>
            <a:pPr marL="12700">
              <a:lnSpc>
                <a:spcPct val="100000"/>
              </a:lnSpc>
              <a:spcBef>
                <a:spcPts val="375"/>
              </a:spcBef>
            </a:pPr>
            <a:r>
              <a:rPr sz="3200" b="1" dirty="0">
                <a:solidFill>
                  <a:srgbClr val="4F6128"/>
                </a:solidFill>
                <a:latin typeface="Arial"/>
                <a:cs typeface="Arial"/>
              </a:rPr>
              <a:t>Agricultural</a:t>
            </a:r>
            <a:r>
              <a:rPr sz="3200" b="1" spc="-45" dirty="0">
                <a:solidFill>
                  <a:srgbClr val="4F6128"/>
                </a:solidFill>
                <a:latin typeface="Arial"/>
                <a:cs typeface="Arial"/>
              </a:rPr>
              <a:t> </a:t>
            </a:r>
            <a:r>
              <a:rPr sz="3200" b="1" dirty="0">
                <a:solidFill>
                  <a:srgbClr val="4F6128"/>
                </a:solidFill>
                <a:latin typeface="Arial"/>
                <a:cs typeface="Arial"/>
              </a:rPr>
              <a:t>robotics</a:t>
            </a:r>
            <a:endParaRPr sz="3200" dirty="0">
              <a:latin typeface="Arial"/>
              <a:cs typeface="Arial"/>
            </a:endParaRPr>
          </a:p>
          <a:p>
            <a:pPr marL="355600" marR="151130" indent="-342900">
              <a:lnSpc>
                <a:spcPct val="90000"/>
              </a:lnSpc>
              <a:spcBef>
                <a:spcPts val="660"/>
              </a:spcBef>
              <a:buFont typeface="Arial"/>
              <a:buChar char="•"/>
              <a:tabLst>
                <a:tab pos="354965" algn="l"/>
                <a:tab pos="355600" algn="l"/>
              </a:tabLst>
            </a:pPr>
            <a:r>
              <a:rPr sz="3200" spc="-10" dirty="0">
                <a:latin typeface="Calibri"/>
                <a:cs typeface="Calibri"/>
              </a:rPr>
              <a:t>Agricultural robotics </a:t>
            </a:r>
            <a:r>
              <a:rPr sz="3200" dirty="0">
                <a:latin typeface="Calibri"/>
                <a:cs typeface="Calibri"/>
              </a:rPr>
              <a:t>is the </a:t>
            </a:r>
            <a:r>
              <a:rPr sz="3200" b="1" dirty="0">
                <a:solidFill>
                  <a:srgbClr val="548ED4"/>
                </a:solidFill>
                <a:latin typeface="Calibri"/>
                <a:cs typeface="Calibri"/>
              </a:rPr>
              <a:t>use of </a:t>
            </a:r>
            <a:r>
              <a:rPr sz="3200" b="1" spc="-5" dirty="0">
                <a:solidFill>
                  <a:srgbClr val="548ED4"/>
                </a:solidFill>
                <a:latin typeface="Calibri"/>
                <a:cs typeface="Calibri"/>
              </a:rPr>
              <a:t>automation </a:t>
            </a:r>
            <a:r>
              <a:rPr sz="3200" b="1" spc="-5" dirty="0">
                <a:latin typeface="Calibri"/>
                <a:cs typeface="Calibri"/>
              </a:rPr>
              <a:t> </a:t>
            </a:r>
            <a:r>
              <a:rPr sz="3200" dirty="0">
                <a:latin typeface="Calibri"/>
                <a:cs typeface="Calibri"/>
              </a:rPr>
              <a:t>in </a:t>
            </a:r>
            <a:r>
              <a:rPr lang="en-US" sz="3200" spc="-5" dirty="0">
                <a:latin typeface="Calibri"/>
                <a:cs typeface="Calibri"/>
              </a:rPr>
              <a:t>industrial</a:t>
            </a:r>
            <a:r>
              <a:rPr sz="3200" spc="-5" dirty="0">
                <a:latin typeface="Calibri"/>
                <a:cs typeface="Calibri"/>
              </a:rPr>
              <a:t> </a:t>
            </a:r>
            <a:r>
              <a:rPr sz="3200" spc="-25" dirty="0">
                <a:latin typeface="Calibri"/>
                <a:cs typeface="Calibri"/>
              </a:rPr>
              <a:t>systems </a:t>
            </a:r>
            <a:r>
              <a:rPr sz="3200" spc="-5" dirty="0">
                <a:latin typeface="Calibri"/>
                <a:cs typeface="Calibri"/>
              </a:rPr>
              <a:t>such </a:t>
            </a:r>
            <a:r>
              <a:rPr sz="3200" dirty="0">
                <a:latin typeface="Calibri"/>
                <a:cs typeface="Calibri"/>
              </a:rPr>
              <a:t>as </a:t>
            </a:r>
            <a:r>
              <a:rPr sz="3200" spc="-5" dirty="0">
                <a:latin typeface="Calibri"/>
                <a:cs typeface="Calibri"/>
              </a:rPr>
              <a:t>agriculture, </a:t>
            </a:r>
            <a:r>
              <a:rPr sz="3200" spc="-45" dirty="0">
                <a:latin typeface="Calibri"/>
                <a:cs typeface="Calibri"/>
              </a:rPr>
              <a:t>forestry</a:t>
            </a:r>
            <a:r>
              <a:rPr sz="3200" spc="-5" dirty="0">
                <a:latin typeface="Calibri"/>
                <a:cs typeface="Calibri"/>
              </a:rPr>
              <a:t>. </a:t>
            </a:r>
            <a:r>
              <a:rPr sz="3200" dirty="0">
                <a:latin typeface="Calibri"/>
                <a:cs typeface="Calibri"/>
              </a:rPr>
              <a:t>It is </a:t>
            </a:r>
            <a:r>
              <a:rPr sz="3200" spc="-5" dirty="0">
                <a:latin typeface="Calibri"/>
                <a:cs typeface="Calibri"/>
              </a:rPr>
              <a:t>replacing </a:t>
            </a:r>
            <a:r>
              <a:rPr sz="3200" dirty="0">
                <a:latin typeface="Calibri"/>
                <a:cs typeface="Calibri"/>
              </a:rPr>
              <a:t>the </a:t>
            </a:r>
            <a:r>
              <a:rPr sz="3200" spc="-15" dirty="0">
                <a:latin typeface="Calibri"/>
                <a:cs typeface="Calibri"/>
              </a:rPr>
              <a:t>conventional  </a:t>
            </a:r>
            <a:r>
              <a:rPr sz="3200" spc="-5" dirty="0">
                <a:latin typeface="Calibri"/>
                <a:cs typeface="Calibri"/>
              </a:rPr>
              <a:t>techniques </a:t>
            </a:r>
            <a:r>
              <a:rPr sz="3200" spc="-20" dirty="0">
                <a:latin typeface="Calibri"/>
                <a:cs typeface="Calibri"/>
              </a:rPr>
              <a:t>to </a:t>
            </a:r>
            <a:r>
              <a:rPr sz="3200" spc="-15" dirty="0">
                <a:latin typeface="Calibri"/>
                <a:cs typeface="Calibri"/>
              </a:rPr>
              <a:t>perform </a:t>
            </a:r>
            <a:r>
              <a:rPr sz="3200" dirty="0">
                <a:latin typeface="Calibri"/>
                <a:cs typeface="Calibri"/>
              </a:rPr>
              <a:t>the </a:t>
            </a:r>
            <a:r>
              <a:rPr sz="3200" spc="-5" dirty="0">
                <a:latin typeface="Calibri"/>
                <a:cs typeface="Calibri"/>
              </a:rPr>
              <a:t>same </a:t>
            </a:r>
            <a:r>
              <a:rPr sz="3200" spc="-15" dirty="0">
                <a:latin typeface="Calibri"/>
                <a:cs typeface="Calibri"/>
              </a:rPr>
              <a:t>tasks, </a:t>
            </a:r>
            <a:r>
              <a:rPr sz="3200" dirty="0">
                <a:latin typeface="Calibri"/>
                <a:cs typeface="Calibri"/>
              </a:rPr>
              <a:t>with </a:t>
            </a:r>
            <a:r>
              <a:rPr sz="3200" dirty="0">
                <a:solidFill>
                  <a:srgbClr val="00AF50"/>
                </a:solidFill>
                <a:latin typeface="Calibri"/>
                <a:cs typeface="Calibri"/>
              </a:rPr>
              <a:t> </a:t>
            </a:r>
            <a:r>
              <a:rPr sz="3200" b="1" spc="-5" dirty="0">
                <a:solidFill>
                  <a:srgbClr val="00AF50"/>
                </a:solidFill>
                <a:latin typeface="Calibri"/>
                <a:cs typeface="Calibri"/>
              </a:rPr>
              <a:t>efficiency</a:t>
            </a:r>
            <a:r>
              <a:rPr sz="3200" spc="-5" dirty="0">
                <a:solidFill>
                  <a:srgbClr val="00AF50"/>
                </a:solidFill>
                <a:latin typeface="Calibri"/>
                <a:cs typeface="Calibri"/>
              </a:rPr>
              <a:t>.</a:t>
            </a:r>
            <a:endParaRPr sz="3200" dirty="0">
              <a:latin typeface="Calibri"/>
              <a:cs typeface="Calibri"/>
            </a:endParaRPr>
          </a:p>
          <a:p>
            <a:pPr marL="355600" marR="5080" indent="-342900">
              <a:lnSpc>
                <a:spcPct val="90000"/>
              </a:lnSpc>
              <a:spcBef>
                <a:spcPts val="770"/>
              </a:spcBef>
              <a:buFont typeface="Arial"/>
              <a:buChar char="•"/>
              <a:tabLst>
                <a:tab pos="354965" algn="l"/>
                <a:tab pos="355600" algn="l"/>
              </a:tabLst>
            </a:pPr>
            <a:r>
              <a:rPr sz="3200" spc="-5" dirty="0">
                <a:latin typeface="Calibri"/>
                <a:cs typeface="Calibri"/>
              </a:rPr>
              <a:t>Applying </a:t>
            </a:r>
            <a:r>
              <a:rPr sz="3200" spc="-10" dirty="0">
                <a:latin typeface="Calibri"/>
                <a:cs typeface="Calibri"/>
              </a:rPr>
              <a:t>automation </a:t>
            </a:r>
            <a:r>
              <a:rPr sz="3200" spc="-25" dirty="0">
                <a:latin typeface="Calibri"/>
                <a:cs typeface="Calibri"/>
              </a:rPr>
              <a:t>to </a:t>
            </a:r>
            <a:r>
              <a:rPr sz="3200" spc="-5" dirty="0">
                <a:latin typeface="Calibri"/>
                <a:cs typeface="Calibri"/>
              </a:rPr>
              <a:t>agriculture has helped  </a:t>
            </a:r>
            <a:r>
              <a:rPr sz="3200" spc="-20" dirty="0">
                <a:latin typeface="Calibri"/>
                <a:cs typeface="Calibri"/>
              </a:rPr>
              <a:t>create several </a:t>
            </a:r>
            <a:r>
              <a:rPr sz="3200" spc="-5" dirty="0">
                <a:latin typeface="Calibri"/>
                <a:cs typeface="Calibri"/>
              </a:rPr>
              <a:t>advancements </a:t>
            </a:r>
            <a:r>
              <a:rPr sz="3200" spc="-20" dirty="0">
                <a:latin typeface="Calibri"/>
                <a:cs typeface="Calibri"/>
              </a:rPr>
              <a:t>to </a:t>
            </a:r>
            <a:r>
              <a:rPr sz="3200" dirty="0">
                <a:latin typeface="Calibri"/>
                <a:cs typeface="Calibri"/>
              </a:rPr>
              <a:t>the </a:t>
            </a:r>
            <a:r>
              <a:rPr sz="3200" spc="-10" dirty="0">
                <a:latin typeface="Calibri"/>
                <a:cs typeface="Calibri"/>
              </a:rPr>
              <a:t>industry  </a:t>
            </a:r>
            <a:r>
              <a:rPr sz="3200" spc="-5" dirty="0">
                <a:latin typeface="Calibri"/>
                <a:cs typeface="Calibri"/>
              </a:rPr>
              <a:t>while </a:t>
            </a:r>
            <a:r>
              <a:rPr sz="3200" spc="-10" dirty="0">
                <a:latin typeface="Calibri"/>
                <a:cs typeface="Calibri"/>
              </a:rPr>
              <a:t>helping </a:t>
            </a:r>
            <a:r>
              <a:rPr sz="3200" spc="-20" dirty="0">
                <a:latin typeface="Calibri"/>
                <a:cs typeface="Calibri"/>
              </a:rPr>
              <a:t>farmers </a:t>
            </a:r>
            <a:r>
              <a:rPr sz="3200" b="1" spc="-20" dirty="0">
                <a:solidFill>
                  <a:srgbClr val="E36C09"/>
                </a:solidFill>
                <a:latin typeface="Calibri"/>
                <a:cs typeface="Calibri"/>
              </a:rPr>
              <a:t>save </a:t>
            </a:r>
            <a:r>
              <a:rPr sz="3200" b="1" spc="-10" dirty="0">
                <a:solidFill>
                  <a:srgbClr val="E36C09"/>
                </a:solidFill>
                <a:latin typeface="Calibri"/>
                <a:cs typeface="Calibri"/>
              </a:rPr>
              <a:t>money </a:t>
            </a:r>
            <a:r>
              <a:rPr sz="3200" b="1" dirty="0">
                <a:solidFill>
                  <a:srgbClr val="E36C09"/>
                </a:solidFill>
                <a:latin typeface="Calibri"/>
                <a:cs typeface="Calibri"/>
              </a:rPr>
              <a:t>and</a:t>
            </a:r>
            <a:r>
              <a:rPr sz="3200" b="1" spc="60" dirty="0">
                <a:solidFill>
                  <a:srgbClr val="E36C09"/>
                </a:solidFill>
                <a:latin typeface="Calibri"/>
                <a:cs typeface="Calibri"/>
              </a:rPr>
              <a:t> </a:t>
            </a:r>
            <a:r>
              <a:rPr sz="3200" b="1" dirty="0">
                <a:solidFill>
                  <a:srgbClr val="E36C09"/>
                </a:solidFill>
                <a:latin typeface="Calibri"/>
                <a:cs typeface="Calibri"/>
              </a:rPr>
              <a:t>time</a:t>
            </a:r>
            <a:r>
              <a:rPr sz="3200" b="1" dirty="0">
                <a:latin typeface="Calibri"/>
                <a:cs typeface="Calibri"/>
              </a:rPr>
              <a:t>.</a:t>
            </a:r>
            <a:endParaRPr sz="3200" dirty="0">
              <a:latin typeface="Calibri"/>
              <a:cs typeface="Calibri"/>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4" name="object 2"/>
          <p:cNvSpPr/>
          <p:nvPr/>
        </p:nvSpPr>
        <p:spPr>
          <a:xfrm>
            <a:off x="0" y="0"/>
            <a:ext cx="9144000" cy="6857997"/>
          </a:xfrm>
          <a:prstGeom prst="rect">
            <a:avLst/>
          </a:prstGeom>
          <a:blipFill>
            <a:blip r:embed="rId2" cstate="print"/>
            <a:stretch>
              <a:fillRect/>
            </a:stretch>
          </a:blipFill>
        </p:spPr>
        <p:txBody>
          <a:bodyPr wrap="square" lIns="0" tIns="0" rIns="0" bIns="0" rtlCol="0"/>
          <a:lstStyle/>
          <a:p>
            <a:endParaRPr/>
          </a:p>
        </p:txBody>
      </p:sp>
      <p:sp>
        <p:nvSpPr>
          <p:cNvPr id="6" name="object 4"/>
          <p:cNvSpPr txBox="1"/>
          <p:nvPr/>
        </p:nvSpPr>
        <p:spPr>
          <a:xfrm>
            <a:off x="457200" y="1219200"/>
            <a:ext cx="7957702" cy="3028393"/>
          </a:xfrm>
          <a:prstGeom prst="rect">
            <a:avLst/>
          </a:prstGeom>
        </p:spPr>
        <p:txBody>
          <a:bodyPr vert="horz" wrap="square" lIns="0" tIns="12065" rIns="0" bIns="0" rtlCol="0">
            <a:spAutoFit/>
          </a:bodyPr>
          <a:lstStyle/>
          <a:p>
            <a:pPr marL="12700" marR="6350" algn="just">
              <a:lnSpc>
                <a:spcPct val="100000"/>
              </a:lnSpc>
              <a:spcBef>
                <a:spcPts val="95"/>
              </a:spcBef>
              <a:buSzPct val="96428"/>
              <a:tabLst>
                <a:tab pos="137795" algn="l"/>
              </a:tabLst>
            </a:pPr>
            <a:r>
              <a:rPr lang="en-US" sz="2800" b="1" dirty="0">
                <a:latin typeface="Calibri"/>
                <a:cs typeface="Calibri"/>
              </a:rPr>
              <a:t>6.Bandwidth : </a:t>
            </a:r>
            <a:r>
              <a:rPr lang="en-US" sz="2800" dirty="0">
                <a:latin typeface="Calibri"/>
                <a:cs typeface="Calibri"/>
              </a:rPr>
              <a:t>as we’re using HC-12 as a transceiver, we have used the resonance frequency of 433.6 MHZ with a bandwidth of </a:t>
            </a:r>
            <a:r>
              <a:rPr lang="ar-JO" sz="2800" dirty="0">
                <a:latin typeface="Calibri"/>
                <a:cs typeface="Calibri"/>
              </a:rPr>
              <a:t>4</a:t>
            </a:r>
            <a:r>
              <a:rPr lang="en-US" sz="2800" dirty="0">
                <a:latin typeface="Calibri"/>
                <a:cs typeface="Calibri"/>
              </a:rPr>
              <a:t>00 KHZ, which is an industrial bandwidth with a lot of every-day equipment using it so there might be some noise, so we can buy a local bandwidth and use it alone or as we said we can use different type.</a:t>
            </a:r>
          </a:p>
        </p:txBody>
      </p:sp>
    </p:spTree>
    <p:extLst>
      <p:ext uri="{BB962C8B-B14F-4D97-AF65-F5344CB8AC3E}">
        <p14:creationId xmlns:p14="http://schemas.microsoft.com/office/powerpoint/2010/main" val="1954947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4" name="object 2"/>
          <p:cNvSpPr/>
          <p:nvPr/>
        </p:nvSpPr>
        <p:spPr>
          <a:xfrm>
            <a:off x="0" y="0"/>
            <a:ext cx="9144000" cy="6857997"/>
          </a:xfrm>
          <a:prstGeom prst="rect">
            <a:avLst/>
          </a:prstGeom>
          <a:blipFill>
            <a:blip r:embed="rId2" cstate="print"/>
            <a:stretch>
              <a:fillRect/>
            </a:stretch>
          </a:blipFill>
        </p:spPr>
        <p:txBody>
          <a:bodyPr wrap="square" lIns="0" tIns="0" rIns="0" bIns="0" rtlCol="0"/>
          <a:lstStyle/>
          <a:p>
            <a:endParaRPr/>
          </a:p>
        </p:txBody>
      </p:sp>
      <p:sp>
        <p:nvSpPr>
          <p:cNvPr id="6" name="object 4"/>
          <p:cNvSpPr txBox="1"/>
          <p:nvPr/>
        </p:nvSpPr>
        <p:spPr>
          <a:xfrm>
            <a:off x="612140" y="1991690"/>
            <a:ext cx="7005320" cy="1774204"/>
          </a:xfrm>
          <a:prstGeom prst="rect">
            <a:avLst/>
          </a:prstGeom>
        </p:spPr>
        <p:txBody>
          <a:bodyPr vert="horz" wrap="square" lIns="0" tIns="12065" rIns="0" bIns="0" rtlCol="0">
            <a:spAutoFit/>
          </a:bodyPr>
          <a:lstStyle/>
          <a:p>
            <a:pPr marL="12700" marR="6350" algn="just">
              <a:lnSpc>
                <a:spcPct val="100000"/>
              </a:lnSpc>
              <a:spcBef>
                <a:spcPts val="95"/>
              </a:spcBef>
              <a:buSzPct val="96428"/>
              <a:buFont typeface="Arial"/>
              <a:buChar char="•"/>
              <a:tabLst>
                <a:tab pos="137795" algn="l"/>
              </a:tabLst>
            </a:pPr>
            <a:endParaRPr lang="en-US" sz="2800" dirty="0">
              <a:latin typeface="Calibri"/>
              <a:cs typeface="Calibri"/>
            </a:endParaRPr>
          </a:p>
          <a:p>
            <a:pPr marL="12700" marR="6350" algn="just">
              <a:lnSpc>
                <a:spcPct val="100000"/>
              </a:lnSpc>
              <a:spcBef>
                <a:spcPts val="95"/>
              </a:spcBef>
              <a:buSzPct val="96428"/>
              <a:buFont typeface="Arial"/>
              <a:buChar char="•"/>
              <a:tabLst>
                <a:tab pos="137795" algn="l"/>
              </a:tabLst>
            </a:pPr>
            <a:endParaRPr lang="en-US" sz="2800" dirty="0">
              <a:latin typeface="Calibri"/>
              <a:cs typeface="Calibri"/>
            </a:endParaRPr>
          </a:p>
          <a:p>
            <a:pPr marL="12700" marR="6350" algn="just">
              <a:lnSpc>
                <a:spcPct val="100000"/>
              </a:lnSpc>
              <a:spcBef>
                <a:spcPts val="95"/>
              </a:spcBef>
              <a:buSzPct val="96428"/>
              <a:buFont typeface="Arial"/>
              <a:buChar char="•"/>
              <a:tabLst>
                <a:tab pos="137795" algn="l"/>
              </a:tabLst>
            </a:pPr>
            <a:endParaRPr lang="en-US" sz="2800" dirty="0">
              <a:latin typeface="Calibri"/>
              <a:cs typeface="Calibri"/>
            </a:endParaRPr>
          </a:p>
          <a:p>
            <a:pPr marL="12700" marR="6350" algn="just">
              <a:lnSpc>
                <a:spcPct val="100000"/>
              </a:lnSpc>
              <a:spcBef>
                <a:spcPts val="95"/>
              </a:spcBef>
              <a:buSzPct val="96428"/>
              <a:buFont typeface="Arial"/>
              <a:buChar char="•"/>
              <a:tabLst>
                <a:tab pos="137795" algn="l"/>
              </a:tabLst>
            </a:pPr>
            <a:endParaRPr sz="2800" dirty="0">
              <a:latin typeface="Calibri"/>
              <a:cs typeface="Calibri"/>
            </a:endParaRPr>
          </a:p>
        </p:txBody>
      </p:sp>
      <p:sp>
        <p:nvSpPr>
          <p:cNvPr id="7" name="object 3"/>
          <p:cNvSpPr txBox="1">
            <a:spLocks/>
          </p:cNvSpPr>
          <p:nvPr/>
        </p:nvSpPr>
        <p:spPr>
          <a:xfrm>
            <a:off x="2057400" y="892813"/>
            <a:ext cx="4721860" cy="505908"/>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105"/>
              </a:spcBef>
            </a:pPr>
            <a:r>
              <a:rPr lang="en-US" sz="3200" b="1" kern="0" spc="-10" dirty="0">
                <a:solidFill>
                  <a:srgbClr val="000000"/>
                </a:solidFill>
              </a:rPr>
              <a:t>         6.conclusion</a:t>
            </a:r>
            <a:endParaRPr lang="en-US" sz="3200" kern="0" dirty="0"/>
          </a:p>
        </p:txBody>
      </p:sp>
      <p:sp>
        <p:nvSpPr>
          <p:cNvPr id="8" name="object 4"/>
          <p:cNvSpPr txBox="1"/>
          <p:nvPr/>
        </p:nvSpPr>
        <p:spPr>
          <a:xfrm>
            <a:off x="612140" y="1590043"/>
            <a:ext cx="7005320" cy="4321055"/>
          </a:xfrm>
          <a:prstGeom prst="rect">
            <a:avLst/>
          </a:prstGeom>
        </p:spPr>
        <p:txBody>
          <a:bodyPr vert="horz" wrap="square" lIns="0" tIns="12065" rIns="0" bIns="0" rtlCol="0">
            <a:spAutoFit/>
          </a:bodyPr>
          <a:lstStyle/>
          <a:p>
            <a:pPr marL="12700" marR="6350" algn="just">
              <a:lnSpc>
                <a:spcPct val="100000"/>
              </a:lnSpc>
              <a:spcBef>
                <a:spcPts val="95"/>
              </a:spcBef>
              <a:buSzPct val="96428"/>
              <a:buFont typeface="Arial"/>
              <a:buChar char="•"/>
              <a:tabLst>
                <a:tab pos="137795" algn="l"/>
              </a:tabLst>
            </a:pPr>
            <a:r>
              <a:rPr lang="en-US" sz="2800" dirty="0">
                <a:cs typeface="Calibri"/>
              </a:rPr>
              <a:t>approximately every operation  in </a:t>
            </a:r>
            <a:r>
              <a:rPr lang="en-US" sz="2800" dirty="0">
                <a:latin typeface="Calibri"/>
                <a:cs typeface="Calibri"/>
              </a:rPr>
              <a:t>agriculture starting with ploughing, planting, fertilizing, spraying, monitoring…</a:t>
            </a:r>
            <a:r>
              <a:rPr lang="en-US" sz="2800" dirty="0" err="1">
                <a:latin typeface="Calibri"/>
                <a:cs typeface="Calibri"/>
              </a:rPr>
              <a:t>etc</a:t>
            </a:r>
            <a:r>
              <a:rPr lang="en-US" sz="2800" dirty="0">
                <a:latin typeface="Calibri"/>
                <a:cs typeface="Calibri"/>
              </a:rPr>
              <a:t> needs a separated system includes of robots and a one control system that connects them in an integrated way, this project is only to cover ploughing and planting process , it’s good to mention that when combining robots with this process it doesn't eliminate the human power, it just help human so the operation can be easier for them.</a:t>
            </a:r>
            <a:endParaRPr sz="2800" dirty="0">
              <a:latin typeface="Calibri"/>
              <a:cs typeface="Calibri"/>
            </a:endParaRPr>
          </a:p>
        </p:txBody>
      </p:sp>
    </p:spTree>
    <p:extLst>
      <p:ext uri="{BB962C8B-B14F-4D97-AF65-F5344CB8AC3E}">
        <p14:creationId xmlns:p14="http://schemas.microsoft.com/office/powerpoint/2010/main" val="42351786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9144000" cy="6860194"/>
          </a:xfrm>
          <a:prstGeom prst="rect">
            <a:avLst/>
          </a:prstGeom>
        </p:spPr>
      </p:pic>
      <p:sp>
        <p:nvSpPr>
          <p:cNvPr id="6" name="object 2"/>
          <p:cNvSpPr txBox="1">
            <a:spLocks/>
          </p:cNvSpPr>
          <p:nvPr/>
        </p:nvSpPr>
        <p:spPr>
          <a:xfrm>
            <a:off x="152400" y="817136"/>
            <a:ext cx="8229600" cy="697230"/>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905" algn="ctr">
              <a:spcBef>
                <a:spcPts val="105"/>
              </a:spcBef>
            </a:pPr>
            <a:r>
              <a:rPr lang="en-US" kern="0" spc="-5" dirty="0"/>
              <a:t>Thank you for listening</a:t>
            </a:r>
          </a:p>
        </p:txBody>
      </p:sp>
    </p:spTree>
    <p:extLst>
      <p:ext uri="{BB962C8B-B14F-4D97-AF65-F5344CB8AC3E}">
        <p14:creationId xmlns:p14="http://schemas.microsoft.com/office/powerpoint/2010/main" val="14351627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642937"/>
            <a:ext cx="9144000" cy="6215060"/>
          </a:xfrm>
          <a:prstGeom prst="rect">
            <a:avLst/>
          </a:prstGeom>
          <a:blipFill>
            <a:blip r:embed="rId2" cstate="print"/>
            <a:stretch>
              <a:fillRect/>
            </a:stretch>
          </a:blipFill>
        </p:spPr>
        <p:txBody>
          <a:bodyPr wrap="square" lIns="0" tIns="0" rIns="0" bIns="0" rtlCol="0"/>
          <a:lstStyle/>
          <a:p>
            <a:endParaRPr/>
          </a:p>
        </p:txBody>
      </p:sp>
      <p:sp>
        <p:nvSpPr>
          <p:cNvPr id="4" name="object 4"/>
          <p:cNvSpPr txBox="1"/>
          <p:nvPr/>
        </p:nvSpPr>
        <p:spPr>
          <a:xfrm>
            <a:off x="535940" y="1538021"/>
            <a:ext cx="8042275" cy="4445191"/>
          </a:xfrm>
          <a:prstGeom prst="rect">
            <a:avLst/>
          </a:prstGeom>
        </p:spPr>
        <p:txBody>
          <a:bodyPr vert="horz" wrap="square" lIns="0" tIns="47625" rIns="0" bIns="0" rtlCol="0">
            <a:spAutoFit/>
          </a:bodyPr>
          <a:lstStyle/>
          <a:p>
            <a:pPr marL="12700">
              <a:lnSpc>
                <a:spcPct val="100000"/>
              </a:lnSpc>
              <a:spcBef>
                <a:spcPts val="375"/>
              </a:spcBef>
            </a:pPr>
            <a:r>
              <a:rPr lang="en-US" sz="3200" b="1" dirty="0">
                <a:solidFill>
                  <a:srgbClr val="4F6128"/>
                </a:solidFill>
                <a:latin typeface="Arial"/>
                <a:cs typeface="Arial"/>
              </a:rPr>
              <a:t>What will this project provide</a:t>
            </a:r>
          </a:p>
          <a:p>
            <a:pPr marL="355600" marR="151130" indent="-342900">
              <a:lnSpc>
                <a:spcPct val="90000"/>
              </a:lnSpc>
              <a:spcBef>
                <a:spcPts val="660"/>
              </a:spcBef>
              <a:buFont typeface="Arial"/>
              <a:buChar char="•"/>
              <a:tabLst>
                <a:tab pos="354965" algn="l"/>
                <a:tab pos="355600" algn="l"/>
              </a:tabLst>
            </a:pPr>
            <a:r>
              <a:rPr lang="en-US" sz="3200" spc="-10" dirty="0">
                <a:latin typeface="Calibri"/>
                <a:cs typeface="Calibri"/>
              </a:rPr>
              <a:t>fully remotely-automated system that is capable of planting seedling.</a:t>
            </a:r>
          </a:p>
          <a:p>
            <a:pPr marL="355600" marR="151130" indent="-342900">
              <a:lnSpc>
                <a:spcPct val="90000"/>
              </a:lnSpc>
              <a:spcBef>
                <a:spcPts val="660"/>
              </a:spcBef>
              <a:buFont typeface="Arial"/>
              <a:buChar char="•"/>
              <a:tabLst>
                <a:tab pos="354965" algn="l"/>
                <a:tab pos="355600" algn="l"/>
              </a:tabLst>
            </a:pPr>
            <a:r>
              <a:rPr lang="en-US" sz="3200" spc="-10" dirty="0">
                <a:cs typeface="Calibri"/>
              </a:rPr>
              <a:t>High speed and a good accuracy and precision</a:t>
            </a:r>
            <a:endParaRPr lang="en-US" sz="3200" spc="-10" dirty="0">
              <a:latin typeface="Calibri"/>
              <a:cs typeface="Calibri"/>
            </a:endParaRPr>
          </a:p>
          <a:p>
            <a:pPr marL="355600" marR="151130" indent="-342900">
              <a:lnSpc>
                <a:spcPct val="90000"/>
              </a:lnSpc>
              <a:spcBef>
                <a:spcPts val="660"/>
              </a:spcBef>
              <a:buFont typeface="Arial"/>
              <a:buChar char="•"/>
              <a:tabLst>
                <a:tab pos="354965" algn="l"/>
                <a:tab pos="355600" algn="l"/>
              </a:tabLst>
            </a:pPr>
            <a:r>
              <a:rPr lang="en-US" sz="3200" spc="-10" dirty="0">
                <a:latin typeface="Calibri"/>
                <a:cs typeface="Calibri"/>
              </a:rPr>
              <a:t>Easy to handle by the client and to adjust the parameters of it.</a:t>
            </a:r>
          </a:p>
          <a:p>
            <a:pPr marL="355600" marR="151130" indent="-342900">
              <a:lnSpc>
                <a:spcPct val="90000"/>
              </a:lnSpc>
              <a:spcBef>
                <a:spcPts val="660"/>
              </a:spcBef>
              <a:buFont typeface="Arial"/>
              <a:buChar char="•"/>
              <a:tabLst>
                <a:tab pos="354965" algn="l"/>
                <a:tab pos="355600" algn="l"/>
              </a:tabLst>
            </a:pPr>
            <a:r>
              <a:rPr lang="en-US" sz="3200" spc="-10" dirty="0">
                <a:latin typeface="Calibri"/>
                <a:cs typeface="Calibri"/>
              </a:rPr>
              <a:t>Powerful tools to provide a good performance </a:t>
            </a:r>
          </a:p>
        </p:txBody>
      </p:sp>
    </p:spTree>
    <p:extLst>
      <p:ext uri="{BB962C8B-B14F-4D97-AF65-F5344CB8AC3E}">
        <p14:creationId xmlns:p14="http://schemas.microsoft.com/office/powerpoint/2010/main" val="31953736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Text Placeholder 2"/>
          <p:cNvSpPr>
            <a:spLocks noGrp="1"/>
          </p:cNvSpPr>
          <p:nvPr>
            <p:ph type="body" idx="1"/>
          </p:nvPr>
        </p:nvSpPr>
        <p:spPr>
          <a:xfrm>
            <a:off x="634060" y="1854454"/>
            <a:ext cx="7875879" cy="307777"/>
          </a:xfrm>
        </p:spPr>
        <p:txBody>
          <a:bodyPr/>
          <a:lstStyle/>
          <a:p>
            <a:r>
              <a:rPr lang="en-US" dirty="0"/>
              <a:t>methodology</a:t>
            </a:r>
          </a:p>
        </p:txBody>
      </p:sp>
      <p:sp>
        <p:nvSpPr>
          <p:cNvPr id="4" name="object 2"/>
          <p:cNvSpPr/>
          <p:nvPr/>
        </p:nvSpPr>
        <p:spPr>
          <a:xfrm>
            <a:off x="-1" y="0"/>
            <a:ext cx="9144000" cy="6857997"/>
          </a:xfrm>
          <a:prstGeom prst="rect">
            <a:avLst/>
          </a:prstGeom>
          <a:blipFill>
            <a:blip r:embed="rId2" cstate="print"/>
            <a:stretch>
              <a:fillRect/>
            </a:stretch>
          </a:blipFill>
        </p:spPr>
        <p:txBody>
          <a:bodyPr wrap="square" lIns="0" tIns="0" rIns="0" bIns="0" rtlCol="0"/>
          <a:lstStyle/>
          <a:p>
            <a:endParaRPr/>
          </a:p>
        </p:txBody>
      </p:sp>
      <p:sp>
        <p:nvSpPr>
          <p:cNvPr id="6" name="object 3"/>
          <p:cNvSpPr txBox="1">
            <a:spLocks/>
          </p:cNvSpPr>
          <p:nvPr/>
        </p:nvSpPr>
        <p:spPr>
          <a:xfrm>
            <a:off x="2895600" y="1253685"/>
            <a:ext cx="2893061" cy="505908"/>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105"/>
              </a:spcBef>
            </a:pPr>
            <a:r>
              <a:rPr lang="en-US" sz="3200" b="1" kern="0" spc="-10" dirty="0">
                <a:solidFill>
                  <a:srgbClr val="000000"/>
                </a:solidFill>
              </a:rPr>
              <a:t>2.Methodology</a:t>
            </a:r>
            <a:endParaRPr lang="en-US" sz="3200" kern="0" dirty="0"/>
          </a:p>
        </p:txBody>
      </p:sp>
      <p:sp>
        <p:nvSpPr>
          <p:cNvPr id="7" name="object 4"/>
          <p:cNvSpPr txBox="1"/>
          <p:nvPr/>
        </p:nvSpPr>
        <p:spPr>
          <a:xfrm>
            <a:off x="612140" y="1991690"/>
            <a:ext cx="7005320" cy="3928640"/>
          </a:xfrm>
          <a:prstGeom prst="rect">
            <a:avLst/>
          </a:prstGeom>
        </p:spPr>
        <p:txBody>
          <a:bodyPr vert="horz" wrap="square" lIns="0" tIns="12065" rIns="0" bIns="0" rtlCol="0">
            <a:spAutoFit/>
          </a:bodyPr>
          <a:lstStyle/>
          <a:p>
            <a:pPr marL="12700" marR="6350" algn="just">
              <a:lnSpc>
                <a:spcPct val="100000"/>
              </a:lnSpc>
              <a:spcBef>
                <a:spcPts val="95"/>
              </a:spcBef>
              <a:buSzPct val="96428"/>
              <a:buFont typeface="Arial"/>
              <a:buChar char="•"/>
              <a:tabLst>
                <a:tab pos="137795" algn="l"/>
              </a:tabLst>
            </a:pPr>
            <a:r>
              <a:rPr lang="en-US" sz="2800" dirty="0">
                <a:latin typeface="Calibri"/>
                <a:cs typeface="Calibri"/>
              </a:rPr>
              <a:t>Two separated systems were taken.</a:t>
            </a:r>
          </a:p>
          <a:p>
            <a:pPr marL="12700" marR="6350" algn="just">
              <a:lnSpc>
                <a:spcPct val="100000"/>
              </a:lnSpc>
              <a:spcBef>
                <a:spcPts val="95"/>
              </a:spcBef>
              <a:buSzPct val="96428"/>
              <a:buFont typeface="Arial"/>
              <a:buChar char="•"/>
              <a:tabLst>
                <a:tab pos="137795" algn="l"/>
              </a:tabLst>
            </a:pPr>
            <a:r>
              <a:rPr lang="en-US" sz="2800" dirty="0">
                <a:latin typeface="Calibri"/>
                <a:cs typeface="Calibri"/>
              </a:rPr>
              <a:t>1.the first is the </a:t>
            </a:r>
            <a:r>
              <a:rPr lang="en-US" sz="2800" b="1" dirty="0">
                <a:latin typeface="Calibri"/>
                <a:cs typeface="Calibri"/>
              </a:rPr>
              <a:t>wireless control system </a:t>
            </a:r>
            <a:r>
              <a:rPr lang="en-US" sz="2800" dirty="0">
                <a:latin typeface="Calibri"/>
                <a:cs typeface="Calibri"/>
              </a:rPr>
              <a:t>which gives the robot the information like the length of the land and the distance between each seedling and the other.</a:t>
            </a:r>
          </a:p>
          <a:p>
            <a:pPr marL="12700" marR="6350" algn="just">
              <a:lnSpc>
                <a:spcPct val="100000"/>
              </a:lnSpc>
              <a:spcBef>
                <a:spcPts val="95"/>
              </a:spcBef>
              <a:buSzPct val="96428"/>
              <a:buFont typeface="Arial"/>
              <a:buChar char="•"/>
              <a:tabLst>
                <a:tab pos="137795" algn="l"/>
              </a:tabLst>
            </a:pPr>
            <a:r>
              <a:rPr lang="en-US" sz="2800" dirty="0">
                <a:latin typeface="Calibri"/>
                <a:cs typeface="Calibri"/>
              </a:rPr>
              <a:t>2.the second is the </a:t>
            </a:r>
            <a:r>
              <a:rPr lang="en-US" sz="2800" b="1" dirty="0">
                <a:latin typeface="Calibri"/>
                <a:cs typeface="Calibri"/>
              </a:rPr>
              <a:t>agriculture robot system </a:t>
            </a:r>
            <a:r>
              <a:rPr lang="en-US" sz="2800" dirty="0">
                <a:latin typeface="Calibri"/>
                <a:cs typeface="Calibri"/>
              </a:rPr>
              <a:t>which will receive the information and will plant the seedling each in it’s place.</a:t>
            </a:r>
          </a:p>
          <a:p>
            <a:pPr marL="12700" marR="6350" algn="just">
              <a:lnSpc>
                <a:spcPct val="100000"/>
              </a:lnSpc>
              <a:spcBef>
                <a:spcPts val="95"/>
              </a:spcBef>
              <a:buSzPct val="96428"/>
              <a:buFont typeface="Arial"/>
              <a:buChar char="•"/>
              <a:tabLst>
                <a:tab pos="137795" algn="l"/>
              </a:tabLst>
            </a:pPr>
            <a:endParaRPr sz="2800" dirty="0">
              <a:latin typeface="Calibri"/>
              <a:cs typeface="Calibri"/>
            </a:endParaRPr>
          </a:p>
        </p:txBody>
      </p:sp>
    </p:spTree>
    <p:extLst>
      <p:ext uri="{BB962C8B-B14F-4D97-AF65-F5344CB8AC3E}">
        <p14:creationId xmlns:p14="http://schemas.microsoft.com/office/powerpoint/2010/main" val="21332669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4" name="object 2"/>
          <p:cNvSpPr/>
          <p:nvPr/>
        </p:nvSpPr>
        <p:spPr>
          <a:xfrm>
            <a:off x="-1" y="0"/>
            <a:ext cx="9144000" cy="6857997"/>
          </a:xfrm>
          <a:prstGeom prst="rect">
            <a:avLst/>
          </a:prstGeom>
          <a:blipFill>
            <a:blip r:embed="rId2" cstate="print"/>
            <a:stretch>
              <a:fillRect/>
            </a:stretch>
          </a:blipFill>
        </p:spPr>
        <p:txBody>
          <a:bodyPr wrap="square" lIns="0" tIns="0" rIns="0" bIns="0" rtlCol="0"/>
          <a:lstStyle/>
          <a:p>
            <a:endParaRPr dirty="0"/>
          </a:p>
        </p:txBody>
      </p:sp>
      <p:sp>
        <p:nvSpPr>
          <p:cNvPr id="5" name="object 4"/>
          <p:cNvSpPr txBox="1"/>
          <p:nvPr/>
        </p:nvSpPr>
        <p:spPr>
          <a:xfrm>
            <a:off x="612139" y="1991690"/>
            <a:ext cx="7084061" cy="5246949"/>
          </a:xfrm>
          <a:prstGeom prst="rect">
            <a:avLst/>
          </a:prstGeom>
        </p:spPr>
        <p:txBody>
          <a:bodyPr vert="horz" wrap="square" lIns="0" tIns="12065" rIns="0" bIns="0" rtlCol="0">
            <a:spAutoFit/>
          </a:bodyPr>
          <a:lstStyle/>
          <a:p>
            <a:pPr marL="12700" marR="6350" algn="just">
              <a:lnSpc>
                <a:spcPct val="100000"/>
              </a:lnSpc>
              <a:spcBef>
                <a:spcPts val="95"/>
              </a:spcBef>
              <a:buSzPct val="96428"/>
              <a:tabLst>
                <a:tab pos="137795" algn="l"/>
              </a:tabLst>
            </a:pPr>
            <a:r>
              <a:rPr lang="en-US" sz="2800" dirty="0">
                <a:latin typeface="Calibri"/>
                <a:cs typeface="Calibri"/>
              </a:rPr>
              <a:t>It will be formed of:</a:t>
            </a:r>
          </a:p>
          <a:p>
            <a:pPr marL="12700" marR="6350" algn="just">
              <a:lnSpc>
                <a:spcPct val="100000"/>
              </a:lnSpc>
              <a:spcBef>
                <a:spcPts val="95"/>
              </a:spcBef>
              <a:buSzPct val="96428"/>
              <a:tabLst>
                <a:tab pos="137795" algn="l"/>
              </a:tabLst>
            </a:pPr>
            <a:r>
              <a:rPr lang="en-US" sz="2800" dirty="0">
                <a:latin typeface="Calibri"/>
                <a:cs typeface="Calibri"/>
              </a:rPr>
              <a:t>1.Keypad:the interface input for the client, and by using he will enter the wanted values like the distance between seedlings and land length.</a:t>
            </a:r>
          </a:p>
          <a:p>
            <a:pPr marL="12700" marR="6350" algn="just">
              <a:lnSpc>
                <a:spcPct val="100000"/>
              </a:lnSpc>
              <a:spcBef>
                <a:spcPts val="95"/>
              </a:spcBef>
              <a:buSzPct val="96428"/>
              <a:tabLst>
                <a:tab pos="137795" algn="l"/>
              </a:tabLst>
            </a:pPr>
            <a:r>
              <a:rPr lang="en-US" sz="2800" dirty="0">
                <a:latin typeface="Calibri"/>
                <a:cs typeface="Calibri"/>
              </a:rPr>
              <a:t>2.Arduino Uno: the controller  will receive the information from the keypad and give it to the LCD and transceiver</a:t>
            </a:r>
          </a:p>
          <a:p>
            <a:pPr marL="12700" marR="6350" algn="just">
              <a:lnSpc>
                <a:spcPct val="100000"/>
              </a:lnSpc>
              <a:spcBef>
                <a:spcPts val="95"/>
              </a:spcBef>
              <a:buSzPct val="96428"/>
              <a:tabLst>
                <a:tab pos="137795" algn="l"/>
              </a:tabLst>
            </a:pPr>
            <a:r>
              <a:rPr lang="en-US" sz="2800" dirty="0">
                <a:latin typeface="Calibri"/>
                <a:cs typeface="Calibri"/>
              </a:rPr>
              <a:t>3.LCD: the interface output for the client to show what are the numbers he entered</a:t>
            </a:r>
          </a:p>
          <a:p>
            <a:pPr marL="12700" marR="6350" algn="just">
              <a:lnSpc>
                <a:spcPct val="100000"/>
              </a:lnSpc>
              <a:spcBef>
                <a:spcPts val="95"/>
              </a:spcBef>
              <a:buSzPct val="96428"/>
              <a:tabLst>
                <a:tab pos="137795" algn="l"/>
              </a:tabLst>
            </a:pPr>
            <a:r>
              <a:rPr lang="en-US" sz="2800" dirty="0">
                <a:latin typeface="Calibri"/>
                <a:cs typeface="Calibri"/>
              </a:rPr>
              <a:t>4.Transceiver: will send the information needed to the other transceiver on the robot   </a:t>
            </a:r>
          </a:p>
          <a:p>
            <a:pPr marL="12700" marR="6350" algn="just">
              <a:lnSpc>
                <a:spcPct val="100000"/>
              </a:lnSpc>
              <a:spcBef>
                <a:spcPts val="95"/>
              </a:spcBef>
              <a:buSzPct val="96428"/>
              <a:buFont typeface="Arial"/>
              <a:buChar char="•"/>
              <a:tabLst>
                <a:tab pos="137795" algn="l"/>
              </a:tabLst>
            </a:pPr>
            <a:endParaRPr sz="2800" dirty="0">
              <a:latin typeface="Calibri"/>
              <a:cs typeface="Calibri"/>
            </a:endParaRPr>
          </a:p>
        </p:txBody>
      </p:sp>
      <p:sp>
        <p:nvSpPr>
          <p:cNvPr id="6" name="object 3"/>
          <p:cNvSpPr txBox="1">
            <a:spLocks/>
          </p:cNvSpPr>
          <p:nvPr/>
        </p:nvSpPr>
        <p:spPr>
          <a:xfrm>
            <a:off x="2402202" y="1398181"/>
            <a:ext cx="3503931" cy="764953"/>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105"/>
              </a:spcBef>
            </a:pPr>
            <a:r>
              <a:rPr lang="en-US" sz="2400" b="1" kern="0" spc="-10" dirty="0">
                <a:solidFill>
                  <a:schemeClr val="tx1"/>
                </a:solidFill>
              </a:rPr>
              <a:t>2.1 </a:t>
            </a:r>
            <a:r>
              <a:rPr lang="en-US" sz="2400" b="1" dirty="0">
                <a:solidFill>
                  <a:schemeClr val="tx1"/>
                </a:solidFill>
              </a:rPr>
              <a:t>wireless control system </a:t>
            </a:r>
          </a:p>
          <a:p>
            <a:pPr marL="12700">
              <a:spcBef>
                <a:spcPts val="105"/>
              </a:spcBef>
            </a:pPr>
            <a:endParaRPr lang="en-US" sz="2400" kern="0" dirty="0">
              <a:solidFill>
                <a:schemeClr val="tx1"/>
              </a:solidFill>
            </a:endParaRPr>
          </a:p>
        </p:txBody>
      </p:sp>
    </p:spTree>
    <p:extLst>
      <p:ext uri="{BB962C8B-B14F-4D97-AF65-F5344CB8AC3E}">
        <p14:creationId xmlns:p14="http://schemas.microsoft.com/office/powerpoint/2010/main" val="10195369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4" name="object 2"/>
          <p:cNvSpPr/>
          <p:nvPr/>
        </p:nvSpPr>
        <p:spPr>
          <a:xfrm>
            <a:off x="-1" y="0"/>
            <a:ext cx="9144000" cy="6857997"/>
          </a:xfrm>
          <a:prstGeom prst="rect">
            <a:avLst/>
          </a:prstGeom>
          <a:blipFill>
            <a:blip r:embed="rId2" cstate="print"/>
            <a:stretch>
              <a:fillRect/>
            </a:stretch>
          </a:blipFill>
        </p:spPr>
        <p:txBody>
          <a:bodyPr wrap="square" lIns="0" tIns="0" rIns="0" bIns="0" rtlCol="0"/>
          <a:lstStyle/>
          <a:p>
            <a:r>
              <a:rPr lang="en-US" dirty="0"/>
              <a:t>s</a:t>
            </a:r>
            <a:endParaRPr dirty="0"/>
          </a:p>
        </p:txBody>
      </p:sp>
      <p:pic>
        <p:nvPicPr>
          <p:cNvPr id="1026" name="Picture 2" descr="C:\Users\Abd\Desktop\transmitt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1752600"/>
            <a:ext cx="6324600" cy="4177339"/>
          </a:xfrm>
          <a:prstGeom prst="rect">
            <a:avLst/>
          </a:prstGeom>
          <a:noFill/>
          <a:extLst>
            <a:ext uri="{909E8E84-426E-40DD-AFC4-6F175D3DCCD1}">
              <a14:hiddenFill xmlns:a14="http://schemas.microsoft.com/office/drawing/2010/main">
                <a:solidFill>
                  <a:srgbClr val="FFFFFF"/>
                </a:solidFill>
              </a14:hiddenFill>
            </a:ext>
          </a:extLst>
        </p:spPr>
      </p:pic>
      <p:sp>
        <p:nvSpPr>
          <p:cNvPr id="7" name="object 3"/>
          <p:cNvSpPr txBox="1">
            <a:spLocks/>
          </p:cNvSpPr>
          <p:nvPr/>
        </p:nvSpPr>
        <p:spPr>
          <a:xfrm>
            <a:off x="1676401" y="1066800"/>
            <a:ext cx="5029200" cy="382797"/>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105"/>
              </a:spcBef>
            </a:pPr>
            <a:r>
              <a:rPr lang="en-US" sz="2400" b="1" kern="0" dirty="0">
                <a:solidFill>
                  <a:schemeClr val="tx1"/>
                </a:solidFill>
              </a:rPr>
              <a:t>Flowchart of </a:t>
            </a:r>
            <a:r>
              <a:rPr lang="en-US" sz="2400" b="1" dirty="0">
                <a:solidFill>
                  <a:schemeClr val="tx1"/>
                </a:solidFill>
              </a:rPr>
              <a:t>wireless control system</a:t>
            </a:r>
            <a:r>
              <a:rPr lang="en-US" sz="2400" b="1" kern="0" dirty="0">
                <a:solidFill>
                  <a:schemeClr val="tx1"/>
                </a:solidFill>
              </a:rPr>
              <a:t> </a:t>
            </a:r>
          </a:p>
        </p:txBody>
      </p:sp>
    </p:spTree>
    <p:extLst>
      <p:ext uri="{BB962C8B-B14F-4D97-AF65-F5344CB8AC3E}">
        <p14:creationId xmlns:p14="http://schemas.microsoft.com/office/powerpoint/2010/main" val="15428918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4" name="object 2"/>
          <p:cNvSpPr/>
          <p:nvPr/>
        </p:nvSpPr>
        <p:spPr>
          <a:xfrm>
            <a:off x="-1" y="0"/>
            <a:ext cx="9144000" cy="6857997"/>
          </a:xfrm>
          <a:prstGeom prst="rect">
            <a:avLst/>
          </a:prstGeom>
          <a:blipFill>
            <a:blip r:embed="rId2" cstate="print"/>
            <a:stretch>
              <a:fillRect/>
            </a:stretch>
          </a:blipFill>
        </p:spPr>
        <p:txBody>
          <a:bodyPr wrap="square" lIns="0" tIns="0" rIns="0" bIns="0" rtlCol="0"/>
          <a:lstStyle/>
          <a:p>
            <a:endParaRPr dirty="0"/>
          </a:p>
        </p:txBody>
      </p:sp>
      <p:sp>
        <p:nvSpPr>
          <p:cNvPr id="5" name="object 4"/>
          <p:cNvSpPr txBox="1"/>
          <p:nvPr/>
        </p:nvSpPr>
        <p:spPr>
          <a:xfrm>
            <a:off x="612139" y="1991690"/>
            <a:ext cx="7084061" cy="4816062"/>
          </a:xfrm>
          <a:prstGeom prst="rect">
            <a:avLst/>
          </a:prstGeom>
        </p:spPr>
        <p:txBody>
          <a:bodyPr vert="horz" wrap="square" lIns="0" tIns="12065" rIns="0" bIns="0" rtlCol="0">
            <a:spAutoFit/>
          </a:bodyPr>
          <a:lstStyle/>
          <a:p>
            <a:pPr marL="12700" marR="6350" algn="just">
              <a:lnSpc>
                <a:spcPct val="100000"/>
              </a:lnSpc>
              <a:spcBef>
                <a:spcPts val="95"/>
              </a:spcBef>
              <a:buSzPct val="96428"/>
              <a:tabLst>
                <a:tab pos="137795" algn="l"/>
              </a:tabLst>
            </a:pPr>
            <a:r>
              <a:rPr lang="en-US" sz="2800" dirty="0">
                <a:latin typeface="Calibri"/>
                <a:cs typeface="Calibri"/>
              </a:rPr>
              <a:t>It will be formed of 4 parts:</a:t>
            </a:r>
          </a:p>
          <a:p>
            <a:pPr marL="12700" marR="6350" algn="just">
              <a:lnSpc>
                <a:spcPct val="100000"/>
              </a:lnSpc>
              <a:spcBef>
                <a:spcPts val="95"/>
              </a:spcBef>
              <a:buSzPct val="96428"/>
              <a:buFont typeface="Arial"/>
              <a:buChar char="•"/>
              <a:tabLst>
                <a:tab pos="137795" algn="l"/>
              </a:tabLst>
            </a:pPr>
            <a:r>
              <a:rPr lang="ar-JO" sz="2800" dirty="0">
                <a:latin typeface="Calibri"/>
                <a:cs typeface="Calibri"/>
              </a:rPr>
              <a:t>1</a:t>
            </a:r>
            <a:r>
              <a:rPr lang="en-US" sz="2800" dirty="0">
                <a:latin typeface="Calibri"/>
                <a:cs typeface="Calibri"/>
              </a:rPr>
              <a:t>.moving part: which will move the robot to the destination of the seedling.</a:t>
            </a:r>
          </a:p>
          <a:p>
            <a:pPr marL="12700" marR="6350" algn="just">
              <a:lnSpc>
                <a:spcPct val="100000"/>
              </a:lnSpc>
              <a:spcBef>
                <a:spcPts val="95"/>
              </a:spcBef>
              <a:buSzPct val="96428"/>
              <a:buFont typeface="Arial"/>
              <a:buChar char="•"/>
              <a:tabLst>
                <a:tab pos="137795" algn="l"/>
              </a:tabLst>
            </a:pPr>
            <a:r>
              <a:rPr lang="en-US" sz="2800" dirty="0">
                <a:latin typeface="Calibri"/>
                <a:cs typeface="Calibri"/>
              </a:rPr>
              <a:t>2.robotic arm part: which will grab the seedling and put it into the digger</a:t>
            </a:r>
          </a:p>
          <a:p>
            <a:pPr marL="12700" marR="6350" algn="just">
              <a:lnSpc>
                <a:spcPct val="100000"/>
              </a:lnSpc>
              <a:spcBef>
                <a:spcPts val="95"/>
              </a:spcBef>
              <a:buSzPct val="96428"/>
              <a:buFont typeface="Arial"/>
              <a:buChar char="•"/>
              <a:tabLst>
                <a:tab pos="137795" algn="l"/>
              </a:tabLst>
            </a:pPr>
            <a:r>
              <a:rPr lang="en-US" sz="2800" dirty="0">
                <a:latin typeface="Calibri"/>
                <a:cs typeface="Calibri"/>
              </a:rPr>
              <a:t>3.digger part: which will work to dig the ground and put the seedling in it</a:t>
            </a:r>
          </a:p>
          <a:p>
            <a:pPr marL="12700" marR="6350" algn="just">
              <a:lnSpc>
                <a:spcPct val="100000"/>
              </a:lnSpc>
              <a:spcBef>
                <a:spcPts val="95"/>
              </a:spcBef>
              <a:buSzPct val="96428"/>
              <a:buFont typeface="Arial"/>
              <a:buChar char="•"/>
              <a:tabLst>
                <a:tab pos="137795" algn="l"/>
              </a:tabLst>
            </a:pPr>
            <a:r>
              <a:rPr lang="en-US" sz="2800" dirty="0">
                <a:latin typeface="Calibri"/>
                <a:cs typeface="Calibri"/>
              </a:rPr>
              <a:t>4.receiver part: will receive the information from the transmitter</a:t>
            </a:r>
          </a:p>
          <a:p>
            <a:pPr marL="12700" marR="6350" algn="just">
              <a:lnSpc>
                <a:spcPct val="100000"/>
              </a:lnSpc>
              <a:spcBef>
                <a:spcPts val="95"/>
              </a:spcBef>
              <a:buSzPct val="96428"/>
              <a:buFont typeface="Arial"/>
              <a:buChar char="•"/>
              <a:tabLst>
                <a:tab pos="137795" algn="l"/>
              </a:tabLst>
            </a:pPr>
            <a:r>
              <a:rPr lang="en-US" sz="2800" dirty="0">
                <a:latin typeface="Calibri"/>
                <a:cs typeface="Calibri"/>
              </a:rPr>
              <a:t>5.Arduino Mega: the controller to link all these systems together </a:t>
            </a:r>
          </a:p>
        </p:txBody>
      </p:sp>
      <p:sp>
        <p:nvSpPr>
          <p:cNvPr id="6" name="object 3"/>
          <p:cNvSpPr txBox="1">
            <a:spLocks/>
          </p:cNvSpPr>
          <p:nvPr/>
        </p:nvSpPr>
        <p:spPr>
          <a:xfrm>
            <a:off x="1888170" y="1226737"/>
            <a:ext cx="4531997" cy="764953"/>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105"/>
              </a:spcBef>
            </a:pPr>
            <a:r>
              <a:rPr lang="en-US" sz="2400" b="1" kern="0" spc="-10" dirty="0">
                <a:solidFill>
                  <a:schemeClr val="tx1"/>
                </a:solidFill>
              </a:rPr>
              <a:t>2.2 </a:t>
            </a:r>
            <a:r>
              <a:rPr lang="en-US" sz="2400" b="1" dirty="0">
                <a:solidFill>
                  <a:schemeClr val="tx1"/>
                </a:solidFill>
              </a:rPr>
              <a:t>Agriculture robot system </a:t>
            </a:r>
          </a:p>
          <a:p>
            <a:pPr marL="12700">
              <a:spcBef>
                <a:spcPts val="105"/>
              </a:spcBef>
            </a:pPr>
            <a:endParaRPr lang="en-US" sz="2400" kern="0" dirty="0">
              <a:solidFill>
                <a:schemeClr val="tx1"/>
              </a:solidFill>
            </a:endParaRPr>
          </a:p>
        </p:txBody>
      </p:sp>
    </p:spTree>
    <p:extLst>
      <p:ext uri="{BB962C8B-B14F-4D97-AF65-F5344CB8AC3E}">
        <p14:creationId xmlns:p14="http://schemas.microsoft.com/office/powerpoint/2010/main" val="8628470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4" name="object 2"/>
          <p:cNvSpPr/>
          <p:nvPr/>
        </p:nvSpPr>
        <p:spPr>
          <a:xfrm>
            <a:off x="-24809" y="3"/>
            <a:ext cx="9144000" cy="6857997"/>
          </a:xfrm>
          <a:prstGeom prst="rect">
            <a:avLst/>
          </a:prstGeom>
          <a:blipFill>
            <a:blip r:embed="rId2" cstate="print"/>
            <a:stretch>
              <a:fillRect/>
            </a:stretch>
          </a:blipFill>
        </p:spPr>
        <p:txBody>
          <a:bodyPr wrap="square" lIns="0" tIns="0" rIns="0" bIns="0" rtlCol="0"/>
          <a:lstStyle/>
          <a:p>
            <a:endParaRPr dirty="0"/>
          </a:p>
        </p:txBody>
      </p:sp>
      <p:sp>
        <p:nvSpPr>
          <p:cNvPr id="8" name="object 3"/>
          <p:cNvSpPr txBox="1">
            <a:spLocks/>
          </p:cNvSpPr>
          <p:nvPr/>
        </p:nvSpPr>
        <p:spPr>
          <a:xfrm>
            <a:off x="1905000" y="304800"/>
            <a:ext cx="5029200" cy="764953"/>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105"/>
              </a:spcBef>
            </a:pPr>
            <a:r>
              <a:rPr lang="en-US" sz="2400" b="1" kern="0" dirty="0">
                <a:solidFill>
                  <a:schemeClr val="tx1"/>
                </a:solidFill>
              </a:rPr>
              <a:t>Flowchart of </a:t>
            </a:r>
            <a:r>
              <a:rPr lang="en-US" sz="2400" b="1" dirty="0">
                <a:solidFill>
                  <a:schemeClr val="tx1"/>
                </a:solidFill>
              </a:rPr>
              <a:t>Agriculture robot system </a:t>
            </a:r>
          </a:p>
          <a:p>
            <a:pPr marL="12700">
              <a:spcBef>
                <a:spcPts val="105"/>
              </a:spcBef>
            </a:pPr>
            <a:endParaRPr lang="en-US" sz="2400" b="1" kern="0" dirty="0">
              <a:solidFill>
                <a:schemeClr val="tx1"/>
              </a:solidFill>
            </a:endParaRPr>
          </a:p>
        </p:txBody>
      </p:sp>
      <p:pic>
        <p:nvPicPr>
          <p:cNvPr id="5" name="Picture 2" descr="C:\Users\Abd\Desktop\robottt.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09" y="719872"/>
            <a:ext cx="9144000" cy="61381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31032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752</TotalTime>
  <Words>1068</Words>
  <Application>Microsoft Office PowerPoint</Application>
  <PresentationFormat>عرض على الشاشة (3:4)‏</PresentationFormat>
  <Paragraphs>83</Paragraphs>
  <Slides>32</Slides>
  <Notes>0</Notes>
  <HiddenSlides>0</HiddenSlides>
  <MMClips>4</MMClips>
  <ScaleCrop>false</ScaleCrop>
  <HeadingPairs>
    <vt:vector size="4" baseType="variant">
      <vt:variant>
        <vt:lpstr>نسق</vt:lpstr>
      </vt:variant>
      <vt:variant>
        <vt:i4>1</vt:i4>
      </vt:variant>
      <vt:variant>
        <vt:lpstr>عناوين الشرائح</vt:lpstr>
      </vt:variant>
      <vt:variant>
        <vt:i4>32</vt:i4>
      </vt:variant>
    </vt:vector>
  </HeadingPairs>
  <TitlesOfParts>
    <vt:vector size="33" baseType="lpstr">
      <vt:lpstr>Office Theme</vt:lpstr>
      <vt:lpstr>Agricultural Robot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Agricultural Robots</dc:title>
  <cp:lastModifiedBy>Abd</cp:lastModifiedBy>
  <cp:revision>72</cp:revision>
  <dcterms:created xsi:type="dcterms:W3CDTF">2021-01-02T15:30:52Z</dcterms:created>
  <dcterms:modified xsi:type="dcterms:W3CDTF">2021-06-01T19:20:38Z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2013-12-07T00:00:00Z</vt:filetime>
  </property>
  <property fmtid="{D5CDD505-2E9C-101B-9397-08002B2CF9AE}" pid="3" name="Creator">
    <vt:lpwstr>Microsoft® Office PowerPoint® 2007</vt:lpwstr>
  </property>
  <property fmtid="{D5CDD505-2E9C-101B-9397-08002B2CF9AE}" pid="4" name="LastSaved">
    <vt:filetime>2021-01-02T00:00:00Z</vt:filetime>
  </property>
</Properties>
</file>