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46" roundtripDataSignature="AMtx7miWeDsgI+QGDOG62QcVyiYTXuXc7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20" Type="http://schemas.openxmlformats.org/officeDocument/2006/relationships/slide" Target="slides/slide1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22" Type="http://schemas.openxmlformats.org/officeDocument/2006/relationships/slide" Target="slides/slide18.xml"/><Relationship Id="rId44" Type="http://schemas.openxmlformats.org/officeDocument/2006/relationships/slide" Target="slides/slide40.xml"/><Relationship Id="rId21" Type="http://schemas.openxmlformats.org/officeDocument/2006/relationships/slide" Target="slides/slide17.xml"/><Relationship Id="rId43" Type="http://schemas.openxmlformats.org/officeDocument/2006/relationships/slide" Target="slides/slide39.xml"/><Relationship Id="rId24" Type="http://schemas.openxmlformats.org/officeDocument/2006/relationships/slide" Target="slides/slide20.xml"/><Relationship Id="rId46" Type="http://customschemas.google.com/relationships/presentationmetadata" Target="metadata"/><Relationship Id="rId23" Type="http://schemas.openxmlformats.org/officeDocument/2006/relationships/slide" Target="slides/slide19.xml"/><Relationship Id="rId45" Type="http://schemas.openxmlformats.org/officeDocument/2006/relationships/slide" Target="slides/slide41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slide" Target="slides/slide31.xml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37" Type="http://schemas.openxmlformats.org/officeDocument/2006/relationships/slide" Target="slides/slide33.xml"/><Relationship Id="rId14" Type="http://schemas.openxmlformats.org/officeDocument/2006/relationships/slide" Target="slides/slide10.xml"/><Relationship Id="rId36" Type="http://schemas.openxmlformats.org/officeDocument/2006/relationships/slide" Target="slides/slide32.xml"/><Relationship Id="rId17" Type="http://schemas.openxmlformats.org/officeDocument/2006/relationships/slide" Target="slides/slide13.xml"/><Relationship Id="rId39" Type="http://schemas.openxmlformats.org/officeDocument/2006/relationships/slide" Target="slides/slide35.xml"/><Relationship Id="rId16" Type="http://schemas.openxmlformats.org/officeDocument/2006/relationships/slide" Target="slides/slide12.xml"/><Relationship Id="rId38" Type="http://schemas.openxmlformats.org/officeDocument/2006/relationships/slide" Target="slides/slide34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8648b980ec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8648b980e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3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3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p3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3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3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3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3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p3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p3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2" name="Google Shape;402;p3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8" name="Google Shape;408;p4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شريحة عنوان" showMasterSp="0" type="title">
  <p:cSld name="TITL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oogle Shape;23;p42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4" name="Google Shape;24;p42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" name="Google Shape;25;p42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6" name="Google Shape;26;p42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27" name="Google Shape;27;p42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28" name="Google Shape;28;p4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42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30" name="Google Shape;30;p42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31" name="Google Shape;31;p42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32" name="Google Shape;32;p42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2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42"/>
          <p:cNvSpPr txBox="1"/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  <a:defRPr sz="54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2"/>
          <p:cNvSpPr txBox="1"/>
          <p:nvPr>
            <p:ph idx="1" type="subTitle"/>
          </p:nvPr>
        </p:nvSpPr>
        <p:spPr>
          <a:xfrm>
            <a:off x="1507067" y="4050833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rgbClr val="7F7F7F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6" name="Google Shape;36;p42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2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2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العنوان والتسمية التوضيحية">
  <p:cSld name="العنوان والتسمية التوضيحية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51"/>
          <p:cNvSpPr txBox="1"/>
          <p:nvPr>
            <p:ph type="title"/>
          </p:nvPr>
        </p:nvSpPr>
        <p:spPr>
          <a:xfrm>
            <a:off x="677335" y="609600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51"/>
          <p:cNvSpPr txBox="1"/>
          <p:nvPr>
            <p:ph idx="1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51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51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51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اقتباس مع تسمية توضيحية">
  <p:cSld name="اقتباس مع تسمية توضيحية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52"/>
          <p:cNvSpPr txBox="1"/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52"/>
          <p:cNvSpPr txBox="1"/>
          <p:nvPr>
            <p:ph idx="1" type="body"/>
          </p:nvPr>
        </p:nvSpPr>
        <p:spPr>
          <a:xfrm>
            <a:off x="1366139" y="3632200"/>
            <a:ext cx="7224524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99" name="Google Shape;99;p52"/>
          <p:cNvSpPr txBox="1"/>
          <p:nvPr>
            <p:ph idx="2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0" name="Google Shape;100;p52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52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52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3" name="Google Shape;103;p52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04" name="Google Shape;104;p52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b="0" i="0" sz="1800" u="none" cap="none" strike="noStrike">
              <a:solidFill>
                <a:srgbClr val="BFE47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بطاقة اسم">
  <p:cSld name="بطاقة اسم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3"/>
          <p:cNvSpPr txBox="1"/>
          <p:nvPr>
            <p:ph type="title"/>
          </p:nvPr>
        </p:nvSpPr>
        <p:spPr>
          <a:xfrm>
            <a:off x="677335" y="1931988"/>
            <a:ext cx="8596668" cy="25954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53"/>
          <p:cNvSpPr txBox="1"/>
          <p:nvPr>
            <p:ph idx="1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8" name="Google Shape;108;p53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53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5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بطاقة اسم ذات اقتباس">
  <p:cSld name="بطاقة اسم ذات اقتباس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4"/>
          <p:cNvSpPr txBox="1"/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54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14" name="Google Shape;114;p54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5" name="Google Shape;115;p54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54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54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8" name="Google Shape;118;p54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19" name="Google Shape;119;p5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صواب أو خطأ">
  <p:cSld name="صواب أو خطأ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5"/>
          <p:cNvSpPr txBox="1"/>
          <p:nvPr>
            <p:ph type="title"/>
          </p:nvPr>
        </p:nvSpPr>
        <p:spPr>
          <a:xfrm>
            <a:off x="685799" y="609600"/>
            <a:ext cx="8588203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55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23" name="Google Shape;123;p55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4" name="Google Shape;124;p55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55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55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عنوان ونص عمودي" type="vertTx">
  <p:cSld name="VERTICAL_TEX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6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56"/>
          <p:cNvSpPr txBox="1"/>
          <p:nvPr>
            <p:ph idx="1" type="body"/>
          </p:nvPr>
        </p:nvSpPr>
        <p:spPr>
          <a:xfrm rot="5400000">
            <a:off x="3035282" y="-197358"/>
            <a:ext cx="3880773" cy="859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30" name="Google Shape;130;p56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56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56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عنوان ونص عموديان" type="vertTitleAndTx">
  <p:cSld name="VERTICAL_TITLE_AND_VERTICAL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57"/>
          <p:cNvSpPr txBox="1"/>
          <p:nvPr>
            <p:ph type="title"/>
          </p:nvPr>
        </p:nvSpPr>
        <p:spPr>
          <a:xfrm rot="5400000">
            <a:off x="5994319" y="2582953"/>
            <a:ext cx="5251451" cy="13047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57"/>
          <p:cNvSpPr txBox="1"/>
          <p:nvPr>
            <p:ph idx="1" type="body"/>
          </p:nvPr>
        </p:nvSpPr>
        <p:spPr>
          <a:xfrm rot="5400000">
            <a:off x="1581685" y="-294750"/>
            <a:ext cx="5251450" cy="706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36" name="Google Shape;136;p57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57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57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عنوان ومحتوى" type="obj">
  <p:cSld name="OBJEC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43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43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42" name="Google Shape;42;p43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43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4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محتويين" type="twoObj">
  <p:cSld name="TWO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44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44"/>
          <p:cNvSpPr txBox="1"/>
          <p:nvPr>
            <p:ph idx="1" type="body"/>
          </p:nvPr>
        </p:nvSpPr>
        <p:spPr>
          <a:xfrm>
            <a:off x="677334" y="2160589"/>
            <a:ext cx="4184035" cy="3880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48" name="Google Shape;48;p44"/>
          <p:cNvSpPr txBox="1"/>
          <p:nvPr>
            <p:ph idx="2" type="body"/>
          </p:nvPr>
        </p:nvSpPr>
        <p:spPr>
          <a:xfrm>
            <a:off x="5089970" y="2160589"/>
            <a:ext cx="418403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49" name="Google Shape;49;p44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44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44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مقارنة" type="twoTxTwoObj">
  <p:cSld name="TWO_OBJECTS_WITH_TEX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45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45"/>
          <p:cNvSpPr txBox="1"/>
          <p:nvPr>
            <p:ph idx="1" type="body"/>
          </p:nvPr>
        </p:nvSpPr>
        <p:spPr>
          <a:xfrm>
            <a:off x="675745" y="2160983"/>
            <a:ext cx="418562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55" name="Google Shape;55;p45"/>
          <p:cNvSpPr txBox="1"/>
          <p:nvPr>
            <p:ph idx="2" type="body"/>
          </p:nvPr>
        </p:nvSpPr>
        <p:spPr>
          <a:xfrm>
            <a:off x="675745" y="2737245"/>
            <a:ext cx="4185623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56" name="Google Shape;56;p45"/>
          <p:cNvSpPr txBox="1"/>
          <p:nvPr>
            <p:ph idx="3" type="body"/>
          </p:nvPr>
        </p:nvSpPr>
        <p:spPr>
          <a:xfrm>
            <a:off x="5088383" y="2160983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57" name="Google Shape;57;p45"/>
          <p:cNvSpPr txBox="1"/>
          <p:nvPr>
            <p:ph idx="4" type="body"/>
          </p:nvPr>
        </p:nvSpPr>
        <p:spPr>
          <a:xfrm>
            <a:off x="5088384" y="2737245"/>
            <a:ext cx="4185617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58" name="Google Shape;58;p45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45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5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فارغ" type="blank">
  <p:cSld name="BLANK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6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46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46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عنوان المقطع" type="secHead">
  <p:cSld name="SECTION_HEADER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7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7"/>
          <p:cNvSpPr txBox="1"/>
          <p:nvPr>
            <p:ph idx="1" type="body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8" name="Google Shape;68;p47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47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7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عنوان فقط" type="titleOnly">
  <p:cSld name="TITLE_ONLY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8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48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48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48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محتوى ذو تسمية توضيحية" type="objTx">
  <p:cSld name="OBJECT_WITH_CAPTION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9"/>
          <p:cNvSpPr txBox="1"/>
          <p:nvPr>
            <p:ph type="title"/>
          </p:nvPr>
        </p:nvSpPr>
        <p:spPr>
          <a:xfrm>
            <a:off x="677334" y="1498604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rebuchet MS"/>
              <a:buNone/>
              <a:defRPr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49"/>
          <p:cNvSpPr txBox="1"/>
          <p:nvPr>
            <p:ph idx="1" type="body"/>
          </p:nvPr>
        </p:nvSpPr>
        <p:spPr>
          <a:xfrm>
            <a:off x="4760461" y="514924"/>
            <a:ext cx="4513541" cy="5526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79" name="Google Shape;79;p49"/>
          <p:cNvSpPr txBox="1"/>
          <p:nvPr>
            <p:ph idx="2" type="body"/>
          </p:nvPr>
        </p:nvSpPr>
        <p:spPr>
          <a:xfrm>
            <a:off x="677334" y="2777069"/>
            <a:ext cx="3854528" cy="25844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/>
        </p:txBody>
      </p:sp>
      <p:sp>
        <p:nvSpPr>
          <p:cNvPr id="80" name="Google Shape;80;p49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49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49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صورة مع تسمية توضيحية" type="picTx">
  <p:cSld name="PICTURE_WITH_CAPTION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50"/>
          <p:cNvSpPr txBox="1"/>
          <p:nvPr>
            <p:ph type="title"/>
          </p:nvPr>
        </p:nvSpPr>
        <p:spPr>
          <a:xfrm>
            <a:off x="677334" y="4800600"/>
            <a:ext cx="8596667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rebuchet MS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50"/>
          <p:cNvSpPr/>
          <p:nvPr>
            <p:ph idx="2" type="pic"/>
          </p:nvPr>
        </p:nvSpPr>
        <p:spPr>
          <a:xfrm>
            <a:off x="677334" y="609600"/>
            <a:ext cx="8596668" cy="38457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6" name="Google Shape;86;p50"/>
          <p:cNvSpPr txBox="1"/>
          <p:nvPr>
            <p:ph idx="1" type="body"/>
          </p:nvPr>
        </p:nvSpPr>
        <p:spPr>
          <a:xfrm>
            <a:off x="677334" y="5367338"/>
            <a:ext cx="8596667" cy="6740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87" name="Google Shape;87;p50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50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50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41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" name="Google Shape;7;p41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" name="Google Shape;8;p41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9" name="Google Shape;9;p41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10" name="Google Shape;10;p41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11" name="Google Shape;11;p41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41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13" name="Google Shape;13;p41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14" name="Google Shape;14;p41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15" name="Google Shape;15;p41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41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fmla="val 0" name="adj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" name="Google Shape;17;p41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b="0" i="0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8" name="Google Shape;18;p41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b="0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0988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99719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8956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89560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89560" lvl="5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89560" lvl="6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89559" lvl="7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89559" lvl="8" marL="4114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9" name="Google Shape;19;p41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0" name="Google Shape;20;p41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1" name="Google Shape;21;p41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16.png"/><Relationship Id="rId6" Type="http://schemas.openxmlformats.org/officeDocument/2006/relationships/image" Target="../media/image3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jpg"/><Relationship Id="rId4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8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3.png"/><Relationship Id="rId4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2.png"/><Relationship Id="rId4" Type="http://schemas.openxmlformats.org/officeDocument/2006/relationships/image" Target="../media/image2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2.jpg"/><Relationship Id="rId4" Type="http://schemas.openxmlformats.org/officeDocument/2006/relationships/image" Target="../media/image18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3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8.png"/><Relationship Id="rId4" Type="http://schemas.openxmlformats.org/officeDocument/2006/relationships/image" Target="../media/image3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1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7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5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4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0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9.png"/><Relationship Id="rId4" Type="http://schemas.openxmlformats.org/officeDocument/2006/relationships/image" Target="../media/image34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3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6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"/>
          <p:cNvSpPr txBox="1"/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600"/>
              <a:buFont typeface="Trebuchet MS"/>
              <a:buNone/>
            </a:pPr>
            <a:r>
              <a:rPr b="1" lang="en-US" sz="6600"/>
              <a:t>FitBit – Fitness Application</a:t>
            </a:r>
            <a:br>
              <a:rPr b="1" lang="en-US" sz="6600"/>
            </a:br>
            <a:endParaRPr b="1" sz="6600"/>
          </a:p>
        </p:txBody>
      </p:sp>
      <p:sp>
        <p:nvSpPr>
          <p:cNvPr id="144" name="Google Shape;144;p1"/>
          <p:cNvSpPr txBox="1"/>
          <p:nvPr>
            <p:ph idx="1" type="subTitle"/>
          </p:nvPr>
        </p:nvSpPr>
        <p:spPr>
          <a:xfrm>
            <a:off x="1507067" y="4050833"/>
            <a:ext cx="7766936" cy="2246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en-US"/>
              <a:t>  Ghadir Shraim                                                             Hayat Salawdeh</a:t>
            </a:r>
            <a:br>
              <a:rPr lang="en-US"/>
            </a:br>
            <a:br>
              <a:rPr lang="en-US"/>
            </a:br>
            <a:br>
              <a:rPr lang="en-US"/>
            </a:br>
            <a:br>
              <a:rPr lang="en-US"/>
            </a:br>
            <a:r>
              <a:rPr lang="en-US"/>
              <a:t>Supervisor: Dr. Samer Arandi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0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>
                <a:solidFill>
                  <a:schemeClr val="dk1"/>
                </a:solidFill>
              </a:rPr>
              <a:t>Login &amp; Sign Up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98" name="Google Shape;198;p1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6762" y="1572760"/>
            <a:ext cx="2856781" cy="5070786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10"/>
          <p:cNvSpPr txBox="1"/>
          <p:nvPr>
            <p:ph idx="2" type="body"/>
          </p:nvPr>
        </p:nvSpPr>
        <p:spPr>
          <a:xfrm>
            <a:off x="5089970" y="2160589"/>
            <a:ext cx="418403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The user will enter our app by his email and password.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After that we saved this info to make the accessiblety open while the user is logging into the app.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If the user forgot his password , he can recover it and changed it with the new one.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11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0353" y="1358401"/>
            <a:ext cx="2876968" cy="5107839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11"/>
          <p:cNvSpPr txBox="1"/>
          <p:nvPr>
            <p:ph idx="4" type="body"/>
          </p:nvPr>
        </p:nvSpPr>
        <p:spPr>
          <a:xfrm>
            <a:off x="5088384" y="1777470"/>
            <a:ext cx="3800656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Edit personal info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Change profile and cover picture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Auto calculate BMI value 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Auto calculate ideal weight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Auto calculate daily exercises goal</a:t>
            </a:r>
            <a:endParaRPr/>
          </a:p>
        </p:txBody>
      </p:sp>
      <p:sp>
        <p:nvSpPr>
          <p:cNvPr id="206" name="Google Shape;206;p11"/>
          <p:cNvSpPr/>
          <p:nvPr/>
        </p:nvSpPr>
        <p:spPr>
          <a:xfrm>
            <a:off x="3777666" y="106570"/>
            <a:ext cx="3800657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User Profile</a:t>
            </a:r>
            <a:endParaRPr b="0" i="0" sz="54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2"/>
          <p:cNvSpPr txBox="1"/>
          <p:nvPr>
            <p:ph type="title"/>
          </p:nvPr>
        </p:nvSpPr>
        <p:spPr>
          <a:xfrm>
            <a:off x="1521847" y="2871735"/>
            <a:ext cx="11737900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600"/>
              <a:buFont typeface="Trebuchet MS"/>
              <a:buNone/>
            </a:pPr>
            <a:r>
              <a:rPr b="1" lang="en-US" sz="9600"/>
              <a:t>Food Tracker</a:t>
            </a:r>
            <a:endParaRPr b="1" sz="9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3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t/>
            </a:r>
            <a:endParaRPr/>
          </a:p>
        </p:txBody>
      </p:sp>
      <p:pic>
        <p:nvPicPr>
          <p:cNvPr id="217" name="Google Shape;217;p1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3226" y="609600"/>
            <a:ext cx="3389156" cy="6025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43223" y="609600"/>
            <a:ext cx="3519679" cy="60251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4"/>
          <p:cNvSpPr txBox="1"/>
          <p:nvPr>
            <p:ph type="title"/>
          </p:nvPr>
        </p:nvSpPr>
        <p:spPr>
          <a:xfrm>
            <a:off x="677334" y="609600"/>
            <a:ext cx="8596668" cy="8070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</a:pPr>
            <a:r>
              <a:rPr b="1" lang="en-US" sz="4400"/>
              <a:t>Food tracker</a:t>
            </a:r>
            <a:endParaRPr b="1" sz="4400"/>
          </a:p>
        </p:txBody>
      </p:sp>
      <p:pic>
        <p:nvPicPr>
          <p:cNvPr id="224" name="Google Shape;224;p1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" y="0"/>
            <a:ext cx="3168202" cy="691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96529" y="0"/>
            <a:ext cx="3204272" cy="691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69731" y="0"/>
            <a:ext cx="3204272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015211" y="0"/>
            <a:ext cx="3176789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5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t/>
            </a:r>
            <a:endParaRPr/>
          </a:p>
        </p:txBody>
      </p:sp>
      <p:pic>
        <p:nvPicPr>
          <p:cNvPr id="233" name="Google Shape;233;p1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59560" y="0"/>
            <a:ext cx="385762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49773" y="0"/>
            <a:ext cx="38576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8648b980ec_0_0"/>
          <p:cNvSpPr/>
          <p:nvPr/>
        </p:nvSpPr>
        <p:spPr>
          <a:xfrm>
            <a:off x="4163800" y="106575"/>
            <a:ext cx="3965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Pedometer</a:t>
            </a:r>
            <a:endParaRPr b="0" i="0" sz="54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40" name="Google Shape;240;g8648b980ec_0_0"/>
          <p:cNvSpPr txBox="1"/>
          <p:nvPr>
            <p:ph idx="4294967295" type="body"/>
          </p:nvPr>
        </p:nvSpPr>
        <p:spPr>
          <a:xfrm>
            <a:off x="6652225" y="1984175"/>
            <a:ext cx="3178200" cy="33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Counting steps using Google fit ( Fitness Api)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Calculate burned calories depend on number of steps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Calculate calories that consumed while running</a:t>
            </a:r>
            <a:endParaRPr/>
          </a:p>
          <a:p>
            <a:pPr indent="0" lvl="0" marL="3429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41" name="Google Shape;241;g8648b980ec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75775" y="1110176"/>
            <a:ext cx="2617574" cy="5380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6"/>
          <p:cNvSpPr txBox="1"/>
          <p:nvPr>
            <p:ph idx="1" type="body"/>
          </p:nvPr>
        </p:nvSpPr>
        <p:spPr>
          <a:xfrm flipH="1">
            <a:off x="3209524" y="1117153"/>
            <a:ext cx="5772952" cy="7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rPr lang="en-US"/>
              <a:t>Running (indoor running)</a:t>
            </a:r>
            <a:endParaRPr/>
          </a:p>
        </p:txBody>
      </p:sp>
      <p:sp>
        <p:nvSpPr>
          <p:cNvPr id="247" name="Google Shape;247;p16"/>
          <p:cNvSpPr txBox="1"/>
          <p:nvPr>
            <p:ph idx="4" type="body"/>
          </p:nvPr>
        </p:nvSpPr>
        <p:spPr>
          <a:xfrm>
            <a:off x="4861622" y="2181153"/>
            <a:ext cx="4185617" cy="33051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Calculate distance while start running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Calculate time and period from start running to finish it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Calculate calories that consumed while running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Listen to music during indoor running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Capture a photo to save it</a:t>
            </a:r>
            <a:endParaRPr/>
          </a:p>
        </p:txBody>
      </p:sp>
      <p:sp>
        <p:nvSpPr>
          <p:cNvPr id="248" name="Google Shape;248;p16"/>
          <p:cNvSpPr/>
          <p:nvPr/>
        </p:nvSpPr>
        <p:spPr>
          <a:xfrm>
            <a:off x="4163801" y="106570"/>
            <a:ext cx="3028393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Exercises</a:t>
            </a:r>
            <a:endParaRPr b="0" i="0" sz="54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49" name="Google Shape;249;p16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4605" y="2181152"/>
            <a:ext cx="2590744" cy="45985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7"/>
          <p:cNvSpPr txBox="1"/>
          <p:nvPr>
            <p:ph type="title"/>
          </p:nvPr>
        </p:nvSpPr>
        <p:spPr>
          <a:xfrm>
            <a:off x="677334" y="609600"/>
            <a:ext cx="5911218" cy="10011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71500" lvl="0" marL="5715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Char char="•"/>
            </a:pPr>
            <a:r>
              <a:rPr lang="en-US"/>
              <a:t>Exercises cont’</a:t>
            </a:r>
            <a:endParaRPr/>
          </a:p>
        </p:txBody>
      </p:sp>
      <p:sp>
        <p:nvSpPr>
          <p:cNvPr id="255" name="Google Shape;255;p17"/>
          <p:cNvSpPr txBox="1"/>
          <p:nvPr>
            <p:ph idx="3" type="body"/>
          </p:nvPr>
        </p:nvSpPr>
        <p:spPr>
          <a:xfrm>
            <a:off x="3094986" y="1322601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None/>
            </a:pPr>
            <a:r>
              <a:rPr b="0" i="0" lang="en-US" sz="2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Track (outdoor walking)</a:t>
            </a:r>
            <a:endParaRPr/>
          </a:p>
        </p:txBody>
      </p:sp>
      <p:sp>
        <p:nvSpPr>
          <p:cNvPr id="256" name="Google Shape;256;p17"/>
          <p:cNvSpPr txBox="1"/>
          <p:nvPr/>
        </p:nvSpPr>
        <p:spPr>
          <a:xfrm>
            <a:off x="5187795" y="2523892"/>
            <a:ext cx="18288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7" name="Google Shape;257;p17"/>
          <p:cNvSpPr txBox="1"/>
          <p:nvPr>
            <p:ph idx="4" type="body"/>
          </p:nvPr>
        </p:nvSpPr>
        <p:spPr>
          <a:xfrm>
            <a:off x="5088384" y="2737245"/>
            <a:ext cx="4185617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Calculate distance and calories burned depend on the map 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Using google map</a:t>
            </a:r>
            <a:endParaRPr/>
          </a:p>
        </p:txBody>
      </p:sp>
      <p:pic>
        <p:nvPicPr>
          <p:cNvPr id="258" name="Google Shape;25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80505" y="2049933"/>
            <a:ext cx="2590603" cy="46055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8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n-US"/>
              <a:t>Exercise cont’</a:t>
            </a:r>
            <a:endParaRPr/>
          </a:p>
        </p:txBody>
      </p:sp>
      <p:sp>
        <p:nvSpPr>
          <p:cNvPr id="264" name="Google Shape;264;p18"/>
          <p:cNvSpPr txBox="1"/>
          <p:nvPr>
            <p:ph idx="2" type="body"/>
          </p:nvPr>
        </p:nvSpPr>
        <p:spPr>
          <a:xfrm>
            <a:off x="6096000" y="2160589"/>
            <a:ext cx="317800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Preview exercises tutorials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Play the video using youtube video player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Join the program of exercise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Show the period of exercise program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See the days remaining from the program you joint using calendar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See the equipment need</a:t>
            </a:r>
            <a:endParaRPr/>
          </a:p>
          <a:p>
            <a:pPr indent="-251459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  <a:p>
            <a:pPr indent="-251459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  <p:pic>
        <p:nvPicPr>
          <p:cNvPr id="265" name="Google Shape;26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7644" y="1807228"/>
            <a:ext cx="2500558" cy="4441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77892" y="1807228"/>
            <a:ext cx="2502069" cy="44411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b="1" lang="en-US"/>
              <a:t>Outline:</a:t>
            </a:r>
            <a:endParaRPr b="1"/>
          </a:p>
        </p:txBody>
      </p:sp>
      <p:sp>
        <p:nvSpPr>
          <p:cNvPr id="150" name="Google Shape;150;p2"/>
          <p:cNvSpPr txBox="1"/>
          <p:nvPr>
            <p:ph idx="1" type="body"/>
          </p:nvPr>
        </p:nvSpPr>
        <p:spPr>
          <a:xfrm>
            <a:off x="677334" y="159391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Introduction.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Motivation of the idea.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Features.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How app works.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Used technologies.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Methods and techniques. 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Constraints.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Future work.</a:t>
            </a:r>
            <a:endParaRPr/>
          </a:p>
          <a:p>
            <a:pPr indent="-200660" lvl="0" marL="34290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/>
          </a:p>
          <a:p>
            <a:pPr indent="-200660" lvl="0" marL="34290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9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n-US"/>
              <a:t>Exercise program</a:t>
            </a:r>
            <a:endParaRPr/>
          </a:p>
        </p:txBody>
      </p:sp>
      <p:sp>
        <p:nvSpPr>
          <p:cNvPr id="272" name="Google Shape;272;p19"/>
          <p:cNvSpPr txBox="1"/>
          <p:nvPr>
            <p:ph idx="2" type="body"/>
          </p:nvPr>
        </p:nvSpPr>
        <p:spPr>
          <a:xfrm>
            <a:off x="4914646" y="2160588"/>
            <a:ext cx="4184034" cy="3881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More details about program that the user joint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Show the period and dates of a program using calendar and the user will see when it will finish and how many days remaining</a:t>
            </a:r>
            <a:endParaRPr/>
          </a:p>
        </p:txBody>
      </p:sp>
      <p:pic>
        <p:nvPicPr>
          <p:cNvPr id="273" name="Google Shape;273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22520" y="1715787"/>
            <a:ext cx="2791834" cy="49555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0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n-US"/>
              <a:t>Exercises cont’</a:t>
            </a:r>
            <a:endParaRPr/>
          </a:p>
        </p:txBody>
      </p:sp>
      <p:sp>
        <p:nvSpPr>
          <p:cNvPr id="279" name="Google Shape;279;p20"/>
          <p:cNvSpPr txBox="1"/>
          <p:nvPr>
            <p:ph idx="1" type="body"/>
          </p:nvPr>
        </p:nvSpPr>
        <p:spPr>
          <a:xfrm>
            <a:off x="1398926" y="1584721"/>
            <a:ext cx="418562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rPr lang="en-US"/>
              <a:t>Dumbbell exercise</a:t>
            </a:r>
            <a:endParaRPr/>
          </a:p>
        </p:txBody>
      </p:sp>
      <p:pic>
        <p:nvPicPr>
          <p:cNvPr id="280" name="Google Shape;280;p20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98925" y="2353872"/>
            <a:ext cx="2480743" cy="4403320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20"/>
          <p:cNvSpPr txBox="1"/>
          <p:nvPr>
            <p:ph idx="3" type="body"/>
          </p:nvPr>
        </p:nvSpPr>
        <p:spPr>
          <a:xfrm>
            <a:off x="5088384" y="1603395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rPr lang="en-US"/>
              <a:t>Balance training</a:t>
            </a:r>
            <a:endParaRPr/>
          </a:p>
        </p:txBody>
      </p:sp>
      <p:pic>
        <p:nvPicPr>
          <p:cNvPr id="282" name="Google Shape;282;p20"/>
          <p:cNvPicPr preferRelativeResize="0"/>
          <p:nvPr>
            <p:ph idx="4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19123" y="2353873"/>
            <a:ext cx="2453277" cy="43545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1"/>
          <p:cNvSpPr txBox="1"/>
          <p:nvPr>
            <p:ph type="title"/>
          </p:nvPr>
        </p:nvSpPr>
        <p:spPr>
          <a:xfrm>
            <a:off x="2248556" y="2515674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8000"/>
              <a:buFont typeface="Trebuchet MS"/>
              <a:buNone/>
            </a:pPr>
            <a:r>
              <a:rPr b="1" lang="en-US" sz="8000"/>
              <a:t>Music Player </a:t>
            </a:r>
            <a:endParaRPr b="1" sz="80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Google Shape;292;p2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01773" y="609600"/>
            <a:ext cx="3044469" cy="54123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40813" y="609600"/>
            <a:ext cx="3133189" cy="54123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3"/>
          <p:cNvSpPr txBox="1"/>
          <p:nvPr>
            <p:ph type="title"/>
          </p:nvPr>
        </p:nvSpPr>
        <p:spPr>
          <a:xfrm>
            <a:off x="3278867" y="255431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600"/>
              <a:buFont typeface="Trebuchet MS"/>
              <a:buNone/>
            </a:pPr>
            <a:r>
              <a:rPr b="1" lang="en-US" sz="9600"/>
              <a:t>Water</a:t>
            </a:r>
            <a:endParaRPr b="1" sz="96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4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t/>
            </a:r>
            <a:endParaRPr/>
          </a:p>
        </p:txBody>
      </p:sp>
      <p:pic>
        <p:nvPicPr>
          <p:cNvPr id="304" name="Google Shape;304;p2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7460" y="0"/>
            <a:ext cx="4018208" cy="6831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03299" y="-26072"/>
            <a:ext cx="38576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Google Shape;310;p2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90413" y="1638073"/>
            <a:ext cx="2826232" cy="5024413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25"/>
          <p:cNvSpPr txBox="1"/>
          <p:nvPr>
            <p:ph idx="2" type="body"/>
          </p:nvPr>
        </p:nvSpPr>
        <p:spPr>
          <a:xfrm>
            <a:off x="5089970" y="2160589"/>
            <a:ext cx="418403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View notifications that received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Change the goal value of daily steps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Clear user’s cache for the logged data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About our application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Help page to help user how to use the app</a:t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  <p:sp>
        <p:nvSpPr>
          <p:cNvPr id="312" name="Google Shape;312;p25"/>
          <p:cNvSpPr/>
          <p:nvPr/>
        </p:nvSpPr>
        <p:spPr>
          <a:xfrm>
            <a:off x="4249565" y="106570"/>
            <a:ext cx="2856872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Settings </a:t>
            </a:r>
            <a:endParaRPr b="0" i="0" sz="54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6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n-US"/>
              <a:t>Notification page</a:t>
            </a:r>
            <a:endParaRPr/>
          </a:p>
        </p:txBody>
      </p:sp>
      <p:pic>
        <p:nvPicPr>
          <p:cNvPr id="318" name="Google Shape;318;p26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39020" y="1930400"/>
            <a:ext cx="2312788" cy="4111625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26"/>
          <p:cNvSpPr txBox="1"/>
          <p:nvPr>
            <p:ph idx="4" type="body"/>
          </p:nvPr>
        </p:nvSpPr>
        <p:spPr>
          <a:xfrm>
            <a:off x="5088384" y="1929739"/>
            <a:ext cx="4185617" cy="4111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We design this page to add more setting for notifications .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7"/>
          <p:cNvSpPr txBox="1"/>
          <p:nvPr>
            <p:ph idx="1" type="body"/>
          </p:nvPr>
        </p:nvSpPr>
        <p:spPr>
          <a:xfrm>
            <a:off x="341989" y="933074"/>
            <a:ext cx="418562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880"/>
              <a:buNone/>
            </a:pPr>
            <a:r>
              <a:rPr lang="en-US" sz="36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Goal page</a:t>
            </a:r>
            <a:endParaRPr/>
          </a:p>
        </p:txBody>
      </p:sp>
      <p:pic>
        <p:nvPicPr>
          <p:cNvPr id="325" name="Google Shape;325;p27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72814" y="1946844"/>
            <a:ext cx="2523974" cy="4487067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27"/>
          <p:cNvSpPr txBox="1"/>
          <p:nvPr>
            <p:ph idx="3" type="body"/>
          </p:nvPr>
        </p:nvSpPr>
        <p:spPr>
          <a:xfrm>
            <a:off x="5532520" y="933074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880"/>
              <a:buNone/>
            </a:pPr>
            <a:r>
              <a:rPr lang="en-US" sz="36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Clear personal data</a:t>
            </a:r>
            <a:endParaRPr/>
          </a:p>
        </p:txBody>
      </p:sp>
      <p:pic>
        <p:nvPicPr>
          <p:cNvPr id="327" name="Google Shape;327;p27"/>
          <p:cNvPicPr preferRelativeResize="0"/>
          <p:nvPr>
            <p:ph idx="4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79874" y="1946844"/>
            <a:ext cx="2605141" cy="46313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81542" y="1926268"/>
            <a:ext cx="2547122" cy="45282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8"/>
          <p:cNvSpPr txBox="1"/>
          <p:nvPr>
            <p:ph type="title"/>
          </p:nvPr>
        </p:nvSpPr>
        <p:spPr>
          <a:xfrm>
            <a:off x="6215985" y="762000"/>
            <a:ext cx="433880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n-US"/>
              <a:t>Help page</a:t>
            </a:r>
            <a:endParaRPr/>
          </a:p>
        </p:txBody>
      </p:sp>
      <p:pic>
        <p:nvPicPr>
          <p:cNvPr id="334" name="Google Shape;334;p28"/>
          <p:cNvPicPr preferRelativeResize="0"/>
          <p:nvPr>
            <p:ph idx="4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28784" y="1930400"/>
            <a:ext cx="2299247" cy="4006938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28"/>
          <p:cNvSpPr txBox="1"/>
          <p:nvPr/>
        </p:nvSpPr>
        <p:spPr>
          <a:xfrm>
            <a:off x="829734" y="762000"/>
            <a:ext cx="433880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About app page</a:t>
            </a:r>
            <a:endParaRPr b="0" i="0" sz="3600" u="none" cap="none" strike="noStrik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36" name="Google Shape;336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15985" y="1930400"/>
            <a:ext cx="2353249" cy="41835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"/>
          <p:cNvSpPr txBox="1"/>
          <p:nvPr>
            <p:ph type="title"/>
          </p:nvPr>
        </p:nvSpPr>
        <p:spPr>
          <a:xfrm>
            <a:off x="162179" y="16027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Font typeface="Trebuchet MS"/>
              <a:buNone/>
            </a:pPr>
            <a:r>
              <a:rPr b="1" lang="en-US" sz="7200"/>
              <a:t>FitBit</a:t>
            </a:r>
            <a:endParaRPr b="1" sz="7200"/>
          </a:p>
        </p:txBody>
      </p:sp>
      <p:sp>
        <p:nvSpPr>
          <p:cNvPr id="156" name="Google Shape;156;p3"/>
          <p:cNvSpPr txBox="1"/>
          <p:nvPr>
            <p:ph idx="1" type="body"/>
          </p:nvPr>
        </p:nvSpPr>
        <p:spPr>
          <a:xfrm>
            <a:off x="0" y="1481070"/>
            <a:ext cx="12192000" cy="53769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A fitness Application.</a:t>
            </a:r>
            <a:endParaRPr/>
          </a:p>
          <a:p>
            <a:pPr indent="-200660" lvl="0" marL="34290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A cross-platform mobile application that helps you to get fit.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How does it do that?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rPr lang="en-US" sz="2800"/>
              <a:t>Tracks your food &amp; your activity.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1" name="Google Shape;341;p2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9114" y="1637177"/>
            <a:ext cx="2410920" cy="4958893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29"/>
          <p:cNvSpPr txBox="1"/>
          <p:nvPr>
            <p:ph idx="2" type="body"/>
          </p:nvPr>
        </p:nvSpPr>
        <p:spPr>
          <a:xfrm>
            <a:off x="5089970" y="2160589"/>
            <a:ext cx="418403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en-US"/>
              <a:t> </a:t>
            </a:r>
            <a:endParaRPr/>
          </a:p>
        </p:txBody>
      </p:sp>
      <p:sp>
        <p:nvSpPr>
          <p:cNvPr id="343" name="Google Shape;343;p29"/>
          <p:cNvSpPr/>
          <p:nvPr/>
        </p:nvSpPr>
        <p:spPr>
          <a:xfrm>
            <a:off x="3430430" y="106570"/>
            <a:ext cx="4495141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Achievements</a:t>
            </a:r>
            <a:endParaRPr b="0" i="0" sz="54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44" name="Google Shape;344;p29"/>
          <p:cNvSpPr txBox="1"/>
          <p:nvPr/>
        </p:nvSpPr>
        <p:spPr>
          <a:xfrm>
            <a:off x="5088384" y="1929739"/>
            <a:ext cx="4185617" cy="4111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View the history of your achievement in different activities.</a:t>
            </a:r>
            <a:endParaRPr b="0" i="0" sz="1800" u="none" cap="none" strike="noStrike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30"/>
          <p:cNvSpPr txBox="1"/>
          <p:nvPr>
            <p:ph type="title"/>
          </p:nvPr>
        </p:nvSpPr>
        <p:spPr>
          <a:xfrm>
            <a:off x="2776591" y="2567189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600"/>
              <a:buFont typeface="Trebuchet MS"/>
              <a:buNone/>
            </a:pPr>
            <a:r>
              <a:rPr b="1" lang="en-US" sz="9600"/>
              <a:t>Website</a:t>
            </a:r>
            <a:endParaRPr b="1" sz="96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31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t/>
            </a:r>
            <a:endParaRPr/>
          </a:p>
        </p:txBody>
      </p:sp>
      <p:pic>
        <p:nvPicPr>
          <p:cNvPr id="355" name="Google Shape;355;p3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77755" y="-386368"/>
            <a:ext cx="12885160" cy="72443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32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t/>
            </a:r>
            <a:endParaRPr/>
          </a:p>
        </p:txBody>
      </p:sp>
      <p:sp>
        <p:nvSpPr>
          <p:cNvPr id="361" name="Google Shape;361;p32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51459" lvl="0" marL="342900" rtl="0" algn="l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  <p:pic>
        <p:nvPicPr>
          <p:cNvPr id="362" name="Google Shape;362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46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33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t/>
            </a:r>
            <a:endParaRPr/>
          </a:p>
        </p:txBody>
      </p:sp>
      <p:sp>
        <p:nvSpPr>
          <p:cNvPr id="368" name="Google Shape;368;p33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51459" lvl="0" marL="342900" rtl="0" algn="l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  <p:pic>
        <p:nvPicPr>
          <p:cNvPr id="369" name="Google Shape;369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0"/>
            <a:ext cx="1219795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34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t/>
            </a:r>
            <a:endParaRPr/>
          </a:p>
        </p:txBody>
      </p:sp>
      <p:sp>
        <p:nvSpPr>
          <p:cNvPr id="375" name="Google Shape;375;p34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51459" lvl="0" marL="342900" rtl="0" algn="l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  <p:pic>
        <p:nvPicPr>
          <p:cNvPr id="376" name="Google Shape;376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5"/>
          <p:cNvSpPr txBox="1"/>
          <p:nvPr>
            <p:ph type="title"/>
          </p:nvPr>
        </p:nvSpPr>
        <p:spPr>
          <a:xfrm>
            <a:off x="677334" y="387531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n-US"/>
              <a:t>Our Database</a:t>
            </a:r>
            <a:endParaRPr/>
          </a:p>
        </p:txBody>
      </p:sp>
      <p:pic>
        <p:nvPicPr>
          <p:cNvPr id="382" name="Google Shape;382;p3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60978" y="171289"/>
            <a:ext cx="3617708" cy="1098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7334" y="1370054"/>
            <a:ext cx="9746826" cy="55817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" name="Google Shape;388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4152" y="81097"/>
            <a:ext cx="11902054" cy="67769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3" name="Google Shape;393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515" y="106053"/>
            <a:ext cx="11867628" cy="67519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38"/>
          <p:cNvSpPr txBox="1"/>
          <p:nvPr>
            <p:ph type="title"/>
          </p:nvPr>
        </p:nvSpPr>
        <p:spPr>
          <a:xfrm>
            <a:off x="213695" y="184597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Font typeface="Trebuchet MS"/>
              <a:buNone/>
            </a:pPr>
            <a:r>
              <a:rPr b="1" lang="en-US" sz="6000"/>
              <a:t>Constraints</a:t>
            </a:r>
            <a:endParaRPr b="1" sz="6000"/>
          </a:p>
        </p:txBody>
      </p:sp>
      <p:sp>
        <p:nvSpPr>
          <p:cNvPr id="399" name="Google Shape;399;p38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880"/>
              <a:buChar char="►"/>
            </a:pPr>
            <a:r>
              <a:rPr b="1" lang="en-US" sz="3600"/>
              <a:t>Unimplemented features.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880"/>
              <a:buChar char="►"/>
            </a:pPr>
            <a:r>
              <a:rPr b="1" lang="en-US" sz="3600"/>
              <a:t>Uncompleted features.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880"/>
              <a:buChar char="►"/>
            </a:pPr>
            <a:r>
              <a:rPr b="1" lang="en-US" sz="3600"/>
              <a:t>Difficulties with some features.</a:t>
            </a:r>
            <a:endParaRPr b="1" sz="3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"/>
          <p:cNvSpPr txBox="1"/>
          <p:nvPr>
            <p:ph type="title"/>
          </p:nvPr>
        </p:nvSpPr>
        <p:spPr>
          <a:xfrm>
            <a:off x="329604" y="416417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</a:pPr>
            <a:r>
              <a:rPr b="1" lang="en-US" sz="5400"/>
              <a:t>Motivation</a:t>
            </a:r>
            <a:endParaRPr b="1" sz="5400"/>
          </a:p>
        </p:txBody>
      </p:sp>
      <p:sp>
        <p:nvSpPr>
          <p:cNvPr id="162" name="Google Shape;162;p4"/>
          <p:cNvSpPr txBox="1"/>
          <p:nvPr>
            <p:ph idx="1" type="body"/>
          </p:nvPr>
        </p:nvSpPr>
        <p:spPr>
          <a:xfrm>
            <a:off x="0" y="1957588"/>
            <a:ext cx="12192000" cy="5364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Being fit, makes you happier, reduces your stress, depression and anxiety and makes you live longer.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So, being fit and in a good health concerns a lot of people.</a:t>
            </a:r>
            <a:endParaRPr sz="20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39"/>
          <p:cNvSpPr txBox="1"/>
          <p:nvPr>
            <p:ph type="title"/>
          </p:nvPr>
        </p:nvSpPr>
        <p:spPr>
          <a:xfrm>
            <a:off x="0" y="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Font typeface="Trebuchet MS"/>
              <a:buNone/>
            </a:pPr>
            <a:r>
              <a:rPr b="1" lang="en-US" sz="6000"/>
              <a:t>Future Work</a:t>
            </a:r>
            <a:endParaRPr b="1" sz="6000"/>
          </a:p>
        </p:txBody>
      </p:sp>
      <p:sp>
        <p:nvSpPr>
          <p:cNvPr id="405" name="Google Shape;405;p39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en-US" sz="3200"/>
              <a:t>Add more features depend on each mobile collection of sensor. </a:t>
            </a:r>
            <a:endParaRPr b="1" sz="3200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560"/>
              <a:buChar char="►"/>
            </a:pPr>
            <a:r>
              <a:rPr b="1" lang="en-US" sz="3200"/>
              <a:t>Make the application fits smart watches.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560"/>
              <a:buChar char="►"/>
            </a:pPr>
            <a:r>
              <a:rPr b="1" lang="en-US" sz="3200"/>
              <a:t> Add a sleep Tracker feature. 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560"/>
              <a:buChar char="►"/>
            </a:pPr>
            <a:r>
              <a:rPr b="1" lang="en-US" sz="3200"/>
              <a:t>Add a page for online store for selling sport products. </a:t>
            </a: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40"/>
          <p:cNvSpPr txBox="1"/>
          <p:nvPr>
            <p:ph type="title"/>
          </p:nvPr>
        </p:nvSpPr>
        <p:spPr>
          <a:xfrm>
            <a:off x="1965222" y="2451279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8000"/>
              <a:buFont typeface="Trebuchet MS"/>
              <a:buNone/>
            </a:pPr>
            <a:r>
              <a:rPr b="1" lang="en-US" sz="8000"/>
              <a:t>Thank You</a:t>
            </a:r>
            <a:endParaRPr b="1" sz="8000"/>
          </a:p>
        </p:txBody>
      </p:sp>
      <p:sp>
        <p:nvSpPr>
          <p:cNvPr id="411" name="Google Shape;411;p40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51459" lvl="0" marL="342900" rtl="0" algn="l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5"/>
          <p:cNvSpPr txBox="1"/>
          <p:nvPr>
            <p:ph type="title"/>
          </p:nvPr>
        </p:nvSpPr>
        <p:spPr>
          <a:xfrm>
            <a:off x="0" y="128789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</a:pPr>
            <a:r>
              <a:rPr b="1" lang="en-US" sz="5400"/>
              <a:t>Features:</a:t>
            </a:r>
            <a:endParaRPr b="1" sz="5400"/>
          </a:p>
        </p:txBody>
      </p:sp>
      <p:sp>
        <p:nvSpPr>
          <p:cNvPr id="168" name="Google Shape;168;p5"/>
          <p:cNvSpPr txBox="1"/>
          <p:nvPr>
            <p:ph idx="1" type="body"/>
          </p:nvPr>
        </p:nvSpPr>
        <p:spPr>
          <a:xfrm>
            <a:off x="0" y="1120462"/>
            <a:ext cx="12192000" cy="57375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en-US" sz="2400"/>
              <a:t>Group of exercises.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n-US" sz="2400"/>
              <a:t>Food tracker and related calories calculator.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n-US" sz="2400"/>
              <a:t>Tracker – how far do you go and how much calories you have burned with google map.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n-US" sz="2400"/>
              <a:t>Music player.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n-US" sz="2400"/>
              <a:t>Achievements page, recodes your progress.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n-US" sz="2400"/>
              <a:t>Water tracker.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n-US" sz="2400"/>
              <a:t>Notification system.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n-US" sz="2400"/>
              <a:t>Settings page.</a:t>
            </a:r>
            <a:endParaRPr/>
          </a:p>
          <a:p>
            <a:pPr indent="-220980" lvl="0" marL="342900" rtl="0" algn="l">
              <a:spcBef>
                <a:spcPts val="10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  <a:p>
            <a:pPr indent="-220980" lvl="0" marL="342900" rtl="0" algn="l">
              <a:spcBef>
                <a:spcPts val="10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6"/>
          <p:cNvSpPr txBox="1"/>
          <p:nvPr>
            <p:ph type="title"/>
          </p:nvPr>
        </p:nvSpPr>
        <p:spPr>
          <a:xfrm>
            <a:off x="206062" y="321972"/>
            <a:ext cx="8596668" cy="10818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Font typeface="Trebuchet MS"/>
              <a:buNone/>
            </a:pPr>
            <a:r>
              <a:rPr b="1" lang="en-US" sz="6000"/>
              <a:t>Used Technologies</a:t>
            </a:r>
            <a:endParaRPr b="1" sz="6000"/>
          </a:p>
        </p:txBody>
      </p:sp>
      <p:sp>
        <p:nvSpPr>
          <p:cNvPr id="174" name="Google Shape;174;p6"/>
          <p:cNvSpPr txBox="1"/>
          <p:nvPr>
            <p:ph idx="1" type="body"/>
          </p:nvPr>
        </p:nvSpPr>
        <p:spPr>
          <a:xfrm>
            <a:off x="484151" y="1877253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React-native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NodeJS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MongoDB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Nutritionix Database for Food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Firebase Camera Barcode Detector &amp; open food facts .</a:t>
            </a:r>
            <a:endParaRPr sz="2800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Google Map.</a:t>
            </a:r>
            <a:endParaRPr/>
          </a:p>
          <a:p>
            <a:pPr indent="-200660" lvl="0" marL="34290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7"/>
          <p:cNvSpPr txBox="1"/>
          <p:nvPr>
            <p:ph type="title"/>
          </p:nvPr>
        </p:nvSpPr>
        <p:spPr>
          <a:xfrm>
            <a:off x="587181" y="2232337"/>
            <a:ext cx="10836379" cy="18889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Font typeface="Trebuchet MS"/>
              <a:buNone/>
            </a:pPr>
            <a:r>
              <a:rPr b="1" lang="en-US" sz="7200"/>
              <a:t>How Does it work?</a:t>
            </a:r>
            <a:endParaRPr b="1" sz="7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8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n-US"/>
              <a:t>Fitbit features</a:t>
            </a:r>
            <a:endParaRPr/>
          </a:p>
        </p:txBody>
      </p:sp>
      <p:sp>
        <p:nvSpPr>
          <p:cNvPr id="185" name="Google Shape;185;p8"/>
          <p:cNvSpPr txBox="1"/>
          <p:nvPr>
            <p:ph idx="1" type="body"/>
          </p:nvPr>
        </p:nvSpPr>
        <p:spPr>
          <a:xfrm>
            <a:off x="677334" y="1476103"/>
            <a:ext cx="9315752" cy="4565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61619" lvl="1" marL="800100" rtl="0" algn="l">
              <a:spcBef>
                <a:spcPts val="0"/>
              </a:spcBef>
              <a:spcAft>
                <a:spcPts val="0"/>
              </a:spcAft>
              <a:buSzPts val="1280"/>
              <a:buFont typeface="Noto Sans Symbols"/>
              <a:buNone/>
            </a:pPr>
            <a:r>
              <a:t/>
            </a:r>
            <a:endParaRPr/>
          </a:p>
          <a:p>
            <a:pPr indent="-342900" lvl="1" marL="800100" rtl="0" algn="l">
              <a:spcBef>
                <a:spcPts val="1000"/>
              </a:spcBef>
              <a:spcAft>
                <a:spcPts val="0"/>
              </a:spcAft>
              <a:buSzPts val="1760"/>
              <a:buFont typeface="Noto Sans Symbols"/>
              <a:buChar char="⮚"/>
            </a:pPr>
            <a:r>
              <a:rPr lang="en-US" sz="2200"/>
              <a:t>Simplicity</a:t>
            </a:r>
            <a:endParaRPr/>
          </a:p>
          <a:p>
            <a:pPr indent="-342900" lvl="1" marL="800100" rtl="0" algn="l">
              <a:spcBef>
                <a:spcPts val="1000"/>
              </a:spcBef>
              <a:spcAft>
                <a:spcPts val="0"/>
              </a:spcAft>
              <a:buSzPts val="1760"/>
              <a:buFont typeface="Noto Sans Symbols"/>
              <a:buChar char="⮚"/>
            </a:pPr>
            <a:r>
              <a:rPr lang="en-US" sz="2200"/>
              <a:t>Cross platform</a:t>
            </a:r>
            <a:endParaRPr/>
          </a:p>
          <a:p>
            <a:pPr indent="-342900" lvl="1" marL="800100" rtl="0" algn="l">
              <a:spcBef>
                <a:spcPts val="1000"/>
              </a:spcBef>
              <a:spcAft>
                <a:spcPts val="0"/>
              </a:spcAft>
              <a:buSzPts val="1760"/>
              <a:buFont typeface="Noto Sans Symbols"/>
              <a:buChar char="⮚"/>
            </a:pPr>
            <a:r>
              <a:rPr lang="en-US" sz="2200"/>
              <a:t>Flexibility</a:t>
            </a:r>
            <a:endParaRPr/>
          </a:p>
          <a:p>
            <a:pPr indent="-342900" lvl="1" marL="800100" rtl="0" algn="l">
              <a:spcBef>
                <a:spcPts val="1000"/>
              </a:spcBef>
              <a:spcAft>
                <a:spcPts val="0"/>
              </a:spcAft>
              <a:buSzPts val="1760"/>
              <a:buFont typeface="Noto Sans Symbols"/>
              <a:buChar char="⮚"/>
            </a:pPr>
            <a:r>
              <a:rPr lang="en-US" sz="2200"/>
              <a:t>Security </a:t>
            </a:r>
            <a:endParaRPr/>
          </a:p>
          <a:p>
            <a:pPr indent="-342900" lvl="1" marL="800100" rtl="0" algn="l">
              <a:spcBef>
                <a:spcPts val="1000"/>
              </a:spcBef>
              <a:spcAft>
                <a:spcPts val="0"/>
              </a:spcAft>
              <a:buSzPts val="1760"/>
              <a:buFont typeface="Noto Sans Symbols"/>
              <a:buChar char="⮚"/>
            </a:pPr>
            <a:r>
              <a:rPr lang="en-US" sz="2200"/>
              <a:t> User friendly</a:t>
            </a:r>
            <a:endParaRPr/>
          </a:p>
          <a:p>
            <a:pPr indent="-342900" lvl="1" marL="800100" rtl="0" algn="l">
              <a:spcBef>
                <a:spcPts val="1000"/>
              </a:spcBef>
              <a:spcAft>
                <a:spcPts val="0"/>
              </a:spcAft>
              <a:buSzPts val="1760"/>
              <a:buFont typeface="Noto Sans Symbols"/>
              <a:buChar char="⮚"/>
            </a:pPr>
            <a:r>
              <a:rPr lang="en-US" sz="2200"/>
              <a:t>Accessibility (search option)</a:t>
            </a:r>
            <a:endParaRPr/>
          </a:p>
          <a:p>
            <a:pPr indent="-342900" lvl="1" marL="800100" rtl="0" algn="l">
              <a:spcBef>
                <a:spcPts val="1000"/>
              </a:spcBef>
              <a:spcAft>
                <a:spcPts val="0"/>
              </a:spcAft>
              <a:buSzPts val="1760"/>
              <a:buFont typeface="Noto Sans Symbols"/>
              <a:buChar char="⮚"/>
            </a:pPr>
            <a:r>
              <a:rPr lang="en-US" sz="2200"/>
              <a:t>Offline features</a:t>
            </a:r>
            <a:endParaRPr/>
          </a:p>
          <a:p>
            <a:pPr indent="-342900" lvl="1" marL="800100" rtl="0" algn="l">
              <a:spcBef>
                <a:spcPts val="1000"/>
              </a:spcBef>
              <a:spcAft>
                <a:spcPts val="0"/>
              </a:spcAft>
              <a:buSzPts val="1760"/>
              <a:buFont typeface="Noto Sans Symbols"/>
              <a:buChar char="⮚"/>
            </a:pPr>
            <a:r>
              <a:rPr lang="en-US" sz="2200"/>
              <a:t>Reliability </a:t>
            </a:r>
            <a:endParaRPr/>
          </a:p>
          <a:p>
            <a:pPr indent="-342900" lvl="1" marL="800100" rtl="0" algn="l">
              <a:spcBef>
                <a:spcPts val="1000"/>
              </a:spcBef>
              <a:spcAft>
                <a:spcPts val="0"/>
              </a:spcAft>
              <a:buSzPts val="1760"/>
              <a:buFont typeface="Noto Sans Symbols"/>
              <a:buChar char="⮚"/>
            </a:pPr>
            <a:r>
              <a:rPr lang="en-US" sz="2200"/>
              <a:t>Smoothly</a:t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Font typeface="Noto Sans Symbols"/>
              <a:buNone/>
            </a:pPr>
            <a:r>
              <a:t/>
            </a:r>
            <a:endParaRPr/>
          </a:p>
          <a:p>
            <a:pPr indent="-261619" lvl="1" marL="800100" rtl="0" algn="l">
              <a:spcBef>
                <a:spcPts val="1000"/>
              </a:spcBef>
              <a:spcAft>
                <a:spcPts val="0"/>
              </a:spcAft>
              <a:buSzPts val="1280"/>
              <a:buFont typeface="Noto Sans Symbols"/>
              <a:buNone/>
            </a:pPr>
            <a:r>
              <a:t/>
            </a:r>
            <a:endParaRPr/>
          </a:p>
          <a:p>
            <a:pPr indent="-261619" lvl="1" marL="800100" rtl="0" algn="l">
              <a:spcBef>
                <a:spcPts val="1000"/>
              </a:spcBef>
              <a:spcAft>
                <a:spcPts val="0"/>
              </a:spcAft>
              <a:buSzPts val="1280"/>
              <a:buFont typeface="Noto Sans Symbols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9"/>
          <p:cNvSpPr/>
          <p:nvPr/>
        </p:nvSpPr>
        <p:spPr>
          <a:xfrm>
            <a:off x="3194778" y="106570"/>
            <a:ext cx="4966424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4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Login &amp; Sign up</a:t>
            </a:r>
            <a:endParaRPr/>
          </a:p>
        </p:txBody>
      </p:sp>
      <p:sp>
        <p:nvSpPr>
          <p:cNvPr id="191" name="Google Shape;191;p9"/>
          <p:cNvSpPr txBox="1"/>
          <p:nvPr>
            <p:ph idx="2" type="body"/>
          </p:nvPr>
        </p:nvSpPr>
        <p:spPr>
          <a:xfrm>
            <a:off x="5089969" y="2160589"/>
            <a:ext cx="4264665" cy="39268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At this page , the user will register into our application by entered his info (full user name, email, password)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This information is required and we use validation for it if it’s empty 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We validate email pattern to be accurate and valid </a:t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  <p:pic>
        <p:nvPicPr>
          <p:cNvPr id="192" name="Google Shape;192;p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8053" y="1494383"/>
            <a:ext cx="2780176" cy="49348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واجهة">
  <a:themeElements>
    <a:clrScheme name="Facet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2020-05-30T15:01:56Z</dcterms:created>
  <dc:creator>Windows User</dc:creator>
</cp:coreProperties>
</file>