
<file path=[Content_Types].xml><?xml version="1.0" encoding="utf-8"?>
<Types xmlns="http://schemas.openxmlformats.org/package/2006/content-types">
  <Default ContentType="application/x-fontdata" Extension="fntdata"/>
  <Default ContentType="image/jpeg" Extension="jpeg"/>
  <Default ContentType="video/mp4" Extension="mp4"/>
  <Default ContentType="image/png" Extension="png"/>
  <Default ContentType="application/vnd.openxmlformats-package.relationships+xml" Extension="rels"/>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17.xml"/>
  <Override ContentType="application/vnd.openxmlformats-officedocument.presentationml.slide+xml" PartName="/ppt/slides/slide18.xml"/>
  <Override ContentType="application/vnd.openxmlformats-officedocument.presentationml.slide+xml" PartName="/ppt/slides/slide19.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22.xml"/>
  <Override ContentType="application/vnd.openxmlformats-officedocument.presentationml.slide+xml" PartName="/ppt/slides/slide23.xml"/>
  <Override ContentType="application/vnd.openxmlformats-officedocument.presentationml.slide+xml" PartName="/ppt/slides/slide24.xml"/>
  <Override ContentType="application/vnd.openxmlformats-officedocument.presentationml.slide+xml" PartName="/ppt/slides/slide25.xml"/>
  <Override ContentType="application/vnd.openxmlformats-officedocument.presentationml.slide+xml" PartName="/ppt/slides/slide26.xml"/>
  <Override ContentType="application/vnd.openxmlformats-officedocument.presentationml.slide+xml" PartName="/ppt/slides/slide27.xml"/>
  <Override ContentType="application/vnd.openxmlformats-officedocument.presentationml.slide+xml" PartName="/ppt/slides/slide28.xml"/>
  <Override ContentType="application/vnd.openxmlformats-officedocument.presentationml.slide+xml" PartName="/ppt/slides/slide29.xml"/>
  <Override ContentType="application/vnd.openxmlformats-officedocument.presentationml.slide+xml" PartName="/ppt/slides/slide30.xml"/>
  <Override ContentType="application/vnd.openxmlformats-officedocument.presentationml.slide+xml" PartName="/ppt/slides/slide31.xml"/>
  <Override ContentType="application/vnd.openxmlformats-officedocument.presentationml.slide+xml" PartName="/ppt/slides/slide32.xml"/>
  <Override ContentType="application/vnd.openxmlformats-officedocument.presentationml.slide+xml" PartName="/ppt/slides/slide33.xml"/>
  <Override ContentType="application/vnd.openxmlformats-officedocument.presentationml.slide+xml" PartName="/ppt/slides/slide34.xml"/>
  <Override ContentType="application/vnd.openxmlformats-officedocument.presentationml.slide+xml" PartName="/ppt/slides/slide35.xml"/>
  <Override ContentType="application/vnd.openxmlformats-officedocument.presentationml.slide+xml" PartName="/ppt/slides/slide36.xml"/>
  <Override ContentType="application/vnd.openxmlformats-officedocument.presentationml.slide+xml" PartName="/ppt/slides/slide37.xml"/>
  <Override ContentType="application/vnd.openxmlformats-officedocument.presentationml.slide+xml" PartName="/ppt/slides/slide38.xml"/>
  <Override ContentType="application/vnd.openxmlformats-officedocument.presentationml.slide+xml" PartName="/ppt/slides/slide39.xml"/>
  <Override ContentType="application/vnd.openxmlformats-officedocument.presentationml.slide+xml" PartName="/ppt/slides/slide40.xml"/>
  <Override ContentType="application/vnd.openxmlformats-officedocument.presentationml.slide+xml" PartName="/ppt/slides/slide41.xml"/>
  <Override ContentType="application/vnd.openxmlformats-officedocument.presentationml.slide+xml" PartName="/ppt/slides/slide42.xml"/>
  <Override ContentType="application/vnd.openxmlformats-officedocument.presentationml.slide+xml" PartName="/ppt/slides/slide43.xml"/>
  <Override ContentType="application/vnd.openxmlformats-officedocument.presentationml.slide+xml" PartName="/ppt/slides/slide44.xml"/>
  <Override ContentType="application/vnd.openxmlformats-officedocument.presentationml.slide+xml" PartName="/ppt/slides/slide45.xml"/>
  <Override ContentType="application/vnd.openxmlformats-officedocument.presentationml.slide+xml" PartName="/ppt/slides/slide46.xml"/>
  <Override ContentType="application/vnd.openxmlformats-officedocument.presentationml.slide+xml" PartName="/ppt/slides/slide47.xml"/>
  <Override ContentType="application/vnd.openxmlformats-officedocument.presentationml.slide+xml" PartName="/ppt/slides/slide48.xml"/>
  <Override ContentType="application/vnd.openxmlformats-officedocument.presentationml.slide+xml" PartName="/ppt/slides/slide49.xml"/>
  <Override ContentType="application/vnd.openxmlformats-officedocument.presentationml.slide+xml" PartName="/ppt/slides/slide50.xml"/>
  <Override ContentType="application/vnd.openxmlformats-officedocument.presentationml.slide+xml" PartName="/ppt/slides/slide51.xml"/>
  <Override ContentType="application/vnd.openxmlformats-officedocument.presentationml.slide+xml" PartName="/ppt/slides/slide52.xml"/>
  <Override ContentType="application/vnd.openxmlformats-officedocument.presentationml.slide+xml" PartName="/ppt/slides/slide53.xml"/>
  <Override ContentType="application/vnd.openxmlformats-officedocument.presentationml.slide+xml" PartName="/ppt/slides/slide54.xml"/>
  <Override ContentType="application/vnd.openxmlformats-officedocument.presentationml.slide+xml" PartName="/ppt/slides/slide55.xml"/>
  <Override ContentType="application/vnd.openxmlformats-officedocument.presentationml.slide+xml" PartName="/ppt/slides/slide56.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presentationml.viewProps+xml" PartName="/ppt/viewProps.xml"/>
</Types>
</file>

<file path=_rels/.rels><?xml version="1.0" encoding="UTF-8" standalone="yes"?><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embedTrueTypeFonts="true">
  <p:sldMasterIdLst>
    <p:sldMasterId id="2147483648" r:id="rId1"/>
  </p:sld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 id="307" r:id="rId57"/>
    <p:sldId id="308" r:id="rId58"/>
    <p:sldId id="309" r:id="rId59"/>
    <p:sldId id="310" r:id="rId60"/>
    <p:sldId id="311" r:id="rId61"/>
  </p:sldIdLst>
  <p:sldSz cx="18288000" cy="10287000"/>
  <p:notesSz cx="6858000" cy="9144000"/>
  <p:embeddedFontLst>
    <p:embeddedFont>
      <p:font typeface="DM Sans Bold" charset="1" panose="00000000000000000000"/>
      <p:regular r:id="rId62"/>
    </p:embeddedFont>
    <p:embeddedFont>
      <p:font typeface="DM Sans" charset="1" panose="00000000000000000000"/>
      <p:regular r:id="rId63"/>
    </p:embeddedFont>
    <p:embeddedFont>
      <p:font typeface="Cooper Hewitt Heavy Italics" charset="1" panose="00000000000000000000"/>
      <p:regular r:id="rId64"/>
    </p:embeddedFont>
    <p:embeddedFont>
      <p:font typeface="Canva Sans Bold" charset="1" panose="020B0803030501040103"/>
      <p:regular r:id="rId65"/>
    </p:embeddedFont>
    <p:embeddedFont>
      <p:font typeface="League Spartan" charset="1" panose="00000800000000000000"/>
      <p:regular r:id="rId66"/>
    </p:embeddedFont>
    <p:embeddedFont>
      <p:font typeface="Raleway Thin" charset="1" panose="020B0203030101060003"/>
      <p:regular r:id="rId67"/>
    </p:embeddedFont>
    <p:embeddedFont>
      <p:font typeface="Raleway" charset="1" panose="020B0503030101060003"/>
      <p:regular r:id="rId68"/>
    </p:embeddedFont>
    <p:embeddedFont>
      <p:font typeface="Raleway Bold" charset="1" panose="020B0803030101060003"/>
      <p:regular r:id="rId69"/>
    </p:embeddedFont>
    <p:embeddedFont>
      <p:font typeface="Canva Sans" charset="1" panose="020B0503030501040103"/>
      <p:regular r:id="rId70"/>
    </p:embeddedFont>
    <p:embeddedFont>
      <p:font typeface="Droid Arabic Naskh Bold" charset="1" panose="020B0806030804020204"/>
      <p:regular r:id="rId71"/>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4" d="100"/>
          <a:sy n="74"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Relationships xmlns="http://schemas.openxmlformats.org/package/2006/relationships"><Relationship Id="rId1" Target="slideMasters/slideMaster1.xml" Type="http://schemas.openxmlformats.org/officeDocument/2006/relationships/slideMaster"/><Relationship Id="rId10" Target="slides/slide5.xml" Type="http://schemas.openxmlformats.org/officeDocument/2006/relationships/slide"/><Relationship Id="rId11" Target="slides/slide6.xml" Type="http://schemas.openxmlformats.org/officeDocument/2006/relationships/slide"/><Relationship Id="rId12" Target="slides/slide7.xml" Type="http://schemas.openxmlformats.org/officeDocument/2006/relationships/slide"/><Relationship Id="rId13" Target="slides/slide8.xml" Type="http://schemas.openxmlformats.org/officeDocument/2006/relationships/slide"/><Relationship Id="rId14" Target="slides/slide9.xml" Type="http://schemas.openxmlformats.org/officeDocument/2006/relationships/slide"/><Relationship Id="rId15" Target="slides/slide10.xml" Type="http://schemas.openxmlformats.org/officeDocument/2006/relationships/slide"/><Relationship Id="rId16" Target="slides/slide11.xml" Type="http://schemas.openxmlformats.org/officeDocument/2006/relationships/slide"/><Relationship Id="rId17" Target="slides/slide12.xml" Type="http://schemas.openxmlformats.org/officeDocument/2006/relationships/slide"/><Relationship Id="rId18" Target="slides/slide13.xml" Type="http://schemas.openxmlformats.org/officeDocument/2006/relationships/slide"/><Relationship Id="rId19" Target="slides/slide14.xml" Type="http://schemas.openxmlformats.org/officeDocument/2006/relationships/slide"/><Relationship Id="rId2" Target="presProps.xml" Type="http://schemas.openxmlformats.org/officeDocument/2006/relationships/presProps"/><Relationship Id="rId20" Target="slides/slide15.xml" Type="http://schemas.openxmlformats.org/officeDocument/2006/relationships/slide"/><Relationship Id="rId21" Target="slides/slide16.xml" Type="http://schemas.openxmlformats.org/officeDocument/2006/relationships/slide"/><Relationship Id="rId22" Target="slides/slide17.xml" Type="http://schemas.openxmlformats.org/officeDocument/2006/relationships/slide"/><Relationship Id="rId23" Target="slides/slide18.xml" Type="http://schemas.openxmlformats.org/officeDocument/2006/relationships/slide"/><Relationship Id="rId24" Target="slides/slide19.xml" Type="http://schemas.openxmlformats.org/officeDocument/2006/relationships/slide"/><Relationship Id="rId25" Target="slides/slide20.xml" Type="http://schemas.openxmlformats.org/officeDocument/2006/relationships/slide"/><Relationship Id="rId26" Target="slides/slide21.xml" Type="http://schemas.openxmlformats.org/officeDocument/2006/relationships/slide"/><Relationship Id="rId27" Target="slides/slide22.xml" Type="http://schemas.openxmlformats.org/officeDocument/2006/relationships/slide"/><Relationship Id="rId28" Target="slides/slide23.xml" Type="http://schemas.openxmlformats.org/officeDocument/2006/relationships/slide"/><Relationship Id="rId29" Target="slides/slide24.xml" Type="http://schemas.openxmlformats.org/officeDocument/2006/relationships/slide"/><Relationship Id="rId3" Target="viewProps.xml" Type="http://schemas.openxmlformats.org/officeDocument/2006/relationships/viewProps"/><Relationship Id="rId30" Target="slides/slide25.xml" Type="http://schemas.openxmlformats.org/officeDocument/2006/relationships/slide"/><Relationship Id="rId31" Target="slides/slide26.xml" Type="http://schemas.openxmlformats.org/officeDocument/2006/relationships/slide"/><Relationship Id="rId32" Target="slides/slide27.xml" Type="http://schemas.openxmlformats.org/officeDocument/2006/relationships/slide"/><Relationship Id="rId33" Target="slides/slide28.xml" Type="http://schemas.openxmlformats.org/officeDocument/2006/relationships/slide"/><Relationship Id="rId34" Target="slides/slide29.xml" Type="http://schemas.openxmlformats.org/officeDocument/2006/relationships/slide"/><Relationship Id="rId35" Target="slides/slide30.xml" Type="http://schemas.openxmlformats.org/officeDocument/2006/relationships/slide"/><Relationship Id="rId36" Target="slides/slide31.xml" Type="http://schemas.openxmlformats.org/officeDocument/2006/relationships/slide"/><Relationship Id="rId37" Target="slides/slide32.xml" Type="http://schemas.openxmlformats.org/officeDocument/2006/relationships/slide"/><Relationship Id="rId38" Target="slides/slide33.xml" Type="http://schemas.openxmlformats.org/officeDocument/2006/relationships/slide"/><Relationship Id="rId39" Target="slides/slide34.xml" Type="http://schemas.openxmlformats.org/officeDocument/2006/relationships/slide"/><Relationship Id="rId4" Target="theme/theme1.xml" Type="http://schemas.openxmlformats.org/officeDocument/2006/relationships/theme"/><Relationship Id="rId40" Target="slides/slide35.xml" Type="http://schemas.openxmlformats.org/officeDocument/2006/relationships/slide"/><Relationship Id="rId41" Target="slides/slide36.xml" Type="http://schemas.openxmlformats.org/officeDocument/2006/relationships/slide"/><Relationship Id="rId42" Target="slides/slide37.xml" Type="http://schemas.openxmlformats.org/officeDocument/2006/relationships/slide"/><Relationship Id="rId43" Target="slides/slide38.xml" Type="http://schemas.openxmlformats.org/officeDocument/2006/relationships/slide"/><Relationship Id="rId44" Target="slides/slide39.xml" Type="http://schemas.openxmlformats.org/officeDocument/2006/relationships/slide"/><Relationship Id="rId45" Target="slides/slide40.xml" Type="http://schemas.openxmlformats.org/officeDocument/2006/relationships/slide"/><Relationship Id="rId46" Target="slides/slide41.xml" Type="http://schemas.openxmlformats.org/officeDocument/2006/relationships/slide"/><Relationship Id="rId47" Target="slides/slide42.xml" Type="http://schemas.openxmlformats.org/officeDocument/2006/relationships/slide"/><Relationship Id="rId48" Target="slides/slide43.xml" Type="http://schemas.openxmlformats.org/officeDocument/2006/relationships/slide"/><Relationship Id="rId49" Target="slides/slide44.xml" Type="http://schemas.openxmlformats.org/officeDocument/2006/relationships/slide"/><Relationship Id="rId5" Target="tableStyles.xml" Type="http://schemas.openxmlformats.org/officeDocument/2006/relationships/tableStyles"/><Relationship Id="rId50" Target="slides/slide45.xml" Type="http://schemas.openxmlformats.org/officeDocument/2006/relationships/slide"/><Relationship Id="rId51" Target="slides/slide46.xml" Type="http://schemas.openxmlformats.org/officeDocument/2006/relationships/slide"/><Relationship Id="rId52" Target="slides/slide47.xml" Type="http://schemas.openxmlformats.org/officeDocument/2006/relationships/slide"/><Relationship Id="rId53" Target="slides/slide48.xml" Type="http://schemas.openxmlformats.org/officeDocument/2006/relationships/slide"/><Relationship Id="rId54" Target="slides/slide49.xml" Type="http://schemas.openxmlformats.org/officeDocument/2006/relationships/slide"/><Relationship Id="rId55" Target="slides/slide50.xml" Type="http://schemas.openxmlformats.org/officeDocument/2006/relationships/slide"/><Relationship Id="rId56" Target="slides/slide51.xml" Type="http://schemas.openxmlformats.org/officeDocument/2006/relationships/slide"/><Relationship Id="rId57" Target="slides/slide52.xml" Type="http://schemas.openxmlformats.org/officeDocument/2006/relationships/slide"/><Relationship Id="rId58" Target="slides/slide53.xml" Type="http://schemas.openxmlformats.org/officeDocument/2006/relationships/slide"/><Relationship Id="rId59" Target="slides/slide54.xml" Type="http://schemas.openxmlformats.org/officeDocument/2006/relationships/slide"/><Relationship Id="rId6" Target="slides/slide1.xml" Type="http://schemas.openxmlformats.org/officeDocument/2006/relationships/slide"/><Relationship Id="rId60" Target="slides/slide55.xml" Type="http://schemas.openxmlformats.org/officeDocument/2006/relationships/slide"/><Relationship Id="rId61" Target="slides/slide56.xml" Type="http://schemas.openxmlformats.org/officeDocument/2006/relationships/slide"/><Relationship Id="rId62" Target="fonts/font62.fntdata" Type="http://schemas.openxmlformats.org/officeDocument/2006/relationships/font"/><Relationship Id="rId63" Target="fonts/font63.fntdata" Type="http://schemas.openxmlformats.org/officeDocument/2006/relationships/font"/><Relationship Id="rId64" Target="fonts/font64.fntdata" Type="http://schemas.openxmlformats.org/officeDocument/2006/relationships/font"/><Relationship Id="rId65" Target="fonts/font65.fntdata" Type="http://schemas.openxmlformats.org/officeDocument/2006/relationships/font"/><Relationship Id="rId66" Target="fonts/font66.fntdata" Type="http://schemas.openxmlformats.org/officeDocument/2006/relationships/font"/><Relationship Id="rId67" Target="fonts/font67.fntdata" Type="http://schemas.openxmlformats.org/officeDocument/2006/relationships/font"/><Relationship Id="rId68" Target="fonts/font68.fntdata" Type="http://schemas.openxmlformats.org/officeDocument/2006/relationships/font"/><Relationship Id="rId69" Target="fonts/font69.fntdata" Type="http://schemas.openxmlformats.org/officeDocument/2006/relationships/font"/><Relationship Id="rId7" Target="slides/slide2.xml" Type="http://schemas.openxmlformats.org/officeDocument/2006/relationships/slide"/><Relationship Id="rId70" Target="fonts/font70.fntdata" Type="http://schemas.openxmlformats.org/officeDocument/2006/relationships/font"/><Relationship Id="rId71" Target="fonts/font71.fntdata" Type="http://schemas.openxmlformats.org/officeDocument/2006/relationships/font"/><Relationship Id="rId8" Target="slides/slide3.xml" Type="http://schemas.openxmlformats.org/officeDocument/2006/relationships/slide"/><Relationship Id="rId9" Target="slides/slide4.xml" Type="http://schemas.openxmlformats.org/officeDocument/2006/relationships/slide"/></Relationships>
</file>

<file path=ppt/slideLayouts/_rels/slideLayout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png" Type="http://schemas.openxmlformats.org/officeDocument/2006/relationships/image"/><Relationship Id="rId4" Target="../media/image3.png" Type="http://schemas.openxmlformats.org/officeDocument/2006/relationships/image"/></Relationships>
</file>

<file path=ppt/slides/_rels/slide1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8.jpeg" Type="http://schemas.openxmlformats.org/officeDocument/2006/relationships/image"/><Relationship Id="rId3" Target="../media/VAGJTX6e_co.mp4" Type="http://schemas.openxmlformats.org/officeDocument/2006/relationships/video"/><Relationship Id="rId4" Target="../media/VAGJTX6e_co.mp4" Type="http://schemas.microsoft.com/office/2007/relationships/media"/><Relationship Id="rId5" Target="../media/image9.png" Type="http://schemas.openxmlformats.org/officeDocument/2006/relationships/image"/></Relationships>
</file>

<file path=ppt/slides/_rels/slide1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9.jpeg" Type="http://schemas.openxmlformats.org/officeDocument/2006/relationships/image"/><Relationship Id="rId3" Target="../media/VAGJTdKPzH4.mp4" Type="http://schemas.openxmlformats.org/officeDocument/2006/relationships/video"/><Relationship Id="rId4" Target="../media/VAGJTdKPzH4.mp4" Type="http://schemas.microsoft.com/office/2007/relationships/media"/><Relationship Id="rId5" Target="../media/image9.png" Type="http://schemas.openxmlformats.org/officeDocument/2006/relationships/image"/></Relationships>
</file>

<file path=ppt/slides/_rels/slide1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0.jpeg" Type="http://schemas.openxmlformats.org/officeDocument/2006/relationships/image"/><Relationship Id="rId3" Target="../media/VAGJTCr7kgg.mp4" Type="http://schemas.openxmlformats.org/officeDocument/2006/relationships/video"/><Relationship Id="rId4" Target="../media/VAGJTCr7kgg.mp4" Type="http://schemas.microsoft.com/office/2007/relationships/media"/><Relationship Id="rId5" Target="../media/image9.png" Type="http://schemas.openxmlformats.org/officeDocument/2006/relationships/image"/></Relationships>
</file>

<file path=ppt/slides/_rels/slide1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1.jpeg" Type="http://schemas.openxmlformats.org/officeDocument/2006/relationships/image"/><Relationship Id="rId3" Target="../media/VAGJTTHrziY.mp4" Type="http://schemas.openxmlformats.org/officeDocument/2006/relationships/video"/><Relationship Id="rId4" Target="../media/VAGJTTHrziY.mp4" Type="http://schemas.microsoft.com/office/2007/relationships/media"/><Relationship Id="rId5" Target="../media/image9.png" Type="http://schemas.openxmlformats.org/officeDocument/2006/relationships/image"/></Relationships>
</file>

<file path=ppt/slides/_rels/slide1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2.jpeg" Type="http://schemas.openxmlformats.org/officeDocument/2006/relationships/image"/><Relationship Id="rId3" Target="../media/VAGJTTADueA.mp4" Type="http://schemas.openxmlformats.org/officeDocument/2006/relationships/video"/><Relationship Id="rId4" Target="../media/VAGJTTADueA.mp4" Type="http://schemas.microsoft.com/office/2007/relationships/media"/><Relationship Id="rId5" Target="../media/image9.png" Type="http://schemas.openxmlformats.org/officeDocument/2006/relationships/image"/></Relationships>
</file>

<file path=ppt/slides/_rels/slide1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6.jpeg" Type="http://schemas.openxmlformats.org/officeDocument/2006/relationships/image"/><Relationship Id="rId3" Target="../media/VAGJSyzaHH0.mp4" Type="http://schemas.openxmlformats.org/officeDocument/2006/relationships/video"/><Relationship Id="rId4" Target="../media/VAGJSyzaHH0.mp4" Type="http://schemas.microsoft.com/office/2007/relationships/media"/><Relationship Id="rId5" Target="../media/image9.png" Type="http://schemas.openxmlformats.org/officeDocument/2006/relationships/image"/></Relationships>
</file>

<file path=ppt/slides/_rels/slide1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3.jpeg" Type="http://schemas.openxmlformats.org/officeDocument/2006/relationships/image"/><Relationship Id="rId3" Target="../media/VAGJSHH3qRE.mp4" Type="http://schemas.openxmlformats.org/officeDocument/2006/relationships/video"/><Relationship Id="rId4" Target="../media/VAGJSHH3qRE.mp4" Type="http://schemas.microsoft.com/office/2007/relationships/media"/><Relationship Id="rId5" Target="../media/image9.png" Type="http://schemas.openxmlformats.org/officeDocument/2006/relationships/image"/></Relationships>
</file>

<file path=ppt/slides/_rels/slide1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4.jpeg" Type="http://schemas.openxmlformats.org/officeDocument/2006/relationships/image"/><Relationship Id="rId3" Target="../media/VAGJSphLLXg.mp4" Type="http://schemas.openxmlformats.org/officeDocument/2006/relationships/video"/><Relationship Id="rId4" Target="../media/VAGJSphLLXg.mp4" Type="http://schemas.microsoft.com/office/2007/relationships/media"/><Relationship Id="rId5" Target="../media/image3.png" Type="http://schemas.openxmlformats.org/officeDocument/2006/relationships/image"/></Relationships>
</file>

<file path=ppt/slides/_rels/slide1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5.jpeg" Type="http://schemas.openxmlformats.org/officeDocument/2006/relationships/image"/><Relationship Id="rId3" Target="../media/VAGJSev4BT0.mp4" Type="http://schemas.openxmlformats.org/officeDocument/2006/relationships/video"/><Relationship Id="rId4" Target="../media/VAGJSev4BT0.mp4" Type="http://schemas.microsoft.com/office/2007/relationships/media"/><Relationship Id="rId5" Target="../media/image9.png" Type="http://schemas.openxmlformats.org/officeDocument/2006/relationships/image"/></Relationships>
</file>

<file path=ppt/slides/_rels/slide1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6.jpeg" Type="http://schemas.openxmlformats.org/officeDocument/2006/relationships/image"/><Relationship Id="rId3" Target="../media/VAGJinFbI04.mp4" Type="http://schemas.openxmlformats.org/officeDocument/2006/relationships/video"/><Relationship Id="rId4" Target="../media/VAGJinFbI04.mp4" Type="http://schemas.microsoft.com/office/2007/relationships/media"/><Relationship Id="rId5" Target="../media/image9.png" Type="http://schemas.openxmlformats.org/officeDocument/2006/relationships/image"/></Relationships>
</file>

<file path=ppt/slides/_rels/slide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4.png" Type="http://schemas.openxmlformats.org/officeDocument/2006/relationships/image"/><Relationship Id="rId3" Target="../media/image5.png" Type="http://schemas.openxmlformats.org/officeDocument/2006/relationships/image"/><Relationship Id="rId4" Target="../media/image6.png" Type="http://schemas.openxmlformats.org/officeDocument/2006/relationships/image"/><Relationship Id="rId5" Target="../media/image3.png" Type="http://schemas.openxmlformats.org/officeDocument/2006/relationships/image"/></Relationships>
</file>

<file path=ppt/slides/_rels/slide2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7.png" Type="http://schemas.openxmlformats.org/officeDocument/2006/relationships/image"/><Relationship Id="rId3" Target="../media/image28.jpeg" Type="http://schemas.openxmlformats.org/officeDocument/2006/relationships/image"/><Relationship Id="rId4" Target="../media/VAGJiojqJGo.mp4" Type="http://schemas.openxmlformats.org/officeDocument/2006/relationships/video"/><Relationship Id="rId5" Target="../media/VAGJiojqJGo.mp4" Type="http://schemas.microsoft.com/office/2007/relationships/media"/><Relationship Id="rId6" Target="../media/image3.png" Type="http://schemas.openxmlformats.org/officeDocument/2006/relationships/image"/></Relationships>
</file>

<file path=ppt/slides/_rels/slide2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7.png" Type="http://schemas.openxmlformats.org/officeDocument/2006/relationships/image"/><Relationship Id="rId3" Target="../media/image29.jpeg" Type="http://schemas.openxmlformats.org/officeDocument/2006/relationships/image"/><Relationship Id="rId4" Target="../media/VAGJitq-WcA.mp4" Type="http://schemas.openxmlformats.org/officeDocument/2006/relationships/video"/><Relationship Id="rId5" Target="../media/VAGJitq-WcA.mp4" Type="http://schemas.microsoft.com/office/2007/relationships/media"/><Relationship Id="rId6" Target="../media/image3.png" Type="http://schemas.openxmlformats.org/officeDocument/2006/relationships/image"/></Relationships>
</file>

<file path=ppt/slides/_rels/slide2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7.png" Type="http://schemas.openxmlformats.org/officeDocument/2006/relationships/image"/><Relationship Id="rId3" Target="../media/image30.jpeg" Type="http://schemas.openxmlformats.org/officeDocument/2006/relationships/image"/><Relationship Id="rId4" Target="../media/image3.png" Type="http://schemas.openxmlformats.org/officeDocument/2006/relationships/image"/></Relationships>
</file>

<file path=ppt/slides/_rels/slide2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1.jpeg" Type="http://schemas.openxmlformats.org/officeDocument/2006/relationships/image"/><Relationship Id="rId3" Target="../media/VAGJSm7gkus.mp4" Type="http://schemas.openxmlformats.org/officeDocument/2006/relationships/video"/><Relationship Id="rId4" Target="../media/VAGJSm7gkus.mp4" Type="http://schemas.microsoft.com/office/2007/relationships/media"/><Relationship Id="rId5" Target="../media/image9.png" Type="http://schemas.openxmlformats.org/officeDocument/2006/relationships/image"/></Relationships>
</file>

<file path=ppt/slides/_rels/slide2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9.png" Type="http://schemas.openxmlformats.org/officeDocument/2006/relationships/image"/></Relationships>
</file>

<file path=ppt/slides/_rels/slide2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9.png" Type="http://schemas.openxmlformats.org/officeDocument/2006/relationships/image"/></Relationships>
</file>

<file path=ppt/slides/_rels/slide2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9.png" Type="http://schemas.openxmlformats.org/officeDocument/2006/relationships/image"/></Relationships>
</file>

<file path=ppt/slides/_rels/slide2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2.jpeg" Type="http://schemas.openxmlformats.org/officeDocument/2006/relationships/image"/><Relationship Id="rId3" Target="../media/VAGJSzWqBjU.mp4" Type="http://schemas.openxmlformats.org/officeDocument/2006/relationships/video"/><Relationship Id="rId4" Target="../media/VAGJSzWqBjU.mp4" Type="http://schemas.microsoft.com/office/2007/relationships/media"/><Relationship Id="rId5" Target="../media/image9.png" Type="http://schemas.openxmlformats.org/officeDocument/2006/relationships/image"/></Relationships>
</file>

<file path=ppt/slides/_rels/slide2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3.jpeg" Type="http://schemas.openxmlformats.org/officeDocument/2006/relationships/image"/><Relationship Id="rId3" Target="../media/image9.png" Type="http://schemas.openxmlformats.org/officeDocument/2006/relationships/image"/></Relationships>
</file>

<file path=ppt/slides/_rels/slide2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4.jpeg" Type="http://schemas.openxmlformats.org/officeDocument/2006/relationships/image"/><Relationship Id="rId3" Target="../media/image9.png" Type="http://schemas.openxmlformats.org/officeDocument/2006/relationships/image"/></Relationships>
</file>

<file path=ppt/slides/_rels/slide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7.jpeg" Type="http://schemas.openxmlformats.org/officeDocument/2006/relationships/image"/><Relationship Id="rId3" Target="../media/VAGJbJpLF-Q.mp4" Type="http://schemas.openxmlformats.org/officeDocument/2006/relationships/video"/><Relationship Id="rId4" Target="../media/VAGJbJpLF-Q.mp4" Type="http://schemas.microsoft.com/office/2007/relationships/media"/></Relationships>
</file>

<file path=ppt/slides/_rels/slide3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5.jpeg" Type="http://schemas.openxmlformats.org/officeDocument/2006/relationships/image"/><Relationship Id="rId3" Target="../media/image9.png" Type="http://schemas.openxmlformats.org/officeDocument/2006/relationships/image"/></Relationships>
</file>

<file path=ppt/slides/_rels/slide3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6.jpeg" Type="http://schemas.openxmlformats.org/officeDocument/2006/relationships/image"/><Relationship Id="rId3" Target="../media/image9.png" Type="http://schemas.openxmlformats.org/officeDocument/2006/relationships/image"/></Relationships>
</file>

<file path=ppt/slides/_rels/slide3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7.jpeg" Type="http://schemas.openxmlformats.org/officeDocument/2006/relationships/image"/><Relationship Id="rId3" Target="../media/image9.png" Type="http://schemas.openxmlformats.org/officeDocument/2006/relationships/image"/></Relationships>
</file>

<file path=ppt/slides/_rels/slide3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8.jpeg" Type="http://schemas.openxmlformats.org/officeDocument/2006/relationships/image"/><Relationship Id="rId3" Target="../media/image9.png" Type="http://schemas.openxmlformats.org/officeDocument/2006/relationships/image"/></Relationships>
</file>

<file path=ppt/slides/_rels/slide3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9.jpeg" Type="http://schemas.openxmlformats.org/officeDocument/2006/relationships/image"/><Relationship Id="rId3" Target="../media/VAGJS4Tqngg.mp4" Type="http://schemas.openxmlformats.org/officeDocument/2006/relationships/video"/><Relationship Id="rId4" Target="../media/VAGJS4Tqngg.mp4" Type="http://schemas.microsoft.com/office/2007/relationships/media"/><Relationship Id="rId5" Target="../media/image3.png" Type="http://schemas.openxmlformats.org/officeDocument/2006/relationships/image"/></Relationships>
</file>

<file path=ppt/slides/_rels/slide3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png" Type="http://schemas.openxmlformats.org/officeDocument/2006/relationships/image"/></Relationships>
</file>

<file path=ppt/slides/_rels/slide3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40.jpeg" Type="http://schemas.openxmlformats.org/officeDocument/2006/relationships/image"/><Relationship Id="rId3" Target="../media/VAGJSCuOYq8.mp4" Type="http://schemas.openxmlformats.org/officeDocument/2006/relationships/video"/><Relationship Id="rId4" Target="../media/VAGJSCuOYq8.mp4" Type="http://schemas.microsoft.com/office/2007/relationships/media"/></Relationships>
</file>

<file path=ppt/slides/_rels/slide3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41.png" Type="http://schemas.openxmlformats.org/officeDocument/2006/relationships/image"/></Relationships>
</file>

<file path=ppt/slides/_rels/slide3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42.jpeg" Type="http://schemas.openxmlformats.org/officeDocument/2006/relationships/image"/><Relationship Id="rId3" Target="../media/VAGJiYX5cDU.mp4" Type="http://schemas.openxmlformats.org/officeDocument/2006/relationships/video"/><Relationship Id="rId4" Target="../media/VAGJiYX5cDU.mp4" Type="http://schemas.microsoft.com/office/2007/relationships/media"/><Relationship Id="rId5" Target="../media/image3.png" Type="http://schemas.openxmlformats.org/officeDocument/2006/relationships/image"/></Relationships>
</file>

<file path=ppt/slides/_rels/slide3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43.png" Type="http://schemas.openxmlformats.org/officeDocument/2006/relationships/image"/><Relationship Id="rId3" Target="../media/image44.png" Type="http://schemas.openxmlformats.org/officeDocument/2006/relationships/image"/><Relationship Id="rId4" Target="../media/image3.png" Type="http://schemas.openxmlformats.org/officeDocument/2006/relationships/image"/></Relationships>
</file>

<file path=ppt/slides/_rels/slide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8.jpeg" Type="http://schemas.openxmlformats.org/officeDocument/2006/relationships/image"/><Relationship Id="rId3" Target="../media/VAGJR453gUc.mp4" Type="http://schemas.openxmlformats.org/officeDocument/2006/relationships/video"/><Relationship Id="rId4" Target="../media/VAGJR453gUc.mp4" Type="http://schemas.microsoft.com/office/2007/relationships/media"/><Relationship Id="rId5" Target="../media/image9.png" Type="http://schemas.openxmlformats.org/officeDocument/2006/relationships/image"/></Relationships>
</file>

<file path=ppt/slides/_rels/slide4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45.jpeg" Type="http://schemas.openxmlformats.org/officeDocument/2006/relationships/image"/><Relationship Id="rId3" Target="../media/VAGJjqG4CiQ.mp4" Type="http://schemas.openxmlformats.org/officeDocument/2006/relationships/video"/><Relationship Id="rId4" Target="../media/VAGJjqG4CiQ.mp4" Type="http://schemas.microsoft.com/office/2007/relationships/media"/><Relationship Id="rId5" Target="../media/image3.png" Type="http://schemas.openxmlformats.org/officeDocument/2006/relationships/image"/></Relationships>
</file>

<file path=ppt/slides/_rels/slide4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43.png" Type="http://schemas.openxmlformats.org/officeDocument/2006/relationships/image"/><Relationship Id="rId3" Target="../media/image46.png" Type="http://schemas.openxmlformats.org/officeDocument/2006/relationships/image"/><Relationship Id="rId4" Target="../media/image3.png" Type="http://schemas.openxmlformats.org/officeDocument/2006/relationships/image"/></Relationships>
</file>

<file path=ppt/slides/_rels/slide4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47.jpeg" Type="http://schemas.openxmlformats.org/officeDocument/2006/relationships/image"/><Relationship Id="rId3" Target="../media/VAGJjp7gq_c.mp4" Type="http://schemas.openxmlformats.org/officeDocument/2006/relationships/video"/><Relationship Id="rId4" Target="../media/VAGJjp7gq_c.mp4" Type="http://schemas.microsoft.com/office/2007/relationships/media"/><Relationship Id="rId5" Target="../media/image3.png" Type="http://schemas.openxmlformats.org/officeDocument/2006/relationships/image"/></Relationships>
</file>

<file path=ppt/slides/_rels/slide4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43.png" Type="http://schemas.openxmlformats.org/officeDocument/2006/relationships/image"/><Relationship Id="rId3" Target="../media/image48.png" Type="http://schemas.openxmlformats.org/officeDocument/2006/relationships/image"/><Relationship Id="rId4" Target="../media/image3.png" Type="http://schemas.openxmlformats.org/officeDocument/2006/relationships/image"/></Relationships>
</file>

<file path=ppt/slides/_rels/slide4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49.jpeg" Type="http://schemas.openxmlformats.org/officeDocument/2006/relationships/image"/><Relationship Id="rId3" Target="../media/VAGJjgqWcC8.mp4" Type="http://schemas.openxmlformats.org/officeDocument/2006/relationships/video"/><Relationship Id="rId4" Target="../media/VAGJjgqWcC8.mp4" Type="http://schemas.microsoft.com/office/2007/relationships/media"/><Relationship Id="rId5" Target="../media/image3.png" Type="http://schemas.openxmlformats.org/officeDocument/2006/relationships/image"/></Relationships>
</file>

<file path=ppt/slides/_rels/slide4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50.jpeg" Type="http://schemas.openxmlformats.org/officeDocument/2006/relationships/image"/><Relationship Id="rId3" Target="../media/VAGJjpgHk5A.mp4" Type="http://schemas.openxmlformats.org/officeDocument/2006/relationships/video"/><Relationship Id="rId4" Target="../media/VAGJjpgHk5A.mp4" Type="http://schemas.microsoft.com/office/2007/relationships/media"/><Relationship Id="rId5" Target="../media/image3.png" Type="http://schemas.openxmlformats.org/officeDocument/2006/relationships/image"/></Relationships>
</file>

<file path=ppt/slides/_rels/slide4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51.jpeg" Type="http://schemas.openxmlformats.org/officeDocument/2006/relationships/image"/><Relationship Id="rId3" Target="../media/VAGJjh6j_rI.mp4" Type="http://schemas.openxmlformats.org/officeDocument/2006/relationships/video"/><Relationship Id="rId4" Target="../media/VAGJjh6j_rI.mp4" Type="http://schemas.microsoft.com/office/2007/relationships/media"/><Relationship Id="rId5" Target="../media/image3.png" Type="http://schemas.openxmlformats.org/officeDocument/2006/relationships/image"/></Relationships>
</file>

<file path=ppt/slides/_rels/slide4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43.png" Type="http://schemas.openxmlformats.org/officeDocument/2006/relationships/image"/><Relationship Id="rId3" Target="../media/image52.png" Type="http://schemas.openxmlformats.org/officeDocument/2006/relationships/image"/><Relationship Id="rId4" Target="../media/image3.png" Type="http://schemas.openxmlformats.org/officeDocument/2006/relationships/image"/></Relationships>
</file>

<file path=ppt/slides/_rels/slide4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53.jpeg" Type="http://schemas.openxmlformats.org/officeDocument/2006/relationships/image"/><Relationship Id="rId3" Target="../media/VAGJjkTpDjk.mp4" Type="http://schemas.openxmlformats.org/officeDocument/2006/relationships/video"/><Relationship Id="rId4" Target="../media/VAGJjkTpDjk.mp4" Type="http://schemas.microsoft.com/office/2007/relationships/media"/><Relationship Id="rId5" Target="../media/image3.png" Type="http://schemas.openxmlformats.org/officeDocument/2006/relationships/image"/></Relationships>
</file>

<file path=ppt/slides/_rels/slide4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43.png" Type="http://schemas.openxmlformats.org/officeDocument/2006/relationships/image"/><Relationship Id="rId3" Target="../media/image54.png" Type="http://schemas.openxmlformats.org/officeDocument/2006/relationships/image"/><Relationship Id="rId4" Target="../media/image3.png" Type="http://schemas.openxmlformats.org/officeDocument/2006/relationships/image"/></Relationships>
</file>

<file path=ppt/slides/_rels/slide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0.png" Type="http://schemas.openxmlformats.org/officeDocument/2006/relationships/image"/><Relationship Id="rId3" Target="../media/image11.jpeg" Type="http://schemas.openxmlformats.org/officeDocument/2006/relationships/image"/><Relationship Id="rId4" Target="../media/VAGJS-m-NHU.mp4" Type="http://schemas.openxmlformats.org/officeDocument/2006/relationships/video"/><Relationship Id="rId5" Target="../media/VAGJS-m-NHU.mp4" Type="http://schemas.microsoft.com/office/2007/relationships/media"/><Relationship Id="rId6" Target="../media/image9.png" Type="http://schemas.openxmlformats.org/officeDocument/2006/relationships/image"/></Relationships>
</file>

<file path=ppt/slides/_rels/slide5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55.jpeg" Type="http://schemas.openxmlformats.org/officeDocument/2006/relationships/image"/><Relationship Id="rId3" Target="../media/VAGJjoVPJVs.mp4" Type="http://schemas.openxmlformats.org/officeDocument/2006/relationships/video"/><Relationship Id="rId4" Target="../media/VAGJjoVPJVs.mp4" Type="http://schemas.microsoft.com/office/2007/relationships/media"/><Relationship Id="rId5" Target="../media/image9.png" Type="http://schemas.openxmlformats.org/officeDocument/2006/relationships/image"/></Relationships>
</file>

<file path=ppt/slides/_rels/slide5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56.jpeg" Type="http://schemas.openxmlformats.org/officeDocument/2006/relationships/image"/><Relationship Id="rId3" Target="../media/VAGJjlPQmz8.mp4" Type="http://schemas.openxmlformats.org/officeDocument/2006/relationships/video"/><Relationship Id="rId4" Target="../media/VAGJjlPQmz8.mp4" Type="http://schemas.microsoft.com/office/2007/relationships/media"/><Relationship Id="rId5" Target="../media/image3.png" Type="http://schemas.openxmlformats.org/officeDocument/2006/relationships/image"/></Relationships>
</file>

<file path=ppt/slides/_rels/slide5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57.jpeg" Type="http://schemas.openxmlformats.org/officeDocument/2006/relationships/image"/><Relationship Id="rId3" Target="../media/VAGJjlW5WH8.mp4" Type="http://schemas.openxmlformats.org/officeDocument/2006/relationships/video"/><Relationship Id="rId4" Target="../media/VAGJjlW5WH8.mp4" Type="http://schemas.microsoft.com/office/2007/relationships/media"/><Relationship Id="rId5" Target="../media/image3.png" Type="http://schemas.openxmlformats.org/officeDocument/2006/relationships/image"/></Relationships>
</file>

<file path=ppt/slides/_rels/slide5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58.jpeg" Type="http://schemas.openxmlformats.org/officeDocument/2006/relationships/image"/><Relationship Id="rId3" Target="../media/VAGJpZyzhio.mp4" Type="http://schemas.openxmlformats.org/officeDocument/2006/relationships/video"/><Relationship Id="rId4" Target="../media/VAGJpZyzhio.mp4" Type="http://schemas.microsoft.com/office/2007/relationships/media"/></Relationships>
</file>

<file path=ppt/slides/_rels/slide5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7.png" Type="http://schemas.openxmlformats.org/officeDocument/2006/relationships/image"/><Relationship Id="rId3" Target="../media/image30.jpeg" Type="http://schemas.openxmlformats.org/officeDocument/2006/relationships/image"/><Relationship Id="rId4" Target="../media/image3.png" Type="http://schemas.openxmlformats.org/officeDocument/2006/relationships/image"/></Relationships>
</file>

<file path=ppt/slides/_rels/slide5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59.jpeg" Type="http://schemas.openxmlformats.org/officeDocument/2006/relationships/image"/><Relationship Id="rId3" Target="../media/image9.png" Type="http://schemas.openxmlformats.org/officeDocument/2006/relationships/image"/></Relationships>
</file>

<file path=ppt/slides/_rels/slide5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png" Type="http://schemas.openxmlformats.org/officeDocument/2006/relationships/image"/></Relationships>
</file>

<file path=ppt/slides/_rels/slide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0.png" Type="http://schemas.openxmlformats.org/officeDocument/2006/relationships/image"/><Relationship Id="rId3" Target="../media/image12.jpeg" Type="http://schemas.openxmlformats.org/officeDocument/2006/relationships/image"/><Relationship Id="rId4" Target="../media/VAGJTE_tgwQ.mp4" Type="http://schemas.openxmlformats.org/officeDocument/2006/relationships/video"/><Relationship Id="rId5" Target="../media/VAGJTE_tgwQ.mp4" Type="http://schemas.microsoft.com/office/2007/relationships/media"/><Relationship Id="rId6" Target="../media/image9.png" Type="http://schemas.openxmlformats.org/officeDocument/2006/relationships/image"/></Relationships>
</file>

<file path=ppt/slides/_rels/slide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0.png" Type="http://schemas.openxmlformats.org/officeDocument/2006/relationships/image"/><Relationship Id="rId3" Target="../media/image13.jpeg" Type="http://schemas.openxmlformats.org/officeDocument/2006/relationships/image"/><Relationship Id="rId4" Target="../media/VAGJTPEazWE.mp4" Type="http://schemas.openxmlformats.org/officeDocument/2006/relationships/video"/><Relationship Id="rId5" Target="../media/VAGJTPEazWE.mp4" Type="http://schemas.microsoft.com/office/2007/relationships/media"/><Relationship Id="rId6" Target="../media/image9.png" Type="http://schemas.openxmlformats.org/officeDocument/2006/relationships/image"/></Relationships>
</file>

<file path=ppt/slides/_rels/slide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4.jpeg" Type="http://schemas.openxmlformats.org/officeDocument/2006/relationships/image"/><Relationship Id="rId3" Target="../media/VAGJSTjZp_k.mp4" Type="http://schemas.openxmlformats.org/officeDocument/2006/relationships/video"/><Relationship Id="rId4" Target="../media/VAGJSTjZp_k.mp4" Type="http://schemas.microsoft.com/office/2007/relationships/media"/><Relationship Id="rId5" Target="../media/image3.png" Type="http://schemas.openxmlformats.org/officeDocument/2006/relationships/image"/></Relationships>
</file>

<file path=ppt/slides/_rels/slide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5.jpeg" Type="http://schemas.openxmlformats.org/officeDocument/2006/relationships/image"/><Relationship Id="rId3" Target="../media/image16.jpeg" Type="http://schemas.openxmlformats.org/officeDocument/2006/relationships/image"/><Relationship Id="rId4" Target="../media/image17.jpeg" Type="http://schemas.openxmlformats.org/officeDocument/2006/relationships/image"/><Relationship Id="rId5" Target="../media/image3.png" Type="http://schemas.openxmlformats.org/officeDocument/2006/relationships/image"/></Relationships>
</file>

<file path=ppt/slides/slide1.xml><?xml version="1.0" encoding="utf-8"?>
<p:sld xmlns:p="http://schemas.openxmlformats.org/presentationml/2006/main" xmlns:a="http://schemas.openxmlformats.org/drawingml/2006/main" xmlns:r="http://schemas.openxmlformats.org/officeDocument/2006/relationships">
  <p:cSld>
    <p:bg>
      <p:bgPr>
        <a:solidFill>
          <a:srgbClr val="F2F2F0"/>
        </a:solidFill>
      </p:bgPr>
    </p:bg>
    <p:spTree>
      <p:nvGrpSpPr>
        <p:cNvPr id="1" name=""/>
        <p:cNvGrpSpPr/>
        <p:nvPr/>
      </p:nvGrpSpPr>
      <p:grpSpPr>
        <a:xfrm>
          <a:off x="0" y="0"/>
          <a:ext cx="0" cy="0"/>
          <a:chOff x="0" y="0"/>
          <a:chExt cx="0" cy="0"/>
        </a:xfrm>
      </p:grpSpPr>
      <p:sp>
        <p:nvSpPr>
          <p:cNvPr name="Freeform 2" id="2"/>
          <p:cNvSpPr/>
          <p:nvPr/>
        </p:nvSpPr>
        <p:spPr>
          <a:xfrm flipH="false" flipV="false" rot="0">
            <a:off x="9639316" y="1987265"/>
            <a:ext cx="7454444" cy="4171075"/>
          </a:xfrm>
          <a:custGeom>
            <a:avLst/>
            <a:gdLst/>
            <a:ahLst/>
            <a:cxnLst/>
            <a:rect r="r" b="b" t="t" l="l"/>
            <a:pathLst>
              <a:path h="4171075" w="7454444">
                <a:moveTo>
                  <a:pt x="0" y="0"/>
                </a:moveTo>
                <a:lnTo>
                  <a:pt x="7454444" y="0"/>
                </a:lnTo>
                <a:lnTo>
                  <a:pt x="7454444" y="4171076"/>
                </a:lnTo>
                <a:lnTo>
                  <a:pt x="0" y="4171076"/>
                </a:lnTo>
                <a:lnTo>
                  <a:pt x="0" y="0"/>
                </a:lnTo>
                <a:close/>
              </a:path>
            </a:pathLst>
          </a:custGeom>
          <a:blipFill>
            <a:blip r:embed="rId2"/>
            <a:stretch>
              <a:fillRect l="-8257" t="0" r="-8257" b="0"/>
            </a:stretch>
          </a:blipFill>
        </p:spPr>
      </p:sp>
      <p:sp>
        <p:nvSpPr>
          <p:cNvPr name="Freeform 3" id="3"/>
          <p:cNvSpPr/>
          <p:nvPr/>
        </p:nvSpPr>
        <p:spPr>
          <a:xfrm flipH="false" flipV="false" rot="0">
            <a:off x="9144000" y="1807791"/>
            <a:ext cx="8412998" cy="6760096"/>
          </a:xfrm>
          <a:custGeom>
            <a:avLst/>
            <a:gdLst/>
            <a:ahLst/>
            <a:cxnLst/>
            <a:rect r="r" b="b" t="t" l="l"/>
            <a:pathLst>
              <a:path h="6760096" w="8412998">
                <a:moveTo>
                  <a:pt x="0" y="0"/>
                </a:moveTo>
                <a:lnTo>
                  <a:pt x="8412998" y="0"/>
                </a:lnTo>
                <a:lnTo>
                  <a:pt x="8412998" y="6760095"/>
                </a:lnTo>
                <a:lnTo>
                  <a:pt x="0" y="6760095"/>
                </a:lnTo>
                <a:lnTo>
                  <a:pt x="0" y="0"/>
                </a:lnTo>
                <a:close/>
              </a:path>
            </a:pathLst>
          </a:custGeom>
          <a:blipFill>
            <a:blip r:embed="rId3"/>
            <a:stretch>
              <a:fillRect l="-5904" t="0" r="-935" b="0"/>
            </a:stretch>
          </a:blipFill>
        </p:spPr>
      </p:sp>
      <p:sp>
        <p:nvSpPr>
          <p:cNvPr name="Freeform 4" id="4"/>
          <p:cNvSpPr/>
          <p:nvPr/>
        </p:nvSpPr>
        <p:spPr>
          <a:xfrm flipH="false" flipV="false" rot="0">
            <a:off x="-2115201" y="9525"/>
            <a:ext cx="12447851" cy="8161778"/>
          </a:xfrm>
          <a:custGeom>
            <a:avLst/>
            <a:gdLst/>
            <a:ahLst/>
            <a:cxnLst/>
            <a:rect r="r" b="b" t="t" l="l"/>
            <a:pathLst>
              <a:path h="8161778" w="12447851">
                <a:moveTo>
                  <a:pt x="0" y="0"/>
                </a:moveTo>
                <a:lnTo>
                  <a:pt x="12447851" y="0"/>
                </a:lnTo>
                <a:lnTo>
                  <a:pt x="12447851" y="8161778"/>
                </a:lnTo>
                <a:lnTo>
                  <a:pt x="0" y="8161778"/>
                </a:lnTo>
                <a:lnTo>
                  <a:pt x="0" y="0"/>
                </a:lnTo>
                <a:close/>
              </a:path>
            </a:pathLst>
          </a:custGeom>
          <a:blipFill>
            <a:blip r:embed="rId4"/>
            <a:stretch>
              <a:fillRect l="0" t="0" r="0" b="0"/>
            </a:stretch>
          </a:blipFill>
        </p:spPr>
      </p:sp>
      <p:grpSp>
        <p:nvGrpSpPr>
          <p:cNvPr name="Group 5" id="5"/>
          <p:cNvGrpSpPr/>
          <p:nvPr/>
        </p:nvGrpSpPr>
        <p:grpSpPr>
          <a:xfrm rot="0">
            <a:off x="1028700" y="1028700"/>
            <a:ext cx="1572441" cy="547539"/>
            <a:chOff x="0" y="0"/>
            <a:chExt cx="2096588" cy="730051"/>
          </a:xfrm>
        </p:grpSpPr>
        <p:sp>
          <p:nvSpPr>
            <p:cNvPr name="TextBox 6" id="6"/>
            <p:cNvSpPr txBox="true"/>
            <p:nvPr/>
          </p:nvSpPr>
          <p:spPr>
            <a:xfrm rot="0">
              <a:off x="0" y="-38100"/>
              <a:ext cx="2096588" cy="352212"/>
            </a:xfrm>
            <a:prstGeom prst="rect">
              <a:avLst/>
            </a:prstGeom>
          </p:spPr>
          <p:txBody>
            <a:bodyPr anchor="t" rtlCol="false" tIns="0" lIns="0" bIns="0" rIns="0">
              <a:spAutoFit/>
            </a:bodyPr>
            <a:lstStyle/>
            <a:p>
              <a:pPr algn="just">
                <a:lnSpc>
                  <a:spcPts val="2240"/>
                </a:lnSpc>
              </a:pPr>
              <a:r>
                <a:rPr lang="en-US" sz="1600" spc="80">
                  <a:solidFill>
                    <a:srgbClr val="2BA98E"/>
                  </a:solidFill>
                  <a:latin typeface="DM Sans Bold"/>
                  <a:ea typeface="DM Sans Bold"/>
                  <a:cs typeface="DM Sans Bold"/>
                  <a:sym typeface="DM Sans Bold"/>
                </a:rPr>
                <a:t>YEAR</a:t>
              </a:r>
            </a:p>
          </p:txBody>
        </p:sp>
        <p:sp>
          <p:nvSpPr>
            <p:cNvPr name="TextBox 7" id="7"/>
            <p:cNvSpPr txBox="true"/>
            <p:nvPr/>
          </p:nvSpPr>
          <p:spPr>
            <a:xfrm rot="0">
              <a:off x="0" y="377840"/>
              <a:ext cx="2096588" cy="352212"/>
            </a:xfrm>
            <a:prstGeom prst="rect">
              <a:avLst/>
            </a:prstGeom>
          </p:spPr>
          <p:txBody>
            <a:bodyPr anchor="t" rtlCol="false" tIns="0" lIns="0" bIns="0" rIns="0">
              <a:spAutoFit/>
            </a:bodyPr>
            <a:lstStyle/>
            <a:p>
              <a:pPr algn="just">
                <a:lnSpc>
                  <a:spcPts val="2240"/>
                </a:lnSpc>
              </a:pPr>
              <a:r>
                <a:rPr lang="en-US" sz="1600">
                  <a:solidFill>
                    <a:srgbClr val="2BA98E"/>
                  </a:solidFill>
                  <a:latin typeface="DM Sans"/>
                  <a:ea typeface="DM Sans"/>
                  <a:cs typeface="DM Sans"/>
                  <a:sym typeface="DM Sans"/>
                </a:rPr>
                <a:t>2024</a:t>
              </a:r>
            </a:p>
          </p:txBody>
        </p:sp>
      </p:grpSp>
      <p:grpSp>
        <p:nvGrpSpPr>
          <p:cNvPr name="Group 8" id="8"/>
          <p:cNvGrpSpPr/>
          <p:nvPr/>
        </p:nvGrpSpPr>
        <p:grpSpPr>
          <a:xfrm rot="0">
            <a:off x="1241537" y="2939435"/>
            <a:ext cx="12969943" cy="3218906"/>
            <a:chOff x="0" y="0"/>
            <a:chExt cx="17293258" cy="4291875"/>
          </a:xfrm>
        </p:grpSpPr>
        <p:sp>
          <p:nvSpPr>
            <p:cNvPr name="TextBox 9" id="9"/>
            <p:cNvSpPr txBox="true"/>
            <p:nvPr/>
          </p:nvSpPr>
          <p:spPr>
            <a:xfrm rot="0">
              <a:off x="0" y="3350284"/>
              <a:ext cx="17293258" cy="941591"/>
            </a:xfrm>
            <a:prstGeom prst="rect">
              <a:avLst/>
            </a:prstGeom>
          </p:spPr>
          <p:txBody>
            <a:bodyPr anchor="t" rtlCol="false" tIns="0" lIns="0" bIns="0" rIns="0">
              <a:spAutoFit/>
            </a:bodyPr>
            <a:lstStyle/>
            <a:p>
              <a:pPr algn="l">
                <a:lnSpc>
                  <a:spcPts val="6036"/>
                </a:lnSpc>
              </a:pPr>
              <a:r>
                <a:rPr lang="en-US" sz="4024">
                  <a:solidFill>
                    <a:srgbClr val="2BA98E"/>
                  </a:solidFill>
                  <a:latin typeface="DM Sans"/>
                  <a:ea typeface="DM Sans"/>
                  <a:cs typeface="DM Sans"/>
                  <a:sym typeface="DM Sans"/>
                </a:rPr>
                <a:t>Any One Can Be A Farmer</a:t>
              </a:r>
            </a:p>
          </p:txBody>
        </p:sp>
        <p:sp>
          <p:nvSpPr>
            <p:cNvPr name="TextBox 10" id="10"/>
            <p:cNvSpPr txBox="true"/>
            <p:nvPr/>
          </p:nvSpPr>
          <p:spPr>
            <a:xfrm rot="0">
              <a:off x="0" y="400050"/>
              <a:ext cx="17293258" cy="2962949"/>
            </a:xfrm>
            <a:prstGeom prst="rect">
              <a:avLst/>
            </a:prstGeom>
          </p:spPr>
          <p:txBody>
            <a:bodyPr anchor="t" rtlCol="false" tIns="0" lIns="0" bIns="0" rIns="0">
              <a:spAutoFit/>
            </a:bodyPr>
            <a:lstStyle/>
            <a:p>
              <a:pPr algn="l">
                <a:lnSpc>
                  <a:spcPts val="15791"/>
                </a:lnSpc>
              </a:pPr>
            </a:p>
          </p:txBody>
        </p:sp>
      </p:grpSp>
    </p:spTree>
  </p:cSld>
  <p:clrMapOvr>
    <a:masterClrMapping/>
  </p:clrMapOvr>
</p:sld>
</file>

<file path=ppt/slides/slide10.xml><?xml version="1.0" encoding="utf-8"?>
<p:sld xmlns:p="http://schemas.openxmlformats.org/presentationml/2006/main" xmlns:a="http://schemas.openxmlformats.org/drawingml/2006/main" xmlns:r="http://schemas.openxmlformats.org/officeDocument/2006/relationships">
  <p:cSld>
    <p:bg>
      <p:bgPr>
        <a:solidFill>
          <a:srgbClr val="F2F2F0"/>
        </a:solidFill>
      </p:bgPr>
    </p:bg>
    <p:spTree>
      <p:nvGrpSpPr>
        <p:cNvPr id="1" name=""/>
        <p:cNvGrpSpPr/>
        <p:nvPr/>
      </p:nvGrpSpPr>
      <p:grpSpPr>
        <a:xfrm>
          <a:off x="0" y="0"/>
          <a:ext cx="0" cy="0"/>
          <a:chOff x="0" y="0"/>
          <a:chExt cx="0" cy="0"/>
        </a:xfrm>
      </p:grpSpPr>
      <p:pic>
        <p:nvPicPr>
          <p:cNvPr name="Picture 2" id="2">
            <a:hlinkClick action="ppaction://media"/>
          </p:cNvPr>
          <p:cNvPicPr>
            <a:picLocks noChangeAspect="true"/>
          </p:cNvPicPr>
          <p:nvPr>
            <a:videoFile r:link="rId3"/>
            <p:extLst>
              <p:ext uri="{DAA4B4D4-6D71-4841-9C94-3DE7FCFB9230}">
                <p14:media xmlns:p14="http://schemas.microsoft.com/office/powerpoint/2010/main" r:embed="rId4"/>
              </p:ext>
            </p:extLst>
          </p:nvPr>
        </p:nvPicPr>
        <p:blipFill>
          <a:blip r:embed="rId2"/>
          <a:srcRect l="0" t="849" r="0" b="849"/>
          <a:stretch>
            <a:fillRect/>
          </a:stretch>
        </p:blipFill>
        <p:spPr>
          <a:xfrm flipH="false" flipV="false" rot="0">
            <a:off x="0" y="0"/>
            <a:ext cx="18288000" cy="10287000"/>
          </a:xfrm>
          <a:prstGeom prst="rect">
            <a:avLst/>
          </a:prstGeom>
        </p:spPr>
      </p:pic>
      <p:grpSp>
        <p:nvGrpSpPr>
          <p:cNvPr name="Group 3" id="3"/>
          <p:cNvGrpSpPr/>
          <p:nvPr/>
        </p:nvGrpSpPr>
        <p:grpSpPr>
          <a:xfrm rot="0">
            <a:off x="9144000" y="6146734"/>
            <a:ext cx="8375052" cy="1456214"/>
            <a:chOff x="0" y="0"/>
            <a:chExt cx="11166736" cy="1941618"/>
          </a:xfrm>
        </p:grpSpPr>
        <p:grpSp>
          <p:nvGrpSpPr>
            <p:cNvPr name="Group 4" id="4"/>
            <p:cNvGrpSpPr/>
            <p:nvPr/>
          </p:nvGrpSpPr>
          <p:grpSpPr>
            <a:xfrm rot="0">
              <a:off x="3048082" y="1396236"/>
              <a:ext cx="4760993" cy="545382"/>
              <a:chOff x="0" y="0"/>
              <a:chExt cx="1005804" cy="115217"/>
            </a:xfrm>
          </p:grpSpPr>
          <p:sp>
            <p:nvSpPr>
              <p:cNvPr name="Freeform 5" id="5"/>
              <p:cNvSpPr/>
              <p:nvPr/>
            </p:nvSpPr>
            <p:spPr>
              <a:xfrm flipH="false" flipV="false" rot="0">
                <a:off x="0" y="0"/>
                <a:ext cx="1005804" cy="115217"/>
              </a:xfrm>
              <a:custGeom>
                <a:avLst/>
                <a:gdLst/>
                <a:ahLst/>
                <a:cxnLst/>
                <a:rect r="r" b="b" t="t" l="l"/>
                <a:pathLst>
                  <a:path h="115217" w="1005804">
                    <a:moveTo>
                      <a:pt x="0" y="0"/>
                    </a:moveTo>
                    <a:lnTo>
                      <a:pt x="1005804" y="0"/>
                    </a:lnTo>
                    <a:lnTo>
                      <a:pt x="1005804" y="115217"/>
                    </a:lnTo>
                    <a:lnTo>
                      <a:pt x="0" y="115217"/>
                    </a:lnTo>
                    <a:close/>
                  </a:path>
                </a:pathLst>
              </a:custGeom>
              <a:solidFill>
                <a:srgbClr val="2BA98E"/>
              </a:solidFill>
            </p:spPr>
          </p:sp>
          <p:sp>
            <p:nvSpPr>
              <p:cNvPr name="TextBox 6" id="6"/>
              <p:cNvSpPr txBox="true"/>
              <p:nvPr/>
            </p:nvSpPr>
            <p:spPr>
              <a:xfrm>
                <a:off x="0" y="-28575"/>
                <a:ext cx="1005804" cy="143792"/>
              </a:xfrm>
              <a:prstGeom prst="rect">
                <a:avLst/>
              </a:prstGeom>
            </p:spPr>
            <p:txBody>
              <a:bodyPr anchor="ctr" rtlCol="false" tIns="47499" lIns="47499" bIns="47499" rIns="47499"/>
              <a:lstStyle/>
              <a:p>
                <a:pPr algn="ctr">
                  <a:lnSpc>
                    <a:spcPts val="2380"/>
                  </a:lnSpc>
                </a:pPr>
              </a:p>
            </p:txBody>
          </p:sp>
        </p:grpSp>
        <p:grpSp>
          <p:nvGrpSpPr>
            <p:cNvPr name="Group 7" id="7"/>
            <p:cNvGrpSpPr/>
            <p:nvPr/>
          </p:nvGrpSpPr>
          <p:grpSpPr>
            <a:xfrm rot="0">
              <a:off x="0" y="67124"/>
              <a:ext cx="11166736" cy="604346"/>
              <a:chOff x="0" y="0"/>
              <a:chExt cx="2359078" cy="127674"/>
            </a:xfrm>
          </p:grpSpPr>
          <p:sp>
            <p:nvSpPr>
              <p:cNvPr name="Freeform 8" id="8"/>
              <p:cNvSpPr/>
              <p:nvPr/>
            </p:nvSpPr>
            <p:spPr>
              <a:xfrm flipH="false" flipV="false" rot="0">
                <a:off x="0" y="0"/>
                <a:ext cx="2359078" cy="127674"/>
              </a:xfrm>
              <a:custGeom>
                <a:avLst/>
                <a:gdLst/>
                <a:ahLst/>
                <a:cxnLst/>
                <a:rect r="r" b="b" t="t" l="l"/>
                <a:pathLst>
                  <a:path h="127674" w="2359078">
                    <a:moveTo>
                      <a:pt x="0" y="0"/>
                    </a:moveTo>
                    <a:lnTo>
                      <a:pt x="2359078" y="0"/>
                    </a:lnTo>
                    <a:lnTo>
                      <a:pt x="2359078" y="127674"/>
                    </a:lnTo>
                    <a:lnTo>
                      <a:pt x="0" y="127674"/>
                    </a:lnTo>
                    <a:close/>
                  </a:path>
                </a:pathLst>
              </a:custGeom>
              <a:solidFill>
                <a:srgbClr val="2BA98E"/>
              </a:solidFill>
            </p:spPr>
          </p:sp>
          <p:sp>
            <p:nvSpPr>
              <p:cNvPr name="TextBox 9" id="9"/>
              <p:cNvSpPr txBox="true"/>
              <p:nvPr/>
            </p:nvSpPr>
            <p:spPr>
              <a:xfrm>
                <a:off x="0" y="-28575"/>
                <a:ext cx="2359078" cy="156249"/>
              </a:xfrm>
              <a:prstGeom prst="rect">
                <a:avLst/>
              </a:prstGeom>
            </p:spPr>
            <p:txBody>
              <a:bodyPr anchor="ctr" rtlCol="false" tIns="47499" lIns="47499" bIns="47499" rIns="47499"/>
              <a:lstStyle/>
              <a:p>
                <a:pPr algn="ctr">
                  <a:lnSpc>
                    <a:spcPts val="2380"/>
                  </a:lnSpc>
                </a:pPr>
              </a:p>
            </p:txBody>
          </p:sp>
        </p:grpSp>
        <p:grpSp>
          <p:nvGrpSpPr>
            <p:cNvPr name="Group 10" id="10"/>
            <p:cNvGrpSpPr/>
            <p:nvPr/>
          </p:nvGrpSpPr>
          <p:grpSpPr>
            <a:xfrm rot="0">
              <a:off x="189995" y="732108"/>
              <a:ext cx="10577089" cy="545382"/>
              <a:chOff x="0" y="0"/>
              <a:chExt cx="2234509" cy="115217"/>
            </a:xfrm>
          </p:grpSpPr>
          <p:sp>
            <p:nvSpPr>
              <p:cNvPr name="Freeform 11" id="11"/>
              <p:cNvSpPr/>
              <p:nvPr/>
            </p:nvSpPr>
            <p:spPr>
              <a:xfrm flipH="false" flipV="false" rot="0">
                <a:off x="0" y="0"/>
                <a:ext cx="2234509" cy="115217"/>
              </a:xfrm>
              <a:custGeom>
                <a:avLst/>
                <a:gdLst/>
                <a:ahLst/>
                <a:cxnLst/>
                <a:rect r="r" b="b" t="t" l="l"/>
                <a:pathLst>
                  <a:path h="115217" w="2234509">
                    <a:moveTo>
                      <a:pt x="0" y="0"/>
                    </a:moveTo>
                    <a:lnTo>
                      <a:pt x="2234509" y="0"/>
                    </a:lnTo>
                    <a:lnTo>
                      <a:pt x="2234509" y="115217"/>
                    </a:lnTo>
                    <a:lnTo>
                      <a:pt x="0" y="115217"/>
                    </a:lnTo>
                    <a:close/>
                  </a:path>
                </a:pathLst>
              </a:custGeom>
              <a:solidFill>
                <a:srgbClr val="2BA98E"/>
              </a:solidFill>
            </p:spPr>
          </p:sp>
          <p:sp>
            <p:nvSpPr>
              <p:cNvPr name="TextBox 12" id="12"/>
              <p:cNvSpPr txBox="true"/>
              <p:nvPr/>
            </p:nvSpPr>
            <p:spPr>
              <a:xfrm>
                <a:off x="0" y="-28575"/>
                <a:ext cx="2234509" cy="143792"/>
              </a:xfrm>
              <a:prstGeom prst="rect">
                <a:avLst/>
              </a:prstGeom>
            </p:spPr>
            <p:txBody>
              <a:bodyPr anchor="ctr" rtlCol="false" tIns="47499" lIns="47499" bIns="47499" rIns="47499"/>
              <a:lstStyle/>
              <a:p>
                <a:pPr algn="ctr">
                  <a:lnSpc>
                    <a:spcPts val="2380"/>
                  </a:lnSpc>
                </a:pPr>
              </a:p>
            </p:txBody>
          </p:sp>
        </p:grpSp>
        <p:sp>
          <p:nvSpPr>
            <p:cNvPr name="TextBox 13" id="13"/>
            <p:cNvSpPr txBox="true"/>
            <p:nvPr/>
          </p:nvSpPr>
          <p:spPr>
            <a:xfrm rot="0">
              <a:off x="0" y="-57150"/>
              <a:ext cx="10953292" cy="1978565"/>
            </a:xfrm>
            <a:prstGeom prst="rect">
              <a:avLst/>
            </a:prstGeom>
          </p:spPr>
          <p:txBody>
            <a:bodyPr anchor="t" rtlCol="false" tIns="0" lIns="0" bIns="0" rIns="0">
              <a:spAutoFit/>
            </a:bodyPr>
            <a:lstStyle/>
            <a:p>
              <a:pPr algn="ctr">
                <a:lnSpc>
                  <a:spcPts val="4046"/>
                </a:lnSpc>
              </a:pPr>
              <a:r>
                <a:rPr lang="en-US" sz="2890">
                  <a:solidFill>
                    <a:srgbClr val="FDFDFD"/>
                  </a:solidFill>
                  <a:latin typeface="Canva Sans Bold"/>
                  <a:ea typeface="Canva Sans Bold"/>
                  <a:cs typeface="Canva Sans Bold"/>
                  <a:sym typeface="Canva Sans Bold"/>
                </a:rPr>
                <a:t>Fatima, an elderly Palestinian woman, sits in her modest kitchen, worried about her financial struggles.</a:t>
              </a:r>
            </a:p>
          </p:txBody>
        </p:sp>
      </p:grpSp>
      <p:sp>
        <p:nvSpPr>
          <p:cNvPr name="Freeform 14" id="14"/>
          <p:cNvSpPr/>
          <p:nvPr/>
        </p:nvSpPr>
        <p:spPr>
          <a:xfrm flipH="false" flipV="false" rot="0">
            <a:off x="-610470" y="-348616"/>
            <a:ext cx="3297391" cy="2162026"/>
          </a:xfrm>
          <a:custGeom>
            <a:avLst/>
            <a:gdLst/>
            <a:ahLst/>
            <a:cxnLst/>
            <a:rect r="r" b="b" t="t" l="l"/>
            <a:pathLst>
              <a:path h="2162026" w="3297391">
                <a:moveTo>
                  <a:pt x="0" y="0"/>
                </a:moveTo>
                <a:lnTo>
                  <a:pt x="3297390" y="0"/>
                </a:lnTo>
                <a:lnTo>
                  <a:pt x="3297390" y="2162025"/>
                </a:lnTo>
                <a:lnTo>
                  <a:pt x="0" y="2162025"/>
                </a:lnTo>
                <a:lnTo>
                  <a:pt x="0" y="0"/>
                </a:lnTo>
                <a:close/>
              </a:path>
            </a:pathLst>
          </a:custGeom>
          <a:blipFill>
            <a:blip r:embed="rId5"/>
            <a:stretch>
              <a:fillRect l="0" t="0" r="0" b="0"/>
            </a:stretch>
          </a:blipFill>
        </p:spPr>
      </p:sp>
    </p:spTree>
  </p:cSld>
  <p:clrMapOvr>
    <a:masterClrMapping/>
  </p:clrMapOvr>
  <p:transition spd="fast">
    <p:fade/>
  </p:transition>
  <p:timing>
    <p:tnLst>
      <p:par>
        <p:cTn dur="indefinite" restart="never" nodeType="tmRoot">
          <p:childTnLst>
            <p:video>
              <p:cMediaNode vol="100000">
                <p:cTn fill="hold" display="false">
                  <p:stCondLst>
                    <p:cond delay="indefinite"/>
                  </p:stCondLst>
                </p:cTn>
                <p:tgtEl>
                  <p:spTgt spid="2"/>
                </p:tgtEl>
              </p:cMediaNode>
            </p:video>
          </p:childTnLst>
        </p:cTn>
      </p:par>
    </p:tnLst>
  </p:timing>
</p:sld>
</file>

<file path=ppt/slides/slide11.xml><?xml version="1.0" encoding="utf-8"?>
<p:sld xmlns:p="http://schemas.openxmlformats.org/presentationml/2006/main" xmlns:a="http://schemas.openxmlformats.org/drawingml/2006/main" xmlns:r="http://schemas.openxmlformats.org/officeDocument/2006/relationships">
  <p:cSld>
    <p:bg>
      <p:bgPr>
        <a:solidFill>
          <a:srgbClr val="F2F2F0"/>
        </a:solidFill>
      </p:bgPr>
    </p:bg>
    <p:spTree>
      <p:nvGrpSpPr>
        <p:cNvPr id="1" name=""/>
        <p:cNvGrpSpPr/>
        <p:nvPr/>
      </p:nvGrpSpPr>
      <p:grpSpPr>
        <a:xfrm>
          <a:off x="0" y="0"/>
          <a:ext cx="0" cy="0"/>
          <a:chOff x="0" y="0"/>
          <a:chExt cx="0" cy="0"/>
        </a:xfrm>
      </p:grpSpPr>
      <p:pic>
        <p:nvPicPr>
          <p:cNvPr name="Picture 2" id="2">
            <a:hlinkClick action="ppaction://media"/>
          </p:cNvPr>
          <p:cNvPicPr>
            <a:picLocks noChangeAspect="true"/>
          </p:cNvPicPr>
          <p:nvPr>
            <a:videoFile r:link="rId3"/>
            <p:extLst>
              <p:ext uri="{DAA4B4D4-6D71-4841-9C94-3DE7FCFB9230}">
                <p14:media xmlns:p14="http://schemas.microsoft.com/office/powerpoint/2010/main" r:embed="rId4"/>
              </p:ext>
            </p:extLst>
          </p:nvPr>
        </p:nvPicPr>
        <p:blipFill>
          <a:blip r:embed="rId2"/>
          <a:srcRect l="0" t="1555" r="0" b="1555"/>
          <a:stretch>
            <a:fillRect/>
          </a:stretch>
        </p:blipFill>
        <p:spPr>
          <a:xfrm flipH="false" flipV="false" rot="0">
            <a:off x="0" y="0"/>
            <a:ext cx="18288000" cy="10287000"/>
          </a:xfrm>
          <a:prstGeom prst="rect">
            <a:avLst/>
          </a:prstGeom>
        </p:spPr>
      </p:pic>
      <p:grpSp>
        <p:nvGrpSpPr>
          <p:cNvPr name="Group 3" id="3"/>
          <p:cNvGrpSpPr/>
          <p:nvPr/>
        </p:nvGrpSpPr>
        <p:grpSpPr>
          <a:xfrm rot="0">
            <a:off x="763492" y="3526531"/>
            <a:ext cx="8214969" cy="1441061"/>
            <a:chOff x="0" y="0"/>
            <a:chExt cx="10953292" cy="1921415"/>
          </a:xfrm>
        </p:grpSpPr>
        <p:grpSp>
          <p:nvGrpSpPr>
            <p:cNvPr name="Group 4" id="4"/>
            <p:cNvGrpSpPr/>
            <p:nvPr/>
          </p:nvGrpSpPr>
          <p:grpSpPr>
            <a:xfrm rot="0">
              <a:off x="1675317" y="1407434"/>
              <a:ext cx="7537674" cy="513981"/>
              <a:chOff x="0" y="0"/>
              <a:chExt cx="1592404" cy="108583"/>
            </a:xfrm>
          </p:grpSpPr>
          <p:sp>
            <p:nvSpPr>
              <p:cNvPr name="Freeform 5" id="5"/>
              <p:cNvSpPr/>
              <p:nvPr/>
            </p:nvSpPr>
            <p:spPr>
              <a:xfrm flipH="false" flipV="false" rot="0">
                <a:off x="0" y="0"/>
                <a:ext cx="1592404" cy="108583"/>
              </a:xfrm>
              <a:custGeom>
                <a:avLst/>
                <a:gdLst/>
                <a:ahLst/>
                <a:cxnLst/>
                <a:rect r="r" b="b" t="t" l="l"/>
                <a:pathLst>
                  <a:path h="108583" w="1592404">
                    <a:moveTo>
                      <a:pt x="0" y="0"/>
                    </a:moveTo>
                    <a:lnTo>
                      <a:pt x="1592404" y="0"/>
                    </a:lnTo>
                    <a:lnTo>
                      <a:pt x="1592404" y="108583"/>
                    </a:lnTo>
                    <a:lnTo>
                      <a:pt x="0" y="108583"/>
                    </a:lnTo>
                    <a:close/>
                  </a:path>
                </a:pathLst>
              </a:custGeom>
              <a:solidFill>
                <a:srgbClr val="2BA98E"/>
              </a:solidFill>
            </p:spPr>
          </p:sp>
          <p:sp>
            <p:nvSpPr>
              <p:cNvPr name="TextBox 6" id="6"/>
              <p:cNvSpPr txBox="true"/>
              <p:nvPr/>
            </p:nvSpPr>
            <p:spPr>
              <a:xfrm>
                <a:off x="0" y="-28575"/>
                <a:ext cx="1592404" cy="137158"/>
              </a:xfrm>
              <a:prstGeom prst="rect">
                <a:avLst/>
              </a:prstGeom>
            </p:spPr>
            <p:txBody>
              <a:bodyPr anchor="ctr" rtlCol="false" tIns="47499" lIns="47499" bIns="47499" rIns="47499"/>
              <a:lstStyle/>
              <a:p>
                <a:pPr algn="ctr">
                  <a:lnSpc>
                    <a:spcPts val="2380"/>
                  </a:lnSpc>
                </a:pPr>
              </a:p>
            </p:txBody>
          </p:sp>
        </p:grpSp>
        <p:grpSp>
          <p:nvGrpSpPr>
            <p:cNvPr name="Group 7" id="7"/>
            <p:cNvGrpSpPr/>
            <p:nvPr/>
          </p:nvGrpSpPr>
          <p:grpSpPr>
            <a:xfrm rot="0">
              <a:off x="1050678" y="0"/>
              <a:ext cx="9022603" cy="633452"/>
              <a:chOff x="0" y="0"/>
              <a:chExt cx="1906109" cy="133823"/>
            </a:xfrm>
          </p:grpSpPr>
          <p:sp>
            <p:nvSpPr>
              <p:cNvPr name="Freeform 8" id="8"/>
              <p:cNvSpPr/>
              <p:nvPr/>
            </p:nvSpPr>
            <p:spPr>
              <a:xfrm flipH="false" flipV="false" rot="0">
                <a:off x="0" y="0"/>
                <a:ext cx="1906109" cy="133823"/>
              </a:xfrm>
              <a:custGeom>
                <a:avLst/>
                <a:gdLst/>
                <a:ahLst/>
                <a:cxnLst/>
                <a:rect r="r" b="b" t="t" l="l"/>
                <a:pathLst>
                  <a:path h="133823" w="1906109">
                    <a:moveTo>
                      <a:pt x="0" y="0"/>
                    </a:moveTo>
                    <a:lnTo>
                      <a:pt x="1906109" y="0"/>
                    </a:lnTo>
                    <a:lnTo>
                      <a:pt x="1906109" y="133823"/>
                    </a:lnTo>
                    <a:lnTo>
                      <a:pt x="0" y="133823"/>
                    </a:lnTo>
                    <a:close/>
                  </a:path>
                </a:pathLst>
              </a:custGeom>
              <a:solidFill>
                <a:srgbClr val="2BA98E"/>
              </a:solidFill>
            </p:spPr>
          </p:sp>
          <p:sp>
            <p:nvSpPr>
              <p:cNvPr name="TextBox 9" id="9"/>
              <p:cNvSpPr txBox="true"/>
              <p:nvPr/>
            </p:nvSpPr>
            <p:spPr>
              <a:xfrm>
                <a:off x="0" y="-28575"/>
                <a:ext cx="1906109" cy="162398"/>
              </a:xfrm>
              <a:prstGeom prst="rect">
                <a:avLst/>
              </a:prstGeom>
            </p:spPr>
            <p:txBody>
              <a:bodyPr anchor="ctr" rtlCol="false" tIns="47499" lIns="47499" bIns="47499" rIns="47499"/>
              <a:lstStyle/>
              <a:p>
                <a:pPr algn="ctr">
                  <a:lnSpc>
                    <a:spcPts val="2380"/>
                  </a:lnSpc>
                </a:pPr>
              </a:p>
            </p:txBody>
          </p:sp>
        </p:grpSp>
        <p:grpSp>
          <p:nvGrpSpPr>
            <p:cNvPr name="Group 10" id="10"/>
            <p:cNvGrpSpPr/>
            <p:nvPr/>
          </p:nvGrpSpPr>
          <p:grpSpPr>
            <a:xfrm rot="0">
              <a:off x="188101" y="747752"/>
              <a:ext cx="10577089" cy="545382"/>
              <a:chOff x="0" y="0"/>
              <a:chExt cx="2234509" cy="115217"/>
            </a:xfrm>
          </p:grpSpPr>
          <p:sp>
            <p:nvSpPr>
              <p:cNvPr name="Freeform 11" id="11"/>
              <p:cNvSpPr/>
              <p:nvPr/>
            </p:nvSpPr>
            <p:spPr>
              <a:xfrm flipH="false" flipV="false" rot="0">
                <a:off x="0" y="0"/>
                <a:ext cx="2234509" cy="115217"/>
              </a:xfrm>
              <a:custGeom>
                <a:avLst/>
                <a:gdLst/>
                <a:ahLst/>
                <a:cxnLst/>
                <a:rect r="r" b="b" t="t" l="l"/>
                <a:pathLst>
                  <a:path h="115217" w="2234509">
                    <a:moveTo>
                      <a:pt x="0" y="0"/>
                    </a:moveTo>
                    <a:lnTo>
                      <a:pt x="2234509" y="0"/>
                    </a:lnTo>
                    <a:lnTo>
                      <a:pt x="2234509" y="115217"/>
                    </a:lnTo>
                    <a:lnTo>
                      <a:pt x="0" y="115217"/>
                    </a:lnTo>
                    <a:close/>
                  </a:path>
                </a:pathLst>
              </a:custGeom>
              <a:solidFill>
                <a:srgbClr val="2BA98E"/>
              </a:solidFill>
            </p:spPr>
          </p:sp>
          <p:sp>
            <p:nvSpPr>
              <p:cNvPr name="TextBox 12" id="12"/>
              <p:cNvSpPr txBox="true"/>
              <p:nvPr/>
            </p:nvSpPr>
            <p:spPr>
              <a:xfrm>
                <a:off x="0" y="-28575"/>
                <a:ext cx="2234509" cy="143792"/>
              </a:xfrm>
              <a:prstGeom prst="rect">
                <a:avLst/>
              </a:prstGeom>
            </p:spPr>
            <p:txBody>
              <a:bodyPr anchor="ctr" rtlCol="false" tIns="47499" lIns="47499" bIns="47499" rIns="47499"/>
              <a:lstStyle/>
              <a:p>
                <a:pPr algn="ctr">
                  <a:lnSpc>
                    <a:spcPts val="2380"/>
                  </a:lnSpc>
                </a:pPr>
              </a:p>
            </p:txBody>
          </p:sp>
        </p:grpSp>
        <p:sp>
          <p:nvSpPr>
            <p:cNvPr name="TextBox 13" id="13"/>
            <p:cNvSpPr txBox="true"/>
            <p:nvPr/>
          </p:nvSpPr>
          <p:spPr>
            <a:xfrm rot="0">
              <a:off x="0" y="-57150"/>
              <a:ext cx="10953292" cy="1978565"/>
            </a:xfrm>
            <a:prstGeom prst="rect">
              <a:avLst/>
            </a:prstGeom>
          </p:spPr>
          <p:txBody>
            <a:bodyPr anchor="t" rtlCol="false" tIns="0" lIns="0" bIns="0" rIns="0">
              <a:spAutoFit/>
            </a:bodyPr>
            <a:lstStyle/>
            <a:p>
              <a:pPr algn="ctr">
                <a:lnSpc>
                  <a:spcPts val="4046"/>
                </a:lnSpc>
              </a:pPr>
              <a:r>
                <a:rPr lang="en-US" sz="2890">
                  <a:solidFill>
                    <a:srgbClr val="FDFDFD"/>
                  </a:solidFill>
                  <a:latin typeface="Canva Sans Bold"/>
                  <a:ea typeface="Canva Sans Bold"/>
                  <a:cs typeface="Canva Sans Bold"/>
                  <a:sym typeface="Canva Sans Bold"/>
                </a:rPr>
                <a:t>Despite her struggles, Fatima makes homemade pickles with limited resources, determined to make a change.</a:t>
              </a:r>
            </a:p>
          </p:txBody>
        </p:sp>
      </p:grpSp>
      <p:sp>
        <p:nvSpPr>
          <p:cNvPr name="Freeform 14" id="14"/>
          <p:cNvSpPr/>
          <p:nvPr/>
        </p:nvSpPr>
        <p:spPr>
          <a:xfrm flipH="false" flipV="false" rot="0">
            <a:off x="-600945" y="-348616"/>
            <a:ext cx="3297391" cy="2162026"/>
          </a:xfrm>
          <a:custGeom>
            <a:avLst/>
            <a:gdLst/>
            <a:ahLst/>
            <a:cxnLst/>
            <a:rect r="r" b="b" t="t" l="l"/>
            <a:pathLst>
              <a:path h="2162026" w="3297391">
                <a:moveTo>
                  <a:pt x="0" y="0"/>
                </a:moveTo>
                <a:lnTo>
                  <a:pt x="3297390" y="0"/>
                </a:lnTo>
                <a:lnTo>
                  <a:pt x="3297390" y="2162025"/>
                </a:lnTo>
                <a:lnTo>
                  <a:pt x="0" y="2162025"/>
                </a:lnTo>
                <a:lnTo>
                  <a:pt x="0" y="0"/>
                </a:lnTo>
                <a:close/>
              </a:path>
            </a:pathLst>
          </a:custGeom>
          <a:blipFill>
            <a:blip r:embed="rId5"/>
            <a:stretch>
              <a:fillRect l="0" t="0" r="0" b="0"/>
            </a:stretch>
          </a:blipFill>
        </p:spPr>
      </p:sp>
    </p:spTree>
  </p:cSld>
  <p:clrMapOvr>
    <a:masterClrMapping/>
  </p:clrMapOvr>
  <p:transition spd="fast">
    <p:fade/>
  </p:transition>
  <p:timing>
    <p:tnLst>
      <p:par>
        <p:cTn dur="indefinite" restart="never" nodeType="tmRoot">
          <p:childTnLst>
            <p:video>
              <p:cMediaNode vol="100000">
                <p:cTn fill="hold" display="false">
                  <p:stCondLst>
                    <p:cond delay="indefinite"/>
                  </p:stCondLst>
                </p:cTn>
                <p:tgtEl>
                  <p:spTgt spid="2"/>
                </p:tgtEl>
              </p:cMediaNode>
            </p:video>
          </p:childTnLst>
        </p:cTn>
      </p:par>
    </p:tnLst>
  </p:timing>
</p:sld>
</file>

<file path=ppt/slides/slide12.xml><?xml version="1.0" encoding="utf-8"?>
<p:sld xmlns:p="http://schemas.openxmlformats.org/presentationml/2006/main" xmlns:a="http://schemas.openxmlformats.org/drawingml/2006/main" xmlns:r="http://schemas.openxmlformats.org/officeDocument/2006/relationships">
  <p:cSld>
    <p:bg>
      <p:bgPr>
        <a:solidFill>
          <a:srgbClr val="F2F2F0"/>
        </a:solidFill>
      </p:bgPr>
    </p:bg>
    <p:spTree>
      <p:nvGrpSpPr>
        <p:cNvPr id="1" name=""/>
        <p:cNvGrpSpPr/>
        <p:nvPr/>
      </p:nvGrpSpPr>
      <p:grpSpPr>
        <a:xfrm>
          <a:off x="0" y="0"/>
          <a:ext cx="0" cy="0"/>
          <a:chOff x="0" y="0"/>
          <a:chExt cx="0" cy="0"/>
        </a:xfrm>
      </p:grpSpPr>
      <p:pic>
        <p:nvPicPr>
          <p:cNvPr name="Picture 2" id="2">
            <a:hlinkClick action="ppaction://media"/>
          </p:cNvPr>
          <p:cNvPicPr>
            <a:picLocks noChangeAspect="true"/>
          </p:cNvPicPr>
          <p:nvPr>
            <a:videoFile r:link="rId3"/>
            <p:extLst>
              <p:ext uri="{DAA4B4D4-6D71-4841-9C94-3DE7FCFB9230}">
                <p14:media xmlns:p14="http://schemas.microsoft.com/office/powerpoint/2010/main" r:embed="rId4"/>
              </p:ext>
            </p:extLst>
          </p:nvPr>
        </p:nvPicPr>
        <p:blipFill>
          <a:blip r:embed="rId2"/>
          <a:srcRect l="0" t="849" r="0" b="849"/>
          <a:stretch>
            <a:fillRect/>
          </a:stretch>
        </p:blipFill>
        <p:spPr>
          <a:xfrm flipH="false" flipV="false" rot="0">
            <a:off x="0" y="0"/>
            <a:ext cx="18288000" cy="10287000"/>
          </a:xfrm>
          <a:prstGeom prst="rect">
            <a:avLst/>
          </a:prstGeom>
        </p:spPr>
      </p:pic>
      <p:grpSp>
        <p:nvGrpSpPr>
          <p:cNvPr name="Group 3" id="3"/>
          <p:cNvGrpSpPr/>
          <p:nvPr/>
        </p:nvGrpSpPr>
        <p:grpSpPr>
          <a:xfrm rot="0">
            <a:off x="8957344" y="6673684"/>
            <a:ext cx="8656684" cy="988345"/>
            <a:chOff x="0" y="0"/>
            <a:chExt cx="11542245" cy="1317793"/>
          </a:xfrm>
        </p:grpSpPr>
        <p:grpSp>
          <p:nvGrpSpPr>
            <p:cNvPr name="Group 4" id="4"/>
            <p:cNvGrpSpPr/>
            <p:nvPr/>
          </p:nvGrpSpPr>
          <p:grpSpPr>
            <a:xfrm rot="0">
              <a:off x="0" y="0"/>
              <a:ext cx="11542245" cy="633452"/>
              <a:chOff x="0" y="0"/>
              <a:chExt cx="2438408" cy="133823"/>
            </a:xfrm>
          </p:grpSpPr>
          <p:sp>
            <p:nvSpPr>
              <p:cNvPr name="Freeform 5" id="5"/>
              <p:cNvSpPr/>
              <p:nvPr/>
            </p:nvSpPr>
            <p:spPr>
              <a:xfrm flipH="false" flipV="false" rot="0">
                <a:off x="0" y="0"/>
                <a:ext cx="2438408" cy="133823"/>
              </a:xfrm>
              <a:custGeom>
                <a:avLst/>
                <a:gdLst/>
                <a:ahLst/>
                <a:cxnLst/>
                <a:rect r="r" b="b" t="t" l="l"/>
                <a:pathLst>
                  <a:path h="133823" w="2438408">
                    <a:moveTo>
                      <a:pt x="0" y="0"/>
                    </a:moveTo>
                    <a:lnTo>
                      <a:pt x="2438408" y="0"/>
                    </a:lnTo>
                    <a:lnTo>
                      <a:pt x="2438408" y="133823"/>
                    </a:lnTo>
                    <a:lnTo>
                      <a:pt x="0" y="133823"/>
                    </a:lnTo>
                    <a:close/>
                  </a:path>
                </a:pathLst>
              </a:custGeom>
              <a:solidFill>
                <a:srgbClr val="2BA98E"/>
              </a:solidFill>
            </p:spPr>
          </p:sp>
          <p:sp>
            <p:nvSpPr>
              <p:cNvPr name="TextBox 6" id="6"/>
              <p:cNvSpPr txBox="true"/>
              <p:nvPr/>
            </p:nvSpPr>
            <p:spPr>
              <a:xfrm>
                <a:off x="0" y="-28575"/>
                <a:ext cx="2438408" cy="162398"/>
              </a:xfrm>
              <a:prstGeom prst="rect">
                <a:avLst/>
              </a:prstGeom>
            </p:spPr>
            <p:txBody>
              <a:bodyPr anchor="ctr" rtlCol="false" tIns="47499" lIns="47499" bIns="47499" rIns="47499"/>
              <a:lstStyle/>
              <a:p>
                <a:pPr algn="ctr">
                  <a:lnSpc>
                    <a:spcPts val="2380"/>
                  </a:lnSpc>
                </a:pPr>
              </a:p>
            </p:txBody>
          </p:sp>
        </p:grpSp>
        <p:grpSp>
          <p:nvGrpSpPr>
            <p:cNvPr name="Group 7" id="7"/>
            <p:cNvGrpSpPr/>
            <p:nvPr/>
          </p:nvGrpSpPr>
          <p:grpSpPr>
            <a:xfrm rot="0">
              <a:off x="721845" y="764199"/>
              <a:ext cx="10098440" cy="553595"/>
              <a:chOff x="0" y="0"/>
              <a:chExt cx="2133390" cy="116952"/>
            </a:xfrm>
          </p:grpSpPr>
          <p:sp>
            <p:nvSpPr>
              <p:cNvPr name="Freeform 8" id="8"/>
              <p:cNvSpPr/>
              <p:nvPr/>
            </p:nvSpPr>
            <p:spPr>
              <a:xfrm flipH="false" flipV="false" rot="0">
                <a:off x="0" y="0"/>
                <a:ext cx="2133390" cy="116952"/>
              </a:xfrm>
              <a:custGeom>
                <a:avLst/>
                <a:gdLst/>
                <a:ahLst/>
                <a:cxnLst/>
                <a:rect r="r" b="b" t="t" l="l"/>
                <a:pathLst>
                  <a:path h="116952" w="2133390">
                    <a:moveTo>
                      <a:pt x="0" y="0"/>
                    </a:moveTo>
                    <a:lnTo>
                      <a:pt x="2133390" y="0"/>
                    </a:lnTo>
                    <a:lnTo>
                      <a:pt x="2133390" y="116952"/>
                    </a:lnTo>
                    <a:lnTo>
                      <a:pt x="0" y="116952"/>
                    </a:lnTo>
                    <a:close/>
                  </a:path>
                </a:pathLst>
              </a:custGeom>
              <a:solidFill>
                <a:srgbClr val="2BA98E"/>
              </a:solidFill>
            </p:spPr>
          </p:sp>
          <p:sp>
            <p:nvSpPr>
              <p:cNvPr name="TextBox 9" id="9"/>
              <p:cNvSpPr txBox="true"/>
              <p:nvPr/>
            </p:nvSpPr>
            <p:spPr>
              <a:xfrm>
                <a:off x="0" y="-28575"/>
                <a:ext cx="2133390" cy="145527"/>
              </a:xfrm>
              <a:prstGeom prst="rect">
                <a:avLst/>
              </a:prstGeom>
            </p:spPr>
            <p:txBody>
              <a:bodyPr anchor="ctr" rtlCol="false" tIns="47499" lIns="47499" bIns="47499" rIns="47499"/>
              <a:lstStyle/>
              <a:p>
                <a:pPr algn="ctr">
                  <a:lnSpc>
                    <a:spcPts val="2380"/>
                  </a:lnSpc>
                </a:pPr>
              </a:p>
            </p:txBody>
          </p:sp>
        </p:grpSp>
        <p:sp>
          <p:nvSpPr>
            <p:cNvPr name="TextBox 10" id="10"/>
            <p:cNvSpPr txBox="true"/>
            <p:nvPr/>
          </p:nvSpPr>
          <p:spPr>
            <a:xfrm rot="0">
              <a:off x="400853" y="-47856"/>
              <a:ext cx="10953292" cy="1305465"/>
            </a:xfrm>
            <a:prstGeom prst="rect">
              <a:avLst/>
            </a:prstGeom>
          </p:spPr>
          <p:txBody>
            <a:bodyPr anchor="t" rtlCol="false" tIns="0" lIns="0" bIns="0" rIns="0">
              <a:spAutoFit/>
            </a:bodyPr>
            <a:lstStyle/>
            <a:p>
              <a:pPr algn="ctr">
                <a:lnSpc>
                  <a:spcPts val="4046"/>
                </a:lnSpc>
              </a:pPr>
              <a:r>
                <a:rPr lang="en-US" sz="2890">
                  <a:solidFill>
                    <a:srgbClr val="FDFDFD"/>
                  </a:solidFill>
                  <a:latin typeface="Canva Sans Bold"/>
                  <a:ea typeface="Canva Sans Bold"/>
                  <a:cs typeface="Canva Sans Bold"/>
                  <a:sym typeface="Canva Sans Bold"/>
                </a:rPr>
                <a:t>One day, Fatima discovers the Hisba platform on her tablet and sees a glimmer of hope.</a:t>
              </a:r>
            </a:p>
          </p:txBody>
        </p:sp>
      </p:grpSp>
      <p:sp>
        <p:nvSpPr>
          <p:cNvPr name="Freeform 11" id="11"/>
          <p:cNvSpPr/>
          <p:nvPr/>
        </p:nvSpPr>
        <p:spPr>
          <a:xfrm flipH="false" flipV="false" rot="0">
            <a:off x="-610470" y="-348616"/>
            <a:ext cx="3297391" cy="2162026"/>
          </a:xfrm>
          <a:custGeom>
            <a:avLst/>
            <a:gdLst/>
            <a:ahLst/>
            <a:cxnLst/>
            <a:rect r="r" b="b" t="t" l="l"/>
            <a:pathLst>
              <a:path h="2162026" w="3297391">
                <a:moveTo>
                  <a:pt x="0" y="0"/>
                </a:moveTo>
                <a:lnTo>
                  <a:pt x="3297390" y="0"/>
                </a:lnTo>
                <a:lnTo>
                  <a:pt x="3297390" y="2162025"/>
                </a:lnTo>
                <a:lnTo>
                  <a:pt x="0" y="2162025"/>
                </a:lnTo>
                <a:lnTo>
                  <a:pt x="0" y="0"/>
                </a:lnTo>
                <a:close/>
              </a:path>
            </a:pathLst>
          </a:custGeom>
          <a:blipFill>
            <a:blip r:embed="rId5"/>
            <a:stretch>
              <a:fillRect l="0" t="0" r="0" b="0"/>
            </a:stretch>
          </a:blipFill>
        </p:spPr>
      </p:sp>
    </p:spTree>
  </p:cSld>
  <p:clrMapOvr>
    <a:masterClrMapping/>
  </p:clrMapOvr>
  <p:transition spd="fast">
    <p:fade/>
  </p:transition>
  <p:timing>
    <p:tnLst>
      <p:par>
        <p:cTn dur="indefinite" restart="never" nodeType="tmRoot">
          <p:childTnLst>
            <p:video>
              <p:cMediaNode vol="100000">
                <p:cTn fill="hold" display="false">
                  <p:stCondLst>
                    <p:cond delay="indefinite"/>
                  </p:stCondLst>
                </p:cTn>
                <p:tgtEl>
                  <p:spTgt spid="2"/>
                </p:tgtEl>
              </p:cMediaNode>
            </p:video>
          </p:childTnLst>
        </p:cTn>
      </p:par>
    </p:tnLst>
  </p:timing>
</p:sld>
</file>

<file path=ppt/slides/slide1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pic>
        <p:nvPicPr>
          <p:cNvPr name="Picture 2" id="2">
            <a:hlinkClick action="ppaction://media"/>
          </p:cNvPr>
          <p:cNvPicPr>
            <a:picLocks noChangeAspect="true"/>
          </p:cNvPicPr>
          <p:nvPr>
            <a:videoFile r:link="rId3"/>
            <p:extLst>
              <p:ext uri="{DAA4B4D4-6D71-4841-9C94-3DE7FCFB9230}">
                <p14:media xmlns:p14="http://schemas.microsoft.com/office/powerpoint/2010/main" r:embed="rId4"/>
              </p:ext>
            </p:extLst>
          </p:nvPr>
        </p:nvPicPr>
        <p:blipFill>
          <a:blip r:embed="rId2"/>
          <a:srcRect l="0" t="1555" r="0" b="1555"/>
          <a:stretch>
            <a:fillRect/>
          </a:stretch>
        </p:blipFill>
        <p:spPr>
          <a:xfrm flipH="false" flipV="false" rot="0">
            <a:off x="0" y="0"/>
            <a:ext cx="18288000" cy="10287000"/>
          </a:xfrm>
          <a:prstGeom prst="rect">
            <a:avLst/>
          </a:prstGeom>
        </p:spPr>
      </p:pic>
      <p:grpSp>
        <p:nvGrpSpPr>
          <p:cNvPr name="Group 3" id="3"/>
          <p:cNvGrpSpPr/>
          <p:nvPr/>
        </p:nvGrpSpPr>
        <p:grpSpPr>
          <a:xfrm rot="0">
            <a:off x="1028700" y="2423963"/>
            <a:ext cx="8656684" cy="1466455"/>
            <a:chOff x="0" y="0"/>
            <a:chExt cx="11542245" cy="1955273"/>
          </a:xfrm>
        </p:grpSpPr>
        <p:grpSp>
          <p:nvGrpSpPr>
            <p:cNvPr name="Group 4" id="4"/>
            <p:cNvGrpSpPr/>
            <p:nvPr/>
          </p:nvGrpSpPr>
          <p:grpSpPr>
            <a:xfrm rot="0">
              <a:off x="0" y="0"/>
              <a:ext cx="11542245" cy="633452"/>
              <a:chOff x="0" y="0"/>
              <a:chExt cx="2438408" cy="133823"/>
            </a:xfrm>
          </p:grpSpPr>
          <p:sp>
            <p:nvSpPr>
              <p:cNvPr name="Freeform 5" id="5"/>
              <p:cNvSpPr/>
              <p:nvPr/>
            </p:nvSpPr>
            <p:spPr>
              <a:xfrm flipH="false" flipV="false" rot="0">
                <a:off x="0" y="0"/>
                <a:ext cx="2438408" cy="133823"/>
              </a:xfrm>
              <a:custGeom>
                <a:avLst/>
                <a:gdLst/>
                <a:ahLst/>
                <a:cxnLst/>
                <a:rect r="r" b="b" t="t" l="l"/>
                <a:pathLst>
                  <a:path h="133823" w="2438408">
                    <a:moveTo>
                      <a:pt x="0" y="0"/>
                    </a:moveTo>
                    <a:lnTo>
                      <a:pt x="2438408" y="0"/>
                    </a:lnTo>
                    <a:lnTo>
                      <a:pt x="2438408" y="133823"/>
                    </a:lnTo>
                    <a:lnTo>
                      <a:pt x="0" y="133823"/>
                    </a:lnTo>
                    <a:close/>
                  </a:path>
                </a:pathLst>
              </a:custGeom>
              <a:solidFill>
                <a:srgbClr val="2BA98E"/>
              </a:solidFill>
            </p:spPr>
          </p:sp>
          <p:sp>
            <p:nvSpPr>
              <p:cNvPr name="TextBox 6" id="6"/>
              <p:cNvSpPr txBox="true"/>
              <p:nvPr/>
            </p:nvSpPr>
            <p:spPr>
              <a:xfrm>
                <a:off x="0" y="-28575"/>
                <a:ext cx="2438408" cy="162398"/>
              </a:xfrm>
              <a:prstGeom prst="rect">
                <a:avLst/>
              </a:prstGeom>
            </p:spPr>
            <p:txBody>
              <a:bodyPr anchor="ctr" rtlCol="false" tIns="47499" lIns="47499" bIns="47499" rIns="47499"/>
              <a:lstStyle/>
              <a:p>
                <a:pPr algn="ctr">
                  <a:lnSpc>
                    <a:spcPts val="2380"/>
                  </a:lnSpc>
                </a:pPr>
              </a:p>
            </p:txBody>
          </p:sp>
        </p:grpSp>
        <p:grpSp>
          <p:nvGrpSpPr>
            <p:cNvPr name="Group 7" id="7"/>
            <p:cNvGrpSpPr/>
            <p:nvPr/>
          </p:nvGrpSpPr>
          <p:grpSpPr>
            <a:xfrm rot="0">
              <a:off x="721845" y="722010"/>
              <a:ext cx="10098440" cy="553595"/>
              <a:chOff x="0" y="0"/>
              <a:chExt cx="2133390" cy="116952"/>
            </a:xfrm>
          </p:grpSpPr>
          <p:sp>
            <p:nvSpPr>
              <p:cNvPr name="Freeform 8" id="8"/>
              <p:cNvSpPr/>
              <p:nvPr/>
            </p:nvSpPr>
            <p:spPr>
              <a:xfrm flipH="false" flipV="false" rot="0">
                <a:off x="0" y="0"/>
                <a:ext cx="2133390" cy="116952"/>
              </a:xfrm>
              <a:custGeom>
                <a:avLst/>
                <a:gdLst/>
                <a:ahLst/>
                <a:cxnLst/>
                <a:rect r="r" b="b" t="t" l="l"/>
                <a:pathLst>
                  <a:path h="116952" w="2133390">
                    <a:moveTo>
                      <a:pt x="0" y="0"/>
                    </a:moveTo>
                    <a:lnTo>
                      <a:pt x="2133390" y="0"/>
                    </a:lnTo>
                    <a:lnTo>
                      <a:pt x="2133390" y="116952"/>
                    </a:lnTo>
                    <a:lnTo>
                      <a:pt x="0" y="116952"/>
                    </a:lnTo>
                    <a:close/>
                  </a:path>
                </a:pathLst>
              </a:custGeom>
              <a:solidFill>
                <a:srgbClr val="2BA98E"/>
              </a:solidFill>
            </p:spPr>
          </p:sp>
          <p:sp>
            <p:nvSpPr>
              <p:cNvPr name="TextBox 9" id="9"/>
              <p:cNvSpPr txBox="true"/>
              <p:nvPr/>
            </p:nvSpPr>
            <p:spPr>
              <a:xfrm>
                <a:off x="0" y="-28575"/>
                <a:ext cx="2133390" cy="145527"/>
              </a:xfrm>
              <a:prstGeom prst="rect">
                <a:avLst/>
              </a:prstGeom>
            </p:spPr>
            <p:txBody>
              <a:bodyPr anchor="ctr" rtlCol="false" tIns="47499" lIns="47499" bIns="47499" rIns="47499"/>
              <a:lstStyle/>
              <a:p>
                <a:pPr algn="ctr">
                  <a:lnSpc>
                    <a:spcPts val="2380"/>
                  </a:lnSpc>
                </a:pPr>
              </a:p>
            </p:txBody>
          </p:sp>
        </p:grpSp>
        <p:grpSp>
          <p:nvGrpSpPr>
            <p:cNvPr name="Group 10" id="10"/>
            <p:cNvGrpSpPr/>
            <p:nvPr/>
          </p:nvGrpSpPr>
          <p:grpSpPr>
            <a:xfrm rot="0">
              <a:off x="1713330" y="1433210"/>
              <a:ext cx="8175026" cy="522063"/>
              <a:chOff x="0" y="0"/>
              <a:chExt cx="1727051" cy="110291"/>
            </a:xfrm>
          </p:grpSpPr>
          <p:sp>
            <p:nvSpPr>
              <p:cNvPr name="Freeform 11" id="11"/>
              <p:cNvSpPr/>
              <p:nvPr/>
            </p:nvSpPr>
            <p:spPr>
              <a:xfrm flipH="false" flipV="false" rot="0">
                <a:off x="0" y="0"/>
                <a:ext cx="1727051" cy="110291"/>
              </a:xfrm>
              <a:custGeom>
                <a:avLst/>
                <a:gdLst/>
                <a:ahLst/>
                <a:cxnLst/>
                <a:rect r="r" b="b" t="t" l="l"/>
                <a:pathLst>
                  <a:path h="110291" w="1727051">
                    <a:moveTo>
                      <a:pt x="0" y="0"/>
                    </a:moveTo>
                    <a:lnTo>
                      <a:pt x="1727051" y="0"/>
                    </a:lnTo>
                    <a:lnTo>
                      <a:pt x="1727051" y="110291"/>
                    </a:lnTo>
                    <a:lnTo>
                      <a:pt x="0" y="110291"/>
                    </a:lnTo>
                    <a:close/>
                  </a:path>
                </a:pathLst>
              </a:custGeom>
              <a:solidFill>
                <a:srgbClr val="2BA98E"/>
              </a:solidFill>
            </p:spPr>
          </p:sp>
          <p:sp>
            <p:nvSpPr>
              <p:cNvPr name="TextBox 12" id="12"/>
              <p:cNvSpPr txBox="true"/>
              <p:nvPr/>
            </p:nvSpPr>
            <p:spPr>
              <a:xfrm>
                <a:off x="0" y="-28575"/>
                <a:ext cx="1727051" cy="138866"/>
              </a:xfrm>
              <a:prstGeom prst="rect">
                <a:avLst/>
              </a:prstGeom>
            </p:spPr>
            <p:txBody>
              <a:bodyPr anchor="ctr" rtlCol="false" tIns="47499" lIns="47499" bIns="47499" rIns="47499"/>
              <a:lstStyle/>
              <a:p>
                <a:pPr algn="ctr">
                  <a:lnSpc>
                    <a:spcPts val="2380"/>
                  </a:lnSpc>
                </a:pPr>
              </a:p>
            </p:txBody>
          </p:sp>
        </p:grpSp>
        <p:sp>
          <p:nvSpPr>
            <p:cNvPr name="TextBox 13" id="13"/>
            <p:cNvSpPr txBox="true"/>
            <p:nvPr/>
          </p:nvSpPr>
          <p:spPr>
            <a:xfrm rot="0">
              <a:off x="294420" y="-57150"/>
              <a:ext cx="10953292" cy="1978565"/>
            </a:xfrm>
            <a:prstGeom prst="rect">
              <a:avLst/>
            </a:prstGeom>
          </p:spPr>
          <p:txBody>
            <a:bodyPr anchor="t" rtlCol="false" tIns="0" lIns="0" bIns="0" rIns="0">
              <a:spAutoFit/>
            </a:bodyPr>
            <a:lstStyle/>
            <a:p>
              <a:pPr algn="ctr">
                <a:lnSpc>
                  <a:spcPts val="4046"/>
                </a:lnSpc>
              </a:pPr>
              <a:r>
                <a:rPr lang="en-US" sz="2890">
                  <a:solidFill>
                    <a:srgbClr val="FDFDFD"/>
                  </a:solidFill>
                  <a:latin typeface="Canva Sans Bold"/>
                  <a:ea typeface="Canva Sans Bold"/>
                  <a:cs typeface="Canva Sans Bold"/>
                  <a:sym typeface="Canva Sans Bold"/>
                </a:rPr>
                <a:t>With Hisba's support, Fatima transforms her kitchen into a small processing facility, proudly displaying her products.</a:t>
              </a:r>
            </a:p>
          </p:txBody>
        </p:sp>
      </p:grpSp>
      <p:sp>
        <p:nvSpPr>
          <p:cNvPr name="Freeform 14" id="14"/>
          <p:cNvSpPr/>
          <p:nvPr/>
        </p:nvSpPr>
        <p:spPr>
          <a:xfrm flipH="false" flipV="false" rot="0">
            <a:off x="-610470" y="-348616"/>
            <a:ext cx="3297391" cy="2162026"/>
          </a:xfrm>
          <a:custGeom>
            <a:avLst/>
            <a:gdLst/>
            <a:ahLst/>
            <a:cxnLst/>
            <a:rect r="r" b="b" t="t" l="l"/>
            <a:pathLst>
              <a:path h="2162026" w="3297391">
                <a:moveTo>
                  <a:pt x="0" y="0"/>
                </a:moveTo>
                <a:lnTo>
                  <a:pt x="3297390" y="0"/>
                </a:lnTo>
                <a:lnTo>
                  <a:pt x="3297390" y="2162025"/>
                </a:lnTo>
                <a:lnTo>
                  <a:pt x="0" y="2162025"/>
                </a:lnTo>
                <a:lnTo>
                  <a:pt x="0" y="0"/>
                </a:lnTo>
                <a:close/>
              </a:path>
            </a:pathLst>
          </a:custGeom>
          <a:blipFill>
            <a:blip r:embed="rId5"/>
            <a:stretch>
              <a:fillRect l="0" t="0" r="0" b="0"/>
            </a:stretch>
          </a:blipFill>
        </p:spPr>
      </p:sp>
    </p:spTree>
  </p:cSld>
  <p:clrMapOvr>
    <a:masterClrMapping/>
  </p:clrMapOvr>
  <p:transition spd="fast">
    <p:fade/>
  </p:transition>
  <p:timing>
    <p:tnLst>
      <p:par>
        <p:cTn dur="indefinite" restart="never" nodeType="tmRoot">
          <p:childTnLst>
            <p:video>
              <p:cMediaNode vol="100000">
                <p:cTn fill="hold" display="false">
                  <p:stCondLst>
                    <p:cond delay="indefinite"/>
                  </p:stCondLst>
                </p:cTn>
                <p:tgtEl>
                  <p:spTgt spid="2"/>
                </p:tgtEl>
              </p:cMediaNode>
            </p:video>
          </p:childTnLst>
        </p:cTn>
      </p:par>
    </p:tnLst>
  </p:timing>
</p:sld>
</file>

<file path=ppt/slides/slide1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pic>
        <p:nvPicPr>
          <p:cNvPr name="Picture 2" id="2">
            <a:hlinkClick action="ppaction://media"/>
          </p:cNvPr>
          <p:cNvPicPr>
            <a:picLocks noChangeAspect="true"/>
          </p:cNvPicPr>
          <p:nvPr>
            <a:videoFile r:link="rId3"/>
            <p:extLst>
              <p:ext uri="{DAA4B4D4-6D71-4841-9C94-3DE7FCFB9230}">
                <p14:media xmlns:p14="http://schemas.microsoft.com/office/powerpoint/2010/main" r:embed="rId4"/>
              </p:ext>
            </p:extLst>
          </p:nvPr>
        </p:nvPicPr>
        <p:blipFill>
          <a:blip r:embed="rId2"/>
          <a:srcRect l="0" t="1555" r="0" b="1555"/>
          <a:stretch>
            <a:fillRect/>
          </a:stretch>
        </p:blipFill>
        <p:spPr>
          <a:xfrm flipH="false" flipV="false" rot="0">
            <a:off x="0" y="0"/>
            <a:ext cx="18288000" cy="10287000"/>
          </a:xfrm>
          <a:prstGeom prst="rect">
            <a:avLst/>
          </a:prstGeom>
        </p:spPr>
      </p:pic>
      <p:grpSp>
        <p:nvGrpSpPr>
          <p:cNvPr name="Group 3" id="3"/>
          <p:cNvGrpSpPr/>
          <p:nvPr/>
        </p:nvGrpSpPr>
        <p:grpSpPr>
          <a:xfrm rot="0">
            <a:off x="1028700" y="6391269"/>
            <a:ext cx="8214969" cy="2047451"/>
            <a:chOff x="0" y="0"/>
            <a:chExt cx="10953292" cy="2729935"/>
          </a:xfrm>
        </p:grpSpPr>
        <p:grpSp>
          <p:nvGrpSpPr>
            <p:cNvPr name="Group 4" id="4"/>
            <p:cNvGrpSpPr/>
            <p:nvPr/>
          </p:nvGrpSpPr>
          <p:grpSpPr>
            <a:xfrm rot="0">
              <a:off x="132892" y="0"/>
              <a:ext cx="10820400" cy="584615"/>
              <a:chOff x="0" y="0"/>
              <a:chExt cx="2285911" cy="123505"/>
            </a:xfrm>
          </p:grpSpPr>
          <p:sp>
            <p:nvSpPr>
              <p:cNvPr name="Freeform 5" id="5"/>
              <p:cNvSpPr/>
              <p:nvPr/>
            </p:nvSpPr>
            <p:spPr>
              <a:xfrm flipH="false" flipV="false" rot="0">
                <a:off x="0" y="0"/>
                <a:ext cx="2285911" cy="123505"/>
              </a:xfrm>
              <a:custGeom>
                <a:avLst/>
                <a:gdLst/>
                <a:ahLst/>
                <a:cxnLst/>
                <a:rect r="r" b="b" t="t" l="l"/>
                <a:pathLst>
                  <a:path h="123505" w="2285911">
                    <a:moveTo>
                      <a:pt x="0" y="0"/>
                    </a:moveTo>
                    <a:lnTo>
                      <a:pt x="2285911" y="0"/>
                    </a:lnTo>
                    <a:lnTo>
                      <a:pt x="2285911" y="123505"/>
                    </a:lnTo>
                    <a:lnTo>
                      <a:pt x="0" y="123505"/>
                    </a:lnTo>
                    <a:close/>
                  </a:path>
                </a:pathLst>
              </a:custGeom>
              <a:solidFill>
                <a:srgbClr val="2BA98E"/>
              </a:solidFill>
            </p:spPr>
          </p:sp>
          <p:sp>
            <p:nvSpPr>
              <p:cNvPr name="TextBox 6" id="6"/>
              <p:cNvSpPr txBox="true"/>
              <p:nvPr/>
            </p:nvSpPr>
            <p:spPr>
              <a:xfrm>
                <a:off x="0" y="-28575"/>
                <a:ext cx="2285911" cy="152080"/>
              </a:xfrm>
              <a:prstGeom prst="rect">
                <a:avLst/>
              </a:prstGeom>
            </p:spPr>
            <p:txBody>
              <a:bodyPr anchor="ctr" rtlCol="false" tIns="47499" lIns="47499" bIns="47499" rIns="47499"/>
              <a:lstStyle/>
              <a:p>
                <a:pPr algn="ctr">
                  <a:lnSpc>
                    <a:spcPts val="2380"/>
                  </a:lnSpc>
                </a:pPr>
              </a:p>
            </p:txBody>
          </p:sp>
        </p:grpSp>
        <p:grpSp>
          <p:nvGrpSpPr>
            <p:cNvPr name="Group 7" id="7"/>
            <p:cNvGrpSpPr/>
            <p:nvPr/>
          </p:nvGrpSpPr>
          <p:grpSpPr>
            <a:xfrm rot="0">
              <a:off x="427426" y="743663"/>
              <a:ext cx="10098440" cy="553595"/>
              <a:chOff x="0" y="0"/>
              <a:chExt cx="2133390" cy="116952"/>
            </a:xfrm>
          </p:grpSpPr>
          <p:sp>
            <p:nvSpPr>
              <p:cNvPr name="Freeform 8" id="8"/>
              <p:cNvSpPr/>
              <p:nvPr/>
            </p:nvSpPr>
            <p:spPr>
              <a:xfrm flipH="false" flipV="false" rot="0">
                <a:off x="0" y="0"/>
                <a:ext cx="2133390" cy="116952"/>
              </a:xfrm>
              <a:custGeom>
                <a:avLst/>
                <a:gdLst/>
                <a:ahLst/>
                <a:cxnLst/>
                <a:rect r="r" b="b" t="t" l="l"/>
                <a:pathLst>
                  <a:path h="116952" w="2133390">
                    <a:moveTo>
                      <a:pt x="0" y="0"/>
                    </a:moveTo>
                    <a:lnTo>
                      <a:pt x="2133390" y="0"/>
                    </a:lnTo>
                    <a:lnTo>
                      <a:pt x="2133390" y="116952"/>
                    </a:lnTo>
                    <a:lnTo>
                      <a:pt x="0" y="116952"/>
                    </a:lnTo>
                    <a:close/>
                  </a:path>
                </a:pathLst>
              </a:custGeom>
              <a:solidFill>
                <a:srgbClr val="2BA98E"/>
              </a:solidFill>
            </p:spPr>
          </p:sp>
          <p:sp>
            <p:nvSpPr>
              <p:cNvPr name="TextBox 9" id="9"/>
              <p:cNvSpPr txBox="true"/>
              <p:nvPr/>
            </p:nvSpPr>
            <p:spPr>
              <a:xfrm>
                <a:off x="0" y="-28575"/>
                <a:ext cx="2133390" cy="145527"/>
              </a:xfrm>
              <a:prstGeom prst="rect">
                <a:avLst/>
              </a:prstGeom>
            </p:spPr>
            <p:txBody>
              <a:bodyPr anchor="ctr" rtlCol="false" tIns="47499" lIns="47499" bIns="47499" rIns="47499"/>
              <a:lstStyle/>
              <a:p>
                <a:pPr algn="ctr">
                  <a:lnSpc>
                    <a:spcPts val="2380"/>
                  </a:lnSpc>
                </a:pPr>
              </a:p>
            </p:txBody>
          </p:sp>
        </p:grpSp>
        <p:grpSp>
          <p:nvGrpSpPr>
            <p:cNvPr name="Group 10" id="10"/>
            <p:cNvGrpSpPr/>
            <p:nvPr/>
          </p:nvGrpSpPr>
          <p:grpSpPr>
            <a:xfrm rot="0">
              <a:off x="132892" y="1386158"/>
              <a:ext cx="10820400" cy="627439"/>
              <a:chOff x="0" y="0"/>
              <a:chExt cx="2285911" cy="132552"/>
            </a:xfrm>
          </p:grpSpPr>
          <p:sp>
            <p:nvSpPr>
              <p:cNvPr name="Freeform 11" id="11"/>
              <p:cNvSpPr/>
              <p:nvPr/>
            </p:nvSpPr>
            <p:spPr>
              <a:xfrm flipH="false" flipV="false" rot="0">
                <a:off x="0" y="0"/>
                <a:ext cx="2285911" cy="132552"/>
              </a:xfrm>
              <a:custGeom>
                <a:avLst/>
                <a:gdLst/>
                <a:ahLst/>
                <a:cxnLst/>
                <a:rect r="r" b="b" t="t" l="l"/>
                <a:pathLst>
                  <a:path h="132552" w="2285911">
                    <a:moveTo>
                      <a:pt x="0" y="0"/>
                    </a:moveTo>
                    <a:lnTo>
                      <a:pt x="2285911" y="0"/>
                    </a:lnTo>
                    <a:lnTo>
                      <a:pt x="2285911" y="132552"/>
                    </a:lnTo>
                    <a:lnTo>
                      <a:pt x="0" y="132552"/>
                    </a:lnTo>
                    <a:close/>
                  </a:path>
                </a:pathLst>
              </a:custGeom>
              <a:solidFill>
                <a:srgbClr val="2BA98E"/>
              </a:solidFill>
            </p:spPr>
          </p:sp>
          <p:sp>
            <p:nvSpPr>
              <p:cNvPr name="TextBox 12" id="12"/>
              <p:cNvSpPr txBox="true"/>
              <p:nvPr/>
            </p:nvSpPr>
            <p:spPr>
              <a:xfrm>
                <a:off x="0" y="-28575"/>
                <a:ext cx="2285911" cy="161127"/>
              </a:xfrm>
              <a:prstGeom prst="rect">
                <a:avLst/>
              </a:prstGeom>
            </p:spPr>
            <p:txBody>
              <a:bodyPr anchor="ctr" rtlCol="false" tIns="47499" lIns="47499" bIns="47499" rIns="47499"/>
              <a:lstStyle/>
              <a:p>
                <a:pPr algn="ctr">
                  <a:lnSpc>
                    <a:spcPts val="2380"/>
                  </a:lnSpc>
                </a:pPr>
              </a:p>
            </p:txBody>
          </p:sp>
        </p:grpSp>
        <p:grpSp>
          <p:nvGrpSpPr>
            <p:cNvPr name="Group 13" id="13"/>
            <p:cNvGrpSpPr/>
            <p:nvPr/>
          </p:nvGrpSpPr>
          <p:grpSpPr>
            <a:xfrm rot="0">
              <a:off x="4212821" y="2102496"/>
              <a:ext cx="2433055" cy="627439"/>
              <a:chOff x="0" y="0"/>
              <a:chExt cx="514006" cy="132552"/>
            </a:xfrm>
          </p:grpSpPr>
          <p:sp>
            <p:nvSpPr>
              <p:cNvPr name="Freeform 14" id="14"/>
              <p:cNvSpPr/>
              <p:nvPr/>
            </p:nvSpPr>
            <p:spPr>
              <a:xfrm flipH="false" flipV="false" rot="0">
                <a:off x="0" y="0"/>
                <a:ext cx="514006" cy="132552"/>
              </a:xfrm>
              <a:custGeom>
                <a:avLst/>
                <a:gdLst/>
                <a:ahLst/>
                <a:cxnLst/>
                <a:rect r="r" b="b" t="t" l="l"/>
                <a:pathLst>
                  <a:path h="132552" w="514006">
                    <a:moveTo>
                      <a:pt x="0" y="0"/>
                    </a:moveTo>
                    <a:lnTo>
                      <a:pt x="514006" y="0"/>
                    </a:lnTo>
                    <a:lnTo>
                      <a:pt x="514006" y="132552"/>
                    </a:lnTo>
                    <a:lnTo>
                      <a:pt x="0" y="132552"/>
                    </a:lnTo>
                    <a:close/>
                  </a:path>
                </a:pathLst>
              </a:custGeom>
              <a:solidFill>
                <a:srgbClr val="2BA98E"/>
              </a:solidFill>
            </p:spPr>
          </p:sp>
          <p:sp>
            <p:nvSpPr>
              <p:cNvPr name="TextBox 15" id="15"/>
              <p:cNvSpPr txBox="true"/>
              <p:nvPr/>
            </p:nvSpPr>
            <p:spPr>
              <a:xfrm>
                <a:off x="0" y="-28575"/>
                <a:ext cx="514006" cy="161127"/>
              </a:xfrm>
              <a:prstGeom prst="rect">
                <a:avLst/>
              </a:prstGeom>
            </p:spPr>
            <p:txBody>
              <a:bodyPr anchor="ctr" rtlCol="false" tIns="47499" lIns="47499" bIns="47499" rIns="47499"/>
              <a:lstStyle/>
              <a:p>
                <a:pPr algn="ctr">
                  <a:lnSpc>
                    <a:spcPts val="2380"/>
                  </a:lnSpc>
                </a:pPr>
              </a:p>
            </p:txBody>
          </p:sp>
        </p:grpSp>
        <p:sp>
          <p:nvSpPr>
            <p:cNvPr name="TextBox 16" id="16"/>
            <p:cNvSpPr txBox="true"/>
            <p:nvPr/>
          </p:nvSpPr>
          <p:spPr>
            <a:xfrm rot="0">
              <a:off x="0" y="-57150"/>
              <a:ext cx="10953292" cy="2651665"/>
            </a:xfrm>
            <a:prstGeom prst="rect">
              <a:avLst/>
            </a:prstGeom>
          </p:spPr>
          <p:txBody>
            <a:bodyPr anchor="t" rtlCol="false" tIns="0" lIns="0" bIns="0" rIns="0">
              <a:spAutoFit/>
            </a:bodyPr>
            <a:lstStyle/>
            <a:p>
              <a:pPr algn="ctr">
                <a:lnSpc>
                  <a:spcPts val="4046"/>
                </a:lnSpc>
              </a:pPr>
              <a:r>
                <a:rPr lang="en-US" sz="2890">
                  <a:solidFill>
                    <a:srgbClr val="FDFDFD"/>
                  </a:solidFill>
                  <a:latin typeface="Canva Sans Bold"/>
                  <a:ea typeface="Canva Sans Bold"/>
                  <a:cs typeface="Canva Sans Bold"/>
                  <a:sym typeface="Canva Sans Bold"/>
                </a:rPr>
                <a:t>Fatima now stands proudly in her thriving processing facility, surrounded by her products and other women inspired by her success.</a:t>
              </a:r>
            </a:p>
          </p:txBody>
        </p:sp>
      </p:grpSp>
      <p:sp>
        <p:nvSpPr>
          <p:cNvPr name="Freeform 17" id="17"/>
          <p:cNvSpPr/>
          <p:nvPr/>
        </p:nvSpPr>
        <p:spPr>
          <a:xfrm flipH="false" flipV="false" rot="0">
            <a:off x="-610470" y="-348616"/>
            <a:ext cx="3297391" cy="2162026"/>
          </a:xfrm>
          <a:custGeom>
            <a:avLst/>
            <a:gdLst/>
            <a:ahLst/>
            <a:cxnLst/>
            <a:rect r="r" b="b" t="t" l="l"/>
            <a:pathLst>
              <a:path h="2162026" w="3297391">
                <a:moveTo>
                  <a:pt x="0" y="0"/>
                </a:moveTo>
                <a:lnTo>
                  <a:pt x="3297390" y="0"/>
                </a:lnTo>
                <a:lnTo>
                  <a:pt x="3297390" y="2162025"/>
                </a:lnTo>
                <a:lnTo>
                  <a:pt x="0" y="2162025"/>
                </a:lnTo>
                <a:lnTo>
                  <a:pt x="0" y="0"/>
                </a:lnTo>
                <a:close/>
              </a:path>
            </a:pathLst>
          </a:custGeom>
          <a:blipFill>
            <a:blip r:embed="rId5"/>
            <a:stretch>
              <a:fillRect l="0" t="0" r="0" b="0"/>
            </a:stretch>
          </a:blipFill>
        </p:spPr>
      </p:sp>
    </p:spTree>
  </p:cSld>
  <p:clrMapOvr>
    <a:masterClrMapping/>
  </p:clrMapOvr>
  <p:transition spd="fast">
    <p:fade/>
  </p:transition>
  <p:timing>
    <p:tnLst>
      <p:par>
        <p:cTn dur="indefinite" restart="never" nodeType="tmRoot">
          <p:childTnLst>
            <p:video>
              <p:cMediaNode vol="100000">
                <p:cTn fill="hold" display="false">
                  <p:stCondLst>
                    <p:cond delay="indefinite"/>
                  </p:stCondLst>
                </p:cTn>
                <p:tgtEl>
                  <p:spTgt spid="2"/>
                </p:tgtEl>
              </p:cMediaNode>
            </p:video>
          </p:childTnLst>
        </p:cTn>
      </p:par>
    </p:tnLst>
  </p:timing>
</p:sld>
</file>

<file path=ppt/slides/slide15.xml><?xml version="1.0" encoding="utf-8"?>
<p:sld xmlns:p="http://schemas.openxmlformats.org/presentationml/2006/main" xmlns:a="http://schemas.openxmlformats.org/drawingml/2006/main" xmlns:r="http://schemas.openxmlformats.org/officeDocument/2006/relationships">
  <p:cSld>
    <p:bg>
      <p:bgPr>
        <a:solidFill>
          <a:srgbClr val="F2F2F0"/>
        </a:solidFill>
      </p:bgPr>
    </p:bg>
    <p:spTree>
      <p:nvGrpSpPr>
        <p:cNvPr id="1" name=""/>
        <p:cNvGrpSpPr/>
        <p:nvPr/>
      </p:nvGrpSpPr>
      <p:grpSpPr>
        <a:xfrm>
          <a:off x="0" y="0"/>
          <a:ext cx="0" cy="0"/>
          <a:chOff x="0" y="0"/>
          <a:chExt cx="0" cy="0"/>
        </a:xfrm>
      </p:grpSpPr>
      <p:pic>
        <p:nvPicPr>
          <p:cNvPr name="Picture 2" id="2">
            <a:hlinkClick action="ppaction://media"/>
          </p:cNvPr>
          <p:cNvPicPr>
            <a:picLocks noChangeAspect="true"/>
          </p:cNvPicPr>
          <p:nvPr>
            <a:videoFile r:link="rId3"/>
            <p:extLst>
              <p:ext uri="{DAA4B4D4-6D71-4841-9C94-3DE7FCFB9230}">
                <p14:media xmlns:p14="http://schemas.microsoft.com/office/powerpoint/2010/main" r:embed="rId4"/>
              </p:ext>
            </p:extLst>
          </p:nvPr>
        </p:nvPicPr>
        <p:blipFill>
          <a:blip r:embed="rId2"/>
          <a:srcRect l="0" t="0" r="0" b="0"/>
          <a:stretch>
            <a:fillRect/>
          </a:stretch>
        </p:blipFill>
        <p:spPr>
          <a:xfrm flipH="false" flipV="false" rot="0">
            <a:off x="0" y="-177800"/>
            <a:ext cx="18288000" cy="10464800"/>
          </a:xfrm>
          <a:prstGeom prst="rect">
            <a:avLst/>
          </a:prstGeom>
        </p:spPr>
      </p:pic>
      <p:grpSp>
        <p:nvGrpSpPr>
          <p:cNvPr name="Group 3" id="3"/>
          <p:cNvGrpSpPr/>
          <p:nvPr/>
        </p:nvGrpSpPr>
        <p:grpSpPr>
          <a:xfrm rot="0">
            <a:off x="1224321" y="6606311"/>
            <a:ext cx="8214969" cy="2034946"/>
            <a:chOff x="0" y="0"/>
            <a:chExt cx="10953292" cy="2713261"/>
          </a:xfrm>
        </p:grpSpPr>
        <p:grpSp>
          <p:nvGrpSpPr>
            <p:cNvPr name="Group 4" id="4"/>
            <p:cNvGrpSpPr/>
            <p:nvPr/>
          </p:nvGrpSpPr>
          <p:grpSpPr>
            <a:xfrm rot="0">
              <a:off x="567502" y="42527"/>
              <a:ext cx="9716687" cy="602123"/>
              <a:chOff x="0" y="0"/>
              <a:chExt cx="2052741" cy="127204"/>
            </a:xfrm>
          </p:grpSpPr>
          <p:sp>
            <p:nvSpPr>
              <p:cNvPr name="Freeform 5" id="5"/>
              <p:cNvSpPr/>
              <p:nvPr/>
            </p:nvSpPr>
            <p:spPr>
              <a:xfrm flipH="false" flipV="false" rot="0">
                <a:off x="0" y="0"/>
                <a:ext cx="2052741" cy="127204"/>
              </a:xfrm>
              <a:custGeom>
                <a:avLst/>
                <a:gdLst/>
                <a:ahLst/>
                <a:cxnLst/>
                <a:rect r="r" b="b" t="t" l="l"/>
                <a:pathLst>
                  <a:path h="127204" w="2052741">
                    <a:moveTo>
                      <a:pt x="0" y="0"/>
                    </a:moveTo>
                    <a:lnTo>
                      <a:pt x="2052741" y="0"/>
                    </a:lnTo>
                    <a:lnTo>
                      <a:pt x="2052741" y="127204"/>
                    </a:lnTo>
                    <a:lnTo>
                      <a:pt x="0" y="127204"/>
                    </a:lnTo>
                    <a:close/>
                  </a:path>
                </a:pathLst>
              </a:custGeom>
              <a:solidFill>
                <a:srgbClr val="2BA98E"/>
              </a:solidFill>
            </p:spPr>
          </p:sp>
          <p:sp>
            <p:nvSpPr>
              <p:cNvPr name="TextBox 6" id="6"/>
              <p:cNvSpPr txBox="true"/>
              <p:nvPr/>
            </p:nvSpPr>
            <p:spPr>
              <a:xfrm>
                <a:off x="0" y="-28575"/>
                <a:ext cx="2052741" cy="155779"/>
              </a:xfrm>
              <a:prstGeom prst="rect">
                <a:avLst/>
              </a:prstGeom>
            </p:spPr>
            <p:txBody>
              <a:bodyPr anchor="ctr" rtlCol="false" tIns="47499" lIns="47499" bIns="47499" rIns="47499"/>
              <a:lstStyle/>
              <a:p>
                <a:pPr algn="ctr">
                  <a:lnSpc>
                    <a:spcPts val="2380"/>
                  </a:lnSpc>
                </a:pPr>
              </a:p>
            </p:txBody>
          </p:sp>
        </p:grpSp>
        <p:grpSp>
          <p:nvGrpSpPr>
            <p:cNvPr name="Group 7" id="7"/>
            <p:cNvGrpSpPr/>
            <p:nvPr/>
          </p:nvGrpSpPr>
          <p:grpSpPr>
            <a:xfrm rot="0">
              <a:off x="46480" y="743663"/>
              <a:ext cx="10860332" cy="553595"/>
              <a:chOff x="0" y="0"/>
              <a:chExt cx="2294347" cy="116952"/>
            </a:xfrm>
          </p:grpSpPr>
          <p:sp>
            <p:nvSpPr>
              <p:cNvPr name="Freeform 8" id="8"/>
              <p:cNvSpPr/>
              <p:nvPr/>
            </p:nvSpPr>
            <p:spPr>
              <a:xfrm flipH="false" flipV="false" rot="0">
                <a:off x="0" y="0"/>
                <a:ext cx="2294347" cy="116952"/>
              </a:xfrm>
              <a:custGeom>
                <a:avLst/>
                <a:gdLst/>
                <a:ahLst/>
                <a:cxnLst/>
                <a:rect r="r" b="b" t="t" l="l"/>
                <a:pathLst>
                  <a:path h="116952" w="2294347">
                    <a:moveTo>
                      <a:pt x="0" y="0"/>
                    </a:moveTo>
                    <a:lnTo>
                      <a:pt x="2294347" y="0"/>
                    </a:lnTo>
                    <a:lnTo>
                      <a:pt x="2294347" y="116952"/>
                    </a:lnTo>
                    <a:lnTo>
                      <a:pt x="0" y="116952"/>
                    </a:lnTo>
                    <a:close/>
                  </a:path>
                </a:pathLst>
              </a:custGeom>
              <a:solidFill>
                <a:srgbClr val="2BA98E"/>
              </a:solidFill>
            </p:spPr>
          </p:sp>
          <p:sp>
            <p:nvSpPr>
              <p:cNvPr name="TextBox 9" id="9"/>
              <p:cNvSpPr txBox="true"/>
              <p:nvPr/>
            </p:nvSpPr>
            <p:spPr>
              <a:xfrm>
                <a:off x="0" y="-28575"/>
                <a:ext cx="2294347" cy="145527"/>
              </a:xfrm>
              <a:prstGeom prst="rect">
                <a:avLst/>
              </a:prstGeom>
            </p:spPr>
            <p:txBody>
              <a:bodyPr anchor="ctr" rtlCol="false" tIns="47499" lIns="47499" bIns="47499" rIns="47499"/>
              <a:lstStyle/>
              <a:p>
                <a:pPr algn="ctr">
                  <a:lnSpc>
                    <a:spcPts val="2380"/>
                  </a:lnSpc>
                </a:pPr>
              </a:p>
            </p:txBody>
          </p:sp>
        </p:grpSp>
        <p:grpSp>
          <p:nvGrpSpPr>
            <p:cNvPr name="Group 10" id="10"/>
            <p:cNvGrpSpPr/>
            <p:nvPr/>
          </p:nvGrpSpPr>
          <p:grpSpPr>
            <a:xfrm rot="0">
              <a:off x="567502" y="1398858"/>
              <a:ext cx="9401373" cy="637933"/>
              <a:chOff x="0" y="0"/>
              <a:chExt cx="1986128" cy="134769"/>
            </a:xfrm>
          </p:grpSpPr>
          <p:sp>
            <p:nvSpPr>
              <p:cNvPr name="Freeform 11" id="11"/>
              <p:cNvSpPr/>
              <p:nvPr/>
            </p:nvSpPr>
            <p:spPr>
              <a:xfrm flipH="false" flipV="false" rot="0">
                <a:off x="0" y="0"/>
                <a:ext cx="1986128" cy="134769"/>
              </a:xfrm>
              <a:custGeom>
                <a:avLst/>
                <a:gdLst/>
                <a:ahLst/>
                <a:cxnLst/>
                <a:rect r="r" b="b" t="t" l="l"/>
                <a:pathLst>
                  <a:path h="134769" w="1986128">
                    <a:moveTo>
                      <a:pt x="0" y="0"/>
                    </a:moveTo>
                    <a:lnTo>
                      <a:pt x="1986128" y="0"/>
                    </a:lnTo>
                    <a:lnTo>
                      <a:pt x="1986128" y="134769"/>
                    </a:lnTo>
                    <a:lnTo>
                      <a:pt x="0" y="134769"/>
                    </a:lnTo>
                    <a:close/>
                  </a:path>
                </a:pathLst>
              </a:custGeom>
              <a:solidFill>
                <a:srgbClr val="2BA98E"/>
              </a:solidFill>
            </p:spPr>
          </p:sp>
          <p:sp>
            <p:nvSpPr>
              <p:cNvPr name="TextBox 12" id="12"/>
              <p:cNvSpPr txBox="true"/>
              <p:nvPr/>
            </p:nvSpPr>
            <p:spPr>
              <a:xfrm>
                <a:off x="0" y="-28575"/>
                <a:ext cx="1986128" cy="163344"/>
              </a:xfrm>
              <a:prstGeom prst="rect">
                <a:avLst/>
              </a:prstGeom>
            </p:spPr>
            <p:txBody>
              <a:bodyPr anchor="ctr" rtlCol="false" tIns="47499" lIns="47499" bIns="47499" rIns="47499"/>
              <a:lstStyle/>
              <a:p>
                <a:pPr algn="ctr">
                  <a:lnSpc>
                    <a:spcPts val="2380"/>
                  </a:lnSpc>
                </a:pPr>
              </a:p>
            </p:txBody>
          </p:sp>
        </p:grpSp>
        <p:grpSp>
          <p:nvGrpSpPr>
            <p:cNvPr name="Group 13" id="13"/>
            <p:cNvGrpSpPr/>
            <p:nvPr/>
          </p:nvGrpSpPr>
          <p:grpSpPr>
            <a:xfrm rot="0">
              <a:off x="3856916" y="2138391"/>
              <a:ext cx="3095099" cy="574870"/>
              <a:chOff x="0" y="0"/>
              <a:chExt cx="653869" cy="121447"/>
            </a:xfrm>
          </p:grpSpPr>
          <p:sp>
            <p:nvSpPr>
              <p:cNvPr name="Freeform 14" id="14"/>
              <p:cNvSpPr/>
              <p:nvPr/>
            </p:nvSpPr>
            <p:spPr>
              <a:xfrm flipH="false" flipV="false" rot="0">
                <a:off x="0" y="0"/>
                <a:ext cx="653869" cy="121447"/>
              </a:xfrm>
              <a:custGeom>
                <a:avLst/>
                <a:gdLst/>
                <a:ahLst/>
                <a:cxnLst/>
                <a:rect r="r" b="b" t="t" l="l"/>
                <a:pathLst>
                  <a:path h="121447" w="653869">
                    <a:moveTo>
                      <a:pt x="0" y="0"/>
                    </a:moveTo>
                    <a:lnTo>
                      <a:pt x="653869" y="0"/>
                    </a:lnTo>
                    <a:lnTo>
                      <a:pt x="653869" y="121447"/>
                    </a:lnTo>
                    <a:lnTo>
                      <a:pt x="0" y="121447"/>
                    </a:lnTo>
                    <a:close/>
                  </a:path>
                </a:pathLst>
              </a:custGeom>
              <a:solidFill>
                <a:srgbClr val="2BA98E"/>
              </a:solidFill>
            </p:spPr>
          </p:sp>
          <p:sp>
            <p:nvSpPr>
              <p:cNvPr name="TextBox 15" id="15"/>
              <p:cNvSpPr txBox="true"/>
              <p:nvPr/>
            </p:nvSpPr>
            <p:spPr>
              <a:xfrm>
                <a:off x="0" y="-28575"/>
                <a:ext cx="653869" cy="150022"/>
              </a:xfrm>
              <a:prstGeom prst="rect">
                <a:avLst/>
              </a:prstGeom>
            </p:spPr>
            <p:txBody>
              <a:bodyPr anchor="ctr" rtlCol="false" tIns="47499" lIns="47499" bIns="47499" rIns="47499"/>
              <a:lstStyle/>
              <a:p>
                <a:pPr algn="ctr">
                  <a:lnSpc>
                    <a:spcPts val="2380"/>
                  </a:lnSpc>
                </a:pPr>
              </a:p>
            </p:txBody>
          </p:sp>
        </p:grpSp>
        <p:sp>
          <p:nvSpPr>
            <p:cNvPr name="TextBox 16" id="16"/>
            <p:cNvSpPr txBox="true"/>
            <p:nvPr/>
          </p:nvSpPr>
          <p:spPr>
            <a:xfrm rot="0">
              <a:off x="0" y="-57150"/>
              <a:ext cx="10953292" cy="2651665"/>
            </a:xfrm>
            <a:prstGeom prst="rect">
              <a:avLst/>
            </a:prstGeom>
          </p:spPr>
          <p:txBody>
            <a:bodyPr anchor="t" rtlCol="false" tIns="0" lIns="0" bIns="0" rIns="0">
              <a:spAutoFit/>
            </a:bodyPr>
            <a:lstStyle/>
            <a:p>
              <a:pPr algn="ctr">
                <a:lnSpc>
                  <a:spcPts val="4046"/>
                </a:lnSpc>
              </a:pPr>
              <a:r>
                <a:rPr lang="en-US" sz="2890">
                  <a:solidFill>
                    <a:srgbClr val="FDFDFD"/>
                  </a:solidFill>
                  <a:latin typeface="Canva Sans Bold"/>
                  <a:ea typeface="Canva Sans Bold"/>
                  <a:cs typeface="Canva Sans Bold"/>
                  <a:sym typeface="Canva Sans Bold"/>
                </a:rPr>
                <a:t>Fatima now owns a successful factory, producing value-added agricultural products and employing many women from her community.</a:t>
              </a:r>
            </a:p>
          </p:txBody>
        </p:sp>
      </p:grpSp>
      <p:sp>
        <p:nvSpPr>
          <p:cNvPr name="Freeform 17" id="17"/>
          <p:cNvSpPr/>
          <p:nvPr/>
        </p:nvSpPr>
        <p:spPr>
          <a:xfrm flipH="false" flipV="false" rot="0">
            <a:off x="-610470" y="-348616"/>
            <a:ext cx="3297391" cy="2162026"/>
          </a:xfrm>
          <a:custGeom>
            <a:avLst/>
            <a:gdLst/>
            <a:ahLst/>
            <a:cxnLst/>
            <a:rect r="r" b="b" t="t" l="l"/>
            <a:pathLst>
              <a:path h="2162026" w="3297391">
                <a:moveTo>
                  <a:pt x="0" y="0"/>
                </a:moveTo>
                <a:lnTo>
                  <a:pt x="3297390" y="0"/>
                </a:lnTo>
                <a:lnTo>
                  <a:pt x="3297390" y="2162025"/>
                </a:lnTo>
                <a:lnTo>
                  <a:pt x="0" y="2162025"/>
                </a:lnTo>
                <a:lnTo>
                  <a:pt x="0" y="0"/>
                </a:lnTo>
                <a:close/>
              </a:path>
            </a:pathLst>
          </a:custGeom>
          <a:blipFill>
            <a:blip r:embed="rId5"/>
            <a:stretch>
              <a:fillRect l="0" t="0" r="0" b="0"/>
            </a:stretch>
          </a:blipFill>
        </p:spPr>
      </p:sp>
    </p:spTree>
  </p:cSld>
  <p:clrMapOvr>
    <a:masterClrMapping/>
  </p:clrMapOvr>
  <p:transition spd="fast">
    <p:fade/>
  </p:transition>
  <p:timing>
    <p:tnLst>
      <p:par>
        <p:cTn dur="indefinite" restart="never" nodeType="tmRoot">
          <p:childTnLst>
            <p:video>
              <p:cMediaNode vol="100000">
                <p:cTn fill="hold" display="false">
                  <p:stCondLst>
                    <p:cond delay="indefinite"/>
                  </p:stCondLst>
                </p:cTn>
                <p:tgtEl>
                  <p:spTgt spid="2"/>
                </p:tgtEl>
              </p:cMediaNode>
            </p:video>
          </p:childTnLst>
        </p:cTn>
      </p:par>
    </p:tnLst>
  </p:timing>
</p:sld>
</file>

<file path=ppt/slides/slide16.xml><?xml version="1.0" encoding="utf-8"?>
<p:sld xmlns:p="http://schemas.openxmlformats.org/presentationml/2006/main" xmlns:a="http://schemas.openxmlformats.org/drawingml/2006/main" xmlns:r="http://schemas.openxmlformats.org/officeDocument/2006/relationships">
  <p:cSld>
    <p:bg>
      <p:bgPr>
        <a:solidFill>
          <a:srgbClr val="F2F2F0"/>
        </a:solidFill>
      </p:bgPr>
    </p:bg>
    <p:spTree>
      <p:nvGrpSpPr>
        <p:cNvPr id="1" name=""/>
        <p:cNvGrpSpPr/>
        <p:nvPr/>
      </p:nvGrpSpPr>
      <p:grpSpPr>
        <a:xfrm>
          <a:off x="0" y="0"/>
          <a:ext cx="0" cy="0"/>
          <a:chOff x="0" y="0"/>
          <a:chExt cx="0" cy="0"/>
        </a:xfrm>
      </p:grpSpPr>
      <p:grpSp>
        <p:nvGrpSpPr>
          <p:cNvPr name="Group 2" id="2"/>
          <p:cNvGrpSpPr/>
          <p:nvPr/>
        </p:nvGrpSpPr>
        <p:grpSpPr>
          <a:xfrm rot="0">
            <a:off x="0" y="0"/>
            <a:ext cx="18288000" cy="10287000"/>
            <a:chOff x="0" y="0"/>
            <a:chExt cx="24384000" cy="13716000"/>
          </a:xfrm>
        </p:grpSpPr>
        <p:pic>
          <p:nvPicPr>
            <p:cNvPr name="Picture 3" id="3">
              <a:hlinkClick action="ppaction://media"/>
            </p:cNvPr>
            <p:cNvPicPr>
              <a:picLocks noChangeAspect="true"/>
            </p:cNvPicPr>
            <p:nvPr>
              <a:videoFile r:link="rId3"/>
              <p:extLst>
                <p:ext uri="{DAA4B4D4-6D71-4841-9C94-3DE7FCFB9230}">
                  <p14:media xmlns:p14="http://schemas.microsoft.com/office/powerpoint/2010/main" r:embed="rId4"/>
                </p:ext>
              </p:extLst>
            </p:nvPr>
          </p:nvPicPr>
          <p:blipFill>
            <a:blip r:embed="rId2"/>
            <a:srcRect l="0" t="0" r="0" b="0"/>
            <a:stretch>
              <a:fillRect/>
            </a:stretch>
          </p:blipFill>
          <p:spPr>
            <a:xfrm flipH="false" flipV="false" rot="0">
              <a:off x="0" y="0"/>
              <a:ext cx="24384000" cy="13716000"/>
            </a:xfrm>
            <a:prstGeom prst="rect">
              <a:avLst/>
            </a:prstGeom>
          </p:spPr>
        </p:pic>
      </p:grpSp>
      <p:sp>
        <p:nvSpPr>
          <p:cNvPr name="TextBox 4" id="4"/>
          <p:cNvSpPr txBox="true"/>
          <p:nvPr/>
        </p:nvSpPr>
        <p:spPr>
          <a:xfrm rot="0">
            <a:off x="8087913" y="1136434"/>
            <a:ext cx="8859026" cy="1362422"/>
          </a:xfrm>
          <a:prstGeom prst="rect">
            <a:avLst/>
          </a:prstGeom>
        </p:spPr>
        <p:txBody>
          <a:bodyPr anchor="t" rtlCol="false" tIns="0" lIns="0" bIns="0" rIns="0">
            <a:spAutoFit/>
          </a:bodyPr>
          <a:lstStyle/>
          <a:p>
            <a:pPr algn="ctr">
              <a:lnSpc>
                <a:spcPts val="11171"/>
              </a:lnSpc>
            </a:pPr>
            <a:r>
              <a:rPr lang="en-US" sz="7979">
                <a:solidFill>
                  <a:srgbClr val="FDFDFD"/>
                </a:solidFill>
                <a:latin typeface="League Spartan"/>
                <a:ea typeface="League Spartan"/>
                <a:cs typeface="League Spartan"/>
                <a:sym typeface="League Spartan"/>
              </a:rPr>
              <a:t>Technology Used</a:t>
            </a:r>
          </a:p>
        </p:txBody>
      </p:sp>
      <p:sp>
        <p:nvSpPr>
          <p:cNvPr name="Freeform 5" id="5"/>
          <p:cNvSpPr/>
          <p:nvPr/>
        </p:nvSpPr>
        <p:spPr>
          <a:xfrm flipH="false" flipV="false" rot="0">
            <a:off x="-610470" y="-348616"/>
            <a:ext cx="3297391" cy="2162026"/>
          </a:xfrm>
          <a:custGeom>
            <a:avLst/>
            <a:gdLst/>
            <a:ahLst/>
            <a:cxnLst/>
            <a:rect r="r" b="b" t="t" l="l"/>
            <a:pathLst>
              <a:path h="2162026" w="3297391">
                <a:moveTo>
                  <a:pt x="0" y="0"/>
                </a:moveTo>
                <a:lnTo>
                  <a:pt x="3297390" y="0"/>
                </a:lnTo>
                <a:lnTo>
                  <a:pt x="3297390" y="2162025"/>
                </a:lnTo>
                <a:lnTo>
                  <a:pt x="0" y="2162025"/>
                </a:lnTo>
                <a:lnTo>
                  <a:pt x="0" y="0"/>
                </a:lnTo>
                <a:close/>
              </a:path>
            </a:pathLst>
          </a:custGeom>
          <a:blipFill>
            <a:blip r:embed="rId5"/>
            <a:stretch>
              <a:fillRect l="0" t="0" r="0" b="0"/>
            </a:stretch>
          </a:blipFill>
        </p:spPr>
      </p:sp>
    </p:spTree>
  </p:cSld>
  <p:clrMapOvr>
    <a:masterClrMapping/>
  </p:clrMapOvr>
  <p:transition spd="fast">
    <p:fade/>
  </p:transition>
  <p:timing>
    <p:tnLst>
      <p:par>
        <p:cTn dur="indefinite" restart="never" nodeType="tmRoot">
          <p:childTnLst>
            <p:video>
              <p:cMediaNode vol="100000">
                <p:cTn fill="hold" display="false">
                  <p:stCondLst>
                    <p:cond delay="indefinite"/>
                  </p:stCondLst>
                </p:cTn>
                <p:tgtEl>
                  <p:spTgt spid="3"/>
                </p:tgtEl>
              </p:cMediaNode>
            </p:video>
          </p:childTnLst>
        </p:cTn>
      </p:par>
    </p:tnLst>
  </p:timing>
</p:sld>
</file>

<file path=ppt/slides/slide17.xml><?xml version="1.0" encoding="utf-8"?>
<p:sld xmlns:p="http://schemas.openxmlformats.org/presentationml/2006/main" xmlns:a="http://schemas.openxmlformats.org/drawingml/2006/main" xmlns:r="http://schemas.openxmlformats.org/officeDocument/2006/relationships">
  <p:cSld>
    <p:bg>
      <p:bgPr>
        <a:solidFill>
          <a:srgbClr val="F2F2F0"/>
        </a:solidFill>
      </p:bgPr>
    </p:bg>
    <p:spTree>
      <p:nvGrpSpPr>
        <p:cNvPr id="1" name=""/>
        <p:cNvGrpSpPr/>
        <p:nvPr/>
      </p:nvGrpSpPr>
      <p:grpSpPr>
        <a:xfrm>
          <a:off x="0" y="0"/>
          <a:ext cx="0" cy="0"/>
          <a:chOff x="0" y="0"/>
          <a:chExt cx="0" cy="0"/>
        </a:xfrm>
      </p:grpSpPr>
      <p:grpSp>
        <p:nvGrpSpPr>
          <p:cNvPr name="Group 2" id="2"/>
          <p:cNvGrpSpPr/>
          <p:nvPr/>
        </p:nvGrpSpPr>
        <p:grpSpPr>
          <a:xfrm rot="0">
            <a:off x="0" y="0"/>
            <a:ext cx="18288000" cy="10287000"/>
            <a:chOff x="0" y="0"/>
            <a:chExt cx="24384000" cy="13716000"/>
          </a:xfrm>
        </p:grpSpPr>
        <p:pic>
          <p:nvPicPr>
            <p:cNvPr name="Picture 3" id="3">
              <a:hlinkClick action="ppaction://media"/>
            </p:cNvPr>
            <p:cNvPicPr>
              <a:picLocks noChangeAspect="true"/>
            </p:cNvPicPr>
            <p:nvPr>
              <a:videoFile r:link="rId3"/>
              <p:extLst>
                <p:ext uri="{DAA4B4D4-6D71-4841-9C94-3DE7FCFB9230}">
                  <p14:media xmlns:p14="http://schemas.microsoft.com/office/powerpoint/2010/main" r:embed="rId4"/>
                </p:ext>
              </p:extLst>
            </p:nvPr>
          </p:nvPicPr>
          <p:blipFill>
            <a:blip r:embed="rId2"/>
            <a:srcRect l="0" t="0" r="0" b="0"/>
            <a:stretch>
              <a:fillRect/>
            </a:stretch>
          </p:blipFill>
          <p:spPr>
            <a:xfrm flipH="false" flipV="false" rot="0">
              <a:off x="0" y="0"/>
              <a:ext cx="24384000" cy="13716000"/>
            </a:xfrm>
            <a:prstGeom prst="rect">
              <a:avLst/>
            </a:prstGeom>
          </p:spPr>
        </p:pic>
      </p:grpSp>
      <p:grpSp>
        <p:nvGrpSpPr>
          <p:cNvPr name="Group 4" id="4"/>
          <p:cNvGrpSpPr/>
          <p:nvPr/>
        </p:nvGrpSpPr>
        <p:grpSpPr>
          <a:xfrm rot="0">
            <a:off x="360229" y="1297624"/>
            <a:ext cx="4623254" cy="1501648"/>
            <a:chOff x="0" y="0"/>
            <a:chExt cx="6164339" cy="2002198"/>
          </a:xfrm>
        </p:grpSpPr>
        <p:grpSp>
          <p:nvGrpSpPr>
            <p:cNvPr name="Group 5" id="5"/>
            <p:cNvGrpSpPr/>
            <p:nvPr/>
          </p:nvGrpSpPr>
          <p:grpSpPr>
            <a:xfrm rot="0">
              <a:off x="0" y="0"/>
              <a:ext cx="6164339" cy="2002198"/>
              <a:chOff x="0" y="0"/>
              <a:chExt cx="1217647" cy="395496"/>
            </a:xfrm>
          </p:grpSpPr>
          <p:sp>
            <p:nvSpPr>
              <p:cNvPr name="Freeform 6" id="6"/>
              <p:cNvSpPr/>
              <p:nvPr/>
            </p:nvSpPr>
            <p:spPr>
              <a:xfrm flipH="false" flipV="false" rot="0">
                <a:off x="0" y="0"/>
                <a:ext cx="1217647" cy="395496"/>
              </a:xfrm>
              <a:custGeom>
                <a:avLst/>
                <a:gdLst/>
                <a:ahLst/>
                <a:cxnLst/>
                <a:rect r="r" b="b" t="t" l="l"/>
                <a:pathLst>
                  <a:path h="395496" w="1217647">
                    <a:moveTo>
                      <a:pt x="0" y="0"/>
                    </a:moveTo>
                    <a:lnTo>
                      <a:pt x="1217647" y="0"/>
                    </a:lnTo>
                    <a:lnTo>
                      <a:pt x="1217647" y="395496"/>
                    </a:lnTo>
                    <a:lnTo>
                      <a:pt x="0" y="395496"/>
                    </a:lnTo>
                    <a:close/>
                  </a:path>
                </a:pathLst>
              </a:custGeom>
              <a:solidFill>
                <a:srgbClr val="FDFDFD"/>
              </a:solidFill>
            </p:spPr>
          </p:sp>
          <p:sp>
            <p:nvSpPr>
              <p:cNvPr name="TextBox 7" id="7"/>
              <p:cNvSpPr txBox="true"/>
              <p:nvPr/>
            </p:nvSpPr>
            <p:spPr>
              <a:xfrm>
                <a:off x="0" y="-28575"/>
                <a:ext cx="1217647" cy="424071"/>
              </a:xfrm>
              <a:prstGeom prst="rect">
                <a:avLst/>
              </a:prstGeom>
            </p:spPr>
            <p:txBody>
              <a:bodyPr anchor="ctr" rtlCol="false" tIns="50800" lIns="50800" bIns="50800" rIns="50800"/>
              <a:lstStyle/>
              <a:p>
                <a:pPr algn="ctr">
                  <a:lnSpc>
                    <a:spcPts val="2380"/>
                  </a:lnSpc>
                </a:pPr>
              </a:p>
            </p:txBody>
          </p:sp>
        </p:grpSp>
        <p:sp>
          <p:nvSpPr>
            <p:cNvPr name="TextBox 8" id="8"/>
            <p:cNvSpPr txBox="true"/>
            <p:nvPr/>
          </p:nvSpPr>
          <p:spPr>
            <a:xfrm rot="0">
              <a:off x="365646" y="117684"/>
              <a:ext cx="5486815" cy="1592871"/>
            </a:xfrm>
            <a:prstGeom prst="rect">
              <a:avLst/>
            </a:prstGeom>
          </p:spPr>
          <p:txBody>
            <a:bodyPr anchor="t" rtlCol="false" tIns="0" lIns="0" bIns="0" rIns="0">
              <a:spAutoFit/>
            </a:bodyPr>
            <a:lstStyle/>
            <a:p>
              <a:pPr algn="ctr">
                <a:lnSpc>
                  <a:spcPts val="10082"/>
                </a:lnSpc>
              </a:pPr>
              <a:r>
                <a:rPr lang="en-US" sz="7201">
                  <a:solidFill>
                    <a:srgbClr val="2BA98E"/>
                  </a:solidFill>
                  <a:latin typeface="Canva Sans Bold"/>
                  <a:ea typeface="Canva Sans Bold"/>
                  <a:cs typeface="Canva Sans Bold"/>
                  <a:sym typeface="Canva Sans Bold"/>
                </a:rPr>
                <a:t>Backend:</a:t>
              </a:r>
            </a:p>
          </p:txBody>
        </p:sp>
      </p:grpSp>
      <p:sp>
        <p:nvSpPr>
          <p:cNvPr name="Freeform 9" id="9"/>
          <p:cNvSpPr/>
          <p:nvPr/>
        </p:nvSpPr>
        <p:spPr>
          <a:xfrm flipH="false" flipV="false" rot="0">
            <a:off x="15420105" y="-358141"/>
            <a:ext cx="3297391" cy="2162026"/>
          </a:xfrm>
          <a:custGeom>
            <a:avLst/>
            <a:gdLst/>
            <a:ahLst/>
            <a:cxnLst/>
            <a:rect r="r" b="b" t="t" l="l"/>
            <a:pathLst>
              <a:path h="2162026" w="3297391">
                <a:moveTo>
                  <a:pt x="0" y="0"/>
                </a:moveTo>
                <a:lnTo>
                  <a:pt x="3297390" y="0"/>
                </a:lnTo>
                <a:lnTo>
                  <a:pt x="3297390" y="2162025"/>
                </a:lnTo>
                <a:lnTo>
                  <a:pt x="0" y="2162025"/>
                </a:lnTo>
                <a:lnTo>
                  <a:pt x="0" y="0"/>
                </a:lnTo>
                <a:close/>
              </a:path>
            </a:pathLst>
          </a:custGeom>
          <a:blipFill>
            <a:blip r:embed="rId5"/>
            <a:stretch>
              <a:fillRect l="0" t="0" r="0" b="0"/>
            </a:stretch>
          </a:blipFill>
        </p:spPr>
      </p:sp>
    </p:spTree>
  </p:cSld>
  <p:clrMapOvr>
    <a:masterClrMapping/>
  </p:clrMapOvr>
  <p:transition spd="fast">
    <p:fade/>
  </p:transition>
  <p:timing>
    <p:tnLst>
      <p:par>
        <p:cTn dur="indefinite" restart="never" nodeType="tmRoot">
          <p:childTnLst>
            <p:video>
              <p:cMediaNode vol="100000">
                <p:cTn fill="hold" display="false">
                  <p:stCondLst>
                    <p:cond delay="indefinite"/>
                  </p:stCondLst>
                </p:cTn>
                <p:tgtEl>
                  <p:spTgt spid="3"/>
                </p:tgtEl>
              </p:cMediaNode>
            </p:video>
          </p:childTnLst>
        </p:cTn>
      </p:par>
    </p:tnLst>
  </p:timing>
</p:sld>
</file>

<file path=ppt/slides/slide18.xml><?xml version="1.0" encoding="utf-8"?>
<p:sld xmlns:p="http://schemas.openxmlformats.org/presentationml/2006/main" xmlns:a="http://schemas.openxmlformats.org/drawingml/2006/main" xmlns:r="http://schemas.openxmlformats.org/officeDocument/2006/relationships">
  <p:cSld>
    <p:bg>
      <p:bgPr>
        <a:solidFill>
          <a:srgbClr val="F2F2F0"/>
        </a:solidFill>
      </p:bgPr>
    </p:bg>
    <p:spTree>
      <p:nvGrpSpPr>
        <p:cNvPr id="1" name=""/>
        <p:cNvGrpSpPr/>
        <p:nvPr/>
      </p:nvGrpSpPr>
      <p:grpSpPr>
        <a:xfrm>
          <a:off x="0" y="0"/>
          <a:ext cx="0" cy="0"/>
          <a:chOff x="0" y="0"/>
          <a:chExt cx="0" cy="0"/>
        </a:xfrm>
      </p:grpSpPr>
      <p:grpSp>
        <p:nvGrpSpPr>
          <p:cNvPr name="Group 2" id="2"/>
          <p:cNvGrpSpPr/>
          <p:nvPr/>
        </p:nvGrpSpPr>
        <p:grpSpPr>
          <a:xfrm rot="0">
            <a:off x="0" y="0"/>
            <a:ext cx="18288000" cy="10287000"/>
            <a:chOff x="0" y="0"/>
            <a:chExt cx="24384000" cy="13716000"/>
          </a:xfrm>
        </p:grpSpPr>
        <p:pic>
          <p:nvPicPr>
            <p:cNvPr name="Picture 3" id="3">
              <a:hlinkClick action="ppaction://media"/>
            </p:cNvPr>
            <p:cNvPicPr>
              <a:picLocks noChangeAspect="true"/>
            </p:cNvPicPr>
            <p:nvPr>
              <a:videoFile r:link="rId3"/>
              <p:extLst>
                <p:ext uri="{DAA4B4D4-6D71-4841-9C94-3DE7FCFB9230}">
                  <p14:media xmlns:p14="http://schemas.microsoft.com/office/powerpoint/2010/main" r:embed="rId4"/>
                </p:ext>
              </p:extLst>
            </p:nvPr>
          </p:nvPicPr>
          <p:blipFill>
            <a:blip r:embed="rId2"/>
            <a:srcRect l="0" t="0" r="0" b="0"/>
            <a:stretch>
              <a:fillRect/>
            </a:stretch>
          </p:blipFill>
          <p:spPr>
            <a:xfrm flipH="false" flipV="false" rot="0">
              <a:off x="0" y="0"/>
              <a:ext cx="24384000" cy="13716000"/>
            </a:xfrm>
            <a:prstGeom prst="rect">
              <a:avLst/>
            </a:prstGeom>
          </p:spPr>
        </p:pic>
      </p:grpSp>
      <p:grpSp>
        <p:nvGrpSpPr>
          <p:cNvPr name="Group 4" id="4"/>
          <p:cNvGrpSpPr/>
          <p:nvPr/>
        </p:nvGrpSpPr>
        <p:grpSpPr>
          <a:xfrm rot="0">
            <a:off x="388148" y="1028700"/>
            <a:ext cx="4623254" cy="1394387"/>
            <a:chOff x="0" y="0"/>
            <a:chExt cx="6164339" cy="1859183"/>
          </a:xfrm>
        </p:grpSpPr>
        <p:grpSp>
          <p:nvGrpSpPr>
            <p:cNvPr name="Group 5" id="5"/>
            <p:cNvGrpSpPr/>
            <p:nvPr/>
          </p:nvGrpSpPr>
          <p:grpSpPr>
            <a:xfrm rot="0">
              <a:off x="0" y="0"/>
              <a:ext cx="6164339" cy="1859183"/>
              <a:chOff x="0" y="0"/>
              <a:chExt cx="1217647" cy="367246"/>
            </a:xfrm>
          </p:grpSpPr>
          <p:sp>
            <p:nvSpPr>
              <p:cNvPr name="Freeform 6" id="6"/>
              <p:cNvSpPr/>
              <p:nvPr/>
            </p:nvSpPr>
            <p:spPr>
              <a:xfrm flipH="false" flipV="false" rot="0">
                <a:off x="0" y="0"/>
                <a:ext cx="1217647" cy="367246"/>
              </a:xfrm>
              <a:custGeom>
                <a:avLst/>
                <a:gdLst/>
                <a:ahLst/>
                <a:cxnLst/>
                <a:rect r="r" b="b" t="t" l="l"/>
                <a:pathLst>
                  <a:path h="367246" w="1217647">
                    <a:moveTo>
                      <a:pt x="0" y="0"/>
                    </a:moveTo>
                    <a:lnTo>
                      <a:pt x="1217647" y="0"/>
                    </a:lnTo>
                    <a:lnTo>
                      <a:pt x="1217647" y="367246"/>
                    </a:lnTo>
                    <a:lnTo>
                      <a:pt x="0" y="367246"/>
                    </a:lnTo>
                    <a:close/>
                  </a:path>
                </a:pathLst>
              </a:custGeom>
              <a:solidFill>
                <a:srgbClr val="FDFDFD"/>
              </a:solidFill>
            </p:spPr>
          </p:sp>
          <p:sp>
            <p:nvSpPr>
              <p:cNvPr name="TextBox 7" id="7"/>
              <p:cNvSpPr txBox="true"/>
              <p:nvPr/>
            </p:nvSpPr>
            <p:spPr>
              <a:xfrm>
                <a:off x="0" y="-28575"/>
                <a:ext cx="1217647" cy="395821"/>
              </a:xfrm>
              <a:prstGeom prst="rect">
                <a:avLst/>
              </a:prstGeom>
            </p:spPr>
            <p:txBody>
              <a:bodyPr anchor="ctr" rtlCol="false" tIns="50800" lIns="50800" bIns="50800" rIns="50800"/>
              <a:lstStyle/>
              <a:p>
                <a:pPr algn="ctr">
                  <a:lnSpc>
                    <a:spcPts val="2380"/>
                  </a:lnSpc>
                </a:pPr>
              </a:p>
            </p:txBody>
          </p:sp>
        </p:grpSp>
        <p:sp>
          <p:nvSpPr>
            <p:cNvPr name="TextBox 8" id="8"/>
            <p:cNvSpPr txBox="true"/>
            <p:nvPr/>
          </p:nvSpPr>
          <p:spPr>
            <a:xfrm rot="0">
              <a:off x="365646" y="127209"/>
              <a:ext cx="5486815" cy="1440331"/>
            </a:xfrm>
            <a:prstGeom prst="rect">
              <a:avLst/>
            </a:prstGeom>
          </p:spPr>
          <p:txBody>
            <a:bodyPr anchor="t" rtlCol="false" tIns="0" lIns="0" bIns="0" rIns="0">
              <a:spAutoFit/>
            </a:bodyPr>
            <a:lstStyle/>
            <a:p>
              <a:pPr algn="ctr">
                <a:lnSpc>
                  <a:spcPts val="9102"/>
                </a:lnSpc>
              </a:pPr>
              <a:r>
                <a:rPr lang="en-US" sz="6501">
                  <a:solidFill>
                    <a:srgbClr val="2BA98E"/>
                  </a:solidFill>
                  <a:latin typeface="Canva Sans Bold"/>
                  <a:ea typeface="Canva Sans Bold"/>
                  <a:cs typeface="Canva Sans Bold"/>
                  <a:sym typeface="Canva Sans Bold"/>
                </a:rPr>
                <a:t>Frontend:</a:t>
              </a:r>
            </a:p>
          </p:txBody>
        </p:sp>
      </p:grpSp>
      <p:sp>
        <p:nvSpPr>
          <p:cNvPr name="Freeform 9" id="9"/>
          <p:cNvSpPr/>
          <p:nvPr/>
        </p:nvSpPr>
        <p:spPr>
          <a:xfrm flipH="false" flipV="false" rot="0">
            <a:off x="15457334" y="-310438"/>
            <a:ext cx="3297391" cy="2162026"/>
          </a:xfrm>
          <a:custGeom>
            <a:avLst/>
            <a:gdLst/>
            <a:ahLst/>
            <a:cxnLst/>
            <a:rect r="r" b="b" t="t" l="l"/>
            <a:pathLst>
              <a:path h="2162026" w="3297391">
                <a:moveTo>
                  <a:pt x="0" y="0"/>
                </a:moveTo>
                <a:lnTo>
                  <a:pt x="3297391" y="0"/>
                </a:lnTo>
                <a:lnTo>
                  <a:pt x="3297391" y="2162025"/>
                </a:lnTo>
                <a:lnTo>
                  <a:pt x="0" y="2162025"/>
                </a:lnTo>
                <a:lnTo>
                  <a:pt x="0" y="0"/>
                </a:lnTo>
                <a:close/>
              </a:path>
            </a:pathLst>
          </a:custGeom>
          <a:blipFill>
            <a:blip r:embed="rId5"/>
            <a:stretch>
              <a:fillRect l="0" t="0" r="0" b="0"/>
            </a:stretch>
          </a:blipFill>
        </p:spPr>
      </p:sp>
    </p:spTree>
  </p:cSld>
  <p:clrMapOvr>
    <a:masterClrMapping/>
  </p:clrMapOvr>
  <p:transition spd="fast">
    <p:fade/>
  </p:transition>
  <p:timing>
    <p:tnLst>
      <p:par>
        <p:cTn dur="indefinite" restart="never" nodeType="tmRoot">
          <p:childTnLst>
            <p:video>
              <p:cMediaNode vol="100000">
                <p:cTn fill="hold" display="false">
                  <p:stCondLst>
                    <p:cond delay="indefinite"/>
                  </p:stCondLst>
                </p:cTn>
                <p:tgtEl>
                  <p:spTgt spid="3"/>
                </p:tgtEl>
              </p:cMediaNode>
            </p:video>
          </p:childTnLst>
        </p:cTn>
      </p:par>
    </p:tnLst>
  </p:timing>
</p:sld>
</file>

<file path=ppt/slides/slide19.xml><?xml version="1.0" encoding="utf-8"?>
<p:sld xmlns:p="http://schemas.openxmlformats.org/presentationml/2006/main" xmlns:a="http://schemas.openxmlformats.org/drawingml/2006/main" xmlns:r="http://schemas.openxmlformats.org/officeDocument/2006/relationships">
  <p:cSld>
    <p:bg>
      <p:bgPr>
        <a:solidFill>
          <a:srgbClr val="F2F2F0"/>
        </a:solidFill>
      </p:bgPr>
    </p:bg>
    <p:spTree>
      <p:nvGrpSpPr>
        <p:cNvPr id="1" name=""/>
        <p:cNvGrpSpPr/>
        <p:nvPr/>
      </p:nvGrpSpPr>
      <p:grpSpPr>
        <a:xfrm>
          <a:off x="0" y="0"/>
          <a:ext cx="0" cy="0"/>
          <a:chOff x="0" y="0"/>
          <a:chExt cx="0" cy="0"/>
        </a:xfrm>
      </p:grpSpPr>
      <p:pic>
        <p:nvPicPr>
          <p:cNvPr name="Picture 2" id="2">
            <a:hlinkClick action="ppaction://media"/>
          </p:cNvPr>
          <p:cNvPicPr>
            <a:picLocks noChangeAspect="true"/>
          </p:cNvPicPr>
          <p:nvPr>
            <a:videoFile r:link="rId3"/>
            <p:extLst>
              <p:ext uri="{DAA4B4D4-6D71-4841-9C94-3DE7FCFB9230}">
                <p14:media xmlns:p14="http://schemas.microsoft.com/office/powerpoint/2010/main" r:embed="rId4"/>
              </p:ext>
            </p:extLst>
          </p:nvPr>
        </p:nvPicPr>
        <p:blipFill>
          <a:blip r:embed="rId2"/>
          <a:srcRect l="0" t="1351" r="0" b="1351"/>
          <a:stretch>
            <a:fillRect/>
          </a:stretch>
        </p:blipFill>
        <p:spPr>
          <a:xfrm flipH="false" flipV="false" rot="0">
            <a:off x="0" y="0"/>
            <a:ext cx="18288000" cy="10287000"/>
          </a:xfrm>
          <a:prstGeom prst="rect">
            <a:avLst/>
          </a:prstGeom>
        </p:spPr>
      </p:pic>
      <p:grpSp>
        <p:nvGrpSpPr>
          <p:cNvPr name="Group 3" id="3"/>
          <p:cNvGrpSpPr/>
          <p:nvPr/>
        </p:nvGrpSpPr>
        <p:grpSpPr>
          <a:xfrm rot="0">
            <a:off x="7624599" y="6385104"/>
            <a:ext cx="3038803" cy="1312925"/>
            <a:chOff x="0" y="0"/>
            <a:chExt cx="800343" cy="345791"/>
          </a:xfrm>
        </p:grpSpPr>
        <p:sp>
          <p:nvSpPr>
            <p:cNvPr name="Freeform 4" id="4"/>
            <p:cNvSpPr/>
            <p:nvPr/>
          </p:nvSpPr>
          <p:spPr>
            <a:xfrm flipH="false" flipV="false" rot="0">
              <a:off x="0" y="0"/>
              <a:ext cx="800343" cy="345791"/>
            </a:xfrm>
            <a:custGeom>
              <a:avLst/>
              <a:gdLst/>
              <a:ahLst/>
              <a:cxnLst/>
              <a:rect r="r" b="b" t="t" l="l"/>
              <a:pathLst>
                <a:path h="345791" w="800343">
                  <a:moveTo>
                    <a:pt x="129932" y="0"/>
                  </a:moveTo>
                  <a:lnTo>
                    <a:pt x="670411" y="0"/>
                  </a:lnTo>
                  <a:cubicBezTo>
                    <a:pt x="704871" y="0"/>
                    <a:pt x="737920" y="13689"/>
                    <a:pt x="762287" y="38056"/>
                  </a:cubicBezTo>
                  <a:cubicBezTo>
                    <a:pt x="786654" y="62423"/>
                    <a:pt x="800343" y="95472"/>
                    <a:pt x="800343" y="129932"/>
                  </a:cubicBezTo>
                  <a:lnTo>
                    <a:pt x="800343" y="215859"/>
                  </a:lnTo>
                  <a:cubicBezTo>
                    <a:pt x="800343" y="250319"/>
                    <a:pt x="786654" y="283368"/>
                    <a:pt x="762287" y="307735"/>
                  </a:cubicBezTo>
                  <a:cubicBezTo>
                    <a:pt x="737920" y="332102"/>
                    <a:pt x="704871" y="345791"/>
                    <a:pt x="670411" y="345791"/>
                  </a:cubicBezTo>
                  <a:lnTo>
                    <a:pt x="129932" y="345791"/>
                  </a:lnTo>
                  <a:cubicBezTo>
                    <a:pt x="95472" y="345791"/>
                    <a:pt x="62423" y="332102"/>
                    <a:pt x="38056" y="307735"/>
                  </a:cubicBezTo>
                  <a:cubicBezTo>
                    <a:pt x="13689" y="283368"/>
                    <a:pt x="0" y="250319"/>
                    <a:pt x="0" y="215859"/>
                  </a:cubicBezTo>
                  <a:lnTo>
                    <a:pt x="0" y="129932"/>
                  </a:lnTo>
                  <a:cubicBezTo>
                    <a:pt x="0" y="95472"/>
                    <a:pt x="13689" y="62423"/>
                    <a:pt x="38056" y="38056"/>
                  </a:cubicBezTo>
                  <a:cubicBezTo>
                    <a:pt x="62423" y="13689"/>
                    <a:pt x="95472" y="0"/>
                    <a:pt x="129932" y="0"/>
                  </a:cubicBezTo>
                  <a:close/>
                </a:path>
              </a:pathLst>
            </a:custGeom>
            <a:solidFill>
              <a:srgbClr val="2BA98E"/>
            </a:solidFill>
          </p:spPr>
        </p:sp>
        <p:sp>
          <p:nvSpPr>
            <p:cNvPr name="TextBox 5" id="5"/>
            <p:cNvSpPr txBox="true"/>
            <p:nvPr/>
          </p:nvSpPr>
          <p:spPr>
            <a:xfrm>
              <a:off x="0" y="-114300"/>
              <a:ext cx="800343" cy="460091"/>
            </a:xfrm>
            <a:prstGeom prst="rect">
              <a:avLst/>
            </a:prstGeom>
          </p:spPr>
          <p:txBody>
            <a:bodyPr anchor="ctr" rtlCol="false" tIns="50800" lIns="50800" bIns="50800" rIns="50800"/>
            <a:lstStyle/>
            <a:p>
              <a:pPr algn="ctr">
                <a:lnSpc>
                  <a:spcPts val="9099"/>
                </a:lnSpc>
              </a:pPr>
              <a:r>
                <a:rPr lang="en-US" sz="6499" spc="324">
                  <a:solidFill>
                    <a:srgbClr val="FFFFFF"/>
                  </a:solidFill>
                  <a:latin typeface="DM Sans Bold"/>
                  <a:ea typeface="DM Sans Bold"/>
                  <a:cs typeface="DM Sans Bold"/>
                  <a:sym typeface="DM Sans Bold"/>
                </a:rPr>
                <a:t>HISBA</a:t>
              </a:r>
            </a:p>
          </p:txBody>
        </p:sp>
      </p:grpSp>
      <p:grpSp>
        <p:nvGrpSpPr>
          <p:cNvPr name="Group 6" id="6"/>
          <p:cNvGrpSpPr/>
          <p:nvPr/>
        </p:nvGrpSpPr>
        <p:grpSpPr>
          <a:xfrm rot="0">
            <a:off x="5389812" y="7945375"/>
            <a:ext cx="7508375" cy="1312925"/>
            <a:chOff x="0" y="0"/>
            <a:chExt cx="1977514" cy="345791"/>
          </a:xfrm>
        </p:grpSpPr>
        <p:sp>
          <p:nvSpPr>
            <p:cNvPr name="Freeform 7" id="7"/>
            <p:cNvSpPr/>
            <p:nvPr/>
          </p:nvSpPr>
          <p:spPr>
            <a:xfrm flipH="false" flipV="false" rot="0">
              <a:off x="0" y="0"/>
              <a:ext cx="1977514" cy="345791"/>
            </a:xfrm>
            <a:custGeom>
              <a:avLst/>
              <a:gdLst/>
              <a:ahLst/>
              <a:cxnLst/>
              <a:rect r="r" b="b" t="t" l="l"/>
              <a:pathLst>
                <a:path h="345791" w="1977514">
                  <a:moveTo>
                    <a:pt x="52586" y="0"/>
                  </a:moveTo>
                  <a:lnTo>
                    <a:pt x="1924928" y="0"/>
                  </a:lnTo>
                  <a:cubicBezTo>
                    <a:pt x="1938875" y="0"/>
                    <a:pt x="1952250" y="5540"/>
                    <a:pt x="1962112" y="15402"/>
                  </a:cubicBezTo>
                  <a:cubicBezTo>
                    <a:pt x="1971974" y="25264"/>
                    <a:pt x="1977514" y="38640"/>
                    <a:pt x="1977514" y="52586"/>
                  </a:cubicBezTo>
                  <a:lnTo>
                    <a:pt x="1977514" y="293205"/>
                  </a:lnTo>
                  <a:cubicBezTo>
                    <a:pt x="1977514" y="307151"/>
                    <a:pt x="1971974" y="320527"/>
                    <a:pt x="1962112" y="330389"/>
                  </a:cubicBezTo>
                  <a:cubicBezTo>
                    <a:pt x="1952250" y="340251"/>
                    <a:pt x="1938875" y="345791"/>
                    <a:pt x="1924928" y="345791"/>
                  </a:cubicBezTo>
                  <a:lnTo>
                    <a:pt x="52586" y="345791"/>
                  </a:lnTo>
                  <a:cubicBezTo>
                    <a:pt x="38640" y="345791"/>
                    <a:pt x="25264" y="340251"/>
                    <a:pt x="15402" y="330389"/>
                  </a:cubicBezTo>
                  <a:cubicBezTo>
                    <a:pt x="5540" y="320527"/>
                    <a:pt x="0" y="307151"/>
                    <a:pt x="0" y="293205"/>
                  </a:cubicBezTo>
                  <a:lnTo>
                    <a:pt x="0" y="52586"/>
                  </a:lnTo>
                  <a:cubicBezTo>
                    <a:pt x="0" y="38640"/>
                    <a:pt x="5540" y="25264"/>
                    <a:pt x="15402" y="15402"/>
                  </a:cubicBezTo>
                  <a:cubicBezTo>
                    <a:pt x="25264" y="5540"/>
                    <a:pt x="38640" y="0"/>
                    <a:pt x="52586" y="0"/>
                  </a:cubicBezTo>
                  <a:close/>
                </a:path>
              </a:pathLst>
            </a:custGeom>
            <a:solidFill>
              <a:srgbClr val="FDFDFD"/>
            </a:solidFill>
          </p:spPr>
        </p:sp>
        <p:sp>
          <p:nvSpPr>
            <p:cNvPr name="TextBox 8" id="8"/>
            <p:cNvSpPr txBox="true"/>
            <p:nvPr/>
          </p:nvSpPr>
          <p:spPr>
            <a:xfrm>
              <a:off x="0" y="-114300"/>
              <a:ext cx="1977514" cy="460091"/>
            </a:xfrm>
            <a:prstGeom prst="rect">
              <a:avLst/>
            </a:prstGeom>
          </p:spPr>
          <p:txBody>
            <a:bodyPr anchor="ctr" rtlCol="false" tIns="50800" lIns="50800" bIns="50800" rIns="50800"/>
            <a:lstStyle/>
            <a:p>
              <a:pPr algn="ctr">
                <a:lnSpc>
                  <a:spcPts val="9099"/>
                </a:lnSpc>
              </a:pPr>
              <a:r>
                <a:rPr lang="en-US" sz="6499" spc="324">
                  <a:solidFill>
                    <a:srgbClr val="2BA98E"/>
                  </a:solidFill>
                  <a:latin typeface="DM Sans"/>
                  <a:ea typeface="DM Sans"/>
                  <a:cs typeface="DM Sans"/>
                  <a:sym typeface="DM Sans"/>
                </a:rPr>
                <a:t>SPECIAL POINTS </a:t>
              </a:r>
            </a:p>
          </p:txBody>
        </p:sp>
      </p:grpSp>
      <p:sp>
        <p:nvSpPr>
          <p:cNvPr name="Freeform 9" id="9"/>
          <p:cNvSpPr/>
          <p:nvPr/>
        </p:nvSpPr>
        <p:spPr>
          <a:xfrm flipH="false" flipV="false" rot="0">
            <a:off x="15457334" y="-310438"/>
            <a:ext cx="3297391" cy="2162026"/>
          </a:xfrm>
          <a:custGeom>
            <a:avLst/>
            <a:gdLst/>
            <a:ahLst/>
            <a:cxnLst/>
            <a:rect r="r" b="b" t="t" l="l"/>
            <a:pathLst>
              <a:path h="2162026" w="3297391">
                <a:moveTo>
                  <a:pt x="0" y="0"/>
                </a:moveTo>
                <a:lnTo>
                  <a:pt x="3297391" y="0"/>
                </a:lnTo>
                <a:lnTo>
                  <a:pt x="3297391" y="2162025"/>
                </a:lnTo>
                <a:lnTo>
                  <a:pt x="0" y="2162025"/>
                </a:lnTo>
                <a:lnTo>
                  <a:pt x="0" y="0"/>
                </a:lnTo>
                <a:close/>
              </a:path>
            </a:pathLst>
          </a:custGeom>
          <a:blipFill>
            <a:blip r:embed="rId5"/>
            <a:stretch>
              <a:fillRect l="0" t="0" r="0" b="0"/>
            </a:stretch>
          </a:blipFill>
        </p:spPr>
      </p:sp>
    </p:spTree>
  </p:cSld>
  <p:clrMapOvr>
    <a:masterClrMapping/>
  </p:clrMapOvr>
  <p:transition spd="fast">
    <p:fade/>
  </p:transition>
  <p:timing>
    <p:tnLst>
      <p:par>
        <p:cTn dur="indefinite" restart="never" nodeType="tmRoot">
          <p:childTnLst>
            <p:video>
              <p:cMediaNode vol="100000">
                <p:cTn fill="hold" display="false">
                  <p:stCondLst>
                    <p:cond delay="indefinite"/>
                  </p:stCondLst>
                </p:cTn>
                <p:tgtEl>
                  <p:spTgt spid="2"/>
                </p:tgtEl>
              </p:cMediaNode>
            </p:video>
          </p:childTnLst>
        </p:cTn>
      </p:par>
    </p:tnLst>
  </p:timing>
</p:sld>
</file>

<file path=ppt/slides/slide2.xml><?xml version="1.0" encoding="utf-8"?>
<p:sld xmlns:p="http://schemas.openxmlformats.org/presentationml/2006/main" xmlns:a="http://schemas.openxmlformats.org/drawingml/2006/main" xmlns:r="http://schemas.openxmlformats.org/officeDocument/2006/relationships">
  <p:cSld>
    <p:bg>
      <p:bgPr>
        <a:solidFill>
          <a:srgbClr val="F2F2F0"/>
        </a:solidFill>
      </p:bgPr>
    </p:bg>
    <p:spTree>
      <p:nvGrpSpPr>
        <p:cNvPr id="1" name=""/>
        <p:cNvGrpSpPr/>
        <p:nvPr/>
      </p:nvGrpSpPr>
      <p:grpSpPr>
        <a:xfrm>
          <a:off x="0" y="0"/>
          <a:ext cx="0" cy="0"/>
          <a:chOff x="0" y="0"/>
          <a:chExt cx="0" cy="0"/>
        </a:xfrm>
      </p:grpSpPr>
      <p:grpSp>
        <p:nvGrpSpPr>
          <p:cNvPr name="Group 2" id="2"/>
          <p:cNvGrpSpPr/>
          <p:nvPr/>
        </p:nvGrpSpPr>
        <p:grpSpPr>
          <a:xfrm rot="0">
            <a:off x="0" y="0"/>
            <a:ext cx="18288000" cy="10287000"/>
            <a:chOff x="0" y="0"/>
            <a:chExt cx="6186311" cy="3479800"/>
          </a:xfrm>
        </p:grpSpPr>
        <p:sp>
          <p:nvSpPr>
            <p:cNvPr name="Freeform 3" id="3"/>
            <p:cNvSpPr/>
            <p:nvPr/>
          </p:nvSpPr>
          <p:spPr>
            <a:xfrm flipH="false" flipV="false" rot="0">
              <a:off x="0" y="0"/>
              <a:ext cx="6186311" cy="3479800"/>
            </a:xfrm>
            <a:custGeom>
              <a:avLst/>
              <a:gdLst/>
              <a:ahLst/>
              <a:cxnLst/>
              <a:rect r="r" b="b" t="t" l="l"/>
              <a:pathLst>
                <a:path h="3479800" w="6186311">
                  <a:moveTo>
                    <a:pt x="0" y="0"/>
                  </a:moveTo>
                  <a:lnTo>
                    <a:pt x="0" y="3479800"/>
                  </a:lnTo>
                  <a:lnTo>
                    <a:pt x="6186311" y="3479800"/>
                  </a:lnTo>
                  <a:lnTo>
                    <a:pt x="6186311" y="0"/>
                  </a:lnTo>
                  <a:lnTo>
                    <a:pt x="0" y="0"/>
                  </a:lnTo>
                  <a:close/>
                  <a:moveTo>
                    <a:pt x="6125351" y="3418840"/>
                  </a:moveTo>
                  <a:lnTo>
                    <a:pt x="59690" y="3418840"/>
                  </a:lnTo>
                  <a:lnTo>
                    <a:pt x="59690" y="59690"/>
                  </a:lnTo>
                  <a:lnTo>
                    <a:pt x="6125351" y="59690"/>
                  </a:lnTo>
                  <a:lnTo>
                    <a:pt x="6125351" y="3418840"/>
                  </a:lnTo>
                  <a:close/>
                </a:path>
              </a:pathLst>
            </a:custGeom>
            <a:solidFill>
              <a:srgbClr val="FDFDFD"/>
            </a:solidFill>
          </p:spPr>
        </p:sp>
      </p:grpSp>
      <p:grpSp>
        <p:nvGrpSpPr>
          <p:cNvPr name="Group 4" id="4"/>
          <p:cNvGrpSpPr/>
          <p:nvPr/>
        </p:nvGrpSpPr>
        <p:grpSpPr>
          <a:xfrm rot="0">
            <a:off x="971550" y="2339149"/>
            <a:ext cx="4365584" cy="4102740"/>
            <a:chOff x="0" y="0"/>
            <a:chExt cx="12100612" cy="11372056"/>
          </a:xfrm>
        </p:grpSpPr>
        <p:sp>
          <p:nvSpPr>
            <p:cNvPr name="Freeform 5" id="5"/>
            <p:cNvSpPr/>
            <p:nvPr/>
          </p:nvSpPr>
          <p:spPr>
            <a:xfrm flipH="false" flipV="false" rot="0">
              <a:off x="0" y="0"/>
              <a:ext cx="12099251" cy="11372056"/>
            </a:xfrm>
            <a:custGeom>
              <a:avLst/>
              <a:gdLst/>
              <a:ahLst/>
              <a:cxnLst/>
              <a:rect r="r" b="b" t="t" l="l"/>
              <a:pathLst>
                <a:path h="11372056" w="12099251">
                  <a:moveTo>
                    <a:pt x="0" y="10430450"/>
                  </a:moveTo>
                  <a:lnTo>
                    <a:pt x="0" y="941606"/>
                  </a:lnTo>
                  <a:cubicBezTo>
                    <a:pt x="0" y="420766"/>
                    <a:pt x="251841" y="0"/>
                    <a:pt x="563579" y="0"/>
                  </a:cubicBezTo>
                  <a:lnTo>
                    <a:pt x="11535672" y="0"/>
                  </a:lnTo>
                  <a:cubicBezTo>
                    <a:pt x="11847409" y="0"/>
                    <a:pt x="12099251" y="420766"/>
                    <a:pt x="12099251" y="941606"/>
                  </a:cubicBezTo>
                  <a:lnTo>
                    <a:pt x="12099251" y="10428176"/>
                  </a:lnTo>
                  <a:cubicBezTo>
                    <a:pt x="12099251" y="10949015"/>
                    <a:pt x="11847409" y="11369783"/>
                    <a:pt x="11535672" y="11369783"/>
                  </a:cubicBezTo>
                  <a:lnTo>
                    <a:pt x="563579" y="11369783"/>
                  </a:lnTo>
                  <a:cubicBezTo>
                    <a:pt x="253202" y="11372056"/>
                    <a:pt x="0" y="10951290"/>
                    <a:pt x="0" y="10430450"/>
                  </a:cubicBezTo>
                  <a:close/>
                </a:path>
              </a:pathLst>
            </a:custGeom>
            <a:blipFill>
              <a:blip r:embed="rId2"/>
              <a:stretch>
                <a:fillRect l="0" t="0" r="0" b="-6415"/>
              </a:stretch>
            </a:blipFill>
          </p:spPr>
        </p:sp>
      </p:grpSp>
      <p:grpSp>
        <p:nvGrpSpPr>
          <p:cNvPr name="Group 6" id="6"/>
          <p:cNvGrpSpPr/>
          <p:nvPr/>
        </p:nvGrpSpPr>
        <p:grpSpPr>
          <a:xfrm rot="0">
            <a:off x="1028700" y="6722728"/>
            <a:ext cx="4934233" cy="2240914"/>
            <a:chOff x="0" y="0"/>
            <a:chExt cx="6578977" cy="2987886"/>
          </a:xfrm>
        </p:grpSpPr>
        <p:sp>
          <p:nvSpPr>
            <p:cNvPr name="TextBox 7" id="7"/>
            <p:cNvSpPr txBox="true"/>
            <p:nvPr/>
          </p:nvSpPr>
          <p:spPr>
            <a:xfrm rot="0">
              <a:off x="0" y="-47625"/>
              <a:ext cx="6578977" cy="503131"/>
            </a:xfrm>
            <a:prstGeom prst="rect">
              <a:avLst/>
            </a:prstGeom>
          </p:spPr>
          <p:txBody>
            <a:bodyPr anchor="t" rtlCol="false" tIns="0" lIns="0" bIns="0" rIns="0">
              <a:spAutoFit/>
            </a:bodyPr>
            <a:lstStyle/>
            <a:p>
              <a:pPr algn="l">
                <a:lnSpc>
                  <a:spcPts val="3220"/>
                </a:lnSpc>
              </a:pPr>
              <a:r>
                <a:rPr lang="en-US" sz="2300" spc="-46">
                  <a:solidFill>
                    <a:srgbClr val="2BA98E"/>
                  </a:solidFill>
                  <a:latin typeface="DM Sans Bold"/>
                  <a:ea typeface="DM Sans Bold"/>
                  <a:cs typeface="DM Sans Bold"/>
                  <a:sym typeface="DM Sans Bold"/>
                </a:rPr>
                <a:t>Mohammed Najeh Ghanim</a:t>
              </a:r>
            </a:p>
          </p:txBody>
        </p:sp>
        <p:sp>
          <p:nvSpPr>
            <p:cNvPr name="TextBox 8" id="8"/>
            <p:cNvSpPr txBox="true"/>
            <p:nvPr/>
          </p:nvSpPr>
          <p:spPr>
            <a:xfrm rot="0">
              <a:off x="0" y="534881"/>
              <a:ext cx="6578977" cy="2453005"/>
            </a:xfrm>
            <a:prstGeom prst="rect">
              <a:avLst/>
            </a:prstGeom>
          </p:spPr>
          <p:txBody>
            <a:bodyPr anchor="t" rtlCol="false" tIns="0" lIns="0" bIns="0" rIns="0">
              <a:spAutoFit/>
            </a:bodyPr>
            <a:lstStyle/>
            <a:p>
              <a:pPr algn="l">
                <a:lnSpc>
                  <a:spcPts val="2940"/>
                </a:lnSpc>
              </a:pPr>
              <a:r>
                <a:rPr lang="en-US" sz="2100">
                  <a:solidFill>
                    <a:srgbClr val="737373"/>
                  </a:solidFill>
                  <a:latin typeface="DM Sans"/>
                  <a:ea typeface="DM Sans"/>
                  <a:cs typeface="DM Sans"/>
                  <a:sym typeface="DM Sans"/>
                </a:rPr>
                <a:t>is a computer science student at An-Najah National University in Nablus. He has a strong interest in software development and enjoys working on innovative projects.</a:t>
              </a:r>
            </a:p>
          </p:txBody>
        </p:sp>
      </p:grpSp>
      <p:grpSp>
        <p:nvGrpSpPr>
          <p:cNvPr name="Group 9" id="9"/>
          <p:cNvGrpSpPr/>
          <p:nvPr/>
        </p:nvGrpSpPr>
        <p:grpSpPr>
          <a:xfrm rot="0">
            <a:off x="6140297" y="-1663"/>
            <a:ext cx="16230600" cy="1468119"/>
            <a:chOff x="0" y="0"/>
            <a:chExt cx="21640800" cy="1957492"/>
          </a:xfrm>
        </p:grpSpPr>
        <p:sp>
          <p:nvSpPr>
            <p:cNvPr name="TextBox 10" id="10"/>
            <p:cNvSpPr txBox="true"/>
            <p:nvPr/>
          </p:nvSpPr>
          <p:spPr>
            <a:xfrm rot="0">
              <a:off x="0" y="402800"/>
              <a:ext cx="21640800" cy="1554692"/>
            </a:xfrm>
            <a:prstGeom prst="rect">
              <a:avLst/>
            </a:prstGeom>
          </p:spPr>
          <p:txBody>
            <a:bodyPr anchor="t" rtlCol="false" tIns="0" lIns="0" bIns="0" rIns="0">
              <a:spAutoFit/>
            </a:bodyPr>
            <a:lstStyle/>
            <a:p>
              <a:pPr algn="l">
                <a:lnSpc>
                  <a:spcPts val="8800"/>
                </a:lnSpc>
              </a:pPr>
              <a:r>
                <a:rPr lang="en-US" sz="8000" spc="-400">
                  <a:solidFill>
                    <a:srgbClr val="2BA98E"/>
                  </a:solidFill>
                  <a:latin typeface="DM Sans Bold"/>
                  <a:ea typeface="DM Sans Bold"/>
                  <a:cs typeface="DM Sans Bold"/>
                  <a:sym typeface="DM Sans Bold"/>
                </a:rPr>
                <a:t>Project Team</a:t>
              </a:r>
            </a:p>
          </p:txBody>
        </p:sp>
        <p:sp>
          <p:nvSpPr>
            <p:cNvPr name="TextBox 11" id="11"/>
            <p:cNvSpPr txBox="true"/>
            <p:nvPr/>
          </p:nvSpPr>
          <p:spPr>
            <a:xfrm rot="0">
              <a:off x="0" y="-28575"/>
              <a:ext cx="21640800" cy="364700"/>
            </a:xfrm>
            <a:prstGeom prst="rect">
              <a:avLst/>
            </a:prstGeom>
          </p:spPr>
          <p:txBody>
            <a:bodyPr anchor="t" rtlCol="false" tIns="0" lIns="0" bIns="0" rIns="0">
              <a:spAutoFit/>
            </a:bodyPr>
            <a:lstStyle/>
            <a:p>
              <a:pPr algn="just">
                <a:lnSpc>
                  <a:spcPts val="2380"/>
                </a:lnSpc>
              </a:pPr>
            </a:p>
          </p:txBody>
        </p:sp>
      </p:grpSp>
      <p:grpSp>
        <p:nvGrpSpPr>
          <p:cNvPr name="Group 12" id="12"/>
          <p:cNvGrpSpPr/>
          <p:nvPr/>
        </p:nvGrpSpPr>
        <p:grpSpPr>
          <a:xfrm rot="0">
            <a:off x="6676884" y="6722728"/>
            <a:ext cx="4934233" cy="2240914"/>
            <a:chOff x="0" y="0"/>
            <a:chExt cx="6578977" cy="2987886"/>
          </a:xfrm>
        </p:grpSpPr>
        <p:sp>
          <p:nvSpPr>
            <p:cNvPr name="TextBox 13" id="13"/>
            <p:cNvSpPr txBox="true"/>
            <p:nvPr/>
          </p:nvSpPr>
          <p:spPr>
            <a:xfrm rot="0">
              <a:off x="0" y="-47625"/>
              <a:ext cx="6578977" cy="503131"/>
            </a:xfrm>
            <a:prstGeom prst="rect">
              <a:avLst/>
            </a:prstGeom>
          </p:spPr>
          <p:txBody>
            <a:bodyPr anchor="t" rtlCol="false" tIns="0" lIns="0" bIns="0" rIns="0">
              <a:spAutoFit/>
            </a:bodyPr>
            <a:lstStyle/>
            <a:p>
              <a:pPr algn="l">
                <a:lnSpc>
                  <a:spcPts val="3220"/>
                </a:lnSpc>
              </a:pPr>
              <a:r>
                <a:rPr lang="en-US" sz="2300" spc="-46">
                  <a:solidFill>
                    <a:srgbClr val="2BA98E"/>
                  </a:solidFill>
                  <a:latin typeface="DM Sans Bold"/>
                  <a:ea typeface="DM Sans Bold"/>
                  <a:cs typeface="DM Sans Bold"/>
                  <a:sym typeface="DM Sans Bold"/>
                </a:rPr>
                <a:t>Haneen Bashar Hashaika</a:t>
              </a:r>
            </a:p>
          </p:txBody>
        </p:sp>
        <p:sp>
          <p:nvSpPr>
            <p:cNvPr name="TextBox 14" id="14"/>
            <p:cNvSpPr txBox="true"/>
            <p:nvPr/>
          </p:nvSpPr>
          <p:spPr>
            <a:xfrm rot="0">
              <a:off x="0" y="534881"/>
              <a:ext cx="6578977" cy="2453005"/>
            </a:xfrm>
            <a:prstGeom prst="rect">
              <a:avLst/>
            </a:prstGeom>
          </p:spPr>
          <p:txBody>
            <a:bodyPr anchor="t" rtlCol="false" tIns="0" lIns="0" bIns="0" rIns="0">
              <a:spAutoFit/>
            </a:bodyPr>
            <a:lstStyle/>
            <a:p>
              <a:pPr algn="l">
                <a:lnSpc>
                  <a:spcPts val="2940"/>
                </a:lnSpc>
              </a:pPr>
              <a:r>
                <a:rPr lang="en-US" sz="2100">
                  <a:solidFill>
                    <a:srgbClr val="737373"/>
                  </a:solidFill>
                  <a:latin typeface="DM Sans"/>
                  <a:ea typeface="DM Sans"/>
                  <a:cs typeface="DM Sans"/>
                  <a:sym typeface="DM Sans"/>
                </a:rPr>
                <a:t>is also studying computer science at An-Najah National University in Nablus. She is passionate about coding and technology, and she excels in problem-solving and teamwork.</a:t>
              </a:r>
            </a:p>
          </p:txBody>
        </p:sp>
      </p:grpSp>
      <p:grpSp>
        <p:nvGrpSpPr>
          <p:cNvPr name="Group 15" id="15"/>
          <p:cNvGrpSpPr/>
          <p:nvPr/>
        </p:nvGrpSpPr>
        <p:grpSpPr>
          <a:xfrm rot="0">
            <a:off x="12325067" y="6722728"/>
            <a:ext cx="4934233" cy="2500629"/>
            <a:chOff x="0" y="0"/>
            <a:chExt cx="6578977" cy="3334172"/>
          </a:xfrm>
        </p:grpSpPr>
        <p:sp>
          <p:nvSpPr>
            <p:cNvPr name="TextBox 16" id="16"/>
            <p:cNvSpPr txBox="true"/>
            <p:nvPr/>
          </p:nvSpPr>
          <p:spPr>
            <a:xfrm rot="0">
              <a:off x="0" y="-47625"/>
              <a:ext cx="6578977" cy="503131"/>
            </a:xfrm>
            <a:prstGeom prst="rect">
              <a:avLst/>
            </a:prstGeom>
          </p:spPr>
          <p:txBody>
            <a:bodyPr anchor="t" rtlCol="false" tIns="0" lIns="0" bIns="0" rIns="0">
              <a:spAutoFit/>
            </a:bodyPr>
            <a:lstStyle/>
            <a:p>
              <a:pPr algn="l">
                <a:lnSpc>
                  <a:spcPts val="3220"/>
                </a:lnSpc>
              </a:pPr>
              <a:r>
                <a:rPr lang="en-US" sz="2300" spc="-46">
                  <a:solidFill>
                    <a:srgbClr val="2BA98E"/>
                  </a:solidFill>
                  <a:latin typeface="DM Sans Bold"/>
                  <a:ea typeface="DM Sans Bold"/>
                  <a:cs typeface="DM Sans Bold"/>
                  <a:sym typeface="DM Sans Bold"/>
                </a:rPr>
                <a:t>Hala Zahi Najim</a:t>
              </a:r>
            </a:p>
          </p:txBody>
        </p:sp>
        <p:sp>
          <p:nvSpPr>
            <p:cNvPr name="TextBox 17" id="17"/>
            <p:cNvSpPr txBox="true"/>
            <p:nvPr/>
          </p:nvSpPr>
          <p:spPr>
            <a:xfrm rot="0">
              <a:off x="0" y="534881"/>
              <a:ext cx="6578977" cy="2799292"/>
            </a:xfrm>
            <a:prstGeom prst="rect">
              <a:avLst/>
            </a:prstGeom>
          </p:spPr>
          <p:txBody>
            <a:bodyPr anchor="t" rtlCol="false" tIns="0" lIns="0" bIns="0" rIns="0">
              <a:spAutoFit/>
            </a:bodyPr>
            <a:lstStyle/>
            <a:p>
              <a:pPr algn="l">
                <a:lnSpc>
                  <a:spcPts val="2800"/>
                </a:lnSpc>
              </a:pPr>
              <a:r>
                <a:rPr lang="en-US" sz="2000">
                  <a:solidFill>
                    <a:srgbClr val="737373"/>
                  </a:solidFill>
                  <a:latin typeface="DM Sans"/>
                  <a:ea typeface="DM Sans"/>
                  <a:cs typeface="DM Sans"/>
                  <a:sym typeface="DM Sans"/>
                </a:rPr>
                <a:t>is a student majoring in networks and information security at An-Najah National University in Nablus. She is dedicated to learning about cybersecurity and network management, aiming to enhance digital security.</a:t>
              </a:r>
            </a:p>
          </p:txBody>
        </p:sp>
      </p:grpSp>
      <p:sp>
        <p:nvSpPr>
          <p:cNvPr name="TextBox 18" id="18"/>
          <p:cNvSpPr txBox="true"/>
          <p:nvPr/>
        </p:nvSpPr>
        <p:spPr>
          <a:xfrm rot="0">
            <a:off x="15875034" y="9216415"/>
            <a:ext cx="1384266" cy="287664"/>
          </a:xfrm>
          <a:prstGeom prst="rect">
            <a:avLst/>
          </a:prstGeom>
        </p:spPr>
        <p:txBody>
          <a:bodyPr anchor="t" rtlCol="false" tIns="0" lIns="0" bIns="0" rIns="0">
            <a:spAutoFit/>
          </a:bodyPr>
          <a:lstStyle/>
          <a:p>
            <a:pPr algn="r" marL="0" indent="0" lvl="0">
              <a:lnSpc>
                <a:spcPts val="2380"/>
              </a:lnSpc>
              <a:spcBef>
                <a:spcPct val="0"/>
              </a:spcBef>
            </a:pPr>
            <a:r>
              <a:rPr lang="en-US" sz="1700" spc="85" u="none">
                <a:solidFill>
                  <a:srgbClr val="2BA98E"/>
                </a:solidFill>
                <a:latin typeface="DM Sans Bold"/>
                <a:ea typeface="DM Sans Bold"/>
                <a:cs typeface="DM Sans Bold"/>
                <a:sym typeface="DM Sans Bold"/>
              </a:rPr>
              <a:t>NEXT</a:t>
            </a:r>
          </a:p>
        </p:txBody>
      </p:sp>
      <p:grpSp>
        <p:nvGrpSpPr>
          <p:cNvPr name="Group 19" id="19"/>
          <p:cNvGrpSpPr/>
          <p:nvPr/>
        </p:nvGrpSpPr>
        <p:grpSpPr>
          <a:xfrm rot="0">
            <a:off x="6427791" y="2339149"/>
            <a:ext cx="4365584" cy="4102740"/>
            <a:chOff x="0" y="0"/>
            <a:chExt cx="12100612" cy="11372056"/>
          </a:xfrm>
        </p:grpSpPr>
        <p:sp>
          <p:nvSpPr>
            <p:cNvPr name="Freeform 20" id="20"/>
            <p:cNvSpPr/>
            <p:nvPr/>
          </p:nvSpPr>
          <p:spPr>
            <a:xfrm flipH="false" flipV="false" rot="0">
              <a:off x="0" y="0"/>
              <a:ext cx="12099251" cy="11372056"/>
            </a:xfrm>
            <a:custGeom>
              <a:avLst/>
              <a:gdLst/>
              <a:ahLst/>
              <a:cxnLst/>
              <a:rect r="r" b="b" t="t" l="l"/>
              <a:pathLst>
                <a:path h="11372056" w="12099251">
                  <a:moveTo>
                    <a:pt x="0" y="10430450"/>
                  </a:moveTo>
                  <a:lnTo>
                    <a:pt x="0" y="941606"/>
                  </a:lnTo>
                  <a:cubicBezTo>
                    <a:pt x="0" y="420766"/>
                    <a:pt x="251841" y="0"/>
                    <a:pt x="563579" y="0"/>
                  </a:cubicBezTo>
                  <a:lnTo>
                    <a:pt x="11535672" y="0"/>
                  </a:lnTo>
                  <a:cubicBezTo>
                    <a:pt x="11847409" y="0"/>
                    <a:pt x="12099251" y="420766"/>
                    <a:pt x="12099251" y="941606"/>
                  </a:cubicBezTo>
                  <a:lnTo>
                    <a:pt x="12099251" y="10428176"/>
                  </a:lnTo>
                  <a:cubicBezTo>
                    <a:pt x="12099251" y="10949015"/>
                    <a:pt x="11847409" y="11369783"/>
                    <a:pt x="11535672" y="11369783"/>
                  </a:cubicBezTo>
                  <a:lnTo>
                    <a:pt x="563579" y="11369783"/>
                  </a:lnTo>
                  <a:cubicBezTo>
                    <a:pt x="253202" y="11372056"/>
                    <a:pt x="0" y="10951290"/>
                    <a:pt x="0" y="10430450"/>
                  </a:cubicBezTo>
                  <a:close/>
                </a:path>
              </a:pathLst>
            </a:custGeom>
            <a:blipFill>
              <a:blip r:embed="rId3"/>
              <a:stretch>
                <a:fillRect l="0" t="0" r="0" b="-6415"/>
              </a:stretch>
            </a:blipFill>
          </p:spPr>
        </p:sp>
      </p:grpSp>
      <p:grpSp>
        <p:nvGrpSpPr>
          <p:cNvPr name="Group 21" id="21"/>
          <p:cNvGrpSpPr/>
          <p:nvPr/>
        </p:nvGrpSpPr>
        <p:grpSpPr>
          <a:xfrm rot="0">
            <a:off x="11884031" y="2339149"/>
            <a:ext cx="4365584" cy="4102740"/>
            <a:chOff x="0" y="0"/>
            <a:chExt cx="12100612" cy="11372056"/>
          </a:xfrm>
        </p:grpSpPr>
        <p:sp>
          <p:nvSpPr>
            <p:cNvPr name="Freeform 22" id="22"/>
            <p:cNvSpPr/>
            <p:nvPr/>
          </p:nvSpPr>
          <p:spPr>
            <a:xfrm flipH="false" flipV="false" rot="0">
              <a:off x="0" y="0"/>
              <a:ext cx="12099251" cy="11372056"/>
            </a:xfrm>
            <a:custGeom>
              <a:avLst/>
              <a:gdLst/>
              <a:ahLst/>
              <a:cxnLst/>
              <a:rect r="r" b="b" t="t" l="l"/>
              <a:pathLst>
                <a:path h="11372056" w="12099251">
                  <a:moveTo>
                    <a:pt x="0" y="10430450"/>
                  </a:moveTo>
                  <a:lnTo>
                    <a:pt x="0" y="941606"/>
                  </a:lnTo>
                  <a:cubicBezTo>
                    <a:pt x="0" y="420766"/>
                    <a:pt x="251841" y="0"/>
                    <a:pt x="563579" y="0"/>
                  </a:cubicBezTo>
                  <a:lnTo>
                    <a:pt x="11535672" y="0"/>
                  </a:lnTo>
                  <a:cubicBezTo>
                    <a:pt x="11847409" y="0"/>
                    <a:pt x="12099251" y="420766"/>
                    <a:pt x="12099251" y="941606"/>
                  </a:cubicBezTo>
                  <a:lnTo>
                    <a:pt x="12099251" y="10428176"/>
                  </a:lnTo>
                  <a:cubicBezTo>
                    <a:pt x="12099251" y="10949015"/>
                    <a:pt x="11847409" y="11369783"/>
                    <a:pt x="11535672" y="11369783"/>
                  </a:cubicBezTo>
                  <a:lnTo>
                    <a:pt x="563579" y="11369783"/>
                  </a:lnTo>
                  <a:cubicBezTo>
                    <a:pt x="253202" y="11372056"/>
                    <a:pt x="0" y="10951290"/>
                    <a:pt x="0" y="10430450"/>
                  </a:cubicBezTo>
                  <a:close/>
                </a:path>
              </a:pathLst>
            </a:custGeom>
            <a:blipFill>
              <a:blip r:embed="rId4"/>
              <a:stretch>
                <a:fillRect l="0" t="0" r="0" b="-6415"/>
              </a:stretch>
            </a:blipFill>
          </p:spPr>
        </p:sp>
      </p:grpSp>
      <p:sp>
        <p:nvSpPr>
          <p:cNvPr name="Freeform 23" id="23"/>
          <p:cNvSpPr/>
          <p:nvPr/>
        </p:nvSpPr>
        <p:spPr>
          <a:xfrm flipH="false" flipV="false" rot="0">
            <a:off x="-610470" y="-348616"/>
            <a:ext cx="3297391" cy="2162026"/>
          </a:xfrm>
          <a:custGeom>
            <a:avLst/>
            <a:gdLst/>
            <a:ahLst/>
            <a:cxnLst/>
            <a:rect r="r" b="b" t="t" l="l"/>
            <a:pathLst>
              <a:path h="2162026" w="3297391">
                <a:moveTo>
                  <a:pt x="0" y="0"/>
                </a:moveTo>
                <a:lnTo>
                  <a:pt x="3297390" y="0"/>
                </a:lnTo>
                <a:lnTo>
                  <a:pt x="3297390" y="2162025"/>
                </a:lnTo>
                <a:lnTo>
                  <a:pt x="0" y="2162025"/>
                </a:lnTo>
                <a:lnTo>
                  <a:pt x="0" y="0"/>
                </a:lnTo>
                <a:close/>
              </a:path>
            </a:pathLst>
          </a:custGeom>
          <a:blipFill>
            <a:blip r:embed="rId5"/>
            <a:stretch>
              <a:fillRect l="0" t="0" r="0" b="0"/>
            </a:stretch>
          </a:blipFill>
        </p:spPr>
      </p:sp>
    </p:spTree>
  </p:cSld>
  <p:clrMapOvr>
    <a:masterClrMapping/>
  </p:clrMapOvr>
  <p:transition spd="fast">
    <p:fade/>
  </p:transition>
</p:sld>
</file>

<file path=ppt/slides/slide20.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0" y="0"/>
            <a:ext cx="18288000" cy="10287000"/>
            <a:chOff x="0" y="0"/>
            <a:chExt cx="6186311" cy="3479800"/>
          </a:xfrm>
        </p:grpSpPr>
        <p:sp>
          <p:nvSpPr>
            <p:cNvPr name="Freeform 3" id="3"/>
            <p:cNvSpPr/>
            <p:nvPr/>
          </p:nvSpPr>
          <p:spPr>
            <a:xfrm flipH="false" flipV="false" rot="0">
              <a:off x="0" y="0"/>
              <a:ext cx="6186311" cy="3479800"/>
            </a:xfrm>
            <a:custGeom>
              <a:avLst/>
              <a:gdLst/>
              <a:ahLst/>
              <a:cxnLst/>
              <a:rect r="r" b="b" t="t" l="l"/>
              <a:pathLst>
                <a:path h="3479800" w="6186311">
                  <a:moveTo>
                    <a:pt x="0" y="0"/>
                  </a:moveTo>
                  <a:lnTo>
                    <a:pt x="0" y="3479800"/>
                  </a:lnTo>
                  <a:lnTo>
                    <a:pt x="6186311" y="3479800"/>
                  </a:lnTo>
                  <a:lnTo>
                    <a:pt x="6186311" y="0"/>
                  </a:lnTo>
                  <a:lnTo>
                    <a:pt x="0" y="0"/>
                  </a:lnTo>
                  <a:close/>
                  <a:moveTo>
                    <a:pt x="6125351" y="3418840"/>
                  </a:moveTo>
                  <a:lnTo>
                    <a:pt x="59690" y="3418840"/>
                  </a:lnTo>
                  <a:lnTo>
                    <a:pt x="59690" y="59690"/>
                  </a:lnTo>
                  <a:lnTo>
                    <a:pt x="6125351" y="59690"/>
                  </a:lnTo>
                  <a:lnTo>
                    <a:pt x="6125351" y="3418840"/>
                  </a:lnTo>
                  <a:close/>
                </a:path>
              </a:pathLst>
            </a:custGeom>
            <a:solidFill>
              <a:srgbClr val="2BA98E"/>
            </a:solidFill>
          </p:spPr>
        </p:sp>
      </p:grpSp>
      <p:grpSp>
        <p:nvGrpSpPr>
          <p:cNvPr name="Group 4" id="4"/>
          <p:cNvGrpSpPr/>
          <p:nvPr/>
        </p:nvGrpSpPr>
        <p:grpSpPr>
          <a:xfrm rot="0">
            <a:off x="10652965" y="2050953"/>
            <a:ext cx="6606335" cy="1630044"/>
            <a:chOff x="0" y="0"/>
            <a:chExt cx="8808446" cy="2173392"/>
          </a:xfrm>
        </p:grpSpPr>
        <p:sp>
          <p:nvSpPr>
            <p:cNvPr name="TextBox 5" id="5"/>
            <p:cNvSpPr txBox="true"/>
            <p:nvPr/>
          </p:nvSpPr>
          <p:spPr>
            <a:xfrm rot="0">
              <a:off x="0" y="361737"/>
              <a:ext cx="8808446" cy="1811656"/>
            </a:xfrm>
            <a:prstGeom prst="rect">
              <a:avLst/>
            </a:prstGeom>
          </p:spPr>
          <p:txBody>
            <a:bodyPr anchor="t" rtlCol="false" tIns="0" lIns="0" bIns="0" rIns="0">
              <a:spAutoFit/>
            </a:bodyPr>
            <a:lstStyle/>
            <a:p>
              <a:pPr algn="l">
                <a:lnSpc>
                  <a:spcPts val="5280"/>
                </a:lnSpc>
              </a:pPr>
              <a:r>
                <a:rPr lang="en-US" sz="4800" spc="-240">
                  <a:solidFill>
                    <a:srgbClr val="2BA98E"/>
                  </a:solidFill>
                  <a:latin typeface="DM Sans Bold"/>
                  <a:ea typeface="DM Sans Bold"/>
                  <a:cs typeface="DM Sans Bold"/>
                  <a:sym typeface="DM Sans Bold"/>
                </a:rPr>
                <a:t>Comprehensive User and Store Management:</a:t>
              </a:r>
            </a:p>
          </p:txBody>
        </p:sp>
        <p:sp>
          <p:nvSpPr>
            <p:cNvPr name="TextBox 6" id="6"/>
            <p:cNvSpPr txBox="true"/>
            <p:nvPr/>
          </p:nvSpPr>
          <p:spPr>
            <a:xfrm rot="0">
              <a:off x="0" y="-38100"/>
              <a:ext cx="8808446" cy="352212"/>
            </a:xfrm>
            <a:prstGeom prst="rect">
              <a:avLst/>
            </a:prstGeom>
          </p:spPr>
          <p:txBody>
            <a:bodyPr anchor="t" rtlCol="false" tIns="0" lIns="0" bIns="0" rIns="0">
              <a:spAutoFit/>
            </a:bodyPr>
            <a:lstStyle/>
            <a:p>
              <a:pPr algn="just">
                <a:lnSpc>
                  <a:spcPts val="2240"/>
                </a:lnSpc>
              </a:pPr>
              <a:r>
                <a:rPr lang="en-US" sz="1600" spc="80">
                  <a:solidFill>
                    <a:srgbClr val="2BA98E"/>
                  </a:solidFill>
                  <a:latin typeface="DM Sans Bold"/>
                  <a:ea typeface="DM Sans Bold"/>
                  <a:cs typeface="DM Sans Bold"/>
                  <a:sym typeface="DM Sans Bold"/>
                </a:rPr>
                <a:t>SPECIAL POINTS</a:t>
              </a:r>
              <a:r>
                <a:rPr lang="en-US" sz="1600" spc="80">
                  <a:solidFill>
                    <a:srgbClr val="2BA98E"/>
                  </a:solidFill>
                  <a:latin typeface="DM Sans Bold"/>
                  <a:ea typeface="DM Sans Bold"/>
                  <a:cs typeface="DM Sans Bold"/>
                  <a:sym typeface="DM Sans Bold"/>
                </a:rPr>
                <a:t> </a:t>
              </a:r>
            </a:p>
          </p:txBody>
        </p:sp>
      </p:grpSp>
      <p:sp>
        <p:nvSpPr>
          <p:cNvPr name="Freeform 7" id="7"/>
          <p:cNvSpPr/>
          <p:nvPr/>
        </p:nvSpPr>
        <p:spPr>
          <a:xfrm flipH="false" flipV="false" rot="0">
            <a:off x="134471" y="1974554"/>
            <a:ext cx="9684759" cy="7283746"/>
          </a:xfrm>
          <a:custGeom>
            <a:avLst/>
            <a:gdLst/>
            <a:ahLst/>
            <a:cxnLst/>
            <a:rect r="r" b="b" t="t" l="l"/>
            <a:pathLst>
              <a:path h="7283746" w="9684759">
                <a:moveTo>
                  <a:pt x="0" y="0"/>
                </a:moveTo>
                <a:lnTo>
                  <a:pt x="9684758" y="0"/>
                </a:lnTo>
                <a:lnTo>
                  <a:pt x="9684758" y="7283746"/>
                </a:lnTo>
                <a:lnTo>
                  <a:pt x="0" y="7283746"/>
                </a:lnTo>
                <a:lnTo>
                  <a:pt x="0" y="0"/>
                </a:lnTo>
                <a:close/>
              </a:path>
            </a:pathLst>
          </a:custGeom>
          <a:blipFill>
            <a:blip r:embed="rId2"/>
            <a:stretch>
              <a:fillRect l="0" t="0" r="0" b="0"/>
            </a:stretch>
          </a:blipFill>
        </p:spPr>
      </p:sp>
      <p:sp>
        <p:nvSpPr>
          <p:cNvPr name="TextBox 8" id="8"/>
          <p:cNvSpPr txBox="true"/>
          <p:nvPr/>
        </p:nvSpPr>
        <p:spPr>
          <a:xfrm rot="0">
            <a:off x="15875034" y="9223410"/>
            <a:ext cx="1384266" cy="280669"/>
          </a:xfrm>
          <a:prstGeom prst="rect">
            <a:avLst/>
          </a:prstGeom>
        </p:spPr>
        <p:txBody>
          <a:bodyPr anchor="t" rtlCol="false" tIns="0" lIns="0" bIns="0" rIns="0">
            <a:spAutoFit/>
          </a:bodyPr>
          <a:lstStyle/>
          <a:p>
            <a:pPr algn="r" marL="0" indent="0" lvl="0">
              <a:lnSpc>
                <a:spcPts val="2380"/>
              </a:lnSpc>
              <a:spcBef>
                <a:spcPct val="0"/>
              </a:spcBef>
            </a:pPr>
            <a:r>
              <a:rPr lang="en-US" sz="1700" spc="85" u="none">
                <a:solidFill>
                  <a:srgbClr val="2BA98E"/>
                </a:solidFill>
                <a:latin typeface="DM Sans Bold"/>
                <a:ea typeface="DM Sans Bold"/>
                <a:cs typeface="DM Sans Bold"/>
                <a:sym typeface="DM Sans Bold"/>
              </a:rPr>
              <a:t>NEXT</a:t>
            </a:r>
          </a:p>
        </p:txBody>
      </p:sp>
      <p:sp>
        <p:nvSpPr>
          <p:cNvPr name="TextBox 9" id="9"/>
          <p:cNvSpPr txBox="true"/>
          <p:nvPr/>
        </p:nvSpPr>
        <p:spPr>
          <a:xfrm rot="0">
            <a:off x="14258692" y="4189153"/>
            <a:ext cx="2902272" cy="3220216"/>
          </a:xfrm>
          <a:prstGeom prst="rect">
            <a:avLst/>
          </a:prstGeom>
        </p:spPr>
        <p:txBody>
          <a:bodyPr anchor="t" rtlCol="false" tIns="0" lIns="0" bIns="0" rIns="0">
            <a:spAutoFit/>
          </a:bodyPr>
          <a:lstStyle/>
          <a:p>
            <a:pPr algn="l">
              <a:lnSpc>
                <a:spcPts val="2843"/>
              </a:lnSpc>
            </a:pPr>
            <a:r>
              <a:rPr lang="en-US" sz="2031">
                <a:solidFill>
                  <a:srgbClr val="2BA98E"/>
                </a:solidFill>
                <a:latin typeface="DM Sans"/>
                <a:ea typeface="DM Sans"/>
                <a:cs typeface="DM Sans"/>
                <a:sym typeface="DM Sans"/>
              </a:rPr>
              <a:t>Complete support for managing stores and products, including creating, viewing, updating, and deleting stores and products, with custom filtering options.</a:t>
            </a:r>
          </a:p>
          <a:p>
            <a:pPr algn="l">
              <a:lnSpc>
                <a:spcPts val="2843"/>
              </a:lnSpc>
            </a:pPr>
          </a:p>
        </p:txBody>
      </p:sp>
      <p:sp>
        <p:nvSpPr>
          <p:cNvPr name="TextBox 10" id="10"/>
          <p:cNvSpPr txBox="true"/>
          <p:nvPr/>
        </p:nvSpPr>
        <p:spPr>
          <a:xfrm rot="0">
            <a:off x="10652965" y="4179628"/>
            <a:ext cx="3303167" cy="2033564"/>
          </a:xfrm>
          <a:prstGeom prst="rect">
            <a:avLst/>
          </a:prstGeom>
        </p:spPr>
        <p:txBody>
          <a:bodyPr anchor="t" rtlCol="false" tIns="0" lIns="0" bIns="0" rIns="0">
            <a:spAutoFit/>
          </a:bodyPr>
          <a:lstStyle/>
          <a:p>
            <a:pPr algn="l">
              <a:lnSpc>
                <a:spcPts val="3236"/>
              </a:lnSpc>
            </a:pPr>
            <a:r>
              <a:rPr lang="en-US" sz="2311" spc="-46">
                <a:solidFill>
                  <a:srgbClr val="2BA98E"/>
                </a:solidFill>
                <a:latin typeface="DM Sans Bold"/>
                <a:ea typeface="DM Sans Bold"/>
                <a:cs typeface="DM Sans Bold"/>
                <a:sym typeface="DM Sans Bold"/>
              </a:rPr>
              <a:t>Strong authentication and permission system with full functionality to create, update, and manage user profiles.</a:t>
            </a:r>
          </a:p>
        </p:txBody>
      </p:sp>
      <p:grpSp>
        <p:nvGrpSpPr>
          <p:cNvPr name="Group 11" id="11"/>
          <p:cNvGrpSpPr/>
          <p:nvPr/>
        </p:nvGrpSpPr>
        <p:grpSpPr>
          <a:xfrm rot="0">
            <a:off x="1246118" y="2182385"/>
            <a:ext cx="7944303" cy="4470735"/>
            <a:chOff x="0" y="0"/>
            <a:chExt cx="10592404" cy="5960981"/>
          </a:xfrm>
        </p:grpSpPr>
        <p:pic>
          <p:nvPicPr>
            <p:cNvPr name="Picture 12" id="12">
              <a:hlinkClick action="ppaction://media"/>
            </p:cNvPr>
            <p:cNvPicPr>
              <a:picLocks noChangeAspect="true"/>
            </p:cNvPicPr>
            <p:nvPr>
              <a:videoFile r:link="rId4"/>
              <p:extLst>
                <p:ext uri="{DAA4B4D4-6D71-4841-9C94-3DE7FCFB9230}">
                  <p14:media xmlns:p14="http://schemas.microsoft.com/office/powerpoint/2010/main" r:embed="rId5"/>
                </p:ext>
              </p:extLst>
            </p:nvPr>
          </p:nvPicPr>
          <p:blipFill>
            <a:blip r:embed="rId3"/>
            <a:srcRect l="0" t="826" r="0" b="826"/>
            <a:stretch>
              <a:fillRect/>
            </a:stretch>
          </p:blipFill>
          <p:spPr>
            <a:xfrm flipH="false" flipV="false">
              <a:off x="0" y="0"/>
              <a:ext cx="10592404" cy="5960981"/>
            </a:xfrm>
            <a:prstGeom prst="rect">
              <a:avLst/>
            </a:prstGeom>
          </p:spPr>
        </p:pic>
      </p:grpSp>
      <p:sp>
        <p:nvSpPr>
          <p:cNvPr name="TextBox 13" id="13"/>
          <p:cNvSpPr txBox="true"/>
          <p:nvPr/>
        </p:nvSpPr>
        <p:spPr>
          <a:xfrm rot="0">
            <a:off x="11342268" y="7476822"/>
            <a:ext cx="11343543" cy="3093960"/>
          </a:xfrm>
          <a:prstGeom prst="rect">
            <a:avLst/>
          </a:prstGeom>
        </p:spPr>
        <p:txBody>
          <a:bodyPr anchor="t" rtlCol="false" tIns="0" lIns="0" bIns="0" rIns="0">
            <a:spAutoFit/>
          </a:bodyPr>
          <a:lstStyle/>
          <a:p>
            <a:pPr algn="ctr">
              <a:lnSpc>
                <a:spcPts val="17373"/>
              </a:lnSpc>
            </a:pPr>
            <a:r>
              <a:rPr lang="en-US" sz="21717" spc="1628">
                <a:solidFill>
                  <a:srgbClr val="2BA98E">
                    <a:alpha val="24706"/>
                  </a:srgbClr>
                </a:solidFill>
                <a:latin typeface="Cooper Hewitt Heavy Italics"/>
                <a:ea typeface="Cooper Hewitt Heavy Italics"/>
                <a:cs typeface="Cooper Hewitt Heavy Italics"/>
                <a:sym typeface="Cooper Hewitt Heavy Italics"/>
              </a:rPr>
              <a:t>1</a:t>
            </a:r>
          </a:p>
        </p:txBody>
      </p:sp>
      <p:sp>
        <p:nvSpPr>
          <p:cNvPr name="Freeform 14" id="14"/>
          <p:cNvSpPr/>
          <p:nvPr/>
        </p:nvSpPr>
        <p:spPr>
          <a:xfrm flipH="false" flipV="false" rot="0">
            <a:off x="-610470" y="-348616"/>
            <a:ext cx="3297391" cy="2162026"/>
          </a:xfrm>
          <a:custGeom>
            <a:avLst/>
            <a:gdLst/>
            <a:ahLst/>
            <a:cxnLst/>
            <a:rect r="r" b="b" t="t" l="l"/>
            <a:pathLst>
              <a:path h="2162026" w="3297391">
                <a:moveTo>
                  <a:pt x="0" y="0"/>
                </a:moveTo>
                <a:lnTo>
                  <a:pt x="3297390" y="0"/>
                </a:lnTo>
                <a:lnTo>
                  <a:pt x="3297390" y="2162025"/>
                </a:lnTo>
                <a:lnTo>
                  <a:pt x="0" y="2162025"/>
                </a:lnTo>
                <a:lnTo>
                  <a:pt x="0" y="0"/>
                </a:lnTo>
                <a:close/>
              </a:path>
            </a:pathLst>
          </a:custGeom>
          <a:blipFill>
            <a:blip r:embed="rId6"/>
            <a:stretch>
              <a:fillRect l="0" t="0" r="0" b="0"/>
            </a:stretch>
          </a:blipFill>
        </p:spPr>
      </p:sp>
    </p:spTree>
  </p:cSld>
  <p:clrMapOvr>
    <a:masterClrMapping/>
  </p:clrMapOvr>
  <p:transition spd="fast">
    <p:fade/>
  </p:transition>
  <p:timing>
    <p:tnLst>
      <p:par>
        <p:cTn dur="indefinite" restart="never" nodeType="tmRoot">
          <p:childTnLst>
            <p:video>
              <p:cMediaNode vol="100000">
                <p:cTn fill="hold" display="false">
                  <p:stCondLst>
                    <p:cond delay="indefinite"/>
                  </p:stCondLst>
                </p:cTn>
                <p:tgtEl>
                  <p:spTgt spid="12"/>
                </p:tgtEl>
              </p:cMediaNode>
            </p:video>
          </p:childTnLst>
        </p:cTn>
      </p:par>
    </p:tnLst>
  </p:timing>
</p:sld>
</file>

<file path=ppt/slides/slide2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0" y="0"/>
            <a:ext cx="18288000" cy="10287000"/>
            <a:chOff x="0" y="0"/>
            <a:chExt cx="6186311" cy="3479800"/>
          </a:xfrm>
        </p:grpSpPr>
        <p:sp>
          <p:nvSpPr>
            <p:cNvPr name="Freeform 3" id="3"/>
            <p:cNvSpPr/>
            <p:nvPr/>
          </p:nvSpPr>
          <p:spPr>
            <a:xfrm flipH="false" flipV="false" rot="0">
              <a:off x="0" y="0"/>
              <a:ext cx="6186311" cy="3479800"/>
            </a:xfrm>
            <a:custGeom>
              <a:avLst/>
              <a:gdLst/>
              <a:ahLst/>
              <a:cxnLst/>
              <a:rect r="r" b="b" t="t" l="l"/>
              <a:pathLst>
                <a:path h="3479800" w="6186311">
                  <a:moveTo>
                    <a:pt x="0" y="0"/>
                  </a:moveTo>
                  <a:lnTo>
                    <a:pt x="0" y="3479800"/>
                  </a:lnTo>
                  <a:lnTo>
                    <a:pt x="6186311" y="3479800"/>
                  </a:lnTo>
                  <a:lnTo>
                    <a:pt x="6186311" y="0"/>
                  </a:lnTo>
                  <a:lnTo>
                    <a:pt x="0" y="0"/>
                  </a:lnTo>
                  <a:close/>
                  <a:moveTo>
                    <a:pt x="6125351" y="3418840"/>
                  </a:moveTo>
                  <a:lnTo>
                    <a:pt x="59690" y="3418840"/>
                  </a:lnTo>
                  <a:lnTo>
                    <a:pt x="59690" y="59690"/>
                  </a:lnTo>
                  <a:lnTo>
                    <a:pt x="6125351" y="59690"/>
                  </a:lnTo>
                  <a:lnTo>
                    <a:pt x="6125351" y="3418840"/>
                  </a:lnTo>
                  <a:close/>
                </a:path>
              </a:pathLst>
            </a:custGeom>
            <a:solidFill>
              <a:srgbClr val="2BA98E"/>
            </a:solidFill>
          </p:spPr>
        </p:sp>
      </p:grpSp>
      <p:grpSp>
        <p:nvGrpSpPr>
          <p:cNvPr name="Group 4" id="4"/>
          <p:cNvGrpSpPr/>
          <p:nvPr/>
        </p:nvGrpSpPr>
        <p:grpSpPr>
          <a:xfrm rot="0">
            <a:off x="1453306" y="1633145"/>
            <a:ext cx="6606335" cy="4980103"/>
            <a:chOff x="0" y="0"/>
            <a:chExt cx="8808446" cy="6640137"/>
          </a:xfrm>
        </p:grpSpPr>
        <p:sp>
          <p:nvSpPr>
            <p:cNvPr name="TextBox 5" id="5"/>
            <p:cNvSpPr txBox="true"/>
            <p:nvPr/>
          </p:nvSpPr>
          <p:spPr>
            <a:xfrm rot="0">
              <a:off x="0" y="361737"/>
              <a:ext cx="8808446" cy="1811656"/>
            </a:xfrm>
            <a:prstGeom prst="rect">
              <a:avLst/>
            </a:prstGeom>
          </p:spPr>
          <p:txBody>
            <a:bodyPr anchor="t" rtlCol="false" tIns="0" lIns="0" bIns="0" rIns="0">
              <a:spAutoFit/>
            </a:bodyPr>
            <a:lstStyle/>
            <a:p>
              <a:pPr algn="l">
                <a:lnSpc>
                  <a:spcPts val="5280"/>
                </a:lnSpc>
              </a:pPr>
              <a:r>
                <a:rPr lang="en-US" sz="4800" spc="-240">
                  <a:solidFill>
                    <a:srgbClr val="2BA98E"/>
                  </a:solidFill>
                  <a:latin typeface="DM Sans Bold"/>
                  <a:ea typeface="DM Sans Bold"/>
                  <a:cs typeface="DM Sans Bold"/>
                  <a:sym typeface="DM Sans Bold"/>
                </a:rPr>
                <a:t>Integrated Order and Cart System:</a:t>
              </a:r>
            </a:p>
          </p:txBody>
        </p:sp>
        <p:sp>
          <p:nvSpPr>
            <p:cNvPr name="TextBox 6" id="6"/>
            <p:cNvSpPr txBox="true"/>
            <p:nvPr/>
          </p:nvSpPr>
          <p:spPr>
            <a:xfrm rot="0">
              <a:off x="0" y="-38100"/>
              <a:ext cx="8808446" cy="352212"/>
            </a:xfrm>
            <a:prstGeom prst="rect">
              <a:avLst/>
            </a:prstGeom>
          </p:spPr>
          <p:txBody>
            <a:bodyPr anchor="t" rtlCol="false" tIns="0" lIns="0" bIns="0" rIns="0">
              <a:spAutoFit/>
            </a:bodyPr>
            <a:lstStyle/>
            <a:p>
              <a:pPr algn="just">
                <a:lnSpc>
                  <a:spcPts val="2240"/>
                </a:lnSpc>
              </a:pPr>
              <a:r>
                <a:rPr lang="en-US" sz="1600" spc="80">
                  <a:solidFill>
                    <a:srgbClr val="2BA98E"/>
                  </a:solidFill>
                  <a:latin typeface="DM Sans Bold"/>
                  <a:ea typeface="DM Sans Bold"/>
                  <a:cs typeface="DM Sans Bold"/>
                  <a:sym typeface="DM Sans Bold"/>
                </a:rPr>
                <a:t>SPECIAL POINTS</a:t>
              </a:r>
              <a:r>
                <a:rPr lang="en-US" sz="1600" spc="80">
                  <a:solidFill>
                    <a:srgbClr val="2BA98E"/>
                  </a:solidFill>
                  <a:latin typeface="DM Sans Bold"/>
                  <a:ea typeface="DM Sans Bold"/>
                  <a:cs typeface="DM Sans Bold"/>
                  <a:sym typeface="DM Sans Bold"/>
                </a:rPr>
                <a:t> </a:t>
              </a:r>
            </a:p>
          </p:txBody>
        </p:sp>
        <p:sp>
          <p:nvSpPr>
            <p:cNvPr name="TextBox 7" id="7"/>
            <p:cNvSpPr txBox="true"/>
            <p:nvPr/>
          </p:nvSpPr>
          <p:spPr>
            <a:xfrm rot="0">
              <a:off x="4807635" y="2863634"/>
              <a:ext cx="3869696" cy="2364650"/>
            </a:xfrm>
            <a:prstGeom prst="rect">
              <a:avLst/>
            </a:prstGeom>
          </p:spPr>
          <p:txBody>
            <a:bodyPr anchor="t" rtlCol="false" tIns="0" lIns="0" bIns="0" rIns="0">
              <a:spAutoFit/>
            </a:bodyPr>
            <a:lstStyle/>
            <a:p>
              <a:pPr algn="l">
                <a:lnSpc>
                  <a:spcPts val="2843"/>
                </a:lnSpc>
              </a:pPr>
              <a:r>
                <a:rPr lang="en-US" sz="2031">
                  <a:solidFill>
                    <a:srgbClr val="2BA98E"/>
                  </a:solidFill>
                  <a:latin typeface="DM Sans"/>
                  <a:ea typeface="DM Sans"/>
                  <a:cs typeface="DM Sans"/>
                  <a:sym typeface="DM Sans"/>
                </a:rPr>
                <a:t>Comprehensive cart management functions including adding, updating, and removing products from the cart.</a:t>
              </a:r>
            </a:p>
          </p:txBody>
        </p:sp>
        <p:sp>
          <p:nvSpPr>
            <p:cNvPr name="TextBox 8" id="8"/>
            <p:cNvSpPr txBox="true"/>
            <p:nvPr/>
          </p:nvSpPr>
          <p:spPr>
            <a:xfrm rot="0">
              <a:off x="0" y="2854109"/>
              <a:ext cx="4404223" cy="3786029"/>
            </a:xfrm>
            <a:prstGeom prst="rect">
              <a:avLst/>
            </a:prstGeom>
          </p:spPr>
          <p:txBody>
            <a:bodyPr anchor="t" rtlCol="false" tIns="0" lIns="0" bIns="0" rIns="0">
              <a:spAutoFit/>
            </a:bodyPr>
            <a:lstStyle/>
            <a:p>
              <a:pPr algn="l">
                <a:lnSpc>
                  <a:spcPts val="3236"/>
                </a:lnSpc>
              </a:pPr>
              <a:r>
                <a:rPr lang="en-US" sz="2311" spc="-46">
                  <a:solidFill>
                    <a:srgbClr val="2BA98E"/>
                  </a:solidFill>
                  <a:latin typeface="DM Sans Bold"/>
                  <a:ea typeface="DM Sans Bold"/>
                  <a:cs typeface="DM Sans Bold"/>
                  <a:sym typeface="DM Sans Bold"/>
                </a:rPr>
                <a:t>Full order management including creating, approving, viewing, and updating orders, with support for calculating delivery fees and updating order status.</a:t>
              </a:r>
            </a:p>
          </p:txBody>
        </p:sp>
      </p:grpSp>
      <p:sp>
        <p:nvSpPr>
          <p:cNvPr name="Freeform 9" id="9"/>
          <p:cNvSpPr/>
          <p:nvPr/>
        </p:nvSpPr>
        <p:spPr>
          <a:xfrm flipH="false" flipV="false" rot="0">
            <a:off x="8296126" y="1425315"/>
            <a:ext cx="9684759" cy="7283746"/>
          </a:xfrm>
          <a:custGeom>
            <a:avLst/>
            <a:gdLst/>
            <a:ahLst/>
            <a:cxnLst/>
            <a:rect r="r" b="b" t="t" l="l"/>
            <a:pathLst>
              <a:path h="7283746" w="9684759">
                <a:moveTo>
                  <a:pt x="0" y="0"/>
                </a:moveTo>
                <a:lnTo>
                  <a:pt x="9684759" y="0"/>
                </a:lnTo>
                <a:lnTo>
                  <a:pt x="9684759" y="7283745"/>
                </a:lnTo>
                <a:lnTo>
                  <a:pt x="0" y="7283745"/>
                </a:lnTo>
                <a:lnTo>
                  <a:pt x="0" y="0"/>
                </a:lnTo>
                <a:close/>
              </a:path>
            </a:pathLst>
          </a:custGeom>
          <a:blipFill>
            <a:blip r:embed="rId2"/>
            <a:stretch>
              <a:fillRect l="0" t="0" r="0" b="0"/>
            </a:stretch>
          </a:blipFill>
        </p:spPr>
      </p:sp>
      <p:sp>
        <p:nvSpPr>
          <p:cNvPr name="TextBox 10" id="10"/>
          <p:cNvSpPr txBox="true"/>
          <p:nvPr/>
        </p:nvSpPr>
        <p:spPr>
          <a:xfrm rot="0">
            <a:off x="15875034" y="9223410"/>
            <a:ext cx="1384266" cy="280669"/>
          </a:xfrm>
          <a:prstGeom prst="rect">
            <a:avLst/>
          </a:prstGeom>
        </p:spPr>
        <p:txBody>
          <a:bodyPr anchor="t" rtlCol="false" tIns="0" lIns="0" bIns="0" rIns="0">
            <a:spAutoFit/>
          </a:bodyPr>
          <a:lstStyle/>
          <a:p>
            <a:pPr algn="r" marL="0" indent="0" lvl="0">
              <a:lnSpc>
                <a:spcPts val="2380"/>
              </a:lnSpc>
              <a:spcBef>
                <a:spcPct val="0"/>
              </a:spcBef>
            </a:pPr>
            <a:r>
              <a:rPr lang="en-US" sz="1700" spc="85" u="none">
                <a:solidFill>
                  <a:srgbClr val="2BA98E"/>
                </a:solidFill>
                <a:latin typeface="DM Sans Bold"/>
                <a:ea typeface="DM Sans Bold"/>
                <a:cs typeface="DM Sans Bold"/>
                <a:sym typeface="DM Sans Bold"/>
              </a:rPr>
              <a:t>NEXT</a:t>
            </a:r>
          </a:p>
        </p:txBody>
      </p:sp>
      <p:grpSp>
        <p:nvGrpSpPr>
          <p:cNvPr name="Group 11" id="11"/>
          <p:cNvGrpSpPr/>
          <p:nvPr/>
        </p:nvGrpSpPr>
        <p:grpSpPr>
          <a:xfrm rot="0">
            <a:off x="9407773" y="1633145"/>
            <a:ext cx="7944303" cy="4470735"/>
            <a:chOff x="0" y="0"/>
            <a:chExt cx="10592404" cy="5960981"/>
          </a:xfrm>
        </p:grpSpPr>
        <p:pic>
          <p:nvPicPr>
            <p:cNvPr name="Picture 12" id="12">
              <a:hlinkClick action="ppaction://media"/>
            </p:cNvPr>
            <p:cNvPicPr>
              <a:picLocks noChangeAspect="true"/>
            </p:cNvPicPr>
            <p:nvPr>
              <a:videoFile r:link="rId4"/>
              <p:extLst>
                <p:ext uri="{DAA4B4D4-6D71-4841-9C94-3DE7FCFB9230}">
                  <p14:media xmlns:p14="http://schemas.microsoft.com/office/powerpoint/2010/main" r:embed="rId5"/>
                </p:ext>
              </p:extLst>
            </p:nvPr>
          </p:nvPicPr>
          <p:blipFill>
            <a:blip r:embed="rId3"/>
            <a:srcRect l="0" t="826" r="0" b="826"/>
            <a:stretch>
              <a:fillRect/>
            </a:stretch>
          </p:blipFill>
          <p:spPr>
            <a:xfrm flipH="false" flipV="false">
              <a:off x="0" y="0"/>
              <a:ext cx="10592404" cy="5960981"/>
            </a:xfrm>
            <a:prstGeom prst="rect">
              <a:avLst/>
            </a:prstGeom>
          </p:spPr>
        </p:pic>
      </p:grpSp>
      <p:sp>
        <p:nvSpPr>
          <p:cNvPr name="TextBox 13" id="13"/>
          <p:cNvSpPr txBox="true"/>
          <p:nvPr/>
        </p:nvSpPr>
        <p:spPr>
          <a:xfrm rot="0">
            <a:off x="-3981980" y="7525998"/>
            <a:ext cx="11343543" cy="3093960"/>
          </a:xfrm>
          <a:prstGeom prst="rect">
            <a:avLst/>
          </a:prstGeom>
        </p:spPr>
        <p:txBody>
          <a:bodyPr anchor="t" rtlCol="false" tIns="0" lIns="0" bIns="0" rIns="0">
            <a:spAutoFit/>
          </a:bodyPr>
          <a:lstStyle/>
          <a:p>
            <a:pPr algn="ctr">
              <a:lnSpc>
                <a:spcPts val="17373"/>
              </a:lnSpc>
            </a:pPr>
            <a:r>
              <a:rPr lang="en-US" sz="21717" spc="1628">
                <a:solidFill>
                  <a:srgbClr val="2BA98E">
                    <a:alpha val="24706"/>
                  </a:srgbClr>
                </a:solidFill>
                <a:latin typeface="Cooper Hewitt Heavy Italics"/>
                <a:ea typeface="Cooper Hewitt Heavy Italics"/>
                <a:cs typeface="Cooper Hewitt Heavy Italics"/>
                <a:sym typeface="Cooper Hewitt Heavy Italics"/>
              </a:rPr>
              <a:t>2</a:t>
            </a:r>
          </a:p>
        </p:txBody>
      </p:sp>
      <p:sp>
        <p:nvSpPr>
          <p:cNvPr name="Freeform 14" id="14"/>
          <p:cNvSpPr/>
          <p:nvPr/>
        </p:nvSpPr>
        <p:spPr>
          <a:xfrm flipH="false" flipV="false" rot="0">
            <a:off x="-610470" y="-348616"/>
            <a:ext cx="3297391" cy="2162026"/>
          </a:xfrm>
          <a:custGeom>
            <a:avLst/>
            <a:gdLst/>
            <a:ahLst/>
            <a:cxnLst/>
            <a:rect r="r" b="b" t="t" l="l"/>
            <a:pathLst>
              <a:path h="2162026" w="3297391">
                <a:moveTo>
                  <a:pt x="0" y="0"/>
                </a:moveTo>
                <a:lnTo>
                  <a:pt x="3297390" y="0"/>
                </a:lnTo>
                <a:lnTo>
                  <a:pt x="3297390" y="2162025"/>
                </a:lnTo>
                <a:lnTo>
                  <a:pt x="0" y="2162025"/>
                </a:lnTo>
                <a:lnTo>
                  <a:pt x="0" y="0"/>
                </a:lnTo>
                <a:close/>
              </a:path>
            </a:pathLst>
          </a:custGeom>
          <a:blipFill>
            <a:blip r:embed="rId6"/>
            <a:stretch>
              <a:fillRect l="0" t="0" r="0" b="0"/>
            </a:stretch>
          </a:blipFill>
        </p:spPr>
      </p:sp>
    </p:spTree>
  </p:cSld>
  <p:clrMapOvr>
    <a:masterClrMapping/>
  </p:clrMapOvr>
  <p:transition spd="fast">
    <p:fade/>
  </p:transition>
  <p:timing>
    <p:tnLst>
      <p:par>
        <p:cTn dur="indefinite" restart="never" nodeType="tmRoot">
          <p:childTnLst>
            <p:video>
              <p:cMediaNode vol="100000">
                <p:cTn fill="hold" display="false">
                  <p:stCondLst>
                    <p:cond delay="indefinite"/>
                  </p:stCondLst>
                </p:cTn>
                <p:tgtEl>
                  <p:spTgt spid="12"/>
                </p:tgtEl>
              </p:cMediaNode>
            </p:video>
          </p:childTnLst>
        </p:cTn>
      </p:par>
    </p:tnLst>
  </p:timing>
</p:sld>
</file>

<file path=ppt/slides/slide2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0" y="0"/>
            <a:ext cx="18288000" cy="10287000"/>
            <a:chOff x="0" y="0"/>
            <a:chExt cx="6186311" cy="3479800"/>
          </a:xfrm>
        </p:grpSpPr>
        <p:sp>
          <p:nvSpPr>
            <p:cNvPr name="Freeform 3" id="3"/>
            <p:cNvSpPr/>
            <p:nvPr/>
          </p:nvSpPr>
          <p:spPr>
            <a:xfrm flipH="false" flipV="false" rot="0">
              <a:off x="0" y="0"/>
              <a:ext cx="6186311" cy="3479800"/>
            </a:xfrm>
            <a:custGeom>
              <a:avLst/>
              <a:gdLst/>
              <a:ahLst/>
              <a:cxnLst/>
              <a:rect r="r" b="b" t="t" l="l"/>
              <a:pathLst>
                <a:path h="3479800" w="6186311">
                  <a:moveTo>
                    <a:pt x="0" y="0"/>
                  </a:moveTo>
                  <a:lnTo>
                    <a:pt x="0" y="3479800"/>
                  </a:lnTo>
                  <a:lnTo>
                    <a:pt x="6186311" y="3479800"/>
                  </a:lnTo>
                  <a:lnTo>
                    <a:pt x="6186311" y="0"/>
                  </a:lnTo>
                  <a:lnTo>
                    <a:pt x="0" y="0"/>
                  </a:lnTo>
                  <a:close/>
                  <a:moveTo>
                    <a:pt x="6125351" y="3418840"/>
                  </a:moveTo>
                  <a:lnTo>
                    <a:pt x="59690" y="3418840"/>
                  </a:lnTo>
                  <a:lnTo>
                    <a:pt x="59690" y="59690"/>
                  </a:lnTo>
                  <a:lnTo>
                    <a:pt x="6125351" y="59690"/>
                  </a:lnTo>
                  <a:lnTo>
                    <a:pt x="6125351" y="3418840"/>
                  </a:lnTo>
                  <a:close/>
                </a:path>
              </a:pathLst>
            </a:custGeom>
            <a:solidFill>
              <a:srgbClr val="2BA98E"/>
            </a:solidFill>
          </p:spPr>
        </p:sp>
      </p:grpSp>
      <p:grpSp>
        <p:nvGrpSpPr>
          <p:cNvPr name="Group 4" id="4"/>
          <p:cNvGrpSpPr/>
          <p:nvPr/>
        </p:nvGrpSpPr>
        <p:grpSpPr>
          <a:xfrm rot="0">
            <a:off x="9990807" y="2182385"/>
            <a:ext cx="7268493" cy="1251584"/>
            <a:chOff x="0" y="0"/>
            <a:chExt cx="9691325" cy="1668779"/>
          </a:xfrm>
        </p:grpSpPr>
        <p:sp>
          <p:nvSpPr>
            <p:cNvPr name="TextBox 5" id="5"/>
            <p:cNvSpPr txBox="true"/>
            <p:nvPr/>
          </p:nvSpPr>
          <p:spPr>
            <a:xfrm rot="0">
              <a:off x="0" y="342687"/>
              <a:ext cx="9691325" cy="1326092"/>
            </a:xfrm>
            <a:prstGeom prst="rect">
              <a:avLst/>
            </a:prstGeom>
          </p:spPr>
          <p:txBody>
            <a:bodyPr anchor="t" rtlCol="false" tIns="0" lIns="0" bIns="0" rIns="0">
              <a:spAutoFit/>
            </a:bodyPr>
            <a:lstStyle/>
            <a:p>
              <a:pPr algn="l">
                <a:lnSpc>
                  <a:spcPts val="3850"/>
                </a:lnSpc>
              </a:pPr>
              <a:r>
                <a:rPr lang="en-US" sz="3500" spc="-175">
                  <a:solidFill>
                    <a:srgbClr val="2BA98E"/>
                  </a:solidFill>
                  <a:latin typeface="DM Sans Bold"/>
                  <a:ea typeface="DM Sans Bold"/>
                  <a:cs typeface="DM Sans Bold"/>
                  <a:sym typeface="DM Sans Bold"/>
                </a:rPr>
                <a:t>Accurate Delivery Fee Calculation and Personalized Recommendations:</a:t>
              </a:r>
            </a:p>
          </p:txBody>
        </p:sp>
        <p:sp>
          <p:nvSpPr>
            <p:cNvPr name="TextBox 6" id="6"/>
            <p:cNvSpPr txBox="true"/>
            <p:nvPr/>
          </p:nvSpPr>
          <p:spPr>
            <a:xfrm rot="0">
              <a:off x="0" y="-38100"/>
              <a:ext cx="9691325" cy="352212"/>
            </a:xfrm>
            <a:prstGeom prst="rect">
              <a:avLst/>
            </a:prstGeom>
          </p:spPr>
          <p:txBody>
            <a:bodyPr anchor="t" rtlCol="false" tIns="0" lIns="0" bIns="0" rIns="0">
              <a:spAutoFit/>
            </a:bodyPr>
            <a:lstStyle/>
            <a:p>
              <a:pPr algn="just">
                <a:lnSpc>
                  <a:spcPts val="2240"/>
                </a:lnSpc>
              </a:pPr>
              <a:r>
                <a:rPr lang="en-US" sz="1600" spc="80">
                  <a:solidFill>
                    <a:srgbClr val="2BA98E"/>
                  </a:solidFill>
                  <a:latin typeface="DM Sans Bold"/>
                  <a:ea typeface="DM Sans Bold"/>
                  <a:cs typeface="DM Sans Bold"/>
                  <a:sym typeface="DM Sans Bold"/>
                </a:rPr>
                <a:t>SPECIAL POINTS</a:t>
              </a:r>
              <a:r>
                <a:rPr lang="en-US" sz="1600" spc="80">
                  <a:solidFill>
                    <a:srgbClr val="2BA98E"/>
                  </a:solidFill>
                  <a:latin typeface="DM Sans Bold"/>
                  <a:ea typeface="DM Sans Bold"/>
                  <a:cs typeface="DM Sans Bold"/>
                  <a:sym typeface="DM Sans Bold"/>
                </a:rPr>
                <a:t> </a:t>
              </a:r>
            </a:p>
          </p:txBody>
        </p:sp>
      </p:grpSp>
      <p:sp>
        <p:nvSpPr>
          <p:cNvPr name="Freeform 7" id="7"/>
          <p:cNvSpPr/>
          <p:nvPr/>
        </p:nvSpPr>
        <p:spPr>
          <a:xfrm flipH="false" flipV="false" rot="0">
            <a:off x="134471" y="1974554"/>
            <a:ext cx="9684759" cy="7283746"/>
          </a:xfrm>
          <a:custGeom>
            <a:avLst/>
            <a:gdLst/>
            <a:ahLst/>
            <a:cxnLst/>
            <a:rect r="r" b="b" t="t" l="l"/>
            <a:pathLst>
              <a:path h="7283746" w="9684759">
                <a:moveTo>
                  <a:pt x="0" y="0"/>
                </a:moveTo>
                <a:lnTo>
                  <a:pt x="9684758" y="0"/>
                </a:lnTo>
                <a:lnTo>
                  <a:pt x="9684758" y="7283746"/>
                </a:lnTo>
                <a:lnTo>
                  <a:pt x="0" y="7283746"/>
                </a:lnTo>
                <a:lnTo>
                  <a:pt x="0" y="0"/>
                </a:lnTo>
                <a:close/>
              </a:path>
            </a:pathLst>
          </a:custGeom>
          <a:blipFill>
            <a:blip r:embed="rId2"/>
            <a:stretch>
              <a:fillRect l="0" t="0" r="0" b="0"/>
            </a:stretch>
          </a:blipFill>
        </p:spPr>
      </p:sp>
      <p:sp>
        <p:nvSpPr>
          <p:cNvPr name="TextBox 8" id="8"/>
          <p:cNvSpPr txBox="true"/>
          <p:nvPr/>
        </p:nvSpPr>
        <p:spPr>
          <a:xfrm rot="0">
            <a:off x="15875034" y="9223410"/>
            <a:ext cx="1384266" cy="280669"/>
          </a:xfrm>
          <a:prstGeom prst="rect">
            <a:avLst/>
          </a:prstGeom>
        </p:spPr>
        <p:txBody>
          <a:bodyPr anchor="t" rtlCol="false" tIns="0" lIns="0" bIns="0" rIns="0">
            <a:spAutoFit/>
          </a:bodyPr>
          <a:lstStyle/>
          <a:p>
            <a:pPr algn="r" marL="0" indent="0" lvl="0">
              <a:lnSpc>
                <a:spcPts val="2380"/>
              </a:lnSpc>
              <a:spcBef>
                <a:spcPct val="0"/>
              </a:spcBef>
            </a:pPr>
            <a:r>
              <a:rPr lang="en-US" sz="1700" spc="85" u="none">
                <a:solidFill>
                  <a:srgbClr val="2BA98E"/>
                </a:solidFill>
                <a:latin typeface="DM Sans Bold"/>
                <a:ea typeface="DM Sans Bold"/>
                <a:cs typeface="DM Sans Bold"/>
                <a:sym typeface="DM Sans Bold"/>
              </a:rPr>
              <a:t>NEXT</a:t>
            </a:r>
          </a:p>
        </p:txBody>
      </p:sp>
      <p:sp>
        <p:nvSpPr>
          <p:cNvPr name="TextBox 9" id="9"/>
          <p:cNvSpPr txBox="true"/>
          <p:nvPr/>
        </p:nvSpPr>
        <p:spPr>
          <a:xfrm rot="0">
            <a:off x="13625053" y="3907964"/>
            <a:ext cx="2902272" cy="2860916"/>
          </a:xfrm>
          <a:prstGeom prst="rect">
            <a:avLst/>
          </a:prstGeom>
        </p:spPr>
        <p:txBody>
          <a:bodyPr anchor="t" rtlCol="false" tIns="0" lIns="0" bIns="0" rIns="0">
            <a:spAutoFit/>
          </a:bodyPr>
          <a:lstStyle/>
          <a:p>
            <a:pPr algn="l">
              <a:lnSpc>
                <a:spcPts val="2843"/>
              </a:lnSpc>
            </a:pPr>
            <a:r>
              <a:rPr lang="en-US" sz="2031">
                <a:solidFill>
                  <a:srgbClr val="2BA98E"/>
                </a:solidFill>
                <a:latin typeface="DM Sans"/>
                <a:ea typeface="DM Sans"/>
                <a:cs typeface="DM Sans"/>
                <a:sym typeface="DM Sans"/>
              </a:rPr>
              <a:t>Personalized product and store recommendations using the surprise library, enhancing user experience and increasing purchase opportunities.</a:t>
            </a:r>
          </a:p>
        </p:txBody>
      </p:sp>
      <p:sp>
        <p:nvSpPr>
          <p:cNvPr name="TextBox 10" id="10"/>
          <p:cNvSpPr txBox="true"/>
          <p:nvPr/>
        </p:nvSpPr>
        <p:spPr>
          <a:xfrm rot="0">
            <a:off x="9990807" y="3898439"/>
            <a:ext cx="3303167" cy="2442496"/>
          </a:xfrm>
          <a:prstGeom prst="rect">
            <a:avLst/>
          </a:prstGeom>
        </p:spPr>
        <p:txBody>
          <a:bodyPr anchor="t" rtlCol="false" tIns="0" lIns="0" bIns="0" rIns="0">
            <a:spAutoFit/>
          </a:bodyPr>
          <a:lstStyle/>
          <a:p>
            <a:pPr algn="l">
              <a:lnSpc>
                <a:spcPts val="3236"/>
              </a:lnSpc>
            </a:pPr>
            <a:r>
              <a:rPr lang="en-US" sz="2311" spc="-46">
                <a:solidFill>
                  <a:srgbClr val="2BA98E"/>
                </a:solidFill>
                <a:latin typeface="DM Sans Bold"/>
                <a:ea typeface="DM Sans Bold"/>
                <a:cs typeface="DM Sans Bold"/>
                <a:sym typeface="DM Sans Bold"/>
              </a:rPr>
              <a:t>Functions to calculate delivery fees based on distance using the Google Maps API, ensuring accurate delivery charges.</a:t>
            </a:r>
          </a:p>
        </p:txBody>
      </p:sp>
      <p:grpSp>
        <p:nvGrpSpPr>
          <p:cNvPr name="Group 11" id="11"/>
          <p:cNvGrpSpPr/>
          <p:nvPr/>
        </p:nvGrpSpPr>
        <p:grpSpPr>
          <a:xfrm rot="0">
            <a:off x="1246118" y="2182385"/>
            <a:ext cx="7944303" cy="4470735"/>
            <a:chOff x="0" y="0"/>
            <a:chExt cx="10592404" cy="5960981"/>
          </a:xfrm>
        </p:grpSpPr>
        <p:pic>
          <p:nvPicPr>
            <p:cNvPr name="Picture 12" id="12"/>
            <p:cNvPicPr>
              <a:picLocks noChangeAspect="true"/>
            </p:cNvPicPr>
            <p:nvPr/>
          </p:nvPicPr>
          <p:blipFill>
            <a:blip r:embed="rId3"/>
            <a:srcRect l="0" t="758" r="0" b="758"/>
            <a:stretch>
              <a:fillRect/>
            </a:stretch>
          </p:blipFill>
          <p:spPr>
            <a:xfrm flipH="false" flipV="false">
              <a:off x="0" y="0"/>
              <a:ext cx="10592404" cy="5960981"/>
            </a:xfrm>
            <a:prstGeom prst="rect">
              <a:avLst/>
            </a:prstGeom>
          </p:spPr>
        </p:pic>
      </p:grpSp>
      <p:sp>
        <p:nvSpPr>
          <p:cNvPr name="TextBox 13" id="13"/>
          <p:cNvSpPr txBox="true"/>
          <p:nvPr/>
        </p:nvSpPr>
        <p:spPr>
          <a:xfrm rot="0">
            <a:off x="11342268" y="7476822"/>
            <a:ext cx="11343543" cy="3093960"/>
          </a:xfrm>
          <a:prstGeom prst="rect">
            <a:avLst/>
          </a:prstGeom>
        </p:spPr>
        <p:txBody>
          <a:bodyPr anchor="t" rtlCol="false" tIns="0" lIns="0" bIns="0" rIns="0">
            <a:spAutoFit/>
          </a:bodyPr>
          <a:lstStyle/>
          <a:p>
            <a:pPr algn="ctr">
              <a:lnSpc>
                <a:spcPts val="17373"/>
              </a:lnSpc>
            </a:pPr>
            <a:r>
              <a:rPr lang="en-US" sz="21717" spc="1628">
                <a:solidFill>
                  <a:srgbClr val="2BA98E">
                    <a:alpha val="24706"/>
                  </a:srgbClr>
                </a:solidFill>
                <a:latin typeface="Cooper Hewitt Heavy Italics"/>
                <a:ea typeface="Cooper Hewitt Heavy Italics"/>
                <a:cs typeface="Cooper Hewitt Heavy Italics"/>
                <a:sym typeface="Cooper Hewitt Heavy Italics"/>
              </a:rPr>
              <a:t>3</a:t>
            </a:r>
          </a:p>
        </p:txBody>
      </p:sp>
      <p:sp>
        <p:nvSpPr>
          <p:cNvPr name="Freeform 14" id="14"/>
          <p:cNvSpPr/>
          <p:nvPr/>
        </p:nvSpPr>
        <p:spPr>
          <a:xfrm flipH="false" flipV="false" rot="0">
            <a:off x="-610470" y="-348616"/>
            <a:ext cx="3297391" cy="2162026"/>
          </a:xfrm>
          <a:custGeom>
            <a:avLst/>
            <a:gdLst/>
            <a:ahLst/>
            <a:cxnLst/>
            <a:rect r="r" b="b" t="t" l="l"/>
            <a:pathLst>
              <a:path h="2162026" w="3297391">
                <a:moveTo>
                  <a:pt x="0" y="0"/>
                </a:moveTo>
                <a:lnTo>
                  <a:pt x="3297390" y="0"/>
                </a:lnTo>
                <a:lnTo>
                  <a:pt x="3297390" y="2162025"/>
                </a:lnTo>
                <a:lnTo>
                  <a:pt x="0" y="2162025"/>
                </a:lnTo>
                <a:lnTo>
                  <a:pt x="0" y="0"/>
                </a:lnTo>
                <a:close/>
              </a:path>
            </a:pathLst>
          </a:custGeom>
          <a:blipFill>
            <a:blip r:embed="rId4"/>
            <a:stretch>
              <a:fillRect l="0" t="0" r="0" b="0"/>
            </a:stretch>
          </a:blipFill>
        </p:spPr>
      </p:sp>
    </p:spTree>
  </p:cSld>
  <p:clrMapOvr>
    <a:masterClrMapping/>
  </p:clrMapOvr>
  <p:transition spd="fast">
    <p:fade/>
  </p:transition>
</p:sld>
</file>

<file path=ppt/slides/slide23.xml><?xml version="1.0" encoding="utf-8"?>
<p:sld xmlns:p="http://schemas.openxmlformats.org/presentationml/2006/main" xmlns:a="http://schemas.openxmlformats.org/drawingml/2006/main" xmlns:r="http://schemas.openxmlformats.org/officeDocument/2006/relationships">
  <p:cSld>
    <p:bg>
      <p:bgPr>
        <a:solidFill>
          <a:srgbClr val="F2F2F0"/>
        </a:solidFill>
      </p:bgPr>
    </p:bg>
    <p:spTree>
      <p:nvGrpSpPr>
        <p:cNvPr id="1" name=""/>
        <p:cNvGrpSpPr/>
        <p:nvPr/>
      </p:nvGrpSpPr>
      <p:grpSpPr>
        <a:xfrm>
          <a:off x="0" y="0"/>
          <a:ext cx="0" cy="0"/>
          <a:chOff x="0" y="0"/>
          <a:chExt cx="0" cy="0"/>
        </a:xfrm>
      </p:grpSpPr>
      <p:grpSp>
        <p:nvGrpSpPr>
          <p:cNvPr name="Group 2" id="2"/>
          <p:cNvGrpSpPr/>
          <p:nvPr/>
        </p:nvGrpSpPr>
        <p:grpSpPr>
          <a:xfrm rot="0">
            <a:off x="-195111" y="0"/>
            <a:ext cx="21906214" cy="12322245"/>
            <a:chOff x="0" y="0"/>
            <a:chExt cx="29208285" cy="16429661"/>
          </a:xfrm>
        </p:grpSpPr>
        <p:pic>
          <p:nvPicPr>
            <p:cNvPr name="Picture 3" id="3">
              <a:hlinkClick action="ppaction://media"/>
            </p:cNvPr>
            <p:cNvPicPr>
              <a:picLocks noChangeAspect="true"/>
            </p:cNvPicPr>
            <p:nvPr>
              <a:videoFile r:link="rId3"/>
              <p:extLst>
                <p:ext uri="{DAA4B4D4-6D71-4841-9C94-3DE7FCFB9230}">
                  <p14:media xmlns:p14="http://schemas.microsoft.com/office/powerpoint/2010/main" r:embed="rId4"/>
                </p:ext>
              </p:extLst>
            </p:nvPr>
          </p:nvPicPr>
          <p:blipFill>
            <a:blip r:embed="rId2"/>
            <a:srcRect l="0" t="0" r="0" b="0"/>
            <a:stretch>
              <a:fillRect/>
            </a:stretch>
          </p:blipFill>
          <p:spPr>
            <a:xfrm flipH="false" flipV="false" rot="0">
              <a:off x="0" y="0"/>
              <a:ext cx="29208285" cy="16429661"/>
            </a:xfrm>
            <a:prstGeom prst="rect">
              <a:avLst/>
            </a:prstGeom>
          </p:spPr>
        </p:pic>
      </p:grpSp>
      <p:grpSp>
        <p:nvGrpSpPr>
          <p:cNvPr name="Group 4" id="4"/>
          <p:cNvGrpSpPr/>
          <p:nvPr/>
        </p:nvGrpSpPr>
        <p:grpSpPr>
          <a:xfrm rot="0">
            <a:off x="671931" y="1028700"/>
            <a:ext cx="7758208" cy="1191428"/>
            <a:chOff x="0" y="0"/>
            <a:chExt cx="10344277" cy="1588570"/>
          </a:xfrm>
        </p:grpSpPr>
        <p:grpSp>
          <p:nvGrpSpPr>
            <p:cNvPr name="Group 5" id="5"/>
            <p:cNvGrpSpPr/>
            <p:nvPr/>
          </p:nvGrpSpPr>
          <p:grpSpPr>
            <a:xfrm rot="0">
              <a:off x="0" y="0"/>
              <a:ext cx="10344277" cy="1588570"/>
              <a:chOff x="0" y="0"/>
              <a:chExt cx="2656412" cy="407945"/>
            </a:xfrm>
          </p:grpSpPr>
          <p:sp>
            <p:nvSpPr>
              <p:cNvPr name="Freeform 6" id="6"/>
              <p:cNvSpPr/>
              <p:nvPr/>
            </p:nvSpPr>
            <p:spPr>
              <a:xfrm flipH="false" flipV="false" rot="0">
                <a:off x="0" y="0"/>
                <a:ext cx="2656412" cy="407945"/>
              </a:xfrm>
              <a:custGeom>
                <a:avLst/>
                <a:gdLst/>
                <a:ahLst/>
                <a:cxnLst/>
                <a:rect r="r" b="b" t="t" l="l"/>
                <a:pathLst>
                  <a:path h="407945" w="2656412">
                    <a:moveTo>
                      <a:pt x="0" y="0"/>
                    </a:moveTo>
                    <a:lnTo>
                      <a:pt x="2656412" y="0"/>
                    </a:lnTo>
                    <a:lnTo>
                      <a:pt x="2656412" y="407945"/>
                    </a:lnTo>
                    <a:lnTo>
                      <a:pt x="0" y="407945"/>
                    </a:lnTo>
                    <a:close/>
                  </a:path>
                </a:pathLst>
              </a:custGeom>
              <a:solidFill>
                <a:srgbClr val="2BA98E"/>
              </a:solidFill>
            </p:spPr>
          </p:sp>
          <p:sp>
            <p:nvSpPr>
              <p:cNvPr name="TextBox 7" id="7"/>
              <p:cNvSpPr txBox="true"/>
              <p:nvPr/>
            </p:nvSpPr>
            <p:spPr>
              <a:xfrm>
                <a:off x="0" y="-28575"/>
                <a:ext cx="2656412" cy="436520"/>
              </a:xfrm>
              <a:prstGeom prst="rect">
                <a:avLst/>
              </a:prstGeom>
            </p:spPr>
            <p:txBody>
              <a:bodyPr anchor="ctr" rtlCol="false" tIns="50800" lIns="50800" bIns="50800" rIns="50800"/>
              <a:lstStyle/>
              <a:p>
                <a:pPr algn="ctr">
                  <a:lnSpc>
                    <a:spcPts val="2380"/>
                  </a:lnSpc>
                </a:pPr>
              </a:p>
            </p:txBody>
          </p:sp>
        </p:grpSp>
        <p:sp>
          <p:nvSpPr>
            <p:cNvPr name="TextBox 8" id="8"/>
            <p:cNvSpPr txBox="true"/>
            <p:nvPr/>
          </p:nvSpPr>
          <p:spPr>
            <a:xfrm rot="0">
              <a:off x="239345" y="-142875"/>
              <a:ext cx="9892302" cy="1573685"/>
            </a:xfrm>
            <a:prstGeom prst="rect">
              <a:avLst/>
            </a:prstGeom>
          </p:spPr>
          <p:txBody>
            <a:bodyPr anchor="t" rtlCol="false" tIns="0" lIns="0" bIns="0" rIns="0">
              <a:spAutoFit/>
            </a:bodyPr>
            <a:lstStyle/>
            <a:p>
              <a:pPr algn="ctr">
                <a:lnSpc>
                  <a:spcPts val="9907"/>
                </a:lnSpc>
              </a:pPr>
              <a:r>
                <a:rPr lang="en-US" sz="7076">
                  <a:solidFill>
                    <a:srgbClr val="FFFFFF"/>
                  </a:solidFill>
                  <a:latin typeface="Canva Sans Bold"/>
                  <a:ea typeface="Canva Sans Bold"/>
                  <a:cs typeface="Canva Sans Bold"/>
                  <a:sym typeface="Canva Sans Bold"/>
                </a:rPr>
                <a:t>Rating Algorithm</a:t>
              </a:r>
            </a:p>
          </p:txBody>
        </p:sp>
      </p:grpSp>
      <p:sp>
        <p:nvSpPr>
          <p:cNvPr name="Freeform 9" id="9"/>
          <p:cNvSpPr/>
          <p:nvPr/>
        </p:nvSpPr>
        <p:spPr>
          <a:xfrm flipH="false" flipV="false" rot="0">
            <a:off x="15396305" y="-414263"/>
            <a:ext cx="3297391" cy="2162026"/>
          </a:xfrm>
          <a:custGeom>
            <a:avLst/>
            <a:gdLst/>
            <a:ahLst/>
            <a:cxnLst/>
            <a:rect r="r" b="b" t="t" l="l"/>
            <a:pathLst>
              <a:path h="2162026" w="3297391">
                <a:moveTo>
                  <a:pt x="0" y="0"/>
                </a:moveTo>
                <a:lnTo>
                  <a:pt x="3297391" y="0"/>
                </a:lnTo>
                <a:lnTo>
                  <a:pt x="3297391" y="2162026"/>
                </a:lnTo>
                <a:lnTo>
                  <a:pt x="0" y="2162026"/>
                </a:lnTo>
                <a:lnTo>
                  <a:pt x="0" y="0"/>
                </a:lnTo>
                <a:close/>
              </a:path>
            </a:pathLst>
          </a:custGeom>
          <a:blipFill>
            <a:blip r:embed="rId5"/>
            <a:stretch>
              <a:fillRect l="0" t="0" r="0" b="0"/>
            </a:stretch>
          </a:blipFill>
        </p:spPr>
      </p:sp>
    </p:spTree>
  </p:cSld>
  <p:clrMapOvr>
    <a:masterClrMapping/>
  </p:clrMapOvr>
  <p:transition spd="fast">
    <p:fade/>
  </p:transition>
  <p:timing>
    <p:tnLst>
      <p:par>
        <p:cTn dur="indefinite" restart="never" nodeType="tmRoot">
          <p:childTnLst>
            <p:video>
              <p:cMediaNode vol="100000">
                <p:cTn fill="hold" display="false">
                  <p:stCondLst>
                    <p:cond delay="indefinite"/>
                  </p:stCondLst>
                </p:cTn>
                <p:tgtEl>
                  <p:spTgt spid="3"/>
                </p:tgtEl>
              </p:cMediaNode>
            </p:video>
          </p:childTnLst>
        </p:cTn>
      </p:par>
    </p:tnLst>
  </p:timing>
</p:sld>
</file>

<file path=ppt/slides/slide24.xml><?xml version="1.0" encoding="utf-8"?>
<p:sld xmlns:p="http://schemas.openxmlformats.org/presentationml/2006/main" xmlns:a="http://schemas.openxmlformats.org/drawingml/2006/main" xmlns:r="http://schemas.openxmlformats.org/officeDocument/2006/relationships">
  <p:cSld>
    <p:bg>
      <p:bgPr>
        <a:solidFill>
          <a:srgbClr val="2BA98E"/>
        </a:solidFill>
      </p:bgPr>
    </p:bg>
    <p:spTree>
      <p:nvGrpSpPr>
        <p:cNvPr id="1" name=""/>
        <p:cNvGrpSpPr/>
        <p:nvPr/>
      </p:nvGrpSpPr>
      <p:grpSpPr>
        <a:xfrm>
          <a:off x="0" y="0"/>
          <a:ext cx="0" cy="0"/>
          <a:chOff x="0" y="0"/>
          <a:chExt cx="0" cy="0"/>
        </a:xfrm>
      </p:grpSpPr>
      <p:grpSp>
        <p:nvGrpSpPr>
          <p:cNvPr name="Group 2" id="2"/>
          <p:cNvGrpSpPr/>
          <p:nvPr/>
        </p:nvGrpSpPr>
        <p:grpSpPr>
          <a:xfrm rot="0">
            <a:off x="17573295" y="8883966"/>
            <a:ext cx="152400" cy="838200"/>
            <a:chOff x="0" y="0"/>
            <a:chExt cx="203200" cy="1117600"/>
          </a:xfrm>
        </p:grpSpPr>
        <p:grpSp>
          <p:nvGrpSpPr>
            <p:cNvPr name="Group 3" id="3"/>
            <p:cNvGrpSpPr>
              <a:grpSpLocks noChangeAspect="true"/>
            </p:cNvGrpSpPr>
            <p:nvPr/>
          </p:nvGrpSpPr>
          <p:grpSpPr>
            <a:xfrm rot="-10800000">
              <a:off x="0" y="609600"/>
              <a:ext cx="203200" cy="203200"/>
              <a:chOff x="0" y="0"/>
              <a:chExt cx="6355080" cy="6355080"/>
            </a:xfrm>
          </p:grpSpPr>
          <p:sp>
            <p:nvSpPr>
              <p:cNvPr name="Freeform 4" id="4"/>
              <p:cNvSpPr/>
              <p:nvPr/>
            </p:nvSpPr>
            <p:spPr>
              <a:xfrm flipH="false" flipV="false" rot="0">
                <a:off x="0" y="0"/>
                <a:ext cx="6355080" cy="6355080"/>
              </a:xfrm>
              <a:custGeom>
                <a:avLst/>
                <a:gdLst/>
                <a:ahLst/>
                <a:cxnLst/>
                <a:rect r="r" b="b" t="t" l="l"/>
                <a:pathLst>
                  <a:path h="6355080" w="6355080">
                    <a:moveTo>
                      <a:pt x="3177540" y="6355080"/>
                    </a:moveTo>
                    <a:cubicBezTo>
                      <a:pt x="2329180" y="6355080"/>
                      <a:pt x="1530350" y="6024880"/>
                      <a:pt x="930910" y="5424170"/>
                    </a:cubicBezTo>
                    <a:cubicBezTo>
                      <a:pt x="330200" y="4824730"/>
                      <a:pt x="0" y="4025900"/>
                      <a:pt x="0" y="3177540"/>
                    </a:cubicBezTo>
                    <a:cubicBezTo>
                      <a:pt x="0" y="2329180"/>
                      <a:pt x="330200" y="1530350"/>
                      <a:pt x="930910" y="930910"/>
                    </a:cubicBezTo>
                    <a:cubicBezTo>
                      <a:pt x="1530350" y="330200"/>
                      <a:pt x="2329180" y="0"/>
                      <a:pt x="3177540" y="0"/>
                    </a:cubicBezTo>
                    <a:cubicBezTo>
                      <a:pt x="4025900" y="0"/>
                      <a:pt x="4824730" y="330200"/>
                      <a:pt x="5424170" y="930910"/>
                    </a:cubicBezTo>
                    <a:cubicBezTo>
                      <a:pt x="6024880" y="1531620"/>
                      <a:pt x="6355080" y="2329180"/>
                      <a:pt x="6355080" y="3177540"/>
                    </a:cubicBezTo>
                    <a:cubicBezTo>
                      <a:pt x="6355080" y="4025900"/>
                      <a:pt x="6024880" y="4824730"/>
                      <a:pt x="5424170" y="5424170"/>
                    </a:cubicBezTo>
                    <a:cubicBezTo>
                      <a:pt x="4824730" y="6024880"/>
                      <a:pt x="4025900" y="6355080"/>
                      <a:pt x="3177540" y="6355080"/>
                    </a:cubicBezTo>
                    <a:close/>
                    <a:moveTo>
                      <a:pt x="3177540" y="190500"/>
                    </a:moveTo>
                    <a:cubicBezTo>
                      <a:pt x="2379980" y="190500"/>
                      <a:pt x="1629410" y="501650"/>
                      <a:pt x="1065530" y="1065530"/>
                    </a:cubicBezTo>
                    <a:cubicBezTo>
                      <a:pt x="501650" y="1629410"/>
                      <a:pt x="190500" y="2379980"/>
                      <a:pt x="190500" y="3177540"/>
                    </a:cubicBezTo>
                    <a:cubicBezTo>
                      <a:pt x="190500" y="3975100"/>
                      <a:pt x="501650" y="4725670"/>
                      <a:pt x="1065530" y="5289550"/>
                    </a:cubicBezTo>
                    <a:cubicBezTo>
                      <a:pt x="1629410" y="5853430"/>
                      <a:pt x="2379980" y="6164580"/>
                      <a:pt x="3177540" y="6164580"/>
                    </a:cubicBezTo>
                    <a:cubicBezTo>
                      <a:pt x="3975100" y="6164580"/>
                      <a:pt x="4725670" y="5853430"/>
                      <a:pt x="5289550" y="5289550"/>
                    </a:cubicBezTo>
                    <a:cubicBezTo>
                      <a:pt x="5853430" y="4725670"/>
                      <a:pt x="6164580" y="3975100"/>
                      <a:pt x="6164580" y="3177540"/>
                    </a:cubicBezTo>
                    <a:cubicBezTo>
                      <a:pt x="6164580" y="2379980"/>
                      <a:pt x="5853430" y="1629410"/>
                      <a:pt x="5289550" y="1065530"/>
                    </a:cubicBezTo>
                    <a:cubicBezTo>
                      <a:pt x="4725670" y="501650"/>
                      <a:pt x="3975100" y="190500"/>
                      <a:pt x="3177540" y="190500"/>
                    </a:cubicBezTo>
                    <a:close/>
                  </a:path>
                </a:pathLst>
              </a:custGeom>
              <a:solidFill>
                <a:srgbClr val="FFFFFF"/>
              </a:solidFill>
            </p:spPr>
          </p:sp>
        </p:grpSp>
        <p:grpSp>
          <p:nvGrpSpPr>
            <p:cNvPr name="Group 5" id="5"/>
            <p:cNvGrpSpPr>
              <a:grpSpLocks noChangeAspect="true"/>
            </p:cNvGrpSpPr>
            <p:nvPr/>
          </p:nvGrpSpPr>
          <p:grpSpPr>
            <a:xfrm rot="-10800000">
              <a:off x="0" y="914400"/>
              <a:ext cx="203200" cy="203200"/>
              <a:chOff x="0" y="0"/>
              <a:chExt cx="6355080" cy="6355080"/>
            </a:xfrm>
          </p:grpSpPr>
          <p:sp>
            <p:nvSpPr>
              <p:cNvPr name="Freeform 6" id="6"/>
              <p:cNvSpPr/>
              <p:nvPr/>
            </p:nvSpPr>
            <p:spPr>
              <a:xfrm flipH="false" flipV="false" rot="0">
                <a:off x="0" y="0"/>
                <a:ext cx="6355080" cy="6355080"/>
              </a:xfrm>
              <a:custGeom>
                <a:avLst/>
                <a:gdLst/>
                <a:ahLst/>
                <a:cxnLst/>
                <a:rect r="r" b="b" t="t" l="l"/>
                <a:pathLst>
                  <a:path h="6355080" w="6355080">
                    <a:moveTo>
                      <a:pt x="3177540" y="6355080"/>
                    </a:moveTo>
                    <a:cubicBezTo>
                      <a:pt x="2329180" y="6355080"/>
                      <a:pt x="1530350" y="6024880"/>
                      <a:pt x="930910" y="5424170"/>
                    </a:cubicBezTo>
                    <a:cubicBezTo>
                      <a:pt x="330200" y="4824730"/>
                      <a:pt x="0" y="4025900"/>
                      <a:pt x="0" y="3177540"/>
                    </a:cubicBezTo>
                    <a:cubicBezTo>
                      <a:pt x="0" y="2329180"/>
                      <a:pt x="330200" y="1530350"/>
                      <a:pt x="930910" y="930910"/>
                    </a:cubicBezTo>
                    <a:cubicBezTo>
                      <a:pt x="1530350" y="330200"/>
                      <a:pt x="2329180" y="0"/>
                      <a:pt x="3177540" y="0"/>
                    </a:cubicBezTo>
                    <a:cubicBezTo>
                      <a:pt x="4025900" y="0"/>
                      <a:pt x="4824730" y="330200"/>
                      <a:pt x="5424170" y="930910"/>
                    </a:cubicBezTo>
                    <a:cubicBezTo>
                      <a:pt x="6024880" y="1531620"/>
                      <a:pt x="6355080" y="2329180"/>
                      <a:pt x="6355080" y="3177540"/>
                    </a:cubicBezTo>
                    <a:cubicBezTo>
                      <a:pt x="6355080" y="4025900"/>
                      <a:pt x="6024880" y="4824730"/>
                      <a:pt x="5424170" y="5424170"/>
                    </a:cubicBezTo>
                    <a:cubicBezTo>
                      <a:pt x="4824730" y="6024880"/>
                      <a:pt x="4025900" y="6355080"/>
                      <a:pt x="3177540" y="6355080"/>
                    </a:cubicBezTo>
                    <a:close/>
                    <a:moveTo>
                      <a:pt x="3177540" y="190500"/>
                    </a:moveTo>
                    <a:cubicBezTo>
                      <a:pt x="2379980" y="190500"/>
                      <a:pt x="1629410" y="501650"/>
                      <a:pt x="1065530" y="1065530"/>
                    </a:cubicBezTo>
                    <a:cubicBezTo>
                      <a:pt x="501650" y="1629410"/>
                      <a:pt x="190500" y="2379980"/>
                      <a:pt x="190500" y="3177540"/>
                    </a:cubicBezTo>
                    <a:cubicBezTo>
                      <a:pt x="190500" y="3975100"/>
                      <a:pt x="501650" y="4725670"/>
                      <a:pt x="1065530" y="5289550"/>
                    </a:cubicBezTo>
                    <a:cubicBezTo>
                      <a:pt x="1629410" y="5853430"/>
                      <a:pt x="2379980" y="6164580"/>
                      <a:pt x="3177540" y="6164580"/>
                    </a:cubicBezTo>
                    <a:cubicBezTo>
                      <a:pt x="3975100" y="6164580"/>
                      <a:pt x="4725670" y="5853430"/>
                      <a:pt x="5289550" y="5289550"/>
                    </a:cubicBezTo>
                    <a:cubicBezTo>
                      <a:pt x="5853430" y="4725670"/>
                      <a:pt x="6164580" y="3975100"/>
                      <a:pt x="6164580" y="3177540"/>
                    </a:cubicBezTo>
                    <a:cubicBezTo>
                      <a:pt x="6164580" y="2379980"/>
                      <a:pt x="5853430" y="1629410"/>
                      <a:pt x="5289550" y="1065530"/>
                    </a:cubicBezTo>
                    <a:cubicBezTo>
                      <a:pt x="4725670" y="501650"/>
                      <a:pt x="3975100" y="190500"/>
                      <a:pt x="3177540" y="190500"/>
                    </a:cubicBezTo>
                    <a:close/>
                  </a:path>
                </a:pathLst>
              </a:custGeom>
              <a:solidFill>
                <a:srgbClr val="FFFFFF"/>
              </a:solidFill>
            </p:spPr>
          </p:sp>
        </p:grpSp>
        <p:grpSp>
          <p:nvGrpSpPr>
            <p:cNvPr name="Group 7" id="7"/>
            <p:cNvGrpSpPr>
              <a:grpSpLocks noChangeAspect="true"/>
            </p:cNvGrpSpPr>
            <p:nvPr/>
          </p:nvGrpSpPr>
          <p:grpSpPr>
            <a:xfrm rot="-10800000">
              <a:off x="0" y="304800"/>
              <a:ext cx="203200" cy="203200"/>
              <a:chOff x="0" y="0"/>
              <a:chExt cx="6355080" cy="6355080"/>
            </a:xfrm>
          </p:grpSpPr>
          <p:sp>
            <p:nvSpPr>
              <p:cNvPr name="Freeform 8" id="8"/>
              <p:cNvSpPr/>
              <p:nvPr/>
            </p:nvSpPr>
            <p:spPr>
              <a:xfrm flipH="false" flipV="false" rot="0">
                <a:off x="0" y="0"/>
                <a:ext cx="6355080" cy="6355080"/>
              </a:xfrm>
              <a:custGeom>
                <a:avLst/>
                <a:gdLst/>
                <a:ahLst/>
                <a:cxnLst/>
                <a:rect r="r" b="b" t="t" l="l"/>
                <a:pathLst>
                  <a:path h="6355080" w="6355080">
                    <a:moveTo>
                      <a:pt x="3177540" y="6355080"/>
                    </a:moveTo>
                    <a:cubicBezTo>
                      <a:pt x="2329180" y="6355080"/>
                      <a:pt x="1530350" y="6024880"/>
                      <a:pt x="930910" y="5424170"/>
                    </a:cubicBezTo>
                    <a:cubicBezTo>
                      <a:pt x="330200" y="4824730"/>
                      <a:pt x="0" y="4025900"/>
                      <a:pt x="0" y="3177540"/>
                    </a:cubicBezTo>
                    <a:cubicBezTo>
                      <a:pt x="0" y="2329180"/>
                      <a:pt x="330200" y="1530350"/>
                      <a:pt x="930910" y="930910"/>
                    </a:cubicBezTo>
                    <a:cubicBezTo>
                      <a:pt x="1530350" y="330200"/>
                      <a:pt x="2329180" y="0"/>
                      <a:pt x="3177540" y="0"/>
                    </a:cubicBezTo>
                    <a:cubicBezTo>
                      <a:pt x="4025900" y="0"/>
                      <a:pt x="4824730" y="330200"/>
                      <a:pt x="5424170" y="930910"/>
                    </a:cubicBezTo>
                    <a:cubicBezTo>
                      <a:pt x="6024880" y="1531620"/>
                      <a:pt x="6355080" y="2329180"/>
                      <a:pt x="6355080" y="3177540"/>
                    </a:cubicBezTo>
                    <a:cubicBezTo>
                      <a:pt x="6355080" y="4025900"/>
                      <a:pt x="6024880" y="4824730"/>
                      <a:pt x="5424170" y="5424170"/>
                    </a:cubicBezTo>
                    <a:cubicBezTo>
                      <a:pt x="4824730" y="6024880"/>
                      <a:pt x="4025900" y="6355080"/>
                      <a:pt x="3177540" y="6355080"/>
                    </a:cubicBezTo>
                    <a:close/>
                    <a:moveTo>
                      <a:pt x="3177540" y="190500"/>
                    </a:moveTo>
                    <a:cubicBezTo>
                      <a:pt x="2379980" y="190500"/>
                      <a:pt x="1629410" y="501650"/>
                      <a:pt x="1065530" y="1065530"/>
                    </a:cubicBezTo>
                    <a:cubicBezTo>
                      <a:pt x="501650" y="1629410"/>
                      <a:pt x="190500" y="2379980"/>
                      <a:pt x="190500" y="3177540"/>
                    </a:cubicBezTo>
                    <a:cubicBezTo>
                      <a:pt x="190500" y="3975100"/>
                      <a:pt x="501650" y="4725670"/>
                      <a:pt x="1065530" y="5289550"/>
                    </a:cubicBezTo>
                    <a:cubicBezTo>
                      <a:pt x="1629410" y="5853430"/>
                      <a:pt x="2379980" y="6164580"/>
                      <a:pt x="3177540" y="6164580"/>
                    </a:cubicBezTo>
                    <a:cubicBezTo>
                      <a:pt x="3975100" y="6164580"/>
                      <a:pt x="4725670" y="5853430"/>
                      <a:pt x="5289550" y="5289550"/>
                    </a:cubicBezTo>
                    <a:cubicBezTo>
                      <a:pt x="5853430" y="4725670"/>
                      <a:pt x="6164580" y="3975100"/>
                      <a:pt x="6164580" y="3177540"/>
                    </a:cubicBezTo>
                    <a:cubicBezTo>
                      <a:pt x="6164580" y="2379980"/>
                      <a:pt x="5853430" y="1629410"/>
                      <a:pt x="5289550" y="1065530"/>
                    </a:cubicBezTo>
                    <a:cubicBezTo>
                      <a:pt x="4725670" y="501650"/>
                      <a:pt x="3975100" y="190500"/>
                      <a:pt x="3177540" y="190500"/>
                    </a:cubicBezTo>
                    <a:close/>
                  </a:path>
                </a:pathLst>
              </a:custGeom>
              <a:solidFill>
                <a:srgbClr val="FFFFFF"/>
              </a:solidFill>
            </p:spPr>
          </p:sp>
        </p:grpSp>
        <p:grpSp>
          <p:nvGrpSpPr>
            <p:cNvPr name="Group 9" id="9"/>
            <p:cNvGrpSpPr/>
            <p:nvPr/>
          </p:nvGrpSpPr>
          <p:grpSpPr>
            <a:xfrm rot="0">
              <a:off x="0" y="0"/>
              <a:ext cx="203200" cy="203200"/>
              <a:chOff x="0" y="0"/>
              <a:chExt cx="6350000" cy="6350000"/>
            </a:xfrm>
          </p:grpSpPr>
          <p:sp>
            <p:nvSpPr>
              <p:cNvPr name="Freeform 10" id="10"/>
              <p:cNvSpPr/>
              <p:nvPr/>
            </p:nvSpPr>
            <p:spPr>
              <a:xfrm flipH="false" flipV="false" rot="0">
                <a:off x="0" y="0"/>
                <a:ext cx="6350000" cy="6350000"/>
              </a:xfrm>
              <a:custGeom>
                <a:avLst/>
                <a:gdLst/>
                <a:ahLst/>
                <a:cxnLst/>
                <a:rect r="r" b="b" t="t" l="l"/>
                <a:pathLst>
                  <a:path h="6350000" w="6350000">
                    <a:moveTo>
                      <a:pt x="3175000" y="0"/>
                    </a:moveTo>
                    <a:cubicBezTo>
                      <a:pt x="1421496" y="0"/>
                      <a:pt x="0" y="1421496"/>
                      <a:pt x="0" y="3175000"/>
                    </a:cubicBezTo>
                    <a:cubicBezTo>
                      <a:pt x="0" y="4928504"/>
                      <a:pt x="1421496" y="6350000"/>
                      <a:pt x="3175000" y="6350000"/>
                    </a:cubicBezTo>
                    <a:cubicBezTo>
                      <a:pt x="4928504" y="6350000"/>
                      <a:pt x="6350000" y="4928504"/>
                      <a:pt x="6350000" y="3175000"/>
                    </a:cubicBezTo>
                    <a:cubicBezTo>
                      <a:pt x="6350000" y="1421496"/>
                      <a:pt x="4928504" y="0"/>
                      <a:pt x="3175000" y="0"/>
                    </a:cubicBezTo>
                    <a:close/>
                  </a:path>
                </a:pathLst>
              </a:custGeom>
              <a:solidFill>
                <a:srgbClr val="FFFFFF"/>
              </a:solidFill>
            </p:spPr>
          </p:sp>
        </p:grpSp>
      </p:grpSp>
      <p:grpSp>
        <p:nvGrpSpPr>
          <p:cNvPr name="Group 11" id="11"/>
          <p:cNvGrpSpPr/>
          <p:nvPr/>
        </p:nvGrpSpPr>
        <p:grpSpPr>
          <a:xfrm rot="0">
            <a:off x="1887925" y="2389282"/>
            <a:ext cx="12715482" cy="5508436"/>
            <a:chOff x="0" y="0"/>
            <a:chExt cx="16953976" cy="7344581"/>
          </a:xfrm>
        </p:grpSpPr>
        <p:grpSp>
          <p:nvGrpSpPr>
            <p:cNvPr name="Group 12" id="12"/>
            <p:cNvGrpSpPr/>
            <p:nvPr/>
          </p:nvGrpSpPr>
          <p:grpSpPr>
            <a:xfrm rot="0">
              <a:off x="0" y="1578559"/>
              <a:ext cx="16932949" cy="1781478"/>
              <a:chOff x="0" y="0"/>
              <a:chExt cx="3344780" cy="351897"/>
            </a:xfrm>
          </p:grpSpPr>
          <p:sp>
            <p:nvSpPr>
              <p:cNvPr name="Freeform 13" id="13"/>
              <p:cNvSpPr/>
              <p:nvPr/>
            </p:nvSpPr>
            <p:spPr>
              <a:xfrm flipH="false" flipV="false" rot="0">
                <a:off x="0" y="0"/>
                <a:ext cx="3344780" cy="351897"/>
              </a:xfrm>
              <a:custGeom>
                <a:avLst/>
                <a:gdLst/>
                <a:ahLst/>
                <a:cxnLst/>
                <a:rect r="r" b="b" t="t" l="l"/>
                <a:pathLst>
                  <a:path h="351897" w="3344780">
                    <a:moveTo>
                      <a:pt x="0" y="0"/>
                    </a:moveTo>
                    <a:lnTo>
                      <a:pt x="3344780" y="0"/>
                    </a:lnTo>
                    <a:lnTo>
                      <a:pt x="3344780" y="351897"/>
                    </a:lnTo>
                    <a:lnTo>
                      <a:pt x="0" y="351897"/>
                    </a:lnTo>
                    <a:close/>
                  </a:path>
                </a:pathLst>
              </a:custGeom>
              <a:solidFill>
                <a:srgbClr val="FDFDFD"/>
              </a:solidFill>
            </p:spPr>
          </p:sp>
          <p:sp>
            <p:nvSpPr>
              <p:cNvPr name="TextBox 14" id="14"/>
              <p:cNvSpPr txBox="true"/>
              <p:nvPr/>
            </p:nvSpPr>
            <p:spPr>
              <a:xfrm>
                <a:off x="0" y="-28575"/>
                <a:ext cx="3344780" cy="380472"/>
              </a:xfrm>
              <a:prstGeom prst="rect">
                <a:avLst/>
              </a:prstGeom>
            </p:spPr>
            <p:txBody>
              <a:bodyPr anchor="ctr" rtlCol="false" tIns="52162" lIns="52162" bIns="52162" rIns="52162"/>
              <a:lstStyle/>
              <a:p>
                <a:pPr algn="ctr">
                  <a:lnSpc>
                    <a:spcPts val="2380"/>
                  </a:lnSpc>
                </a:pPr>
              </a:p>
            </p:txBody>
          </p:sp>
        </p:grpSp>
        <p:sp>
          <p:nvSpPr>
            <p:cNvPr name="TextBox 15" id="15"/>
            <p:cNvSpPr txBox="true"/>
            <p:nvPr/>
          </p:nvSpPr>
          <p:spPr>
            <a:xfrm rot="0">
              <a:off x="273278" y="95250"/>
              <a:ext cx="16680698" cy="3036346"/>
            </a:xfrm>
            <a:prstGeom prst="rect">
              <a:avLst/>
            </a:prstGeom>
          </p:spPr>
          <p:txBody>
            <a:bodyPr anchor="t" rtlCol="false" tIns="0" lIns="0" bIns="0" rIns="0">
              <a:spAutoFit/>
            </a:bodyPr>
            <a:lstStyle/>
            <a:p>
              <a:pPr algn="l">
                <a:lnSpc>
                  <a:spcPts val="5843"/>
                </a:lnSpc>
              </a:pPr>
              <a:r>
                <a:rPr lang="en-US" sz="5843" spc="116">
                  <a:solidFill>
                    <a:srgbClr val="FFFFFF"/>
                  </a:solidFill>
                  <a:latin typeface="Raleway Thin"/>
                  <a:ea typeface="Raleway Thin"/>
                  <a:cs typeface="Raleway Thin"/>
                  <a:sym typeface="Raleway Thin"/>
                </a:rPr>
                <a:t>Calculate Weighted Average:</a:t>
              </a:r>
            </a:p>
            <a:p>
              <a:pPr algn="l">
                <a:lnSpc>
                  <a:spcPts val="5843"/>
                </a:lnSpc>
              </a:pPr>
            </a:p>
            <a:p>
              <a:pPr algn="l">
                <a:lnSpc>
                  <a:spcPts val="5843"/>
                </a:lnSpc>
              </a:pPr>
              <a:r>
                <a:rPr lang="en-US" sz="5843" spc="116">
                  <a:solidFill>
                    <a:srgbClr val="2BA98E"/>
                  </a:solidFill>
                  <a:latin typeface="Raleway"/>
                  <a:ea typeface="Raleway"/>
                  <a:cs typeface="Raleway"/>
                  <a:sym typeface="Raleway"/>
                </a:rPr>
                <a:t>Weighted Average=∑(Ri×Wi​)​ / ∑Wi</a:t>
              </a:r>
            </a:p>
          </p:txBody>
        </p:sp>
        <p:sp>
          <p:nvSpPr>
            <p:cNvPr name="TextBox 16" id="16"/>
            <p:cNvSpPr txBox="true"/>
            <p:nvPr/>
          </p:nvSpPr>
          <p:spPr>
            <a:xfrm rot="0">
              <a:off x="273278" y="3192198"/>
              <a:ext cx="14602792" cy="4152383"/>
            </a:xfrm>
            <a:prstGeom prst="rect">
              <a:avLst/>
            </a:prstGeom>
          </p:spPr>
          <p:txBody>
            <a:bodyPr anchor="t" rtlCol="false" tIns="0" lIns="0" bIns="0" rIns="0">
              <a:spAutoFit/>
            </a:bodyPr>
            <a:lstStyle/>
            <a:p>
              <a:pPr algn="l">
                <a:lnSpc>
                  <a:spcPts val="6312"/>
                </a:lnSpc>
              </a:pPr>
              <a:r>
                <a:rPr lang="en-US" sz="3945" spc="78">
                  <a:solidFill>
                    <a:srgbClr val="FFFFFF"/>
                  </a:solidFill>
                  <a:latin typeface="Raleway"/>
                  <a:ea typeface="Raleway"/>
                  <a:cs typeface="Raleway"/>
                  <a:sym typeface="Raleway"/>
                </a:rPr>
                <a:t>where :</a:t>
              </a:r>
            </a:p>
            <a:p>
              <a:pPr algn="l">
                <a:lnSpc>
                  <a:spcPts val="6312"/>
                </a:lnSpc>
              </a:pPr>
              <a:r>
                <a:rPr lang="en-US" sz="3945" spc="78">
                  <a:solidFill>
                    <a:srgbClr val="FFFFFF"/>
                  </a:solidFill>
                  <a:latin typeface="Raleway Bold"/>
                  <a:ea typeface="Raleway Bold"/>
                  <a:cs typeface="Raleway Bold"/>
                  <a:sym typeface="Raleway Bold"/>
                </a:rPr>
                <a:t>Ri​:   </a:t>
              </a:r>
              <a:r>
                <a:rPr lang="en-US" sz="3945" spc="78">
                  <a:solidFill>
                    <a:srgbClr val="FFFFFF"/>
                  </a:solidFill>
                  <a:latin typeface="Raleway"/>
                  <a:ea typeface="Raleway"/>
                  <a:cs typeface="Raleway"/>
                  <a:sym typeface="Raleway"/>
                </a:rPr>
                <a:t>is the rating value given by the ith user.</a:t>
              </a:r>
            </a:p>
            <a:p>
              <a:pPr algn="l">
                <a:lnSpc>
                  <a:spcPts val="6312"/>
                </a:lnSpc>
              </a:pPr>
              <a:r>
                <a:rPr lang="en-US" sz="3945" spc="78">
                  <a:solidFill>
                    <a:srgbClr val="FFFFFF"/>
                  </a:solidFill>
                  <a:latin typeface="Raleway Bold"/>
                  <a:ea typeface="Raleway Bold"/>
                  <a:cs typeface="Raleway Bold"/>
                  <a:sym typeface="Raleway Bold"/>
                </a:rPr>
                <a:t>Wi​:</a:t>
              </a:r>
              <a:r>
                <a:rPr lang="en-US" sz="3945" spc="78">
                  <a:solidFill>
                    <a:srgbClr val="FFFFFF"/>
                  </a:solidFill>
                  <a:latin typeface="Raleway"/>
                  <a:ea typeface="Raleway"/>
                  <a:cs typeface="Raleway"/>
                  <a:sym typeface="Raleway"/>
                </a:rPr>
                <a:t> is the weight assigned to the ith </a:t>
              </a:r>
            </a:p>
            <a:p>
              <a:pPr algn="l">
                <a:lnSpc>
                  <a:spcPts val="6312"/>
                </a:lnSpc>
              </a:pPr>
              <a:r>
                <a:rPr lang="en-US" sz="3945" spc="78">
                  <a:solidFill>
                    <a:srgbClr val="FFFFFF"/>
                  </a:solidFill>
                  <a:latin typeface="Raleway"/>
                  <a:ea typeface="Raleway"/>
                  <a:cs typeface="Raleway"/>
                  <a:sym typeface="Raleway"/>
                </a:rPr>
                <a:t>       user’s rating based on their credibility  </a:t>
              </a:r>
            </a:p>
          </p:txBody>
        </p:sp>
      </p:grpSp>
      <p:grpSp>
        <p:nvGrpSpPr>
          <p:cNvPr name="Group 17" id="17"/>
          <p:cNvGrpSpPr/>
          <p:nvPr/>
        </p:nvGrpSpPr>
        <p:grpSpPr>
          <a:xfrm rot="0">
            <a:off x="659087" y="799354"/>
            <a:ext cx="739226" cy="739226"/>
            <a:chOff x="0" y="0"/>
            <a:chExt cx="985634" cy="985634"/>
          </a:xfrm>
        </p:grpSpPr>
        <p:grpSp>
          <p:nvGrpSpPr>
            <p:cNvPr name="Group 18" id="18"/>
            <p:cNvGrpSpPr/>
            <p:nvPr/>
          </p:nvGrpSpPr>
          <p:grpSpPr>
            <a:xfrm rot="0">
              <a:off x="199514" y="385642"/>
              <a:ext cx="586607" cy="214351"/>
              <a:chOff x="0" y="0"/>
              <a:chExt cx="1174741" cy="429260"/>
            </a:xfrm>
          </p:grpSpPr>
          <p:sp>
            <p:nvSpPr>
              <p:cNvPr name="Freeform 19" id="19"/>
              <p:cNvSpPr/>
              <p:nvPr/>
            </p:nvSpPr>
            <p:spPr>
              <a:xfrm flipH="false" flipV="false" rot="0">
                <a:off x="0" y="-5080"/>
                <a:ext cx="1174741" cy="434340"/>
              </a:xfrm>
              <a:custGeom>
                <a:avLst/>
                <a:gdLst/>
                <a:ahLst/>
                <a:cxnLst/>
                <a:rect r="r" b="b" t="t" l="l"/>
                <a:pathLst>
                  <a:path h="434340" w="1174741">
                    <a:moveTo>
                      <a:pt x="1156961" y="187960"/>
                    </a:moveTo>
                    <a:lnTo>
                      <a:pt x="895341" y="11430"/>
                    </a:lnTo>
                    <a:cubicBezTo>
                      <a:pt x="877561" y="0"/>
                      <a:pt x="854701" y="3810"/>
                      <a:pt x="842001" y="21590"/>
                    </a:cubicBezTo>
                    <a:cubicBezTo>
                      <a:pt x="830571" y="39370"/>
                      <a:pt x="834381" y="62230"/>
                      <a:pt x="852161" y="74930"/>
                    </a:cubicBezTo>
                    <a:lnTo>
                      <a:pt x="1010911" y="181610"/>
                    </a:lnTo>
                    <a:lnTo>
                      <a:pt x="0" y="181610"/>
                    </a:lnTo>
                    <a:lnTo>
                      <a:pt x="0" y="257810"/>
                    </a:lnTo>
                    <a:lnTo>
                      <a:pt x="1010911" y="257810"/>
                    </a:lnTo>
                    <a:lnTo>
                      <a:pt x="852161" y="364490"/>
                    </a:lnTo>
                    <a:cubicBezTo>
                      <a:pt x="834381" y="375920"/>
                      <a:pt x="830571" y="400050"/>
                      <a:pt x="842001" y="417830"/>
                    </a:cubicBezTo>
                    <a:cubicBezTo>
                      <a:pt x="849621" y="429260"/>
                      <a:pt x="861051" y="434340"/>
                      <a:pt x="873751" y="434340"/>
                    </a:cubicBezTo>
                    <a:cubicBezTo>
                      <a:pt x="881371" y="434340"/>
                      <a:pt x="888991" y="431800"/>
                      <a:pt x="895341" y="427990"/>
                    </a:cubicBezTo>
                    <a:lnTo>
                      <a:pt x="1158231" y="251460"/>
                    </a:lnTo>
                    <a:cubicBezTo>
                      <a:pt x="1168391" y="243840"/>
                      <a:pt x="1174741" y="232410"/>
                      <a:pt x="1174741" y="219710"/>
                    </a:cubicBezTo>
                    <a:cubicBezTo>
                      <a:pt x="1174741" y="207010"/>
                      <a:pt x="1168391" y="195580"/>
                      <a:pt x="1156961" y="187960"/>
                    </a:cubicBezTo>
                    <a:close/>
                  </a:path>
                </a:pathLst>
              </a:custGeom>
              <a:solidFill>
                <a:srgbClr val="FFFFFF"/>
              </a:solidFill>
            </p:spPr>
          </p:sp>
        </p:grpSp>
        <p:grpSp>
          <p:nvGrpSpPr>
            <p:cNvPr name="Group 20" id="20"/>
            <p:cNvGrpSpPr>
              <a:grpSpLocks noChangeAspect="true"/>
            </p:cNvGrpSpPr>
            <p:nvPr/>
          </p:nvGrpSpPr>
          <p:grpSpPr>
            <a:xfrm rot="0">
              <a:off x="0" y="0"/>
              <a:ext cx="985634" cy="985634"/>
              <a:chOff x="0" y="0"/>
              <a:chExt cx="6355080" cy="6355080"/>
            </a:xfrm>
          </p:grpSpPr>
          <p:sp>
            <p:nvSpPr>
              <p:cNvPr name="Freeform 21" id="21"/>
              <p:cNvSpPr/>
              <p:nvPr/>
            </p:nvSpPr>
            <p:spPr>
              <a:xfrm flipH="false" flipV="false" rot="0">
                <a:off x="0" y="0"/>
                <a:ext cx="6355080" cy="6355080"/>
              </a:xfrm>
              <a:custGeom>
                <a:avLst/>
                <a:gdLst/>
                <a:ahLst/>
                <a:cxnLst/>
                <a:rect r="r" b="b" t="t" l="l"/>
                <a:pathLst>
                  <a:path h="6355080" w="6355080">
                    <a:moveTo>
                      <a:pt x="3177540" y="6355080"/>
                    </a:moveTo>
                    <a:cubicBezTo>
                      <a:pt x="2329180" y="6355080"/>
                      <a:pt x="1530350" y="6024880"/>
                      <a:pt x="930910" y="5424170"/>
                    </a:cubicBezTo>
                    <a:cubicBezTo>
                      <a:pt x="330200" y="4824730"/>
                      <a:pt x="0" y="4025900"/>
                      <a:pt x="0" y="3177540"/>
                    </a:cubicBezTo>
                    <a:cubicBezTo>
                      <a:pt x="0" y="2329180"/>
                      <a:pt x="330200" y="1530350"/>
                      <a:pt x="930910" y="930910"/>
                    </a:cubicBezTo>
                    <a:cubicBezTo>
                      <a:pt x="1530350" y="330200"/>
                      <a:pt x="2329180" y="0"/>
                      <a:pt x="3177540" y="0"/>
                    </a:cubicBezTo>
                    <a:cubicBezTo>
                      <a:pt x="4025900" y="0"/>
                      <a:pt x="4824730" y="330200"/>
                      <a:pt x="5424170" y="930910"/>
                    </a:cubicBezTo>
                    <a:cubicBezTo>
                      <a:pt x="6024880" y="1531620"/>
                      <a:pt x="6355080" y="2329180"/>
                      <a:pt x="6355080" y="3177540"/>
                    </a:cubicBezTo>
                    <a:cubicBezTo>
                      <a:pt x="6355080" y="4025900"/>
                      <a:pt x="6024880" y="4824730"/>
                      <a:pt x="5424170" y="5424170"/>
                    </a:cubicBezTo>
                    <a:cubicBezTo>
                      <a:pt x="4824730" y="6024880"/>
                      <a:pt x="4025900" y="6355080"/>
                      <a:pt x="3177540" y="6355080"/>
                    </a:cubicBezTo>
                    <a:close/>
                    <a:moveTo>
                      <a:pt x="3177540" y="190500"/>
                    </a:moveTo>
                    <a:cubicBezTo>
                      <a:pt x="2379980" y="190500"/>
                      <a:pt x="1629410" y="501650"/>
                      <a:pt x="1065530" y="1065530"/>
                    </a:cubicBezTo>
                    <a:cubicBezTo>
                      <a:pt x="501650" y="1629410"/>
                      <a:pt x="190500" y="2379980"/>
                      <a:pt x="190500" y="3177540"/>
                    </a:cubicBezTo>
                    <a:cubicBezTo>
                      <a:pt x="190500" y="3975100"/>
                      <a:pt x="501650" y="4725670"/>
                      <a:pt x="1065530" y="5289550"/>
                    </a:cubicBezTo>
                    <a:cubicBezTo>
                      <a:pt x="1629410" y="5853430"/>
                      <a:pt x="2379980" y="6164580"/>
                      <a:pt x="3177540" y="6164580"/>
                    </a:cubicBezTo>
                    <a:cubicBezTo>
                      <a:pt x="3975100" y="6164580"/>
                      <a:pt x="4725670" y="5853430"/>
                      <a:pt x="5289550" y="5289550"/>
                    </a:cubicBezTo>
                    <a:cubicBezTo>
                      <a:pt x="5853430" y="4725670"/>
                      <a:pt x="6164580" y="3975100"/>
                      <a:pt x="6164580" y="3177540"/>
                    </a:cubicBezTo>
                    <a:cubicBezTo>
                      <a:pt x="6164580" y="2379980"/>
                      <a:pt x="5853430" y="1629410"/>
                      <a:pt x="5289550" y="1065530"/>
                    </a:cubicBezTo>
                    <a:cubicBezTo>
                      <a:pt x="4725670" y="501650"/>
                      <a:pt x="3975100" y="190500"/>
                      <a:pt x="3177540" y="190500"/>
                    </a:cubicBezTo>
                    <a:close/>
                  </a:path>
                </a:pathLst>
              </a:custGeom>
              <a:solidFill>
                <a:srgbClr val="FFFFFF"/>
              </a:solidFill>
            </p:spPr>
          </p:sp>
        </p:grpSp>
      </p:grpSp>
      <p:sp>
        <p:nvSpPr>
          <p:cNvPr name="Freeform 22" id="22"/>
          <p:cNvSpPr/>
          <p:nvPr/>
        </p:nvSpPr>
        <p:spPr>
          <a:xfrm flipH="false" flipV="false" rot="0">
            <a:off x="15457334" y="-310438"/>
            <a:ext cx="3297391" cy="2162026"/>
          </a:xfrm>
          <a:custGeom>
            <a:avLst/>
            <a:gdLst/>
            <a:ahLst/>
            <a:cxnLst/>
            <a:rect r="r" b="b" t="t" l="l"/>
            <a:pathLst>
              <a:path h="2162026" w="3297391">
                <a:moveTo>
                  <a:pt x="0" y="0"/>
                </a:moveTo>
                <a:lnTo>
                  <a:pt x="3297391" y="0"/>
                </a:lnTo>
                <a:lnTo>
                  <a:pt x="3297391" y="2162025"/>
                </a:lnTo>
                <a:lnTo>
                  <a:pt x="0" y="2162025"/>
                </a:lnTo>
                <a:lnTo>
                  <a:pt x="0" y="0"/>
                </a:lnTo>
                <a:close/>
              </a:path>
            </a:pathLst>
          </a:custGeom>
          <a:blipFill>
            <a:blip r:embed="rId2"/>
            <a:stretch>
              <a:fillRect l="0" t="0" r="0" b="0"/>
            </a:stretch>
          </a:blipFill>
        </p:spPr>
      </p:sp>
    </p:spTree>
  </p:cSld>
  <p:clrMapOvr>
    <a:masterClrMapping/>
  </p:clrMapOvr>
  <p:transition spd="fast">
    <p:fade/>
  </p:transition>
</p:sld>
</file>

<file path=ppt/slides/slide25.xml><?xml version="1.0" encoding="utf-8"?>
<p:sld xmlns:p="http://schemas.openxmlformats.org/presentationml/2006/main" xmlns:a="http://schemas.openxmlformats.org/drawingml/2006/main" xmlns:r="http://schemas.openxmlformats.org/officeDocument/2006/relationships">
  <p:cSld>
    <p:bg>
      <p:bgPr>
        <a:solidFill>
          <a:srgbClr val="2BA98E"/>
        </a:solidFill>
      </p:bgPr>
    </p:bg>
    <p:spTree>
      <p:nvGrpSpPr>
        <p:cNvPr id="1" name=""/>
        <p:cNvGrpSpPr/>
        <p:nvPr/>
      </p:nvGrpSpPr>
      <p:grpSpPr>
        <a:xfrm>
          <a:off x="0" y="0"/>
          <a:ext cx="0" cy="0"/>
          <a:chOff x="0" y="0"/>
          <a:chExt cx="0" cy="0"/>
        </a:xfrm>
      </p:grpSpPr>
      <p:grpSp>
        <p:nvGrpSpPr>
          <p:cNvPr name="Group 2" id="2"/>
          <p:cNvGrpSpPr/>
          <p:nvPr/>
        </p:nvGrpSpPr>
        <p:grpSpPr>
          <a:xfrm rot="0">
            <a:off x="17573295" y="8883966"/>
            <a:ext cx="152400" cy="838200"/>
            <a:chOff x="0" y="0"/>
            <a:chExt cx="203200" cy="1117600"/>
          </a:xfrm>
        </p:grpSpPr>
        <p:grpSp>
          <p:nvGrpSpPr>
            <p:cNvPr name="Group 3" id="3"/>
            <p:cNvGrpSpPr>
              <a:grpSpLocks noChangeAspect="true"/>
            </p:cNvGrpSpPr>
            <p:nvPr/>
          </p:nvGrpSpPr>
          <p:grpSpPr>
            <a:xfrm rot="-10800000">
              <a:off x="0" y="609600"/>
              <a:ext cx="203200" cy="203200"/>
              <a:chOff x="0" y="0"/>
              <a:chExt cx="6355080" cy="6355080"/>
            </a:xfrm>
          </p:grpSpPr>
          <p:sp>
            <p:nvSpPr>
              <p:cNvPr name="Freeform 4" id="4"/>
              <p:cNvSpPr/>
              <p:nvPr/>
            </p:nvSpPr>
            <p:spPr>
              <a:xfrm flipH="false" flipV="false" rot="0">
                <a:off x="0" y="0"/>
                <a:ext cx="6355080" cy="6355080"/>
              </a:xfrm>
              <a:custGeom>
                <a:avLst/>
                <a:gdLst/>
                <a:ahLst/>
                <a:cxnLst/>
                <a:rect r="r" b="b" t="t" l="l"/>
                <a:pathLst>
                  <a:path h="6355080" w="6355080">
                    <a:moveTo>
                      <a:pt x="3177540" y="6355080"/>
                    </a:moveTo>
                    <a:cubicBezTo>
                      <a:pt x="2329180" y="6355080"/>
                      <a:pt x="1530350" y="6024880"/>
                      <a:pt x="930910" y="5424170"/>
                    </a:cubicBezTo>
                    <a:cubicBezTo>
                      <a:pt x="330200" y="4824730"/>
                      <a:pt x="0" y="4025900"/>
                      <a:pt x="0" y="3177540"/>
                    </a:cubicBezTo>
                    <a:cubicBezTo>
                      <a:pt x="0" y="2329180"/>
                      <a:pt x="330200" y="1530350"/>
                      <a:pt x="930910" y="930910"/>
                    </a:cubicBezTo>
                    <a:cubicBezTo>
                      <a:pt x="1530350" y="330200"/>
                      <a:pt x="2329180" y="0"/>
                      <a:pt x="3177540" y="0"/>
                    </a:cubicBezTo>
                    <a:cubicBezTo>
                      <a:pt x="4025900" y="0"/>
                      <a:pt x="4824730" y="330200"/>
                      <a:pt x="5424170" y="930910"/>
                    </a:cubicBezTo>
                    <a:cubicBezTo>
                      <a:pt x="6024880" y="1531620"/>
                      <a:pt x="6355080" y="2329180"/>
                      <a:pt x="6355080" y="3177540"/>
                    </a:cubicBezTo>
                    <a:cubicBezTo>
                      <a:pt x="6355080" y="4025900"/>
                      <a:pt x="6024880" y="4824730"/>
                      <a:pt x="5424170" y="5424170"/>
                    </a:cubicBezTo>
                    <a:cubicBezTo>
                      <a:pt x="4824730" y="6024880"/>
                      <a:pt x="4025900" y="6355080"/>
                      <a:pt x="3177540" y="6355080"/>
                    </a:cubicBezTo>
                    <a:close/>
                    <a:moveTo>
                      <a:pt x="3177540" y="190500"/>
                    </a:moveTo>
                    <a:cubicBezTo>
                      <a:pt x="2379980" y="190500"/>
                      <a:pt x="1629410" y="501650"/>
                      <a:pt x="1065530" y="1065530"/>
                    </a:cubicBezTo>
                    <a:cubicBezTo>
                      <a:pt x="501650" y="1629410"/>
                      <a:pt x="190500" y="2379980"/>
                      <a:pt x="190500" y="3177540"/>
                    </a:cubicBezTo>
                    <a:cubicBezTo>
                      <a:pt x="190500" y="3975100"/>
                      <a:pt x="501650" y="4725670"/>
                      <a:pt x="1065530" y="5289550"/>
                    </a:cubicBezTo>
                    <a:cubicBezTo>
                      <a:pt x="1629410" y="5853430"/>
                      <a:pt x="2379980" y="6164580"/>
                      <a:pt x="3177540" y="6164580"/>
                    </a:cubicBezTo>
                    <a:cubicBezTo>
                      <a:pt x="3975100" y="6164580"/>
                      <a:pt x="4725670" y="5853430"/>
                      <a:pt x="5289550" y="5289550"/>
                    </a:cubicBezTo>
                    <a:cubicBezTo>
                      <a:pt x="5853430" y="4725670"/>
                      <a:pt x="6164580" y="3975100"/>
                      <a:pt x="6164580" y="3177540"/>
                    </a:cubicBezTo>
                    <a:cubicBezTo>
                      <a:pt x="6164580" y="2379980"/>
                      <a:pt x="5853430" y="1629410"/>
                      <a:pt x="5289550" y="1065530"/>
                    </a:cubicBezTo>
                    <a:cubicBezTo>
                      <a:pt x="4725670" y="501650"/>
                      <a:pt x="3975100" y="190500"/>
                      <a:pt x="3177540" y="190500"/>
                    </a:cubicBezTo>
                    <a:close/>
                  </a:path>
                </a:pathLst>
              </a:custGeom>
              <a:solidFill>
                <a:srgbClr val="FFFFFF"/>
              </a:solidFill>
            </p:spPr>
          </p:sp>
        </p:grpSp>
        <p:grpSp>
          <p:nvGrpSpPr>
            <p:cNvPr name="Group 5" id="5"/>
            <p:cNvGrpSpPr>
              <a:grpSpLocks noChangeAspect="true"/>
            </p:cNvGrpSpPr>
            <p:nvPr/>
          </p:nvGrpSpPr>
          <p:grpSpPr>
            <a:xfrm rot="-10800000">
              <a:off x="0" y="914400"/>
              <a:ext cx="203200" cy="203200"/>
              <a:chOff x="0" y="0"/>
              <a:chExt cx="6355080" cy="6355080"/>
            </a:xfrm>
          </p:grpSpPr>
          <p:sp>
            <p:nvSpPr>
              <p:cNvPr name="Freeform 6" id="6"/>
              <p:cNvSpPr/>
              <p:nvPr/>
            </p:nvSpPr>
            <p:spPr>
              <a:xfrm flipH="false" flipV="false" rot="0">
                <a:off x="0" y="0"/>
                <a:ext cx="6355080" cy="6355080"/>
              </a:xfrm>
              <a:custGeom>
                <a:avLst/>
                <a:gdLst/>
                <a:ahLst/>
                <a:cxnLst/>
                <a:rect r="r" b="b" t="t" l="l"/>
                <a:pathLst>
                  <a:path h="6355080" w="6355080">
                    <a:moveTo>
                      <a:pt x="3177540" y="6355080"/>
                    </a:moveTo>
                    <a:cubicBezTo>
                      <a:pt x="2329180" y="6355080"/>
                      <a:pt x="1530350" y="6024880"/>
                      <a:pt x="930910" y="5424170"/>
                    </a:cubicBezTo>
                    <a:cubicBezTo>
                      <a:pt x="330200" y="4824730"/>
                      <a:pt x="0" y="4025900"/>
                      <a:pt x="0" y="3177540"/>
                    </a:cubicBezTo>
                    <a:cubicBezTo>
                      <a:pt x="0" y="2329180"/>
                      <a:pt x="330200" y="1530350"/>
                      <a:pt x="930910" y="930910"/>
                    </a:cubicBezTo>
                    <a:cubicBezTo>
                      <a:pt x="1530350" y="330200"/>
                      <a:pt x="2329180" y="0"/>
                      <a:pt x="3177540" y="0"/>
                    </a:cubicBezTo>
                    <a:cubicBezTo>
                      <a:pt x="4025900" y="0"/>
                      <a:pt x="4824730" y="330200"/>
                      <a:pt x="5424170" y="930910"/>
                    </a:cubicBezTo>
                    <a:cubicBezTo>
                      <a:pt x="6024880" y="1531620"/>
                      <a:pt x="6355080" y="2329180"/>
                      <a:pt x="6355080" y="3177540"/>
                    </a:cubicBezTo>
                    <a:cubicBezTo>
                      <a:pt x="6355080" y="4025900"/>
                      <a:pt x="6024880" y="4824730"/>
                      <a:pt x="5424170" y="5424170"/>
                    </a:cubicBezTo>
                    <a:cubicBezTo>
                      <a:pt x="4824730" y="6024880"/>
                      <a:pt x="4025900" y="6355080"/>
                      <a:pt x="3177540" y="6355080"/>
                    </a:cubicBezTo>
                    <a:close/>
                    <a:moveTo>
                      <a:pt x="3177540" y="190500"/>
                    </a:moveTo>
                    <a:cubicBezTo>
                      <a:pt x="2379980" y="190500"/>
                      <a:pt x="1629410" y="501650"/>
                      <a:pt x="1065530" y="1065530"/>
                    </a:cubicBezTo>
                    <a:cubicBezTo>
                      <a:pt x="501650" y="1629410"/>
                      <a:pt x="190500" y="2379980"/>
                      <a:pt x="190500" y="3177540"/>
                    </a:cubicBezTo>
                    <a:cubicBezTo>
                      <a:pt x="190500" y="3975100"/>
                      <a:pt x="501650" y="4725670"/>
                      <a:pt x="1065530" y="5289550"/>
                    </a:cubicBezTo>
                    <a:cubicBezTo>
                      <a:pt x="1629410" y="5853430"/>
                      <a:pt x="2379980" y="6164580"/>
                      <a:pt x="3177540" y="6164580"/>
                    </a:cubicBezTo>
                    <a:cubicBezTo>
                      <a:pt x="3975100" y="6164580"/>
                      <a:pt x="4725670" y="5853430"/>
                      <a:pt x="5289550" y="5289550"/>
                    </a:cubicBezTo>
                    <a:cubicBezTo>
                      <a:pt x="5853430" y="4725670"/>
                      <a:pt x="6164580" y="3975100"/>
                      <a:pt x="6164580" y="3177540"/>
                    </a:cubicBezTo>
                    <a:cubicBezTo>
                      <a:pt x="6164580" y="2379980"/>
                      <a:pt x="5853430" y="1629410"/>
                      <a:pt x="5289550" y="1065530"/>
                    </a:cubicBezTo>
                    <a:cubicBezTo>
                      <a:pt x="4725670" y="501650"/>
                      <a:pt x="3975100" y="190500"/>
                      <a:pt x="3177540" y="190500"/>
                    </a:cubicBezTo>
                    <a:close/>
                  </a:path>
                </a:pathLst>
              </a:custGeom>
              <a:solidFill>
                <a:srgbClr val="FFFFFF"/>
              </a:solidFill>
            </p:spPr>
          </p:sp>
        </p:grpSp>
        <p:grpSp>
          <p:nvGrpSpPr>
            <p:cNvPr name="Group 7" id="7"/>
            <p:cNvGrpSpPr>
              <a:grpSpLocks noChangeAspect="true"/>
            </p:cNvGrpSpPr>
            <p:nvPr/>
          </p:nvGrpSpPr>
          <p:grpSpPr>
            <a:xfrm rot="-10800000">
              <a:off x="0" y="304800"/>
              <a:ext cx="203200" cy="203200"/>
              <a:chOff x="0" y="0"/>
              <a:chExt cx="6355080" cy="6355080"/>
            </a:xfrm>
          </p:grpSpPr>
          <p:sp>
            <p:nvSpPr>
              <p:cNvPr name="Freeform 8" id="8"/>
              <p:cNvSpPr/>
              <p:nvPr/>
            </p:nvSpPr>
            <p:spPr>
              <a:xfrm flipH="false" flipV="false" rot="0">
                <a:off x="0" y="0"/>
                <a:ext cx="6355080" cy="6355080"/>
              </a:xfrm>
              <a:custGeom>
                <a:avLst/>
                <a:gdLst/>
                <a:ahLst/>
                <a:cxnLst/>
                <a:rect r="r" b="b" t="t" l="l"/>
                <a:pathLst>
                  <a:path h="6355080" w="6355080">
                    <a:moveTo>
                      <a:pt x="3177540" y="6355080"/>
                    </a:moveTo>
                    <a:cubicBezTo>
                      <a:pt x="2329180" y="6355080"/>
                      <a:pt x="1530350" y="6024880"/>
                      <a:pt x="930910" y="5424170"/>
                    </a:cubicBezTo>
                    <a:cubicBezTo>
                      <a:pt x="330200" y="4824730"/>
                      <a:pt x="0" y="4025900"/>
                      <a:pt x="0" y="3177540"/>
                    </a:cubicBezTo>
                    <a:cubicBezTo>
                      <a:pt x="0" y="2329180"/>
                      <a:pt x="330200" y="1530350"/>
                      <a:pt x="930910" y="930910"/>
                    </a:cubicBezTo>
                    <a:cubicBezTo>
                      <a:pt x="1530350" y="330200"/>
                      <a:pt x="2329180" y="0"/>
                      <a:pt x="3177540" y="0"/>
                    </a:cubicBezTo>
                    <a:cubicBezTo>
                      <a:pt x="4025900" y="0"/>
                      <a:pt x="4824730" y="330200"/>
                      <a:pt x="5424170" y="930910"/>
                    </a:cubicBezTo>
                    <a:cubicBezTo>
                      <a:pt x="6024880" y="1531620"/>
                      <a:pt x="6355080" y="2329180"/>
                      <a:pt x="6355080" y="3177540"/>
                    </a:cubicBezTo>
                    <a:cubicBezTo>
                      <a:pt x="6355080" y="4025900"/>
                      <a:pt x="6024880" y="4824730"/>
                      <a:pt x="5424170" y="5424170"/>
                    </a:cubicBezTo>
                    <a:cubicBezTo>
                      <a:pt x="4824730" y="6024880"/>
                      <a:pt x="4025900" y="6355080"/>
                      <a:pt x="3177540" y="6355080"/>
                    </a:cubicBezTo>
                    <a:close/>
                    <a:moveTo>
                      <a:pt x="3177540" y="190500"/>
                    </a:moveTo>
                    <a:cubicBezTo>
                      <a:pt x="2379980" y="190500"/>
                      <a:pt x="1629410" y="501650"/>
                      <a:pt x="1065530" y="1065530"/>
                    </a:cubicBezTo>
                    <a:cubicBezTo>
                      <a:pt x="501650" y="1629410"/>
                      <a:pt x="190500" y="2379980"/>
                      <a:pt x="190500" y="3177540"/>
                    </a:cubicBezTo>
                    <a:cubicBezTo>
                      <a:pt x="190500" y="3975100"/>
                      <a:pt x="501650" y="4725670"/>
                      <a:pt x="1065530" y="5289550"/>
                    </a:cubicBezTo>
                    <a:cubicBezTo>
                      <a:pt x="1629410" y="5853430"/>
                      <a:pt x="2379980" y="6164580"/>
                      <a:pt x="3177540" y="6164580"/>
                    </a:cubicBezTo>
                    <a:cubicBezTo>
                      <a:pt x="3975100" y="6164580"/>
                      <a:pt x="4725670" y="5853430"/>
                      <a:pt x="5289550" y="5289550"/>
                    </a:cubicBezTo>
                    <a:cubicBezTo>
                      <a:pt x="5853430" y="4725670"/>
                      <a:pt x="6164580" y="3975100"/>
                      <a:pt x="6164580" y="3177540"/>
                    </a:cubicBezTo>
                    <a:cubicBezTo>
                      <a:pt x="6164580" y="2379980"/>
                      <a:pt x="5853430" y="1629410"/>
                      <a:pt x="5289550" y="1065530"/>
                    </a:cubicBezTo>
                    <a:cubicBezTo>
                      <a:pt x="4725670" y="501650"/>
                      <a:pt x="3975100" y="190500"/>
                      <a:pt x="3177540" y="190500"/>
                    </a:cubicBezTo>
                    <a:close/>
                  </a:path>
                </a:pathLst>
              </a:custGeom>
              <a:solidFill>
                <a:srgbClr val="FFF8F8"/>
              </a:solidFill>
            </p:spPr>
          </p:sp>
        </p:grpSp>
        <p:grpSp>
          <p:nvGrpSpPr>
            <p:cNvPr name="Group 9" id="9"/>
            <p:cNvGrpSpPr/>
            <p:nvPr/>
          </p:nvGrpSpPr>
          <p:grpSpPr>
            <a:xfrm rot="0">
              <a:off x="0" y="0"/>
              <a:ext cx="203200" cy="203200"/>
              <a:chOff x="0" y="0"/>
              <a:chExt cx="6350000" cy="6350000"/>
            </a:xfrm>
          </p:grpSpPr>
          <p:sp>
            <p:nvSpPr>
              <p:cNvPr name="Freeform 10" id="10"/>
              <p:cNvSpPr/>
              <p:nvPr/>
            </p:nvSpPr>
            <p:spPr>
              <a:xfrm flipH="false" flipV="false" rot="0">
                <a:off x="0" y="0"/>
                <a:ext cx="6350000" cy="6350000"/>
              </a:xfrm>
              <a:custGeom>
                <a:avLst/>
                <a:gdLst/>
                <a:ahLst/>
                <a:cxnLst/>
                <a:rect r="r" b="b" t="t" l="l"/>
                <a:pathLst>
                  <a:path h="6350000" w="6350000">
                    <a:moveTo>
                      <a:pt x="3175000" y="0"/>
                    </a:moveTo>
                    <a:cubicBezTo>
                      <a:pt x="1421496" y="0"/>
                      <a:pt x="0" y="1421496"/>
                      <a:pt x="0" y="3175000"/>
                    </a:cubicBezTo>
                    <a:cubicBezTo>
                      <a:pt x="0" y="4928504"/>
                      <a:pt x="1421496" y="6350000"/>
                      <a:pt x="3175000" y="6350000"/>
                    </a:cubicBezTo>
                    <a:cubicBezTo>
                      <a:pt x="4928504" y="6350000"/>
                      <a:pt x="6350000" y="4928504"/>
                      <a:pt x="6350000" y="3175000"/>
                    </a:cubicBezTo>
                    <a:cubicBezTo>
                      <a:pt x="6350000" y="1421496"/>
                      <a:pt x="4928504" y="0"/>
                      <a:pt x="3175000" y="0"/>
                    </a:cubicBezTo>
                    <a:close/>
                  </a:path>
                </a:pathLst>
              </a:custGeom>
              <a:solidFill>
                <a:srgbClr val="FFFFFF"/>
              </a:solidFill>
            </p:spPr>
          </p:sp>
        </p:grpSp>
      </p:grpSp>
      <p:grpSp>
        <p:nvGrpSpPr>
          <p:cNvPr name="Group 11" id="11"/>
          <p:cNvGrpSpPr/>
          <p:nvPr/>
        </p:nvGrpSpPr>
        <p:grpSpPr>
          <a:xfrm rot="0">
            <a:off x="659087" y="799354"/>
            <a:ext cx="739226" cy="739226"/>
            <a:chOff x="0" y="0"/>
            <a:chExt cx="985634" cy="985634"/>
          </a:xfrm>
        </p:grpSpPr>
        <p:grpSp>
          <p:nvGrpSpPr>
            <p:cNvPr name="Group 12" id="12"/>
            <p:cNvGrpSpPr/>
            <p:nvPr/>
          </p:nvGrpSpPr>
          <p:grpSpPr>
            <a:xfrm rot="0">
              <a:off x="199514" y="385642"/>
              <a:ext cx="586607" cy="214351"/>
              <a:chOff x="0" y="0"/>
              <a:chExt cx="1174741" cy="429260"/>
            </a:xfrm>
          </p:grpSpPr>
          <p:sp>
            <p:nvSpPr>
              <p:cNvPr name="Freeform 13" id="13"/>
              <p:cNvSpPr/>
              <p:nvPr/>
            </p:nvSpPr>
            <p:spPr>
              <a:xfrm flipH="false" flipV="false" rot="0">
                <a:off x="0" y="-5080"/>
                <a:ext cx="1174741" cy="434340"/>
              </a:xfrm>
              <a:custGeom>
                <a:avLst/>
                <a:gdLst/>
                <a:ahLst/>
                <a:cxnLst/>
                <a:rect r="r" b="b" t="t" l="l"/>
                <a:pathLst>
                  <a:path h="434340" w="1174741">
                    <a:moveTo>
                      <a:pt x="1156961" y="187960"/>
                    </a:moveTo>
                    <a:lnTo>
                      <a:pt x="895341" y="11430"/>
                    </a:lnTo>
                    <a:cubicBezTo>
                      <a:pt x="877561" y="0"/>
                      <a:pt x="854701" y="3810"/>
                      <a:pt x="842001" y="21590"/>
                    </a:cubicBezTo>
                    <a:cubicBezTo>
                      <a:pt x="830571" y="39370"/>
                      <a:pt x="834381" y="62230"/>
                      <a:pt x="852161" y="74930"/>
                    </a:cubicBezTo>
                    <a:lnTo>
                      <a:pt x="1010911" y="181610"/>
                    </a:lnTo>
                    <a:lnTo>
                      <a:pt x="0" y="181610"/>
                    </a:lnTo>
                    <a:lnTo>
                      <a:pt x="0" y="257810"/>
                    </a:lnTo>
                    <a:lnTo>
                      <a:pt x="1010911" y="257810"/>
                    </a:lnTo>
                    <a:lnTo>
                      <a:pt x="852161" y="364490"/>
                    </a:lnTo>
                    <a:cubicBezTo>
                      <a:pt x="834381" y="375920"/>
                      <a:pt x="830571" y="400050"/>
                      <a:pt x="842001" y="417830"/>
                    </a:cubicBezTo>
                    <a:cubicBezTo>
                      <a:pt x="849621" y="429260"/>
                      <a:pt x="861051" y="434340"/>
                      <a:pt x="873751" y="434340"/>
                    </a:cubicBezTo>
                    <a:cubicBezTo>
                      <a:pt x="881371" y="434340"/>
                      <a:pt x="888991" y="431800"/>
                      <a:pt x="895341" y="427990"/>
                    </a:cubicBezTo>
                    <a:lnTo>
                      <a:pt x="1158231" y="251460"/>
                    </a:lnTo>
                    <a:cubicBezTo>
                      <a:pt x="1168391" y="243840"/>
                      <a:pt x="1174741" y="232410"/>
                      <a:pt x="1174741" y="219710"/>
                    </a:cubicBezTo>
                    <a:cubicBezTo>
                      <a:pt x="1174741" y="207010"/>
                      <a:pt x="1168391" y="195580"/>
                      <a:pt x="1156961" y="187960"/>
                    </a:cubicBezTo>
                    <a:close/>
                  </a:path>
                </a:pathLst>
              </a:custGeom>
              <a:solidFill>
                <a:srgbClr val="FFFFFF"/>
              </a:solidFill>
            </p:spPr>
          </p:sp>
        </p:grpSp>
        <p:grpSp>
          <p:nvGrpSpPr>
            <p:cNvPr name="Group 14" id="14"/>
            <p:cNvGrpSpPr>
              <a:grpSpLocks noChangeAspect="true"/>
            </p:cNvGrpSpPr>
            <p:nvPr/>
          </p:nvGrpSpPr>
          <p:grpSpPr>
            <a:xfrm rot="0">
              <a:off x="0" y="0"/>
              <a:ext cx="985634" cy="985634"/>
              <a:chOff x="0" y="0"/>
              <a:chExt cx="6355080" cy="6355080"/>
            </a:xfrm>
          </p:grpSpPr>
          <p:sp>
            <p:nvSpPr>
              <p:cNvPr name="Freeform 15" id="15"/>
              <p:cNvSpPr/>
              <p:nvPr/>
            </p:nvSpPr>
            <p:spPr>
              <a:xfrm flipH="false" flipV="false" rot="0">
                <a:off x="0" y="0"/>
                <a:ext cx="6355080" cy="6355080"/>
              </a:xfrm>
              <a:custGeom>
                <a:avLst/>
                <a:gdLst/>
                <a:ahLst/>
                <a:cxnLst/>
                <a:rect r="r" b="b" t="t" l="l"/>
                <a:pathLst>
                  <a:path h="6355080" w="6355080">
                    <a:moveTo>
                      <a:pt x="3177540" y="6355080"/>
                    </a:moveTo>
                    <a:cubicBezTo>
                      <a:pt x="2329180" y="6355080"/>
                      <a:pt x="1530350" y="6024880"/>
                      <a:pt x="930910" y="5424170"/>
                    </a:cubicBezTo>
                    <a:cubicBezTo>
                      <a:pt x="330200" y="4824730"/>
                      <a:pt x="0" y="4025900"/>
                      <a:pt x="0" y="3177540"/>
                    </a:cubicBezTo>
                    <a:cubicBezTo>
                      <a:pt x="0" y="2329180"/>
                      <a:pt x="330200" y="1530350"/>
                      <a:pt x="930910" y="930910"/>
                    </a:cubicBezTo>
                    <a:cubicBezTo>
                      <a:pt x="1530350" y="330200"/>
                      <a:pt x="2329180" y="0"/>
                      <a:pt x="3177540" y="0"/>
                    </a:cubicBezTo>
                    <a:cubicBezTo>
                      <a:pt x="4025900" y="0"/>
                      <a:pt x="4824730" y="330200"/>
                      <a:pt x="5424170" y="930910"/>
                    </a:cubicBezTo>
                    <a:cubicBezTo>
                      <a:pt x="6024880" y="1531620"/>
                      <a:pt x="6355080" y="2329180"/>
                      <a:pt x="6355080" y="3177540"/>
                    </a:cubicBezTo>
                    <a:cubicBezTo>
                      <a:pt x="6355080" y="4025900"/>
                      <a:pt x="6024880" y="4824730"/>
                      <a:pt x="5424170" y="5424170"/>
                    </a:cubicBezTo>
                    <a:cubicBezTo>
                      <a:pt x="4824730" y="6024880"/>
                      <a:pt x="4025900" y="6355080"/>
                      <a:pt x="3177540" y="6355080"/>
                    </a:cubicBezTo>
                    <a:close/>
                    <a:moveTo>
                      <a:pt x="3177540" y="190500"/>
                    </a:moveTo>
                    <a:cubicBezTo>
                      <a:pt x="2379980" y="190500"/>
                      <a:pt x="1629410" y="501650"/>
                      <a:pt x="1065530" y="1065530"/>
                    </a:cubicBezTo>
                    <a:cubicBezTo>
                      <a:pt x="501650" y="1629410"/>
                      <a:pt x="190500" y="2379980"/>
                      <a:pt x="190500" y="3177540"/>
                    </a:cubicBezTo>
                    <a:cubicBezTo>
                      <a:pt x="190500" y="3975100"/>
                      <a:pt x="501650" y="4725670"/>
                      <a:pt x="1065530" y="5289550"/>
                    </a:cubicBezTo>
                    <a:cubicBezTo>
                      <a:pt x="1629410" y="5853430"/>
                      <a:pt x="2379980" y="6164580"/>
                      <a:pt x="3177540" y="6164580"/>
                    </a:cubicBezTo>
                    <a:cubicBezTo>
                      <a:pt x="3975100" y="6164580"/>
                      <a:pt x="4725670" y="5853430"/>
                      <a:pt x="5289550" y="5289550"/>
                    </a:cubicBezTo>
                    <a:cubicBezTo>
                      <a:pt x="5853430" y="4725670"/>
                      <a:pt x="6164580" y="3975100"/>
                      <a:pt x="6164580" y="3177540"/>
                    </a:cubicBezTo>
                    <a:cubicBezTo>
                      <a:pt x="6164580" y="2379980"/>
                      <a:pt x="5853430" y="1629410"/>
                      <a:pt x="5289550" y="1065530"/>
                    </a:cubicBezTo>
                    <a:cubicBezTo>
                      <a:pt x="4725670" y="501650"/>
                      <a:pt x="3975100" y="190500"/>
                      <a:pt x="3177540" y="190500"/>
                    </a:cubicBezTo>
                    <a:close/>
                  </a:path>
                </a:pathLst>
              </a:custGeom>
              <a:solidFill>
                <a:srgbClr val="FFFFFF"/>
              </a:solidFill>
            </p:spPr>
          </p:sp>
        </p:grpSp>
      </p:grpSp>
      <p:grpSp>
        <p:nvGrpSpPr>
          <p:cNvPr name="Group 16" id="16"/>
          <p:cNvGrpSpPr/>
          <p:nvPr/>
        </p:nvGrpSpPr>
        <p:grpSpPr>
          <a:xfrm rot="0">
            <a:off x="2598831" y="3758246"/>
            <a:ext cx="13090337" cy="2770508"/>
            <a:chOff x="0" y="0"/>
            <a:chExt cx="17453783" cy="3694011"/>
          </a:xfrm>
        </p:grpSpPr>
        <p:grpSp>
          <p:nvGrpSpPr>
            <p:cNvPr name="Group 17" id="17"/>
            <p:cNvGrpSpPr/>
            <p:nvPr/>
          </p:nvGrpSpPr>
          <p:grpSpPr>
            <a:xfrm rot="0">
              <a:off x="2192036" y="0"/>
              <a:ext cx="13038179" cy="1397657"/>
              <a:chOff x="0" y="0"/>
              <a:chExt cx="2575443" cy="276080"/>
            </a:xfrm>
          </p:grpSpPr>
          <p:sp>
            <p:nvSpPr>
              <p:cNvPr name="Freeform 18" id="18"/>
              <p:cNvSpPr/>
              <p:nvPr/>
            </p:nvSpPr>
            <p:spPr>
              <a:xfrm flipH="false" flipV="false" rot="0">
                <a:off x="0" y="0"/>
                <a:ext cx="2575443" cy="276080"/>
              </a:xfrm>
              <a:custGeom>
                <a:avLst/>
                <a:gdLst/>
                <a:ahLst/>
                <a:cxnLst/>
                <a:rect r="r" b="b" t="t" l="l"/>
                <a:pathLst>
                  <a:path h="276080" w="2575443">
                    <a:moveTo>
                      <a:pt x="0" y="0"/>
                    </a:moveTo>
                    <a:lnTo>
                      <a:pt x="2575443" y="0"/>
                    </a:lnTo>
                    <a:lnTo>
                      <a:pt x="2575443" y="276080"/>
                    </a:lnTo>
                    <a:lnTo>
                      <a:pt x="0" y="276080"/>
                    </a:lnTo>
                    <a:close/>
                  </a:path>
                </a:pathLst>
              </a:custGeom>
              <a:solidFill>
                <a:srgbClr val="FFFFFF"/>
              </a:solidFill>
            </p:spPr>
          </p:sp>
          <p:sp>
            <p:nvSpPr>
              <p:cNvPr name="TextBox 19" id="19"/>
              <p:cNvSpPr txBox="true"/>
              <p:nvPr/>
            </p:nvSpPr>
            <p:spPr>
              <a:xfrm>
                <a:off x="0" y="-28575"/>
                <a:ext cx="2575443" cy="304655"/>
              </a:xfrm>
              <a:prstGeom prst="rect">
                <a:avLst/>
              </a:prstGeom>
            </p:spPr>
            <p:txBody>
              <a:bodyPr anchor="ctr" rtlCol="false" tIns="50800" lIns="50800" bIns="50800" rIns="50800"/>
              <a:lstStyle/>
              <a:p>
                <a:pPr algn="ctr">
                  <a:lnSpc>
                    <a:spcPts val="2380"/>
                  </a:lnSpc>
                </a:pPr>
              </a:p>
            </p:txBody>
          </p:sp>
        </p:grpSp>
        <p:sp>
          <p:nvSpPr>
            <p:cNvPr name="TextBox 20" id="20"/>
            <p:cNvSpPr txBox="true"/>
            <p:nvPr/>
          </p:nvSpPr>
          <p:spPr>
            <a:xfrm rot="0">
              <a:off x="0" y="114298"/>
              <a:ext cx="17453783" cy="1114425"/>
            </a:xfrm>
            <a:prstGeom prst="rect">
              <a:avLst/>
            </a:prstGeom>
          </p:spPr>
          <p:txBody>
            <a:bodyPr anchor="t" rtlCol="false" tIns="0" lIns="0" bIns="0" rIns="0">
              <a:spAutoFit/>
            </a:bodyPr>
            <a:lstStyle/>
            <a:p>
              <a:pPr algn="ctr">
                <a:lnSpc>
                  <a:spcPts val="6000"/>
                </a:lnSpc>
              </a:pPr>
              <a:r>
                <a:rPr lang="en-US" sz="6000" spc="120">
                  <a:solidFill>
                    <a:srgbClr val="2BA98E"/>
                  </a:solidFill>
                  <a:latin typeface="Raleway Bold"/>
                  <a:ea typeface="Raleway Bold"/>
                  <a:cs typeface="Raleway Bold"/>
                  <a:sym typeface="Raleway Bold"/>
                </a:rPr>
                <a:t>Apply Correction Factor:</a:t>
              </a:r>
            </a:p>
          </p:txBody>
        </p:sp>
        <p:sp>
          <p:nvSpPr>
            <p:cNvPr name="TextBox 21" id="21"/>
            <p:cNvSpPr txBox="true"/>
            <p:nvPr/>
          </p:nvSpPr>
          <p:spPr>
            <a:xfrm rot="0">
              <a:off x="1945342" y="1474686"/>
              <a:ext cx="13528326" cy="2219325"/>
            </a:xfrm>
            <a:prstGeom prst="rect">
              <a:avLst/>
            </a:prstGeom>
          </p:spPr>
          <p:txBody>
            <a:bodyPr anchor="t" rtlCol="false" tIns="0" lIns="0" bIns="0" rIns="0">
              <a:spAutoFit/>
            </a:bodyPr>
            <a:lstStyle/>
            <a:p>
              <a:pPr algn="ctr">
                <a:lnSpc>
                  <a:spcPts val="6599"/>
                </a:lnSpc>
              </a:pPr>
              <a:r>
                <a:rPr lang="en-US" sz="5499" spc="109">
                  <a:solidFill>
                    <a:srgbClr val="FFFFFF"/>
                  </a:solidFill>
                  <a:latin typeface="Raleway Thin"/>
                  <a:ea typeface="Raleway Thin"/>
                  <a:cs typeface="Raleway Thin"/>
                  <a:sym typeface="Raleway Thin"/>
                </a:rPr>
                <a:t>C=0.9 if ratings &lt;10 </a:t>
              </a:r>
            </a:p>
            <a:p>
              <a:pPr algn="ctr">
                <a:lnSpc>
                  <a:spcPts val="6599"/>
                </a:lnSpc>
              </a:pPr>
              <a:r>
                <a:rPr lang="en-US" sz="5499" spc="109">
                  <a:solidFill>
                    <a:srgbClr val="FFFFFF"/>
                  </a:solidFill>
                  <a:latin typeface="Raleway Thin"/>
                  <a:ea typeface="Raleway Thin"/>
                  <a:cs typeface="Raleway Thin"/>
                  <a:sym typeface="Raleway Thin"/>
                </a:rPr>
                <a:t>C=1.0 if ratings ≥10 </a:t>
              </a:r>
            </a:p>
          </p:txBody>
        </p:sp>
      </p:grpSp>
      <p:sp>
        <p:nvSpPr>
          <p:cNvPr name="Freeform 22" id="22"/>
          <p:cNvSpPr/>
          <p:nvPr/>
        </p:nvSpPr>
        <p:spPr>
          <a:xfrm flipH="false" flipV="false" rot="0">
            <a:off x="15457334" y="-310438"/>
            <a:ext cx="3297391" cy="2162026"/>
          </a:xfrm>
          <a:custGeom>
            <a:avLst/>
            <a:gdLst/>
            <a:ahLst/>
            <a:cxnLst/>
            <a:rect r="r" b="b" t="t" l="l"/>
            <a:pathLst>
              <a:path h="2162026" w="3297391">
                <a:moveTo>
                  <a:pt x="0" y="0"/>
                </a:moveTo>
                <a:lnTo>
                  <a:pt x="3297391" y="0"/>
                </a:lnTo>
                <a:lnTo>
                  <a:pt x="3297391" y="2162025"/>
                </a:lnTo>
                <a:lnTo>
                  <a:pt x="0" y="2162025"/>
                </a:lnTo>
                <a:lnTo>
                  <a:pt x="0" y="0"/>
                </a:lnTo>
                <a:close/>
              </a:path>
            </a:pathLst>
          </a:custGeom>
          <a:blipFill>
            <a:blip r:embed="rId2"/>
            <a:stretch>
              <a:fillRect l="0" t="0" r="0" b="0"/>
            </a:stretch>
          </a:blipFill>
        </p:spPr>
      </p:sp>
    </p:spTree>
  </p:cSld>
  <p:clrMapOvr>
    <a:masterClrMapping/>
  </p:clrMapOvr>
  <p:transition spd="fast">
    <p:fade/>
  </p:transition>
</p:sld>
</file>

<file path=ppt/slides/slide26.xml><?xml version="1.0" encoding="utf-8"?>
<p:sld xmlns:p="http://schemas.openxmlformats.org/presentationml/2006/main" xmlns:a="http://schemas.openxmlformats.org/drawingml/2006/main" xmlns:r="http://schemas.openxmlformats.org/officeDocument/2006/relationships">
  <p:cSld>
    <p:bg>
      <p:bgPr>
        <a:solidFill>
          <a:srgbClr val="2BA98E"/>
        </a:solidFill>
      </p:bgPr>
    </p:bg>
    <p:spTree>
      <p:nvGrpSpPr>
        <p:cNvPr id="1" name=""/>
        <p:cNvGrpSpPr/>
        <p:nvPr/>
      </p:nvGrpSpPr>
      <p:grpSpPr>
        <a:xfrm>
          <a:off x="0" y="0"/>
          <a:ext cx="0" cy="0"/>
          <a:chOff x="0" y="0"/>
          <a:chExt cx="0" cy="0"/>
        </a:xfrm>
      </p:grpSpPr>
      <p:grpSp>
        <p:nvGrpSpPr>
          <p:cNvPr name="Group 2" id="2"/>
          <p:cNvGrpSpPr/>
          <p:nvPr/>
        </p:nvGrpSpPr>
        <p:grpSpPr>
          <a:xfrm rot="0">
            <a:off x="17573295" y="8883966"/>
            <a:ext cx="152400" cy="838200"/>
            <a:chOff x="0" y="0"/>
            <a:chExt cx="203200" cy="1117600"/>
          </a:xfrm>
        </p:grpSpPr>
        <p:grpSp>
          <p:nvGrpSpPr>
            <p:cNvPr name="Group 3" id="3"/>
            <p:cNvGrpSpPr>
              <a:grpSpLocks noChangeAspect="true"/>
            </p:cNvGrpSpPr>
            <p:nvPr/>
          </p:nvGrpSpPr>
          <p:grpSpPr>
            <a:xfrm rot="-10800000">
              <a:off x="0" y="609600"/>
              <a:ext cx="203200" cy="203200"/>
              <a:chOff x="0" y="0"/>
              <a:chExt cx="6355080" cy="6355080"/>
            </a:xfrm>
          </p:grpSpPr>
          <p:sp>
            <p:nvSpPr>
              <p:cNvPr name="Freeform 4" id="4"/>
              <p:cNvSpPr/>
              <p:nvPr/>
            </p:nvSpPr>
            <p:spPr>
              <a:xfrm flipH="false" flipV="false" rot="0">
                <a:off x="0" y="0"/>
                <a:ext cx="6355080" cy="6355080"/>
              </a:xfrm>
              <a:custGeom>
                <a:avLst/>
                <a:gdLst/>
                <a:ahLst/>
                <a:cxnLst/>
                <a:rect r="r" b="b" t="t" l="l"/>
                <a:pathLst>
                  <a:path h="6355080" w="6355080">
                    <a:moveTo>
                      <a:pt x="3177540" y="6355080"/>
                    </a:moveTo>
                    <a:cubicBezTo>
                      <a:pt x="2329180" y="6355080"/>
                      <a:pt x="1530350" y="6024880"/>
                      <a:pt x="930910" y="5424170"/>
                    </a:cubicBezTo>
                    <a:cubicBezTo>
                      <a:pt x="330200" y="4824730"/>
                      <a:pt x="0" y="4025900"/>
                      <a:pt x="0" y="3177540"/>
                    </a:cubicBezTo>
                    <a:cubicBezTo>
                      <a:pt x="0" y="2329180"/>
                      <a:pt x="330200" y="1530350"/>
                      <a:pt x="930910" y="930910"/>
                    </a:cubicBezTo>
                    <a:cubicBezTo>
                      <a:pt x="1530350" y="330200"/>
                      <a:pt x="2329180" y="0"/>
                      <a:pt x="3177540" y="0"/>
                    </a:cubicBezTo>
                    <a:cubicBezTo>
                      <a:pt x="4025900" y="0"/>
                      <a:pt x="4824730" y="330200"/>
                      <a:pt x="5424170" y="930910"/>
                    </a:cubicBezTo>
                    <a:cubicBezTo>
                      <a:pt x="6024880" y="1531620"/>
                      <a:pt x="6355080" y="2329180"/>
                      <a:pt x="6355080" y="3177540"/>
                    </a:cubicBezTo>
                    <a:cubicBezTo>
                      <a:pt x="6355080" y="4025900"/>
                      <a:pt x="6024880" y="4824730"/>
                      <a:pt x="5424170" y="5424170"/>
                    </a:cubicBezTo>
                    <a:cubicBezTo>
                      <a:pt x="4824730" y="6024880"/>
                      <a:pt x="4025900" y="6355080"/>
                      <a:pt x="3177540" y="6355080"/>
                    </a:cubicBezTo>
                    <a:close/>
                    <a:moveTo>
                      <a:pt x="3177540" y="190500"/>
                    </a:moveTo>
                    <a:cubicBezTo>
                      <a:pt x="2379980" y="190500"/>
                      <a:pt x="1629410" y="501650"/>
                      <a:pt x="1065530" y="1065530"/>
                    </a:cubicBezTo>
                    <a:cubicBezTo>
                      <a:pt x="501650" y="1629410"/>
                      <a:pt x="190500" y="2379980"/>
                      <a:pt x="190500" y="3177540"/>
                    </a:cubicBezTo>
                    <a:cubicBezTo>
                      <a:pt x="190500" y="3975100"/>
                      <a:pt x="501650" y="4725670"/>
                      <a:pt x="1065530" y="5289550"/>
                    </a:cubicBezTo>
                    <a:cubicBezTo>
                      <a:pt x="1629410" y="5853430"/>
                      <a:pt x="2379980" y="6164580"/>
                      <a:pt x="3177540" y="6164580"/>
                    </a:cubicBezTo>
                    <a:cubicBezTo>
                      <a:pt x="3975100" y="6164580"/>
                      <a:pt x="4725670" y="5853430"/>
                      <a:pt x="5289550" y="5289550"/>
                    </a:cubicBezTo>
                    <a:cubicBezTo>
                      <a:pt x="5853430" y="4725670"/>
                      <a:pt x="6164580" y="3975100"/>
                      <a:pt x="6164580" y="3177540"/>
                    </a:cubicBezTo>
                    <a:cubicBezTo>
                      <a:pt x="6164580" y="2379980"/>
                      <a:pt x="5853430" y="1629410"/>
                      <a:pt x="5289550" y="1065530"/>
                    </a:cubicBezTo>
                    <a:cubicBezTo>
                      <a:pt x="4725670" y="501650"/>
                      <a:pt x="3975100" y="190500"/>
                      <a:pt x="3177540" y="190500"/>
                    </a:cubicBezTo>
                    <a:close/>
                  </a:path>
                </a:pathLst>
              </a:custGeom>
              <a:solidFill>
                <a:srgbClr val="FFFFFF"/>
              </a:solidFill>
            </p:spPr>
          </p:sp>
        </p:grpSp>
        <p:grpSp>
          <p:nvGrpSpPr>
            <p:cNvPr name="Group 5" id="5"/>
            <p:cNvGrpSpPr>
              <a:grpSpLocks noChangeAspect="true"/>
            </p:cNvGrpSpPr>
            <p:nvPr/>
          </p:nvGrpSpPr>
          <p:grpSpPr>
            <a:xfrm rot="-10800000">
              <a:off x="0" y="914400"/>
              <a:ext cx="203200" cy="203200"/>
              <a:chOff x="0" y="0"/>
              <a:chExt cx="6355080" cy="6355080"/>
            </a:xfrm>
          </p:grpSpPr>
          <p:sp>
            <p:nvSpPr>
              <p:cNvPr name="Freeform 6" id="6"/>
              <p:cNvSpPr/>
              <p:nvPr/>
            </p:nvSpPr>
            <p:spPr>
              <a:xfrm flipH="false" flipV="false" rot="0">
                <a:off x="0" y="0"/>
                <a:ext cx="6355080" cy="6355080"/>
              </a:xfrm>
              <a:custGeom>
                <a:avLst/>
                <a:gdLst/>
                <a:ahLst/>
                <a:cxnLst/>
                <a:rect r="r" b="b" t="t" l="l"/>
                <a:pathLst>
                  <a:path h="6355080" w="6355080">
                    <a:moveTo>
                      <a:pt x="3177540" y="6355080"/>
                    </a:moveTo>
                    <a:cubicBezTo>
                      <a:pt x="2329180" y="6355080"/>
                      <a:pt x="1530350" y="6024880"/>
                      <a:pt x="930910" y="5424170"/>
                    </a:cubicBezTo>
                    <a:cubicBezTo>
                      <a:pt x="330200" y="4824730"/>
                      <a:pt x="0" y="4025900"/>
                      <a:pt x="0" y="3177540"/>
                    </a:cubicBezTo>
                    <a:cubicBezTo>
                      <a:pt x="0" y="2329180"/>
                      <a:pt x="330200" y="1530350"/>
                      <a:pt x="930910" y="930910"/>
                    </a:cubicBezTo>
                    <a:cubicBezTo>
                      <a:pt x="1530350" y="330200"/>
                      <a:pt x="2329180" y="0"/>
                      <a:pt x="3177540" y="0"/>
                    </a:cubicBezTo>
                    <a:cubicBezTo>
                      <a:pt x="4025900" y="0"/>
                      <a:pt x="4824730" y="330200"/>
                      <a:pt x="5424170" y="930910"/>
                    </a:cubicBezTo>
                    <a:cubicBezTo>
                      <a:pt x="6024880" y="1531620"/>
                      <a:pt x="6355080" y="2329180"/>
                      <a:pt x="6355080" y="3177540"/>
                    </a:cubicBezTo>
                    <a:cubicBezTo>
                      <a:pt x="6355080" y="4025900"/>
                      <a:pt x="6024880" y="4824730"/>
                      <a:pt x="5424170" y="5424170"/>
                    </a:cubicBezTo>
                    <a:cubicBezTo>
                      <a:pt x="4824730" y="6024880"/>
                      <a:pt x="4025900" y="6355080"/>
                      <a:pt x="3177540" y="6355080"/>
                    </a:cubicBezTo>
                    <a:close/>
                    <a:moveTo>
                      <a:pt x="3177540" y="190500"/>
                    </a:moveTo>
                    <a:cubicBezTo>
                      <a:pt x="2379980" y="190500"/>
                      <a:pt x="1629410" y="501650"/>
                      <a:pt x="1065530" y="1065530"/>
                    </a:cubicBezTo>
                    <a:cubicBezTo>
                      <a:pt x="501650" y="1629410"/>
                      <a:pt x="190500" y="2379980"/>
                      <a:pt x="190500" y="3177540"/>
                    </a:cubicBezTo>
                    <a:cubicBezTo>
                      <a:pt x="190500" y="3975100"/>
                      <a:pt x="501650" y="4725670"/>
                      <a:pt x="1065530" y="5289550"/>
                    </a:cubicBezTo>
                    <a:cubicBezTo>
                      <a:pt x="1629410" y="5853430"/>
                      <a:pt x="2379980" y="6164580"/>
                      <a:pt x="3177540" y="6164580"/>
                    </a:cubicBezTo>
                    <a:cubicBezTo>
                      <a:pt x="3975100" y="6164580"/>
                      <a:pt x="4725670" y="5853430"/>
                      <a:pt x="5289550" y="5289550"/>
                    </a:cubicBezTo>
                    <a:cubicBezTo>
                      <a:pt x="5853430" y="4725670"/>
                      <a:pt x="6164580" y="3975100"/>
                      <a:pt x="6164580" y="3177540"/>
                    </a:cubicBezTo>
                    <a:cubicBezTo>
                      <a:pt x="6164580" y="2379980"/>
                      <a:pt x="5853430" y="1629410"/>
                      <a:pt x="5289550" y="1065530"/>
                    </a:cubicBezTo>
                    <a:cubicBezTo>
                      <a:pt x="4725670" y="501650"/>
                      <a:pt x="3975100" y="190500"/>
                      <a:pt x="3177540" y="190500"/>
                    </a:cubicBezTo>
                    <a:close/>
                  </a:path>
                </a:pathLst>
              </a:custGeom>
              <a:solidFill>
                <a:srgbClr val="FFFFFF"/>
              </a:solidFill>
            </p:spPr>
          </p:sp>
        </p:grpSp>
        <p:grpSp>
          <p:nvGrpSpPr>
            <p:cNvPr name="Group 7" id="7"/>
            <p:cNvGrpSpPr>
              <a:grpSpLocks noChangeAspect="true"/>
            </p:cNvGrpSpPr>
            <p:nvPr/>
          </p:nvGrpSpPr>
          <p:grpSpPr>
            <a:xfrm rot="-10800000">
              <a:off x="0" y="304800"/>
              <a:ext cx="203200" cy="203200"/>
              <a:chOff x="0" y="0"/>
              <a:chExt cx="6355080" cy="6355080"/>
            </a:xfrm>
          </p:grpSpPr>
          <p:sp>
            <p:nvSpPr>
              <p:cNvPr name="Freeform 8" id="8"/>
              <p:cNvSpPr/>
              <p:nvPr/>
            </p:nvSpPr>
            <p:spPr>
              <a:xfrm flipH="false" flipV="false" rot="0">
                <a:off x="0" y="0"/>
                <a:ext cx="6355080" cy="6355080"/>
              </a:xfrm>
              <a:custGeom>
                <a:avLst/>
                <a:gdLst/>
                <a:ahLst/>
                <a:cxnLst/>
                <a:rect r="r" b="b" t="t" l="l"/>
                <a:pathLst>
                  <a:path h="6355080" w="6355080">
                    <a:moveTo>
                      <a:pt x="3177540" y="6355080"/>
                    </a:moveTo>
                    <a:cubicBezTo>
                      <a:pt x="2329180" y="6355080"/>
                      <a:pt x="1530350" y="6024880"/>
                      <a:pt x="930910" y="5424170"/>
                    </a:cubicBezTo>
                    <a:cubicBezTo>
                      <a:pt x="330200" y="4824730"/>
                      <a:pt x="0" y="4025900"/>
                      <a:pt x="0" y="3177540"/>
                    </a:cubicBezTo>
                    <a:cubicBezTo>
                      <a:pt x="0" y="2329180"/>
                      <a:pt x="330200" y="1530350"/>
                      <a:pt x="930910" y="930910"/>
                    </a:cubicBezTo>
                    <a:cubicBezTo>
                      <a:pt x="1530350" y="330200"/>
                      <a:pt x="2329180" y="0"/>
                      <a:pt x="3177540" y="0"/>
                    </a:cubicBezTo>
                    <a:cubicBezTo>
                      <a:pt x="4025900" y="0"/>
                      <a:pt x="4824730" y="330200"/>
                      <a:pt x="5424170" y="930910"/>
                    </a:cubicBezTo>
                    <a:cubicBezTo>
                      <a:pt x="6024880" y="1531620"/>
                      <a:pt x="6355080" y="2329180"/>
                      <a:pt x="6355080" y="3177540"/>
                    </a:cubicBezTo>
                    <a:cubicBezTo>
                      <a:pt x="6355080" y="4025900"/>
                      <a:pt x="6024880" y="4824730"/>
                      <a:pt x="5424170" y="5424170"/>
                    </a:cubicBezTo>
                    <a:cubicBezTo>
                      <a:pt x="4824730" y="6024880"/>
                      <a:pt x="4025900" y="6355080"/>
                      <a:pt x="3177540" y="6355080"/>
                    </a:cubicBezTo>
                    <a:close/>
                    <a:moveTo>
                      <a:pt x="3177540" y="190500"/>
                    </a:moveTo>
                    <a:cubicBezTo>
                      <a:pt x="2379980" y="190500"/>
                      <a:pt x="1629410" y="501650"/>
                      <a:pt x="1065530" y="1065530"/>
                    </a:cubicBezTo>
                    <a:cubicBezTo>
                      <a:pt x="501650" y="1629410"/>
                      <a:pt x="190500" y="2379980"/>
                      <a:pt x="190500" y="3177540"/>
                    </a:cubicBezTo>
                    <a:cubicBezTo>
                      <a:pt x="190500" y="3975100"/>
                      <a:pt x="501650" y="4725670"/>
                      <a:pt x="1065530" y="5289550"/>
                    </a:cubicBezTo>
                    <a:cubicBezTo>
                      <a:pt x="1629410" y="5853430"/>
                      <a:pt x="2379980" y="6164580"/>
                      <a:pt x="3177540" y="6164580"/>
                    </a:cubicBezTo>
                    <a:cubicBezTo>
                      <a:pt x="3975100" y="6164580"/>
                      <a:pt x="4725670" y="5853430"/>
                      <a:pt x="5289550" y="5289550"/>
                    </a:cubicBezTo>
                    <a:cubicBezTo>
                      <a:pt x="5853430" y="4725670"/>
                      <a:pt x="6164580" y="3975100"/>
                      <a:pt x="6164580" y="3177540"/>
                    </a:cubicBezTo>
                    <a:cubicBezTo>
                      <a:pt x="6164580" y="2379980"/>
                      <a:pt x="5853430" y="1629410"/>
                      <a:pt x="5289550" y="1065530"/>
                    </a:cubicBezTo>
                    <a:cubicBezTo>
                      <a:pt x="4725670" y="501650"/>
                      <a:pt x="3975100" y="190500"/>
                      <a:pt x="3177540" y="190500"/>
                    </a:cubicBezTo>
                    <a:close/>
                  </a:path>
                </a:pathLst>
              </a:custGeom>
              <a:solidFill>
                <a:srgbClr val="FFF8F8"/>
              </a:solidFill>
            </p:spPr>
          </p:sp>
        </p:grpSp>
        <p:grpSp>
          <p:nvGrpSpPr>
            <p:cNvPr name="Group 9" id="9"/>
            <p:cNvGrpSpPr/>
            <p:nvPr/>
          </p:nvGrpSpPr>
          <p:grpSpPr>
            <a:xfrm rot="0">
              <a:off x="0" y="0"/>
              <a:ext cx="203200" cy="203200"/>
              <a:chOff x="0" y="0"/>
              <a:chExt cx="6350000" cy="6350000"/>
            </a:xfrm>
          </p:grpSpPr>
          <p:sp>
            <p:nvSpPr>
              <p:cNvPr name="Freeform 10" id="10"/>
              <p:cNvSpPr/>
              <p:nvPr/>
            </p:nvSpPr>
            <p:spPr>
              <a:xfrm flipH="false" flipV="false" rot="0">
                <a:off x="0" y="0"/>
                <a:ext cx="6350000" cy="6350000"/>
              </a:xfrm>
              <a:custGeom>
                <a:avLst/>
                <a:gdLst/>
                <a:ahLst/>
                <a:cxnLst/>
                <a:rect r="r" b="b" t="t" l="l"/>
                <a:pathLst>
                  <a:path h="6350000" w="6350000">
                    <a:moveTo>
                      <a:pt x="3175000" y="0"/>
                    </a:moveTo>
                    <a:cubicBezTo>
                      <a:pt x="1421496" y="0"/>
                      <a:pt x="0" y="1421496"/>
                      <a:pt x="0" y="3175000"/>
                    </a:cubicBezTo>
                    <a:cubicBezTo>
                      <a:pt x="0" y="4928504"/>
                      <a:pt x="1421496" y="6350000"/>
                      <a:pt x="3175000" y="6350000"/>
                    </a:cubicBezTo>
                    <a:cubicBezTo>
                      <a:pt x="4928504" y="6350000"/>
                      <a:pt x="6350000" y="4928504"/>
                      <a:pt x="6350000" y="3175000"/>
                    </a:cubicBezTo>
                    <a:cubicBezTo>
                      <a:pt x="6350000" y="1421496"/>
                      <a:pt x="4928504" y="0"/>
                      <a:pt x="3175000" y="0"/>
                    </a:cubicBezTo>
                    <a:close/>
                  </a:path>
                </a:pathLst>
              </a:custGeom>
              <a:solidFill>
                <a:srgbClr val="FFFFFF"/>
              </a:solidFill>
            </p:spPr>
          </p:sp>
        </p:grpSp>
      </p:grpSp>
      <p:grpSp>
        <p:nvGrpSpPr>
          <p:cNvPr name="Group 11" id="11"/>
          <p:cNvGrpSpPr/>
          <p:nvPr/>
        </p:nvGrpSpPr>
        <p:grpSpPr>
          <a:xfrm rot="0">
            <a:off x="659087" y="799354"/>
            <a:ext cx="739226" cy="739226"/>
            <a:chOff x="0" y="0"/>
            <a:chExt cx="985634" cy="985634"/>
          </a:xfrm>
        </p:grpSpPr>
        <p:grpSp>
          <p:nvGrpSpPr>
            <p:cNvPr name="Group 12" id="12"/>
            <p:cNvGrpSpPr/>
            <p:nvPr/>
          </p:nvGrpSpPr>
          <p:grpSpPr>
            <a:xfrm rot="0">
              <a:off x="199514" y="385642"/>
              <a:ext cx="586607" cy="214351"/>
              <a:chOff x="0" y="0"/>
              <a:chExt cx="1174741" cy="429260"/>
            </a:xfrm>
          </p:grpSpPr>
          <p:sp>
            <p:nvSpPr>
              <p:cNvPr name="Freeform 13" id="13"/>
              <p:cNvSpPr/>
              <p:nvPr/>
            </p:nvSpPr>
            <p:spPr>
              <a:xfrm flipH="false" flipV="false" rot="0">
                <a:off x="0" y="-5080"/>
                <a:ext cx="1174741" cy="434340"/>
              </a:xfrm>
              <a:custGeom>
                <a:avLst/>
                <a:gdLst/>
                <a:ahLst/>
                <a:cxnLst/>
                <a:rect r="r" b="b" t="t" l="l"/>
                <a:pathLst>
                  <a:path h="434340" w="1174741">
                    <a:moveTo>
                      <a:pt x="1156961" y="187960"/>
                    </a:moveTo>
                    <a:lnTo>
                      <a:pt x="895341" y="11430"/>
                    </a:lnTo>
                    <a:cubicBezTo>
                      <a:pt x="877561" y="0"/>
                      <a:pt x="854701" y="3810"/>
                      <a:pt x="842001" y="21590"/>
                    </a:cubicBezTo>
                    <a:cubicBezTo>
                      <a:pt x="830571" y="39370"/>
                      <a:pt x="834381" y="62230"/>
                      <a:pt x="852161" y="74930"/>
                    </a:cubicBezTo>
                    <a:lnTo>
                      <a:pt x="1010911" y="181610"/>
                    </a:lnTo>
                    <a:lnTo>
                      <a:pt x="0" y="181610"/>
                    </a:lnTo>
                    <a:lnTo>
                      <a:pt x="0" y="257810"/>
                    </a:lnTo>
                    <a:lnTo>
                      <a:pt x="1010911" y="257810"/>
                    </a:lnTo>
                    <a:lnTo>
                      <a:pt x="852161" y="364490"/>
                    </a:lnTo>
                    <a:cubicBezTo>
                      <a:pt x="834381" y="375920"/>
                      <a:pt x="830571" y="400050"/>
                      <a:pt x="842001" y="417830"/>
                    </a:cubicBezTo>
                    <a:cubicBezTo>
                      <a:pt x="849621" y="429260"/>
                      <a:pt x="861051" y="434340"/>
                      <a:pt x="873751" y="434340"/>
                    </a:cubicBezTo>
                    <a:cubicBezTo>
                      <a:pt x="881371" y="434340"/>
                      <a:pt x="888991" y="431800"/>
                      <a:pt x="895341" y="427990"/>
                    </a:cubicBezTo>
                    <a:lnTo>
                      <a:pt x="1158231" y="251460"/>
                    </a:lnTo>
                    <a:cubicBezTo>
                      <a:pt x="1168391" y="243840"/>
                      <a:pt x="1174741" y="232410"/>
                      <a:pt x="1174741" y="219710"/>
                    </a:cubicBezTo>
                    <a:cubicBezTo>
                      <a:pt x="1174741" y="207010"/>
                      <a:pt x="1168391" y="195580"/>
                      <a:pt x="1156961" y="187960"/>
                    </a:cubicBezTo>
                    <a:close/>
                  </a:path>
                </a:pathLst>
              </a:custGeom>
              <a:solidFill>
                <a:srgbClr val="FFFFFF"/>
              </a:solidFill>
            </p:spPr>
          </p:sp>
        </p:grpSp>
        <p:grpSp>
          <p:nvGrpSpPr>
            <p:cNvPr name="Group 14" id="14"/>
            <p:cNvGrpSpPr>
              <a:grpSpLocks noChangeAspect="true"/>
            </p:cNvGrpSpPr>
            <p:nvPr/>
          </p:nvGrpSpPr>
          <p:grpSpPr>
            <a:xfrm rot="0">
              <a:off x="0" y="0"/>
              <a:ext cx="985634" cy="985634"/>
              <a:chOff x="0" y="0"/>
              <a:chExt cx="6355080" cy="6355080"/>
            </a:xfrm>
          </p:grpSpPr>
          <p:sp>
            <p:nvSpPr>
              <p:cNvPr name="Freeform 15" id="15"/>
              <p:cNvSpPr/>
              <p:nvPr/>
            </p:nvSpPr>
            <p:spPr>
              <a:xfrm flipH="false" flipV="false" rot="0">
                <a:off x="0" y="0"/>
                <a:ext cx="6355080" cy="6355080"/>
              </a:xfrm>
              <a:custGeom>
                <a:avLst/>
                <a:gdLst/>
                <a:ahLst/>
                <a:cxnLst/>
                <a:rect r="r" b="b" t="t" l="l"/>
                <a:pathLst>
                  <a:path h="6355080" w="6355080">
                    <a:moveTo>
                      <a:pt x="3177540" y="6355080"/>
                    </a:moveTo>
                    <a:cubicBezTo>
                      <a:pt x="2329180" y="6355080"/>
                      <a:pt x="1530350" y="6024880"/>
                      <a:pt x="930910" y="5424170"/>
                    </a:cubicBezTo>
                    <a:cubicBezTo>
                      <a:pt x="330200" y="4824730"/>
                      <a:pt x="0" y="4025900"/>
                      <a:pt x="0" y="3177540"/>
                    </a:cubicBezTo>
                    <a:cubicBezTo>
                      <a:pt x="0" y="2329180"/>
                      <a:pt x="330200" y="1530350"/>
                      <a:pt x="930910" y="930910"/>
                    </a:cubicBezTo>
                    <a:cubicBezTo>
                      <a:pt x="1530350" y="330200"/>
                      <a:pt x="2329180" y="0"/>
                      <a:pt x="3177540" y="0"/>
                    </a:cubicBezTo>
                    <a:cubicBezTo>
                      <a:pt x="4025900" y="0"/>
                      <a:pt x="4824730" y="330200"/>
                      <a:pt x="5424170" y="930910"/>
                    </a:cubicBezTo>
                    <a:cubicBezTo>
                      <a:pt x="6024880" y="1531620"/>
                      <a:pt x="6355080" y="2329180"/>
                      <a:pt x="6355080" y="3177540"/>
                    </a:cubicBezTo>
                    <a:cubicBezTo>
                      <a:pt x="6355080" y="4025900"/>
                      <a:pt x="6024880" y="4824730"/>
                      <a:pt x="5424170" y="5424170"/>
                    </a:cubicBezTo>
                    <a:cubicBezTo>
                      <a:pt x="4824730" y="6024880"/>
                      <a:pt x="4025900" y="6355080"/>
                      <a:pt x="3177540" y="6355080"/>
                    </a:cubicBezTo>
                    <a:close/>
                    <a:moveTo>
                      <a:pt x="3177540" y="190500"/>
                    </a:moveTo>
                    <a:cubicBezTo>
                      <a:pt x="2379980" y="190500"/>
                      <a:pt x="1629410" y="501650"/>
                      <a:pt x="1065530" y="1065530"/>
                    </a:cubicBezTo>
                    <a:cubicBezTo>
                      <a:pt x="501650" y="1629410"/>
                      <a:pt x="190500" y="2379980"/>
                      <a:pt x="190500" y="3177540"/>
                    </a:cubicBezTo>
                    <a:cubicBezTo>
                      <a:pt x="190500" y="3975100"/>
                      <a:pt x="501650" y="4725670"/>
                      <a:pt x="1065530" y="5289550"/>
                    </a:cubicBezTo>
                    <a:cubicBezTo>
                      <a:pt x="1629410" y="5853430"/>
                      <a:pt x="2379980" y="6164580"/>
                      <a:pt x="3177540" y="6164580"/>
                    </a:cubicBezTo>
                    <a:cubicBezTo>
                      <a:pt x="3975100" y="6164580"/>
                      <a:pt x="4725670" y="5853430"/>
                      <a:pt x="5289550" y="5289550"/>
                    </a:cubicBezTo>
                    <a:cubicBezTo>
                      <a:pt x="5853430" y="4725670"/>
                      <a:pt x="6164580" y="3975100"/>
                      <a:pt x="6164580" y="3177540"/>
                    </a:cubicBezTo>
                    <a:cubicBezTo>
                      <a:pt x="6164580" y="2379980"/>
                      <a:pt x="5853430" y="1629410"/>
                      <a:pt x="5289550" y="1065530"/>
                    </a:cubicBezTo>
                    <a:cubicBezTo>
                      <a:pt x="4725670" y="501650"/>
                      <a:pt x="3975100" y="190500"/>
                      <a:pt x="3177540" y="190500"/>
                    </a:cubicBezTo>
                    <a:close/>
                  </a:path>
                </a:pathLst>
              </a:custGeom>
              <a:solidFill>
                <a:srgbClr val="FFFFFF"/>
              </a:solidFill>
            </p:spPr>
          </p:sp>
        </p:grpSp>
      </p:grpSp>
      <p:grpSp>
        <p:nvGrpSpPr>
          <p:cNvPr name="Group 16" id="16"/>
          <p:cNvGrpSpPr/>
          <p:nvPr/>
        </p:nvGrpSpPr>
        <p:grpSpPr>
          <a:xfrm rot="0">
            <a:off x="1868508" y="3807459"/>
            <a:ext cx="14550983" cy="2293705"/>
            <a:chOff x="0" y="0"/>
            <a:chExt cx="19401311" cy="3058273"/>
          </a:xfrm>
        </p:grpSpPr>
        <p:grpSp>
          <p:nvGrpSpPr>
            <p:cNvPr name="Group 17" id="17"/>
            <p:cNvGrpSpPr/>
            <p:nvPr/>
          </p:nvGrpSpPr>
          <p:grpSpPr>
            <a:xfrm rot="0">
              <a:off x="1948777" y="1560577"/>
              <a:ext cx="15529157" cy="1497696"/>
              <a:chOff x="0" y="0"/>
              <a:chExt cx="3067488" cy="295841"/>
            </a:xfrm>
          </p:grpSpPr>
          <p:sp>
            <p:nvSpPr>
              <p:cNvPr name="Freeform 18" id="18"/>
              <p:cNvSpPr/>
              <p:nvPr/>
            </p:nvSpPr>
            <p:spPr>
              <a:xfrm flipH="false" flipV="false" rot="0">
                <a:off x="0" y="0"/>
                <a:ext cx="3067488" cy="295841"/>
              </a:xfrm>
              <a:custGeom>
                <a:avLst/>
                <a:gdLst/>
                <a:ahLst/>
                <a:cxnLst/>
                <a:rect r="r" b="b" t="t" l="l"/>
                <a:pathLst>
                  <a:path h="295841" w="3067488">
                    <a:moveTo>
                      <a:pt x="0" y="0"/>
                    </a:moveTo>
                    <a:lnTo>
                      <a:pt x="3067488" y="0"/>
                    </a:lnTo>
                    <a:lnTo>
                      <a:pt x="3067488" y="295841"/>
                    </a:lnTo>
                    <a:lnTo>
                      <a:pt x="0" y="295841"/>
                    </a:lnTo>
                    <a:close/>
                  </a:path>
                </a:pathLst>
              </a:custGeom>
              <a:solidFill>
                <a:srgbClr val="FFF8F8"/>
              </a:solidFill>
            </p:spPr>
          </p:sp>
          <p:sp>
            <p:nvSpPr>
              <p:cNvPr name="TextBox 19" id="19"/>
              <p:cNvSpPr txBox="true"/>
              <p:nvPr/>
            </p:nvSpPr>
            <p:spPr>
              <a:xfrm>
                <a:off x="0" y="-28575"/>
                <a:ext cx="3067488" cy="324416"/>
              </a:xfrm>
              <a:prstGeom prst="rect">
                <a:avLst/>
              </a:prstGeom>
            </p:spPr>
            <p:txBody>
              <a:bodyPr anchor="ctr" rtlCol="false" tIns="52317" lIns="52317" bIns="52317" rIns="52317"/>
              <a:lstStyle/>
              <a:p>
                <a:pPr algn="ctr">
                  <a:lnSpc>
                    <a:spcPts val="2380"/>
                  </a:lnSpc>
                </a:pPr>
              </a:p>
            </p:txBody>
          </p:sp>
        </p:grpSp>
        <p:sp>
          <p:nvSpPr>
            <p:cNvPr name="TextBox 20" id="20"/>
            <p:cNvSpPr txBox="true"/>
            <p:nvPr/>
          </p:nvSpPr>
          <p:spPr>
            <a:xfrm rot="0">
              <a:off x="0" y="123825"/>
              <a:ext cx="19401311" cy="1356183"/>
            </a:xfrm>
            <a:prstGeom prst="rect">
              <a:avLst/>
            </a:prstGeom>
          </p:spPr>
          <p:txBody>
            <a:bodyPr anchor="t" rtlCol="false" tIns="0" lIns="0" bIns="0" rIns="0">
              <a:spAutoFit/>
            </a:bodyPr>
            <a:lstStyle/>
            <a:p>
              <a:pPr algn="ctr">
                <a:lnSpc>
                  <a:spcPts val="7326"/>
                </a:lnSpc>
              </a:pPr>
              <a:r>
                <a:rPr lang="en-US" sz="7326" spc="146">
                  <a:solidFill>
                    <a:srgbClr val="FFFFFF"/>
                  </a:solidFill>
                  <a:latin typeface="Raleway Bold"/>
                  <a:ea typeface="Raleway Bold"/>
                  <a:cs typeface="Raleway Bold"/>
                  <a:sym typeface="Raleway Bold"/>
                </a:rPr>
                <a:t>Final Rating:</a:t>
              </a:r>
            </a:p>
          </p:txBody>
        </p:sp>
        <p:sp>
          <p:nvSpPr>
            <p:cNvPr name="TextBox 21" id="21"/>
            <p:cNvSpPr txBox="true"/>
            <p:nvPr/>
          </p:nvSpPr>
          <p:spPr>
            <a:xfrm rot="0">
              <a:off x="2162407" y="1728089"/>
              <a:ext cx="15037844" cy="1054100"/>
            </a:xfrm>
            <a:prstGeom prst="rect">
              <a:avLst/>
            </a:prstGeom>
          </p:spPr>
          <p:txBody>
            <a:bodyPr anchor="t" rtlCol="false" tIns="0" lIns="0" bIns="0" rIns="0">
              <a:spAutoFit/>
            </a:bodyPr>
            <a:lstStyle/>
            <a:p>
              <a:pPr algn="ctr">
                <a:lnSpc>
                  <a:spcPts val="6288"/>
                </a:lnSpc>
              </a:pPr>
              <a:r>
                <a:rPr lang="en-US" sz="5240" spc="104">
                  <a:solidFill>
                    <a:srgbClr val="2BA98E"/>
                  </a:solidFill>
                  <a:latin typeface="Raleway Bold"/>
                  <a:ea typeface="Raleway Bold"/>
                  <a:cs typeface="Raleway Bold"/>
                  <a:sym typeface="Raleway Bold"/>
                </a:rPr>
                <a:t>Final Rating=Weighted Average×C</a:t>
              </a:r>
            </a:p>
          </p:txBody>
        </p:sp>
      </p:grpSp>
      <p:sp>
        <p:nvSpPr>
          <p:cNvPr name="Freeform 22" id="22"/>
          <p:cNvSpPr/>
          <p:nvPr/>
        </p:nvSpPr>
        <p:spPr>
          <a:xfrm flipH="false" flipV="false" rot="0">
            <a:off x="15457334" y="-310438"/>
            <a:ext cx="3297391" cy="2162026"/>
          </a:xfrm>
          <a:custGeom>
            <a:avLst/>
            <a:gdLst/>
            <a:ahLst/>
            <a:cxnLst/>
            <a:rect r="r" b="b" t="t" l="l"/>
            <a:pathLst>
              <a:path h="2162026" w="3297391">
                <a:moveTo>
                  <a:pt x="0" y="0"/>
                </a:moveTo>
                <a:lnTo>
                  <a:pt x="3297391" y="0"/>
                </a:lnTo>
                <a:lnTo>
                  <a:pt x="3297391" y="2162025"/>
                </a:lnTo>
                <a:lnTo>
                  <a:pt x="0" y="2162025"/>
                </a:lnTo>
                <a:lnTo>
                  <a:pt x="0" y="0"/>
                </a:lnTo>
                <a:close/>
              </a:path>
            </a:pathLst>
          </a:custGeom>
          <a:blipFill>
            <a:blip r:embed="rId2"/>
            <a:stretch>
              <a:fillRect l="0" t="0" r="0" b="0"/>
            </a:stretch>
          </a:blipFill>
        </p:spPr>
      </p:sp>
    </p:spTree>
  </p:cSld>
  <p:clrMapOvr>
    <a:masterClrMapping/>
  </p:clrMapOvr>
  <p:transition spd="fast">
    <p:fade/>
  </p:transition>
</p:sld>
</file>

<file path=ppt/slides/slide27.xml><?xml version="1.0" encoding="utf-8"?>
<p:sld xmlns:p="http://schemas.openxmlformats.org/presentationml/2006/main" xmlns:a="http://schemas.openxmlformats.org/drawingml/2006/main" xmlns:r="http://schemas.openxmlformats.org/officeDocument/2006/relationships">
  <p:cSld>
    <p:bg>
      <p:bgPr>
        <a:solidFill>
          <a:srgbClr val="F2F2F0"/>
        </a:solidFill>
      </p:bgPr>
    </p:bg>
    <p:spTree>
      <p:nvGrpSpPr>
        <p:cNvPr id="1" name=""/>
        <p:cNvGrpSpPr/>
        <p:nvPr/>
      </p:nvGrpSpPr>
      <p:grpSpPr>
        <a:xfrm>
          <a:off x="0" y="0"/>
          <a:ext cx="0" cy="0"/>
          <a:chOff x="0" y="0"/>
          <a:chExt cx="0" cy="0"/>
        </a:xfrm>
      </p:grpSpPr>
      <p:grpSp>
        <p:nvGrpSpPr>
          <p:cNvPr name="Group 2" id="2"/>
          <p:cNvGrpSpPr/>
          <p:nvPr/>
        </p:nvGrpSpPr>
        <p:grpSpPr>
          <a:xfrm rot="0">
            <a:off x="0" y="0"/>
            <a:ext cx="18288000" cy="10287000"/>
            <a:chOff x="0" y="0"/>
            <a:chExt cx="24384000" cy="13716000"/>
          </a:xfrm>
        </p:grpSpPr>
        <p:pic>
          <p:nvPicPr>
            <p:cNvPr name="Picture 3" id="3">
              <a:hlinkClick action="ppaction://media"/>
            </p:cNvPr>
            <p:cNvPicPr>
              <a:picLocks noChangeAspect="true"/>
            </p:cNvPicPr>
            <p:nvPr>
              <a:videoFile r:link="rId3"/>
              <p:extLst>
                <p:ext uri="{DAA4B4D4-6D71-4841-9C94-3DE7FCFB9230}">
                  <p14:media xmlns:p14="http://schemas.microsoft.com/office/powerpoint/2010/main" r:embed="rId4"/>
                </p:ext>
              </p:extLst>
            </p:nvPr>
          </p:nvPicPr>
          <p:blipFill>
            <a:blip r:embed="rId2"/>
            <a:srcRect l="0" t="0" r="0" b="0"/>
            <a:stretch>
              <a:fillRect/>
            </a:stretch>
          </p:blipFill>
          <p:spPr>
            <a:xfrm flipH="false" flipV="false" rot="0">
              <a:off x="0" y="0"/>
              <a:ext cx="24384000" cy="13716000"/>
            </a:xfrm>
            <a:prstGeom prst="rect">
              <a:avLst/>
            </a:prstGeom>
          </p:spPr>
        </p:pic>
      </p:grpSp>
      <p:grpSp>
        <p:nvGrpSpPr>
          <p:cNvPr name="Group 4" id="4"/>
          <p:cNvGrpSpPr/>
          <p:nvPr/>
        </p:nvGrpSpPr>
        <p:grpSpPr>
          <a:xfrm rot="0">
            <a:off x="10520516" y="7987910"/>
            <a:ext cx="6738784" cy="1270390"/>
            <a:chOff x="0" y="0"/>
            <a:chExt cx="8985046" cy="1693853"/>
          </a:xfrm>
        </p:grpSpPr>
        <p:grpSp>
          <p:nvGrpSpPr>
            <p:cNvPr name="Group 5" id="5"/>
            <p:cNvGrpSpPr/>
            <p:nvPr/>
          </p:nvGrpSpPr>
          <p:grpSpPr>
            <a:xfrm rot="0">
              <a:off x="0" y="0"/>
              <a:ext cx="8985046" cy="1693853"/>
              <a:chOff x="0" y="0"/>
              <a:chExt cx="2656412" cy="500784"/>
            </a:xfrm>
          </p:grpSpPr>
          <p:sp>
            <p:nvSpPr>
              <p:cNvPr name="Freeform 6" id="6"/>
              <p:cNvSpPr/>
              <p:nvPr/>
            </p:nvSpPr>
            <p:spPr>
              <a:xfrm flipH="false" flipV="false" rot="0">
                <a:off x="0" y="0"/>
                <a:ext cx="2656412" cy="500784"/>
              </a:xfrm>
              <a:custGeom>
                <a:avLst/>
                <a:gdLst/>
                <a:ahLst/>
                <a:cxnLst/>
                <a:rect r="r" b="b" t="t" l="l"/>
                <a:pathLst>
                  <a:path h="500784" w="2656412">
                    <a:moveTo>
                      <a:pt x="0" y="0"/>
                    </a:moveTo>
                    <a:lnTo>
                      <a:pt x="2656412" y="0"/>
                    </a:lnTo>
                    <a:lnTo>
                      <a:pt x="2656412" y="500784"/>
                    </a:lnTo>
                    <a:lnTo>
                      <a:pt x="0" y="500784"/>
                    </a:lnTo>
                    <a:close/>
                  </a:path>
                </a:pathLst>
              </a:custGeom>
              <a:solidFill>
                <a:srgbClr val="FDFDFD"/>
              </a:solidFill>
            </p:spPr>
          </p:sp>
          <p:sp>
            <p:nvSpPr>
              <p:cNvPr name="TextBox 7" id="7"/>
              <p:cNvSpPr txBox="true"/>
              <p:nvPr/>
            </p:nvSpPr>
            <p:spPr>
              <a:xfrm>
                <a:off x="0" y="-28575"/>
                <a:ext cx="2656412" cy="529359"/>
              </a:xfrm>
              <a:prstGeom prst="rect">
                <a:avLst/>
              </a:prstGeom>
            </p:spPr>
            <p:txBody>
              <a:bodyPr anchor="ctr" rtlCol="false" tIns="50800" lIns="50800" bIns="50800" rIns="50800"/>
              <a:lstStyle/>
              <a:p>
                <a:pPr algn="ctr">
                  <a:lnSpc>
                    <a:spcPts val="2380"/>
                  </a:lnSpc>
                </a:pPr>
              </a:p>
            </p:txBody>
          </p:sp>
        </p:grpSp>
        <p:sp>
          <p:nvSpPr>
            <p:cNvPr name="TextBox 8" id="8"/>
            <p:cNvSpPr txBox="true"/>
            <p:nvPr/>
          </p:nvSpPr>
          <p:spPr>
            <a:xfrm rot="0">
              <a:off x="207895" y="-66675"/>
              <a:ext cx="8592460" cy="1623497"/>
            </a:xfrm>
            <a:prstGeom prst="rect">
              <a:avLst/>
            </a:prstGeom>
          </p:spPr>
          <p:txBody>
            <a:bodyPr anchor="t" rtlCol="false" tIns="0" lIns="0" bIns="0" rIns="0">
              <a:spAutoFit/>
            </a:bodyPr>
            <a:lstStyle/>
            <a:p>
              <a:pPr algn="ctr">
                <a:lnSpc>
                  <a:spcPts val="4957"/>
                </a:lnSpc>
              </a:pPr>
              <a:r>
                <a:rPr lang="en-US" sz="3541">
                  <a:solidFill>
                    <a:srgbClr val="2BA98E"/>
                  </a:solidFill>
                  <a:latin typeface="Canva Sans Bold"/>
                  <a:ea typeface="Canva Sans Bold"/>
                  <a:cs typeface="Canva Sans Bold"/>
                  <a:sym typeface="Canva Sans Bold"/>
                </a:rPr>
                <a:t>Product Recommendation System</a:t>
              </a:r>
            </a:p>
          </p:txBody>
        </p:sp>
      </p:grpSp>
      <p:sp>
        <p:nvSpPr>
          <p:cNvPr name="Freeform 9" id="9"/>
          <p:cNvSpPr/>
          <p:nvPr/>
        </p:nvSpPr>
        <p:spPr>
          <a:xfrm flipH="false" flipV="false" rot="0">
            <a:off x="-391395" y="-371326"/>
            <a:ext cx="3297391" cy="2162026"/>
          </a:xfrm>
          <a:custGeom>
            <a:avLst/>
            <a:gdLst/>
            <a:ahLst/>
            <a:cxnLst/>
            <a:rect r="r" b="b" t="t" l="l"/>
            <a:pathLst>
              <a:path h="2162026" w="3297391">
                <a:moveTo>
                  <a:pt x="0" y="0"/>
                </a:moveTo>
                <a:lnTo>
                  <a:pt x="3297390" y="0"/>
                </a:lnTo>
                <a:lnTo>
                  <a:pt x="3297390" y="2162026"/>
                </a:lnTo>
                <a:lnTo>
                  <a:pt x="0" y="2162026"/>
                </a:lnTo>
                <a:lnTo>
                  <a:pt x="0" y="0"/>
                </a:lnTo>
                <a:close/>
              </a:path>
            </a:pathLst>
          </a:custGeom>
          <a:blipFill>
            <a:blip r:embed="rId5"/>
            <a:stretch>
              <a:fillRect l="0" t="0" r="0" b="0"/>
            </a:stretch>
          </a:blipFill>
        </p:spPr>
      </p:sp>
    </p:spTree>
  </p:cSld>
  <p:clrMapOvr>
    <a:masterClrMapping/>
  </p:clrMapOvr>
  <p:transition spd="fast">
    <p:fade/>
  </p:transition>
  <p:timing>
    <p:tnLst>
      <p:par>
        <p:cTn dur="indefinite" restart="never" nodeType="tmRoot">
          <p:childTnLst>
            <p:video>
              <p:cMediaNode vol="100000">
                <p:cTn fill="hold" display="false">
                  <p:stCondLst>
                    <p:cond delay="indefinite"/>
                  </p:stCondLst>
                </p:cTn>
                <p:tgtEl>
                  <p:spTgt spid="3"/>
                </p:tgtEl>
              </p:cMediaNode>
            </p:video>
          </p:childTnLst>
        </p:cTn>
      </p:par>
    </p:tnLst>
  </p:timing>
</p:sld>
</file>

<file path=ppt/slides/slide2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747" r="0" b="-747"/>
            </a:stretch>
          </a:blipFill>
        </p:spPr>
      </p:sp>
      <p:grpSp>
        <p:nvGrpSpPr>
          <p:cNvPr name="Group 3" id="3"/>
          <p:cNvGrpSpPr/>
          <p:nvPr/>
        </p:nvGrpSpPr>
        <p:grpSpPr>
          <a:xfrm rot="0">
            <a:off x="-676036" y="-1418912"/>
            <a:ext cx="19721641" cy="12521864"/>
            <a:chOff x="0" y="0"/>
            <a:chExt cx="5194177" cy="3297939"/>
          </a:xfrm>
        </p:grpSpPr>
        <p:sp>
          <p:nvSpPr>
            <p:cNvPr name="Freeform 4" id="4"/>
            <p:cNvSpPr/>
            <p:nvPr/>
          </p:nvSpPr>
          <p:spPr>
            <a:xfrm flipH="false" flipV="false" rot="0">
              <a:off x="0" y="0"/>
              <a:ext cx="5194177" cy="3297939"/>
            </a:xfrm>
            <a:custGeom>
              <a:avLst/>
              <a:gdLst/>
              <a:ahLst/>
              <a:cxnLst/>
              <a:rect r="r" b="b" t="t" l="l"/>
              <a:pathLst>
                <a:path h="3297939" w="5194177">
                  <a:moveTo>
                    <a:pt x="20021" y="0"/>
                  </a:moveTo>
                  <a:lnTo>
                    <a:pt x="5174157" y="0"/>
                  </a:lnTo>
                  <a:cubicBezTo>
                    <a:pt x="5185214" y="0"/>
                    <a:pt x="5194177" y="8964"/>
                    <a:pt x="5194177" y="20021"/>
                  </a:cubicBezTo>
                  <a:lnTo>
                    <a:pt x="5194177" y="3277919"/>
                  </a:lnTo>
                  <a:cubicBezTo>
                    <a:pt x="5194177" y="3288976"/>
                    <a:pt x="5185214" y="3297939"/>
                    <a:pt x="5174157" y="3297939"/>
                  </a:cubicBezTo>
                  <a:lnTo>
                    <a:pt x="20021" y="3297939"/>
                  </a:lnTo>
                  <a:cubicBezTo>
                    <a:pt x="8964" y="3297939"/>
                    <a:pt x="0" y="3288976"/>
                    <a:pt x="0" y="3277919"/>
                  </a:cubicBezTo>
                  <a:lnTo>
                    <a:pt x="0" y="20021"/>
                  </a:lnTo>
                  <a:cubicBezTo>
                    <a:pt x="0" y="8964"/>
                    <a:pt x="8964" y="0"/>
                    <a:pt x="20021" y="0"/>
                  </a:cubicBezTo>
                  <a:close/>
                </a:path>
              </a:pathLst>
            </a:custGeom>
            <a:solidFill>
              <a:srgbClr val="2BA98E">
                <a:alpha val="88627"/>
              </a:srgbClr>
            </a:solidFill>
          </p:spPr>
        </p:sp>
        <p:sp>
          <p:nvSpPr>
            <p:cNvPr name="TextBox 5" id="5"/>
            <p:cNvSpPr txBox="true"/>
            <p:nvPr/>
          </p:nvSpPr>
          <p:spPr>
            <a:xfrm>
              <a:off x="0" y="-28575"/>
              <a:ext cx="5194177" cy="3326514"/>
            </a:xfrm>
            <a:prstGeom prst="rect">
              <a:avLst/>
            </a:prstGeom>
          </p:spPr>
          <p:txBody>
            <a:bodyPr anchor="ctr" rtlCol="false" tIns="50800" lIns="50800" bIns="50800" rIns="50800"/>
            <a:lstStyle/>
            <a:p>
              <a:pPr algn="ctr">
                <a:lnSpc>
                  <a:spcPts val="2380"/>
                </a:lnSpc>
              </a:pPr>
            </a:p>
          </p:txBody>
        </p:sp>
      </p:grpSp>
      <p:grpSp>
        <p:nvGrpSpPr>
          <p:cNvPr name="Group 6" id="6"/>
          <p:cNvGrpSpPr/>
          <p:nvPr/>
        </p:nvGrpSpPr>
        <p:grpSpPr>
          <a:xfrm rot="0">
            <a:off x="-676036" y="478888"/>
            <a:ext cx="15381283" cy="6207655"/>
            <a:chOff x="0" y="0"/>
            <a:chExt cx="20508378" cy="8276873"/>
          </a:xfrm>
        </p:grpSpPr>
        <p:grpSp>
          <p:nvGrpSpPr>
            <p:cNvPr name="Group 7" id="7"/>
            <p:cNvGrpSpPr/>
            <p:nvPr/>
          </p:nvGrpSpPr>
          <p:grpSpPr>
            <a:xfrm rot="0">
              <a:off x="0" y="0"/>
              <a:ext cx="11556204" cy="1466165"/>
              <a:chOff x="0" y="0"/>
              <a:chExt cx="2282707" cy="289613"/>
            </a:xfrm>
          </p:grpSpPr>
          <p:sp>
            <p:nvSpPr>
              <p:cNvPr name="Freeform 8" id="8"/>
              <p:cNvSpPr/>
              <p:nvPr/>
            </p:nvSpPr>
            <p:spPr>
              <a:xfrm flipH="false" flipV="false" rot="0">
                <a:off x="0" y="0"/>
                <a:ext cx="2282707" cy="289613"/>
              </a:xfrm>
              <a:custGeom>
                <a:avLst/>
                <a:gdLst/>
                <a:ahLst/>
                <a:cxnLst/>
                <a:rect r="r" b="b" t="t" l="l"/>
                <a:pathLst>
                  <a:path h="289613" w="2282707">
                    <a:moveTo>
                      <a:pt x="45556" y="0"/>
                    </a:moveTo>
                    <a:lnTo>
                      <a:pt x="2237151" y="0"/>
                    </a:lnTo>
                    <a:cubicBezTo>
                      <a:pt x="2249233" y="0"/>
                      <a:pt x="2260821" y="4800"/>
                      <a:pt x="2269364" y="13343"/>
                    </a:cubicBezTo>
                    <a:cubicBezTo>
                      <a:pt x="2277907" y="21886"/>
                      <a:pt x="2282707" y="33474"/>
                      <a:pt x="2282707" y="45556"/>
                    </a:cubicBezTo>
                    <a:lnTo>
                      <a:pt x="2282707" y="244057"/>
                    </a:lnTo>
                    <a:cubicBezTo>
                      <a:pt x="2282707" y="256139"/>
                      <a:pt x="2277907" y="267726"/>
                      <a:pt x="2269364" y="276270"/>
                    </a:cubicBezTo>
                    <a:cubicBezTo>
                      <a:pt x="2260821" y="284813"/>
                      <a:pt x="2249233" y="289613"/>
                      <a:pt x="2237151" y="289613"/>
                    </a:cubicBezTo>
                    <a:lnTo>
                      <a:pt x="45556" y="289613"/>
                    </a:lnTo>
                    <a:cubicBezTo>
                      <a:pt x="33474" y="289613"/>
                      <a:pt x="21886" y="284813"/>
                      <a:pt x="13343" y="276270"/>
                    </a:cubicBezTo>
                    <a:cubicBezTo>
                      <a:pt x="4800" y="267726"/>
                      <a:pt x="0" y="256139"/>
                      <a:pt x="0" y="244057"/>
                    </a:cubicBezTo>
                    <a:lnTo>
                      <a:pt x="0" y="45556"/>
                    </a:lnTo>
                    <a:cubicBezTo>
                      <a:pt x="0" y="33474"/>
                      <a:pt x="4800" y="21886"/>
                      <a:pt x="13343" y="13343"/>
                    </a:cubicBezTo>
                    <a:cubicBezTo>
                      <a:pt x="21886" y="4800"/>
                      <a:pt x="33474" y="0"/>
                      <a:pt x="45556" y="0"/>
                    </a:cubicBezTo>
                    <a:close/>
                  </a:path>
                </a:pathLst>
              </a:custGeom>
              <a:solidFill>
                <a:srgbClr val="FFFFFF"/>
              </a:solidFill>
            </p:spPr>
          </p:sp>
          <p:sp>
            <p:nvSpPr>
              <p:cNvPr name="TextBox 9" id="9"/>
              <p:cNvSpPr txBox="true"/>
              <p:nvPr/>
            </p:nvSpPr>
            <p:spPr>
              <a:xfrm>
                <a:off x="0" y="-47625"/>
                <a:ext cx="2282707" cy="337238"/>
              </a:xfrm>
              <a:prstGeom prst="rect">
                <a:avLst/>
              </a:prstGeom>
            </p:spPr>
            <p:txBody>
              <a:bodyPr anchor="ctr" rtlCol="false" tIns="50800" lIns="50800" bIns="50800" rIns="50800"/>
              <a:lstStyle/>
              <a:p>
                <a:pPr algn="ctr">
                  <a:lnSpc>
                    <a:spcPts val="3780"/>
                  </a:lnSpc>
                </a:pPr>
                <a:r>
                  <a:rPr lang="en-US" sz="2700" spc="135">
                    <a:solidFill>
                      <a:srgbClr val="2BA98E"/>
                    </a:solidFill>
                    <a:latin typeface="DM Sans Bold"/>
                    <a:ea typeface="DM Sans Bold"/>
                    <a:cs typeface="DM Sans Bold"/>
                    <a:sym typeface="DM Sans Bold"/>
                  </a:rPr>
                  <a:t>DATA COLLECTION AND PREPARATION</a:t>
                </a:r>
              </a:p>
            </p:txBody>
          </p:sp>
        </p:grpSp>
        <p:sp>
          <p:nvSpPr>
            <p:cNvPr name="TextBox 10" id="10"/>
            <p:cNvSpPr txBox="true"/>
            <p:nvPr/>
          </p:nvSpPr>
          <p:spPr>
            <a:xfrm rot="0">
              <a:off x="5678384" y="4076366"/>
              <a:ext cx="14829994" cy="4200507"/>
            </a:xfrm>
            <a:prstGeom prst="rect">
              <a:avLst/>
            </a:prstGeom>
          </p:spPr>
          <p:txBody>
            <a:bodyPr anchor="t" rtlCol="false" tIns="0" lIns="0" bIns="0" rIns="0">
              <a:spAutoFit/>
            </a:bodyPr>
            <a:lstStyle/>
            <a:p>
              <a:pPr algn="ctr">
                <a:lnSpc>
                  <a:spcPts val="6300"/>
                </a:lnSpc>
              </a:pPr>
              <a:r>
                <a:rPr lang="en-US" sz="4500">
                  <a:solidFill>
                    <a:srgbClr val="FDFDFD"/>
                  </a:solidFill>
                  <a:latin typeface="Canva Sans"/>
                  <a:ea typeface="Canva Sans"/>
                  <a:cs typeface="Canva Sans"/>
                  <a:sym typeface="Canva Sans"/>
                </a:rPr>
                <a:t>Gather </a:t>
              </a:r>
              <a:r>
                <a:rPr lang="en-US" sz="4500">
                  <a:solidFill>
                    <a:srgbClr val="FDFDFD"/>
                  </a:solidFill>
                  <a:latin typeface="Canva Sans"/>
                  <a:ea typeface="Canva Sans"/>
                  <a:cs typeface="Canva Sans"/>
                  <a:sym typeface="Canva Sans"/>
                </a:rPr>
                <a:t>data from all orders approved by both the store and admin. </a:t>
              </a:r>
            </a:p>
            <a:p>
              <a:pPr algn="ctr">
                <a:lnSpc>
                  <a:spcPts val="6300"/>
                </a:lnSpc>
              </a:pPr>
              <a:r>
                <a:rPr lang="en-US" sz="4500">
                  <a:solidFill>
                    <a:srgbClr val="FDFDFD"/>
                  </a:solidFill>
                  <a:latin typeface="Canva Sans"/>
                  <a:ea typeface="Canva Sans"/>
                  <a:cs typeface="Canva Sans"/>
                  <a:sym typeface="Canva Sans"/>
                </a:rPr>
                <a:t>This includes user and product information.</a:t>
              </a:r>
            </a:p>
          </p:txBody>
        </p:sp>
      </p:grpSp>
      <p:sp>
        <p:nvSpPr>
          <p:cNvPr name="Freeform 11" id="11"/>
          <p:cNvSpPr/>
          <p:nvPr/>
        </p:nvSpPr>
        <p:spPr>
          <a:xfrm flipH="false" flipV="false" rot="0">
            <a:off x="15457334" y="-310438"/>
            <a:ext cx="3297391" cy="2162026"/>
          </a:xfrm>
          <a:custGeom>
            <a:avLst/>
            <a:gdLst/>
            <a:ahLst/>
            <a:cxnLst/>
            <a:rect r="r" b="b" t="t" l="l"/>
            <a:pathLst>
              <a:path h="2162026" w="3297391">
                <a:moveTo>
                  <a:pt x="0" y="0"/>
                </a:moveTo>
                <a:lnTo>
                  <a:pt x="3297391" y="0"/>
                </a:lnTo>
                <a:lnTo>
                  <a:pt x="3297391" y="2162025"/>
                </a:lnTo>
                <a:lnTo>
                  <a:pt x="0" y="2162025"/>
                </a:lnTo>
                <a:lnTo>
                  <a:pt x="0" y="0"/>
                </a:lnTo>
                <a:close/>
              </a:path>
            </a:pathLst>
          </a:custGeom>
          <a:blipFill>
            <a:blip r:embed="rId3"/>
            <a:stretch>
              <a:fillRect l="0" t="0" r="0" b="0"/>
            </a:stretch>
          </a:blipFill>
        </p:spPr>
      </p:sp>
    </p:spTree>
  </p:cSld>
  <p:clrMapOvr>
    <a:masterClrMapping/>
  </p:clrMapOvr>
  <p:transition spd="fast">
    <p:fade/>
  </p:transition>
</p:sld>
</file>

<file path=ppt/slides/slide2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666" r="0" b="-666"/>
            </a:stretch>
          </a:blipFill>
        </p:spPr>
      </p:sp>
      <p:grpSp>
        <p:nvGrpSpPr>
          <p:cNvPr name="Group 3" id="3"/>
          <p:cNvGrpSpPr/>
          <p:nvPr/>
        </p:nvGrpSpPr>
        <p:grpSpPr>
          <a:xfrm rot="0">
            <a:off x="-676036" y="-1418912"/>
            <a:ext cx="19721641" cy="12521864"/>
            <a:chOff x="0" y="0"/>
            <a:chExt cx="5194177" cy="3297939"/>
          </a:xfrm>
        </p:grpSpPr>
        <p:sp>
          <p:nvSpPr>
            <p:cNvPr name="Freeform 4" id="4"/>
            <p:cNvSpPr/>
            <p:nvPr/>
          </p:nvSpPr>
          <p:spPr>
            <a:xfrm flipH="false" flipV="false" rot="0">
              <a:off x="0" y="0"/>
              <a:ext cx="5194177" cy="3297939"/>
            </a:xfrm>
            <a:custGeom>
              <a:avLst/>
              <a:gdLst/>
              <a:ahLst/>
              <a:cxnLst/>
              <a:rect r="r" b="b" t="t" l="l"/>
              <a:pathLst>
                <a:path h="3297939" w="5194177">
                  <a:moveTo>
                    <a:pt x="20021" y="0"/>
                  </a:moveTo>
                  <a:lnTo>
                    <a:pt x="5174157" y="0"/>
                  </a:lnTo>
                  <a:cubicBezTo>
                    <a:pt x="5185214" y="0"/>
                    <a:pt x="5194177" y="8964"/>
                    <a:pt x="5194177" y="20021"/>
                  </a:cubicBezTo>
                  <a:lnTo>
                    <a:pt x="5194177" y="3277919"/>
                  </a:lnTo>
                  <a:cubicBezTo>
                    <a:pt x="5194177" y="3288976"/>
                    <a:pt x="5185214" y="3297939"/>
                    <a:pt x="5174157" y="3297939"/>
                  </a:cubicBezTo>
                  <a:lnTo>
                    <a:pt x="20021" y="3297939"/>
                  </a:lnTo>
                  <a:cubicBezTo>
                    <a:pt x="8964" y="3297939"/>
                    <a:pt x="0" y="3288976"/>
                    <a:pt x="0" y="3277919"/>
                  </a:cubicBezTo>
                  <a:lnTo>
                    <a:pt x="0" y="20021"/>
                  </a:lnTo>
                  <a:cubicBezTo>
                    <a:pt x="0" y="8964"/>
                    <a:pt x="8964" y="0"/>
                    <a:pt x="20021" y="0"/>
                  </a:cubicBezTo>
                  <a:close/>
                </a:path>
              </a:pathLst>
            </a:custGeom>
            <a:solidFill>
              <a:srgbClr val="2BA98E">
                <a:alpha val="88627"/>
              </a:srgbClr>
            </a:solidFill>
          </p:spPr>
        </p:sp>
        <p:sp>
          <p:nvSpPr>
            <p:cNvPr name="TextBox 5" id="5"/>
            <p:cNvSpPr txBox="true"/>
            <p:nvPr/>
          </p:nvSpPr>
          <p:spPr>
            <a:xfrm>
              <a:off x="0" y="-28575"/>
              <a:ext cx="5194177" cy="3326514"/>
            </a:xfrm>
            <a:prstGeom prst="rect">
              <a:avLst/>
            </a:prstGeom>
          </p:spPr>
          <p:txBody>
            <a:bodyPr anchor="ctr" rtlCol="false" tIns="50800" lIns="50800" bIns="50800" rIns="50800"/>
            <a:lstStyle/>
            <a:p>
              <a:pPr algn="ctr">
                <a:lnSpc>
                  <a:spcPts val="2380"/>
                </a:lnSpc>
              </a:pPr>
            </a:p>
          </p:txBody>
        </p:sp>
      </p:grpSp>
      <p:grpSp>
        <p:nvGrpSpPr>
          <p:cNvPr name="Group 6" id="6"/>
          <p:cNvGrpSpPr/>
          <p:nvPr/>
        </p:nvGrpSpPr>
        <p:grpSpPr>
          <a:xfrm rot="0">
            <a:off x="-676036" y="478888"/>
            <a:ext cx="8667153" cy="1099623"/>
            <a:chOff x="0" y="0"/>
            <a:chExt cx="2282707" cy="289613"/>
          </a:xfrm>
        </p:grpSpPr>
        <p:sp>
          <p:nvSpPr>
            <p:cNvPr name="Freeform 7" id="7"/>
            <p:cNvSpPr/>
            <p:nvPr/>
          </p:nvSpPr>
          <p:spPr>
            <a:xfrm flipH="false" flipV="false" rot="0">
              <a:off x="0" y="0"/>
              <a:ext cx="2282707" cy="289613"/>
            </a:xfrm>
            <a:custGeom>
              <a:avLst/>
              <a:gdLst/>
              <a:ahLst/>
              <a:cxnLst/>
              <a:rect r="r" b="b" t="t" l="l"/>
              <a:pathLst>
                <a:path h="289613" w="2282707">
                  <a:moveTo>
                    <a:pt x="45556" y="0"/>
                  </a:moveTo>
                  <a:lnTo>
                    <a:pt x="2237151" y="0"/>
                  </a:lnTo>
                  <a:cubicBezTo>
                    <a:pt x="2249233" y="0"/>
                    <a:pt x="2260821" y="4800"/>
                    <a:pt x="2269364" y="13343"/>
                  </a:cubicBezTo>
                  <a:cubicBezTo>
                    <a:pt x="2277907" y="21886"/>
                    <a:pt x="2282707" y="33474"/>
                    <a:pt x="2282707" y="45556"/>
                  </a:cubicBezTo>
                  <a:lnTo>
                    <a:pt x="2282707" y="244057"/>
                  </a:lnTo>
                  <a:cubicBezTo>
                    <a:pt x="2282707" y="256139"/>
                    <a:pt x="2277907" y="267726"/>
                    <a:pt x="2269364" y="276270"/>
                  </a:cubicBezTo>
                  <a:cubicBezTo>
                    <a:pt x="2260821" y="284813"/>
                    <a:pt x="2249233" y="289613"/>
                    <a:pt x="2237151" y="289613"/>
                  </a:cubicBezTo>
                  <a:lnTo>
                    <a:pt x="45556" y="289613"/>
                  </a:lnTo>
                  <a:cubicBezTo>
                    <a:pt x="33474" y="289613"/>
                    <a:pt x="21886" y="284813"/>
                    <a:pt x="13343" y="276270"/>
                  </a:cubicBezTo>
                  <a:cubicBezTo>
                    <a:pt x="4800" y="267726"/>
                    <a:pt x="0" y="256139"/>
                    <a:pt x="0" y="244057"/>
                  </a:cubicBezTo>
                  <a:lnTo>
                    <a:pt x="0" y="45556"/>
                  </a:lnTo>
                  <a:cubicBezTo>
                    <a:pt x="0" y="33474"/>
                    <a:pt x="4800" y="21886"/>
                    <a:pt x="13343" y="13343"/>
                  </a:cubicBezTo>
                  <a:cubicBezTo>
                    <a:pt x="21886" y="4800"/>
                    <a:pt x="33474" y="0"/>
                    <a:pt x="45556" y="0"/>
                  </a:cubicBezTo>
                  <a:close/>
                </a:path>
              </a:pathLst>
            </a:custGeom>
            <a:solidFill>
              <a:srgbClr val="FFFFFF"/>
            </a:solidFill>
          </p:spPr>
        </p:sp>
        <p:sp>
          <p:nvSpPr>
            <p:cNvPr name="TextBox 8" id="8"/>
            <p:cNvSpPr txBox="true"/>
            <p:nvPr/>
          </p:nvSpPr>
          <p:spPr>
            <a:xfrm>
              <a:off x="0" y="-47625"/>
              <a:ext cx="2282707" cy="337238"/>
            </a:xfrm>
            <a:prstGeom prst="rect">
              <a:avLst/>
            </a:prstGeom>
          </p:spPr>
          <p:txBody>
            <a:bodyPr anchor="ctr" rtlCol="false" tIns="50800" lIns="50800" bIns="50800" rIns="50800"/>
            <a:lstStyle/>
            <a:p>
              <a:pPr algn="ctr">
                <a:lnSpc>
                  <a:spcPts val="3780"/>
                </a:lnSpc>
              </a:pPr>
              <a:r>
                <a:rPr lang="en-US" sz="2700" spc="135">
                  <a:solidFill>
                    <a:srgbClr val="2BA98E"/>
                  </a:solidFill>
                  <a:latin typeface="DM Sans Bold"/>
                  <a:ea typeface="DM Sans Bold"/>
                  <a:cs typeface="DM Sans Bold"/>
                  <a:sym typeface="DM Sans Bold"/>
                </a:rPr>
                <a:t>DATA PREPARATION</a:t>
              </a:r>
            </a:p>
          </p:txBody>
        </p:sp>
      </p:grpSp>
      <p:sp>
        <p:nvSpPr>
          <p:cNvPr name="TextBox 9" id="9"/>
          <p:cNvSpPr txBox="true"/>
          <p:nvPr/>
        </p:nvSpPr>
        <p:spPr>
          <a:xfrm rot="0">
            <a:off x="3623537" y="3845811"/>
            <a:ext cx="11122495" cy="1571612"/>
          </a:xfrm>
          <a:prstGeom prst="rect">
            <a:avLst/>
          </a:prstGeom>
        </p:spPr>
        <p:txBody>
          <a:bodyPr anchor="t" rtlCol="false" tIns="0" lIns="0" bIns="0" rIns="0">
            <a:spAutoFit/>
          </a:bodyPr>
          <a:lstStyle/>
          <a:p>
            <a:pPr algn="ctr">
              <a:lnSpc>
                <a:spcPts val="6300"/>
              </a:lnSpc>
            </a:pPr>
            <a:r>
              <a:rPr lang="en-US" sz="4500">
                <a:solidFill>
                  <a:srgbClr val="FDFDFD"/>
                </a:solidFill>
                <a:latin typeface="Canva Sans"/>
                <a:ea typeface="Canva Sans"/>
                <a:cs typeface="Canva Sans"/>
                <a:sym typeface="Canva Sans"/>
              </a:rPr>
              <a:t>Organize the collected data into a tabular format suitable for processing</a:t>
            </a:r>
          </a:p>
        </p:txBody>
      </p:sp>
      <p:sp>
        <p:nvSpPr>
          <p:cNvPr name="Freeform 10" id="10"/>
          <p:cNvSpPr/>
          <p:nvPr/>
        </p:nvSpPr>
        <p:spPr>
          <a:xfrm flipH="false" flipV="false" rot="0">
            <a:off x="15457334" y="-310438"/>
            <a:ext cx="3297391" cy="2162026"/>
          </a:xfrm>
          <a:custGeom>
            <a:avLst/>
            <a:gdLst/>
            <a:ahLst/>
            <a:cxnLst/>
            <a:rect r="r" b="b" t="t" l="l"/>
            <a:pathLst>
              <a:path h="2162026" w="3297391">
                <a:moveTo>
                  <a:pt x="0" y="0"/>
                </a:moveTo>
                <a:lnTo>
                  <a:pt x="3297391" y="0"/>
                </a:lnTo>
                <a:lnTo>
                  <a:pt x="3297391" y="2162025"/>
                </a:lnTo>
                <a:lnTo>
                  <a:pt x="0" y="2162025"/>
                </a:lnTo>
                <a:lnTo>
                  <a:pt x="0" y="0"/>
                </a:lnTo>
                <a:close/>
              </a:path>
            </a:pathLst>
          </a:custGeom>
          <a:blipFill>
            <a:blip r:embed="rId3"/>
            <a:stretch>
              <a:fillRect l="0" t="0" r="0" b="0"/>
            </a:stretch>
          </a:blipFill>
        </p:spPr>
      </p:sp>
    </p:spTree>
  </p:cSld>
  <p:clrMapOvr>
    <a:masterClrMapping/>
  </p:clrMapOvr>
  <p:transition spd="fast">
    <p:fade/>
  </p:transition>
</p:sld>
</file>

<file path=ppt/slides/slide3.xml><?xml version="1.0" encoding="utf-8"?>
<p:sld xmlns:p="http://schemas.openxmlformats.org/presentationml/2006/main" xmlns:a="http://schemas.openxmlformats.org/drawingml/2006/main" xmlns:r="http://schemas.openxmlformats.org/officeDocument/2006/relationships">
  <p:cSld>
    <p:bg>
      <p:bgPr>
        <a:solidFill>
          <a:srgbClr val="000000"/>
        </a:solidFill>
      </p:bgPr>
    </p:bg>
    <p:spTree>
      <p:nvGrpSpPr>
        <p:cNvPr id="1" name=""/>
        <p:cNvGrpSpPr/>
        <p:nvPr/>
      </p:nvGrpSpPr>
      <p:grpSpPr>
        <a:xfrm>
          <a:off x="0" y="0"/>
          <a:ext cx="0" cy="0"/>
          <a:chOff x="0" y="0"/>
          <a:chExt cx="0" cy="0"/>
        </a:xfrm>
      </p:grpSpPr>
      <p:pic>
        <p:nvPicPr>
          <p:cNvPr name="Picture 2" id="2">
            <a:hlinkClick action="ppaction://media"/>
          </p:cNvPr>
          <p:cNvPicPr>
            <a:picLocks noChangeAspect="true"/>
          </p:cNvPicPr>
          <p:nvPr>
            <a:videoFile r:link="rId3"/>
            <p:extLst>
              <p:ext uri="{DAA4B4D4-6D71-4841-9C94-3DE7FCFB9230}">
                <p14:media xmlns:p14="http://schemas.microsoft.com/office/powerpoint/2010/main" r:embed="rId4"/>
              </p:ext>
            </p:extLst>
          </p:nvPr>
        </p:nvPicPr>
        <p:blipFill>
          <a:blip r:embed="rId2"/>
          <a:srcRect l="0" t="0" r="0" b="0"/>
          <a:stretch>
            <a:fillRect/>
          </a:stretch>
        </p:blipFill>
        <p:spPr>
          <a:xfrm flipH="false" flipV="false" rot="0">
            <a:off x="0" y="0"/>
            <a:ext cx="18288000" cy="10287000"/>
          </a:xfrm>
          <a:prstGeom prst="rect">
            <a:avLst/>
          </a:prstGeom>
        </p:spPr>
      </p:pic>
    </p:spTree>
  </p:cSld>
  <p:clrMapOvr>
    <a:masterClrMapping/>
  </p:clrMapOvr>
  <p:transition spd="fast">
    <p:fade/>
  </p:transition>
  <p:timing>
    <p:tnLst>
      <p:par>
        <p:cTn dur="indefinite" restart="never" nodeType="tmRoot">
          <p:childTnLst>
            <p:video>
              <p:cMediaNode vol="100000">
                <p:cTn fill="hold" display="false">
                  <p:stCondLst>
                    <p:cond delay="indefinite"/>
                  </p:stCondLst>
                </p:cTn>
                <p:tgtEl>
                  <p:spTgt spid="2"/>
                </p:tgtEl>
              </p:cMediaNode>
            </p:video>
          </p:childTnLst>
        </p:cTn>
      </p:par>
    </p:tnLst>
  </p:timing>
</p:sld>
</file>

<file path=ppt/slides/slide30.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666" r="0" b="-666"/>
            </a:stretch>
          </a:blipFill>
        </p:spPr>
      </p:sp>
      <p:grpSp>
        <p:nvGrpSpPr>
          <p:cNvPr name="Group 3" id="3"/>
          <p:cNvGrpSpPr/>
          <p:nvPr/>
        </p:nvGrpSpPr>
        <p:grpSpPr>
          <a:xfrm rot="0">
            <a:off x="-676036" y="-1418912"/>
            <a:ext cx="19721641" cy="12521864"/>
            <a:chOff x="0" y="0"/>
            <a:chExt cx="5194177" cy="3297939"/>
          </a:xfrm>
        </p:grpSpPr>
        <p:sp>
          <p:nvSpPr>
            <p:cNvPr name="Freeform 4" id="4"/>
            <p:cNvSpPr/>
            <p:nvPr/>
          </p:nvSpPr>
          <p:spPr>
            <a:xfrm flipH="false" flipV="false" rot="0">
              <a:off x="0" y="0"/>
              <a:ext cx="5194177" cy="3297939"/>
            </a:xfrm>
            <a:custGeom>
              <a:avLst/>
              <a:gdLst/>
              <a:ahLst/>
              <a:cxnLst/>
              <a:rect r="r" b="b" t="t" l="l"/>
              <a:pathLst>
                <a:path h="3297939" w="5194177">
                  <a:moveTo>
                    <a:pt x="20021" y="0"/>
                  </a:moveTo>
                  <a:lnTo>
                    <a:pt x="5174157" y="0"/>
                  </a:lnTo>
                  <a:cubicBezTo>
                    <a:pt x="5185214" y="0"/>
                    <a:pt x="5194177" y="8964"/>
                    <a:pt x="5194177" y="20021"/>
                  </a:cubicBezTo>
                  <a:lnTo>
                    <a:pt x="5194177" y="3277919"/>
                  </a:lnTo>
                  <a:cubicBezTo>
                    <a:pt x="5194177" y="3288976"/>
                    <a:pt x="5185214" y="3297939"/>
                    <a:pt x="5174157" y="3297939"/>
                  </a:cubicBezTo>
                  <a:lnTo>
                    <a:pt x="20021" y="3297939"/>
                  </a:lnTo>
                  <a:cubicBezTo>
                    <a:pt x="8964" y="3297939"/>
                    <a:pt x="0" y="3288976"/>
                    <a:pt x="0" y="3277919"/>
                  </a:cubicBezTo>
                  <a:lnTo>
                    <a:pt x="0" y="20021"/>
                  </a:lnTo>
                  <a:cubicBezTo>
                    <a:pt x="0" y="8964"/>
                    <a:pt x="8964" y="0"/>
                    <a:pt x="20021" y="0"/>
                  </a:cubicBezTo>
                  <a:close/>
                </a:path>
              </a:pathLst>
            </a:custGeom>
            <a:solidFill>
              <a:srgbClr val="2BA98E">
                <a:alpha val="88627"/>
              </a:srgbClr>
            </a:solidFill>
          </p:spPr>
        </p:sp>
        <p:sp>
          <p:nvSpPr>
            <p:cNvPr name="TextBox 5" id="5"/>
            <p:cNvSpPr txBox="true"/>
            <p:nvPr/>
          </p:nvSpPr>
          <p:spPr>
            <a:xfrm>
              <a:off x="0" y="-28575"/>
              <a:ext cx="5194177" cy="3326514"/>
            </a:xfrm>
            <a:prstGeom prst="rect">
              <a:avLst/>
            </a:prstGeom>
          </p:spPr>
          <p:txBody>
            <a:bodyPr anchor="ctr" rtlCol="false" tIns="50800" lIns="50800" bIns="50800" rIns="50800"/>
            <a:lstStyle/>
            <a:p>
              <a:pPr algn="ctr">
                <a:lnSpc>
                  <a:spcPts val="2380"/>
                </a:lnSpc>
              </a:pPr>
            </a:p>
          </p:txBody>
        </p:sp>
      </p:grpSp>
      <p:grpSp>
        <p:nvGrpSpPr>
          <p:cNvPr name="Group 6" id="6"/>
          <p:cNvGrpSpPr/>
          <p:nvPr/>
        </p:nvGrpSpPr>
        <p:grpSpPr>
          <a:xfrm rot="0">
            <a:off x="-676036" y="478888"/>
            <a:ext cx="8667153" cy="1099623"/>
            <a:chOff x="0" y="0"/>
            <a:chExt cx="2282707" cy="289613"/>
          </a:xfrm>
        </p:grpSpPr>
        <p:sp>
          <p:nvSpPr>
            <p:cNvPr name="Freeform 7" id="7"/>
            <p:cNvSpPr/>
            <p:nvPr/>
          </p:nvSpPr>
          <p:spPr>
            <a:xfrm flipH="false" flipV="false" rot="0">
              <a:off x="0" y="0"/>
              <a:ext cx="2282707" cy="289613"/>
            </a:xfrm>
            <a:custGeom>
              <a:avLst/>
              <a:gdLst/>
              <a:ahLst/>
              <a:cxnLst/>
              <a:rect r="r" b="b" t="t" l="l"/>
              <a:pathLst>
                <a:path h="289613" w="2282707">
                  <a:moveTo>
                    <a:pt x="45556" y="0"/>
                  </a:moveTo>
                  <a:lnTo>
                    <a:pt x="2237151" y="0"/>
                  </a:lnTo>
                  <a:cubicBezTo>
                    <a:pt x="2249233" y="0"/>
                    <a:pt x="2260821" y="4800"/>
                    <a:pt x="2269364" y="13343"/>
                  </a:cubicBezTo>
                  <a:cubicBezTo>
                    <a:pt x="2277907" y="21886"/>
                    <a:pt x="2282707" y="33474"/>
                    <a:pt x="2282707" y="45556"/>
                  </a:cubicBezTo>
                  <a:lnTo>
                    <a:pt x="2282707" y="244057"/>
                  </a:lnTo>
                  <a:cubicBezTo>
                    <a:pt x="2282707" y="256139"/>
                    <a:pt x="2277907" y="267726"/>
                    <a:pt x="2269364" y="276270"/>
                  </a:cubicBezTo>
                  <a:cubicBezTo>
                    <a:pt x="2260821" y="284813"/>
                    <a:pt x="2249233" y="289613"/>
                    <a:pt x="2237151" y="289613"/>
                  </a:cubicBezTo>
                  <a:lnTo>
                    <a:pt x="45556" y="289613"/>
                  </a:lnTo>
                  <a:cubicBezTo>
                    <a:pt x="33474" y="289613"/>
                    <a:pt x="21886" y="284813"/>
                    <a:pt x="13343" y="276270"/>
                  </a:cubicBezTo>
                  <a:cubicBezTo>
                    <a:pt x="4800" y="267726"/>
                    <a:pt x="0" y="256139"/>
                    <a:pt x="0" y="244057"/>
                  </a:cubicBezTo>
                  <a:lnTo>
                    <a:pt x="0" y="45556"/>
                  </a:lnTo>
                  <a:cubicBezTo>
                    <a:pt x="0" y="33474"/>
                    <a:pt x="4800" y="21886"/>
                    <a:pt x="13343" y="13343"/>
                  </a:cubicBezTo>
                  <a:cubicBezTo>
                    <a:pt x="21886" y="4800"/>
                    <a:pt x="33474" y="0"/>
                    <a:pt x="45556" y="0"/>
                  </a:cubicBezTo>
                  <a:close/>
                </a:path>
              </a:pathLst>
            </a:custGeom>
            <a:solidFill>
              <a:srgbClr val="FFFFFF"/>
            </a:solidFill>
          </p:spPr>
        </p:sp>
        <p:sp>
          <p:nvSpPr>
            <p:cNvPr name="TextBox 8" id="8"/>
            <p:cNvSpPr txBox="true"/>
            <p:nvPr/>
          </p:nvSpPr>
          <p:spPr>
            <a:xfrm>
              <a:off x="0" y="-47625"/>
              <a:ext cx="2282707" cy="337238"/>
            </a:xfrm>
            <a:prstGeom prst="rect">
              <a:avLst/>
            </a:prstGeom>
          </p:spPr>
          <p:txBody>
            <a:bodyPr anchor="ctr" rtlCol="false" tIns="50800" lIns="50800" bIns="50800" rIns="50800"/>
            <a:lstStyle/>
            <a:p>
              <a:pPr algn="ctr">
                <a:lnSpc>
                  <a:spcPts val="3780"/>
                </a:lnSpc>
              </a:pPr>
              <a:r>
                <a:rPr lang="en-US" sz="2700" spc="135">
                  <a:solidFill>
                    <a:srgbClr val="2BA98E"/>
                  </a:solidFill>
                  <a:latin typeface="DM Sans Bold"/>
                  <a:ea typeface="DM Sans Bold"/>
                  <a:cs typeface="DM Sans Bold"/>
                  <a:sym typeface="DM Sans Bold"/>
                </a:rPr>
                <a:t>MODEL TRAINING</a:t>
              </a:r>
            </a:p>
          </p:txBody>
        </p:sp>
      </p:grpSp>
      <p:sp>
        <p:nvSpPr>
          <p:cNvPr name="TextBox 9" id="9"/>
          <p:cNvSpPr txBox="true"/>
          <p:nvPr/>
        </p:nvSpPr>
        <p:spPr>
          <a:xfrm rot="0">
            <a:off x="3121606" y="3613302"/>
            <a:ext cx="12044788" cy="2371712"/>
          </a:xfrm>
          <a:prstGeom prst="rect">
            <a:avLst/>
          </a:prstGeom>
        </p:spPr>
        <p:txBody>
          <a:bodyPr anchor="t" rtlCol="false" tIns="0" lIns="0" bIns="0" rIns="0">
            <a:spAutoFit/>
          </a:bodyPr>
          <a:lstStyle/>
          <a:p>
            <a:pPr algn="ctr">
              <a:lnSpc>
                <a:spcPts val="6300"/>
              </a:lnSpc>
            </a:pPr>
            <a:r>
              <a:rPr lang="en-US" sz="4500">
                <a:solidFill>
                  <a:srgbClr val="FDFDFD"/>
                </a:solidFill>
                <a:latin typeface="Canva Sans"/>
                <a:ea typeface="Canva Sans"/>
                <a:cs typeface="Canva Sans"/>
                <a:sym typeface="Canva Sans"/>
              </a:rPr>
              <a:t>Split the data into training and testing sets. </a:t>
            </a:r>
          </a:p>
          <a:p>
            <a:pPr algn="ctr">
              <a:lnSpc>
                <a:spcPts val="6300"/>
              </a:lnSpc>
            </a:pPr>
            <a:r>
              <a:rPr lang="en-US" sz="4500">
                <a:solidFill>
                  <a:srgbClr val="FDFDFD"/>
                </a:solidFill>
                <a:latin typeface="Canva Sans"/>
                <a:ea typeface="Canva Sans"/>
                <a:cs typeface="Canva Sans"/>
                <a:sym typeface="Canva Sans"/>
              </a:rPr>
              <a:t>Train the K-Nearest Neighbors (KNN) model using the training set.</a:t>
            </a:r>
          </a:p>
        </p:txBody>
      </p:sp>
      <p:sp>
        <p:nvSpPr>
          <p:cNvPr name="Freeform 10" id="10"/>
          <p:cNvSpPr/>
          <p:nvPr/>
        </p:nvSpPr>
        <p:spPr>
          <a:xfrm flipH="false" flipV="false" rot="0">
            <a:off x="15457334" y="-310438"/>
            <a:ext cx="3297391" cy="2162026"/>
          </a:xfrm>
          <a:custGeom>
            <a:avLst/>
            <a:gdLst/>
            <a:ahLst/>
            <a:cxnLst/>
            <a:rect r="r" b="b" t="t" l="l"/>
            <a:pathLst>
              <a:path h="2162026" w="3297391">
                <a:moveTo>
                  <a:pt x="0" y="0"/>
                </a:moveTo>
                <a:lnTo>
                  <a:pt x="3297391" y="0"/>
                </a:lnTo>
                <a:lnTo>
                  <a:pt x="3297391" y="2162025"/>
                </a:lnTo>
                <a:lnTo>
                  <a:pt x="0" y="2162025"/>
                </a:lnTo>
                <a:lnTo>
                  <a:pt x="0" y="0"/>
                </a:lnTo>
                <a:close/>
              </a:path>
            </a:pathLst>
          </a:custGeom>
          <a:blipFill>
            <a:blip r:embed="rId3"/>
            <a:stretch>
              <a:fillRect l="0" t="0" r="0" b="0"/>
            </a:stretch>
          </a:blipFill>
        </p:spPr>
      </p:sp>
    </p:spTree>
  </p:cSld>
  <p:clrMapOvr>
    <a:masterClrMapping/>
  </p:clrMapOvr>
  <p:transition spd="fast">
    <p:fade/>
  </p:transition>
</p:sld>
</file>

<file path=ppt/slides/slide3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747" r="0" b="-747"/>
            </a:stretch>
          </a:blipFill>
        </p:spPr>
      </p:sp>
      <p:grpSp>
        <p:nvGrpSpPr>
          <p:cNvPr name="Group 3" id="3"/>
          <p:cNvGrpSpPr/>
          <p:nvPr/>
        </p:nvGrpSpPr>
        <p:grpSpPr>
          <a:xfrm rot="0">
            <a:off x="-676036" y="-1418912"/>
            <a:ext cx="19721641" cy="12521864"/>
            <a:chOff x="0" y="0"/>
            <a:chExt cx="5194177" cy="3297939"/>
          </a:xfrm>
        </p:grpSpPr>
        <p:sp>
          <p:nvSpPr>
            <p:cNvPr name="Freeform 4" id="4"/>
            <p:cNvSpPr/>
            <p:nvPr/>
          </p:nvSpPr>
          <p:spPr>
            <a:xfrm flipH="false" flipV="false" rot="0">
              <a:off x="0" y="0"/>
              <a:ext cx="5194177" cy="3297939"/>
            </a:xfrm>
            <a:custGeom>
              <a:avLst/>
              <a:gdLst/>
              <a:ahLst/>
              <a:cxnLst/>
              <a:rect r="r" b="b" t="t" l="l"/>
              <a:pathLst>
                <a:path h="3297939" w="5194177">
                  <a:moveTo>
                    <a:pt x="20021" y="0"/>
                  </a:moveTo>
                  <a:lnTo>
                    <a:pt x="5174157" y="0"/>
                  </a:lnTo>
                  <a:cubicBezTo>
                    <a:pt x="5185214" y="0"/>
                    <a:pt x="5194177" y="8964"/>
                    <a:pt x="5194177" y="20021"/>
                  </a:cubicBezTo>
                  <a:lnTo>
                    <a:pt x="5194177" y="3277919"/>
                  </a:lnTo>
                  <a:cubicBezTo>
                    <a:pt x="5194177" y="3288976"/>
                    <a:pt x="5185214" y="3297939"/>
                    <a:pt x="5174157" y="3297939"/>
                  </a:cubicBezTo>
                  <a:lnTo>
                    <a:pt x="20021" y="3297939"/>
                  </a:lnTo>
                  <a:cubicBezTo>
                    <a:pt x="8964" y="3297939"/>
                    <a:pt x="0" y="3288976"/>
                    <a:pt x="0" y="3277919"/>
                  </a:cubicBezTo>
                  <a:lnTo>
                    <a:pt x="0" y="20021"/>
                  </a:lnTo>
                  <a:cubicBezTo>
                    <a:pt x="0" y="8964"/>
                    <a:pt x="8964" y="0"/>
                    <a:pt x="20021" y="0"/>
                  </a:cubicBezTo>
                  <a:close/>
                </a:path>
              </a:pathLst>
            </a:custGeom>
            <a:solidFill>
              <a:srgbClr val="2BA98E">
                <a:alpha val="88627"/>
              </a:srgbClr>
            </a:solidFill>
          </p:spPr>
        </p:sp>
        <p:sp>
          <p:nvSpPr>
            <p:cNvPr name="TextBox 5" id="5"/>
            <p:cNvSpPr txBox="true"/>
            <p:nvPr/>
          </p:nvSpPr>
          <p:spPr>
            <a:xfrm>
              <a:off x="0" y="-28575"/>
              <a:ext cx="5194177" cy="3326514"/>
            </a:xfrm>
            <a:prstGeom prst="rect">
              <a:avLst/>
            </a:prstGeom>
          </p:spPr>
          <p:txBody>
            <a:bodyPr anchor="ctr" rtlCol="false" tIns="50800" lIns="50800" bIns="50800" rIns="50800"/>
            <a:lstStyle/>
            <a:p>
              <a:pPr algn="ctr">
                <a:lnSpc>
                  <a:spcPts val="2380"/>
                </a:lnSpc>
              </a:pPr>
            </a:p>
          </p:txBody>
        </p:sp>
      </p:grpSp>
      <p:grpSp>
        <p:nvGrpSpPr>
          <p:cNvPr name="Group 6" id="6"/>
          <p:cNvGrpSpPr/>
          <p:nvPr/>
        </p:nvGrpSpPr>
        <p:grpSpPr>
          <a:xfrm rot="0">
            <a:off x="-676036" y="478888"/>
            <a:ext cx="8667153" cy="1099623"/>
            <a:chOff x="0" y="0"/>
            <a:chExt cx="2282707" cy="289613"/>
          </a:xfrm>
        </p:grpSpPr>
        <p:sp>
          <p:nvSpPr>
            <p:cNvPr name="Freeform 7" id="7"/>
            <p:cNvSpPr/>
            <p:nvPr/>
          </p:nvSpPr>
          <p:spPr>
            <a:xfrm flipH="false" flipV="false" rot="0">
              <a:off x="0" y="0"/>
              <a:ext cx="2282707" cy="289613"/>
            </a:xfrm>
            <a:custGeom>
              <a:avLst/>
              <a:gdLst/>
              <a:ahLst/>
              <a:cxnLst/>
              <a:rect r="r" b="b" t="t" l="l"/>
              <a:pathLst>
                <a:path h="289613" w="2282707">
                  <a:moveTo>
                    <a:pt x="45556" y="0"/>
                  </a:moveTo>
                  <a:lnTo>
                    <a:pt x="2237151" y="0"/>
                  </a:lnTo>
                  <a:cubicBezTo>
                    <a:pt x="2249233" y="0"/>
                    <a:pt x="2260821" y="4800"/>
                    <a:pt x="2269364" y="13343"/>
                  </a:cubicBezTo>
                  <a:cubicBezTo>
                    <a:pt x="2277907" y="21886"/>
                    <a:pt x="2282707" y="33474"/>
                    <a:pt x="2282707" y="45556"/>
                  </a:cubicBezTo>
                  <a:lnTo>
                    <a:pt x="2282707" y="244057"/>
                  </a:lnTo>
                  <a:cubicBezTo>
                    <a:pt x="2282707" y="256139"/>
                    <a:pt x="2277907" y="267726"/>
                    <a:pt x="2269364" y="276270"/>
                  </a:cubicBezTo>
                  <a:cubicBezTo>
                    <a:pt x="2260821" y="284813"/>
                    <a:pt x="2249233" y="289613"/>
                    <a:pt x="2237151" y="289613"/>
                  </a:cubicBezTo>
                  <a:lnTo>
                    <a:pt x="45556" y="289613"/>
                  </a:lnTo>
                  <a:cubicBezTo>
                    <a:pt x="33474" y="289613"/>
                    <a:pt x="21886" y="284813"/>
                    <a:pt x="13343" y="276270"/>
                  </a:cubicBezTo>
                  <a:cubicBezTo>
                    <a:pt x="4800" y="267726"/>
                    <a:pt x="0" y="256139"/>
                    <a:pt x="0" y="244057"/>
                  </a:cubicBezTo>
                  <a:lnTo>
                    <a:pt x="0" y="45556"/>
                  </a:lnTo>
                  <a:cubicBezTo>
                    <a:pt x="0" y="33474"/>
                    <a:pt x="4800" y="21886"/>
                    <a:pt x="13343" y="13343"/>
                  </a:cubicBezTo>
                  <a:cubicBezTo>
                    <a:pt x="21886" y="4800"/>
                    <a:pt x="33474" y="0"/>
                    <a:pt x="45556" y="0"/>
                  </a:cubicBezTo>
                  <a:close/>
                </a:path>
              </a:pathLst>
            </a:custGeom>
            <a:solidFill>
              <a:srgbClr val="FFFFFF"/>
            </a:solidFill>
          </p:spPr>
        </p:sp>
        <p:sp>
          <p:nvSpPr>
            <p:cNvPr name="TextBox 8" id="8"/>
            <p:cNvSpPr txBox="true"/>
            <p:nvPr/>
          </p:nvSpPr>
          <p:spPr>
            <a:xfrm>
              <a:off x="0" y="-47625"/>
              <a:ext cx="2282707" cy="337238"/>
            </a:xfrm>
            <a:prstGeom prst="rect">
              <a:avLst/>
            </a:prstGeom>
          </p:spPr>
          <p:txBody>
            <a:bodyPr anchor="ctr" rtlCol="false" tIns="50800" lIns="50800" bIns="50800" rIns="50800"/>
            <a:lstStyle/>
            <a:p>
              <a:pPr algn="ctr">
                <a:lnSpc>
                  <a:spcPts val="3780"/>
                </a:lnSpc>
              </a:pPr>
              <a:r>
                <a:rPr lang="en-US" sz="2700" spc="135">
                  <a:solidFill>
                    <a:srgbClr val="2BA98E"/>
                  </a:solidFill>
                  <a:latin typeface="DM Sans Bold"/>
                  <a:ea typeface="DM Sans Bold"/>
                  <a:cs typeface="DM Sans Bold"/>
                  <a:sym typeface="DM Sans Bold"/>
                </a:rPr>
                <a:t>USER INTERACTION CHECK</a:t>
              </a:r>
            </a:p>
          </p:txBody>
        </p:sp>
      </p:grpSp>
      <p:sp>
        <p:nvSpPr>
          <p:cNvPr name="TextBox 9" id="9"/>
          <p:cNvSpPr txBox="true"/>
          <p:nvPr/>
        </p:nvSpPr>
        <p:spPr>
          <a:xfrm rot="0">
            <a:off x="3079621" y="4013352"/>
            <a:ext cx="12210328" cy="1571612"/>
          </a:xfrm>
          <a:prstGeom prst="rect">
            <a:avLst/>
          </a:prstGeom>
        </p:spPr>
        <p:txBody>
          <a:bodyPr anchor="t" rtlCol="false" tIns="0" lIns="0" bIns="0" rIns="0">
            <a:spAutoFit/>
          </a:bodyPr>
          <a:lstStyle/>
          <a:p>
            <a:pPr algn="ctr">
              <a:lnSpc>
                <a:spcPts val="6300"/>
              </a:lnSpc>
            </a:pPr>
            <a:r>
              <a:rPr lang="en-US" sz="4500">
                <a:solidFill>
                  <a:srgbClr val="FDFDFD"/>
                </a:solidFill>
                <a:latin typeface="Canva Sans"/>
                <a:ea typeface="Canva Sans"/>
                <a:cs typeface="Canva Sans"/>
                <a:sym typeface="Canva Sans"/>
              </a:rPr>
              <a:t>Check if the user has previous interactions.</a:t>
            </a:r>
          </a:p>
          <a:p>
            <a:pPr algn="ctr">
              <a:lnSpc>
                <a:spcPts val="6300"/>
              </a:lnSpc>
            </a:pPr>
            <a:r>
              <a:rPr lang="en-US" sz="4500">
                <a:solidFill>
                  <a:srgbClr val="FDFDFD"/>
                </a:solidFill>
                <a:latin typeface="Canva Sans"/>
                <a:ea typeface="Canva Sans"/>
                <a:cs typeface="Canva Sans"/>
                <a:sym typeface="Canva Sans"/>
              </a:rPr>
              <a:t> If not, recommend popular products.</a:t>
            </a:r>
          </a:p>
        </p:txBody>
      </p:sp>
      <p:sp>
        <p:nvSpPr>
          <p:cNvPr name="Freeform 10" id="10"/>
          <p:cNvSpPr/>
          <p:nvPr/>
        </p:nvSpPr>
        <p:spPr>
          <a:xfrm flipH="false" flipV="false" rot="0">
            <a:off x="15457334" y="-310438"/>
            <a:ext cx="3297391" cy="2162026"/>
          </a:xfrm>
          <a:custGeom>
            <a:avLst/>
            <a:gdLst/>
            <a:ahLst/>
            <a:cxnLst/>
            <a:rect r="r" b="b" t="t" l="l"/>
            <a:pathLst>
              <a:path h="2162026" w="3297391">
                <a:moveTo>
                  <a:pt x="0" y="0"/>
                </a:moveTo>
                <a:lnTo>
                  <a:pt x="3297391" y="0"/>
                </a:lnTo>
                <a:lnTo>
                  <a:pt x="3297391" y="2162025"/>
                </a:lnTo>
                <a:lnTo>
                  <a:pt x="0" y="2162025"/>
                </a:lnTo>
                <a:lnTo>
                  <a:pt x="0" y="0"/>
                </a:lnTo>
                <a:close/>
              </a:path>
            </a:pathLst>
          </a:custGeom>
          <a:blipFill>
            <a:blip r:embed="rId3"/>
            <a:stretch>
              <a:fillRect l="0" t="0" r="0" b="0"/>
            </a:stretch>
          </a:blipFill>
        </p:spPr>
      </p:sp>
    </p:spTree>
  </p:cSld>
  <p:clrMapOvr>
    <a:masterClrMapping/>
  </p:clrMapOvr>
  <p:transition spd="fast">
    <p:fade/>
  </p:transition>
</p:sld>
</file>

<file path=ppt/slides/slide3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747" r="0" b="-747"/>
            </a:stretch>
          </a:blipFill>
        </p:spPr>
      </p:sp>
      <p:grpSp>
        <p:nvGrpSpPr>
          <p:cNvPr name="Group 3" id="3"/>
          <p:cNvGrpSpPr/>
          <p:nvPr/>
        </p:nvGrpSpPr>
        <p:grpSpPr>
          <a:xfrm rot="0">
            <a:off x="-676036" y="-1418912"/>
            <a:ext cx="19721641" cy="12521864"/>
            <a:chOff x="0" y="0"/>
            <a:chExt cx="5194177" cy="3297939"/>
          </a:xfrm>
        </p:grpSpPr>
        <p:sp>
          <p:nvSpPr>
            <p:cNvPr name="Freeform 4" id="4"/>
            <p:cNvSpPr/>
            <p:nvPr/>
          </p:nvSpPr>
          <p:spPr>
            <a:xfrm flipH="false" flipV="false" rot="0">
              <a:off x="0" y="0"/>
              <a:ext cx="5194177" cy="3297939"/>
            </a:xfrm>
            <a:custGeom>
              <a:avLst/>
              <a:gdLst/>
              <a:ahLst/>
              <a:cxnLst/>
              <a:rect r="r" b="b" t="t" l="l"/>
              <a:pathLst>
                <a:path h="3297939" w="5194177">
                  <a:moveTo>
                    <a:pt x="20021" y="0"/>
                  </a:moveTo>
                  <a:lnTo>
                    <a:pt x="5174157" y="0"/>
                  </a:lnTo>
                  <a:cubicBezTo>
                    <a:pt x="5185214" y="0"/>
                    <a:pt x="5194177" y="8964"/>
                    <a:pt x="5194177" y="20021"/>
                  </a:cubicBezTo>
                  <a:lnTo>
                    <a:pt x="5194177" y="3277919"/>
                  </a:lnTo>
                  <a:cubicBezTo>
                    <a:pt x="5194177" y="3288976"/>
                    <a:pt x="5185214" y="3297939"/>
                    <a:pt x="5174157" y="3297939"/>
                  </a:cubicBezTo>
                  <a:lnTo>
                    <a:pt x="20021" y="3297939"/>
                  </a:lnTo>
                  <a:cubicBezTo>
                    <a:pt x="8964" y="3297939"/>
                    <a:pt x="0" y="3288976"/>
                    <a:pt x="0" y="3277919"/>
                  </a:cubicBezTo>
                  <a:lnTo>
                    <a:pt x="0" y="20021"/>
                  </a:lnTo>
                  <a:cubicBezTo>
                    <a:pt x="0" y="8964"/>
                    <a:pt x="8964" y="0"/>
                    <a:pt x="20021" y="0"/>
                  </a:cubicBezTo>
                  <a:close/>
                </a:path>
              </a:pathLst>
            </a:custGeom>
            <a:solidFill>
              <a:srgbClr val="2BA98E">
                <a:alpha val="88627"/>
              </a:srgbClr>
            </a:solidFill>
          </p:spPr>
        </p:sp>
        <p:sp>
          <p:nvSpPr>
            <p:cNvPr name="TextBox 5" id="5"/>
            <p:cNvSpPr txBox="true"/>
            <p:nvPr/>
          </p:nvSpPr>
          <p:spPr>
            <a:xfrm>
              <a:off x="0" y="-28575"/>
              <a:ext cx="5194177" cy="3326514"/>
            </a:xfrm>
            <a:prstGeom prst="rect">
              <a:avLst/>
            </a:prstGeom>
          </p:spPr>
          <p:txBody>
            <a:bodyPr anchor="ctr" rtlCol="false" tIns="50800" lIns="50800" bIns="50800" rIns="50800"/>
            <a:lstStyle/>
            <a:p>
              <a:pPr algn="ctr">
                <a:lnSpc>
                  <a:spcPts val="2380"/>
                </a:lnSpc>
              </a:pPr>
            </a:p>
          </p:txBody>
        </p:sp>
      </p:grpSp>
      <p:grpSp>
        <p:nvGrpSpPr>
          <p:cNvPr name="Group 6" id="6"/>
          <p:cNvGrpSpPr/>
          <p:nvPr/>
        </p:nvGrpSpPr>
        <p:grpSpPr>
          <a:xfrm rot="0">
            <a:off x="-676036" y="478888"/>
            <a:ext cx="8667153" cy="1099623"/>
            <a:chOff x="0" y="0"/>
            <a:chExt cx="2282707" cy="289613"/>
          </a:xfrm>
        </p:grpSpPr>
        <p:sp>
          <p:nvSpPr>
            <p:cNvPr name="Freeform 7" id="7"/>
            <p:cNvSpPr/>
            <p:nvPr/>
          </p:nvSpPr>
          <p:spPr>
            <a:xfrm flipH="false" flipV="false" rot="0">
              <a:off x="0" y="0"/>
              <a:ext cx="2282707" cy="289613"/>
            </a:xfrm>
            <a:custGeom>
              <a:avLst/>
              <a:gdLst/>
              <a:ahLst/>
              <a:cxnLst/>
              <a:rect r="r" b="b" t="t" l="l"/>
              <a:pathLst>
                <a:path h="289613" w="2282707">
                  <a:moveTo>
                    <a:pt x="45556" y="0"/>
                  </a:moveTo>
                  <a:lnTo>
                    <a:pt x="2237151" y="0"/>
                  </a:lnTo>
                  <a:cubicBezTo>
                    <a:pt x="2249233" y="0"/>
                    <a:pt x="2260821" y="4800"/>
                    <a:pt x="2269364" y="13343"/>
                  </a:cubicBezTo>
                  <a:cubicBezTo>
                    <a:pt x="2277907" y="21886"/>
                    <a:pt x="2282707" y="33474"/>
                    <a:pt x="2282707" y="45556"/>
                  </a:cubicBezTo>
                  <a:lnTo>
                    <a:pt x="2282707" y="244057"/>
                  </a:lnTo>
                  <a:cubicBezTo>
                    <a:pt x="2282707" y="256139"/>
                    <a:pt x="2277907" y="267726"/>
                    <a:pt x="2269364" y="276270"/>
                  </a:cubicBezTo>
                  <a:cubicBezTo>
                    <a:pt x="2260821" y="284813"/>
                    <a:pt x="2249233" y="289613"/>
                    <a:pt x="2237151" y="289613"/>
                  </a:cubicBezTo>
                  <a:lnTo>
                    <a:pt x="45556" y="289613"/>
                  </a:lnTo>
                  <a:cubicBezTo>
                    <a:pt x="33474" y="289613"/>
                    <a:pt x="21886" y="284813"/>
                    <a:pt x="13343" y="276270"/>
                  </a:cubicBezTo>
                  <a:cubicBezTo>
                    <a:pt x="4800" y="267726"/>
                    <a:pt x="0" y="256139"/>
                    <a:pt x="0" y="244057"/>
                  </a:cubicBezTo>
                  <a:lnTo>
                    <a:pt x="0" y="45556"/>
                  </a:lnTo>
                  <a:cubicBezTo>
                    <a:pt x="0" y="33474"/>
                    <a:pt x="4800" y="21886"/>
                    <a:pt x="13343" y="13343"/>
                  </a:cubicBezTo>
                  <a:cubicBezTo>
                    <a:pt x="21886" y="4800"/>
                    <a:pt x="33474" y="0"/>
                    <a:pt x="45556" y="0"/>
                  </a:cubicBezTo>
                  <a:close/>
                </a:path>
              </a:pathLst>
            </a:custGeom>
            <a:solidFill>
              <a:srgbClr val="FFFFFF"/>
            </a:solidFill>
          </p:spPr>
        </p:sp>
        <p:sp>
          <p:nvSpPr>
            <p:cNvPr name="TextBox 8" id="8"/>
            <p:cNvSpPr txBox="true"/>
            <p:nvPr/>
          </p:nvSpPr>
          <p:spPr>
            <a:xfrm>
              <a:off x="0" y="-47625"/>
              <a:ext cx="2282707" cy="337238"/>
            </a:xfrm>
            <a:prstGeom prst="rect">
              <a:avLst/>
            </a:prstGeom>
          </p:spPr>
          <p:txBody>
            <a:bodyPr anchor="ctr" rtlCol="false" tIns="50800" lIns="50800" bIns="50800" rIns="50800"/>
            <a:lstStyle/>
            <a:p>
              <a:pPr algn="ctr">
                <a:lnSpc>
                  <a:spcPts val="3780"/>
                </a:lnSpc>
              </a:pPr>
              <a:r>
                <a:rPr lang="en-US" sz="2700" spc="135">
                  <a:solidFill>
                    <a:srgbClr val="2BA98E"/>
                  </a:solidFill>
                  <a:latin typeface="DM Sans Bold"/>
                  <a:ea typeface="DM Sans Bold"/>
                  <a:cs typeface="DM Sans Bold"/>
                  <a:sym typeface="DM Sans Bold"/>
                </a:rPr>
                <a:t>GENERATING RECOMMENDATIONS</a:t>
              </a:r>
            </a:p>
          </p:txBody>
        </p:sp>
      </p:grpSp>
      <p:sp>
        <p:nvSpPr>
          <p:cNvPr name="TextBox 9" id="9"/>
          <p:cNvSpPr txBox="true"/>
          <p:nvPr/>
        </p:nvSpPr>
        <p:spPr>
          <a:xfrm rot="0">
            <a:off x="3623537" y="3613302"/>
            <a:ext cx="11122495" cy="2371712"/>
          </a:xfrm>
          <a:prstGeom prst="rect">
            <a:avLst/>
          </a:prstGeom>
        </p:spPr>
        <p:txBody>
          <a:bodyPr anchor="t" rtlCol="false" tIns="0" lIns="0" bIns="0" rIns="0">
            <a:spAutoFit/>
          </a:bodyPr>
          <a:lstStyle/>
          <a:p>
            <a:pPr algn="ctr">
              <a:lnSpc>
                <a:spcPts val="6300"/>
              </a:lnSpc>
            </a:pPr>
            <a:r>
              <a:rPr lang="en-US" sz="4500">
                <a:solidFill>
                  <a:srgbClr val="FDFDFD"/>
                </a:solidFill>
                <a:latin typeface="Canva Sans"/>
                <a:ea typeface="Canva Sans"/>
                <a:cs typeface="Canva Sans"/>
                <a:sym typeface="Canva Sans"/>
              </a:rPr>
              <a:t>If the user has interacted with products before, use the trained model to find similar products.</a:t>
            </a:r>
          </a:p>
        </p:txBody>
      </p:sp>
      <p:sp>
        <p:nvSpPr>
          <p:cNvPr name="Freeform 10" id="10"/>
          <p:cNvSpPr/>
          <p:nvPr/>
        </p:nvSpPr>
        <p:spPr>
          <a:xfrm flipH="false" flipV="false" rot="0">
            <a:off x="15457334" y="-310438"/>
            <a:ext cx="3297391" cy="2162026"/>
          </a:xfrm>
          <a:custGeom>
            <a:avLst/>
            <a:gdLst/>
            <a:ahLst/>
            <a:cxnLst/>
            <a:rect r="r" b="b" t="t" l="l"/>
            <a:pathLst>
              <a:path h="2162026" w="3297391">
                <a:moveTo>
                  <a:pt x="0" y="0"/>
                </a:moveTo>
                <a:lnTo>
                  <a:pt x="3297391" y="0"/>
                </a:lnTo>
                <a:lnTo>
                  <a:pt x="3297391" y="2162025"/>
                </a:lnTo>
                <a:lnTo>
                  <a:pt x="0" y="2162025"/>
                </a:lnTo>
                <a:lnTo>
                  <a:pt x="0" y="0"/>
                </a:lnTo>
                <a:close/>
              </a:path>
            </a:pathLst>
          </a:custGeom>
          <a:blipFill>
            <a:blip r:embed="rId3"/>
            <a:stretch>
              <a:fillRect l="0" t="0" r="0" b="0"/>
            </a:stretch>
          </a:blipFill>
        </p:spPr>
      </p:sp>
    </p:spTree>
  </p:cSld>
  <p:clrMapOvr>
    <a:masterClrMapping/>
  </p:clrMapOvr>
  <p:transition spd="fast">
    <p:fade/>
  </p:transition>
</p:sld>
</file>

<file path=ppt/slides/slide3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666" r="0" b="-666"/>
            </a:stretch>
          </a:blipFill>
        </p:spPr>
      </p:sp>
      <p:grpSp>
        <p:nvGrpSpPr>
          <p:cNvPr name="Group 3" id="3"/>
          <p:cNvGrpSpPr/>
          <p:nvPr/>
        </p:nvGrpSpPr>
        <p:grpSpPr>
          <a:xfrm rot="0">
            <a:off x="-676036" y="-1418912"/>
            <a:ext cx="19721641" cy="12521864"/>
            <a:chOff x="0" y="0"/>
            <a:chExt cx="5194177" cy="3297939"/>
          </a:xfrm>
        </p:grpSpPr>
        <p:sp>
          <p:nvSpPr>
            <p:cNvPr name="Freeform 4" id="4"/>
            <p:cNvSpPr/>
            <p:nvPr/>
          </p:nvSpPr>
          <p:spPr>
            <a:xfrm flipH="false" flipV="false" rot="0">
              <a:off x="0" y="0"/>
              <a:ext cx="5194177" cy="3297939"/>
            </a:xfrm>
            <a:custGeom>
              <a:avLst/>
              <a:gdLst/>
              <a:ahLst/>
              <a:cxnLst/>
              <a:rect r="r" b="b" t="t" l="l"/>
              <a:pathLst>
                <a:path h="3297939" w="5194177">
                  <a:moveTo>
                    <a:pt x="20021" y="0"/>
                  </a:moveTo>
                  <a:lnTo>
                    <a:pt x="5174157" y="0"/>
                  </a:lnTo>
                  <a:cubicBezTo>
                    <a:pt x="5185214" y="0"/>
                    <a:pt x="5194177" y="8964"/>
                    <a:pt x="5194177" y="20021"/>
                  </a:cubicBezTo>
                  <a:lnTo>
                    <a:pt x="5194177" y="3277919"/>
                  </a:lnTo>
                  <a:cubicBezTo>
                    <a:pt x="5194177" y="3288976"/>
                    <a:pt x="5185214" y="3297939"/>
                    <a:pt x="5174157" y="3297939"/>
                  </a:cubicBezTo>
                  <a:lnTo>
                    <a:pt x="20021" y="3297939"/>
                  </a:lnTo>
                  <a:cubicBezTo>
                    <a:pt x="8964" y="3297939"/>
                    <a:pt x="0" y="3288976"/>
                    <a:pt x="0" y="3277919"/>
                  </a:cubicBezTo>
                  <a:lnTo>
                    <a:pt x="0" y="20021"/>
                  </a:lnTo>
                  <a:cubicBezTo>
                    <a:pt x="0" y="8964"/>
                    <a:pt x="8964" y="0"/>
                    <a:pt x="20021" y="0"/>
                  </a:cubicBezTo>
                  <a:close/>
                </a:path>
              </a:pathLst>
            </a:custGeom>
            <a:solidFill>
              <a:srgbClr val="2BA98E">
                <a:alpha val="88627"/>
              </a:srgbClr>
            </a:solidFill>
          </p:spPr>
        </p:sp>
        <p:sp>
          <p:nvSpPr>
            <p:cNvPr name="TextBox 5" id="5"/>
            <p:cNvSpPr txBox="true"/>
            <p:nvPr/>
          </p:nvSpPr>
          <p:spPr>
            <a:xfrm>
              <a:off x="0" y="-28575"/>
              <a:ext cx="5194177" cy="3326514"/>
            </a:xfrm>
            <a:prstGeom prst="rect">
              <a:avLst/>
            </a:prstGeom>
          </p:spPr>
          <p:txBody>
            <a:bodyPr anchor="ctr" rtlCol="false" tIns="50800" lIns="50800" bIns="50800" rIns="50800"/>
            <a:lstStyle/>
            <a:p>
              <a:pPr algn="ctr">
                <a:lnSpc>
                  <a:spcPts val="2380"/>
                </a:lnSpc>
              </a:pPr>
            </a:p>
          </p:txBody>
        </p:sp>
      </p:grpSp>
      <p:grpSp>
        <p:nvGrpSpPr>
          <p:cNvPr name="Group 6" id="6"/>
          <p:cNvGrpSpPr/>
          <p:nvPr/>
        </p:nvGrpSpPr>
        <p:grpSpPr>
          <a:xfrm rot="0">
            <a:off x="-676036" y="478888"/>
            <a:ext cx="8667153" cy="1099623"/>
            <a:chOff x="0" y="0"/>
            <a:chExt cx="2282707" cy="289613"/>
          </a:xfrm>
        </p:grpSpPr>
        <p:sp>
          <p:nvSpPr>
            <p:cNvPr name="Freeform 7" id="7"/>
            <p:cNvSpPr/>
            <p:nvPr/>
          </p:nvSpPr>
          <p:spPr>
            <a:xfrm flipH="false" flipV="false" rot="0">
              <a:off x="0" y="0"/>
              <a:ext cx="2282707" cy="289613"/>
            </a:xfrm>
            <a:custGeom>
              <a:avLst/>
              <a:gdLst/>
              <a:ahLst/>
              <a:cxnLst/>
              <a:rect r="r" b="b" t="t" l="l"/>
              <a:pathLst>
                <a:path h="289613" w="2282707">
                  <a:moveTo>
                    <a:pt x="45556" y="0"/>
                  </a:moveTo>
                  <a:lnTo>
                    <a:pt x="2237151" y="0"/>
                  </a:lnTo>
                  <a:cubicBezTo>
                    <a:pt x="2249233" y="0"/>
                    <a:pt x="2260821" y="4800"/>
                    <a:pt x="2269364" y="13343"/>
                  </a:cubicBezTo>
                  <a:cubicBezTo>
                    <a:pt x="2277907" y="21886"/>
                    <a:pt x="2282707" y="33474"/>
                    <a:pt x="2282707" y="45556"/>
                  </a:cubicBezTo>
                  <a:lnTo>
                    <a:pt x="2282707" y="244057"/>
                  </a:lnTo>
                  <a:cubicBezTo>
                    <a:pt x="2282707" y="256139"/>
                    <a:pt x="2277907" y="267726"/>
                    <a:pt x="2269364" y="276270"/>
                  </a:cubicBezTo>
                  <a:cubicBezTo>
                    <a:pt x="2260821" y="284813"/>
                    <a:pt x="2249233" y="289613"/>
                    <a:pt x="2237151" y="289613"/>
                  </a:cubicBezTo>
                  <a:lnTo>
                    <a:pt x="45556" y="289613"/>
                  </a:lnTo>
                  <a:cubicBezTo>
                    <a:pt x="33474" y="289613"/>
                    <a:pt x="21886" y="284813"/>
                    <a:pt x="13343" y="276270"/>
                  </a:cubicBezTo>
                  <a:cubicBezTo>
                    <a:pt x="4800" y="267726"/>
                    <a:pt x="0" y="256139"/>
                    <a:pt x="0" y="244057"/>
                  </a:cubicBezTo>
                  <a:lnTo>
                    <a:pt x="0" y="45556"/>
                  </a:lnTo>
                  <a:cubicBezTo>
                    <a:pt x="0" y="33474"/>
                    <a:pt x="4800" y="21886"/>
                    <a:pt x="13343" y="13343"/>
                  </a:cubicBezTo>
                  <a:cubicBezTo>
                    <a:pt x="21886" y="4800"/>
                    <a:pt x="33474" y="0"/>
                    <a:pt x="45556" y="0"/>
                  </a:cubicBezTo>
                  <a:close/>
                </a:path>
              </a:pathLst>
            </a:custGeom>
            <a:solidFill>
              <a:srgbClr val="FFFFFF"/>
            </a:solidFill>
          </p:spPr>
        </p:sp>
        <p:sp>
          <p:nvSpPr>
            <p:cNvPr name="TextBox 8" id="8"/>
            <p:cNvSpPr txBox="true"/>
            <p:nvPr/>
          </p:nvSpPr>
          <p:spPr>
            <a:xfrm>
              <a:off x="0" y="-47625"/>
              <a:ext cx="2282707" cy="337238"/>
            </a:xfrm>
            <a:prstGeom prst="rect">
              <a:avLst/>
            </a:prstGeom>
          </p:spPr>
          <p:txBody>
            <a:bodyPr anchor="ctr" rtlCol="false" tIns="50800" lIns="50800" bIns="50800" rIns="50800"/>
            <a:lstStyle/>
            <a:p>
              <a:pPr algn="ctr">
                <a:lnSpc>
                  <a:spcPts val="3780"/>
                </a:lnSpc>
              </a:pPr>
              <a:r>
                <a:rPr lang="en-US" sz="2700" spc="135">
                  <a:solidFill>
                    <a:srgbClr val="2BA98E"/>
                  </a:solidFill>
                  <a:latin typeface="DM Sans Bold"/>
                  <a:ea typeface="DM Sans Bold"/>
                  <a:cs typeface="DM Sans Bold"/>
                  <a:sym typeface="DM Sans Bold"/>
                </a:rPr>
                <a:t>RETURNING RECOMMENDATIONS</a:t>
              </a:r>
            </a:p>
          </p:txBody>
        </p:sp>
      </p:grpSp>
      <p:sp>
        <p:nvSpPr>
          <p:cNvPr name="TextBox 9" id="9"/>
          <p:cNvSpPr txBox="true"/>
          <p:nvPr/>
        </p:nvSpPr>
        <p:spPr>
          <a:xfrm rot="0">
            <a:off x="3582752" y="4013352"/>
            <a:ext cx="11122495" cy="1571612"/>
          </a:xfrm>
          <a:prstGeom prst="rect">
            <a:avLst/>
          </a:prstGeom>
        </p:spPr>
        <p:txBody>
          <a:bodyPr anchor="t" rtlCol="false" tIns="0" lIns="0" bIns="0" rIns="0">
            <a:spAutoFit/>
          </a:bodyPr>
          <a:lstStyle/>
          <a:p>
            <a:pPr algn="ctr">
              <a:lnSpc>
                <a:spcPts val="6300"/>
              </a:lnSpc>
            </a:pPr>
            <a:r>
              <a:rPr lang="en-US" sz="4500">
                <a:solidFill>
                  <a:srgbClr val="FDFDFD"/>
                </a:solidFill>
                <a:latin typeface="Canva Sans"/>
                <a:ea typeface="Canva Sans"/>
                <a:cs typeface="Canva Sans"/>
                <a:sym typeface="Canva Sans"/>
              </a:rPr>
              <a:t>Organize recommended products into a list that can be sent back to the user</a:t>
            </a:r>
          </a:p>
        </p:txBody>
      </p:sp>
      <p:sp>
        <p:nvSpPr>
          <p:cNvPr name="Freeform 10" id="10"/>
          <p:cNvSpPr/>
          <p:nvPr/>
        </p:nvSpPr>
        <p:spPr>
          <a:xfrm flipH="false" flipV="false" rot="0">
            <a:off x="15457334" y="-310438"/>
            <a:ext cx="3297391" cy="2162026"/>
          </a:xfrm>
          <a:custGeom>
            <a:avLst/>
            <a:gdLst/>
            <a:ahLst/>
            <a:cxnLst/>
            <a:rect r="r" b="b" t="t" l="l"/>
            <a:pathLst>
              <a:path h="2162026" w="3297391">
                <a:moveTo>
                  <a:pt x="0" y="0"/>
                </a:moveTo>
                <a:lnTo>
                  <a:pt x="3297391" y="0"/>
                </a:lnTo>
                <a:lnTo>
                  <a:pt x="3297391" y="2162025"/>
                </a:lnTo>
                <a:lnTo>
                  <a:pt x="0" y="2162025"/>
                </a:lnTo>
                <a:lnTo>
                  <a:pt x="0" y="0"/>
                </a:lnTo>
                <a:close/>
              </a:path>
            </a:pathLst>
          </a:custGeom>
          <a:blipFill>
            <a:blip r:embed="rId3"/>
            <a:stretch>
              <a:fillRect l="0" t="0" r="0" b="0"/>
            </a:stretch>
          </a:blipFill>
        </p:spPr>
      </p:sp>
    </p:spTree>
  </p:cSld>
  <p:clrMapOvr>
    <a:masterClrMapping/>
  </p:clrMapOvr>
  <p:transition spd="fast">
    <p:fade/>
  </p:transition>
</p:sld>
</file>

<file path=ppt/slides/slide34.xml><?xml version="1.0" encoding="utf-8"?>
<p:sld xmlns:p="http://schemas.openxmlformats.org/presentationml/2006/main" xmlns:a="http://schemas.openxmlformats.org/drawingml/2006/main" xmlns:r="http://schemas.openxmlformats.org/officeDocument/2006/relationships">
  <p:cSld>
    <p:bg>
      <p:bgPr>
        <a:solidFill>
          <a:srgbClr val="F2F2F0"/>
        </a:solidFill>
      </p:bgPr>
    </p:bg>
    <p:spTree>
      <p:nvGrpSpPr>
        <p:cNvPr id="1" name=""/>
        <p:cNvGrpSpPr/>
        <p:nvPr/>
      </p:nvGrpSpPr>
      <p:grpSpPr>
        <a:xfrm>
          <a:off x="0" y="0"/>
          <a:ext cx="0" cy="0"/>
          <a:chOff x="0" y="0"/>
          <a:chExt cx="0" cy="0"/>
        </a:xfrm>
      </p:grpSpPr>
      <p:grpSp>
        <p:nvGrpSpPr>
          <p:cNvPr name="Group 2" id="2"/>
          <p:cNvGrpSpPr/>
          <p:nvPr/>
        </p:nvGrpSpPr>
        <p:grpSpPr>
          <a:xfrm rot="0">
            <a:off x="0" y="0"/>
            <a:ext cx="18288000" cy="10287000"/>
            <a:chOff x="0" y="0"/>
            <a:chExt cx="24384000" cy="13716000"/>
          </a:xfrm>
        </p:grpSpPr>
        <p:pic>
          <p:nvPicPr>
            <p:cNvPr name="Picture 3" id="3">
              <a:hlinkClick action="ppaction://media"/>
            </p:cNvPr>
            <p:cNvPicPr>
              <a:picLocks noChangeAspect="true"/>
            </p:cNvPicPr>
            <p:nvPr>
              <a:videoFile r:link="rId3"/>
              <p:extLst>
                <p:ext uri="{DAA4B4D4-6D71-4841-9C94-3DE7FCFB9230}">
                  <p14:media xmlns:p14="http://schemas.microsoft.com/office/powerpoint/2010/main" r:embed="rId4"/>
                </p:ext>
              </p:extLst>
            </p:nvPr>
          </p:nvPicPr>
          <p:blipFill>
            <a:blip r:embed="rId2"/>
            <a:srcRect l="0" t="0" r="0" b="0"/>
            <a:stretch>
              <a:fillRect/>
            </a:stretch>
          </p:blipFill>
          <p:spPr>
            <a:xfrm flipH="false" flipV="false" rot="0">
              <a:off x="0" y="0"/>
              <a:ext cx="24384000" cy="13716000"/>
            </a:xfrm>
            <a:prstGeom prst="rect">
              <a:avLst/>
            </a:prstGeom>
          </p:spPr>
        </p:pic>
      </p:grpSp>
      <p:grpSp>
        <p:nvGrpSpPr>
          <p:cNvPr name="Group 4" id="4"/>
          <p:cNvGrpSpPr/>
          <p:nvPr/>
        </p:nvGrpSpPr>
        <p:grpSpPr>
          <a:xfrm rot="0">
            <a:off x="11253620" y="8623105"/>
            <a:ext cx="6005680" cy="1270390"/>
            <a:chOff x="0" y="0"/>
            <a:chExt cx="8007573" cy="1693853"/>
          </a:xfrm>
        </p:grpSpPr>
        <p:grpSp>
          <p:nvGrpSpPr>
            <p:cNvPr name="Group 5" id="5"/>
            <p:cNvGrpSpPr/>
            <p:nvPr/>
          </p:nvGrpSpPr>
          <p:grpSpPr>
            <a:xfrm rot="0">
              <a:off x="0" y="0"/>
              <a:ext cx="8007573" cy="1693853"/>
              <a:chOff x="0" y="0"/>
              <a:chExt cx="2367424" cy="500784"/>
            </a:xfrm>
          </p:grpSpPr>
          <p:sp>
            <p:nvSpPr>
              <p:cNvPr name="Freeform 6" id="6"/>
              <p:cNvSpPr/>
              <p:nvPr/>
            </p:nvSpPr>
            <p:spPr>
              <a:xfrm flipH="false" flipV="false" rot="0">
                <a:off x="0" y="0"/>
                <a:ext cx="2367424" cy="500784"/>
              </a:xfrm>
              <a:custGeom>
                <a:avLst/>
                <a:gdLst/>
                <a:ahLst/>
                <a:cxnLst/>
                <a:rect r="r" b="b" t="t" l="l"/>
                <a:pathLst>
                  <a:path h="500784" w="2367424">
                    <a:moveTo>
                      <a:pt x="0" y="0"/>
                    </a:moveTo>
                    <a:lnTo>
                      <a:pt x="2367424" y="0"/>
                    </a:lnTo>
                    <a:lnTo>
                      <a:pt x="2367424" y="500784"/>
                    </a:lnTo>
                    <a:lnTo>
                      <a:pt x="0" y="500784"/>
                    </a:lnTo>
                    <a:close/>
                  </a:path>
                </a:pathLst>
              </a:custGeom>
              <a:solidFill>
                <a:srgbClr val="FDFDFD"/>
              </a:solidFill>
            </p:spPr>
          </p:sp>
          <p:sp>
            <p:nvSpPr>
              <p:cNvPr name="TextBox 7" id="7"/>
              <p:cNvSpPr txBox="true"/>
              <p:nvPr/>
            </p:nvSpPr>
            <p:spPr>
              <a:xfrm>
                <a:off x="0" y="-28575"/>
                <a:ext cx="2367424" cy="529359"/>
              </a:xfrm>
              <a:prstGeom prst="rect">
                <a:avLst/>
              </a:prstGeom>
            </p:spPr>
            <p:txBody>
              <a:bodyPr anchor="ctr" rtlCol="false" tIns="50800" lIns="50800" bIns="50800" rIns="50800"/>
              <a:lstStyle/>
              <a:p>
                <a:pPr algn="ctr">
                  <a:lnSpc>
                    <a:spcPts val="2380"/>
                  </a:lnSpc>
                </a:pPr>
              </a:p>
            </p:txBody>
          </p:sp>
        </p:grpSp>
        <p:sp>
          <p:nvSpPr>
            <p:cNvPr name="TextBox 8" id="8"/>
            <p:cNvSpPr txBox="true"/>
            <p:nvPr/>
          </p:nvSpPr>
          <p:spPr>
            <a:xfrm rot="0">
              <a:off x="185278" y="-66675"/>
              <a:ext cx="7657697" cy="1623497"/>
            </a:xfrm>
            <a:prstGeom prst="rect">
              <a:avLst/>
            </a:prstGeom>
          </p:spPr>
          <p:txBody>
            <a:bodyPr anchor="t" rtlCol="false" tIns="0" lIns="0" bIns="0" rIns="0">
              <a:spAutoFit/>
            </a:bodyPr>
            <a:lstStyle/>
            <a:p>
              <a:pPr algn="ctr">
                <a:lnSpc>
                  <a:spcPts val="4957"/>
                </a:lnSpc>
              </a:pPr>
              <a:r>
                <a:rPr lang="en-US" sz="3541">
                  <a:solidFill>
                    <a:srgbClr val="2BA98E"/>
                  </a:solidFill>
                  <a:latin typeface="Canva Sans Bold"/>
                  <a:ea typeface="Canva Sans Bold"/>
                  <a:cs typeface="Canva Sans Bold"/>
                  <a:sym typeface="Canva Sans Bold"/>
                </a:rPr>
                <a:t>Store Recommendation System</a:t>
              </a:r>
            </a:p>
          </p:txBody>
        </p:sp>
      </p:grpSp>
      <p:sp>
        <p:nvSpPr>
          <p:cNvPr name="Freeform 9" id="9"/>
          <p:cNvSpPr/>
          <p:nvPr/>
        </p:nvSpPr>
        <p:spPr>
          <a:xfrm flipH="false" flipV="false" rot="0">
            <a:off x="-610470" y="-348616"/>
            <a:ext cx="3297391" cy="2162026"/>
          </a:xfrm>
          <a:custGeom>
            <a:avLst/>
            <a:gdLst/>
            <a:ahLst/>
            <a:cxnLst/>
            <a:rect r="r" b="b" t="t" l="l"/>
            <a:pathLst>
              <a:path h="2162026" w="3297391">
                <a:moveTo>
                  <a:pt x="0" y="0"/>
                </a:moveTo>
                <a:lnTo>
                  <a:pt x="3297390" y="0"/>
                </a:lnTo>
                <a:lnTo>
                  <a:pt x="3297390" y="2162025"/>
                </a:lnTo>
                <a:lnTo>
                  <a:pt x="0" y="2162025"/>
                </a:lnTo>
                <a:lnTo>
                  <a:pt x="0" y="0"/>
                </a:lnTo>
                <a:close/>
              </a:path>
            </a:pathLst>
          </a:custGeom>
          <a:blipFill>
            <a:blip r:embed="rId5"/>
            <a:stretch>
              <a:fillRect l="0" t="0" r="0" b="0"/>
            </a:stretch>
          </a:blipFill>
        </p:spPr>
      </p:sp>
    </p:spTree>
  </p:cSld>
  <p:clrMapOvr>
    <a:masterClrMapping/>
  </p:clrMapOvr>
  <p:transition spd="fast">
    <p:fade/>
  </p:transition>
  <p:timing>
    <p:tnLst>
      <p:par>
        <p:cTn dur="indefinite" restart="never" nodeType="tmRoot">
          <p:childTnLst>
            <p:video>
              <p:cMediaNode vol="100000">
                <p:cTn fill="hold" display="false">
                  <p:stCondLst>
                    <p:cond delay="indefinite"/>
                  </p:stCondLst>
                </p:cTn>
                <p:tgtEl>
                  <p:spTgt spid="3"/>
                </p:tgtEl>
              </p:cMediaNode>
            </p:video>
          </p:childTnLst>
        </p:cTn>
      </p:par>
    </p:tnLst>
  </p:timing>
</p:sld>
</file>

<file path=ppt/slides/slide35.xml><?xml version="1.0" encoding="utf-8"?>
<p:sld xmlns:p="http://schemas.openxmlformats.org/presentationml/2006/main" xmlns:a="http://schemas.openxmlformats.org/drawingml/2006/main" xmlns:r="http://schemas.openxmlformats.org/officeDocument/2006/relationships">
  <p:cSld>
    <p:bg>
      <p:bgPr>
        <a:solidFill>
          <a:srgbClr val="F2F2F0"/>
        </a:solidFill>
      </p:bgPr>
    </p:bg>
    <p:spTree>
      <p:nvGrpSpPr>
        <p:cNvPr id="1" name=""/>
        <p:cNvGrpSpPr/>
        <p:nvPr/>
      </p:nvGrpSpPr>
      <p:grpSpPr>
        <a:xfrm>
          <a:off x="0" y="0"/>
          <a:ext cx="0" cy="0"/>
          <a:chOff x="0" y="0"/>
          <a:chExt cx="0" cy="0"/>
        </a:xfrm>
      </p:grpSpPr>
      <p:grpSp>
        <p:nvGrpSpPr>
          <p:cNvPr name="Group 2" id="2"/>
          <p:cNvGrpSpPr/>
          <p:nvPr/>
        </p:nvGrpSpPr>
        <p:grpSpPr>
          <a:xfrm rot="0">
            <a:off x="0" y="0"/>
            <a:ext cx="18288000" cy="10287000"/>
            <a:chOff x="0" y="0"/>
            <a:chExt cx="6186311" cy="3479800"/>
          </a:xfrm>
        </p:grpSpPr>
        <p:sp>
          <p:nvSpPr>
            <p:cNvPr name="Freeform 3" id="3"/>
            <p:cNvSpPr/>
            <p:nvPr/>
          </p:nvSpPr>
          <p:spPr>
            <a:xfrm flipH="false" flipV="false" rot="0">
              <a:off x="0" y="0"/>
              <a:ext cx="6186311" cy="3479800"/>
            </a:xfrm>
            <a:custGeom>
              <a:avLst/>
              <a:gdLst/>
              <a:ahLst/>
              <a:cxnLst/>
              <a:rect r="r" b="b" t="t" l="l"/>
              <a:pathLst>
                <a:path h="3479800" w="6186311">
                  <a:moveTo>
                    <a:pt x="0" y="0"/>
                  </a:moveTo>
                  <a:lnTo>
                    <a:pt x="0" y="3479800"/>
                  </a:lnTo>
                  <a:lnTo>
                    <a:pt x="6186311" y="3479800"/>
                  </a:lnTo>
                  <a:lnTo>
                    <a:pt x="6186311" y="0"/>
                  </a:lnTo>
                  <a:lnTo>
                    <a:pt x="0" y="0"/>
                  </a:lnTo>
                  <a:close/>
                  <a:moveTo>
                    <a:pt x="6125351" y="3418840"/>
                  </a:moveTo>
                  <a:lnTo>
                    <a:pt x="59690" y="3418840"/>
                  </a:lnTo>
                  <a:lnTo>
                    <a:pt x="59690" y="59690"/>
                  </a:lnTo>
                  <a:lnTo>
                    <a:pt x="6125351" y="59690"/>
                  </a:lnTo>
                  <a:lnTo>
                    <a:pt x="6125351" y="3418840"/>
                  </a:lnTo>
                  <a:close/>
                </a:path>
              </a:pathLst>
            </a:custGeom>
            <a:solidFill>
              <a:srgbClr val="FDFDFD"/>
            </a:solidFill>
          </p:spPr>
        </p:sp>
      </p:grpSp>
      <p:sp>
        <p:nvSpPr>
          <p:cNvPr name="TextBox 4" id="4"/>
          <p:cNvSpPr txBox="true"/>
          <p:nvPr/>
        </p:nvSpPr>
        <p:spPr>
          <a:xfrm rot="0">
            <a:off x="1028700" y="4572025"/>
            <a:ext cx="4712543" cy="1905003"/>
          </a:xfrm>
          <a:prstGeom prst="rect">
            <a:avLst/>
          </a:prstGeom>
        </p:spPr>
        <p:txBody>
          <a:bodyPr anchor="t" rtlCol="false" tIns="0" lIns="0" bIns="0" rIns="0">
            <a:spAutoFit/>
          </a:bodyPr>
          <a:lstStyle/>
          <a:p>
            <a:pPr algn="l">
              <a:lnSpc>
                <a:spcPts val="4950"/>
              </a:lnSpc>
            </a:pPr>
            <a:r>
              <a:rPr lang="en-US" sz="4500" spc="-225">
                <a:solidFill>
                  <a:srgbClr val="2BA98E"/>
                </a:solidFill>
                <a:latin typeface="DM Sans Bold"/>
                <a:ea typeface="DM Sans Bold"/>
                <a:cs typeface="DM Sans Bold"/>
                <a:sym typeface="DM Sans Bold"/>
              </a:rPr>
              <a:t>Store Recommendation Algorithm</a:t>
            </a:r>
          </a:p>
        </p:txBody>
      </p:sp>
      <p:sp>
        <p:nvSpPr>
          <p:cNvPr name="TextBox 5" id="5"/>
          <p:cNvSpPr txBox="true"/>
          <p:nvPr/>
        </p:nvSpPr>
        <p:spPr>
          <a:xfrm rot="0">
            <a:off x="15875034" y="9216415"/>
            <a:ext cx="1384266" cy="287664"/>
          </a:xfrm>
          <a:prstGeom prst="rect">
            <a:avLst/>
          </a:prstGeom>
        </p:spPr>
        <p:txBody>
          <a:bodyPr anchor="t" rtlCol="false" tIns="0" lIns="0" bIns="0" rIns="0">
            <a:spAutoFit/>
          </a:bodyPr>
          <a:lstStyle/>
          <a:p>
            <a:pPr algn="r" marL="0" indent="0" lvl="0">
              <a:lnSpc>
                <a:spcPts val="2380"/>
              </a:lnSpc>
              <a:spcBef>
                <a:spcPct val="0"/>
              </a:spcBef>
            </a:pPr>
            <a:r>
              <a:rPr lang="en-US" sz="1700" spc="85" u="none">
                <a:solidFill>
                  <a:srgbClr val="2BA98E"/>
                </a:solidFill>
                <a:latin typeface="DM Sans Bold"/>
                <a:ea typeface="DM Sans Bold"/>
                <a:cs typeface="DM Sans Bold"/>
                <a:sym typeface="DM Sans Bold"/>
              </a:rPr>
              <a:t>NEXT</a:t>
            </a:r>
          </a:p>
        </p:txBody>
      </p:sp>
      <p:grpSp>
        <p:nvGrpSpPr>
          <p:cNvPr name="Group 6" id="6"/>
          <p:cNvGrpSpPr/>
          <p:nvPr/>
        </p:nvGrpSpPr>
        <p:grpSpPr>
          <a:xfrm rot="0">
            <a:off x="6239854" y="3065532"/>
            <a:ext cx="2904146" cy="5557768"/>
            <a:chOff x="0" y="0"/>
            <a:chExt cx="3872195" cy="7410357"/>
          </a:xfrm>
        </p:grpSpPr>
        <p:sp>
          <p:nvSpPr>
            <p:cNvPr name="TextBox 7" id="7"/>
            <p:cNvSpPr txBox="true"/>
            <p:nvPr/>
          </p:nvSpPr>
          <p:spPr>
            <a:xfrm rot="0">
              <a:off x="0" y="-190500"/>
              <a:ext cx="2656918" cy="2222368"/>
            </a:xfrm>
            <a:prstGeom prst="rect">
              <a:avLst/>
            </a:prstGeom>
          </p:spPr>
          <p:txBody>
            <a:bodyPr anchor="t" rtlCol="false" tIns="0" lIns="0" bIns="0" rIns="0">
              <a:spAutoFit/>
            </a:bodyPr>
            <a:lstStyle/>
            <a:p>
              <a:pPr algn="just">
                <a:lnSpc>
                  <a:spcPts val="13999"/>
                </a:lnSpc>
              </a:pPr>
              <a:r>
                <a:rPr lang="en-US" sz="9999" spc="499">
                  <a:solidFill>
                    <a:srgbClr val="2BA98E"/>
                  </a:solidFill>
                  <a:latin typeface="DM Sans"/>
                  <a:ea typeface="DM Sans"/>
                  <a:cs typeface="DM Sans"/>
                  <a:sym typeface="DM Sans"/>
                </a:rPr>
                <a:t>01</a:t>
              </a:r>
            </a:p>
          </p:txBody>
        </p:sp>
        <p:sp>
          <p:nvSpPr>
            <p:cNvPr name="TextBox 8" id="8"/>
            <p:cNvSpPr txBox="true"/>
            <p:nvPr/>
          </p:nvSpPr>
          <p:spPr>
            <a:xfrm rot="0">
              <a:off x="0" y="1990196"/>
              <a:ext cx="3872195" cy="1036531"/>
            </a:xfrm>
            <a:prstGeom prst="rect">
              <a:avLst/>
            </a:prstGeom>
          </p:spPr>
          <p:txBody>
            <a:bodyPr anchor="t" rtlCol="false" tIns="0" lIns="0" bIns="0" rIns="0">
              <a:spAutoFit/>
            </a:bodyPr>
            <a:lstStyle/>
            <a:p>
              <a:pPr algn="l">
                <a:lnSpc>
                  <a:spcPts val="3220"/>
                </a:lnSpc>
              </a:pPr>
              <a:r>
                <a:rPr lang="en-US" sz="2300" spc="-46">
                  <a:solidFill>
                    <a:srgbClr val="2BA98E"/>
                  </a:solidFill>
                  <a:latin typeface="DM Sans Bold"/>
                  <a:ea typeface="DM Sans Bold"/>
                  <a:cs typeface="DM Sans Bold"/>
                  <a:sym typeface="DM Sans Bold"/>
                </a:rPr>
                <a:t>Data Collection and Preparation</a:t>
              </a:r>
            </a:p>
          </p:txBody>
        </p:sp>
        <p:sp>
          <p:nvSpPr>
            <p:cNvPr name="TextBox 9" id="9"/>
            <p:cNvSpPr txBox="true"/>
            <p:nvPr/>
          </p:nvSpPr>
          <p:spPr>
            <a:xfrm rot="0">
              <a:off x="0" y="3192899"/>
              <a:ext cx="3872195" cy="4217458"/>
            </a:xfrm>
            <a:prstGeom prst="rect">
              <a:avLst/>
            </a:prstGeom>
          </p:spPr>
          <p:txBody>
            <a:bodyPr anchor="t" rtlCol="false" tIns="0" lIns="0" bIns="0" rIns="0">
              <a:spAutoFit/>
            </a:bodyPr>
            <a:lstStyle/>
            <a:p>
              <a:pPr algn="l">
                <a:lnSpc>
                  <a:spcPts val="3200"/>
                </a:lnSpc>
              </a:pPr>
              <a:r>
                <a:rPr lang="en-US" sz="2000">
                  <a:solidFill>
                    <a:srgbClr val="737373"/>
                  </a:solidFill>
                  <a:latin typeface="DM Sans"/>
                  <a:ea typeface="DM Sans"/>
                  <a:cs typeface="DM Sans"/>
                  <a:sym typeface="DM Sans"/>
                </a:rPr>
                <a:t>The algorithm gathers user-store interactions and store ratings from approved orders. It collects user IDs, store IDs, and average ratings, then organizes this data into a table.</a:t>
              </a:r>
            </a:p>
          </p:txBody>
        </p:sp>
      </p:grpSp>
      <p:grpSp>
        <p:nvGrpSpPr>
          <p:cNvPr name="Group 10" id="10"/>
          <p:cNvGrpSpPr/>
          <p:nvPr/>
        </p:nvGrpSpPr>
        <p:grpSpPr>
          <a:xfrm rot="0">
            <a:off x="10385051" y="3071783"/>
            <a:ext cx="2904146" cy="5669627"/>
            <a:chOff x="0" y="0"/>
            <a:chExt cx="3872195" cy="7559503"/>
          </a:xfrm>
        </p:grpSpPr>
        <p:sp>
          <p:nvSpPr>
            <p:cNvPr name="TextBox 11" id="11"/>
            <p:cNvSpPr txBox="true"/>
            <p:nvPr/>
          </p:nvSpPr>
          <p:spPr>
            <a:xfrm rot="0">
              <a:off x="0" y="-190500"/>
              <a:ext cx="2656918" cy="2214033"/>
            </a:xfrm>
            <a:prstGeom prst="rect">
              <a:avLst/>
            </a:prstGeom>
          </p:spPr>
          <p:txBody>
            <a:bodyPr anchor="t" rtlCol="false" tIns="0" lIns="0" bIns="0" rIns="0">
              <a:spAutoFit/>
            </a:bodyPr>
            <a:lstStyle/>
            <a:p>
              <a:pPr algn="just">
                <a:lnSpc>
                  <a:spcPts val="13999"/>
                </a:lnSpc>
              </a:pPr>
              <a:r>
                <a:rPr lang="en-US" sz="9999" spc="499">
                  <a:solidFill>
                    <a:srgbClr val="2BA98E"/>
                  </a:solidFill>
                  <a:latin typeface="DM Sans"/>
                  <a:ea typeface="DM Sans"/>
                  <a:cs typeface="DM Sans"/>
                  <a:sym typeface="DM Sans"/>
                </a:rPr>
                <a:t>02</a:t>
              </a:r>
            </a:p>
          </p:txBody>
        </p:sp>
        <p:sp>
          <p:nvSpPr>
            <p:cNvPr name="TextBox 12" id="12"/>
            <p:cNvSpPr txBox="true"/>
            <p:nvPr/>
          </p:nvSpPr>
          <p:spPr>
            <a:xfrm rot="0">
              <a:off x="0" y="1981862"/>
              <a:ext cx="3872195" cy="503131"/>
            </a:xfrm>
            <a:prstGeom prst="rect">
              <a:avLst/>
            </a:prstGeom>
          </p:spPr>
          <p:txBody>
            <a:bodyPr anchor="t" rtlCol="false" tIns="0" lIns="0" bIns="0" rIns="0">
              <a:spAutoFit/>
            </a:bodyPr>
            <a:lstStyle/>
            <a:p>
              <a:pPr algn="l">
                <a:lnSpc>
                  <a:spcPts val="3220"/>
                </a:lnSpc>
              </a:pPr>
              <a:r>
                <a:rPr lang="en-US" sz="2300" spc="-46">
                  <a:solidFill>
                    <a:srgbClr val="2BA98E"/>
                  </a:solidFill>
                  <a:latin typeface="DM Sans Bold"/>
                  <a:ea typeface="DM Sans Bold"/>
                  <a:cs typeface="DM Sans Bold"/>
                  <a:sym typeface="DM Sans Bold"/>
                </a:rPr>
                <a:t>Model Training</a:t>
              </a:r>
            </a:p>
          </p:txBody>
        </p:sp>
        <p:sp>
          <p:nvSpPr>
            <p:cNvPr name="TextBox 13" id="13"/>
            <p:cNvSpPr txBox="true"/>
            <p:nvPr/>
          </p:nvSpPr>
          <p:spPr>
            <a:xfrm rot="0">
              <a:off x="0" y="2651164"/>
              <a:ext cx="3872195" cy="4908339"/>
            </a:xfrm>
            <a:prstGeom prst="rect">
              <a:avLst/>
            </a:prstGeom>
          </p:spPr>
          <p:txBody>
            <a:bodyPr anchor="t" rtlCol="false" tIns="0" lIns="0" bIns="0" rIns="0">
              <a:spAutoFit/>
            </a:bodyPr>
            <a:lstStyle/>
            <a:p>
              <a:pPr algn="l">
                <a:lnSpc>
                  <a:spcPts val="3679"/>
                </a:lnSpc>
              </a:pPr>
              <a:r>
                <a:rPr lang="en-US" sz="2299">
                  <a:solidFill>
                    <a:srgbClr val="737373"/>
                  </a:solidFill>
                  <a:latin typeface="DM Sans"/>
                  <a:ea typeface="DM Sans"/>
                  <a:cs typeface="DM Sans"/>
                  <a:sym typeface="DM Sans"/>
                </a:rPr>
                <a:t>The data is split into training and testing sets. The K-Nearest Neighbors (KNN) algorithm trains on the training set to learn user-store interaction patterns.</a:t>
              </a:r>
            </a:p>
          </p:txBody>
        </p:sp>
      </p:grpSp>
      <p:grpSp>
        <p:nvGrpSpPr>
          <p:cNvPr name="Group 14" id="14"/>
          <p:cNvGrpSpPr/>
          <p:nvPr/>
        </p:nvGrpSpPr>
        <p:grpSpPr>
          <a:xfrm rot="0">
            <a:off x="13765447" y="3071783"/>
            <a:ext cx="3605890" cy="5669627"/>
            <a:chOff x="0" y="0"/>
            <a:chExt cx="4807853" cy="7559503"/>
          </a:xfrm>
        </p:grpSpPr>
        <p:sp>
          <p:nvSpPr>
            <p:cNvPr name="TextBox 15" id="15"/>
            <p:cNvSpPr txBox="true"/>
            <p:nvPr/>
          </p:nvSpPr>
          <p:spPr>
            <a:xfrm rot="0">
              <a:off x="786276" y="-190500"/>
              <a:ext cx="2712066" cy="2256034"/>
            </a:xfrm>
            <a:prstGeom prst="rect">
              <a:avLst/>
            </a:prstGeom>
          </p:spPr>
          <p:txBody>
            <a:bodyPr anchor="t" rtlCol="false" tIns="0" lIns="0" bIns="0" rIns="0">
              <a:spAutoFit/>
            </a:bodyPr>
            <a:lstStyle/>
            <a:p>
              <a:pPr algn="just">
                <a:lnSpc>
                  <a:spcPts val="14290"/>
                </a:lnSpc>
              </a:pPr>
              <a:r>
                <a:rPr lang="en-US" sz="10207" spc="510">
                  <a:solidFill>
                    <a:srgbClr val="2BA98E"/>
                  </a:solidFill>
                  <a:latin typeface="DM Sans"/>
                  <a:ea typeface="DM Sans"/>
                  <a:cs typeface="DM Sans"/>
                  <a:sym typeface="DM Sans"/>
                </a:rPr>
                <a:t>03</a:t>
              </a:r>
            </a:p>
          </p:txBody>
        </p:sp>
        <p:sp>
          <p:nvSpPr>
            <p:cNvPr name="TextBox 16" id="16"/>
            <p:cNvSpPr txBox="true"/>
            <p:nvPr/>
          </p:nvSpPr>
          <p:spPr>
            <a:xfrm rot="0">
              <a:off x="0" y="1952697"/>
              <a:ext cx="4551662" cy="986188"/>
            </a:xfrm>
            <a:prstGeom prst="rect">
              <a:avLst/>
            </a:prstGeom>
          </p:spPr>
          <p:txBody>
            <a:bodyPr anchor="t" rtlCol="false" tIns="0" lIns="0" bIns="0" rIns="0">
              <a:spAutoFit/>
            </a:bodyPr>
            <a:lstStyle/>
            <a:p>
              <a:pPr algn="l">
                <a:lnSpc>
                  <a:spcPts val="3001"/>
                </a:lnSpc>
              </a:pPr>
              <a:r>
                <a:rPr lang="en-US" sz="2143" spc="-42">
                  <a:solidFill>
                    <a:srgbClr val="2BA98E"/>
                  </a:solidFill>
                  <a:latin typeface="DM Sans Bold"/>
                  <a:ea typeface="DM Sans Bold"/>
                  <a:cs typeface="DM Sans Bold"/>
                  <a:sym typeface="DM Sans Bold"/>
                </a:rPr>
                <a:t>Generating and Returning Recommendations</a:t>
              </a:r>
            </a:p>
          </p:txBody>
        </p:sp>
        <p:sp>
          <p:nvSpPr>
            <p:cNvPr name="TextBox 17" id="17"/>
            <p:cNvSpPr txBox="true"/>
            <p:nvPr/>
          </p:nvSpPr>
          <p:spPr>
            <a:xfrm rot="0">
              <a:off x="0" y="3039944"/>
              <a:ext cx="4807853" cy="4519559"/>
            </a:xfrm>
            <a:prstGeom prst="rect">
              <a:avLst/>
            </a:prstGeom>
          </p:spPr>
          <p:txBody>
            <a:bodyPr anchor="t" rtlCol="false" tIns="0" lIns="0" bIns="0" rIns="0">
              <a:spAutoFit/>
            </a:bodyPr>
            <a:lstStyle/>
            <a:p>
              <a:pPr algn="l">
                <a:lnSpc>
                  <a:spcPts val="3038"/>
                </a:lnSpc>
              </a:pPr>
              <a:r>
                <a:rPr lang="en-US" sz="1899">
                  <a:solidFill>
                    <a:srgbClr val="737373"/>
                  </a:solidFill>
                  <a:latin typeface="DM Sans"/>
                  <a:ea typeface="DM Sans"/>
                  <a:cs typeface="DM Sans"/>
                  <a:sym typeface="DM Sans"/>
                </a:rPr>
                <a:t>The algorithm checks for previous user interactions with stores. If none, it recommends popular stores. If interactions exist, it finds similar stores using the trained model. Recommended stores are organized into a list and sent to the user.</a:t>
              </a:r>
            </a:p>
          </p:txBody>
        </p:sp>
      </p:grpSp>
      <p:sp>
        <p:nvSpPr>
          <p:cNvPr name="Freeform 18" id="18"/>
          <p:cNvSpPr/>
          <p:nvPr/>
        </p:nvSpPr>
        <p:spPr>
          <a:xfrm flipH="false" flipV="false" rot="0">
            <a:off x="-610470" y="-348616"/>
            <a:ext cx="3297391" cy="2162026"/>
          </a:xfrm>
          <a:custGeom>
            <a:avLst/>
            <a:gdLst/>
            <a:ahLst/>
            <a:cxnLst/>
            <a:rect r="r" b="b" t="t" l="l"/>
            <a:pathLst>
              <a:path h="2162026" w="3297391">
                <a:moveTo>
                  <a:pt x="0" y="0"/>
                </a:moveTo>
                <a:lnTo>
                  <a:pt x="3297390" y="0"/>
                </a:lnTo>
                <a:lnTo>
                  <a:pt x="3297390" y="2162025"/>
                </a:lnTo>
                <a:lnTo>
                  <a:pt x="0" y="2162025"/>
                </a:lnTo>
                <a:lnTo>
                  <a:pt x="0" y="0"/>
                </a:lnTo>
                <a:close/>
              </a:path>
            </a:pathLst>
          </a:custGeom>
          <a:blipFill>
            <a:blip r:embed="rId2"/>
            <a:stretch>
              <a:fillRect l="0" t="0" r="0" b="0"/>
            </a:stretch>
          </a:blipFill>
        </p:spPr>
      </p:sp>
    </p:spTree>
  </p:cSld>
  <p:clrMapOvr>
    <a:masterClrMapping/>
  </p:clrMapOvr>
  <p:transition spd="fast">
    <p:fade/>
  </p:transition>
</p:sld>
</file>

<file path=ppt/slides/slide36.xml><?xml version="1.0" encoding="utf-8"?>
<p:sld xmlns:p="http://schemas.openxmlformats.org/presentationml/2006/main" xmlns:a="http://schemas.openxmlformats.org/drawingml/2006/main" xmlns:r="http://schemas.openxmlformats.org/officeDocument/2006/relationships">
  <p:cSld>
    <p:bg>
      <p:bgPr>
        <a:solidFill>
          <a:srgbClr val="E8E8E0"/>
        </a:solidFill>
      </p:bgPr>
    </p:bg>
    <p:spTree>
      <p:nvGrpSpPr>
        <p:cNvPr id="1" name=""/>
        <p:cNvGrpSpPr/>
        <p:nvPr/>
      </p:nvGrpSpPr>
      <p:grpSpPr>
        <a:xfrm>
          <a:off x="0" y="0"/>
          <a:ext cx="0" cy="0"/>
          <a:chOff x="0" y="0"/>
          <a:chExt cx="0" cy="0"/>
        </a:xfrm>
      </p:grpSpPr>
      <p:grpSp>
        <p:nvGrpSpPr>
          <p:cNvPr name="Group 2" id="2"/>
          <p:cNvGrpSpPr/>
          <p:nvPr/>
        </p:nvGrpSpPr>
        <p:grpSpPr>
          <a:xfrm rot="0">
            <a:off x="0" y="0"/>
            <a:ext cx="18288000" cy="10287000"/>
            <a:chOff x="0" y="0"/>
            <a:chExt cx="24384000" cy="13716000"/>
          </a:xfrm>
        </p:grpSpPr>
        <p:pic>
          <p:nvPicPr>
            <p:cNvPr name="Picture 3" id="3">
              <a:hlinkClick action="ppaction://media"/>
            </p:cNvPr>
            <p:cNvPicPr>
              <a:picLocks noChangeAspect="true"/>
            </p:cNvPicPr>
            <p:nvPr>
              <a:videoFile r:link="rId3"/>
              <p:extLst>
                <p:ext uri="{DAA4B4D4-6D71-4841-9C94-3DE7FCFB9230}">
                  <p14:media xmlns:p14="http://schemas.microsoft.com/office/powerpoint/2010/main" r:embed="rId4"/>
                </p:ext>
              </p:extLst>
            </p:nvPr>
          </p:nvPicPr>
          <p:blipFill>
            <a:blip r:embed="rId2"/>
            <a:srcRect l="0" t="0" r="0" b="0"/>
            <a:stretch>
              <a:fillRect/>
            </a:stretch>
          </p:blipFill>
          <p:spPr>
            <a:xfrm flipH="false" flipV="false" rot="0">
              <a:off x="0" y="0"/>
              <a:ext cx="24384000" cy="13716000"/>
            </a:xfrm>
            <a:prstGeom prst="rect">
              <a:avLst/>
            </a:prstGeom>
          </p:spPr>
        </p:pic>
      </p:grpSp>
    </p:spTree>
  </p:cSld>
  <p:clrMapOvr>
    <a:masterClrMapping/>
  </p:clrMapOvr>
  <p:transition spd="fast">
    <p:fade/>
  </p:transition>
  <p:timing>
    <p:tnLst>
      <p:par>
        <p:cTn dur="indefinite" restart="never" nodeType="tmRoot">
          <p:childTnLst>
            <p:video>
              <p:cMediaNode vol="100000">
                <p:cTn fill="hold" display="false">
                  <p:stCondLst>
                    <p:cond delay="indefinite"/>
                  </p:stCondLst>
                </p:cTn>
                <p:tgtEl>
                  <p:spTgt spid="3"/>
                </p:tgtEl>
              </p:cMediaNode>
            </p:video>
          </p:childTnLst>
        </p:cTn>
      </p:par>
    </p:tnLst>
  </p:timing>
</p:sld>
</file>

<file path=ppt/slides/slide37.xml><?xml version="1.0" encoding="utf-8"?>
<p:sld xmlns:p="http://schemas.openxmlformats.org/presentationml/2006/main" xmlns:a="http://schemas.openxmlformats.org/drawingml/2006/main" xmlns:r="http://schemas.openxmlformats.org/officeDocument/2006/relationships">
  <p:cSld>
    <p:bg>
      <p:bgPr>
        <a:solidFill>
          <a:srgbClr val="F2F2F0"/>
        </a:solidFill>
      </p:bgPr>
    </p:bg>
    <p:spTree>
      <p:nvGrpSpPr>
        <p:cNvPr id="1" name=""/>
        <p:cNvGrpSpPr/>
        <p:nvPr/>
      </p:nvGrpSpPr>
      <p:grpSpPr>
        <a:xfrm>
          <a:off x="0" y="0"/>
          <a:ext cx="0" cy="0"/>
          <a:chOff x="0" y="0"/>
          <a:chExt cx="0" cy="0"/>
        </a:xfrm>
      </p:grpSpPr>
      <p:sp>
        <p:nvSpPr>
          <p:cNvPr name="Freeform 2" id="2"/>
          <p:cNvSpPr/>
          <p:nvPr/>
        </p:nvSpPr>
        <p:spPr>
          <a:xfrm flipH="false" flipV="false" rot="0">
            <a:off x="2027546" y="0"/>
            <a:ext cx="14232909" cy="10287000"/>
          </a:xfrm>
          <a:custGeom>
            <a:avLst/>
            <a:gdLst/>
            <a:ahLst/>
            <a:cxnLst/>
            <a:rect r="r" b="b" t="t" l="l"/>
            <a:pathLst>
              <a:path h="10287000" w="14232909">
                <a:moveTo>
                  <a:pt x="0" y="0"/>
                </a:moveTo>
                <a:lnTo>
                  <a:pt x="14232908" y="0"/>
                </a:lnTo>
                <a:lnTo>
                  <a:pt x="14232908" y="10287000"/>
                </a:lnTo>
                <a:lnTo>
                  <a:pt x="0" y="10287000"/>
                </a:lnTo>
                <a:lnTo>
                  <a:pt x="0" y="0"/>
                </a:lnTo>
                <a:close/>
              </a:path>
            </a:pathLst>
          </a:custGeom>
          <a:blipFill>
            <a:blip r:embed="rId2"/>
            <a:stretch>
              <a:fillRect l="0" t="0" r="0" b="0"/>
            </a:stretch>
          </a:blipFill>
        </p:spPr>
      </p:sp>
    </p:spTree>
  </p:cSld>
  <p:clrMapOvr>
    <a:masterClrMapping/>
  </p:clrMapOvr>
  <p:transition spd="fast">
    <p:fade/>
  </p:transition>
</p:sld>
</file>

<file path=ppt/slides/slide38.xml><?xml version="1.0" encoding="utf-8"?>
<p:sld xmlns:p="http://schemas.openxmlformats.org/presentationml/2006/main" xmlns:a="http://schemas.openxmlformats.org/drawingml/2006/main" xmlns:r="http://schemas.openxmlformats.org/officeDocument/2006/relationships">
  <p:cSld>
    <p:bg>
      <p:bgPr>
        <a:solidFill>
          <a:srgbClr val="F2F2F0"/>
        </a:solidFill>
      </p:bgPr>
    </p:bg>
    <p:spTree>
      <p:nvGrpSpPr>
        <p:cNvPr id="1" name=""/>
        <p:cNvGrpSpPr/>
        <p:nvPr/>
      </p:nvGrpSpPr>
      <p:grpSpPr>
        <a:xfrm>
          <a:off x="0" y="0"/>
          <a:ext cx="0" cy="0"/>
          <a:chOff x="0" y="0"/>
          <a:chExt cx="0" cy="0"/>
        </a:xfrm>
      </p:grpSpPr>
      <p:grpSp>
        <p:nvGrpSpPr>
          <p:cNvPr name="Group 2" id="2"/>
          <p:cNvGrpSpPr/>
          <p:nvPr/>
        </p:nvGrpSpPr>
        <p:grpSpPr>
          <a:xfrm rot="0">
            <a:off x="0" y="0"/>
            <a:ext cx="18288000" cy="10287000"/>
            <a:chOff x="0" y="0"/>
            <a:chExt cx="24384000" cy="13716000"/>
          </a:xfrm>
        </p:grpSpPr>
        <p:pic>
          <p:nvPicPr>
            <p:cNvPr name="Picture 3" id="3">
              <a:hlinkClick action="ppaction://media"/>
            </p:cNvPr>
            <p:cNvPicPr>
              <a:picLocks noChangeAspect="true"/>
            </p:cNvPicPr>
            <p:nvPr>
              <a:videoFile r:link="rId3"/>
              <p:extLst>
                <p:ext uri="{DAA4B4D4-6D71-4841-9C94-3DE7FCFB9230}">
                  <p14:media xmlns:p14="http://schemas.microsoft.com/office/powerpoint/2010/main" r:embed="rId4"/>
                </p:ext>
              </p:extLst>
            </p:nvPr>
          </p:nvPicPr>
          <p:blipFill>
            <a:blip r:embed="rId2"/>
            <a:srcRect l="0" t="0" r="0" b="0"/>
            <a:stretch>
              <a:fillRect/>
            </a:stretch>
          </p:blipFill>
          <p:spPr>
            <a:xfrm flipH="false" flipV="false" rot="0">
              <a:off x="0" y="0"/>
              <a:ext cx="24384000" cy="13716000"/>
            </a:xfrm>
            <a:prstGeom prst="rect">
              <a:avLst/>
            </a:prstGeom>
          </p:spPr>
        </p:pic>
      </p:grpSp>
      <p:sp>
        <p:nvSpPr>
          <p:cNvPr name="Freeform 4" id="4"/>
          <p:cNvSpPr/>
          <p:nvPr/>
        </p:nvSpPr>
        <p:spPr>
          <a:xfrm flipH="false" flipV="false" rot="0">
            <a:off x="-610470" y="-348616"/>
            <a:ext cx="3297391" cy="2162026"/>
          </a:xfrm>
          <a:custGeom>
            <a:avLst/>
            <a:gdLst/>
            <a:ahLst/>
            <a:cxnLst/>
            <a:rect r="r" b="b" t="t" l="l"/>
            <a:pathLst>
              <a:path h="2162026" w="3297391">
                <a:moveTo>
                  <a:pt x="0" y="0"/>
                </a:moveTo>
                <a:lnTo>
                  <a:pt x="3297390" y="0"/>
                </a:lnTo>
                <a:lnTo>
                  <a:pt x="3297390" y="2162025"/>
                </a:lnTo>
                <a:lnTo>
                  <a:pt x="0" y="2162025"/>
                </a:lnTo>
                <a:lnTo>
                  <a:pt x="0" y="0"/>
                </a:lnTo>
                <a:close/>
              </a:path>
            </a:pathLst>
          </a:custGeom>
          <a:blipFill>
            <a:blip r:embed="rId5"/>
            <a:stretch>
              <a:fillRect l="0" t="0" r="0" b="0"/>
            </a:stretch>
          </a:blipFill>
        </p:spPr>
      </p:sp>
      <p:sp>
        <p:nvSpPr>
          <p:cNvPr name="TextBox 5" id="5"/>
          <p:cNvSpPr txBox="true"/>
          <p:nvPr/>
        </p:nvSpPr>
        <p:spPr>
          <a:xfrm rot="0">
            <a:off x="1338140" y="3034635"/>
            <a:ext cx="3482340" cy="1792737"/>
          </a:xfrm>
          <a:prstGeom prst="rect">
            <a:avLst/>
          </a:prstGeom>
        </p:spPr>
        <p:txBody>
          <a:bodyPr anchor="t" rtlCol="false" tIns="0" lIns="0" bIns="0" rIns="0">
            <a:spAutoFit/>
          </a:bodyPr>
          <a:lstStyle/>
          <a:p>
            <a:pPr algn="l">
              <a:lnSpc>
                <a:spcPts val="7237"/>
              </a:lnSpc>
            </a:pPr>
            <a:r>
              <a:rPr lang="en-US" sz="5169">
                <a:solidFill>
                  <a:srgbClr val="2BA98E"/>
                </a:solidFill>
                <a:latin typeface="DM Sans Bold"/>
                <a:ea typeface="DM Sans Bold"/>
                <a:cs typeface="DM Sans Bold"/>
                <a:sym typeface="DM Sans Bold"/>
              </a:rPr>
              <a:t>Admin </a:t>
            </a:r>
          </a:p>
          <a:p>
            <a:pPr algn="l">
              <a:lnSpc>
                <a:spcPts val="7237"/>
              </a:lnSpc>
            </a:pPr>
            <a:r>
              <a:rPr lang="en-US" sz="5169">
                <a:solidFill>
                  <a:srgbClr val="2BA98E"/>
                </a:solidFill>
                <a:latin typeface="DM Sans Bold"/>
                <a:ea typeface="DM Sans Bold"/>
                <a:cs typeface="DM Sans Bold"/>
                <a:sym typeface="DM Sans Bold"/>
              </a:rPr>
              <a:t>Dashboard</a:t>
            </a:r>
          </a:p>
        </p:txBody>
      </p:sp>
    </p:spTree>
  </p:cSld>
  <p:clrMapOvr>
    <a:masterClrMapping/>
  </p:clrMapOvr>
  <p:transition spd="fast">
    <p:fade/>
  </p:transition>
  <p:timing>
    <p:tnLst>
      <p:par>
        <p:cTn dur="indefinite" restart="never" nodeType="tmRoot">
          <p:childTnLst>
            <p:video>
              <p:cMediaNode vol="100000">
                <p:cTn fill="hold" display="false">
                  <p:stCondLst>
                    <p:cond delay="indefinite"/>
                  </p:stCondLst>
                </p:cTn>
                <p:tgtEl>
                  <p:spTgt spid="3"/>
                </p:tgtEl>
              </p:cMediaNode>
            </p:video>
          </p:childTnLst>
        </p:cTn>
      </p:par>
    </p:tnLst>
  </p:timing>
</p:sld>
</file>

<file path=ppt/slides/slide39.xml><?xml version="1.0" encoding="utf-8"?>
<p:sld xmlns:p="http://schemas.openxmlformats.org/presentationml/2006/main" xmlns:a="http://schemas.openxmlformats.org/drawingml/2006/main" xmlns:r="http://schemas.openxmlformats.org/officeDocument/2006/relationships">
  <p:cSld>
    <p:bg>
      <p:bgPr>
        <a:solidFill>
          <a:srgbClr val="F2F2F0"/>
        </a:solidFill>
      </p:bgPr>
    </p:bg>
    <p:spTree>
      <p:nvGrpSpPr>
        <p:cNvPr id="1" name=""/>
        <p:cNvGrpSpPr/>
        <p:nvPr/>
      </p:nvGrpSpPr>
      <p:grpSpPr>
        <a:xfrm>
          <a:off x="0" y="0"/>
          <a:ext cx="0" cy="0"/>
          <a:chOff x="0" y="0"/>
          <a:chExt cx="0" cy="0"/>
        </a:xfrm>
      </p:grpSpPr>
      <p:grpSp>
        <p:nvGrpSpPr>
          <p:cNvPr name="Group 2" id="2"/>
          <p:cNvGrpSpPr/>
          <p:nvPr/>
        </p:nvGrpSpPr>
        <p:grpSpPr>
          <a:xfrm rot="0">
            <a:off x="0" y="0"/>
            <a:ext cx="18288000" cy="10287000"/>
            <a:chOff x="0" y="0"/>
            <a:chExt cx="6186311" cy="3479800"/>
          </a:xfrm>
        </p:grpSpPr>
        <p:sp>
          <p:nvSpPr>
            <p:cNvPr name="Freeform 3" id="3"/>
            <p:cNvSpPr/>
            <p:nvPr/>
          </p:nvSpPr>
          <p:spPr>
            <a:xfrm flipH="false" flipV="false" rot="0">
              <a:off x="0" y="0"/>
              <a:ext cx="6186311" cy="3479800"/>
            </a:xfrm>
            <a:custGeom>
              <a:avLst/>
              <a:gdLst/>
              <a:ahLst/>
              <a:cxnLst/>
              <a:rect r="r" b="b" t="t" l="l"/>
              <a:pathLst>
                <a:path h="3479800" w="6186311">
                  <a:moveTo>
                    <a:pt x="0" y="0"/>
                  </a:moveTo>
                  <a:lnTo>
                    <a:pt x="0" y="3479800"/>
                  </a:lnTo>
                  <a:lnTo>
                    <a:pt x="6186311" y="3479800"/>
                  </a:lnTo>
                  <a:lnTo>
                    <a:pt x="6186311" y="0"/>
                  </a:lnTo>
                  <a:lnTo>
                    <a:pt x="0" y="0"/>
                  </a:lnTo>
                  <a:close/>
                  <a:moveTo>
                    <a:pt x="6125351" y="3418840"/>
                  </a:moveTo>
                  <a:lnTo>
                    <a:pt x="59690" y="3418840"/>
                  </a:lnTo>
                  <a:lnTo>
                    <a:pt x="59690" y="59690"/>
                  </a:lnTo>
                  <a:lnTo>
                    <a:pt x="6125351" y="59690"/>
                  </a:lnTo>
                  <a:lnTo>
                    <a:pt x="6125351" y="3418840"/>
                  </a:lnTo>
                  <a:close/>
                </a:path>
              </a:pathLst>
            </a:custGeom>
            <a:solidFill>
              <a:srgbClr val="FDFDFD"/>
            </a:solidFill>
          </p:spPr>
        </p:sp>
      </p:grpSp>
      <p:sp>
        <p:nvSpPr>
          <p:cNvPr name="Freeform 4" id="4"/>
          <p:cNvSpPr/>
          <p:nvPr/>
        </p:nvSpPr>
        <p:spPr>
          <a:xfrm flipH="false" flipV="false" rot="0">
            <a:off x="4938988" y="3592651"/>
            <a:ext cx="8410024" cy="7081941"/>
          </a:xfrm>
          <a:custGeom>
            <a:avLst/>
            <a:gdLst/>
            <a:ahLst/>
            <a:cxnLst/>
            <a:rect r="r" b="b" t="t" l="l"/>
            <a:pathLst>
              <a:path h="7081941" w="8410024">
                <a:moveTo>
                  <a:pt x="0" y="0"/>
                </a:moveTo>
                <a:lnTo>
                  <a:pt x="8410024" y="0"/>
                </a:lnTo>
                <a:lnTo>
                  <a:pt x="8410024" y="7081941"/>
                </a:lnTo>
                <a:lnTo>
                  <a:pt x="0" y="7081941"/>
                </a:lnTo>
                <a:lnTo>
                  <a:pt x="0" y="0"/>
                </a:lnTo>
                <a:close/>
              </a:path>
            </a:pathLst>
          </a:custGeom>
          <a:blipFill>
            <a:blip r:embed="rId2"/>
            <a:stretch>
              <a:fillRect l="0" t="0" r="0" b="0"/>
            </a:stretch>
          </a:blipFill>
        </p:spPr>
      </p:sp>
      <p:grpSp>
        <p:nvGrpSpPr>
          <p:cNvPr name="Group 5" id="5"/>
          <p:cNvGrpSpPr/>
          <p:nvPr/>
        </p:nvGrpSpPr>
        <p:grpSpPr>
          <a:xfrm rot="0">
            <a:off x="5152457" y="3803184"/>
            <a:ext cx="7982971" cy="4487391"/>
            <a:chOff x="0" y="0"/>
            <a:chExt cx="10643961" cy="5983187"/>
          </a:xfrm>
        </p:grpSpPr>
        <p:pic>
          <p:nvPicPr>
            <p:cNvPr name="Picture 6" id="6"/>
            <p:cNvPicPr>
              <a:picLocks noChangeAspect="true"/>
            </p:cNvPicPr>
            <p:nvPr/>
          </p:nvPicPr>
          <p:blipFill>
            <a:blip r:embed="rId3"/>
            <a:srcRect l="2143" t="0" r="2143" b="0"/>
            <a:stretch>
              <a:fillRect/>
            </a:stretch>
          </p:blipFill>
          <p:spPr>
            <a:xfrm flipH="false" flipV="false">
              <a:off x="0" y="0"/>
              <a:ext cx="10643961" cy="5983187"/>
            </a:xfrm>
            <a:prstGeom prst="rect">
              <a:avLst/>
            </a:prstGeom>
          </p:spPr>
        </p:pic>
      </p:grpSp>
      <p:sp>
        <p:nvSpPr>
          <p:cNvPr name="AutoShape 7" id="7"/>
          <p:cNvSpPr/>
          <p:nvPr/>
        </p:nvSpPr>
        <p:spPr>
          <a:xfrm>
            <a:off x="3684601" y="5391150"/>
            <a:ext cx="2508774" cy="0"/>
          </a:xfrm>
          <a:prstGeom prst="line">
            <a:avLst/>
          </a:prstGeom>
          <a:ln cap="rnd" w="19050">
            <a:solidFill>
              <a:srgbClr val="96AEA5"/>
            </a:solidFill>
            <a:prstDash val="solid"/>
            <a:headEnd type="none" len="sm" w="sm"/>
            <a:tailEnd type="oval" len="lg" w="lg"/>
          </a:ln>
        </p:spPr>
      </p:sp>
      <p:sp>
        <p:nvSpPr>
          <p:cNvPr name="AutoShape 8" id="8"/>
          <p:cNvSpPr/>
          <p:nvPr/>
        </p:nvSpPr>
        <p:spPr>
          <a:xfrm flipH="true">
            <a:off x="9144000" y="5153025"/>
            <a:ext cx="4942865" cy="0"/>
          </a:xfrm>
          <a:prstGeom prst="line">
            <a:avLst/>
          </a:prstGeom>
          <a:ln cap="rnd" w="19050">
            <a:solidFill>
              <a:srgbClr val="96AEA5"/>
            </a:solidFill>
            <a:prstDash val="solid"/>
            <a:headEnd type="none" len="sm" w="sm"/>
            <a:tailEnd type="oval" len="lg" w="lg"/>
          </a:ln>
        </p:spPr>
      </p:sp>
      <p:sp>
        <p:nvSpPr>
          <p:cNvPr name="AutoShape 9" id="9"/>
          <p:cNvSpPr/>
          <p:nvPr/>
        </p:nvSpPr>
        <p:spPr>
          <a:xfrm flipH="true">
            <a:off x="11393487" y="7186140"/>
            <a:ext cx="2693321" cy="0"/>
          </a:xfrm>
          <a:prstGeom prst="line">
            <a:avLst/>
          </a:prstGeom>
          <a:ln cap="rnd" w="19050">
            <a:solidFill>
              <a:srgbClr val="96AEA5"/>
            </a:solidFill>
            <a:prstDash val="solid"/>
            <a:headEnd type="none" len="sm" w="sm"/>
            <a:tailEnd type="oval" len="lg" w="lg"/>
          </a:ln>
        </p:spPr>
      </p:sp>
      <p:sp>
        <p:nvSpPr>
          <p:cNvPr name="TextBox 10" id="10"/>
          <p:cNvSpPr txBox="true"/>
          <p:nvPr/>
        </p:nvSpPr>
        <p:spPr>
          <a:xfrm rot="0">
            <a:off x="5604347" y="1076325"/>
            <a:ext cx="6842820" cy="1704975"/>
          </a:xfrm>
          <a:prstGeom prst="rect">
            <a:avLst/>
          </a:prstGeom>
        </p:spPr>
        <p:txBody>
          <a:bodyPr anchor="t" rtlCol="false" tIns="0" lIns="0" bIns="0" rIns="0">
            <a:spAutoFit/>
          </a:bodyPr>
          <a:lstStyle/>
          <a:p>
            <a:pPr algn="ctr">
              <a:lnSpc>
                <a:spcPts val="6600"/>
              </a:lnSpc>
            </a:pPr>
            <a:r>
              <a:rPr lang="en-US" sz="6000" spc="-300">
                <a:solidFill>
                  <a:srgbClr val="2BA98E"/>
                </a:solidFill>
                <a:latin typeface="DM Sans Bold"/>
                <a:ea typeface="DM Sans Bold"/>
                <a:cs typeface="DM Sans Bold"/>
                <a:sym typeface="DM Sans Bold"/>
              </a:rPr>
              <a:t>Users Page Overview</a:t>
            </a:r>
          </a:p>
        </p:txBody>
      </p:sp>
      <p:grpSp>
        <p:nvGrpSpPr>
          <p:cNvPr name="Group 11" id="11"/>
          <p:cNvGrpSpPr/>
          <p:nvPr/>
        </p:nvGrpSpPr>
        <p:grpSpPr>
          <a:xfrm rot="0">
            <a:off x="14241273" y="4014113"/>
            <a:ext cx="3018027" cy="1845944"/>
            <a:chOff x="0" y="0"/>
            <a:chExt cx="4024036" cy="2461259"/>
          </a:xfrm>
        </p:grpSpPr>
        <p:sp>
          <p:nvSpPr>
            <p:cNvPr name="TextBox 12" id="12"/>
            <p:cNvSpPr txBox="true"/>
            <p:nvPr/>
          </p:nvSpPr>
          <p:spPr>
            <a:xfrm rot="0">
              <a:off x="0" y="-47625"/>
              <a:ext cx="4024036" cy="471804"/>
            </a:xfrm>
            <a:prstGeom prst="rect">
              <a:avLst/>
            </a:prstGeom>
          </p:spPr>
          <p:txBody>
            <a:bodyPr anchor="t" rtlCol="false" tIns="0" lIns="0" bIns="0" rIns="0">
              <a:spAutoFit/>
            </a:bodyPr>
            <a:lstStyle/>
            <a:p>
              <a:pPr algn="l">
                <a:lnSpc>
                  <a:spcPts val="2940"/>
                </a:lnSpc>
              </a:pPr>
              <a:r>
                <a:rPr lang="en-US" sz="2100" spc="-42">
                  <a:solidFill>
                    <a:srgbClr val="2BA98E"/>
                  </a:solidFill>
                  <a:latin typeface="DM Sans Bold"/>
                  <a:ea typeface="DM Sans Bold"/>
                  <a:cs typeface="DM Sans Bold"/>
                  <a:sym typeface="DM Sans Bold"/>
                </a:rPr>
                <a:t>Search Users</a:t>
              </a:r>
            </a:p>
          </p:txBody>
        </p:sp>
        <p:sp>
          <p:nvSpPr>
            <p:cNvPr name="TextBox 13" id="13"/>
            <p:cNvSpPr txBox="true"/>
            <p:nvPr/>
          </p:nvSpPr>
          <p:spPr>
            <a:xfrm rot="0">
              <a:off x="0" y="503554"/>
              <a:ext cx="4024036" cy="1957705"/>
            </a:xfrm>
            <a:prstGeom prst="rect">
              <a:avLst/>
            </a:prstGeom>
          </p:spPr>
          <p:txBody>
            <a:bodyPr anchor="t" rtlCol="false" tIns="0" lIns="0" bIns="0" rIns="0">
              <a:spAutoFit/>
            </a:bodyPr>
            <a:lstStyle/>
            <a:p>
              <a:pPr algn="l">
                <a:lnSpc>
                  <a:spcPts val="2940"/>
                </a:lnSpc>
              </a:pPr>
              <a:r>
                <a:rPr lang="en-US" sz="2100">
                  <a:solidFill>
                    <a:srgbClr val="737373"/>
                  </a:solidFill>
                  <a:latin typeface="DM Sans"/>
                  <a:ea typeface="DM Sans"/>
                  <a:cs typeface="DM Sans"/>
                  <a:sym typeface="DM Sans"/>
                </a:rPr>
                <a:t>allows the admin to quickly find specific users by username or email.</a:t>
              </a:r>
            </a:p>
          </p:txBody>
        </p:sp>
      </p:grpSp>
      <p:grpSp>
        <p:nvGrpSpPr>
          <p:cNvPr name="Group 14" id="14"/>
          <p:cNvGrpSpPr/>
          <p:nvPr/>
        </p:nvGrpSpPr>
        <p:grpSpPr>
          <a:xfrm rot="0">
            <a:off x="514174" y="4468178"/>
            <a:ext cx="3018027" cy="1069974"/>
            <a:chOff x="0" y="0"/>
            <a:chExt cx="4024036" cy="1426632"/>
          </a:xfrm>
        </p:grpSpPr>
        <p:sp>
          <p:nvSpPr>
            <p:cNvPr name="TextBox 15" id="15"/>
            <p:cNvSpPr txBox="true"/>
            <p:nvPr/>
          </p:nvSpPr>
          <p:spPr>
            <a:xfrm rot="0">
              <a:off x="0" y="-38100"/>
              <a:ext cx="4024036" cy="418252"/>
            </a:xfrm>
            <a:prstGeom prst="rect">
              <a:avLst/>
            </a:prstGeom>
          </p:spPr>
          <p:txBody>
            <a:bodyPr anchor="t" rtlCol="false" tIns="0" lIns="0" bIns="0" rIns="0">
              <a:spAutoFit/>
            </a:bodyPr>
            <a:lstStyle/>
            <a:p>
              <a:pPr algn="r">
                <a:lnSpc>
                  <a:spcPts val="2660"/>
                </a:lnSpc>
              </a:pPr>
              <a:r>
                <a:rPr lang="en-US" sz="1900" spc="-38">
                  <a:solidFill>
                    <a:srgbClr val="2BA98E"/>
                  </a:solidFill>
                  <a:latin typeface="DM Sans Bold"/>
                  <a:ea typeface="DM Sans Bold"/>
                  <a:cs typeface="DM Sans Bold"/>
                  <a:sym typeface="DM Sans Bold"/>
                </a:rPr>
                <a:t>Create New User :</a:t>
              </a:r>
            </a:p>
          </p:txBody>
        </p:sp>
        <p:sp>
          <p:nvSpPr>
            <p:cNvPr name="TextBox 16" id="16"/>
            <p:cNvSpPr txBox="true"/>
            <p:nvPr/>
          </p:nvSpPr>
          <p:spPr>
            <a:xfrm rot="0">
              <a:off x="0" y="459527"/>
              <a:ext cx="4024036" cy="967105"/>
            </a:xfrm>
            <a:prstGeom prst="rect">
              <a:avLst/>
            </a:prstGeom>
          </p:spPr>
          <p:txBody>
            <a:bodyPr anchor="t" rtlCol="false" tIns="0" lIns="0" bIns="0" rIns="0">
              <a:spAutoFit/>
            </a:bodyPr>
            <a:lstStyle/>
            <a:p>
              <a:pPr algn="r">
                <a:lnSpc>
                  <a:spcPts val="2940"/>
                </a:lnSpc>
              </a:pPr>
              <a:r>
                <a:rPr lang="en-US" sz="2100">
                  <a:solidFill>
                    <a:srgbClr val="737373"/>
                  </a:solidFill>
                  <a:latin typeface="DM Sans"/>
                  <a:ea typeface="DM Sans"/>
                  <a:cs typeface="DM Sans"/>
                  <a:sym typeface="DM Sans"/>
                </a:rPr>
                <a:t>for adding new users to the system.</a:t>
              </a:r>
            </a:p>
          </p:txBody>
        </p:sp>
      </p:grpSp>
      <p:grpSp>
        <p:nvGrpSpPr>
          <p:cNvPr name="Group 17" id="17"/>
          <p:cNvGrpSpPr/>
          <p:nvPr/>
        </p:nvGrpSpPr>
        <p:grpSpPr>
          <a:xfrm rot="0">
            <a:off x="14241273" y="6999526"/>
            <a:ext cx="3018027" cy="1474469"/>
            <a:chOff x="0" y="0"/>
            <a:chExt cx="4024036" cy="1965959"/>
          </a:xfrm>
        </p:grpSpPr>
        <p:sp>
          <p:nvSpPr>
            <p:cNvPr name="TextBox 18" id="18"/>
            <p:cNvSpPr txBox="true"/>
            <p:nvPr/>
          </p:nvSpPr>
          <p:spPr>
            <a:xfrm rot="0">
              <a:off x="0" y="-47625"/>
              <a:ext cx="4024036" cy="471804"/>
            </a:xfrm>
            <a:prstGeom prst="rect">
              <a:avLst/>
            </a:prstGeom>
          </p:spPr>
          <p:txBody>
            <a:bodyPr anchor="t" rtlCol="false" tIns="0" lIns="0" bIns="0" rIns="0">
              <a:spAutoFit/>
            </a:bodyPr>
            <a:lstStyle/>
            <a:p>
              <a:pPr algn="l">
                <a:lnSpc>
                  <a:spcPts val="2940"/>
                </a:lnSpc>
              </a:pPr>
              <a:r>
                <a:rPr lang="en-US" sz="2100" spc="-42">
                  <a:solidFill>
                    <a:srgbClr val="2BA98E"/>
                  </a:solidFill>
                  <a:latin typeface="DM Sans Bold"/>
                  <a:ea typeface="DM Sans Bold"/>
                  <a:cs typeface="DM Sans Bold"/>
                  <a:sym typeface="DM Sans Bold"/>
                </a:rPr>
                <a:t>VIEW</a:t>
              </a:r>
            </a:p>
          </p:txBody>
        </p:sp>
        <p:sp>
          <p:nvSpPr>
            <p:cNvPr name="TextBox 19" id="19"/>
            <p:cNvSpPr txBox="true"/>
            <p:nvPr/>
          </p:nvSpPr>
          <p:spPr>
            <a:xfrm rot="0">
              <a:off x="0" y="503554"/>
              <a:ext cx="4024036" cy="1462405"/>
            </a:xfrm>
            <a:prstGeom prst="rect">
              <a:avLst/>
            </a:prstGeom>
          </p:spPr>
          <p:txBody>
            <a:bodyPr anchor="t" rtlCol="false" tIns="0" lIns="0" bIns="0" rIns="0">
              <a:spAutoFit/>
            </a:bodyPr>
            <a:lstStyle/>
            <a:p>
              <a:pPr algn="l">
                <a:lnSpc>
                  <a:spcPts val="2940"/>
                </a:lnSpc>
              </a:pPr>
              <a:r>
                <a:rPr lang="en-US" sz="2100">
                  <a:solidFill>
                    <a:srgbClr val="737373"/>
                  </a:solidFill>
                  <a:latin typeface="DM Sans"/>
                  <a:ea typeface="DM Sans"/>
                  <a:cs typeface="DM Sans"/>
                  <a:sym typeface="DM Sans"/>
                </a:rPr>
                <a:t> allowing the admin to view more details or edit user information.</a:t>
              </a:r>
            </a:p>
          </p:txBody>
        </p:sp>
      </p:grpSp>
      <p:sp>
        <p:nvSpPr>
          <p:cNvPr name="Freeform 20" id="20"/>
          <p:cNvSpPr/>
          <p:nvPr/>
        </p:nvSpPr>
        <p:spPr>
          <a:xfrm flipH="false" flipV="false" rot="0">
            <a:off x="-610470" y="-348616"/>
            <a:ext cx="3297391" cy="2162026"/>
          </a:xfrm>
          <a:custGeom>
            <a:avLst/>
            <a:gdLst/>
            <a:ahLst/>
            <a:cxnLst/>
            <a:rect r="r" b="b" t="t" l="l"/>
            <a:pathLst>
              <a:path h="2162026" w="3297391">
                <a:moveTo>
                  <a:pt x="0" y="0"/>
                </a:moveTo>
                <a:lnTo>
                  <a:pt x="3297390" y="0"/>
                </a:lnTo>
                <a:lnTo>
                  <a:pt x="3297390" y="2162025"/>
                </a:lnTo>
                <a:lnTo>
                  <a:pt x="0" y="2162025"/>
                </a:lnTo>
                <a:lnTo>
                  <a:pt x="0" y="0"/>
                </a:lnTo>
                <a:close/>
              </a:path>
            </a:pathLst>
          </a:custGeom>
          <a:blipFill>
            <a:blip r:embed="rId4"/>
            <a:stretch>
              <a:fillRect l="0" t="0" r="0" b="0"/>
            </a:stretch>
          </a:blipFill>
        </p:spPr>
      </p:sp>
    </p:spTree>
  </p:cSld>
  <p:clrMapOvr>
    <a:masterClrMapping/>
  </p:clrMapOvr>
  <p:transition spd="fast">
    <p:fade/>
  </p:transition>
</p:sld>
</file>

<file path=ppt/slides/slide4.xml><?xml version="1.0" encoding="utf-8"?>
<p:sld xmlns:p="http://schemas.openxmlformats.org/presentationml/2006/main" xmlns:a="http://schemas.openxmlformats.org/drawingml/2006/main" xmlns:r="http://schemas.openxmlformats.org/officeDocument/2006/relationships">
  <p:cSld>
    <p:bg>
      <p:bgPr>
        <a:solidFill>
          <a:srgbClr val="F2F2F0"/>
        </a:solidFill>
      </p:bgPr>
    </p:bg>
    <p:spTree>
      <p:nvGrpSpPr>
        <p:cNvPr id="1" name=""/>
        <p:cNvGrpSpPr/>
        <p:nvPr/>
      </p:nvGrpSpPr>
      <p:grpSpPr>
        <a:xfrm>
          <a:off x="0" y="0"/>
          <a:ext cx="0" cy="0"/>
          <a:chOff x="0" y="0"/>
          <a:chExt cx="0" cy="0"/>
        </a:xfrm>
      </p:grpSpPr>
      <p:grpSp>
        <p:nvGrpSpPr>
          <p:cNvPr name="Group 2" id="2"/>
          <p:cNvGrpSpPr/>
          <p:nvPr/>
        </p:nvGrpSpPr>
        <p:grpSpPr>
          <a:xfrm rot="0">
            <a:off x="-915763" y="-620466"/>
            <a:ext cx="20494100" cy="11527931"/>
            <a:chOff x="0" y="0"/>
            <a:chExt cx="27325467" cy="15370575"/>
          </a:xfrm>
        </p:grpSpPr>
        <p:pic>
          <p:nvPicPr>
            <p:cNvPr name="Picture 3" id="3">
              <a:hlinkClick action="ppaction://media"/>
            </p:cNvPr>
            <p:cNvPicPr>
              <a:picLocks noChangeAspect="true"/>
            </p:cNvPicPr>
            <p:nvPr>
              <a:videoFile r:link="rId3"/>
              <p:extLst>
                <p:ext uri="{DAA4B4D4-6D71-4841-9C94-3DE7FCFB9230}">
                  <p14:media xmlns:p14="http://schemas.microsoft.com/office/powerpoint/2010/main" r:embed="rId4"/>
                </p:ext>
              </p:extLst>
            </p:nvPr>
          </p:nvPicPr>
          <p:blipFill>
            <a:blip r:embed="rId2"/>
            <a:srcRect l="0" t="0" r="0" b="0"/>
            <a:stretch>
              <a:fillRect/>
            </a:stretch>
          </p:blipFill>
          <p:spPr>
            <a:xfrm flipH="false" flipV="false" rot="0">
              <a:off x="0" y="0"/>
              <a:ext cx="27325467" cy="15370575"/>
            </a:xfrm>
            <a:prstGeom prst="rect">
              <a:avLst/>
            </a:prstGeom>
          </p:spPr>
        </p:pic>
      </p:grpSp>
      <p:sp>
        <p:nvSpPr>
          <p:cNvPr name="Freeform 4" id="4"/>
          <p:cNvSpPr/>
          <p:nvPr/>
        </p:nvSpPr>
        <p:spPr>
          <a:xfrm flipH="false" flipV="false" rot="0">
            <a:off x="-610470" y="-348616"/>
            <a:ext cx="3297391" cy="2162026"/>
          </a:xfrm>
          <a:custGeom>
            <a:avLst/>
            <a:gdLst/>
            <a:ahLst/>
            <a:cxnLst/>
            <a:rect r="r" b="b" t="t" l="l"/>
            <a:pathLst>
              <a:path h="2162026" w="3297391">
                <a:moveTo>
                  <a:pt x="0" y="0"/>
                </a:moveTo>
                <a:lnTo>
                  <a:pt x="3297390" y="0"/>
                </a:lnTo>
                <a:lnTo>
                  <a:pt x="3297390" y="2162025"/>
                </a:lnTo>
                <a:lnTo>
                  <a:pt x="0" y="2162025"/>
                </a:lnTo>
                <a:lnTo>
                  <a:pt x="0" y="0"/>
                </a:lnTo>
                <a:close/>
              </a:path>
            </a:pathLst>
          </a:custGeom>
          <a:blipFill>
            <a:blip r:embed="rId5"/>
            <a:stretch>
              <a:fillRect l="0" t="0" r="0" b="0"/>
            </a:stretch>
          </a:blipFill>
        </p:spPr>
      </p:sp>
    </p:spTree>
  </p:cSld>
  <p:clrMapOvr>
    <a:masterClrMapping/>
  </p:clrMapOvr>
  <p:transition spd="fast">
    <p:fade/>
  </p:transition>
  <p:timing>
    <p:tnLst>
      <p:par>
        <p:cTn dur="indefinite" restart="never" nodeType="tmRoot">
          <p:childTnLst>
            <p:video>
              <p:cMediaNode vol="100000">
                <p:cTn fill="hold" display="false">
                  <p:stCondLst>
                    <p:cond delay="indefinite"/>
                  </p:stCondLst>
                </p:cTn>
                <p:tgtEl>
                  <p:spTgt spid="3"/>
                </p:tgtEl>
              </p:cMediaNode>
            </p:video>
          </p:childTnLst>
        </p:cTn>
      </p:par>
    </p:tnLst>
  </p:timing>
</p:sld>
</file>

<file path=ppt/slides/slide40.xml><?xml version="1.0" encoding="utf-8"?>
<p:sld xmlns:p="http://schemas.openxmlformats.org/presentationml/2006/main" xmlns:a="http://schemas.openxmlformats.org/drawingml/2006/main" xmlns:r="http://schemas.openxmlformats.org/officeDocument/2006/relationships">
  <p:cSld>
    <p:bg>
      <p:bgPr>
        <a:solidFill>
          <a:srgbClr val="F2F2F0"/>
        </a:solidFill>
      </p:bgPr>
    </p:bg>
    <p:spTree>
      <p:nvGrpSpPr>
        <p:cNvPr id="1" name=""/>
        <p:cNvGrpSpPr/>
        <p:nvPr/>
      </p:nvGrpSpPr>
      <p:grpSpPr>
        <a:xfrm>
          <a:off x="0" y="0"/>
          <a:ext cx="0" cy="0"/>
          <a:chOff x="0" y="0"/>
          <a:chExt cx="0" cy="0"/>
        </a:xfrm>
      </p:grpSpPr>
      <p:grpSp>
        <p:nvGrpSpPr>
          <p:cNvPr name="Group 2" id="2"/>
          <p:cNvGrpSpPr/>
          <p:nvPr/>
        </p:nvGrpSpPr>
        <p:grpSpPr>
          <a:xfrm rot="0">
            <a:off x="0" y="0"/>
            <a:ext cx="18288000" cy="10287000"/>
            <a:chOff x="0" y="0"/>
            <a:chExt cx="24384000" cy="13716000"/>
          </a:xfrm>
        </p:grpSpPr>
        <p:pic>
          <p:nvPicPr>
            <p:cNvPr name="Picture 3" id="3">
              <a:hlinkClick action="ppaction://media"/>
            </p:cNvPr>
            <p:cNvPicPr>
              <a:picLocks noChangeAspect="true"/>
            </p:cNvPicPr>
            <p:nvPr>
              <a:videoFile r:link="rId3"/>
              <p:extLst>
                <p:ext uri="{DAA4B4D4-6D71-4841-9C94-3DE7FCFB9230}">
                  <p14:media xmlns:p14="http://schemas.microsoft.com/office/powerpoint/2010/main" r:embed="rId4"/>
                </p:ext>
              </p:extLst>
            </p:nvPr>
          </p:nvPicPr>
          <p:blipFill>
            <a:blip r:embed="rId2"/>
            <a:srcRect l="0" t="0" r="0" b="0"/>
            <a:stretch>
              <a:fillRect/>
            </a:stretch>
          </p:blipFill>
          <p:spPr>
            <a:xfrm flipH="false" flipV="false" rot="0">
              <a:off x="0" y="0"/>
              <a:ext cx="24384000" cy="13716000"/>
            </a:xfrm>
            <a:prstGeom prst="rect">
              <a:avLst/>
            </a:prstGeom>
          </p:spPr>
        </p:pic>
      </p:grpSp>
      <p:sp>
        <p:nvSpPr>
          <p:cNvPr name="Freeform 4" id="4"/>
          <p:cNvSpPr/>
          <p:nvPr/>
        </p:nvSpPr>
        <p:spPr>
          <a:xfrm flipH="false" flipV="false" rot="0">
            <a:off x="-610470" y="-348616"/>
            <a:ext cx="3297391" cy="2162026"/>
          </a:xfrm>
          <a:custGeom>
            <a:avLst/>
            <a:gdLst/>
            <a:ahLst/>
            <a:cxnLst/>
            <a:rect r="r" b="b" t="t" l="l"/>
            <a:pathLst>
              <a:path h="2162026" w="3297391">
                <a:moveTo>
                  <a:pt x="0" y="0"/>
                </a:moveTo>
                <a:lnTo>
                  <a:pt x="3297390" y="0"/>
                </a:lnTo>
                <a:lnTo>
                  <a:pt x="3297390" y="2162025"/>
                </a:lnTo>
                <a:lnTo>
                  <a:pt x="0" y="2162025"/>
                </a:lnTo>
                <a:lnTo>
                  <a:pt x="0" y="0"/>
                </a:lnTo>
                <a:close/>
              </a:path>
            </a:pathLst>
          </a:custGeom>
          <a:blipFill>
            <a:blip r:embed="rId5"/>
            <a:stretch>
              <a:fillRect l="0" t="0" r="0" b="0"/>
            </a:stretch>
          </a:blipFill>
        </p:spPr>
      </p:sp>
    </p:spTree>
  </p:cSld>
  <p:clrMapOvr>
    <a:masterClrMapping/>
  </p:clrMapOvr>
  <p:transition spd="fast">
    <p:fade/>
  </p:transition>
  <p:timing>
    <p:tnLst>
      <p:par>
        <p:cTn dur="indefinite" restart="never" nodeType="tmRoot">
          <p:childTnLst>
            <p:video>
              <p:cMediaNode vol="100000">
                <p:cTn fill="hold" display="false">
                  <p:stCondLst>
                    <p:cond delay="indefinite"/>
                  </p:stCondLst>
                </p:cTn>
                <p:tgtEl>
                  <p:spTgt spid="3"/>
                </p:tgtEl>
              </p:cMediaNode>
            </p:video>
          </p:childTnLst>
        </p:cTn>
      </p:par>
    </p:tnLst>
  </p:timing>
</p:sld>
</file>

<file path=ppt/slides/slide41.xml><?xml version="1.0" encoding="utf-8"?>
<p:sld xmlns:p="http://schemas.openxmlformats.org/presentationml/2006/main" xmlns:a="http://schemas.openxmlformats.org/drawingml/2006/main" xmlns:r="http://schemas.openxmlformats.org/officeDocument/2006/relationships">
  <p:cSld>
    <p:bg>
      <p:bgPr>
        <a:solidFill>
          <a:srgbClr val="F2F2F0"/>
        </a:solidFill>
      </p:bgPr>
    </p:bg>
    <p:spTree>
      <p:nvGrpSpPr>
        <p:cNvPr id="1" name=""/>
        <p:cNvGrpSpPr/>
        <p:nvPr/>
      </p:nvGrpSpPr>
      <p:grpSpPr>
        <a:xfrm>
          <a:off x="0" y="0"/>
          <a:ext cx="0" cy="0"/>
          <a:chOff x="0" y="0"/>
          <a:chExt cx="0" cy="0"/>
        </a:xfrm>
      </p:grpSpPr>
      <p:grpSp>
        <p:nvGrpSpPr>
          <p:cNvPr name="Group 2" id="2"/>
          <p:cNvGrpSpPr/>
          <p:nvPr/>
        </p:nvGrpSpPr>
        <p:grpSpPr>
          <a:xfrm rot="0">
            <a:off x="0" y="0"/>
            <a:ext cx="18288000" cy="10287000"/>
            <a:chOff x="0" y="0"/>
            <a:chExt cx="6186311" cy="3479800"/>
          </a:xfrm>
        </p:grpSpPr>
        <p:sp>
          <p:nvSpPr>
            <p:cNvPr name="Freeform 3" id="3"/>
            <p:cNvSpPr/>
            <p:nvPr/>
          </p:nvSpPr>
          <p:spPr>
            <a:xfrm flipH="false" flipV="false" rot="0">
              <a:off x="0" y="0"/>
              <a:ext cx="6186311" cy="3479800"/>
            </a:xfrm>
            <a:custGeom>
              <a:avLst/>
              <a:gdLst/>
              <a:ahLst/>
              <a:cxnLst/>
              <a:rect r="r" b="b" t="t" l="l"/>
              <a:pathLst>
                <a:path h="3479800" w="6186311">
                  <a:moveTo>
                    <a:pt x="0" y="0"/>
                  </a:moveTo>
                  <a:lnTo>
                    <a:pt x="0" y="3479800"/>
                  </a:lnTo>
                  <a:lnTo>
                    <a:pt x="6186311" y="3479800"/>
                  </a:lnTo>
                  <a:lnTo>
                    <a:pt x="6186311" y="0"/>
                  </a:lnTo>
                  <a:lnTo>
                    <a:pt x="0" y="0"/>
                  </a:lnTo>
                  <a:close/>
                  <a:moveTo>
                    <a:pt x="6125351" y="3418840"/>
                  </a:moveTo>
                  <a:lnTo>
                    <a:pt x="59690" y="3418840"/>
                  </a:lnTo>
                  <a:lnTo>
                    <a:pt x="59690" y="59690"/>
                  </a:lnTo>
                  <a:lnTo>
                    <a:pt x="6125351" y="59690"/>
                  </a:lnTo>
                  <a:lnTo>
                    <a:pt x="6125351" y="3418840"/>
                  </a:lnTo>
                  <a:close/>
                </a:path>
              </a:pathLst>
            </a:custGeom>
            <a:solidFill>
              <a:srgbClr val="FDFDFD"/>
            </a:solidFill>
          </p:spPr>
        </p:sp>
      </p:grpSp>
      <p:sp>
        <p:nvSpPr>
          <p:cNvPr name="Freeform 4" id="4"/>
          <p:cNvSpPr/>
          <p:nvPr/>
        </p:nvSpPr>
        <p:spPr>
          <a:xfrm flipH="false" flipV="false" rot="0">
            <a:off x="4938988" y="3592651"/>
            <a:ext cx="8410024" cy="7081941"/>
          </a:xfrm>
          <a:custGeom>
            <a:avLst/>
            <a:gdLst/>
            <a:ahLst/>
            <a:cxnLst/>
            <a:rect r="r" b="b" t="t" l="l"/>
            <a:pathLst>
              <a:path h="7081941" w="8410024">
                <a:moveTo>
                  <a:pt x="0" y="0"/>
                </a:moveTo>
                <a:lnTo>
                  <a:pt x="8410024" y="0"/>
                </a:lnTo>
                <a:lnTo>
                  <a:pt x="8410024" y="7081941"/>
                </a:lnTo>
                <a:lnTo>
                  <a:pt x="0" y="7081941"/>
                </a:lnTo>
                <a:lnTo>
                  <a:pt x="0" y="0"/>
                </a:lnTo>
                <a:close/>
              </a:path>
            </a:pathLst>
          </a:custGeom>
          <a:blipFill>
            <a:blip r:embed="rId2"/>
            <a:stretch>
              <a:fillRect l="0" t="0" r="0" b="0"/>
            </a:stretch>
          </a:blipFill>
        </p:spPr>
      </p:sp>
      <p:grpSp>
        <p:nvGrpSpPr>
          <p:cNvPr name="Group 5" id="5"/>
          <p:cNvGrpSpPr/>
          <p:nvPr/>
        </p:nvGrpSpPr>
        <p:grpSpPr>
          <a:xfrm rot="0">
            <a:off x="5152457" y="3803184"/>
            <a:ext cx="7982971" cy="4487391"/>
            <a:chOff x="0" y="0"/>
            <a:chExt cx="10643961" cy="5983187"/>
          </a:xfrm>
        </p:grpSpPr>
        <p:pic>
          <p:nvPicPr>
            <p:cNvPr name="Picture 6" id="6"/>
            <p:cNvPicPr>
              <a:picLocks noChangeAspect="true"/>
            </p:cNvPicPr>
            <p:nvPr/>
          </p:nvPicPr>
          <p:blipFill>
            <a:blip r:embed="rId3"/>
            <a:srcRect l="5247" t="0" r="5247" b="0"/>
            <a:stretch>
              <a:fillRect/>
            </a:stretch>
          </p:blipFill>
          <p:spPr>
            <a:xfrm flipH="false" flipV="false">
              <a:off x="0" y="0"/>
              <a:ext cx="10643961" cy="5983187"/>
            </a:xfrm>
            <a:prstGeom prst="rect">
              <a:avLst/>
            </a:prstGeom>
          </p:spPr>
        </p:pic>
      </p:grpSp>
      <p:sp>
        <p:nvSpPr>
          <p:cNvPr name="AutoShape 7" id="7"/>
          <p:cNvSpPr/>
          <p:nvPr/>
        </p:nvSpPr>
        <p:spPr>
          <a:xfrm>
            <a:off x="3532201" y="5661977"/>
            <a:ext cx="2508774" cy="0"/>
          </a:xfrm>
          <a:prstGeom prst="line">
            <a:avLst/>
          </a:prstGeom>
          <a:ln cap="rnd" w="19050">
            <a:solidFill>
              <a:srgbClr val="96AEA5"/>
            </a:solidFill>
            <a:prstDash val="solid"/>
            <a:headEnd type="none" len="sm" w="sm"/>
            <a:tailEnd type="oval" len="lg" w="lg"/>
          </a:ln>
        </p:spPr>
      </p:sp>
      <p:sp>
        <p:nvSpPr>
          <p:cNvPr name="AutoShape 8" id="8"/>
          <p:cNvSpPr/>
          <p:nvPr/>
        </p:nvSpPr>
        <p:spPr>
          <a:xfrm flipH="true">
            <a:off x="9144000" y="5314950"/>
            <a:ext cx="4942865" cy="0"/>
          </a:xfrm>
          <a:prstGeom prst="line">
            <a:avLst/>
          </a:prstGeom>
          <a:ln cap="rnd" w="19050">
            <a:solidFill>
              <a:srgbClr val="96AEA5"/>
            </a:solidFill>
            <a:prstDash val="solid"/>
            <a:headEnd type="none" len="sm" w="sm"/>
            <a:tailEnd type="oval" len="lg" w="lg"/>
          </a:ln>
        </p:spPr>
      </p:sp>
      <p:sp>
        <p:nvSpPr>
          <p:cNvPr name="AutoShape 9" id="9"/>
          <p:cNvSpPr/>
          <p:nvPr/>
        </p:nvSpPr>
        <p:spPr>
          <a:xfrm flipH="true">
            <a:off x="11469687" y="7262340"/>
            <a:ext cx="2693321" cy="0"/>
          </a:xfrm>
          <a:prstGeom prst="line">
            <a:avLst/>
          </a:prstGeom>
          <a:ln cap="rnd" w="19050">
            <a:solidFill>
              <a:srgbClr val="96AEA5"/>
            </a:solidFill>
            <a:prstDash val="solid"/>
            <a:headEnd type="none" len="sm" w="sm"/>
            <a:tailEnd type="oval" len="lg" w="lg"/>
          </a:ln>
        </p:spPr>
      </p:sp>
      <p:sp>
        <p:nvSpPr>
          <p:cNvPr name="TextBox 10" id="10"/>
          <p:cNvSpPr txBox="true"/>
          <p:nvPr/>
        </p:nvSpPr>
        <p:spPr>
          <a:xfrm rot="0">
            <a:off x="5604347" y="1076325"/>
            <a:ext cx="6842820" cy="1704975"/>
          </a:xfrm>
          <a:prstGeom prst="rect">
            <a:avLst/>
          </a:prstGeom>
        </p:spPr>
        <p:txBody>
          <a:bodyPr anchor="t" rtlCol="false" tIns="0" lIns="0" bIns="0" rIns="0">
            <a:spAutoFit/>
          </a:bodyPr>
          <a:lstStyle/>
          <a:p>
            <a:pPr algn="ctr">
              <a:lnSpc>
                <a:spcPts val="6600"/>
              </a:lnSpc>
            </a:pPr>
            <a:r>
              <a:rPr lang="en-US" sz="6000" spc="-300">
                <a:solidFill>
                  <a:srgbClr val="2BA98E"/>
                </a:solidFill>
                <a:latin typeface="DM Sans Bold"/>
                <a:ea typeface="DM Sans Bold"/>
                <a:cs typeface="DM Sans Bold"/>
                <a:sym typeface="DM Sans Bold"/>
              </a:rPr>
              <a:t>Products Page Overview</a:t>
            </a:r>
          </a:p>
        </p:txBody>
      </p:sp>
      <p:grpSp>
        <p:nvGrpSpPr>
          <p:cNvPr name="Group 11" id="11"/>
          <p:cNvGrpSpPr/>
          <p:nvPr/>
        </p:nvGrpSpPr>
        <p:grpSpPr>
          <a:xfrm rot="0">
            <a:off x="14241273" y="4177759"/>
            <a:ext cx="3018027" cy="1845944"/>
            <a:chOff x="0" y="0"/>
            <a:chExt cx="4024036" cy="2461259"/>
          </a:xfrm>
        </p:grpSpPr>
        <p:sp>
          <p:nvSpPr>
            <p:cNvPr name="TextBox 12" id="12"/>
            <p:cNvSpPr txBox="true"/>
            <p:nvPr/>
          </p:nvSpPr>
          <p:spPr>
            <a:xfrm rot="0">
              <a:off x="0" y="-47625"/>
              <a:ext cx="4024036" cy="471804"/>
            </a:xfrm>
            <a:prstGeom prst="rect">
              <a:avLst/>
            </a:prstGeom>
          </p:spPr>
          <p:txBody>
            <a:bodyPr anchor="t" rtlCol="false" tIns="0" lIns="0" bIns="0" rIns="0">
              <a:spAutoFit/>
            </a:bodyPr>
            <a:lstStyle/>
            <a:p>
              <a:pPr algn="l">
                <a:lnSpc>
                  <a:spcPts val="2940"/>
                </a:lnSpc>
              </a:pPr>
              <a:r>
                <a:rPr lang="en-US" sz="2100" spc="-42">
                  <a:solidFill>
                    <a:srgbClr val="2BA98E"/>
                  </a:solidFill>
                  <a:latin typeface="DM Sans Bold"/>
                  <a:ea typeface="DM Sans Bold"/>
                  <a:cs typeface="DM Sans Bold"/>
                  <a:sym typeface="DM Sans Bold"/>
                </a:rPr>
                <a:t>Search Products</a:t>
              </a:r>
            </a:p>
          </p:txBody>
        </p:sp>
        <p:sp>
          <p:nvSpPr>
            <p:cNvPr name="TextBox 13" id="13"/>
            <p:cNvSpPr txBox="true"/>
            <p:nvPr/>
          </p:nvSpPr>
          <p:spPr>
            <a:xfrm rot="0">
              <a:off x="0" y="503554"/>
              <a:ext cx="4024036" cy="1957705"/>
            </a:xfrm>
            <a:prstGeom prst="rect">
              <a:avLst/>
            </a:prstGeom>
          </p:spPr>
          <p:txBody>
            <a:bodyPr anchor="t" rtlCol="false" tIns="0" lIns="0" bIns="0" rIns="0">
              <a:spAutoFit/>
            </a:bodyPr>
            <a:lstStyle/>
            <a:p>
              <a:pPr algn="l">
                <a:lnSpc>
                  <a:spcPts val="2940"/>
                </a:lnSpc>
              </a:pPr>
              <a:r>
                <a:rPr lang="en-US" sz="2100">
                  <a:solidFill>
                    <a:srgbClr val="737373"/>
                  </a:solidFill>
                  <a:latin typeface="DM Sans"/>
                  <a:ea typeface="DM Sans"/>
                  <a:cs typeface="DM Sans"/>
                  <a:sym typeface="DM Sans"/>
                </a:rPr>
                <a:t>allows the admin to quickly find specific products by name or description.</a:t>
              </a:r>
            </a:p>
          </p:txBody>
        </p:sp>
      </p:grpSp>
      <p:grpSp>
        <p:nvGrpSpPr>
          <p:cNvPr name="Group 14" id="14"/>
          <p:cNvGrpSpPr/>
          <p:nvPr/>
        </p:nvGrpSpPr>
        <p:grpSpPr>
          <a:xfrm rot="0">
            <a:off x="504649" y="5062631"/>
            <a:ext cx="3018027" cy="1069974"/>
            <a:chOff x="0" y="0"/>
            <a:chExt cx="4024036" cy="1426632"/>
          </a:xfrm>
        </p:grpSpPr>
        <p:sp>
          <p:nvSpPr>
            <p:cNvPr name="TextBox 15" id="15"/>
            <p:cNvSpPr txBox="true"/>
            <p:nvPr/>
          </p:nvSpPr>
          <p:spPr>
            <a:xfrm rot="0">
              <a:off x="0" y="-38100"/>
              <a:ext cx="4024036" cy="418252"/>
            </a:xfrm>
            <a:prstGeom prst="rect">
              <a:avLst/>
            </a:prstGeom>
          </p:spPr>
          <p:txBody>
            <a:bodyPr anchor="t" rtlCol="false" tIns="0" lIns="0" bIns="0" rIns="0">
              <a:spAutoFit/>
            </a:bodyPr>
            <a:lstStyle/>
            <a:p>
              <a:pPr algn="r">
                <a:lnSpc>
                  <a:spcPts val="2660"/>
                </a:lnSpc>
              </a:pPr>
              <a:r>
                <a:rPr lang="en-US" sz="1900" spc="-38">
                  <a:solidFill>
                    <a:srgbClr val="2BA98E"/>
                  </a:solidFill>
                  <a:latin typeface="DM Sans Bold"/>
                  <a:ea typeface="DM Sans Bold"/>
                  <a:cs typeface="DM Sans Bold"/>
                  <a:sym typeface="DM Sans Bold"/>
                </a:rPr>
                <a:t>Create New Product</a:t>
              </a:r>
            </a:p>
          </p:txBody>
        </p:sp>
        <p:sp>
          <p:nvSpPr>
            <p:cNvPr name="TextBox 16" id="16"/>
            <p:cNvSpPr txBox="true"/>
            <p:nvPr/>
          </p:nvSpPr>
          <p:spPr>
            <a:xfrm rot="0">
              <a:off x="0" y="459527"/>
              <a:ext cx="4024036" cy="967105"/>
            </a:xfrm>
            <a:prstGeom prst="rect">
              <a:avLst/>
            </a:prstGeom>
          </p:spPr>
          <p:txBody>
            <a:bodyPr anchor="t" rtlCol="false" tIns="0" lIns="0" bIns="0" rIns="0">
              <a:spAutoFit/>
            </a:bodyPr>
            <a:lstStyle/>
            <a:p>
              <a:pPr algn="l">
                <a:lnSpc>
                  <a:spcPts val="2940"/>
                </a:lnSpc>
              </a:pPr>
              <a:r>
                <a:rPr lang="en-US" sz="2100">
                  <a:solidFill>
                    <a:srgbClr val="737373"/>
                  </a:solidFill>
                  <a:latin typeface="DM Sans"/>
                  <a:ea typeface="DM Sans"/>
                  <a:cs typeface="DM Sans"/>
                  <a:sym typeface="DM Sans"/>
                </a:rPr>
                <a:t>for adding new products to the system.</a:t>
              </a:r>
            </a:p>
          </p:txBody>
        </p:sp>
      </p:grpSp>
      <p:grpSp>
        <p:nvGrpSpPr>
          <p:cNvPr name="Group 17" id="17"/>
          <p:cNvGrpSpPr/>
          <p:nvPr/>
        </p:nvGrpSpPr>
        <p:grpSpPr>
          <a:xfrm rot="0">
            <a:off x="14241273" y="6999526"/>
            <a:ext cx="3018027" cy="1102994"/>
            <a:chOff x="0" y="0"/>
            <a:chExt cx="4024036" cy="1470659"/>
          </a:xfrm>
        </p:grpSpPr>
        <p:sp>
          <p:nvSpPr>
            <p:cNvPr name="TextBox 18" id="18"/>
            <p:cNvSpPr txBox="true"/>
            <p:nvPr/>
          </p:nvSpPr>
          <p:spPr>
            <a:xfrm rot="0">
              <a:off x="0" y="-47625"/>
              <a:ext cx="4024036" cy="471804"/>
            </a:xfrm>
            <a:prstGeom prst="rect">
              <a:avLst/>
            </a:prstGeom>
          </p:spPr>
          <p:txBody>
            <a:bodyPr anchor="t" rtlCol="false" tIns="0" lIns="0" bIns="0" rIns="0">
              <a:spAutoFit/>
            </a:bodyPr>
            <a:lstStyle/>
            <a:p>
              <a:pPr algn="l">
                <a:lnSpc>
                  <a:spcPts val="2940"/>
                </a:lnSpc>
              </a:pPr>
              <a:r>
                <a:rPr lang="en-US" sz="2100" spc="-42">
                  <a:solidFill>
                    <a:srgbClr val="2BA98E"/>
                  </a:solidFill>
                  <a:latin typeface="DM Sans Bold"/>
                  <a:ea typeface="DM Sans Bold"/>
                  <a:cs typeface="DM Sans Bold"/>
                  <a:sym typeface="DM Sans Bold"/>
                </a:rPr>
                <a:t>VIEW</a:t>
              </a:r>
            </a:p>
          </p:txBody>
        </p:sp>
        <p:sp>
          <p:nvSpPr>
            <p:cNvPr name="TextBox 19" id="19"/>
            <p:cNvSpPr txBox="true"/>
            <p:nvPr/>
          </p:nvSpPr>
          <p:spPr>
            <a:xfrm rot="0">
              <a:off x="0" y="503554"/>
              <a:ext cx="4024036" cy="967105"/>
            </a:xfrm>
            <a:prstGeom prst="rect">
              <a:avLst/>
            </a:prstGeom>
          </p:spPr>
          <p:txBody>
            <a:bodyPr anchor="t" rtlCol="false" tIns="0" lIns="0" bIns="0" rIns="0">
              <a:spAutoFit/>
            </a:bodyPr>
            <a:lstStyle/>
            <a:p>
              <a:pPr algn="l">
                <a:lnSpc>
                  <a:spcPts val="2940"/>
                </a:lnSpc>
              </a:pPr>
              <a:r>
                <a:rPr lang="en-US" sz="2100">
                  <a:solidFill>
                    <a:srgbClr val="737373"/>
                  </a:solidFill>
                  <a:latin typeface="DM Sans"/>
                  <a:ea typeface="DM Sans"/>
                  <a:cs typeface="DM Sans"/>
                  <a:sym typeface="DM Sans"/>
                </a:rPr>
                <a:t> allowing the admin to view more details</a:t>
              </a:r>
            </a:p>
          </p:txBody>
        </p:sp>
      </p:grpSp>
      <p:sp>
        <p:nvSpPr>
          <p:cNvPr name="AutoShape 20" id="20"/>
          <p:cNvSpPr/>
          <p:nvPr/>
        </p:nvSpPr>
        <p:spPr>
          <a:xfrm flipH="true">
            <a:off x="3532201" y="7736761"/>
            <a:ext cx="8433724" cy="0"/>
          </a:xfrm>
          <a:prstGeom prst="line">
            <a:avLst/>
          </a:prstGeom>
          <a:ln cap="rnd" w="19050">
            <a:solidFill>
              <a:srgbClr val="96AEA5"/>
            </a:solidFill>
            <a:prstDash val="solid"/>
            <a:headEnd type="none" len="sm" w="sm"/>
            <a:tailEnd type="oval" len="lg" w="lg"/>
          </a:ln>
        </p:spPr>
      </p:sp>
      <p:grpSp>
        <p:nvGrpSpPr>
          <p:cNvPr name="Group 21" id="21"/>
          <p:cNvGrpSpPr/>
          <p:nvPr/>
        </p:nvGrpSpPr>
        <p:grpSpPr>
          <a:xfrm rot="0">
            <a:off x="514174" y="7085251"/>
            <a:ext cx="3018027" cy="698499"/>
            <a:chOff x="0" y="0"/>
            <a:chExt cx="4024036" cy="931332"/>
          </a:xfrm>
        </p:grpSpPr>
        <p:sp>
          <p:nvSpPr>
            <p:cNvPr name="TextBox 22" id="22"/>
            <p:cNvSpPr txBox="true"/>
            <p:nvPr/>
          </p:nvSpPr>
          <p:spPr>
            <a:xfrm rot="0">
              <a:off x="0" y="-38100"/>
              <a:ext cx="4024036" cy="418252"/>
            </a:xfrm>
            <a:prstGeom prst="rect">
              <a:avLst/>
            </a:prstGeom>
          </p:spPr>
          <p:txBody>
            <a:bodyPr anchor="t" rtlCol="false" tIns="0" lIns="0" bIns="0" rIns="0">
              <a:spAutoFit/>
            </a:bodyPr>
            <a:lstStyle/>
            <a:p>
              <a:pPr algn="r">
                <a:lnSpc>
                  <a:spcPts val="2660"/>
                </a:lnSpc>
              </a:pPr>
              <a:r>
                <a:rPr lang="en-US" sz="1900" spc="-38">
                  <a:solidFill>
                    <a:srgbClr val="2BA98E"/>
                  </a:solidFill>
                  <a:latin typeface="DM Sans Bold"/>
                  <a:ea typeface="DM Sans Bold"/>
                  <a:cs typeface="DM Sans Bold"/>
                  <a:sym typeface="DM Sans Bold"/>
                </a:rPr>
                <a:t>DELETE</a:t>
              </a:r>
            </a:p>
          </p:txBody>
        </p:sp>
        <p:sp>
          <p:nvSpPr>
            <p:cNvPr name="TextBox 23" id="23"/>
            <p:cNvSpPr txBox="true"/>
            <p:nvPr/>
          </p:nvSpPr>
          <p:spPr>
            <a:xfrm rot="0">
              <a:off x="0" y="459527"/>
              <a:ext cx="4024036" cy="471805"/>
            </a:xfrm>
            <a:prstGeom prst="rect">
              <a:avLst/>
            </a:prstGeom>
          </p:spPr>
          <p:txBody>
            <a:bodyPr anchor="t" rtlCol="false" tIns="0" lIns="0" bIns="0" rIns="0">
              <a:spAutoFit/>
            </a:bodyPr>
            <a:lstStyle/>
            <a:p>
              <a:pPr algn="r">
                <a:lnSpc>
                  <a:spcPts val="2940"/>
                </a:lnSpc>
              </a:pPr>
              <a:r>
                <a:rPr lang="en-US" sz="2100">
                  <a:solidFill>
                    <a:srgbClr val="737373"/>
                  </a:solidFill>
                  <a:latin typeface="DM Sans"/>
                  <a:ea typeface="DM Sans"/>
                  <a:cs typeface="DM Sans"/>
                  <a:sym typeface="DM Sans"/>
                </a:rPr>
                <a:t>delete the product</a:t>
              </a:r>
            </a:p>
          </p:txBody>
        </p:sp>
      </p:grpSp>
      <p:sp>
        <p:nvSpPr>
          <p:cNvPr name="Freeform 24" id="24"/>
          <p:cNvSpPr/>
          <p:nvPr/>
        </p:nvSpPr>
        <p:spPr>
          <a:xfrm flipH="false" flipV="false" rot="0">
            <a:off x="-610470" y="-348616"/>
            <a:ext cx="3297391" cy="2162026"/>
          </a:xfrm>
          <a:custGeom>
            <a:avLst/>
            <a:gdLst/>
            <a:ahLst/>
            <a:cxnLst/>
            <a:rect r="r" b="b" t="t" l="l"/>
            <a:pathLst>
              <a:path h="2162026" w="3297391">
                <a:moveTo>
                  <a:pt x="0" y="0"/>
                </a:moveTo>
                <a:lnTo>
                  <a:pt x="3297390" y="0"/>
                </a:lnTo>
                <a:lnTo>
                  <a:pt x="3297390" y="2162025"/>
                </a:lnTo>
                <a:lnTo>
                  <a:pt x="0" y="2162025"/>
                </a:lnTo>
                <a:lnTo>
                  <a:pt x="0" y="0"/>
                </a:lnTo>
                <a:close/>
              </a:path>
            </a:pathLst>
          </a:custGeom>
          <a:blipFill>
            <a:blip r:embed="rId4"/>
            <a:stretch>
              <a:fillRect l="0" t="0" r="0" b="0"/>
            </a:stretch>
          </a:blipFill>
        </p:spPr>
      </p:sp>
    </p:spTree>
  </p:cSld>
  <p:clrMapOvr>
    <a:masterClrMapping/>
  </p:clrMapOvr>
  <p:transition spd="fast">
    <p:fade/>
  </p:transition>
</p:sld>
</file>

<file path=ppt/slides/slide42.xml><?xml version="1.0" encoding="utf-8"?>
<p:sld xmlns:p="http://schemas.openxmlformats.org/presentationml/2006/main" xmlns:a="http://schemas.openxmlformats.org/drawingml/2006/main" xmlns:r="http://schemas.openxmlformats.org/officeDocument/2006/relationships">
  <p:cSld>
    <p:bg>
      <p:bgPr>
        <a:solidFill>
          <a:srgbClr val="F2F2F0"/>
        </a:solidFill>
      </p:bgPr>
    </p:bg>
    <p:spTree>
      <p:nvGrpSpPr>
        <p:cNvPr id="1" name=""/>
        <p:cNvGrpSpPr/>
        <p:nvPr/>
      </p:nvGrpSpPr>
      <p:grpSpPr>
        <a:xfrm>
          <a:off x="0" y="0"/>
          <a:ext cx="0" cy="0"/>
          <a:chOff x="0" y="0"/>
          <a:chExt cx="0" cy="0"/>
        </a:xfrm>
      </p:grpSpPr>
      <p:grpSp>
        <p:nvGrpSpPr>
          <p:cNvPr name="Group 2" id="2"/>
          <p:cNvGrpSpPr/>
          <p:nvPr/>
        </p:nvGrpSpPr>
        <p:grpSpPr>
          <a:xfrm rot="0">
            <a:off x="0" y="0"/>
            <a:ext cx="18288000" cy="10287000"/>
            <a:chOff x="0" y="0"/>
            <a:chExt cx="24384000" cy="13716000"/>
          </a:xfrm>
        </p:grpSpPr>
        <p:pic>
          <p:nvPicPr>
            <p:cNvPr name="Picture 3" id="3">
              <a:hlinkClick action="ppaction://media"/>
            </p:cNvPr>
            <p:cNvPicPr>
              <a:picLocks noChangeAspect="true"/>
            </p:cNvPicPr>
            <p:nvPr>
              <a:videoFile r:link="rId3"/>
              <p:extLst>
                <p:ext uri="{DAA4B4D4-6D71-4841-9C94-3DE7FCFB9230}">
                  <p14:media xmlns:p14="http://schemas.microsoft.com/office/powerpoint/2010/main" r:embed="rId4"/>
                </p:ext>
              </p:extLst>
            </p:nvPr>
          </p:nvPicPr>
          <p:blipFill>
            <a:blip r:embed="rId2"/>
            <a:srcRect l="0" t="0" r="0" b="0"/>
            <a:stretch>
              <a:fillRect/>
            </a:stretch>
          </p:blipFill>
          <p:spPr>
            <a:xfrm flipH="false" flipV="false" rot="0">
              <a:off x="0" y="0"/>
              <a:ext cx="24384000" cy="13716000"/>
            </a:xfrm>
            <a:prstGeom prst="rect">
              <a:avLst/>
            </a:prstGeom>
          </p:spPr>
        </p:pic>
      </p:grpSp>
      <p:sp>
        <p:nvSpPr>
          <p:cNvPr name="Freeform 4" id="4"/>
          <p:cNvSpPr/>
          <p:nvPr/>
        </p:nvSpPr>
        <p:spPr>
          <a:xfrm flipH="false" flipV="false" rot="0">
            <a:off x="-610470" y="-348616"/>
            <a:ext cx="3297391" cy="2162026"/>
          </a:xfrm>
          <a:custGeom>
            <a:avLst/>
            <a:gdLst/>
            <a:ahLst/>
            <a:cxnLst/>
            <a:rect r="r" b="b" t="t" l="l"/>
            <a:pathLst>
              <a:path h="2162026" w="3297391">
                <a:moveTo>
                  <a:pt x="0" y="0"/>
                </a:moveTo>
                <a:lnTo>
                  <a:pt x="3297390" y="0"/>
                </a:lnTo>
                <a:lnTo>
                  <a:pt x="3297390" y="2162025"/>
                </a:lnTo>
                <a:lnTo>
                  <a:pt x="0" y="2162025"/>
                </a:lnTo>
                <a:lnTo>
                  <a:pt x="0" y="0"/>
                </a:lnTo>
                <a:close/>
              </a:path>
            </a:pathLst>
          </a:custGeom>
          <a:blipFill>
            <a:blip r:embed="rId5"/>
            <a:stretch>
              <a:fillRect l="0" t="0" r="0" b="0"/>
            </a:stretch>
          </a:blipFill>
        </p:spPr>
      </p:sp>
    </p:spTree>
  </p:cSld>
  <p:clrMapOvr>
    <a:masterClrMapping/>
  </p:clrMapOvr>
  <p:transition spd="fast">
    <p:fade/>
  </p:transition>
  <p:timing>
    <p:tnLst>
      <p:par>
        <p:cTn dur="indefinite" restart="never" nodeType="tmRoot">
          <p:childTnLst>
            <p:video>
              <p:cMediaNode vol="100000">
                <p:cTn fill="hold" display="false">
                  <p:stCondLst>
                    <p:cond delay="indefinite"/>
                  </p:stCondLst>
                </p:cTn>
                <p:tgtEl>
                  <p:spTgt spid="3"/>
                </p:tgtEl>
              </p:cMediaNode>
            </p:video>
          </p:childTnLst>
        </p:cTn>
      </p:par>
    </p:tnLst>
  </p:timing>
</p:sld>
</file>

<file path=ppt/slides/slide43.xml><?xml version="1.0" encoding="utf-8"?>
<p:sld xmlns:p="http://schemas.openxmlformats.org/presentationml/2006/main" xmlns:a="http://schemas.openxmlformats.org/drawingml/2006/main" xmlns:r="http://schemas.openxmlformats.org/officeDocument/2006/relationships">
  <p:cSld>
    <p:bg>
      <p:bgPr>
        <a:solidFill>
          <a:srgbClr val="F2F2F0"/>
        </a:solidFill>
      </p:bgPr>
    </p:bg>
    <p:spTree>
      <p:nvGrpSpPr>
        <p:cNvPr id="1" name=""/>
        <p:cNvGrpSpPr/>
        <p:nvPr/>
      </p:nvGrpSpPr>
      <p:grpSpPr>
        <a:xfrm>
          <a:off x="0" y="0"/>
          <a:ext cx="0" cy="0"/>
          <a:chOff x="0" y="0"/>
          <a:chExt cx="0" cy="0"/>
        </a:xfrm>
      </p:grpSpPr>
      <p:grpSp>
        <p:nvGrpSpPr>
          <p:cNvPr name="Group 2" id="2"/>
          <p:cNvGrpSpPr/>
          <p:nvPr/>
        </p:nvGrpSpPr>
        <p:grpSpPr>
          <a:xfrm rot="0">
            <a:off x="0" y="0"/>
            <a:ext cx="18288000" cy="10287000"/>
            <a:chOff x="0" y="0"/>
            <a:chExt cx="6186311" cy="3479800"/>
          </a:xfrm>
        </p:grpSpPr>
        <p:sp>
          <p:nvSpPr>
            <p:cNvPr name="Freeform 3" id="3"/>
            <p:cNvSpPr/>
            <p:nvPr/>
          </p:nvSpPr>
          <p:spPr>
            <a:xfrm flipH="false" flipV="false" rot="0">
              <a:off x="0" y="0"/>
              <a:ext cx="6186311" cy="3479800"/>
            </a:xfrm>
            <a:custGeom>
              <a:avLst/>
              <a:gdLst/>
              <a:ahLst/>
              <a:cxnLst/>
              <a:rect r="r" b="b" t="t" l="l"/>
              <a:pathLst>
                <a:path h="3479800" w="6186311">
                  <a:moveTo>
                    <a:pt x="0" y="0"/>
                  </a:moveTo>
                  <a:lnTo>
                    <a:pt x="0" y="3479800"/>
                  </a:lnTo>
                  <a:lnTo>
                    <a:pt x="6186311" y="3479800"/>
                  </a:lnTo>
                  <a:lnTo>
                    <a:pt x="6186311" y="0"/>
                  </a:lnTo>
                  <a:lnTo>
                    <a:pt x="0" y="0"/>
                  </a:lnTo>
                  <a:close/>
                  <a:moveTo>
                    <a:pt x="6125351" y="3418840"/>
                  </a:moveTo>
                  <a:lnTo>
                    <a:pt x="59690" y="3418840"/>
                  </a:lnTo>
                  <a:lnTo>
                    <a:pt x="59690" y="59690"/>
                  </a:lnTo>
                  <a:lnTo>
                    <a:pt x="6125351" y="59690"/>
                  </a:lnTo>
                  <a:lnTo>
                    <a:pt x="6125351" y="3418840"/>
                  </a:lnTo>
                  <a:close/>
                </a:path>
              </a:pathLst>
            </a:custGeom>
            <a:solidFill>
              <a:srgbClr val="FDFDFD"/>
            </a:solidFill>
          </p:spPr>
        </p:sp>
      </p:grpSp>
      <p:sp>
        <p:nvSpPr>
          <p:cNvPr name="Freeform 4" id="4"/>
          <p:cNvSpPr/>
          <p:nvPr/>
        </p:nvSpPr>
        <p:spPr>
          <a:xfrm flipH="false" flipV="false" rot="0">
            <a:off x="4938988" y="3592651"/>
            <a:ext cx="8410024" cy="7081941"/>
          </a:xfrm>
          <a:custGeom>
            <a:avLst/>
            <a:gdLst/>
            <a:ahLst/>
            <a:cxnLst/>
            <a:rect r="r" b="b" t="t" l="l"/>
            <a:pathLst>
              <a:path h="7081941" w="8410024">
                <a:moveTo>
                  <a:pt x="0" y="0"/>
                </a:moveTo>
                <a:lnTo>
                  <a:pt x="8410024" y="0"/>
                </a:lnTo>
                <a:lnTo>
                  <a:pt x="8410024" y="7081941"/>
                </a:lnTo>
                <a:lnTo>
                  <a:pt x="0" y="7081941"/>
                </a:lnTo>
                <a:lnTo>
                  <a:pt x="0" y="0"/>
                </a:lnTo>
                <a:close/>
              </a:path>
            </a:pathLst>
          </a:custGeom>
          <a:blipFill>
            <a:blip r:embed="rId2"/>
            <a:stretch>
              <a:fillRect l="0" t="0" r="0" b="0"/>
            </a:stretch>
          </a:blipFill>
        </p:spPr>
      </p:sp>
      <p:grpSp>
        <p:nvGrpSpPr>
          <p:cNvPr name="Group 5" id="5"/>
          <p:cNvGrpSpPr/>
          <p:nvPr/>
        </p:nvGrpSpPr>
        <p:grpSpPr>
          <a:xfrm rot="0">
            <a:off x="5152457" y="3803184"/>
            <a:ext cx="7982971" cy="4487391"/>
            <a:chOff x="0" y="0"/>
            <a:chExt cx="10643961" cy="5983187"/>
          </a:xfrm>
        </p:grpSpPr>
        <p:pic>
          <p:nvPicPr>
            <p:cNvPr name="Picture 6" id="6"/>
            <p:cNvPicPr>
              <a:picLocks noChangeAspect="true"/>
            </p:cNvPicPr>
            <p:nvPr/>
          </p:nvPicPr>
          <p:blipFill>
            <a:blip r:embed="rId3"/>
            <a:srcRect l="5201" t="0" r="5201" b="0"/>
            <a:stretch>
              <a:fillRect/>
            </a:stretch>
          </p:blipFill>
          <p:spPr>
            <a:xfrm flipH="false" flipV="false">
              <a:off x="0" y="0"/>
              <a:ext cx="10643961" cy="5983187"/>
            </a:xfrm>
            <a:prstGeom prst="rect">
              <a:avLst/>
            </a:prstGeom>
          </p:spPr>
        </p:pic>
      </p:grpSp>
      <p:sp>
        <p:nvSpPr>
          <p:cNvPr name="AutoShape 7" id="7"/>
          <p:cNvSpPr/>
          <p:nvPr/>
        </p:nvSpPr>
        <p:spPr>
          <a:xfrm>
            <a:off x="3532201" y="5661977"/>
            <a:ext cx="2508774" cy="0"/>
          </a:xfrm>
          <a:prstGeom prst="line">
            <a:avLst/>
          </a:prstGeom>
          <a:ln cap="rnd" w="19050">
            <a:solidFill>
              <a:srgbClr val="96AEA5"/>
            </a:solidFill>
            <a:prstDash val="solid"/>
            <a:headEnd type="none" len="sm" w="sm"/>
            <a:tailEnd type="oval" len="lg" w="lg"/>
          </a:ln>
        </p:spPr>
      </p:sp>
      <p:sp>
        <p:nvSpPr>
          <p:cNvPr name="AutoShape 8" id="8"/>
          <p:cNvSpPr/>
          <p:nvPr/>
        </p:nvSpPr>
        <p:spPr>
          <a:xfrm flipH="true">
            <a:off x="9144000" y="5191125"/>
            <a:ext cx="4942865" cy="0"/>
          </a:xfrm>
          <a:prstGeom prst="line">
            <a:avLst/>
          </a:prstGeom>
          <a:ln cap="rnd" w="19050">
            <a:solidFill>
              <a:srgbClr val="96AEA5"/>
            </a:solidFill>
            <a:prstDash val="solid"/>
            <a:headEnd type="none" len="sm" w="sm"/>
            <a:tailEnd type="oval" len="lg" w="lg"/>
          </a:ln>
        </p:spPr>
      </p:sp>
      <p:sp>
        <p:nvSpPr>
          <p:cNvPr name="AutoShape 9" id="9"/>
          <p:cNvSpPr/>
          <p:nvPr/>
        </p:nvSpPr>
        <p:spPr>
          <a:xfrm flipH="true">
            <a:off x="11469687" y="7386165"/>
            <a:ext cx="2693321" cy="0"/>
          </a:xfrm>
          <a:prstGeom prst="line">
            <a:avLst/>
          </a:prstGeom>
          <a:ln cap="rnd" w="19050">
            <a:solidFill>
              <a:srgbClr val="96AEA5"/>
            </a:solidFill>
            <a:prstDash val="solid"/>
            <a:headEnd type="none" len="sm" w="sm"/>
            <a:tailEnd type="oval" len="lg" w="lg"/>
          </a:ln>
        </p:spPr>
      </p:sp>
      <p:sp>
        <p:nvSpPr>
          <p:cNvPr name="AutoShape 10" id="10"/>
          <p:cNvSpPr/>
          <p:nvPr/>
        </p:nvSpPr>
        <p:spPr>
          <a:xfrm flipH="true">
            <a:off x="3532201" y="7736761"/>
            <a:ext cx="8433724" cy="0"/>
          </a:xfrm>
          <a:prstGeom prst="line">
            <a:avLst/>
          </a:prstGeom>
          <a:ln cap="rnd" w="19050">
            <a:solidFill>
              <a:srgbClr val="96AEA5"/>
            </a:solidFill>
            <a:prstDash val="solid"/>
            <a:headEnd type="none" len="sm" w="sm"/>
            <a:tailEnd type="oval" len="lg" w="lg"/>
          </a:ln>
        </p:spPr>
      </p:sp>
      <p:sp>
        <p:nvSpPr>
          <p:cNvPr name="TextBox 11" id="11"/>
          <p:cNvSpPr txBox="true"/>
          <p:nvPr/>
        </p:nvSpPr>
        <p:spPr>
          <a:xfrm rot="0">
            <a:off x="5604347" y="1076325"/>
            <a:ext cx="6842820" cy="1704975"/>
          </a:xfrm>
          <a:prstGeom prst="rect">
            <a:avLst/>
          </a:prstGeom>
        </p:spPr>
        <p:txBody>
          <a:bodyPr anchor="t" rtlCol="false" tIns="0" lIns="0" bIns="0" rIns="0">
            <a:spAutoFit/>
          </a:bodyPr>
          <a:lstStyle/>
          <a:p>
            <a:pPr algn="ctr">
              <a:lnSpc>
                <a:spcPts val="6600"/>
              </a:lnSpc>
            </a:pPr>
            <a:r>
              <a:rPr lang="en-US" sz="6000" spc="-300">
                <a:solidFill>
                  <a:srgbClr val="2BA98E"/>
                </a:solidFill>
                <a:latin typeface="DM Sans Bold"/>
                <a:ea typeface="DM Sans Bold"/>
                <a:cs typeface="DM Sans Bold"/>
                <a:sym typeface="DM Sans Bold"/>
              </a:rPr>
              <a:t>Stores Page Overview</a:t>
            </a:r>
          </a:p>
        </p:txBody>
      </p:sp>
      <p:grpSp>
        <p:nvGrpSpPr>
          <p:cNvPr name="Group 12" id="12"/>
          <p:cNvGrpSpPr/>
          <p:nvPr/>
        </p:nvGrpSpPr>
        <p:grpSpPr>
          <a:xfrm rot="0">
            <a:off x="14241273" y="4177759"/>
            <a:ext cx="3018027" cy="1845944"/>
            <a:chOff x="0" y="0"/>
            <a:chExt cx="4024036" cy="2461259"/>
          </a:xfrm>
        </p:grpSpPr>
        <p:sp>
          <p:nvSpPr>
            <p:cNvPr name="TextBox 13" id="13"/>
            <p:cNvSpPr txBox="true"/>
            <p:nvPr/>
          </p:nvSpPr>
          <p:spPr>
            <a:xfrm rot="0">
              <a:off x="0" y="-47625"/>
              <a:ext cx="4024036" cy="471804"/>
            </a:xfrm>
            <a:prstGeom prst="rect">
              <a:avLst/>
            </a:prstGeom>
          </p:spPr>
          <p:txBody>
            <a:bodyPr anchor="t" rtlCol="false" tIns="0" lIns="0" bIns="0" rIns="0">
              <a:spAutoFit/>
            </a:bodyPr>
            <a:lstStyle/>
            <a:p>
              <a:pPr algn="l">
                <a:lnSpc>
                  <a:spcPts val="2940"/>
                </a:lnSpc>
              </a:pPr>
              <a:r>
                <a:rPr lang="en-US" sz="2100" spc="-42">
                  <a:solidFill>
                    <a:srgbClr val="2BA98E"/>
                  </a:solidFill>
                  <a:latin typeface="DM Sans Bold"/>
                  <a:ea typeface="DM Sans Bold"/>
                  <a:cs typeface="DM Sans Bold"/>
                  <a:sym typeface="DM Sans Bold"/>
                </a:rPr>
                <a:t>Search Stores</a:t>
              </a:r>
            </a:p>
          </p:txBody>
        </p:sp>
        <p:sp>
          <p:nvSpPr>
            <p:cNvPr name="TextBox 14" id="14"/>
            <p:cNvSpPr txBox="true"/>
            <p:nvPr/>
          </p:nvSpPr>
          <p:spPr>
            <a:xfrm rot="0">
              <a:off x="0" y="503554"/>
              <a:ext cx="4024036" cy="1957705"/>
            </a:xfrm>
            <a:prstGeom prst="rect">
              <a:avLst/>
            </a:prstGeom>
          </p:spPr>
          <p:txBody>
            <a:bodyPr anchor="t" rtlCol="false" tIns="0" lIns="0" bIns="0" rIns="0">
              <a:spAutoFit/>
            </a:bodyPr>
            <a:lstStyle/>
            <a:p>
              <a:pPr algn="l">
                <a:lnSpc>
                  <a:spcPts val="2940"/>
                </a:lnSpc>
              </a:pPr>
              <a:r>
                <a:rPr lang="en-US" sz="2100">
                  <a:solidFill>
                    <a:srgbClr val="737373"/>
                  </a:solidFill>
                  <a:latin typeface="DM Sans"/>
                  <a:ea typeface="DM Sans"/>
                  <a:cs typeface="DM Sans"/>
                  <a:sym typeface="DM Sans"/>
                </a:rPr>
                <a:t>allows the admin to quickly find specific stores by name or address.</a:t>
              </a:r>
            </a:p>
          </p:txBody>
        </p:sp>
      </p:grpSp>
      <p:grpSp>
        <p:nvGrpSpPr>
          <p:cNvPr name="Group 15" id="15"/>
          <p:cNvGrpSpPr/>
          <p:nvPr/>
        </p:nvGrpSpPr>
        <p:grpSpPr>
          <a:xfrm rot="0">
            <a:off x="504649" y="5062631"/>
            <a:ext cx="3018027" cy="1069974"/>
            <a:chOff x="0" y="0"/>
            <a:chExt cx="4024036" cy="1426632"/>
          </a:xfrm>
        </p:grpSpPr>
        <p:sp>
          <p:nvSpPr>
            <p:cNvPr name="TextBox 16" id="16"/>
            <p:cNvSpPr txBox="true"/>
            <p:nvPr/>
          </p:nvSpPr>
          <p:spPr>
            <a:xfrm rot="0">
              <a:off x="0" y="-38100"/>
              <a:ext cx="4024036" cy="418252"/>
            </a:xfrm>
            <a:prstGeom prst="rect">
              <a:avLst/>
            </a:prstGeom>
          </p:spPr>
          <p:txBody>
            <a:bodyPr anchor="t" rtlCol="false" tIns="0" lIns="0" bIns="0" rIns="0">
              <a:spAutoFit/>
            </a:bodyPr>
            <a:lstStyle/>
            <a:p>
              <a:pPr algn="l">
                <a:lnSpc>
                  <a:spcPts val="2660"/>
                </a:lnSpc>
              </a:pPr>
              <a:r>
                <a:rPr lang="en-US" sz="1900" spc="-38">
                  <a:solidFill>
                    <a:srgbClr val="2BA98E"/>
                  </a:solidFill>
                  <a:latin typeface="DM Sans Bold"/>
                  <a:ea typeface="DM Sans Bold"/>
                  <a:cs typeface="DM Sans Bold"/>
                  <a:sym typeface="DM Sans Bold"/>
                </a:rPr>
                <a:t>Create New Store</a:t>
              </a:r>
            </a:p>
          </p:txBody>
        </p:sp>
        <p:sp>
          <p:nvSpPr>
            <p:cNvPr name="TextBox 17" id="17"/>
            <p:cNvSpPr txBox="true"/>
            <p:nvPr/>
          </p:nvSpPr>
          <p:spPr>
            <a:xfrm rot="0">
              <a:off x="0" y="459527"/>
              <a:ext cx="4024036" cy="967105"/>
            </a:xfrm>
            <a:prstGeom prst="rect">
              <a:avLst/>
            </a:prstGeom>
          </p:spPr>
          <p:txBody>
            <a:bodyPr anchor="t" rtlCol="false" tIns="0" lIns="0" bIns="0" rIns="0">
              <a:spAutoFit/>
            </a:bodyPr>
            <a:lstStyle/>
            <a:p>
              <a:pPr algn="l">
                <a:lnSpc>
                  <a:spcPts val="2940"/>
                </a:lnSpc>
              </a:pPr>
              <a:r>
                <a:rPr lang="en-US" sz="2100">
                  <a:solidFill>
                    <a:srgbClr val="737373"/>
                  </a:solidFill>
                  <a:latin typeface="DM Sans"/>
                  <a:ea typeface="DM Sans"/>
                  <a:cs typeface="DM Sans"/>
                  <a:sym typeface="DM Sans"/>
                </a:rPr>
                <a:t>for adding new stores to the system.</a:t>
              </a:r>
            </a:p>
          </p:txBody>
        </p:sp>
      </p:grpSp>
      <p:grpSp>
        <p:nvGrpSpPr>
          <p:cNvPr name="Group 18" id="18"/>
          <p:cNvGrpSpPr/>
          <p:nvPr/>
        </p:nvGrpSpPr>
        <p:grpSpPr>
          <a:xfrm rot="0">
            <a:off x="14241273" y="6999526"/>
            <a:ext cx="3018027" cy="1102994"/>
            <a:chOff x="0" y="0"/>
            <a:chExt cx="4024036" cy="1470659"/>
          </a:xfrm>
        </p:grpSpPr>
        <p:sp>
          <p:nvSpPr>
            <p:cNvPr name="TextBox 19" id="19"/>
            <p:cNvSpPr txBox="true"/>
            <p:nvPr/>
          </p:nvSpPr>
          <p:spPr>
            <a:xfrm rot="0">
              <a:off x="0" y="-47625"/>
              <a:ext cx="4024036" cy="471804"/>
            </a:xfrm>
            <a:prstGeom prst="rect">
              <a:avLst/>
            </a:prstGeom>
          </p:spPr>
          <p:txBody>
            <a:bodyPr anchor="t" rtlCol="false" tIns="0" lIns="0" bIns="0" rIns="0">
              <a:spAutoFit/>
            </a:bodyPr>
            <a:lstStyle/>
            <a:p>
              <a:pPr algn="l">
                <a:lnSpc>
                  <a:spcPts val="2940"/>
                </a:lnSpc>
              </a:pPr>
              <a:r>
                <a:rPr lang="en-US" sz="2100" spc="-42">
                  <a:solidFill>
                    <a:srgbClr val="2BA98E"/>
                  </a:solidFill>
                  <a:latin typeface="DM Sans Bold"/>
                  <a:ea typeface="DM Sans Bold"/>
                  <a:cs typeface="DM Sans Bold"/>
                  <a:sym typeface="DM Sans Bold"/>
                </a:rPr>
                <a:t>VIEW</a:t>
              </a:r>
            </a:p>
          </p:txBody>
        </p:sp>
        <p:sp>
          <p:nvSpPr>
            <p:cNvPr name="TextBox 20" id="20"/>
            <p:cNvSpPr txBox="true"/>
            <p:nvPr/>
          </p:nvSpPr>
          <p:spPr>
            <a:xfrm rot="0">
              <a:off x="0" y="503554"/>
              <a:ext cx="4024036" cy="967105"/>
            </a:xfrm>
            <a:prstGeom prst="rect">
              <a:avLst/>
            </a:prstGeom>
          </p:spPr>
          <p:txBody>
            <a:bodyPr anchor="t" rtlCol="false" tIns="0" lIns="0" bIns="0" rIns="0">
              <a:spAutoFit/>
            </a:bodyPr>
            <a:lstStyle/>
            <a:p>
              <a:pPr algn="l">
                <a:lnSpc>
                  <a:spcPts val="2940"/>
                </a:lnSpc>
              </a:pPr>
              <a:r>
                <a:rPr lang="en-US" sz="2100">
                  <a:solidFill>
                    <a:srgbClr val="737373"/>
                  </a:solidFill>
                  <a:latin typeface="DM Sans"/>
                  <a:ea typeface="DM Sans"/>
                  <a:cs typeface="DM Sans"/>
                  <a:sym typeface="DM Sans"/>
                </a:rPr>
                <a:t> allowing the admin to view more details</a:t>
              </a:r>
            </a:p>
          </p:txBody>
        </p:sp>
      </p:grpSp>
      <p:grpSp>
        <p:nvGrpSpPr>
          <p:cNvPr name="Group 21" id="21"/>
          <p:cNvGrpSpPr/>
          <p:nvPr/>
        </p:nvGrpSpPr>
        <p:grpSpPr>
          <a:xfrm rot="0">
            <a:off x="514174" y="7085251"/>
            <a:ext cx="3018027" cy="698499"/>
            <a:chOff x="0" y="0"/>
            <a:chExt cx="4024036" cy="931332"/>
          </a:xfrm>
        </p:grpSpPr>
        <p:sp>
          <p:nvSpPr>
            <p:cNvPr name="TextBox 22" id="22"/>
            <p:cNvSpPr txBox="true"/>
            <p:nvPr/>
          </p:nvSpPr>
          <p:spPr>
            <a:xfrm rot="0">
              <a:off x="0" y="-38100"/>
              <a:ext cx="4024036" cy="418252"/>
            </a:xfrm>
            <a:prstGeom prst="rect">
              <a:avLst/>
            </a:prstGeom>
          </p:spPr>
          <p:txBody>
            <a:bodyPr anchor="t" rtlCol="false" tIns="0" lIns="0" bIns="0" rIns="0">
              <a:spAutoFit/>
            </a:bodyPr>
            <a:lstStyle/>
            <a:p>
              <a:pPr algn="r">
                <a:lnSpc>
                  <a:spcPts val="2660"/>
                </a:lnSpc>
              </a:pPr>
              <a:r>
                <a:rPr lang="en-US" sz="1900" spc="-38">
                  <a:solidFill>
                    <a:srgbClr val="2BA98E"/>
                  </a:solidFill>
                  <a:latin typeface="DM Sans Bold"/>
                  <a:ea typeface="DM Sans Bold"/>
                  <a:cs typeface="DM Sans Bold"/>
                  <a:sym typeface="DM Sans Bold"/>
                </a:rPr>
                <a:t>DELETE</a:t>
              </a:r>
            </a:p>
          </p:txBody>
        </p:sp>
        <p:sp>
          <p:nvSpPr>
            <p:cNvPr name="TextBox 23" id="23"/>
            <p:cNvSpPr txBox="true"/>
            <p:nvPr/>
          </p:nvSpPr>
          <p:spPr>
            <a:xfrm rot="0">
              <a:off x="0" y="459527"/>
              <a:ext cx="4024036" cy="471805"/>
            </a:xfrm>
            <a:prstGeom prst="rect">
              <a:avLst/>
            </a:prstGeom>
          </p:spPr>
          <p:txBody>
            <a:bodyPr anchor="t" rtlCol="false" tIns="0" lIns="0" bIns="0" rIns="0">
              <a:spAutoFit/>
            </a:bodyPr>
            <a:lstStyle/>
            <a:p>
              <a:pPr algn="r">
                <a:lnSpc>
                  <a:spcPts val="2940"/>
                </a:lnSpc>
              </a:pPr>
              <a:r>
                <a:rPr lang="en-US" sz="2100">
                  <a:solidFill>
                    <a:srgbClr val="737373"/>
                  </a:solidFill>
                  <a:latin typeface="DM Sans"/>
                  <a:ea typeface="DM Sans"/>
                  <a:cs typeface="DM Sans"/>
                  <a:sym typeface="DM Sans"/>
                </a:rPr>
                <a:t>delete the Store</a:t>
              </a:r>
            </a:p>
          </p:txBody>
        </p:sp>
      </p:grpSp>
      <p:sp>
        <p:nvSpPr>
          <p:cNvPr name="Freeform 24" id="24"/>
          <p:cNvSpPr/>
          <p:nvPr/>
        </p:nvSpPr>
        <p:spPr>
          <a:xfrm flipH="false" flipV="false" rot="0">
            <a:off x="-610470" y="-348616"/>
            <a:ext cx="3297391" cy="2162026"/>
          </a:xfrm>
          <a:custGeom>
            <a:avLst/>
            <a:gdLst/>
            <a:ahLst/>
            <a:cxnLst/>
            <a:rect r="r" b="b" t="t" l="l"/>
            <a:pathLst>
              <a:path h="2162026" w="3297391">
                <a:moveTo>
                  <a:pt x="0" y="0"/>
                </a:moveTo>
                <a:lnTo>
                  <a:pt x="3297390" y="0"/>
                </a:lnTo>
                <a:lnTo>
                  <a:pt x="3297390" y="2162025"/>
                </a:lnTo>
                <a:lnTo>
                  <a:pt x="0" y="2162025"/>
                </a:lnTo>
                <a:lnTo>
                  <a:pt x="0" y="0"/>
                </a:lnTo>
                <a:close/>
              </a:path>
            </a:pathLst>
          </a:custGeom>
          <a:blipFill>
            <a:blip r:embed="rId4"/>
            <a:stretch>
              <a:fillRect l="0" t="0" r="0" b="0"/>
            </a:stretch>
          </a:blipFill>
        </p:spPr>
      </p:sp>
    </p:spTree>
  </p:cSld>
  <p:clrMapOvr>
    <a:masterClrMapping/>
  </p:clrMapOvr>
  <p:transition spd="fast">
    <p:fade/>
  </p:transition>
</p:sld>
</file>

<file path=ppt/slides/slide44.xml><?xml version="1.0" encoding="utf-8"?>
<p:sld xmlns:p="http://schemas.openxmlformats.org/presentationml/2006/main" xmlns:a="http://schemas.openxmlformats.org/drawingml/2006/main" xmlns:r="http://schemas.openxmlformats.org/officeDocument/2006/relationships">
  <p:cSld>
    <p:bg>
      <p:bgPr>
        <a:solidFill>
          <a:srgbClr val="F2F2F0"/>
        </a:solidFill>
      </p:bgPr>
    </p:bg>
    <p:spTree>
      <p:nvGrpSpPr>
        <p:cNvPr id="1" name=""/>
        <p:cNvGrpSpPr/>
        <p:nvPr/>
      </p:nvGrpSpPr>
      <p:grpSpPr>
        <a:xfrm>
          <a:off x="0" y="0"/>
          <a:ext cx="0" cy="0"/>
          <a:chOff x="0" y="0"/>
          <a:chExt cx="0" cy="0"/>
        </a:xfrm>
      </p:grpSpPr>
      <p:grpSp>
        <p:nvGrpSpPr>
          <p:cNvPr name="Group 2" id="2"/>
          <p:cNvGrpSpPr/>
          <p:nvPr/>
        </p:nvGrpSpPr>
        <p:grpSpPr>
          <a:xfrm rot="0">
            <a:off x="0" y="0"/>
            <a:ext cx="18288000" cy="10287000"/>
            <a:chOff x="0" y="0"/>
            <a:chExt cx="24384000" cy="13716000"/>
          </a:xfrm>
        </p:grpSpPr>
        <p:pic>
          <p:nvPicPr>
            <p:cNvPr name="Picture 3" id="3">
              <a:hlinkClick action="ppaction://media"/>
            </p:cNvPr>
            <p:cNvPicPr>
              <a:picLocks noChangeAspect="true"/>
            </p:cNvPicPr>
            <p:nvPr>
              <a:videoFile r:link="rId3"/>
              <p:extLst>
                <p:ext uri="{DAA4B4D4-6D71-4841-9C94-3DE7FCFB9230}">
                  <p14:media xmlns:p14="http://schemas.microsoft.com/office/powerpoint/2010/main" r:embed="rId4"/>
                </p:ext>
              </p:extLst>
            </p:nvPr>
          </p:nvPicPr>
          <p:blipFill>
            <a:blip r:embed="rId2"/>
            <a:srcRect l="0" t="0" r="0" b="0"/>
            <a:stretch>
              <a:fillRect/>
            </a:stretch>
          </p:blipFill>
          <p:spPr>
            <a:xfrm flipH="false" flipV="false" rot="0">
              <a:off x="0" y="0"/>
              <a:ext cx="24384000" cy="13716000"/>
            </a:xfrm>
            <a:prstGeom prst="rect">
              <a:avLst/>
            </a:prstGeom>
          </p:spPr>
        </p:pic>
      </p:grpSp>
      <p:sp>
        <p:nvSpPr>
          <p:cNvPr name="Freeform 4" id="4"/>
          <p:cNvSpPr/>
          <p:nvPr/>
        </p:nvSpPr>
        <p:spPr>
          <a:xfrm flipH="false" flipV="false" rot="0">
            <a:off x="-610470" y="-348616"/>
            <a:ext cx="3297391" cy="2162026"/>
          </a:xfrm>
          <a:custGeom>
            <a:avLst/>
            <a:gdLst/>
            <a:ahLst/>
            <a:cxnLst/>
            <a:rect r="r" b="b" t="t" l="l"/>
            <a:pathLst>
              <a:path h="2162026" w="3297391">
                <a:moveTo>
                  <a:pt x="0" y="0"/>
                </a:moveTo>
                <a:lnTo>
                  <a:pt x="3297390" y="0"/>
                </a:lnTo>
                <a:lnTo>
                  <a:pt x="3297390" y="2162025"/>
                </a:lnTo>
                <a:lnTo>
                  <a:pt x="0" y="2162025"/>
                </a:lnTo>
                <a:lnTo>
                  <a:pt x="0" y="0"/>
                </a:lnTo>
                <a:close/>
              </a:path>
            </a:pathLst>
          </a:custGeom>
          <a:blipFill>
            <a:blip r:embed="rId5"/>
            <a:stretch>
              <a:fillRect l="0" t="0" r="0" b="0"/>
            </a:stretch>
          </a:blipFill>
        </p:spPr>
      </p:sp>
    </p:spTree>
  </p:cSld>
  <p:clrMapOvr>
    <a:masterClrMapping/>
  </p:clrMapOvr>
  <p:transition spd="fast">
    <p:fade/>
  </p:transition>
  <p:timing>
    <p:tnLst>
      <p:par>
        <p:cTn dur="indefinite" restart="never" nodeType="tmRoot">
          <p:childTnLst>
            <p:video>
              <p:cMediaNode vol="100000">
                <p:cTn fill="hold" display="false">
                  <p:stCondLst>
                    <p:cond delay="indefinite"/>
                  </p:stCondLst>
                </p:cTn>
                <p:tgtEl>
                  <p:spTgt spid="3"/>
                </p:tgtEl>
              </p:cMediaNode>
            </p:video>
          </p:childTnLst>
        </p:cTn>
      </p:par>
    </p:tnLst>
  </p:timing>
</p:sld>
</file>

<file path=ppt/slides/slide45.xml><?xml version="1.0" encoding="utf-8"?>
<p:sld xmlns:p="http://schemas.openxmlformats.org/presentationml/2006/main" xmlns:a="http://schemas.openxmlformats.org/drawingml/2006/main" xmlns:r="http://schemas.openxmlformats.org/officeDocument/2006/relationships">
  <p:cSld>
    <p:bg>
      <p:bgPr>
        <a:solidFill>
          <a:srgbClr val="F2F2F0"/>
        </a:solidFill>
      </p:bgPr>
    </p:bg>
    <p:spTree>
      <p:nvGrpSpPr>
        <p:cNvPr id="1" name=""/>
        <p:cNvGrpSpPr/>
        <p:nvPr/>
      </p:nvGrpSpPr>
      <p:grpSpPr>
        <a:xfrm>
          <a:off x="0" y="0"/>
          <a:ext cx="0" cy="0"/>
          <a:chOff x="0" y="0"/>
          <a:chExt cx="0" cy="0"/>
        </a:xfrm>
      </p:grpSpPr>
      <p:grpSp>
        <p:nvGrpSpPr>
          <p:cNvPr name="Group 2" id="2"/>
          <p:cNvGrpSpPr/>
          <p:nvPr/>
        </p:nvGrpSpPr>
        <p:grpSpPr>
          <a:xfrm rot="0">
            <a:off x="0" y="0"/>
            <a:ext cx="18288000" cy="10287000"/>
            <a:chOff x="0" y="0"/>
            <a:chExt cx="24384000" cy="13716000"/>
          </a:xfrm>
        </p:grpSpPr>
        <p:pic>
          <p:nvPicPr>
            <p:cNvPr name="Picture 3" id="3">
              <a:hlinkClick action="ppaction://media"/>
            </p:cNvPr>
            <p:cNvPicPr>
              <a:picLocks noChangeAspect="true"/>
            </p:cNvPicPr>
            <p:nvPr>
              <a:videoFile r:link="rId3"/>
              <p:extLst>
                <p:ext uri="{DAA4B4D4-6D71-4841-9C94-3DE7FCFB9230}">
                  <p14:media xmlns:p14="http://schemas.microsoft.com/office/powerpoint/2010/main" r:embed="rId4"/>
                </p:ext>
              </p:extLst>
            </p:nvPr>
          </p:nvPicPr>
          <p:blipFill>
            <a:blip r:embed="rId2"/>
            <a:srcRect l="0" t="0" r="0" b="0"/>
            <a:stretch>
              <a:fillRect/>
            </a:stretch>
          </p:blipFill>
          <p:spPr>
            <a:xfrm flipH="false" flipV="false" rot="0">
              <a:off x="0" y="0"/>
              <a:ext cx="24384000" cy="13716000"/>
            </a:xfrm>
            <a:prstGeom prst="rect">
              <a:avLst/>
            </a:prstGeom>
          </p:spPr>
        </p:pic>
      </p:grpSp>
      <p:sp>
        <p:nvSpPr>
          <p:cNvPr name="Freeform 4" id="4"/>
          <p:cNvSpPr/>
          <p:nvPr/>
        </p:nvSpPr>
        <p:spPr>
          <a:xfrm flipH="false" flipV="false" rot="0">
            <a:off x="-600945" y="-348616"/>
            <a:ext cx="3297391" cy="2162026"/>
          </a:xfrm>
          <a:custGeom>
            <a:avLst/>
            <a:gdLst/>
            <a:ahLst/>
            <a:cxnLst/>
            <a:rect r="r" b="b" t="t" l="l"/>
            <a:pathLst>
              <a:path h="2162026" w="3297391">
                <a:moveTo>
                  <a:pt x="0" y="0"/>
                </a:moveTo>
                <a:lnTo>
                  <a:pt x="3297390" y="0"/>
                </a:lnTo>
                <a:lnTo>
                  <a:pt x="3297390" y="2162025"/>
                </a:lnTo>
                <a:lnTo>
                  <a:pt x="0" y="2162025"/>
                </a:lnTo>
                <a:lnTo>
                  <a:pt x="0" y="0"/>
                </a:lnTo>
                <a:close/>
              </a:path>
            </a:pathLst>
          </a:custGeom>
          <a:blipFill>
            <a:blip r:embed="rId5"/>
            <a:stretch>
              <a:fillRect l="0" t="0" r="0" b="0"/>
            </a:stretch>
          </a:blipFill>
        </p:spPr>
      </p:sp>
    </p:spTree>
  </p:cSld>
  <p:clrMapOvr>
    <a:masterClrMapping/>
  </p:clrMapOvr>
  <p:transition spd="fast">
    <p:fade/>
  </p:transition>
  <p:timing>
    <p:tnLst>
      <p:par>
        <p:cTn dur="indefinite" restart="never" nodeType="tmRoot">
          <p:childTnLst>
            <p:video>
              <p:cMediaNode vol="100000">
                <p:cTn fill="hold" display="false">
                  <p:stCondLst>
                    <p:cond delay="indefinite"/>
                  </p:stCondLst>
                </p:cTn>
                <p:tgtEl>
                  <p:spTgt spid="3"/>
                </p:tgtEl>
              </p:cMediaNode>
            </p:video>
          </p:childTnLst>
        </p:cTn>
      </p:par>
    </p:tnLst>
  </p:timing>
</p:sld>
</file>

<file path=ppt/slides/slide46.xml><?xml version="1.0" encoding="utf-8"?>
<p:sld xmlns:p="http://schemas.openxmlformats.org/presentationml/2006/main" xmlns:a="http://schemas.openxmlformats.org/drawingml/2006/main" xmlns:r="http://schemas.openxmlformats.org/officeDocument/2006/relationships">
  <p:cSld>
    <p:bg>
      <p:bgPr>
        <a:solidFill>
          <a:srgbClr val="F2F2F0"/>
        </a:solidFill>
      </p:bgPr>
    </p:bg>
    <p:spTree>
      <p:nvGrpSpPr>
        <p:cNvPr id="1" name=""/>
        <p:cNvGrpSpPr/>
        <p:nvPr/>
      </p:nvGrpSpPr>
      <p:grpSpPr>
        <a:xfrm>
          <a:off x="0" y="0"/>
          <a:ext cx="0" cy="0"/>
          <a:chOff x="0" y="0"/>
          <a:chExt cx="0" cy="0"/>
        </a:xfrm>
      </p:grpSpPr>
      <p:grpSp>
        <p:nvGrpSpPr>
          <p:cNvPr name="Group 2" id="2"/>
          <p:cNvGrpSpPr/>
          <p:nvPr/>
        </p:nvGrpSpPr>
        <p:grpSpPr>
          <a:xfrm rot="0">
            <a:off x="0" y="0"/>
            <a:ext cx="18288000" cy="10287000"/>
            <a:chOff x="0" y="0"/>
            <a:chExt cx="24384000" cy="13716000"/>
          </a:xfrm>
        </p:grpSpPr>
        <p:pic>
          <p:nvPicPr>
            <p:cNvPr name="Picture 3" id="3">
              <a:hlinkClick action="ppaction://media"/>
            </p:cNvPr>
            <p:cNvPicPr>
              <a:picLocks noChangeAspect="true"/>
            </p:cNvPicPr>
            <p:nvPr>
              <a:videoFile r:link="rId3"/>
              <p:extLst>
                <p:ext uri="{DAA4B4D4-6D71-4841-9C94-3DE7FCFB9230}">
                  <p14:media xmlns:p14="http://schemas.microsoft.com/office/powerpoint/2010/main" r:embed="rId4"/>
                </p:ext>
              </p:extLst>
            </p:nvPr>
          </p:nvPicPr>
          <p:blipFill>
            <a:blip r:embed="rId2"/>
            <a:srcRect l="0" t="0" r="0" b="0"/>
            <a:stretch>
              <a:fillRect/>
            </a:stretch>
          </p:blipFill>
          <p:spPr>
            <a:xfrm flipH="false" flipV="false" rot="0">
              <a:off x="0" y="0"/>
              <a:ext cx="24384000" cy="13716000"/>
            </a:xfrm>
            <a:prstGeom prst="rect">
              <a:avLst/>
            </a:prstGeom>
          </p:spPr>
        </p:pic>
      </p:grpSp>
      <p:sp>
        <p:nvSpPr>
          <p:cNvPr name="Freeform 4" id="4"/>
          <p:cNvSpPr/>
          <p:nvPr/>
        </p:nvSpPr>
        <p:spPr>
          <a:xfrm flipH="false" flipV="false" rot="0">
            <a:off x="-610470" y="-348616"/>
            <a:ext cx="3297391" cy="2162026"/>
          </a:xfrm>
          <a:custGeom>
            <a:avLst/>
            <a:gdLst/>
            <a:ahLst/>
            <a:cxnLst/>
            <a:rect r="r" b="b" t="t" l="l"/>
            <a:pathLst>
              <a:path h="2162026" w="3297391">
                <a:moveTo>
                  <a:pt x="0" y="0"/>
                </a:moveTo>
                <a:lnTo>
                  <a:pt x="3297390" y="0"/>
                </a:lnTo>
                <a:lnTo>
                  <a:pt x="3297390" y="2162025"/>
                </a:lnTo>
                <a:lnTo>
                  <a:pt x="0" y="2162025"/>
                </a:lnTo>
                <a:lnTo>
                  <a:pt x="0" y="0"/>
                </a:lnTo>
                <a:close/>
              </a:path>
            </a:pathLst>
          </a:custGeom>
          <a:blipFill>
            <a:blip r:embed="rId5"/>
            <a:stretch>
              <a:fillRect l="0" t="0" r="0" b="0"/>
            </a:stretch>
          </a:blipFill>
        </p:spPr>
      </p:sp>
    </p:spTree>
  </p:cSld>
  <p:clrMapOvr>
    <a:masterClrMapping/>
  </p:clrMapOvr>
  <p:transition spd="fast">
    <p:fade/>
  </p:transition>
  <p:timing>
    <p:tnLst>
      <p:par>
        <p:cTn dur="indefinite" restart="never" nodeType="tmRoot">
          <p:childTnLst>
            <p:video>
              <p:cMediaNode vol="100000">
                <p:cTn fill="hold" display="false">
                  <p:stCondLst>
                    <p:cond delay="indefinite"/>
                  </p:stCondLst>
                </p:cTn>
                <p:tgtEl>
                  <p:spTgt spid="3"/>
                </p:tgtEl>
              </p:cMediaNode>
            </p:video>
          </p:childTnLst>
        </p:cTn>
      </p:par>
    </p:tnLst>
  </p:timing>
</p:sld>
</file>

<file path=ppt/slides/slide47.xml><?xml version="1.0" encoding="utf-8"?>
<p:sld xmlns:p="http://schemas.openxmlformats.org/presentationml/2006/main" xmlns:a="http://schemas.openxmlformats.org/drawingml/2006/main" xmlns:r="http://schemas.openxmlformats.org/officeDocument/2006/relationships">
  <p:cSld>
    <p:bg>
      <p:bgPr>
        <a:solidFill>
          <a:srgbClr val="F2F2F0"/>
        </a:solidFill>
      </p:bgPr>
    </p:bg>
    <p:spTree>
      <p:nvGrpSpPr>
        <p:cNvPr id="1" name=""/>
        <p:cNvGrpSpPr/>
        <p:nvPr/>
      </p:nvGrpSpPr>
      <p:grpSpPr>
        <a:xfrm>
          <a:off x="0" y="0"/>
          <a:ext cx="0" cy="0"/>
          <a:chOff x="0" y="0"/>
          <a:chExt cx="0" cy="0"/>
        </a:xfrm>
      </p:grpSpPr>
      <p:grpSp>
        <p:nvGrpSpPr>
          <p:cNvPr name="Group 2" id="2"/>
          <p:cNvGrpSpPr/>
          <p:nvPr/>
        </p:nvGrpSpPr>
        <p:grpSpPr>
          <a:xfrm rot="0">
            <a:off x="0" y="0"/>
            <a:ext cx="18288000" cy="10287000"/>
            <a:chOff x="0" y="0"/>
            <a:chExt cx="6186311" cy="3479800"/>
          </a:xfrm>
        </p:grpSpPr>
        <p:sp>
          <p:nvSpPr>
            <p:cNvPr name="Freeform 3" id="3"/>
            <p:cNvSpPr/>
            <p:nvPr/>
          </p:nvSpPr>
          <p:spPr>
            <a:xfrm flipH="false" flipV="false" rot="0">
              <a:off x="0" y="0"/>
              <a:ext cx="6186311" cy="3479800"/>
            </a:xfrm>
            <a:custGeom>
              <a:avLst/>
              <a:gdLst/>
              <a:ahLst/>
              <a:cxnLst/>
              <a:rect r="r" b="b" t="t" l="l"/>
              <a:pathLst>
                <a:path h="3479800" w="6186311">
                  <a:moveTo>
                    <a:pt x="0" y="0"/>
                  </a:moveTo>
                  <a:lnTo>
                    <a:pt x="0" y="3479800"/>
                  </a:lnTo>
                  <a:lnTo>
                    <a:pt x="6186311" y="3479800"/>
                  </a:lnTo>
                  <a:lnTo>
                    <a:pt x="6186311" y="0"/>
                  </a:lnTo>
                  <a:lnTo>
                    <a:pt x="0" y="0"/>
                  </a:lnTo>
                  <a:close/>
                  <a:moveTo>
                    <a:pt x="6125351" y="3418840"/>
                  </a:moveTo>
                  <a:lnTo>
                    <a:pt x="59690" y="3418840"/>
                  </a:lnTo>
                  <a:lnTo>
                    <a:pt x="59690" y="59690"/>
                  </a:lnTo>
                  <a:lnTo>
                    <a:pt x="6125351" y="59690"/>
                  </a:lnTo>
                  <a:lnTo>
                    <a:pt x="6125351" y="3418840"/>
                  </a:lnTo>
                  <a:close/>
                </a:path>
              </a:pathLst>
            </a:custGeom>
            <a:solidFill>
              <a:srgbClr val="FDFDFD"/>
            </a:solidFill>
          </p:spPr>
        </p:sp>
      </p:grpSp>
      <p:sp>
        <p:nvSpPr>
          <p:cNvPr name="Freeform 4" id="4"/>
          <p:cNvSpPr/>
          <p:nvPr/>
        </p:nvSpPr>
        <p:spPr>
          <a:xfrm flipH="false" flipV="false" rot="0">
            <a:off x="4938988" y="3592651"/>
            <a:ext cx="8410024" cy="7081941"/>
          </a:xfrm>
          <a:custGeom>
            <a:avLst/>
            <a:gdLst/>
            <a:ahLst/>
            <a:cxnLst/>
            <a:rect r="r" b="b" t="t" l="l"/>
            <a:pathLst>
              <a:path h="7081941" w="8410024">
                <a:moveTo>
                  <a:pt x="0" y="0"/>
                </a:moveTo>
                <a:lnTo>
                  <a:pt x="8410024" y="0"/>
                </a:lnTo>
                <a:lnTo>
                  <a:pt x="8410024" y="7081941"/>
                </a:lnTo>
                <a:lnTo>
                  <a:pt x="0" y="7081941"/>
                </a:lnTo>
                <a:lnTo>
                  <a:pt x="0" y="0"/>
                </a:lnTo>
                <a:close/>
              </a:path>
            </a:pathLst>
          </a:custGeom>
          <a:blipFill>
            <a:blip r:embed="rId2"/>
            <a:stretch>
              <a:fillRect l="0" t="0" r="0" b="0"/>
            </a:stretch>
          </a:blipFill>
        </p:spPr>
      </p:sp>
      <p:grpSp>
        <p:nvGrpSpPr>
          <p:cNvPr name="Group 5" id="5"/>
          <p:cNvGrpSpPr/>
          <p:nvPr/>
        </p:nvGrpSpPr>
        <p:grpSpPr>
          <a:xfrm rot="0">
            <a:off x="5152457" y="3803184"/>
            <a:ext cx="7982971" cy="4487391"/>
            <a:chOff x="0" y="0"/>
            <a:chExt cx="10643961" cy="5983187"/>
          </a:xfrm>
        </p:grpSpPr>
        <p:pic>
          <p:nvPicPr>
            <p:cNvPr name="Picture 6" id="6"/>
            <p:cNvPicPr>
              <a:picLocks noChangeAspect="true"/>
            </p:cNvPicPr>
            <p:nvPr/>
          </p:nvPicPr>
          <p:blipFill>
            <a:blip r:embed="rId3"/>
            <a:srcRect l="5432" t="0" r="5432" b="0"/>
            <a:stretch>
              <a:fillRect/>
            </a:stretch>
          </p:blipFill>
          <p:spPr>
            <a:xfrm flipH="false" flipV="false">
              <a:off x="0" y="0"/>
              <a:ext cx="10643961" cy="5983187"/>
            </a:xfrm>
            <a:prstGeom prst="rect">
              <a:avLst/>
            </a:prstGeom>
          </p:spPr>
        </p:pic>
      </p:grpSp>
      <p:sp>
        <p:nvSpPr>
          <p:cNvPr name="AutoShape 7" id="7"/>
          <p:cNvSpPr/>
          <p:nvPr/>
        </p:nvSpPr>
        <p:spPr>
          <a:xfrm flipH="true">
            <a:off x="9025757" y="4995956"/>
            <a:ext cx="4942865" cy="0"/>
          </a:xfrm>
          <a:prstGeom prst="line">
            <a:avLst/>
          </a:prstGeom>
          <a:ln cap="rnd" w="19050">
            <a:solidFill>
              <a:srgbClr val="96AEA5"/>
            </a:solidFill>
            <a:prstDash val="solid"/>
            <a:headEnd type="none" len="sm" w="sm"/>
            <a:tailEnd type="oval" len="lg" w="lg"/>
          </a:ln>
        </p:spPr>
      </p:sp>
      <p:sp>
        <p:nvSpPr>
          <p:cNvPr name="AutoShape 8" id="8"/>
          <p:cNvSpPr/>
          <p:nvPr/>
        </p:nvSpPr>
        <p:spPr>
          <a:xfrm flipH="true">
            <a:off x="11469687" y="7452840"/>
            <a:ext cx="2693321" cy="0"/>
          </a:xfrm>
          <a:prstGeom prst="line">
            <a:avLst/>
          </a:prstGeom>
          <a:ln cap="rnd" w="19050">
            <a:solidFill>
              <a:srgbClr val="96AEA5"/>
            </a:solidFill>
            <a:prstDash val="solid"/>
            <a:headEnd type="none" len="sm" w="sm"/>
            <a:tailEnd type="oval" len="lg" w="lg"/>
          </a:ln>
        </p:spPr>
      </p:sp>
      <p:sp>
        <p:nvSpPr>
          <p:cNvPr name="AutoShape 9" id="9"/>
          <p:cNvSpPr/>
          <p:nvPr/>
        </p:nvSpPr>
        <p:spPr>
          <a:xfrm flipH="true">
            <a:off x="3532201" y="8281050"/>
            <a:ext cx="8433724" cy="0"/>
          </a:xfrm>
          <a:prstGeom prst="line">
            <a:avLst/>
          </a:prstGeom>
          <a:ln cap="rnd" w="19050">
            <a:solidFill>
              <a:srgbClr val="96AEA5"/>
            </a:solidFill>
            <a:prstDash val="solid"/>
            <a:headEnd type="none" len="sm" w="sm"/>
            <a:tailEnd type="oval" len="lg" w="lg"/>
          </a:ln>
        </p:spPr>
      </p:sp>
      <p:sp>
        <p:nvSpPr>
          <p:cNvPr name="TextBox 10" id="10"/>
          <p:cNvSpPr txBox="true"/>
          <p:nvPr/>
        </p:nvSpPr>
        <p:spPr>
          <a:xfrm rot="0">
            <a:off x="5604347" y="1076325"/>
            <a:ext cx="6842820" cy="1704975"/>
          </a:xfrm>
          <a:prstGeom prst="rect">
            <a:avLst/>
          </a:prstGeom>
        </p:spPr>
        <p:txBody>
          <a:bodyPr anchor="t" rtlCol="false" tIns="0" lIns="0" bIns="0" rIns="0">
            <a:spAutoFit/>
          </a:bodyPr>
          <a:lstStyle/>
          <a:p>
            <a:pPr algn="ctr">
              <a:lnSpc>
                <a:spcPts val="6600"/>
              </a:lnSpc>
            </a:pPr>
            <a:r>
              <a:rPr lang="en-US" sz="6000" spc="-300">
                <a:solidFill>
                  <a:srgbClr val="2BA98E"/>
                </a:solidFill>
                <a:latin typeface="DM Sans Bold"/>
                <a:ea typeface="DM Sans Bold"/>
                <a:cs typeface="DM Sans Bold"/>
                <a:sym typeface="DM Sans Bold"/>
              </a:rPr>
              <a:t>Orders Page Overview</a:t>
            </a:r>
          </a:p>
        </p:txBody>
      </p:sp>
      <p:grpSp>
        <p:nvGrpSpPr>
          <p:cNvPr name="Group 11" id="11"/>
          <p:cNvGrpSpPr/>
          <p:nvPr/>
        </p:nvGrpSpPr>
        <p:grpSpPr>
          <a:xfrm rot="0">
            <a:off x="14241273" y="4177759"/>
            <a:ext cx="3018027" cy="1845944"/>
            <a:chOff x="0" y="0"/>
            <a:chExt cx="4024036" cy="2461259"/>
          </a:xfrm>
        </p:grpSpPr>
        <p:sp>
          <p:nvSpPr>
            <p:cNvPr name="TextBox 12" id="12"/>
            <p:cNvSpPr txBox="true"/>
            <p:nvPr/>
          </p:nvSpPr>
          <p:spPr>
            <a:xfrm rot="0">
              <a:off x="0" y="-47625"/>
              <a:ext cx="4024036" cy="471804"/>
            </a:xfrm>
            <a:prstGeom prst="rect">
              <a:avLst/>
            </a:prstGeom>
          </p:spPr>
          <p:txBody>
            <a:bodyPr anchor="t" rtlCol="false" tIns="0" lIns="0" bIns="0" rIns="0">
              <a:spAutoFit/>
            </a:bodyPr>
            <a:lstStyle/>
            <a:p>
              <a:pPr algn="l">
                <a:lnSpc>
                  <a:spcPts val="2940"/>
                </a:lnSpc>
              </a:pPr>
              <a:r>
                <a:rPr lang="en-US" sz="2100" spc="-42">
                  <a:solidFill>
                    <a:srgbClr val="2BA98E"/>
                  </a:solidFill>
                  <a:latin typeface="DM Sans Bold"/>
                  <a:ea typeface="DM Sans Bold"/>
                  <a:cs typeface="DM Sans Bold"/>
                  <a:sym typeface="DM Sans Bold"/>
                </a:rPr>
                <a:t>Search Orders</a:t>
              </a:r>
            </a:p>
          </p:txBody>
        </p:sp>
        <p:sp>
          <p:nvSpPr>
            <p:cNvPr name="TextBox 13" id="13"/>
            <p:cNvSpPr txBox="true"/>
            <p:nvPr/>
          </p:nvSpPr>
          <p:spPr>
            <a:xfrm rot="0">
              <a:off x="0" y="503554"/>
              <a:ext cx="4024036" cy="1957705"/>
            </a:xfrm>
            <a:prstGeom prst="rect">
              <a:avLst/>
            </a:prstGeom>
          </p:spPr>
          <p:txBody>
            <a:bodyPr anchor="t" rtlCol="false" tIns="0" lIns="0" bIns="0" rIns="0">
              <a:spAutoFit/>
            </a:bodyPr>
            <a:lstStyle/>
            <a:p>
              <a:pPr algn="l">
                <a:lnSpc>
                  <a:spcPts val="2940"/>
                </a:lnSpc>
              </a:pPr>
              <a:r>
                <a:rPr lang="en-US" sz="2100">
                  <a:solidFill>
                    <a:srgbClr val="737373"/>
                  </a:solidFill>
                  <a:latin typeface="DM Sans"/>
                  <a:ea typeface="DM Sans"/>
                  <a:cs typeface="DM Sans"/>
                  <a:sym typeface="DM Sans"/>
                </a:rPr>
                <a:t> allows the admin to quickly find specific orders by user, store, or order details.</a:t>
              </a:r>
            </a:p>
          </p:txBody>
        </p:sp>
      </p:grpSp>
      <p:grpSp>
        <p:nvGrpSpPr>
          <p:cNvPr name="Group 14" id="14"/>
          <p:cNvGrpSpPr/>
          <p:nvPr/>
        </p:nvGrpSpPr>
        <p:grpSpPr>
          <a:xfrm rot="0">
            <a:off x="14241273" y="6999526"/>
            <a:ext cx="3018027" cy="1102994"/>
            <a:chOff x="0" y="0"/>
            <a:chExt cx="4024036" cy="1470659"/>
          </a:xfrm>
        </p:grpSpPr>
        <p:sp>
          <p:nvSpPr>
            <p:cNvPr name="TextBox 15" id="15"/>
            <p:cNvSpPr txBox="true"/>
            <p:nvPr/>
          </p:nvSpPr>
          <p:spPr>
            <a:xfrm rot="0">
              <a:off x="0" y="-47625"/>
              <a:ext cx="4024036" cy="471804"/>
            </a:xfrm>
            <a:prstGeom prst="rect">
              <a:avLst/>
            </a:prstGeom>
          </p:spPr>
          <p:txBody>
            <a:bodyPr anchor="t" rtlCol="false" tIns="0" lIns="0" bIns="0" rIns="0">
              <a:spAutoFit/>
            </a:bodyPr>
            <a:lstStyle/>
            <a:p>
              <a:pPr algn="l">
                <a:lnSpc>
                  <a:spcPts val="2940"/>
                </a:lnSpc>
              </a:pPr>
              <a:r>
                <a:rPr lang="en-US" sz="2100" spc="-42">
                  <a:solidFill>
                    <a:srgbClr val="2BA98E"/>
                  </a:solidFill>
                  <a:latin typeface="DM Sans Bold"/>
                  <a:ea typeface="DM Sans Bold"/>
                  <a:cs typeface="DM Sans Bold"/>
                  <a:sym typeface="DM Sans Bold"/>
                </a:rPr>
                <a:t>VIEW</a:t>
              </a:r>
            </a:p>
          </p:txBody>
        </p:sp>
        <p:sp>
          <p:nvSpPr>
            <p:cNvPr name="TextBox 16" id="16"/>
            <p:cNvSpPr txBox="true"/>
            <p:nvPr/>
          </p:nvSpPr>
          <p:spPr>
            <a:xfrm rot="0">
              <a:off x="0" y="503554"/>
              <a:ext cx="4024036" cy="967105"/>
            </a:xfrm>
            <a:prstGeom prst="rect">
              <a:avLst/>
            </a:prstGeom>
          </p:spPr>
          <p:txBody>
            <a:bodyPr anchor="t" rtlCol="false" tIns="0" lIns="0" bIns="0" rIns="0">
              <a:spAutoFit/>
            </a:bodyPr>
            <a:lstStyle/>
            <a:p>
              <a:pPr algn="l">
                <a:lnSpc>
                  <a:spcPts val="2940"/>
                </a:lnSpc>
              </a:pPr>
              <a:r>
                <a:rPr lang="en-US" sz="2100">
                  <a:solidFill>
                    <a:srgbClr val="737373"/>
                  </a:solidFill>
                  <a:latin typeface="DM Sans"/>
                  <a:ea typeface="DM Sans"/>
                  <a:cs typeface="DM Sans"/>
                  <a:sym typeface="DM Sans"/>
                </a:rPr>
                <a:t>allowing the admin to view more details</a:t>
              </a:r>
            </a:p>
          </p:txBody>
        </p:sp>
      </p:grpSp>
      <p:grpSp>
        <p:nvGrpSpPr>
          <p:cNvPr name="Group 17" id="17"/>
          <p:cNvGrpSpPr/>
          <p:nvPr/>
        </p:nvGrpSpPr>
        <p:grpSpPr>
          <a:xfrm rot="0">
            <a:off x="230392" y="7753271"/>
            <a:ext cx="3018027" cy="698499"/>
            <a:chOff x="0" y="0"/>
            <a:chExt cx="4024036" cy="931332"/>
          </a:xfrm>
        </p:grpSpPr>
        <p:sp>
          <p:nvSpPr>
            <p:cNvPr name="TextBox 18" id="18"/>
            <p:cNvSpPr txBox="true"/>
            <p:nvPr/>
          </p:nvSpPr>
          <p:spPr>
            <a:xfrm rot="0">
              <a:off x="0" y="-38100"/>
              <a:ext cx="4024036" cy="418252"/>
            </a:xfrm>
            <a:prstGeom prst="rect">
              <a:avLst/>
            </a:prstGeom>
          </p:spPr>
          <p:txBody>
            <a:bodyPr anchor="t" rtlCol="false" tIns="0" lIns="0" bIns="0" rIns="0">
              <a:spAutoFit/>
            </a:bodyPr>
            <a:lstStyle/>
            <a:p>
              <a:pPr algn="r">
                <a:lnSpc>
                  <a:spcPts val="2660"/>
                </a:lnSpc>
              </a:pPr>
              <a:r>
                <a:rPr lang="en-US" sz="1900" spc="-38">
                  <a:solidFill>
                    <a:srgbClr val="2BA98E"/>
                  </a:solidFill>
                  <a:latin typeface="DM Sans Bold"/>
                  <a:ea typeface="DM Sans Bold"/>
                  <a:cs typeface="DM Sans Bold"/>
                  <a:sym typeface="DM Sans Bold"/>
                </a:rPr>
                <a:t>APPROVE</a:t>
              </a:r>
            </a:p>
          </p:txBody>
        </p:sp>
        <p:sp>
          <p:nvSpPr>
            <p:cNvPr name="TextBox 19" id="19"/>
            <p:cNvSpPr txBox="true"/>
            <p:nvPr/>
          </p:nvSpPr>
          <p:spPr>
            <a:xfrm rot="0">
              <a:off x="0" y="459527"/>
              <a:ext cx="4024036" cy="471805"/>
            </a:xfrm>
            <a:prstGeom prst="rect">
              <a:avLst/>
            </a:prstGeom>
          </p:spPr>
          <p:txBody>
            <a:bodyPr anchor="t" rtlCol="false" tIns="0" lIns="0" bIns="0" rIns="0">
              <a:spAutoFit/>
            </a:bodyPr>
            <a:lstStyle/>
            <a:p>
              <a:pPr algn="r">
                <a:lnSpc>
                  <a:spcPts val="2940"/>
                </a:lnSpc>
              </a:pPr>
              <a:r>
                <a:rPr lang="en-US" sz="2100">
                  <a:solidFill>
                    <a:srgbClr val="737373"/>
                  </a:solidFill>
                  <a:latin typeface="DM Sans"/>
                  <a:ea typeface="DM Sans"/>
                  <a:cs typeface="DM Sans"/>
                  <a:sym typeface="DM Sans"/>
                </a:rPr>
                <a:t>approve the order</a:t>
              </a:r>
            </a:p>
          </p:txBody>
        </p:sp>
      </p:grpSp>
      <p:sp>
        <p:nvSpPr>
          <p:cNvPr name="Freeform 20" id="20"/>
          <p:cNvSpPr/>
          <p:nvPr/>
        </p:nvSpPr>
        <p:spPr>
          <a:xfrm flipH="false" flipV="false" rot="0">
            <a:off x="-610470" y="-348616"/>
            <a:ext cx="3297391" cy="2162026"/>
          </a:xfrm>
          <a:custGeom>
            <a:avLst/>
            <a:gdLst/>
            <a:ahLst/>
            <a:cxnLst/>
            <a:rect r="r" b="b" t="t" l="l"/>
            <a:pathLst>
              <a:path h="2162026" w="3297391">
                <a:moveTo>
                  <a:pt x="0" y="0"/>
                </a:moveTo>
                <a:lnTo>
                  <a:pt x="3297390" y="0"/>
                </a:lnTo>
                <a:lnTo>
                  <a:pt x="3297390" y="2162025"/>
                </a:lnTo>
                <a:lnTo>
                  <a:pt x="0" y="2162025"/>
                </a:lnTo>
                <a:lnTo>
                  <a:pt x="0" y="0"/>
                </a:lnTo>
                <a:close/>
              </a:path>
            </a:pathLst>
          </a:custGeom>
          <a:blipFill>
            <a:blip r:embed="rId4"/>
            <a:stretch>
              <a:fillRect l="0" t="0" r="0" b="0"/>
            </a:stretch>
          </a:blipFill>
        </p:spPr>
      </p:sp>
    </p:spTree>
  </p:cSld>
  <p:clrMapOvr>
    <a:masterClrMapping/>
  </p:clrMapOvr>
  <p:transition spd="fast">
    <p:fade/>
  </p:transition>
</p:sld>
</file>

<file path=ppt/slides/slide48.xml><?xml version="1.0" encoding="utf-8"?>
<p:sld xmlns:p="http://schemas.openxmlformats.org/presentationml/2006/main" xmlns:a="http://schemas.openxmlformats.org/drawingml/2006/main" xmlns:r="http://schemas.openxmlformats.org/officeDocument/2006/relationships">
  <p:cSld>
    <p:bg>
      <p:bgPr>
        <a:solidFill>
          <a:srgbClr val="F2F2F0"/>
        </a:solidFill>
      </p:bgPr>
    </p:bg>
    <p:spTree>
      <p:nvGrpSpPr>
        <p:cNvPr id="1" name=""/>
        <p:cNvGrpSpPr/>
        <p:nvPr/>
      </p:nvGrpSpPr>
      <p:grpSpPr>
        <a:xfrm>
          <a:off x="0" y="0"/>
          <a:ext cx="0" cy="0"/>
          <a:chOff x="0" y="0"/>
          <a:chExt cx="0" cy="0"/>
        </a:xfrm>
      </p:grpSpPr>
      <p:grpSp>
        <p:nvGrpSpPr>
          <p:cNvPr name="Group 2" id="2"/>
          <p:cNvGrpSpPr/>
          <p:nvPr/>
        </p:nvGrpSpPr>
        <p:grpSpPr>
          <a:xfrm rot="0">
            <a:off x="0" y="0"/>
            <a:ext cx="18288000" cy="10287000"/>
            <a:chOff x="0" y="0"/>
            <a:chExt cx="24384000" cy="13716000"/>
          </a:xfrm>
        </p:grpSpPr>
        <p:pic>
          <p:nvPicPr>
            <p:cNvPr name="Picture 3" id="3">
              <a:hlinkClick action="ppaction://media"/>
            </p:cNvPr>
            <p:cNvPicPr>
              <a:picLocks noChangeAspect="true"/>
            </p:cNvPicPr>
            <p:nvPr>
              <a:videoFile r:link="rId3"/>
              <p:extLst>
                <p:ext uri="{DAA4B4D4-6D71-4841-9C94-3DE7FCFB9230}">
                  <p14:media xmlns:p14="http://schemas.microsoft.com/office/powerpoint/2010/main" r:embed="rId4"/>
                </p:ext>
              </p:extLst>
            </p:nvPr>
          </p:nvPicPr>
          <p:blipFill>
            <a:blip r:embed="rId2"/>
            <a:srcRect l="0" t="0" r="0" b="0"/>
            <a:stretch>
              <a:fillRect/>
            </a:stretch>
          </p:blipFill>
          <p:spPr>
            <a:xfrm flipH="false" flipV="false" rot="0">
              <a:off x="0" y="0"/>
              <a:ext cx="24384000" cy="13716000"/>
            </a:xfrm>
            <a:prstGeom prst="rect">
              <a:avLst/>
            </a:prstGeom>
          </p:spPr>
        </p:pic>
      </p:grpSp>
      <p:sp>
        <p:nvSpPr>
          <p:cNvPr name="Freeform 4" id="4"/>
          <p:cNvSpPr/>
          <p:nvPr/>
        </p:nvSpPr>
        <p:spPr>
          <a:xfrm flipH="false" flipV="false" rot="0">
            <a:off x="-610470" y="-348616"/>
            <a:ext cx="3297391" cy="2162026"/>
          </a:xfrm>
          <a:custGeom>
            <a:avLst/>
            <a:gdLst/>
            <a:ahLst/>
            <a:cxnLst/>
            <a:rect r="r" b="b" t="t" l="l"/>
            <a:pathLst>
              <a:path h="2162026" w="3297391">
                <a:moveTo>
                  <a:pt x="0" y="0"/>
                </a:moveTo>
                <a:lnTo>
                  <a:pt x="3297390" y="0"/>
                </a:lnTo>
                <a:lnTo>
                  <a:pt x="3297390" y="2162025"/>
                </a:lnTo>
                <a:lnTo>
                  <a:pt x="0" y="2162025"/>
                </a:lnTo>
                <a:lnTo>
                  <a:pt x="0" y="0"/>
                </a:lnTo>
                <a:close/>
              </a:path>
            </a:pathLst>
          </a:custGeom>
          <a:blipFill>
            <a:blip r:embed="rId5"/>
            <a:stretch>
              <a:fillRect l="0" t="0" r="0" b="0"/>
            </a:stretch>
          </a:blipFill>
        </p:spPr>
      </p:sp>
    </p:spTree>
  </p:cSld>
  <p:clrMapOvr>
    <a:masterClrMapping/>
  </p:clrMapOvr>
  <p:transition spd="fast">
    <p:fade/>
  </p:transition>
  <p:timing>
    <p:tnLst>
      <p:par>
        <p:cTn dur="indefinite" restart="never" nodeType="tmRoot">
          <p:childTnLst>
            <p:video>
              <p:cMediaNode vol="100000">
                <p:cTn fill="hold" display="false">
                  <p:stCondLst>
                    <p:cond delay="indefinite"/>
                  </p:stCondLst>
                </p:cTn>
                <p:tgtEl>
                  <p:spTgt spid="3"/>
                </p:tgtEl>
              </p:cMediaNode>
            </p:video>
          </p:childTnLst>
        </p:cTn>
      </p:par>
    </p:tnLst>
  </p:timing>
</p:sld>
</file>

<file path=ppt/slides/slide49.xml><?xml version="1.0" encoding="utf-8"?>
<p:sld xmlns:p="http://schemas.openxmlformats.org/presentationml/2006/main" xmlns:a="http://schemas.openxmlformats.org/drawingml/2006/main" xmlns:r="http://schemas.openxmlformats.org/officeDocument/2006/relationships">
  <p:cSld>
    <p:bg>
      <p:bgPr>
        <a:solidFill>
          <a:srgbClr val="F2F2F0"/>
        </a:solidFill>
      </p:bgPr>
    </p:bg>
    <p:spTree>
      <p:nvGrpSpPr>
        <p:cNvPr id="1" name=""/>
        <p:cNvGrpSpPr/>
        <p:nvPr/>
      </p:nvGrpSpPr>
      <p:grpSpPr>
        <a:xfrm>
          <a:off x="0" y="0"/>
          <a:ext cx="0" cy="0"/>
          <a:chOff x="0" y="0"/>
          <a:chExt cx="0" cy="0"/>
        </a:xfrm>
      </p:grpSpPr>
      <p:grpSp>
        <p:nvGrpSpPr>
          <p:cNvPr name="Group 2" id="2"/>
          <p:cNvGrpSpPr/>
          <p:nvPr/>
        </p:nvGrpSpPr>
        <p:grpSpPr>
          <a:xfrm rot="0">
            <a:off x="0" y="0"/>
            <a:ext cx="18288000" cy="10287000"/>
            <a:chOff x="0" y="0"/>
            <a:chExt cx="6186311" cy="3479800"/>
          </a:xfrm>
        </p:grpSpPr>
        <p:sp>
          <p:nvSpPr>
            <p:cNvPr name="Freeform 3" id="3"/>
            <p:cNvSpPr/>
            <p:nvPr/>
          </p:nvSpPr>
          <p:spPr>
            <a:xfrm flipH="false" flipV="false" rot="0">
              <a:off x="0" y="0"/>
              <a:ext cx="6186311" cy="3479800"/>
            </a:xfrm>
            <a:custGeom>
              <a:avLst/>
              <a:gdLst/>
              <a:ahLst/>
              <a:cxnLst/>
              <a:rect r="r" b="b" t="t" l="l"/>
              <a:pathLst>
                <a:path h="3479800" w="6186311">
                  <a:moveTo>
                    <a:pt x="0" y="0"/>
                  </a:moveTo>
                  <a:lnTo>
                    <a:pt x="0" y="3479800"/>
                  </a:lnTo>
                  <a:lnTo>
                    <a:pt x="6186311" y="3479800"/>
                  </a:lnTo>
                  <a:lnTo>
                    <a:pt x="6186311" y="0"/>
                  </a:lnTo>
                  <a:lnTo>
                    <a:pt x="0" y="0"/>
                  </a:lnTo>
                  <a:close/>
                  <a:moveTo>
                    <a:pt x="6125351" y="3418840"/>
                  </a:moveTo>
                  <a:lnTo>
                    <a:pt x="59690" y="3418840"/>
                  </a:lnTo>
                  <a:lnTo>
                    <a:pt x="59690" y="59690"/>
                  </a:lnTo>
                  <a:lnTo>
                    <a:pt x="6125351" y="59690"/>
                  </a:lnTo>
                  <a:lnTo>
                    <a:pt x="6125351" y="3418840"/>
                  </a:lnTo>
                  <a:close/>
                </a:path>
              </a:pathLst>
            </a:custGeom>
            <a:solidFill>
              <a:srgbClr val="FDFDFD"/>
            </a:solidFill>
          </p:spPr>
        </p:sp>
      </p:grpSp>
      <p:sp>
        <p:nvSpPr>
          <p:cNvPr name="Freeform 4" id="4"/>
          <p:cNvSpPr/>
          <p:nvPr/>
        </p:nvSpPr>
        <p:spPr>
          <a:xfrm flipH="false" flipV="false" rot="0">
            <a:off x="4938988" y="3592651"/>
            <a:ext cx="8410024" cy="7081941"/>
          </a:xfrm>
          <a:custGeom>
            <a:avLst/>
            <a:gdLst/>
            <a:ahLst/>
            <a:cxnLst/>
            <a:rect r="r" b="b" t="t" l="l"/>
            <a:pathLst>
              <a:path h="7081941" w="8410024">
                <a:moveTo>
                  <a:pt x="0" y="0"/>
                </a:moveTo>
                <a:lnTo>
                  <a:pt x="8410024" y="0"/>
                </a:lnTo>
                <a:lnTo>
                  <a:pt x="8410024" y="7081941"/>
                </a:lnTo>
                <a:lnTo>
                  <a:pt x="0" y="7081941"/>
                </a:lnTo>
                <a:lnTo>
                  <a:pt x="0" y="0"/>
                </a:lnTo>
                <a:close/>
              </a:path>
            </a:pathLst>
          </a:custGeom>
          <a:blipFill>
            <a:blip r:embed="rId2"/>
            <a:stretch>
              <a:fillRect l="0" t="0" r="0" b="0"/>
            </a:stretch>
          </a:blipFill>
        </p:spPr>
      </p:sp>
      <p:grpSp>
        <p:nvGrpSpPr>
          <p:cNvPr name="Group 5" id="5"/>
          <p:cNvGrpSpPr/>
          <p:nvPr/>
        </p:nvGrpSpPr>
        <p:grpSpPr>
          <a:xfrm rot="0">
            <a:off x="5152457" y="3803184"/>
            <a:ext cx="7982971" cy="4487391"/>
            <a:chOff x="0" y="0"/>
            <a:chExt cx="10643961" cy="5983187"/>
          </a:xfrm>
        </p:grpSpPr>
        <p:pic>
          <p:nvPicPr>
            <p:cNvPr name="Picture 6" id="6"/>
            <p:cNvPicPr>
              <a:picLocks noChangeAspect="true"/>
            </p:cNvPicPr>
            <p:nvPr/>
          </p:nvPicPr>
          <p:blipFill>
            <a:blip r:embed="rId3"/>
            <a:srcRect l="5293" t="0" r="5293" b="0"/>
            <a:stretch>
              <a:fillRect/>
            </a:stretch>
          </p:blipFill>
          <p:spPr>
            <a:xfrm flipH="false" flipV="false">
              <a:off x="0" y="0"/>
              <a:ext cx="10643961" cy="5983187"/>
            </a:xfrm>
            <a:prstGeom prst="rect">
              <a:avLst/>
            </a:prstGeom>
          </p:spPr>
        </p:pic>
      </p:grpSp>
      <p:sp>
        <p:nvSpPr>
          <p:cNvPr name="AutoShape 7" id="7"/>
          <p:cNvSpPr/>
          <p:nvPr/>
        </p:nvSpPr>
        <p:spPr>
          <a:xfrm flipH="true">
            <a:off x="8505490" y="5172072"/>
            <a:ext cx="5463133" cy="147544"/>
          </a:xfrm>
          <a:prstGeom prst="line">
            <a:avLst/>
          </a:prstGeom>
          <a:ln cap="rnd" w="19050">
            <a:solidFill>
              <a:srgbClr val="96AEA5"/>
            </a:solidFill>
            <a:prstDash val="solid"/>
            <a:headEnd type="none" len="sm" w="sm"/>
            <a:tailEnd type="oval" len="lg" w="lg"/>
          </a:ln>
        </p:spPr>
      </p:sp>
      <p:sp>
        <p:nvSpPr>
          <p:cNvPr name="AutoShape 8" id="8"/>
          <p:cNvSpPr/>
          <p:nvPr/>
        </p:nvSpPr>
        <p:spPr>
          <a:xfrm flipH="true">
            <a:off x="10618340" y="7452840"/>
            <a:ext cx="3544668" cy="98184"/>
          </a:xfrm>
          <a:prstGeom prst="line">
            <a:avLst/>
          </a:prstGeom>
          <a:ln cap="rnd" w="19050">
            <a:solidFill>
              <a:srgbClr val="96AEA5"/>
            </a:solidFill>
            <a:prstDash val="solid"/>
            <a:headEnd type="none" len="sm" w="sm"/>
            <a:tailEnd type="oval" len="lg" w="lg"/>
          </a:ln>
        </p:spPr>
      </p:sp>
      <p:sp>
        <p:nvSpPr>
          <p:cNvPr name="AutoShape 9" id="9"/>
          <p:cNvSpPr/>
          <p:nvPr/>
        </p:nvSpPr>
        <p:spPr>
          <a:xfrm flipH="true">
            <a:off x="2951352" y="6046879"/>
            <a:ext cx="8003415" cy="2055641"/>
          </a:xfrm>
          <a:prstGeom prst="line">
            <a:avLst/>
          </a:prstGeom>
          <a:ln cap="rnd" w="19050">
            <a:solidFill>
              <a:srgbClr val="96AEA5"/>
            </a:solidFill>
            <a:prstDash val="solid"/>
            <a:headEnd type="none" len="sm" w="sm"/>
            <a:tailEnd type="oval" len="lg" w="lg"/>
          </a:ln>
        </p:spPr>
      </p:sp>
      <p:sp>
        <p:nvSpPr>
          <p:cNvPr name="TextBox 10" id="10"/>
          <p:cNvSpPr txBox="true"/>
          <p:nvPr/>
        </p:nvSpPr>
        <p:spPr>
          <a:xfrm rot="0">
            <a:off x="5604347" y="1076325"/>
            <a:ext cx="6842820" cy="1704975"/>
          </a:xfrm>
          <a:prstGeom prst="rect">
            <a:avLst/>
          </a:prstGeom>
        </p:spPr>
        <p:txBody>
          <a:bodyPr anchor="t" rtlCol="false" tIns="0" lIns="0" bIns="0" rIns="0">
            <a:spAutoFit/>
          </a:bodyPr>
          <a:lstStyle/>
          <a:p>
            <a:pPr algn="ctr">
              <a:lnSpc>
                <a:spcPts val="6600"/>
              </a:lnSpc>
            </a:pPr>
            <a:r>
              <a:rPr lang="en-US" sz="6000" spc="-300">
                <a:solidFill>
                  <a:srgbClr val="2BA98E"/>
                </a:solidFill>
                <a:latin typeface="DM Sans Bold"/>
                <a:ea typeface="DM Sans Bold"/>
                <a:cs typeface="DM Sans Bold"/>
                <a:sym typeface="DM Sans Bold"/>
              </a:rPr>
              <a:t>Store - Requests  Page Overview</a:t>
            </a:r>
          </a:p>
        </p:txBody>
      </p:sp>
      <p:grpSp>
        <p:nvGrpSpPr>
          <p:cNvPr name="Group 11" id="11"/>
          <p:cNvGrpSpPr/>
          <p:nvPr/>
        </p:nvGrpSpPr>
        <p:grpSpPr>
          <a:xfrm rot="0">
            <a:off x="14241273" y="4177759"/>
            <a:ext cx="3018027" cy="1845944"/>
            <a:chOff x="0" y="0"/>
            <a:chExt cx="4024036" cy="2461259"/>
          </a:xfrm>
        </p:grpSpPr>
        <p:sp>
          <p:nvSpPr>
            <p:cNvPr name="TextBox 12" id="12"/>
            <p:cNvSpPr txBox="true"/>
            <p:nvPr/>
          </p:nvSpPr>
          <p:spPr>
            <a:xfrm rot="0">
              <a:off x="0" y="-47625"/>
              <a:ext cx="4024036" cy="471804"/>
            </a:xfrm>
            <a:prstGeom prst="rect">
              <a:avLst/>
            </a:prstGeom>
          </p:spPr>
          <p:txBody>
            <a:bodyPr anchor="t" rtlCol="false" tIns="0" lIns="0" bIns="0" rIns="0">
              <a:spAutoFit/>
            </a:bodyPr>
            <a:lstStyle/>
            <a:p>
              <a:pPr algn="l">
                <a:lnSpc>
                  <a:spcPts val="2940"/>
                </a:lnSpc>
              </a:pPr>
              <a:r>
                <a:rPr lang="en-US" sz="2100" spc="-42">
                  <a:solidFill>
                    <a:srgbClr val="2BA98E"/>
                  </a:solidFill>
                  <a:latin typeface="DM Sans Bold"/>
                  <a:ea typeface="DM Sans Bold"/>
                  <a:cs typeface="DM Sans Bold"/>
                  <a:sym typeface="DM Sans Bold"/>
                </a:rPr>
                <a:t>Search Requests</a:t>
              </a:r>
            </a:p>
          </p:txBody>
        </p:sp>
        <p:sp>
          <p:nvSpPr>
            <p:cNvPr name="TextBox 13" id="13"/>
            <p:cNvSpPr txBox="true"/>
            <p:nvPr/>
          </p:nvSpPr>
          <p:spPr>
            <a:xfrm rot="0">
              <a:off x="0" y="503554"/>
              <a:ext cx="4024036" cy="1957705"/>
            </a:xfrm>
            <a:prstGeom prst="rect">
              <a:avLst/>
            </a:prstGeom>
          </p:spPr>
          <p:txBody>
            <a:bodyPr anchor="t" rtlCol="false" tIns="0" lIns="0" bIns="0" rIns="0">
              <a:spAutoFit/>
            </a:bodyPr>
            <a:lstStyle/>
            <a:p>
              <a:pPr algn="l">
                <a:lnSpc>
                  <a:spcPts val="2940"/>
                </a:lnSpc>
              </a:pPr>
              <a:r>
                <a:rPr lang="en-US" sz="2100">
                  <a:solidFill>
                    <a:srgbClr val="737373"/>
                  </a:solidFill>
                  <a:latin typeface="DM Sans"/>
                  <a:ea typeface="DM Sans"/>
                  <a:cs typeface="DM Sans"/>
                  <a:sym typeface="DM Sans"/>
                </a:rPr>
                <a:t>allows the admin to quickly find specific store requests by user or store name.</a:t>
              </a:r>
            </a:p>
          </p:txBody>
        </p:sp>
      </p:grpSp>
      <p:grpSp>
        <p:nvGrpSpPr>
          <p:cNvPr name="Group 14" id="14"/>
          <p:cNvGrpSpPr/>
          <p:nvPr/>
        </p:nvGrpSpPr>
        <p:grpSpPr>
          <a:xfrm rot="0">
            <a:off x="14241273" y="6999526"/>
            <a:ext cx="3018027" cy="1102994"/>
            <a:chOff x="0" y="0"/>
            <a:chExt cx="4024036" cy="1470659"/>
          </a:xfrm>
        </p:grpSpPr>
        <p:sp>
          <p:nvSpPr>
            <p:cNvPr name="TextBox 15" id="15"/>
            <p:cNvSpPr txBox="true"/>
            <p:nvPr/>
          </p:nvSpPr>
          <p:spPr>
            <a:xfrm rot="0">
              <a:off x="0" y="-47625"/>
              <a:ext cx="4024036" cy="471804"/>
            </a:xfrm>
            <a:prstGeom prst="rect">
              <a:avLst/>
            </a:prstGeom>
          </p:spPr>
          <p:txBody>
            <a:bodyPr anchor="t" rtlCol="false" tIns="0" lIns="0" bIns="0" rIns="0">
              <a:spAutoFit/>
            </a:bodyPr>
            <a:lstStyle/>
            <a:p>
              <a:pPr algn="l">
                <a:lnSpc>
                  <a:spcPts val="2940"/>
                </a:lnSpc>
              </a:pPr>
              <a:r>
                <a:rPr lang="en-US" sz="2100" spc="-42">
                  <a:solidFill>
                    <a:srgbClr val="2BA98E"/>
                  </a:solidFill>
                  <a:latin typeface="DM Sans Bold"/>
                  <a:ea typeface="DM Sans Bold"/>
                  <a:cs typeface="DM Sans Bold"/>
                  <a:sym typeface="DM Sans Bold"/>
                </a:rPr>
                <a:t>VIEW</a:t>
              </a:r>
            </a:p>
          </p:txBody>
        </p:sp>
        <p:sp>
          <p:nvSpPr>
            <p:cNvPr name="TextBox 16" id="16"/>
            <p:cNvSpPr txBox="true"/>
            <p:nvPr/>
          </p:nvSpPr>
          <p:spPr>
            <a:xfrm rot="0">
              <a:off x="0" y="503554"/>
              <a:ext cx="4024036" cy="967105"/>
            </a:xfrm>
            <a:prstGeom prst="rect">
              <a:avLst/>
            </a:prstGeom>
          </p:spPr>
          <p:txBody>
            <a:bodyPr anchor="t" rtlCol="false" tIns="0" lIns="0" bIns="0" rIns="0">
              <a:spAutoFit/>
            </a:bodyPr>
            <a:lstStyle/>
            <a:p>
              <a:pPr algn="l">
                <a:lnSpc>
                  <a:spcPts val="2940"/>
                </a:lnSpc>
              </a:pPr>
              <a:r>
                <a:rPr lang="en-US" sz="2100">
                  <a:solidFill>
                    <a:srgbClr val="737373"/>
                  </a:solidFill>
                  <a:latin typeface="DM Sans"/>
                  <a:ea typeface="DM Sans"/>
                  <a:cs typeface="DM Sans"/>
                  <a:sym typeface="DM Sans"/>
                </a:rPr>
                <a:t>allowing the admin to view more details</a:t>
              </a:r>
            </a:p>
          </p:txBody>
        </p:sp>
      </p:grpSp>
      <p:grpSp>
        <p:nvGrpSpPr>
          <p:cNvPr name="Group 17" id="17"/>
          <p:cNvGrpSpPr/>
          <p:nvPr/>
        </p:nvGrpSpPr>
        <p:grpSpPr>
          <a:xfrm rot="0">
            <a:off x="-66675" y="7753271"/>
            <a:ext cx="3018027" cy="698499"/>
            <a:chOff x="0" y="0"/>
            <a:chExt cx="4024036" cy="931332"/>
          </a:xfrm>
        </p:grpSpPr>
        <p:sp>
          <p:nvSpPr>
            <p:cNvPr name="TextBox 18" id="18"/>
            <p:cNvSpPr txBox="true"/>
            <p:nvPr/>
          </p:nvSpPr>
          <p:spPr>
            <a:xfrm rot="0">
              <a:off x="0" y="-38100"/>
              <a:ext cx="4024036" cy="418252"/>
            </a:xfrm>
            <a:prstGeom prst="rect">
              <a:avLst/>
            </a:prstGeom>
          </p:spPr>
          <p:txBody>
            <a:bodyPr anchor="t" rtlCol="false" tIns="0" lIns="0" bIns="0" rIns="0">
              <a:spAutoFit/>
            </a:bodyPr>
            <a:lstStyle/>
            <a:p>
              <a:pPr algn="r">
                <a:lnSpc>
                  <a:spcPts val="2660"/>
                </a:lnSpc>
              </a:pPr>
              <a:r>
                <a:rPr lang="en-US" sz="1900" spc="-38">
                  <a:solidFill>
                    <a:srgbClr val="2BA98E"/>
                  </a:solidFill>
                  <a:latin typeface="DM Sans Bold"/>
                  <a:ea typeface="DM Sans Bold"/>
                  <a:cs typeface="DM Sans Bold"/>
                  <a:sym typeface="DM Sans Bold"/>
                </a:rPr>
                <a:t>APPROVE</a:t>
              </a:r>
            </a:p>
          </p:txBody>
        </p:sp>
        <p:sp>
          <p:nvSpPr>
            <p:cNvPr name="TextBox 19" id="19"/>
            <p:cNvSpPr txBox="true"/>
            <p:nvPr/>
          </p:nvSpPr>
          <p:spPr>
            <a:xfrm rot="0">
              <a:off x="0" y="459527"/>
              <a:ext cx="4024036" cy="471805"/>
            </a:xfrm>
            <a:prstGeom prst="rect">
              <a:avLst/>
            </a:prstGeom>
          </p:spPr>
          <p:txBody>
            <a:bodyPr anchor="t" rtlCol="false" tIns="0" lIns="0" bIns="0" rIns="0">
              <a:spAutoFit/>
            </a:bodyPr>
            <a:lstStyle/>
            <a:p>
              <a:pPr algn="r">
                <a:lnSpc>
                  <a:spcPts val="2940"/>
                </a:lnSpc>
              </a:pPr>
              <a:r>
                <a:rPr lang="en-US" sz="2100">
                  <a:solidFill>
                    <a:srgbClr val="737373"/>
                  </a:solidFill>
                  <a:latin typeface="DM Sans"/>
                  <a:ea typeface="DM Sans"/>
                  <a:cs typeface="DM Sans"/>
                  <a:sym typeface="DM Sans"/>
                </a:rPr>
                <a:t>approve the request</a:t>
              </a:r>
            </a:p>
          </p:txBody>
        </p:sp>
      </p:grpSp>
      <p:sp>
        <p:nvSpPr>
          <p:cNvPr name="Freeform 20" id="20"/>
          <p:cNvSpPr/>
          <p:nvPr/>
        </p:nvSpPr>
        <p:spPr>
          <a:xfrm flipH="false" flipV="false" rot="0">
            <a:off x="-610470" y="-348616"/>
            <a:ext cx="3297391" cy="2162026"/>
          </a:xfrm>
          <a:custGeom>
            <a:avLst/>
            <a:gdLst/>
            <a:ahLst/>
            <a:cxnLst/>
            <a:rect r="r" b="b" t="t" l="l"/>
            <a:pathLst>
              <a:path h="2162026" w="3297391">
                <a:moveTo>
                  <a:pt x="0" y="0"/>
                </a:moveTo>
                <a:lnTo>
                  <a:pt x="3297390" y="0"/>
                </a:lnTo>
                <a:lnTo>
                  <a:pt x="3297390" y="2162025"/>
                </a:lnTo>
                <a:lnTo>
                  <a:pt x="0" y="2162025"/>
                </a:lnTo>
                <a:lnTo>
                  <a:pt x="0" y="0"/>
                </a:lnTo>
                <a:close/>
              </a:path>
            </a:pathLst>
          </a:custGeom>
          <a:blipFill>
            <a:blip r:embed="rId4"/>
            <a:stretch>
              <a:fillRect l="0" t="0" r="0" b="0"/>
            </a:stretch>
          </a:blipFill>
        </p:spPr>
      </p:sp>
    </p:spTree>
  </p:cSld>
  <p:clrMapOvr>
    <a:masterClrMapping/>
  </p:clrMapOvr>
  <p:transition spd="fast">
    <p:fade/>
  </p:transition>
</p:sld>
</file>

<file path=ppt/slides/slide5.xml><?xml version="1.0" encoding="utf-8"?>
<p:sld xmlns:p="http://schemas.openxmlformats.org/presentationml/2006/main" xmlns:a="http://schemas.openxmlformats.org/drawingml/2006/main" xmlns:r="http://schemas.openxmlformats.org/officeDocument/2006/relationships">
  <p:cSld>
    <p:bg>
      <p:bgPr>
        <a:solidFill>
          <a:srgbClr val="2BA98E"/>
        </a:solidFill>
      </p:bgPr>
    </p:bg>
    <p:spTree>
      <p:nvGrpSpPr>
        <p:cNvPr id="1" name=""/>
        <p:cNvGrpSpPr/>
        <p:nvPr/>
      </p:nvGrpSpPr>
      <p:grpSpPr>
        <a:xfrm>
          <a:off x="0" y="0"/>
          <a:ext cx="0" cy="0"/>
          <a:chOff x="0" y="0"/>
          <a:chExt cx="0" cy="0"/>
        </a:xfrm>
      </p:grpSpPr>
      <p:grpSp>
        <p:nvGrpSpPr>
          <p:cNvPr name="Group 2" id="2"/>
          <p:cNvGrpSpPr/>
          <p:nvPr/>
        </p:nvGrpSpPr>
        <p:grpSpPr>
          <a:xfrm rot="0">
            <a:off x="0" y="0"/>
            <a:ext cx="18288000" cy="10287000"/>
            <a:chOff x="0" y="0"/>
            <a:chExt cx="6186311" cy="3479800"/>
          </a:xfrm>
        </p:grpSpPr>
        <p:sp>
          <p:nvSpPr>
            <p:cNvPr name="Freeform 3" id="3"/>
            <p:cNvSpPr/>
            <p:nvPr/>
          </p:nvSpPr>
          <p:spPr>
            <a:xfrm flipH="false" flipV="false" rot="0">
              <a:off x="0" y="0"/>
              <a:ext cx="6186311" cy="3479800"/>
            </a:xfrm>
            <a:custGeom>
              <a:avLst/>
              <a:gdLst/>
              <a:ahLst/>
              <a:cxnLst/>
              <a:rect r="r" b="b" t="t" l="l"/>
              <a:pathLst>
                <a:path h="3479800" w="6186311">
                  <a:moveTo>
                    <a:pt x="0" y="0"/>
                  </a:moveTo>
                  <a:lnTo>
                    <a:pt x="0" y="3479800"/>
                  </a:lnTo>
                  <a:lnTo>
                    <a:pt x="6186311" y="3479800"/>
                  </a:lnTo>
                  <a:lnTo>
                    <a:pt x="6186311" y="0"/>
                  </a:lnTo>
                  <a:lnTo>
                    <a:pt x="0" y="0"/>
                  </a:lnTo>
                  <a:close/>
                  <a:moveTo>
                    <a:pt x="6125351" y="3418840"/>
                  </a:moveTo>
                  <a:lnTo>
                    <a:pt x="59690" y="3418840"/>
                  </a:lnTo>
                  <a:lnTo>
                    <a:pt x="59690" y="59690"/>
                  </a:lnTo>
                  <a:lnTo>
                    <a:pt x="6125351" y="59690"/>
                  </a:lnTo>
                  <a:lnTo>
                    <a:pt x="6125351" y="3418840"/>
                  </a:lnTo>
                  <a:close/>
                </a:path>
              </a:pathLst>
            </a:custGeom>
            <a:solidFill>
              <a:srgbClr val="FDFDFD"/>
            </a:solidFill>
          </p:spPr>
        </p:sp>
      </p:grpSp>
      <p:grpSp>
        <p:nvGrpSpPr>
          <p:cNvPr name="Group 4" id="4"/>
          <p:cNvGrpSpPr/>
          <p:nvPr/>
        </p:nvGrpSpPr>
        <p:grpSpPr>
          <a:xfrm rot="0">
            <a:off x="10500565" y="2808739"/>
            <a:ext cx="7234394" cy="2145397"/>
            <a:chOff x="0" y="0"/>
            <a:chExt cx="9645858" cy="2860530"/>
          </a:xfrm>
        </p:grpSpPr>
        <p:sp>
          <p:nvSpPr>
            <p:cNvPr name="TextBox 5" id="5"/>
            <p:cNvSpPr txBox="true"/>
            <p:nvPr/>
          </p:nvSpPr>
          <p:spPr>
            <a:xfrm rot="0">
              <a:off x="0" y="385734"/>
              <a:ext cx="9645858" cy="2474796"/>
            </a:xfrm>
            <a:prstGeom prst="rect">
              <a:avLst/>
            </a:prstGeom>
          </p:spPr>
          <p:txBody>
            <a:bodyPr anchor="t" rtlCol="false" tIns="0" lIns="0" bIns="0" rIns="0">
              <a:spAutoFit/>
            </a:bodyPr>
            <a:lstStyle/>
            <a:p>
              <a:pPr algn="l">
                <a:lnSpc>
                  <a:spcPts val="4839"/>
                </a:lnSpc>
              </a:pPr>
              <a:r>
                <a:rPr lang="en-US" sz="4399" spc="-219">
                  <a:solidFill>
                    <a:srgbClr val="FDFDFD"/>
                  </a:solidFill>
                  <a:latin typeface="DM Sans Bold"/>
                  <a:ea typeface="DM Sans Bold"/>
                  <a:cs typeface="DM Sans Bold"/>
                  <a:sym typeface="DM Sans Bold"/>
                </a:rPr>
                <a:t>Inefficient Market Linkages and Limited Agro-Processing Access</a:t>
              </a:r>
            </a:p>
          </p:txBody>
        </p:sp>
        <p:sp>
          <p:nvSpPr>
            <p:cNvPr name="TextBox 6" id="6"/>
            <p:cNvSpPr txBox="true"/>
            <p:nvPr/>
          </p:nvSpPr>
          <p:spPr>
            <a:xfrm rot="0">
              <a:off x="0" y="-28575"/>
              <a:ext cx="9645858" cy="376209"/>
            </a:xfrm>
            <a:prstGeom prst="rect">
              <a:avLst/>
            </a:prstGeom>
          </p:spPr>
          <p:txBody>
            <a:bodyPr anchor="t" rtlCol="false" tIns="0" lIns="0" bIns="0" rIns="0">
              <a:spAutoFit/>
            </a:bodyPr>
            <a:lstStyle/>
            <a:p>
              <a:pPr algn="l" rtl="true">
                <a:lnSpc>
                  <a:spcPts val="2453"/>
                </a:lnSpc>
              </a:pPr>
              <a:r>
                <a:rPr lang="ar-EG" sz="1752" spc="87">
                  <a:solidFill>
                    <a:srgbClr val="FDFDFD"/>
                  </a:solidFill>
                  <a:latin typeface="DM Sans Bold"/>
                  <a:ea typeface="DM Sans Bold"/>
                  <a:cs typeface="DM Sans Bold"/>
                  <a:sym typeface="DM Sans Bold"/>
                  <a:rtl val="true"/>
                </a:rPr>
                <a:t>؛</a:t>
              </a:r>
              <a:r>
                <a:rPr lang="en-US" sz="1752" spc="87">
                  <a:solidFill>
                    <a:srgbClr val="FDFDFD"/>
                  </a:solidFill>
                  <a:latin typeface="DM Sans Bold"/>
                  <a:ea typeface="DM Sans Bold"/>
                  <a:cs typeface="DM Sans Bold"/>
                  <a:sym typeface="DM Sans Bold"/>
                </a:rPr>
                <a:t>PROBLEM STATEMENT</a:t>
              </a:r>
              <a:r>
                <a:rPr lang="ar-EG" sz="1752" spc="87">
                  <a:solidFill>
                    <a:srgbClr val="FDFDFD"/>
                  </a:solidFill>
                  <a:latin typeface="DM Sans Bold"/>
                  <a:ea typeface="DM Sans Bold"/>
                  <a:cs typeface="DM Sans Bold"/>
                  <a:sym typeface="DM Sans Bold"/>
                  <a:rtl val="true"/>
                </a:rPr>
                <a:t> </a:t>
              </a:r>
            </a:p>
          </p:txBody>
        </p:sp>
      </p:grpSp>
      <p:sp>
        <p:nvSpPr>
          <p:cNvPr name="TextBox 7" id="7"/>
          <p:cNvSpPr txBox="true"/>
          <p:nvPr/>
        </p:nvSpPr>
        <p:spPr>
          <a:xfrm rot="0">
            <a:off x="10557715" y="5239611"/>
            <a:ext cx="6606335" cy="1163319"/>
          </a:xfrm>
          <a:prstGeom prst="rect">
            <a:avLst/>
          </a:prstGeom>
        </p:spPr>
        <p:txBody>
          <a:bodyPr anchor="t" rtlCol="false" tIns="0" lIns="0" bIns="0" rIns="0">
            <a:spAutoFit/>
          </a:bodyPr>
          <a:lstStyle/>
          <a:p>
            <a:pPr algn="l">
              <a:lnSpc>
                <a:spcPts val="3080"/>
              </a:lnSpc>
            </a:pPr>
            <a:r>
              <a:rPr lang="en-US" sz="2200" spc="-44">
                <a:solidFill>
                  <a:srgbClr val="FDFDFD"/>
                </a:solidFill>
                <a:latin typeface="DM Sans"/>
                <a:ea typeface="DM Sans"/>
                <a:cs typeface="DM Sans"/>
                <a:sym typeface="DM Sans"/>
              </a:rPr>
              <a:t>Challenges in accessing suitable markets and limited processing capabilities reduce product value and farmer profits.</a:t>
            </a:r>
          </a:p>
        </p:txBody>
      </p:sp>
      <p:sp>
        <p:nvSpPr>
          <p:cNvPr name="Freeform 8" id="8"/>
          <p:cNvSpPr/>
          <p:nvPr/>
        </p:nvSpPr>
        <p:spPr>
          <a:xfrm flipH="false" flipV="false" rot="0">
            <a:off x="134471" y="1974554"/>
            <a:ext cx="9684759" cy="7283746"/>
          </a:xfrm>
          <a:custGeom>
            <a:avLst/>
            <a:gdLst/>
            <a:ahLst/>
            <a:cxnLst/>
            <a:rect r="r" b="b" t="t" l="l"/>
            <a:pathLst>
              <a:path h="7283746" w="9684759">
                <a:moveTo>
                  <a:pt x="0" y="0"/>
                </a:moveTo>
                <a:lnTo>
                  <a:pt x="9684758" y="0"/>
                </a:lnTo>
                <a:lnTo>
                  <a:pt x="9684758" y="7283746"/>
                </a:lnTo>
                <a:lnTo>
                  <a:pt x="0" y="7283746"/>
                </a:lnTo>
                <a:lnTo>
                  <a:pt x="0" y="0"/>
                </a:lnTo>
                <a:close/>
              </a:path>
            </a:pathLst>
          </a:custGeom>
          <a:blipFill>
            <a:blip r:embed="rId2"/>
            <a:stretch>
              <a:fillRect l="0" t="0" r="0" b="0"/>
            </a:stretch>
          </a:blipFill>
        </p:spPr>
      </p:sp>
      <p:sp>
        <p:nvSpPr>
          <p:cNvPr name="TextBox 9" id="9"/>
          <p:cNvSpPr txBox="true"/>
          <p:nvPr/>
        </p:nvSpPr>
        <p:spPr>
          <a:xfrm rot="0">
            <a:off x="15875034" y="9216415"/>
            <a:ext cx="1384266" cy="287664"/>
          </a:xfrm>
          <a:prstGeom prst="rect">
            <a:avLst/>
          </a:prstGeom>
        </p:spPr>
        <p:txBody>
          <a:bodyPr anchor="t" rtlCol="false" tIns="0" lIns="0" bIns="0" rIns="0">
            <a:spAutoFit/>
          </a:bodyPr>
          <a:lstStyle/>
          <a:p>
            <a:pPr algn="r" marL="0" indent="0" lvl="0">
              <a:lnSpc>
                <a:spcPts val="2380"/>
              </a:lnSpc>
              <a:spcBef>
                <a:spcPct val="0"/>
              </a:spcBef>
            </a:pPr>
            <a:r>
              <a:rPr lang="en-US" sz="1700" spc="85" u="none">
                <a:solidFill>
                  <a:srgbClr val="008037"/>
                </a:solidFill>
                <a:latin typeface="DM Sans Bold"/>
                <a:ea typeface="DM Sans Bold"/>
                <a:cs typeface="DM Sans Bold"/>
                <a:sym typeface="DM Sans Bold"/>
              </a:rPr>
              <a:t>NEXT</a:t>
            </a:r>
          </a:p>
        </p:txBody>
      </p:sp>
      <p:sp>
        <p:nvSpPr>
          <p:cNvPr name="TextBox 10" id="10"/>
          <p:cNvSpPr txBox="true"/>
          <p:nvPr/>
        </p:nvSpPr>
        <p:spPr>
          <a:xfrm rot="0">
            <a:off x="11333518" y="7459443"/>
            <a:ext cx="11343543" cy="3092275"/>
          </a:xfrm>
          <a:prstGeom prst="rect">
            <a:avLst/>
          </a:prstGeom>
        </p:spPr>
        <p:txBody>
          <a:bodyPr anchor="t" rtlCol="false" tIns="0" lIns="0" bIns="0" rIns="0">
            <a:spAutoFit/>
          </a:bodyPr>
          <a:lstStyle/>
          <a:p>
            <a:pPr algn="ctr">
              <a:lnSpc>
                <a:spcPts val="17373"/>
              </a:lnSpc>
            </a:pPr>
            <a:r>
              <a:rPr lang="en-US" sz="21717" spc="1628">
                <a:solidFill>
                  <a:srgbClr val="EFEFEF">
                    <a:alpha val="24706"/>
                  </a:srgbClr>
                </a:solidFill>
                <a:latin typeface="Cooper Hewitt Heavy Italics"/>
                <a:ea typeface="Cooper Hewitt Heavy Italics"/>
                <a:cs typeface="Cooper Hewitt Heavy Italics"/>
                <a:sym typeface="Cooper Hewitt Heavy Italics"/>
              </a:rPr>
              <a:t>1</a:t>
            </a:r>
          </a:p>
        </p:txBody>
      </p:sp>
      <p:grpSp>
        <p:nvGrpSpPr>
          <p:cNvPr name="Group 11" id="11"/>
          <p:cNvGrpSpPr/>
          <p:nvPr/>
        </p:nvGrpSpPr>
        <p:grpSpPr>
          <a:xfrm rot="0">
            <a:off x="1246118" y="2182385"/>
            <a:ext cx="7944303" cy="4470735"/>
            <a:chOff x="0" y="0"/>
            <a:chExt cx="10592404" cy="5960981"/>
          </a:xfrm>
        </p:grpSpPr>
        <p:pic>
          <p:nvPicPr>
            <p:cNvPr name="Picture 12" id="12">
              <a:hlinkClick action="ppaction://media"/>
            </p:cNvPr>
            <p:cNvPicPr>
              <a:picLocks noChangeAspect="true"/>
            </p:cNvPicPr>
            <p:nvPr>
              <a:videoFile r:link="rId4"/>
              <p:extLst>
                <p:ext uri="{DAA4B4D4-6D71-4841-9C94-3DE7FCFB9230}">
                  <p14:media xmlns:p14="http://schemas.microsoft.com/office/powerpoint/2010/main" r:embed="rId5"/>
                </p:ext>
              </p:extLst>
            </p:nvPr>
          </p:nvPicPr>
          <p:blipFill>
            <a:blip r:embed="rId3"/>
            <a:srcRect l="0" t="826" r="0" b="826"/>
            <a:stretch>
              <a:fillRect/>
            </a:stretch>
          </p:blipFill>
          <p:spPr>
            <a:xfrm flipH="false" flipV="false">
              <a:off x="0" y="0"/>
              <a:ext cx="10592404" cy="5960981"/>
            </a:xfrm>
            <a:prstGeom prst="rect">
              <a:avLst/>
            </a:prstGeom>
          </p:spPr>
        </p:pic>
      </p:grpSp>
      <p:sp>
        <p:nvSpPr>
          <p:cNvPr name="Freeform 13" id="13"/>
          <p:cNvSpPr/>
          <p:nvPr/>
        </p:nvSpPr>
        <p:spPr>
          <a:xfrm flipH="false" flipV="false" rot="0">
            <a:off x="-610470" y="-348616"/>
            <a:ext cx="3297391" cy="2162026"/>
          </a:xfrm>
          <a:custGeom>
            <a:avLst/>
            <a:gdLst/>
            <a:ahLst/>
            <a:cxnLst/>
            <a:rect r="r" b="b" t="t" l="l"/>
            <a:pathLst>
              <a:path h="2162026" w="3297391">
                <a:moveTo>
                  <a:pt x="0" y="0"/>
                </a:moveTo>
                <a:lnTo>
                  <a:pt x="3297390" y="0"/>
                </a:lnTo>
                <a:lnTo>
                  <a:pt x="3297390" y="2162025"/>
                </a:lnTo>
                <a:lnTo>
                  <a:pt x="0" y="2162025"/>
                </a:lnTo>
                <a:lnTo>
                  <a:pt x="0" y="0"/>
                </a:lnTo>
                <a:close/>
              </a:path>
            </a:pathLst>
          </a:custGeom>
          <a:blipFill>
            <a:blip r:embed="rId6"/>
            <a:stretch>
              <a:fillRect l="0" t="0" r="0" b="0"/>
            </a:stretch>
          </a:blipFill>
        </p:spPr>
      </p:sp>
    </p:spTree>
  </p:cSld>
  <p:clrMapOvr>
    <a:masterClrMapping/>
  </p:clrMapOvr>
  <p:transition spd="fast">
    <p:fade/>
  </p:transition>
  <p:timing>
    <p:tnLst>
      <p:par>
        <p:cTn dur="indefinite" restart="never" nodeType="tmRoot">
          <p:childTnLst>
            <p:video>
              <p:cMediaNode vol="100000">
                <p:cTn fill="hold" display="false">
                  <p:stCondLst>
                    <p:cond delay="indefinite"/>
                  </p:stCondLst>
                </p:cTn>
                <p:tgtEl>
                  <p:spTgt spid="12"/>
                </p:tgtEl>
              </p:cMediaNode>
            </p:video>
          </p:childTnLst>
        </p:cTn>
      </p:par>
    </p:tnLst>
  </p:timing>
</p:sld>
</file>

<file path=ppt/slides/slide50.xml><?xml version="1.0" encoding="utf-8"?>
<p:sld xmlns:p="http://schemas.openxmlformats.org/presentationml/2006/main" xmlns:a="http://schemas.openxmlformats.org/drawingml/2006/main" xmlns:r="http://schemas.openxmlformats.org/officeDocument/2006/relationships">
  <p:cSld>
    <p:bg>
      <p:bgPr>
        <a:solidFill>
          <a:srgbClr val="F2F2F0"/>
        </a:solidFill>
      </p:bgPr>
    </p:bg>
    <p:spTree>
      <p:nvGrpSpPr>
        <p:cNvPr id="1" name=""/>
        <p:cNvGrpSpPr/>
        <p:nvPr/>
      </p:nvGrpSpPr>
      <p:grpSpPr>
        <a:xfrm>
          <a:off x="0" y="0"/>
          <a:ext cx="0" cy="0"/>
          <a:chOff x="0" y="0"/>
          <a:chExt cx="0" cy="0"/>
        </a:xfrm>
      </p:grpSpPr>
      <p:grpSp>
        <p:nvGrpSpPr>
          <p:cNvPr name="Group 2" id="2"/>
          <p:cNvGrpSpPr/>
          <p:nvPr/>
        </p:nvGrpSpPr>
        <p:grpSpPr>
          <a:xfrm rot="0">
            <a:off x="0" y="0"/>
            <a:ext cx="18288000" cy="10287000"/>
            <a:chOff x="0" y="0"/>
            <a:chExt cx="24384000" cy="13716000"/>
          </a:xfrm>
        </p:grpSpPr>
        <p:pic>
          <p:nvPicPr>
            <p:cNvPr name="Picture 3" id="3">
              <a:hlinkClick action="ppaction://media"/>
            </p:cNvPr>
            <p:cNvPicPr>
              <a:picLocks noChangeAspect="true"/>
            </p:cNvPicPr>
            <p:nvPr>
              <a:videoFile r:link="rId3"/>
              <p:extLst>
                <p:ext uri="{DAA4B4D4-6D71-4841-9C94-3DE7FCFB9230}">
                  <p14:media xmlns:p14="http://schemas.microsoft.com/office/powerpoint/2010/main" r:embed="rId4"/>
                </p:ext>
              </p:extLst>
            </p:nvPr>
          </p:nvPicPr>
          <p:blipFill>
            <a:blip r:embed="rId2"/>
            <a:srcRect l="0" t="0" r="0" b="0"/>
            <a:stretch>
              <a:fillRect/>
            </a:stretch>
          </p:blipFill>
          <p:spPr>
            <a:xfrm flipH="false" flipV="false" rot="0">
              <a:off x="0" y="0"/>
              <a:ext cx="24384000" cy="13716000"/>
            </a:xfrm>
            <a:prstGeom prst="rect">
              <a:avLst/>
            </a:prstGeom>
          </p:spPr>
        </p:pic>
      </p:grpSp>
      <p:sp>
        <p:nvSpPr>
          <p:cNvPr name="Freeform 4" id="4"/>
          <p:cNvSpPr/>
          <p:nvPr/>
        </p:nvSpPr>
        <p:spPr>
          <a:xfrm flipH="false" flipV="false" rot="0">
            <a:off x="15457334" y="-310438"/>
            <a:ext cx="3297391" cy="2162026"/>
          </a:xfrm>
          <a:custGeom>
            <a:avLst/>
            <a:gdLst/>
            <a:ahLst/>
            <a:cxnLst/>
            <a:rect r="r" b="b" t="t" l="l"/>
            <a:pathLst>
              <a:path h="2162026" w="3297391">
                <a:moveTo>
                  <a:pt x="0" y="0"/>
                </a:moveTo>
                <a:lnTo>
                  <a:pt x="3297391" y="0"/>
                </a:lnTo>
                <a:lnTo>
                  <a:pt x="3297391" y="2162025"/>
                </a:lnTo>
                <a:lnTo>
                  <a:pt x="0" y="2162025"/>
                </a:lnTo>
                <a:lnTo>
                  <a:pt x="0" y="0"/>
                </a:lnTo>
                <a:close/>
              </a:path>
            </a:pathLst>
          </a:custGeom>
          <a:blipFill>
            <a:blip r:embed="rId5"/>
            <a:stretch>
              <a:fillRect l="0" t="0" r="0" b="0"/>
            </a:stretch>
          </a:blipFill>
        </p:spPr>
      </p:sp>
    </p:spTree>
  </p:cSld>
  <p:clrMapOvr>
    <a:masterClrMapping/>
  </p:clrMapOvr>
  <p:transition spd="fast">
    <p:fade/>
  </p:transition>
  <p:timing>
    <p:tnLst>
      <p:par>
        <p:cTn dur="indefinite" restart="never" nodeType="tmRoot">
          <p:childTnLst>
            <p:video>
              <p:cMediaNode vol="100000">
                <p:cTn fill="hold" display="false">
                  <p:stCondLst>
                    <p:cond delay="indefinite"/>
                  </p:stCondLst>
                </p:cTn>
                <p:tgtEl>
                  <p:spTgt spid="3"/>
                </p:tgtEl>
              </p:cMediaNode>
            </p:video>
          </p:childTnLst>
        </p:cTn>
      </p:par>
    </p:tnLst>
  </p:timing>
</p:sld>
</file>

<file path=ppt/slides/slide51.xml><?xml version="1.0" encoding="utf-8"?>
<p:sld xmlns:p="http://schemas.openxmlformats.org/presentationml/2006/main" xmlns:a="http://schemas.openxmlformats.org/drawingml/2006/main" xmlns:r="http://schemas.openxmlformats.org/officeDocument/2006/relationships">
  <p:cSld>
    <p:bg>
      <p:bgPr>
        <a:solidFill>
          <a:srgbClr val="F2F2F0"/>
        </a:solidFill>
      </p:bgPr>
    </p:bg>
    <p:spTree>
      <p:nvGrpSpPr>
        <p:cNvPr id="1" name=""/>
        <p:cNvGrpSpPr/>
        <p:nvPr/>
      </p:nvGrpSpPr>
      <p:grpSpPr>
        <a:xfrm>
          <a:off x="0" y="0"/>
          <a:ext cx="0" cy="0"/>
          <a:chOff x="0" y="0"/>
          <a:chExt cx="0" cy="0"/>
        </a:xfrm>
      </p:grpSpPr>
      <p:grpSp>
        <p:nvGrpSpPr>
          <p:cNvPr name="Group 2" id="2"/>
          <p:cNvGrpSpPr/>
          <p:nvPr/>
        </p:nvGrpSpPr>
        <p:grpSpPr>
          <a:xfrm rot="0">
            <a:off x="0" y="0"/>
            <a:ext cx="18288000" cy="10287000"/>
            <a:chOff x="0" y="0"/>
            <a:chExt cx="24384000" cy="13716000"/>
          </a:xfrm>
        </p:grpSpPr>
        <p:pic>
          <p:nvPicPr>
            <p:cNvPr name="Picture 3" id="3">
              <a:hlinkClick action="ppaction://media"/>
            </p:cNvPr>
            <p:cNvPicPr>
              <a:picLocks noChangeAspect="true"/>
            </p:cNvPicPr>
            <p:nvPr>
              <a:videoFile r:link="rId3"/>
              <p:extLst>
                <p:ext uri="{DAA4B4D4-6D71-4841-9C94-3DE7FCFB9230}">
                  <p14:media xmlns:p14="http://schemas.microsoft.com/office/powerpoint/2010/main" r:embed="rId4"/>
                </p:ext>
              </p:extLst>
            </p:nvPr>
          </p:nvPicPr>
          <p:blipFill>
            <a:blip r:embed="rId2"/>
            <a:srcRect l="0" t="0" r="0" b="0"/>
            <a:stretch>
              <a:fillRect/>
            </a:stretch>
          </p:blipFill>
          <p:spPr>
            <a:xfrm flipH="false" flipV="false" rot="0">
              <a:off x="0" y="0"/>
              <a:ext cx="24384000" cy="13716000"/>
            </a:xfrm>
            <a:prstGeom prst="rect">
              <a:avLst/>
            </a:prstGeom>
          </p:spPr>
        </p:pic>
      </p:grpSp>
      <p:sp>
        <p:nvSpPr>
          <p:cNvPr name="Freeform 4" id="4"/>
          <p:cNvSpPr/>
          <p:nvPr/>
        </p:nvSpPr>
        <p:spPr>
          <a:xfrm flipH="false" flipV="false" rot="0">
            <a:off x="-610470" y="-348616"/>
            <a:ext cx="3297391" cy="2162026"/>
          </a:xfrm>
          <a:custGeom>
            <a:avLst/>
            <a:gdLst/>
            <a:ahLst/>
            <a:cxnLst/>
            <a:rect r="r" b="b" t="t" l="l"/>
            <a:pathLst>
              <a:path h="2162026" w="3297391">
                <a:moveTo>
                  <a:pt x="0" y="0"/>
                </a:moveTo>
                <a:lnTo>
                  <a:pt x="3297390" y="0"/>
                </a:lnTo>
                <a:lnTo>
                  <a:pt x="3297390" y="2162025"/>
                </a:lnTo>
                <a:lnTo>
                  <a:pt x="0" y="2162025"/>
                </a:lnTo>
                <a:lnTo>
                  <a:pt x="0" y="0"/>
                </a:lnTo>
                <a:close/>
              </a:path>
            </a:pathLst>
          </a:custGeom>
          <a:blipFill>
            <a:blip r:embed="rId5"/>
            <a:stretch>
              <a:fillRect l="0" t="0" r="0" b="0"/>
            </a:stretch>
          </a:blipFill>
        </p:spPr>
      </p:sp>
    </p:spTree>
  </p:cSld>
  <p:clrMapOvr>
    <a:masterClrMapping/>
  </p:clrMapOvr>
  <p:transition spd="fast">
    <p:fade/>
  </p:transition>
  <p:timing>
    <p:tnLst>
      <p:par>
        <p:cTn dur="indefinite" restart="never" nodeType="tmRoot">
          <p:childTnLst>
            <p:video>
              <p:cMediaNode vol="100000">
                <p:cTn fill="hold" display="false">
                  <p:stCondLst>
                    <p:cond delay="indefinite"/>
                  </p:stCondLst>
                </p:cTn>
                <p:tgtEl>
                  <p:spTgt spid="3"/>
                </p:tgtEl>
              </p:cMediaNode>
            </p:video>
          </p:childTnLst>
        </p:cTn>
      </p:par>
    </p:tnLst>
  </p:timing>
</p:sld>
</file>

<file path=ppt/slides/slide52.xml><?xml version="1.0" encoding="utf-8"?>
<p:sld xmlns:p="http://schemas.openxmlformats.org/presentationml/2006/main" xmlns:a="http://schemas.openxmlformats.org/drawingml/2006/main" xmlns:r="http://schemas.openxmlformats.org/officeDocument/2006/relationships">
  <p:cSld>
    <p:bg>
      <p:bgPr>
        <a:solidFill>
          <a:srgbClr val="F2F2F0"/>
        </a:solidFill>
      </p:bgPr>
    </p:bg>
    <p:spTree>
      <p:nvGrpSpPr>
        <p:cNvPr id="1" name=""/>
        <p:cNvGrpSpPr/>
        <p:nvPr/>
      </p:nvGrpSpPr>
      <p:grpSpPr>
        <a:xfrm>
          <a:off x="0" y="0"/>
          <a:ext cx="0" cy="0"/>
          <a:chOff x="0" y="0"/>
          <a:chExt cx="0" cy="0"/>
        </a:xfrm>
      </p:grpSpPr>
      <p:grpSp>
        <p:nvGrpSpPr>
          <p:cNvPr name="Group 2" id="2"/>
          <p:cNvGrpSpPr/>
          <p:nvPr/>
        </p:nvGrpSpPr>
        <p:grpSpPr>
          <a:xfrm rot="0">
            <a:off x="0" y="0"/>
            <a:ext cx="18288000" cy="10287000"/>
            <a:chOff x="0" y="0"/>
            <a:chExt cx="24384000" cy="13716000"/>
          </a:xfrm>
        </p:grpSpPr>
        <p:pic>
          <p:nvPicPr>
            <p:cNvPr name="Picture 3" id="3">
              <a:hlinkClick action="ppaction://media"/>
            </p:cNvPr>
            <p:cNvPicPr>
              <a:picLocks noChangeAspect="true"/>
            </p:cNvPicPr>
            <p:nvPr>
              <a:videoFile r:link="rId3"/>
              <p:extLst>
                <p:ext uri="{DAA4B4D4-6D71-4841-9C94-3DE7FCFB9230}">
                  <p14:media xmlns:p14="http://schemas.microsoft.com/office/powerpoint/2010/main" r:embed="rId4"/>
                </p:ext>
              </p:extLst>
            </p:nvPr>
          </p:nvPicPr>
          <p:blipFill>
            <a:blip r:embed="rId2"/>
            <a:srcRect l="0" t="0" r="0" b="0"/>
            <a:stretch>
              <a:fillRect/>
            </a:stretch>
          </p:blipFill>
          <p:spPr>
            <a:xfrm flipH="false" flipV="false" rot="0">
              <a:off x="0" y="0"/>
              <a:ext cx="24384000" cy="13716000"/>
            </a:xfrm>
            <a:prstGeom prst="rect">
              <a:avLst/>
            </a:prstGeom>
          </p:spPr>
        </p:pic>
      </p:grpSp>
      <p:sp>
        <p:nvSpPr>
          <p:cNvPr name="Freeform 4" id="4"/>
          <p:cNvSpPr/>
          <p:nvPr/>
        </p:nvSpPr>
        <p:spPr>
          <a:xfrm flipH="false" flipV="false" rot="0">
            <a:off x="-610470" y="-348616"/>
            <a:ext cx="3297391" cy="2162026"/>
          </a:xfrm>
          <a:custGeom>
            <a:avLst/>
            <a:gdLst/>
            <a:ahLst/>
            <a:cxnLst/>
            <a:rect r="r" b="b" t="t" l="l"/>
            <a:pathLst>
              <a:path h="2162026" w="3297391">
                <a:moveTo>
                  <a:pt x="0" y="0"/>
                </a:moveTo>
                <a:lnTo>
                  <a:pt x="3297390" y="0"/>
                </a:lnTo>
                <a:lnTo>
                  <a:pt x="3297390" y="2162025"/>
                </a:lnTo>
                <a:lnTo>
                  <a:pt x="0" y="2162025"/>
                </a:lnTo>
                <a:lnTo>
                  <a:pt x="0" y="0"/>
                </a:lnTo>
                <a:close/>
              </a:path>
            </a:pathLst>
          </a:custGeom>
          <a:blipFill>
            <a:blip r:embed="rId5"/>
            <a:stretch>
              <a:fillRect l="0" t="0" r="0" b="0"/>
            </a:stretch>
          </a:blipFill>
        </p:spPr>
      </p:sp>
    </p:spTree>
  </p:cSld>
  <p:clrMapOvr>
    <a:masterClrMapping/>
  </p:clrMapOvr>
  <p:transition spd="fast">
    <p:fade/>
  </p:transition>
  <p:timing>
    <p:tnLst>
      <p:par>
        <p:cTn dur="indefinite" restart="never" nodeType="tmRoot">
          <p:childTnLst>
            <p:video>
              <p:cMediaNode vol="100000">
                <p:cTn fill="hold" display="false">
                  <p:stCondLst>
                    <p:cond delay="indefinite"/>
                  </p:stCondLst>
                </p:cTn>
                <p:tgtEl>
                  <p:spTgt spid="3"/>
                </p:tgtEl>
              </p:cMediaNode>
            </p:video>
          </p:childTnLst>
        </p:cTn>
      </p:par>
    </p:tnLst>
  </p:timing>
</p:sld>
</file>

<file path=ppt/slides/slide53.xml><?xml version="1.0" encoding="utf-8"?>
<p:sld xmlns:p="http://schemas.openxmlformats.org/presentationml/2006/main" xmlns:a="http://schemas.openxmlformats.org/drawingml/2006/main" xmlns:r="http://schemas.openxmlformats.org/officeDocument/2006/relationships">
  <p:cSld>
    <p:bg>
      <p:bgPr>
        <a:solidFill>
          <a:srgbClr val="F2F2F0"/>
        </a:solidFill>
      </p:bgPr>
    </p:bg>
    <p:spTree>
      <p:nvGrpSpPr>
        <p:cNvPr id="1" name=""/>
        <p:cNvGrpSpPr/>
        <p:nvPr/>
      </p:nvGrpSpPr>
      <p:grpSpPr>
        <a:xfrm>
          <a:off x="0" y="0"/>
          <a:ext cx="0" cy="0"/>
          <a:chOff x="0" y="0"/>
          <a:chExt cx="0" cy="0"/>
        </a:xfrm>
      </p:grpSpPr>
      <p:pic>
        <p:nvPicPr>
          <p:cNvPr name="Picture 2" id="2">
            <a:hlinkClick action="ppaction://media"/>
          </p:cNvPr>
          <p:cNvPicPr>
            <a:picLocks noChangeAspect="true"/>
          </p:cNvPicPr>
          <p:nvPr>
            <a:videoFile r:link="rId3"/>
            <p:extLst>
              <p:ext uri="{DAA4B4D4-6D71-4841-9C94-3DE7FCFB9230}">
                <p14:media xmlns:p14="http://schemas.microsoft.com/office/powerpoint/2010/main" r:embed="rId4"/>
              </p:ext>
            </p:extLst>
          </p:nvPr>
        </p:nvPicPr>
        <p:blipFill>
          <a:blip r:embed="rId2"/>
          <a:srcRect l="5555" t="2320" r="0" b="2320"/>
          <a:stretch>
            <a:fillRect/>
          </a:stretch>
        </p:blipFill>
        <p:spPr>
          <a:xfrm flipH="false" flipV="false" rot="0">
            <a:off x="0" y="-164980"/>
            <a:ext cx="18288000" cy="10451980"/>
          </a:xfrm>
          <a:prstGeom prst="rect">
            <a:avLst/>
          </a:prstGeom>
        </p:spPr>
      </p:pic>
    </p:spTree>
  </p:cSld>
  <p:clrMapOvr>
    <a:masterClrMapping/>
  </p:clrMapOvr>
  <p:transition spd="fast">
    <p:fade/>
  </p:transition>
  <p:timing>
    <p:tnLst>
      <p:par>
        <p:cTn dur="indefinite" restart="never" nodeType="tmRoot">
          <p:childTnLst>
            <p:video>
              <p:cMediaNode vol="100000">
                <p:cTn fill="hold" display="false">
                  <p:stCondLst>
                    <p:cond delay="indefinite"/>
                  </p:stCondLst>
                </p:cTn>
                <p:tgtEl>
                  <p:spTgt spid="2"/>
                </p:tgtEl>
              </p:cMediaNode>
            </p:video>
          </p:childTnLst>
        </p:cTn>
      </p:par>
    </p:tnLst>
  </p:timing>
</p:sld>
</file>

<file path=ppt/slides/slide5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0" y="0"/>
            <a:ext cx="18288000" cy="10287000"/>
            <a:chOff x="0" y="0"/>
            <a:chExt cx="6186311" cy="3479800"/>
          </a:xfrm>
        </p:grpSpPr>
        <p:sp>
          <p:nvSpPr>
            <p:cNvPr name="Freeform 3" id="3"/>
            <p:cNvSpPr/>
            <p:nvPr/>
          </p:nvSpPr>
          <p:spPr>
            <a:xfrm flipH="false" flipV="false" rot="0">
              <a:off x="0" y="0"/>
              <a:ext cx="6186311" cy="3479800"/>
            </a:xfrm>
            <a:custGeom>
              <a:avLst/>
              <a:gdLst/>
              <a:ahLst/>
              <a:cxnLst/>
              <a:rect r="r" b="b" t="t" l="l"/>
              <a:pathLst>
                <a:path h="3479800" w="6186311">
                  <a:moveTo>
                    <a:pt x="0" y="0"/>
                  </a:moveTo>
                  <a:lnTo>
                    <a:pt x="0" y="3479800"/>
                  </a:lnTo>
                  <a:lnTo>
                    <a:pt x="6186311" y="3479800"/>
                  </a:lnTo>
                  <a:lnTo>
                    <a:pt x="6186311" y="0"/>
                  </a:lnTo>
                  <a:lnTo>
                    <a:pt x="0" y="0"/>
                  </a:lnTo>
                  <a:close/>
                  <a:moveTo>
                    <a:pt x="6125351" y="3418840"/>
                  </a:moveTo>
                  <a:lnTo>
                    <a:pt x="59690" y="3418840"/>
                  </a:lnTo>
                  <a:lnTo>
                    <a:pt x="59690" y="59690"/>
                  </a:lnTo>
                  <a:lnTo>
                    <a:pt x="6125351" y="59690"/>
                  </a:lnTo>
                  <a:lnTo>
                    <a:pt x="6125351" y="3418840"/>
                  </a:lnTo>
                  <a:close/>
                </a:path>
              </a:pathLst>
            </a:custGeom>
            <a:solidFill>
              <a:srgbClr val="2BA98E"/>
            </a:solidFill>
          </p:spPr>
        </p:sp>
      </p:grpSp>
      <p:sp>
        <p:nvSpPr>
          <p:cNvPr name="TextBox 4" id="4"/>
          <p:cNvSpPr txBox="true"/>
          <p:nvPr/>
        </p:nvSpPr>
        <p:spPr>
          <a:xfrm rot="0">
            <a:off x="9745546" y="7291158"/>
            <a:ext cx="7268493" cy="397510"/>
          </a:xfrm>
          <a:prstGeom prst="rect">
            <a:avLst/>
          </a:prstGeom>
        </p:spPr>
        <p:txBody>
          <a:bodyPr anchor="t" rtlCol="false" tIns="0" lIns="0" bIns="0" rIns="0">
            <a:spAutoFit/>
          </a:bodyPr>
          <a:lstStyle/>
          <a:p>
            <a:pPr algn="l">
              <a:lnSpc>
                <a:spcPts val="3080"/>
              </a:lnSpc>
            </a:pPr>
            <a:r>
              <a:rPr lang="en-US" sz="2800" spc="-140">
                <a:solidFill>
                  <a:srgbClr val="2BA98E"/>
                </a:solidFill>
                <a:latin typeface="DM Sans Bold"/>
                <a:ea typeface="DM Sans Bold"/>
                <a:cs typeface="DM Sans Bold"/>
                <a:sym typeface="DM Sans Bold"/>
              </a:rPr>
              <a:t>Enhanced User Experience</a:t>
            </a:r>
          </a:p>
        </p:txBody>
      </p:sp>
      <p:sp>
        <p:nvSpPr>
          <p:cNvPr name="Freeform 5" id="5"/>
          <p:cNvSpPr/>
          <p:nvPr/>
        </p:nvSpPr>
        <p:spPr>
          <a:xfrm flipH="false" flipV="false" rot="0">
            <a:off x="134471" y="1974554"/>
            <a:ext cx="9684759" cy="7283746"/>
          </a:xfrm>
          <a:custGeom>
            <a:avLst/>
            <a:gdLst/>
            <a:ahLst/>
            <a:cxnLst/>
            <a:rect r="r" b="b" t="t" l="l"/>
            <a:pathLst>
              <a:path h="7283746" w="9684759">
                <a:moveTo>
                  <a:pt x="0" y="0"/>
                </a:moveTo>
                <a:lnTo>
                  <a:pt x="9684758" y="0"/>
                </a:lnTo>
                <a:lnTo>
                  <a:pt x="9684758" y="7283746"/>
                </a:lnTo>
                <a:lnTo>
                  <a:pt x="0" y="7283746"/>
                </a:lnTo>
                <a:lnTo>
                  <a:pt x="0" y="0"/>
                </a:lnTo>
                <a:close/>
              </a:path>
            </a:pathLst>
          </a:custGeom>
          <a:blipFill>
            <a:blip r:embed="rId2"/>
            <a:stretch>
              <a:fillRect l="0" t="0" r="0" b="0"/>
            </a:stretch>
          </a:blipFill>
        </p:spPr>
      </p:sp>
      <p:sp>
        <p:nvSpPr>
          <p:cNvPr name="TextBox 6" id="6"/>
          <p:cNvSpPr txBox="true"/>
          <p:nvPr/>
        </p:nvSpPr>
        <p:spPr>
          <a:xfrm rot="0">
            <a:off x="15875034" y="9223410"/>
            <a:ext cx="1384266" cy="280669"/>
          </a:xfrm>
          <a:prstGeom prst="rect">
            <a:avLst/>
          </a:prstGeom>
        </p:spPr>
        <p:txBody>
          <a:bodyPr anchor="t" rtlCol="false" tIns="0" lIns="0" bIns="0" rIns="0">
            <a:spAutoFit/>
          </a:bodyPr>
          <a:lstStyle/>
          <a:p>
            <a:pPr algn="r" marL="0" indent="0" lvl="0">
              <a:lnSpc>
                <a:spcPts val="2380"/>
              </a:lnSpc>
              <a:spcBef>
                <a:spcPct val="0"/>
              </a:spcBef>
            </a:pPr>
            <a:r>
              <a:rPr lang="en-US" sz="1700" spc="85" u="none">
                <a:solidFill>
                  <a:srgbClr val="2BA98E"/>
                </a:solidFill>
                <a:latin typeface="DM Sans Bold"/>
                <a:ea typeface="DM Sans Bold"/>
                <a:cs typeface="DM Sans Bold"/>
                <a:sym typeface="DM Sans Bold"/>
              </a:rPr>
              <a:t>NEXT</a:t>
            </a:r>
          </a:p>
        </p:txBody>
      </p:sp>
      <p:sp>
        <p:nvSpPr>
          <p:cNvPr name="TextBox 7" id="7"/>
          <p:cNvSpPr txBox="true"/>
          <p:nvPr/>
        </p:nvSpPr>
        <p:spPr>
          <a:xfrm rot="0">
            <a:off x="9745546" y="5967339"/>
            <a:ext cx="5380359" cy="437993"/>
          </a:xfrm>
          <a:prstGeom prst="rect">
            <a:avLst/>
          </a:prstGeom>
        </p:spPr>
        <p:txBody>
          <a:bodyPr anchor="t" rtlCol="false" tIns="0" lIns="0" bIns="0" rIns="0">
            <a:spAutoFit/>
          </a:bodyPr>
          <a:lstStyle/>
          <a:p>
            <a:pPr algn="l">
              <a:lnSpc>
                <a:spcPts val="3683"/>
              </a:lnSpc>
            </a:pPr>
            <a:r>
              <a:rPr lang="en-US" sz="2631">
                <a:solidFill>
                  <a:srgbClr val="2BA98E"/>
                </a:solidFill>
                <a:latin typeface="DM Sans Bold"/>
                <a:ea typeface="DM Sans Bold"/>
                <a:cs typeface="DM Sans Bold"/>
                <a:sym typeface="DM Sans Bold"/>
              </a:rPr>
              <a:t>International Expansion</a:t>
            </a:r>
          </a:p>
        </p:txBody>
      </p:sp>
      <p:sp>
        <p:nvSpPr>
          <p:cNvPr name="TextBox 8" id="8"/>
          <p:cNvSpPr txBox="true"/>
          <p:nvPr/>
        </p:nvSpPr>
        <p:spPr>
          <a:xfrm rot="0">
            <a:off x="9745546" y="4370128"/>
            <a:ext cx="7812760" cy="710633"/>
          </a:xfrm>
          <a:prstGeom prst="rect">
            <a:avLst/>
          </a:prstGeom>
        </p:spPr>
        <p:txBody>
          <a:bodyPr anchor="t" rtlCol="false" tIns="0" lIns="0" bIns="0" rIns="0">
            <a:spAutoFit/>
          </a:bodyPr>
          <a:lstStyle/>
          <a:p>
            <a:pPr algn="l">
              <a:lnSpc>
                <a:spcPts val="3531"/>
              </a:lnSpc>
            </a:pPr>
            <a:r>
              <a:rPr lang="en-US" sz="2522" spc="-50">
                <a:solidFill>
                  <a:srgbClr val="2BA98E"/>
                </a:solidFill>
                <a:latin typeface="DM Sans Bold"/>
                <a:ea typeface="DM Sans Bold"/>
                <a:cs typeface="DM Sans Bold"/>
                <a:sym typeface="DM Sans Bold"/>
              </a:rPr>
              <a:t>Mobile Application Development</a:t>
            </a:r>
          </a:p>
          <a:p>
            <a:pPr algn="l">
              <a:lnSpc>
                <a:spcPts val="2131"/>
              </a:lnSpc>
            </a:pPr>
          </a:p>
        </p:txBody>
      </p:sp>
      <p:grpSp>
        <p:nvGrpSpPr>
          <p:cNvPr name="Group 9" id="9"/>
          <p:cNvGrpSpPr/>
          <p:nvPr/>
        </p:nvGrpSpPr>
        <p:grpSpPr>
          <a:xfrm rot="0">
            <a:off x="1246118" y="2182385"/>
            <a:ext cx="7944303" cy="4470735"/>
            <a:chOff x="0" y="0"/>
            <a:chExt cx="10592404" cy="5960981"/>
          </a:xfrm>
        </p:grpSpPr>
        <p:pic>
          <p:nvPicPr>
            <p:cNvPr name="Picture 10" id="10"/>
            <p:cNvPicPr>
              <a:picLocks noChangeAspect="true"/>
            </p:cNvPicPr>
            <p:nvPr/>
          </p:nvPicPr>
          <p:blipFill>
            <a:blip r:embed="rId3"/>
            <a:srcRect l="0" t="758" r="0" b="758"/>
            <a:stretch>
              <a:fillRect/>
            </a:stretch>
          </p:blipFill>
          <p:spPr>
            <a:xfrm flipH="false" flipV="false">
              <a:off x="0" y="0"/>
              <a:ext cx="10592404" cy="5960981"/>
            </a:xfrm>
            <a:prstGeom prst="rect">
              <a:avLst/>
            </a:prstGeom>
          </p:spPr>
        </p:pic>
      </p:grpSp>
      <p:sp>
        <p:nvSpPr>
          <p:cNvPr name="TextBox 11" id="11"/>
          <p:cNvSpPr txBox="true"/>
          <p:nvPr/>
        </p:nvSpPr>
        <p:spPr>
          <a:xfrm rot="0">
            <a:off x="11342268" y="7476822"/>
            <a:ext cx="11343543" cy="3093960"/>
          </a:xfrm>
          <a:prstGeom prst="rect">
            <a:avLst/>
          </a:prstGeom>
        </p:spPr>
        <p:txBody>
          <a:bodyPr anchor="t" rtlCol="false" tIns="0" lIns="0" bIns="0" rIns="0">
            <a:spAutoFit/>
          </a:bodyPr>
          <a:lstStyle/>
          <a:p>
            <a:pPr algn="ctr">
              <a:lnSpc>
                <a:spcPts val="17373"/>
              </a:lnSpc>
            </a:pPr>
            <a:r>
              <a:rPr lang="en-US" sz="21717" spc="1628">
                <a:solidFill>
                  <a:srgbClr val="2BA98E">
                    <a:alpha val="24706"/>
                  </a:srgbClr>
                </a:solidFill>
                <a:latin typeface="Cooper Hewitt Heavy Italics"/>
                <a:ea typeface="Cooper Hewitt Heavy Italics"/>
                <a:cs typeface="Cooper Hewitt Heavy Italics"/>
                <a:sym typeface="Cooper Hewitt Heavy Italics"/>
              </a:rPr>
              <a:t>3</a:t>
            </a:r>
          </a:p>
        </p:txBody>
      </p:sp>
      <p:sp>
        <p:nvSpPr>
          <p:cNvPr name="Freeform 12" id="12"/>
          <p:cNvSpPr/>
          <p:nvPr/>
        </p:nvSpPr>
        <p:spPr>
          <a:xfrm flipH="false" flipV="false" rot="0">
            <a:off x="-610470" y="-348616"/>
            <a:ext cx="3297391" cy="2162026"/>
          </a:xfrm>
          <a:custGeom>
            <a:avLst/>
            <a:gdLst/>
            <a:ahLst/>
            <a:cxnLst/>
            <a:rect r="r" b="b" t="t" l="l"/>
            <a:pathLst>
              <a:path h="2162026" w="3297391">
                <a:moveTo>
                  <a:pt x="0" y="0"/>
                </a:moveTo>
                <a:lnTo>
                  <a:pt x="3297390" y="0"/>
                </a:lnTo>
                <a:lnTo>
                  <a:pt x="3297390" y="2162025"/>
                </a:lnTo>
                <a:lnTo>
                  <a:pt x="0" y="2162025"/>
                </a:lnTo>
                <a:lnTo>
                  <a:pt x="0" y="0"/>
                </a:lnTo>
                <a:close/>
              </a:path>
            </a:pathLst>
          </a:custGeom>
          <a:blipFill>
            <a:blip r:embed="rId4"/>
            <a:stretch>
              <a:fillRect l="0" t="0" r="0" b="0"/>
            </a:stretch>
          </a:blipFill>
        </p:spPr>
      </p:sp>
      <p:sp>
        <p:nvSpPr>
          <p:cNvPr name="TextBox 13" id="13"/>
          <p:cNvSpPr txBox="true"/>
          <p:nvPr/>
        </p:nvSpPr>
        <p:spPr>
          <a:xfrm rot="0">
            <a:off x="9144000" y="2621200"/>
            <a:ext cx="7551072" cy="2522300"/>
          </a:xfrm>
          <a:prstGeom prst="rect">
            <a:avLst/>
          </a:prstGeom>
        </p:spPr>
        <p:txBody>
          <a:bodyPr anchor="t" rtlCol="false" tIns="0" lIns="0" bIns="0" rIns="0">
            <a:spAutoFit/>
          </a:bodyPr>
          <a:lstStyle/>
          <a:p>
            <a:pPr algn="ctr">
              <a:lnSpc>
                <a:spcPts val="7595"/>
              </a:lnSpc>
            </a:pPr>
            <a:r>
              <a:rPr lang="en-US" sz="5425">
                <a:solidFill>
                  <a:srgbClr val="2BA98E"/>
                </a:solidFill>
                <a:latin typeface="Droid Arabic Naskh Bold"/>
                <a:ea typeface="Droid Arabic Naskh Bold"/>
                <a:cs typeface="Droid Arabic Naskh Bold"/>
                <a:sym typeface="Droid Arabic Naskh Bold"/>
              </a:rPr>
              <a:t>Future works</a:t>
            </a:r>
          </a:p>
          <a:p>
            <a:pPr algn="ctr" rtl="true">
              <a:lnSpc>
                <a:spcPts val="3105"/>
              </a:lnSpc>
            </a:pPr>
          </a:p>
          <a:p>
            <a:pPr algn="ctr" rtl="true">
              <a:lnSpc>
                <a:spcPts val="3105"/>
              </a:lnSpc>
            </a:pPr>
          </a:p>
          <a:p>
            <a:pPr algn="ctr" rtl="true">
              <a:lnSpc>
                <a:spcPts val="3105"/>
              </a:lnSpc>
            </a:pPr>
          </a:p>
          <a:p>
            <a:pPr algn="ctr" rtl="true">
              <a:lnSpc>
                <a:spcPts val="3105"/>
              </a:lnSpc>
            </a:pPr>
          </a:p>
        </p:txBody>
      </p:sp>
    </p:spTree>
  </p:cSld>
  <p:clrMapOvr>
    <a:masterClrMapping/>
  </p:clrMapOvr>
</p:sld>
</file>

<file path=ppt/slides/slide55.xml><?xml version="1.0" encoding="utf-8"?>
<p:sld xmlns:p="http://schemas.openxmlformats.org/presentationml/2006/main" xmlns:a="http://schemas.openxmlformats.org/drawingml/2006/main" xmlns:r="http://schemas.openxmlformats.org/officeDocument/2006/relationships">
  <p:cSld>
    <p:bg>
      <p:bgPr>
        <a:solidFill>
          <a:srgbClr val="E8E8E0"/>
        </a:solidFill>
      </p:bgPr>
    </p:bg>
    <p:spTree>
      <p:nvGrpSpPr>
        <p:cNvPr id="1" name=""/>
        <p:cNvGrpSpPr/>
        <p:nvPr/>
      </p:nvGrpSpPr>
      <p:grpSpPr>
        <a:xfrm>
          <a:off x="0" y="0"/>
          <a:ext cx="0" cy="0"/>
          <a:chOff x="0" y="0"/>
          <a:chExt cx="0" cy="0"/>
        </a:xfrm>
      </p:grpSpPr>
      <p:sp>
        <p:nvSpPr>
          <p:cNvPr name="Freeform 2" id="2"/>
          <p:cNvSpPr/>
          <p:nvPr/>
        </p:nvSpPr>
        <p:spPr>
          <a:xfrm flipH="false" flipV="false" rot="0">
            <a:off x="0" y="46233"/>
            <a:ext cx="18288000" cy="10240767"/>
          </a:xfrm>
          <a:custGeom>
            <a:avLst/>
            <a:gdLst/>
            <a:ahLst/>
            <a:cxnLst/>
            <a:rect r="r" b="b" t="t" l="l"/>
            <a:pathLst>
              <a:path h="10240767" w="18288000">
                <a:moveTo>
                  <a:pt x="0" y="0"/>
                </a:moveTo>
                <a:lnTo>
                  <a:pt x="18288000" y="0"/>
                </a:lnTo>
                <a:lnTo>
                  <a:pt x="18288000" y="10240767"/>
                </a:lnTo>
                <a:lnTo>
                  <a:pt x="0" y="10240767"/>
                </a:lnTo>
                <a:lnTo>
                  <a:pt x="0" y="0"/>
                </a:lnTo>
                <a:close/>
              </a:path>
            </a:pathLst>
          </a:custGeom>
          <a:blipFill>
            <a:blip r:embed="rId2"/>
            <a:stretch>
              <a:fillRect l="0" t="-1022" r="0" b="-1022"/>
            </a:stretch>
          </a:blipFill>
        </p:spPr>
      </p:sp>
      <p:grpSp>
        <p:nvGrpSpPr>
          <p:cNvPr name="Group 3" id="3"/>
          <p:cNvGrpSpPr/>
          <p:nvPr/>
        </p:nvGrpSpPr>
        <p:grpSpPr>
          <a:xfrm rot="0">
            <a:off x="-676036" y="478888"/>
            <a:ext cx="5876627" cy="1099623"/>
            <a:chOff x="0" y="0"/>
            <a:chExt cx="1547754" cy="289613"/>
          </a:xfrm>
        </p:grpSpPr>
        <p:sp>
          <p:nvSpPr>
            <p:cNvPr name="Freeform 4" id="4"/>
            <p:cNvSpPr/>
            <p:nvPr/>
          </p:nvSpPr>
          <p:spPr>
            <a:xfrm flipH="false" flipV="false" rot="0">
              <a:off x="0" y="0"/>
              <a:ext cx="1547753" cy="289613"/>
            </a:xfrm>
            <a:custGeom>
              <a:avLst/>
              <a:gdLst/>
              <a:ahLst/>
              <a:cxnLst/>
              <a:rect r="r" b="b" t="t" l="l"/>
              <a:pathLst>
                <a:path h="289613" w="1547753">
                  <a:moveTo>
                    <a:pt x="67188" y="0"/>
                  </a:moveTo>
                  <a:lnTo>
                    <a:pt x="1480566" y="0"/>
                  </a:lnTo>
                  <a:cubicBezTo>
                    <a:pt x="1498385" y="0"/>
                    <a:pt x="1515474" y="7079"/>
                    <a:pt x="1528075" y="19679"/>
                  </a:cubicBezTo>
                  <a:cubicBezTo>
                    <a:pt x="1540675" y="32279"/>
                    <a:pt x="1547753" y="49369"/>
                    <a:pt x="1547753" y="67188"/>
                  </a:cubicBezTo>
                  <a:lnTo>
                    <a:pt x="1547753" y="222425"/>
                  </a:lnTo>
                  <a:cubicBezTo>
                    <a:pt x="1547753" y="259532"/>
                    <a:pt x="1517672" y="289613"/>
                    <a:pt x="1480566" y="289613"/>
                  </a:cubicBezTo>
                  <a:lnTo>
                    <a:pt x="67188" y="289613"/>
                  </a:lnTo>
                  <a:cubicBezTo>
                    <a:pt x="49369" y="289613"/>
                    <a:pt x="32279" y="282534"/>
                    <a:pt x="19679" y="269934"/>
                  </a:cubicBezTo>
                  <a:cubicBezTo>
                    <a:pt x="7079" y="257334"/>
                    <a:pt x="0" y="240244"/>
                    <a:pt x="0" y="222425"/>
                  </a:cubicBezTo>
                  <a:lnTo>
                    <a:pt x="0" y="67188"/>
                  </a:lnTo>
                  <a:cubicBezTo>
                    <a:pt x="0" y="49369"/>
                    <a:pt x="7079" y="32279"/>
                    <a:pt x="19679" y="19679"/>
                  </a:cubicBezTo>
                  <a:cubicBezTo>
                    <a:pt x="32279" y="7079"/>
                    <a:pt x="49369" y="0"/>
                    <a:pt x="67188" y="0"/>
                  </a:cubicBezTo>
                  <a:close/>
                </a:path>
              </a:pathLst>
            </a:custGeom>
            <a:solidFill>
              <a:srgbClr val="FFFFFF"/>
            </a:solidFill>
          </p:spPr>
        </p:sp>
        <p:sp>
          <p:nvSpPr>
            <p:cNvPr name="TextBox 5" id="5"/>
            <p:cNvSpPr txBox="true"/>
            <p:nvPr/>
          </p:nvSpPr>
          <p:spPr>
            <a:xfrm>
              <a:off x="0" y="-47625"/>
              <a:ext cx="1547754" cy="337238"/>
            </a:xfrm>
            <a:prstGeom prst="rect">
              <a:avLst/>
            </a:prstGeom>
          </p:spPr>
          <p:txBody>
            <a:bodyPr anchor="ctr" rtlCol="false" tIns="50800" lIns="50800" bIns="50800" rIns="50800"/>
            <a:lstStyle/>
            <a:p>
              <a:pPr algn="ctr">
                <a:lnSpc>
                  <a:spcPts val="3780"/>
                </a:lnSpc>
              </a:pPr>
              <a:r>
                <a:rPr lang="en-US" sz="2700" spc="135">
                  <a:solidFill>
                    <a:srgbClr val="2BA98E"/>
                  </a:solidFill>
                  <a:latin typeface="DM Sans Bold"/>
                  <a:ea typeface="DM Sans Bold"/>
                  <a:cs typeface="DM Sans Bold"/>
                  <a:sym typeface="DM Sans Bold"/>
                </a:rPr>
                <a:t>CONCLUSION</a:t>
              </a:r>
            </a:p>
          </p:txBody>
        </p:sp>
      </p:grpSp>
      <p:grpSp>
        <p:nvGrpSpPr>
          <p:cNvPr name="Group 6" id="6"/>
          <p:cNvGrpSpPr/>
          <p:nvPr/>
        </p:nvGrpSpPr>
        <p:grpSpPr>
          <a:xfrm rot="0">
            <a:off x="2645383" y="4706058"/>
            <a:ext cx="13349562" cy="4244878"/>
            <a:chOff x="0" y="0"/>
            <a:chExt cx="3515934" cy="1117993"/>
          </a:xfrm>
        </p:grpSpPr>
        <p:sp>
          <p:nvSpPr>
            <p:cNvPr name="Freeform 7" id="7"/>
            <p:cNvSpPr/>
            <p:nvPr/>
          </p:nvSpPr>
          <p:spPr>
            <a:xfrm flipH="false" flipV="false" rot="0">
              <a:off x="0" y="0"/>
              <a:ext cx="3515934" cy="1117993"/>
            </a:xfrm>
            <a:custGeom>
              <a:avLst/>
              <a:gdLst/>
              <a:ahLst/>
              <a:cxnLst/>
              <a:rect r="r" b="b" t="t" l="l"/>
              <a:pathLst>
                <a:path h="1117993" w="3515934">
                  <a:moveTo>
                    <a:pt x="29577" y="0"/>
                  </a:moveTo>
                  <a:lnTo>
                    <a:pt x="3486357" y="0"/>
                  </a:lnTo>
                  <a:cubicBezTo>
                    <a:pt x="3502692" y="0"/>
                    <a:pt x="3515934" y="13242"/>
                    <a:pt x="3515934" y="29577"/>
                  </a:cubicBezTo>
                  <a:lnTo>
                    <a:pt x="3515934" y="1088416"/>
                  </a:lnTo>
                  <a:cubicBezTo>
                    <a:pt x="3515934" y="1096260"/>
                    <a:pt x="3512818" y="1103783"/>
                    <a:pt x="3507271" y="1109330"/>
                  </a:cubicBezTo>
                  <a:cubicBezTo>
                    <a:pt x="3501725" y="1114876"/>
                    <a:pt x="3494202" y="1117993"/>
                    <a:pt x="3486357" y="1117993"/>
                  </a:cubicBezTo>
                  <a:lnTo>
                    <a:pt x="29577" y="1117993"/>
                  </a:lnTo>
                  <a:cubicBezTo>
                    <a:pt x="13242" y="1117993"/>
                    <a:pt x="0" y="1104750"/>
                    <a:pt x="0" y="1088416"/>
                  </a:cubicBezTo>
                  <a:lnTo>
                    <a:pt x="0" y="29577"/>
                  </a:lnTo>
                  <a:cubicBezTo>
                    <a:pt x="0" y="13242"/>
                    <a:pt x="13242" y="0"/>
                    <a:pt x="29577" y="0"/>
                  </a:cubicBezTo>
                  <a:close/>
                </a:path>
              </a:pathLst>
            </a:custGeom>
            <a:solidFill>
              <a:srgbClr val="FDFDFD"/>
            </a:solidFill>
          </p:spPr>
        </p:sp>
        <p:sp>
          <p:nvSpPr>
            <p:cNvPr name="TextBox 8" id="8"/>
            <p:cNvSpPr txBox="true"/>
            <p:nvPr/>
          </p:nvSpPr>
          <p:spPr>
            <a:xfrm>
              <a:off x="0" y="-28575"/>
              <a:ext cx="3515934" cy="1146568"/>
            </a:xfrm>
            <a:prstGeom prst="rect">
              <a:avLst/>
            </a:prstGeom>
          </p:spPr>
          <p:txBody>
            <a:bodyPr anchor="ctr" rtlCol="false" tIns="50800" lIns="50800" bIns="50800" rIns="50800"/>
            <a:lstStyle/>
            <a:p>
              <a:pPr algn="ctr">
                <a:lnSpc>
                  <a:spcPts val="2380"/>
                </a:lnSpc>
              </a:pPr>
            </a:p>
          </p:txBody>
        </p:sp>
      </p:grpSp>
      <p:sp>
        <p:nvSpPr>
          <p:cNvPr name="TextBox 9" id="9"/>
          <p:cNvSpPr txBox="true"/>
          <p:nvPr/>
        </p:nvSpPr>
        <p:spPr>
          <a:xfrm rot="0">
            <a:off x="3185274" y="5166074"/>
            <a:ext cx="12336552" cy="3191495"/>
          </a:xfrm>
          <a:prstGeom prst="rect">
            <a:avLst/>
          </a:prstGeom>
        </p:spPr>
        <p:txBody>
          <a:bodyPr anchor="t" rtlCol="false" tIns="0" lIns="0" bIns="0" rIns="0">
            <a:spAutoFit/>
          </a:bodyPr>
          <a:lstStyle/>
          <a:p>
            <a:pPr algn="ctr">
              <a:lnSpc>
                <a:spcPts val="3640"/>
              </a:lnSpc>
            </a:pPr>
            <a:r>
              <a:rPr lang="en-US" sz="2600">
                <a:solidFill>
                  <a:srgbClr val="2BA98E"/>
                </a:solidFill>
                <a:latin typeface="Canva Sans Bold"/>
                <a:ea typeface="Canva Sans Bold"/>
                <a:cs typeface="Canva Sans Bold"/>
                <a:sym typeface="Canva Sans Bold"/>
              </a:rPr>
              <a:t>The Hisba platform project successfully created a user-friendly and efficient e-commerce solution tailored for the agricultural sector. Through meticulous planning and execution, we developed a robust platform that meets high standards of design, functionality, and user experience. With its successful launch, Hisba is well-positioned to empower farmers and connect them directly with consumers, fostering economic growth and sustainability in the agricultural community.</a:t>
            </a:r>
          </a:p>
        </p:txBody>
      </p:sp>
      <p:sp>
        <p:nvSpPr>
          <p:cNvPr name="Freeform 10" id="10"/>
          <p:cNvSpPr/>
          <p:nvPr/>
        </p:nvSpPr>
        <p:spPr>
          <a:xfrm flipH="false" flipV="false" rot="0">
            <a:off x="14758713" y="-346515"/>
            <a:ext cx="4098136" cy="2687056"/>
          </a:xfrm>
          <a:custGeom>
            <a:avLst/>
            <a:gdLst/>
            <a:ahLst/>
            <a:cxnLst/>
            <a:rect r="r" b="b" t="t" l="l"/>
            <a:pathLst>
              <a:path h="2687056" w="4098136">
                <a:moveTo>
                  <a:pt x="0" y="0"/>
                </a:moveTo>
                <a:lnTo>
                  <a:pt x="4098136" y="0"/>
                </a:lnTo>
                <a:lnTo>
                  <a:pt x="4098136" y="2687057"/>
                </a:lnTo>
                <a:lnTo>
                  <a:pt x="0" y="2687057"/>
                </a:lnTo>
                <a:lnTo>
                  <a:pt x="0" y="0"/>
                </a:lnTo>
                <a:close/>
              </a:path>
            </a:pathLst>
          </a:custGeom>
          <a:blipFill>
            <a:blip r:embed="rId3"/>
            <a:stretch>
              <a:fillRect l="0" t="0" r="0" b="0"/>
            </a:stretch>
          </a:blipFill>
        </p:spPr>
      </p:sp>
    </p:spTree>
  </p:cSld>
  <p:clrMapOvr>
    <a:masterClrMapping/>
  </p:clrMapOvr>
  <p:transition spd="fast">
    <p:fade/>
  </p:transition>
</p:sld>
</file>

<file path=ppt/slides/slide56.xml><?xml version="1.0" encoding="utf-8"?>
<p:sld xmlns:p="http://schemas.openxmlformats.org/presentationml/2006/main" xmlns:a="http://schemas.openxmlformats.org/drawingml/2006/main" xmlns:r="http://schemas.openxmlformats.org/officeDocument/2006/relationships">
  <p:cSld>
    <p:bg>
      <p:bgPr>
        <a:solidFill>
          <a:srgbClr val="F2F2F0"/>
        </a:solidFill>
      </p:bgPr>
    </p:bg>
    <p:spTree>
      <p:nvGrpSpPr>
        <p:cNvPr id="1" name=""/>
        <p:cNvGrpSpPr/>
        <p:nvPr/>
      </p:nvGrpSpPr>
      <p:grpSpPr>
        <a:xfrm>
          <a:off x="0" y="0"/>
          <a:ext cx="0" cy="0"/>
          <a:chOff x="0" y="0"/>
          <a:chExt cx="0" cy="0"/>
        </a:xfrm>
      </p:grpSpPr>
      <p:grpSp>
        <p:nvGrpSpPr>
          <p:cNvPr name="Group 2" id="2"/>
          <p:cNvGrpSpPr/>
          <p:nvPr/>
        </p:nvGrpSpPr>
        <p:grpSpPr>
          <a:xfrm rot="0">
            <a:off x="0" y="0"/>
            <a:ext cx="18288000" cy="10287000"/>
            <a:chOff x="0" y="0"/>
            <a:chExt cx="6186311" cy="3479800"/>
          </a:xfrm>
        </p:grpSpPr>
        <p:sp>
          <p:nvSpPr>
            <p:cNvPr name="Freeform 3" id="3"/>
            <p:cNvSpPr/>
            <p:nvPr/>
          </p:nvSpPr>
          <p:spPr>
            <a:xfrm flipH="false" flipV="false" rot="0">
              <a:off x="0" y="0"/>
              <a:ext cx="6186311" cy="3479800"/>
            </a:xfrm>
            <a:custGeom>
              <a:avLst/>
              <a:gdLst/>
              <a:ahLst/>
              <a:cxnLst/>
              <a:rect r="r" b="b" t="t" l="l"/>
              <a:pathLst>
                <a:path h="3479800" w="6186311">
                  <a:moveTo>
                    <a:pt x="0" y="0"/>
                  </a:moveTo>
                  <a:lnTo>
                    <a:pt x="0" y="3479800"/>
                  </a:lnTo>
                  <a:lnTo>
                    <a:pt x="6186311" y="3479800"/>
                  </a:lnTo>
                  <a:lnTo>
                    <a:pt x="6186311" y="0"/>
                  </a:lnTo>
                  <a:lnTo>
                    <a:pt x="0" y="0"/>
                  </a:lnTo>
                  <a:close/>
                  <a:moveTo>
                    <a:pt x="6125351" y="3418840"/>
                  </a:moveTo>
                  <a:lnTo>
                    <a:pt x="59690" y="3418840"/>
                  </a:lnTo>
                  <a:lnTo>
                    <a:pt x="59690" y="59690"/>
                  </a:lnTo>
                  <a:lnTo>
                    <a:pt x="6125351" y="59690"/>
                  </a:lnTo>
                  <a:lnTo>
                    <a:pt x="6125351" y="3418840"/>
                  </a:lnTo>
                  <a:close/>
                </a:path>
              </a:pathLst>
            </a:custGeom>
            <a:solidFill>
              <a:srgbClr val="FDFDFD"/>
            </a:solidFill>
          </p:spPr>
        </p:sp>
      </p:grpSp>
      <p:sp>
        <p:nvSpPr>
          <p:cNvPr name="TextBox 4" id="4"/>
          <p:cNvSpPr txBox="true"/>
          <p:nvPr/>
        </p:nvSpPr>
        <p:spPr>
          <a:xfrm rot="0">
            <a:off x="6163161" y="3794125"/>
            <a:ext cx="5961677" cy="1349375"/>
          </a:xfrm>
          <a:prstGeom prst="rect">
            <a:avLst/>
          </a:prstGeom>
        </p:spPr>
        <p:txBody>
          <a:bodyPr anchor="t" rtlCol="false" tIns="0" lIns="0" bIns="0" rIns="0">
            <a:spAutoFit/>
          </a:bodyPr>
          <a:lstStyle/>
          <a:p>
            <a:pPr algn="l">
              <a:lnSpc>
                <a:spcPts val="10450"/>
              </a:lnSpc>
            </a:pPr>
            <a:r>
              <a:rPr lang="en-US" sz="9500" spc="-475">
                <a:solidFill>
                  <a:srgbClr val="2BA98E"/>
                </a:solidFill>
                <a:latin typeface="DM Sans Bold"/>
                <a:ea typeface="DM Sans Bold"/>
                <a:cs typeface="DM Sans Bold"/>
                <a:sym typeface="DM Sans Bold"/>
              </a:rPr>
              <a:t>Thank You</a:t>
            </a:r>
          </a:p>
        </p:txBody>
      </p:sp>
      <p:sp>
        <p:nvSpPr>
          <p:cNvPr name="Freeform 5" id="5"/>
          <p:cNvSpPr/>
          <p:nvPr/>
        </p:nvSpPr>
        <p:spPr>
          <a:xfrm flipH="false" flipV="false" rot="0">
            <a:off x="5624341" y="5994847"/>
            <a:ext cx="7039318" cy="4615524"/>
          </a:xfrm>
          <a:custGeom>
            <a:avLst/>
            <a:gdLst/>
            <a:ahLst/>
            <a:cxnLst/>
            <a:rect r="r" b="b" t="t" l="l"/>
            <a:pathLst>
              <a:path h="4615524" w="7039318">
                <a:moveTo>
                  <a:pt x="0" y="0"/>
                </a:moveTo>
                <a:lnTo>
                  <a:pt x="7039318" y="0"/>
                </a:lnTo>
                <a:lnTo>
                  <a:pt x="7039318" y="4615524"/>
                </a:lnTo>
                <a:lnTo>
                  <a:pt x="0" y="4615524"/>
                </a:lnTo>
                <a:lnTo>
                  <a:pt x="0" y="0"/>
                </a:lnTo>
                <a:close/>
              </a:path>
            </a:pathLst>
          </a:custGeom>
          <a:blipFill>
            <a:blip r:embed="rId2"/>
            <a:stretch>
              <a:fillRect l="0" t="0" r="0" b="0"/>
            </a:stretch>
          </a:blipFill>
        </p:spPr>
      </p:sp>
    </p:spTree>
  </p:cSld>
  <p:clrMapOvr>
    <a:masterClrMapping/>
  </p:clrMapOvr>
  <p:transition spd="fast">
    <p:fade/>
  </p:transition>
</p:sld>
</file>

<file path=ppt/slides/slide6.xml><?xml version="1.0" encoding="utf-8"?>
<p:sld xmlns:p="http://schemas.openxmlformats.org/presentationml/2006/main" xmlns:a="http://schemas.openxmlformats.org/drawingml/2006/main" xmlns:r="http://schemas.openxmlformats.org/officeDocument/2006/relationships">
  <p:cSld>
    <p:bg>
      <p:bgPr>
        <a:solidFill>
          <a:srgbClr val="2BA98E"/>
        </a:solidFill>
      </p:bgPr>
    </p:bg>
    <p:spTree>
      <p:nvGrpSpPr>
        <p:cNvPr id="1" name=""/>
        <p:cNvGrpSpPr/>
        <p:nvPr/>
      </p:nvGrpSpPr>
      <p:grpSpPr>
        <a:xfrm>
          <a:off x="0" y="0"/>
          <a:ext cx="0" cy="0"/>
          <a:chOff x="0" y="0"/>
          <a:chExt cx="0" cy="0"/>
        </a:xfrm>
      </p:grpSpPr>
      <p:grpSp>
        <p:nvGrpSpPr>
          <p:cNvPr name="Group 2" id="2"/>
          <p:cNvGrpSpPr/>
          <p:nvPr/>
        </p:nvGrpSpPr>
        <p:grpSpPr>
          <a:xfrm rot="0">
            <a:off x="0" y="0"/>
            <a:ext cx="18288000" cy="10287000"/>
            <a:chOff x="0" y="0"/>
            <a:chExt cx="6186311" cy="3479800"/>
          </a:xfrm>
        </p:grpSpPr>
        <p:sp>
          <p:nvSpPr>
            <p:cNvPr name="Freeform 3" id="3"/>
            <p:cNvSpPr/>
            <p:nvPr/>
          </p:nvSpPr>
          <p:spPr>
            <a:xfrm flipH="false" flipV="false" rot="0">
              <a:off x="0" y="0"/>
              <a:ext cx="6186311" cy="3479800"/>
            </a:xfrm>
            <a:custGeom>
              <a:avLst/>
              <a:gdLst/>
              <a:ahLst/>
              <a:cxnLst/>
              <a:rect r="r" b="b" t="t" l="l"/>
              <a:pathLst>
                <a:path h="3479800" w="6186311">
                  <a:moveTo>
                    <a:pt x="0" y="0"/>
                  </a:moveTo>
                  <a:lnTo>
                    <a:pt x="0" y="3479800"/>
                  </a:lnTo>
                  <a:lnTo>
                    <a:pt x="6186311" y="3479800"/>
                  </a:lnTo>
                  <a:lnTo>
                    <a:pt x="6186311" y="0"/>
                  </a:lnTo>
                  <a:lnTo>
                    <a:pt x="0" y="0"/>
                  </a:lnTo>
                  <a:close/>
                  <a:moveTo>
                    <a:pt x="6125351" y="3418840"/>
                  </a:moveTo>
                  <a:lnTo>
                    <a:pt x="59690" y="3418840"/>
                  </a:lnTo>
                  <a:lnTo>
                    <a:pt x="59690" y="59690"/>
                  </a:lnTo>
                  <a:lnTo>
                    <a:pt x="6125351" y="59690"/>
                  </a:lnTo>
                  <a:lnTo>
                    <a:pt x="6125351" y="3418840"/>
                  </a:lnTo>
                  <a:close/>
                </a:path>
              </a:pathLst>
            </a:custGeom>
            <a:solidFill>
              <a:srgbClr val="FDFDFD"/>
            </a:solidFill>
          </p:spPr>
        </p:sp>
      </p:grpSp>
      <p:grpSp>
        <p:nvGrpSpPr>
          <p:cNvPr name="Group 4" id="4"/>
          <p:cNvGrpSpPr/>
          <p:nvPr/>
        </p:nvGrpSpPr>
        <p:grpSpPr>
          <a:xfrm rot="0">
            <a:off x="1028700" y="2490931"/>
            <a:ext cx="7234394" cy="2145397"/>
            <a:chOff x="0" y="0"/>
            <a:chExt cx="9645858" cy="2860530"/>
          </a:xfrm>
        </p:grpSpPr>
        <p:sp>
          <p:nvSpPr>
            <p:cNvPr name="TextBox 5" id="5"/>
            <p:cNvSpPr txBox="true"/>
            <p:nvPr/>
          </p:nvSpPr>
          <p:spPr>
            <a:xfrm rot="0">
              <a:off x="0" y="385734"/>
              <a:ext cx="9645858" cy="2474796"/>
            </a:xfrm>
            <a:prstGeom prst="rect">
              <a:avLst/>
            </a:prstGeom>
          </p:spPr>
          <p:txBody>
            <a:bodyPr anchor="t" rtlCol="false" tIns="0" lIns="0" bIns="0" rIns="0">
              <a:spAutoFit/>
            </a:bodyPr>
            <a:lstStyle/>
            <a:p>
              <a:pPr algn="l">
                <a:lnSpc>
                  <a:spcPts val="4839"/>
                </a:lnSpc>
              </a:pPr>
              <a:r>
                <a:rPr lang="en-US" sz="4399" spc="-219">
                  <a:solidFill>
                    <a:srgbClr val="FDFDFD"/>
                  </a:solidFill>
                  <a:latin typeface="DM Sans Bold"/>
                  <a:ea typeface="DM Sans Bold"/>
                  <a:cs typeface="DM Sans Bold"/>
                  <a:sym typeface="DM Sans Bold"/>
                </a:rPr>
                <a:t>Underutilization of Female Workforce and Lack of Tech Engagement</a:t>
              </a:r>
            </a:p>
          </p:txBody>
        </p:sp>
        <p:sp>
          <p:nvSpPr>
            <p:cNvPr name="TextBox 6" id="6"/>
            <p:cNvSpPr txBox="true"/>
            <p:nvPr/>
          </p:nvSpPr>
          <p:spPr>
            <a:xfrm rot="0">
              <a:off x="0" y="-28575"/>
              <a:ext cx="9645858" cy="376209"/>
            </a:xfrm>
            <a:prstGeom prst="rect">
              <a:avLst/>
            </a:prstGeom>
          </p:spPr>
          <p:txBody>
            <a:bodyPr anchor="t" rtlCol="false" tIns="0" lIns="0" bIns="0" rIns="0">
              <a:spAutoFit/>
            </a:bodyPr>
            <a:lstStyle/>
            <a:p>
              <a:pPr algn="l" rtl="true">
                <a:lnSpc>
                  <a:spcPts val="2453"/>
                </a:lnSpc>
              </a:pPr>
              <a:r>
                <a:rPr lang="ar-EG" sz="1752" spc="87">
                  <a:solidFill>
                    <a:srgbClr val="FDFDFD"/>
                  </a:solidFill>
                  <a:latin typeface="DM Sans Bold"/>
                  <a:ea typeface="DM Sans Bold"/>
                  <a:cs typeface="DM Sans Bold"/>
                  <a:sym typeface="DM Sans Bold"/>
                  <a:rtl val="true"/>
                </a:rPr>
                <a:t>؛</a:t>
              </a:r>
              <a:r>
                <a:rPr lang="en-US" sz="1752" spc="87">
                  <a:solidFill>
                    <a:srgbClr val="FDFDFD"/>
                  </a:solidFill>
                  <a:latin typeface="DM Sans Bold"/>
                  <a:ea typeface="DM Sans Bold"/>
                  <a:cs typeface="DM Sans Bold"/>
                  <a:sym typeface="DM Sans Bold"/>
                </a:rPr>
                <a:t>PROBLEM STATEMENT</a:t>
              </a:r>
              <a:r>
                <a:rPr lang="ar-EG" sz="1752" spc="87">
                  <a:solidFill>
                    <a:srgbClr val="FDFDFD"/>
                  </a:solidFill>
                  <a:latin typeface="DM Sans Bold"/>
                  <a:ea typeface="DM Sans Bold"/>
                  <a:cs typeface="DM Sans Bold"/>
                  <a:sym typeface="DM Sans Bold"/>
                  <a:rtl val="true"/>
                </a:rPr>
                <a:t> </a:t>
              </a:r>
            </a:p>
          </p:txBody>
        </p:sp>
      </p:grpSp>
      <p:sp>
        <p:nvSpPr>
          <p:cNvPr name="TextBox 7" id="7"/>
          <p:cNvSpPr txBox="true"/>
          <p:nvPr/>
        </p:nvSpPr>
        <p:spPr>
          <a:xfrm rot="0">
            <a:off x="1028700" y="5077109"/>
            <a:ext cx="6606335" cy="1163319"/>
          </a:xfrm>
          <a:prstGeom prst="rect">
            <a:avLst/>
          </a:prstGeom>
        </p:spPr>
        <p:txBody>
          <a:bodyPr anchor="t" rtlCol="false" tIns="0" lIns="0" bIns="0" rIns="0">
            <a:spAutoFit/>
          </a:bodyPr>
          <a:lstStyle/>
          <a:p>
            <a:pPr algn="l">
              <a:lnSpc>
                <a:spcPts val="3080"/>
              </a:lnSpc>
            </a:pPr>
            <a:r>
              <a:rPr lang="en-US" sz="2200" spc="-44">
                <a:solidFill>
                  <a:srgbClr val="FDFDFD"/>
                </a:solidFill>
                <a:latin typeface="DM Sans"/>
                <a:ea typeface="DM Sans"/>
                <a:cs typeface="DM Sans"/>
                <a:sym typeface="DM Sans"/>
              </a:rPr>
              <a:t>The agriculture sector misses out on productivity gains from female workers and is slow in adopting beneficial technologies.</a:t>
            </a:r>
          </a:p>
        </p:txBody>
      </p:sp>
      <p:sp>
        <p:nvSpPr>
          <p:cNvPr name="Freeform 8" id="8"/>
          <p:cNvSpPr/>
          <p:nvPr/>
        </p:nvSpPr>
        <p:spPr>
          <a:xfrm flipH="false" flipV="false" rot="0">
            <a:off x="8256369" y="1301887"/>
            <a:ext cx="9684759" cy="7283746"/>
          </a:xfrm>
          <a:custGeom>
            <a:avLst/>
            <a:gdLst/>
            <a:ahLst/>
            <a:cxnLst/>
            <a:rect r="r" b="b" t="t" l="l"/>
            <a:pathLst>
              <a:path h="7283746" w="9684759">
                <a:moveTo>
                  <a:pt x="0" y="0"/>
                </a:moveTo>
                <a:lnTo>
                  <a:pt x="9684759" y="0"/>
                </a:lnTo>
                <a:lnTo>
                  <a:pt x="9684759" y="7283745"/>
                </a:lnTo>
                <a:lnTo>
                  <a:pt x="0" y="7283745"/>
                </a:lnTo>
                <a:lnTo>
                  <a:pt x="0" y="0"/>
                </a:lnTo>
                <a:close/>
              </a:path>
            </a:pathLst>
          </a:custGeom>
          <a:blipFill>
            <a:blip r:embed="rId2"/>
            <a:stretch>
              <a:fillRect l="0" t="0" r="0" b="0"/>
            </a:stretch>
          </a:blipFill>
        </p:spPr>
      </p:sp>
      <p:sp>
        <p:nvSpPr>
          <p:cNvPr name="TextBox 9" id="9"/>
          <p:cNvSpPr txBox="true"/>
          <p:nvPr/>
        </p:nvSpPr>
        <p:spPr>
          <a:xfrm rot="0">
            <a:off x="15875034" y="9216415"/>
            <a:ext cx="1384266" cy="287664"/>
          </a:xfrm>
          <a:prstGeom prst="rect">
            <a:avLst/>
          </a:prstGeom>
        </p:spPr>
        <p:txBody>
          <a:bodyPr anchor="t" rtlCol="false" tIns="0" lIns="0" bIns="0" rIns="0">
            <a:spAutoFit/>
          </a:bodyPr>
          <a:lstStyle/>
          <a:p>
            <a:pPr algn="r" marL="0" indent="0" lvl="0">
              <a:lnSpc>
                <a:spcPts val="2380"/>
              </a:lnSpc>
              <a:spcBef>
                <a:spcPct val="0"/>
              </a:spcBef>
            </a:pPr>
            <a:r>
              <a:rPr lang="en-US" sz="1700" spc="85" u="none">
                <a:solidFill>
                  <a:srgbClr val="008037"/>
                </a:solidFill>
                <a:latin typeface="DM Sans Bold"/>
                <a:ea typeface="DM Sans Bold"/>
                <a:cs typeface="DM Sans Bold"/>
                <a:sym typeface="DM Sans Bold"/>
              </a:rPr>
              <a:t>NEXT</a:t>
            </a:r>
          </a:p>
        </p:txBody>
      </p:sp>
      <p:sp>
        <p:nvSpPr>
          <p:cNvPr name="TextBox 10" id="10"/>
          <p:cNvSpPr txBox="true"/>
          <p:nvPr/>
        </p:nvSpPr>
        <p:spPr>
          <a:xfrm rot="0">
            <a:off x="-3958021" y="7531701"/>
            <a:ext cx="11343543" cy="3092275"/>
          </a:xfrm>
          <a:prstGeom prst="rect">
            <a:avLst/>
          </a:prstGeom>
        </p:spPr>
        <p:txBody>
          <a:bodyPr anchor="t" rtlCol="false" tIns="0" lIns="0" bIns="0" rIns="0">
            <a:spAutoFit/>
          </a:bodyPr>
          <a:lstStyle/>
          <a:p>
            <a:pPr algn="ctr">
              <a:lnSpc>
                <a:spcPts val="17373"/>
              </a:lnSpc>
            </a:pPr>
            <a:r>
              <a:rPr lang="en-US" sz="21717" spc="1628">
                <a:solidFill>
                  <a:srgbClr val="EFEFEF">
                    <a:alpha val="24706"/>
                  </a:srgbClr>
                </a:solidFill>
                <a:latin typeface="Cooper Hewitt Heavy Italics"/>
                <a:ea typeface="Cooper Hewitt Heavy Italics"/>
                <a:cs typeface="Cooper Hewitt Heavy Italics"/>
                <a:sym typeface="Cooper Hewitt Heavy Italics"/>
              </a:rPr>
              <a:t>2</a:t>
            </a:r>
          </a:p>
        </p:txBody>
      </p:sp>
      <p:grpSp>
        <p:nvGrpSpPr>
          <p:cNvPr name="Group 11" id="11"/>
          <p:cNvGrpSpPr/>
          <p:nvPr/>
        </p:nvGrpSpPr>
        <p:grpSpPr>
          <a:xfrm rot="0">
            <a:off x="9368016" y="1509717"/>
            <a:ext cx="7944303" cy="4470735"/>
            <a:chOff x="0" y="0"/>
            <a:chExt cx="10592404" cy="5960981"/>
          </a:xfrm>
        </p:grpSpPr>
        <p:pic>
          <p:nvPicPr>
            <p:cNvPr name="Picture 12" id="12">
              <a:hlinkClick action="ppaction://media"/>
            </p:cNvPr>
            <p:cNvPicPr>
              <a:picLocks noChangeAspect="true"/>
            </p:cNvPicPr>
            <p:nvPr>
              <a:videoFile r:link="rId4"/>
              <p:extLst>
                <p:ext uri="{DAA4B4D4-6D71-4841-9C94-3DE7FCFB9230}">
                  <p14:media xmlns:p14="http://schemas.microsoft.com/office/powerpoint/2010/main" r:embed="rId5"/>
                </p:ext>
              </p:extLst>
            </p:nvPr>
          </p:nvPicPr>
          <p:blipFill>
            <a:blip r:embed="rId3"/>
            <a:srcRect l="0" t="826" r="0" b="826"/>
            <a:stretch>
              <a:fillRect/>
            </a:stretch>
          </p:blipFill>
          <p:spPr>
            <a:xfrm flipH="false" flipV="false">
              <a:off x="0" y="0"/>
              <a:ext cx="10592404" cy="5960981"/>
            </a:xfrm>
            <a:prstGeom prst="rect">
              <a:avLst/>
            </a:prstGeom>
          </p:spPr>
        </p:pic>
      </p:grpSp>
      <p:sp>
        <p:nvSpPr>
          <p:cNvPr name="Freeform 13" id="13"/>
          <p:cNvSpPr/>
          <p:nvPr/>
        </p:nvSpPr>
        <p:spPr>
          <a:xfrm flipH="false" flipV="false" rot="0">
            <a:off x="-610470" y="-348616"/>
            <a:ext cx="3297391" cy="2162026"/>
          </a:xfrm>
          <a:custGeom>
            <a:avLst/>
            <a:gdLst/>
            <a:ahLst/>
            <a:cxnLst/>
            <a:rect r="r" b="b" t="t" l="l"/>
            <a:pathLst>
              <a:path h="2162026" w="3297391">
                <a:moveTo>
                  <a:pt x="0" y="0"/>
                </a:moveTo>
                <a:lnTo>
                  <a:pt x="3297390" y="0"/>
                </a:lnTo>
                <a:lnTo>
                  <a:pt x="3297390" y="2162025"/>
                </a:lnTo>
                <a:lnTo>
                  <a:pt x="0" y="2162025"/>
                </a:lnTo>
                <a:lnTo>
                  <a:pt x="0" y="0"/>
                </a:lnTo>
                <a:close/>
              </a:path>
            </a:pathLst>
          </a:custGeom>
          <a:blipFill>
            <a:blip r:embed="rId6"/>
            <a:stretch>
              <a:fillRect l="0" t="0" r="0" b="0"/>
            </a:stretch>
          </a:blipFill>
        </p:spPr>
      </p:sp>
    </p:spTree>
  </p:cSld>
  <p:clrMapOvr>
    <a:masterClrMapping/>
  </p:clrMapOvr>
  <p:transition spd="fast">
    <p:fade/>
  </p:transition>
  <p:timing>
    <p:tnLst>
      <p:par>
        <p:cTn dur="indefinite" restart="never" nodeType="tmRoot">
          <p:childTnLst>
            <p:video>
              <p:cMediaNode vol="100000">
                <p:cTn fill="hold" display="false">
                  <p:stCondLst>
                    <p:cond delay="indefinite"/>
                  </p:stCondLst>
                </p:cTn>
                <p:tgtEl>
                  <p:spTgt spid="12"/>
                </p:tgtEl>
              </p:cMediaNode>
            </p:video>
          </p:childTnLst>
        </p:cTn>
      </p:par>
    </p:tnLst>
  </p:timing>
</p:sld>
</file>

<file path=ppt/slides/slide7.xml><?xml version="1.0" encoding="utf-8"?>
<p:sld xmlns:p="http://schemas.openxmlformats.org/presentationml/2006/main" xmlns:a="http://schemas.openxmlformats.org/drawingml/2006/main" xmlns:r="http://schemas.openxmlformats.org/officeDocument/2006/relationships">
  <p:cSld>
    <p:bg>
      <p:bgPr>
        <a:solidFill>
          <a:srgbClr val="2BA98E"/>
        </a:solidFill>
      </p:bgPr>
    </p:bg>
    <p:spTree>
      <p:nvGrpSpPr>
        <p:cNvPr id="1" name=""/>
        <p:cNvGrpSpPr/>
        <p:nvPr/>
      </p:nvGrpSpPr>
      <p:grpSpPr>
        <a:xfrm>
          <a:off x="0" y="0"/>
          <a:ext cx="0" cy="0"/>
          <a:chOff x="0" y="0"/>
          <a:chExt cx="0" cy="0"/>
        </a:xfrm>
      </p:grpSpPr>
      <p:grpSp>
        <p:nvGrpSpPr>
          <p:cNvPr name="Group 2" id="2"/>
          <p:cNvGrpSpPr/>
          <p:nvPr/>
        </p:nvGrpSpPr>
        <p:grpSpPr>
          <a:xfrm rot="0">
            <a:off x="0" y="0"/>
            <a:ext cx="18288000" cy="10287000"/>
            <a:chOff x="0" y="0"/>
            <a:chExt cx="6186311" cy="3479800"/>
          </a:xfrm>
        </p:grpSpPr>
        <p:sp>
          <p:nvSpPr>
            <p:cNvPr name="Freeform 3" id="3"/>
            <p:cNvSpPr/>
            <p:nvPr/>
          </p:nvSpPr>
          <p:spPr>
            <a:xfrm flipH="false" flipV="false" rot="0">
              <a:off x="0" y="0"/>
              <a:ext cx="6186311" cy="3479800"/>
            </a:xfrm>
            <a:custGeom>
              <a:avLst/>
              <a:gdLst/>
              <a:ahLst/>
              <a:cxnLst/>
              <a:rect r="r" b="b" t="t" l="l"/>
              <a:pathLst>
                <a:path h="3479800" w="6186311">
                  <a:moveTo>
                    <a:pt x="0" y="0"/>
                  </a:moveTo>
                  <a:lnTo>
                    <a:pt x="0" y="3479800"/>
                  </a:lnTo>
                  <a:lnTo>
                    <a:pt x="6186311" y="3479800"/>
                  </a:lnTo>
                  <a:lnTo>
                    <a:pt x="6186311" y="0"/>
                  </a:lnTo>
                  <a:lnTo>
                    <a:pt x="0" y="0"/>
                  </a:lnTo>
                  <a:close/>
                  <a:moveTo>
                    <a:pt x="6125351" y="3418840"/>
                  </a:moveTo>
                  <a:lnTo>
                    <a:pt x="59690" y="3418840"/>
                  </a:lnTo>
                  <a:lnTo>
                    <a:pt x="59690" y="59690"/>
                  </a:lnTo>
                  <a:lnTo>
                    <a:pt x="6125351" y="59690"/>
                  </a:lnTo>
                  <a:lnTo>
                    <a:pt x="6125351" y="3418840"/>
                  </a:lnTo>
                  <a:close/>
                </a:path>
              </a:pathLst>
            </a:custGeom>
            <a:solidFill>
              <a:srgbClr val="FDFDFD"/>
            </a:solidFill>
          </p:spPr>
        </p:sp>
      </p:grpSp>
      <p:grpSp>
        <p:nvGrpSpPr>
          <p:cNvPr name="Group 4" id="4"/>
          <p:cNvGrpSpPr/>
          <p:nvPr/>
        </p:nvGrpSpPr>
        <p:grpSpPr>
          <a:xfrm rot="0">
            <a:off x="9603276" y="3590741"/>
            <a:ext cx="8468771" cy="3105517"/>
            <a:chOff x="0" y="0"/>
            <a:chExt cx="11291694" cy="4140689"/>
          </a:xfrm>
        </p:grpSpPr>
        <p:sp>
          <p:nvSpPr>
            <p:cNvPr name="TextBox 5" id="5"/>
            <p:cNvSpPr txBox="true"/>
            <p:nvPr/>
          </p:nvSpPr>
          <p:spPr>
            <a:xfrm rot="0">
              <a:off x="0" y="395259"/>
              <a:ext cx="11291694" cy="3745430"/>
            </a:xfrm>
            <a:prstGeom prst="rect">
              <a:avLst/>
            </a:prstGeom>
          </p:spPr>
          <p:txBody>
            <a:bodyPr anchor="t" rtlCol="false" tIns="0" lIns="0" bIns="0" rIns="0">
              <a:spAutoFit/>
            </a:bodyPr>
            <a:lstStyle/>
            <a:p>
              <a:pPr algn="l">
                <a:lnSpc>
                  <a:spcPts val="5499"/>
                </a:lnSpc>
              </a:pPr>
              <a:r>
                <a:rPr lang="en-US" sz="4999" spc="-249">
                  <a:solidFill>
                    <a:srgbClr val="FDFDFD"/>
                  </a:solidFill>
                  <a:latin typeface="DM Sans Bold"/>
                  <a:ea typeface="DM Sans Bold"/>
                  <a:cs typeface="DM Sans Bold"/>
                  <a:sym typeface="DM Sans Bold"/>
                </a:rPr>
                <a:t>technological improvement</a:t>
              </a:r>
            </a:p>
            <a:p>
              <a:pPr algn="l">
                <a:lnSpc>
                  <a:spcPts val="5499"/>
                </a:lnSpc>
              </a:pPr>
            </a:p>
            <a:p>
              <a:pPr algn="l">
                <a:lnSpc>
                  <a:spcPts val="5499"/>
                </a:lnSpc>
              </a:pPr>
            </a:p>
            <a:p>
              <a:pPr algn="l">
                <a:lnSpc>
                  <a:spcPts val="5499"/>
                </a:lnSpc>
              </a:pPr>
            </a:p>
          </p:txBody>
        </p:sp>
        <p:sp>
          <p:nvSpPr>
            <p:cNvPr name="TextBox 6" id="6"/>
            <p:cNvSpPr txBox="true"/>
            <p:nvPr/>
          </p:nvSpPr>
          <p:spPr>
            <a:xfrm rot="0">
              <a:off x="0" y="-28575"/>
              <a:ext cx="11291694" cy="376209"/>
            </a:xfrm>
            <a:prstGeom prst="rect">
              <a:avLst/>
            </a:prstGeom>
          </p:spPr>
          <p:txBody>
            <a:bodyPr anchor="t" rtlCol="false" tIns="0" lIns="0" bIns="0" rIns="0">
              <a:spAutoFit/>
            </a:bodyPr>
            <a:lstStyle/>
            <a:p>
              <a:pPr algn="l" rtl="true">
                <a:lnSpc>
                  <a:spcPts val="2453"/>
                </a:lnSpc>
              </a:pPr>
              <a:r>
                <a:rPr lang="ar-EG" sz="1752" spc="87">
                  <a:solidFill>
                    <a:srgbClr val="FDFDFD"/>
                  </a:solidFill>
                  <a:latin typeface="DM Sans Bold"/>
                  <a:ea typeface="DM Sans Bold"/>
                  <a:cs typeface="DM Sans Bold"/>
                  <a:sym typeface="DM Sans Bold"/>
                  <a:rtl val="true"/>
                </a:rPr>
                <a:t>؛</a:t>
              </a:r>
              <a:r>
                <a:rPr lang="en-US" sz="1752" spc="87">
                  <a:solidFill>
                    <a:srgbClr val="FDFDFD"/>
                  </a:solidFill>
                  <a:latin typeface="DM Sans Bold"/>
                  <a:ea typeface="DM Sans Bold"/>
                  <a:cs typeface="DM Sans Bold"/>
                  <a:sym typeface="DM Sans Bold"/>
                </a:rPr>
                <a:t>PROBLEM STATEMENT</a:t>
              </a:r>
              <a:r>
                <a:rPr lang="ar-EG" sz="1752" spc="87">
                  <a:solidFill>
                    <a:srgbClr val="FDFDFD"/>
                  </a:solidFill>
                  <a:latin typeface="DM Sans Bold"/>
                  <a:ea typeface="DM Sans Bold"/>
                  <a:cs typeface="DM Sans Bold"/>
                  <a:sym typeface="DM Sans Bold"/>
                  <a:rtl val="true"/>
                </a:rPr>
                <a:t> </a:t>
              </a:r>
            </a:p>
          </p:txBody>
        </p:sp>
      </p:grpSp>
      <p:sp>
        <p:nvSpPr>
          <p:cNvPr name="TextBox 7" id="7"/>
          <p:cNvSpPr txBox="true"/>
          <p:nvPr/>
        </p:nvSpPr>
        <p:spPr>
          <a:xfrm rot="0">
            <a:off x="9819229" y="5095875"/>
            <a:ext cx="6606335" cy="772794"/>
          </a:xfrm>
          <a:prstGeom prst="rect">
            <a:avLst/>
          </a:prstGeom>
        </p:spPr>
        <p:txBody>
          <a:bodyPr anchor="t" rtlCol="false" tIns="0" lIns="0" bIns="0" rIns="0">
            <a:spAutoFit/>
          </a:bodyPr>
          <a:lstStyle/>
          <a:p>
            <a:pPr algn="l">
              <a:lnSpc>
                <a:spcPts val="3080"/>
              </a:lnSpc>
            </a:pPr>
            <a:r>
              <a:rPr lang="en-US" sz="2200" spc="-44">
                <a:solidFill>
                  <a:srgbClr val="FDFDFD"/>
                </a:solidFill>
                <a:latin typeface="DM Sans"/>
                <a:ea typeface="DM Sans"/>
                <a:cs typeface="DM Sans"/>
                <a:sym typeface="DM Sans"/>
              </a:rPr>
              <a:t>Underutilization of Technological Advancements in the Agricultural Sector</a:t>
            </a:r>
          </a:p>
        </p:txBody>
      </p:sp>
      <p:sp>
        <p:nvSpPr>
          <p:cNvPr name="Freeform 8" id="8"/>
          <p:cNvSpPr/>
          <p:nvPr/>
        </p:nvSpPr>
        <p:spPr>
          <a:xfrm flipH="false" flipV="false" rot="0">
            <a:off x="134471" y="1974554"/>
            <a:ext cx="9684759" cy="7283746"/>
          </a:xfrm>
          <a:custGeom>
            <a:avLst/>
            <a:gdLst/>
            <a:ahLst/>
            <a:cxnLst/>
            <a:rect r="r" b="b" t="t" l="l"/>
            <a:pathLst>
              <a:path h="7283746" w="9684759">
                <a:moveTo>
                  <a:pt x="0" y="0"/>
                </a:moveTo>
                <a:lnTo>
                  <a:pt x="9684758" y="0"/>
                </a:lnTo>
                <a:lnTo>
                  <a:pt x="9684758" y="7283746"/>
                </a:lnTo>
                <a:lnTo>
                  <a:pt x="0" y="7283746"/>
                </a:lnTo>
                <a:lnTo>
                  <a:pt x="0" y="0"/>
                </a:lnTo>
                <a:close/>
              </a:path>
            </a:pathLst>
          </a:custGeom>
          <a:blipFill>
            <a:blip r:embed="rId2"/>
            <a:stretch>
              <a:fillRect l="0" t="0" r="0" b="0"/>
            </a:stretch>
          </a:blipFill>
        </p:spPr>
      </p:sp>
      <p:sp>
        <p:nvSpPr>
          <p:cNvPr name="TextBox 9" id="9"/>
          <p:cNvSpPr txBox="true"/>
          <p:nvPr/>
        </p:nvSpPr>
        <p:spPr>
          <a:xfrm rot="0">
            <a:off x="15875034" y="9216415"/>
            <a:ext cx="1384266" cy="287664"/>
          </a:xfrm>
          <a:prstGeom prst="rect">
            <a:avLst/>
          </a:prstGeom>
        </p:spPr>
        <p:txBody>
          <a:bodyPr anchor="t" rtlCol="false" tIns="0" lIns="0" bIns="0" rIns="0">
            <a:spAutoFit/>
          </a:bodyPr>
          <a:lstStyle/>
          <a:p>
            <a:pPr algn="r" marL="0" indent="0" lvl="0">
              <a:lnSpc>
                <a:spcPts val="2380"/>
              </a:lnSpc>
              <a:spcBef>
                <a:spcPct val="0"/>
              </a:spcBef>
            </a:pPr>
            <a:r>
              <a:rPr lang="en-US" sz="1700" spc="85" u="none">
                <a:solidFill>
                  <a:srgbClr val="008037"/>
                </a:solidFill>
                <a:latin typeface="DM Sans Bold"/>
                <a:ea typeface="DM Sans Bold"/>
                <a:cs typeface="DM Sans Bold"/>
                <a:sym typeface="DM Sans Bold"/>
              </a:rPr>
              <a:t>NEXT</a:t>
            </a:r>
          </a:p>
        </p:txBody>
      </p:sp>
      <p:sp>
        <p:nvSpPr>
          <p:cNvPr name="TextBox 10" id="10"/>
          <p:cNvSpPr txBox="true"/>
          <p:nvPr/>
        </p:nvSpPr>
        <p:spPr>
          <a:xfrm rot="0">
            <a:off x="11333518" y="7459443"/>
            <a:ext cx="11343543" cy="3092275"/>
          </a:xfrm>
          <a:prstGeom prst="rect">
            <a:avLst/>
          </a:prstGeom>
        </p:spPr>
        <p:txBody>
          <a:bodyPr anchor="t" rtlCol="false" tIns="0" lIns="0" bIns="0" rIns="0">
            <a:spAutoFit/>
          </a:bodyPr>
          <a:lstStyle/>
          <a:p>
            <a:pPr algn="ctr">
              <a:lnSpc>
                <a:spcPts val="17373"/>
              </a:lnSpc>
            </a:pPr>
            <a:r>
              <a:rPr lang="en-US" sz="21717" spc="1628">
                <a:solidFill>
                  <a:srgbClr val="EFEFEF">
                    <a:alpha val="24706"/>
                  </a:srgbClr>
                </a:solidFill>
                <a:latin typeface="Cooper Hewitt Heavy Italics"/>
                <a:ea typeface="Cooper Hewitt Heavy Italics"/>
                <a:cs typeface="Cooper Hewitt Heavy Italics"/>
                <a:sym typeface="Cooper Hewitt Heavy Italics"/>
              </a:rPr>
              <a:t>3</a:t>
            </a:r>
          </a:p>
        </p:txBody>
      </p:sp>
      <p:grpSp>
        <p:nvGrpSpPr>
          <p:cNvPr name="Group 11" id="11"/>
          <p:cNvGrpSpPr/>
          <p:nvPr/>
        </p:nvGrpSpPr>
        <p:grpSpPr>
          <a:xfrm rot="0">
            <a:off x="1246118" y="2182385"/>
            <a:ext cx="7944303" cy="4470735"/>
            <a:chOff x="0" y="0"/>
            <a:chExt cx="10592404" cy="5960981"/>
          </a:xfrm>
        </p:grpSpPr>
        <p:pic>
          <p:nvPicPr>
            <p:cNvPr name="Picture 12" id="12">
              <a:hlinkClick action="ppaction://media"/>
            </p:cNvPr>
            <p:cNvPicPr>
              <a:picLocks noChangeAspect="true"/>
            </p:cNvPicPr>
            <p:nvPr>
              <a:videoFile r:link="rId4"/>
              <p:extLst>
                <p:ext uri="{DAA4B4D4-6D71-4841-9C94-3DE7FCFB9230}">
                  <p14:media xmlns:p14="http://schemas.microsoft.com/office/powerpoint/2010/main" r:embed="rId5"/>
                </p:ext>
              </p:extLst>
            </p:nvPr>
          </p:nvPicPr>
          <p:blipFill>
            <a:blip r:embed="rId3"/>
            <a:srcRect l="0" t="826" r="0" b="826"/>
            <a:stretch>
              <a:fillRect/>
            </a:stretch>
          </p:blipFill>
          <p:spPr>
            <a:xfrm flipH="false" flipV="false">
              <a:off x="0" y="0"/>
              <a:ext cx="10592404" cy="5960981"/>
            </a:xfrm>
            <a:prstGeom prst="rect">
              <a:avLst/>
            </a:prstGeom>
          </p:spPr>
        </p:pic>
      </p:grpSp>
      <p:sp>
        <p:nvSpPr>
          <p:cNvPr name="Freeform 13" id="13"/>
          <p:cNvSpPr/>
          <p:nvPr/>
        </p:nvSpPr>
        <p:spPr>
          <a:xfrm flipH="false" flipV="false" rot="0">
            <a:off x="-610470" y="-348616"/>
            <a:ext cx="3297391" cy="2162026"/>
          </a:xfrm>
          <a:custGeom>
            <a:avLst/>
            <a:gdLst/>
            <a:ahLst/>
            <a:cxnLst/>
            <a:rect r="r" b="b" t="t" l="l"/>
            <a:pathLst>
              <a:path h="2162026" w="3297391">
                <a:moveTo>
                  <a:pt x="0" y="0"/>
                </a:moveTo>
                <a:lnTo>
                  <a:pt x="3297390" y="0"/>
                </a:lnTo>
                <a:lnTo>
                  <a:pt x="3297390" y="2162025"/>
                </a:lnTo>
                <a:lnTo>
                  <a:pt x="0" y="2162025"/>
                </a:lnTo>
                <a:lnTo>
                  <a:pt x="0" y="0"/>
                </a:lnTo>
                <a:close/>
              </a:path>
            </a:pathLst>
          </a:custGeom>
          <a:blipFill>
            <a:blip r:embed="rId6"/>
            <a:stretch>
              <a:fillRect l="0" t="0" r="0" b="0"/>
            </a:stretch>
          </a:blipFill>
        </p:spPr>
      </p:sp>
    </p:spTree>
  </p:cSld>
  <p:clrMapOvr>
    <a:masterClrMapping/>
  </p:clrMapOvr>
  <p:transition spd="fast">
    <p:fade/>
  </p:transition>
  <p:timing>
    <p:tnLst>
      <p:par>
        <p:cTn dur="indefinite" restart="never" nodeType="tmRoot">
          <p:childTnLst>
            <p:video>
              <p:cMediaNode vol="100000">
                <p:cTn fill="hold" display="false">
                  <p:stCondLst>
                    <p:cond delay="indefinite"/>
                  </p:stCondLst>
                </p:cTn>
                <p:tgtEl>
                  <p:spTgt spid="12"/>
                </p:tgtEl>
              </p:cMediaNode>
            </p:video>
          </p:childTnLst>
        </p:cTn>
      </p:par>
    </p:tnLst>
  </p:timing>
</p:sld>
</file>

<file path=ppt/slides/slide8.xml><?xml version="1.0" encoding="utf-8"?>
<p:sld xmlns:p="http://schemas.openxmlformats.org/presentationml/2006/main" xmlns:a="http://schemas.openxmlformats.org/drawingml/2006/main" xmlns:r="http://schemas.openxmlformats.org/officeDocument/2006/relationships">
  <p:cSld>
    <p:bg>
      <p:bgPr>
        <a:solidFill>
          <a:srgbClr val="F2F2F0"/>
        </a:solidFill>
      </p:bgPr>
    </p:bg>
    <p:spTree>
      <p:nvGrpSpPr>
        <p:cNvPr id="1" name=""/>
        <p:cNvGrpSpPr/>
        <p:nvPr/>
      </p:nvGrpSpPr>
      <p:grpSpPr>
        <a:xfrm>
          <a:off x="0" y="0"/>
          <a:ext cx="0" cy="0"/>
          <a:chOff x="0" y="0"/>
          <a:chExt cx="0" cy="0"/>
        </a:xfrm>
      </p:grpSpPr>
      <p:grpSp>
        <p:nvGrpSpPr>
          <p:cNvPr name="Group 2" id="2"/>
          <p:cNvGrpSpPr/>
          <p:nvPr/>
        </p:nvGrpSpPr>
        <p:grpSpPr>
          <a:xfrm rot="0">
            <a:off x="-1239898" y="-880001"/>
            <a:ext cx="21416892" cy="12047002"/>
            <a:chOff x="0" y="0"/>
            <a:chExt cx="28555856" cy="16062669"/>
          </a:xfrm>
        </p:grpSpPr>
        <p:pic>
          <p:nvPicPr>
            <p:cNvPr name="Picture 3" id="3">
              <a:hlinkClick action="ppaction://media"/>
            </p:cNvPr>
            <p:cNvPicPr>
              <a:picLocks noChangeAspect="true"/>
            </p:cNvPicPr>
            <p:nvPr>
              <a:videoFile r:link="rId3"/>
              <p:extLst>
                <p:ext uri="{DAA4B4D4-6D71-4841-9C94-3DE7FCFB9230}">
                  <p14:media xmlns:p14="http://schemas.microsoft.com/office/powerpoint/2010/main" r:embed="rId4"/>
                </p:ext>
              </p:extLst>
            </p:nvPr>
          </p:nvPicPr>
          <p:blipFill>
            <a:blip r:embed="rId2"/>
            <a:srcRect l="0" t="0" r="0" b="0"/>
            <a:stretch>
              <a:fillRect/>
            </a:stretch>
          </p:blipFill>
          <p:spPr>
            <a:xfrm flipH="false" flipV="false" rot="0">
              <a:off x="0" y="0"/>
              <a:ext cx="28555856" cy="16062669"/>
            </a:xfrm>
            <a:prstGeom prst="rect">
              <a:avLst/>
            </a:prstGeom>
          </p:spPr>
        </p:pic>
      </p:grpSp>
      <p:sp>
        <p:nvSpPr>
          <p:cNvPr name="Freeform 4" id="4"/>
          <p:cNvSpPr/>
          <p:nvPr/>
        </p:nvSpPr>
        <p:spPr>
          <a:xfrm flipH="false" flipV="false" rot="0">
            <a:off x="-610470" y="-348616"/>
            <a:ext cx="3297391" cy="2162026"/>
          </a:xfrm>
          <a:custGeom>
            <a:avLst/>
            <a:gdLst/>
            <a:ahLst/>
            <a:cxnLst/>
            <a:rect r="r" b="b" t="t" l="l"/>
            <a:pathLst>
              <a:path h="2162026" w="3297391">
                <a:moveTo>
                  <a:pt x="0" y="0"/>
                </a:moveTo>
                <a:lnTo>
                  <a:pt x="3297390" y="0"/>
                </a:lnTo>
                <a:lnTo>
                  <a:pt x="3297390" y="2162025"/>
                </a:lnTo>
                <a:lnTo>
                  <a:pt x="0" y="2162025"/>
                </a:lnTo>
                <a:lnTo>
                  <a:pt x="0" y="0"/>
                </a:lnTo>
                <a:close/>
              </a:path>
            </a:pathLst>
          </a:custGeom>
          <a:blipFill>
            <a:blip r:embed="rId5"/>
            <a:stretch>
              <a:fillRect l="0" t="0" r="0" b="0"/>
            </a:stretch>
          </a:blipFill>
        </p:spPr>
      </p:sp>
    </p:spTree>
  </p:cSld>
  <p:clrMapOvr>
    <a:masterClrMapping/>
  </p:clrMapOvr>
  <p:transition spd="fast">
    <p:fade/>
  </p:transition>
  <p:timing>
    <p:tnLst>
      <p:par>
        <p:cTn dur="indefinite" restart="never" nodeType="tmRoot">
          <p:childTnLst>
            <p:video>
              <p:cMediaNode vol="100000">
                <p:cTn fill="hold" display="false">
                  <p:stCondLst>
                    <p:cond delay="indefinite"/>
                  </p:stCondLst>
                </p:cTn>
                <p:tgtEl>
                  <p:spTgt spid="3"/>
                </p:tgtEl>
              </p:cMediaNode>
            </p:video>
          </p:childTnLst>
        </p:cTn>
      </p:par>
    </p:tnLst>
  </p:timing>
</p:sld>
</file>

<file path=ppt/slides/slide9.xml><?xml version="1.0" encoding="utf-8"?>
<p:sld xmlns:p="http://schemas.openxmlformats.org/presentationml/2006/main" xmlns:a="http://schemas.openxmlformats.org/drawingml/2006/main" xmlns:r="http://schemas.openxmlformats.org/officeDocument/2006/relationships">
  <p:cSld>
    <p:bg>
      <p:bgPr>
        <a:solidFill>
          <a:srgbClr val="F2F2F0"/>
        </a:solidFill>
      </p:bgPr>
    </p:bg>
    <p:spTree>
      <p:nvGrpSpPr>
        <p:cNvPr id="1" name=""/>
        <p:cNvGrpSpPr/>
        <p:nvPr/>
      </p:nvGrpSpPr>
      <p:grpSpPr>
        <a:xfrm>
          <a:off x="0" y="0"/>
          <a:ext cx="0" cy="0"/>
          <a:chOff x="0" y="0"/>
          <a:chExt cx="0" cy="0"/>
        </a:xfrm>
      </p:grpSpPr>
      <p:grpSp>
        <p:nvGrpSpPr>
          <p:cNvPr name="Group 2" id="2"/>
          <p:cNvGrpSpPr/>
          <p:nvPr/>
        </p:nvGrpSpPr>
        <p:grpSpPr>
          <a:xfrm rot="0">
            <a:off x="0" y="0"/>
            <a:ext cx="18288000" cy="10287000"/>
            <a:chOff x="0" y="0"/>
            <a:chExt cx="6186311" cy="3479800"/>
          </a:xfrm>
        </p:grpSpPr>
        <p:sp>
          <p:nvSpPr>
            <p:cNvPr name="Freeform 3" id="3"/>
            <p:cNvSpPr/>
            <p:nvPr/>
          </p:nvSpPr>
          <p:spPr>
            <a:xfrm flipH="false" flipV="false" rot="0">
              <a:off x="0" y="0"/>
              <a:ext cx="6186311" cy="3479800"/>
            </a:xfrm>
            <a:custGeom>
              <a:avLst/>
              <a:gdLst/>
              <a:ahLst/>
              <a:cxnLst/>
              <a:rect r="r" b="b" t="t" l="l"/>
              <a:pathLst>
                <a:path h="3479800" w="6186311">
                  <a:moveTo>
                    <a:pt x="0" y="0"/>
                  </a:moveTo>
                  <a:lnTo>
                    <a:pt x="0" y="3479800"/>
                  </a:lnTo>
                  <a:lnTo>
                    <a:pt x="6186311" y="3479800"/>
                  </a:lnTo>
                  <a:lnTo>
                    <a:pt x="6186311" y="0"/>
                  </a:lnTo>
                  <a:lnTo>
                    <a:pt x="0" y="0"/>
                  </a:lnTo>
                  <a:close/>
                  <a:moveTo>
                    <a:pt x="6125351" y="3418840"/>
                  </a:moveTo>
                  <a:lnTo>
                    <a:pt x="59690" y="3418840"/>
                  </a:lnTo>
                  <a:lnTo>
                    <a:pt x="59690" y="59690"/>
                  </a:lnTo>
                  <a:lnTo>
                    <a:pt x="6125351" y="59690"/>
                  </a:lnTo>
                  <a:lnTo>
                    <a:pt x="6125351" y="3418840"/>
                  </a:lnTo>
                  <a:close/>
                </a:path>
              </a:pathLst>
            </a:custGeom>
            <a:solidFill>
              <a:srgbClr val="FDFDFD"/>
            </a:solidFill>
          </p:spPr>
        </p:sp>
      </p:grpSp>
      <p:grpSp>
        <p:nvGrpSpPr>
          <p:cNvPr name="Group 4" id="4"/>
          <p:cNvGrpSpPr/>
          <p:nvPr/>
        </p:nvGrpSpPr>
        <p:grpSpPr>
          <a:xfrm rot="0">
            <a:off x="7143807" y="1505314"/>
            <a:ext cx="3029394" cy="1704013"/>
            <a:chOff x="0" y="0"/>
            <a:chExt cx="11289030" cy="6350000"/>
          </a:xfrm>
        </p:grpSpPr>
        <p:sp>
          <p:nvSpPr>
            <p:cNvPr name="Freeform 5" id="5"/>
            <p:cNvSpPr/>
            <p:nvPr/>
          </p:nvSpPr>
          <p:spPr>
            <a:xfrm flipH="false" flipV="false" rot="0">
              <a:off x="0" y="0"/>
              <a:ext cx="11287760" cy="6350000"/>
            </a:xfrm>
            <a:custGeom>
              <a:avLst/>
              <a:gdLst/>
              <a:ahLst/>
              <a:cxnLst/>
              <a:rect r="r" b="b" t="t" l="l"/>
              <a:pathLst>
                <a:path h="6350000" w="11287760">
                  <a:moveTo>
                    <a:pt x="0" y="5824220"/>
                  </a:moveTo>
                  <a:lnTo>
                    <a:pt x="0" y="525780"/>
                  </a:lnTo>
                  <a:cubicBezTo>
                    <a:pt x="0" y="234950"/>
                    <a:pt x="234950" y="0"/>
                    <a:pt x="525780" y="0"/>
                  </a:cubicBezTo>
                  <a:lnTo>
                    <a:pt x="10761980" y="0"/>
                  </a:lnTo>
                  <a:cubicBezTo>
                    <a:pt x="11052810" y="0"/>
                    <a:pt x="11287760" y="234950"/>
                    <a:pt x="11287760" y="525780"/>
                  </a:cubicBezTo>
                  <a:lnTo>
                    <a:pt x="11287760" y="5822950"/>
                  </a:lnTo>
                  <a:cubicBezTo>
                    <a:pt x="11287760" y="6113780"/>
                    <a:pt x="11052810" y="6348730"/>
                    <a:pt x="10761980" y="6348730"/>
                  </a:cubicBezTo>
                  <a:lnTo>
                    <a:pt x="525780" y="6348730"/>
                  </a:lnTo>
                  <a:cubicBezTo>
                    <a:pt x="236220" y="6350000"/>
                    <a:pt x="0" y="6115050"/>
                    <a:pt x="0" y="5824220"/>
                  </a:cubicBezTo>
                  <a:close/>
                </a:path>
              </a:pathLst>
            </a:custGeom>
            <a:blipFill>
              <a:blip r:embed="rId2"/>
              <a:stretch>
                <a:fillRect l="0" t="-752" r="0" b="-752"/>
              </a:stretch>
            </a:blipFill>
          </p:spPr>
        </p:sp>
      </p:grpSp>
      <p:grpSp>
        <p:nvGrpSpPr>
          <p:cNvPr name="Group 6" id="6"/>
          <p:cNvGrpSpPr/>
          <p:nvPr/>
        </p:nvGrpSpPr>
        <p:grpSpPr>
          <a:xfrm rot="0">
            <a:off x="7143807" y="4291494"/>
            <a:ext cx="3029394" cy="1704013"/>
            <a:chOff x="0" y="0"/>
            <a:chExt cx="11289030" cy="6350000"/>
          </a:xfrm>
        </p:grpSpPr>
        <p:sp>
          <p:nvSpPr>
            <p:cNvPr name="Freeform 7" id="7"/>
            <p:cNvSpPr/>
            <p:nvPr/>
          </p:nvSpPr>
          <p:spPr>
            <a:xfrm flipH="false" flipV="false" rot="0">
              <a:off x="0" y="0"/>
              <a:ext cx="11287760" cy="6350000"/>
            </a:xfrm>
            <a:custGeom>
              <a:avLst/>
              <a:gdLst/>
              <a:ahLst/>
              <a:cxnLst/>
              <a:rect r="r" b="b" t="t" l="l"/>
              <a:pathLst>
                <a:path h="6350000" w="11287760">
                  <a:moveTo>
                    <a:pt x="0" y="5824220"/>
                  </a:moveTo>
                  <a:lnTo>
                    <a:pt x="0" y="525780"/>
                  </a:lnTo>
                  <a:cubicBezTo>
                    <a:pt x="0" y="234950"/>
                    <a:pt x="234950" y="0"/>
                    <a:pt x="525780" y="0"/>
                  </a:cubicBezTo>
                  <a:lnTo>
                    <a:pt x="10761980" y="0"/>
                  </a:lnTo>
                  <a:cubicBezTo>
                    <a:pt x="11052810" y="0"/>
                    <a:pt x="11287760" y="234950"/>
                    <a:pt x="11287760" y="525780"/>
                  </a:cubicBezTo>
                  <a:lnTo>
                    <a:pt x="11287760" y="5822950"/>
                  </a:lnTo>
                  <a:cubicBezTo>
                    <a:pt x="11287760" y="6113780"/>
                    <a:pt x="11052810" y="6348730"/>
                    <a:pt x="10761980" y="6348730"/>
                  </a:cubicBezTo>
                  <a:lnTo>
                    <a:pt x="525780" y="6348730"/>
                  </a:lnTo>
                  <a:cubicBezTo>
                    <a:pt x="236220" y="6350000"/>
                    <a:pt x="0" y="6115050"/>
                    <a:pt x="0" y="5824220"/>
                  </a:cubicBezTo>
                  <a:close/>
                </a:path>
              </a:pathLst>
            </a:custGeom>
            <a:blipFill>
              <a:blip r:embed="rId3"/>
              <a:stretch>
                <a:fillRect l="0" t="-869" r="0" b="-869"/>
              </a:stretch>
            </a:blipFill>
          </p:spPr>
        </p:sp>
      </p:grpSp>
      <p:grpSp>
        <p:nvGrpSpPr>
          <p:cNvPr name="Group 8" id="8"/>
          <p:cNvGrpSpPr/>
          <p:nvPr/>
        </p:nvGrpSpPr>
        <p:grpSpPr>
          <a:xfrm rot="0">
            <a:off x="7143807" y="6929022"/>
            <a:ext cx="3029394" cy="1704013"/>
            <a:chOff x="0" y="0"/>
            <a:chExt cx="11289030" cy="6350000"/>
          </a:xfrm>
        </p:grpSpPr>
        <p:sp>
          <p:nvSpPr>
            <p:cNvPr name="Freeform 9" id="9"/>
            <p:cNvSpPr/>
            <p:nvPr/>
          </p:nvSpPr>
          <p:spPr>
            <a:xfrm flipH="false" flipV="false" rot="0">
              <a:off x="0" y="0"/>
              <a:ext cx="11287760" cy="6350000"/>
            </a:xfrm>
            <a:custGeom>
              <a:avLst/>
              <a:gdLst/>
              <a:ahLst/>
              <a:cxnLst/>
              <a:rect r="r" b="b" t="t" l="l"/>
              <a:pathLst>
                <a:path h="6350000" w="11287760">
                  <a:moveTo>
                    <a:pt x="0" y="5824220"/>
                  </a:moveTo>
                  <a:lnTo>
                    <a:pt x="0" y="525780"/>
                  </a:lnTo>
                  <a:cubicBezTo>
                    <a:pt x="0" y="234950"/>
                    <a:pt x="234950" y="0"/>
                    <a:pt x="525780" y="0"/>
                  </a:cubicBezTo>
                  <a:lnTo>
                    <a:pt x="10761980" y="0"/>
                  </a:lnTo>
                  <a:cubicBezTo>
                    <a:pt x="11052810" y="0"/>
                    <a:pt x="11287760" y="234950"/>
                    <a:pt x="11287760" y="525780"/>
                  </a:cubicBezTo>
                  <a:lnTo>
                    <a:pt x="11287760" y="5822950"/>
                  </a:lnTo>
                  <a:cubicBezTo>
                    <a:pt x="11287760" y="6113780"/>
                    <a:pt x="11052810" y="6348730"/>
                    <a:pt x="10761980" y="6348730"/>
                  </a:cubicBezTo>
                  <a:lnTo>
                    <a:pt x="525780" y="6348730"/>
                  </a:lnTo>
                  <a:cubicBezTo>
                    <a:pt x="236220" y="6350000"/>
                    <a:pt x="0" y="6115050"/>
                    <a:pt x="0" y="5824220"/>
                  </a:cubicBezTo>
                  <a:close/>
                </a:path>
              </a:pathLst>
            </a:custGeom>
            <a:blipFill>
              <a:blip r:embed="rId4"/>
              <a:stretch>
                <a:fillRect l="0" t="-752" r="0" b="-752"/>
              </a:stretch>
            </a:blipFill>
          </p:spPr>
        </p:sp>
      </p:grpSp>
      <p:grpSp>
        <p:nvGrpSpPr>
          <p:cNvPr name="Group 10" id="10"/>
          <p:cNvGrpSpPr/>
          <p:nvPr/>
        </p:nvGrpSpPr>
        <p:grpSpPr>
          <a:xfrm rot="0">
            <a:off x="10459288" y="1505314"/>
            <a:ext cx="6800012" cy="1845308"/>
            <a:chOff x="0" y="0"/>
            <a:chExt cx="9066683" cy="2460411"/>
          </a:xfrm>
        </p:grpSpPr>
        <p:sp>
          <p:nvSpPr>
            <p:cNvPr name="TextBox 11" id="11"/>
            <p:cNvSpPr txBox="true"/>
            <p:nvPr/>
          </p:nvSpPr>
          <p:spPr>
            <a:xfrm rot="0">
              <a:off x="0" y="415500"/>
              <a:ext cx="9066683" cy="503131"/>
            </a:xfrm>
            <a:prstGeom prst="rect">
              <a:avLst/>
            </a:prstGeom>
          </p:spPr>
          <p:txBody>
            <a:bodyPr anchor="t" rtlCol="false" tIns="0" lIns="0" bIns="0" rIns="0">
              <a:spAutoFit/>
            </a:bodyPr>
            <a:lstStyle/>
            <a:p>
              <a:pPr algn="l">
                <a:lnSpc>
                  <a:spcPts val="3220"/>
                </a:lnSpc>
              </a:pPr>
              <a:r>
                <a:rPr lang="en-US" sz="2300" spc="-46">
                  <a:solidFill>
                    <a:srgbClr val="2BA98E"/>
                  </a:solidFill>
                  <a:latin typeface="DM Sans Bold"/>
                  <a:ea typeface="DM Sans Bold"/>
                  <a:cs typeface="DM Sans Bold"/>
                  <a:sym typeface="DM Sans Bold"/>
                </a:rPr>
                <a:t>Enhance Direct Farm-to-Consumer Connectivity</a:t>
              </a:r>
            </a:p>
          </p:txBody>
        </p:sp>
        <p:sp>
          <p:nvSpPr>
            <p:cNvPr name="TextBox 12" id="12"/>
            <p:cNvSpPr txBox="true"/>
            <p:nvPr/>
          </p:nvSpPr>
          <p:spPr>
            <a:xfrm rot="0">
              <a:off x="0" y="998006"/>
              <a:ext cx="9066683" cy="1462405"/>
            </a:xfrm>
            <a:prstGeom prst="rect">
              <a:avLst/>
            </a:prstGeom>
          </p:spPr>
          <p:txBody>
            <a:bodyPr anchor="t" rtlCol="false" tIns="0" lIns="0" bIns="0" rIns="0">
              <a:spAutoFit/>
            </a:bodyPr>
            <a:lstStyle/>
            <a:p>
              <a:pPr algn="l">
                <a:lnSpc>
                  <a:spcPts val="2940"/>
                </a:lnSpc>
              </a:pPr>
              <a:r>
                <a:rPr lang="en-US" sz="2100">
                  <a:solidFill>
                    <a:srgbClr val="737373"/>
                  </a:solidFill>
                  <a:latin typeface="DM Sans"/>
                  <a:ea typeface="DM Sans"/>
                  <a:cs typeface="DM Sans"/>
                  <a:sym typeface="DM Sans"/>
                </a:rPr>
                <a:t>Improve the direct sales channels between farmers and consumers to ensure fresh and high-quality products reach consumers efficiently.</a:t>
              </a:r>
            </a:p>
          </p:txBody>
        </p:sp>
        <p:sp>
          <p:nvSpPr>
            <p:cNvPr name="TextBox 13" id="13"/>
            <p:cNvSpPr txBox="true"/>
            <p:nvPr/>
          </p:nvSpPr>
          <p:spPr>
            <a:xfrm rot="0">
              <a:off x="0" y="-28575"/>
              <a:ext cx="2969964" cy="364700"/>
            </a:xfrm>
            <a:prstGeom prst="rect">
              <a:avLst/>
            </a:prstGeom>
          </p:spPr>
          <p:txBody>
            <a:bodyPr anchor="t" rtlCol="false" tIns="0" lIns="0" bIns="0" rIns="0">
              <a:spAutoFit/>
            </a:bodyPr>
            <a:lstStyle/>
            <a:p>
              <a:pPr algn="just">
                <a:lnSpc>
                  <a:spcPts val="2380"/>
                </a:lnSpc>
              </a:pPr>
              <a:r>
                <a:rPr lang="en-US" sz="1700" spc="85">
                  <a:solidFill>
                    <a:srgbClr val="2BA98E"/>
                  </a:solidFill>
                  <a:latin typeface="DM Sans"/>
                  <a:ea typeface="DM Sans"/>
                  <a:cs typeface="DM Sans"/>
                  <a:sym typeface="DM Sans"/>
                </a:rPr>
                <a:t>01</a:t>
              </a:r>
            </a:p>
          </p:txBody>
        </p:sp>
      </p:grpSp>
      <p:grpSp>
        <p:nvGrpSpPr>
          <p:cNvPr name="Group 14" id="14"/>
          <p:cNvGrpSpPr/>
          <p:nvPr/>
        </p:nvGrpSpPr>
        <p:grpSpPr>
          <a:xfrm rot="0">
            <a:off x="10459288" y="4217348"/>
            <a:ext cx="6800012" cy="1852303"/>
            <a:chOff x="0" y="0"/>
            <a:chExt cx="9066683" cy="2469737"/>
          </a:xfrm>
        </p:grpSpPr>
        <p:sp>
          <p:nvSpPr>
            <p:cNvPr name="TextBox 15" id="15"/>
            <p:cNvSpPr txBox="true"/>
            <p:nvPr/>
          </p:nvSpPr>
          <p:spPr>
            <a:xfrm rot="0">
              <a:off x="0" y="424827"/>
              <a:ext cx="9066683" cy="503131"/>
            </a:xfrm>
            <a:prstGeom prst="rect">
              <a:avLst/>
            </a:prstGeom>
          </p:spPr>
          <p:txBody>
            <a:bodyPr anchor="t" rtlCol="false" tIns="0" lIns="0" bIns="0" rIns="0">
              <a:spAutoFit/>
            </a:bodyPr>
            <a:lstStyle/>
            <a:p>
              <a:pPr algn="l">
                <a:lnSpc>
                  <a:spcPts val="3220"/>
                </a:lnSpc>
              </a:pPr>
              <a:r>
                <a:rPr lang="en-US" sz="2300" spc="-46">
                  <a:solidFill>
                    <a:srgbClr val="2BA98E"/>
                  </a:solidFill>
                  <a:latin typeface="DM Sans Bold"/>
                  <a:ea typeface="DM Sans Bold"/>
                  <a:cs typeface="DM Sans Bold"/>
                  <a:sym typeface="DM Sans Bold"/>
                </a:rPr>
                <a:t>Promote Value-Added Agricultural Production</a:t>
              </a:r>
            </a:p>
          </p:txBody>
        </p:sp>
        <p:sp>
          <p:nvSpPr>
            <p:cNvPr name="TextBox 16" id="16"/>
            <p:cNvSpPr txBox="true"/>
            <p:nvPr/>
          </p:nvSpPr>
          <p:spPr>
            <a:xfrm rot="0">
              <a:off x="0" y="1007332"/>
              <a:ext cx="9066683" cy="1462405"/>
            </a:xfrm>
            <a:prstGeom prst="rect">
              <a:avLst/>
            </a:prstGeom>
          </p:spPr>
          <p:txBody>
            <a:bodyPr anchor="t" rtlCol="false" tIns="0" lIns="0" bIns="0" rIns="0">
              <a:spAutoFit/>
            </a:bodyPr>
            <a:lstStyle/>
            <a:p>
              <a:pPr algn="l">
                <a:lnSpc>
                  <a:spcPts val="2940"/>
                </a:lnSpc>
              </a:pPr>
              <a:r>
                <a:rPr lang="en-US" sz="2100">
                  <a:solidFill>
                    <a:srgbClr val="737373"/>
                  </a:solidFill>
                  <a:latin typeface="DM Sans"/>
                  <a:ea typeface="DM Sans"/>
                  <a:cs typeface="DM Sans"/>
                  <a:sym typeface="DM Sans"/>
                </a:rPr>
                <a:t>Encourage the development and marketing of agricultural products that have been processed or refined to increase their market value and profitability.</a:t>
              </a:r>
            </a:p>
          </p:txBody>
        </p:sp>
        <p:sp>
          <p:nvSpPr>
            <p:cNvPr name="TextBox 17" id="17"/>
            <p:cNvSpPr txBox="true"/>
            <p:nvPr/>
          </p:nvSpPr>
          <p:spPr>
            <a:xfrm rot="0">
              <a:off x="0" y="-28575"/>
              <a:ext cx="2969964" cy="374027"/>
            </a:xfrm>
            <a:prstGeom prst="rect">
              <a:avLst/>
            </a:prstGeom>
          </p:spPr>
          <p:txBody>
            <a:bodyPr anchor="t" rtlCol="false" tIns="0" lIns="0" bIns="0" rIns="0">
              <a:spAutoFit/>
            </a:bodyPr>
            <a:lstStyle/>
            <a:p>
              <a:pPr algn="just">
                <a:lnSpc>
                  <a:spcPts val="2380"/>
                </a:lnSpc>
              </a:pPr>
              <a:r>
                <a:rPr lang="en-US" sz="1700" spc="85">
                  <a:solidFill>
                    <a:srgbClr val="2BA98E"/>
                  </a:solidFill>
                  <a:latin typeface="DM Sans"/>
                  <a:ea typeface="DM Sans"/>
                  <a:cs typeface="DM Sans"/>
                  <a:sym typeface="DM Sans"/>
                </a:rPr>
                <a:t>02</a:t>
              </a:r>
            </a:p>
          </p:txBody>
        </p:sp>
      </p:grpSp>
      <p:grpSp>
        <p:nvGrpSpPr>
          <p:cNvPr name="Group 18" id="18"/>
          <p:cNvGrpSpPr/>
          <p:nvPr/>
        </p:nvGrpSpPr>
        <p:grpSpPr>
          <a:xfrm rot="0">
            <a:off x="10459288" y="6854877"/>
            <a:ext cx="6800012" cy="2223778"/>
            <a:chOff x="0" y="0"/>
            <a:chExt cx="9066683" cy="2965037"/>
          </a:xfrm>
        </p:grpSpPr>
        <p:sp>
          <p:nvSpPr>
            <p:cNvPr name="TextBox 19" id="19"/>
            <p:cNvSpPr txBox="true"/>
            <p:nvPr/>
          </p:nvSpPr>
          <p:spPr>
            <a:xfrm rot="0">
              <a:off x="0" y="424827"/>
              <a:ext cx="9066683" cy="503131"/>
            </a:xfrm>
            <a:prstGeom prst="rect">
              <a:avLst/>
            </a:prstGeom>
          </p:spPr>
          <p:txBody>
            <a:bodyPr anchor="t" rtlCol="false" tIns="0" lIns="0" bIns="0" rIns="0">
              <a:spAutoFit/>
            </a:bodyPr>
            <a:lstStyle/>
            <a:p>
              <a:pPr algn="l">
                <a:lnSpc>
                  <a:spcPts val="3220"/>
                </a:lnSpc>
              </a:pPr>
              <a:r>
                <a:rPr lang="en-US" sz="2300" spc="-46">
                  <a:solidFill>
                    <a:srgbClr val="2BA98E"/>
                  </a:solidFill>
                  <a:latin typeface="DM Sans Bold"/>
                  <a:ea typeface="DM Sans Bold"/>
                  <a:cs typeface="DM Sans Bold"/>
                  <a:sym typeface="DM Sans Bold"/>
                </a:rPr>
                <a:t>Empower Women in Agriculture</a:t>
              </a:r>
            </a:p>
          </p:txBody>
        </p:sp>
        <p:sp>
          <p:nvSpPr>
            <p:cNvPr name="TextBox 20" id="20"/>
            <p:cNvSpPr txBox="true"/>
            <p:nvPr/>
          </p:nvSpPr>
          <p:spPr>
            <a:xfrm rot="0">
              <a:off x="0" y="1007332"/>
              <a:ext cx="9066683" cy="1957705"/>
            </a:xfrm>
            <a:prstGeom prst="rect">
              <a:avLst/>
            </a:prstGeom>
          </p:spPr>
          <p:txBody>
            <a:bodyPr anchor="t" rtlCol="false" tIns="0" lIns="0" bIns="0" rIns="0">
              <a:spAutoFit/>
            </a:bodyPr>
            <a:lstStyle/>
            <a:p>
              <a:pPr algn="l">
                <a:lnSpc>
                  <a:spcPts val="2940"/>
                </a:lnSpc>
              </a:pPr>
              <a:r>
                <a:rPr lang="en-US" sz="2100">
                  <a:solidFill>
                    <a:srgbClr val="737373"/>
                  </a:solidFill>
                  <a:latin typeface="DM Sans"/>
                  <a:ea typeface="DM Sans"/>
                  <a:cs typeface="DM Sans"/>
                  <a:sym typeface="DM Sans"/>
                </a:rPr>
                <a:t>Provide resources, training, and opportunities for women to actively participate and lead in the agricultural sector, enhancing overall productivity and sustainability.</a:t>
              </a:r>
            </a:p>
          </p:txBody>
        </p:sp>
        <p:sp>
          <p:nvSpPr>
            <p:cNvPr name="TextBox 21" id="21"/>
            <p:cNvSpPr txBox="true"/>
            <p:nvPr/>
          </p:nvSpPr>
          <p:spPr>
            <a:xfrm rot="0">
              <a:off x="0" y="-28575"/>
              <a:ext cx="2969964" cy="374027"/>
            </a:xfrm>
            <a:prstGeom prst="rect">
              <a:avLst/>
            </a:prstGeom>
          </p:spPr>
          <p:txBody>
            <a:bodyPr anchor="t" rtlCol="false" tIns="0" lIns="0" bIns="0" rIns="0">
              <a:spAutoFit/>
            </a:bodyPr>
            <a:lstStyle/>
            <a:p>
              <a:pPr algn="just">
                <a:lnSpc>
                  <a:spcPts val="2380"/>
                </a:lnSpc>
              </a:pPr>
              <a:r>
                <a:rPr lang="en-US" sz="1700" spc="85">
                  <a:solidFill>
                    <a:srgbClr val="2BA98E"/>
                  </a:solidFill>
                  <a:latin typeface="DM Sans"/>
                  <a:ea typeface="DM Sans"/>
                  <a:cs typeface="DM Sans"/>
                  <a:sym typeface="DM Sans"/>
                </a:rPr>
                <a:t>03</a:t>
              </a:r>
            </a:p>
          </p:txBody>
        </p:sp>
      </p:grpSp>
      <p:grpSp>
        <p:nvGrpSpPr>
          <p:cNvPr name="Group 22" id="22"/>
          <p:cNvGrpSpPr/>
          <p:nvPr/>
        </p:nvGrpSpPr>
        <p:grpSpPr>
          <a:xfrm rot="0">
            <a:off x="1028700" y="3622254"/>
            <a:ext cx="4712543" cy="2259614"/>
            <a:chOff x="0" y="0"/>
            <a:chExt cx="6283390" cy="3012818"/>
          </a:xfrm>
        </p:grpSpPr>
        <p:sp>
          <p:nvSpPr>
            <p:cNvPr name="TextBox 23" id="23"/>
            <p:cNvSpPr txBox="true"/>
            <p:nvPr/>
          </p:nvSpPr>
          <p:spPr>
            <a:xfrm rot="0">
              <a:off x="0" y="397251"/>
              <a:ext cx="6283390" cy="2615568"/>
            </a:xfrm>
            <a:prstGeom prst="rect">
              <a:avLst/>
            </a:prstGeom>
          </p:spPr>
          <p:txBody>
            <a:bodyPr anchor="t" rtlCol="false" tIns="0" lIns="0" bIns="0" rIns="0">
              <a:spAutoFit/>
            </a:bodyPr>
            <a:lstStyle/>
            <a:p>
              <a:pPr algn="l">
                <a:lnSpc>
                  <a:spcPts val="7590"/>
                </a:lnSpc>
              </a:pPr>
              <a:r>
                <a:rPr lang="en-US" sz="6900" spc="-345">
                  <a:solidFill>
                    <a:srgbClr val="2BA98E"/>
                  </a:solidFill>
                  <a:latin typeface="DM Sans Bold"/>
                  <a:ea typeface="DM Sans Bold"/>
                  <a:cs typeface="DM Sans Bold"/>
                  <a:sym typeface="DM Sans Bold"/>
                </a:rPr>
                <a:t>Goals and Objectives</a:t>
              </a:r>
            </a:p>
          </p:txBody>
        </p:sp>
        <p:sp>
          <p:nvSpPr>
            <p:cNvPr name="TextBox 24" id="24"/>
            <p:cNvSpPr txBox="true"/>
            <p:nvPr/>
          </p:nvSpPr>
          <p:spPr>
            <a:xfrm rot="0">
              <a:off x="0" y="-28575"/>
              <a:ext cx="6283390" cy="364700"/>
            </a:xfrm>
            <a:prstGeom prst="rect">
              <a:avLst/>
            </a:prstGeom>
          </p:spPr>
          <p:txBody>
            <a:bodyPr anchor="t" rtlCol="false" tIns="0" lIns="0" bIns="0" rIns="0">
              <a:spAutoFit/>
            </a:bodyPr>
            <a:lstStyle/>
            <a:p>
              <a:pPr algn="just">
                <a:lnSpc>
                  <a:spcPts val="2380"/>
                </a:lnSpc>
              </a:pPr>
              <a:r>
                <a:rPr lang="en-US" sz="1700" spc="85">
                  <a:solidFill>
                    <a:srgbClr val="2BA98E"/>
                  </a:solidFill>
                  <a:latin typeface="DM Sans Bold"/>
                  <a:ea typeface="DM Sans Bold"/>
                  <a:cs typeface="DM Sans Bold"/>
                  <a:sym typeface="DM Sans Bold"/>
                </a:rPr>
                <a:t>INTRODUCTION</a:t>
              </a:r>
            </a:p>
          </p:txBody>
        </p:sp>
      </p:grpSp>
      <p:sp>
        <p:nvSpPr>
          <p:cNvPr name="TextBox 25" id="25"/>
          <p:cNvSpPr txBox="true"/>
          <p:nvPr/>
        </p:nvSpPr>
        <p:spPr>
          <a:xfrm rot="0">
            <a:off x="15875034" y="9216415"/>
            <a:ext cx="1384266" cy="287664"/>
          </a:xfrm>
          <a:prstGeom prst="rect">
            <a:avLst/>
          </a:prstGeom>
        </p:spPr>
        <p:txBody>
          <a:bodyPr anchor="t" rtlCol="false" tIns="0" lIns="0" bIns="0" rIns="0">
            <a:spAutoFit/>
          </a:bodyPr>
          <a:lstStyle/>
          <a:p>
            <a:pPr algn="r" marL="0" indent="0" lvl="0">
              <a:lnSpc>
                <a:spcPts val="2380"/>
              </a:lnSpc>
              <a:spcBef>
                <a:spcPct val="0"/>
              </a:spcBef>
            </a:pPr>
            <a:r>
              <a:rPr lang="en-US" sz="1700" spc="85" u="none">
                <a:solidFill>
                  <a:srgbClr val="2BA98E"/>
                </a:solidFill>
                <a:latin typeface="DM Sans Bold"/>
                <a:ea typeface="DM Sans Bold"/>
                <a:cs typeface="DM Sans Bold"/>
                <a:sym typeface="DM Sans Bold"/>
              </a:rPr>
              <a:t>NEXT</a:t>
            </a:r>
          </a:p>
        </p:txBody>
      </p:sp>
      <p:sp>
        <p:nvSpPr>
          <p:cNvPr name="Freeform 26" id="26"/>
          <p:cNvSpPr/>
          <p:nvPr/>
        </p:nvSpPr>
        <p:spPr>
          <a:xfrm flipH="false" flipV="false" rot="0">
            <a:off x="-610470" y="-348616"/>
            <a:ext cx="3297391" cy="2162026"/>
          </a:xfrm>
          <a:custGeom>
            <a:avLst/>
            <a:gdLst/>
            <a:ahLst/>
            <a:cxnLst/>
            <a:rect r="r" b="b" t="t" l="l"/>
            <a:pathLst>
              <a:path h="2162026" w="3297391">
                <a:moveTo>
                  <a:pt x="0" y="0"/>
                </a:moveTo>
                <a:lnTo>
                  <a:pt x="3297390" y="0"/>
                </a:lnTo>
                <a:lnTo>
                  <a:pt x="3297390" y="2162025"/>
                </a:lnTo>
                <a:lnTo>
                  <a:pt x="0" y="2162025"/>
                </a:lnTo>
                <a:lnTo>
                  <a:pt x="0" y="0"/>
                </a:lnTo>
                <a:close/>
              </a:path>
            </a:pathLst>
          </a:custGeom>
          <a:blipFill>
            <a:blip r:embed="rId5"/>
            <a:stretch>
              <a:fillRect l="0" t="0" r="0" b="0"/>
            </a:stretch>
          </a:blipFill>
        </p:spPr>
      </p:sp>
    </p:spTree>
  </p:cSld>
  <p:clrMapOvr>
    <a:masterClrMapping/>
  </p:clrMapOvr>
  <p:transition spd="fast">
    <p:fade/>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2006-08-16T00:00:00Z</dcterms:created>
  <dc:identifier>DAGJRS0XiZ4</dc:identifier>
  <dcterms:modified xsi:type="dcterms:W3CDTF">2011-08-01T06:04:30Z</dcterms:modified>
  <cp:revision>1</cp:revision>
  <dc:title>HISBA Platform</dc:title>
</cp:coreProperties>
</file>