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Lst>
  <p:sldSz cx="18288000" cy="10287000"/>
  <p:notesSz cx="6858000" cy="9144000"/>
  <p:embeddedFontLst>
    <p:embeddedFont>
      <p:font typeface="DM Sans Bold" charset="1" panose="00000000000000000000"/>
      <p:regular r:id="rId62"/>
    </p:embeddedFont>
    <p:embeddedFont>
      <p:font typeface="DM Sans" charset="1" panose="00000000000000000000"/>
      <p:regular r:id="rId63"/>
    </p:embeddedFont>
    <p:embeddedFont>
      <p:font typeface="Cooper Hewitt Heavy Italics" charset="1" panose="00000000000000000000"/>
      <p:regular r:id="rId64"/>
    </p:embeddedFont>
    <p:embeddedFont>
      <p:font typeface="Canva Sans Bold" charset="1" panose="020B0803030501040103"/>
      <p:regular r:id="rId65"/>
    </p:embeddedFont>
    <p:embeddedFont>
      <p:font typeface="League Spartan" charset="1" panose="00000800000000000000"/>
      <p:regular r:id="rId66"/>
    </p:embeddedFont>
    <p:embeddedFont>
      <p:font typeface="Raleway Thin" charset="1" panose="020B0203030101060003"/>
      <p:regular r:id="rId67"/>
    </p:embeddedFont>
    <p:embeddedFont>
      <p:font typeface="Raleway" charset="1" panose="020B0503030101060003"/>
      <p:regular r:id="rId68"/>
    </p:embeddedFont>
    <p:embeddedFont>
      <p:font typeface="Raleway Bold" charset="1" panose="020B0803030101060003"/>
      <p:regular r:id="rId69"/>
    </p:embeddedFont>
    <p:embeddedFont>
      <p:font typeface="Canva Sans" charset="1" panose="020B0503030501040103"/>
      <p:regular r:id="rId70"/>
    </p:embeddedFont>
    <p:embeddedFont>
      <p:font typeface="Droid Arabic Naskh Bold" charset="1" panose="020B0806030804020204"/>
      <p:regular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fonts/font62.fntdata" Type="http://schemas.openxmlformats.org/officeDocument/2006/relationships/font"/><Relationship Id="rId63" Target="fonts/font63.fntdata" Type="http://schemas.openxmlformats.org/officeDocument/2006/relationships/font"/><Relationship Id="rId64" Target="fonts/font64.fntdata" Type="http://schemas.openxmlformats.org/officeDocument/2006/relationships/font"/><Relationship Id="rId65" Target="fonts/font65.fntdata" Type="http://schemas.openxmlformats.org/officeDocument/2006/relationships/font"/><Relationship Id="rId66" Target="fonts/font66.fntdata" Type="http://schemas.openxmlformats.org/officeDocument/2006/relationships/font"/><Relationship Id="rId67" Target="fonts/font67.fntdata" Type="http://schemas.openxmlformats.org/officeDocument/2006/relationships/font"/><Relationship Id="rId68" Target="fonts/font68.fntdata" Type="http://schemas.openxmlformats.org/officeDocument/2006/relationships/font"/><Relationship Id="rId69" Target="fonts/font69.fntdata" Type="http://schemas.openxmlformats.org/officeDocument/2006/relationships/font"/><Relationship Id="rId7" Target="slides/slide2.xml" Type="http://schemas.openxmlformats.org/officeDocument/2006/relationships/slide"/><Relationship Id="rId70" Target="fonts/font70.fntdata" Type="http://schemas.openxmlformats.org/officeDocument/2006/relationships/font"/><Relationship Id="rId71" Target="fonts/font71.fntdata" Type="http://schemas.openxmlformats.org/officeDocument/2006/relationships/font"/><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 Id="rId3" Target="../media/VAGJTX6e_co.mp4" Type="http://schemas.openxmlformats.org/officeDocument/2006/relationships/video"/><Relationship Id="rId4" Target="../media/VAGJTX6e_co.mp4" Type="http://schemas.microsoft.com/office/2007/relationships/media"/><Relationship Id="rId5" Target="../media/image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 Id="rId3" Target="../media/VAGJTdKPzH4.mp4" Type="http://schemas.openxmlformats.org/officeDocument/2006/relationships/video"/><Relationship Id="rId4" Target="../media/VAGJTdKPzH4.mp4" Type="http://schemas.microsoft.com/office/2007/relationships/media"/><Relationship Id="rId5" Target="../media/image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jpeg" Type="http://schemas.openxmlformats.org/officeDocument/2006/relationships/image"/><Relationship Id="rId3" Target="../media/VAGJTCr7kgg.mp4" Type="http://schemas.openxmlformats.org/officeDocument/2006/relationships/video"/><Relationship Id="rId4" Target="../media/VAGJTCr7kgg.mp4" Type="http://schemas.microsoft.com/office/2007/relationships/media"/><Relationship Id="rId5" Target="../media/image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jpeg" Type="http://schemas.openxmlformats.org/officeDocument/2006/relationships/image"/><Relationship Id="rId3" Target="../media/VAGJTTHrziY.mp4" Type="http://schemas.openxmlformats.org/officeDocument/2006/relationships/video"/><Relationship Id="rId4" Target="../media/VAGJTTHrziY.mp4" Type="http://schemas.microsoft.com/office/2007/relationships/media"/><Relationship Id="rId5" Target="../media/image9.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 Id="rId3" Target="../media/VAGJTTADueA.mp4" Type="http://schemas.openxmlformats.org/officeDocument/2006/relationships/video"/><Relationship Id="rId4" Target="../media/VAGJTTADueA.mp4" Type="http://schemas.microsoft.com/office/2007/relationships/media"/><Relationship Id="rId5" Target="../media/image9.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VAGJSyzaHH0.mp4" Type="http://schemas.openxmlformats.org/officeDocument/2006/relationships/video"/><Relationship Id="rId4" Target="../media/VAGJSyzaHH0.mp4" Type="http://schemas.microsoft.com/office/2007/relationships/media"/><Relationship Id="rId5" Target="../media/image9.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jpeg" Type="http://schemas.openxmlformats.org/officeDocument/2006/relationships/image"/><Relationship Id="rId3" Target="../media/VAGJSHH3qRE.mp4" Type="http://schemas.openxmlformats.org/officeDocument/2006/relationships/video"/><Relationship Id="rId4" Target="../media/VAGJSHH3qRE.mp4" Type="http://schemas.microsoft.com/office/2007/relationships/media"/><Relationship Id="rId5" Target="../media/image9.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jpeg" Type="http://schemas.openxmlformats.org/officeDocument/2006/relationships/image"/><Relationship Id="rId3" Target="../media/VAGJSphLLXg.mp4" Type="http://schemas.openxmlformats.org/officeDocument/2006/relationships/video"/><Relationship Id="rId4" Target="../media/VAGJSphLLXg.mp4" Type="http://schemas.microsoft.com/office/2007/relationships/media"/><Relationship Id="rId5" Target="../media/image3.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VAGJSev4BT0.mp4" Type="http://schemas.openxmlformats.org/officeDocument/2006/relationships/video"/><Relationship Id="rId4" Target="../media/VAGJSev4BT0.mp4" Type="http://schemas.microsoft.com/office/2007/relationships/media"/><Relationship Id="rId5" Target="../media/image9.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 Id="rId3" Target="../media/VAGJinFbI04.mp4" Type="http://schemas.openxmlformats.org/officeDocument/2006/relationships/video"/><Relationship Id="rId4" Target="../media/VAGJinFbI04.mp4" Type="http://schemas.microsoft.com/office/2007/relationships/media"/><Relationship Id="rId5" Target="../media/image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jpeg" Type="http://schemas.openxmlformats.org/officeDocument/2006/relationships/image"/><Relationship Id="rId4" Target="../media/VAGJiojqJGo.mp4" Type="http://schemas.openxmlformats.org/officeDocument/2006/relationships/video"/><Relationship Id="rId5" Target="../media/VAGJiojqJGo.mp4" Type="http://schemas.microsoft.com/office/2007/relationships/media"/><Relationship Id="rId6" Target="../media/image3.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9.jpeg" Type="http://schemas.openxmlformats.org/officeDocument/2006/relationships/image"/><Relationship Id="rId4" Target="../media/VAGJitq-WcA.mp4" Type="http://schemas.openxmlformats.org/officeDocument/2006/relationships/video"/><Relationship Id="rId5" Target="../media/VAGJitq-WcA.mp4" Type="http://schemas.microsoft.com/office/2007/relationships/media"/><Relationship Id="rId6" Target="../media/image3.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30.jpeg" Type="http://schemas.openxmlformats.org/officeDocument/2006/relationships/image"/><Relationship Id="rId4" Target="../media/image3.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jpeg" Type="http://schemas.openxmlformats.org/officeDocument/2006/relationships/image"/><Relationship Id="rId3" Target="../media/VAGJSm7gkus.mp4" Type="http://schemas.openxmlformats.org/officeDocument/2006/relationships/video"/><Relationship Id="rId4" Target="../media/VAGJSm7gkus.mp4" Type="http://schemas.microsoft.com/office/2007/relationships/media"/><Relationship Id="rId5" Target="../media/image9.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jpeg" Type="http://schemas.openxmlformats.org/officeDocument/2006/relationships/image"/><Relationship Id="rId3" Target="../media/VAGJSzWqBjU.mp4" Type="http://schemas.openxmlformats.org/officeDocument/2006/relationships/video"/><Relationship Id="rId4" Target="../media/VAGJSzWqBjU.mp4" Type="http://schemas.microsoft.com/office/2007/relationships/media"/><Relationship Id="rId5" Target="../media/image9.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jpeg" Type="http://schemas.openxmlformats.org/officeDocument/2006/relationships/image"/><Relationship Id="rId3" Target="../media/image9.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jpeg" Type="http://schemas.openxmlformats.org/officeDocument/2006/relationships/image"/><Relationship Id="rId3" Target="../media/image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VAGJbJpLF-Q.mp4" Type="http://schemas.openxmlformats.org/officeDocument/2006/relationships/video"/><Relationship Id="rId4" Target="../media/VAGJbJpLF-Q.mp4" Type="http://schemas.microsoft.com/office/2007/relationships/media"/></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jpeg" Type="http://schemas.openxmlformats.org/officeDocument/2006/relationships/image"/><Relationship Id="rId3" Target="../media/image9.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jpeg" Type="http://schemas.openxmlformats.org/officeDocument/2006/relationships/image"/><Relationship Id="rId3" Target="../media/image9.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jpeg" Type="http://schemas.openxmlformats.org/officeDocument/2006/relationships/image"/><Relationship Id="rId3" Target="../media/image9.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8.jpeg" Type="http://schemas.openxmlformats.org/officeDocument/2006/relationships/image"/><Relationship Id="rId3" Target="../media/image9.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jpeg" Type="http://schemas.openxmlformats.org/officeDocument/2006/relationships/image"/><Relationship Id="rId3" Target="../media/VAGJS4Tqngg.mp4" Type="http://schemas.openxmlformats.org/officeDocument/2006/relationships/video"/><Relationship Id="rId4" Target="../media/VAGJS4Tqngg.mp4" Type="http://schemas.microsoft.com/office/2007/relationships/media"/><Relationship Id="rId5" Target="../media/image3.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jpeg" Type="http://schemas.openxmlformats.org/officeDocument/2006/relationships/image"/><Relationship Id="rId3" Target="../media/VAGJSCuOYq8.mp4" Type="http://schemas.openxmlformats.org/officeDocument/2006/relationships/video"/><Relationship Id="rId4" Target="../media/VAGJSCuOYq8.mp4" Type="http://schemas.microsoft.com/office/2007/relationships/media"/></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jpeg" Type="http://schemas.openxmlformats.org/officeDocument/2006/relationships/image"/><Relationship Id="rId3" Target="../media/VAGJiYX5cDU.mp4" Type="http://schemas.openxmlformats.org/officeDocument/2006/relationships/video"/><Relationship Id="rId4" Target="../media/VAGJiYX5cDU.mp4" Type="http://schemas.microsoft.com/office/2007/relationships/media"/><Relationship Id="rId5" Target="../media/image3.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png" Type="http://schemas.openxmlformats.org/officeDocument/2006/relationships/image"/><Relationship Id="rId4"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VAGJR453gUc.mp4" Type="http://schemas.openxmlformats.org/officeDocument/2006/relationships/video"/><Relationship Id="rId4" Target="../media/VAGJR453gUc.mp4" Type="http://schemas.microsoft.com/office/2007/relationships/media"/><Relationship Id="rId5" Target="../media/image9.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5.jpeg" Type="http://schemas.openxmlformats.org/officeDocument/2006/relationships/image"/><Relationship Id="rId3" Target="../media/VAGJjqG4CiQ.mp4" Type="http://schemas.openxmlformats.org/officeDocument/2006/relationships/video"/><Relationship Id="rId4" Target="../media/VAGJjqG4CiQ.mp4" Type="http://schemas.microsoft.com/office/2007/relationships/media"/><Relationship Id="rId5" Target="../media/image3.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6.png" Type="http://schemas.openxmlformats.org/officeDocument/2006/relationships/image"/><Relationship Id="rId4" Target="../media/image3.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7.jpeg" Type="http://schemas.openxmlformats.org/officeDocument/2006/relationships/image"/><Relationship Id="rId3" Target="../media/VAGJjp7gq_c.mp4" Type="http://schemas.openxmlformats.org/officeDocument/2006/relationships/video"/><Relationship Id="rId4" Target="../media/VAGJjp7gq_c.mp4" Type="http://schemas.microsoft.com/office/2007/relationships/media"/><Relationship Id="rId5" Target="../media/image3.pn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8.png" Type="http://schemas.openxmlformats.org/officeDocument/2006/relationships/image"/><Relationship Id="rId4" Target="../media/image3.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9.jpeg" Type="http://schemas.openxmlformats.org/officeDocument/2006/relationships/image"/><Relationship Id="rId3" Target="../media/VAGJjgqWcC8.mp4" Type="http://schemas.openxmlformats.org/officeDocument/2006/relationships/video"/><Relationship Id="rId4" Target="../media/VAGJjgqWcC8.mp4" Type="http://schemas.microsoft.com/office/2007/relationships/media"/><Relationship Id="rId5" Target="../media/image3.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jpeg" Type="http://schemas.openxmlformats.org/officeDocument/2006/relationships/image"/><Relationship Id="rId3" Target="../media/VAGJjpgHk5A.mp4" Type="http://schemas.openxmlformats.org/officeDocument/2006/relationships/video"/><Relationship Id="rId4" Target="../media/VAGJjpgHk5A.mp4" Type="http://schemas.microsoft.com/office/2007/relationships/media"/><Relationship Id="rId5" Target="../media/image3.pn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1.jpeg" Type="http://schemas.openxmlformats.org/officeDocument/2006/relationships/image"/><Relationship Id="rId3" Target="../media/VAGJjh6j_rI.mp4" Type="http://schemas.openxmlformats.org/officeDocument/2006/relationships/video"/><Relationship Id="rId4" Target="../media/VAGJjh6j_rI.mp4" Type="http://schemas.microsoft.com/office/2007/relationships/media"/><Relationship Id="rId5" Target="../media/image3.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52.png" Type="http://schemas.openxmlformats.org/officeDocument/2006/relationships/image"/><Relationship Id="rId4" Target="../media/image3.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jpeg" Type="http://schemas.openxmlformats.org/officeDocument/2006/relationships/image"/><Relationship Id="rId3" Target="../media/VAGJjkTpDjk.mp4" Type="http://schemas.openxmlformats.org/officeDocument/2006/relationships/video"/><Relationship Id="rId4" Target="../media/VAGJjkTpDjk.mp4" Type="http://schemas.microsoft.com/office/2007/relationships/media"/><Relationship Id="rId5" Target="../media/image3.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54.png" Type="http://schemas.openxmlformats.org/officeDocument/2006/relationships/image"/><Relationship Id="rId4" Target="../media/image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jpeg" Type="http://schemas.openxmlformats.org/officeDocument/2006/relationships/image"/><Relationship Id="rId4" Target="../media/VAGJS-m-NHU.mp4" Type="http://schemas.openxmlformats.org/officeDocument/2006/relationships/video"/><Relationship Id="rId5" Target="../media/VAGJS-m-NHU.mp4" Type="http://schemas.microsoft.com/office/2007/relationships/media"/><Relationship Id="rId6" Target="../media/image9.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5.jpeg" Type="http://schemas.openxmlformats.org/officeDocument/2006/relationships/image"/><Relationship Id="rId3" Target="../media/VAGJjoVPJVs.mp4" Type="http://schemas.openxmlformats.org/officeDocument/2006/relationships/video"/><Relationship Id="rId4" Target="../media/VAGJjoVPJVs.mp4" Type="http://schemas.microsoft.com/office/2007/relationships/media"/><Relationship Id="rId5" Target="../media/image9.pn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6.jpeg" Type="http://schemas.openxmlformats.org/officeDocument/2006/relationships/image"/><Relationship Id="rId3" Target="../media/VAGJjlPQmz8.mp4" Type="http://schemas.openxmlformats.org/officeDocument/2006/relationships/video"/><Relationship Id="rId4" Target="../media/VAGJjlPQmz8.mp4" Type="http://schemas.microsoft.com/office/2007/relationships/media"/><Relationship Id="rId5" Target="../media/image3.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7.jpeg" Type="http://schemas.openxmlformats.org/officeDocument/2006/relationships/image"/><Relationship Id="rId3" Target="../media/VAGJjlW5WH8.mp4" Type="http://schemas.openxmlformats.org/officeDocument/2006/relationships/video"/><Relationship Id="rId4" Target="../media/VAGJjlW5WH8.mp4" Type="http://schemas.microsoft.com/office/2007/relationships/media"/><Relationship Id="rId5" Target="../media/image3.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jpeg" Type="http://schemas.openxmlformats.org/officeDocument/2006/relationships/image"/><Relationship Id="rId3" Target="../media/VAGJpZyzhio.mp4" Type="http://schemas.openxmlformats.org/officeDocument/2006/relationships/video"/><Relationship Id="rId4" Target="../media/VAGJpZyzhio.mp4" Type="http://schemas.microsoft.com/office/2007/relationships/media"/></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30.jpeg" Type="http://schemas.openxmlformats.org/officeDocument/2006/relationships/image"/><Relationship Id="rId4" Target="../media/image3.pn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9.jpeg" Type="http://schemas.openxmlformats.org/officeDocument/2006/relationships/image"/><Relationship Id="rId3" Target="../media/image9.pn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2.jpeg" Type="http://schemas.openxmlformats.org/officeDocument/2006/relationships/image"/><Relationship Id="rId4" Target="../media/VAGJTE_tgwQ.mp4" Type="http://schemas.openxmlformats.org/officeDocument/2006/relationships/video"/><Relationship Id="rId5" Target="../media/VAGJTE_tgwQ.mp4" Type="http://schemas.microsoft.com/office/2007/relationships/media"/><Relationship Id="rId6" Target="../media/image9.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3.jpeg" Type="http://schemas.openxmlformats.org/officeDocument/2006/relationships/image"/><Relationship Id="rId4" Target="../media/VAGJTPEazWE.mp4" Type="http://schemas.openxmlformats.org/officeDocument/2006/relationships/video"/><Relationship Id="rId5" Target="../media/VAGJTPEazWE.mp4" Type="http://schemas.microsoft.com/office/2007/relationships/media"/><Relationship Id="rId6" Target="../media/image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 Id="rId3" Target="../media/VAGJSTjZp_k.mp4" Type="http://schemas.openxmlformats.org/officeDocument/2006/relationships/video"/><Relationship Id="rId4" Target="../media/VAGJSTjZp_k.mp4" Type="http://schemas.microsoft.com/office/2007/relationships/media"/><Relationship Id="rId5" Target="../media/image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image16.jpeg" Type="http://schemas.openxmlformats.org/officeDocument/2006/relationships/image"/><Relationship Id="rId4" Target="../media/image17.jpeg" Type="http://schemas.openxmlformats.org/officeDocument/2006/relationships/image"/><Relationship Id="rId5" Target="../media/image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sp>
        <p:nvSpPr>
          <p:cNvPr name="Freeform 2" id="2"/>
          <p:cNvSpPr/>
          <p:nvPr/>
        </p:nvSpPr>
        <p:spPr>
          <a:xfrm flipH="false" flipV="false" rot="0">
            <a:off x="9639316" y="1987265"/>
            <a:ext cx="7454444" cy="4171075"/>
          </a:xfrm>
          <a:custGeom>
            <a:avLst/>
            <a:gdLst/>
            <a:ahLst/>
            <a:cxnLst/>
            <a:rect r="r" b="b" t="t" l="l"/>
            <a:pathLst>
              <a:path h="4171075" w="7454444">
                <a:moveTo>
                  <a:pt x="0" y="0"/>
                </a:moveTo>
                <a:lnTo>
                  <a:pt x="7454444" y="0"/>
                </a:lnTo>
                <a:lnTo>
                  <a:pt x="7454444" y="4171076"/>
                </a:lnTo>
                <a:lnTo>
                  <a:pt x="0" y="4171076"/>
                </a:lnTo>
                <a:lnTo>
                  <a:pt x="0" y="0"/>
                </a:lnTo>
                <a:close/>
              </a:path>
            </a:pathLst>
          </a:custGeom>
          <a:blipFill>
            <a:blip r:embed="rId2"/>
            <a:stretch>
              <a:fillRect l="-8257" t="0" r="-8257" b="0"/>
            </a:stretch>
          </a:blipFill>
        </p:spPr>
      </p:sp>
      <p:sp>
        <p:nvSpPr>
          <p:cNvPr name="Freeform 3" id="3"/>
          <p:cNvSpPr/>
          <p:nvPr/>
        </p:nvSpPr>
        <p:spPr>
          <a:xfrm flipH="false" flipV="false" rot="0">
            <a:off x="9144000" y="1807791"/>
            <a:ext cx="8412998" cy="6760096"/>
          </a:xfrm>
          <a:custGeom>
            <a:avLst/>
            <a:gdLst/>
            <a:ahLst/>
            <a:cxnLst/>
            <a:rect r="r" b="b" t="t" l="l"/>
            <a:pathLst>
              <a:path h="6760096" w="8412998">
                <a:moveTo>
                  <a:pt x="0" y="0"/>
                </a:moveTo>
                <a:lnTo>
                  <a:pt x="8412998" y="0"/>
                </a:lnTo>
                <a:lnTo>
                  <a:pt x="8412998" y="6760095"/>
                </a:lnTo>
                <a:lnTo>
                  <a:pt x="0" y="6760095"/>
                </a:lnTo>
                <a:lnTo>
                  <a:pt x="0" y="0"/>
                </a:lnTo>
                <a:close/>
              </a:path>
            </a:pathLst>
          </a:custGeom>
          <a:blipFill>
            <a:blip r:embed="rId3"/>
            <a:stretch>
              <a:fillRect l="-5904" t="0" r="-935" b="0"/>
            </a:stretch>
          </a:blipFill>
        </p:spPr>
      </p:sp>
      <p:sp>
        <p:nvSpPr>
          <p:cNvPr name="Freeform 4" id="4"/>
          <p:cNvSpPr/>
          <p:nvPr/>
        </p:nvSpPr>
        <p:spPr>
          <a:xfrm flipH="false" flipV="false" rot="0">
            <a:off x="-2115201" y="9525"/>
            <a:ext cx="12447851" cy="8161778"/>
          </a:xfrm>
          <a:custGeom>
            <a:avLst/>
            <a:gdLst/>
            <a:ahLst/>
            <a:cxnLst/>
            <a:rect r="r" b="b" t="t" l="l"/>
            <a:pathLst>
              <a:path h="8161778" w="12447851">
                <a:moveTo>
                  <a:pt x="0" y="0"/>
                </a:moveTo>
                <a:lnTo>
                  <a:pt x="12447851" y="0"/>
                </a:lnTo>
                <a:lnTo>
                  <a:pt x="12447851" y="8161778"/>
                </a:lnTo>
                <a:lnTo>
                  <a:pt x="0" y="8161778"/>
                </a:lnTo>
                <a:lnTo>
                  <a:pt x="0" y="0"/>
                </a:lnTo>
                <a:close/>
              </a:path>
            </a:pathLst>
          </a:custGeom>
          <a:blipFill>
            <a:blip r:embed="rId4"/>
            <a:stretch>
              <a:fillRect l="0" t="0" r="0" b="0"/>
            </a:stretch>
          </a:blipFill>
        </p:spPr>
      </p:sp>
      <p:grpSp>
        <p:nvGrpSpPr>
          <p:cNvPr name="Group 5" id="5"/>
          <p:cNvGrpSpPr/>
          <p:nvPr/>
        </p:nvGrpSpPr>
        <p:grpSpPr>
          <a:xfrm rot="0">
            <a:off x="1028700" y="1028700"/>
            <a:ext cx="1572441" cy="547539"/>
            <a:chOff x="0" y="0"/>
            <a:chExt cx="2096588" cy="730051"/>
          </a:xfrm>
        </p:grpSpPr>
        <p:sp>
          <p:nvSpPr>
            <p:cNvPr name="TextBox 6" id="6"/>
            <p:cNvSpPr txBox="true"/>
            <p:nvPr/>
          </p:nvSpPr>
          <p:spPr>
            <a:xfrm rot="0">
              <a:off x="0" y="-38100"/>
              <a:ext cx="2096588" cy="352212"/>
            </a:xfrm>
            <a:prstGeom prst="rect">
              <a:avLst/>
            </a:prstGeom>
          </p:spPr>
          <p:txBody>
            <a:bodyPr anchor="t" rtlCol="false" tIns="0" lIns="0" bIns="0" rIns="0">
              <a:spAutoFit/>
            </a:bodyPr>
            <a:lstStyle/>
            <a:p>
              <a:pPr algn="just">
                <a:lnSpc>
                  <a:spcPts val="2240"/>
                </a:lnSpc>
              </a:pPr>
              <a:r>
                <a:rPr lang="en-US" sz="1600" spc="80">
                  <a:solidFill>
                    <a:srgbClr val="2BA98E"/>
                  </a:solidFill>
                  <a:latin typeface="DM Sans Bold"/>
                  <a:ea typeface="DM Sans Bold"/>
                  <a:cs typeface="DM Sans Bold"/>
                  <a:sym typeface="DM Sans Bold"/>
                </a:rPr>
                <a:t>YEAR</a:t>
              </a:r>
            </a:p>
          </p:txBody>
        </p:sp>
        <p:sp>
          <p:nvSpPr>
            <p:cNvPr name="TextBox 7" id="7"/>
            <p:cNvSpPr txBox="true"/>
            <p:nvPr/>
          </p:nvSpPr>
          <p:spPr>
            <a:xfrm rot="0">
              <a:off x="0" y="377840"/>
              <a:ext cx="2096588" cy="352212"/>
            </a:xfrm>
            <a:prstGeom prst="rect">
              <a:avLst/>
            </a:prstGeom>
          </p:spPr>
          <p:txBody>
            <a:bodyPr anchor="t" rtlCol="false" tIns="0" lIns="0" bIns="0" rIns="0">
              <a:spAutoFit/>
            </a:bodyPr>
            <a:lstStyle/>
            <a:p>
              <a:pPr algn="just">
                <a:lnSpc>
                  <a:spcPts val="2240"/>
                </a:lnSpc>
              </a:pPr>
              <a:r>
                <a:rPr lang="en-US" sz="1600">
                  <a:solidFill>
                    <a:srgbClr val="2BA98E"/>
                  </a:solidFill>
                  <a:latin typeface="DM Sans"/>
                  <a:ea typeface="DM Sans"/>
                  <a:cs typeface="DM Sans"/>
                  <a:sym typeface="DM Sans"/>
                </a:rPr>
                <a:t>2024</a:t>
              </a:r>
            </a:p>
          </p:txBody>
        </p:sp>
      </p:grpSp>
      <p:grpSp>
        <p:nvGrpSpPr>
          <p:cNvPr name="Group 8" id="8"/>
          <p:cNvGrpSpPr/>
          <p:nvPr/>
        </p:nvGrpSpPr>
        <p:grpSpPr>
          <a:xfrm rot="0">
            <a:off x="1241537" y="2939435"/>
            <a:ext cx="12969943" cy="3218906"/>
            <a:chOff x="0" y="0"/>
            <a:chExt cx="17293258" cy="4291875"/>
          </a:xfrm>
        </p:grpSpPr>
        <p:sp>
          <p:nvSpPr>
            <p:cNvPr name="TextBox 9" id="9"/>
            <p:cNvSpPr txBox="true"/>
            <p:nvPr/>
          </p:nvSpPr>
          <p:spPr>
            <a:xfrm rot="0">
              <a:off x="0" y="3350284"/>
              <a:ext cx="17293258" cy="941591"/>
            </a:xfrm>
            <a:prstGeom prst="rect">
              <a:avLst/>
            </a:prstGeom>
          </p:spPr>
          <p:txBody>
            <a:bodyPr anchor="t" rtlCol="false" tIns="0" lIns="0" bIns="0" rIns="0">
              <a:spAutoFit/>
            </a:bodyPr>
            <a:lstStyle/>
            <a:p>
              <a:pPr algn="l">
                <a:lnSpc>
                  <a:spcPts val="6036"/>
                </a:lnSpc>
              </a:pPr>
              <a:r>
                <a:rPr lang="en-US" sz="4024">
                  <a:solidFill>
                    <a:srgbClr val="2BA98E"/>
                  </a:solidFill>
                  <a:latin typeface="DM Sans"/>
                  <a:ea typeface="DM Sans"/>
                  <a:cs typeface="DM Sans"/>
                  <a:sym typeface="DM Sans"/>
                </a:rPr>
                <a:t>Any One Can Be A Farmer</a:t>
              </a:r>
            </a:p>
          </p:txBody>
        </p:sp>
        <p:sp>
          <p:nvSpPr>
            <p:cNvPr name="TextBox 10" id="10"/>
            <p:cNvSpPr txBox="true"/>
            <p:nvPr/>
          </p:nvSpPr>
          <p:spPr>
            <a:xfrm rot="0">
              <a:off x="0" y="400050"/>
              <a:ext cx="17293258" cy="2962949"/>
            </a:xfrm>
            <a:prstGeom prst="rect">
              <a:avLst/>
            </a:prstGeom>
          </p:spPr>
          <p:txBody>
            <a:bodyPr anchor="t" rtlCol="false" tIns="0" lIns="0" bIns="0" rIns="0">
              <a:spAutoFit/>
            </a:bodyPr>
            <a:lstStyle/>
            <a:p>
              <a:pPr algn="l">
                <a:lnSpc>
                  <a:spcPts val="15791"/>
                </a:lnSpc>
              </a:pPr>
            </a:p>
          </p:txBody>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849" r="0" b="849"/>
          <a:stretch>
            <a:fillRect/>
          </a:stretch>
        </p:blipFill>
        <p:spPr>
          <a:xfrm flipH="false" flipV="false" rot="0">
            <a:off x="0" y="0"/>
            <a:ext cx="18288000" cy="10287000"/>
          </a:xfrm>
          <a:prstGeom prst="rect">
            <a:avLst/>
          </a:prstGeom>
        </p:spPr>
      </p:pic>
      <p:grpSp>
        <p:nvGrpSpPr>
          <p:cNvPr name="Group 3" id="3"/>
          <p:cNvGrpSpPr/>
          <p:nvPr/>
        </p:nvGrpSpPr>
        <p:grpSpPr>
          <a:xfrm rot="0">
            <a:off x="9144000" y="6146734"/>
            <a:ext cx="8375052" cy="1456214"/>
            <a:chOff x="0" y="0"/>
            <a:chExt cx="11166736" cy="1941618"/>
          </a:xfrm>
        </p:grpSpPr>
        <p:grpSp>
          <p:nvGrpSpPr>
            <p:cNvPr name="Group 4" id="4"/>
            <p:cNvGrpSpPr/>
            <p:nvPr/>
          </p:nvGrpSpPr>
          <p:grpSpPr>
            <a:xfrm rot="0">
              <a:off x="3048082" y="1396236"/>
              <a:ext cx="4760993" cy="545382"/>
              <a:chOff x="0" y="0"/>
              <a:chExt cx="1005804" cy="115217"/>
            </a:xfrm>
          </p:grpSpPr>
          <p:sp>
            <p:nvSpPr>
              <p:cNvPr name="Freeform 5" id="5"/>
              <p:cNvSpPr/>
              <p:nvPr/>
            </p:nvSpPr>
            <p:spPr>
              <a:xfrm flipH="false" flipV="false" rot="0">
                <a:off x="0" y="0"/>
                <a:ext cx="1005804" cy="115217"/>
              </a:xfrm>
              <a:custGeom>
                <a:avLst/>
                <a:gdLst/>
                <a:ahLst/>
                <a:cxnLst/>
                <a:rect r="r" b="b" t="t" l="l"/>
                <a:pathLst>
                  <a:path h="115217" w="1005804">
                    <a:moveTo>
                      <a:pt x="0" y="0"/>
                    </a:moveTo>
                    <a:lnTo>
                      <a:pt x="1005804" y="0"/>
                    </a:lnTo>
                    <a:lnTo>
                      <a:pt x="1005804" y="115217"/>
                    </a:lnTo>
                    <a:lnTo>
                      <a:pt x="0" y="115217"/>
                    </a:lnTo>
                    <a:close/>
                  </a:path>
                </a:pathLst>
              </a:custGeom>
              <a:solidFill>
                <a:srgbClr val="2BA98E"/>
              </a:solidFill>
            </p:spPr>
          </p:sp>
          <p:sp>
            <p:nvSpPr>
              <p:cNvPr name="TextBox 6" id="6"/>
              <p:cNvSpPr txBox="true"/>
              <p:nvPr/>
            </p:nvSpPr>
            <p:spPr>
              <a:xfrm>
                <a:off x="0" y="-28575"/>
                <a:ext cx="1005804" cy="143792"/>
              </a:xfrm>
              <a:prstGeom prst="rect">
                <a:avLst/>
              </a:prstGeom>
            </p:spPr>
            <p:txBody>
              <a:bodyPr anchor="ctr" rtlCol="false" tIns="47499" lIns="47499" bIns="47499" rIns="47499"/>
              <a:lstStyle/>
              <a:p>
                <a:pPr algn="ctr">
                  <a:lnSpc>
                    <a:spcPts val="2380"/>
                  </a:lnSpc>
                </a:pPr>
              </a:p>
            </p:txBody>
          </p:sp>
        </p:grpSp>
        <p:grpSp>
          <p:nvGrpSpPr>
            <p:cNvPr name="Group 7" id="7"/>
            <p:cNvGrpSpPr/>
            <p:nvPr/>
          </p:nvGrpSpPr>
          <p:grpSpPr>
            <a:xfrm rot="0">
              <a:off x="0" y="67124"/>
              <a:ext cx="11166736" cy="604346"/>
              <a:chOff x="0" y="0"/>
              <a:chExt cx="2359078" cy="127674"/>
            </a:xfrm>
          </p:grpSpPr>
          <p:sp>
            <p:nvSpPr>
              <p:cNvPr name="Freeform 8" id="8"/>
              <p:cNvSpPr/>
              <p:nvPr/>
            </p:nvSpPr>
            <p:spPr>
              <a:xfrm flipH="false" flipV="false" rot="0">
                <a:off x="0" y="0"/>
                <a:ext cx="2359078" cy="127674"/>
              </a:xfrm>
              <a:custGeom>
                <a:avLst/>
                <a:gdLst/>
                <a:ahLst/>
                <a:cxnLst/>
                <a:rect r="r" b="b" t="t" l="l"/>
                <a:pathLst>
                  <a:path h="127674" w="2359078">
                    <a:moveTo>
                      <a:pt x="0" y="0"/>
                    </a:moveTo>
                    <a:lnTo>
                      <a:pt x="2359078" y="0"/>
                    </a:lnTo>
                    <a:lnTo>
                      <a:pt x="2359078" y="127674"/>
                    </a:lnTo>
                    <a:lnTo>
                      <a:pt x="0" y="127674"/>
                    </a:lnTo>
                    <a:close/>
                  </a:path>
                </a:pathLst>
              </a:custGeom>
              <a:solidFill>
                <a:srgbClr val="2BA98E"/>
              </a:solidFill>
            </p:spPr>
          </p:sp>
          <p:sp>
            <p:nvSpPr>
              <p:cNvPr name="TextBox 9" id="9"/>
              <p:cNvSpPr txBox="true"/>
              <p:nvPr/>
            </p:nvSpPr>
            <p:spPr>
              <a:xfrm>
                <a:off x="0" y="-28575"/>
                <a:ext cx="2359078" cy="156249"/>
              </a:xfrm>
              <a:prstGeom prst="rect">
                <a:avLst/>
              </a:prstGeom>
            </p:spPr>
            <p:txBody>
              <a:bodyPr anchor="ctr" rtlCol="false" tIns="47499" lIns="47499" bIns="47499" rIns="47499"/>
              <a:lstStyle/>
              <a:p>
                <a:pPr algn="ctr">
                  <a:lnSpc>
                    <a:spcPts val="2380"/>
                  </a:lnSpc>
                </a:pPr>
              </a:p>
            </p:txBody>
          </p:sp>
        </p:grpSp>
        <p:grpSp>
          <p:nvGrpSpPr>
            <p:cNvPr name="Group 10" id="10"/>
            <p:cNvGrpSpPr/>
            <p:nvPr/>
          </p:nvGrpSpPr>
          <p:grpSpPr>
            <a:xfrm rot="0">
              <a:off x="189995" y="732108"/>
              <a:ext cx="10577089" cy="545382"/>
              <a:chOff x="0" y="0"/>
              <a:chExt cx="2234509" cy="115217"/>
            </a:xfrm>
          </p:grpSpPr>
          <p:sp>
            <p:nvSpPr>
              <p:cNvPr name="Freeform 11" id="11"/>
              <p:cNvSpPr/>
              <p:nvPr/>
            </p:nvSpPr>
            <p:spPr>
              <a:xfrm flipH="false" flipV="false" rot="0">
                <a:off x="0" y="0"/>
                <a:ext cx="2234509" cy="115217"/>
              </a:xfrm>
              <a:custGeom>
                <a:avLst/>
                <a:gdLst/>
                <a:ahLst/>
                <a:cxnLst/>
                <a:rect r="r" b="b" t="t" l="l"/>
                <a:pathLst>
                  <a:path h="115217" w="2234509">
                    <a:moveTo>
                      <a:pt x="0" y="0"/>
                    </a:moveTo>
                    <a:lnTo>
                      <a:pt x="2234509" y="0"/>
                    </a:lnTo>
                    <a:lnTo>
                      <a:pt x="2234509" y="115217"/>
                    </a:lnTo>
                    <a:lnTo>
                      <a:pt x="0" y="115217"/>
                    </a:lnTo>
                    <a:close/>
                  </a:path>
                </a:pathLst>
              </a:custGeom>
              <a:solidFill>
                <a:srgbClr val="2BA98E"/>
              </a:solidFill>
            </p:spPr>
          </p:sp>
          <p:sp>
            <p:nvSpPr>
              <p:cNvPr name="TextBox 12" id="12"/>
              <p:cNvSpPr txBox="true"/>
              <p:nvPr/>
            </p:nvSpPr>
            <p:spPr>
              <a:xfrm>
                <a:off x="0" y="-28575"/>
                <a:ext cx="2234509" cy="143792"/>
              </a:xfrm>
              <a:prstGeom prst="rect">
                <a:avLst/>
              </a:prstGeom>
            </p:spPr>
            <p:txBody>
              <a:bodyPr anchor="ctr" rtlCol="false" tIns="47499" lIns="47499" bIns="47499" rIns="47499"/>
              <a:lstStyle/>
              <a:p>
                <a:pPr algn="ctr">
                  <a:lnSpc>
                    <a:spcPts val="2380"/>
                  </a:lnSpc>
                </a:pPr>
              </a:p>
            </p:txBody>
          </p:sp>
        </p:grpSp>
        <p:sp>
          <p:nvSpPr>
            <p:cNvPr name="TextBox 13" id="13"/>
            <p:cNvSpPr txBox="true"/>
            <p:nvPr/>
          </p:nvSpPr>
          <p:spPr>
            <a:xfrm rot="0">
              <a:off x="0" y="-57150"/>
              <a:ext cx="10953292" cy="1978565"/>
            </a:xfrm>
            <a:prstGeom prst="rect">
              <a:avLst/>
            </a:prstGeom>
          </p:spPr>
          <p:txBody>
            <a:bodyPr anchor="t" rtlCol="false" tIns="0" lIns="0" bIns="0" rIns="0">
              <a:spAutoFit/>
            </a:bodyPr>
            <a:lstStyle/>
            <a:p>
              <a:pPr algn="ctr">
                <a:lnSpc>
                  <a:spcPts val="4046"/>
                </a:lnSpc>
              </a:pPr>
              <a:r>
                <a:rPr lang="en-US" sz="2890">
                  <a:solidFill>
                    <a:srgbClr val="FDFDFD"/>
                  </a:solidFill>
                  <a:latin typeface="Canva Sans Bold"/>
                  <a:ea typeface="Canva Sans Bold"/>
                  <a:cs typeface="Canva Sans Bold"/>
                  <a:sym typeface="Canva Sans Bold"/>
                </a:rPr>
                <a:t>Fatima, an elderly Palestinian woman, sits in her modest kitchen, worried about her financial struggles.</a:t>
              </a:r>
            </a:p>
          </p:txBody>
        </p:sp>
      </p:grpSp>
      <p:sp>
        <p:nvSpPr>
          <p:cNvPr name="Freeform 14" id="1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1555" r="0" b="1555"/>
          <a:stretch>
            <a:fillRect/>
          </a:stretch>
        </p:blipFill>
        <p:spPr>
          <a:xfrm flipH="false" flipV="false" rot="0">
            <a:off x="0" y="0"/>
            <a:ext cx="18288000" cy="10287000"/>
          </a:xfrm>
          <a:prstGeom prst="rect">
            <a:avLst/>
          </a:prstGeom>
        </p:spPr>
      </p:pic>
      <p:grpSp>
        <p:nvGrpSpPr>
          <p:cNvPr name="Group 3" id="3"/>
          <p:cNvGrpSpPr/>
          <p:nvPr/>
        </p:nvGrpSpPr>
        <p:grpSpPr>
          <a:xfrm rot="0">
            <a:off x="763492" y="3526531"/>
            <a:ext cx="8214969" cy="1441061"/>
            <a:chOff x="0" y="0"/>
            <a:chExt cx="10953292" cy="1921415"/>
          </a:xfrm>
        </p:grpSpPr>
        <p:grpSp>
          <p:nvGrpSpPr>
            <p:cNvPr name="Group 4" id="4"/>
            <p:cNvGrpSpPr/>
            <p:nvPr/>
          </p:nvGrpSpPr>
          <p:grpSpPr>
            <a:xfrm rot="0">
              <a:off x="1675317" y="1407434"/>
              <a:ext cx="7537674" cy="513981"/>
              <a:chOff x="0" y="0"/>
              <a:chExt cx="1592404" cy="108583"/>
            </a:xfrm>
          </p:grpSpPr>
          <p:sp>
            <p:nvSpPr>
              <p:cNvPr name="Freeform 5" id="5"/>
              <p:cNvSpPr/>
              <p:nvPr/>
            </p:nvSpPr>
            <p:spPr>
              <a:xfrm flipH="false" flipV="false" rot="0">
                <a:off x="0" y="0"/>
                <a:ext cx="1592404" cy="108583"/>
              </a:xfrm>
              <a:custGeom>
                <a:avLst/>
                <a:gdLst/>
                <a:ahLst/>
                <a:cxnLst/>
                <a:rect r="r" b="b" t="t" l="l"/>
                <a:pathLst>
                  <a:path h="108583" w="1592404">
                    <a:moveTo>
                      <a:pt x="0" y="0"/>
                    </a:moveTo>
                    <a:lnTo>
                      <a:pt x="1592404" y="0"/>
                    </a:lnTo>
                    <a:lnTo>
                      <a:pt x="1592404" y="108583"/>
                    </a:lnTo>
                    <a:lnTo>
                      <a:pt x="0" y="108583"/>
                    </a:lnTo>
                    <a:close/>
                  </a:path>
                </a:pathLst>
              </a:custGeom>
              <a:solidFill>
                <a:srgbClr val="2BA98E"/>
              </a:solidFill>
            </p:spPr>
          </p:sp>
          <p:sp>
            <p:nvSpPr>
              <p:cNvPr name="TextBox 6" id="6"/>
              <p:cNvSpPr txBox="true"/>
              <p:nvPr/>
            </p:nvSpPr>
            <p:spPr>
              <a:xfrm>
                <a:off x="0" y="-28575"/>
                <a:ext cx="1592404" cy="137158"/>
              </a:xfrm>
              <a:prstGeom prst="rect">
                <a:avLst/>
              </a:prstGeom>
            </p:spPr>
            <p:txBody>
              <a:bodyPr anchor="ctr" rtlCol="false" tIns="47499" lIns="47499" bIns="47499" rIns="47499"/>
              <a:lstStyle/>
              <a:p>
                <a:pPr algn="ctr">
                  <a:lnSpc>
                    <a:spcPts val="2380"/>
                  </a:lnSpc>
                </a:pPr>
              </a:p>
            </p:txBody>
          </p:sp>
        </p:grpSp>
        <p:grpSp>
          <p:nvGrpSpPr>
            <p:cNvPr name="Group 7" id="7"/>
            <p:cNvGrpSpPr/>
            <p:nvPr/>
          </p:nvGrpSpPr>
          <p:grpSpPr>
            <a:xfrm rot="0">
              <a:off x="1050678" y="0"/>
              <a:ext cx="9022603" cy="633452"/>
              <a:chOff x="0" y="0"/>
              <a:chExt cx="1906109" cy="133823"/>
            </a:xfrm>
          </p:grpSpPr>
          <p:sp>
            <p:nvSpPr>
              <p:cNvPr name="Freeform 8" id="8"/>
              <p:cNvSpPr/>
              <p:nvPr/>
            </p:nvSpPr>
            <p:spPr>
              <a:xfrm flipH="false" flipV="false" rot="0">
                <a:off x="0" y="0"/>
                <a:ext cx="1906109" cy="133823"/>
              </a:xfrm>
              <a:custGeom>
                <a:avLst/>
                <a:gdLst/>
                <a:ahLst/>
                <a:cxnLst/>
                <a:rect r="r" b="b" t="t" l="l"/>
                <a:pathLst>
                  <a:path h="133823" w="1906109">
                    <a:moveTo>
                      <a:pt x="0" y="0"/>
                    </a:moveTo>
                    <a:lnTo>
                      <a:pt x="1906109" y="0"/>
                    </a:lnTo>
                    <a:lnTo>
                      <a:pt x="1906109" y="133823"/>
                    </a:lnTo>
                    <a:lnTo>
                      <a:pt x="0" y="133823"/>
                    </a:lnTo>
                    <a:close/>
                  </a:path>
                </a:pathLst>
              </a:custGeom>
              <a:solidFill>
                <a:srgbClr val="2BA98E"/>
              </a:solidFill>
            </p:spPr>
          </p:sp>
          <p:sp>
            <p:nvSpPr>
              <p:cNvPr name="TextBox 9" id="9"/>
              <p:cNvSpPr txBox="true"/>
              <p:nvPr/>
            </p:nvSpPr>
            <p:spPr>
              <a:xfrm>
                <a:off x="0" y="-28575"/>
                <a:ext cx="1906109" cy="162398"/>
              </a:xfrm>
              <a:prstGeom prst="rect">
                <a:avLst/>
              </a:prstGeom>
            </p:spPr>
            <p:txBody>
              <a:bodyPr anchor="ctr" rtlCol="false" tIns="47499" lIns="47499" bIns="47499" rIns="47499"/>
              <a:lstStyle/>
              <a:p>
                <a:pPr algn="ctr">
                  <a:lnSpc>
                    <a:spcPts val="2380"/>
                  </a:lnSpc>
                </a:pPr>
              </a:p>
            </p:txBody>
          </p:sp>
        </p:grpSp>
        <p:grpSp>
          <p:nvGrpSpPr>
            <p:cNvPr name="Group 10" id="10"/>
            <p:cNvGrpSpPr/>
            <p:nvPr/>
          </p:nvGrpSpPr>
          <p:grpSpPr>
            <a:xfrm rot="0">
              <a:off x="188101" y="747752"/>
              <a:ext cx="10577089" cy="545382"/>
              <a:chOff x="0" y="0"/>
              <a:chExt cx="2234509" cy="115217"/>
            </a:xfrm>
          </p:grpSpPr>
          <p:sp>
            <p:nvSpPr>
              <p:cNvPr name="Freeform 11" id="11"/>
              <p:cNvSpPr/>
              <p:nvPr/>
            </p:nvSpPr>
            <p:spPr>
              <a:xfrm flipH="false" flipV="false" rot="0">
                <a:off x="0" y="0"/>
                <a:ext cx="2234509" cy="115217"/>
              </a:xfrm>
              <a:custGeom>
                <a:avLst/>
                <a:gdLst/>
                <a:ahLst/>
                <a:cxnLst/>
                <a:rect r="r" b="b" t="t" l="l"/>
                <a:pathLst>
                  <a:path h="115217" w="2234509">
                    <a:moveTo>
                      <a:pt x="0" y="0"/>
                    </a:moveTo>
                    <a:lnTo>
                      <a:pt x="2234509" y="0"/>
                    </a:lnTo>
                    <a:lnTo>
                      <a:pt x="2234509" y="115217"/>
                    </a:lnTo>
                    <a:lnTo>
                      <a:pt x="0" y="115217"/>
                    </a:lnTo>
                    <a:close/>
                  </a:path>
                </a:pathLst>
              </a:custGeom>
              <a:solidFill>
                <a:srgbClr val="2BA98E"/>
              </a:solidFill>
            </p:spPr>
          </p:sp>
          <p:sp>
            <p:nvSpPr>
              <p:cNvPr name="TextBox 12" id="12"/>
              <p:cNvSpPr txBox="true"/>
              <p:nvPr/>
            </p:nvSpPr>
            <p:spPr>
              <a:xfrm>
                <a:off x="0" y="-28575"/>
                <a:ext cx="2234509" cy="143792"/>
              </a:xfrm>
              <a:prstGeom prst="rect">
                <a:avLst/>
              </a:prstGeom>
            </p:spPr>
            <p:txBody>
              <a:bodyPr anchor="ctr" rtlCol="false" tIns="47499" lIns="47499" bIns="47499" rIns="47499"/>
              <a:lstStyle/>
              <a:p>
                <a:pPr algn="ctr">
                  <a:lnSpc>
                    <a:spcPts val="2380"/>
                  </a:lnSpc>
                </a:pPr>
              </a:p>
            </p:txBody>
          </p:sp>
        </p:grpSp>
        <p:sp>
          <p:nvSpPr>
            <p:cNvPr name="TextBox 13" id="13"/>
            <p:cNvSpPr txBox="true"/>
            <p:nvPr/>
          </p:nvSpPr>
          <p:spPr>
            <a:xfrm rot="0">
              <a:off x="0" y="-57150"/>
              <a:ext cx="10953292" cy="1978565"/>
            </a:xfrm>
            <a:prstGeom prst="rect">
              <a:avLst/>
            </a:prstGeom>
          </p:spPr>
          <p:txBody>
            <a:bodyPr anchor="t" rtlCol="false" tIns="0" lIns="0" bIns="0" rIns="0">
              <a:spAutoFit/>
            </a:bodyPr>
            <a:lstStyle/>
            <a:p>
              <a:pPr algn="ctr">
                <a:lnSpc>
                  <a:spcPts val="4046"/>
                </a:lnSpc>
              </a:pPr>
              <a:r>
                <a:rPr lang="en-US" sz="2890">
                  <a:solidFill>
                    <a:srgbClr val="FDFDFD"/>
                  </a:solidFill>
                  <a:latin typeface="Canva Sans Bold"/>
                  <a:ea typeface="Canva Sans Bold"/>
                  <a:cs typeface="Canva Sans Bold"/>
                  <a:sym typeface="Canva Sans Bold"/>
                </a:rPr>
                <a:t>Despite her struggles, Fatima makes homemade pickles with limited resources, determined to make a change.</a:t>
              </a:r>
            </a:p>
          </p:txBody>
        </p:sp>
      </p:grpSp>
      <p:sp>
        <p:nvSpPr>
          <p:cNvPr name="Freeform 14" id="14"/>
          <p:cNvSpPr/>
          <p:nvPr/>
        </p:nvSpPr>
        <p:spPr>
          <a:xfrm flipH="false" flipV="false" rot="0">
            <a:off x="-600945"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849" r="0" b="849"/>
          <a:stretch>
            <a:fillRect/>
          </a:stretch>
        </p:blipFill>
        <p:spPr>
          <a:xfrm flipH="false" flipV="false" rot="0">
            <a:off x="0" y="0"/>
            <a:ext cx="18288000" cy="10287000"/>
          </a:xfrm>
          <a:prstGeom prst="rect">
            <a:avLst/>
          </a:prstGeom>
        </p:spPr>
      </p:pic>
      <p:grpSp>
        <p:nvGrpSpPr>
          <p:cNvPr name="Group 3" id="3"/>
          <p:cNvGrpSpPr/>
          <p:nvPr/>
        </p:nvGrpSpPr>
        <p:grpSpPr>
          <a:xfrm rot="0">
            <a:off x="8957344" y="6673684"/>
            <a:ext cx="8656684" cy="988345"/>
            <a:chOff x="0" y="0"/>
            <a:chExt cx="11542245" cy="1317793"/>
          </a:xfrm>
        </p:grpSpPr>
        <p:grpSp>
          <p:nvGrpSpPr>
            <p:cNvPr name="Group 4" id="4"/>
            <p:cNvGrpSpPr/>
            <p:nvPr/>
          </p:nvGrpSpPr>
          <p:grpSpPr>
            <a:xfrm rot="0">
              <a:off x="0" y="0"/>
              <a:ext cx="11542245" cy="633452"/>
              <a:chOff x="0" y="0"/>
              <a:chExt cx="2438408" cy="133823"/>
            </a:xfrm>
          </p:grpSpPr>
          <p:sp>
            <p:nvSpPr>
              <p:cNvPr name="Freeform 5" id="5"/>
              <p:cNvSpPr/>
              <p:nvPr/>
            </p:nvSpPr>
            <p:spPr>
              <a:xfrm flipH="false" flipV="false" rot="0">
                <a:off x="0" y="0"/>
                <a:ext cx="2438408" cy="133823"/>
              </a:xfrm>
              <a:custGeom>
                <a:avLst/>
                <a:gdLst/>
                <a:ahLst/>
                <a:cxnLst/>
                <a:rect r="r" b="b" t="t" l="l"/>
                <a:pathLst>
                  <a:path h="133823" w="2438408">
                    <a:moveTo>
                      <a:pt x="0" y="0"/>
                    </a:moveTo>
                    <a:lnTo>
                      <a:pt x="2438408" y="0"/>
                    </a:lnTo>
                    <a:lnTo>
                      <a:pt x="2438408" y="133823"/>
                    </a:lnTo>
                    <a:lnTo>
                      <a:pt x="0" y="133823"/>
                    </a:lnTo>
                    <a:close/>
                  </a:path>
                </a:pathLst>
              </a:custGeom>
              <a:solidFill>
                <a:srgbClr val="2BA98E"/>
              </a:solidFill>
            </p:spPr>
          </p:sp>
          <p:sp>
            <p:nvSpPr>
              <p:cNvPr name="TextBox 6" id="6"/>
              <p:cNvSpPr txBox="true"/>
              <p:nvPr/>
            </p:nvSpPr>
            <p:spPr>
              <a:xfrm>
                <a:off x="0" y="-28575"/>
                <a:ext cx="2438408" cy="162398"/>
              </a:xfrm>
              <a:prstGeom prst="rect">
                <a:avLst/>
              </a:prstGeom>
            </p:spPr>
            <p:txBody>
              <a:bodyPr anchor="ctr" rtlCol="false" tIns="47499" lIns="47499" bIns="47499" rIns="47499"/>
              <a:lstStyle/>
              <a:p>
                <a:pPr algn="ctr">
                  <a:lnSpc>
                    <a:spcPts val="2380"/>
                  </a:lnSpc>
                </a:pPr>
              </a:p>
            </p:txBody>
          </p:sp>
        </p:grpSp>
        <p:grpSp>
          <p:nvGrpSpPr>
            <p:cNvPr name="Group 7" id="7"/>
            <p:cNvGrpSpPr/>
            <p:nvPr/>
          </p:nvGrpSpPr>
          <p:grpSpPr>
            <a:xfrm rot="0">
              <a:off x="721845" y="764199"/>
              <a:ext cx="10098440" cy="553595"/>
              <a:chOff x="0" y="0"/>
              <a:chExt cx="2133390" cy="116952"/>
            </a:xfrm>
          </p:grpSpPr>
          <p:sp>
            <p:nvSpPr>
              <p:cNvPr name="Freeform 8" id="8"/>
              <p:cNvSpPr/>
              <p:nvPr/>
            </p:nvSpPr>
            <p:spPr>
              <a:xfrm flipH="false" flipV="false" rot="0">
                <a:off x="0" y="0"/>
                <a:ext cx="2133390" cy="116952"/>
              </a:xfrm>
              <a:custGeom>
                <a:avLst/>
                <a:gdLst/>
                <a:ahLst/>
                <a:cxnLst/>
                <a:rect r="r" b="b" t="t" l="l"/>
                <a:pathLst>
                  <a:path h="116952" w="2133390">
                    <a:moveTo>
                      <a:pt x="0" y="0"/>
                    </a:moveTo>
                    <a:lnTo>
                      <a:pt x="2133390" y="0"/>
                    </a:lnTo>
                    <a:lnTo>
                      <a:pt x="2133390" y="116952"/>
                    </a:lnTo>
                    <a:lnTo>
                      <a:pt x="0" y="116952"/>
                    </a:lnTo>
                    <a:close/>
                  </a:path>
                </a:pathLst>
              </a:custGeom>
              <a:solidFill>
                <a:srgbClr val="2BA98E"/>
              </a:solidFill>
            </p:spPr>
          </p:sp>
          <p:sp>
            <p:nvSpPr>
              <p:cNvPr name="TextBox 9" id="9"/>
              <p:cNvSpPr txBox="true"/>
              <p:nvPr/>
            </p:nvSpPr>
            <p:spPr>
              <a:xfrm>
                <a:off x="0" y="-28575"/>
                <a:ext cx="2133390" cy="145527"/>
              </a:xfrm>
              <a:prstGeom prst="rect">
                <a:avLst/>
              </a:prstGeom>
            </p:spPr>
            <p:txBody>
              <a:bodyPr anchor="ctr" rtlCol="false" tIns="47499" lIns="47499" bIns="47499" rIns="47499"/>
              <a:lstStyle/>
              <a:p>
                <a:pPr algn="ctr">
                  <a:lnSpc>
                    <a:spcPts val="2380"/>
                  </a:lnSpc>
                </a:pPr>
              </a:p>
            </p:txBody>
          </p:sp>
        </p:grpSp>
        <p:sp>
          <p:nvSpPr>
            <p:cNvPr name="TextBox 10" id="10"/>
            <p:cNvSpPr txBox="true"/>
            <p:nvPr/>
          </p:nvSpPr>
          <p:spPr>
            <a:xfrm rot="0">
              <a:off x="400853" y="-47856"/>
              <a:ext cx="10953292" cy="1305465"/>
            </a:xfrm>
            <a:prstGeom prst="rect">
              <a:avLst/>
            </a:prstGeom>
          </p:spPr>
          <p:txBody>
            <a:bodyPr anchor="t" rtlCol="false" tIns="0" lIns="0" bIns="0" rIns="0">
              <a:spAutoFit/>
            </a:bodyPr>
            <a:lstStyle/>
            <a:p>
              <a:pPr algn="ctr">
                <a:lnSpc>
                  <a:spcPts val="4046"/>
                </a:lnSpc>
              </a:pPr>
              <a:r>
                <a:rPr lang="en-US" sz="2890">
                  <a:solidFill>
                    <a:srgbClr val="FDFDFD"/>
                  </a:solidFill>
                  <a:latin typeface="Canva Sans Bold"/>
                  <a:ea typeface="Canva Sans Bold"/>
                  <a:cs typeface="Canva Sans Bold"/>
                  <a:sym typeface="Canva Sans Bold"/>
                </a:rPr>
                <a:t>One day, Fatima discovers the Hisba platform on her tablet and sees a glimmer of hope.</a:t>
              </a:r>
            </a:p>
          </p:txBody>
        </p:sp>
      </p:grpSp>
      <p:sp>
        <p:nvSpPr>
          <p:cNvPr name="Freeform 11" id="11"/>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1555" r="0" b="1555"/>
          <a:stretch>
            <a:fillRect/>
          </a:stretch>
        </p:blipFill>
        <p:spPr>
          <a:xfrm flipH="false" flipV="false" rot="0">
            <a:off x="0" y="0"/>
            <a:ext cx="18288000" cy="10287000"/>
          </a:xfrm>
          <a:prstGeom prst="rect">
            <a:avLst/>
          </a:prstGeom>
        </p:spPr>
      </p:pic>
      <p:grpSp>
        <p:nvGrpSpPr>
          <p:cNvPr name="Group 3" id="3"/>
          <p:cNvGrpSpPr/>
          <p:nvPr/>
        </p:nvGrpSpPr>
        <p:grpSpPr>
          <a:xfrm rot="0">
            <a:off x="1028700" y="2423963"/>
            <a:ext cx="8656684" cy="1466455"/>
            <a:chOff x="0" y="0"/>
            <a:chExt cx="11542245" cy="1955273"/>
          </a:xfrm>
        </p:grpSpPr>
        <p:grpSp>
          <p:nvGrpSpPr>
            <p:cNvPr name="Group 4" id="4"/>
            <p:cNvGrpSpPr/>
            <p:nvPr/>
          </p:nvGrpSpPr>
          <p:grpSpPr>
            <a:xfrm rot="0">
              <a:off x="0" y="0"/>
              <a:ext cx="11542245" cy="633452"/>
              <a:chOff x="0" y="0"/>
              <a:chExt cx="2438408" cy="133823"/>
            </a:xfrm>
          </p:grpSpPr>
          <p:sp>
            <p:nvSpPr>
              <p:cNvPr name="Freeform 5" id="5"/>
              <p:cNvSpPr/>
              <p:nvPr/>
            </p:nvSpPr>
            <p:spPr>
              <a:xfrm flipH="false" flipV="false" rot="0">
                <a:off x="0" y="0"/>
                <a:ext cx="2438408" cy="133823"/>
              </a:xfrm>
              <a:custGeom>
                <a:avLst/>
                <a:gdLst/>
                <a:ahLst/>
                <a:cxnLst/>
                <a:rect r="r" b="b" t="t" l="l"/>
                <a:pathLst>
                  <a:path h="133823" w="2438408">
                    <a:moveTo>
                      <a:pt x="0" y="0"/>
                    </a:moveTo>
                    <a:lnTo>
                      <a:pt x="2438408" y="0"/>
                    </a:lnTo>
                    <a:lnTo>
                      <a:pt x="2438408" y="133823"/>
                    </a:lnTo>
                    <a:lnTo>
                      <a:pt x="0" y="133823"/>
                    </a:lnTo>
                    <a:close/>
                  </a:path>
                </a:pathLst>
              </a:custGeom>
              <a:solidFill>
                <a:srgbClr val="2BA98E"/>
              </a:solidFill>
            </p:spPr>
          </p:sp>
          <p:sp>
            <p:nvSpPr>
              <p:cNvPr name="TextBox 6" id="6"/>
              <p:cNvSpPr txBox="true"/>
              <p:nvPr/>
            </p:nvSpPr>
            <p:spPr>
              <a:xfrm>
                <a:off x="0" y="-28575"/>
                <a:ext cx="2438408" cy="162398"/>
              </a:xfrm>
              <a:prstGeom prst="rect">
                <a:avLst/>
              </a:prstGeom>
            </p:spPr>
            <p:txBody>
              <a:bodyPr anchor="ctr" rtlCol="false" tIns="47499" lIns="47499" bIns="47499" rIns="47499"/>
              <a:lstStyle/>
              <a:p>
                <a:pPr algn="ctr">
                  <a:lnSpc>
                    <a:spcPts val="2380"/>
                  </a:lnSpc>
                </a:pPr>
              </a:p>
            </p:txBody>
          </p:sp>
        </p:grpSp>
        <p:grpSp>
          <p:nvGrpSpPr>
            <p:cNvPr name="Group 7" id="7"/>
            <p:cNvGrpSpPr/>
            <p:nvPr/>
          </p:nvGrpSpPr>
          <p:grpSpPr>
            <a:xfrm rot="0">
              <a:off x="721845" y="722010"/>
              <a:ext cx="10098440" cy="553595"/>
              <a:chOff x="0" y="0"/>
              <a:chExt cx="2133390" cy="116952"/>
            </a:xfrm>
          </p:grpSpPr>
          <p:sp>
            <p:nvSpPr>
              <p:cNvPr name="Freeform 8" id="8"/>
              <p:cNvSpPr/>
              <p:nvPr/>
            </p:nvSpPr>
            <p:spPr>
              <a:xfrm flipH="false" flipV="false" rot="0">
                <a:off x="0" y="0"/>
                <a:ext cx="2133390" cy="116952"/>
              </a:xfrm>
              <a:custGeom>
                <a:avLst/>
                <a:gdLst/>
                <a:ahLst/>
                <a:cxnLst/>
                <a:rect r="r" b="b" t="t" l="l"/>
                <a:pathLst>
                  <a:path h="116952" w="2133390">
                    <a:moveTo>
                      <a:pt x="0" y="0"/>
                    </a:moveTo>
                    <a:lnTo>
                      <a:pt x="2133390" y="0"/>
                    </a:lnTo>
                    <a:lnTo>
                      <a:pt x="2133390" y="116952"/>
                    </a:lnTo>
                    <a:lnTo>
                      <a:pt x="0" y="116952"/>
                    </a:lnTo>
                    <a:close/>
                  </a:path>
                </a:pathLst>
              </a:custGeom>
              <a:solidFill>
                <a:srgbClr val="2BA98E"/>
              </a:solidFill>
            </p:spPr>
          </p:sp>
          <p:sp>
            <p:nvSpPr>
              <p:cNvPr name="TextBox 9" id="9"/>
              <p:cNvSpPr txBox="true"/>
              <p:nvPr/>
            </p:nvSpPr>
            <p:spPr>
              <a:xfrm>
                <a:off x="0" y="-28575"/>
                <a:ext cx="2133390" cy="145527"/>
              </a:xfrm>
              <a:prstGeom prst="rect">
                <a:avLst/>
              </a:prstGeom>
            </p:spPr>
            <p:txBody>
              <a:bodyPr anchor="ctr" rtlCol="false" tIns="47499" lIns="47499" bIns="47499" rIns="47499"/>
              <a:lstStyle/>
              <a:p>
                <a:pPr algn="ctr">
                  <a:lnSpc>
                    <a:spcPts val="2380"/>
                  </a:lnSpc>
                </a:pPr>
              </a:p>
            </p:txBody>
          </p:sp>
        </p:grpSp>
        <p:grpSp>
          <p:nvGrpSpPr>
            <p:cNvPr name="Group 10" id="10"/>
            <p:cNvGrpSpPr/>
            <p:nvPr/>
          </p:nvGrpSpPr>
          <p:grpSpPr>
            <a:xfrm rot="0">
              <a:off x="1713330" y="1433210"/>
              <a:ext cx="8175026" cy="522063"/>
              <a:chOff x="0" y="0"/>
              <a:chExt cx="1727051" cy="110291"/>
            </a:xfrm>
          </p:grpSpPr>
          <p:sp>
            <p:nvSpPr>
              <p:cNvPr name="Freeform 11" id="11"/>
              <p:cNvSpPr/>
              <p:nvPr/>
            </p:nvSpPr>
            <p:spPr>
              <a:xfrm flipH="false" flipV="false" rot="0">
                <a:off x="0" y="0"/>
                <a:ext cx="1727051" cy="110291"/>
              </a:xfrm>
              <a:custGeom>
                <a:avLst/>
                <a:gdLst/>
                <a:ahLst/>
                <a:cxnLst/>
                <a:rect r="r" b="b" t="t" l="l"/>
                <a:pathLst>
                  <a:path h="110291" w="1727051">
                    <a:moveTo>
                      <a:pt x="0" y="0"/>
                    </a:moveTo>
                    <a:lnTo>
                      <a:pt x="1727051" y="0"/>
                    </a:lnTo>
                    <a:lnTo>
                      <a:pt x="1727051" y="110291"/>
                    </a:lnTo>
                    <a:lnTo>
                      <a:pt x="0" y="110291"/>
                    </a:lnTo>
                    <a:close/>
                  </a:path>
                </a:pathLst>
              </a:custGeom>
              <a:solidFill>
                <a:srgbClr val="2BA98E"/>
              </a:solidFill>
            </p:spPr>
          </p:sp>
          <p:sp>
            <p:nvSpPr>
              <p:cNvPr name="TextBox 12" id="12"/>
              <p:cNvSpPr txBox="true"/>
              <p:nvPr/>
            </p:nvSpPr>
            <p:spPr>
              <a:xfrm>
                <a:off x="0" y="-28575"/>
                <a:ext cx="1727051" cy="138866"/>
              </a:xfrm>
              <a:prstGeom prst="rect">
                <a:avLst/>
              </a:prstGeom>
            </p:spPr>
            <p:txBody>
              <a:bodyPr anchor="ctr" rtlCol="false" tIns="47499" lIns="47499" bIns="47499" rIns="47499"/>
              <a:lstStyle/>
              <a:p>
                <a:pPr algn="ctr">
                  <a:lnSpc>
                    <a:spcPts val="2380"/>
                  </a:lnSpc>
                </a:pPr>
              </a:p>
            </p:txBody>
          </p:sp>
        </p:grpSp>
        <p:sp>
          <p:nvSpPr>
            <p:cNvPr name="TextBox 13" id="13"/>
            <p:cNvSpPr txBox="true"/>
            <p:nvPr/>
          </p:nvSpPr>
          <p:spPr>
            <a:xfrm rot="0">
              <a:off x="294420" y="-57150"/>
              <a:ext cx="10953292" cy="1978565"/>
            </a:xfrm>
            <a:prstGeom prst="rect">
              <a:avLst/>
            </a:prstGeom>
          </p:spPr>
          <p:txBody>
            <a:bodyPr anchor="t" rtlCol="false" tIns="0" lIns="0" bIns="0" rIns="0">
              <a:spAutoFit/>
            </a:bodyPr>
            <a:lstStyle/>
            <a:p>
              <a:pPr algn="ctr">
                <a:lnSpc>
                  <a:spcPts val="4046"/>
                </a:lnSpc>
              </a:pPr>
              <a:r>
                <a:rPr lang="en-US" sz="2890">
                  <a:solidFill>
                    <a:srgbClr val="FDFDFD"/>
                  </a:solidFill>
                  <a:latin typeface="Canva Sans Bold"/>
                  <a:ea typeface="Canva Sans Bold"/>
                  <a:cs typeface="Canva Sans Bold"/>
                  <a:sym typeface="Canva Sans Bold"/>
                </a:rPr>
                <a:t>With Hisba's support, Fatima transforms her kitchen into a small processing facility, proudly displaying her products.</a:t>
              </a:r>
            </a:p>
          </p:txBody>
        </p:sp>
      </p:grpSp>
      <p:sp>
        <p:nvSpPr>
          <p:cNvPr name="Freeform 14" id="1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1555" r="0" b="1555"/>
          <a:stretch>
            <a:fillRect/>
          </a:stretch>
        </p:blipFill>
        <p:spPr>
          <a:xfrm flipH="false" flipV="false" rot="0">
            <a:off x="0" y="0"/>
            <a:ext cx="18288000" cy="10287000"/>
          </a:xfrm>
          <a:prstGeom prst="rect">
            <a:avLst/>
          </a:prstGeom>
        </p:spPr>
      </p:pic>
      <p:grpSp>
        <p:nvGrpSpPr>
          <p:cNvPr name="Group 3" id="3"/>
          <p:cNvGrpSpPr/>
          <p:nvPr/>
        </p:nvGrpSpPr>
        <p:grpSpPr>
          <a:xfrm rot="0">
            <a:off x="1028700" y="6391269"/>
            <a:ext cx="8214969" cy="2047451"/>
            <a:chOff x="0" y="0"/>
            <a:chExt cx="10953292" cy="2729935"/>
          </a:xfrm>
        </p:grpSpPr>
        <p:grpSp>
          <p:nvGrpSpPr>
            <p:cNvPr name="Group 4" id="4"/>
            <p:cNvGrpSpPr/>
            <p:nvPr/>
          </p:nvGrpSpPr>
          <p:grpSpPr>
            <a:xfrm rot="0">
              <a:off x="132892" y="0"/>
              <a:ext cx="10820400" cy="584615"/>
              <a:chOff x="0" y="0"/>
              <a:chExt cx="2285911" cy="123505"/>
            </a:xfrm>
          </p:grpSpPr>
          <p:sp>
            <p:nvSpPr>
              <p:cNvPr name="Freeform 5" id="5"/>
              <p:cNvSpPr/>
              <p:nvPr/>
            </p:nvSpPr>
            <p:spPr>
              <a:xfrm flipH="false" flipV="false" rot="0">
                <a:off x="0" y="0"/>
                <a:ext cx="2285911" cy="123505"/>
              </a:xfrm>
              <a:custGeom>
                <a:avLst/>
                <a:gdLst/>
                <a:ahLst/>
                <a:cxnLst/>
                <a:rect r="r" b="b" t="t" l="l"/>
                <a:pathLst>
                  <a:path h="123505" w="2285911">
                    <a:moveTo>
                      <a:pt x="0" y="0"/>
                    </a:moveTo>
                    <a:lnTo>
                      <a:pt x="2285911" y="0"/>
                    </a:lnTo>
                    <a:lnTo>
                      <a:pt x="2285911" y="123505"/>
                    </a:lnTo>
                    <a:lnTo>
                      <a:pt x="0" y="123505"/>
                    </a:lnTo>
                    <a:close/>
                  </a:path>
                </a:pathLst>
              </a:custGeom>
              <a:solidFill>
                <a:srgbClr val="2BA98E"/>
              </a:solidFill>
            </p:spPr>
          </p:sp>
          <p:sp>
            <p:nvSpPr>
              <p:cNvPr name="TextBox 6" id="6"/>
              <p:cNvSpPr txBox="true"/>
              <p:nvPr/>
            </p:nvSpPr>
            <p:spPr>
              <a:xfrm>
                <a:off x="0" y="-28575"/>
                <a:ext cx="2285911" cy="152080"/>
              </a:xfrm>
              <a:prstGeom prst="rect">
                <a:avLst/>
              </a:prstGeom>
            </p:spPr>
            <p:txBody>
              <a:bodyPr anchor="ctr" rtlCol="false" tIns="47499" lIns="47499" bIns="47499" rIns="47499"/>
              <a:lstStyle/>
              <a:p>
                <a:pPr algn="ctr">
                  <a:lnSpc>
                    <a:spcPts val="2380"/>
                  </a:lnSpc>
                </a:pPr>
              </a:p>
            </p:txBody>
          </p:sp>
        </p:grpSp>
        <p:grpSp>
          <p:nvGrpSpPr>
            <p:cNvPr name="Group 7" id="7"/>
            <p:cNvGrpSpPr/>
            <p:nvPr/>
          </p:nvGrpSpPr>
          <p:grpSpPr>
            <a:xfrm rot="0">
              <a:off x="427426" y="743663"/>
              <a:ext cx="10098440" cy="553595"/>
              <a:chOff x="0" y="0"/>
              <a:chExt cx="2133390" cy="116952"/>
            </a:xfrm>
          </p:grpSpPr>
          <p:sp>
            <p:nvSpPr>
              <p:cNvPr name="Freeform 8" id="8"/>
              <p:cNvSpPr/>
              <p:nvPr/>
            </p:nvSpPr>
            <p:spPr>
              <a:xfrm flipH="false" flipV="false" rot="0">
                <a:off x="0" y="0"/>
                <a:ext cx="2133390" cy="116952"/>
              </a:xfrm>
              <a:custGeom>
                <a:avLst/>
                <a:gdLst/>
                <a:ahLst/>
                <a:cxnLst/>
                <a:rect r="r" b="b" t="t" l="l"/>
                <a:pathLst>
                  <a:path h="116952" w="2133390">
                    <a:moveTo>
                      <a:pt x="0" y="0"/>
                    </a:moveTo>
                    <a:lnTo>
                      <a:pt x="2133390" y="0"/>
                    </a:lnTo>
                    <a:lnTo>
                      <a:pt x="2133390" y="116952"/>
                    </a:lnTo>
                    <a:lnTo>
                      <a:pt x="0" y="116952"/>
                    </a:lnTo>
                    <a:close/>
                  </a:path>
                </a:pathLst>
              </a:custGeom>
              <a:solidFill>
                <a:srgbClr val="2BA98E"/>
              </a:solidFill>
            </p:spPr>
          </p:sp>
          <p:sp>
            <p:nvSpPr>
              <p:cNvPr name="TextBox 9" id="9"/>
              <p:cNvSpPr txBox="true"/>
              <p:nvPr/>
            </p:nvSpPr>
            <p:spPr>
              <a:xfrm>
                <a:off x="0" y="-28575"/>
                <a:ext cx="2133390" cy="145527"/>
              </a:xfrm>
              <a:prstGeom prst="rect">
                <a:avLst/>
              </a:prstGeom>
            </p:spPr>
            <p:txBody>
              <a:bodyPr anchor="ctr" rtlCol="false" tIns="47499" lIns="47499" bIns="47499" rIns="47499"/>
              <a:lstStyle/>
              <a:p>
                <a:pPr algn="ctr">
                  <a:lnSpc>
                    <a:spcPts val="2380"/>
                  </a:lnSpc>
                </a:pPr>
              </a:p>
            </p:txBody>
          </p:sp>
        </p:grpSp>
        <p:grpSp>
          <p:nvGrpSpPr>
            <p:cNvPr name="Group 10" id="10"/>
            <p:cNvGrpSpPr/>
            <p:nvPr/>
          </p:nvGrpSpPr>
          <p:grpSpPr>
            <a:xfrm rot="0">
              <a:off x="132892" y="1386158"/>
              <a:ext cx="10820400" cy="627439"/>
              <a:chOff x="0" y="0"/>
              <a:chExt cx="2285911" cy="132552"/>
            </a:xfrm>
          </p:grpSpPr>
          <p:sp>
            <p:nvSpPr>
              <p:cNvPr name="Freeform 11" id="11"/>
              <p:cNvSpPr/>
              <p:nvPr/>
            </p:nvSpPr>
            <p:spPr>
              <a:xfrm flipH="false" flipV="false" rot="0">
                <a:off x="0" y="0"/>
                <a:ext cx="2285911" cy="132552"/>
              </a:xfrm>
              <a:custGeom>
                <a:avLst/>
                <a:gdLst/>
                <a:ahLst/>
                <a:cxnLst/>
                <a:rect r="r" b="b" t="t" l="l"/>
                <a:pathLst>
                  <a:path h="132552" w="2285911">
                    <a:moveTo>
                      <a:pt x="0" y="0"/>
                    </a:moveTo>
                    <a:lnTo>
                      <a:pt x="2285911" y="0"/>
                    </a:lnTo>
                    <a:lnTo>
                      <a:pt x="2285911" y="132552"/>
                    </a:lnTo>
                    <a:lnTo>
                      <a:pt x="0" y="132552"/>
                    </a:lnTo>
                    <a:close/>
                  </a:path>
                </a:pathLst>
              </a:custGeom>
              <a:solidFill>
                <a:srgbClr val="2BA98E"/>
              </a:solidFill>
            </p:spPr>
          </p:sp>
          <p:sp>
            <p:nvSpPr>
              <p:cNvPr name="TextBox 12" id="12"/>
              <p:cNvSpPr txBox="true"/>
              <p:nvPr/>
            </p:nvSpPr>
            <p:spPr>
              <a:xfrm>
                <a:off x="0" y="-28575"/>
                <a:ext cx="2285911" cy="161127"/>
              </a:xfrm>
              <a:prstGeom prst="rect">
                <a:avLst/>
              </a:prstGeom>
            </p:spPr>
            <p:txBody>
              <a:bodyPr anchor="ctr" rtlCol="false" tIns="47499" lIns="47499" bIns="47499" rIns="47499"/>
              <a:lstStyle/>
              <a:p>
                <a:pPr algn="ctr">
                  <a:lnSpc>
                    <a:spcPts val="2380"/>
                  </a:lnSpc>
                </a:pPr>
              </a:p>
            </p:txBody>
          </p:sp>
        </p:grpSp>
        <p:grpSp>
          <p:nvGrpSpPr>
            <p:cNvPr name="Group 13" id="13"/>
            <p:cNvGrpSpPr/>
            <p:nvPr/>
          </p:nvGrpSpPr>
          <p:grpSpPr>
            <a:xfrm rot="0">
              <a:off x="4212821" y="2102496"/>
              <a:ext cx="2433055" cy="627439"/>
              <a:chOff x="0" y="0"/>
              <a:chExt cx="514006" cy="132552"/>
            </a:xfrm>
          </p:grpSpPr>
          <p:sp>
            <p:nvSpPr>
              <p:cNvPr name="Freeform 14" id="14"/>
              <p:cNvSpPr/>
              <p:nvPr/>
            </p:nvSpPr>
            <p:spPr>
              <a:xfrm flipH="false" flipV="false" rot="0">
                <a:off x="0" y="0"/>
                <a:ext cx="514006" cy="132552"/>
              </a:xfrm>
              <a:custGeom>
                <a:avLst/>
                <a:gdLst/>
                <a:ahLst/>
                <a:cxnLst/>
                <a:rect r="r" b="b" t="t" l="l"/>
                <a:pathLst>
                  <a:path h="132552" w="514006">
                    <a:moveTo>
                      <a:pt x="0" y="0"/>
                    </a:moveTo>
                    <a:lnTo>
                      <a:pt x="514006" y="0"/>
                    </a:lnTo>
                    <a:lnTo>
                      <a:pt x="514006" y="132552"/>
                    </a:lnTo>
                    <a:lnTo>
                      <a:pt x="0" y="132552"/>
                    </a:lnTo>
                    <a:close/>
                  </a:path>
                </a:pathLst>
              </a:custGeom>
              <a:solidFill>
                <a:srgbClr val="2BA98E"/>
              </a:solidFill>
            </p:spPr>
          </p:sp>
          <p:sp>
            <p:nvSpPr>
              <p:cNvPr name="TextBox 15" id="15"/>
              <p:cNvSpPr txBox="true"/>
              <p:nvPr/>
            </p:nvSpPr>
            <p:spPr>
              <a:xfrm>
                <a:off x="0" y="-28575"/>
                <a:ext cx="514006" cy="161127"/>
              </a:xfrm>
              <a:prstGeom prst="rect">
                <a:avLst/>
              </a:prstGeom>
            </p:spPr>
            <p:txBody>
              <a:bodyPr anchor="ctr" rtlCol="false" tIns="47499" lIns="47499" bIns="47499" rIns="47499"/>
              <a:lstStyle/>
              <a:p>
                <a:pPr algn="ctr">
                  <a:lnSpc>
                    <a:spcPts val="2380"/>
                  </a:lnSpc>
                </a:pPr>
              </a:p>
            </p:txBody>
          </p:sp>
        </p:grpSp>
        <p:sp>
          <p:nvSpPr>
            <p:cNvPr name="TextBox 16" id="16"/>
            <p:cNvSpPr txBox="true"/>
            <p:nvPr/>
          </p:nvSpPr>
          <p:spPr>
            <a:xfrm rot="0">
              <a:off x="0" y="-57150"/>
              <a:ext cx="10953292" cy="2651665"/>
            </a:xfrm>
            <a:prstGeom prst="rect">
              <a:avLst/>
            </a:prstGeom>
          </p:spPr>
          <p:txBody>
            <a:bodyPr anchor="t" rtlCol="false" tIns="0" lIns="0" bIns="0" rIns="0">
              <a:spAutoFit/>
            </a:bodyPr>
            <a:lstStyle/>
            <a:p>
              <a:pPr algn="ctr">
                <a:lnSpc>
                  <a:spcPts val="4046"/>
                </a:lnSpc>
              </a:pPr>
              <a:r>
                <a:rPr lang="en-US" sz="2890">
                  <a:solidFill>
                    <a:srgbClr val="FDFDFD"/>
                  </a:solidFill>
                  <a:latin typeface="Canva Sans Bold"/>
                  <a:ea typeface="Canva Sans Bold"/>
                  <a:cs typeface="Canva Sans Bold"/>
                  <a:sym typeface="Canva Sans Bold"/>
                </a:rPr>
                <a:t>Fatima now stands proudly in her thriving processing facility, surrounded by her products and other women inspired by her success.</a:t>
              </a:r>
            </a:p>
          </p:txBody>
        </p:sp>
      </p:grpSp>
      <p:sp>
        <p:nvSpPr>
          <p:cNvPr name="Freeform 17" id="17"/>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177800"/>
            <a:ext cx="18288000" cy="10464800"/>
          </a:xfrm>
          <a:prstGeom prst="rect">
            <a:avLst/>
          </a:prstGeom>
        </p:spPr>
      </p:pic>
      <p:grpSp>
        <p:nvGrpSpPr>
          <p:cNvPr name="Group 3" id="3"/>
          <p:cNvGrpSpPr/>
          <p:nvPr/>
        </p:nvGrpSpPr>
        <p:grpSpPr>
          <a:xfrm rot="0">
            <a:off x="1224321" y="6606311"/>
            <a:ext cx="8214969" cy="2034946"/>
            <a:chOff x="0" y="0"/>
            <a:chExt cx="10953292" cy="2713261"/>
          </a:xfrm>
        </p:grpSpPr>
        <p:grpSp>
          <p:nvGrpSpPr>
            <p:cNvPr name="Group 4" id="4"/>
            <p:cNvGrpSpPr/>
            <p:nvPr/>
          </p:nvGrpSpPr>
          <p:grpSpPr>
            <a:xfrm rot="0">
              <a:off x="567502" y="42527"/>
              <a:ext cx="9716687" cy="602123"/>
              <a:chOff x="0" y="0"/>
              <a:chExt cx="2052741" cy="127204"/>
            </a:xfrm>
          </p:grpSpPr>
          <p:sp>
            <p:nvSpPr>
              <p:cNvPr name="Freeform 5" id="5"/>
              <p:cNvSpPr/>
              <p:nvPr/>
            </p:nvSpPr>
            <p:spPr>
              <a:xfrm flipH="false" flipV="false" rot="0">
                <a:off x="0" y="0"/>
                <a:ext cx="2052741" cy="127204"/>
              </a:xfrm>
              <a:custGeom>
                <a:avLst/>
                <a:gdLst/>
                <a:ahLst/>
                <a:cxnLst/>
                <a:rect r="r" b="b" t="t" l="l"/>
                <a:pathLst>
                  <a:path h="127204" w="2052741">
                    <a:moveTo>
                      <a:pt x="0" y="0"/>
                    </a:moveTo>
                    <a:lnTo>
                      <a:pt x="2052741" y="0"/>
                    </a:lnTo>
                    <a:lnTo>
                      <a:pt x="2052741" y="127204"/>
                    </a:lnTo>
                    <a:lnTo>
                      <a:pt x="0" y="127204"/>
                    </a:lnTo>
                    <a:close/>
                  </a:path>
                </a:pathLst>
              </a:custGeom>
              <a:solidFill>
                <a:srgbClr val="2BA98E"/>
              </a:solidFill>
            </p:spPr>
          </p:sp>
          <p:sp>
            <p:nvSpPr>
              <p:cNvPr name="TextBox 6" id="6"/>
              <p:cNvSpPr txBox="true"/>
              <p:nvPr/>
            </p:nvSpPr>
            <p:spPr>
              <a:xfrm>
                <a:off x="0" y="-28575"/>
                <a:ext cx="2052741" cy="155779"/>
              </a:xfrm>
              <a:prstGeom prst="rect">
                <a:avLst/>
              </a:prstGeom>
            </p:spPr>
            <p:txBody>
              <a:bodyPr anchor="ctr" rtlCol="false" tIns="47499" lIns="47499" bIns="47499" rIns="47499"/>
              <a:lstStyle/>
              <a:p>
                <a:pPr algn="ctr">
                  <a:lnSpc>
                    <a:spcPts val="2380"/>
                  </a:lnSpc>
                </a:pPr>
              </a:p>
            </p:txBody>
          </p:sp>
        </p:grpSp>
        <p:grpSp>
          <p:nvGrpSpPr>
            <p:cNvPr name="Group 7" id="7"/>
            <p:cNvGrpSpPr/>
            <p:nvPr/>
          </p:nvGrpSpPr>
          <p:grpSpPr>
            <a:xfrm rot="0">
              <a:off x="46480" y="743663"/>
              <a:ext cx="10860332" cy="553595"/>
              <a:chOff x="0" y="0"/>
              <a:chExt cx="2294347" cy="116952"/>
            </a:xfrm>
          </p:grpSpPr>
          <p:sp>
            <p:nvSpPr>
              <p:cNvPr name="Freeform 8" id="8"/>
              <p:cNvSpPr/>
              <p:nvPr/>
            </p:nvSpPr>
            <p:spPr>
              <a:xfrm flipH="false" flipV="false" rot="0">
                <a:off x="0" y="0"/>
                <a:ext cx="2294347" cy="116952"/>
              </a:xfrm>
              <a:custGeom>
                <a:avLst/>
                <a:gdLst/>
                <a:ahLst/>
                <a:cxnLst/>
                <a:rect r="r" b="b" t="t" l="l"/>
                <a:pathLst>
                  <a:path h="116952" w="2294347">
                    <a:moveTo>
                      <a:pt x="0" y="0"/>
                    </a:moveTo>
                    <a:lnTo>
                      <a:pt x="2294347" y="0"/>
                    </a:lnTo>
                    <a:lnTo>
                      <a:pt x="2294347" y="116952"/>
                    </a:lnTo>
                    <a:lnTo>
                      <a:pt x="0" y="116952"/>
                    </a:lnTo>
                    <a:close/>
                  </a:path>
                </a:pathLst>
              </a:custGeom>
              <a:solidFill>
                <a:srgbClr val="2BA98E"/>
              </a:solidFill>
            </p:spPr>
          </p:sp>
          <p:sp>
            <p:nvSpPr>
              <p:cNvPr name="TextBox 9" id="9"/>
              <p:cNvSpPr txBox="true"/>
              <p:nvPr/>
            </p:nvSpPr>
            <p:spPr>
              <a:xfrm>
                <a:off x="0" y="-28575"/>
                <a:ext cx="2294347" cy="145527"/>
              </a:xfrm>
              <a:prstGeom prst="rect">
                <a:avLst/>
              </a:prstGeom>
            </p:spPr>
            <p:txBody>
              <a:bodyPr anchor="ctr" rtlCol="false" tIns="47499" lIns="47499" bIns="47499" rIns="47499"/>
              <a:lstStyle/>
              <a:p>
                <a:pPr algn="ctr">
                  <a:lnSpc>
                    <a:spcPts val="2380"/>
                  </a:lnSpc>
                </a:pPr>
              </a:p>
            </p:txBody>
          </p:sp>
        </p:grpSp>
        <p:grpSp>
          <p:nvGrpSpPr>
            <p:cNvPr name="Group 10" id="10"/>
            <p:cNvGrpSpPr/>
            <p:nvPr/>
          </p:nvGrpSpPr>
          <p:grpSpPr>
            <a:xfrm rot="0">
              <a:off x="567502" y="1398858"/>
              <a:ext cx="9401373" cy="637933"/>
              <a:chOff x="0" y="0"/>
              <a:chExt cx="1986128" cy="134769"/>
            </a:xfrm>
          </p:grpSpPr>
          <p:sp>
            <p:nvSpPr>
              <p:cNvPr name="Freeform 11" id="11"/>
              <p:cNvSpPr/>
              <p:nvPr/>
            </p:nvSpPr>
            <p:spPr>
              <a:xfrm flipH="false" flipV="false" rot="0">
                <a:off x="0" y="0"/>
                <a:ext cx="1986128" cy="134769"/>
              </a:xfrm>
              <a:custGeom>
                <a:avLst/>
                <a:gdLst/>
                <a:ahLst/>
                <a:cxnLst/>
                <a:rect r="r" b="b" t="t" l="l"/>
                <a:pathLst>
                  <a:path h="134769" w="1986128">
                    <a:moveTo>
                      <a:pt x="0" y="0"/>
                    </a:moveTo>
                    <a:lnTo>
                      <a:pt x="1986128" y="0"/>
                    </a:lnTo>
                    <a:lnTo>
                      <a:pt x="1986128" y="134769"/>
                    </a:lnTo>
                    <a:lnTo>
                      <a:pt x="0" y="134769"/>
                    </a:lnTo>
                    <a:close/>
                  </a:path>
                </a:pathLst>
              </a:custGeom>
              <a:solidFill>
                <a:srgbClr val="2BA98E"/>
              </a:solidFill>
            </p:spPr>
          </p:sp>
          <p:sp>
            <p:nvSpPr>
              <p:cNvPr name="TextBox 12" id="12"/>
              <p:cNvSpPr txBox="true"/>
              <p:nvPr/>
            </p:nvSpPr>
            <p:spPr>
              <a:xfrm>
                <a:off x="0" y="-28575"/>
                <a:ext cx="1986128" cy="163344"/>
              </a:xfrm>
              <a:prstGeom prst="rect">
                <a:avLst/>
              </a:prstGeom>
            </p:spPr>
            <p:txBody>
              <a:bodyPr anchor="ctr" rtlCol="false" tIns="47499" lIns="47499" bIns="47499" rIns="47499"/>
              <a:lstStyle/>
              <a:p>
                <a:pPr algn="ctr">
                  <a:lnSpc>
                    <a:spcPts val="2380"/>
                  </a:lnSpc>
                </a:pPr>
              </a:p>
            </p:txBody>
          </p:sp>
        </p:grpSp>
        <p:grpSp>
          <p:nvGrpSpPr>
            <p:cNvPr name="Group 13" id="13"/>
            <p:cNvGrpSpPr/>
            <p:nvPr/>
          </p:nvGrpSpPr>
          <p:grpSpPr>
            <a:xfrm rot="0">
              <a:off x="3856916" y="2138391"/>
              <a:ext cx="3095099" cy="574870"/>
              <a:chOff x="0" y="0"/>
              <a:chExt cx="653869" cy="121447"/>
            </a:xfrm>
          </p:grpSpPr>
          <p:sp>
            <p:nvSpPr>
              <p:cNvPr name="Freeform 14" id="14"/>
              <p:cNvSpPr/>
              <p:nvPr/>
            </p:nvSpPr>
            <p:spPr>
              <a:xfrm flipH="false" flipV="false" rot="0">
                <a:off x="0" y="0"/>
                <a:ext cx="653869" cy="121447"/>
              </a:xfrm>
              <a:custGeom>
                <a:avLst/>
                <a:gdLst/>
                <a:ahLst/>
                <a:cxnLst/>
                <a:rect r="r" b="b" t="t" l="l"/>
                <a:pathLst>
                  <a:path h="121447" w="653869">
                    <a:moveTo>
                      <a:pt x="0" y="0"/>
                    </a:moveTo>
                    <a:lnTo>
                      <a:pt x="653869" y="0"/>
                    </a:lnTo>
                    <a:lnTo>
                      <a:pt x="653869" y="121447"/>
                    </a:lnTo>
                    <a:lnTo>
                      <a:pt x="0" y="121447"/>
                    </a:lnTo>
                    <a:close/>
                  </a:path>
                </a:pathLst>
              </a:custGeom>
              <a:solidFill>
                <a:srgbClr val="2BA98E"/>
              </a:solidFill>
            </p:spPr>
          </p:sp>
          <p:sp>
            <p:nvSpPr>
              <p:cNvPr name="TextBox 15" id="15"/>
              <p:cNvSpPr txBox="true"/>
              <p:nvPr/>
            </p:nvSpPr>
            <p:spPr>
              <a:xfrm>
                <a:off x="0" y="-28575"/>
                <a:ext cx="653869" cy="150022"/>
              </a:xfrm>
              <a:prstGeom prst="rect">
                <a:avLst/>
              </a:prstGeom>
            </p:spPr>
            <p:txBody>
              <a:bodyPr anchor="ctr" rtlCol="false" tIns="47499" lIns="47499" bIns="47499" rIns="47499"/>
              <a:lstStyle/>
              <a:p>
                <a:pPr algn="ctr">
                  <a:lnSpc>
                    <a:spcPts val="2380"/>
                  </a:lnSpc>
                </a:pPr>
              </a:p>
            </p:txBody>
          </p:sp>
        </p:grpSp>
        <p:sp>
          <p:nvSpPr>
            <p:cNvPr name="TextBox 16" id="16"/>
            <p:cNvSpPr txBox="true"/>
            <p:nvPr/>
          </p:nvSpPr>
          <p:spPr>
            <a:xfrm rot="0">
              <a:off x="0" y="-57150"/>
              <a:ext cx="10953292" cy="2651665"/>
            </a:xfrm>
            <a:prstGeom prst="rect">
              <a:avLst/>
            </a:prstGeom>
          </p:spPr>
          <p:txBody>
            <a:bodyPr anchor="t" rtlCol="false" tIns="0" lIns="0" bIns="0" rIns="0">
              <a:spAutoFit/>
            </a:bodyPr>
            <a:lstStyle/>
            <a:p>
              <a:pPr algn="ctr">
                <a:lnSpc>
                  <a:spcPts val="4046"/>
                </a:lnSpc>
              </a:pPr>
              <a:r>
                <a:rPr lang="en-US" sz="2890">
                  <a:solidFill>
                    <a:srgbClr val="FDFDFD"/>
                  </a:solidFill>
                  <a:latin typeface="Canva Sans Bold"/>
                  <a:ea typeface="Canva Sans Bold"/>
                  <a:cs typeface="Canva Sans Bold"/>
                  <a:sym typeface="Canva Sans Bold"/>
                </a:rPr>
                <a:t>Fatima now owns a successful factory, producing value-added agricultural products and employing many women from her community.</a:t>
              </a:r>
            </a:p>
          </p:txBody>
        </p:sp>
      </p:grpSp>
      <p:sp>
        <p:nvSpPr>
          <p:cNvPr name="Freeform 17" id="17"/>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TextBox 4" id="4"/>
          <p:cNvSpPr txBox="true"/>
          <p:nvPr/>
        </p:nvSpPr>
        <p:spPr>
          <a:xfrm rot="0">
            <a:off x="8087913" y="1136434"/>
            <a:ext cx="8859026" cy="1362422"/>
          </a:xfrm>
          <a:prstGeom prst="rect">
            <a:avLst/>
          </a:prstGeom>
        </p:spPr>
        <p:txBody>
          <a:bodyPr anchor="t" rtlCol="false" tIns="0" lIns="0" bIns="0" rIns="0">
            <a:spAutoFit/>
          </a:bodyPr>
          <a:lstStyle/>
          <a:p>
            <a:pPr algn="ctr">
              <a:lnSpc>
                <a:spcPts val="11171"/>
              </a:lnSpc>
            </a:pPr>
            <a:r>
              <a:rPr lang="en-US" sz="7979">
                <a:solidFill>
                  <a:srgbClr val="FDFDFD"/>
                </a:solidFill>
                <a:latin typeface="League Spartan"/>
                <a:ea typeface="League Spartan"/>
                <a:cs typeface="League Spartan"/>
                <a:sym typeface="League Spartan"/>
              </a:rPr>
              <a:t>Technology Used</a:t>
            </a:r>
          </a:p>
        </p:txBody>
      </p:sp>
      <p:sp>
        <p:nvSpPr>
          <p:cNvPr name="Freeform 5" id="5"/>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grpSp>
        <p:nvGrpSpPr>
          <p:cNvPr name="Group 4" id="4"/>
          <p:cNvGrpSpPr/>
          <p:nvPr/>
        </p:nvGrpSpPr>
        <p:grpSpPr>
          <a:xfrm rot="0">
            <a:off x="360229" y="1297624"/>
            <a:ext cx="4623254" cy="1501648"/>
            <a:chOff x="0" y="0"/>
            <a:chExt cx="6164339" cy="2002198"/>
          </a:xfrm>
        </p:grpSpPr>
        <p:grpSp>
          <p:nvGrpSpPr>
            <p:cNvPr name="Group 5" id="5"/>
            <p:cNvGrpSpPr/>
            <p:nvPr/>
          </p:nvGrpSpPr>
          <p:grpSpPr>
            <a:xfrm rot="0">
              <a:off x="0" y="0"/>
              <a:ext cx="6164339" cy="2002198"/>
              <a:chOff x="0" y="0"/>
              <a:chExt cx="1217647" cy="395496"/>
            </a:xfrm>
          </p:grpSpPr>
          <p:sp>
            <p:nvSpPr>
              <p:cNvPr name="Freeform 6" id="6"/>
              <p:cNvSpPr/>
              <p:nvPr/>
            </p:nvSpPr>
            <p:spPr>
              <a:xfrm flipH="false" flipV="false" rot="0">
                <a:off x="0" y="0"/>
                <a:ext cx="1217647" cy="395496"/>
              </a:xfrm>
              <a:custGeom>
                <a:avLst/>
                <a:gdLst/>
                <a:ahLst/>
                <a:cxnLst/>
                <a:rect r="r" b="b" t="t" l="l"/>
                <a:pathLst>
                  <a:path h="395496" w="1217647">
                    <a:moveTo>
                      <a:pt x="0" y="0"/>
                    </a:moveTo>
                    <a:lnTo>
                      <a:pt x="1217647" y="0"/>
                    </a:lnTo>
                    <a:lnTo>
                      <a:pt x="1217647" y="395496"/>
                    </a:lnTo>
                    <a:lnTo>
                      <a:pt x="0" y="395496"/>
                    </a:lnTo>
                    <a:close/>
                  </a:path>
                </a:pathLst>
              </a:custGeom>
              <a:solidFill>
                <a:srgbClr val="FDFDFD"/>
              </a:solidFill>
            </p:spPr>
          </p:sp>
          <p:sp>
            <p:nvSpPr>
              <p:cNvPr name="TextBox 7" id="7"/>
              <p:cNvSpPr txBox="true"/>
              <p:nvPr/>
            </p:nvSpPr>
            <p:spPr>
              <a:xfrm>
                <a:off x="0" y="-28575"/>
                <a:ext cx="1217647" cy="424071"/>
              </a:xfrm>
              <a:prstGeom prst="rect">
                <a:avLst/>
              </a:prstGeom>
            </p:spPr>
            <p:txBody>
              <a:bodyPr anchor="ctr" rtlCol="false" tIns="50800" lIns="50800" bIns="50800" rIns="50800"/>
              <a:lstStyle/>
              <a:p>
                <a:pPr algn="ctr">
                  <a:lnSpc>
                    <a:spcPts val="2380"/>
                  </a:lnSpc>
                </a:pPr>
              </a:p>
            </p:txBody>
          </p:sp>
        </p:grpSp>
        <p:sp>
          <p:nvSpPr>
            <p:cNvPr name="TextBox 8" id="8"/>
            <p:cNvSpPr txBox="true"/>
            <p:nvPr/>
          </p:nvSpPr>
          <p:spPr>
            <a:xfrm rot="0">
              <a:off x="365646" y="117684"/>
              <a:ext cx="5486815" cy="1592871"/>
            </a:xfrm>
            <a:prstGeom prst="rect">
              <a:avLst/>
            </a:prstGeom>
          </p:spPr>
          <p:txBody>
            <a:bodyPr anchor="t" rtlCol="false" tIns="0" lIns="0" bIns="0" rIns="0">
              <a:spAutoFit/>
            </a:bodyPr>
            <a:lstStyle/>
            <a:p>
              <a:pPr algn="ctr">
                <a:lnSpc>
                  <a:spcPts val="10082"/>
                </a:lnSpc>
              </a:pPr>
              <a:r>
                <a:rPr lang="en-US" sz="7201">
                  <a:solidFill>
                    <a:srgbClr val="2BA98E"/>
                  </a:solidFill>
                  <a:latin typeface="Canva Sans Bold"/>
                  <a:ea typeface="Canva Sans Bold"/>
                  <a:cs typeface="Canva Sans Bold"/>
                  <a:sym typeface="Canva Sans Bold"/>
                </a:rPr>
                <a:t>Backend:</a:t>
              </a:r>
            </a:p>
          </p:txBody>
        </p:sp>
      </p:grpSp>
      <p:sp>
        <p:nvSpPr>
          <p:cNvPr name="Freeform 9" id="9"/>
          <p:cNvSpPr/>
          <p:nvPr/>
        </p:nvSpPr>
        <p:spPr>
          <a:xfrm flipH="false" flipV="false" rot="0">
            <a:off x="15420105" y="-358141"/>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grpSp>
        <p:nvGrpSpPr>
          <p:cNvPr name="Group 4" id="4"/>
          <p:cNvGrpSpPr/>
          <p:nvPr/>
        </p:nvGrpSpPr>
        <p:grpSpPr>
          <a:xfrm rot="0">
            <a:off x="388148" y="1028700"/>
            <a:ext cx="4623254" cy="1394387"/>
            <a:chOff x="0" y="0"/>
            <a:chExt cx="6164339" cy="1859183"/>
          </a:xfrm>
        </p:grpSpPr>
        <p:grpSp>
          <p:nvGrpSpPr>
            <p:cNvPr name="Group 5" id="5"/>
            <p:cNvGrpSpPr/>
            <p:nvPr/>
          </p:nvGrpSpPr>
          <p:grpSpPr>
            <a:xfrm rot="0">
              <a:off x="0" y="0"/>
              <a:ext cx="6164339" cy="1859183"/>
              <a:chOff x="0" y="0"/>
              <a:chExt cx="1217647" cy="367246"/>
            </a:xfrm>
          </p:grpSpPr>
          <p:sp>
            <p:nvSpPr>
              <p:cNvPr name="Freeform 6" id="6"/>
              <p:cNvSpPr/>
              <p:nvPr/>
            </p:nvSpPr>
            <p:spPr>
              <a:xfrm flipH="false" flipV="false" rot="0">
                <a:off x="0" y="0"/>
                <a:ext cx="1217647" cy="367246"/>
              </a:xfrm>
              <a:custGeom>
                <a:avLst/>
                <a:gdLst/>
                <a:ahLst/>
                <a:cxnLst/>
                <a:rect r="r" b="b" t="t" l="l"/>
                <a:pathLst>
                  <a:path h="367246" w="1217647">
                    <a:moveTo>
                      <a:pt x="0" y="0"/>
                    </a:moveTo>
                    <a:lnTo>
                      <a:pt x="1217647" y="0"/>
                    </a:lnTo>
                    <a:lnTo>
                      <a:pt x="1217647" y="367246"/>
                    </a:lnTo>
                    <a:lnTo>
                      <a:pt x="0" y="367246"/>
                    </a:lnTo>
                    <a:close/>
                  </a:path>
                </a:pathLst>
              </a:custGeom>
              <a:solidFill>
                <a:srgbClr val="FDFDFD"/>
              </a:solidFill>
            </p:spPr>
          </p:sp>
          <p:sp>
            <p:nvSpPr>
              <p:cNvPr name="TextBox 7" id="7"/>
              <p:cNvSpPr txBox="true"/>
              <p:nvPr/>
            </p:nvSpPr>
            <p:spPr>
              <a:xfrm>
                <a:off x="0" y="-28575"/>
                <a:ext cx="1217647" cy="395821"/>
              </a:xfrm>
              <a:prstGeom prst="rect">
                <a:avLst/>
              </a:prstGeom>
            </p:spPr>
            <p:txBody>
              <a:bodyPr anchor="ctr" rtlCol="false" tIns="50800" lIns="50800" bIns="50800" rIns="50800"/>
              <a:lstStyle/>
              <a:p>
                <a:pPr algn="ctr">
                  <a:lnSpc>
                    <a:spcPts val="2380"/>
                  </a:lnSpc>
                </a:pPr>
              </a:p>
            </p:txBody>
          </p:sp>
        </p:grpSp>
        <p:sp>
          <p:nvSpPr>
            <p:cNvPr name="TextBox 8" id="8"/>
            <p:cNvSpPr txBox="true"/>
            <p:nvPr/>
          </p:nvSpPr>
          <p:spPr>
            <a:xfrm rot="0">
              <a:off x="365646" y="127209"/>
              <a:ext cx="5486815" cy="1440331"/>
            </a:xfrm>
            <a:prstGeom prst="rect">
              <a:avLst/>
            </a:prstGeom>
          </p:spPr>
          <p:txBody>
            <a:bodyPr anchor="t" rtlCol="false" tIns="0" lIns="0" bIns="0" rIns="0">
              <a:spAutoFit/>
            </a:bodyPr>
            <a:lstStyle/>
            <a:p>
              <a:pPr algn="ctr">
                <a:lnSpc>
                  <a:spcPts val="9102"/>
                </a:lnSpc>
              </a:pPr>
              <a:r>
                <a:rPr lang="en-US" sz="6501">
                  <a:solidFill>
                    <a:srgbClr val="2BA98E"/>
                  </a:solidFill>
                  <a:latin typeface="Canva Sans Bold"/>
                  <a:ea typeface="Canva Sans Bold"/>
                  <a:cs typeface="Canva Sans Bold"/>
                  <a:sym typeface="Canva Sans Bold"/>
                </a:rPr>
                <a:t>Frontend:</a:t>
              </a:r>
            </a:p>
          </p:txBody>
        </p:sp>
      </p:grpSp>
      <p:sp>
        <p:nvSpPr>
          <p:cNvPr name="Freeform 9" id="9"/>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1351" r="0" b="1351"/>
          <a:stretch>
            <a:fillRect/>
          </a:stretch>
        </p:blipFill>
        <p:spPr>
          <a:xfrm flipH="false" flipV="false" rot="0">
            <a:off x="0" y="0"/>
            <a:ext cx="18288000" cy="10287000"/>
          </a:xfrm>
          <a:prstGeom prst="rect">
            <a:avLst/>
          </a:prstGeom>
        </p:spPr>
      </p:pic>
      <p:grpSp>
        <p:nvGrpSpPr>
          <p:cNvPr name="Group 3" id="3"/>
          <p:cNvGrpSpPr/>
          <p:nvPr/>
        </p:nvGrpSpPr>
        <p:grpSpPr>
          <a:xfrm rot="0">
            <a:off x="7624599" y="6385104"/>
            <a:ext cx="3038803" cy="1312925"/>
            <a:chOff x="0" y="0"/>
            <a:chExt cx="800343" cy="345791"/>
          </a:xfrm>
        </p:grpSpPr>
        <p:sp>
          <p:nvSpPr>
            <p:cNvPr name="Freeform 4" id="4"/>
            <p:cNvSpPr/>
            <p:nvPr/>
          </p:nvSpPr>
          <p:spPr>
            <a:xfrm flipH="false" flipV="false" rot="0">
              <a:off x="0" y="0"/>
              <a:ext cx="800343" cy="345791"/>
            </a:xfrm>
            <a:custGeom>
              <a:avLst/>
              <a:gdLst/>
              <a:ahLst/>
              <a:cxnLst/>
              <a:rect r="r" b="b" t="t" l="l"/>
              <a:pathLst>
                <a:path h="345791" w="800343">
                  <a:moveTo>
                    <a:pt x="129932" y="0"/>
                  </a:moveTo>
                  <a:lnTo>
                    <a:pt x="670411" y="0"/>
                  </a:lnTo>
                  <a:cubicBezTo>
                    <a:pt x="704871" y="0"/>
                    <a:pt x="737920" y="13689"/>
                    <a:pt x="762287" y="38056"/>
                  </a:cubicBezTo>
                  <a:cubicBezTo>
                    <a:pt x="786654" y="62423"/>
                    <a:pt x="800343" y="95472"/>
                    <a:pt x="800343" y="129932"/>
                  </a:cubicBezTo>
                  <a:lnTo>
                    <a:pt x="800343" y="215859"/>
                  </a:lnTo>
                  <a:cubicBezTo>
                    <a:pt x="800343" y="250319"/>
                    <a:pt x="786654" y="283368"/>
                    <a:pt x="762287" y="307735"/>
                  </a:cubicBezTo>
                  <a:cubicBezTo>
                    <a:pt x="737920" y="332102"/>
                    <a:pt x="704871" y="345791"/>
                    <a:pt x="670411" y="345791"/>
                  </a:cubicBezTo>
                  <a:lnTo>
                    <a:pt x="129932" y="345791"/>
                  </a:lnTo>
                  <a:cubicBezTo>
                    <a:pt x="95472" y="345791"/>
                    <a:pt x="62423" y="332102"/>
                    <a:pt x="38056" y="307735"/>
                  </a:cubicBezTo>
                  <a:cubicBezTo>
                    <a:pt x="13689" y="283368"/>
                    <a:pt x="0" y="250319"/>
                    <a:pt x="0" y="215859"/>
                  </a:cubicBezTo>
                  <a:lnTo>
                    <a:pt x="0" y="129932"/>
                  </a:lnTo>
                  <a:cubicBezTo>
                    <a:pt x="0" y="95472"/>
                    <a:pt x="13689" y="62423"/>
                    <a:pt x="38056" y="38056"/>
                  </a:cubicBezTo>
                  <a:cubicBezTo>
                    <a:pt x="62423" y="13689"/>
                    <a:pt x="95472" y="0"/>
                    <a:pt x="129932" y="0"/>
                  </a:cubicBezTo>
                  <a:close/>
                </a:path>
              </a:pathLst>
            </a:custGeom>
            <a:solidFill>
              <a:srgbClr val="2BA98E"/>
            </a:solidFill>
          </p:spPr>
        </p:sp>
        <p:sp>
          <p:nvSpPr>
            <p:cNvPr name="TextBox 5" id="5"/>
            <p:cNvSpPr txBox="true"/>
            <p:nvPr/>
          </p:nvSpPr>
          <p:spPr>
            <a:xfrm>
              <a:off x="0" y="-114300"/>
              <a:ext cx="800343" cy="460091"/>
            </a:xfrm>
            <a:prstGeom prst="rect">
              <a:avLst/>
            </a:prstGeom>
          </p:spPr>
          <p:txBody>
            <a:bodyPr anchor="ctr" rtlCol="false" tIns="50800" lIns="50800" bIns="50800" rIns="50800"/>
            <a:lstStyle/>
            <a:p>
              <a:pPr algn="ctr">
                <a:lnSpc>
                  <a:spcPts val="9099"/>
                </a:lnSpc>
              </a:pPr>
              <a:r>
                <a:rPr lang="en-US" sz="6499" spc="324">
                  <a:solidFill>
                    <a:srgbClr val="FFFFFF"/>
                  </a:solidFill>
                  <a:latin typeface="DM Sans Bold"/>
                  <a:ea typeface="DM Sans Bold"/>
                  <a:cs typeface="DM Sans Bold"/>
                  <a:sym typeface="DM Sans Bold"/>
                </a:rPr>
                <a:t>HISBA</a:t>
              </a:r>
            </a:p>
          </p:txBody>
        </p:sp>
      </p:grpSp>
      <p:grpSp>
        <p:nvGrpSpPr>
          <p:cNvPr name="Group 6" id="6"/>
          <p:cNvGrpSpPr/>
          <p:nvPr/>
        </p:nvGrpSpPr>
        <p:grpSpPr>
          <a:xfrm rot="0">
            <a:off x="5389812" y="7945375"/>
            <a:ext cx="7508375" cy="1312925"/>
            <a:chOff x="0" y="0"/>
            <a:chExt cx="1977514" cy="345791"/>
          </a:xfrm>
        </p:grpSpPr>
        <p:sp>
          <p:nvSpPr>
            <p:cNvPr name="Freeform 7" id="7"/>
            <p:cNvSpPr/>
            <p:nvPr/>
          </p:nvSpPr>
          <p:spPr>
            <a:xfrm flipH="false" flipV="false" rot="0">
              <a:off x="0" y="0"/>
              <a:ext cx="1977514" cy="345791"/>
            </a:xfrm>
            <a:custGeom>
              <a:avLst/>
              <a:gdLst/>
              <a:ahLst/>
              <a:cxnLst/>
              <a:rect r="r" b="b" t="t" l="l"/>
              <a:pathLst>
                <a:path h="345791" w="1977514">
                  <a:moveTo>
                    <a:pt x="52586" y="0"/>
                  </a:moveTo>
                  <a:lnTo>
                    <a:pt x="1924928" y="0"/>
                  </a:lnTo>
                  <a:cubicBezTo>
                    <a:pt x="1938875" y="0"/>
                    <a:pt x="1952250" y="5540"/>
                    <a:pt x="1962112" y="15402"/>
                  </a:cubicBezTo>
                  <a:cubicBezTo>
                    <a:pt x="1971974" y="25264"/>
                    <a:pt x="1977514" y="38640"/>
                    <a:pt x="1977514" y="52586"/>
                  </a:cubicBezTo>
                  <a:lnTo>
                    <a:pt x="1977514" y="293205"/>
                  </a:lnTo>
                  <a:cubicBezTo>
                    <a:pt x="1977514" y="307151"/>
                    <a:pt x="1971974" y="320527"/>
                    <a:pt x="1962112" y="330389"/>
                  </a:cubicBezTo>
                  <a:cubicBezTo>
                    <a:pt x="1952250" y="340251"/>
                    <a:pt x="1938875" y="345791"/>
                    <a:pt x="1924928" y="345791"/>
                  </a:cubicBezTo>
                  <a:lnTo>
                    <a:pt x="52586" y="345791"/>
                  </a:lnTo>
                  <a:cubicBezTo>
                    <a:pt x="38640" y="345791"/>
                    <a:pt x="25264" y="340251"/>
                    <a:pt x="15402" y="330389"/>
                  </a:cubicBezTo>
                  <a:cubicBezTo>
                    <a:pt x="5540" y="320527"/>
                    <a:pt x="0" y="307151"/>
                    <a:pt x="0" y="293205"/>
                  </a:cubicBezTo>
                  <a:lnTo>
                    <a:pt x="0" y="52586"/>
                  </a:lnTo>
                  <a:cubicBezTo>
                    <a:pt x="0" y="38640"/>
                    <a:pt x="5540" y="25264"/>
                    <a:pt x="15402" y="15402"/>
                  </a:cubicBezTo>
                  <a:cubicBezTo>
                    <a:pt x="25264" y="5540"/>
                    <a:pt x="38640" y="0"/>
                    <a:pt x="52586" y="0"/>
                  </a:cubicBezTo>
                  <a:close/>
                </a:path>
              </a:pathLst>
            </a:custGeom>
            <a:solidFill>
              <a:srgbClr val="FDFDFD"/>
            </a:solidFill>
          </p:spPr>
        </p:sp>
        <p:sp>
          <p:nvSpPr>
            <p:cNvPr name="TextBox 8" id="8"/>
            <p:cNvSpPr txBox="true"/>
            <p:nvPr/>
          </p:nvSpPr>
          <p:spPr>
            <a:xfrm>
              <a:off x="0" y="-114300"/>
              <a:ext cx="1977514" cy="460091"/>
            </a:xfrm>
            <a:prstGeom prst="rect">
              <a:avLst/>
            </a:prstGeom>
          </p:spPr>
          <p:txBody>
            <a:bodyPr anchor="ctr" rtlCol="false" tIns="50800" lIns="50800" bIns="50800" rIns="50800"/>
            <a:lstStyle/>
            <a:p>
              <a:pPr algn="ctr">
                <a:lnSpc>
                  <a:spcPts val="9099"/>
                </a:lnSpc>
              </a:pPr>
              <a:r>
                <a:rPr lang="en-US" sz="6499" spc="324">
                  <a:solidFill>
                    <a:srgbClr val="2BA98E"/>
                  </a:solidFill>
                  <a:latin typeface="DM Sans"/>
                  <a:ea typeface="DM Sans"/>
                  <a:cs typeface="DM Sans"/>
                  <a:sym typeface="DM Sans"/>
                </a:rPr>
                <a:t>SPECIAL POINTS </a:t>
              </a:r>
            </a:p>
          </p:txBody>
        </p:sp>
      </p:grpSp>
      <p:sp>
        <p:nvSpPr>
          <p:cNvPr name="Freeform 9" id="9"/>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grpSp>
        <p:nvGrpSpPr>
          <p:cNvPr name="Group 4" id="4"/>
          <p:cNvGrpSpPr/>
          <p:nvPr/>
        </p:nvGrpSpPr>
        <p:grpSpPr>
          <a:xfrm rot="0">
            <a:off x="971550" y="2339149"/>
            <a:ext cx="4365584" cy="4102740"/>
            <a:chOff x="0" y="0"/>
            <a:chExt cx="12100612" cy="11372056"/>
          </a:xfrm>
        </p:grpSpPr>
        <p:sp>
          <p:nvSpPr>
            <p:cNvPr name="Freeform 5" id="5"/>
            <p:cNvSpPr/>
            <p:nvPr/>
          </p:nvSpPr>
          <p:spPr>
            <a:xfrm flipH="false" flipV="false" rot="0">
              <a:off x="0" y="0"/>
              <a:ext cx="12099251" cy="11372056"/>
            </a:xfrm>
            <a:custGeom>
              <a:avLst/>
              <a:gdLst/>
              <a:ahLst/>
              <a:cxnLst/>
              <a:rect r="r" b="b" t="t" l="l"/>
              <a:pathLst>
                <a:path h="11372056" w="12099251">
                  <a:moveTo>
                    <a:pt x="0" y="10430450"/>
                  </a:moveTo>
                  <a:lnTo>
                    <a:pt x="0" y="941606"/>
                  </a:lnTo>
                  <a:cubicBezTo>
                    <a:pt x="0" y="420766"/>
                    <a:pt x="251841" y="0"/>
                    <a:pt x="563579" y="0"/>
                  </a:cubicBezTo>
                  <a:lnTo>
                    <a:pt x="11535672" y="0"/>
                  </a:lnTo>
                  <a:cubicBezTo>
                    <a:pt x="11847409" y="0"/>
                    <a:pt x="12099251" y="420766"/>
                    <a:pt x="12099251" y="941606"/>
                  </a:cubicBezTo>
                  <a:lnTo>
                    <a:pt x="12099251" y="10428176"/>
                  </a:lnTo>
                  <a:cubicBezTo>
                    <a:pt x="12099251" y="10949015"/>
                    <a:pt x="11847409" y="11369783"/>
                    <a:pt x="11535672" y="11369783"/>
                  </a:cubicBezTo>
                  <a:lnTo>
                    <a:pt x="563579" y="11369783"/>
                  </a:lnTo>
                  <a:cubicBezTo>
                    <a:pt x="253202" y="11372056"/>
                    <a:pt x="0" y="10951290"/>
                    <a:pt x="0" y="10430450"/>
                  </a:cubicBezTo>
                  <a:close/>
                </a:path>
              </a:pathLst>
            </a:custGeom>
            <a:blipFill>
              <a:blip r:embed="rId2"/>
              <a:stretch>
                <a:fillRect l="0" t="0" r="0" b="-6415"/>
              </a:stretch>
            </a:blipFill>
          </p:spPr>
        </p:sp>
      </p:grpSp>
      <p:grpSp>
        <p:nvGrpSpPr>
          <p:cNvPr name="Group 6" id="6"/>
          <p:cNvGrpSpPr/>
          <p:nvPr/>
        </p:nvGrpSpPr>
        <p:grpSpPr>
          <a:xfrm rot="0">
            <a:off x="1028700" y="6722728"/>
            <a:ext cx="4934233" cy="2240914"/>
            <a:chOff x="0" y="0"/>
            <a:chExt cx="6578977" cy="2987886"/>
          </a:xfrm>
        </p:grpSpPr>
        <p:sp>
          <p:nvSpPr>
            <p:cNvPr name="TextBox 7" id="7"/>
            <p:cNvSpPr txBox="true"/>
            <p:nvPr/>
          </p:nvSpPr>
          <p:spPr>
            <a:xfrm rot="0">
              <a:off x="0" y="-47625"/>
              <a:ext cx="6578977" cy="503131"/>
            </a:xfrm>
            <a:prstGeom prst="rect">
              <a:avLst/>
            </a:prstGeom>
          </p:spPr>
          <p:txBody>
            <a:bodyPr anchor="t" rtlCol="false" tIns="0" lIns="0" bIns="0" rIns="0">
              <a:spAutoFit/>
            </a:bodyPr>
            <a:lstStyle/>
            <a:p>
              <a:pPr algn="l">
                <a:lnSpc>
                  <a:spcPts val="3220"/>
                </a:lnSpc>
              </a:pPr>
              <a:r>
                <a:rPr lang="en-US" sz="2300" spc="-46">
                  <a:solidFill>
                    <a:srgbClr val="2BA98E"/>
                  </a:solidFill>
                  <a:latin typeface="DM Sans Bold"/>
                  <a:ea typeface="DM Sans Bold"/>
                  <a:cs typeface="DM Sans Bold"/>
                  <a:sym typeface="DM Sans Bold"/>
                </a:rPr>
                <a:t>Mohammed Najeh Ghanim</a:t>
              </a:r>
            </a:p>
          </p:txBody>
        </p:sp>
        <p:sp>
          <p:nvSpPr>
            <p:cNvPr name="TextBox 8" id="8"/>
            <p:cNvSpPr txBox="true"/>
            <p:nvPr/>
          </p:nvSpPr>
          <p:spPr>
            <a:xfrm rot="0">
              <a:off x="0" y="534881"/>
              <a:ext cx="6578977" cy="24530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is a computer science student at An-Najah National University in Nablus. He has a strong interest in software development and enjoys working on innovative projects.</a:t>
              </a:r>
            </a:p>
          </p:txBody>
        </p:sp>
      </p:grpSp>
      <p:grpSp>
        <p:nvGrpSpPr>
          <p:cNvPr name="Group 9" id="9"/>
          <p:cNvGrpSpPr/>
          <p:nvPr/>
        </p:nvGrpSpPr>
        <p:grpSpPr>
          <a:xfrm rot="0">
            <a:off x="6140297" y="-1663"/>
            <a:ext cx="16230600" cy="1468119"/>
            <a:chOff x="0" y="0"/>
            <a:chExt cx="21640800" cy="1957492"/>
          </a:xfrm>
        </p:grpSpPr>
        <p:sp>
          <p:nvSpPr>
            <p:cNvPr name="TextBox 10" id="10"/>
            <p:cNvSpPr txBox="true"/>
            <p:nvPr/>
          </p:nvSpPr>
          <p:spPr>
            <a:xfrm rot="0">
              <a:off x="0" y="402800"/>
              <a:ext cx="21640800" cy="1554692"/>
            </a:xfrm>
            <a:prstGeom prst="rect">
              <a:avLst/>
            </a:prstGeom>
          </p:spPr>
          <p:txBody>
            <a:bodyPr anchor="t" rtlCol="false" tIns="0" lIns="0" bIns="0" rIns="0">
              <a:spAutoFit/>
            </a:bodyPr>
            <a:lstStyle/>
            <a:p>
              <a:pPr algn="l">
                <a:lnSpc>
                  <a:spcPts val="8800"/>
                </a:lnSpc>
              </a:pPr>
              <a:r>
                <a:rPr lang="en-US" sz="8000" spc="-400">
                  <a:solidFill>
                    <a:srgbClr val="2BA98E"/>
                  </a:solidFill>
                  <a:latin typeface="DM Sans Bold"/>
                  <a:ea typeface="DM Sans Bold"/>
                  <a:cs typeface="DM Sans Bold"/>
                  <a:sym typeface="DM Sans Bold"/>
                </a:rPr>
                <a:t>Project Team</a:t>
              </a:r>
            </a:p>
          </p:txBody>
        </p:sp>
        <p:sp>
          <p:nvSpPr>
            <p:cNvPr name="TextBox 11" id="11"/>
            <p:cNvSpPr txBox="true"/>
            <p:nvPr/>
          </p:nvSpPr>
          <p:spPr>
            <a:xfrm rot="0">
              <a:off x="0" y="-28575"/>
              <a:ext cx="21640800" cy="364700"/>
            </a:xfrm>
            <a:prstGeom prst="rect">
              <a:avLst/>
            </a:prstGeom>
          </p:spPr>
          <p:txBody>
            <a:bodyPr anchor="t" rtlCol="false" tIns="0" lIns="0" bIns="0" rIns="0">
              <a:spAutoFit/>
            </a:bodyPr>
            <a:lstStyle/>
            <a:p>
              <a:pPr algn="just">
                <a:lnSpc>
                  <a:spcPts val="2380"/>
                </a:lnSpc>
              </a:pPr>
            </a:p>
          </p:txBody>
        </p:sp>
      </p:grpSp>
      <p:grpSp>
        <p:nvGrpSpPr>
          <p:cNvPr name="Group 12" id="12"/>
          <p:cNvGrpSpPr/>
          <p:nvPr/>
        </p:nvGrpSpPr>
        <p:grpSpPr>
          <a:xfrm rot="0">
            <a:off x="6676884" y="6722728"/>
            <a:ext cx="4934233" cy="2240914"/>
            <a:chOff x="0" y="0"/>
            <a:chExt cx="6578977" cy="2987886"/>
          </a:xfrm>
        </p:grpSpPr>
        <p:sp>
          <p:nvSpPr>
            <p:cNvPr name="TextBox 13" id="13"/>
            <p:cNvSpPr txBox="true"/>
            <p:nvPr/>
          </p:nvSpPr>
          <p:spPr>
            <a:xfrm rot="0">
              <a:off x="0" y="-47625"/>
              <a:ext cx="6578977" cy="503131"/>
            </a:xfrm>
            <a:prstGeom prst="rect">
              <a:avLst/>
            </a:prstGeom>
          </p:spPr>
          <p:txBody>
            <a:bodyPr anchor="t" rtlCol="false" tIns="0" lIns="0" bIns="0" rIns="0">
              <a:spAutoFit/>
            </a:bodyPr>
            <a:lstStyle/>
            <a:p>
              <a:pPr algn="l">
                <a:lnSpc>
                  <a:spcPts val="3220"/>
                </a:lnSpc>
              </a:pPr>
              <a:r>
                <a:rPr lang="en-US" sz="2300" spc="-46">
                  <a:solidFill>
                    <a:srgbClr val="2BA98E"/>
                  </a:solidFill>
                  <a:latin typeface="DM Sans Bold"/>
                  <a:ea typeface="DM Sans Bold"/>
                  <a:cs typeface="DM Sans Bold"/>
                  <a:sym typeface="DM Sans Bold"/>
                </a:rPr>
                <a:t>Haneen Bashar Hashaika</a:t>
              </a:r>
            </a:p>
          </p:txBody>
        </p:sp>
        <p:sp>
          <p:nvSpPr>
            <p:cNvPr name="TextBox 14" id="14"/>
            <p:cNvSpPr txBox="true"/>
            <p:nvPr/>
          </p:nvSpPr>
          <p:spPr>
            <a:xfrm rot="0">
              <a:off x="0" y="534881"/>
              <a:ext cx="6578977" cy="24530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is also studying computer science at An-Najah National University in Nablus. She is passionate about coding and technology, and she excels in problem-solving and teamwork.</a:t>
              </a:r>
            </a:p>
          </p:txBody>
        </p:sp>
      </p:grpSp>
      <p:grpSp>
        <p:nvGrpSpPr>
          <p:cNvPr name="Group 15" id="15"/>
          <p:cNvGrpSpPr/>
          <p:nvPr/>
        </p:nvGrpSpPr>
        <p:grpSpPr>
          <a:xfrm rot="0">
            <a:off x="12325067" y="6722728"/>
            <a:ext cx="4934233" cy="2500629"/>
            <a:chOff x="0" y="0"/>
            <a:chExt cx="6578977" cy="3334172"/>
          </a:xfrm>
        </p:grpSpPr>
        <p:sp>
          <p:nvSpPr>
            <p:cNvPr name="TextBox 16" id="16"/>
            <p:cNvSpPr txBox="true"/>
            <p:nvPr/>
          </p:nvSpPr>
          <p:spPr>
            <a:xfrm rot="0">
              <a:off x="0" y="-47625"/>
              <a:ext cx="6578977" cy="503131"/>
            </a:xfrm>
            <a:prstGeom prst="rect">
              <a:avLst/>
            </a:prstGeom>
          </p:spPr>
          <p:txBody>
            <a:bodyPr anchor="t" rtlCol="false" tIns="0" lIns="0" bIns="0" rIns="0">
              <a:spAutoFit/>
            </a:bodyPr>
            <a:lstStyle/>
            <a:p>
              <a:pPr algn="l">
                <a:lnSpc>
                  <a:spcPts val="3220"/>
                </a:lnSpc>
              </a:pPr>
              <a:r>
                <a:rPr lang="en-US" sz="2300" spc="-46">
                  <a:solidFill>
                    <a:srgbClr val="2BA98E"/>
                  </a:solidFill>
                  <a:latin typeface="DM Sans Bold"/>
                  <a:ea typeface="DM Sans Bold"/>
                  <a:cs typeface="DM Sans Bold"/>
                  <a:sym typeface="DM Sans Bold"/>
                </a:rPr>
                <a:t>Hala Zahi Najim</a:t>
              </a:r>
            </a:p>
          </p:txBody>
        </p:sp>
        <p:sp>
          <p:nvSpPr>
            <p:cNvPr name="TextBox 17" id="17"/>
            <p:cNvSpPr txBox="true"/>
            <p:nvPr/>
          </p:nvSpPr>
          <p:spPr>
            <a:xfrm rot="0">
              <a:off x="0" y="534881"/>
              <a:ext cx="6578977" cy="2799292"/>
            </a:xfrm>
            <a:prstGeom prst="rect">
              <a:avLst/>
            </a:prstGeom>
          </p:spPr>
          <p:txBody>
            <a:bodyPr anchor="t" rtlCol="false" tIns="0" lIns="0" bIns="0" rIns="0">
              <a:spAutoFit/>
            </a:bodyPr>
            <a:lstStyle/>
            <a:p>
              <a:pPr algn="l">
                <a:lnSpc>
                  <a:spcPts val="2800"/>
                </a:lnSpc>
              </a:pPr>
              <a:r>
                <a:rPr lang="en-US" sz="2000">
                  <a:solidFill>
                    <a:srgbClr val="737373"/>
                  </a:solidFill>
                  <a:latin typeface="DM Sans"/>
                  <a:ea typeface="DM Sans"/>
                  <a:cs typeface="DM Sans"/>
                  <a:sym typeface="DM Sans"/>
                </a:rPr>
                <a:t>is a student majoring in networks and information security at An-Najah National University in Nablus. She is dedicated to learning about cybersecurity and network management, aiming to enhance digital security.</a:t>
              </a:r>
            </a:p>
          </p:txBody>
        </p:sp>
      </p:grpSp>
      <p:sp>
        <p:nvSpPr>
          <p:cNvPr name="TextBox 18" id="18"/>
          <p:cNvSpPr txBox="true"/>
          <p:nvPr/>
        </p:nvSpPr>
        <p:spPr>
          <a:xfrm rot="0">
            <a:off x="15875034" y="9216415"/>
            <a:ext cx="1384266" cy="287664"/>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2BA98E"/>
                </a:solidFill>
                <a:latin typeface="DM Sans Bold"/>
                <a:ea typeface="DM Sans Bold"/>
                <a:cs typeface="DM Sans Bold"/>
                <a:sym typeface="DM Sans Bold"/>
              </a:rPr>
              <a:t>NEXT</a:t>
            </a:r>
          </a:p>
        </p:txBody>
      </p:sp>
      <p:grpSp>
        <p:nvGrpSpPr>
          <p:cNvPr name="Group 19" id="19"/>
          <p:cNvGrpSpPr/>
          <p:nvPr/>
        </p:nvGrpSpPr>
        <p:grpSpPr>
          <a:xfrm rot="0">
            <a:off x="6427791" y="2339149"/>
            <a:ext cx="4365584" cy="4102740"/>
            <a:chOff x="0" y="0"/>
            <a:chExt cx="12100612" cy="11372056"/>
          </a:xfrm>
        </p:grpSpPr>
        <p:sp>
          <p:nvSpPr>
            <p:cNvPr name="Freeform 20" id="20"/>
            <p:cNvSpPr/>
            <p:nvPr/>
          </p:nvSpPr>
          <p:spPr>
            <a:xfrm flipH="false" flipV="false" rot="0">
              <a:off x="0" y="0"/>
              <a:ext cx="12099251" cy="11372056"/>
            </a:xfrm>
            <a:custGeom>
              <a:avLst/>
              <a:gdLst/>
              <a:ahLst/>
              <a:cxnLst/>
              <a:rect r="r" b="b" t="t" l="l"/>
              <a:pathLst>
                <a:path h="11372056" w="12099251">
                  <a:moveTo>
                    <a:pt x="0" y="10430450"/>
                  </a:moveTo>
                  <a:lnTo>
                    <a:pt x="0" y="941606"/>
                  </a:lnTo>
                  <a:cubicBezTo>
                    <a:pt x="0" y="420766"/>
                    <a:pt x="251841" y="0"/>
                    <a:pt x="563579" y="0"/>
                  </a:cubicBezTo>
                  <a:lnTo>
                    <a:pt x="11535672" y="0"/>
                  </a:lnTo>
                  <a:cubicBezTo>
                    <a:pt x="11847409" y="0"/>
                    <a:pt x="12099251" y="420766"/>
                    <a:pt x="12099251" y="941606"/>
                  </a:cubicBezTo>
                  <a:lnTo>
                    <a:pt x="12099251" y="10428176"/>
                  </a:lnTo>
                  <a:cubicBezTo>
                    <a:pt x="12099251" y="10949015"/>
                    <a:pt x="11847409" y="11369783"/>
                    <a:pt x="11535672" y="11369783"/>
                  </a:cubicBezTo>
                  <a:lnTo>
                    <a:pt x="563579" y="11369783"/>
                  </a:lnTo>
                  <a:cubicBezTo>
                    <a:pt x="253202" y="11372056"/>
                    <a:pt x="0" y="10951290"/>
                    <a:pt x="0" y="10430450"/>
                  </a:cubicBezTo>
                  <a:close/>
                </a:path>
              </a:pathLst>
            </a:custGeom>
            <a:blipFill>
              <a:blip r:embed="rId3"/>
              <a:stretch>
                <a:fillRect l="0" t="0" r="0" b="-6415"/>
              </a:stretch>
            </a:blipFill>
          </p:spPr>
        </p:sp>
      </p:grpSp>
      <p:grpSp>
        <p:nvGrpSpPr>
          <p:cNvPr name="Group 21" id="21"/>
          <p:cNvGrpSpPr/>
          <p:nvPr/>
        </p:nvGrpSpPr>
        <p:grpSpPr>
          <a:xfrm rot="0">
            <a:off x="11884031" y="2339149"/>
            <a:ext cx="4365584" cy="4102740"/>
            <a:chOff x="0" y="0"/>
            <a:chExt cx="12100612" cy="11372056"/>
          </a:xfrm>
        </p:grpSpPr>
        <p:sp>
          <p:nvSpPr>
            <p:cNvPr name="Freeform 22" id="22"/>
            <p:cNvSpPr/>
            <p:nvPr/>
          </p:nvSpPr>
          <p:spPr>
            <a:xfrm flipH="false" flipV="false" rot="0">
              <a:off x="0" y="0"/>
              <a:ext cx="12099251" cy="11372056"/>
            </a:xfrm>
            <a:custGeom>
              <a:avLst/>
              <a:gdLst/>
              <a:ahLst/>
              <a:cxnLst/>
              <a:rect r="r" b="b" t="t" l="l"/>
              <a:pathLst>
                <a:path h="11372056" w="12099251">
                  <a:moveTo>
                    <a:pt x="0" y="10430450"/>
                  </a:moveTo>
                  <a:lnTo>
                    <a:pt x="0" y="941606"/>
                  </a:lnTo>
                  <a:cubicBezTo>
                    <a:pt x="0" y="420766"/>
                    <a:pt x="251841" y="0"/>
                    <a:pt x="563579" y="0"/>
                  </a:cubicBezTo>
                  <a:lnTo>
                    <a:pt x="11535672" y="0"/>
                  </a:lnTo>
                  <a:cubicBezTo>
                    <a:pt x="11847409" y="0"/>
                    <a:pt x="12099251" y="420766"/>
                    <a:pt x="12099251" y="941606"/>
                  </a:cubicBezTo>
                  <a:lnTo>
                    <a:pt x="12099251" y="10428176"/>
                  </a:lnTo>
                  <a:cubicBezTo>
                    <a:pt x="12099251" y="10949015"/>
                    <a:pt x="11847409" y="11369783"/>
                    <a:pt x="11535672" y="11369783"/>
                  </a:cubicBezTo>
                  <a:lnTo>
                    <a:pt x="563579" y="11369783"/>
                  </a:lnTo>
                  <a:cubicBezTo>
                    <a:pt x="253202" y="11372056"/>
                    <a:pt x="0" y="10951290"/>
                    <a:pt x="0" y="10430450"/>
                  </a:cubicBezTo>
                  <a:close/>
                </a:path>
              </a:pathLst>
            </a:custGeom>
            <a:blipFill>
              <a:blip r:embed="rId4"/>
              <a:stretch>
                <a:fillRect l="0" t="0" r="0" b="-6415"/>
              </a:stretch>
            </a:blipFill>
          </p:spPr>
        </p:sp>
      </p:grpSp>
      <p:sp>
        <p:nvSpPr>
          <p:cNvPr name="Freeform 23" id="23"/>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2BA98E"/>
            </a:solidFill>
          </p:spPr>
        </p:sp>
      </p:grpSp>
      <p:grpSp>
        <p:nvGrpSpPr>
          <p:cNvPr name="Group 4" id="4"/>
          <p:cNvGrpSpPr/>
          <p:nvPr/>
        </p:nvGrpSpPr>
        <p:grpSpPr>
          <a:xfrm rot="0">
            <a:off x="10652965" y="2050953"/>
            <a:ext cx="6606335" cy="1630044"/>
            <a:chOff x="0" y="0"/>
            <a:chExt cx="8808446" cy="2173392"/>
          </a:xfrm>
        </p:grpSpPr>
        <p:sp>
          <p:nvSpPr>
            <p:cNvPr name="TextBox 5" id="5"/>
            <p:cNvSpPr txBox="true"/>
            <p:nvPr/>
          </p:nvSpPr>
          <p:spPr>
            <a:xfrm rot="0">
              <a:off x="0" y="361737"/>
              <a:ext cx="8808446" cy="1811656"/>
            </a:xfrm>
            <a:prstGeom prst="rect">
              <a:avLst/>
            </a:prstGeom>
          </p:spPr>
          <p:txBody>
            <a:bodyPr anchor="t" rtlCol="false" tIns="0" lIns="0" bIns="0" rIns="0">
              <a:spAutoFit/>
            </a:bodyPr>
            <a:lstStyle/>
            <a:p>
              <a:pPr algn="l">
                <a:lnSpc>
                  <a:spcPts val="5280"/>
                </a:lnSpc>
              </a:pPr>
              <a:r>
                <a:rPr lang="en-US" sz="4800" spc="-240">
                  <a:solidFill>
                    <a:srgbClr val="2BA98E"/>
                  </a:solidFill>
                  <a:latin typeface="DM Sans Bold"/>
                  <a:ea typeface="DM Sans Bold"/>
                  <a:cs typeface="DM Sans Bold"/>
                  <a:sym typeface="DM Sans Bold"/>
                </a:rPr>
                <a:t>Comprehensive User and Store Management:</a:t>
              </a:r>
            </a:p>
          </p:txBody>
        </p:sp>
        <p:sp>
          <p:nvSpPr>
            <p:cNvPr name="TextBox 6" id="6"/>
            <p:cNvSpPr txBox="true"/>
            <p:nvPr/>
          </p:nvSpPr>
          <p:spPr>
            <a:xfrm rot="0">
              <a:off x="0" y="-38100"/>
              <a:ext cx="8808446" cy="352212"/>
            </a:xfrm>
            <a:prstGeom prst="rect">
              <a:avLst/>
            </a:prstGeom>
          </p:spPr>
          <p:txBody>
            <a:bodyPr anchor="t" rtlCol="false" tIns="0" lIns="0" bIns="0" rIns="0">
              <a:spAutoFit/>
            </a:bodyPr>
            <a:lstStyle/>
            <a:p>
              <a:pPr algn="just">
                <a:lnSpc>
                  <a:spcPts val="2240"/>
                </a:lnSpc>
              </a:pPr>
              <a:r>
                <a:rPr lang="en-US" sz="1600" spc="80">
                  <a:solidFill>
                    <a:srgbClr val="2BA98E"/>
                  </a:solidFill>
                  <a:latin typeface="DM Sans Bold"/>
                  <a:ea typeface="DM Sans Bold"/>
                  <a:cs typeface="DM Sans Bold"/>
                  <a:sym typeface="DM Sans Bold"/>
                </a:rPr>
                <a:t>SPECIAL POINTS</a:t>
              </a:r>
              <a:r>
                <a:rPr lang="en-US" sz="1600" spc="80">
                  <a:solidFill>
                    <a:srgbClr val="2BA98E"/>
                  </a:solidFill>
                  <a:latin typeface="DM Sans Bold"/>
                  <a:ea typeface="DM Sans Bold"/>
                  <a:cs typeface="DM Sans Bold"/>
                  <a:sym typeface="DM Sans Bold"/>
                </a:rPr>
                <a:t> </a:t>
              </a:r>
            </a:p>
          </p:txBody>
        </p:sp>
      </p:grpSp>
      <p:sp>
        <p:nvSpPr>
          <p:cNvPr name="Freeform 7" id="7"/>
          <p:cNvSpPr/>
          <p:nvPr/>
        </p:nvSpPr>
        <p:spPr>
          <a:xfrm flipH="false" flipV="false" rot="0">
            <a:off x="134471" y="1974554"/>
            <a:ext cx="9684759" cy="7283746"/>
          </a:xfrm>
          <a:custGeom>
            <a:avLst/>
            <a:gdLst/>
            <a:ahLst/>
            <a:cxnLst/>
            <a:rect r="r" b="b" t="t" l="l"/>
            <a:pathLst>
              <a:path h="7283746" w="9684759">
                <a:moveTo>
                  <a:pt x="0" y="0"/>
                </a:moveTo>
                <a:lnTo>
                  <a:pt x="9684758" y="0"/>
                </a:lnTo>
                <a:lnTo>
                  <a:pt x="9684758" y="7283746"/>
                </a:lnTo>
                <a:lnTo>
                  <a:pt x="0" y="7283746"/>
                </a:lnTo>
                <a:lnTo>
                  <a:pt x="0" y="0"/>
                </a:lnTo>
                <a:close/>
              </a:path>
            </a:pathLst>
          </a:custGeom>
          <a:blipFill>
            <a:blip r:embed="rId2"/>
            <a:stretch>
              <a:fillRect l="0" t="0" r="0" b="0"/>
            </a:stretch>
          </a:blipFill>
        </p:spPr>
      </p:sp>
      <p:sp>
        <p:nvSpPr>
          <p:cNvPr name="TextBox 8" id="8"/>
          <p:cNvSpPr txBox="true"/>
          <p:nvPr/>
        </p:nvSpPr>
        <p:spPr>
          <a:xfrm rot="0">
            <a:off x="15875034" y="9223410"/>
            <a:ext cx="1384266" cy="280669"/>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2BA98E"/>
                </a:solidFill>
                <a:latin typeface="DM Sans Bold"/>
                <a:ea typeface="DM Sans Bold"/>
                <a:cs typeface="DM Sans Bold"/>
                <a:sym typeface="DM Sans Bold"/>
              </a:rPr>
              <a:t>NEXT</a:t>
            </a:r>
          </a:p>
        </p:txBody>
      </p:sp>
      <p:sp>
        <p:nvSpPr>
          <p:cNvPr name="TextBox 9" id="9"/>
          <p:cNvSpPr txBox="true"/>
          <p:nvPr/>
        </p:nvSpPr>
        <p:spPr>
          <a:xfrm rot="0">
            <a:off x="14258692" y="4189153"/>
            <a:ext cx="2902272" cy="3220216"/>
          </a:xfrm>
          <a:prstGeom prst="rect">
            <a:avLst/>
          </a:prstGeom>
        </p:spPr>
        <p:txBody>
          <a:bodyPr anchor="t" rtlCol="false" tIns="0" lIns="0" bIns="0" rIns="0">
            <a:spAutoFit/>
          </a:bodyPr>
          <a:lstStyle/>
          <a:p>
            <a:pPr algn="l">
              <a:lnSpc>
                <a:spcPts val="2843"/>
              </a:lnSpc>
            </a:pPr>
            <a:r>
              <a:rPr lang="en-US" sz="2031">
                <a:solidFill>
                  <a:srgbClr val="2BA98E"/>
                </a:solidFill>
                <a:latin typeface="DM Sans"/>
                <a:ea typeface="DM Sans"/>
                <a:cs typeface="DM Sans"/>
                <a:sym typeface="DM Sans"/>
              </a:rPr>
              <a:t>Complete support for managing stores and products, including creating, viewing, updating, and deleting stores and products, with custom filtering options.</a:t>
            </a:r>
          </a:p>
          <a:p>
            <a:pPr algn="l">
              <a:lnSpc>
                <a:spcPts val="2843"/>
              </a:lnSpc>
            </a:pPr>
          </a:p>
        </p:txBody>
      </p:sp>
      <p:sp>
        <p:nvSpPr>
          <p:cNvPr name="TextBox 10" id="10"/>
          <p:cNvSpPr txBox="true"/>
          <p:nvPr/>
        </p:nvSpPr>
        <p:spPr>
          <a:xfrm rot="0">
            <a:off x="10652965" y="4179628"/>
            <a:ext cx="3303167" cy="2033564"/>
          </a:xfrm>
          <a:prstGeom prst="rect">
            <a:avLst/>
          </a:prstGeom>
        </p:spPr>
        <p:txBody>
          <a:bodyPr anchor="t" rtlCol="false" tIns="0" lIns="0" bIns="0" rIns="0">
            <a:spAutoFit/>
          </a:bodyPr>
          <a:lstStyle/>
          <a:p>
            <a:pPr algn="l">
              <a:lnSpc>
                <a:spcPts val="3236"/>
              </a:lnSpc>
            </a:pPr>
            <a:r>
              <a:rPr lang="en-US" sz="2311" spc="-46">
                <a:solidFill>
                  <a:srgbClr val="2BA98E"/>
                </a:solidFill>
                <a:latin typeface="DM Sans Bold"/>
                <a:ea typeface="DM Sans Bold"/>
                <a:cs typeface="DM Sans Bold"/>
                <a:sym typeface="DM Sans Bold"/>
              </a:rPr>
              <a:t>Strong authentication and permission system with full functionality to create, update, and manage user profiles.</a:t>
            </a:r>
          </a:p>
        </p:txBody>
      </p:sp>
      <p:grpSp>
        <p:nvGrpSpPr>
          <p:cNvPr name="Group 11" id="11"/>
          <p:cNvGrpSpPr/>
          <p:nvPr/>
        </p:nvGrpSpPr>
        <p:grpSpPr>
          <a:xfrm rot="0">
            <a:off x="1246118" y="2182385"/>
            <a:ext cx="7944303" cy="4470735"/>
            <a:chOff x="0" y="0"/>
            <a:chExt cx="10592404" cy="5960981"/>
          </a:xfrm>
        </p:grpSpPr>
        <p:pic>
          <p:nvPicPr>
            <p:cNvPr name="Picture 12" id="12">
              <a:hlinkClick action="ppaction://media"/>
            </p:cNvPr>
            <p:cNvPicPr>
              <a:picLocks noChangeAspect="true"/>
            </p:cNvPicPr>
            <p:nvPr>
              <a:videoFile r:link="rId4"/>
              <p:extLst>
                <p:ext uri="{DAA4B4D4-6D71-4841-9C94-3DE7FCFB9230}">
                  <p14:media xmlns:p14="http://schemas.microsoft.com/office/powerpoint/2010/main" r:embed="rId5"/>
                </p:ext>
              </p:extLst>
            </p:nvPr>
          </p:nvPicPr>
          <p:blipFill>
            <a:blip r:embed="rId3"/>
            <a:srcRect l="0" t="826" r="0" b="826"/>
            <a:stretch>
              <a:fillRect/>
            </a:stretch>
          </p:blipFill>
          <p:spPr>
            <a:xfrm flipH="false" flipV="false">
              <a:off x="0" y="0"/>
              <a:ext cx="10592404" cy="5960981"/>
            </a:xfrm>
            <a:prstGeom prst="rect">
              <a:avLst/>
            </a:prstGeom>
          </p:spPr>
        </p:pic>
      </p:grpSp>
      <p:sp>
        <p:nvSpPr>
          <p:cNvPr name="TextBox 13" id="13"/>
          <p:cNvSpPr txBox="true"/>
          <p:nvPr/>
        </p:nvSpPr>
        <p:spPr>
          <a:xfrm rot="0">
            <a:off x="11342268" y="7476822"/>
            <a:ext cx="11343543" cy="3093960"/>
          </a:xfrm>
          <a:prstGeom prst="rect">
            <a:avLst/>
          </a:prstGeom>
        </p:spPr>
        <p:txBody>
          <a:bodyPr anchor="t" rtlCol="false" tIns="0" lIns="0" bIns="0" rIns="0">
            <a:spAutoFit/>
          </a:bodyPr>
          <a:lstStyle/>
          <a:p>
            <a:pPr algn="ctr">
              <a:lnSpc>
                <a:spcPts val="17373"/>
              </a:lnSpc>
            </a:pPr>
            <a:r>
              <a:rPr lang="en-US" sz="21717" spc="1628">
                <a:solidFill>
                  <a:srgbClr val="2BA98E">
                    <a:alpha val="24706"/>
                  </a:srgbClr>
                </a:solidFill>
                <a:latin typeface="Cooper Hewitt Heavy Italics"/>
                <a:ea typeface="Cooper Hewitt Heavy Italics"/>
                <a:cs typeface="Cooper Hewitt Heavy Italics"/>
                <a:sym typeface="Cooper Hewitt Heavy Italics"/>
              </a:rPr>
              <a:t>1</a:t>
            </a:r>
          </a:p>
        </p:txBody>
      </p:sp>
      <p:sp>
        <p:nvSpPr>
          <p:cNvPr name="Freeform 14" id="1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6"/>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12"/>
                </p:tgtEl>
              </p:cMediaNode>
            </p:video>
          </p:childTnLst>
        </p:cTn>
      </p:par>
    </p:tnLst>
  </p:timing>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2BA98E"/>
            </a:solidFill>
          </p:spPr>
        </p:sp>
      </p:grpSp>
      <p:grpSp>
        <p:nvGrpSpPr>
          <p:cNvPr name="Group 4" id="4"/>
          <p:cNvGrpSpPr/>
          <p:nvPr/>
        </p:nvGrpSpPr>
        <p:grpSpPr>
          <a:xfrm rot="0">
            <a:off x="1453306" y="1633145"/>
            <a:ext cx="6606335" cy="4980103"/>
            <a:chOff x="0" y="0"/>
            <a:chExt cx="8808446" cy="6640137"/>
          </a:xfrm>
        </p:grpSpPr>
        <p:sp>
          <p:nvSpPr>
            <p:cNvPr name="TextBox 5" id="5"/>
            <p:cNvSpPr txBox="true"/>
            <p:nvPr/>
          </p:nvSpPr>
          <p:spPr>
            <a:xfrm rot="0">
              <a:off x="0" y="361737"/>
              <a:ext cx="8808446" cy="1811656"/>
            </a:xfrm>
            <a:prstGeom prst="rect">
              <a:avLst/>
            </a:prstGeom>
          </p:spPr>
          <p:txBody>
            <a:bodyPr anchor="t" rtlCol="false" tIns="0" lIns="0" bIns="0" rIns="0">
              <a:spAutoFit/>
            </a:bodyPr>
            <a:lstStyle/>
            <a:p>
              <a:pPr algn="l">
                <a:lnSpc>
                  <a:spcPts val="5280"/>
                </a:lnSpc>
              </a:pPr>
              <a:r>
                <a:rPr lang="en-US" sz="4800" spc="-240">
                  <a:solidFill>
                    <a:srgbClr val="2BA98E"/>
                  </a:solidFill>
                  <a:latin typeface="DM Sans Bold"/>
                  <a:ea typeface="DM Sans Bold"/>
                  <a:cs typeface="DM Sans Bold"/>
                  <a:sym typeface="DM Sans Bold"/>
                </a:rPr>
                <a:t>Integrated Order and Cart System:</a:t>
              </a:r>
            </a:p>
          </p:txBody>
        </p:sp>
        <p:sp>
          <p:nvSpPr>
            <p:cNvPr name="TextBox 6" id="6"/>
            <p:cNvSpPr txBox="true"/>
            <p:nvPr/>
          </p:nvSpPr>
          <p:spPr>
            <a:xfrm rot="0">
              <a:off x="0" y="-38100"/>
              <a:ext cx="8808446" cy="352212"/>
            </a:xfrm>
            <a:prstGeom prst="rect">
              <a:avLst/>
            </a:prstGeom>
          </p:spPr>
          <p:txBody>
            <a:bodyPr anchor="t" rtlCol="false" tIns="0" lIns="0" bIns="0" rIns="0">
              <a:spAutoFit/>
            </a:bodyPr>
            <a:lstStyle/>
            <a:p>
              <a:pPr algn="just">
                <a:lnSpc>
                  <a:spcPts val="2240"/>
                </a:lnSpc>
              </a:pPr>
              <a:r>
                <a:rPr lang="en-US" sz="1600" spc="80">
                  <a:solidFill>
                    <a:srgbClr val="2BA98E"/>
                  </a:solidFill>
                  <a:latin typeface="DM Sans Bold"/>
                  <a:ea typeface="DM Sans Bold"/>
                  <a:cs typeface="DM Sans Bold"/>
                  <a:sym typeface="DM Sans Bold"/>
                </a:rPr>
                <a:t>SPECIAL POINTS</a:t>
              </a:r>
              <a:r>
                <a:rPr lang="en-US" sz="1600" spc="80">
                  <a:solidFill>
                    <a:srgbClr val="2BA98E"/>
                  </a:solidFill>
                  <a:latin typeface="DM Sans Bold"/>
                  <a:ea typeface="DM Sans Bold"/>
                  <a:cs typeface="DM Sans Bold"/>
                  <a:sym typeface="DM Sans Bold"/>
                </a:rPr>
                <a:t> </a:t>
              </a:r>
            </a:p>
          </p:txBody>
        </p:sp>
        <p:sp>
          <p:nvSpPr>
            <p:cNvPr name="TextBox 7" id="7"/>
            <p:cNvSpPr txBox="true"/>
            <p:nvPr/>
          </p:nvSpPr>
          <p:spPr>
            <a:xfrm rot="0">
              <a:off x="4807635" y="2863634"/>
              <a:ext cx="3869696" cy="2364650"/>
            </a:xfrm>
            <a:prstGeom prst="rect">
              <a:avLst/>
            </a:prstGeom>
          </p:spPr>
          <p:txBody>
            <a:bodyPr anchor="t" rtlCol="false" tIns="0" lIns="0" bIns="0" rIns="0">
              <a:spAutoFit/>
            </a:bodyPr>
            <a:lstStyle/>
            <a:p>
              <a:pPr algn="l">
                <a:lnSpc>
                  <a:spcPts val="2843"/>
                </a:lnSpc>
              </a:pPr>
              <a:r>
                <a:rPr lang="en-US" sz="2031">
                  <a:solidFill>
                    <a:srgbClr val="2BA98E"/>
                  </a:solidFill>
                  <a:latin typeface="DM Sans"/>
                  <a:ea typeface="DM Sans"/>
                  <a:cs typeface="DM Sans"/>
                  <a:sym typeface="DM Sans"/>
                </a:rPr>
                <a:t>Comprehensive cart management functions including adding, updating, and removing products from the cart.</a:t>
              </a:r>
            </a:p>
          </p:txBody>
        </p:sp>
        <p:sp>
          <p:nvSpPr>
            <p:cNvPr name="TextBox 8" id="8"/>
            <p:cNvSpPr txBox="true"/>
            <p:nvPr/>
          </p:nvSpPr>
          <p:spPr>
            <a:xfrm rot="0">
              <a:off x="0" y="2854109"/>
              <a:ext cx="4404223" cy="3786029"/>
            </a:xfrm>
            <a:prstGeom prst="rect">
              <a:avLst/>
            </a:prstGeom>
          </p:spPr>
          <p:txBody>
            <a:bodyPr anchor="t" rtlCol="false" tIns="0" lIns="0" bIns="0" rIns="0">
              <a:spAutoFit/>
            </a:bodyPr>
            <a:lstStyle/>
            <a:p>
              <a:pPr algn="l">
                <a:lnSpc>
                  <a:spcPts val="3236"/>
                </a:lnSpc>
              </a:pPr>
              <a:r>
                <a:rPr lang="en-US" sz="2311" spc="-46">
                  <a:solidFill>
                    <a:srgbClr val="2BA98E"/>
                  </a:solidFill>
                  <a:latin typeface="DM Sans Bold"/>
                  <a:ea typeface="DM Sans Bold"/>
                  <a:cs typeface="DM Sans Bold"/>
                  <a:sym typeface="DM Sans Bold"/>
                </a:rPr>
                <a:t>Full order management including creating, approving, viewing, and updating orders, with support for calculating delivery fees and updating order status.</a:t>
              </a:r>
            </a:p>
          </p:txBody>
        </p:sp>
      </p:grpSp>
      <p:sp>
        <p:nvSpPr>
          <p:cNvPr name="Freeform 9" id="9"/>
          <p:cNvSpPr/>
          <p:nvPr/>
        </p:nvSpPr>
        <p:spPr>
          <a:xfrm flipH="false" flipV="false" rot="0">
            <a:off x="8296126" y="1425315"/>
            <a:ext cx="9684759" cy="7283746"/>
          </a:xfrm>
          <a:custGeom>
            <a:avLst/>
            <a:gdLst/>
            <a:ahLst/>
            <a:cxnLst/>
            <a:rect r="r" b="b" t="t" l="l"/>
            <a:pathLst>
              <a:path h="7283746" w="9684759">
                <a:moveTo>
                  <a:pt x="0" y="0"/>
                </a:moveTo>
                <a:lnTo>
                  <a:pt x="9684759" y="0"/>
                </a:lnTo>
                <a:lnTo>
                  <a:pt x="9684759" y="7283745"/>
                </a:lnTo>
                <a:lnTo>
                  <a:pt x="0" y="7283745"/>
                </a:lnTo>
                <a:lnTo>
                  <a:pt x="0" y="0"/>
                </a:lnTo>
                <a:close/>
              </a:path>
            </a:pathLst>
          </a:custGeom>
          <a:blipFill>
            <a:blip r:embed="rId2"/>
            <a:stretch>
              <a:fillRect l="0" t="0" r="0" b="0"/>
            </a:stretch>
          </a:blipFill>
        </p:spPr>
      </p:sp>
      <p:sp>
        <p:nvSpPr>
          <p:cNvPr name="TextBox 10" id="10"/>
          <p:cNvSpPr txBox="true"/>
          <p:nvPr/>
        </p:nvSpPr>
        <p:spPr>
          <a:xfrm rot="0">
            <a:off x="15875034" y="9223410"/>
            <a:ext cx="1384266" cy="280669"/>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2BA98E"/>
                </a:solidFill>
                <a:latin typeface="DM Sans Bold"/>
                <a:ea typeface="DM Sans Bold"/>
                <a:cs typeface="DM Sans Bold"/>
                <a:sym typeface="DM Sans Bold"/>
              </a:rPr>
              <a:t>NEXT</a:t>
            </a:r>
          </a:p>
        </p:txBody>
      </p:sp>
      <p:grpSp>
        <p:nvGrpSpPr>
          <p:cNvPr name="Group 11" id="11"/>
          <p:cNvGrpSpPr/>
          <p:nvPr/>
        </p:nvGrpSpPr>
        <p:grpSpPr>
          <a:xfrm rot="0">
            <a:off x="9407773" y="1633145"/>
            <a:ext cx="7944303" cy="4470735"/>
            <a:chOff x="0" y="0"/>
            <a:chExt cx="10592404" cy="5960981"/>
          </a:xfrm>
        </p:grpSpPr>
        <p:pic>
          <p:nvPicPr>
            <p:cNvPr name="Picture 12" id="12">
              <a:hlinkClick action="ppaction://media"/>
            </p:cNvPr>
            <p:cNvPicPr>
              <a:picLocks noChangeAspect="true"/>
            </p:cNvPicPr>
            <p:nvPr>
              <a:videoFile r:link="rId4"/>
              <p:extLst>
                <p:ext uri="{DAA4B4D4-6D71-4841-9C94-3DE7FCFB9230}">
                  <p14:media xmlns:p14="http://schemas.microsoft.com/office/powerpoint/2010/main" r:embed="rId5"/>
                </p:ext>
              </p:extLst>
            </p:nvPr>
          </p:nvPicPr>
          <p:blipFill>
            <a:blip r:embed="rId3"/>
            <a:srcRect l="0" t="826" r="0" b="826"/>
            <a:stretch>
              <a:fillRect/>
            </a:stretch>
          </p:blipFill>
          <p:spPr>
            <a:xfrm flipH="false" flipV="false">
              <a:off x="0" y="0"/>
              <a:ext cx="10592404" cy="5960981"/>
            </a:xfrm>
            <a:prstGeom prst="rect">
              <a:avLst/>
            </a:prstGeom>
          </p:spPr>
        </p:pic>
      </p:grpSp>
      <p:sp>
        <p:nvSpPr>
          <p:cNvPr name="TextBox 13" id="13"/>
          <p:cNvSpPr txBox="true"/>
          <p:nvPr/>
        </p:nvSpPr>
        <p:spPr>
          <a:xfrm rot="0">
            <a:off x="-3981980" y="7525998"/>
            <a:ext cx="11343543" cy="3093960"/>
          </a:xfrm>
          <a:prstGeom prst="rect">
            <a:avLst/>
          </a:prstGeom>
        </p:spPr>
        <p:txBody>
          <a:bodyPr anchor="t" rtlCol="false" tIns="0" lIns="0" bIns="0" rIns="0">
            <a:spAutoFit/>
          </a:bodyPr>
          <a:lstStyle/>
          <a:p>
            <a:pPr algn="ctr">
              <a:lnSpc>
                <a:spcPts val="17373"/>
              </a:lnSpc>
            </a:pPr>
            <a:r>
              <a:rPr lang="en-US" sz="21717" spc="1628">
                <a:solidFill>
                  <a:srgbClr val="2BA98E">
                    <a:alpha val="24706"/>
                  </a:srgbClr>
                </a:solidFill>
                <a:latin typeface="Cooper Hewitt Heavy Italics"/>
                <a:ea typeface="Cooper Hewitt Heavy Italics"/>
                <a:cs typeface="Cooper Hewitt Heavy Italics"/>
                <a:sym typeface="Cooper Hewitt Heavy Italics"/>
              </a:rPr>
              <a:t>2</a:t>
            </a:r>
          </a:p>
        </p:txBody>
      </p:sp>
      <p:sp>
        <p:nvSpPr>
          <p:cNvPr name="Freeform 14" id="1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6"/>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12"/>
                </p:tgtEl>
              </p:cMediaNode>
            </p:video>
          </p:childTnLst>
        </p:cTn>
      </p:par>
    </p:tnLst>
  </p:timing>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2BA98E"/>
            </a:solidFill>
          </p:spPr>
        </p:sp>
      </p:grpSp>
      <p:grpSp>
        <p:nvGrpSpPr>
          <p:cNvPr name="Group 4" id="4"/>
          <p:cNvGrpSpPr/>
          <p:nvPr/>
        </p:nvGrpSpPr>
        <p:grpSpPr>
          <a:xfrm rot="0">
            <a:off x="9990807" y="2182385"/>
            <a:ext cx="7268493" cy="1251584"/>
            <a:chOff x="0" y="0"/>
            <a:chExt cx="9691325" cy="1668779"/>
          </a:xfrm>
        </p:grpSpPr>
        <p:sp>
          <p:nvSpPr>
            <p:cNvPr name="TextBox 5" id="5"/>
            <p:cNvSpPr txBox="true"/>
            <p:nvPr/>
          </p:nvSpPr>
          <p:spPr>
            <a:xfrm rot="0">
              <a:off x="0" y="342687"/>
              <a:ext cx="9691325" cy="1326092"/>
            </a:xfrm>
            <a:prstGeom prst="rect">
              <a:avLst/>
            </a:prstGeom>
          </p:spPr>
          <p:txBody>
            <a:bodyPr anchor="t" rtlCol="false" tIns="0" lIns="0" bIns="0" rIns="0">
              <a:spAutoFit/>
            </a:bodyPr>
            <a:lstStyle/>
            <a:p>
              <a:pPr algn="l">
                <a:lnSpc>
                  <a:spcPts val="3850"/>
                </a:lnSpc>
              </a:pPr>
              <a:r>
                <a:rPr lang="en-US" sz="3500" spc="-175">
                  <a:solidFill>
                    <a:srgbClr val="2BA98E"/>
                  </a:solidFill>
                  <a:latin typeface="DM Sans Bold"/>
                  <a:ea typeface="DM Sans Bold"/>
                  <a:cs typeface="DM Sans Bold"/>
                  <a:sym typeface="DM Sans Bold"/>
                </a:rPr>
                <a:t>Accurate Delivery Fee Calculation and Personalized Recommendations:</a:t>
              </a:r>
            </a:p>
          </p:txBody>
        </p:sp>
        <p:sp>
          <p:nvSpPr>
            <p:cNvPr name="TextBox 6" id="6"/>
            <p:cNvSpPr txBox="true"/>
            <p:nvPr/>
          </p:nvSpPr>
          <p:spPr>
            <a:xfrm rot="0">
              <a:off x="0" y="-38100"/>
              <a:ext cx="9691325" cy="352212"/>
            </a:xfrm>
            <a:prstGeom prst="rect">
              <a:avLst/>
            </a:prstGeom>
          </p:spPr>
          <p:txBody>
            <a:bodyPr anchor="t" rtlCol="false" tIns="0" lIns="0" bIns="0" rIns="0">
              <a:spAutoFit/>
            </a:bodyPr>
            <a:lstStyle/>
            <a:p>
              <a:pPr algn="just">
                <a:lnSpc>
                  <a:spcPts val="2240"/>
                </a:lnSpc>
              </a:pPr>
              <a:r>
                <a:rPr lang="en-US" sz="1600" spc="80">
                  <a:solidFill>
                    <a:srgbClr val="2BA98E"/>
                  </a:solidFill>
                  <a:latin typeface="DM Sans Bold"/>
                  <a:ea typeface="DM Sans Bold"/>
                  <a:cs typeface="DM Sans Bold"/>
                  <a:sym typeface="DM Sans Bold"/>
                </a:rPr>
                <a:t>SPECIAL POINTS</a:t>
              </a:r>
              <a:r>
                <a:rPr lang="en-US" sz="1600" spc="80">
                  <a:solidFill>
                    <a:srgbClr val="2BA98E"/>
                  </a:solidFill>
                  <a:latin typeface="DM Sans Bold"/>
                  <a:ea typeface="DM Sans Bold"/>
                  <a:cs typeface="DM Sans Bold"/>
                  <a:sym typeface="DM Sans Bold"/>
                </a:rPr>
                <a:t> </a:t>
              </a:r>
            </a:p>
          </p:txBody>
        </p:sp>
      </p:grpSp>
      <p:sp>
        <p:nvSpPr>
          <p:cNvPr name="Freeform 7" id="7"/>
          <p:cNvSpPr/>
          <p:nvPr/>
        </p:nvSpPr>
        <p:spPr>
          <a:xfrm flipH="false" flipV="false" rot="0">
            <a:off x="134471" y="1974554"/>
            <a:ext cx="9684759" cy="7283746"/>
          </a:xfrm>
          <a:custGeom>
            <a:avLst/>
            <a:gdLst/>
            <a:ahLst/>
            <a:cxnLst/>
            <a:rect r="r" b="b" t="t" l="l"/>
            <a:pathLst>
              <a:path h="7283746" w="9684759">
                <a:moveTo>
                  <a:pt x="0" y="0"/>
                </a:moveTo>
                <a:lnTo>
                  <a:pt x="9684758" y="0"/>
                </a:lnTo>
                <a:lnTo>
                  <a:pt x="9684758" y="7283746"/>
                </a:lnTo>
                <a:lnTo>
                  <a:pt x="0" y="7283746"/>
                </a:lnTo>
                <a:lnTo>
                  <a:pt x="0" y="0"/>
                </a:lnTo>
                <a:close/>
              </a:path>
            </a:pathLst>
          </a:custGeom>
          <a:blipFill>
            <a:blip r:embed="rId2"/>
            <a:stretch>
              <a:fillRect l="0" t="0" r="0" b="0"/>
            </a:stretch>
          </a:blipFill>
        </p:spPr>
      </p:sp>
      <p:sp>
        <p:nvSpPr>
          <p:cNvPr name="TextBox 8" id="8"/>
          <p:cNvSpPr txBox="true"/>
          <p:nvPr/>
        </p:nvSpPr>
        <p:spPr>
          <a:xfrm rot="0">
            <a:off x="15875034" y="9223410"/>
            <a:ext cx="1384266" cy="280669"/>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2BA98E"/>
                </a:solidFill>
                <a:latin typeface="DM Sans Bold"/>
                <a:ea typeface="DM Sans Bold"/>
                <a:cs typeface="DM Sans Bold"/>
                <a:sym typeface="DM Sans Bold"/>
              </a:rPr>
              <a:t>NEXT</a:t>
            </a:r>
          </a:p>
        </p:txBody>
      </p:sp>
      <p:sp>
        <p:nvSpPr>
          <p:cNvPr name="TextBox 9" id="9"/>
          <p:cNvSpPr txBox="true"/>
          <p:nvPr/>
        </p:nvSpPr>
        <p:spPr>
          <a:xfrm rot="0">
            <a:off x="13625053" y="3907964"/>
            <a:ext cx="2902272" cy="2860916"/>
          </a:xfrm>
          <a:prstGeom prst="rect">
            <a:avLst/>
          </a:prstGeom>
        </p:spPr>
        <p:txBody>
          <a:bodyPr anchor="t" rtlCol="false" tIns="0" lIns="0" bIns="0" rIns="0">
            <a:spAutoFit/>
          </a:bodyPr>
          <a:lstStyle/>
          <a:p>
            <a:pPr algn="l">
              <a:lnSpc>
                <a:spcPts val="2843"/>
              </a:lnSpc>
            </a:pPr>
            <a:r>
              <a:rPr lang="en-US" sz="2031">
                <a:solidFill>
                  <a:srgbClr val="2BA98E"/>
                </a:solidFill>
                <a:latin typeface="DM Sans"/>
                <a:ea typeface="DM Sans"/>
                <a:cs typeface="DM Sans"/>
                <a:sym typeface="DM Sans"/>
              </a:rPr>
              <a:t>Personalized product and store recommendations using the surprise library, enhancing user experience and increasing purchase opportunities.</a:t>
            </a:r>
          </a:p>
        </p:txBody>
      </p:sp>
      <p:sp>
        <p:nvSpPr>
          <p:cNvPr name="TextBox 10" id="10"/>
          <p:cNvSpPr txBox="true"/>
          <p:nvPr/>
        </p:nvSpPr>
        <p:spPr>
          <a:xfrm rot="0">
            <a:off x="9990807" y="3898439"/>
            <a:ext cx="3303167" cy="2442496"/>
          </a:xfrm>
          <a:prstGeom prst="rect">
            <a:avLst/>
          </a:prstGeom>
        </p:spPr>
        <p:txBody>
          <a:bodyPr anchor="t" rtlCol="false" tIns="0" lIns="0" bIns="0" rIns="0">
            <a:spAutoFit/>
          </a:bodyPr>
          <a:lstStyle/>
          <a:p>
            <a:pPr algn="l">
              <a:lnSpc>
                <a:spcPts val="3236"/>
              </a:lnSpc>
            </a:pPr>
            <a:r>
              <a:rPr lang="en-US" sz="2311" spc="-46">
                <a:solidFill>
                  <a:srgbClr val="2BA98E"/>
                </a:solidFill>
                <a:latin typeface="DM Sans Bold"/>
                <a:ea typeface="DM Sans Bold"/>
                <a:cs typeface="DM Sans Bold"/>
                <a:sym typeface="DM Sans Bold"/>
              </a:rPr>
              <a:t>Functions to calculate delivery fees based on distance using the Google Maps API, ensuring accurate delivery charges.</a:t>
            </a:r>
          </a:p>
        </p:txBody>
      </p:sp>
      <p:grpSp>
        <p:nvGrpSpPr>
          <p:cNvPr name="Group 11" id="11"/>
          <p:cNvGrpSpPr/>
          <p:nvPr/>
        </p:nvGrpSpPr>
        <p:grpSpPr>
          <a:xfrm rot="0">
            <a:off x="1246118" y="2182385"/>
            <a:ext cx="7944303" cy="4470735"/>
            <a:chOff x="0" y="0"/>
            <a:chExt cx="10592404" cy="5960981"/>
          </a:xfrm>
        </p:grpSpPr>
        <p:pic>
          <p:nvPicPr>
            <p:cNvPr name="Picture 12" id="12"/>
            <p:cNvPicPr>
              <a:picLocks noChangeAspect="true"/>
            </p:cNvPicPr>
            <p:nvPr/>
          </p:nvPicPr>
          <p:blipFill>
            <a:blip r:embed="rId3"/>
            <a:srcRect l="0" t="758" r="0" b="758"/>
            <a:stretch>
              <a:fillRect/>
            </a:stretch>
          </p:blipFill>
          <p:spPr>
            <a:xfrm flipH="false" flipV="false">
              <a:off x="0" y="0"/>
              <a:ext cx="10592404" cy="5960981"/>
            </a:xfrm>
            <a:prstGeom prst="rect">
              <a:avLst/>
            </a:prstGeom>
          </p:spPr>
        </p:pic>
      </p:grpSp>
      <p:sp>
        <p:nvSpPr>
          <p:cNvPr name="TextBox 13" id="13"/>
          <p:cNvSpPr txBox="true"/>
          <p:nvPr/>
        </p:nvSpPr>
        <p:spPr>
          <a:xfrm rot="0">
            <a:off x="11342268" y="7476822"/>
            <a:ext cx="11343543" cy="3093960"/>
          </a:xfrm>
          <a:prstGeom prst="rect">
            <a:avLst/>
          </a:prstGeom>
        </p:spPr>
        <p:txBody>
          <a:bodyPr anchor="t" rtlCol="false" tIns="0" lIns="0" bIns="0" rIns="0">
            <a:spAutoFit/>
          </a:bodyPr>
          <a:lstStyle/>
          <a:p>
            <a:pPr algn="ctr">
              <a:lnSpc>
                <a:spcPts val="17373"/>
              </a:lnSpc>
            </a:pPr>
            <a:r>
              <a:rPr lang="en-US" sz="21717" spc="1628">
                <a:solidFill>
                  <a:srgbClr val="2BA98E">
                    <a:alpha val="24706"/>
                  </a:srgbClr>
                </a:solidFill>
                <a:latin typeface="Cooper Hewitt Heavy Italics"/>
                <a:ea typeface="Cooper Hewitt Heavy Italics"/>
                <a:cs typeface="Cooper Hewitt Heavy Italics"/>
                <a:sym typeface="Cooper Hewitt Heavy Italics"/>
              </a:rPr>
              <a:t>3</a:t>
            </a:r>
          </a:p>
        </p:txBody>
      </p:sp>
      <p:sp>
        <p:nvSpPr>
          <p:cNvPr name="Freeform 14" id="1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4"/>
            <a:stretch>
              <a:fillRect l="0" t="0" r="0" b="0"/>
            </a:stretch>
          </a:blipFill>
        </p:spPr>
      </p:sp>
    </p:spTree>
  </p:cSld>
  <p:clrMapOvr>
    <a:masterClrMapping/>
  </p:clrMapOvr>
  <p:transition spd="fast">
    <p:fade/>
  </p:transition>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195111" y="0"/>
            <a:ext cx="21906214" cy="12322245"/>
            <a:chOff x="0" y="0"/>
            <a:chExt cx="29208285" cy="16429661"/>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9208285" cy="16429661"/>
            </a:xfrm>
            <a:prstGeom prst="rect">
              <a:avLst/>
            </a:prstGeom>
          </p:spPr>
        </p:pic>
      </p:grpSp>
      <p:grpSp>
        <p:nvGrpSpPr>
          <p:cNvPr name="Group 4" id="4"/>
          <p:cNvGrpSpPr/>
          <p:nvPr/>
        </p:nvGrpSpPr>
        <p:grpSpPr>
          <a:xfrm rot="0">
            <a:off x="671931" y="1028700"/>
            <a:ext cx="7758208" cy="1191428"/>
            <a:chOff x="0" y="0"/>
            <a:chExt cx="10344277" cy="1588570"/>
          </a:xfrm>
        </p:grpSpPr>
        <p:grpSp>
          <p:nvGrpSpPr>
            <p:cNvPr name="Group 5" id="5"/>
            <p:cNvGrpSpPr/>
            <p:nvPr/>
          </p:nvGrpSpPr>
          <p:grpSpPr>
            <a:xfrm rot="0">
              <a:off x="0" y="0"/>
              <a:ext cx="10344277" cy="1588570"/>
              <a:chOff x="0" y="0"/>
              <a:chExt cx="2656412" cy="407945"/>
            </a:xfrm>
          </p:grpSpPr>
          <p:sp>
            <p:nvSpPr>
              <p:cNvPr name="Freeform 6" id="6"/>
              <p:cNvSpPr/>
              <p:nvPr/>
            </p:nvSpPr>
            <p:spPr>
              <a:xfrm flipH="false" flipV="false" rot="0">
                <a:off x="0" y="0"/>
                <a:ext cx="2656412" cy="407945"/>
              </a:xfrm>
              <a:custGeom>
                <a:avLst/>
                <a:gdLst/>
                <a:ahLst/>
                <a:cxnLst/>
                <a:rect r="r" b="b" t="t" l="l"/>
                <a:pathLst>
                  <a:path h="407945" w="2656412">
                    <a:moveTo>
                      <a:pt x="0" y="0"/>
                    </a:moveTo>
                    <a:lnTo>
                      <a:pt x="2656412" y="0"/>
                    </a:lnTo>
                    <a:lnTo>
                      <a:pt x="2656412" y="407945"/>
                    </a:lnTo>
                    <a:lnTo>
                      <a:pt x="0" y="407945"/>
                    </a:lnTo>
                    <a:close/>
                  </a:path>
                </a:pathLst>
              </a:custGeom>
              <a:solidFill>
                <a:srgbClr val="2BA98E"/>
              </a:solidFill>
            </p:spPr>
          </p:sp>
          <p:sp>
            <p:nvSpPr>
              <p:cNvPr name="TextBox 7" id="7"/>
              <p:cNvSpPr txBox="true"/>
              <p:nvPr/>
            </p:nvSpPr>
            <p:spPr>
              <a:xfrm>
                <a:off x="0" y="-28575"/>
                <a:ext cx="2656412" cy="436520"/>
              </a:xfrm>
              <a:prstGeom prst="rect">
                <a:avLst/>
              </a:prstGeom>
            </p:spPr>
            <p:txBody>
              <a:bodyPr anchor="ctr" rtlCol="false" tIns="50800" lIns="50800" bIns="50800" rIns="50800"/>
              <a:lstStyle/>
              <a:p>
                <a:pPr algn="ctr">
                  <a:lnSpc>
                    <a:spcPts val="2380"/>
                  </a:lnSpc>
                </a:pPr>
              </a:p>
            </p:txBody>
          </p:sp>
        </p:grpSp>
        <p:sp>
          <p:nvSpPr>
            <p:cNvPr name="TextBox 8" id="8"/>
            <p:cNvSpPr txBox="true"/>
            <p:nvPr/>
          </p:nvSpPr>
          <p:spPr>
            <a:xfrm rot="0">
              <a:off x="239345" y="-142875"/>
              <a:ext cx="9892302" cy="1573685"/>
            </a:xfrm>
            <a:prstGeom prst="rect">
              <a:avLst/>
            </a:prstGeom>
          </p:spPr>
          <p:txBody>
            <a:bodyPr anchor="t" rtlCol="false" tIns="0" lIns="0" bIns="0" rIns="0">
              <a:spAutoFit/>
            </a:bodyPr>
            <a:lstStyle/>
            <a:p>
              <a:pPr algn="ctr">
                <a:lnSpc>
                  <a:spcPts val="9907"/>
                </a:lnSpc>
              </a:pPr>
              <a:r>
                <a:rPr lang="en-US" sz="7076">
                  <a:solidFill>
                    <a:srgbClr val="FFFFFF"/>
                  </a:solidFill>
                  <a:latin typeface="Canva Sans Bold"/>
                  <a:ea typeface="Canva Sans Bold"/>
                  <a:cs typeface="Canva Sans Bold"/>
                  <a:sym typeface="Canva Sans Bold"/>
                </a:rPr>
                <a:t>Rating Algorithm</a:t>
              </a:r>
            </a:p>
          </p:txBody>
        </p:sp>
      </p:grpSp>
      <p:sp>
        <p:nvSpPr>
          <p:cNvPr name="Freeform 9" id="9"/>
          <p:cNvSpPr/>
          <p:nvPr/>
        </p:nvSpPr>
        <p:spPr>
          <a:xfrm flipH="false" flipV="false" rot="0">
            <a:off x="15396305" y="-414263"/>
            <a:ext cx="3297391" cy="2162026"/>
          </a:xfrm>
          <a:custGeom>
            <a:avLst/>
            <a:gdLst/>
            <a:ahLst/>
            <a:cxnLst/>
            <a:rect r="r" b="b" t="t" l="l"/>
            <a:pathLst>
              <a:path h="2162026" w="3297391">
                <a:moveTo>
                  <a:pt x="0" y="0"/>
                </a:moveTo>
                <a:lnTo>
                  <a:pt x="3297391" y="0"/>
                </a:lnTo>
                <a:lnTo>
                  <a:pt x="3297391" y="2162026"/>
                </a:lnTo>
                <a:lnTo>
                  <a:pt x="0" y="2162026"/>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2BA98E"/>
        </a:solidFill>
      </p:bgPr>
    </p:bg>
    <p:spTree>
      <p:nvGrpSpPr>
        <p:cNvPr id="1" name=""/>
        <p:cNvGrpSpPr/>
        <p:nvPr/>
      </p:nvGrpSpPr>
      <p:grpSpPr>
        <a:xfrm>
          <a:off x="0" y="0"/>
          <a:ext cx="0" cy="0"/>
          <a:chOff x="0" y="0"/>
          <a:chExt cx="0" cy="0"/>
        </a:xfrm>
      </p:grpSpPr>
      <p:grpSp>
        <p:nvGrpSpPr>
          <p:cNvPr name="Group 2" id="2"/>
          <p:cNvGrpSpPr/>
          <p:nvPr/>
        </p:nvGrpSpPr>
        <p:grpSpPr>
          <a:xfrm rot="0">
            <a:off x="17573295" y="8883966"/>
            <a:ext cx="152400" cy="838200"/>
            <a:chOff x="0" y="0"/>
            <a:chExt cx="203200" cy="1117600"/>
          </a:xfrm>
        </p:grpSpPr>
        <p:grpSp>
          <p:nvGrpSpPr>
            <p:cNvPr name="Group 3" id="3"/>
            <p:cNvGrpSpPr>
              <a:grpSpLocks noChangeAspect="true"/>
            </p:cNvGrpSpPr>
            <p:nvPr/>
          </p:nvGrpSpPr>
          <p:grpSpPr>
            <a:xfrm rot="-10800000">
              <a:off x="0" y="609600"/>
              <a:ext cx="203200" cy="203200"/>
              <a:chOff x="0" y="0"/>
              <a:chExt cx="6355080" cy="6355080"/>
            </a:xfrm>
          </p:grpSpPr>
          <p:sp>
            <p:nvSpPr>
              <p:cNvPr name="Freeform 4" id="4"/>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nvGrpSpPr>
            <p:cNvPr name="Group 5" id="5"/>
            <p:cNvGrpSpPr>
              <a:grpSpLocks noChangeAspect="true"/>
            </p:cNvGrpSpPr>
            <p:nvPr/>
          </p:nvGrpSpPr>
          <p:grpSpPr>
            <a:xfrm rot="-10800000">
              <a:off x="0" y="914400"/>
              <a:ext cx="203200" cy="203200"/>
              <a:chOff x="0" y="0"/>
              <a:chExt cx="6355080" cy="6355080"/>
            </a:xfrm>
          </p:grpSpPr>
          <p:sp>
            <p:nvSpPr>
              <p:cNvPr name="Freeform 6" id="6"/>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nvGrpSpPr>
            <p:cNvPr name="Group 7" id="7"/>
            <p:cNvGrpSpPr>
              <a:grpSpLocks noChangeAspect="true"/>
            </p:cNvGrpSpPr>
            <p:nvPr/>
          </p:nvGrpSpPr>
          <p:grpSpPr>
            <a:xfrm rot="-10800000">
              <a:off x="0" y="304800"/>
              <a:ext cx="203200" cy="203200"/>
              <a:chOff x="0" y="0"/>
              <a:chExt cx="6355080" cy="6355080"/>
            </a:xfrm>
          </p:grpSpPr>
          <p:sp>
            <p:nvSpPr>
              <p:cNvPr name="Freeform 8" id="8"/>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nvGrpSpPr>
            <p:cNvPr name="Group 9" id="9"/>
            <p:cNvGrpSpPr/>
            <p:nvPr/>
          </p:nvGrpSpPr>
          <p:grpSpPr>
            <a:xfrm rot="0">
              <a:off x="0" y="0"/>
              <a:ext cx="203200" cy="203200"/>
              <a:chOff x="0" y="0"/>
              <a:chExt cx="6350000" cy="6350000"/>
            </a:xfrm>
          </p:grpSpPr>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grpSp>
        <p:nvGrpSpPr>
          <p:cNvPr name="Group 11" id="11"/>
          <p:cNvGrpSpPr/>
          <p:nvPr/>
        </p:nvGrpSpPr>
        <p:grpSpPr>
          <a:xfrm rot="0">
            <a:off x="1887925" y="2389282"/>
            <a:ext cx="12715482" cy="5508436"/>
            <a:chOff x="0" y="0"/>
            <a:chExt cx="16953976" cy="7344581"/>
          </a:xfrm>
        </p:grpSpPr>
        <p:grpSp>
          <p:nvGrpSpPr>
            <p:cNvPr name="Group 12" id="12"/>
            <p:cNvGrpSpPr/>
            <p:nvPr/>
          </p:nvGrpSpPr>
          <p:grpSpPr>
            <a:xfrm rot="0">
              <a:off x="0" y="1578559"/>
              <a:ext cx="16932949" cy="1781478"/>
              <a:chOff x="0" y="0"/>
              <a:chExt cx="3344780" cy="351897"/>
            </a:xfrm>
          </p:grpSpPr>
          <p:sp>
            <p:nvSpPr>
              <p:cNvPr name="Freeform 13" id="13"/>
              <p:cNvSpPr/>
              <p:nvPr/>
            </p:nvSpPr>
            <p:spPr>
              <a:xfrm flipH="false" flipV="false" rot="0">
                <a:off x="0" y="0"/>
                <a:ext cx="3344780" cy="351897"/>
              </a:xfrm>
              <a:custGeom>
                <a:avLst/>
                <a:gdLst/>
                <a:ahLst/>
                <a:cxnLst/>
                <a:rect r="r" b="b" t="t" l="l"/>
                <a:pathLst>
                  <a:path h="351897" w="3344780">
                    <a:moveTo>
                      <a:pt x="0" y="0"/>
                    </a:moveTo>
                    <a:lnTo>
                      <a:pt x="3344780" y="0"/>
                    </a:lnTo>
                    <a:lnTo>
                      <a:pt x="3344780" y="351897"/>
                    </a:lnTo>
                    <a:lnTo>
                      <a:pt x="0" y="351897"/>
                    </a:lnTo>
                    <a:close/>
                  </a:path>
                </a:pathLst>
              </a:custGeom>
              <a:solidFill>
                <a:srgbClr val="FDFDFD"/>
              </a:solidFill>
            </p:spPr>
          </p:sp>
          <p:sp>
            <p:nvSpPr>
              <p:cNvPr name="TextBox 14" id="14"/>
              <p:cNvSpPr txBox="true"/>
              <p:nvPr/>
            </p:nvSpPr>
            <p:spPr>
              <a:xfrm>
                <a:off x="0" y="-28575"/>
                <a:ext cx="3344780" cy="380472"/>
              </a:xfrm>
              <a:prstGeom prst="rect">
                <a:avLst/>
              </a:prstGeom>
            </p:spPr>
            <p:txBody>
              <a:bodyPr anchor="ctr" rtlCol="false" tIns="52162" lIns="52162" bIns="52162" rIns="52162"/>
              <a:lstStyle/>
              <a:p>
                <a:pPr algn="ctr">
                  <a:lnSpc>
                    <a:spcPts val="2380"/>
                  </a:lnSpc>
                </a:pPr>
              </a:p>
            </p:txBody>
          </p:sp>
        </p:grpSp>
        <p:sp>
          <p:nvSpPr>
            <p:cNvPr name="TextBox 15" id="15"/>
            <p:cNvSpPr txBox="true"/>
            <p:nvPr/>
          </p:nvSpPr>
          <p:spPr>
            <a:xfrm rot="0">
              <a:off x="273278" y="95250"/>
              <a:ext cx="16680698" cy="3036346"/>
            </a:xfrm>
            <a:prstGeom prst="rect">
              <a:avLst/>
            </a:prstGeom>
          </p:spPr>
          <p:txBody>
            <a:bodyPr anchor="t" rtlCol="false" tIns="0" lIns="0" bIns="0" rIns="0">
              <a:spAutoFit/>
            </a:bodyPr>
            <a:lstStyle/>
            <a:p>
              <a:pPr algn="l">
                <a:lnSpc>
                  <a:spcPts val="5843"/>
                </a:lnSpc>
              </a:pPr>
              <a:r>
                <a:rPr lang="en-US" sz="5843" spc="116">
                  <a:solidFill>
                    <a:srgbClr val="FFFFFF"/>
                  </a:solidFill>
                  <a:latin typeface="Raleway Thin"/>
                  <a:ea typeface="Raleway Thin"/>
                  <a:cs typeface="Raleway Thin"/>
                  <a:sym typeface="Raleway Thin"/>
                </a:rPr>
                <a:t>Calculate Weighted Average:</a:t>
              </a:r>
            </a:p>
            <a:p>
              <a:pPr algn="l">
                <a:lnSpc>
                  <a:spcPts val="5843"/>
                </a:lnSpc>
              </a:pPr>
            </a:p>
            <a:p>
              <a:pPr algn="l">
                <a:lnSpc>
                  <a:spcPts val="5843"/>
                </a:lnSpc>
              </a:pPr>
              <a:r>
                <a:rPr lang="en-US" sz="5843" spc="116">
                  <a:solidFill>
                    <a:srgbClr val="2BA98E"/>
                  </a:solidFill>
                  <a:latin typeface="Raleway"/>
                  <a:ea typeface="Raleway"/>
                  <a:cs typeface="Raleway"/>
                  <a:sym typeface="Raleway"/>
                </a:rPr>
                <a:t>Weighted Average=∑(Ri×Wi​)​ / ∑Wi</a:t>
              </a:r>
            </a:p>
          </p:txBody>
        </p:sp>
        <p:sp>
          <p:nvSpPr>
            <p:cNvPr name="TextBox 16" id="16"/>
            <p:cNvSpPr txBox="true"/>
            <p:nvPr/>
          </p:nvSpPr>
          <p:spPr>
            <a:xfrm rot="0">
              <a:off x="273278" y="3192198"/>
              <a:ext cx="14602792" cy="4152383"/>
            </a:xfrm>
            <a:prstGeom prst="rect">
              <a:avLst/>
            </a:prstGeom>
          </p:spPr>
          <p:txBody>
            <a:bodyPr anchor="t" rtlCol="false" tIns="0" lIns="0" bIns="0" rIns="0">
              <a:spAutoFit/>
            </a:bodyPr>
            <a:lstStyle/>
            <a:p>
              <a:pPr algn="l">
                <a:lnSpc>
                  <a:spcPts val="6312"/>
                </a:lnSpc>
              </a:pPr>
              <a:r>
                <a:rPr lang="en-US" sz="3945" spc="78">
                  <a:solidFill>
                    <a:srgbClr val="FFFFFF"/>
                  </a:solidFill>
                  <a:latin typeface="Raleway"/>
                  <a:ea typeface="Raleway"/>
                  <a:cs typeface="Raleway"/>
                  <a:sym typeface="Raleway"/>
                </a:rPr>
                <a:t>where :</a:t>
              </a:r>
            </a:p>
            <a:p>
              <a:pPr algn="l">
                <a:lnSpc>
                  <a:spcPts val="6312"/>
                </a:lnSpc>
              </a:pPr>
              <a:r>
                <a:rPr lang="en-US" sz="3945" spc="78">
                  <a:solidFill>
                    <a:srgbClr val="FFFFFF"/>
                  </a:solidFill>
                  <a:latin typeface="Raleway Bold"/>
                  <a:ea typeface="Raleway Bold"/>
                  <a:cs typeface="Raleway Bold"/>
                  <a:sym typeface="Raleway Bold"/>
                </a:rPr>
                <a:t>Ri​:   </a:t>
              </a:r>
              <a:r>
                <a:rPr lang="en-US" sz="3945" spc="78">
                  <a:solidFill>
                    <a:srgbClr val="FFFFFF"/>
                  </a:solidFill>
                  <a:latin typeface="Raleway"/>
                  <a:ea typeface="Raleway"/>
                  <a:cs typeface="Raleway"/>
                  <a:sym typeface="Raleway"/>
                </a:rPr>
                <a:t>is the rating value given by the ith user.</a:t>
              </a:r>
            </a:p>
            <a:p>
              <a:pPr algn="l">
                <a:lnSpc>
                  <a:spcPts val="6312"/>
                </a:lnSpc>
              </a:pPr>
              <a:r>
                <a:rPr lang="en-US" sz="3945" spc="78">
                  <a:solidFill>
                    <a:srgbClr val="FFFFFF"/>
                  </a:solidFill>
                  <a:latin typeface="Raleway Bold"/>
                  <a:ea typeface="Raleway Bold"/>
                  <a:cs typeface="Raleway Bold"/>
                  <a:sym typeface="Raleway Bold"/>
                </a:rPr>
                <a:t>Wi​:</a:t>
              </a:r>
              <a:r>
                <a:rPr lang="en-US" sz="3945" spc="78">
                  <a:solidFill>
                    <a:srgbClr val="FFFFFF"/>
                  </a:solidFill>
                  <a:latin typeface="Raleway"/>
                  <a:ea typeface="Raleway"/>
                  <a:cs typeface="Raleway"/>
                  <a:sym typeface="Raleway"/>
                </a:rPr>
                <a:t> is the weight assigned to the ith </a:t>
              </a:r>
            </a:p>
            <a:p>
              <a:pPr algn="l">
                <a:lnSpc>
                  <a:spcPts val="6312"/>
                </a:lnSpc>
              </a:pPr>
              <a:r>
                <a:rPr lang="en-US" sz="3945" spc="78">
                  <a:solidFill>
                    <a:srgbClr val="FFFFFF"/>
                  </a:solidFill>
                  <a:latin typeface="Raleway"/>
                  <a:ea typeface="Raleway"/>
                  <a:cs typeface="Raleway"/>
                  <a:sym typeface="Raleway"/>
                </a:rPr>
                <a:t>       user’s rating based on their credibility  </a:t>
              </a:r>
            </a:p>
          </p:txBody>
        </p:sp>
      </p:grpSp>
      <p:grpSp>
        <p:nvGrpSpPr>
          <p:cNvPr name="Group 17" id="17"/>
          <p:cNvGrpSpPr/>
          <p:nvPr/>
        </p:nvGrpSpPr>
        <p:grpSpPr>
          <a:xfrm rot="0">
            <a:off x="659087" y="799354"/>
            <a:ext cx="739226" cy="739226"/>
            <a:chOff x="0" y="0"/>
            <a:chExt cx="985634" cy="985634"/>
          </a:xfrm>
        </p:grpSpPr>
        <p:grpSp>
          <p:nvGrpSpPr>
            <p:cNvPr name="Group 18" id="18"/>
            <p:cNvGrpSpPr/>
            <p:nvPr/>
          </p:nvGrpSpPr>
          <p:grpSpPr>
            <a:xfrm rot="0">
              <a:off x="199514" y="385642"/>
              <a:ext cx="586607" cy="214351"/>
              <a:chOff x="0" y="0"/>
              <a:chExt cx="1174741" cy="429260"/>
            </a:xfrm>
          </p:grpSpPr>
          <p:sp>
            <p:nvSpPr>
              <p:cNvPr name="Freeform 19" id="19"/>
              <p:cNvSpPr/>
              <p:nvPr/>
            </p:nvSpPr>
            <p:spPr>
              <a:xfrm flipH="false" flipV="false" rot="0">
                <a:off x="0" y="-5080"/>
                <a:ext cx="1174741" cy="434340"/>
              </a:xfrm>
              <a:custGeom>
                <a:avLst/>
                <a:gdLst/>
                <a:ahLst/>
                <a:cxnLst/>
                <a:rect r="r" b="b" t="t" l="l"/>
                <a:pathLst>
                  <a:path h="434340" w="1174741">
                    <a:moveTo>
                      <a:pt x="1156961" y="187960"/>
                    </a:moveTo>
                    <a:lnTo>
                      <a:pt x="895341" y="11430"/>
                    </a:lnTo>
                    <a:cubicBezTo>
                      <a:pt x="877561" y="0"/>
                      <a:pt x="854701" y="3810"/>
                      <a:pt x="842001" y="21590"/>
                    </a:cubicBezTo>
                    <a:cubicBezTo>
                      <a:pt x="830571" y="39370"/>
                      <a:pt x="834381" y="62230"/>
                      <a:pt x="852161" y="74930"/>
                    </a:cubicBezTo>
                    <a:lnTo>
                      <a:pt x="1010911" y="181610"/>
                    </a:lnTo>
                    <a:lnTo>
                      <a:pt x="0" y="181610"/>
                    </a:lnTo>
                    <a:lnTo>
                      <a:pt x="0" y="257810"/>
                    </a:lnTo>
                    <a:lnTo>
                      <a:pt x="1010911" y="257810"/>
                    </a:lnTo>
                    <a:lnTo>
                      <a:pt x="852161" y="364490"/>
                    </a:lnTo>
                    <a:cubicBezTo>
                      <a:pt x="834381" y="375920"/>
                      <a:pt x="830571" y="400050"/>
                      <a:pt x="842001" y="417830"/>
                    </a:cubicBezTo>
                    <a:cubicBezTo>
                      <a:pt x="849621" y="429260"/>
                      <a:pt x="861051" y="434340"/>
                      <a:pt x="873751" y="434340"/>
                    </a:cubicBezTo>
                    <a:cubicBezTo>
                      <a:pt x="881371" y="434340"/>
                      <a:pt x="888991" y="431800"/>
                      <a:pt x="895341" y="427990"/>
                    </a:cubicBezTo>
                    <a:lnTo>
                      <a:pt x="1158231" y="251460"/>
                    </a:lnTo>
                    <a:cubicBezTo>
                      <a:pt x="1168391" y="243840"/>
                      <a:pt x="1174741" y="232410"/>
                      <a:pt x="1174741" y="219710"/>
                    </a:cubicBezTo>
                    <a:cubicBezTo>
                      <a:pt x="1174741" y="207010"/>
                      <a:pt x="1168391" y="195580"/>
                      <a:pt x="1156961" y="187960"/>
                    </a:cubicBezTo>
                    <a:close/>
                  </a:path>
                </a:pathLst>
              </a:custGeom>
              <a:solidFill>
                <a:srgbClr val="FFFFFF"/>
              </a:solidFill>
            </p:spPr>
          </p:sp>
        </p:grpSp>
        <p:grpSp>
          <p:nvGrpSpPr>
            <p:cNvPr name="Group 20" id="20"/>
            <p:cNvGrpSpPr>
              <a:grpSpLocks noChangeAspect="true"/>
            </p:cNvGrpSpPr>
            <p:nvPr/>
          </p:nvGrpSpPr>
          <p:grpSpPr>
            <a:xfrm rot="0">
              <a:off x="0" y="0"/>
              <a:ext cx="985634" cy="985634"/>
              <a:chOff x="0" y="0"/>
              <a:chExt cx="6355080" cy="6355080"/>
            </a:xfrm>
          </p:grpSpPr>
          <p:sp>
            <p:nvSpPr>
              <p:cNvPr name="Freeform 21" id="21"/>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sp>
        <p:nvSpPr>
          <p:cNvPr name="Freeform 22" id="22"/>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2"/>
            <a:stretch>
              <a:fillRect l="0" t="0" r="0" b="0"/>
            </a:stretch>
          </a:blipFill>
        </p:spPr>
      </p:sp>
    </p:spTree>
  </p:cSld>
  <p:clrMapOvr>
    <a:masterClrMapping/>
  </p:clrMapOvr>
  <p:transition spd="fast">
    <p:fade/>
  </p:transition>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2BA98E"/>
        </a:solidFill>
      </p:bgPr>
    </p:bg>
    <p:spTree>
      <p:nvGrpSpPr>
        <p:cNvPr id="1" name=""/>
        <p:cNvGrpSpPr/>
        <p:nvPr/>
      </p:nvGrpSpPr>
      <p:grpSpPr>
        <a:xfrm>
          <a:off x="0" y="0"/>
          <a:ext cx="0" cy="0"/>
          <a:chOff x="0" y="0"/>
          <a:chExt cx="0" cy="0"/>
        </a:xfrm>
      </p:grpSpPr>
      <p:grpSp>
        <p:nvGrpSpPr>
          <p:cNvPr name="Group 2" id="2"/>
          <p:cNvGrpSpPr/>
          <p:nvPr/>
        </p:nvGrpSpPr>
        <p:grpSpPr>
          <a:xfrm rot="0">
            <a:off x="17573295" y="8883966"/>
            <a:ext cx="152400" cy="838200"/>
            <a:chOff x="0" y="0"/>
            <a:chExt cx="203200" cy="1117600"/>
          </a:xfrm>
        </p:grpSpPr>
        <p:grpSp>
          <p:nvGrpSpPr>
            <p:cNvPr name="Group 3" id="3"/>
            <p:cNvGrpSpPr>
              <a:grpSpLocks noChangeAspect="true"/>
            </p:cNvGrpSpPr>
            <p:nvPr/>
          </p:nvGrpSpPr>
          <p:grpSpPr>
            <a:xfrm rot="-10800000">
              <a:off x="0" y="609600"/>
              <a:ext cx="203200" cy="203200"/>
              <a:chOff x="0" y="0"/>
              <a:chExt cx="6355080" cy="6355080"/>
            </a:xfrm>
          </p:grpSpPr>
          <p:sp>
            <p:nvSpPr>
              <p:cNvPr name="Freeform 4" id="4"/>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nvGrpSpPr>
            <p:cNvPr name="Group 5" id="5"/>
            <p:cNvGrpSpPr>
              <a:grpSpLocks noChangeAspect="true"/>
            </p:cNvGrpSpPr>
            <p:nvPr/>
          </p:nvGrpSpPr>
          <p:grpSpPr>
            <a:xfrm rot="-10800000">
              <a:off x="0" y="914400"/>
              <a:ext cx="203200" cy="203200"/>
              <a:chOff x="0" y="0"/>
              <a:chExt cx="6355080" cy="6355080"/>
            </a:xfrm>
          </p:grpSpPr>
          <p:sp>
            <p:nvSpPr>
              <p:cNvPr name="Freeform 6" id="6"/>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nvGrpSpPr>
            <p:cNvPr name="Group 7" id="7"/>
            <p:cNvGrpSpPr>
              <a:grpSpLocks noChangeAspect="true"/>
            </p:cNvGrpSpPr>
            <p:nvPr/>
          </p:nvGrpSpPr>
          <p:grpSpPr>
            <a:xfrm rot="-10800000">
              <a:off x="0" y="304800"/>
              <a:ext cx="203200" cy="203200"/>
              <a:chOff x="0" y="0"/>
              <a:chExt cx="6355080" cy="6355080"/>
            </a:xfrm>
          </p:grpSpPr>
          <p:sp>
            <p:nvSpPr>
              <p:cNvPr name="Freeform 8" id="8"/>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8F8"/>
              </a:solidFill>
            </p:spPr>
          </p:sp>
        </p:grpSp>
        <p:grpSp>
          <p:nvGrpSpPr>
            <p:cNvPr name="Group 9" id="9"/>
            <p:cNvGrpSpPr/>
            <p:nvPr/>
          </p:nvGrpSpPr>
          <p:grpSpPr>
            <a:xfrm rot="0">
              <a:off x="0" y="0"/>
              <a:ext cx="203200" cy="203200"/>
              <a:chOff x="0" y="0"/>
              <a:chExt cx="6350000" cy="6350000"/>
            </a:xfrm>
          </p:grpSpPr>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grpSp>
        <p:nvGrpSpPr>
          <p:cNvPr name="Group 11" id="11"/>
          <p:cNvGrpSpPr/>
          <p:nvPr/>
        </p:nvGrpSpPr>
        <p:grpSpPr>
          <a:xfrm rot="0">
            <a:off x="659087" y="799354"/>
            <a:ext cx="739226" cy="739226"/>
            <a:chOff x="0" y="0"/>
            <a:chExt cx="985634" cy="985634"/>
          </a:xfrm>
        </p:grpSpPr>
        <p:grpSp>
          <p:nvGrpSpPr>
            <p:cNvPr name="Group 12" id="12"/>
            <p:cNvGrpSpPr/>
            <p:nvPr/>
          </p:nvGrpSpPr>
          <p:grpSpPr>
            <a:xfrm rot="0">
              <a:off x="199514" y="385642"/>
              <a:ext cx="586607" cy="214351"/>
              <a:chOff x="0" y="0"/>
              <a:chExt cx="1174741" cy="429260"/>
            </a:xfrm>
          </p:grpSpPr>
          <p:sp>
            <p:nvSpPr>
              <p:cNvPr name="Freeform 13" id="13"/>
              <p:cNvSpPr/>
              <p:nvPr/>
            </p:nvSpPr>
            <p:spPr>
              <a:xfrm flipH="false" flipV="false" rot="0">
                <a:off x="0" y="-5080"/>
                <a:ext cx="1174741" cy="434340"/>
              </a:xfrm>
              <a:custGeom>
                <a:avLst/>
                <a:gdLst/>
                <a:ahLst/>
                <a:cxnLst/>
                <a:rect r="r" b="b" t="t" l="l"/>
                <a:pathLst>
                  <a:path h="434340" w="1174741">
                    <a:moveTo>
                      <a:pt x="1156961" y="187960"/>
                    </a:moveTo>
                    <a:lnTo>
                      <a:pt x="895341" y="11430"/>
                    </a:lnTo>
                    <a:cubicBezTo>
                      <a:pt x="877561" y="0"/>
                      <a:pt x="854701" y="3810"/>
                      <a:pt x="842001" y="21590"/>
                    </a:cubicBezTo>
                    <a:cubicBezTo>
                      <a:pt x="830571" y="39370"/>
                      <a:pt x="834381" y="62230"/>
                      <a:pt x="852161" y="74930"/>
                    </a:cubicBezTo>
                    <a:lnTo>
                      <a:pt x="1010911" y="181610"/>
                    </a:lnTo>
                    <a:lnTo>
                      <a:pt x="0" y="181610"/>
                    </a:lnTo>
                    <a:lnTo>
                      <a:pt x="0" y="257810"/>
                    </a:lnTo>
                    <a:lnTo>
                      <a:pt x="1010911" y="257810"/>
                    </a:lnTo>
                    <a:lnTo>
                      <a:pt x="852161" y="364490"/>
                    </a:lnTo>
                    <a:cubicBezTo>
                      <a:pt x="834381" y="375920"/>
                      <a:pt x="830571" y="400050"/>
                      <a:pt x="842001" y="417830"/>
                    </a:cubicBezTo>
                    <a:cubicBezTo>
                      <a:pt x="849621" y="429260"/>
                      <a:pt x="861051" y="434340"/>
                      <a:pt x="873751" y="434340"/>
                    </a:cubicBezTo>
                    <a:cubicBezTo>
                      <a:pt x="881371" y="434340"/>
                      <a:pt x="888991" y="431800"/>
                      <a:pt x="895341" y="427990"/>
                    </a:cubicBezTo>
                    <a:lnTo>
                      <a:pt x="1158231" y="251460"/>
                    </a:lnTo>
                    <a:cubicBezTo>
                      <a:pt x="1168391" y="243840"/>
                      <a:pt x="1174741" y="232410"/>
                      <a:pt x="1174741" y="219710"/>
                    </a:cubicBezTo>
                    <a:cubicBezTo>
                      <a:pt x="1174741" y="207010"/>
                      <a:pt x="1168391" y="195580"/>
                      <a:pt x="1156961" y="187960"/>
                    </a:cubicBezTo>
                    <a:close/>
                  </a:path>
                </a:pathLst>
              </a:custGeom>
              <a:solidFill>
                <a:srgbClr val="FFFFFF"/>
              </a:solidFill>
            </p:spPr>
          </p:sp>
        </p:grpSp>
        <p:grpSp>
          <p:nvGrpSpPr>
            <p:cNvPr name="Group 14" id="14"/>
            <p:cNvGrpSpPr>
              <a:grpSpLocks noChangeAspect="true"/>
            </p:cNvGrpSpPr>
            <p:nvPr/>
          </p:nvGrpSpPr>
          <p:grpSpPr>
            <a:xfrm rot="0">
              <a:off x="0" y="0"/>
              <a:ext cx="985634" cy="985634"/>
              <a:chOff x="0" y="0"/>
              <a:chExt cx="6355080" cy="6355080"/>
            </a:xfrm>
          </p:grpSpPr>
          <p:sp>
            <p:nvSpPr>
              <p:cNvPr name="Freeform 15" id="15"/>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grpSp>
        <p:nvGrpSpPr>
          <p:cNvPr name="Group 16" id="16"/>
          <p:cNvGrpSpPr/>
          <p:nvPr/>
        </p:nvGrpSpPr>
        <p:grpSpPr>
          <a:xfrm rot="0">
            <a:off x="2598831" y="3758246"/>
            <a:ext cx="13090337" cy="2770508"/>
            <a:chOff x="0" y="0"/>
            <a:chExt cx="17453783" cy="3694011"/>
          </a:xfrm>
        </p:grpSpPr>
        <p:grpSp>
          <p:nvGrpSpPr>
            <p:cNvPr name="Group 17" id="17"/>
            <p:cNvGrpSpPr/>
            <p:nvPr/>
          </p:nvGrpSpPr>
          <p:grpSpPr>
            <a:xfrm rot="0">
              <a:off x="2192036" y="0"/>
              <a:ext cx="13038179" cy="1397657"/>
              <a:chOff x="0" y="0"/>
              <a:chExt cx="2575443" cy="276080"/>
            </a:xfrm>
          </p:grpSpPr>
          <p:sp>
            <p:nvSpPr>
              <p:cNvPr name="Freeform 18" id="18"/>
              <p:cNvSpPr/>
              <p:nvPr/>
            </p:nvSpPr>
            <p:spPr>
              <a:xfrm flipH="false" flipV="false" rot="0">
                <a:off x="0" y="0"/>
                <a:ext cx="2575443" cy="276080"/>
              </a:xfrm>
              <a:custGeom>
                <a:avLst/>
                <a:gdLst/>
                <a:ahLst/>
                <a:cxnLst/>
                <a:rect r="r" b="b" t="t" l="l"/>
                <a:pathLst>
                  <a:path h="276080" w="2575443">
                    <a:moveTo>
                      <a:pt x="0" y="0"/>
                    </a:moveTo>
                    <a:lnTo>
                      <a:pt x="2575443" y="0"/>
                    </a:lnTo>
                    <a:lnTo>
                      <a:pt x="2575443" y="276080"/>
                    </a:lnTo>
                    <a:lnTo>
                      <a:pt x="0" y="276080"/>
                    </a:lnTo>
                    <a:close/>
                  </a:path>
                </a:pathLst>
              </a:custGeom>
              <a:solidFill>
                <a:srgbClr val="FFFFFF"/>
              </a:solidFill>
            </p:spPr>
          </p:sp>
          <p:sp>
            <p:nvSpPr>
              <p:cNvPr name="TextBox 19" id="19"/>
              <p:cNvSpPr txBox="true"/>
              <p:nvPr/>
            </p:nvSpPr>
            <p:spPr>
              <a:xfrm>
                <a:off x="0" y="-28575"/>
                <a:ext cx="2575443" cy="304655"/>
              </a:xfrm>
              <a:prstGeom prst="rect">
                <a:avLst/>
              </a:prstGeom>
            </p:spPr>
            <p:txBody>
              <a:bodyPr anchor="ctr" rtlCol="false" tIns="50800" lIns="50800" bIns="50800" rIns="50800"/>
              <a:lstStyle/>
              <a:p>
                <a:pPr algn="ctr">
                  <a:lnSpc>
                    <a:spcPts val="2380"/>
                  </a:lnSpc>
                </a:pPr>
              </a:p>
            </p:txBody>
          </p:sp>
        </p:grpSp>
        <p:sp>
          <p:nvSpPr>
            <p:cNvPr name="TextBox 20" id="20"/>
            <p:cNvSpPr txBox="true"/>
            <p:nvPr/>
          </p:nvSpPr>
          <p:spPr>
            <a:xfrm rot="0">
              <a:off x="0" y="114298"/>
              <a:ext cx="17453783" cy="1114425"/>
            </a:xfrm>
            <a:prstGeom prst="rect">
              <a:avLst/>
            </a:prstGeom>
          </p:spPr>
          <p:txBody>
            <a:bodyPr anchor="t" rtlCol="false" tIns="0" lIns="0" bIns="0" rIns="0">
              <a:spAutoFit/>
            </a:bodyPr>
            <a:lstStyle/>
            <a:p>
              <a:pPr algn="ctr">
                <a:lnSpc>
                  <a:spcPts val="6000"/>
                </a:lnSpc>
              </a:pPr>
              <a:r>
                <a:rPr lang="en-US" sz="6000" spc="120">
                  <a:solidFill>
                    <a:srgbClr val="2BA98E"/>
                  </a:solidFill>
                  <a:latin typeface="Raleway Bold"/>
                  <a:ea typeface="Raleway Bold"/>
                  <a:cs typeface="Raleway Bold"/>
                  <a:sym typeface="Raleway Bold"/>
                </a:rPr>
                <a:t>Apply Correction Factor:</a:t>
              </a:r>
            </a:p>
          </p:txBody>
        </p:sp>
        <p:sp>
          <p:nvSpPr>
            <p:cNvPr name="TextBox 21" id="21"/>
            <p:cNvSpPr txBox="true"/>
            <p:nvPr/>
          </p:nvSpPr>
          <p:spPr>
            <a:xfrm rot="0">
              <a:off x="1945342" y="1474686"/>
              <a:ext cx="13528326" cy="2219325"/>
            </a:xfrm>
            <a:prstGeom prst="rect">
              <a:avLst/>
            </a:prstGeom>
          </p:spPr>
          <p:txBody>
            <a:bodyPr anchor="t" rtlCol="false" tIns="0" lIns="0" bIns="0" rIns="0">
              <a:spAutoFit/>
            </a:bodyPr>
            <a:lstStyle/>
            <a:p>
              <a:pPr algn="ctr">
                <a:lnSpc>
                  <a:spcPts val="6599"/>
                </a:lnSpc>
              </a:pPr>
              <a:r>
                <a:rPr lang="en-US" sz="5499" spc="109">
                  <a:solidFill>
                    <a:srgbClr val="FFFFFF"/>
                  </a:solidFill>
                  <a:latin typeface="Raleway Thin"/>
                  <a:ea typeface="Raleway Thin"/>
                  <a:cs typeface="Raleway Thin"/>
                  <a:sym typeface="Raleway Thin"/>
                </a:rPr>
                <a:t>C=0.9 if ratings &lt;10 </a:t>
              </a:r>
            </a:p>
            <a:p>
              <a:pPr algn="ctr">
                <a:lnSpc>
                  <a:spcPts val="6599"/>
                </a:lnSpc>
              </a:pPr>
              <a:r>
                <a:rPr lang="en-US" sz="5499" spc="109">
                  <a:solidFill>
                    <a:srgbClr val="FFFFFF"/>
                  </a:solidFill>
                  <a:latin typeface="Raleway Thin"/>
                  <a:ea typeface="Raleway Thin"/>
                  <a:cs typeface="Raleway Thin"/>
                  <a:sym typeface="Raleway Thin"/>
                </a:rPr>
                <a:t>C=1.0 if ratings ≥10 </a:t>
              </a:r>
            </a:p>
          </p:txBody>
        </p:sp>
      </p:grpSp>
      <p:sp>
        <p:nvSpPr>
          <p:cNvPr name="Freeform 22" id="22"/>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2"/>
            <a:stretch>
              <a:fillRect l="0" t="0" r="0" b="0"/>
            </a:stretch>
          </a:blipFill>
        </p:spPr>
      </p:sp>
    </p:spTree>
  </p:cSld>
  <p:clrMapOvr>
    <a:masterClrMapping/>
  </p:clrMapOvr>
  <p:transition spd="fast">
    <p:fade/>
  </p:transition>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2BA98E"/>
        </a:solidFill>
      </p:bgPr>
    </p:bg>
    <p:spTree>
      <p:nvGrpSpPr>
        <p:cNvPr id="1" name=""/>
        <p:cNvGrpSpPr/>
        <p:nvPr/>
      </p:nvGrpSpPr>
      <p:grpSpPr>
        <a:xfrm>
          <a:off x="0" y="0"/>
          <a:ext cx="0" cy="0"/>
          <a:chOff x="0" y="0"/>
          <a:chExt cx="0" cy="0"/>
        </a:xfrm>
      </p:grpSpPr>
      <p:grpSp>
        <p:nvGrpSpPr>
          <p:cNvPr name="Group 2" id="2"/>
          <p:cNvGrpSpPr/>
          <p:nvPr/>
        </p:nvGrpSpPr>
        <p:grpSpPr>
          <a:xfrm rot="0">
            <a:off x="17573295" y="8883966"/>
            <a:ext cx="152400" cy="838200"/>
            <a:chOff x="0" y="0"/>
            <a:chExt cx="203200" cy="1117600"/>
          </a:xfrm>
        </p:grpSpPr>
        <p:grpSp>
          <p:nvGrpSpPr>
            <p:cNvPr name="Group 3" id="3"/>
            <p:cNvGrpSpPr>
              <a:grpSpLocks noChangeAspect="true"/>
            </p:cNvGrpSpPr>
            <p:nvPr/>
          </p:nvGrpSpPr>
          <p:grpSpPr>
            <a:xfrm rot="-10800000">
              <a:off x="0" y="609600"/>
              <a:ext cx="203200" cy="203200"/>
              <a:chOff x="0" y="0"/>
              <a:chExt cx="6355080" cy="6355080"/>
            </a:xfrm>
          </p:grpSpPr>
          <p:sp>
            <p:nvSpPr>
              <p:cNvPr name="Freeform 4" id="4"/>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nvGrpSpPr>
            <p:cNvPr name="Group 5" id="5"/>
            <p:cNvGrpSpPr>
              <a:grpSpLocks noChangeAspect="true"/>
            </p:cNvGrpSpPr>
            <p:nvPr/>
          </p:nvGrpSpPr>
          <p:grpSpPr>
            <a:xfrm rot="-10800000">
              <a:off x="0" y="914400"/>
              <a:ext cx="203200" cy="203200"/>
              <a:chOff x="0" y="0"/>
              <a:chExt cx="6355080" cy="6355080"/>
            </a:xfrm>
          </p:grpSpPr>
          <p:sp>
            <p:nvSpPr>
              <p:cNvPr name="Freeform 6" id="6"/>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nvGrpSpPr>
            <p:cNvPr name="Group 7" id="7"/>
            <p:cNvGrpSpPr>
              <a:grpSpLocks noChangeAspect="true"/>
            </p:cNvGrpSpPr>
            <p:nvPr/>
          </p:nvGrpSpPr>
          <p:grpSpPr>
            <a:xfrm rot="-10800000">
              <a:off x="0" y="304800"/>
              <a:ext cx="203200" cy="203200"/>
              <a:chOff x="0" y="0"/>
              <a:chExt cx="6355080" cy="6355080"/>
            </a:xfrm>
          </p:grpSpPr>
          <p:sp>
            <p:nvSpPr>
              <p:cNvPr name="Freeform 8" id="8"/>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8F8"/>
              </a:solidFill>
            </p:spPr>
          </p:sp>
        </p:grpSp>
        <p:grpSp>
          <p:nvGrpSpPr>
            <p:cNvPr name="Group 9" id="9"/>
            <p:cNvGrpSpPr/>
            <p:nvPr/>
          </p:nvGrpSpPr>
          <p:grpSpPr>
            <a:xfrm rot="0">
              <a:off x="0" y="0"/>
              <a:ext cx="203200" cy="203200"/>
              <a:chOff x="0" y="0"/>
              <a:chExt cx="6350000" cy="6350000"/>
            </a:xfrm>
          </p:grpSpPr>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grpSp>
        <p:nvGrpSpPr>
          <p:cNvPr name="Group 11" id="11"/>
          <p:cNvGrpSpPr/>
          <p:nvPr/>
        </p:nvGrpSpPr>
        <p:grpSpPr>
          <a:xfrm rot="0">
            <a:off x="659087" y="799354"/>
            <a:ext cx="739226" cy="739226"/>
            <a:chOff x="0" y="0"/>
            <a:chExt cx="985634" cy="985634"/>
          </a:xfrm>
        </p:grpSpPr>
        <p:grpSp>
          <p:nvGrpSpPr>
            <p:cNvPr name="Group 12" id="12"/>
            <p:cNvGrpSpPr/>
            <p:nvPr/>
          </p:nvGrpSpPr>
          <p:grpSpPr>
            <a:xfrm rot="0">
              <a:off x="199514" y="385642"/>
              <a:ext cx="586607" cy="214351"/>
              <a:chOff x="0" y="0"/>
              <a:chExt cx="1174741" cy="429260"/>
            </a:xfrm>
          </p:grpSpPr>
          <p:sp>
            <p:nvSpPr>
              <p:cNvPr name="Freeform 13" id="13"/>
              <p:cNvSpPr/>
              <p:nvPr/>
            </p:nvSpPr>
            <p:spPr>
              <a:xfrm flipH="false" flipV="false" rot="0">
                <a:off x="0" y="-5080"/>
                <a:ext cx="1174741" cy="434340"/>
              </a:xfrm>
              <a:custGeom>
                <a:avLst/>
                <a:gdLst/>
                <a:ahLst/>
                <a:cxnLst/>
                <a:rect r="r" b="b" t="t" l="l"/>
                <a:pathLst>
                  <a:path h="434340" w="1174741">
                    <a:moveTo>
                      <a:pt x="1156961" y="187960"/>
                    </a:moveTo>
                    <a:lnTo>
                      <a:pt x="895341" y="11430"/>
                    </a:lnTo>
                    <a:cubicBezTo>
                      <a:pt x="877561" y="0"/>
                      <a:pt x="854701" y="3810"/>
                      <a:pt x="842001" y="21590"/>
                    </a:cubicBezTo>
                    <a:cubicBezTo>
                      <a:pt x="830571" y="39370"/>
                      <a:pt x="834381" y="62230"/>
                      <a:pt x="852161" y="74930"/>
                    </a:cubicBezTo>
                    <a:lnTo>
                      <a:pt x="1010911" y="181610"/>
                    </a:lnTo>
                    <a:lnTo>
                      <a:pt x="0" y="181610"/>
                    </a:lnTo>
                    <a:lnTo>
                      <a:pt x="0" y="257810"/>
                    </a:lnTo>
                    <a:lnTo>
                      <a:pt x="1010911" y="257810"/>
                    </a:lnTo>
                    <a:lnTo>
                      <a:pt x="852161" y="364490"/>
                    </a:lnTo>
                    <a:cubicBezTo>
                      <a:pt x="834381" y="375920"/>
                      <a:pt x="830571" y="400050"/>
                      <a:pt x="842001" y="417830"/>
                    </a:cubicBezTo>
                    <a:cubicBezTo>
                      <a:pt x="849621" y="429260"/>
                      <a:pt x="861051" y="434340"/>
                      <a:pt x="873751" y="434340"/>
                    </a:cubicBezTo>
                    <a:cubicBezTo>
                      <a:pt x="881371" y="434340"/>
                      <a:pt x="888991" y="431800"/>
                      <a:pt x="895341" y="427990"/>
                    </a:cubicBezTo>
                    <a:lnTo>
                      <a:pt x="1158231" y="251460"/>
                    </a:lnTo>
                    <a:cubicBezTo>
                      <a:pt x="1168391" y="243840"/>
                      <a:pt x="1174741" y="232410"/>
                      <a:pt x="1174741" y="219710"/>
                    </a:cubicBezTo>
                    <a:cubicBezTo>
                      <a:pt x="1174741" y="207010"/>
                      <a:pt x="1168391" y="195580"/>
                      <a:pt x="1156961" y="187960"/>
                    </a:cubicBezTo>
                    <a:close/>
                  </a:path>
                </a:pathLst>
              </a:custGeom>
              <a:solidFill>
                <a:srgbClr val="FFFFFF"/>
              </a:solidFill>
            </p:spPr>
          </p:sp>
        </p:grpSp>
        <p:grpSp>
          <p:nvGrpSpPr>
            <p:cNvPr name="Group 14" id="14"/>
            <p:cNvGrpSpPr>
              <a:grpSpLocks noChangeAspect="true"/>
            </p:cNvGrpSpPr>
            <p:nvPr/>
          </p:nvGrpSpPr>
          <p:grpSpPr>
            <a:xfrm rot="0">
              <a:off x="0" y="0"/>
              <a:ext cx="985634" cy="985634"/>
              <a:chOff x="0" y="0"/>
              <a:chExt cx="6355080" cy="6355080"/>
            </a:xfrm>
          </p:grpSpPr>
          <p:sp>
            <p:nvSpPr>
              <p:cNvPr name="Freeform 15" id="15"/>
              <p:cNvSpPr/>
              <p:nvPr/>
            </p:nvSpPr>
            <p:spPr>
              <a:xfrm flipH="false" flipV="false" rot="0">
                <a:off x="0" y="0"/>
                <a:ext cx="6355080" cy="6355080"/>
              </a:xfrm>
              <a:custGeom>
                <a:avLst/>
                <a:gdLst/>
                <a:ahLst/>
                <a:cxnLst/>
                <a:rect r="r" b="b" t="t" l="l"/>
                <a:pathLst>
                  <a:path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p:spPr>
          </p:sp>
        </p:grpSp>
      </p:grpSp>
      <p:grpSp>
        <p:nvGrpSpPr>
          <p:cNvPr name="Group 16" id="16"/>
          <p:cNvGrpSpPr/>
          <p:nvPr/>
        </p:nvGrpSpPr>
        <p:grpSpPr>
          <a:xfrm rot="0">
            <a:off x="1868508" y="3807459"/>
            <a:ext cx="14550983" cy="2293705"/>
            <a:chOff x="0" y="0"/>
            <a:chExt cx="19401311" cy="3058273"/>
          </a:xfrm>
        </p:grpSpPr>
        <p:grpSp>
          <p:nvGrpSpPr>
            <p:cNvPr name="Group 17" id="17"/>
            <p:cNvGrpSpPr/>
            <p:nvPr/>
          </p:nvGrpSpPr>
          <p:grpSpPr>
            <a:xfrm rot="0">
              <a:off x="1948777" y="1560577"/>
              <a:ext cx="15529157" cy="1497696"/>
              <a:chOff x="0" y="0"/>
              <a:chExt cx="3067488" cy="295841"/>
            </a:xfrm>
          </p:grpSpPr>
          <p:sp>
            <p:nvSpPr>
              <p:cNvPr name="Freeform 18" id="18"/>
              <p:cNvSpPr/>
              <p:nvPr/>
            </p:nvSpPr>
            <p:spPr>
              <a:xfrm flipH="false" flipV="false" rot="0">
                <a:off x="0" y="0"/>
                <a:ext cx="3067488" cy="295841"/>
              </a:xfrm>
              <a:custGeom>
                <a:avLst/>
                <a:gdLst/>
                <a:ahLst/>
                <a:cxnLst/>
                <a:rect r="r" b="b" t="t" l="l"/>
                <a:pathLst>
                  <a:path h="295841" w="3067488">
                    <a:moveTo>
                      <a:pt x="0" y="0"/>
                    </a:moveTo>
                    <a:lnTo>
                      <a:pt x="3067488" y="0"/>
                    </a:lnTo>
                    <a:lnTo>
                      <a:pt x="3067488" y="295841"/>
                    </a:lnTo>
                    <a:lnTo>
                      <a:pt x="0" y="295841"/>
                    </a:lnTo>
                    <a:close/>
                  </a:path>
                </a:pathLst>
              </a:custGeom>
              <a:solidFill>
                <a:srgbClr val="FFF8F8"/>
              </a:solidFill>
            </p:spPr>
          </p:sp>
          <p:sp>
            <p:nvSpPr>
              <p:cNvPr name="TextBox 19" id="19"/>
              <p:cNvSpPr txBox="true"/>
              <p:nvPr/>
            </p:nvSpPr>
            <p:spPr>
              <a:xfrm>
                <a:off x="0" y="-28575"/>
                <a:ext cx="3067488" cy="324416"/>
              </a:xfrm>
              <a:prstGeom prst="rect">
                <a:avLst/>
              </a:prstGeom>
            </p:spPr>
            <p:txBody>
              <a:bodyPr anchor="ctr" rtlCol="false" tIns="52317" lIns="52317" bIns="52317" rIns="52317"/>
              <a:lstStyle/>
              <a:p>
                <a:pPr algn="ctr">
                  <a:lnSpc>
                    <a:spcPts val="2380"/>
                  </a:lnSpc>
                </a:pPr>
              </a:p>
            </p:txBody>
          </p:sp>
        </p:grpSp>
        <p:sp>
          <p:nvSpPr>
            <p:cNvPr name="TextBox 20" id="20"/>
            <p:cNvSpPr txBox="true"/>
            <p:nvPr/>
          </p:nvSpPr>
          <p:spPr>
            <a:xfrm rot="0">
              <a:off x="0" y="123825"/>
              <a:ext cx="19401311" cy="1356183"/>
            </a:xfrm>
            <a:prstGeom prst="rect">
              <a:avLst/>
            </a:prstGeom>
          </p:spPr>
          <p:txBody>
            <a:bodyPr anchor="t" rtlCol="false" tIns="0" lIns="0" bIns="0" rIns="0">
              <a:spAutoFit/>
            </a:bodyPr>
            <a:lstStyle/>
            <a:p>
              <a:pPr algn="ctr">
                <a:lnSpc>
                  <a:spcPts val="7326"/>
                </a:lnSpc>
              </a:pPr>
              <a:r>
                <a:rPr lang="en-US" sz="7326" spc="146">
                  <a:solidFill>
                    <a:srgbClr val="FFFFFF"/>
                  </a:solidFill>
                  <a:latin typeface="Raleway Bold"/>
                  <a:ea typeface="Raleway Bold"/>
                  <a:cs typeface="Raleway Bold"/>
                  <a:sym typeface="Raleway Bold"/>
                </a:rPr>
                <a:t>Final Rating:</a:t>
              </a:r>
            </a:p>
          </p:txBody>
        </p:sp>
        <p:sp>
          <p:nvSpPr>
            <p:cNvPr name="TextBox 21" id="21"/>
            <p:cNvSpPr txBox="true"/>
            <p:nvPr/>
          </p:nvSpPr>
          <p:spPr>
            <a:xfrm rot="0">
              <a:off x="2162407" y="1728089"/>
              <a:ext cx="15037844" cy="1054100"/>
            </a:xfrm>
            <a:prstGeom prst="rect">
              <a:avLst/>
            </a:prstGeom>
          </p:spPr>
          <p:txBody>
            <a:bodyPr anchor="t" rtlCol="false" tIns="0" lIns="0" bIns="0" rIns="0">
              <a:spAutoFit/>
            </a:bodyPr>
            <a:lstStyle/>
            <a:p>
              <a:pPr algn="ctr">
                <a:lnSpc>
                  <a:spcPts val="6288"/>
                </a:lnSpc>
              </a:pPr>
              <a:r>
                <a:rPr lang="en-US" sz="5240" spc="104">
                  <a:solidFill>
                    <a:srgbClr val="2BA98E"/>
                  </a:solidFill>
                  <a:latin typeface="Raleway Bold"/>
                  <a:ea typeface="Raleway Bold"/>
                  <a:cs typeface="Raleway Bold"/>
                  <a:sym typeface="Raleway Bold"/>
                </a:rPr>
                <a:t>Final Rating=Weighted Average×C</a:t>
              </a:r>
            </a:p>
          </p:txBody>
        </p:sp>
      </p:grpSp>
      <p:sp>
        <p:nvSpPr>
          <p:cNvPr name="Freeform 22" id="22"/>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2"/>
            <a:stretch>
              <a:fillRect l="0" t="0" r="0" b="0"/>
            </a:stretch>
          </a:blipFill>
        </p:spPr>
      </p:sp>
    </p:spTree>
  </p:cSld>
  <p:clrMapOvr>
    <a:masterClrMapping/>
  </p:clrMapOvr>
  <p:transition spd="fast">
    <p:fade/>
  </p:transition>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grpSp>
        <p:nvGrpSpPr>
          <p:cNvPr name="Group 4" id="4"/>
          <p:cNvGrpSpPr/>
          <p:nvPr/>
        </p:nvGrpSpPr>
        <p:grpSpPr>
          <a:xfrm rot="0">
            <a:off x="10520516" y="7987910"/>
            <a:ext cx="6738784" cy="1270390"/>
            <a:chOff x="0" y="0"/>
            <a:chExt cx="8985046" cy="1693853"/>
          </a:xfrm>
        </p:grpSpPr>
        <p:grpSp>
          <p:nvGrpSpPr>
            <p:cNvPr name="Group 5" id="5"/>
            <p:cNvGrpSpPr/>
            <p:nvPr/>
          </p:nvGrpSpPr>
          <p:grpSpPr>
            <a:xfrm rot="0">
              <a:off x="0" y="0"/>
              <a:ext cx="8985046" cy="1693853"/>
              <a:chOff x="0" y="0"/>
              <a:chExt cx="2656412" cy="500784"/>
            </a:xfrm>
          </p:grpSpPr>
          <p:sp>
            <p:nvSpPr>
              <p:cNvPr name="Freeform 6" id="6"/>
              <p:cNvSpPr/>
              <p:nvPr/>
            </p:nvSpPr>
            <p:spPr>
              <a:xfrm flipH="false" flipV="false" rot="0">
                <a:off x="0" y="0"/>
                <a:ext cx="2656412" cy="500784"/>
              </a:xfrm>
              <a:custGeom>
                <a:avLst/>
                <a:gdLst/>
                <a:ahLst/>
                <a:cxnLst/>
                <a:rect r="r" b="b" t="t" l="l"/>
                <a:pathLst>
                  <a:path h="500784" w="2656412">
                    <a:moveTo>
                      <a:pt x="0" y="0"/>
                    </a:moveTo>
                    <a:lnTo>
                      <a:pt x="2656412" y="0"/>
                    </a:lnTo>
                    <a:lnTo>
                      <a:pt x="2656412" y="500784"/>
                    </a:lnTo>
                    <a:lnTo>
                      <a:pt x="0" y="500784"/>
                    </a:lnTo>
                    <a:close/>
                  </a:path>
                </a:pathLst>
              </a:custGeom>
              <a:solidFill>
                <a:srgbClr val="FDFDFD"/>
              </a:solidFill>
            </p:spPr>
          </p:sp>
          <p:sp>
            <p:nvSpPr>
              <p:cNvPr name="TextBox 7" id="7"/>
              <p:cNvSpPr txBox="true"/>
              <p:nvPr/>
            </p:nvSpPr>
            <p:spPr>
              <a:xfrm>
                <a:off x="0" y="-28575"/>
                <a:ext cx="2656412" cy="529359"/>
              </a:xfrm>
              <a:prstGeom prst="rect">
                <a:avLst/>
              </a:prstGeom>
            </p:spPr>
            <p:txBody>
              <a:bodyPr anchor="ctr" rtlCol="false" tIns="50800" lIns="50800" bIns="50800" rIns="50800"/>
              <a:lstStyle/>
              <a:p>
                <a:pPr algn="ctr">
                  <a:lnSpc>
                    <a:spcPts val="2380"/>
                  </a:lnSpc>
                </a:pPr>
              </a:p>
            </p:txBody>
          </p:sp>
        </p:grpSp>
        <p:sp>
          <p:nvSpPr>
            <p:cNvPr name="TextBox 8" id="8"/>
            <p:cNvSpPr txBox="true"/>
            <p:nvPr/>
          </p:nvSpPr>
          <p:spPr>
            <a:xfrm rot="0">
              <a:off x="207895" y="-66675"/>
              <a:ext cx="8592460" cy="1623497"/>
            </a:xfrm>
            <a:prstGeom prst="rect">
              <a:avLst/>
            </a:prstGeom>
          </p:spPr>
          <p:txBody>
            <a:bodyPr anchor="t" rtlCol="false" tIns="0" lIns="0" bIns="0" rIns="0">
              <a:spAutoFit/>
            </a:bodyPr>
            <a:lstStyle/>
            <a:p>
              <a:pPr algn="ctr">
                <a:lnSpc>
                  <a:spcPts val="4957"/>
                </a:lnSpc>
              </a:pPr>
              <a:r>
                <a:rPr lang="en-US" sz="3541">
                  <a:solidFill>
                    <a:srgbClr val="2BA98E"/>
                  </a:solidFill>
                  <a:latin typeface="Canva Sans Bold"/>
                  <a:ea typeface="Canva Sans Bold"/>
                  <a:cs typeface="Canva Sans Bold"/>
                  <a:sym typeface="Canva Sans Bold"/>
                </a:rPr>
                <a:t>Product Recommendation System</a:t>
              </a:r>
            </a:p>
          </p:txBody>
        </p:sp>
      </p:grpSp>
      <p:sp>
        <p:nvSpPr>
          <p:cNvPr name="Freeform 9" id="9"/>
          <p:cNvSpPr/>
          <p:nvPr/>
        </p:nvSpPr>
        <p:spPr>
          <a:xfrm flipH="false" flipV="false" rot="0">
            <a:off x="-391395" y="-371326"/>
            <a:ext cx="3297391" cy="2162026"/>
          </a:xfrm>
          <a:custGeom>
            <a:avLst/>
            <a:gdLst/>
            <a:ahLst/>
            <a:cxnLst/>
            <a:rect r="r" b="b" t="t" l="l"/>
            <a:pathLst>
              <a:path h="2162026" w="3297391">
                <a:moveTo>
                  <a:pt x="0" y="0"/>
                </a:moveTo>
                <a:lnTo>
                  <a:pt x="3297390" y="0"/>
                </a:lnTo>
                <a:lnTo>
                  <a:pt x="3297390" y="2162026"/>
                </a:lnTo>
                <a:lnTo>
                  <a:pt x="0" y="2162026"/>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747" r="0" b="-747"/>
            </a:stretch>
          </a:blipFill>
        </p:spPr>
      </p:sp>
      <p:grpSp>
        <p:nvGrpSpPr>
          <p:cNvPr name="Group 3" id="3"/>
          <p:cNvGrpSpPr/>
          <p:nvPr/>
        </p:nvGrpSpPr>
        <p:grpSpPr>
          <a:xfrm rot="0">
            <a:off x="-676036" y="-1418912"/>
            <a:ext cx="19721641" cy="12521864"/>
            <a:chOff x="0" y="0"/>
            <a:chExt cx="5194177" cy="3297939"/>
          </a:xfrm>
        </p:grpSpPr>
        <p:sp>
          <p:nvSpPr>
            <p:cNvPr name="Freeform 4" id="4"/>
            <p:cNvSpPr/>
            <p:nvPr/>
          </p:nvSpPr>
          <p:spPr>
            <a:xfrm flipH="false" flipV="false" rot="0">
              <a:off x="0" y="0"/>
              <a:ext cx="5194177" cy="3297939"/>
            </a:xfrm>
            <a:custGeom>
              <a:avLst/>
              <a:gdLst/>
              <a:ahLst/>
              <a:cxnLst/>
              <a:rect r="r" b="b" t="t" l="l"/>
              <a:pathLst>
                <a:path h="3297939" w="5194177">
                  <a:moveTo>
                    <a:pt x="20021" y="0"/>
                  </a:moveTo>
                  <a:lnTo>
                    <a:pt x="5174157" y="0"/>
                  </a:lnTo>
                  <a:cubicBezTo>
                    <a:pt x="5185214" y="0"/>
                    <a:pt x="5194177" y="8964"/>
                    <a:pt x="5194177" y="20021"/>
                  </a:cubicBezTo>
                  <a:lnTo>
                    <a:pt x="5194177" y="3277919"/>
                  </a:lnTo>
                  <a:cubicBezTo>
                    <a:pt x="5194177" y="3288976"/>
                    <a:pt x="5185214" y="3297939"/>
                    <a:pt x="5174157" y="3297939"/>
                  </a:cubicBezTo>
                  <a:lnTo>
                    <a:pt x="20021" y="3297939"/>
                  </a:lnTo>
                  <a:cubicBezTo>
                    <a:pt x="8964" y="3297939"/>
                    <a:pt x="0" y="3288976"/>
                    <a:pt x="0" y="3277919"/>
                  </a:cubicBezTo>
                  <a:lnTo>
                    <a:pt x="0" y="20021"/>
                  </a:lnTo>
                  <a:cubicBezTo>
                    <a:pt x="0" y="8964"/>
                    <a:pt x="8964" y="0"/>
                    <a:pt x="20021" y="0"/>
                  </a:cubicBezTo>
                  <a:close/>
                </a:path>
              </a:pathLst>
            </a:custGeom>
            <a:solidFill>
              <a:srgbClr val="2BA98E">
                <a:alpha val="88627"/>
              </a:srgbClr>
            </a:solidFill>
          </p:spPr>
        </p:sp>
        <p:sp>
          <p:nvSpPr>
            <p:cNvPr name="TextBox 5" id="5"/>
            <p:cNvSpPr txBox="true"/>
            <p:nvPr/>
          </p:nvSpPr>
          <p:spPr>
            <a:xfrm>
              <a:off x="0" y="-28575"/>
              <a:ext cx="5194177" cy="3326514"/>
            </a:xfrm>
            <a:prstGeom prst="rect">
              <a:avLst/>
            </a:prstGeom>
          </p:spPr>
          <p:txBody>
            <a:bodyPr anchor="ctr" rtlCol="false" tIns="50800" lIns="50800" bIns="50800" rIns="50800"/>
            <a:lstStyle/>
            <a:p>
              <a:pPr algn="ctr">
                <a:lnSpc>
                  <a:spcPts val="2380"/>
                </a:lnSpc>
              </a:pPr>
            </a:p>
          </p:txBody>
        </p:sp>
      </p:grpSp>
      <p:grpSp>
        <p:nvGrpSpPr>
          <p:cNvPr name="Group 6" id="6"/>
          <p:cNvGrpSpPr/>
          <p:nvPr/>
        </p:nvGrpSpPr>
        <p:grpSpPr>
          <a:xfrm rot="0">
            <a:off x="-676036" y="478888"/>
            <a:ext cx="15381283" cy="6207655"/>
            <a:chOff x="0" y="0"/>
            <a:chExt cx="20508378" cy="8276873"/>
          </a:xfrm>
        </p:grpSpPr>
        <p:grpSp>
          <p:nvGrpSpPr>
            <p:cNvPr name="Group 7" id="7"/>
            <p:cNvGrpSpPr/>
            <p:nvPr/>
          </p:nvGrpSpPr>
          <p:grpSpPr>
            <a:xfrm rot="0">
              <a:off x="0" y="0"/>
              <a:ext cx="11556204" cy="1466165"/>
              <a:chOff x="0" y="0"/>
              <a:chExt cx="2282707" cy="289613"/>
            </a:xfrm>
          </p:grpSpPr>
          <p:sp>
            <p:nvSpPr>
              <p:cNvPr name="Freeform 8" id="8"/>
              <p:cNvSpPr/>
              <p:nvPr/>
            </p:nvSpPr>
            <p:spPr>
              <a:xfrm flipH="false" flipV="false" rot="0">
                <a:off x="0" y="0"/>
                <a:ext cx="2282707" cy="289613"/>
              </a:xfrm>
              <a:custGeom>
                <a:avLst/>
                <a:gdLst/>
                <a:ahLst/>
                <a:cxnLst/>
                <a:rect r="r" b="b" t="t" l="l"/>
                <a:pathLst>
                  <a:path h="289613" w="2282707">
                    <a:moveTo>
                      <a:pt x="45556" y="0"/>
                    </a:moveTo>
                    <a:lnTo>
                      <a:pt x="2237151" y="0"/>
                    </a:lnTo>
                    <a:cubicBezTo>
                      <a:pt x="2249233" y="0"/>
                      <a:pt x="2260821" y="4800"/>
                      <a:pt x="2269364" y="13343"/>
                    </a:cubicBezTo>
                    <a:cubicBezTo>
                      <a:pt x="2277907" y="21886"/>
                      <a:pt x="2282707" y="33474"/>
                      <a:pt x="2282707" y="45556"/>
                    </a:cubicBezTo>
                    <a:lnTo>
                      <a:pt x="2282707" y="244057"/>
                    </a:lnTo>
                    <a:cubicBezTo>
                      <a:pt x="2282707" y="256139"/>
                      <a:pt x="2277907" y="267726"/>
                      <a:pt x="2269364" y="276270"/>
                    </a:cubicBezTo>
                    <a:cubicBezTo>
                      <a:pt x="2260821" y="284813"/>
                      <a:pt x="2249233" y="289613"/>
                      <a:pt x="2237151" y="289613"/>
                    </a:cubicBezTo>
                    <a:lnTo>
                      <a:pt x="45556" y="289613"/>
                    </a:lnTo>
                    <a:cubicBezTo>
                      <a:pt x="33474" y="289613"/>
                      <a:pt x="21886" y="284813"/>
                      <a:pt x="13343" y="276270"/>
                    </a:cubicBezTo>
                    <a:cubicBezTo>
                      <a:pt x="4800" y="267726"/>
                      <a:pt x="0" y="256139"/>
                      <a:pt x="0" y="244057"/>
                    </a:cubicBezTo>
                    <a:lnTo>
                      <a:pt x="0" y="45556"/>
                    </a:lnTo>
                    <a:cubicBezTo>
                      <a:pt x="0" y="33474"/>
                      <a:pt x="4800" y="21886"/>
                      <a:pt x="13343" y="13343"/>
                    </a:cubicBezTo>
                    <a:cubicBezTo>
                      <a:pt x="21886" y="4800"/>
                      <a:pt x="33474" y="0"/>
                      <a:pt x="45556" y="0"/>
                    </a:cubicBezTo>
                    <a:close/>
                  </a:path>
                </a:pathLst>
              </a:custGeom>
              <a:solidFill>
                <a:srgbClr val="FFFFFF"/>
              </a:solidFill>
            </p:spPr>
          </p:sp>
          <p:sp>
            <p:nvSpPr>
              <p:cNvPr name="TextBox 9" id="9"/>
              <p:cNvSpPr txBox="true"/>
              <p:nvPr/>
            </p:nvSpPr>
            <p:spPr>
              <a:xfrm>
                <a:off x="0" y="-47625"/>
                <a:ext cx="2282707" cy="337238"/>
              </a:xfrm>
              <a:prstGeom prst="rect">
                <a:avLst/>
              </a:prstGeom>
            </p:spPr>
            <p:txBody>
              <a:bodyPr anchor="ctr" rtlCol="false" tIns="50800" lIns="50800" bIns="50800" rIns="50800"/>
              <a:lstStyle/>
              <a:p>
                <a:pPr algn="ctr">
                  <a:lnSpc>
                    <a:spcPts val="3780"/>
                  </a:lnSpc>
                </a:pPr>
                <a:r>
                  <a:rPr lang="en-US" sz="2700" spc="135">
                    <a:solidFill>
                      <a:srgbClr val="2BA98E"/>
                    </a:solidFill>
                    <a:latin typeface="DM Sans Bold"/>
                    <a:ea typeface="DM Sans Bold"/>
                    <a:cs typeface="DM Sans Bold"/>
                    <a:sym typeface="DM Sans Bold"/>
                  </a:rPr>
                  <a:t>DATA COLLECTION AND PREPARATION</a:t>
                </a:r>
              </a:p>
            </p:txBody>
          </p:sp>
        </p:grpSp>
        <p:sp>
          <p:nvSpPr>
            <p:cNvPr name="TextBox 10" id="10"/>
            <p:cNvSpPr txBox="true"/>
            <p:nvPr/>
          </p:nvSpPr>
          <p:spPr>
            <a:xfrm rot="0">
              <a:off x="5678384" y="4076366"/>
              <a:ext cx="14829994" cy="4200507"/>
            </a:xfrm>
            <a:prstGeom prst="rect">
              <a:avLst/>
            </a:prstGeom>
          </p:spPr>
          <p:txBody>
            <a:bodyPr anchor="t" rtlCol="false" tIns="0" lIns="0" bIns="0" rIns="0">
              <a:spAutoFit/>
            </a:bodyPr>
            <a:lstStyle/>
            <a:p>
              <a:pPr algn="ctr">
                <a:lnSpc>
                  <a:spcPts val="6300"/>
                </a:lnSpc>
              </a:pPr>
              <a:r>
                <a:rPr lang="en-US" sz="4500">
                  <a:solidFill>
                    <a:srgbClr val="FDFDFD"/>
                  </a:solidFill>
                  <a:latin typeface="Canva Sans"/>
                  <a:ea typeface="Canva Sans"/>
                  <a:cs typeface="Canva Sans"/>
                  <a:sym typeface="Canva Sans"/>
                </a:rPr>
                <a:t>Gather </a:t>
              </a:r>
              <a:r>
                <a:rPr lang="en-US" sz="4500">
                  <a:solidFill>
                    <a:srgbClr val="FDFDFD"/>
                  </a:solidFill>
                  <a:latin typeface="Canva Sans"/>
                  <a:ea typeface="Canva Sans"/>
                  <a:cs typeface="Canva Sans"/>
                  <a:sym typeface="Canva Sans"/>
                </a:rPr>
                <a:t>data from all orders approved by both the store and admin. </a:t>
              </a:r>
            </a:p>
            <a:p>
              <a:pPr algn="ctr">
                <a:lnSpc>
                  <a:spcPts val="6300"/>
                </a:lnSpc>
              </a:pPr>
              <a:r>
                <a:rPr lang="en-US" sz="4500">
                  <a:solidFill>
                    <a:srgbClr val="FDFDFD"/>
                  </a:solidFill>
                  <a:latin typeface="Canva Sans"/>
                  <a:ea typeface="Canva Sans"/>
                  <a:cs typeface="Canva Sans"/>
                  <a:sym typeface="Canva Sans"/>
                </a:rPr>
                <a:t>This includes user and product information.</a:t>
              </a:r>
            </a:p>
          </p:txBody>
        </p:sp>
      </p:grpSp>
      <p:sp>
        <p:nvSpPr>
          <p:cNvPr name="Freeform 11" id="11"/>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3"/>
            <a:stretch>
              <a:fillRect l="0" t="0" r="0" b="0"/>
            </a:stretch>
          </a:blipFill>
        </p:spPr>
      </p:sp>
    </p:spTree>
  </p:cSld>
  <p:clrMapOvr>
    <a:masterClrMapping/>
  </p:clrMapOvr>
  <p:transition spd="fast">
    <p:fade/>
  </p:transition>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p:spPr>
      </p:sp>
      <p:grpSp>
        <p:nvGrpSpPr>
          <p:cNvPr name="Group 3" id="3"/>
          <p:cNvGrpSpPr/>
          <p:nvPr/>
        </p:nvGrpSpPr>
        <p:grpSpPr>
          <a:xfrm rot="0">
            <a:off x="-676036" y="-1418912"/>
            <a:ext cx="19721641" cy="12521864"/>
            <a:chOff x="0" y="0"/>
            <a:chExt cx="5194177" cy="3297939"/>
          </a:xfrm>
        </p:grpSpPr>
        <p:sp>
          <p:nvSpPr>
            <p:cNvPr name="Freeform 4" id="4"/>
            <p:cNvSpPr/>
            <p:nvPr/>
          </p:nvSpPr>
          <p:spPr>
            <a:xfrm flipH="false" flipV="false" rot="0">
              <a:off x="0" y="0"/>
              <a:ext cx="5194177" cy="3297939"/>
            </a:xfrm>
            <a:custGeom>
              <a:avLst/>
              <a:gdLst/>
              <a:ahLst/>
              <a:cxnLst/>
              <a:rect r="r" b="b" t="t" l="l"/>
              <a:pathLst>
                <a:path h="3297939" w="5194177">
                  <a:moveTo>
                    <a:pt x="20021" y="0"/>
                  </a:moveTo>
                  <a:lnTo>
                    <a:pt x="5174157" y="0"/>
                  </a:lnTo>
                  <a:cubicBezTo>
                    <a:pt x="5185214" y="0"/>
                    <a:pt x="5194177" y="8964"/>
                    <a:pt x="5194177" y="20021"/>
                  </a:cubicBezTo>
                  <a:lnTo>
                    <a:pt x="5194177" y="3277919"/>
                  </a:lnTo>
                  <a:cubicBezTo>
                    <a:pt x="5194177" y="3288976"/>
                    <a:pt x="5185214" y="3297939"/>
                    <a:pt x="5174157" y="3297939"/>
                  </a:cubicBezTo>
                  <a:lnTo>
                    <a:pt x="20021" y="3297939"/>
                  </a:lnTo>
                  <a:cubicBezTo>
                    <a:pt x="8964" y="3297939"/>
                    <a:pt x="0" y="3288976"/>
                    <a:pt x="0" y="3277919"/>
                  </a:cubicBezTo>
                  <a:lnTo>
                    <a:pt x="0" y="20021"/>
                  </a:lnTo>
                  <a:cubicBezTo>
                    <a:pt x="0" y="8964"/>
                    <a:pt x="8964" y="0"/>
                    <a:pt x="20021" y="0"/>
                  </a:cubicBezTo>
                  <a:close/>
                </a:path>
              </a:pathLst>
            </a:custGeom>
            <a:solidFill>
              <a:srgbClr val="2BA98E">
                <a:alpha val="88627"/>
              </a:srgbClr>
            </a:solidFill>
          </p:spPr>
        </p:sp>
        <p:sp>
          <p:nvSpPr>
            <p:cNvPr name="TextBox 5" id="5"/>
            <p:cNvSpPr txBox="true"/>
            <p:nvPr/>
          </p:nvSpPr>
          <p:spPr>
            <a:xfrm>
              <a:off x="0" y="-28575"/>
              <a:ext cx="5194177" cy="3326514"/>
            </a:xfrm>
            <a:prstGeom prst="rect">
              <a:avLst/>
            </a:prstGeom>
          </p:spPr>
          <p:txBody>
            <a:bodyPr anchor="ctr" rtlCol="false" tIns="50800" lIns="50800" bIns="50800" rIns="50800"/>
            <a:lstStyle/>
            <a:p>
              <a:pPr algn="ctr">
                <a:lnSpc>
                  <a:spcPts val="2380"/>
                </a:lnSpc>
              </a:pPr>
            </a:p>
          </p:txBody>
        </p:sp>
      </p:grpSp>
      <p:grpSp>
        <p:nvGrpSpPr>
          <p:cNvPr name="Group 6" id="6"/>
          <p:cNvGrpSpPr/>
          <p:nvPr/>
        </p:nvGrpSpPr>
        <p:grpSpPr>
          <a:xfrm rot="0">
            <a:off x="-676036" y="478888"/>
            <a:ext cx="8667153" cy="1099623"/>
            <a:chOff x="0" y="0"/>
            <a:chExt cx="2282707" cy="289613"/>
          </a:xfrm>
        </p:grpSpPr>
        <p:sp>
          <p:nvSpPr>
            <p:cNvPr name="Freeform 7" id="7"/>
            <p:cNvSpPr/>
            <p:nvPr/>
          </p:nvSpPr>
          <p:spPr>
            <a:xfrm flipH="false" flipV="false" rot="0">
              <a:off x="0" y="0"/>
              <a:ext cx="2282707" cy="289613"/>
            </a:xfrm>
            <a:custGeom>
              <a:avLst/>
              <a:gdLst/>
              <a:ahLst/>
              <a:cxnLst/>
              <a:rect r="r" b="b" t="t" l="l"/>
              <a:pathLst>
                <a:path h="289613" w="2282707">
                  <a:moveTo>
                    <a:pt x="45556" y="0"/>
                  </a:moveTo>
                  <a:lnTo>
                    <a:pt x="2237151" y="0"/>
                  </a:lnTo>
                  <a:cubicBezTo>
                    <a:pt x="2249233" y="0"/>
                    <a:pt x="2260821" y="4800"/>
                    <a:pt x="2269364" y="13343"/>
                  </a:cubicBezTo>
                  <a:cubicBezTo>
                    <a:pt x="2277907" y="21886"/>
                    <a:pt x="2282707" y="33474"/>
                    <a:pt x="2282707" y="45556"/>
                  </a:cubicBezTo>
                  <a:lnTo>
                    <a:pt x="2282707" y="244057"/>
                  </a:lnTo>
                  <a:cubicBezTo>
                    <a:pt x="2282707" y="256139"/>
                    <a:pt x="2277907" y="267726"/>
                    <a:pt x="2269364" y="276270"/>
                  </a:cubicBezTo>
                  <a:cubicBezTo>
                    <a:pt x="2260821" y="284813"/>
                    <a:pt x="2249233" y="289613"/>
                    <a:pt x="2237151" y="289613"/>
                  </a:cubicBezTo>
                  <a:lnTo>
                    <a:pt x="45556" y="289613"/>
                  </a:lnTo>
                  <a:cubicBezTo>
                    <a:pt x="33474" y="289613"/>
                    <a:pt x="21886" y="284813"/>
                    <a:pt x="13343" y="276270"/>
                  </a:cubicBezTo>
                  <a:cubicBezTo>
                    <a:pt x="4800" y="267726"/>
                    <a:pt x="0" y="256139"/>
                    <a:pt x="0" y="244057"/>
                  </a:cubicBezTo>
                  <a:lnTo>
                    <a:pt x="0" y="45556"/>
                  </a:lnTo>
                  <a:cubicBezTo>
                    <a:pt x="0" y="33474"/>
                    <a:pt x="4800" y="21886"/>
                    <a:pt x="13343" y="13343"/>
                  </a:cubicBezTo>
                  <a:cubicBezTo>
                    <a:pt x="21886" y="4800"/>
                    <a:pt x="33474" y="0"/>
                    <a:pt x="45556" y="0"/>
                  </a:cubicBezTo>
                  <a:close/>
                </a:path>
              </a:pathLst>
            </a:custGeom>
            <a:solidFill>
              <a:srgbClr val="FFFFFF"/>
            </a:solidFill>
          </p:spPr>
        </p:sp>
        <p:sp>
          <p:nvSpPr>
            <p:cNvPr name="TextBox 8" id="8"/>
            <p:cNvSpPr txBox="true"/>
            <p:nvPr/>
          </p:nvSpPr>
          <p:spPr>
            <a:xfrm>
              <a:off x="0" y="-47625"/>
              <a:ext cx="2282707" cy="337238"/>
            </a:xfrm>
            <a:prstGeom prst="rect">
              <a:avLst/>
            </a:prstGeom>
          </p:spPr>
          <p:txBody>
            <a:bodyPr anchor="ctr" rtlCol="false" tIns="50800" lIns="50800" bIns="50800" rIns="50800"/>
            <a:lstStyle/>
            <a:p>
              <a:pPr algn="ctr">
                <a:lnSpc>
                  <a:spcPts val="3780"/>
                </a:lnSpc>
              </a:pPr>
              <a:r>
                <a:rPr lang="en-US" sz="2700" spc="135">
                  <a:solidFill>
                    <a:srgbClr val="2BA98E"/>
                  </a:solidFill>
                  <a:latin typeface="DM Sans Bold"/>
                  <a:ea typeface="DM Sans Bold"/>
                  <a:cs typeface="DM Sans Bold"/>
                  <a:sym typeface="DM Sans Bold"/>
                </a:rPr>
                <a:t>DATA PREPARATION</a:t>
              </a:r>
            </a:p>
          </p:txBody>
        </p:sp>
      </p:grpSp>
      <p:sp>
        <p:nvSpPr>
          <p:cNvPr name="TextBox 9" id="9"/>
          <p:cNvSpPr txBox="true"/>
          <p:nvPr/>
        </p:nvSpPr>
        <p:spPr>
          <a:xfrm rot="0">
            <a:off x="3623537" y="3845811"/>
            <a:ext cx="11122495" cy="1571612"/>
          </a:xfrm>
          <a:prstGeom prst="rect">
            <a:avLst/>
          </a:prstGeom>
        </p:spPr>
        <p:txBody>
          <a:bodyPr anchor="t" rtlCol="false" tIns="0" lIns="0" bIns="0" rIns="0">
            <a:spAutoFit/>
          </a:bodyPr>
          <a:lstStyle/>
          <a:p>
            <a:pPr algn="ctr">
              <a:lnSpc>
                <a:spcPts val="6300"/>
              </a:lnSpc>
            </a:pPr>
            <a:r>
              <a:rPr lang="en-US" sz="4500">
                <a:solidFill>
                  <a:srgbClr val="FDFDFD"/>
                </a:solidFill>
                <a:latin typeface="Canva Sans"/>
                <a:ea typeface="Canva Sans"/>
                <a:cs typeface="Canva Sans"/>
                <a:sym typeface="Canva Sans"/>
              </a:rPr>
              <a:t>Organize the collected data into a tabular format suitable for processing</a:t>
            </a:r>
          </a:p>
        </p:txBody>
      </p:sp>
      <p:sp>
        <p:nvSpPr>
          <p:cNvPr name="Freeform 10" id="10"/>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3"/>
            <a:stretch>
              <a:fillRect l="0" t="0" r="0" b="0"/>
            </a:stretch>
          </a:blipFill>
        </p:spPr>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p:spPr>
      </p:sp>
      <p:grpSp>
        <p:nvGrpSpPr>
          <p:cNvPr name="Group 3" id="3"/>
          <p:cNvGrpSpPr/>
          <p:nvPr/>
        </p:nvGrpSpPr>
        <p:grpSpPr>
          <a:xfrm rot="0">
            <a:off x="-676036" y="-1418912"/>
            <a:ext cx="19721641" cy="12521864"/>
            <a:chOff x="0" y="0"/>
            <a:chExt cx="5194177" cy="3297939"/>
          </a:xfrm>
        </p:grpSpPr>
        <p:sp>
          <p:nvSpPr>
            <p:cNvPr name="Freeform 4" id="4"/>
            <p:cNvSpPr/>
            <p:nvPr/>
          </p:nvSpPr>
          <p:spPr>
            <a:xfrm flipH="false" flipV="false" rot="0">
              <a:off x="0" y="0"/>
              <a:ext cx="5194177" cy="3297939"/>
            </a:xfrm>
            <a:custGeom>
              <a:avLst/>
              <a:gdLst/>
              <a:ahLst/>
              <a:cxnLst/>
              <a:rect r="r" b="b" t="t" l="l"/>
              <a:pathLst>
                <a:path h="3297939" w="5194177">
                  <a:moveTo>
                    <a:pt x="20021" y="0"/>
                  </a:moveTo>
                  <a:lnTo>
                    <a:pt x="5174157" y="0"/>
                  </a:lnTo>
                  <a:cubicBezTo>
                    <a:pt x="5185214" y="0"/>
                    <a:pt x="5194177" y="8964"/>
                    <a:pt x="5194177" y="20021"/>
                  </a:cubicBezTo>
                  <a:lnTo>
                    <a:pt x="5194177" y="3277919"/>
                  </a:lnTo>
                  <a:cubicBezTo>
                    <a:pt x="5194177" y="3288976"/>
                    <a:pt x="5185214" y="3297939"/>
                    <a:pt x="5174157" y="3297939"/>
                  </a:cubicBezTo>
                  <a:lnTo>
                    <a:pt x="20021" y="3297939"/>
                  </a:lnTo>
                  <a:cubicBezTo>
                    <a:pt x="8964" y="3297939"/>
                    <a:pt x="0" y="3288976"/>
                    <a:pt x="0" y="3277919"/>
                  </a:cubicBezTo>
                  <a:lnTo>
                    <a:pt x="0" y="20021"/>
                  </a:lnTo>
                  <a:cubicBezTo>
                    <a:pt x="0" y="8964"/>
                    <a:pt x="8964" y="0"/>
                    <a:pt x="20021" y="0"/>
                  </a:cubicBezTo>
                  <a:close/>
                </a:path>
              </a:pathLst>
            </a:custGeom>
            <a:solidFill>
              <a:srgbClr val="2BA98E">
                <a:alpha val="88627"/>
              </a:srgbClr>
            </a:solidFill>
          </p:spPr>
        </p:sp>
        <p:sp>
          <p:nvSpPr>
            <p:cNvPr name="TextBox 5" id="5"/>
            <p:cNvSpPr txBox="true"/>
            <p:nvPr/>
          </p:nvSpPr>
          <p:spPr>
            <a:xfrm>
              <a:off x="0" y="-28575"/>
              <a:ext cx="5194177" cy="3326514"/>
            </a:xfrm>
            <a:prstGeom prst="rect">
              <a:avLst/>
            </a:prstGeom>
          </p:spPr>
          <p:txBody>
            <a:bodyPr anchor="ctr" rtlCol="false" tIns="50800" lIns="50800" bIns="50800" rIns="50800"/>
            <a:lstStyle/>
            <a:p>
              <a:pPr algn="ctr">
                <a:lnSpc>
                  <a:spcPts val="2380"/>
                </a:lnSpc>
              </a:pPr>
            </a:p>
          </p:txBody>
        </p:sp>
      </p:grpSp>
      <p:grpSp>
        <p:nvGrpSpPr>
          <p:cNvPr name="Group 6" id="6"/>
          <p:cNvGrpSpPr/>
          <p:nvPr/>
        </p:nvGrpSpPr>
        <p:grpSpPr>
          <a:xfrm rot="0">
            <a:off x="-676036" y="478888"/>
            <a:ext cx="8667153" cy="1099623"/>
            <a:chOff x="0" y="0"/>
            <a:chExt cx="2282707" cy="289613"/>
          </a:xfrm>
        </p:grpSpPr>
        <p:sp>
          <p:nvSpPr>
            <p:cNvPr name="Freeform 7" id="7"/>
            <p:cNvSpPr/>
            <p:nvPr/>
          </p:nvSpPr>
          <p:spPr>
            <a:xfrm flipH="false" flipV="false" rot="0">
              <a:off x="0" y="0"/>
              <a:ext cx="2282707" cy="289613"/>
            </a:xfrm>
            <a:custGeom>
              <a:avLst/>
              <a:gdLst/>
              <a:ahLst/>
              <a:cxnLst/>
              <a:rect r="r" b="b" t="t" l="l"/>
              <a:pathLst>
                <a:path h="289613" w="2282707">
                  <a:moveTo>
                    <a:pt x="45556" y="0"/>
                  </a:moveTo>
                  <a:lnTo>
                    <a:pt x="2237151" y="0"/>
                  </a:lnTo>
                  <a:cubicBezTo>
                    <a:pt x="2249233" y="0"/>
                    <a:pt x="2260821" y="4800"/>
                    <a:pt x="2269364" y="13343"/>
                  </a:cubicBezTo>
                  <a:cubicBezTo>
                    <a:pt x="2277907" y="21886"/>
                    <a:pt x="2282707" y="33474"/>
                    <a:pt x="2282707" y="45556"/>
                  </a:cubicBezTo>
                  <a:lnTo>
                    <a:pt x="2282707" y="244057"/>
                  </a:lnTo>
                  <a:cubicBezTo>
                    <a:pt x="2282707" y="256139"/>
                    <a:pt x="2277907" y="267726"/>
                    <a:pt x="2269364" y="276270"/>
                  </a:cubicBezTo>
                  <a:cubicBezTo>
                    <a:pt x="2260821" y="284813"/>
                    <a:pt x="2249233" y="289613"/>
                    <a:pt x="2237151" y="289613"/>
                  </a:cubicBezTo>
                  <a:lnTo>
                    <a:pt x="45556" y="289613"/>
                  </a:lnTo>
                  <a:cubicBezTo>
                    <a:pt x="33474" y="289613"/>
                    <a:pt x="21886" y="284813"/>
                    <a:pt x="13343" y="276270"/>
                  </a:cubicBezTo>
                  <a:cubicBezTo>
                    <a:pt x="4800" y="267726"/>
                    <a:pt x="0" y="256139"/>
                    <a:pt x="0" y="244057"/>
                  </a:cubicBezTo>
                  <a:lnTo>
                    <a:pt x="0" y="45556"/>
                  </a:lnTo>
                  <a:cubicBezTo>
                    <a:pt x="0" y="33474"/>
                    <a:pt x="4800" y="21886"/>
                    <a:pt x="13343" y="13343"/>
                  </a:cubicBezTo>
                  <a:cubicBezTo>
                    <a:pt x="21886" y="4800"/>
                    <a:pt x="33474" y="0"/>
                    <a:pt x="45556" y="0"/>
                  </a:cubicBezTo>
                  <a:close/>
                </a:path>
              </a:pathLst>
            </a:custGeom>
            <a:solidFill>
              <a:srgbClr val="FFFFFF"/>
            </a:solidFill>
          </p:spPr>
        </p:sp>
        <p:sp>
          <p:nvSpPr>
            <p:cNvPr name="TextBox 8" id="8"/>
            <p:cNvSpPr txBox="true"/>
            <p:nvPr/>
          </p:nvSpPr>
          <p:spPr>
            <a:xfrm>
              <a:off x="0" y="-47625"/>
              <a:ext cx="2282707" cy="337238"/>
            </a:xfrm>
            <a:prstGeom prst="rect">
              <a:avLst/>
            </a:prstGeom>
          </p:spPr>
          <p:txBody>
            <a:bodyPr anchor="ctr" rtlCol="false" tIns="50800" lIns="50800" bIns="50800" rIns="50800"/>
            <a:lstStyle/>
            <a:p>
              <a:pPr algn="ctr">
                <a:lnSpc>
                  <a:spcPts val="3780"/>
                </a:lnSpc>
              </a:pPr>
              <a:r>
                <a:rPr lang="en-US" sz="2700" spc="135">
                  <a:solidFill>
                    <a:srgbClr val="2BA98E"/>
                  </a:solidFill>
                  <a:latin typeface="DM Sans Bold"/>
                  <a:ea typeface="DM Sans Bold"/>
                  <a:cs typeface="DM Sans Bold"/>
                  <a:sym typeface="DM Sans Bold"/>
                </a:rPr>
                <a:t>MODEL TRAINING</a:t>
              </a:r>
            </a:p>
          </p:txBody>
        </p:sp>
      </p:grpSp>
      <p:sp>
        <p:nvSpPr>
          <p:cNvPr name="TextBox 9" id="9"/>
          <p:cNvSpPr txBox="true"/>
          <p:nvPr/>
        </p:nvSpPr>
        <p:spPr>
          <a:xfrm rot="0">
            <a:off x="3121606" y="3613302"/>
            <a:ext cx="12044788" cy="2371712"/>
          </a:xfrm>
          <a:prstGeom prst="rect">
            <a:avLst/>
          </a:prstGeom>
        </p:spPr>
        <p:txBody>
          <a:bodyPr anchor="t" rtlCol="false" tIns="0" lIns="0" bIns="0" rIns="0">
            <a:spAutoFit/>
          </a:bodyPr>
          <a:lstStyle/>
          <a:p>
            <a:pPr algn="ctr">
              <a:lnSpc>
                <a:spcPts val="6300"/>
              </a:lnSpc>
            </a:pPr>
            <a:r>
              <a:rPr lang="en-US" sz="4500">
                <a:solidFill>
                  <a:srgbClr val="FDFDFD"/>
                </a:solidFill>
                <a:latin typeface="Canva Sans"/>
                <a:ea typeface="Canva Sans"/>
                <a:cs typeface="Canva Sans"/>
                <a:sym typeface="Canva Sans"/>
              </a:rPr>
              <a:t>Split the data into training and testing sets. </a:t>
            </a:r>
          </a:p>
          <a:p>
            <a:pPr algn="ctr">
              <a:lnSpc>
                <a:spcPts val="6300"/>
              </a:lnSpc>
            </a:pPr>
            <a:r>
              <a:rPr lang="en-US" sz="4500">
                <a:solidFill>
                  <a:srgbClr val="FDFDFD"/>
                </a:solidFill>
                <a:latin typeface="Canva Sans"/>
                <a:ea typeface="Canva Sans"/>
                <a:cs typeface="Canva Sans"/>
                <a:sym typeface="Canva Sans"/>
              </a:rPr>
              <a:t>Train the K-Nearest Neighbors (KNN) model using the training set.</a:t>
            </a:r>
          </a:p>
        </p:txBody>
      </p:sp>
      <p:sp>
        <p:nvSpPr>
          <p:cNvPr name="Freeform 10" id="10"/>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3"/>
            <a:stretch>
              <a:fillRect l="0" t="0" r="0" b="0"/>
            </a:stretch>
          </a:blipFill>
        </p:spPr>
      </p:sp>
    </p:spTree>
  </p:cSld>
  <p:clrMapOvr>
    <a:masterClrMapping/>
  </p:clrMapOvr>
  <p:transition spd="fast">
    <p:fade/>
  </p:transition>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747" r="0" b="-747"/>
            </a:stretch>
          </a:blipFill>
        </p:spPr>
      </p:sp>
      <p:grpSp>
        <p:nvGrpSpPr>
          <p:cNvPr name="Group 3" id="3"/>
          <p:cNvGrpSpPr/>
          <p:nvPr/>
        </p:nvGrpSpPr>
        <p:grpSpPr>
          <a:xfrm rot="0">
            <a:off x="-676036" y="-1418912"/>
            <a:ext cx="19721641" cy="12521864"/>
            <a:chOff x="0" y="0"/>
            <a:chExt cx="5194177" cy="3297939"/>
          </a:xfrm>
        </p:grpSpPr>
        <p:sp>
          <p:nvSpPr>
            <p:cNvPr name="Freeform 4" id="4"/>
            <p:cNvSpPr/>
            <p:nvPr/>
          </p:nvSpPr>
          <p:spPr>
            <a:xfrm flipH="false" flipV="false" rot="0">
              <a:off x="0" y="0"/>
              <a:ext cx="5194177" cy="3297939"/>
            </a:xfrm>
            <a:custGeom>
              <a:avLst/>
              <a:gdLst/>
              <a:ahLst/>
              <a:cxnLst/>
              <a:rect r="r" b="b" t="t" l="l"/>
              <a:pathLst>
                <a:path h="3297939" w="5194177">
                  <a:moveTo>
                    <a:pt x="20021" y="0"/>
                  </a:moveTo>
                  <a:lnTo>
                    <a:pt x="5174157" y="0"/>
                  </a:lnTo>
                  <a:cubicBezTo>
                    <a:pt x="5185214" y="0"/>
                    <a:pt x="5194177" y="8964"/>
                    <a:pt x="5194177" y="20021"/>
                  </a:cubicBezTo>
                  <a:lnTo>
                    <a:pt x="5194177" y="3277919"/>
                  </a:lnTo>
                  <a:cubicBezTo>
                    <a:pt x="5194177" y="3288976"/>
                    <a:pt x="5185214" y="3297939"/>
                    <a:pt x="5174157" y="3297939"/>
                  </a:cubicBezTo>
                  <a:lnTo>
                    <a:pt x="20021" y="3297939"/>
                  </a:lnTo>
                  <a:cubicBezTo>
                    <a:pt x="8964" y="3297939"/>
                    <a:pt x="0" y="3288976"/>
                    <a:pt x="0" y="3277919"/>
                  </a:cubicBezTo>
                  <a:lnTo>
                    <a:pt x="0" y="20021"/>
                  </a:lnTo>
                  <a:cubicBezTo>
                    <a:pt x="0" y="8964"/>
                    <a:pt x="8964" y="0"/>
                    <a:pt x="20021" y="0"/>
                  </a:cubicBezTo>
                  <a:close/>
                </a:path>
              </a:pathLst>
            </a:custGeom>
            <a:solidFill>
              <a:srgbClr val="2BA98E">
                <a:alpha val="88627"/>
              </a:srgbClr>
            </a:solidFill>
          </p:spPr>
        </p:sp>
        <p:sp>
          <p:nvSpPr>
            <p:cNvPr name="TextBox 5" id="5"/>
            <p:cNvSpPr txBox="true"/>
            <p:nvPr/>
          </p:nvSpPr>
          <p:spPr>
            <a:xfrm>
              <a:off x="0" y="-28575"/>
              <a:ext cx="5194177" cy="3326514"/>
            </a:xfrm>
            <a:prstGeom prst="rect">
              <a:avLst/>
            </a:prstGeom>
          </p:spPr>
          <p:txBody>
            <a:bodyPr anchor="ctr" rtlCol="false" tIns="50800" lIns="50800" bIns="50800" rIns="50800"/>
            <a:lstStyle/>
            <a:p>
              <a:pPr algn="ctr">
                <a:lnSpc>
                  <a:spcPts val="2380"/>
                </a:lnSpc>
              </a:pPr>
            </a:p>
          </p:txBody>
        </p:sp>
      </p:grpSp>
      <p:grpSp>
        <p:nvGrpSpPr>
          <p:cNvPr name="Group 6" id="6"/>
          <p:cNvGrpSpPr/>
          <p:nvPr/>
        </p:nvGrpSpPr>
        <p:grpSpPr>
          <a:xfrm rot="0">
            <a:off x="-676036" y="478888"/>
            <a:ext cx="8667153" cy="1099623"/>
            <a:chOff x="0" y="0"/>
            <a:chExt cx="2282707" cy="289613"/>
          </a:xfrm>
        </p:grpSpPr>
        <p:sp>
          <p:nvSpPr>
            <p:cNvPr name="Freeform 7" id="7"/>
            <p:cNvSpPr/>
            <p:nvPr/>
          </p:nvSpPr>
          <p:spPr>
            <a:xfrm flipH="false" flipV="false" rot="0">
              <a:off x="0" y="0"/>
              <a:ext cx="2282707" cy="289613"/>
            </a:xfrm>
            <a:custGeom>
              <a:avLst/>
              <a:gdLst/>
              <a:ahLst/>
              <a:cxnLst/>
              <a:rect r="r" b="b" t="t" l="l"/>
              <a:pathLst>
                <a:path h="289613" w="2282707">
                  <a:moveTo>
                    <a:pt x="45556" y="0"/>
                  </a:moveTo>
                  <a:lnTo>
                    <a:pt x="2237151" y="0"/>
                  </a:lnTo>
                  <a:cubicBezTo>
                    <a:pt x="2249233" y="0"/>
                    <a:pt x="2260821" y="4800"/>
                    <a:pt x="2269364" y="13343"/>
                  </a:cubicBezTo>
                  <a:cubicBezTo>
                    <a:pt x="2277907" y="21886"/>
                    <a:pt x="2282707" y="33474"/>
                    <a:pt x="2282707" y="45556"/>
                  </a:cubicBezTo>
                  <a:lnTo>
                    <a:pt x="2282707" y="244057"/>
                  </a:lnTo>
                  <a:cubicBezTo>
                    <a:pt x="2282707" y="256139"/>
                    <a:pt x="2277907" y="267726"/>
                    <a:pt x="2269364" y="276270"/>
                  </a:cubicBezTo>
                  <a:cubicBezTo>
                    <a:pt x="2260821" y="284813"/>
                    <a:pt x="2249233" y="289613"/>
                    <a:pt x="2237151" y="289613"/>
                  </a:cubicBezTo>
                  <a:lnTo>
                    <a:pt x="45556" y="289613"/>
                  </a:lnTo>
                  <a:cubicBezTo>
                    <a:pt x="33474" y="289613"/>
                    <a:pt x="21886" y="284813"/>
                    <a:pt x="13343" y="276270"/>
                  </a:cubicBezTo>
                  <a:cubicBezTo>
                    <a:pt x="4800" y="267726"/>
                    <a:pt x="0" y="256139"/>
                    <a:pt x="0" y="244057"/>
                  </a:cubicBezTo>
                  <a:lnTo>
                    <a:pt x="0" y="45556"/>
                  </a:lnTo>
                  <a:cubicBezTo>
                    <a:pt x="0" y="33474"/>
                    <a:pt x="4800" y="21886"/>
                    <a:pt x="13343" y="13343"/>
                  </a:cubicBezTo>
                  <a:cubicBezTo>
                    <a:pt x="21886" y="4800"/>
                    <a:pt x="33474" y="0"/>
                    <a:pt x="45556" y="0"/>
                  </a:cubicBezTo>
                  <a:close/>
                </a:path>
              </a:pathLst>
            </a:custGeom>
            <a:solidFill>
              <a:srgbClr val="FFFFFF"/>
            </a:solidFill>
          </p:spPr>
        </p:sp>
        <p:sp>
          <p:nvSpPr>
            <p:cNvPr name="TextBox 8" id="8"/>
            <p:cNvSpPr txBox="true"/>
            <p:nvPr/>
          </p:nvSpPr>
          <p:spPr>
            <a:xfrm>
              <a:off x="0" y="-47625"/>
              <a:ext cx="2282707" cy="337238"/>
            </a:xfrm>
            <a:prstGeom prst="rect">
              <a:avLst/>
            </a:prstGeom>
          </p:spPr>
          <p:txBody>
            <a:bodyPr anchor="ctr" rtlCol="false" tIns="50800" lIns="50800" bIns="50800" rIns="50800"/>
            <a:lstStyle/>
            <a:p>
              <a:pPr algn="ctr">
                <a:lnSpc>
                  <a:spcPts val="3780"/>
                </a:lnSpc>
              </a:pPr>
              <a:r>
                <a:rPr lang="en-US" sz="2700" spc="135">
                  <a:solidFill>
                    <a:srgbClr val="2BA98E"/>
                  </a:solidFill>
                  <a:latin typeface="DM Sans Bold"/>
                  <a:ea typeface="DM Sans Bold"/>
                  <a:cs typeface="DM Sans Bold"/>
                  <a:sym typeface="DM Sans Bold"/>
                </a:rPr>
                <a:t>USER INTERACTION CHECK</a:t>
              </a:r>
            </a:p>
          </p:txBody>
        </p:sp>
      </p:grpSp>
      <p:sp>
        <p:nvSpPr>
          <p:cNvPr name="TextBox 9" id="9"/>
          <p:cNvSpPr txBox="true"/>
          <p:nvPr/>
        </p:nvSpPr>
        <p:spPr>
          <a:xfrm rot="0">
            <a:off x="3079621" y="4013352"/>
            <a:ext cx="12210328" cy="1571612"/>
          </a:xfrm>
          <a:prstGeom prst="rect">
            <a:avLst/>
          </a:prstGeom>
        </p:spPr>
        <p:txBody>
          <a:bodyPr anchor="t" rtlCol="false" tIns="0" lIns="0" bIns="0" rIns="0">
            <a:spAutoFit/>
          </a:bodyPr>
          <a:lstStyle/>
          <a:p>
            <a:pPr algn="ctr">
              <a:lnSpc>
                <a:spcPts val="6300"/>
              </a:lnSpc>
            </a:pPr>
            <a:r>
              <a:rPr lang="en-US" sz="4500">
                <a:solidFill>
                  <a:srgbClr val="FDFDFD"/>
                </a:solidFill>
                <a:latin typeface="Canva Sans"/>
                <a:ea typeface="Canva Sans"/>
                <a:cs typeface="Canva Sans"/>
                <a:sym typeface="Canva Sans"/>
              </a:rPr>
              <a:t>Check if the user has previous interactions.</a:t>
            </a:r>
          </a:p>
          <a:p>
            <a:pPr algn="ctr">
              <a:lnSpc>
                <a:spcPts val="6300"/>
              </a:lnSpc>
            </a:pPr>
            <a:r>
              <a:rPr lang="en-US" sz="4500">
                <a:solidFill>
                  <a:srgbClr val="FDFDFD"/>
                </a:solidFill>
                <a:latin typeface="Canva Sans"/>
                <a:ea typeface="Canva Sans"/>
                <a:cs typeface="Canva Sans"/>
                <a:sym typeface="Canva Sans"/>
              </a:rPr>
              <a:t> If not, recommend popular products.</a:t>
            </a:r>
          </a:p>
        </p:txBody>
      </p:sp>
      <p:sp>
        <p:nvSpPr>
          <p:cNvPr name="Freeform 10" id="10"/>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3"/>
            <a:stretch>
              <a:fillRect l="0" t="0" r="0" b="0"/>
            </a:stretch>
          </a:blipFill>
        </p:spPr>
      </p:sp>
    </p:spTree>
  </p:cSld>
  <p:clrMapOvr>
    <a:masterClrMapping/>
  </p:clrMapOvr>
  <p:transition spd="fast">
    <p:fade/>
  </p:transition>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747" r="0" b="-747"/>
            </a:stretch>
          </a:blipFill>
        </p:spPr>
      </p:sp>
      <p:grpSp>
        <p:nvGrpSpPr>
          <p:cNvPr name="Group 3" id="3"/>
          <p:cNvGrpSpPr/>
          <p:nvPr/>
        </p:nvGrpSpPr>
        <p:grpSpPr>
          <a:xfrm rot="0">
            <a:off x="-676036" y="-1418912"/>
            <a:ext cx="19721641" cy="12521864"/>
            <a:chOff x="0" y="0"/>
            <a:chExt cx="5194177" cy="3297939"/>
          </a:xfrm>
        </p:grpSpPr>
        <p:sp>
          <p:nvSpPr>
            <p:cNvPr name="Freeform 4" id="4"/>
            <p:cNvSpPr/>
            <p:nvPr/>
          </p:nvSpPr>
          <p:spPr>
            <a:xfrm flipH="false" flipV="false" rot="0">
              <a:off x="0" y="0"/>
              <a:ext cx="5194177" cy="3297939"/>
            </a:xfrm>
            <a:custGeom>
              <a:avLst/>
              <a:gdLst/>
              <a:ahLst/>
              <a:cxnLst/>
              <a:rect r="r" b="b" t="t" l="l"/>
              <a:pathLst>
                <a:path h="3297939" w="5194177">
                  <a:moveTo>
                    <a:pt x="20021" y="0"/>
                  </a:moveTo>
                  <a:lnTo>
                    <a:pt x="5174157" y="0"/>
                  </a:lnTo>
                  <a:cubicBezTo>
                    <a:pt x="5185214" y="0"/>
                    <a:pt x="5194177" y="8964"/>
                    <a:pt x="5194177" y="20021"/>
                  </a:cubicBezTo>
                  <a:lnTo>
                    <a:pt x="5194177" y="3277919"/>
                  </a:lnTo>
                  <a:cubicBezTo>
                    <a:pt x="5194177" y="3288976"/>
                    <a:pt x="5185214" y="3297939"/>
                    <a:pt x="5174157" y="3297939"/>
                  </a:cubicBezTo>
                  <a:lnTo>
                    <a:pt x="20021" y="3297939"/>
                  </a:lnTo>
                  <a:cubicBezTo>
                    <a:pt x="8964" y="3297939"/>
                    <a:pt x="0" y="3288976"/>
                    <a:pt x="0" y="3277919"/>
                  </a:cubicBezTo>
                  <a:lnTo>
                    <a:pt x="0" y="20021"/>
                  </a:lnTo>
                  <a:cubicBezTo>
                    <a:pt x="0" y="8964"/>
                    <a:pt x="8964" y="0"/>
                    <a:pt x="20021" y="0"/>
                  </a:cubicBezTo>
                  <a:close/>
                </a:path>
              </a:pathLst>
            </a:custGeom>
            <a:solidFill>
              <a:srgbClr val="2BA98E">
                <a:alpha val="88627"/>
              </a:srgbClr>
            </a:solidFill>
          </p:spPr>
        </p:sp>
        <p:sp>
          <p:nvSpPr>
            <p:cNvPr name="TextBox 5" id="5"/>
            <p:cNvSpPr txBox="true"/>
            <p:nvPr/>
          </p:nvSpPr>
          <p:spPr>
            <a:xfrm>
              <a:off x="0" y="-28575"/>
              <a:ext cx="5194177" cy="3326514"/>
            </a:xfrm>
            <a:prstGeom prst="rect">
              <a:avLst/>
            </a:prstGeom>
          </p:spPr>
          <p:txBody>
            <a:bodyPr anchor="ctr" rtlCol="false" tIns="50800" lIns="50800" bIns="50800" rIns="50800"/>
            <a:lstStyle/>
            <a:p>
              <a:pPr algn="ctr">
                <a:lnSpc>
                  <a:spcPts val="2380"/>
                </a:lnSpc>
              </a:pPr>
            </a:p>
          </p:txBody>
        </p:sp>
      </p:grpSp>
      <p:grpSp>
        <p:nvGrpSpPr>
          <p:cNvPr name="Group 6" id="6"/>
          <p:cNvGrpSpPr/>
          <p:nvPr/>
        </p:nvGrpSpPr>
        <p:grpSpPr>
          <a:xfrm rot="0">
            <a:off x="-676036" y="478888"/>
            <a:ext cx="8667153" cy="1099623"/>
            <a:chOff x="0" y="0"/>
            <a:chExt cx="2282707" cy="289613"/>
          </a:xfrm>
        </p:grpSpPr>
        <p:sp>
          <p:nvSpPr>
            <p:cNvPr name="Freeform 7" id="7"/>
            <p:cNvSpPr/>
            <p:nvPr/>
          </p:nvSpPr>
          <p:spPr>
            <a:xfrm flipH="false" flipV="false" rot="0">
              <a:off x="0" y="0"/>
              <a:ext cx="2282707" cy="289613"/>
            </a:xfrm>
            <a:custGeom>
              <a:avLst/>
              <a:gdLst/>
              <a:ahLst/>
              <a:cxnLst/>
              <a:rect r="r" b="b" t="t" l="l"/>
              <a:pathLst>
                <a:path h="289613" w="2282707">
                  <a:moveTo>
                    <a:pt x="45556" y="0"/>
                  </a:moveTo>
                  <a:lnTo>
                    <a:pt x="2237151" y="0"/>
                  </a:lnTo>
                  <a:cubicBezTo>
                    <a:pt x="2249233" y="0"/>
                    <a:pt x="2260821" y="4800"/>
                    <a:pt x="2269364" y="13343"/>
                  </a:cubicBezTo>
                  <a:cubicBezTo>
                    <a:pt x="2277907" y="21886"/>
                    <a:pt x="2282707" y="33474"/>
                    <a:pt x="2282707" y="45556"/>
                  </a:cubicBezTo>
                  <a:lnTo>
                    <a:pt x="2282707" y="244057"/>
                  </a:lnTo>
                  <a:cubicBezTo>
                    <a:pt x="2282707" y="256139"/>
                    <a:pt x="2277907" y="267726"/>
                    <a:pt x="2269364" y="276270"/>
                  </a:cubicBezTo>
                  <a:cubicBezTo>
                    <a:pt x="2260821" y="284813"/>
                    <a:pt x="2249233" y="289613"/>
                    <a:pt x="2237151" y="289613"/>
                  </a:cubicBezTo>
                  <a:lnTo>
                    <a:pt x="45556" y="289613"/>
                  </a:lnTo>
                  <a:cubicBezTo>
                    <a:pt x="33474" y="289613"/>
                    <a:pt x="21886" y="284813"/>
                    <a:pt x="13343" y="276270"/>
                  </a:cubicBezTo>
                  <a:cubicBezTo>
                    <a:pt x="4800" y="267726"/>
                    <a:pt x="0" y="256139"/>
                    <a:pt x="0" y="244057"/>
                  </a:cubicBezTo>
                  <a:lnTo>
                    <a:pt x="0" y="45556"/>
                  </a:lnTo>
                  <a:cubicBezTo>
                    <a:pt x="0" y="33474"/>
                    <a:pt x="4800" y="21886"/>
                    <a:pt x="13343" y="13343"/>
                  </a:cubicBezTo>
                  <a:cubicBezTo>
                    <a:pt x="21886" y="4800"/>
                    <a:pt x="33474" y="0"/>
                    <a:pt x="45556" y="0"/>
                  </a:cubicBezTo>
                  <a:close/>
                </a:path>
              </a:pathLst>
            </a:custGeom>
            <a:solidFill>
              <a:srgbClr val="FFFFFF"/>
            </a:solidFill>
          </p:spPr>
        </p:sp>
        <p:sp>
          <p:nvSpPr>
            <p:cNvPr name="TextBox 8" id="8"/>
            <p:cNvSpPr txBox="true"/>
            <p:nvPr/>
          </p:nvSpPr>
          <p:spPr>
            <a:xfrm>
              <a:off x="0" y="-47625"/>
              <a:ext cx="2282707" cy="337238"/>
            </a:xfrm>
            <a:prstGeom prst="rect">
              <a:avLst/>
            </a:prstGeom>
          </p:spPr>
          <p:txBody>
            <a:bodyPr anchor="ctr" rtlCol="false" tIns="50800" lIns="50800" bIns="50800" rIns="50800"/>
            <a:lstStyle/>
            <a:p>
              <a:pPr algn="ctr">
                <a:lnSpc>
                  <a:spcPts val="3780"/>
                </a:lnSpc>
              </a:pPr>
              <a:r>
                <a:rPr lang="en-US" sz="2700" spc="135">
                  <a:solidFill>
                    <a:srgbClr val="2BA98E"/>
                  </a:solidFill>
                  <a:latin typeface="DM Sans Bold"/>
                  <a:ea typeface="DM Sans Bold"/>
                  <a:cs typeface="DM Sans Bold"/>
                  <a:sym typeface="DM Sans Bold"/>
                </a:rPr>
                <a:t>GENERATING RECOMMENDATIONS</a:t>
              </a:r>
            </a:p>
          </p:txBody>
        </p:sp>
      </p:grpSp>
      <p:sp>
        <p:nvSpPr>
          <p:cNvPr name="TextBox 9" id="9"/>
          <p:cNvSpPr txBox="true"/>
          <p:nvPr/>
        </p:nvSpPr>
        <p:spPr>
          <a:xfrm rot="0">
            <a:off x="3623537" y="3613302"/>
            <a:ext cx="11122495" cy="2371712"/>
          </a:xfrm>
          <a:prstGeom prst="rect">
            <a:avLst/>
          </a:prstGeom>
        </p:spPr>
        <p:txBody>
          <a:bodyPr anchor="t" rtlCol="false" tIns="0" lIns="0" bIns="0" rIns="0">
            <a:spAutoFit/>
          </a:bodyPr>
          <a:lstStyle/>
          <a:p>
            <a:pPr algn="ctr">
              <a:lnSpc>
                <a:spcPts val="6300"/>
              </a:lnSpc>
            </a:pPr>
            <a:r>
              <a:rPr lang="en-US" sz="4500">
                <a:solidFill>
                  <a:srgbClr val="FDFDFD"/>
                </a:solidFill>
                <a:latin typeface="Canva Sans"/>
                <a:ea typeface="Canva Sans"/>
                <a:cs typeface="Canva Sans"/>
                <a:sym typeface="Canva Sans"/>
              </a:rPr>
              <a:t>If the user has interacted with products before, use the trained model to find similar products.</a:t>
            </a:r>
          </a:p>
        </p:txBody>
      </p:sp>
      <p:sp>
        <p:nvSpPr>
          <p:cNvPr name="Freeform 10" id="10"/>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3"/>
            <a:stretch>
              <a:fillRect l="0" t="0" r="0" b="0"/>
            </a:stretch>
          </a:blipFill>
        </p:spPr>
      </p:sp>
    </p:spTree>
  </p:cSld>
  <p:clrMapOvr>
    <a:masterClrMapping/>
  </p:clrMapOvr>
  <p:transition spd="fast">
    <p:fade/>
  </p:transition>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p:spPr>
      </p:sp>
      <p:grpSp>
        <p:nvGrpSpPr>
          <p:cNvPr name="Group 3" id="3"/>
          <p:cNvGrpSpPr/>
          <p:nvPr/>
        </p:nvGrpSpPr>
        <p:grpSpPr>
          <a:xfrm rot="0">
            <a:off x="-676036" y="-1418912"/>
            <a:ext cx="19721641" cy="12521864"/>
            <a:chOff x="0" y="0"/>
            <a:chExt cx="5194177" cy="3297939"/>
          </a:xfrm>
        </p:grpSpPr>
        <p:sp>
          <p:nvSpPr>
            <p:cNvPr name="Freeform 4" id="4"/>
            <p:cNvSpPr/>
            <p:nvPr/>
          </p:nvSpPr>
          <p:spPr>
            <a:xfrm flipH="false" flipV="false" rot="0">
              <a:off x="0" y="0"/>
              <a:ext cx="5194177" cy="3297939"/>
            </a:xfrm>
            <a:custGeom>
              <a:avLst/>
              <a:gdLst/>
              <a:ahLst/>
              <a:cxnLst/>
              <a:rect r="r" b="b" t="t" l="l"/>
              <a:pathLst>
                <a:path h="3297939" w="5194177">
                  <a:moveTo>
                    <a:pt x="20021" y="0"/>
                  </a:moveTo>
                  <a:lnTo>
                    <a:pt x="5174157" y="0"/>
                  </a:lnTo>
                  <a:cubicBezTo>
                    <a:pt x="5185214" y="0"/>
                    <a:pt x="5194177" y="8964"/>
                    <a:pt x="5194177" y="20021"/>
                  </a:cubicBezTo>
                  <a:lnTo>
                    <a:pt x="5194177" y="3277919"/>
                  </a:lnTo>
                  <a:cubicBezTo>
                    <a:pt x="5194177" y="3288976"/>
                    <a:pt x="5185214" y="3297939"/>
                    <a:pt x="5174157" y="3297939"/>
                  </a:cubicBezTo>
                  <a:lnTo>
                    <a:pt x="20021" y="3297939"/>
                  </a:lnTo>
                  <a:cubicBezTo>
                    <a:pt x="8964" y="3297939"/>
                    <a:pt x="0" y="3288976"/>
                    <a:pt x="0" y="3277919"/>
                  </a:cubicBezTo>
                  <a:lnTo>
                    <a:pt x="0" y="20021"/>
                  </a:lnTo>
                  <a:cubicBezTo>
                    <a:pt x="0" y="8964"/>
                    <a:pt x="8964" y="0"/>
                    <a:pt x="20021" y="0"/>
                  </a:cubicBezTo>
                  <a:close/>
                </a:path>
              </a:pathLst>
            </a:custGeom>
            <a:solidFill>
              <a:srgbClr val="2BA98E">
                <a:alpha val="88627"/>
              </a:srgbClr>
            </a:solidFill>
          </p:spPr>
        </p:sp>
        <p:sp>
          <p:nvSpPr>
            <p:cNvPr name="TextBox 5" id="5"/>
            <p:cNvSpPr txBox="true"/>
            <p:nvPr/>
          </p:nvSpPr>
          <p:spPr>
            <a:xfrm>
              <a:off x="0" y="-28575"/>
              <a:ext cx="5194177" cy="3326514"/>
            </a:xfrm>
            <a:prstGeom prst="rect">
              <a:avLst/>
            </a:prstGeom>
          </p:spPr>
          <p:txBody>
            <a:bodyPr anchor="ctr" rtlCol="false" tIns="50800" lIns="50800" bIns="50800" rIns="50800"/>
            <a:lstStyle/>
            <a:p>
              <a:pPr algn="ctr">
                <a:lnSpc>
                  <a:spcPts val="2380"/>
                </a:lnSpc>
              </a:pPr>
            </a:p>
          </p:txBody>
        </p:sp>
      </p:grpSp>
      <p:grpSp>
        <p:nvGrpSpPr>
          <p:cNvPr name="Group 6" id="6"/>
          <p:cNvGrpSpPr/>
          <p:nvPr/>
        </p:nvGrpSpPr>
        <p:grpSpPr>
          <a:xfrm rot="0">
            <a:off x="-676036" y="478888"/>
            <a:ext cx="8667153" cy="1099623"/>
            <a:chOff x="0" y="0"/>
            <a:chExt cx="2282707" cy="289613"/>
          </a:xfrm>
        </p:grpSpPr>
        <p:sp>
          <p:nvSpPr>
            <p:cNvPr name="Freeform 7" id="7"/>
            <p:cNvSpPr/>
            <p:nvPr/>
          </p:nvSpPr>
          <p:spPr>
            <a:xfrm flipH="false" flipV="false" rot="0">
              <a:off x="0" y="0"/>
              <a:ext cx="2282707" cy="289613"/>
            </a:xfrm>
            <a:custGeom>
              <a:avLst/>
              <a:gdLst/>
              <a:ahLst/>
              <a:cxnLst/>
              <a:rect r="r" b="b" t="t" l="l"/>
              <a:pathLst>
                <a:path h="289613" w="2282707">
                  <a:moveTo>
                    <a:pt x="45556" y="0"/>
                  </a:moveTo>
                  <a:lnTo>
                    <a:pt x="2237151" y="0"/>
                  </a:lnTo>
                  <a:cubicBezTo>
                    <a:pt x="2249233" y="0"/>
                    <a:pt x="2260821" y="4800"/>
                    <a:pt x="2269364" y="13343"/>
                  </a:cubicBezTo>
                  <a:cubicBezTo>
                    <a:pt x="2277907" y="21886"/>
                    <a:pt x="2282707" y="33474"/>
                    <a:pt x="2282707" y="45556"/>
                  </a:cubicBezTo>
                  <a:lnTo>
                    <a:pt x="2282707" y="244057"/>
                  </a:lnTo>
                  <a:cubicBezTo>
                    <a:pt x="2282707" y="256139"/>
                    <a:pt x="2277907" y="267726"/>
                    <a:pt x="2269364" y="276270"/>
                  </a:cubicBezTo>
                  <a:cubicBezTo>
                    <a:pt x="2260821" y="284813"/>
                    <a:pt x="2249233" y="289613"/>
                    <a:pt x="2237151" y="289613"/>
                  </a:cubicBezTo>
                  <a:lnTo>
                    <a:pt x="45556" y="289613"/>
                  </a:lnTo>
                  <a:cubicBezTo>
                    <a:pt x="33474" y="289613"/>
                    <a:pt x="21886" y="284813"/>
                    <a:pt x="13343" y="276270"/>
                  </a:cubicBezTo>
                  <a:cubicBezTo>
                    <a:pt x="4800" y="267726"/>
                    <a:pt x="0" y="256139"/>
                    <a:pt x="0" y="244057"/>
                  </a:cubicBezTo>
                  <a:lnTo>
                    <a:pt x="0" y="45556"/>
                  </a:lnTo>
                  <a:cubicBezTo>
                    <a:pt x="0" y="33474"/>
                    <a:pt x="4800" y="21886"/>
                    <a:pt x="13343" y="13343"/>
                  </a:cubicBezTo>
                  <a:cubicBezTo>
                    <a:pt x="21886" y="4800"/>
                    <a:pt x="33474" y="0"/>
                    <a:pt x="45556" y="0"/>
                  </a:cubicBezTo>
                  <a:close/>
                </a:path>
              </a:pathLst>
            </a:custGeom>
            <a:solidFill>
              <a:srgbClr val="FFFFFF"/>
            </a:solidFill>
          </p:spPr>
        </p:sp>
        <p:sp>
          <p:nvSpPr>
            <p:cNvPr name="TextBox 8" id="8"/>
            <p:cNvSpPr txBox="true"/>
            <p:nvPr/>
          </p:nvSpPr>
          <p:spPr>
            <a:xfrm>
              <a:off x="0" y="-47625"/>
              <a:ext cx="2282707" cy="337238"/>
            </a:xfrm>
            <a:prstGeom prst="rect">
              <a:avLst/>
            </a:prstGeom>
          </p:spPr>
          <p:txBody>
            <a:bodyPr anchor="ctr" rtlCol="false" tIns="50800" lIns="50800" bIns="50800" rIns="50800"/>
            <a:lstStyle/>
            <a:p>
              <a:pPr algn="ctr">
                <a:lnSpc>
                  <a:spcPts val="3780"/>
                </a:lnSpc>
              </a:pPr>
              <a:r>
                <a:rPr lang="en-US" sz="2700" spc="135">
                  <a:solidFill>
                    <a:srgbClr val="2BA98E"/>
                  </a:solidFill>
                  <a:latin typeface="DM Sans Bold"/>
                  <a:ea typeface="DM Sans Bold"/>
                  <a:cs typeface="DM Sans Bold"/>
                  <a:sym typeface="DM Sans Bold"/>
                </a:rPr>
                <a:t>RETURNING RECOMMENDATIONS</a:t>
              </a:r>
            </a:p>
          </p:txBody>
        </p:sp>
      </p:grpSp>
      <p:sp>
        <p:nvSpPr>
          <p:cNvPr name="TextBox 9" id="9"/>
          <p:cNvSpPr txBox="true"/>
          <p:nvPr/>
        </p:nvSpPr>
        <p:spPr>
          <a:xfrm rot="0">
            <a:off x="3582752" y="4013352"/>
            <a:ext cx="11122495" cy="1571612"/>
          </a:xfrm>
          <a:prstGeom prst="rect">
            <a:avLst/>
          </a:prstGeom>
        </p:spPr>
        <p:txBody>
          <a:bodyPr anchor="t" rtlCol="false" tIns="0" lIns="0" bIns="0" rIns="0">
            <a:spAutoFit/>
          </a:bodyPr>
          <a:lstStyle/>
          <a:p>
            <a:pPr algn="ctr">
              <a:lnSpc>
                <a:spcPts val="6300"/>
              </a:lnSpc>
            </a:pPr>
            <a:r>
              <a:rPr lang="en-US" sz="4500">
                <a:solidFill>
                  <a:srgbClr val="FDFDFD"/>
                </a:solidFill>
                <a:latin typeface="Canva Sans"/>
                <a:ea typeface="Canva Sans"/>
                <a:cs typeface="Canva Sans"/>
                <a:sym typeface="Canva Sans"/>
              </a:rPr>
              <a:t>Organize recommended products into a list that can be sent back to the user</a:t>
            </a:r>
          </a:p>
        </p:txBody>
      </p:sp>
      <p:sp>
        <p:nvSpPr>
          <p:cNvPr name="Freeform 10" id="10"/>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3"/>
            <a:stretch>
              <a:fillRect l="0" t="0" r="0" b="0"/>
            </a:stretch>
          </a:blipFill>
        </p:spPr>
      </p:sp>
    </p:spTree>
  </p:cSld>
  <p:clrMapOvr>
    <a:masterClrMapping/>
  </p:clrMapOvr>
  <p:transition spd="fast">
    <p:fade/>
  </p:transition>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grpSp>
        <p:nvGrpSpPr>
          <p:cNvPr name="Group 4" id="4"/>
          <p:cNvGrpSpPr/>
          <p:nvPr/>
        </p:nvGrpSpPr>
        <p:grpSpPr>
          <a:xfrm rot="0">
            <a:off x="11253620" y="8623105"/>
            <a:ext cx="6005680" cy="1270390"/>
            <a:chOff x="0" y="0"/>
            <a:chExt cx="8007573" cy="1693853"/>
          </a:xfrm>
        </p:grpSpPr>
        <p:grpSp>
          <p:nvGrpSpPr>
            <p:cNvPr name="Group 5" id="5"/>
            <p:cNvGrpSpPr/>
            <p:nvPr/>
          </p:nvGrpSpPr>
          <p:grpSpPr>
            <a:xfrm rot="0">
              <a:off x="0" y="0"/>
              <a:ext cx="8007573" cy="1693853"/>
              <a:chOff x="0" y="0"/>
              <a:chExt cx="2367424" cy="500784"/>
            </a:xfrm>
          </p:grpSpPr>
          <p:sp>
            <p:nvSpPr>
              <p:cNvPr name="Freeform 6" id="6"/>
              <p:cNvSpPr/>
              <p:nvPr/>
            </p:nvSpPr>
            <p:spPr>
              <a:xfrm flipH="false" flipV="false" rot="0">
                <a:off x="0" y="0"/>
                <a:ext cx="2367424" cy="500784"/>
              </a:xfrm>
              <a:custGeom>
                <a:avLst/>
                <a:gdLst/>
                <a:ahLst/>
                <a:cxnLst/>
                <a:rect r="r" b="b" t="t" l="l"/>
                <a:pathLst>
                  <a:path h="500784" w="2367424">
                    <a:moveTo>
                      <a:pt x="0" y="0"/>
                    </a:moveTo>
                    <a:lnTo>
                      <a:pt x="2367424" y="0"/>
                    </a:lnTo>
                    <a:lnTo>
                      <a:pt x="2367424" y="500784"/>
                    </a:lnTo>
                    <a:lnTo>
                      <a:pt x="0" y="500784"/>
                    </a:lnTo>
                    <a:close/>
                  </a:path>
                </a:pathLst>
              </a:custGeom>
              <a:solidFill>
                <a:srgbClr val="FDFDFD"/>
              </a:solidFill>
            </p:spPr>
          </p:sp>
          <p:sp>
            <p:nvSpPr>
              <p:cNvPr name="TextBox 7" id="7"/>
              <p:cNvSpPr txBox="true"/>
              <p:nvPr/>
            </p:nvSpPr>
            <p:spPr>
              <a:xfrm>
                <a:off x="0" y="-28575"/>
                <a:ext cx="2367424" cy="529359"/>
              </a:xfrm>
              <a:prstGeom prst="rect">
                <a:avLst/>
              </a:prstGeom>
            </p:spPr>
            <p:txBody>
              <a:bodyPr anchor="ctr" rtlCol="false" tIns="50800" lIns="50800" bIns="50800" rIns="50800"/>
              <a:lstStyle/>
              <a:p>
                <a:pPr algn="ctr">
                  <a:lnSpc>
                    <a:spcPts val="2380"/>
                  </a:lnSpc>
                </a:pPr>
              </a:p>
            </p:txBody>
          </p:sp>
        </p:grpSp>
        <p:sp>
          <p:nvSpPr>
            <p:cNvPr name="TextBox 8" id="8"/>
            <p:cNvSpPr txBox="true"/>
            <p:nvPr/>
          </p:nvSpPr>
          <p:spPr>
            <a:xfrm rot="0">
              <a:off x="185278" y="-66675"/>
              <a:ext cx="7657697" cy="1623497"/>
            </a:xfrm>
            <a:prstGeom prst="rect">
              <a:avLst/>
            </a:prstGeom>
          </p:spPr>
          <p:txBody>
            <a:bodyPr anchor="t" rtlCol="false" tIns="0" lIns="0" bIns="0" rIns="0">
              <a:spAutoFit/>
            </a:bodyPr>
            <a:lstStyle/>
            <a:p>
              <a:pPr algn="ctr">
                <a:lnSpc>
                  <a:spcPts val="4957"/>
                </a:lnSpc>
              </a:pPr>
              <a:r>
                <a:rPr lang="en-US" sz="3541">
                  <a:solidFill>
                    <a:srgbClr val="2BA98E"/>
                  </a:solidFill>
                  <a:latin typeface="Canva Sans Bold"/>
                  <a:ea typeface="Canva Sans Bold"/>
                  <a:cs typeface="Canva Sans Bold"/>
                  <a:sym typeface="Canva Sans Bold"/>
                </a:rPr>
                <a:t>Store Recommendation System</a:t>
              </a:r>
            </a:p>
          </p:txBody>
        </p:sp>
      </p:grpSp>
      <p:sp>
        <p:nvSpPr>
          <p:cNvPr name="Freeform 9" id="9"/>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sp>
        <p:nvSpPr>
          <p:cNvPr name="TextBox 4" id="4"/>
          <p:cNvSpPr txBox="true"/>
          <p:nvPr/>
        </p:nvSpPr>
        <p:spPr>
          <a:xfrm rot="0">
            <a:off x="1028700" y="4572025"/>
            <a:ext cx="4712543" cy="1905003"/>
          </a:xfrm>
          <a:prstGeom prst="rect">
            <a:avLst/>
          </a:prstGeom>
        </p:spPr>
        <p:txBody>
          <a:bodyPr anchor="t" rtlCol="false" tIns="0" lIns="0" bIns="0" rIns="0">
            <a:spAutoFit/>
          </a:bodyPr>
          <a:lstStyle/>
          <a:p>
            <a:pPr algn="l">
              <a:lnSpc>
                <a:spcPts val="4950"/>
              </a:lnSpc>
            </a:pPr>
            <a:r>
              <a:rPr lang="en-US" sz="4500" spc="-225">
                <a:solidFill>
                  <a:srgbClr val="2BA98E"/>
                </a:solidFill>
                <a:latin typeface="DM Sans Bold"/>
                <a:ea typeface="DM Sans Bold"/>
                <a:cs typeface="DM Sans Bold"/>
                <a:sym typeface="DM Sans Bold"/>
              </a:rPr>
              <a:t>Store Recommendation Algorithm</a:t>
            </a:r>
          </a:p>
        </p:txBody>
      </p:sp>
      <p:sp>
        <p:nvSpPr>
          <p:cNvPr name="TextBox 5" id="5"/>
          <p:cNvSpPr txBox="true"/>
          <p:nvPr/>
        </p:nvSpPr>
        <p:spPr>
          <a:xfrm rot="0">
            <a:off x="15875034" y="9216415"/>
            <a:ext cx="1384266" cy="287664"/>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2BA98E"/>
                </a:solidFill>
                <a:latin typeface="DM Sans Bold"/>
                <a:ea typeface="DM Sans Bold"/>
                <a:cs typeface="DM Sans Bold"/>
                <a:sym typeface="DM Sans Bold"/>
              </a:rPr>
              <a:t>NEXT</a:t>
            </a:r>
          </a:p>
        </p:txBody>
      </p:sp>
      <p:grpSp>
        <p:nvGrpSpPr>
          <p:cNvPr name="Group 6" id="6"/>
          <p:cNvGrpSpPr/>
          <p:nvPr/>
        </p:nvGrpSpPr>
        <p:grpSpPr>
          <a:xfrm rot="0">
            <a:off x="6239854" y="3065532"/>
            <a:ext cx="2904146" cy="5557768"/>
            <a:chOff x="0" y="0"/>
            <a:chExt cx="3872195" cy="7410357"/>
          </a:xfrm>
        </p:grpSpPr>
        <p:sp>
          <p:nvSpPr>
            <p:cNvPr name="TextBox 7" id="7"/>
            <p:cNvSpPr txBox="true"/>
            <p:nvPr/>
          </p:nvSpPr>
          <p:spPr>
            <a:xfrm rot="0">
              <a:off x="0" y="-190500"/>
              <a:ext cx="2656918" cy="2222368"/>
            </a:xfrm>
            <a:prstGeom prst="rect">
              <a:avLst/>
            </a:prstGeom>
          </p:spPr>
          <p:txBody>
            <a:bodyPr anchor="t" rtlCol="false" tIns="0" lIns="0" bIns="0" rIns="0">
              <a:spAutoFit/>
            </a:bodyPr>
            <a:lstStyle/>
            <a:p>
              <a:pPr algn="just">
                <a:lnSpc>
                  <a:spcPts val="13999"/>
                </a:lnSpc>
              </a:pPr>
              <a:r>
                <a:rPr lang="en-US" sz="9999" spc="499">
                  <a:solidFill>
                    <a:srgbClr val="2BA98E"/>
                  </a:solidFill>
                  <a:latin typeface="DM Sans"/>
                  <a:ea typeface="DM Sans"/>
                  <a:cs typeface="DM Sans"/>
                  <a:sym typeface="DM Sans"/>
                </a:rPr>
                <a:t>01</a:t>
              </a:r>
            </a:p>
          </p:txBody>
        </p:sp>
        <p:sp>
          <p:nvSpPr>
            <p:cNvPr name="TextBox 8" id="8"/>
            <p:cNvSpPr txBox="true"/>
            <p:nvPr/>
          </p:nvSpPr>
          <p:spPr>
            <a:xfrm rot="0">
              <a:off x="0" y="1990196"/>
              <a:ext cx="3872195" cy="1036531"/>
            </a:xfrm>
            <a:prstGeom prst="rect">
              <a:avLst/>
            </a:prstGeom>
          </p:spPr>
          <p:txBody>
            <a:bodyPr anchor="t" rtlCol="false" tIns="0" lIns="0" bIns="0" rIns="0">
              <a:spAutoFit/>
            </a:bodyPr>
            <a:lstStyle/>
            <a:p>
              <a:pPr algn="l">
                <a:lnSpc>
                  <a:spcPts val="3220"/>
                </a:lnSpc>
              </a:pPr>
              <a:r>
                <a:rPr lang="en-US" sz="2300" spc="-46">
                  <a:solidFill>
                    <a:srgbClr val="2BA98E"/>
                  </a:solidFill>
                  <a:latin typeface="DM Sans Bold"/>
                  <a:ea typeface="DM Sans Bold"/>
                  <a:cs typeface="DM Sans Bold"/>
                  <a:sym typeface="DM Sans Bold"/>
                </a:rPr>
                <a:t>Data Collection and Preparation</a:t>
              </a:r>
            </a:p>
          </p:txBody>
        </p:sp>
        <p:sp>
          <p:nvSpPr>
            <p:cNvPr name="TextBox 9" id="9"/>
            <p:cNvSpPr txBox="true"/>
            <p:nvPr/>
          </p:nvSpPr>
          <p:spPr>
            <a:xfrm rot="0">
              <a:off x="0" y="3192899"/>
              <a:ext cx="3872195" cy="4217458"/>
            </a:xfrm>
            <a:prstGeom prst="rect">
              <a:avLst/>
            </a:prstGeom>
          </p:spPr>
          <p:txBody>
            <a:bodyPr anchor="t" rtlCol="false" tIns="0" lIns="0" bIns="0" rIns="0">
              <a:spAutoFit/>
            </a:bodyPr>
            <a:lstStyle/>
            <a:p>
              <a:pPr algn="l">
                <a:lnSpc>
                  <a:spcPts val="3200"/>
                </a:lnSpc>
              </a:pPr>
              <a:r>
                <a:rPr lang="en-US" sz="2000">
                  <a:solidFill>
                    <a:srgbClr val="737373"/>
                  </a:solidFill>
                  <a:latin typeface="DM Sans"/>
                  <a:ea typeface="DM Sans"/>
                  <a:cs typeface="DM Sans"/>
                  <a:sym typeface="DM Sans"/>
                </a:rPr>
                <a:t>The algorithm gathers user-store interactions and store ratings from approved orders. It collects user IDs, store IDs, and average ratings, then organizes this data into a table.</a:t>
              </a:r>
            </a:p>
          </p:txBody>
        </p:sp>
      </p:grpSp>
      <p:grpSp>
        <p:nvGrpSpPr>
          <p:cNvPr name="Group 10" id="10"/>
          <p:cNvGrpSpPr/>
          <p:nvPr/>
        </p:nvGrpSpPr>
        <p:grpSpPr>
          <a:xfrm rot="0">
            <a:off x="10385051" y="3071783"/>
            <a:ext cx="2904146" cy="5669627"/>
            <a:chOff x="0" y="0"/>
            <a:chExt cx="3872195" cy="7559503"/>
          </a:xfrm>
        </p:grpSpPr>
        <p:sp>
          <p:nvSpPr>
            <p:cNvPr name="TextBox 11" id="11"/>
            <p:cNvSpPr txBox="true"/>
            <p:nvPr/>
          </p:nvSpPr>
          <p:spPr>
            <a:xfrm rot="0">
              <a:off x="0" y="-190500"/>
              <a:ext cx="2656918" cy="2214033"/>
            </a:xfrm>
            <a:prstGeom prst="rect">
              <a:avLst/>
            </a:prstGeom>
          </p:spPr>
          <p:txBody>
            <a:bodyPr anchor="t" rtlCol="false" tIns="0" lIns="0" bIns="0" rIns="0">
              <a:spAutoFit/>
            </a:bodyPr>
            <a:lstStyle/>
            <a:p>
              <a:pPr algn="just">
                <a:lnSpc>
                  <a:spcPts val="13999"/>
                </a:lnSpc>
              </a:pPr>
              <a:r>
                <a:rPr lang="en-US" sz="9999" spc="499">
                  <a:solidFill>
                    <a:srgbClr val="2BA98E"/>
                  </a:solidFill>
                  <a:latin typeface="DM Sans"/>
                  <a:ea typeface="DM Sans"/>
                  <a:cs typeface="DM Sans"/>
                  <a:sym typeface="DM Sans"/>
                </a:rPr>
                <a:t>02</a:t>
              </a:r>
            </a:p>
          </p:txBody>
        </p:sp>
        <p:sp>
          <p:nvSpPr>
            <p:cNvPr name="TextBox 12" id="12"/>
            <p:cNvSpPr txBox="true"/>
            <p:nvPr/>
          </p:nvSpPr>
          <p:spPr>
            <a:xfrm rot="0">
              <a:off x="0" y="1981862"/>
              <a:ext cx="3872195" cy="503131"/>
            </a:xfrm>
            <a:prstGeom prst="rect">
              <a:avLst/>
            </a:prstGeom>
          </p:spPr>
          <p:txBody>
            <a:bodyPr anchor="t" rtlCol="false" tIns="0" lIns="0" bIns="0" rIns="0">
              <a:spAutoFit/>
            </a:bodyPr>
            <a:lstStyle/>
            <a:p>
              <a:pPr algn="l">
                <a:lnSpc>
                  <a:spcPts val="3220"/>
                </a:lnSpc>
              </a:pPr>
              <a:r>
                <a:rPr lang="en-US" sz="2300" spc="-46">
                  <a:solidFill>
                    <a:srgbClr val="2BA98E"/>
                  </a:solidFill>
                  <a:latin typeface="DM Sans Bold"/>
                  <a:ea typeface="DM Sans Bold"/>
                  <a:cs typeface="DM Sans Bold"/>
                  <a:sym typeface="DM Sans Bold"/>
                </a:rPr>
                <a:t>Model Training</a:t>
              </a:r>
            </a:p>
          </p:txBody>
        </p:sp>
        <p:sp>
          <p:nvSpPr>
            <p:cNvPr name="TextBox 13" id="13"/>
            <p:cNvSpPr txBox="true"/>
            <p:nvPr/>
          </p:nvSpPr>
          <p:spPr>
            <a:xfrm rot="0">
              <a:off x="0" y="2651164"/>
              <a:ext cx="3872195" cy="4908339"/>
            </a:xfrm>
            <a:prstGeom prst="rect">
              <a:avLst/>
            </a:prstGeom>
          </p:spPr>
          <p:txBody>
            <a:bodyPr anchor="t" rtlCol="false" tIns="0" lIns="0" bIns="0" rIns="0">
              <a:spAutoFit/>
            </a:bodyPr>
            <a:lstStyle/>
            <a:p>
              <a:pPr algn="l">
                <a:lnSpc>
                  <a:spcPts val="3679"/>
                </a:lnSpc>
              </a:pPr>
              <a:r>
                <a:rPr lang="en-US" sz="2299">
                  <a:solidFill>
                    <a:srgbClr val="737373"/>
                  </a:solidFill>
                  <a:latin typeface="DM Sans"/>
                  <a:ea typeface="DM Sans"/>
                  <a:cs typeface="DM Sans"/>
                  <a:sym typeface="DM Sans"/>
                </a:rPr>
                <a:t>The data is split into training and testing sets. The K-Nearest Neighbors (KNN) algorithm trains on the training set to learn user-store interaction patterns.</a:t>
              </a:r>
            </a:p>
          </p:txBody>
        </p:sp>
      </p:grpSp>
      <p:grpSp>
        <p:nvGrpSpPr>
          <p:cNvPr name="Group 14" id="14"/>
          <p:cNvGrpSpPr/>
          <p:nvPr/>
        </p:nvGrpSpPr>
        <p:grpSpPr>
          <a:xfrm rot="0">
            <a:off x="13765447" y="3071783"/>
            <a:ext cx="3605890" cy="5669627"/>
            <a:chOff x="0" y="0"/>
            <a:chExt cx="4807853" cy="7559503"/>
          </a:xfrm>
        </p:grpSpPr>
        <p:sp>
          <p:nvSpPr>
            <p:cNvPr name="TextBox 15" id="15"/>
            <p:cNvSpPr txBox="true"/>
            <p:nvPr/>
          </p:nvSpPr>
          <p:spPr>
            <a:xfrm rot="0">
              <a:off x="786276" y="-190500"/>
              <a:ext cx="2712066" cy="2256034"/>
            </a:xfrm>
            <a:prstGeom prst="rect">
              <a:avLst/>
            </a:prstGeom>
          </p:spPr>
          <p:txBody>
            <a:bodyPr anchor="t" rtlCol="false" tIns="0" lIns="0" bIns="0" rIns="0">
              <a:spAutoFit/>
            </a:bodyPr>
            <a:lstStyle/>
            <a:p>
              <a:pPr algn="just">
                <a:lnSpc>
                  <a:spcPts val="14290"/>
                </a:lnSpc>
              </a:pPr>
              <a:r>
                <a:rPr lang="en-US" sz="10207" spc="510">
                  <a:solidFill>
                    <a:srgbClr val="2BA98E"/>
                  </a:solidFill>
                  <a:latin typeface="DM Sans"/>
                  <a:ea typeface="DM Sans"/>
                  <a:cs typeface="DM Sans"/>
                  <a:sym typeface="DM Sans"/>
                </a:rPr>
                <a:t>03</a:t>
              </a:r>
            </a:p>
          </p:txBody>
        </p:sp>
        <p:sp>
          <p:nvSpPr>
            <p:cNvPr name="TextBox 16" id="16"/>
            <p:cNvSpPr txBox="true"/>
            <p:nvPr/>
          </p:nvSpPr>
          <p:spPr>
            <a:xfrm rot="0">
              <a:off x="0" y="1952697"/>
              <a:ext cx="4551662" cy="986188"/>
            </a:xfrm>
            <a:prstGeom prst="rect">
              <a:avLst/>
            </a:prstGeom>
          </p:spPr>
          <p:txBody>
            <a:bodyPr anchor="t" rtlCol="false" tIns="0" lIns="0" bIns="0" rIns="0">
              <a:spAutoFit/>
            </a:bodyPr>
            <a:lstStyle/>
            <a:p>
              <a:pPr algn="l">
                <a:lnSpc>
                  <a:spcPts val="3001"/>
                </a:lnSpc>
              </a:pPr>
              <a:r>
                <a:rPr lang="en-US" sz="2143" spc="-42">
                  <a:solidFill>
                    <a:srgbClr val="2BA98E"/>
                  </a:solidFill>
                  <a:latin typeface="DM Sans Bold"/>
                  <a:ea typeface="DM Sans Bold"/>
                  <a:cs typeface="DM Sans Bold"/>
                  <a:sym typeface="DM Sans Bold"/>
                </a:rPr>
                <a:t>Generating and Returning Recommendations</a:t>
              </a:r>
            </a:p>
          </p:txBody>
        </p:sp>
        <p:sp>
          <p:nvSpPr>
            <p:cNvPr name="TextBox 17" id="17"/>
            <p:cNvSpPr txBox="true"/>
            <p:nvPr/>
          </p:nvSpPr>
          <p:spPr>
            <a:xfrm rot="0">
              <a:off x="0" y="3039944"/>
              <a:ext cx="4807853" cy="4519559"/>
            </a:xfrm>
            <a:prstGeom prst="rect">
              <a:avLst/>
            </a:prstGeom>
          </p:spPr>
          <p:txBody>
            <a:bodyPr anchor="t" rtlCol="false" tIns="0" lIns="0" bIns="0" rIns="0">
              <a:spAutoFit/>
            </a:bodyPr>
            <a:lstStyle/>
            <a:p>
              <a:pPr algn="l">
                <a:lnSpc>
                  <a:spcPts val="3038"/>
                </a:lnSpc>
              </a:pPr>
              <a:r>
                <a:rPr lang="en-US" sz="1899">
                  <a:solidFill>
                    <a:srgbClr val="737373"/>
                  </a:solidFill>
                  <a:latin typeface="DM Sans"/>
                  <a:ea typeface="DM Sans"/>
                  <a:cs typeface="DM Sans"/>
                  <a:sym typeface="DM Sans"/>
                </a:rPr>
                <a:t>The algorithm checks for previous user interactions with stores. If none, it recommends popular stores. If interactions exist, it finds similar stores using the trained model. Recommended stores are organized into a list and sent to the user.</a:t>
              </a:r>
            </a:p>
          </p:txBody>
        </p:sp>
      </p:grpSp>
      <p:sp>
        <p:nvSpPr>
          <p:cNvPr name="Freeform 18" id="18"/>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2"/>
            <a:stretch>
              <a:fillRect l="0" t="0" r="0" b="0"/>
            </a:stretch>
          </a:blipFill>
        </p:spPr>
      </p:sp>
    </p:spTree>
  </p:cSld>
  <p:clrMapOvr>
    <a:masterClrMapping/>
  </p:clrMapOvr>
  <p:transition spd="fast">
    <p:fade/>
  </p:transition>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E8E8E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sp>
        <p:nvSpPr>
          <p:cNvPr name="Freeform 2" id="2"/>
          <p:cNvSpPr/>
          <p:nvPr/>
        </p:nvSpPr>
        <p:spPr>
          <a:xfrm flipH="false" flipV="false" rot="0">
            <a:off x="2027546" y="0"/>
            <a:ext cx="14232909" cy="10287000"/>
          </a:xfrm>
          <a:custGeom>
            <a:avLst/>
            <a:gdLst/>
            <a:ahLst/>
            <a:cxnLst/>
            <a:rect r="r" b="b" t="t" l="l"/>
            <a:pathLst>
              <a:path h="10287000" w="14232909">
                <a:moveTo>
                  <a:pt x="0" y="0"/>
                </a:moveTo>
                <a:lnTo>
                  <a:pt x="14232908" y="0"/>
                </a:lnTo>
                <a:lnTo>
                  <a:pt x="14232908" y="10287000"/>
                </a:lnTo>
                <a:lnTo>
                  <a:pt x="0" y="10287000"/>
                </a:lnTo>
                <a:lnTo>
                  <a:pt x="0" y="0"/>
                </a:lnTo>
                <a:close/>
              </a:path>
            </a:pathLst>
          </a:custGeom>
          <a:blipFill>
            <a:blip r:embed="rId2"/>
            <a:stretch>
              <a:fillRect l="0" t="0" r="0" b="0"/>
            </a:stretch>
          </a:blipFill>
        </p:spPr>
      </p:sp>
    </p:spTree>
  </p:cSld>
  <p:clrMapOvr>
    <a:masterClrMapping/>
  </p:clrMapOvr>
  <p:transition spd="fast">
    <p:fade/>
  </p:transition>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
        <p:nvSpPr>
          <p:cNvPr name="TextBox 5" id="5"/>
          <p:cNvSpPr txBox="true"/>
          <p:nvPr/>
        </p:nvSpPr>
        <p:spPr>
          <a:xfrm rot="0">
            <a:off x="1338140" y="3034635"/>
            <a:ext cx="3482340" cy="1792737"/>
          </a:xfrm>
          <a:prstGeom prst="rect">
            <a:avLst/>
          </a:prstGeom>
        </p:spPr>
        <p:txBody>
          <a:bodyPr anchor="t" rtlCol="false" tIns="0" lIns="0" bIns="0" rIns="0">
            <a:spAutoFit/>
          </a:bodyPr>
          <a:lstStyle/>
          <a:p>
            <a:pPr algn="l">
              <a:lnSpc>
                <a:spcPts val="7237"/>
              </a:lnSpc>
            </a:pPr>
            <a:r>
              <a:rPr lang="en-US" sz="5169">
                <a:solidFill>
                  <a:srgbClr val="2BA98E"/>
                </a:solidFill>
                <a:latin typeface="DM Sans Bold"/>
                <a:ea typeface="DM Sans Bold"/>
                <a:cs typeface="DM Sans Bold"/>
                <a:sym typeface="DM Sans Bold"/>
              </a:rPr>
              <a:t>Admin </a:t>
            </a:r>
          </a:p>
          <a:p>
            <a:pPr algn="l">
              <a:lnSpc>
                <a:spcPts val="7237"/>
              </a:lnSpc>
            </a:pPr>
            <a:r>
              <a:rPr lang="en-US" sz="5169">
                <a:solidFill>
                  <a:srgbClr val="2BA98E"/>
                </a:solidFill>
                <a:latin typeface="DM Sans Bold"/>
                <a:ea typeface="DM Sans Bold"/>
                <a:cs typeface="DM Sans Bold"/>
                <a:sym typeface="DM Sans Bold"/>
              </a:rPr>
              <a:t>Dashboard</a:t>
            </a:r>
          </a:p>
        </p:txBody>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sp>
        <p:nvSpPr>
          <p:cNvPr name="Freeform 4" id="4"/>
          <p:cNvSpPr/>
          <p:nvPr/>
        </p:nvSpPr>
        <p:spPr>
          <a:xfrm flipH="false" flipV="false" rot="0">
            <a:off x="4938988" y="3592651"/>
            <a:ext cx="8410024" cy="7081941"/>
          </a:xfrm>
          <a:custGeom>
            <a:avLst/>
            <a:gdLst/>
            <a:ahLst/>
            <a:cxnLst/>
            <a:rect r="r" b="b" t="t" l="l"/>
            <a:pathLst>
              <a:path h="7081941" w="8410024">
                <a:moveTo>
                  <a:pt x="0" y="0"/>
                </a:moveTo>
                <a:lnTo>
                  <a:pt x="8410024" y="0"/>
                </a:lnTo>
                <a:lnTo>
                  <a:pt x="8410024" y="7081941"/>
                </a:lnTo>
                <a:lnTo>
                  <a:pt x="0" y="7081941"/>
                </a:lnTo>
                <a:lnTo>
                  <a:pt x="0" y="0"/>
                </a:lnTo>
                <a:close/>
              </a:path>
            </a:pathLst>
          </a:custGeom>
          <a:blipFill>
            <a:blip r:embed="rId2"/>
            <a:stretch>
              <a:fillRect l="0" t="0" r="0" b="0"/>
            </a:stretch>
          </a:blipFill>
        </p:spPr>
      </p:sp>
      <p:grpSp>
        <p:nvGrpSpPr>
          <p:cNvPr name="Group 5" id="5"/>
          <p:cNvGrpSpPr/>
          <p:nvPr/>
        </p:nvGrpSpPr>
        <p:grpSpPr>
          <a:xfrm rot="0">
            <a:off x="5152457" y="3803184"/>
            <a:ext cx="7982971" cy="4487391"/>
            <a:chOff x="0" y="0"/>
            <a:chExt cx="10643961" cy="5983187"/>
          </a:xfrm>
        </p:grpSpPr>
        <p:pic>
          <p:nvPicPr>
            <p:cNvPr name="Picture 6" id="6"/>
            <p:cNvPicPr>
              <a:picLocks noChangeAspect="true"/>
            </p:cNvPicPr>
            <p:nvPr/>
          </p:nvPicPr>
          <p:blipFill>
            <a:blip r:embed="rId3"/>
            <a:srcRect l="2143" t="0" r="2143" b="0"/>
            <a:stretch>
              <a:fillRect/>
            </a:stretch>
          </p:blipFill>
          <p:spPr>
            <a:xfrm flipH="false" flipV="false">
              <a:off x="0" y="0"/>
              <a:ext cx="10643961" cy="5983187"/>
            </a:xfrm>
            <a:prstGeom prst="rect">
              <a:avLst/>
            </a:prstGeom>
          </p:spPr>
        </p:pic>
      </p:grpSp>
      <p:sp>
        <p:nvSpPr>
          <p:cNvPr name="AutoShape 7" id="7"/>
          <p:cNvSpPr/>
          <p:nvPr/>
        </p:nvSpPr>
        <p:spPr>
          <a:xfrm>
            <a:off x="3684601" y="5391150"/>
            <a:ext cx="2508774" cy="0"/>
          </a:xfrm>
          <a:prstGeom prst="line">
            <a:avLst/>
          </a:prstGeom>
          <a:ln cap="rnd" w="19050">
            <a:solidFill>
              <a:srgbClr val="96AEA5"/>
            </a:solidFill>
            <a:prstDash val="solid"/>
            <a:headEnd type="none" len="sm" w="sm"/>
            <a:tailEnd type="oval" len="lg" w="lg"/>
          </a:ln>
        </p:spPr>
      </p:sp>
      <p:sp>
        <p:nvSpPr>
          <p:cNvPr name="AutoShape 8" id="8"/>
          <p:cNvSpPr/>
          <p:nvPr/>
        </p:nvSpPr>
        <p:spPr>
          <a:xfrm flipH="true">
            <a:off x="9144000" y="5153025"/>
            <a:ext cx="4942865" cy="0"/>
          </a:xfrm>
          <a:prstGeom prst="line">
            <a:avLst/>
          </a:prstGeom>
          <a:ln cap="rnd" w="19050">
            <a:solidFill>
              <a:srgbClr val="96AEA5"/>
            </a:solidFill>
            <a:prstDash val="solid"/>
            <a:headEnd type="none" len="sm" w="sm"/>
            <a:tailEnd type="oval" len="lg" w="lg"/>
          </a:ln>
        </p:spPr>
      </p:sp>
      <p:sp>
        <p:nvSpPr>
          <p:cNvPr name="AutoShape 9" id="9"/>
          <p:cNvSpPr/>
          <p:nvPr/>
        </p:nvSpPr>
        <p:spPr>
          <a:xfrm flipH="true">
            <a:off x="11393487" y="7186140"/>
            <a:ext cx="2693321" cy="0"/>
          </a:xfrm>
          <a:prstGeom prst="line">
            <a:avLst/>
          </a:prstGeom>
          <a:ln cap="rnd" w="19050">
            <a:solidFill>
              <a:srgbClr val="96AEA5"/>
            </a:solidFill>
            <a:prstDash val="solid"/>
            <a:headEnd type="none" len="sm" w="sm"/>
            <a:tailEnd type="oval" len="lg" w="lg"/>
          </a:ln>
        </p:spPr>
      </p:sp>
      <p:sp>
        <p:nvSpPr>
          <p:cNvPr name="TextBox 10" id="10"/>
          <p:cNvSpPr txBox="true"/>
          <p:nvPr/>
        </p:nvSpPr>
        <p:spPr>
          <a:xfrm rot="0">
            <a:off x="5604347" y="1076325"/>
            <a:ext cx="6842820" cy="1704975"/>
          </a:xfrm>
          <a:prstGeom prst="rect">
            <a:avLst/>
          </a:prstGeom>
        </p:spPr>
        <p:txBody>
          <a:bodyPr anchor="t" rtlCol="false" tIns="0" lIns="0" bIns="0" rIns="0">
            <a:spAutoFit/>
          </a:bodyPr>
          <a:lstStyle/>
          <a:p>
            <a:pPr algn="ctr">
              <a:lnSpc>
                <a:spcPts val="6600"/>
              </a:lnSpc>
            </a:pPr>
            <a:r>
              <a:rPr lang="en-US" sz="6000" spc="-300">
                <a:solidFill>
                  <a:srgbClr val="2BA98E"/>
                </a:solidFill>
                <a:latin typeface="DM Sans Bold"/>
                <a:ea typeface="DM Sans Bold"/>
                <a:cs typeface="DM Sans Bold"/>
                <a:sym typeface="DM Sans Bold"/>
              </a:rPr>
              <a:t>Users Page Overview</a:t>
            </a:r>
          </a:p>
        </p:txBody>
      </p:sp>
      <p:grpSp>
        <p:nvGrpSpPr>
          <p:cNvPr name="Group 11" id="11"/>
          <p:cNvGrpSpPr/>
          <p:nvPr/>
        </p:nvGrpSpPr>
        <p:grpSpPr>
          <a:xfrm rot="0">
            <a:off x="14241273" y="4014113"/>
            <a:ext cx="3018027" cy="1845944"/>
            <a:chOff x="0" y="0"/>
            <a:chExt cx="4024036" cy="2461259"/>
          </a:xfrm>
        </p:grpSpPr>
        <p:sp>
          <p:nvSpPr>
            <p:cNvPr name="TextBox 12" id="12"/>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Search Users</a:t>
              </a:r>
            </a:p>
          </p:txBody>
        </p:sp>
        <p:sp>
          <p:nvSpPr>
            <p:cNvPr name="TextBox 13" id="13"/>
            <p:cNvSpPr txBox="true"/>
            <p:nvPr/>
          </p:nvSpPr>
          <p:spPr>
            <a:xfrm rot="0">
              <a:off x="0" y="503554"/>
              <a:ext cx="4024036" cy="19577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allows the admin to quickly find specific users by username or email.</a:t>
              </a:r>
            </a:p>
          </p:txBody>
        </p:sp>
      </p:grpSp>
      <p:grpSp>
        <p:nvGrpSpPr>
          <p:cNvPr name="Group 14" id="14"/>
          <p:cNvGrpSpPr/>
          <p:nvPr/>
        </p:nvGrpSpPr>
        <p:grpSpPr>
          <a:xfrm rot="0">
            <a:off x="514174" y="4468178"/>
            <a:ext cx="3018027" cy="1069974"/>
            <a:chOff x="0" y="0"/>
            <a:chExt cx="4024036" cy="1426632"/>
          </a:xfrm>
        </p:grpSpPr>
        <p:sp>
          <p:nvSpPr>
            <p:cNvPr name="TextBox 15" id="15"/>
            <p:cNvSpPr txBox="true"/>
            <p:nvPr/>
          </p:nvSpPr>
          <p:spPr>
            <a:xfrm rot="0">
              <a:off x="0" y="-38100"/>
              <a:ext cx="4024036" cy="418252"/>
            </a:xfrm>
            <a:prstGeom prst="rect">
              <a:avLst/>
            </a:prstGeom>
          </p:spPr>
          <p:txBody>
            <a:bodyPr anchor="t" rtlCol="false" tIns="0" lIns="0" bIns="0" rIns="0">
              <a:spAutoFit/>
            </a:bodyPr>
            <a:lstStyle/>
            <a:p>
              <a:pPr algn="r">
                <a:lnSpc>
                  <a:spcPts val="2660"/>
                </a:lnSpc>
              </a:pPr>
              <a:r>
                <a:rPr lang="en-US" sz="1900" spc="-38">
                  <a:solidFill>
                    <a:srgbClr val="2BA98E"/>
                  </a:solidFill>
                  <a:latin typeface="DM Sans Bold"/>
                  <a:ea typeface="DM Sans Bold"/>
                  <a:cs typeface="DM Sans Bold"/>
                  <a:sym typeface="DM Sans Bold"/>
                </a:rPr>
                <a:t>Create New User :</a:t>
              </a:r>
            </a:p>
          </p:txBody>
        </p:sp>
        <p:sp>
          <p:nvSpPr>
            <p:cNvPr name="TextBox 16" id="16"/>
            <p:cNvSpPr txBox="true"/>
            <p:nvPr/>
          </p:nvSpPr>
          <p:spPr>
            <a:xfrm rot="0">
              <a:off x="0" y="459527"/>
              <a:ext cx="4024036" cy="967105"/>
            </a:xfrm>
            <a:prstGeom prst="rect">
              <a:avLst/>
            </a:prstGeom>
          </p:spPr>
          <p:txBody>
            <a:bodyPr anchor="t" rtlCol="false" tIns="0" lIns="0" bIns="0" rIns="0">
              <a:spAutoFit/>
            </a:bodyPr>
            <a:lstStyle/>
            <a:p>
              <a:pPr algn="r">
                <a:lnSpc>
                  <a:spcPts val="2940"/>
                </a:lnSpc>
              </a:pPr>
              <a:r>
                <a:rPr lang="en-US" sz="2100">
                  <a:solidFill>
                    <a:srgbClr val="737373"/>
                  </a:solidFill>
                  <a:latin typeface="DM Sans"/>
                  <a:ea typeface="DM Sans"/>
                  <a:cs typeface="DM Sans"/>
                  <a:sym typeface="DM Sans"/>
                </a:rPr>
                <a:t>for adding new users to the system.</a:t>
              </a:r>
            </a:p>
          </p:txBody>
        </p:sp>
      </p:grpSp>
      <p:grpSp>
        <p:nvGrpSpPr>
          <p:cNvPr name="Group 17" id="17"/>
          <p:cNvGrpSpPr/>
          <p:nvPr/>
        </p:nvGrpSpPr>
        <p:grpSpPr>
          <a:xfrm rot="0">
            <a:off x="14241273" y="6999526"/>
            <a:ext cx="3018027" cy="1474469"/>
            <a:chOff x="0" y="0"/>
            <a:chExt cx="4024036" cy="1965959"/>
          </a:xfrm>
        </p:grpSpPr>
        <p:sp>
          <p:nvSpPr>
            <p:cNvPr name="TextBox 18" id="18"/>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VIEW</a:t>
              </a:r>
            </a:p>
          </p:txBody>
        </p:sp>
        <p:sp>
          <p:nvSpPr>
            <p:cNvPr name="TextBox 19" id="19"/>
            <p:cNvSpPr txBox="true"/>
            <p:nvPr/>
          </p:nvSpPr>
          <p:spPr>
            <a:xfrm rot="0">
              <a:off x="0" y="503554"/>
              <a:ext cx="4024036" cy="14624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 allowing the admin to view more details or edit user information.</a:t>
              </a:r>
            </a:p>
          </p:txBody>
        </p:sp>
      </p:grpSp>
      <p:sp>
        <p:nvSpPr>
          <p:cNvPr name="Freeform 20" id="20"/>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4"/>
            <a:stretch>
              <a:fillRect l="0" t="0" r="0" b="0"/>
            </a:stretch>
          </a:blipFill>
        </p:spPr>
      </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915763" y="-620466"/>
            <a:ext cx="20494100" cy="11527931"/>
            <a:chOff x="0" y="0"/>
            <a:chExt cx="27325467" cy="15370575"/>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7325467" cy="15370575"/>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sp>
        <p:nvSpPr>
          <p:cNvPr name="Freeform 4" id="4"/>
          <p:cNvSpPr/>
          <p:nvPr/>
        </p:nvSpPr>
        <p:spPr>
          <a:xfrm flipH="false" flipV="false" rot="0">
            <a:off x="4938988" y="3592651"/>
            <a:ext cx="8410024" cy="7081941"/>
          </a:xfrm>
          <a:custGeom>
            <a:avLst/>
            <a:gdLst/>
            <a:ahLst/>
            <a:cxnLst/>
            <a:rect r="r" b="b" t="t" l="l"/>
            <a:pathLst>
              <a:path h="7081941" w="8410024">
                <a:moveTo>
                  <a:pt x="0" y="0"/>
                </a:moveTo>
                <a:lnTo>
                  <a:pt x="8410024" y="0"/>
                </a:lnTo>
                <a:lnTo>
                  <a:pt x="8410024" y="7081941"/>
                </a:lnTo>
                <a:lnTo>
                  <a:pt x="0" y="7081941"/>
                </a:lnTo>
                <a:lnTo>
                  <a:pt x="0" y="0"/>
                </a:lnTo>
                <a:close/>
              </a:path>
            </a:pathLst>
          </a:custGeom>
          <a:blipFill>
            <a:blip r:embed="rId2"/>
            <a:stretch>
              <a:fillRect l="0" t="0" r="0" b="0"/>
            </a:stretch>
          </a:blipFill>
        </p:spPr>
      </p:sp>
      <p:grpSp>
        <p:nvGrpSpPr>
          <p:cNvPr name="Group 5" id="5"/>
          <p:cNvGrpSpPr/>
          <p:nvPr/>
        </p:nvGrpSpPr>
        <p:grpSpPr>
          <a:xfrm rot="0">
            <a:off x="5152457" y="3803184"/>
            <a:ext cx="7982971" cy="4487391"/>
            <a:chOff x="0" y="0"/>
            <a:chExt cx="10643961" cy="5983187"/>
          </a:xfrm>
        </p:grpSpPr>
        <p:pic>
          <p:nvPicPr>
            <p:cNvPr name="Picture 6" id="6"/>
            <p:cNvPicPr>
              <a:picLocks noChangeAspect="true"/>
            </p:cNvPicPr>
            <p:nvPr/>
          </p:nvPicPr>
          <p:blipFill>
            <a:blip r:embed="rId3"/>
            <a:srcRect l="5247" t="0" r="5247" b="0"/>
            <a:stretch>
              <a:fillRect/>
            </a:stretch>
          </p:blipFill>
          <p:spPr>
            <a:xfrm flipH="false" flipV="false">
              <a:off x="0" y="0"/>
              <a:ext cx="10643961" cy="5983187"/>
            </a:xfrm>
            <a:prstGeom prst="rect">
              <a:avLst/>
            </a:prstGeom>
          </p:spPr>
        </p:pic>
      </p:grpSp>
      <p:sp>
        <p:nvSpPr>
          <p:cNvPr name="AutoShape 7" id="7"/>
          <p:cNvSpPr/>
          <p:nvPr/>
        </p:nvSpPr>
        <p:spPr>
          <a:xfrm>
            <a:off x="3532201" y="5661977"/>
            <a:ext cx="2508774" cy="0"/>
          </a:xfrm>
          <a:prstGeom prst="line">
            <a:avLst/>
          </a:prstGeom>
          <a:ln cap="rnd" w="19050">
            <a:solidFill>
              <a:srgbClr val="96AEA5"/>
            </a:solidFill>
            <a:prstDash val="solid"/>
            <a:headEnd type="none" len="sm" w="sm"/>
            <a:tailEnd type="oval" len="lg" w="lg"/>
          </a:ln>
        </p:spPr>
      </p:sp>
      <p:sp>
        <p:nvSpPr>
          <p:cNvPr name="AutoShape 8" id="8"/>
          <p:cNvSpPr/>
          <p:nvPr/>
        </p:nvSpPr>
        <p:spPr>
          <a:xfrm flipH="true">
            <a:off x="9144000" y="5314950"/>
            <a:ext cx="4942865" cy="0"/>
          </a:xfrm>
          <a:prstGeom prst="line">
            <a:avLst/>
          </a:prstGeom>
          <a:ln cap="rnd" w="19050">
            <a:solidFill>
              <a:srgbClr val="96AEA5"/>
            </a:solidFill>
            <a:prstDash val="solid"/>
            <a:headEnd type="none" len="sm" w="sm"/>
            <a:tailEnd type="oval" len="lg" w="lg"/>
          </a:ln>
        </p:spPr>
      </p:sp>
      <p:sp>
        <p:nvSpPr>
          <p:cNvPr name="AutoShape 9" id="9"/>
          <p:cNvSpPr/>
          <p:nvPr/>
        </p:nvSpPr>
        <p:spPr>
          <a:xfrm flipH="true">
            <a:off x="11469687" y="7262340"/>
            <a:ext cx="2693321" cy="0"/>
          </a:xfrm>
          <a:prstGeom prst="line">
            <a:avLst/>
          </a:prstGeom>
          <a:ln cap="rnd" w="19050">
            <a:solidFill>
              <a:srgbClr val="96AEA5"/>
            </a:solidFill>
            <a:prstDash val="solid"/>
            <a:headEnd type="none" len="sm" w="sm"/>
            <a:tailEnd type="oval" len="lg" w="lg"/>
          </a:ln>
        </p:spPr>
      </p:sp>
      <p:sp>
        <p:nvSpPr>
          <p:cNvPr name="TextBox 10" id="10"/>
          <p:cNvSpPr txBox="true"/>
          <p:nvPr/>
        </p:nvSpPr>
        <p:spPr>
          <a:xfrm rot="0">
            <a:off x="5604347" y="1076325"/>
            <a:ext cx="6842820" cy="1704975"/>
          </a:xfrm>
          <a:prstGeom prst="rect">
            <a:avLst/>
          </a:prstGeom>
        </p:spPr>
        <p:txBody>
          <a:bodyPr anchor="t" rtlCol="false" tIns="0" lIns="0" bIns="0" rIns="0">
            <a:spAutoFit/>
          </a:bodyPr>
          <a:lstStyle/>
          <a:p>
            <a:pPr algn="ctr">
              <a:lnSpc>
                <a:spcPts val="6600"/>
              </a:lnSpc>
            </a:pPr>
            <a:r>
              <a:rPr lang="en-US" sz="6000" spc="-300">
                <a:solidFill>
                  <a:srgbClr val="2BA98E"/>
                </a:solidFill>
                <a:latin typeface="DM Sans Bold"/>
                <a:ea typeface="DM Sans Bold"/>
                <a:cs typeface="DM Sans Bold"/>
                <a:sym typeface="DM Sans Bold"/>
              </a:rPr>
              <a:t>Products Page Overview</a:t>
            </a:r>
          </a:p>
        </p:txBody>
      </p:sp>
      <p:grpSp>
        <p:nvGrpSpPr>
          <p:cNvPr name="Group 11" id="11"/>
          <p:cNvGrpSpPr/>
          <p:nvPr/>
        </p:nvGrpSpPr>
        <p:grpSpPr>
          <a:xfrm rot="0">
            <a:off x="14241273" y="4177759"/>
            <a:ext cx="3018027" cy="1845944"/>
            <a:chOff x="0" y="0"/>
            <a:chExt cx="4024036" cy="2461259"/>
          </a:xfrm>
        </p:grpSpPr>
        <p:sp>
          <p:nvSpPr>
            <p:cNvPr name="TextBox 12" id="12"/>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Search Products</a:t>
              </a:r>
            </a:p>
          </p:txBody>
        </p:sp>
        <p:sp>
          <p:nvSpPr>
            <p:cNvPr name="TextBox 13" id="13"/>
            <p:cNvSpPr txBox="true"/>
            <p:nvPr/>
          </p:nvSpPr>
          <p:spPr>
            <a:xfrm rot="0">
              <a:off x="0" y="503554"/>
              <a:ext cx="4024036" cy="19577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allows the admin to quickly find specific products by name or description.</a:t>
              </a:r>
            </a:p>
          </p:txBody>
        </p:sp>
      </p:grpSp>
      <p:grpSp>
        <p:nvGrpSpPr>
          <p:cNvPr name="Group 14" id="14"/>
          <p:cNvGrpSpPr/>
          <p:nvPr/>
        </p:nvGrpSpPr>
        <p:grpSpPr>
          <a:xfrm rot="0">
            <a:off x="504649" y="5062631"/>
            <a:ext cx="3018027" cy="1069974"/>
            <a:chOff x="0" y="0"/>
            <a:chExt cx="4024036" cy="1426632"/>
          </a:xfrm>
        </p:grpSpPr>
        <p:sp>
          <p:nvSpPr>
            <p:cNvPr name="TextBox 15" id="15"/>
            <p:cNvSpPr txBox="true"/>
            <p:nvPr/>
          </p:nvSpPr>
          <p:spPr>
            <a:xfrm rot="0">
              <a:off x="0" y="-38100"/>
              <a:ext cx="4024036" cy="418252"/>
            </a:xfrm>
            <a:prstGeom prst="rect">
              <a:avLst/>
            </a:prstGeom>
          </p:spPr>
          <p:txBody>
            <a:bodyPr anchor="t" rtlCol="false" tIns="0" lIns="0" bIns="0" rIns="0">
              <a:spAutoFit/>
            </a:bodyPr>
            <a:lstStyle/>
            <a:p>
              <a:pPr algn="r">
                <a:lnSpc>
                  <a:spcPts val="2660"/>
                </a:lnSpc>
              </a:pPr>
              <a:r>
                <a:rPr lang="en-US" sz="1900" spc="-38">
                  <a:solidFill>
                    <a:srgbClr val="2BA98E"/>
                  </a:solidFill>
                  <a:latin typeface="DM Sans Bold"/>
                  <a:ea typeface="DM Sans Bold"/>
                  <a:cs typeface="DM Sans Bold"/>
                  <a:sym typeface="DM Sans Bold"/>
                </a:rPr>
                <a:t>Create New Product</a:t>
              </a:r>
            </a:p>
          </p:txBody>
        </p:sp>
        <p:sp>
          <p:nvSpPr>
            <p:cNvPr name="TextBox 16" id="16"/>
            <p:cNvSpPr txBox="true"/>
            <p:nvPr/>
          </p:nvSpPr>
          <p:spPr>
            <a:xfrm rot="0">
              <a:off x="0" y="459527"/>
              <a:ext cx="4024036" cy="9671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for adding new products to the system.</a:t>
              </a:r>
            </a:p>
          </p:txBody>
        </p:sp>
      </p:grpSp>
      <p:grpSp>
        <p:nvGrpSpPr>
          <p:cNvPr name="Group 17" id="17"/>
          <p:cNvGrpSpPr/>
          <p:nvPr/>
        </p:nvGrpSpPr>
        <p:grpSpPr>
          <a:xfrm rot="0">
            <a:off x="14241273" y="6999526"/>
            <a:ext cx="3018027" cy="1102994"/>
            <a:chOff x="0" y="0"/>
            <a:chExt cx="4024036" cy="1470659"/>
          </a:xfrm>
        </p:grpSpPr>
        <p:sp>
          <p:nvSpPr>
            <p:cNvPr name="TextBox 18" id="18"/>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VIEW</a:t>
              </a:r>
            </a:p>
          </p:txBody>
        </p:sp>
        <p:sp>
          <p:nvSpPr>
            <p:cNvPr name="TextBox 19" id="19"/>
            <p:cNvSpPr txBox="true"/>
            <p:nvPr/>
          </p:nvSpPr>
          <p:spPr>
            <a:xfrm rot="0">
              <a:off x="0" y="503554"/>
              <a:ext cx="4024036" cy="9671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 allowing the admin to view more details</a:t>
              </a:r>
            </a:p>
          </p:txBody>
        </p:sp>
      </p:grpSp>
      <p:sp>
        <p:nvSpPr>
          <p:cNvPr name="AutoShape 20" id="20"/>
          <p:cNvSpPr/>
          <p:nvPr/>
        </p:nvSpPr>
        <p:spPr>
          <a:xfrm flipH="true">
            <a:off x="3532201" y="7736761"/>
            <a:ext cx="8433724" cy="0"/>
          </a:xfrm>
          <a:prstGeom prst="line">
            <a:avLst/>
          </a:prstGeom>
          <a:ln cap="rnd" w="19050">
            <a:solidFill>
              <a:srgbClr val="96AEA5"/>
            </a:solidFill>
            <a:prstDash val="solid"/>
            <a:headEnd type="none" len="sm" w="sm"/>
            <a:tailEnd type="oval" len="lg" w="lg"/>
          </a:ln>
        </p:spPr>
      </p:sp>
      <p:grpSp>
        <p:nvGrpSpPr>
          <p:cNvPr name="Group 21" id="21"/>
          <p:cNvGrpSpPr/>
          <p:nvPr/>
        </p:nvGrpSpPr>
        <p:grpSpPr>
          <a:xfrm rot="0">
            <a:off x="514174" y="7085251"/>
            <a:ext cx="3018027" cy="698499"/>
            <a:chOff x="0" y="0"/>
            <a:chExt cx="4024036" cy="931332"/>
          </a:xfrm>
        </p:grpSpPr>
        <p:sp>
          <p:nvSpPr>
            <p:cNvPr name="TextBox 22" id="22"/>
            <p:cNvSpPr txBox="true"/>
            <p:nvPr/>
          </p:nvSpPr>
          <p:spPr>
            <a:xfrm rot="0">
              <a:off x="0" y="-38100"/>
              <a:ext cx="4024036" cy="418252"/>
            </a:xfrm>
            <a:prstGeom prst="rect">
              <a:avLst/>
            </a:prstGeom>
          </p:spPr>
          <p:txBody>
            <a:bodyPr anchor="t" rtlCol="false" tIns="0" lIns="0" bIns="0" rIns="0">
              <a:spAutoFit/>
            </a:bodyPr>
            <a:lstStyle/>
            <a:p>
              <a:pPr algn="r">
                <a:lnSpc>
                  <a:spcPts val="2660"/>
                </a:lnSpc>
              </a:pPr>
              <a:r>
                <a:rPr lang="en-US" sz="1900" spc="-38">
                  <a:solidFill>
                    <a:srgbClr val="2BA98E"/>
                  </a:solidFill>
                  <a:latin typeface="DM Sans Bold"/>
                  <a:ea typeface="DM Sans Bold"/>
                  <a:cs typeface="DM Sans Bold"/>
                  <a:sym typeface="DM Sans Bold"/>
                </a:rPr>
                <a:t>DELETE</a:t>
              </a:r>
            </a:p>
          </p:txBody>
        </p:sp>
        <p:sp>
          <p:nvSpPr>
            <p:cNvPr name="TextBox 23" id="23"/>
            <p:cNvSpPr txBox="true"/>
            <p:nvPr/>
          </p:nvSpPr>
          <p:spPr>
            <a:xfrm rot="0">
              <a:off x="0" y="459527"/>
              <a:ext cx="4024036" cy="471805"/>
            </a:xfrm>
            <a:prstGeom prst="rect">
              <a:avLst/>
            </a:prstGeom>
          </p:spPr>
          <p:txBody>
            <a:bodyPr anchor="t" rtlCol="false" tIns="0" lIns="0" bIns="0" rIns="0">
              <a:spAutoFit/>
            </a:bodyPr>
            <a:lstStyle/>
            <a:p>
              <a:pPr algn="r">
                <a:lnSpc>
                  <a:spcPts val="2940"/>
                </a:lnSpc>
              </a:pPr>
              <a:r>
                <a:rPr lang="en-US" sz="2100">
                  <a:solidFill>
                    <a:srgbClr val="737373"/>
                  </a:solidFill>
                  <a:latin typeface="DM Sans"/>
                  <a:ea typeface="DM Sans"/>
                  <a:cs typeface="DM Sans"/>
                  <a:sym typeface="DM Sans"/>
                </a:rPr>
                <a:t>delete the product</a:t>
              </a:r>
            </a:p>
          </p:txBody>
        </p:sp>
      </p:grpSp>
      <p:sp>
        <p:nvSpPr>
          <p:cNvPr name="Freeform 24" id="2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4"/>
            <a:stretch>
              <a:fillRect l="0" t="0" r="0" b="0"/>
            </a:stretch>
          </a:blipFill>
        </p:spPr>
      </p:sp>
    </p:spTree>
  </p:cSld>
  <p:clrMapOvr>
    <a:masterClrMapping/>
  </p:clrMapOvr>
  <p:transition spd="fast">
    <p:fade/>
  </p:transition>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43.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sp>
        <p:nvSpPr>
          <p:cNvPr name="Freeform 4" id="4"/>
          <p:cNvSpPr/>
          <p:nvPr/>
        </p:nvSpPr>
        <p:spPr>
          <a:xfrm flipH="false" flipV="false" rot="0">
            <a:off x="4938988" y="3592651"/>
            <a:ext cx="8410024" cy="7081941"/>
          </a:xfrm>
          <a:custGeom>
            <a:avLst/>
            <a:gdLst/>
            <a:ahLst/>
            <a:cxnLst/>
            <a:rect r="r" b="b" t="t" l="l"/>
            <a:pathLst>
              <a:path h="7081941" w="8410024">
                <a:moveTo>
                  <a:pt x="0" y="0"/>
                </a:moveTo>
                <a:lnTo>
                  <a:pt x="8410024" y="0"/>
                </a:lnTo>
                <a:lnTo>
                  <a:pt x="8410024" y="7081941"/>
                </a:lnTo>
                <a:lnTo>
                  <a:pt x="0" y="7081941"/>
                </a:lnTo>
                <a:lnTo>
                  <a:pt x="0" y="0"/>
                </a:lnTo>
                <a:close/>
              </a:path>
            </a:pathLst>
          </a:custGeom>
          <a:blipFill>
            <a:blip r:embed="rId2"/>
            <a:stretch>
              <a:fillRect l="0" t="0" r="0" b="0"/>
            </a:stretch>
          </a:blipFill>
        </p:spPr>
      </p:sp>
      <p:grpSp>
        <p:nvGrpSpPr>
          <p:cNvPr name="Group 5" id="5"/>
          <p:cNvGrpSpPr/>
          <p:nvPr/>
        </p:nvGrpSpPr>
        <p:grpSpPr>
          <a:xfrm rot="0">
            <a:off x="5152457" y="3803184"/>
            <a:ext cx="7982971" cy="4487391"/>
            <a:chOff x="0" y="0"/>
            <a:chExt cx="10643961" cy="5983187"/>
          </a:xfrm>
        </p:grpSpPr>
        <p:pic>
          <p:nvPicPr>
            <p:cNvPr name="Picture 6" id="6"/>
            <p:cNvPicPr>
              <a:picLocks noChangeAspect="true"/>
            </p:cNvPicPr>
            <p:nvPr/>
          </p:nvPicPr>
          <p:blipFill>
            <a:blip r:embed="rId3"/>
            <a:srcRect l="5201" t="0" r="5201" b="0"/>
            <a:stretch>
              <a:fillRect/>
            </a:stretch>
          </p:blipFill>
          <p:spPr>
            <a:xfrm flipH="false" flipV="false">
              <a:off x="0" y="0"/>
              <a:ext cx="10643961" cy="5983187"/>
            </a:xfrm>
            <a:prstGeom prst="rect">
              <a:avLst/>
            </a:prstGeom>
          </p:spPr>
        </p:pic>
      </p:grpSp>
      <p:sp>
        <p:nvSpPr>
          <p:cNvPr name="AutoShape 7" id="7"/>
          <p:cNvSpPr/>
          <p:nvPr/>
        </p:nvSpPr>
        <p:spPr>
          <a:xfrm>
            <a:off x="3532201" y="5661977"/>
            <a:ext cx="2508774" cy="0"/>
          </a:xfrm>
          <a:prstGeom prst="line">
            <a:avLst/>
          </a:prstGeom>
          <a:ln cap="rnd" w="19050">
            <a:solidFill>
              <a:srgbClr val="96AEA5"/>
            </a:solidFill>
            <a:prstDash val="solid"/>
            <a:headEnd type="none" len="sm" w="sm"/>
            <a:tailEnd type="oval" len="lg" w="lg"/>
          </a:ln>
        </p:spPr>
      </p:sp>
      <p:sp>
        <p:nvSpPr>
          <p:cNvPr name="AutoShape 8" id="8"/>
          <p:cNvSpPr/>
          <p:nvPr/>
        </p:nvSpPr>
        <p:spPr>
          <a:xfrm flipH="true">
            <a:off x="9144000" y="5191125"/>
            <a:ext cx="4942865" cy="0"/>
          </a:xfrm>
          <a:prstGeom prst="line">
            <a:avLst/>
          </a:prstGeom>
          <a:ln cap="rnd" w="19050">
            <a:solidFill>
              <a:srgbClr val="96AEA5"/>
            </a:solidFill>
            <a:prstDash val="solid"/>
            <a:headEnd type="none" len="sm" w="sm"/>
            <a:tailEnd type="oval" len="lg" w="lg"/>
          </a:ln>
        </p:spPr>
      </p:sp>
      <p:sp>
        <p:nvSpPr>
          <p:cNvPr name="AutoShape 9" id="9"/>
          <p:cNvSpPr/>
          <p:nvPr/>
        </p:nvSpPr>
        <p:spPr>
          <a:xfrm flipH="true">
            <a:off x="11469687" y="7386165"/>
            <a:ext cx="2693321" cy="0"/>
          </a:xfrm>
          <a:prstGeom prst="line">
            <a:avLst/>
          </a:prstGeom>
          <a:ln cap="rnd" w="19050">
            <a:solidFill>
              <a:srgbClr val="96AEA5"/>
            </a:solidFill>
            <a:prstDash val="solid"/>
            <a:headEnd type="none" len="sm" w="sm"/>
            <a:tailEnd type="oval" len="lg" w="lg"/>
          </a:ln>
        </p:spPr>
      </p:sp>
      <p:sp>
        <p:nvSpPr>
          <p:cNvPr name="AutoShape 10" id="10"/>
          <p:cNvSpPr/>
          <p:nvPr/>
        </p:nvSpPr>
        <p:spPr>
          <a:xfrm flipH="true">
            <a:off x="3532201" y="7736761"/>
            <a:ext cx="8433724" cy="0"/>
          </a:xfrm>
          <a:prstGeom prst="line">
            <a:avLst/>
          </a:prstGeom>
          <a:ln cap="rnd" w="19050">
            <a:solidFill>
              <a:srgbClr val="96AEA5"/>
            </a:solidFill>
            <a:prstDash val="solid"/>
            <a:headEnd type="none" len="sm" w="sm"/>
            <a:tailEnd type="oval" len="lg" w="lg"/>
          </a:ln>
        </p:spPr>
      </p:sp>
      <p:sp>
        <p:nvSpPr>
          <p:cNvPr name="TextBox 11" id="11"/>
          <p:cNvSpPr txBox="true"/>
          <p:nvPr/>
        </p:nvSpPr>
        <p:spPr>
          <a:xfrm rot="0">
            <a:off x="5604347" y="1076325"/>
            <a:ext cx="6842820" cy="1704975"/>
          </a:xfrm>
          <a:prstGeom prst="rect">
            <a:avLst/>
          </a:prstGeom>
        </p:spPr>
        <p:txBody>
          <a:bodyPr anchor="t" rtlCol="false" tIns="0" lIns="0" bIns="0" rIns="0">
            <a:spAutoFit/>
          </a:bodyPr>
          <a:lstStyle/>
          <a:p>
            <a:pPr algn="ctr">
              <a:lnSpc>
                <a:spcPts val="6600"/>
              </a:lnSpc>
            </a:pPr>
            <a:r>
              <a:rPr lang="en-US" sz="6000" spc="-300">
                <a:solidFill>
                  <a:srgbClr val="2BA98E"/>
                </a:solidFill>
                <a:latin typeface="DM Sans Bold"/>
                <a:ea typeface="DM Sans Bold"/>
                <a:cs typeface="DM Sans Bold"/>
                <a:sym typeface="DM Sans Bold"/>
              </a:rPr>
              <a:t>Stores Page Overview</a:t>
            </a:r>
          </a:p>
        </p:txBody>
      </p:sp>
      <p:grpSp>
        <p:nvGrpSpPr>
          <p:cNvPr name="Group 12" id="12"/>
          <p:cNvGrpSpPr/>
          <p:nvPr/>
        </p:nvGrpSpPr>
        <p:grpSpPr>
          <a:xfrm rot="0">
            <a:off x="14241273" y="4177759"/>
            <a:ext cx="3018027" cy="1845944"/>
            <a:chOff x="0" y="0"/>
            <a:chExt cx="4024036" cy="2461259"/>
          </a:xfrm>
        </p:grpSpPr>
        <p:sp>
          <p:nvSpPr>
            <p:cNvPr name="TextBox 13" id="13"/>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Search Stores</a:t>
              </a:r>
            </a:p>
          </p:txBody>
        </p:sp>
        <p:sp>
          <p:nvSpPr>
            <p:cNvPr name="TextBox 14" id="14"/>
            <p:cNvSpPr txBox="true"/>
            <p:nvPr/>
          </p:nvSpPr>
          <p:spPr>
            <a:xfrm rot="0">
              <a:off x="0" y="503554"/>
              <a:ext cx="4024036" cy="19577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allows the admin to quickly find specific stores by name or address.</a:t>
              </a:r>
            </a:p>
          </p:txBody>
        </p:sp>
      </p:grpSp>
      <p:grpSp>
        <p:nvGrpSpPr>
          <p:cNvPr name="Group 15" id="15"/>
          <p:cNvGrpSpPr/>
          <p:nvPr/>
        </p:nvGrpSpPr>
        <p:grpSpPr>
          <a:xfrm rot="0">
            <a:off x="504649" y="5062631"/>
            <a:ext cx="3018027" cy="1069974"/>
            <a:chOff x="0" y="0"/>
            <a:chExt cx="4024036" cy="1426632"/>
          </a:xfrm>
        </p:grpSpPr>
        <p:sp>
          <p:nvSpPr>
            <p:cNvPr name="TextBox 16" id="16"/>
            <p:cNvSpPr txBox="true"/>
            <p:nvPr/>
          </p:nvSpPr>
          <p:spPr>
            <a:xfrm rot="0">
              <a:off x="0" y="-38100"/>
              <a:ext cx="4024036" cy="418252"/>
            </a:xfrm>
            <a:prstGeom prst="rect">
              <a:avLst/>
            </a:prstGeom>
          </p:spPr>
          <p:txBody>
            <a:bodyPr anchor="t" rtlCol="false" tIns="0" lIns="0" bIns="0" rIns="0">
              <a:spAutoFit/>
            </a:bodyPr>
            <a:lstStyle/>
            <a:p>
              <a:pPr algn="l">
                <a:lnSpc>
                  <a:spcPts val="2660"/>
                </a:lnSpc>
              </a:pPr>
              <a:r>
                <a:rPr lang="en-US" sz="1900" spc="-38">
                  <a:solidFill>
                    <a:srgbClr val="2BA98E"/>
                  </a:solidFill>
                  <a:latin typeface="DM Sans Bold"/>
                  <a:ea typeface="DM Sans Bold"/>
                  <a:cs typeface="DM Sans Bold"/>
                  <a:sym typeface="DM Sans Bold"/>
                </a:rPr>
                <a:t>Create New Store</a:t>
              </a:r>
            </a:p>
          </p:txBody>
        </p:sp>
        <p:sp>
          <p:nvSpPr>
            <p:cNvPr name="TextBox 17" id="17"/>
            <p:cNvSpPr txBox="true"/>
            <p:nvPr/>
          </p:nvSpPr>
          <p:spPr>
            <a:xfrm rot="0">
              <a:off x="0" y="459527"/>
              <a:ext cx="4024036" cy="9671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for adding new stores to the system.</a:t>
              </a:r>
            </a:p>
          </p:txBody>
        </p:sp>
      </p:grpSp>
      <p:grpSp>
        <p:nvGrpSpPr>
          <p:cNvPr name="Group 18" id="18"/>
          <p:cNvGrpSpPr/>
          <p:nvPr/>
        </p:nvGrpSpPr>
        <p:grpSpPr>
          <a:xfrm rot="0">
            <a:off x="14241273" y="6999526"/>
            <a:ext cx="3018027" cy="1102994"/>
            <a:chOff x="0" y="0"/>
            <a:chExt cx="4024036" cy="1470659"/>
          </a:xfrm>
        </p:grpSpPr>
        <p:sp>
          <p:nvSpPr>
            <p:cNvPr name="TextBox 19" id="19"/>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VIEW</a:t>
              </a:r>
            </a:p>
          </p:txBody>
        </p:sp>
        <p:sp>
          <p:nvSpPr>
            <p:cNvPr name="TextBox 20" id="20"/>
            <p:cNvSpPr txBox="true"/>
            <p:nvPr/>
          </p:nvSpPr>
          <p:spPr>
            <a:xfrm rot="0">
              <a:off x="0" y="503554"/>
              <a:ext cx="4024036" cy="9671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 allowing the admin to view more details</a:t>
              </a:r>
            </a:p>
          </p:txBody>
        </p:sp>
      </p:grpSp>
      <p:grpSp>
        <p:nvGrpSpPr>
          <p:cNvPr name="Group 21" id="21"/>
          <p:cNvGrpSpPr/>
          <p:nvPr/>
        </p:nvGrpSpPr>
        <p:grpSpPr>
          <a:xfrm rot="0">
            <a:off x="514174" y="7085251"/>
            <a:ext cx="3018027" cy="698499"/>
            <a:chOff x="0" y="0"/>
            <a:chExt cx="4024036" cy="931332"/>
          </a:xfrm>
        </p:grpSpPr>
        <p:sp>
          <p:nvSpPr>
            <p:cNvPr name="TextBox 22" id="22"/>
            <p:cNvSpPr txBox="true"/>
            <p:nvPr/>
          </p:nvSpPr>
          <p:spPr>
            <a:xfrm rot="0">
              <a:off x="0" y="-38100"/>
              <a:ext cx="4024036" cy="418252"/>
            </a:xfrm>
            <a:prstGeom prst="rect">
              <a:avLst/>
            </a:prstGeom>
          </p:spPr>
          <p:txBody>
            <a:bodyPr anchor="t" rtlCol="false" tIns="0" lIns="0" bIns="0" rIns="0">
              <a:spAutoFit/>
            </a:bodyPr>
            <a:lstStyle/>
            <a:p>
              <a:pPr algn="r">
                <a:lnSpc>
                  <a:spcPts val="2660"/>
                </a:lnSpc>
              </a:pPr>
              <a:r>
                <a:rPr lang="en-US" sz="1900" spc="-38">
                  <a:solidFill>
                    <a:srgbClr val="2BA98E"/>
                  </a:solidFill>
                  <a:latin typeface="DM Sans Bold"/>
                  <a:ea typeface="DM Sans Bold"/>
                  <a:cs typeface="DM Sans Bold"/>
                  <a:sym typeface="DM Sans Bold"/>
                </a:rPr>
                <a:t>DELETE</a:t>
              </a:r>
            </a:p>
          </p:txBody>
        </p:sp>
        <p:sp>
          <p:nvSpPr>
            <p:cNvPr name="TextBox 23" id="23"/>
            <p:cNvSpPr txBox="true"/>
            <p:nvPr/>
          </p:nvSpPr>
          <p:spPr>
            <a:xfrm rot="0">
              <a:off x="0" y="459527"/>
              <a:ext cx="4024036" cy="471805"/>
            </a:xfrm>
            <a:prstGeom prst="rect">
              <a:avLst/>
            </a:prstGeom>
          </p:spPr>
          <p:txBody>
            <a:bodyPr anchor="t" rtlCol="false" tIns="0" lIns="0" bIns="0" rIns="0">
              <a:spAutoFit/>
            </a:bodyPr>
            <a:lstStyle/>
            <a:p>
              <a:pPr algn="r">
                <a:lnSpc>
                  <a:spcPts val="2940"/>
                </a:lnSpc>
              </a:pPr>
              <a:r>
                <a:rPr lang="en-US" sz="2100">
                  <a:solidFill>
                    <a:srgbClr val="737373"/>
                  </a:solidFill>
                  <a:latin typeface="DM Sans"/>
                  <a:ea typeface="DM Sans"/>
                  <a:cs typeface="DM Sans"/>
                  <a:sym typeface="DM Sans"/>
                </a:rPr>
                <a:t>delete the Store</a:t>
              </a:r>
            </a:p>
          </p:txBody>
        </p:sp>
      </p:grpSp>
      <p:sp>
        <p:nvSpPr>
          <p:cNvPr name="Freeform 24" id="2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4"/>
            <a:stretch>
              <a:fillRect l="0" t="0" r="0" b="0"/>
            </a:stretch>
          </a:blipFill>
        </p:spPr>
      </p:sp>
    </p:spTree>
  </p:cSld>
  <p:clrMapOvr>
    <a:masterClrMapping/>
  </p:clrMapOvr>
  <p:transition spd="fast">
    <p:fade/>
  </p:transition>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600945"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sp>
        <p:nvSpPr>
          <p:cNvPr name="Freeform 4" id="4"/>
          <p:cNvSpPr/>
          <p:nvPr/>
        </p:nvSpPr>
        <p:spPr>
          <a:xfrm flipH="false" flipV="false" rot="0">
            <a:off x="4938988" y="3592651"/>
            <a:ext cx="8410024" cy="7081941"/>
          </a:xfrm>
          <a:custGeom>
            <a:avLst/>
            <a:gdLst/>
            <a:ahLst/>
            <a:cxnLst/>
            <a:rect r="r" b="b" t="t" l="l"/>
            <a:pathLst>
              <a:path h="7081941" w="8410024">
                <a:moveTo>
                  <a:pt x="0" y="0"/>
                </a:moveTo>
                <a:lnTo>
                  <a:pt x="8410024" y="0"/>
                </a:lnTo>
                <a:lnTo>
                  <a:pt x="8410024" y="7081941"/>
                </a:lnTo>
                <a:lnTo>
                  <a:pt x="0" y="7081941"/>
                </a:lnTo>
                <a:lnTo>
                  <a:pt x="0" y="0"/>
                </a:lnTo>
                <a:close/>
              </a:path>
            </a:pathLst>
          </a:custGeom>
          <a:blipFill>
            <a:blip r:embed="rId2"/>
            <a:stretch>
              <a:fillRect l="0" t="0" r="0" b="0"/>
            </a:stretch>
          </a:blipFill>
        </p:spPr>
      </p:sp>
      <p:grpSp>
        <p:nvGrpSpPr>
          <p:cNvPr name="Group 5" id="5"/>
          <p:cNvGrpSpPr/>
          <p:nvPr/>
        </p:nvGrpSpPr>
        <p:grpSpPr>
          <a:xfrm rot="0">
            <a:off x="5152457" y="3803184"/>
            <a:ext cx="7982971" cy="4487391"/>
            <a:chOff x="0" y="0"/>
            <a:chExt cx="10643961" cy="5983187"/>
          </a:xfrm>
        </p:grpSpPr>
        <p:pic>
          <p:nvPicPr>
            <p:cNvPr name="Picture 6" id="6"/>
            <p:cNvPicPr>
              <a:picLocks noChangeAspect="true"/>
            </p:cNvPicPr>
            <p:nvPr/>
          </p:nvPicPr>
          <p:blipFill>
            <a:blip r:embed="rId3"/>
            <a:srcRect l="5432" t="0" r="5432" b="0"/>
            <a:stretch>
              <a:fillRect/>
            </a:stretch>
          </p:blipFill>
          <p:spPr>
            <a:xfrm flipH="false" flipV="false">
              <a:off x="0" y="0"/>
              <a:ext cx="10643961" cy="5983187"/>
            </a:xfrm>
            <a:prstGeom prst="rect">
              <a:avLst/>
            </a:prstGeom>
          </p:spPr>
        </p:pic>
      </p:grpSp>
      <p:sp>
        <p:nvSpPr>
          <p:cNvPr name="AutoShape 7" id="7"/>
          <p:cNvSpPr/>
          <p:nvPr/>
        </p:nvSpPr>
        <p:spPr>
          <a:xfrm flipH="true">
            <a:off x="9025757" y="4995956"/>
            <a:ext cx="4942865" cy="0"/>
          </a:xfrm>
          <a:prstGeom prst="line">
            <a:avLst/>
          </a:prstGeom>
          <a:ln cap="rnd" w="19050">
            <a:solidFill>
              <a:srgbClr val="96AEA5"/>
            </a:solidFill>
            <a:prstDash val="solid"/>
            <a:headEnd type="none" len="sm" w="sm"/>
            <a:tailEnd type="oval" len="lg" w="lg"/>
          </a:ln>
        </p:spPr>
      </p:sp>
      <p:sp>
        <p:nvSpPr>
          <p:cNvPr name="AutoShape 8" id="8"/>
          <p:cNvSpPr/>
          <p:nvPr/>
        </p:nvSpPr>
        <p:spPr>
          <a:xfrm flipH="true">
            <a:off x="11469687" y="7452840"/>
            <a:ext cx="2693321" cy="0"/>
          </a:xfrm>
          <a:prstGeom prst="line">
            <a:avLst/>
          </a:prstGeom>
          <a:ln cap="rnd" w="19050">
            <a:solidFill>
              <a:srgbClr val="96AEA5"/>
            </a:solidFill>
            <a:prstDash val="solid"/>
            <a:headEnd type="none" len="sm" w="sm"/>
            <a:tailEnd type="oval" len="lg" w="lg"/>
          </a:ln>
        </p:spPr>
      </p:sp>
      <p:sp>
        <p:nvSpPr>
          <p:cNvPr name="AutoShape 9" id="9"/>
          <p:cNvSpPr/>
          <p:nvPr/>
        </p:nvSpPr>
        <p:spPr>
          <a:xfrm flipH="true">
            <a:off x="3532201" y="8281050"/>
            <a:ext cx="8433724" cy="0"/>
          </a:xfrm>
          <a:prstGeom prst="line">
            <a:avLst/>
          </a:prstGeom>
          <a:ln cap="rnd" w="19050">
            <a:solidFill>
              <a:srgbClr val="96AEA5"/>
            </a:solidFill>
            <a:prstDash val="solid"/>
            <a:headEnd type="none" len="sm" w="sm"/>
            <a:tailEnd type="oval" len="lg" w="lg"/>
          </a:ln>
        </p:spPr>
      </p:sp>
      <p:sp>
        <p:nvSpPr>
          <p:cNvPr name="TextBox 10" id="10"/>
          <p:cNvSpPr txBox="true"/>
          <p:nvPr/>
        </p:nvSpPr>
        <p:spPr>
          <a:xfrm rot="0">
            <a:off x="5604347" y="1076325"/>
            <a:ext cx="6842820" cy="1704975"/>
          </a:xfrm>
          <a:prstGeom prst="rect">
            <a:avLst/>
          </a:prstGeom>
        </p:spPr>
        <p:txBody>
          <a:bodyPr anchor="t" rtlCol="false" tIns="0" lIns="0" bIns="0" rIns="0">
            <a:spAutoFit/>
          </a:bodyPr>
          <a:lstStyle/>
          <a:p>
            <a:pPr algn="ctr">
              <a:lnSpc>
                <a:spcPts val="6600"/>
              </a:lnSpc>
            </a:pPr>
            <a:r>
              <a:rPr lang="en-US" sz="6000" spc="-300">
                <a:solidFill>
                  <a:srgbClr val="2BA98E"/>
                </a:solidFill>
                <a:latin typeface="DM Sans Bold"/>
                <a:ea typeface="DM Sans Bold"/>
                <a:cs typeface="DM Sans Bold"/>
                <a:sym typeface="DM Sans Bold"/>
              </a:rPr>
              <a:t>Orders Page Overview</a:t>
            </a:r>
          </a:p>
        </p:txBody>
      </p:sp>
      <p:grpSp>
        <p:nvGrpSpPr>
          <p:cNvPr name="Group 11" id="11"/>
          <p:cNvGrpSpPr/>
          <p:nvPr/>
        </p:nvGrpSpPr>
        <p:grpSpPr>
          <a:xfrm rot="0">
            <a:off x="14241273" y="4177759"/>
            <a:ext cx="3018027" cy="1845944"/>
            <a:chOff x="0" y="0"/>
            <a:chExt cx="4024036" cy="2461259"/>
          </a:xfrm>
        </p:grpSpPr>
        <p:sp>
          <p:nvSpPr>
            <p:cNvPr name="TextBox 12" id="12"/>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Search Orders</a:t>
              </a:r>
            </a:p>
          </p:txBody>
        </p:sp>
        <p:sp>
          <p:nvSpPr>
            <p:cNvPr name="TextBox 13" id="13"/>
            <p:cNvSpPr txBox="true"/>
            <p:nvPr/>
          </p:nvSpPr>
          <p:spPr>
            <a:xfrm rot="0">
              <a:off x="0" y="503554"/>
              <a:ext cx="4024036" cy="19577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 allows the admin to quickly find specific orders by user, store, or order details.</a:t>
              </a:r>
            </a:p>
          </p:txBody>
        </p:sp>
      </p:grpSp>
      <p:grpSp>
        <p:nvGrpSpPr>
          <p:cNvPr name="Group 14" id="14"/>
          <p:cNvGrpSpPr/>
          <p:nvPr/>
        </p:nvGrpSpPr>
        <p:grpSpPr>
          <a:xfrm rot="0">
            <a:off x="14241273" y="6999526"/>
            <a:ext cx="3018027" cy="1102994"/>
            <a:chOff x="0" y="0"/>
            <a:chExt cx="4024036" cy="1470659"/>
          </a:xfrm>
        </p:grpSpPr>
        <p:sp>
          <p:nvSpPr>
            <p:cNvPr name="TextBox 15" id="15"/>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VIEW</a:t>
              </a:r>
            </a:p>
          </p:txBody>
        </p:sp>
        <p:sp>
          <p:nvSpPr>
            <p:cNvPr name="TextBox 16" id="16"/>
            <p:cNvSpPr txBox="true"/>
            <p:nvPr/>
          </p:nvSpPr>
          <p:spPr>
            <a:xfrm rot="0">
              <a:off x="0" y="503554"/>
              <a:ext cx="4024036" cy="9671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allowing the admin to view more details</a:t>
              </a:r>
            </a:p>
          </p:txBody>
        </p:sp>
      </p:grpSp>
      <p:grpSp>
        <p:nvGrpSpPr>
          <p:cNvPr name="Group 17" id="17"/>
          <p:cNvGrpSpPr/>
          <p:nvPr/>
        </p:nvGrpSpPr>
        <p:grpSpPr>
          <a:xfrm rot="0">
            <a:off x="230392" y="7753271"/>
            <a:ext cx="3018027" cy="698499"/>
            <a:chOff x="0" y="0"/>
            <a:chExt cx="4024036" cy="931332"/>
          </a:xfrm>
        </p:grpSpPr>
        <p:sp>
          <p:nvSpPr>
            <p:cNvPr name="TextBox 18" id="18"/>
            <p:cNvSpPr txBox="true"/>
            <p:nvPr/>
          </p:nvSpPr>
          <p:spPr>
            <a:xfrm rot="0">
              <a:off x="0" y="-38100"/>
              <a:ext cx="4024036" cy="418252"/>
            </a:xfrm>
            <a:prstGeom prst="rect">
              <a:avLst/>
            </a:prstGeom>
          </p:spPr>
          <p:txBody>
            <a:bodyPr anchor="t" rtlCol="false" tIns="0" lIns="0" bIns="0" rIns="0">
              <a:spAutoFit/>
            </a:bodyPr>
            <a:lstStyle/>
            <a:p>
              <a:pPr algn="r">
                <a:lnSpc>
                  <a:spcPts val="2660"/>
                </a:lnSpc>
              </a:pPr>
              <a:r>
                <a:rPr lang="en-US" sz="1900" spc="-38">
                  <a:solidFill>
                    <a:srgbClr val="2BA98E"/>
                  </a:solidFill>
                  <a:latin typeface="DM Sans Bold"/>
                  <a:ea typeface="DM Sans Bold"/>
                  <a:cs typeface="DM Sans Bold"/>
                  <a:sym typeface="DM Sans Bold"/>
                </a:rPr>
                <a:t>APPROVE</a:t>
              </a:r>
            </a:p>
          </p:txBody>
        </p:sp>
        <p:sp>
          <p:nvSpPr>
            <p:cNvPr name="TextBox 19" id="19"/>
            <p:cNvSpPr txBox="true"/>
            <p:nvPr/>
          </p:nvSpPr>
          <p:spPr>
            <a:xfrm rot="0">
              <a:off x="0" y="459527"/>
              <a:ext cx="4024036" cy="471805"/>
            </a:xfrm>
            <a:prstGeom prst="rect">
              <a:avLst/>
            </a:prstGeom>
          </p:spPr>
          <p:txBody>
            <a:bodyPr anchor="t" rtlCol="false" tIns="0" lIns="0" bIns="0" rIns="0">
              <a:spAutoFit/>
            </a:bodyPr>
            <a:lstStyle/>
            <a:p>
              <a:pPr algn="r">
                <a:lnSpc>
                  <a:spcPts val="2940"/>
                </a:lnSpc>
              </a:pPr>
              <a:r>
                <a:rPr lang="en-US" sz="2100">
                  <a:solidFill>
                    <a:srgbClr val="737373"/>
                  </a:solidFill>
                  <a:latin typeface="DM Sans"/>
                  <a:ea typeface="DM Sans"/>
                  <a:cs typeface="DM Sans"/>
                  <a:sym typeface="DM Sans"/>
                </a:rPr>
                <a:t>approve the order</a:t>
              </a:r>
            </a:p>
          </p:txBody>
        </p:sp>
      </p:grpSp>
      <p:sp>
        <p:nvSpPr>
          <p:cNvPr name="Freeform 20" id="20"/>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4"/>
            <a:stretch>
              <a:fillRect l="0" t="0" r="0" b="0"/>
            </a:stretch>
          </a:blipFill>
        </p:spPr>
      </p:sp>
    </p:spTree>
  </p:cSld>
  <p:clrMapOvr>
    <a:masterClrMapping/>
  </p:clrMapOvr>
  <p:transition spd="fast">
    <p:fade/>
  </p:transition>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49.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sp>
        <p:nvSpPr>
          <p:cNvPr name="Freeform 4" id="4"/>
          <p:cNvSpPr/>
          <p:nvPr/>
        </p:nvSpPr>
        <p:spPr>
          <a:xfrm flipH="false" flipV="false" rot="0">
            <a:off x="4938988" y="3592651"/>
            <a:ext cx="8410024" cy="7081941"/>
          </a:xfrm>
          <a:custGeom>
            <a:avLst/>
            <a:gdLst/>
            <a:ahLst/>
            <a:cxnLst/>
            <a:rect r="r" b="b" t="t" l="l"/>
            <a:pathLst>
              <a:path h="7081941" w="8410024">
                <a:moveTo>
                  <a:pt x="0" y="0"/>
                </a:moveTo>
                <a:lnTo>
                  <a:pt x="8410024" y="0"/>
                </a:lnTo>
                <a:lnTo>
                  <a:pt x="8410024" y="7081941"/>
                </a:lnTo>
                <a:lnTo>
                  <a:pt x="0" y="7081941"/>
                </a:lnTo>
                <a:lnTo>
                  <a:pt x="0" y="0"/>
                </a:lnTo>
                <a:close/>
              </a:path>
            </a:pathLst>
          </a:custGeom>
          <a:blipFill>
            <a:blip r:embed="rId2"/>
            <a:stretch>
              <a:fillRect l="0" t="0" r="0" b="0"/>
            </a:stretch>
          </a:blipFill>
        </p:spPr>
      </p:sp>
      <p:grpSp>
        <p:nvGrpSpPr>
          <p:cNvPr name="Group 5" id="5"/>
          <p:cNvGrpSpPr/>
          <p:nvPr/>
        </p:nvGrpSpPr>
        <p:grpSpPr>
          <a:xfrm rot="0">
            <a:off x="5152457" y="3803184"/>
            <a:ext cx="7982971" cy="4487391"/>
            <a:chOff x="0" y="0"/>
            <a:chExt cx="10643961" cy="5983187"/>
          </a:xfrm>
        </p:grpSpPr>
        <p:pic>
          <p:nvPicPr>
            <p:cNvPr name="Picture 6" id="6"/>
            <p:cNvPicPr>
              <a:picLocks noChangeAspect="true"/>
            </p:cNvPicPr>
            <p:nvPr/>
          </p:nvPicPr>
          <p:blipFill>
            <a:blip r:embed="rId3"/>
            <a:srcRect l="5293" t="0" r="5293" b="0"/>
            <a:stretch>
              <a:fillRect/>
            </a:stretch>
          </p:blipFill>
          <p:spPr>
            <a:xfrm flipH="false" flipV="false">
              <a:off x="0" y="0"/>
              <a:ext cx="10643961" cy="5983187"/>
            </a:xfrm>
            <a:prstGeom prst="rect">
              <a:avLst/>
            </a:prstGeom>
          </p:spPr>
        </p:pic>
      </p:grpSp>
      <p:sp>
        <p:nvSpPr>
          <p:cNvPr name="AutoShape 7" id="7"/>
          <p:cNvSpPr/>
          <p:nvPr/>
        </p:nvSpPr>
        <p:spPr>
          <a:xfrm flipH="true">
            <a:off x="8505490" y="5172072"/>
            <a:ext cx="5463133" cy="147544"/>
          </a:xfrm>
          <a:prstGeom prst="line">
            <a:avLst/>
          </a:prstGeom>
          <a:ln cap="rnd" w="19050">
            <a:solidFill>
              <a:srgbClr val="96AEA5"/>
            </a:solidFill>
            <a:prstDash val="solid"/>
            <a:headEnd type="none" len="sm" w="sm"/>
            <a:tailEnd type="oval" len="lg" w="lg"/>
          </a:ln>
        </p:spPr>
      </p:sp>
      <p:sp>
        <p:nvSpPr>
          <p:cNvPr name="AutoShape 8" id="8"/>
          <p:cNvSpPr/>
          <p:nvPr/>
        </p:nvSpPr>
        <p:spPr>
          <a:xfrm flipH="true">
            <a:off x="10618340" y="7452840"/>
            <a:ext cx="3544668" cy="98184"/>
          </a:xfrm>
          <a:prstGeom prst="line">
            <a:avLst/>
          </a:prstGeom>
          <a:ln cap="rnd" w="19050">
            <a:solidFill>
              <a:srgbClr val="96AEA5"/>
            </a:solidFill>
            <a:prstDash val="solid"/>
            <a:headEnd type="none" len="sm" w="sm"/>
            <a:tailEnd type="oval" len="lg" w="lg"/>
          </a:ln>
        </p:spPr>
      </p:sp>
      <p:sp>
        <p:nvSpPr>
          <p:cNvPr name="AutoShape 9" id="9"/>
          <p:cNvSpPr/>
          <p:nvPr/>
        </p:nvSpPr>
        <p:spPr>
          <a:xfrm flipH="true">
            <a:off x="2951352" y="6046879"/>
            <a:ext cx="8003415" cy="2055641"/>
          </a:xfrm>
          <a:prstGeom prst="line">
            <a:avLst/>
          </a:prstGeom>
          <a:ln cap="rnd" w="19050">
            <a:solidFill>
              <a:srgbClr val="96AEA5"/>
            </a:solidFill>
            <a:prstDash val="solid"/>
            <a:headEnd type="none" len="sm" w="sm"/>
            <a:tailEnd type="oval" len="lg" w="lg"/>
          </a:ln>
        </p:spPr>
      </p:sp>
      <p:sp>
        <p:nvSpPr>
          <p:cNvPr name="TextBox 10" id="10"/>
          <p:cNvSpPr txBox="true"/>
          <p:nvPr/>
        </p:nvSpPr>
        <p:spPr>
          <a:xfrm rot="0">
            <a:off x="5604347" y="1076325"/>
            <a:ext cx="6842820" cy="1704975"/>
          </a:xfrm>
          <a:prstGeom prst="rect">
            <a:avLst/>
          </a:prstGeom>
        </p:spPr>
        <p:txBody>
          <a:bodyPr anchor="t" rtlCol="false" tIns="0" lIns="0" bIns="0" rIns="0">
            <a:spAutoFit/>
          </a:bodyPr>
          <a:lstStyle/>
          <a:p>
            <a:pPr algn="ctr">
              <a:lnSpc>
                <a:spcPts val="6600"/>
              </a:lnSpc>
            </a:pPr>
            <a:r>
              <a:rPr lang="en-US" sz="6000" spc="-300">
                <a:solidFill>
                  <a:srgbClr val="2BA98E"/>
                </a:solidFill>
                <a:latin typeface="DM Sans Bold"/>
                <a:ea typeface="DM Sans Bold"/>
                <a:cs typeface="DM Sans Bold"/>
                <a:sym typeface="DM Sans Bold"/>
              </a:rPr>
              <a:t>Store - Requests  Page Overview</a:t>
            </a:r>
          </a:p>
        </p:txBody>
      </p:sp>
      <p:grpSp>
        <p:nvGrpSpPr>
          <p:cNvPr name="Group 11" id="11"/>
          <p:cNvGrpSpPr/>
          <p:nvPr/>
        </p:nvGrpSpPr>
        <p:grpSpPr>
          <a:xfrm rot="0">
            <a:off x="14241273" y="4177759"/>
            <a:ext cx="3018027" cy="1845944"/>
            <a:chOff x="0" y="0"/>
            <a:chExt cx="4024036" cy="2461259"/>
          </a:xfrm>
        </p:grpSpPr>
        <p:sp>
          <p:nvSpPr>
            <p:cNvPr name="TextBox 12" id="12"/>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Search Requests</a:t>
              </a:r>
            </a:p>
          </p:txBody>
        </p:sp>
        <p:sp>
          <p:nvSpPr>
            <p:cNvPr name="TextBox 13" id="13"/>
            <p:cNvSpPr txBox="true"/>
            <p:nvPr/>
          </p:nvSpPr>
          <p:spPr>
            <a:xfrm rot="0">
              <a:off x="0" y="503554"/>
              <a:ext cx="4024036" cy="19577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allows the admin to quickly find specific store requests by user or store name.</a:t>
              </a:r>
            </a:p>
          </p:txBody>
        </p:sp>
      </p:grpSp>
      <p:grpSp>
        <p:nvGrpSpPr>
          <p:cNvPr name="Group 14" id="14"/>
          <p:cNvGrpSpPr/>
          <p:nvPr/>
        </p:nvGrpSpPr>
        <p:grpSpPr>
          <a:xfrm rot="0">
            <a:off x="14241273" y="6999526"/>
            <a:ext cx="3018027" cy="1102994"/>
            <a:chOff x="0" y="0"/>
            <a:chExt cx="4024036" cy="1470659"/>
          </a:xfrm>
        </p:grpSpPr>
        <p:sp>
          <p:nvSpPr>
            <p:cNvPr name="TextBox 15" id="15"/>
            <p:cNvSpPr txBox="true"/>
            <p:nvPr/>
          </p:nvSpPr>
          <p:spPr>
            <a:xfrm rot="0">
              <a:off x="0" y="-47625"/>
              <a:ext cx="4024036" cy="471804"/>
            </a:xfrm>
            <a:prstGeom prst="rect">
              <a:avLst/>
            </a:prstGeom>
          </p:spPr>
          <p:txBody>
            <a:bodyPr anchor="t" rtlCol="false" tIns="0" lIns="0" bIns="0" rIns="0">
              <a:spAutoFit/>
            </a:bodyPr>
            <a:lstStyle/>
            <a:p>
              <a:pPr algn="l">
                <a:lnSpc>
                  <a:spcPts val="2940"/>
                </a:lnSpc>
              </a:pPr>
              <a:r>
                <a:rPr lang="en-US" sz="2100" spc="-42">
                  <a:solidFill>
                    <a:srgbClr val="2BA98E"/>
                  </a:solidFill>
                  <a:latin typeface="DM Sans Bold"/>
                  <a:ea typeface="DM Sans Bold"/>
                  <a:cs typeface="DM Sans Bold"/>
                  <a:sym typeface="DM Sans Bold"/>
                </a:rPr>
                <a:t>VIEW</a:t>
              </a:r>
            </a:p>
          </p:txBody>
        </p:sp>
        <p:sp>
          <p:nvSpPr>
            <p:cNvPr name="TextBox 16" id="16"/>
            <p:cNvSpPr txBox="true"/>
            <p:nvPr/>
          </p:nvSpPr>
          <p:spPr>
            <a:xfrm rot="0">
              <a:off x="0" y="503554"/>
              <a:ext cx="4024036" cy="9671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allowing the admin to view more details</a:t>
              </a:r>
            </a:p>
          </p:txBody>
        </p:sp>
      </p:grpSp>
      <p:grpSp>
        <p:nvGrpSpPr>
          <p:cNvPr name="Group 17" id="17"/>
          <p:cNvGrpSpPr/>
          <p:nvPr/>
        </p:nvGrpSpPr>
        <p:grpSpPr>
          <a:xfrm rot="0">
            <a:off x="-66675" y="7753271"/>
            <a:ext cx="3018027" cy="698499"/>
            <a:chOff x="0" y="0"/>
            <a:chExt cx="4024036" cy="931332"/>
          </a:xfrm>
        </p:grpSpPr>
        <p:sp>
          <p:nvSpPr>
            <p:cNvPr name="TextBox 18" id="18"/>
            <p:cNvSpPr txBox="true"/>
            <p:nvPr/>
          </p:nvSpPr>
          <p:spPr>
            <a:xfrm rot="0">
              <a:off x="0" y="-38100"/>
              <a:ext cx="4024036" cy="418252"/>
            </a:xfrm>
            <a:prstGeom prst="rect">
              <a:avLst/>
            </a:prstGeom>
          </p:spPr>
          <p:txBody>
            <a:bodyPr anchor="t" rtlCol="false" tIns="0" lIns="0" bIns="0" rIns="0">
              <a:spAutoFit/>
            </a:bodyPr>
            <a:lstStyle/>
            <a:p>
              <a:pPr algn="r">
                <a:lnSpc>
                  <a:spcPts val="2660"/>
                </a:lnSpc>
              </a:pPr>
              <a:r>
                <a:rPr lang="en-US" sz="1900" spc="-38">
                  <a:solidFill>
                    <a:srgbClr val="2BA98E"/>
                  </a:solidFill>
                  <a:latin typeface="DM Sans Bold"/>
                  <a:ea typeface="DM Sans Bold"/>
                  <a:cs typeface="DM Sans Bold"/>
                  <a:sym typeface="DM Sans Bold"/>
                </a:rPr>
                <a:t>APPROVE</a:t>
              </a:r>
            </a:p>
          </p:txBody>
        </p:sp>
        <p:sp>
          <p:nvSpPr>
            <p:cNvPr name="TextBox 19" id="19"/>
            <p:cNvSpPr txBox="true"/>
            <p:nvPr/>
          </p:nvSpPr>
          <p:spPr>
            <a:xfrm rot="0">
              <a:off x="0" y="459527"/>
              <a:ext cx="4024036" cy="471805"/>
            </a:xfrm>
            <a:prstGeom prst="rect">
              <a:avLst/>
            </a:prstGeom>
          </p:spPr>
          <p:txBody>
            <a:bodyPr anchor="t" rtlCol="false" tIns="0" lIns="0" bIns="0" rIns="0">
              <a:spAutoFit/>
            </a:bodyPr>
            <a:lstStyle/>
            <a:p>
              <a:pPr algn="r">
                <a:lnSpc>
                  <a:spcPts val="2940"/>
                </a:lnSpc>
              </a:pPr>
              <a:r>
                <a:rPr lang="en-US" sz="2100">
                  <a:solidFill>
                    <a:srgbClr val="737373"/>
                  </a:solidFill>
                  <a:latin typeface="DM Sans"/>
                  <a:ea typeface="DM Sans"/>
                  <a:cs typeface="DM Sans"/>
                  <a:sym typeface="DM Sans"/>
                </a:rPr>
                <a:t>approve the request</a:t>
              </a:r>
            </a:p>
          </p:txBody>
        </p:sp>
      </p:grpSp>
      <p:sp>
        <p:nvSpPr>
          <p:cNvPr name="Freeform 20" id="20"/>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4"/>
            <a:stretch>
              <a:fillRect l="0" t="0" r="0" b="0"/>
            </a:stretch>
          </a:blipFill>
        </p:spPr>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2BA98E"/>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grpSp>
        <p:nvGrpSpPr>
          <p:cNvPr name="Group 4" id="4"/>
          <p:cNvGrpSpPr/>
          <p:nvPr/>
        </p:nvGrpSpPr>
        <p:grpSpPr>
          <a:xfrm rot="0">
            <a:off x="10500565" y="2808739"/>
            <a:ext cx="7234394" cy="2145397"/>
            <a:chOff x="0" y="0"/>
            <a:chExt cx="9645858" cy="2860530"/>
          </a:xfrm>
        </p:grpSpPr>
        <p:sp>
          <p:nvSpPr>
            <p:cNvPr name="TextBox 5" id="5"/>
            <p:cNvSpPr txBox="true"/>
            <p:nvPr/>
          </p:nvSpPr>
          <p:spPr>
            <a:xfrm rot="0">
              <a:off x="0" y="385734"/>
              <a:ext cx="9645858" cy="2474796"/>
            </a:xfrm>
            <a:prstGeom prst="rect">
              <a:avLst/>
            </a:prstGeom>
          </p:spPr>
          <p:txBody>
            <a:bodyPr anchor="t" rtlCol="false" tIns="0" lIns="0" bIns="0" rIns="0">
              <a:spAutoFit/>
            </a:bodyPr>
            <a:lstStyle/>
            <a:p>
              <a:pPr algn="l">
                <a:lnSpc>
                  <a:spcPts val="4839"/>
                </a:lnSpc>
              </a:pPr>
              <a:r>
                <a:rPr lang="en-US" sz="4399" spc="-219">
                  <a:solidFill>
                    <a:srgbClr val="FDFDFD"/>
                  </a:solidFill>
                  <a:latin typeface="DM Sans Bold"/>
                  <a:ea typeface="DM Sans Bold"/>
                  <a:cs typeface="DM Sans Bold"/>
                  <a:sym typeface="DM Sans Bold"/>
                </a:rPr>
                <a:t>Inefficient Market Linkages and Limited Agro-Processing Access</a:t>
              </a:r>
            </a:p>
          </p:txBody>
        </p:sp>
        <p:sp>
          <p:nvSpPr>
            <p:cNvPr name="TextBox 6" id="6"/>
            <p:cNvSpPr txBox="true"/>
            <p:nvPr/>
          </p:nvSpPr>
          <p:spPr>
            <a:xfrm rot="0">
              <a:off x="0" y="-28575"/>
              <a:ext cx="9645858" cy="376209"/>
            </a:xfrm>
            <a:prstGeom prst="rect">
              <a:avLst/>
            </a:prstGeom>
          </p:spPr>
          <p:txBody>
            <a:bodyPr anchor="t" rtlCol="false" tIns="0" lIns="0" bIns="0" rIns="0">
              <a:spAutoFit/>
            </a:bodyPr>
            <a:lstStyle/>
            <a:p>
              <a:pPr algn="l" rtl="true">
                <a:lnSpc>
                  <a:spcPts val="2453"/>
                </a:lnSpc>
              </a:pPr>
              <a:r>
                <a:rPr lang="ar-EG" sz="1752" spc="87">
                  <a:solidFill>
                    <a:srgbClr val="FDFDFD"/>
                  </a:solidFill>
                  <a:latin typeface="DM Sans Bold"/>
                  <a:ea typeface="DM Sans Bold"/>
                  <a:cs typeface="DM Sans Bold"/>
                  <a:sym typeface="DM Sans Bold"/>
                  <a:rtl val="true"/>
                </a:rPr>
                <a:t>؛</a:t>
              </a:r>
              <a:r>
                <a:rPr lang="en-US" sz="1752" spc="87">
                  <a:solidFill>
                    <a:srgbClr val="FDFDFD"/>
                  </a:solidFill>
                  <a:latin typeface="DM Sans Bold"/>
                  <a:ea typeface="DM Sans Bold"/>
                  <a:cs typeface="DM Sans Bold"/>
                  <a:sym typeface="DM Sans Bold"/>
                </a:rPr>
                <a:t>PROBLEM STATEMENT</a:t>
              </a:r>
              <a:r>
                <a:rPr lang="ar-EG" sz="1752" spc="87">
                  <a:solidFill>
                    <a:srgbClr val="FDFDFD"/>
                  </a:solidFill>
                  <a:latin typeface="DM Sans Bold"/>
                  <a:ea typeface="DM Sans Bold"/>
                  <a:cs typeface="DM Sans Bold"/>
                  <a:sym typeface="DM Sans Bold"/>
                  <a:rtl val="true"/>
                </a:rPr>
                <a:t> </a:t>
              </a:r>
            </a:p>
          </p:txBody>
        </p:sp>
      </p:grpSp>
      <p:sp>
        <p:nvSpPr>
          <p:cNvPr name="TextBox 7" id="7"/>
          <p:cNvSpPr txBox="true"/>
          <p:nvPr/>
        </p:nvSpPr>
        <p:spPr>
          <a:xfrm rot="0">
            <a:off x="10557715" y="5239611"/>
            <a:ext cx="6606335" cy="1163319"/>
          </a:xfrm>
          <a:prstGeom prst="rect">
            <a:avLst/>
          </a:prstGeom>
        </p:spPr>
        <p:txBody>
          <a:bodyPr anchor="t" rtlCol="false" tIns="0" lIns="0" bIns="0" rIns="0">
            <a:spAutoFit/>
          </a:bodyPr>
          <a:lstStyle/>
          <a:p>
            <a:pPr algn="l">
              <a:lnSpc>
                <a:spcPts val="3080"/>
              </a:lnSpc>
            </a:pPr>
            <a:r>
              <a:rPr lang="en-US" sz="2200" spc="-44">
                <a:solidFill>
                  <a:srgbClr val="FDFDFD"/>
                </a:solidFill>
                <a:latin typeface="DM Sans"/>
                <a:ea typeface="DM Sans"/>
                <a:cs typeface="DM Sans"/>
                <a:sym typeface="DM Sans"/>
              </a:rPr>
              <a:t>Challenges in accessing suitable markets and limited processing capabilities reduce product value and farmer profits.</a:t>
            </a:r>
          </a:p>
        </p:txBody>
      </p:sp>
      <p:sp>
        <p:nvSpPr>
          <p:cNvPr name="Freeform 8" id="8"/>
          <p:cNvSpPr/>
          <p:nvPr/>
        </p:nvSpPr>
        <p:spPr>
          <a:xfrm flipH="false" flipV="false" rot="0">
            <a:off x="134471" y="1974554"/>
            <a:ext cx="9684759" cy="7283746"/>
          </a:xfrm>
          <a:custGeom>
            <a:avLst/>
            <a:gdLst/>
            <a:ahLst/>
            <a:cxnLst/>
            <a:rect r="r" b="b" t="t" l="l"/>
            <a:pathLst>
              <a:path h="7283746" w="9684759">
                <a:moveTo>
                  <a:pt x="0" y="0"/>
                </a:moveTo>
                <a:lnTo>
                  <a:pt x="9684758" y="0"/>
                </a:lnTo>
                <a:lnTo>
                  <a:pt x="9684758" y="7283746"/>
                </a:lnTo>
                <a:lnTo>
                  <a:pt x="0" y="7283746"/>
                </a:lnTo>
                <a:lnTo>
                  <a:pt x="0" y="0"/>
                </a:lnTo>
                <a:close/>
              </a:path>
            </a:pathLst>
          </a:custGeom>
          <a:blipFill>
            <a:blip r:embed="rId2"/>
            <a:stretch>
              <a:fillRect l="0" t="0" r="0" b="0"/>
            </a:stretch>
          </a:blipFill>
        </p:spPr>
      </p:sp>
      <p:sp>
        <p:nvSpPr>
          <p:cNvPr name="TextBox 9" id="9"/>
          <p:cNvSpPr txBox="true"/>
          <p:nvPr/>
        </p:nvSpPr>
        <p:spPr>
          <a:xfrm rot="0">
            <a:off x="15875034" y="9216415"/>
            <a:ext cx="1384266" cy="287664"/>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008037"/>
                </a:solidFill>
                <a:latin typeface="DM Sans Bold"/>
                <a:ea typeface="DM Sans Bold"/>
                <a:cs typeface="DM Sans Bold"/>
                <a:sym typeface="DM Sans Bold"/>
              </a:rPr>
              <a:t>NEXT</a:t>
            </a:r>
          </a:p>
        </p:txBody>
      </p:sp>
      <p:sp>
        <p:nvSpPr>
          <p:cNvPr name="TextBox 10" id="10"/>
          <p:cNvSpPr txBox="true"/>
          <p:nvPr/>
        </p:nvSpPr>
        <p:spPr>
          <a:xfrm rot="0">
            <a:off x="11333518" y="7459443"/>
            <a:ext cx="11343543" cy="3092275"/>
          </a:xfrm>
          <a:prstGeom prst="rect">
            <a:avLst/>
          </a:prstGeom>
        </p:spPr>
        <p:txBody>
          <a:bodyPr anchor="t" rtlCol="false" tIns="0" lIns="0" bIns="0" rIns="0">
            <a:spAutoFit/>
          </a:bodyPr>
          <a:lstStyle/>
          <a:p>
            <a:pPr algn="ctr">
              <a:lnSpc>
                <a:spcPts val="17373"/>
              </a:lnSpc>
            </a:pPr>
            <a:r>
              <a:rPr lang="en-US" sz="21717" spc="1628">
                <a:solidFill>
                  <a:srgbClr val="EFEFEF">
                    <a:alpha val="24706"/>
                  </a:srgbClr>
                </a:solidFill>
                <a:latin typeface="Cooper Hewitt Heavy Italics"/>
                <a:ea typeface="Cooper Hewitt Heavy Italics"/>
                <a:cs typeface="Cooper Hewitt Heavy Italics"/>
                <a:sym typeface="Cooper Hewitt Heavy Italics"/>
              </a:rPr>
              <a:t>1</a:t>
            </a:r>
          </a:p>
        </p:txBody>
      </p:sp>
      <p:grpSp>
        <p:nvGrpSpPr>
          <p:cNvPr name="Group 11" id="11"/>
          <p:cNvGrpSpPr/>
          <p:nvPr/>
        </p:nvGrpSpPr>
        <p:grpSpPr>
          <a:xfrm rot="0">
            <a:off x="1246118" y="2182385"/>
            <a:ext cx="7944303" cy="4470735"/>
            <a:chOff x="0" y="0"/>
            <a:chExt cx="10592404" cy="5960981"/>
          </a:xfrm>
        </p:grpSpPr>
        <p:pic>
          <p:nvPicPr>
            <p:cNvPr name="Picture 12" id="12">
              <a:hlinkClick action="ppaction://media"/>
            </p:cNvPr>
            <p:cNvPicPr>
              <a:picLocks noChangeAspect="true"/>
            </p:cNvPicPr>
            <p:nvPr>
              <a:videoFile r:link="rId4"/>
              <p:extLst>
                <p:ext uri="{DAA4B4D4-6D71-4841-9C94-3DE7FCFB9230}">
                  <p14:media xmlns:p14="http://schemas.microsoft.com/office/powerpoint/2010/main" r:embed="rId5"/>
                </p:ext>
              </p:extLst>
            </p:nvPr>
          </p:nvPicPr>
          <p:blipFill>
            <a:blip r:embed="rId3"/>
            <a:srcRect l="0" t="826" r="0" b="826"/>
            <a:stretch>
              <a:fillRect/>
            </a:stretch>
          </p:blipFill>
          <p:spPr>
            <a:xfrm flipH="false" flipV="false">
              <a:off x="0" y="0"/>
              <a:ext cx="10592404" cy="5960981"/>
            </a:xfrm>
            <a:prstGeom prst="rect">
              <a:avLst/>
            </a:prstGeom>
          </p:spPr>
        </p:pic>
      </p:grpSp>
      <p:sp>
        <p:nvSpPr>
          <p:cNvPr name="Freeform 13" id="13"/>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6"/>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12"/>
                </p:tgtEl>
              </p:cMediaNode>
            </p:video>
          </p:childTnLst>
        </p:cTn>
      </p:par>
    </p:tnLst>
  </p:timing>
</p:sld>
</file>

<file path=ppt/slides/slide50.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15457334" y="-310438"/>
            <a:ext cx="3297391" cy="2162026"/>
          </a:xfrm>
          <a:custGeom>
            <a:avLst/>
            <a:gdLst/>
            <a:ahLst/>
            <a:cxnLst/>
            <a:rect r="r" b="b" t="t" l="l"/>
            <a:pathLst>
              <a:path h="2162026" w="3297391">
                <a:moveTo>
                  <a:pt x="0" y="0"/>
                </a:moveTo>
                <a:lnTo>
                  <a:pt x="3297391" y="0"/>
                </a:lnTo>
                <a:lnTo>
                  <a:pt x="3297391"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51.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4384000" cy="13716000"/>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53.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5555" t="2320" r="0" b="2320"/>
          <a:stretch>
            <a:fillRect/>
          </a:stretch>
        </p:blipFill>
        <p:spPr>
          <a:xfrm flipH="false" flipV="false" rot="0">
            <a:off x="0" y="-164980"/>
            <a:ext cx="18288000" cy="10451980"/>
          </a:xfrm>
          <a:prstGeom prst="rect">
            <a:avLst/>
          </a:prstGeom>
        </p:spPr>
      </p:pic>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5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2BA98E"/>
            </a:solidFill>
          </p:spPr>
        </p:sp>
      </p:grpSp>
      <p:sp>
        <p:nvSpPr>
          <p:cNvPr name="TextBox 4" id="4"/>
          <p:cNvSpPr txBox="true"/>
          <p:nvPr/>
        </p:nvSpPr>
        <p:spPr>
          <a:xfrm rot="0">
            <a:off x="9745546" y="7291158"/>
            <a:ext cx="7268493" cy="397510"/>
          </a:xfrm>
          <a:prstGeom prst="rect">
            <a:avLst/>
          </a:prstGeom>
        </p:spPr>
        <p:txBody>
          <a:bodyPr anchor="t" rtlCol="false" tIns="0" lIns="0" bIns="0" rIns="0">
            <a:spAutoFit/>
          </a:bodyPr>
          <a:lstStyle/>
          <a:p>
            <a:pPr algn="l">
              <a:lnSpc>
                <a:spcPts val="3080"/>
              </a:lnSpc>
            </a:pPr>
            <a:r>
              <a:rPr lang="en-US" sz="2800" spc="-140">
                <a:solidFill>
                  <a:srgbClr val="2BA98E"/>
                </a:solidFill>
                <a:latin typeface="DM Sans Bold"/>
                <a:ea typeface="DM Sans Bold"/>
                <a:cs typeface="DM Sans Bold"/>
                <a:sym typeface="DM Sans Bold"/>
              </a:rPr>
              <a:t>Enhanced User Experience</a:t>
            </a:r>
          </a:p>
        </p:txBody>
      </p:sp>
      <p:sp>
        <p:nvSpPr>
          <p:cNvPr name="Freeform 5" id="5"/>
          <p:cNvSpPr/>
          <p:nvPr/>
        </p:nvSpPr>
        <p:spPr>
          <a:xfrm flipH="false" flipV="false" rot="0">
            <a:off x="134471" y="1974554"/>
            <a:ext cx="9684759" cy="7283746"/>
          </a:xfrm>
          <a:custGeom>
            <a:avLst/>
            <a:gdLst/>
            <a:ahLst/>
            <a:cxnLst/>
            <a:rect r="r" b="b" t="t" l="l"/>
            <a:pathLst>
              <a:path h="7283746" w="9684759">
                <a:moveTo>
                  <a:pt x="0" y="0"/>
                </a:moveTo>
                <a:lnTo>
                  <a:pt x="9684758" y="0"/>
                </a:lnTo>
                <a:lnTo>
                  <a:pt x="9684758" y="7283746"/>
                </a:lnTo>
                <a:lnTo>
                  <a:pt x="0" y="7283746"/>
                </a:lnTo>
                <a:lnTo>
                  <a:pt x="0" y="0"/>
                </a:lnTo>
                <a:close/>
              </a:path>
            </a:pathLst>
          </a:custGeom>
          <a:blipFill>
            <a:blip r:embed="rId2"/>
            <a:stretch>
              <a:fillRect l="0" t="0" r="0" b="0"/>
            </a:stretch>
          </a:blipFill>
        </p:spPr>
      </p:sp>
      <p:sp>
        <p:nvSpPr>
          <p:cNvPr name="TextBox 6" id="6"/>
          <p:cNvSpPr txBox="true"/>
          <p:nvPr/>
        </p:nvSpPr>
        <p:spPr>
          <a:xfrm rot="0">
            <a:off x="15875034" y="9223410"/>
            <a:ext cx="1384266" cy="280669"/>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2BA98E"/>
                </a:solidFill>
                <a:latin typeface="DM Sans Bold"/>
                <a:ea typeface="DM Sans Bold"/>
                <a:cs typeface="DM Sans Bold"/>
                <a:sym typeface="DM Sans Bold"/>
              </a:rPr>
              <a:t>NEXT</a:t>
            </a:r>
          </a:p>
        </p:txBody>
      </p:sp>
      <p:sp>
        <p:nvSpPr>
          <p:cNvPr name="TextBox 7" id="7"/>
          <p:cNvSpPr txBox="true"/>
          <p:nvPr/>
        </p:nvSpPr>
        <p:spPr>
          <a:xfrm rot="0">
            <a:off x="9745546" y="5967339"/>
            <a:ext cx="5380359" cy="437993"/>
          </a:xfrm>
          <a:prstGeom prst="rect">
            <a:avLst/>
          </a:prstGeom>
        </p:spPr>
        <p:txBody>
          <a:bodyPr anchor="t" rtlCol="false" tIns="0" lIns="0" bIns="0" rIns="0">
            <a:spAutoFit/>
          </a:bodyPr>
          <a:lstStyle/>
          <a:p>
            <a:pPr algn="l">
              <a:lnSpc>
                <a:spcPts val="3683"/>
              </a:lnSpc>
            </a:pPr>
            <a:r>
              <a:rPr lang="en-US" sz="2631">
                <a:solidFill>
                  <a:srgbClr val="2BA98E"/>
                </a:solidFill>
                <a:latin typeface="DM Sans Bold"/>
                <a:ea typeface="DM Sans Bold"/>
                <a:cs typeface="DM Sans Bold"/>
                <a:sym typeface="DM Sans Bold"/>
              </a:rPr>
              <a:t>International Expansion</a:t>
            </a:r>
          </a:p>
        </p:txBody>
      </p:sp>
      <p:sp>
        <p:nvSpPr>
          <p:cNvPr name="TextBox 8" id="8"/>
          <p:cNvSpPr txBox="true"/>
          <p:nvPr/>
        </p:nvSpPr>
        <p:spPr>
          <a:xfrm rot="0">
            <a:off x="9745546" y="4370128"/>
            <a:ext cx="7812760" cy="710633"/>
          </a:xfrm>
          <a:prstGeom prst="rect">
            <a:avLst/>
          </a:prstGeom>
        </p:spPr>
        <p:txBody>
          <a:bodyPr anchor="t" rtlCol="false" tIns="0" lIns="0" bIns="0" rIns="0">
            <a:spAutoFit/>
          </a:bodyPr>
          <a:lstStyle/>
          <a:p>
            <a:pPr algn="l">
              <a:lnSpc>
                <a:spcPts val="3531"/>
              </a:lnSpc>
            </a:pPr>
            <a:r>
              <a:rPr lang="en-US" sz="2522" spc="-50">
                <a:solidFill>
                  <a:srgbClr val="2BA98E"/>
                </a:solidFill>
                <a:latin typeface="DM Sans Bold"/>
                <a:ea typeface="DM Sans Bold"/>
                <a:cs typeface="DM Sans Bold"/>
                <a:sym typeface="DM Sans Bold"/>
              </a:rPr>
              <a:t>Mobile Application Development</a:t>
            </a:r>
          </a:p>
          <a:p>
            <a:pPr algn="l">
              <a:lnSpc>
                <a:spcPts val="2131"/>
              </a:lnSpc>
            </a:pPr>
          </a:p>
        </p:txBody>
      </p:sp>
      <p:grpSp>
        <p:nvGrpSpPr>
          <p:cNvPr name="Group 9" id="9"/>
          <p:cNvGrpSpPr/>
          <p:nvPr/>
        </p:nvGrpSpPr>
        <p:grpSpPr>
          <a:xfrm rot="0">
            <a:off x="1246118" y="2182385"/>
            <a:ext cx="7944303" cy="4470735"/>
            <a:chOff x="0" y="0"/>
            <a:chExt cx="10592404" cy="5960981"/>
          </a:xfrm>
        </p:grpSpPr>
        <p:pic>
          <p:nvPicPr>
            <p:cNvPr name="Picture 10" id="10"/>
            <p:cNvPicPr>
              <a:picLocks noChangeAspect="true"/>
            </p:cNvPicPr>
            <p:nvPr/>
          </p:nvPicPr>
          <p:blipFill>
            <a:blip r:embed="rId3"/>
            <a:srcRect l="0" t="758" r="0" b="758"/>
            <a:stretch>
              <a:fillRect/>
            </a:stretch>
          </p:blipFill>
          <p:spPr>
            <a:xfrm flipH="false" flipV="false">
              <a:off x="0" y="0"/>
              <a:ext cx="10592404" cy="5960981"/>
            </a:xfrm>
            <a:prstGeom prst="rect">
              <a:avLst/>
            </a:prstGeom>
          </p:spPr>
        </p:pic>
      </p:grpSp>
      <p:sp>
        <p:nvSpPr>
          <p:cNvPr name="TextBox 11" id="11"/>
          <p:cNvSpPr txBox="true"/>
          <p:nvPr/>
        </p:nvSpPr>
        <p:spPr>
          <a:xfrm rot="0">
            <a:off x="11342268" y="7476822"/>
            <a:ext cx="11343543" cy="3093960"/>
          </a:xfrm>
          <a:prstGeom prst="rect">
            <a:avLst/>
          </a:prstGeom>
        </p:spPr>
        <p:txBody>
          <a:bodyPr anchor="t" rtlCol="false" tIns="0" lIns="0" bIns="0" rIns="0">
            <a:spAutoFit/>
          </a:bodyPr>
          <a:lstStyle/>
          <a:p>
            <a:pPr algn="ctr">
              <a:lnSpc>
                <a:spcPts val="17373"/>
              </a:lnSpc>
            </a:pPr>
            <a:r>
              <a:rPr lang="en-US" sz="21717" spc="1628">
                <a:solidFill>
                  <a:srgbClr val="2BA98E">
                    <a:alpha val="24706"/>
                  </a:srgbClr>
                </a:solidFill>
                <a:latin typeface="Cooper Hewitt Heavy Italics"/>
                <a:ea typeface="Cooper Hewitt Heavy Italics"/>
                <a:cs typeface="Cooper Hewitt Heavy Italics"/>
                <a:sym typeface="Cooper Hewitt Heavy Italics"/>
              </a:rPr>
              <a:t>3</a:t>
            </a:r>
          </a:p>
        </p:txBody>
      </p:sp>
      <p:sp>
        <p:nvSpPr>
          <p:cNvPr name="Freeform 12" id="12"/>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4"/>
            <a:stretch>
              <a:fillRect l="0" t="0" r="0" b="0"/>
            </a:stretch>
          </a:blipFill>
        </p:spPr>
      </p:sp>
      <p:sp>
        <p:nvSpPr>
          <p:cNvPr name="TextBox 13" id="13"/>
          <p:cNvSpPr txBox="true"/>
          <p:nvPr/>
        </p:nvSpPr>
        <p:spPr>
          <a:xfrm rot="0">
            <a:off x="9144000" y="2621200"/>
            <a:ext cx="7551072" cy="2522300"/>
          </a:xfrm>
          <a:prstGeom prst="rect">
            <a:avLst/>
          </a:prstGeom>
        </p:spPr>
        <p:txBody>
          <a:bodyPr anchor="t" rtlCol="false" tIns="0" lIns="0" bIns="0" rIns="0">
            <a:spAutoFit/>
          </a:bodyPr>
          <a:lstStyle/>
          <a:p>
            <a:pPr algn="ctr">
              <a:lnSpc>
                <a:spcPts val="7595"/>
              </a:lnSpc>
            </a:pPr>
            <a:r>
              <a:rPr lang="en-US" sz="5425">
                <a:solidFill>
                  <a:srgbClr val="2BA98E"/>
                </a:solidFill>
                <a:latin typeface="Droid Arabic Naskh Bold"/>
                <a:ea typeface="Droid Arabic Naskh Bold"/>
                <a:cs typeface="Droid Arabic Naskh Bold"/>
                <a:sym typeface="Droid Arabic Naskh Bold"/>
              </a:rPr>
              <a:t>Future works</a:t>
            </a:r>
          </a:p>
          <a:p>
            <a:pPr algn="ctr" rtl="true">
              <a:lnSpc>
                <a:spcPts val="3105"/>
              </a:lnSpc>
            </a:pPr>
          </a:p>
          <a:p>
            <a:pPr algn="ctr" rtl="true">
              <a:lnSpc>
                <a:spcPts val="3105"/>
              </a:lnSpc>
            </a:pPr>
          </a:p>
          <a:p>
            <a:pPr algn="ctr" rtl="true">
              <a:lnSpc>
                <a:spcPts val="3105"/>
              </a:lnSpc>
            </a:pPr>
          </a:p>
          <a:p>
            <a:pPr algn="ctr" rtl="true">
              <a:lnSpc>
                <a:spcPts val="3105"/>
              </a:lnSpc>
            </a:pP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bg>
      <p:bgPr>
        <a:solidFill>
          <a:srgbClr val="E8E8E0"/>
        </a:solidFill>
      </p:bgPr>
    </p:bg>
    <p:spTree>
      <p:nvGrpSpPr>
        <p:cNvPr id="1" name=""/>
        <p:cNvGrpSpPr/>
        <p:nvPr/>
      </p:nvGrpSpPr>
      <p:grpSpPr>
        <a:xfrm>
          <a:off x="0" y="0"/>
          <a:ext cx="0" cy="0"/>
          <a:chOff x="0" y="0"/>
          <a:chExt cx="0" cy="0"/>
        </a:xfrm>
      </p:grpSpPr>
      <p:sp>
        <p:nvSpPr>
          <p:cNvPr name="Freeform 2" id="2"/>
          <p:cNvSpPr/>
          <p:nvPr/>
        </p:nvSpPr>
        <p:spPr>
          <a:xfrm flipH="false" flipV="false" rot="0">
            <a:off x="0" y="46233"/>
            <a:ext cx="18288000" cy="10240767"/>
          </a:xfrm>
          <a:custGeom>
            <a:avLst/>
            <a:gdLst/>
            <a:ahLst/>
            <a:cxnLst/>
            <a:rect r="r" b="b" t="t" l="l"/>
            <a:pathLst>
              <a:path h="10240767" w="18288000">
                <a:moveTo>
                  <a:pt x="0" y="0"/>
                </a:moveTo>
                <a:lnTo>
                  <a:pt x="18288000" y="0"/>
                </a:lnTo>
                <a:lnTo>
                  <a:pt x="18288000" y="10240767"/>
                </a:lnTo>
                <a:lnTo>
                  <a:pt x="0" y="10240767"/>
                </a:lnTo>
                <a:lnTo>
                  <a:pt x="0" y="0"/>
                </a:lnTo>
                <a:close/>
              </a:path>
            </a:pathLst>
          </a:custGeom>
          <a:blipFill>
            <a:blip r:embed="rId2"/>
            <a:stretch>
              <a:fillRect l="0" t="-1022" r="0" b="-1022"/>
            </a:stretch>
          </a:blipFill>
        </p:spPr>
      </p:sp>
      <p:grpSp>
        <p:nvGrpSpPr>
          <p:cNvPr name="Group 3" id="3"/>
          <p:cNvGrpSpPr/>
          <p:nvPr/>
        </p:nvGrpSpPr>
        <p:grpSpPr>
          <a:xfrm rot="0">
            <a:off x="-676036" y="478888"/>
            <a:ext cx="5876627" cy="1099623"/>
            <a:chOff x="0" y="0"/>
            <a:chExt cx="1547754" cy="289613"/>
          </a:xfrm>
        </p:grpSpPr>
        <p:sp>
          <p:nvSpPr>
            <p:cNvPr name="Freeform 4" id="4"/>
            <p:cNvSpPr/>
            <p:nvPr/>
          </p:nvSpPr>
          <p:spPr>
            <a:xfrm flipH="false" flipV="false" rot="0">
              <a:off x="0" y="0"/>
              <a:ext cx="1547753" cy="289613"/>
            </a:xfrm>
            <a:custGeom>
              <a:avLst/>
              <a:gdLst/>
              <a:ahLst/>
              <a:cxnLst/>
              <a:rect r="r" b="b" t="t" l="l"/>
              <a:pathLst>
                <a:path h="289613" w="1547753">
                  <a:moveTo>
                    <a:pt x="67188" y="0"/>
                  </a:moveTo>
                  <a:lnTo>
                    <a:pt x="1480566" y="0"/>
                  </a:lnTo>
                  <a:cubicBezTo>
                    <a:pt x="1498385" y="0"/>
                    <a:pt x="1515474" y="7079"/>
                    <a:pt x="1528075" y="19679"/>
                  </a:cubicBezTo>
                  <a:cubicBezTo>
                    <a:pt x="1540675" y="32279"/>
                    <a:pt x="1547753" y="49369"/>
                    <a:pt x="1547753" y="67188"/>
                  </a:cubicBezTo>
                  <a:lnTo>
                    <a:pt x="1547753" y="222425"/>
                  </a:lnTo>
                  <a:cubicBezTo>
                    <a:pt x="1547753" y="259532"/>
                    <a:pt x="1517672" y="289613"/>
                    <a:pt x="1480566" y="289613"/>
                  </a:cubicBezTo>
                  <a:lnTo>
                    <a:pt x="67188" y="289613"/>
                  </a:lnTo>
                  <a:cubicBezTo>
                    <a:pt x="49369" y="289613"/>
                    <a:pt x="32279" y="282534"/>
                    <a:pt x="19679" y="269934"/>
                  </a:cubicBezTo>
                  <a:cubicBezTo>
                    <a:pt x="7079" y="257334"/>
                    <a:pt x="0" y="240244"/>
                    <a:pt x="0" y="222425"/>
                  </a:cubicBezTo>
                  <a:lnTo>
                    <a:pt x="0" y="67188"/>
                  </a:lnTo>
                  <a:cubicBezTo>
                    <a:pt x="0" y="49369"/>
                    <a:pt x="7079" y="32279"/>
                    <a:pt x="19679" y="19679"/>
                  </a:cubicBezTo>
                  <a:cubicBezTo>
                    <a:pt x="32279" y="7079"/>
                    <a:pt x="49369" y="0"/>
                    <a:pt x="67188" y="0"/>
                  </a:cubicBezTo>
                  <a:close/>
                </a:path>
              </a:pathLst>
            </a:custGeom>
            <a:solidFill>
              <a:srgbClr val="FFFFFF"/>
            </a:solidFill>
          </p:spPr>
        </p:sp>
        <p:sp>
          <p:nvSpPr>
            <p:cNvPr name="TextBox 5" id="5"/>
            <p:cNvSpPr txBox="true"/>
            <p:nvPr/>
          </p:nvSpPr>
          <p:spPr>
            <a:xfrm>
              <a:off x="0" y="-47625"/>
              <a:ext cx="1547754" cy="337238"/>
            </a:xfrm>
            <a:prstGeom prst="rect">
              <a:avLst/>
            </a:prstGeom>
          </p:spPr>
          <p:txBody>
            <a:bodyPr anchor="ctr" rtlCol="false" tIns="50800" lIns="50800" bIns="50800" rIns="50800"/>
            <a:lstStyle/>
            <a:p>
              <a:pPr algn="ctr">
                <a:lnSpc>
                  <a:spcPts val="3780"/>
                </a:lnSpc>
              </a:pPr>
              <a:r>
                <a:rPr lang="en-US" sz="2700" spc="135">
                  <a:solidFill>
                    <a:srgbClr val="2BA98E"/>
                  </a:solidFill>
                  <a:latin typeface="DM Sans Bold"/>
                  <a:ea typeface="DM Sans Bold"/>
                  <a:cs typeface="DM Sans Bold"/>
                  <a:sym typeface="DM Sans Bold"/>
                </a:rPr>
                <a:t>CONCLUSION</a:t>
              </a:r>
            </a:p>
          </p:txBody>
        </p:sp>
      </p:grpSp>
      <p:grpSp>
        <p:nvGrpSpPr>
          <p:cNvPr name="Group 6" id="6"/>
          <p:cNvGrpSpPr/>
          <p:nvPr/>
        </p:nvGrpSpPr>
        <p:grpSpPr>
          <a:xfrm rot="0">
            <a:off x="2645383" y="4706058"/>
            <a:ext cx="13349562" cy="4244878"/>
            <a:chOff x="0" y="0"/>
            <a:chExt cx="3515934" cy="1117993"/>
          </a:xfrm>
        </p:grpSpPr>
        <p:sp>
          <p:nvSpPr>
            <p:cNvPr name="Freeform 7" id="7"/>
            <p:cNvSpPr/>
            <p:nvPr/>
          </p:nvSpPr>
          <p:spPr>
            <a:xfrm flipH="false" flipV="false" rot="0">
              <a:off x="0" y="0"/>
              <a:ext cx="3515934" cy="1117993"/>
            </a:xfrm>
            <a:custGeom>
              <a:avLst/>
              <a:gdLst/>
              <a:ahLst/>
              <a:cxnLst/>
              <a:rect r="r" b="b" t="t" l="l"/>
              <a:pathLst>
                <a:path h="1117993" w="3515934">
                  <a:moveTo>
                    <a:pt x="29577" y="0"/>
                  </a:moveTo>
                  <a:lnTo>
                    <a:pt x="3486357" y="0"/>
                  </a:lnTo>
                  <a:cubicBezTo>
                    <a:pt x="3502692" y="0"/>
                    <a:pt x="3515934" y="13242"/>
                    <a:pt x="3515934" y="29577"/>
                  </a:cubicBezTo>
                  <a:lnTo>
                    <a:pt x="3515934" y="1088416"/>
                  </a:lnTo>
                  <a:cubicBezTo>
                    <a:pt x="3515934" y="1096260"/>
                    <a:pt x="3512818" y="1103783"/>
                    <a:pt x="3507271" y="1109330"/>
                  </a:cubicBezTo>
                  <a:cubicBezTo>
                    <a:pt x="3501725" y="1114876"/>
                    <a:pt x="3494202" y="1117993"/>
                    <a:pt x="3486357" y="1117993"/>
                  </a:cubicBezTo>
                  <a:lnTo>
                    <a:pt x="29577" y="1117993"/>
                  </a:lnTo>
                  <a:cubicBezTo>
                    <a:pt x="13242" y="1117993"/>
                    <a:pt x="0" y="1104750"/>
                    <a:pt x="0" y="1088416"/>
                  </a:cubicBezTo>
                  <a:lnTo>
                    <a:pt x="0" y="29577"/>
                  </a:lnTo>
                  <a:cubicBezTo>
                    <a:pt x="0" y="13242"/>
                    <a:pt x="13242" y="0"/>
                    <a:pt x="29577" y="0"/>
                  </a:cubicBezTo>
                  <a:close/>
                </a:path>
              </a:pathLst>
            </a:custGeom>
            <a:solidFill>
              <a:srgbClr val="FDFDFD"/>
            </a:solidFill>
          </p:spPr>
        </p:sp>
        <p:sp>
          <p:nvSpPr>
            <p:cNvPr name="TextBox 8" id="8"/>
            <p:cNvSpPr txBox="true"/>
            <p:nvPr/>
          </p:nvSpPr>
          <p:spPr>
            <a:xfrm>
              <a:off x="0" y="-28575"/>
              <a:ext cx="3515934" cy="1146568"/>
            </a:xfrm>
            <a:prstGeom prst="rect">
              <a:avLst/>
            </a:prstGeom>
          </p:spPr>
          <p:txBody>
            <a:bodyPr anchor="ctr" rtlCol="false" tIns="50800" lIns="50800" bIns="50800" rIns="50800"/>
            <a:lstStyle/>
            <a:p>
              <a:pPr algn="ctr">
                <a:lnSpc>
                  <a:spcPts val="2380"/>
                </a:lnSpc>
              </a:pPr>
            </a:p>
          </p:txBody>
        </p:sp>
      </p:grpSp>
      <p:sp>
        <p:nvSpPr>
          <p:cNvPr name="TextBox 9" id="9"/>
          <p:cNvSpPr txBox="true"/>
          <p:nvPr/>
        </p:nvSpPr>
        <p:spPr>
          <a:xfrm rot="0">
            <a:off x="3185274" y="5166074"/>
            <a:ext cx="12336552" cy="3191495"/>
          </a:xfrm>
          <a:prstGeom prst="rect">
            <a:avLst/>
          </a:prstGeom>
        </p:spPr>
        <p:txBody>
          <a:bodyPr anchor="t" rtlCol="false" tIns="0" lIns="0" bIns="0" rIns="0">
            <a:spAutoFit/>
          </a:bodyPr>
          <a:lstStyle/>
          <a:p>
            <a:pPr algn="ctr">
              <a:lnSpc>
                <a:spcPts val="3640"/>
              </a:lnSpc>
            </a:pPr>
            <a:r>
              <a:rPr lang="en-US" sz="2600">
                <a:solidFill>
                  <a:srgbClr val="2BA98E"/>
                </a:solidFill>
                <a:latin typeface="Canva Sans Bold"/>
                <a:ea typeface="Canva Sans Bold"/>
                <a:cs typeface="Canva Sans Bold"/>
                <a:sym typeface="Canva Sans Bold"/>
              </a:rPr>
              <a:t>The Hisba platform project successfully created a user-friendly and efficient e-commerce solution tailored for the agricultural sector. Through meticulous planning and execution, we developed a robust platform that meets high standards of design, functionality, and user experience. With its successful launch, Hisba is well-positioned to empower farmers and connect them directly with consumers, fostering economic growth and sustainability in the agricultural community.</a:t>
            </a:r>
          </a:p>
        </p:txBody>
      </p:sp>
      <p:sp>
        <p:nvSpPr>
          <p:cNvPr name="Freeform 10" id="10"/>
          <p:cNvSpPr/>
          <p:nvPr/>
        </p:nvSpPr>
        <p:spPr>
          <a:xfrm flipH="false" flipV="false" rot="0">
            <a:off x="14758713" y="-346515"/>
            <a:ext cx="4098136" cy="2687056"/>
          </a:xfrm>
          <a:custGeom>
            <a:avLst/>
            <a:gdLst/>
            <a:ahLst/>
            <a:cxnLst/>
            <a:rect r="r" b="b" t="t" l="l"/>
            <a:pathLst>
              <a:path h="2687056" w="4098136">
                <a:moveTo>
                  <a:pt x="0" y="0"/>
                </a:moveTo>
                <a:lnTo>
                  <a:pt x="4098136" y="0"/>
                </a:lnTo>
                <a:lnTo>
                  <a:pt x="4098136" y="2687057"/>
                </a:lnTo>
                <a:lnTo>
                  <a:pt x="0" y="2687057"/>
                </a:lnTo>
                <a:lnTo>
                  <a:pt x="0" y="0"/>
                </a:lnTo>
                <a:close/>
              </a:path>
            </a:pathLst>
          </a:custGeom>
          <a:blipFill>
            <a:blip r:embed="rId3"/>
            <a:stretch>
              <a:fillRect l="0" t="0" r="0" b="0"/>
            </a:stretch>
          </a:blipFill>
        </p:spPr>
      </p:sp>
    </p:spTree>
  </p:cSld>
  <p:clrMapOvr>
    <a:masterClrMapping/>
  </p:clrMapOvr>
  <p:transition spd="fast">
    <p:fade/>
  </p:transition>
</p:sld>
</file>

<file path=ppt/slides/slide56.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sp>
        <p:nvSpPr>
          <p:cNvPr name="TextBox 4" id="4"/>
          <p:cNvSpPr txBox="true"/>
          <p:nvPr/>
        </p:nvSpPr>
        <p:spPr>
          <a:xfrm rot="0">
            <a:off x="6163161" y="3794125"/>
            <a:ext cx="5961677" cy="1349375"/>
          </a:xfrm>
          <a:prstGeom prst="rect">
            <a:avLst/>
          </a:prstGeom>
        </p:spPr>
        <p:txBody>
          <a:bodyPr anchor="t" rtlCol="false" tIns="0" lIns="0" bIns="0" rIns="0">
            <a:spAutoFit/>
          </a:bodyPr>
          <a:lstStyle/>
          <a:p>
            <a:pPr algn="l">
              <a:lnSpc>
                <a:spcPts val="10450"/>
              </a:lnSpc>
            </a:pPr>
            <a:r>
              <a:rPr lang="en-US" sz="9500" spc="-475">
                <a:solidFill>
                  <a:srgbClr val="2BA98E"/>
                </a:solidFill>
                <a:latin typeface="DM Sans Bold"/>
                <a:ea typeface="DM Sans Bold"/>
                <a:cs typeface="DM Sans Bold"/>
                <a:sym typeface="DM Sans Bold"/>
              </a:rPr>
              <a:t>Thank You</a:t>
            </a:r>
          </a:p>
        </p:txBody>
      </p:sp>
      <p:sp>
        <p:nvSpPr>
          <p:cNvPr name="Freeform 5" id="5"/>
          <p:cNvSpPr/>
          <p:nvPr/>
        </p:nvSpPr>
        <p:spPr>
          <a:xfrm flipH="false" flipV="false" rot="0">
            <a:off x="5624341" y="5994847"/>
            <a:ext cx="7039318" cy="4615524"/>
          </a:xfrm>
          <a:custGeom>
            <a:avLst/>
            <a:gdLst/>
            <a:ahLst/>
            <a:cxnLst/>
            <a:rect r="r" b="b" t="t" l="l"/>
            <a:pathLst>
              <a:path h="4615524" w="7039318">
                <a:moveTo>
                  <a:pt x="0" y="0"/>
                </a:moveTo>
                <a:lnTo>
                  <a:pt x="7039318" y="0"/>
                </a:lnTo>
                <a:lnTo>
                  <a:pt x="7039318" y="4615524"/>
                </a:lnTo>
                <a:lnTo>
                  <a:pt x="0" y="4615524"/>
                </a:lnTo>
                <a:lnTo>
                  <a:pt x="0" y="0"/>
                </a:lnTo>
                <a:close/>
              </a:path>
            </a:pathLst>
          </a:custGeom>
          <a:blipFill>
            <a:blip r:embed="rId2"/>
            <a:stretch>
              <a:fillRect l="0" t="0" r="0" b="0"/>
            </a:stretch>
          </a:blipFill>
        </p:spPr>
      </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2BA98E"/>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grpSp>
        <p:nvGrpSpPr>
          <p:cNvPr name="Group 4" id="4"/>
          <p:cNvGrpSpPr/>
          <p:nvPr/>
        </p:nvGrpSpPr>
        <p:grpSpPr>
          <a:xfrm rot="0">
            <a:off x="1028700" y="2490931"/>
            <a:ext cx="7234394" cy="2145397"/>
            <a:chOff x="0" y="0"/>
            <a:chExt cx="9645858" cy="2860530"/>
          </a:xfrm>
        </p:grpSpPr>
        <p:sp>
          <p:nvSpPr>
            <p:cNvPr name="TextBox 5" id="5"/>
            <p:cNvSpPr txBox="true"/>
            <p:nvPr/>
          </p:nvSpPr>
          <p:spPr>
            <a:xfrm rot="0">
              <a:off x="0" y="385734"/>
              <a:ext cx="9645858" cy="2474796"/>
            </a:xfrm>
            <a:prstGeom prst="rect">
              <a:avLst/>
            </a:prstGeom>
          </p:spPr>
          <p:txBody>
            <a:bodyPr anchor="t" rtlCol="false" tIns="0" lIns="0" bIns="0" rIns="0">
              <a:spAutoFit/>
            </a:bodyPr>
            <a:lstStyle/>
            <a:p>
              <a:pPr algn="l">
                <a:lnSpc>
                  <a:spcPts val="4839"/>
                </a:lnSpc>
              </a:pPr>
              <a:r>
                <a:rPr lang="en-US" sz="4399" spc="-219">
                  <a:solidFill>
                    <a:srgbClr val="FDFDFD"/>
                  </a:solidFill>
                  <a:latin typeface="DM Sans Bold"/>
                  <a:ea typeface="DM Sans Bold"/>
                  <a:cs typeface="DM Sans Bold"/>
                  <a:sym typeface="DM Sans Bold"/>
                </a:rPr>
                <a:t>Underutilization of Female Workforce and Lack of Tech Engagement</a:t>
              </a:r>
            </a:p>
          </p:txBody>
        </p:sp>
        <p:sp>
          <p:nvSpPr>
            <p:cNvPr name="TextBox 6" id="6"/>
            <p:cNvSpPr txBox="true"/>
            <p:nvPr/>
          </p:nvSpPr>
          <p:spPr>
            <a:xfrm rot="0">
              <a:off x="0" y="-28575"/>
              <a:ext cx="9645858" cy="376209"/>
            </a:xfrm>
            <a:prstGeom prst="rect">
              <a:avLst/>
            </a:prstGeom>
          </p:spPr>
          <p:txBody>
            <a:bodyPr anchor="t" rtlCol="false" tIns="0" lIns="0" bIns="0" rIns="0">
              <a:spAutoFit/>
            </a:bodyPr>
            <a:lstStyle/>
            <a:p>
              <a:pPr algn="l" rtl="true">
                <a:lnSpc>
                  <a:spcPts val="2453"/>
                </a:lnSpc>
              </a:pPr>
              <a:r>
                <a:rPr lang="ar-EG" sz="1752" spc="87">
                  <a:solidFill>
                    <a:srgbClr val="FDFDFD"/>
                  </a:solidFill>
                  <a:latin typeface="DM Sans Bold"/>
                  <a:ea typeface="DM Sans Bold"/>
                  <a:cs typeface="DM Sans Bold"/>
                  <a:sym typeface="DM Sans Bold"/>
                  <a:rtl val="true"/>
                </a:rPr>
                <a:t>؛</a:t>
              </a:r>
              <a:r>
                <a:rPr lang="en-US" sz="1752" spc="87">
                  <a:solidFill>
                    <a:srgbClr val="FDFDFD"/>
                  </a:solidFill>
                  <a:latin typeface="DM Sans Bold"/>
                  <a:ea typeface="DM Sans Bold"/>
                  <a:cs typeface="DM Sans Bold"/>
                  <a:sym typeface="DM Sans Bold"/>
                </a:rPr>
                <a:t>PROBLEM STATEMENT</a:t>
              </a:r>
              <a:r>
                <a:rPr lang="ar-EG" sz="1752" spc="87">
                  <a:solidFill>
                    <a:srgbClr val="FDFDFD"/>
                  </a:solidFill>
                  <a:latin typeface="DM Sans Bold"/>
                  <a:ea typeface="DM Sans Bold"/>
                  <a:cs typeface="DM Sans Bold"/>
                  <a:sym typeface="DM Sans Bold"/>
                  <a:rtl val="true"/>
                </a:rPr>
                <a:t> </a:t>
              </a:r>
            </a:p>
          </p:txBody>
        </p:sp>
      </p:grpSp>
      <p:sp>
        <p:nvSpPr>
          <p:cNvPr name="TextBox 7" id="7"/>
          <p:cNvSpPr txBox="true"/>
          <p:nvPr/>
        </p:nvSpPr>
        <p:spPr>
          <a:xfrm rot="0">
            <a:off x="1028700" y="5077109"/>
            <a:ext cx="6606335" cy="1163319"/>
          </a:xfrm>
          <a:prstGeom prst="rect">
            <a:avLst/>
          </a:prstGeom>
        </p:spPr>
        <p:txBody>
          <a:bodyPr anchor="t" rtlCol="false" tIns="0" lIns="0" bIns="0" rIns="0">
            <a:spAutoFit/>
          </a:bodyPr>
          <a:lstStyle/>
          <a:p>
            <a:pPr algn="l">
              <a:lnSpc>
                <a:spcPts val="3080"/>
              </a:lnSpc>
            </a:pPr>
            <a:r>
              <a:rPr lang="en-US" sz="2200" spc="-44">
                <a:solidFill>
                  <a:srgbClr val="FDFDFD"/>
                </a:solidFill>
                <a:latin typeface="DM Sans"/>
                <a:ea typeface="DM Sans"/>
                <a:cs typeface="DM Sans"/>
                <a:sym typeface="DM Sans"/>
              </a:rPr>
              <a:t>The agriculture sector misses out on productivity gains from female workers and is slow in adopting beneficial technologies.</a:t>
            </a:r>
          </a:p>
        </p:txBody>
      </p:sp>
      <p:sp>
        <p:nvSpPr>
          <p:cNvPr name="Freeform 8" id="8"/>
          <p:cNvSpPr/>
          <p:nvPr/>
        </p:nvSpPr>
        <p:spPr>
          <a:xfrm flipH="false" flipV="false" rot="0">
            <a:off x="8256369" y="1301887"/>
            <a:ext cx="9684759" cy="7283746"/>
          </a:xfrm>
          <a:custGeom>
            <a:avLst/>
            <a:gdLst/>
            <a:ahLst/>
            <a:cxnLst/>
            <a:rect r="r" b="b" t="t" l="l"/>
            <a:pathLst>
              <a:path h="7283746" w="9684759">
                <a:moveTo>
                  <a:pt x="0" y="0"/>
                </a:moveTo>
                <a:lnTo>
                  <a:pt x="9684759" y="0"/>
                </a:lnTo>
                <a:lnTo>
                  <a:pt x="9684759" y="7283745"/>
                </a:lnTo>
                <a:lnTo>
                  <a:pt x="0" y="7283745"/>
                </a:lnTo>
                <a:lnTo>
                  <a:pt x="0" y="0"/>
                </a:lnTo>
                <a:close/>
              </a:path>
            </a:pathLst>
          </a:custGeom>
          <a:blipFill>
            <a:blip r:embed="rId2"/>
            <a:stretch>
              <a:fillRect l="0" t="0" r="0" b="0"/>
            </a:stretch>
          </a:blipFill>
        </p:spPr>
      </p:sp>
      <p:sp>
        <p:nvSpPr>
          <p:cNvPr name="TextBox 9" id="9"/>
          <p:cNvSpPr txBox="true"/>
          <p:nvPr/>
        </p:nvSpPr>
        <p:spPr>
          <a:xfrm rot="0">
            <a:off x="15875034" y="9216415"/>
            <a:ext cx="1384266" cy="287664"/>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008037"/>
                </a:solidFill>
                <a:latin typeface="DM Sans Bold"/>
                <a:ea typeface="DM Sans Bold"/>
                <a:cs typeface="DM Sans Bold"/>
                <a:sym typeface="DM Sans Bold"/>
              </a:rPr>
              <a:t>NEXT</a:t>
            </a:r>
          </a:p>
        </p:txBody>
      </p:sp>
      <p:sp>
        <p:nvSpPr>
          <p:cNvPr name="TextBox 10" id="10"/>
          <p:cNvSpPr txBox="true"/>
          <p:nvPr/>
        </p:nvSpPr>
        <p:spPr>
          <a:xfrm rot="0">
            <a:off x="-3958021" y="7531701"/>
            <a:ext cx="11343543" cy="3092275"/>
          </a:xfrm>
          <a:prstGeom prst="rect">
            <a:avLst/>
          </a:prstGeom>
        </p:spPr>
        <p:txBody>
          <a:bodyPr anchor="t" rtlCol="false" tIns="0" lIns="0" bIns="0" rIns="0">
            <a:spAutoFit/>
          </a:bodyPr>
          <a:lstStyle/>
          <a:p>
            <a:pPr algn="ctr">
              <a:lnSpc>
                <a:spcPts val="17373"/>
              </a:lnSpc>
            </a:pPr>
            <a:r>
              <a:rPr lang="en-US" sz="21717" spc="1628">
                <a:solidFill>
                  <a:srgbClr val="EFEFEF">
                    <a:alpha val="24706"/>
                  </a:srgbClr>
                </a:solidFill>
                <a:latin typeface="Cooper Hewitt Heavy Italics"/>
                <a:ea typeface="Cooper Hewitt Heavy Italics"/>
                <a:cs typeface="Cooper Hewitt Heavy Italics"/>
                <a:sym typeface="Cooper Hewitt Heavy Italics"/>
              </a:rPr>
              <a:t>2</a:t>
            </a:r>
          </a:p>
        </p:txBody>
      </p:sp>
      <p:grpSp>
        <p:nvGrpSpPr>
          <p:cNvPr name="Group 11" id="11"/>
          <p:cNvGrpSpPr/>
          <p:nvPr/>
        </p:nvGrpSpPr>
        <p:grpSpPr>
          <a:xfrm rot="0">
            <a:off x="9368016" y="1509717"/>
            <a:ext cx="7944303" cy="4470735"/>
            <a:chOff x="0" y="0"/>
            <a:chExt cx="10592404" cy="5960981"/>
          </a:xfrm>
        </p:grpSpPr>
        <p:pic>
          <p:nvPicPr>
            <p:cNvPr name="Picture 12" id="12">
              <a:hlinkClick action="ppaction://media"/>
            </p:cNvPr>
            <p:cNvPicPr>
              <a:picLocks noChangeAspect="true"/>
            </p:cNvPicPr>
            <p:nvPr>
              <a:videoFile r:link="rId4"/>
              <p:extLst>
                <p:ext uri="{DAA4B4D4-6D71-4841-9C94-3DE7FCFB9230}">
                  <p14:media xmlns:p14="http://schemas.microsoft.com/office/powerpoint/2010/main" r:embed="rId5"/>
                </p:ext>
              </p:extLst>
            </p:nvPr>
          </p:nvPicPr>
          <p:blipFill>
            <a:blip r:embed="rId3"/>
            <a:srcRect l="0" t="826" r="0" b="826"/>
            <a:stretch>
              <a:fillRect/>
            </a:stretch>
          </p:blipFill>
          <p:spPr>
            <a:xfrm flipH="false" flipV="false">
              <a:off x="0" y="0"/>
              <a:ext cx="10592404" cy="5960981"/>
            </a:xfrm>
            <a:prstGeom prst="rect">
              <a:avLst/>
            </a:prstGeom>
          </p:spPr>
        </p:pic>
      </p:grpSp>
      <p:sp>
        <p:nvSpPr>
          <p:cNvPr name="Freeform 13" id="13"/>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6"/>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12"/>
                </p:tgtEl>
              </p:cMediaNode>
            </p:video>
          </p:childTnLst>
        </p:cTn>
      </p:par>
    </p:tnLst>
  </p:timing>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2BA98E"/>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grpSp>
        <p:nvGrpSpPr>
          <p:cNvPr name="Group 4" id="4"/>
          <p:cNvGrpSpPr/>
          <p:nvPr/>
        </p:nvGrpSpPr>
        <p:grpSpPr>
          <a:xfrm rot="0">
            <a:off x="9603276" y="3590741"/>
            <a:ext cx="8468771" cy="3105517"/>
            <a:chOff x="0" y="0"/>
            <a:chExt cx="11291694" cy="4140689"/>
          </a:xfrm>
        </p:grpSpPr>
        <p:sp>
          <p:nvSpPr>
            <p:cNvPr name="TextBox 5" id="5"/>
            <p:cNvSpPr txBox="true"/>
            <p:nvPr/>
          </p:nvSpPr>
          <p:spPr>
            <a:xfrm rot="0">
              <a:off x="0" y="395259"/>
              <a:ext cx="11291694" cy="3745430"/>
            </a:xfrm>
            <a:prstGeom prst="rect">
              <a:avLst/>
            </a:prstGeom>
          </p:spPr>
          <p:txBody>
            <a:bodyPr anchor="t" rtlCol="false" tIns="0" lIns="0" bIns="0" rIns="0">
              <a:spAutoFit/>
            </a:bodyPr>
            <a:lstStyle/>
            <a:p>
              <a:pPr algn="l">
                <a:lnSpc>
                  <a:spcPts val="5499"/>
                </a:lnSpc>
              </a:pPr>
              <a:r>
                <a:rPr lang="en-US" sz="4999" spc="-249">
                  <a:solidFill>
                    <a:srgbClr val="FDFDFD"/>
                  </a:solidFill>
                  <a:latin typeface="DM Sans Bold"/>
                  <a:ea typeface="DM Sans Bold"/>
                  <a:cs typeface="DM Sans Bold"/>
                  <a:sym typeface="DM Sans Bold"/>
                </a:rPr>
                <a:t>technological improvement</a:t>
              </a:r>
            </a:p>
            <a:p>
              <a:pPr algn="l">
                <a:lnSpc>
                  <a:spcPts val="5499"/>
                </a:lnSpc>
              </a:pPr>
            </a:p>
            <a:p>
              <a:pPr algn="l">
                <a:lnSpc>
                  <a:spcPts val="5499"/>
                </a:lnSpc>
              </a:pPr>
            </a:p>
            <a:p>
              <a:pPr algn="l">
                <a:lnSpc>
                  <a:spcPts val="5499"/>
                </a:lnSpc>
              </a:pPr>
            </a:p>
          </p:txBody>
        </p:sp>
        <p:sp>
          <p:nvSpPr>
            <p:cNvPr name="TextBox 6" id="6"/>
            <p:cNvSpPr txBox="true"/>
            <p:nvPr/>
          </p:nvSpPr>
          <p:spPr>
            <a:xfrm rot="0">
              <a:off x="0" y="-28575"/>
              <a:ext cx="11291694" cy="376209"/>
            </a:xfrm>
            <a:prstGeom prst="rect">
              <a:avLst/>
            </a:prstGeom>
          </p:spPr>
          <p:txBody>
            <a:bodyPr anchor="t" rtlCol="false" tIns="0" lIns="0" bIns="0" rIns="0">
              <a:spAutoFit/>
            </a:bodyPr>
            <a:lstStyle/>
            <a:p>
              <a:pPr algn="l" rtl="true">
                <a:lnSpc>
                  <a:spcPts val="2453"/>
                </a:lnSpc>
              </a:pPr>
              <a:r>
                <a:rPr lang="ar-EG" sz="1752" spc="87">
                  <a:solidFill>
                    <a:srgbClr val="FDFDFD"/>
                  </a:solidFill>
                  <a:latin typeface="DM Sans Bold"/>
                  <a:ea typeface="DM Sans Bold"/>
                  <a:cs typeface="DM Sans Bold"/>
                  <a:sym typeface="DM Sans Bold"/>
                  <a:rtl val="true"/>
                </a:rPr>
                <a:t>؛</a:t>
              </a:r>
              <a:r>
                <a:rPr lang="en-US" sz="1752" spc="87">
                  <a:solidFill>
                    <a:srgbClr val="FDFDFD"/>
                  </a:solidFill>
                  <a:latin typeface="DM Sans Bold"/>
                  <a:ea typeface="DM Sans Bold"/>
                  <a:cs typeface="DM Sans Bold"/>
                  <a:sym typeface="DM Sans Bold"/>
                </a:rPr>
                <a:t>PROBLEM STATEMENT</a:t>
              </a:r>
              <a:r>
                <a:rPr lang="ar-EG" sz="1752" spc="87">
                  <a:solidFill>
                    <a:srgbClr val="FDFDFD"/>
                  </a:solidFill>
                  <a:latin typeface="DM Sans Bold"/>
                  <a:ea typeface="DM Sans Bold"/>
                  <a:cs typeface="DM Sans Bold"/>
                  <a:sym typeface="DM Sans Bold"/>
                  <a:rtl val="true"/>
                </a:rPr>
                <a:t> </a:t>
              </a:r>
            </a:p>
          </p:txBody>
        </p:sp>
      </p:grpSp>
      <p:sp>
        <p:nvSpPr>
          <p:cNvPr name="TextBox 7" id="7"/>
          <p:cNvSpPr txBox="true"/>
          <p:nvPr/>
        </p:nvSpPr>
        <p:spPr>
          <a:xfrm rot="0">
            <a:off x="9819229" y="5095875"/>
            <a:ext cx="6606335" cy="772794"/>
          </a:xfrm>
          <a:prstGeom prst="rect">
            <a:avLst/>
          </a:prstGeom>
        </p:spPr>
        <p:txBody>
          <a:bodyPr anchor="t" rtlCol="false" tIns="0" lIns="0" bIns="0" rIns="0">
            <a:spAutoFit/>
          </a:bodyPr>
          <a:lstStyle/>
          <a:p>
            <a:pPr algn="l">
              <a:lnSpc>
                <a:spcPts val="3080"/>
              </a:lnSpc>
            </a:pPr>
            <a:r>
              <a:rPr lang="en-US" sz="2200" spc="-44">
                <a:solidFill>
                  <a:srgbClr val="FDFDFD"/>
                </a:solidFill>
                <a:latin typeface="DM Sans"/>
                <a:ea typeface="DM Sans"/>
                <a:cs typeface="DM Sans"/>
                <a:sym typeface="DM Sans"/>
              </a:rPr>
              <a:t>Underutilization of Technological Advancements in the Agricultural Sector</a:t>
            </a:r>
          </a:p>
        </p:txBody>
      </p:sp>
      <p:sp>
        <p:nvSpPr>
          <p:cNvPr name="Freeform 8" id="8"/>
          <p:cNvSpPr/>
          <p:nvPr/>
        </p:nvSpPr>
        <p:spPr>
          <a:xfrm flipH="false" flipV="false" rot="0">
            <a:off x="134471" y="1974554"/>
            <a:ext cx="9684759" cy="7283746"/>
          </a:xfrm>
          <a:custGeom>
            <a:avLst/>
            <a:gdLst/>
            <a:ahLst/>
            <a:cxnLst/>
            <a:rect r="r" b="b" t="t" l="l"/>
            <a:pathLst>
              <a:path h="7283746" w="9684759">
                <a:moveTo>
                  <a:pt x="0" y="0"/>
                </a:moveTo>
                <a:lnTo>
                  <a:pt x="9684758" y="0"/>
                </a:lnTo>
                <a:lnTo>
                  <a:pt x="9684758" y="7283746"/>
                </a:lnTo>
                <a:lnTo>
                  <a:pt x="0" y="7283746"/>
                </a:lnTo>
                <a:lnTo>
                  <a:pt x="0" y="0"/>
                </a:lnTo>
                <a:close/>
              </a:path>
            </a:pathLst>
          </a:custGeom>
          <a:blipFill>
            <a:blip r:embed="rId2"/>
            <a:stretch>
              <a:fillRect l="0" t="0" r="0" b="0"/>
            </a:stretch>
          </a:blipFill>
        </p:spPr>
      </p:sp>
      <p:sp>
        <p:nvSpPr>
          <p:cNvPr name="TextBox 9" id="9"/>
          <p:cNvSpPr txBox="true"/>
          <p:nvPr/>
        </p:nvSpPr>
        <p:spPr>
          <a:xfrm rot="0">
            <a:off x="15875034" y="9216415"/>
            <a:ext cx="1384266" cy="287664"/>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008037"/>
                </a:solidFill>
                <a:latin typeface="DM Sans Bold"/>
                <a:ea typeface="DM Sans Bold"/>
                <a:cs typeface="DM Sans Bold"/>
                <a:sym typeface="DM Sans Bold"/>
              </a:rPr>
              <a:t>NEXT</a:t>
            </a:r>
          </a:p>
        </p:txBody>
      </p:sp>
      <p:sp>
        <p:nvSpPr>
          <p:cNvPr name="TextBox 10" id="10"/>
          <p:cNvSpPr txBox="true"/>
          <p:nvPr/>
        </p:nvSpPr>
        <p:spPr>
          <a:xfrm rot="0">
            <a:off x="11333518" y="7459443"/>
            <a:ext cx="11343543" cy="3092275"/>
          </a:xfrm>
          <a:prstGeom prst="rect">
            <a:avLst/>
          </a:prstGeom>
        </p:spPr>
        <p:txBody>
          <a:bodyPr anchor="t" rtlCol="false" tIns="0" lIns="0" bIns="0" rIns="0">
            <a:spAutoFit/>
          </a:bodyPr>
          <a:lstStyle/>
          <a:p>
            <a:pPr algn="ctr">
              <a:lnSpc>
                <a:spcPts val="17373"/>
              </a:lnSpc>
            </a:pPr>
            <a:r>
              <a:rPr lang="en-US" sz="21717" spc="1628">
                <a:solidFill>
                  <a:srgbClr val="EFEFEF">
                    <a:alpha val="24706"/>
                  </a:srgbClr>
                </a:solidFill>
                <a:latin typeface="Cooper Hewitt Heavy Italics"/>
                <a:ea typeface="Cooper Hewitt Heavy Italics"/>
                <a:cs typeface="Cooper Hewitt Heavy Italics"/>
                <a:sym typeface="Cooper Hewitt Heavy Italics"/>
              </a:rPr>
              <a:t>3</a:t>
            </a:r>
          </a:p>
        </p:txBody>
      </p:sp>
      <p:grpSp>
        <p:nvGrpSpPr>
          <p:cNvPr name="Group 11" id="11"/>
          <p:cNvGrpSpPr/>
          <p:nvPr/>
        </p:nvGrpSpPr>
        <p:grpSpPr>
          <a:xfrm rot="0">
            <a:off x="1246118" y="2182385"/>
            <a:ext cx="7944303" cy="4470735"/>
            <a:chOff x="0" y="0"/>
            <a:chExt cx="10592404" cy="5960981"/>
          </a:xfrm>
        </p:grpSpPr>
        <p:pic>
          <p:nvPicPr>
            <p:cNvPr name="Picture 12" id="12">
              <a:hlinkClick action="ppaction://media"/>
            </p:cNvPr>
            <p:cNvPicPr>
              <a:picLocks noChangeAspect="true"/>
            </p:cNvPicPr>
            <p:nvPr>
              <a:videoFile r:link="rId4"/>
              <p:extLst>
                <p:ext uri="{DAA4B4D4-6D71-4841-9C94-3DE7FCFB9230}">
                  <p14:media xmlns:p14="http://schemas.microsoft.com/office/powerpoint/2010/main" r:embed="rId5"/>
                </p:ext>
              </p:extLst>
            </p:nvPr>
          </p:nvPicPr>
          <p:blipFill>
            <a:blip r:embed="rId3"/>
            <a:srcRect l="0" t="826" r="0" b="826"/>
            <a:stretch>
              <a:fillRect/>
            </a:stretch>
          </p:blipFill>
          <p:spPr>
            <a:xfrm flipH="false" flipV="false">
              <a:off x="0" y="0"/>
              <a:ext cx="10592404" cy="5960981"/>
            </a:xfrm>
            <a:prstGeom prst="rect">
              <a:avLst/>
            </a:prstGeom>
          </p:spPr>
        </p:pic>
      </p:grpSp>
      <p:sp>
        <p:nvSpPr>
          <p:cNvPr name="Freeform 13" id="13"/>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6"/>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12"/>
                </p:tgtEl>
              </p:cMediaNode>
            </p:video>
          </p:childTnLst>
        </p:cTn>
      </p:par>
    </p:tnLst>
  </p:timing>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1239898" y="-880001"/>
            <a:ext cx="21416892" cy="12047002"/>
            <a:chOff x="0" y="0"/>
            <a:chExt cx="28555856" cy="16062669"/>
          </a:xfrm>
        </p:grpSpPr>
        <p:pic>
          <p:nvPicPr>
            <p:cNvPr name="Picture 3" id="3">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srcRect l="0" t="0" r="0" b="0"/>
            <a:stretch>
              <a:fillRect/>
            </a:stretch>
          </p:blipFill>
          <p:spPr>
            <a:xfrm flipH="false" flipV="false" rot="0">
              <a:off x="0" y="0"/>
              <a:ext cx="28555856" cy="16062669"/>
            </a:xfrm>
            <a:prstGeom prst="rect">
              <a:avLst/>
            </a:prstGeom>
          </p:spPr>
        </p:pic>
      </p:grpSp>
      <p:sp>
        <p:nvSpPr>
          <p:cNvPr name="Freeform 4" id="4"/>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2F2F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6186311" cy="3479800"/>
          </a:xfrm>
        </p:grpSpPr>
        <p:sp>
          <p:nvSpPr>
            <p:cNvPr name="Freeform 3" id="3"/>
            <p:cNvSpPr/>
            <p:nvPr/>
          </p:nvSpPr>
          <p:spPr>
            <a:xfrm flipH="false" flipV="false" rot="0">
              <a:off x="0" y="0"/>
              <a:ext cx="6186311" cy="3479800"/>
            </a:xfrm>
            <a:custGeom>
              <a:avLst/>
              <a:gdLst/>
              <a:ahLst/>
              <a:cxnLst/>
              <a:rect r="r" b="b" t="t" l="l"/>
              <a:pathLst>
                <a:path h="3479800" w="6186311">
                  <a:moveTo>
                    <a:pt x="0" y="0"/>
                  </a:moveTo>
                  <a:lnTo>
                    <a:pt x="0" y="3479800"/>
                  </a:lnTo>
                  <a:lnTo>
                    <a:pt x="6186311" y="3479800"/>
                  </a:lnTo>
                  <a:lnTo>
                    <a:pt x="6186311" y="0"/>
                  </a:lnTo>
                  <a:lnTo>
                    <a:pt x="0" y="0"/>
                  </a:lnTo>
                  <a:close/>
                  <a:moveTo>
                    <a:pt x="6125351" y="3418840"/>
                  </a:moveTo>
                  <a:lnTo>
                    <a:pt x="59690" y="3418840"/>
                  </a:lnTo>
                  <a:lnTo>
                    <a:pt x="59690" y="59690"/>
                  </a:lnTo>
                  <a:lnTo>
                    <a:pt x="6125351" y="59690"/>
                  </a:lnTo>
                  <a:lnTo>
                    <a:pt x="6125351" y="3418840"/>
                  </a:lnTo>
                  <a:close/>
                </a:path>
              </a:pathLst>
            </a:custGeom>
            <a:solidFill>
              <a:srgbClr val="FDFDFD"/>
            </a:solidFill>
          </p:spPr>
        </p:sp>
      </p:grpSp>
      <p:grpSp>
        <p:nvGrpSpPr>
          <p:cNvPr name="Group 4" id="4"/>
          <p:cNvGrpSpPr/>
          <p:nvPr/>
        </p:nvGrpSpPr>
        <p:grpSpPr>
          <a:xfrm rot="0">
            <a:off x="7143807" y="1505314"/>
            <a:ext cx="3029394" cy="1704013"/>
            <a:chOff x="0" y="0"/>
            <a:chExt cx="11289030" cy="6350000"/>
          </a:xfrm>
        </p:grpSpPr>
        <p:sp>
          <p:nvSpPr>
            <p:cNvPr name="Freeform 5" id="5"/>
            <p:cNvSpPr/>
            <p:nvPr/>
          </p:nvSpPr>
          <p:spPr>
            <a:xfrm flipH="false" flipV="false" rot="0">
              <a:off x="0" y="0"/>
              <a:ext cx="11287760" cy="6350000"/>
            </a:xfrm>
            <a:custGeom>
              <a:avLst/>
              <a:gdLst/>
              <a:ahLst/>
              <a:cxnLst/>
              <a:rect r="r" b="b" t="t" l="l"/>
              <a:pathLst>
                <a:path h="6350000" w="1128776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2"/>
              <a:stretch>
                <a:fillRect l="0" t="-752" r="0" b="-752"/>
              </a:stretch>
            </a:blipFill>
          </p:spPr>
        </p:sp>
      </p:grpSp>
      <p:grpSp>
        <p:nvGrpSpPr>
          <p:cNvPr name="Group 6" id="6"/>
          <p:cNvGrpSpPr/>
          <p:nvPr/>
        </p:nvGrpSpPr>
        <p:grpSpPr>
          <a:xfrm rot="0">
            <a:off x="7143807" y="4291494"/>
            <a:ext cx="3029394" cy="1704013"/>
            <a:chOff x="0" y="0"/>
            <a:chExt cx="11289030" cy="6350000"/>
          </a:xfrm>
        </p:grpSpPr>
        <p:sp>
          <p:nvSpPr>
            <p:cNvPr name="Freeform 7" id="7"/>
            <p:cNvSpPr/>
            <p:nvPr/>
          </p:nvSpPr>
          <p:spPr>
            <a:xfrm flipH="false" flipV="false" rot="0">
              <a:off x="0" y="0"/>
              <a:ext cx="11287760" cy="6350000"/>
            </a:xfrm>
            <a:custGeom>
              <a:avLst/>
              <a:gdLst/>
              <a:ahLst/>
              <a:cxnLst/>
              <a:rect r="r" b="b" t="t" l="l"/>
              <a:pathLst>
                <a:path h="6350000" w="1128776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3"/>
              <a:stretch>
                <a:fillRect l="0" t="-869" r="0" b="-869"/>
              </a:stretch>
            </a:blipFill>
          </p:spPr>
        </p:sp>
      </p:grpSp>
      <p:grpSp>
        <p:nvGrpSpPr>
          <p:cNvPr name="Group 8" id="8"/>
          <p:cNvGrpSpPr/>
          <p:nvPr/>
        </p:nvGrpSpPr>
        <p:grpSpPr>
          <a:xfrm rot="0">
            <a:off x="7143807" y="6929022"/>
            <a:ext cx="3029394" cy="1704013"/>
            <a:chOff x="0" y="0"/>
            <a:chExt cx="11289030" cy="6350000"/>
          </a:xfrm>
        </p:grpSpPr>
        <p:sp>
          <p:nvSpPr>
            <p:cNvPr name="Freeform 9" id="9"/>
            <p:cNvSpPr/>
            <p:nvPr/>
          </p:nvSpPr>
          <p:spPr>
            <a:xfrm flipH="false" flipV="false" rot="0">
              <a:off x="0" y="0"/>
              <a:ext cx="11287760" cy="6350000"/>
            </a:xfrm>
            <a:custGeom>
              <a:avLst/>
              <a:gdLst/>
              <a:ahLst/>
              <a:cxnLst/>
              <a:rect r="r" b="b" t="t" l="l"/>
              <a:pathLst>
                <a:path h="6350000" w="11287760">
                  <a:moveTo>
                    <a:pt x="0" y="5824220"/>
                  </a:moveTo>
                  <a:lnTo>
                    <a:pt x="0" y="525780"/>
                  </a:lnTo>
                  <a:cubicBezTo>
                    <a:pt x="0" y="234950"/>
                    <a:pt x="234950" y="0"/>
                    <a:pt x="525780" y="0"/>
                  </a:cubicBezTo>
                  <a:lnTo>
                    <a:pt x="10761980" y="0"/>
                  </a:lnTo>
                  <a:cubicBezTo>
                    <a:pt x="11052810" y="0"/>
                    <a:pt x="11287760" y="234950"/>
                    <a:pt x="11287760" y="525780"/>
                  </a:cubicBezTo>
                  <a:lnTo>
                    <a:pt x="11287760" y="5822950"/>
                  </a:lnTo>
                  <a:cubicBezTo>
                    <a:pt x="11287760" y="6113780"/>
                    <a:pt x="11052810" y="6348730"/>
                    <a:pt x="10761980" y="6348730"/>
                  </a:cubicBezTo>
                  <a:lnTo>
                    <a:pt x="525780" y="6348730"/>
                  </a:lnTo>
                  <a:cubicBezTo>
                    <a:pt x="236220" y="6350000"/>
                    <a:pt x="0" y="6115050"/>
                    <a:pt x="0" y="5824220"/>
                  </a:cubicBezTo>
                  <a:close/>
                </a:path>
              </a:pathLst>
            </a:custGeom>
            <a:blipFill>
              <a:blip r:embed="rId4"/>
              <a:stretch>
                <a:fillRect l="0" t="-752" r="0" b="-752"/>
              </a:stretch>
            </a:blipFill>
          </p:spPr>
        </p:sp>
      </p:grpSp>
      <p:grpSp>
        <p:nvGrpSpPr>
          <p:cNvPr name="Group 10" id="10"/>
          <p:cNvGrpSpPr/>
          <p:nvPr/>
        </p:nvGrpSpPr>
        <p:grpSpPr>
          <a:xfrm rot="0">
            <a:off x="10459288" y="1505314"/>
            <a:ext cx="6800012" cy="1845308"/>
            <a:chOff x="0" y="0"/>
            <a:chExt cx="9066683" cy="2460411"/>
          </a:xfrm>
        </p:grpSpPr>
        <p:sp>
          <p:nvSpPr>
            <p:cNvPr name="TextBox 11" id="11"/>
            <p:cNvSpPr txBox="true"/>
            <p:nvPr/>
          </p:nvSpPr>
          <p:spPr>
            <a:xfrm rot="0">
              <a:off x="0" y="415500"/>
              <a:ext cx="9066683" cy="503131"/>
            </a:xfrm>
            <a:prstGeom prst="rect">
              <a:avLst/>
            </a:prstGeom>
          </p:spPr>
          <p:txBody>
            <a:bodyPr anchor="t" rtlCol="false" tIns="0" lIns="0" bIns="0" rIns="0">
              <a:spAutoFit/>
            </a:bodyPr>
            <a:lstStyle/>
            <a:p>
              <a:pPr algn="l">
                <a:lnSpc>
                  <a:spcPts val="3220"/>
                </a:lnSpc>
              </a:pPr>
              <a:r>
                <a:rPr lang="en-US" sz="2300" spc="-46">
                  <a:solidFill>
                    <a:srgbClr val="2BA98E"/>
                  </a:solidFill>
                  <a:latin typeface="DM Sans Bold"/>
                  <a:ea typeface="DM Sans Bold"/>
                  <a:cs typeface="DM Sans Bold"/>
                  <a:sym typeface="DM Sans Bold"/>
                </a:rPr>
                <a:t>Enhance Direct Farm-to-Consumer Connectivity</a:t>
              </a:r>
            </a:p>
          </p:txBody>
        </p:sp>
        <p:sp>
          <p:nvSpPr>
            <p:cNvPr name="TextBox 12" id="12"/>
            <p:cNvSpPr txBox="true"/>
            <p:nvPr/>
          </p:nvSpPr>
          <p:spPr>
            <a:xfrm rot="0">
              <a:off x="0" y="998006"/>
              <a:ext cx="9066683" cy="14624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Improve the direct sales channels between farmers and consumers to ensure fresh and high-quality products reach consumers efficiently.</a:t>
              </a:r>
            </a:p>
          </p:txBody>
        </p:sp>
        <p:sp>
          <p:nvSpPr>
            <p:cNvPr name="TextBox 13" id="13"/>
            <p:cNvSpPr txBox="true"/>
            <p:nvPr/>
          </p:nvSpPr>
          <p:spPr>
            <a:xfrm rot="0">
              <a:off x="0" y="-28575"/>
              <a:ext cx="2969964" cy="364700"/>
            </a:xfrm>
            <a:prstGeom prst="rect">
              <a:avLst/>
            </a:prstGeom>
          </p:spPr>
          <p:txBody>
            <a:bodyPr anchor="t" rtlCol="false" tIns="0" lIns="0" bIns="0" rIns="0">
              <a:spAutoFit/>
            </a:bodyPr>
            <a:lstStyle/>
            <a:p>
              <a:pPr algn="just">
                <a:lnSpc>
                  <a:spcPts val="2380"/>
                </a:lnSpc>
              </a:pPr>
              <a:r>
                <a:rPr lang="en-US" sz="1700" spc="85">
                  <a:solidFill>
                    <a:srgbClr val="2BA98E"/>
                  </a:solidFill>
                  <a:latin typeface="DM Sans"/>
                  <a:ea typeface="DM Sans"/>
                  <a:cs typeface="DM Sans"/>
                  <a:sym typeface="DM Sans"/>
                </a:rPr>
                <a:t>01</a:t>
              </a:r>
            </a:p>
          </p:txBody>
        </p:sp>
      </p:grpSp>
      <p:grpSp>
        <p:nvGrpSpPr>
          <p:cNvPr name="Group 14" id="14"/>
          <p:cNvGrpSpPr/>
          <p:nvPr/>
        </p:nvGrpSpPr>
        <p:grpSpPr>
          <a:xfrm rot="0">
            <a:off x="10459288" y="4217348"/>
            <a:ext cx="6800012" cy="1852303"/>
            <a:chOff x="0" y="0"/>
            <a:chExt cx="9066683" cy="2469737"/>
          </a:xfrm>
        </p:grpSpPr>
        <p:sp>
          <p:nvSpPr>
            <p:cNvPr name="TextBox 15" id="15"/>
            <p:cNvSpPr txBox="true"/>
            <p:nvPr/>
          </p:nvSpPr>
          <p:spPr>
            <a:xfrm rot="0">
              <a:off x="0" y="424827"/>
              <a:ext cx="9066683" cy="503131"/>
            </a:xfrm>
            <a:prstGeom prst="rect">
              <a:avLst/>
            </a:prstGeom>
          </p:spPr>
          <p:txBody>
            <a:bodyPr anchor="t" rtlCol="false" tIns="0" lIns="0" bIns="0" rIns="0">
              <a:spAutoFit/>
            </a:bodyPr>
            <a:lstStyle/>
            <a:p>
              <a:pPr algn="l">
                <a:lnSpc>
                  <a:spcPts val="3220"/>
                </a:lnSpc>
              </a:pPr>
              <a:r>
                <a:rPr lang="en-US" sz="2300" spc="-46">
                  <a:solidFill>
                    <a:srgbClr val="2BA98E"/>
                  </a:solidFill>
                  <a:latin typeface="DM Sans Bold"/>
                  <a:ea typeface="DM Sans Bold"/>
                  <a:cs typeface="DM Sans Bold"/>
                  <a:sym typeface="DM Sans Bold"/>
                </a:rPr>
                <a:t>Promote Value-Added Agricultural Production</a:t>
              </a:r>
            </a:p>
          </p:txBody>
        </p:sp>
        <p:sp>
          <p:nvSpPr>
            <p:cNvPr name="TextBox 16" id="16"/>
            <p:cNvSpPr txBox="true"/>
            <p:nvPr/>
          </p:nvSpPr>
          <p:spPr>
            <a:xfrm rot="0">
              <a:off x="0" y="1007332"/>
              <a:ext cx="9066683" cy="14624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Encourage the development and marketing of agricultural products that have been processed or refined to increase their market value and profitability.</a:t>
              </a:r>
            </a:p>
          </p:txBody>
        </p:sp>
        <p:sp>
          <p:nvSpPr>
            <p:cNvPr name="TextBox 17" id="17"/>
            <p:cNvSpPr txBox="true"/>
            <p:nvPr/>
          </p:nvSpPr>
          <p:spPr>
            <a:xfrm rot="0">
              <a:off x="0" y="-28575"/>
              <a:ext cx="2969964" cy="374027"/>
            </a:xfrm>
            <a:prstGeom prst="rect">
              <a:avLst/>
            </a:prstGeom>
          </p:spPr>
          <p:txBody>
            <a:bodyPr anchor="t" rtlCol="false" tIns="0" lIns="0" bIns="0" rIns="0">
              <a:spAutoFit/>
            </a:bodyPr>
            <a:lstStyle/>
            <a:p>
              <a:pPr algn="just">
                <a:lnSpc>
                  <a:spcPts val="2380"/>
                </a:lnSpc>
              </a:pPr>
              <a:r>
                <a:rPr lang="en-US" sz="1700" spc="85">
                  <a:solidFill>
                    <a:srgbClr val="2BA98E"/>
                  </a:solidFill>
                  <a:latin typeface="DM Sans"/>
                  <a:ea typeface="DM Sans"/>
                  <a:cs typeface="DM Sans"/>
                  <a:sym typeface="DM Sans"/>
                </a:rPr>
                <a:t>02</a:t>
              </a:r>
            </a:p>
          </p:txBody>
        </p:sp>
      </p:grpSp>
      <p:grpSp>
        <p:nvGrpSpPr>
          <p:cNvPr name="Group 18" id="18"/>
          <p:cNvGrpSpPr/>
          <p:nvPr/>
        </p:nvGrpSpPr>
        <p:grpSpPr>
          <a:xfrm rot="0">
            <a:off x="10459288" y="6854877"/>
            <a:ext cx="6800012" cy="2223778"/>
            <a:chOff x="0" y="0"/>
            <a:chExt cx="9066683" cy="2965037"/>
          </a:xfrm>
        </p:grpSpPr>
        <p:sp>
          <p:nvSpPr>
            <p:cNvPr name="TextBox 19" id="19"/>
            <p:cNvSpPr txBox="true"/>
            <p:nvPr/>
          </p:nvSpPr>
          <p:spPr>
            <a:xfrm rot="0">
              <a:off x="0" y="424827"/>
              <a:ext cx="9066683" cy="503131"/>
            </a:xfrm>
            <a:prstGeom prst="rect">
              <a:avLst/>
            </a:prstGeom>
          </p:spPr>
          <p:txBody>
            <a:bodyPr anchor="t" rtlCol="false" tIns="0" lIns="0" bIns="0" rIns="0">
              <a:spAutoFit/>
            </a:bodyPr>
            <a:lstStyle/>
            <a:p>
              <a:pPr algn="l">
                <a:lnSpc>
                  <a:spcPts val="3220"/>
                </a:lnSpc>
              </a:pPr>
              <a:r>
                <a:rPr lang="en-US" sz="2300" spc="-46">
                  <a:solidFill>
                    <a:srgbClr val="2BA98E"/>
                  </a:solidFill>
                  <a:latin typeface="DM Sans Bold"/>
                  <a:ea typeface="DM Sans Bold"/>
                  <a:cs typeface="DM Sans Bold"/>
                  <a:sym typeface="DM Sans Bold"/>
                </a:rPr>
                <a:t>Empower Women in Agriculture</a:t>
              </a:r>
            </a:p>
          </p:txBody>
        </p:sp>
        <p:sp>
          <p:nvSpPr>
            <p:cNvPr name="TextBox 20" id="20"/>
            <p:cNvSpPr txBox="true"/>
            <p:nvPr/>
          </p:nvSpPr>
          <p:spPr>
            <a:xfrm rot="0">
              <a:off x="0" y="1007332"/>
              <a:ext cx="9066683" cy="1957705"/>
            </a:xfrm>
            <a:prstGeom prst="rect">
              <a:avLst/>
            </a:prstGeom>
          </p:spPr>
          <p:txBody>
            <a:bodyPr anchor="t" rtlCol="false" tIns="0" lIns="0" bIns="0" rIns="0">
              <a:spAutoFit/>
            </a:bodyPr>
            <a:lstStyle/>
            <a:p>
              <a:pPr algn="l">
                <a:lnSpc>
                  <a:spcPts val="2940"/>
                </a:lnSpc>
              </a:pPr>
              <a:r>
                <a:rPr lang="en-US" sz="2100">
                  <a:solidFill>
                    <a:srgbClr val="737373"/>
                  </a:solidFill>
                  <a:latin typeface="DM Sans"/>
                  <a:ea typeface="DM Sans"/>
                  <a:cs typeface="DM Sans"/>
                  <a:sym typeface="DM Sans"/>
                </a:rPr>
                <a:t>Provide resources, training, and opportunities for women to actively participate and lead in the agricultural sector, enhancing overall productivity and sustainability.</a:t>
              </a:r>
            </a:p>
          </p:txBody>
        </p:sp>
        <p:sp>
          <p:nvSpPr>
            <p:cNvPr name="TextBox 21" id="21"/>
            <p:cNvSpPr txBox="true"/>
            <p:nvPr/>
          </p:nvSpPr>
          <p:spPr>
            <a:xfrm rot="0">
              <a:off x="0" y="-28575"/>
              <a:ext cx="2969964" cy="374027"/>
            </a:xfrm>
            <a:prstGeom prst="rect">
              <a:avLst/>
            </a:prstGeom>
          </p:spPr>
          <p:txBody>
            <a:bodyPr anchor="t" rtlCol="false" tIns="0" lIns="0" bIns="0" rIns="0">
              <a:spAutoFit/>
            </a:bodyPr>
            <a:lstStyle/>
            <a:p>
              <a:pPr algn="just">
                <a:lnSpc>
                  <a:spcPts val="2380"/>
                </a:lnSpc>
              </a:pPr>
              <a:r>
                <a:rPr lang="en-US" sz="1700" spc="85">
                  <a:solidFill>
                    <a:srgbClr val="2BA98E"/>
                  </a:solidFill>
                  <a:latin typeface="DM Sans"/>
                  <a:ea typeface="DM Sans"/>
                  <a:cs typeface="DM Sans"/>
                  <a:sym typeface="DM Sans"/>
                </a:rPr>
                <a:t>03</a:t>
              </a:r>
            </a:p>
          </p:txBody>
        </p:sp>
      </p:grpSp>
      <p:grpSp>
        <p:nvGrpSpPr>
          <p:cNvPr name="Group 22" id="22"/>
          <p:cNvGrpSpPr/>
          <p:nvPr/>
        </p:nvGrpSpPr>
        <p:grpSpPr>
          <a:xfrm rot="0">
            <a:off x="1028700" y="3622254"/>
            <a:ext cx="4712543" cy="2259614"/>
            <a:chOff x="0" y="0"/>
            <a:chExt cx="6283390" cy="3012818"/>
          </a:xfrm>
        </p:grpSpPr>
        <p:sp>
          <p:nvSpPr>
            <p:cNvPr name="TextBox 23" id="23"/>
            <p:cNvSpPr txBox="true"/>
            <p:nvPr/>
          </p:nvSpPr>
          <p:spPr>
            <a:xfrm rot="0">
              <a:off x="0" y="397251"/>
              <a:ext cx="6283390" cy="2615568"/>
            </a:xfrm>
            <a:prstGeom prst="rect">
              <a:avLst/>
            </a:prstGeom>
          </p:spPr>
          <p:txBody>
            <a:bodyPr anchor="t" rtlCol="false" tIns="0" lIns="0" bIns="0" rIns="0">
              <a:spAutoFit/>
            </a:bodyPr>
            <a:lstStyle/>
            <a:p>
              <a:pPr algn="l">
                <a:lnSpc>
                  <a:spcPts val="7590"/>
                </a:lnSpc>
              </a:pPr>
              <a:r>
                <a:rPr lang="en-US" sz="6900" spc="-345">
                  <a:solidFill>
                    <a:srgbClr val="2BA98E"/>
                  </a:solidFill>
                  <a:latin typeface="DM Sans Bold"/>
                  <a:ea typeface="DM Sans Bold"/>
                  <a:cs typeface="DM Sans Bold"/>
                  <a:sym typeface="DM Sans Bold"/>
                </a:rPr>
                <a:t>Goals and Objectives</a:t>
              </a:r>
            </a:p>
          </p:txBody>
        </p:sp>
        <p:sp>
          <p:nvSpPr>
            <p:cNvPr name="TextBox 24" id="24"/>
            <p:cNvSpPr txBox="true"/>
            <p:nvPr/>
          </p:nvSpPr>
          <p:spPr>
            <a:xfrm rot="0">
              <a:off x="0" y="-28575"/>
              <a:ext cx="6283390" cy="364700"/>
            </a:xfrm>
            <a:prstGeom prst="rect">
              <a:avLst/>
            </a:prstGeom>
          </p:spPr>
          <p:txBody>
            <a:bodyPr anchor="t" rtlCol="false" tIns="0" lIns="0" bIns="0" rIns="0">
              <a:spAutoFit/>
            </a:bodyPr>
            <a:lstStyle/>
            <a:p>
              <a:pPr algn="just">
                <a:lnSpc>
                  <a:spcPts val="2380"/>
                </a:lnSpc>
              </a:pPr>
              <a:r>
                <a:rPr lang="en-US" sz="1700" spc="85">
                  <a:solidFill>
                    <a:srgbClr val="2BA98E"/>
                  </a:solidFill>
                  <a:latin typeface="DM Sans Bold"/>
                  <a:ea typeface="DM Sans Bold"/>
                  <a:cs typeface="DM Sans Bold"/>
                  <a:sym typeface="DM Sans Bold"/>
                </a:rPr>
                <a:t>INTRODUCTION</a:t>
              </a:r>
            </a:p>
          </p:txBody>
        </p:sp>
      </p:grpSp>
      <p:sp>
        <p:nvSpPr>
          <p:cNvPr name="TextBox 25" id="25"/>
          <p:cNvSpPr txBox="true"/>
          <p:nvPr/>
        </p:nvSpPr>
        <p:spPr>
          <a:xfrm rot="0">
            <a:off x="15875034" y="9216415"/>
            <a:ext cx="1384266" cy="287664"/>
          </a:xfrm>
          <a:prstGeom prst="rect">
            <a:avLst/>
          </a:prstGeom>
        </p:spPr>
        <p:txBody>
          <a:bodyPr anchor="t" rtlCol="false" tIns="0" lIns="0" bIns="0" rIns="0">
            <a:spAutoFit/>
          </a:bodyPr>
          <a:lstStyle/>
          <a:p>
            <a:pPr algn="r" marL="0" indent="0" lvl="0">
              <a:lnSpc>
                <a:spcPts val="2380"/>
              </a:lnSpc>
              <a:spcBef>
                <a:spcPct val="0"/>
              </a:spcBef>
            </a:pPr>
            <a:r>
              <a:rPr lang="en-US" sz="1700" spc="85" u="none">
                <a:solidFill>
                  <a:srgbClr val="2BA98E"/>
                </a:solidFill>
                <a:latin typeface="DM Sans Bold"/>
                <a:ea typeface="DM Sans Bold"/>
                <a:cs typeface="DM Sans Bold"/>
                <a:sym typeface="DM Sans Bold"/>
              </a:rPr>
              <a:t>NEXT</a:t>
            </a:r>
          </a:p>
        </p:txBody>
      </p:sp>
      <p:sp>
        <p:nvSpPr>
          <p:cNvPr name="Freeform 26" id="26"/>
          <p:cNvSpPr/>
          <p:nvPr/>
        </p:nvSpPr>
        <p:spPr>
          <a:xfrm flipH="false" flipV="false" rot="0">
            <a:off x="-610470" y="-348616"/>
            <a:ext cx="3297391" cy="2162026"/>
          </a:xfrm>
          <a:custGeom>
            <a:avLst/>
            <a:gdLst/>
            <a:ahLst/>
            <a:cxnLst/>
            <a:rect r="r" b="b" t="t" l="l"/>
            <a:pathLst>
              <a:path h="2162026" w="3297391">
                <a:moveTo>
                  <a:pt x="0" y="0"/>
                </a:moveTo>
                <a:lnTo>
                  <a:pt x="3297390" y="0"/>
                </a:lnTo>
                <a:lnTo>
                  <a:pt x="3297390" y="2162025"/>
                </a:lnTo>
                <a:lnTo>
                  <a:pt x="0" y="2162025"/>
                </a:lnTo>
                <a:lnTo>
                  <a:pt x="0" y="0"/>
                </a:lnTo>
                <a:close/>
              </a:path>
            </a:pathLst>
          </a:custGeom>
          <a:blipFill>
            <a:blip r:embed="rId5"/>
            <a:stretch>
              <a:fillRect l="0" t="0" r="0" b="0"/>
            </a:stretch>
          </a:blipFill>
        </p:spPr>
      </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DAGJRS0XiZ4</dc:identifier>
  <dcterms:modified xsi:type="dcterms:W3CDTF">2011-08-01T06:04:30Z</dcterms:modified>
  <cp:revision>1</cp:revision>
  <dc:title>HISBA Platform</dc:title>
</cp:coreProperties>
</file>