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7" r:id="rId1"/>
  </p:sldMasterIdLst>
  <p:notesMasterIdLst>
    <p:notesMasterId r:id="rId148"/>
  </p:notesMasterIdLst>
  <p:sldIdLst>
    <p:sldId id="257" r:id="rId2"/>
    <p:sldId id="258" r:id="rId3"/>
    <p:sldId id="260" r:id="rId4"/>
    <p:sldId id="261" r:id="rId5"/>
    <p:sldId id="262" r:id="rId6"/>
    <p:sldId id="374" r:id="rId7"/>
    <p:sldId id="375" r:id="rId8"/>
    <p:sldId id="376" r:id="rId9"/>
    <p:sldId id="377" r:id="rId10"/>
    <p:sldId id="378" r:id="rId11"/>
    <p:sldId id="268" r:id="rId12"/>
    <p:sldId id="269" r:id="rId13"/>
    <p:sldId id="270" r:id="rId14"/>
    <p:sldId id="379" r:id="rId15"/>
    <p:sldId id="271" r:id="rId16"/>
    <p:sldId id="380" r:id="rId17"/>
    <p:sldId id="273" r:id="rId18"/>
    <p:sldId id="276" r:id="rId19"/>
    <p:sldId id="277" r:id="rId20"/>
    <p:sldId id="278" r:id="rId21"/>
    <p:sldId id="381" r:id="rId22"/>
    <p:sldId id="275" r:id="rId23"/>
    <p:sldId id="382" r:id="rId24"/>
    <p:sldId id="280" r:id="rId25"/>
    <p:sldId id="383" r:id="rId26"/>
    <p:sldId id="282" r:id="rId27"/>
    <p:sldId id="283" r:id="rId28"/>
    <p:sldId id="384" r:id="rId29"/>
    <p:sldId id="286" r:id="rId30"/>
    <p:sldId id="385" r:id="rId31"/>
    <p:sldId id="386" r:id="rId32"/>
    <p:sldId id="387" r:id="rId33"/>
    <p:sldId id="288" r:id="rId34"/>
    <p:sldId id="289" r:id="rId35"/>
    <p:sldId id="291" r:id="rId36"/>
    <p:sldId id="293" r:id="rId37"/>
    <p:sldId id="296" r:id="rId38"/>
    <p:sldId id="295" r:id="rId39"/>
    <p:sldId id="299" r:id="rId40"/>
    <p:sldId id="388" r:id="rId41"/>
    <p:sldId id="389" r:id="rId42"/>
    <p:sldId id="366" r:id="rId43"/>
    <p:sldId id="300" r:id="rId44"/>
    <p:sldId id="303" r:id="rId45"/>
    <p:sldId id="304" r:id="rId46"/>
    <p:sldId id="305" r:id="rId47"/>
    <p:sldId id="306" r:id="rId48"/>
    <p:sldId id="307" r:id="rId49"/>
    <p:sldId id="407" r:id="rId50"/>
    <p:sldId id="308" r:id="rId51"/>
    <p:sldId id="309" r:id="rId52"/>
    <p:sldId id="390" r:id="rId53"/>
    <p:sldId id="395" r:id="rId54"/>
    <p:sldId id="391" r:id="rId55"/>
    <p:sldId id="392" r:id="rId56"/>
    <p:sldId id="393" r:id="rId57"/>
    <p:sldId id="394" r:id="rId58"/>
    <p:sldId id="396" r:id="rId59"/>
    <p:sldId id="397" r:id="rId60"/>
    <p:sldId id="398" r:id="rId61"/>
    <p:sldId id="399" r:id="rId62"/>
    <p:sldId id="400" r:id="rId63"/>
    <p:sldId id="401" r:id="rId64"/>
    <p:sldId id="402" r:id="rId65"/>
    <p:sldId id="403" r:id="rId66"/>
    <p:sldId id="404" r:id="rId67"/>
    <p:sldId id="310" r:id="rId68"/>
    <p:sldId id="311" r:id="rId69"/>
    <p:sldId id="312" r:id="rId70"/>
    <p:sldId id="408" r:id="rId71"/>
    <p:sldId id="409" r:id="rId72"/>
    <p:sldId id="314" r:id="rId73"/>
    <p:sldId id="319" r:id="rId74"/>
    <p:sldId id="315" r:id="rId75"/>
    <p:sldId id="414" r:id="rId76"/>
    <p:sldId id="415" r:id="rId77"/>
    <p:sldId id="416" r:id="rId78"/>
    <p:sldId id="417" r:id="rId79"/>
    <p:sldId id="418" r:id="rId80"/>
    <p:sldId id="419" r:id="rId81"/>
    <p:sldId id="420" r:id="rId82"/>
    <p:sldId id="421" r:id="rId83"/>
    <p:sldId id="422" r:id="rId84"/>
    <p:sldId id="423" r:id="rId85"/>
    <p:sldId id="424" r:id="rId86"/>
    <p:sldId id="425" r:id="rId87"/>
    <p:sldId id="426" r:id="rId88"/>
    <p:sldId id="427" r:id="rId89"/>
    <p:sldId id="428" r:id="rId90"/>
    <p:sldId id="429" r:id="rId91"/>
    <p:sldId id="430" r:id="rId92"/>
    <p:sldId id="431" r:id="rId93"/>
    <p:sldId id="432" r:id="rId94"/>
    <p:sldId id="433" r:id="rId95"/>
    <p:sldId id="434" r:id="rId96"/>
    <p:sldId id="435" r:id="rId97"/>
    <p:sldId id="436" r:id="rId98"/>
    <p:sldId id="451" r:id="rId99"/>
    <p:sldId id="437" r:id="rId100"/>
    <p:sldId id="439" r:id="rId101"/>
    <p:sldId id="440" r:id="rId102"/>
    <p:sldId id="441" r:id="rId103"/>
    <p:sldId id="442" r:id="rId104"/>
    <p:sldId id="443" r:id="rId105"/>
    <p:sldId id="444" r:id="rId106"/>
    <p:sldId id="445" r:id="rId107"/>
    <p:sldId id="452" r:id="rId108"/>
    <p:sldId id="447" r:id="rId109"/>
    <p:sldId id="448" r:id="rId110"/>
    <p:sldId id="449" r:id="rId111"/>
    <p:sldId id="450" r:id="rId112"/>
    <p:sldId id="496" r:id="rId113"/>
    <p:sldId id="497" r:id="rId114"/>
    <p:sldId id="498" r:id="rId115"/>
    <p:sldId id="499" r:id="rId116"/>
    <p:sldId id="500" r:id="rId117"/>
    <p:sldId id="501" r:id="rId118"/>
    <p:sldId id="502" r:id="rId119"/>
    <p:sldId id="505" r:id="rId120"/>
    <p:sldId id="504" r:id="rId121"/>
    <p:sldId id="453" r:id="rId122"/>
    <p:sldId id="456" r:id="rId123"/>
    <p:sldId id="457" r:id="rId124"/>
    <p:sldId id="458" r:id="rId125"/>
    <p:sldId id="459" r:id="rId126"/>
    <p:sldId id="460" r:id="rId127"/>
    <p:sldId id="461" r:id="rId128"/>
    <p:sldId id="462" r:id="rId129"/>
    <p:sldId id="463" r:id="rId130"/>
    <p:sldId id="464" r:id="rId131"/>
    <p:sldId id="465" r:id="rId132"/>
    <p:sldId id="466" r:id="rId133"/>
    <p:sldId id="467" r:id="rId134"/>
    <p:sldId id="468" r:id="rId135"/>
    <p:sldId id="469" r:id="rId136"/>
    <p:sldId id="473" r:id="rId137"/>
    <p:sldId id="470" r:id="rId138"/>
    <p:sldId id="471" r:id="rId139"/>
    <p:sldId id="472" r:id="rId140"/>
    <p:sldId id="474" r:id="rId141"/>
    <p:sldId id="475" r:id="rId142"/>
    <p:sldId id="476" r:id="rId143"/>
    <p:sldId id="477" r:id="rId144"/>
    <p:sldId id="478" r:id="rId145"/>
    <p:sldId id="479" r:id="rId146"/>
    <p:sldId id="413" r:id="rId1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TECH" initials="H" lastIdx="1" clrIdx="0">
    <p:extLst>
      <p:ext uri="{19B8F6BF-5375-455C-9EA6-DF929625EA0E}">
        <p15:presenceInfo xmlns:p15="http://schemas.microsoft.com/office/powerpoint/2012/main" userId="HITEC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520" autoAdjust="0"/>
    <p:restoredTop sz="94660"/>
  </p:normalViewPr>
  <p:slideViewPr>
    <p:cSldViewPr>
      <p:cViewPr varScale="1">
        <p:scale>
          <a:sx n="81" d="100"/>
          <a:sy n="81" d="100"/>
        </p:scale>
        <p:origin x="15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commentAuthors" Target="commentAuthor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notesMaster" Target="notesMasters/notesMaster1.xml"/><Relationship Id="rId15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DC375BA-7870-493F-8F81-359A2ACDBC31}" type="datetimeFigureOut">
              <a:rPr lang="ar-SA" smtClean="0"/>
              <a:t>02/11/1443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8DB56DB-691B-47A8-B26C-23B9B403166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7515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56DB-691B-47A8-B26C-23B9B4031667}" type="slidenum">
              <a:rPr lang="ar-SA" smtClean="0"/>
              <a:t>119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1391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413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0451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4835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23435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2541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89593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47798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68122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0210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4324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5886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07155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3671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9783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3527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8116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198CF-C842-47C6-9B14-649CE00C0B4C}" type="datetimeFigureOut">
              <a:rPr lang="ar-JO" smtClean="0"/>
              <a:t>02/11/1443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4145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tmp"/><Relationship Id="rId2" Type="http://schemas.openxmlformats.org/officeDocument/2006/relationships/image" Target="../media/image9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png"/><Relationship Id="rId4" Type="http://schemas.openxmlformats.org/officeDocument/2006/relationships/image" Target="../media/image1010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0.png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tmp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6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30.png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tmp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0.png"/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0.png"/><Relationship Id="rId2" Type="http://schemas.openxmlformats.org/officeDocument/2006/relationships/image" Target="../media/image1260.png"/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7.png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tmp"/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1.png"/></Relationships>
</file>

<file path=ppt/slides/_rels/slide14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tmp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mp"/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m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mp"/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mp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mp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mp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m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tmp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tmp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tmp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mp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mp"/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tmp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mp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mp"/><Relationship Id="rId2" Type="http://schemas.openxmlformats.org/officeDocument/2006/relationships/image" Target="../media/image57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mp"/><Relationship Id="rId2" Type="http://schemas.openxmlformats.org/officeDocument/2006/relationships/image" Target="../media/image57.tmp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mp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mp"/><Relationship Id="rId2" Type="http://schemas.openxmlformats.org/officeDocument/2006/relationships/image" Target="../media/image60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tmp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mp"/><Relationship Id="rId2" Type="http://schemas.openxmlformats.org/officeDocument/2006/relationships/image" Target="../media/image63.tmp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tmp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mp"/><Relationship Id="rId2" Type="http://schemas.openxmlformats.org/officeDocument/2006/relationships/image" Target="../media/image66.tmp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mp"/><Relationship Id="rId2" Type="http://schemas.openxmlformats.org/officeDocument/2006/relationships/image" Target="../media/image66.tmp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mp"/><Relationship Id="rId2" Type="http://schemas.openxmlformats.org/officeDocument/2006/relationships/image" Target="../media/image69.tmp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tmp"/><Relationship Id="rId2" Type="http://schemas.openxmlformats.org/officeDocument/2006/relationships/image" Target="../media/image69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tmp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tmp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tmp"/><Relationship Id="rId2" Type="http://schemas.openxmlformats.org/officeDocument/2006/relationships/image" Target="../media/image75.tmp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tmp"/><Relationship Id="rId2" Type="http://schemas.openxmlformats.org/officeDocument/2006/relationships/image" Target="../media/image78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tmp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tmp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tmp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tmp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tmp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tmp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mp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tmp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tmp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tmp"/><Relationship Id="rId2" Type="http://schemas.openxmlformats.org/officeDocument/2006/relationships/image" Target="../media/image90.tmp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tmp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tmp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tmp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187624" y="2082984"/>
            <a:ext cx="7056784" cy="1342622"/>
          </a:xfrm>
        </p:spPr>
        <p:txBody>
          <a:bodyPr>
            <a:noAutofit/>
          </a:bodyPr>
          <a:lstStyle/>
          <a:p>
            <a:pPr algn="ctr"/>
            <a:r>
              <a:rPr lang="en-US" altLang="ar-SA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Graduation Project  II</a:t>
            </a:r>
            <a:b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Structural Design of Al- Jama’a Tower in Jenin–Palestine</a:t>
            </a:r>
            <a:endParaRPr lang="en-US" sz="32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5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885" y="562438"/>
            <a:ext cx="1512168" cy="14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1B6356-E666-420E-B4EF-F128F3D2294C}"/>
              </a:ext>
            </a:extLst>
          </p:cNvPr>
          <p:cNvSpPr txBox="1"/>
          <p:nvPr/>
        </p:nvSpPr>
        <p:spPr>
          <a:xfrm>
            <a:off x="467544" y="829460"/>
            <a:ext cx="32491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1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en-US" sz="1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Faculty of Engineering</a:t>
            </a:r>
            <a:br>
              <a:rPr lang="en-US" altLang="en-US" sz="1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E3DFE1-8382-45EB-B2D6-802EB7B3388E}"/>
              </a:ext>
            </a:extLst>
          </p:cNvPr>
          <p:cNvSpPr txBox="1"/>
          <p:nvPr/>
        </p:nvSpPr>
        <p:spPr>
          <a:xfrm>
            <a:off x="4729559" y="827108"/>
            <a:ext cx="48972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جامعة النجاح الوطنية </a:t>
            </a:r>
          </a:p>
          <a:p>
            <a:pPr algn="ctr"/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كلية الهندسة ونكنولوجيا المعلومات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AD1CEB9-F123-43F1-8DA6-22C73289D04A}"/>
              </a:ext>
            </a:extLst>
          </p:cNvPr>
          <p:cNvSpPr txBox="1">
            <a:spLocks/>
          </p:cNvSpPr>
          <p:nvPr/>
        </p:nvSpPr>
        <p:spPr>
          <a:xfrm>
            <a:off x="1201167" y="3573016"/>
            <a:ext cx="7043241" cy="122413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ar-SA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By</a:t>
            </a:r>
          </a:p>
          <a:p>
            <a:r>
              <a:rPr lang="en-US" altLang="ar-SA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Abdalla Dashoun</a:t>
            </a:r>
          </a:p>
          <a:p>
            <a:r>
              <a:rPr lang="en-US" altLang="ar-SA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Amal Zakaria Ammar</a:t>
            </a:r>
          </a:p>
          <a:p>
            <a:r>
              <a:rPr 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Mays Hamdan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F9732B-54DF-46FB-AEBD-3E1DE4A8C158}"/>
              </a:ext>
            </a:extLst>
          </p:cNvPr>
          <p:cNvSpPr txBox="1"/>
          <p:nvPr/>
        </p:nvSpPr>
        <p:spPr>
          <a:xfrm>
            <a:off x="2353635" y="5378563"/>
            <a:ext cx="4824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ar-SA" sz="36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Under supervision of: Ibrahim Arman.</a:t>
            </a:r>
          </a:p>
        </p:txBody>
      </p:sp>
    </p:spTree>
    <p:extLst>
      <p:ext uri="{BB962C8B-B14F-4D97-AF65-F5344CB8AC3E}">
        <p14:creationId xmlns:p14="http://schemas.microsoft.com/office/powerpoint/2010/main" val="1591534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1268760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</a:t>
            </a:r>
            <a:r>
              <a:rPr lang="en-US" sz="2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Plans.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83568" y="1916832"/>
            <a:ext cx="3799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Third , Forth , Fifth and Sixth floor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A0D66C1-7C35-4463-9802-92D89E8C5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472" y="2429313"/>
            <a:ext cx="6002425" cy="416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30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399" y="1350615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b="1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Rectangle 3"/>
          <p:cNvSpPr/>
          <p:nvPr/>
        </p:nvSpPr>
        <p:spPr>
          <a:xfrm>
            <a:off x="181399" y="2022072"/>
            <a:ext cx="5364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of transverse reinforcement in columns.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endParaRPr lang="en-US" dirty="0"/>
          </a:p>
        </p:txBody>
      </p:sp>
      <p:pic>
        <p:nvPicPr>
          <p:cNvPr id="5" name="Picture 4" descr="C:\Users\hp\Pictures\Screenshots\Screenshot (445)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20" t="24086" r="8909" b="21219"/>
          <a:stretch/>
        </p:blipFill>
        <p:spPr bwMode="auto">
          <a:xfrm>
            <a:off x="1259632" y="2420888"/>
            <a:ext cx="5904656" cy="41895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6148832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29032" y="1743158"/>
                <a:ext cx="8208912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lvl="0" indent="-285750" algn="l" rtl="0">
                  <a:buFont typeface="Wingdings" panose="05000000000000000000" pitchFamily="2" charset="2"/>
                  <a:buChar char="ü"/>
                </a:pPr>
                <a:r>
                  <a:rPr lang="en-US" b="1" u="sng" dirty="0"/>
                  <a:t>Design check :</a:t>
                </a:r>
              </a:p>
              <a:p>
                <a:pPr lvl="0" algn="l" rtl="0"/>
                <a:endParaRPr lang="en-US" dirty="0"/>
              </a:p>
              <a:p>
                <a:pPr algn="l"/>
                <a:r>
                  <a:rPr lang="en-US" dirty="0"/>
                  <a:t>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check was performed on column C23 with dimensions of 7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00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700mm.</a:t>
                </a:r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    </a:t>
                </a:r>
                <a:r>
                  <a:rPr lang="ar-SA" dirty="0"/>
                  <a:t>     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032" y="1743158"/>
                <a:ext cx="8208912" cy="1477328"/>
              </a:xfrm>
              <a:prstGeom prst="rect">
                <a:avLst/>
              </a:prstGeom>
              <a:blipFill>
                <a:blip r:embed="rId2"/>
                <a:stretch>
                  <a:fillRect l="-520" t="-2893" b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Table&#10;&#10;Description automatically generated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-2160" r="1955"/>
          <a:stretch/>
        </p:blipFill>
        <p:spPr bwMode="auto">
          <a:xfrm>
            <a:off x="827584" y="2996952"/>
            <a:ext cx="6868819" cy="12961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29032" y="4494366"/>
                <a:ext cx="4312912" cy="411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`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032" y="4494366"/>
                <a:ext cx="4312912" cy="411651"/>
              </a:xfrm>
              <a:prstGeom prst="rect">
                <a:avLst/>
              </a:prstGeom>
              <a:blipFill>
                <a:blip r:embed="rId4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67544" y="5180523"/>
                <a:ext cx="185614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/>
                            <m:t>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US"/>
                        <m:t> = </m:t>
                      </m:r>
                      <m:r>
                        <m:rPr>
                          <m:nor/>
                        </m:rPr>
                        <a:rPr lang="en-US"/>
                        <m:t>9465</m:t>
                      </m:r>
                      <m:r>
                        <m:rPr>
                          <m:nor/>
                        </m:rPr>
                        <a:rPr lang="en-US"/>
                        <m:t>.</m:t>
                      </m:r>
                      <m:r>
                        <m:rPr>
                          <m:nor/>
                        </m:rPr>
                        <a:rPr lang="en-US"/>
                        <m:t>5 </m:t>
                      </m:r>
                      <m:r>
                        <m:rPr>
                          <m:nor/>
                        </m:rPr>
                        <a:rPr lang="en-US"/>
                        <m:t>kN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180523"/>
                <a:ext cx="185614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754808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969" y="133404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b="1" u="sng" dirty="0"/>
              <a:t>Design check :</a:t>
            </a:r>
          </a:p>
        </p:txBody>
      </p:sp>
      <p:sp>
        <p:nvSpPr>
          <p:cNvPr id="4" name="Rectangle 3"/>
          <p:cNvSpPr/>
          <p:nvPr/>
        </p:nvSpPr>
        <p:spPr>
          <a:xfrm>
            <a:off x="245747" y="1848584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 axial interaction diagram for column C23 at zero degrees:-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2752"/>
            <a:ext cx="6624736" cy="396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612163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815559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 axial interaction diagram for column C23 at nineteen degrees:-</a:t>
            </a:r>
          </a:p>
        </p:txBody>
      </p:sp>
      <p:sp>
        <p:nvSpPr>
          <p:cNvPr id="4" name="Rectangle 3"/>
          <p:cNvSpPr/>
          <p:nvPr/>
        </p:nvSpPr>
        <p:spPr>
          <a:xfrm>
            <a:off x="243969" y="135613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b="1" u="sng" dirty="0"/>
              <a:t>Design check :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038" y="2492896"/>
            <a:ext cx="5386193" cy="345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604641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43969" y="1916832"/>
                <a:ext cx="8136904" cy="12222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the moment axial interaction diagrams, and at the design moment values of both zero and nineteen degree curves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nominal axial load strength along the zero degrees curve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𝑛𝑥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equals 9397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𝐾𝑁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also along the nineteen degrees  curve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𝑛𝑦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equals 9397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𝐾𝑁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69" y="1916832"/>
                <a:ext cx="8136904" cy="1222258"/>
              </a:xfrm>
              <a:prstGeom prst="rect">
                <a:avLst/>
              </a:prstGeom>
              <a:blipFill>
                <a:blip r:embed="rId2"/>
                <a:stretch>
                  <a:fillRect l="-599" t="-2488" r="-1124" b="-6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43969" y="135613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b="1" u="sng" dirty="0"/>
              <a:t>Design check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67544" y="3279876"/>
                <a:ext cx="4572000" cy="329237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reciprocal load method was used.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</m:oMath>
                </a14:m>
                <a:r>
                  <a:rPr lang="en-US" dirty="0"/>
                  <a:t> 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b="1" u="sng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9397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9397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9465.5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/>
                      <m:t>9329.5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r>
                  <a:rPr lang="en-US" dirty="0"/>
                  <a:t> 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/>
                  <a:t>5128 KN</a:t>
                </a:r>
                <a:endParaRPr lang="ar-L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Pu  , OK.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279876"/>
                <a:ext cx="4572000" cy="3292376"/>
              </a:xfrm>
              <a:prstGeom prst="rect">
                <a:avLst/>
              </a:prstGeom>
              <a:blipFill>
                <a:blip r:embed="rId3"/>
                <a:stretch>
                  <a:fillRect l="-1200" b="-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971472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6632" y="1540798"/>
            <a:ext cx="5451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u="sng" dirty="0"/>
              <a:t>Minimum flexural strength of columns checks: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2276872"/>
            <a:ext cx="347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 column c28-story 3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story 4: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2828280"/>
            <a:ext cx="2766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Mn</a:t>
            </a:r>
            <a:r>
              <a:rPr lang="en-US" dirty="0"/>
              <a:t> beam= As*</a:t>
            </a:r>
            <a:r>
              <a:rPr lang="en-US" dirty="0" err="1"/>
              <a:t>fy</a:t>
            </a:r>
            <a:r>
              <a:rPr lang="en-US" dirty="0"/>
              <a:t>*(d- 𝑎/2 )</a:t>
            </a:r>
          </a:p>
        </p:txBody>
      </p:sp>
      <p:sp>
        <p:nvSpPr>
          <p:cNvPr id="7" name="Rectangle 6"/>
          <p:cNvSpPr/>
          <p:nvPr/>
        </p:nvSpPr>
        <p:spPr>
          <a:xfrm>
            <a:off x="279674" y="4974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∑𝑀𝑛𝑏 =max of 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Mn1+Mn2=658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Mn1*+Mn2*=613.2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t="23847" b="1"/>
          <a:stretch/>
        </p:blipFill>
        <p:spPr>
          <a:xfrm>
            <a:off x="279674" y="3342367"/>
            <a:ext cx="4572000" cy="155231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56282" y="60037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 on story 3=6280KN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 on story 4= 5263KN</a:t>
            </a:r>
          </a:p>
        </p:txBody>
      </p:sp>
    </p:spTree>
    <p:extLst>
      <p:ext uri="{BB962C8B-B14F-4D97-AF65-F5344CB8AC3E}">
        <p14:creationId xmlns:p14="http://schemas.microsoft.com/office/powerpoint/2010/main" val="99691727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451" y="1453875"/>
            <a:ext cx="5451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u="sng" dirty="0"/>
              <a:t>Minimum flexural strength of columns checks:</a:t>
            </a:r>
          </a:p>
        </p:txBody>
      </p:sp>
      <p:pic>
        <p:nvPicPr>
          <p:cNvPr id="4" name="image15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9632" y="3395475"/>
            <a:ext cx="5544616" cy="33973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536" y="19888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Mn2-story 3=1380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Mn2-story 4=1410KN.m</a:t>
            </a:r>
          </a:p>
        </p:txBody>
      </p:sp>
      <p:sp>
        <p:nvSpPr>
          <p:cNvPr id="6" name="Rectangle 5"/>
          <p:cNvSpPr/>
          <p:nvPr/>
        </p:nvSpPr>
        <p:spPr>
          <a:xfrm>
            <a:off x="383178" y="2830657"/>
            <a:ext cx="8091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∑𝑀𝑛𝑐 =1380+1410=2790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6/5(∑𝑀𝑛𝑏 )=6/5*658=789.6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O.K.</a:t>
            </a:r>
          </a:p>
        </p:txBody>
      </p:sp>
    </p:spTree>
    <p:extLst>
      <p:ext uri="{BB962C8B-B14F-4D97-AF65-F5344CB8AC3E}">
        <p14:creationId xmlns:p14="http://schemas.microsoft.com/office/powerpoint/2010/main" val="354463944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26876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u="sng" dirty="0"/>
              <a:t>Design</a:t>
            </a:r>
            <a:r>
              <a:rPr lang="en-US" sz="2000" b="1" dirty="0"/>
              <a:t> :</a:t>
            </a:r>
            <a:endParaRPr lang="ar-SA" sz="2000" b="1" dirty="0"/>
          </a:p>
          <a:p>
            <a:pPr algn="l"/>
            <a:endParaRPr lang="ar-SA" sz="2000" b="1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916295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sample was performed on column C21-story 3, , with dimensions of 700x700mm, and cover equal to 40mm</a:t>
            </a:r>
            <a:endParaRPr lang="en-US" dirty="0"/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L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08" y="2802521"/>
            <a:ext cx="7388772" cy="13692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19052" y="4515944"/>
                <a:ext cx="77048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𝑃𝑢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𝑙𝑖𝑚𝑖𝑡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𝐴𝑔𝑓𝑐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4116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,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𝑃𝑢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5354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&gt;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4116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52" y="4515944"/>
                <a:ext cx="7704856" cy="369332"/>
              </a:xfrm>
              <a:prstGeom prst="rect">
                <a:avLst/>
              </a:prstGeom>
              <a:blipFill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519052" y="5013176"/>
            <a:ext cx="4106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Assume</a:t>
            </a:r>
            <a:r>
              <a:rPr lang="en-US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using 16 bar around</a:t>
            </a:r>
            <a:r>
              <a:rPr lang="en-US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perimeter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94761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403648" y="361951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3925" y="1746486"/>
            <a:ext cx="6264696" cy="800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Flexure reinforcement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from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=12057mm2 , </a:t>
            </a:r>
            <a:endParaRPr lang="en-US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275856" y="2103368"/>
                <a:ext cx="1156086" cy="4580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16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103368"/>
                <a:ext cx="1156086" cy="458074"/>
              </a:xfrm>
              <a:prstGeom prst="rect">
                <a:avLst/>
              </a:prstGeom>
              <a:blipFill>
                <a:blip r:embed="rId2"/>
                <a:stretch>
                  <a:fillRect l="-4211" r="-3684" b="-2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01423" y="2970656"/>
            <a:ext cx="2204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reinforcing: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18270" y="3884754"/>
            <a:ext cx="7182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so, every longitude bar around column parameter should have lateral support with hoop corner</a:t>
            </a:r>
            <a:r>
              <a:rPr lang="en-US" spc="-2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67723" y="3522487"/>
            <a:ext cx="7531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40"/>
              </a:spcBef>
              <a:buSzPts val="1200"/>
              <a:tabLst>
                <a:tab pos="356235" algn="l"/>
              </a:tabLst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cs typeface="Wingdings" panose="05000000000000000000" pitchFamily="2" charset="2"/>
              </a:rPr>
              <a:t>𝑃𝑢</a:t>
            </a:r>
            <a:r>
              <a:rPr lang="en-US" spc="95" dirty="0">
                <a:latin typeface="Cambria Math" panose="02040503050406030204" pitchFamily="18" charset="0"/>
                <a:ea typeface="Cambria Math" panose="02040503050406030204" pitchFamily="18" charset="0"/>
                <a:cs typeface="Wingdings" panose="05000000000000000000" pitchFamily="2" charset="2"/>
              </a:rPr>
              <a:t>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cs typeface="Wingdings" panose="05000000000000000000" pitchFamily="2" charset="2"/>
              </a:rPr>
              <a:t>&gt;</a:t>
            </a:r>
            <a:r>
              <a:rPr lang="en-US" spc="55" dirty="0">
                <a:latin typeface="Cambria Math" panose="02040503050406030204" pitchFamily="18" charset="0"/>
                <a:ea typeface="Cambria Math" panose="02040503050406030204" pitchFamily="18" charset="0"/>
                <a:cs typeface="Wingdings" panose="05000000000000000000" pitchFamily="2" charset="2"/>
              </a:rPr>
              <a:t>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cs typeface="Wingdings" panose="05000000000000000000" pitchFamily="2" charset="2"/>
              </a:rPr>
              <a:t>𝑃𝑢</a:t>
            </a:r>
            <a:r>
              <a:rPr lang="en-US" spc="25" dirty="0">
                <a:latin typeface="Cambria Math" panose="02040503050406030204" pitchFamily="18" charset="0"/>
                <a:ea typeface="Cambria Math" panose="02040503050406030204" pitchFamily="18" charset="0"/>
                <a:cs typeface="Wingdings" panose="05000000000000000000" pitchFamily="2" charset="2"/>
              </a:rPr>
              <a:t>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cs typeface="Wingdings" panose="05000000000000000000" pitchFamily="2" charset="2"/>
              </a:rPr>
              <a:t>𝑙𝑖𝑚𝑖𝑡</a:t>
            </a:r>
            <a:r>
              <a:rPr lang="en-US" spc="75" dirty="0">
                <a:latin typeface="Cambria Math" panose="02040503050406030204" pitchFamily="18" charset="0"/>
                <a:ea typeface="Cambria Math" panose="02040503050406030204" pitchFamily="18" charset="0"/>
                <a:cs typeface="Wingdings" panose="05000000000000000000" pitchFamily="2" charset="2"/>
              </a:rPr>
              <a:t> </a:t>
            </a:r>
            <a:endParaRPr lang="en-US" sz="16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9394" y="1097975"/>
            <a:ext cx="982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LB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41404" y="5223150"/>
                <a:ext cx="719203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 =(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700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40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32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141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dirty="0"/>
                  <a:t>&lt;200 mm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04" y="5223150"/>
                <a:ext cx="7192038" cy="369332"/>
              </a:xfrm>
              <a:prstGeom prst="rect">
                <a:avLst/>
              </a:prstGeom>
              <a:blipFill>
                <a:blip r:embed="rId3"/>
                <a:stretch>
                  <a:fillRect t="-116667" b="-18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585921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1403648" y="361951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1268" y="1663388"/>
            <a:ext cx="73392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𝑆 𝑚𝑎𝑥 = 𝑚𝑖𝑛 𝑜𝑓: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a) 0.25 × 𝑎 =0.25*700=175mm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b) 6 × ∅ = 6 ∗ 32 = 192𝑚𝑚 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c) So =4 + ( 14−ℎ𝑥 /3 ) = 4 + ( 14−5.55 /3 ) = 6.82𝑖𝑛𝑐ℎ = 173.2𝑚m</a:t>
            </a: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100mm &lt; So &lt; 125mm , so take so take S0 =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=125mm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99" y="3573017"/>
            <a:ext cx="675800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487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75099" y="269776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1412776"/>
            <a:ext cx="3393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● Height and Area for each floor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BD210B44-8A87-4F41-8204-DD2130DF71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7704" y="2060848"/>
            <a:ext cx="4961050" cy="38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322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652785"/>
            <a:ext cx="7073508" cy="331236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1403648" y="380008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40734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403648" y="332656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1401003"/>
            <a:ext cx="9893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ar-LB" sz="20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15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67744" y="2663957"/>
            <a:ext cx="3949476" cy="37173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3568" y="1979548"/>
            <a:ext cx="2383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 C2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details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03202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3A75F-7673-4535-BFDB-EECD909F34BC}"/>
              </a:ext>
            </a:extLst>
          </p:cNvPr>
          <p:cNvSpPr txBox="1">
            <a:spLocks/>
          </p:cNvSpPr>
          <p:nvPr/>
        </p:nvSpPr>
        <p:spPr>
          <a:xfrm>
            <a:off x="251520" y="40466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</a:t>
            </a:r>
            <a:r>
              <a:rPr lang="en-US" sz="3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of Stairs</a:t>
            </a:r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785C6F25-C561-4DE3-9AA6-BE19182A94C5}"/>
              </a:ext>
            </a:extLst>
          </p:cNvPr>
          <p:cNvSpPr txBox="1">
            <a:spLocks/>
          </p:cNvSpPr>
          <p:nvPr/>
        </p:nvSpPr>
        <p:spPr>
          <a:xfrm>
            <a:off x="549755" y="1216202"/>
            <a:ext cx="8169184" cy="45904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stairs was accomplished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manully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for each of flight slab and landing slab assuming simply supported structural model . 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Height of the riser is 150mm.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Width of the tread (or going) is 300mm.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The thickness of landing is 200mm.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Concrete cover is 40mm.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Live load equal to 5 KN/m2.</a:t>
            </a:r>
          </a:p>
        </p:txBody>
      </p:sp>
      <p:sp>
        <p:nvSpPr>
          <p:cNvPr id="6" name="Rectangle 5"/>
          <p:cNvSpPr/>
          <p:nvPr/>
        </p:nvSpPr>
        <p:spPr>
          <a:xfrm>
            <a:off x="534306" y="4509120"/>
            <a:ext cx="1616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28 MPa </a:t>
            </a:r>
          </a:p>
        </p:txBody>
      </p:sp>
      <p:sp>
        <p:nvSpPr>
          <p:cNvPr id="7" name="Rectangle 6"/>
          <p:cNvSpPr/>
          <p:nvPr/>
        </p:nvSpPr>
        <p:spPr>
          <a:xfrm>
            <a:off x="549755" y="4878452"/>
            <a:ext cx="1654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420 MPa </a:t>
            </a:r>
          </a:p>
        </p:txBody>
      </p:sp>
      <p:sp>
        <p:nvSpPr>
          <p:cNvPr id="9" name="Rectangle 8"/>
          <p:cNvSpPr/>
          <p:nvPr/>
        </p:nvSpPr>
        <p:spPr>
          <a:xfrm>
            <a:off x="549755" y="5342541"/>
            <a:ext cx="1327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d=160 mm</a:t>
            </a:r>
          </a:p>
        </p:txBody>
      </p:sp>
    </p:spTree>
    <p:extLst>
      <p:ext uri="{BB962C8B-B14F-4D97-AF65-F5344CB8AC3E}">
        <p14:creationId xmlns:p14="http://schemas.microsoft.com/office/powerpoint/2010/main" val="371390804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8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9754" y="2102635"/>
            <a:ext cx="6624736" cy="388135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2E3A75F-7673-4535-BFDB-EECD909F34BC}"/>
              </a:ext>
            </a:extLst>
          </p:cNvPr>
          <p:cNvSpPr txBox="1">
            <a:spLocks/>
          </p:cNvSpPr>
          <p:nvPr/>
        </p:nvSpPr>
        <p:spPr>
          <a:xfrm>
            <a:off x="-180528" y="40466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</a:t>
            </a:r>
            <a:r>
              <a:rPr lang="en-US" sz="3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of Stairs</a:t>
            </a:r>
          </a:p>
        </p:txBody>
      </p:sp>
      <p:sp>
        <p:nvSpPr>
          <p:cNvPr id="5" name="Rectangle 4"/>
          <p:cNvSpPr/>
          <p:nvPr/>
        </p:nvSpPr>
        <p:spPr>
          <a:xfrm>
            <a:off x="769754" y="1077864"/>
            <a:ext cx="20740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</a:p>
        </p:txBody>
      </p:sp>
      <p:sp>
        <p:nvSpPr>
          <p:cNvPr id="6" name="Rectangle 5"/>
          <p:cNvSpPr/>
          <p:nvPr/>
        </p:nvSpPr>
        <p:spPr>
          <a:xfrm>
            <a:off x="-489878" y="1523491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67410" marR="1158875" indent="-285750" algn="ctr">
              <a:spcBef>
                <a:spcPts val="105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Plan</a:t>
            </a:r>
            <a:r>
              <a:rPr lang="en-US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en-US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stairs.</a:t>
            </a: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94775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3A75F-7673-4535-BFDB-EECD909F34BC}"/>
              </a:ext>
            </a:extLst>
          </p:cNvPr>
          <p:cNvSpPr txBox="1">
            <a:spLocks/>
          </p:cNvSpPr>
          <p:nvPr/>
        </p:nvSpPr>
        <p:spPr>
          <a:xfrm>
            <a:off x="251520" y="40466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</a:t>
            </a:r>
            <a:r>
              <a:rPr lang="en-US" sz="3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of Stairs</a:t>
            </a:r>
          </a:p>
        </p:txBody>
      </p:sp>
      <p:sp>
        <p:nvSpPr>
          <p:cNvPr id="3" name="Rectangle 2"/>
          <p:cNvSpPr/>
          <p:nvPr/>
        </p:nvSpPr>
        <p:spPr>
          <a:xfrm>
            <a:off x="251520" y="1198614"/>
            <a:ext cx="2861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u="sng" dirty="0"/>
              <a:t>flight (as 200mm slab):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20" y="1767066"/>
            <a:ext cx="2294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mortar thickness : 2cm</a:t>
            </a:r>
          </a:p>
        </p:txBody>
      </p:sp>
      <p:sp>
        <p:nvSpPr>
          <p:cNvPr id="5" name="Rectangle 4"/>
          <p:cNvSpPr/>
          <p:nvPr/>
        </p:nvSpPr>
        <p:spPr>
          <a:xfrm>
            <a:off x="242661" y="2170789"/>
            <a:ext cx="3114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filling material thickness : 5cm </a:t>
            </a:r>
          </a:p>
        </p:txBody>
      </p:sp>
      <p:sp>
        <p:nvSpPr>
          <p:cNvPr id="6" name="Rectangle 5"/>
          <p:cNvSpPr/>
          <p:nvPr/>
        </p:nvSpPr>
        <p:spPr>
          <a:xfrm>
            <a:off x="274079" y="2549890"/>
            <a:ext cx="2916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tiles (marble) thickness :3cm,</a:t>
            </a:r>
          </a:p>
        </p:txBody>
      </p:sp>
      <p:sp>
        <p:nvSpPr>
          <p:cNvPr id="7" name="Rectangle 6"/>
          <p:cNvSpPr/>
          <p:nvPr/>
        </p:nvSpPr>
        <p:spPr>
          <a:xfrm>
            <a:off x="274079" y="3142964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calculation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15344" y="3736038"/>
            <a:ext cx="7885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staircase = 0.02 ∗ 23 + 0.05 ∗ 17 + 0.03 ∗ 27 = 2.12𝐾𝑁/𝑚2 .</a:t>
            </a:r>
          </a:p>
        </p:txBody>
      </p:sp>
      <p:sp>
        <p:nvSpPr>
          <p:cNvPr id="9" name="Rectangle 8"/>
          <p:cNvSpPr/>
          <p:nvPr/>
        </p:nvSpPr>
        <p:spPr>
          <a:xfrm>
            <a:off x="242660" y="4275855"/>
            <a:ext cx="8721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Wight of concrete triangle of the stair = 0.5∗0.15∗0.3 /.335^2 = 0.2 𝐾𝑁/𝑚2 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5344" y="4922186"/>
            <a:ext cx="6344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S.D load = 2.12 + 0.2 = 2.32 𝐾𝑁/𝑚2 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1520" y="5413158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 = 25 ∗ 0.2 = 5 𝐾𝑁/𝑚2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520" y="5834460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Wu =1.2𝐷 + 1.6𝐿 = 16.78 𝐾𝑁/𝑚𝑚2 . </a:t>
            </a:r>
          </a:p>
        </p:txBody>
      </p:sp>
    </p:spTree>
    <p:extLst>
      <p:ext uri="{BB962C8B-B14F-4D97-AF65-F5344CB8AC3E}">
        <p14:creationId xmlns:p14="http://schemas.microsoft.com/office/powerpoint/2010/main" val="4051508084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3A75F-7673-4535-BFDB-EECD909F34BC}"/>
              </a:ext>
            </a:extLst>
          </p:cNvPr>
          <p:cNvSpPr txBox="1">
            <a:spLocks/>
          </p:cNvSpPr>
          <p:nvPr/>
        </p:nvSpPr>
        <p:spPr>
          <a:xfrm>
            <a:off x="251520" y="40466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</a:t>
            </a:r>
            <a:r>
              <a:rPr lang="en-US" sz="3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of Stairs</a:t>
            </a:r>
          </a:p>
        </p:txBody>
      </p:sp>
      <p:sp>
        <p:nvSpPr>
          <p:cNvPr id="3" name="Rectangle 2"/>
          <p:cNvSpPr/>
          <p:nvPr/>
        </p:nvSpPr>
        <p:spPr>
          <a:xfrm>
            <a:off x="251520" y="1198614"/>
            <a:ext cx="2861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u="sng" dirty="0"/>
              <a:t>flight (as 200mm slab):</a:t>
            </a:r>
          </a:p>
        </p:txBody>
      </p:sp>
      <p:sp>
        <p:nvSpPr>
          <p:cNvPr id="4" name="Rectangle 3"/>
          <p:cNvSpPr/>
          <p:nvPr/>
        </p:nvSpPr>
        <p:spPr>
          <a:xfrm>
            <a:off x="478521" y="1613617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pic>
        <p:nvPicPr>
          <p:cNvPr id="5" name="image181.png" descr="C:\Users\hp\Pictures\Screenshots\Screenshot (442)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640" y="2564904"/>
            <a:ext cx="519389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5319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041"/>
          <a:stretch/>
        </p:blipFill>
        <p:spPr>
          <a:xfrm>
            <a:off x="467545" y="1772816"/>
            <a:ext cx="6912767" cy="4392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E3A75F-7673-4535-BFDB-EECD909F34BC}"/>
              </a:ext>
            </a:extLst>
          </p:cNvPr>
          <p:cNvSpPr txBox="1">
            <a:spLocks/>
          </p:cNvSpPr>
          <p:nvPr/>
        </p:nvSpPr>
        <p:spPr>
          <a:xfrm>
            <a:off x="251520" y="40466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</a:t>
            </a:r>
            <a:r>
              <a:rPr lang="en-US" sz="3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of Stairs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520" y="1198614"/>
            <a:ext cx="2861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u="sng" dirty="0"/>
              <a:t>flight (as 200mm slab):</a:t>
            </a:r>
          </a:p>
        </p:txBody>
      </p:sp>
    </p:spTree>
    <p:extLst>
      <p:ext uri="{BB962C8B-B14F-4D97-AF65-F5344CB8AC3E}">
        <p14:creationId xmlns:p14="http://schemas.microsoft.com/office/powerpoint/2010/main" val="3404400645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t="23387" r="31100" b="26189"/>
          <a:stretch/>
        </p:blipFill>
        <p:spPr>
          <a:xfrm>
            <a:off x="329889" y="1899633"/>
            <a:ext cx="7260804" cy="39604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3528" y="1115452"/>
            <a:ext cx="2861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u="sng" dirty="0"/>
              <a:t>flight (as 200mm slab):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E3A75F-7673-4535-BFDB-EECD909F34BC}"/>
              </a:ext>
            </a:extLst>
          </p:cNvPr>
          <p:cNvSpPr txBox="1">
            <a:spLocks/>
          </p:cNvSpPr>
          <p:nvPr/>
        </p:nvSpPr>
        <p:spPr>
          <a:xfrm>
            <a:off x="251520" y="40466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</a:t>
            </a:r>
            <a:r>
              <a:rPr lang="en-US" sz="3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of Stairs</a:t>
            </a:r>
          </a:p>
        </p:txBody>
      </p:sp>
    </p:spTree>
    <p:extLst>
      <p:ext uri="{BB962C8B-B14F-4D97-AF65-F5344CB8AC3E}">
        <p14:creationId xmlns:p14="http://schemas.microsoft.com/office/powerpoint/2010/main" val="3380817804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196752"/>
            <a:ext cx="3049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u="sng" dirty="0"/>
              <a:t>landing (as a200mm slab):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2E3A75F-7673-4535-BFDB-EECD909F34BC}"/>
              </a:ext>
            </a:extLst>
          </p:cNvPr>
          <p:cNvSpPr txBox="1">
            <a:spLocks/>
          </p:cNvSpPr>
          <p:nvPr/>
        </p:nvSpPr>
        <p:spPr>
          <a:xfrm>
            <a:off x="251520" y="40466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</a:t>
            </a:r>
            <a:r>
              <a:rPr lang="en-US" sz="3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of Stairs</a:t>
            </a:r>
          </a:p>
        </p:txBody>
      </p:sp>
      <p:pic>
        <p:nvPicPr>
          <p:cNvPr id="4" name="image182.png" descr="C:\Users\hp\Pictures\Screenshots\Screenshot (443)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3728" y="1988840"/>
            <a:ext cx="4142740" cy="19691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5897" y="4196065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S.D load = 0.02 ∗ 23 + 0.05 ∗ 17 + 0.03 ∗ 27 = 2.12𝐾𝑁/𝑚2 .</a:t>
            </a:r>
          </a:p>
        </p:txBody>
      </p:sp>
      <p:sp>
        <p:nvSpPr>
          <p:cNvPr id="6" name="Rectangle 5"/>
          <p:cNvSpPr/>
          <p:nvPr/>
        </p:nvSpPr>
        <p:spPr>
          <a:xfrm>
            <a:off x="416424" y="4794968"/>
            <a:ext cx="60312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 = 0.25 ∗ 0.2 = 5 𝐾𝑁/𝑚2..</a:t>
            </a:r>
          </a:p>
        </p:txBody>
      </p:sp>
      <p:sp>
        <p:nvSpPr>
          <p:cNvPr id="7" name="Rectangle 6"/>
          <p:cNvSpPr/>
          <p:nvPr/>
        </p:nvSpPr>
        <p:spPr>
          <a:xfrm>
            <a:off x="467544" y="5335258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Wu= 1.2𝐷 + 1.6𝐿 + 𝑅𝑒𝑎𝑐𝑡𝑖𝑜𝑛 𝑓𝑟𝑜𝑚 𝑓𝑙𝑖𝑔ℎ𝑡 𝑠𝑙𝑎𝑏</a:t>
            </a:r>
          </a:p>
        </p:txBody>
      </p:sp>
      <p:sp>
        <p:nvSpPr>
          <p:cNvPr id="8" name="Rectangle 7"/>
          <p:cNvSpPr/>
          <p:nvPr/>
        </p:nvSpPr>
        <p:spPr>
          <a:xfrm>
            <a:off x="467544" y="5912546"/>
            <a:ext cx="610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1.2 ∗ (5 + 2.12) + 1.6 ∗ 5 + 26 = 42.54 𝑘𝑁/𝑚2 </a:t>
            </a:r>
          </a:p>
        </p:txBody>
      </p:sp>
    </p:spTree>
    <p:extLst>
      <p:ext uri="{BB962C8B-B14F-4D97-AF65-F5344CB8AC3E}">
        <p14:creationId xmlns:p14="http://schemas.microsoft.com/office/powerpoint/2010/main" val="242123690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3A75F-7673-4535-BFDB-EECD909F34BC}"/>
              </a:ext>
            </a:extLst>
          </p:cNvPr>
          <p:cNvSpPr txBox="1">
            <a:spLocks/>
          </p:cNvSpPr>
          <p:nvPr/>
        </p:nvSpPr>
        <p:spPr>
          <a:xfrm>
            <a:off x="251520" y="40466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</a:t>
            </a:r>
            <a:r>
              <a:rPr lang="en-US" sz="3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of Stairs</a:t>
            </a:r>
          </a:p>
        </p:txBody>
      </p:sp>
      <p:sp>
        <p:nvSpPr>
          <p:cNvPr id="3" name="Rectangle 2"/>
          <p:cNvSpPr/>
          <p:nvPr/>
        </p:nvSpPr>
        <p:spPr>
          <a:xfrm>
            <a:off x="467544" y="1196752"/>
            <a:ext cx="3049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u="sng" dirty="0"/>
              <a:t>landing (as a200mm slab):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/>
          <a:srcRect l="18817" t="25594" r="32481" b="1766"/>
          <a:stretch/>
        </p:blipFill>
        <p:spPr>
          <a:xfrm>
            <a:off x="348424" y="1544216"/>
            <a:ext cx="6336705" cy="531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013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49595" y="2577485"/>
            <a:ext cx="8507288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American Concrete Institute (Building code).(ACI 318-14).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American Society for Testing and Materials(ASTM 2018)  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American Society of Civil Engineering (Minimum Design Loads) (ASCE 7-10).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Jordan National Building Codes.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043608" y="1484784"/>
            <a:ext cx="25426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● Codes and Standards.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3500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376" y="1412776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shrinkage = .0018 ∗ 𝑏𝑤 ∗ ℎ = .0018 ∗ 1000 ∗ 200 = 360𝑚𝑚2 ./𝑚 &lt; 𝐴𝑠,𝑂k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2E3A75F-7673-4535-BFDB-EECD909F34BC}"/>
              </a:ext>
            </a:extLst>
          </p:cNvPr>
          <p:cNvSpPr txBox="1">
            <a:spLocks/>
          </p:cNvSpPr>
          <p:nvPr/>
        </p:nvSpPr>
        <p:spPr>
          <a:xfrm>
            <a:off x="251520" y="40466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</a:t>
            </a:r>
            <a:r>
              <a:rPr lang="en-US" sz="3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of Stairs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8376" y="1993677"/>
            <a:ext cx="2226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So, use ∅14/100 mm. </a:t>
            </a:r>
          </a:p>
        </p:txBody>
      </p:sp>
      <p:sp>
        <p:nvSpPr>
          <p:cNvPr id="5" name="Rectangle 4"/>
          <p:cNvSpPr/>
          <p:nvPr/>
        </p:nvSpPr>
        <p:spPr>
          <a:xfrm>
            <a:off x="218376" y="2551097"/>
            <a:ext cx="773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top and transverse steel use As min , use ∅12/250 mm</a:t>
            </a:r>
          </a:p>
        </p:txBody>
      </p:sp>
      <p:pic>
        <p:nvPicPr>
          <p:cNvPr id="7" name="image183.jpeg" descr="C:\Users\hp\Desktop\Captur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7510" y="3131998"/>
            <a:ext cx="4780674" cy="370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64151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20F24801-B2AF-0CCD-F110-136B7A422E67}"/>
              </a:ext>
            </a:extLst>
          </p:cNvPr>
          <p:cNvSpPr txBox="1"/>
          <p:nvPr/>
        </p:nvSpPr>
        <p:spPr>
          <a:xfrm>
            <a:off x="1691680" y="692696"/>
            <a:ext cx="648072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  <a:p>
            <a:pPr algn="ctr"/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77E239-79A3-B679-B91C-E02A122E8809}"/>
              </a:ext>
            </a:extLst>
          </p:cNvPr>
          <p:cNvSpPr txBox="1"/>
          <p:nvPr/>
        </p:nvSpPr>
        <p:spPr>
          <a:xfrm>
            <a:off x="323528" y="2492896"/>
            <a:ext cx="8928992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sz="24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General :</a:t>
            </a:r>
          </a:p>
          <a:p>
            <a:pPr marL="0" indent="0" algn="l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ACI 318-14 There is a set of specifications and conditions that must apply to walls in order to be designated as special wall They will all be mentioned in this section .</a:t>
            </a:r>
            <a:endParaRPr lang="en-US" sz="3200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2000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2000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20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Dimensions limits :</a:t>
            </a:r>
          </a:p>
          <a:p>
            <a:pPr marL="0" indent="0" algn="l">
              <a:buNone/>
            </a:pPr>
            <a:endParaRPr lang="en-US" sz="2000" b="1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dirty="0"/>
              <a:t>Use any section required in the design </a:t>
            </a:r>
            <a:r>
              <a:rPr lang="en-US" sz="1800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en-US" sz="3200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kumimoji="0" lang="en-US" sz="3200" b="1" i="0" u="none" strike="noStrike" kern="1200" cap="none" spc="0" normalizeH="0" baseline="0" noProof="0" dirty="0">
              <a:ln w="3175" cmpd="sng"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47770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D7E1B7-9DDE-1C00-609A-D62C33791A8E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9E2E04-672B-D68B-2B98-5503E717C828}"/>
              </a:ext>
            </a:extLst>
          </p:cNvPr>
          <p:cNvSpPr txBox="1"/>
          <p:nvPr/>
        </p:nvSpPr>
        <p:spPr>
          <a:xfrm>
            <a:off x="589855" y="1769914"/>
            <a:ext cx="45916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Longitudinal reinforcement: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E17E14-FFD4-3EEB-EE38-BFF6262E78C8}"/>
              </a:ext>
            </a:extLst>
          </p:cNvPr>
          <p:cNvSpPr txBox="1"/>
          <p:nvPr/>
        </p:nvSpPr>
        <p:spPr>
          <a:xfrm>
            <a:off x="559827" y="2564904"/>
            <a:ext cx="71018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7620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distributed web reinforcement ratios,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ρ</a:t>
            </a:r>
            <a:r>
              <a:rPr lang="en-US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ρ</a:t>
            </a:r>
            <a:r>
              <a:rPr lang="en-US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for structural walls shall be at least 0.0025.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7620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Spacing between bars must b</a:t>
            </a:r>
            <a:r>
              <a:rPr lang="en-US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≤ 18</a:t>
            </a:r>
            <a:r>
              <a:rPr lang="ar-S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7620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 cut off bars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40A8C-B02F-70AB-A0A4-591B45D6B264}"/>
              </a:ext>
            </a:extLst>
          </p:cNvPr>
          <p:cNvSpPr txBox="1"/>
          <p:nvPr/>
        </p:nvSpPr>
        <p:spPr>
          <a:xfrm>
            <a:off x="589855" y="3912432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  <a:tabLst>
                <a:tab pos="7620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Splicing:</a:t>
            </a:r>
            <a:endParaRPr lang="en-US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C81B6F-D643-B9E0-57F4-0A24EC5B1E38}"/>
              </a:ext>
            </a:extLst>
          </p:cNvPr>
          <p:cNvSpPr txBox="1"/>
          <p:nvPr/>
        </p:nvSpPr>
        <p:spPr>
          <a:xfrm>
            <a:off x="589855" y="4428963"/>
            <a:ext cx="83529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7620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Longitudinal reinforcement shall extend beyond the point at which it is no longer required to resist flexure by least 0.8ℓw, except at the top of a wall.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7620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285750" marR="0" lvl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7620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 locations where yielding of longitudinal reinforcement is likely to occur as a result of lateral displacements, development lengths of longitudinal reinforcement shall be 1.25 times the values calculated for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en-US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 tension.</a:t>
            </a:r>
          </a:p>
          <a:p>
            <a:pPr marL="863600" marR="0" indent="-229235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0">
              <a:spcBef>
                <a:spcPts val="0"/>
              </a:spcBef>
              <a:spcAft>
                <a:spcPts val="0"/>
              </a:spcAft>
              <a:tabLst>
                <a:tab pos="762000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en-US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Splice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1.25*1.3*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en-US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Developed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19878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CADF7E-0B30-89AD-0119-643527A461F0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77CCD3-8EE7-6D25-509F-6E66B401BACB}"/>
              </a:ext>
            </a:extLst>
          </p:cNvPr>
          <p:cNvSpPr txBox="1"/>
          <p:nvPr/>
        </p:nvSpPr>
        <p:spPr>
          <a:xfrm>
            <a:off x="395536" y="2204864"/>
            <a:ext cx="5860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  <a:tabLst>
                <a:tab pos="7620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Boundary elements of special structural walls:</a:t>
            </a:r>
            <a:endParaRPr lang="en-US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317D77-8CFA-D934-6434-E4A77CCDB46E}"/>
              </a:ext>
            </a:extLst>
          </p:cNvPr>
          <p:cNvSpPr txBox="1"/>
          <p:nvPr/>
        </p:nvSpPr>
        <p:spPr>
          <a:xfrm>
            <a:off x="-252536" y="2598003"/>
            <a:ext cx="45916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indent="0">
              <a:spcBef>
                <a:spcPts val="0"/>
              </a:spcBef>
              <a:spcAft>
                <a:spcPts val="0"/>
              </a:spcAft>
              <a:tabLst>
                <a:tab pos="762000" algn="l"/>
              </a:tabLst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</a:t>
            </a:r>
            <a:r>
              <a:rPr lang="en-US" sz="2400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≥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0.2fc′, need Boundary elements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8BDDEE-7048-CF4D-D745-9011D4F1C470}"/>
              </a:ext>
            </a:extLst>
          </p:cNvPr>
          <p:cNvSpPr txBox="1"/>
          <p:nvPr/>
        </p:nvSpPr>
        <p:spPr>
          <a:xfrm>
            <a:off x="-318663" y="3198167"/>
            <a:ext cx="5246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indent="0">
              <a:spcBef>
                <a:spcPts val="0"/>
              </a:spcBef>
              <a:spcAft>
                <a:spcPts val="0"/>
              </a:spcAft>
              <a:tabLst>
                <a:tab pos="762000" algn="l"/>
              </a:tabLst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</a:t>
            </a:r>
            <a:r>
              <a:rPr lang="en-US" sz="2400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≤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0.15fc′, no need Boundary elements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D4D2E5-515F-DC2E-F731-8FB40ABA7A53}"/>
              </a:ext>
            </a:extLst>
          </p:cNvPr>
          <p:cNvSpPr txBox="1"/>
          <p:nvPr/>
        </p:nvSpPr>
        <p:spPr>
          <a:xfrm>
            <a:off x="323528" y="4099137"/>
            <a:ext cx="4744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Dimensions limits for Boundary elements:</a:t>
            </a:r>
            <a:endParaRPr lang="en-US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89843B-238B-1626-41E5-F660FD086A14}"/>
              </a:ext>
            </a:extLst>
          </p:cNvPr>
          <p:cNvSpPr txBox="1"/>
          <p:nvPr/>
        </p:nvSpPr>
        <p:spPr>
          <a:xfrm>
            <a:off x="323528" y="4624986"/>
            <a:ext cx="748883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boundary element shall extend horizontally distance at least the greater of c – 0.1ℓw and c/2.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Width of the flexural compression zone b, shall be at least hu/16.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593094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1B56D-74C4-C2EC-3AD2-2A0DCF0AA8B2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8553DF-891C-465E-3D94-7277C92F12D0}"/>
              </a:ext>
            </a:extLst>
          </p:cNvPr>
          <p:cNvSpPr txBox="1"/>
          <p:nvPr/>
        </p:nvSpPr>
        <p:spPr>
          <a:xfrm>
            <a:off x="323528" y="2132856"/>
            <a:ext cx="6048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boundary element transverse reinforcement:</a:t>
            </a:r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8CF2B6-082E-C8CE-96F9-C2C089002296}"/>
              </a:ext>
            </a:extLst>
          </p:cNvPr>
          <p:cNvSpPr txBox="1"/>
          <p:nvPr/>
        </p:nvSpPr>
        <p:spPr>
          <a:xfrm>
            <a:off x="323528" y="2600600"/>
            <a:ext cx="8424936" cy="1064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Every hoop corner that supports a longitude bar has to make angle not exceeding 135 degrees. 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spacing between any unsupported bar and supported one must be ≤ 150mm. 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177889-E022-F39D-76D7-1D37B29AC30B}"/>
              </a:ext>
            </a:extLst>
          </p:cNvPr>
          <p:cNvSpPr txBox="1"/>
          <p:nvPr/>
        </p:nvSpPr>
        <p:spPr>
          <a:xfrm>
            <a:off x="341478" y="3830242"/>
            <a:ext cx="8046946" cy="368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clear distance between any leg of the hoops and the another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800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must be: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494839-7A06-C267-2879-FE3A24F1BA9E}"/>
              </a:ext>
            </a:extLst>
          </p:cNvPr>
          <p:cNvSpPr txBox="1"/>
          <p:nvPr/>
        </p:nvSpPr>
        <p:spPr>
          <a:xfrm>
            <a:off x="179512" y="4396540"/>
            <a:ext cx="45916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62000" marR="0" indent="0">
              <a:spcBef>
                <a:spcPts val="0"/>
              </a:spcBef>
              <a:spcAft>
                <a:spcPts val="0"/>
              </a:spcAft>
              <a:tabLst>
                <a:tab pos="762000" algn="l"/>
              </a:tabLs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1800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≤ 350 mm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62000" marR="0" indent="0">
              <a:spcBef>
                <a:spcPts val="0"/>
              </a:spcBef>
              <a:spcAft>
                <a:spcPts val="0"/>
              </a:spcAft>
              <a:tabLst>
                <a:tab pos="76200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62000" marR="0" indent="0">
              <a:spcBef>
                <a:spcPts val="0"/>
              </a:spcBef>
              <a:spcAft>
                <a:spcPts val="0"/>
              </a:spcAft>
              <a:tabLst>
                <a:tab pos="762000" algn="l"/>
              </a:tabLs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1800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≤ 2/3 × thickness of wall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ADD1F4-E675-7D3E-0BB0-CDBB996D1734}"/>
              </a:ext>
            </a:extLst>
          </p:cNvPr>
          <p:cNvSpPr txBox="1"/>
          <p:nvPr/>
        </p:nvSpPr>
        <p:spPr>
          <a:xfrm>
            <a:off x="467544" y="5814878"/>
            <a:ext cx="8136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boundary element transverse reinforcement shall extend  at least ℓ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279162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BA0906-ACAA-F3A6-E8D0-422E7473C130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2E202D-BDEC-3759-0C6B-DE45431BBF8D}"/>
                  </a:ext>
                </a:extLst>
              </p:cNvPr>
              <p:cNvSpPr txBox="1"/>
              <p:nvPr/>
            </p:nvSpPr>
            <p:spPr>
              <a:xfrm>
                <a:off x="503548" y="2132856"/>
                <a:ext cx="8136904" cy="34846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 rtl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boundary element transverse spacing limit:</a:t>
                </a:r>
                <a:endParaRPr lang="en-US" sz="16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spcBef>
                    <a:spcPts val="0"/>
                  </a:spcBef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Spacing of transverse reinforcement shall not exceed the smallest of: 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(a) 1/3 of the wall dimension 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(b) 6×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smallest bar diameter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(c) S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in (in), as calculated by: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  <a:tabLst>
                    <a:tab pos="135318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𝑆𝑜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14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 algn="ctr">
                  <a:spcBef>
                    <a:spcPts val="0"/>
                  </a:spcBef>
                  <a:spcAft>
                    <a:spcPts val="0"/>
                  </a:spcAft>
                  <a:tabLst>
                    <a:tab pos="1353185" algn="l"/>
                  </a:tabLs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spcBef>
                    <a:spcPts val="0"/>
                  </a:spcBef>
                  <a:spcAft>
                    <a:spcPts val="0"/>
                  </a:spcAft>
                  <a:tabLst>
                    <a:tab pos="1353185" algn="l"/>
                  </a:tabLs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Note: 100mm ≤ S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≤ 125mm 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2E202D-BDEC-3759-0C6B-DE45431BBF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48" y="2132856"/>
                <a:ext cx="8136904" cy="3484672"/>
              </a:xfrm>
              <a:prstGeom prst="rect">
                <a:avLst/>
              </a:prstGeom>
              <a:blipFill>
                <a:blip r:embed="rId2"/>
                <a:stretch>
                  <a:fillRect l="-675" t="-1049" b="-1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6335733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hp\Pictures\Screenshots\Screenshot (444).png">
            <a:extLst>
              <a:ext uri="{FF2B5EF4-FFF2-40B4-BE49-F238E27FC236}">
                <a16:creationId xmlns:a16="http://schemas.microsoft.com/office/drawing/2014/main" id="{0B267EC2-E32A-C828-C725-5135CE6D068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26057" r="48671" b="6277"/>
          <a:stretch/>
        </p:blipFill>
        <p:spPr bwMode="auto">
          <a:xfrm>
            <a:off x="1763688" y="2720504"/>
            <a:ext cx="5364596" cy="34024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2E5BED-B8A2-9CF0-338B-360DF59B241A}"/>
              </a:ext>
            </a:extLst>
          </p:cNvPr>
          <p:cNvSpPr txBox="1"/>
          <p:nvPr/>
        </p:nvSpPr>
        <p:spPr>
          <a:xfrm>
            <a:off x="395536" y="1988840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en-US" b="1" dirty="0"/>
              <a:t> Amount of transverse reinforcement:</a:t>
            </a:r>
          </a:p>
          <a:p>
            <a:pPr lvl="0" algn="l" rtl="0"/>
            <a:endParaRPr lang="en-US" dirty="0"/>
          </a:p>
          <a:p>
            <a:pPr lvl="0" algn="l" rt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E06E15-6000-005F-2F00-154394D67568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</p:spTree>
    <p:extLst>
      <p:ext uri="{BB962C8B-B14F-4D97-AF65-F5344CB8AC3E}">
        <p14:creationId xmlns:p14="http://schemas.microsoft.com/office/powerpoint/2010/main" val="3371095461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4AC36A-FDBE-0962-019A-25C68AE9A9CE}"/>
              </a:ext>
            </a:extLst>
          </p:cNvPr>
          <p:cNvSpPr/>
          <p:nvPr/>
        </p:nvSpPr>
        <p:spPr>
          <a:xfrm>
            <a:off x="392784" y="1809351"/>
            <a:ext cx="835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b="1" u="sng" dirty="0"/>
              <a:t>Design check :</a:t>
            </a:r>
          </a:p>
          <a:p>
            <a:pPr lvl="0" algn="l" rtl="0"/>
            <a:endParaRPr lang="en-US" b="1" u="sng" dirty="0"/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/>
          </a:p>
          <a:p>
            <a:pPr algn="l"/>
            <a:r>
              <a:rPr lang="en-US" dirty="0"/>
              <a:t>    </a:t>
            </a:r>
            <a:r>
              <a:rPr lang="ar-SA" dirty="0"/>
              <a:t>     </a:t>
            </a:r>
            <a:r>
              <a:rPr lang="en-US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0B685B-E879-59A0-3CE2-2D4B85F97108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335A4B-2014-1304-A0D1-129893E19E4D}"/>
              </a:ext>
            </a:extLst>
          </p:cNvPr>
          <p:cNvSpPr txBox="1"/>
          <p:nvPr/>
        </p:nvSpPr>
        <p:spPr>
          <a:xfrm>
            <a:off x="0" y="2276872"/>
            <a:ext cx="8604448" cy="9746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91515" indent="-285750">
              <a:spcBef>
                <a:spcPts val="445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 was performed on wall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 a length of 5.21m and the dimensions for the cross section are 7600 mm and 500mm thickness.</a:t>
            </a:r>
            <a:endParaRPr lang="en-U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1515" marR="0" indent="-285750">
              <a:spcBef>
                <a:spcPts val="4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6795D9-F0E2-A826-3667-367A1183C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140968"/>
            <a:ext cx="6492240" cy="2034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639EE5-3CCF-F577-6483-6A8D8A464DBB}"/>
              </a:ext>
            </a:extLst>
          </p:cNvPr>
          <p:cNvSpPr txBox="1"/>
          <p:nvPr/>
        </p:nvSpPr>
        <p:spPr>
          <a:xfrm>
            <a:off x="899592" y="5299081"/>
            <a:ext cx="45916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 = 9756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Mu,2 = 101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kN.m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Mu,3 = -334kN.m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05529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D7C2AE-DBDE-0A23-F6A4-68C079FFB78E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4B427B-7008-0D83-32C1-939D905075DC}"/>
              </a:ext>
            </a:extLst>
          </p:cNvPr>
          <p:cNvSpPr/>
          <p:nvPr/>
        </p:nvSpPr>
        <p:spPr>
          <a:xfrm>
            <a:off x="392784" y="1809351"/>
            <a:ext cx="835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b="1" u="sng" dirty="0"/>
              <a:t>Design check :</a:t>
            </a:r>
          </a:p>
          <a:p>
            <a:pPr lvl="0" algn="l" rtl="0"/>
            <a:endParaRPr lang="en-US" b="1" u="sng" dirty="0"/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/>
          </a:p>
          <a:p>
            <a:pPr algn="l"/>
            <a:r>
              <a:rPr lang="en-US" dirty="0"/>
              <a:t>    </a:t>
            </a:r>
            <a:r>
              <a:rPr lang="ar-SA" dirty="0"/>
              <a:t>     </a:t>
            </a:r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93074B-90B7-B075-D082-C3291F8D797D}"/>
              </a:ext>
            </a:extLst>
          </p:cNvPr>
          <p:cNvSpPr txBox="1"/>
          <p:nvPr/>
        </p:nvSpPr>
        <p:spPr>
          <a:xfrm>
            <a:off x="683568" y="2363349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interaction diagram between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ØPn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ØMn,2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530387-2F43-55E6-6D16-FFA24D40E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24944"/>
            <a:ext cx="5825684" cy="35018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1190260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663A1D-28F3-572C-D196-0892BDD59CC5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4DFBC1-BE22-E6FC-4C83-1291E5222C17}"/>
              </a:ext>
            </a:extLst>
          </p:cNvPr>
          <p:cNvSpPr/>
          <p:nvPr/>
        </p:nvSpPr>
        <p:spPr>
          <a:xfrm>
            <a:off x="392784" y="1809351"/>
            <a:ext cx="835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b="1" u="sng" dirty="0"/>
              <a:t>Design check :</a:t>
            </a:r>
          </a:p>
          <a:p>
            <a:pPr lvl="0" algn="l" rtl="0"/>
            <a:endParaRPr lang="en-US" b="1" u="sng" dirty="0"/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/>
          </a:p>
          <a:p>
            <a:pPr algn="l"/>
            <a:r>
              <a:rPr lang="en-US" dirty="0"/>
              <a:t>    </a:t>
            </a:r>
            <a:r>
              <a:rPr lang="ar-SA" dirty="0"/>
              <a:t>     </a:t>
            </a:r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F4B16B-4BE2-658F-829F-4C991627465E}"/>
              </a:ext>
            </a:extLst>
          </p:cNvPr>
          <p:cNvSpPr txBox="1"/>
          <p:nvPr/>
        </p:nvSpPr>
        <p:spPr>
          <a:xfrm>
            <a:off x="683568" y="2363349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interaction diagram between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ØPn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ØMn,3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8DA2B9-D03B-5FDE-7481-8204E11157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44"/>
            <a:ext cx="5616624" cy="3376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0811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23118" y="1268760"/>
            <a:ext cx="35567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</a:t>
            </a:r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Materials.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11464" y="1844824"/>
            <a:ext cx="254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  Structural Elements.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C3B34E25-16E1-4096-8E3C-55EAC6A36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94113"/>
            <a:ext cx="6012701" cy="424470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EFF6A4A-DB13-487D-80D3-88D2F69E129B}"/>
              </a:ext>
            </a:extLst>
          </p:cNvPr>
          <p:cNvSpPr/>
          <p:nvPr/>
        </p:nvSpPr>
        <p:spPr>
          <a:xfrm>
            <a:off x="3155750" y="2576150"/>
            <a:ext cx="792088" cy="20343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16022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BF8DFA-A9F1-CAAD-90A5-061017656274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02CF47-ED40-CFE7-3A8A-837A7F5DA77A}"/>
              </a:ext>
            </a:extLst>
          </p:cNvPr>
          <p:cNvSpPr/>
          <p:nvPr/>
        </p:nvSpPr>
        <p:spPr>
          <a:xfrm>
            <a:off x="467544" y="1769914"/>
            <a:ext cx="1742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u="sng" dirty="0"/>
              <a:t>Design check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E59FDD5-2FBC-AEF6-5972-5B499AECA133}"/>
                  </a:ext>
                </a:extLst>
              </p:cNvPr>
              <p:cNvSpPr/>
              <p:nvPr/>
            </p:nvSpPr>
            <p:spPr>
              <a:xfrm>
                <a:off x="219658" y="3565624"/>
                <a:ext cx="4572000" cy="296562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reciprocal load method was used.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</m:oMath>
                </a14:m>
                <a:r>
                  <a:rPr lang="en-US" dirty="0"/>
                  <a:t> 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b="1" u="sng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67559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67559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64941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/>
                      <m:t>64941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r>
                  <a:rPr lang="en-US" dirty="0"/>
                  <a:t> 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   </m:t>
                        </m:r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9756</a:t>
                </a:r>
                <a:r>
                  <a:rPr lang="en-US" dirty="0"/>
                  <a:t> KN</a:t>
                </a:r>
                <a:endParaRPr lang="ar-L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   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Pu  , OK.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E59FDD5-2FBC-AEF6-5972-5B499AECA1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658" y="3565624"/>
                <a:ext cx="4572000" cy="2965620"/>
              </a:xfrm>
              <a:prstGeom prst="rect">
                <a:avLst/>
              </a:prstGeom>
              <a:blipFill>
                <a:blip r:embed="rId2"/>
                <a:stretch>
                  <a:fillRect l="-1067" b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F05D1A7-69C1-3FE3-A5DA-CA5EE3704631}"/>
                  </a:ext>
                </a:extLst>
              </p:cNvPr>
              <p:cNvSpPr/>
              <p:nvPr/>
            </p:nvSpPr>
            <p:spPr>
              <a:xfrm>
                <a:off x="332278" y="2176250"/>
                <a:ext cx="4312912" cy="411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`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F05D1A7-69C1-3FE3-A5DA-CA5EE37046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78" y="2176250"/>
                <a:ext cx="4312912" cy="411651"/>
              </a:xfrm>
              <a:prstGeom prst="rect">
                <a:avLst/>
              </a:prstGeom>
              <a:blipFill>
                <a:blip r:embed="rId3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E96F29C-3C0A-F793-C81E-110D0E521E7A}"/>
                  </a:ext>
                </a:extLst>
              </p:cNvPr>
              <p:cNvSpPr/>
              <p:nvPr/>
            </p:nvSpPr>
            <p:spPr>
              <a:xfrm>
                <a:off x="219658" y="2624905"/>
                <a:ext cx="183729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/>
                            <m:t>Ø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US"/>
                        <m:t> =</m:t>
                      </m:r>
                      <m:r>
                        <m:rPr>
                          <m:nor/>
                        </m:rPr>
                        <a:rPr lang="en-US"/>
                        <m:t>64941</m:t>
                      </m:r>
                      <m:r>
                        <m:rPr>
                          <m:nor/>
                        </m:rPr>
                        <a:rPr lang="en-US"/>
                        <m:t>kN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E96F29C-3C0A-F793-C81E-110D0E521E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658" y="2624905"/>
                <a:ext cx="1837298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F6C0949-3364-644D-A2CD-DC0782650BD8}"/>
              </a:ext>
            </a:extLst>
          </p:cNvPr>
          <p:cNvSpPr txBox="1"/>
          <p:nvPr/>
        </p:nvSpPr>
        <p:spPr>
          <a:xfrm>
            <a:off x="343859" y="2994237"/>
            <a:ext cx="45916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ØPn,3 = 67559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ØPn,2 = 67559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362815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D6892E-3C7C-2CBC-1A98-2DC93A480125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AADE1C-F0BC-3F38-35B7-5A11565E3408}"/>
              </a:ext>
            </a:extLst>
          </p:cNvPr>
          <p:cNvSpPr txBox="1"/>
          <p:nvPr/>
        </p:nvSpPr>
        <p:spPr>
          <a:xfrm>
            <a:off x="395536" y="1916832"/>
            <a:ext cx="7056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Times New Roman" panose="02020603050405020304" pitchFamily="18" charset="0"/>
              </a:rPr>
              <a:t>Longitudinal Reinforcement:</a:t>
            </a:r>
            <a:endParaRPr lang="en-US" sz="1600" b="1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8A3CF0-78E6-5A5C-16B9-D36040BD6B8C}"/>
              </a:ext>
            </a:extLst>
          </p:cNvPr>
          <p:cNvSpPr txBox="1"/>
          <p:nvPr/>
        </p:nvSpPr>
        <p:spPr>
          <a:xfrm>
            <a:off x="-180528" y="2310343"/>
            <a:ext cx="7344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indent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Sample of calculation was taken on wall (w14) –Basement 2: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315487-7B9B-7794-E9B5-96C06641A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38" y="3036407"/>
            <a:ext cx="7261374" cy="339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5077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B25D4D-B711-8E37-90B2-C21BF4FB6C09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5DF2E4-C195-DA29-247E-161DB6D8CA4B}"/>
              </a:ext>
            </a:extLst>
          </p:cNvPr>
          <p:cNvSpPr txBox="1"/>
          <p:nvPr/>
        </p:nvSpPr>
        <p:spPr>
          <a:xfrm>
            <a:off x="395536" y="1916832"/>
            <a:ext cx="7056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Times New Roman" panose="02020603050405020304" pitchFamily="18" charset="0"/>
              </a:rPr>
              <a:t>Longitudinal Reinforcement:</a:t>
            </a:r>
            <a:endParaRPr lang="en-US" sz="1600" b="1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955EC21-AAC0-FA9C-892F-561E8BC5C95B}"/>
                  </a:ext>
                </a:extLst>
              </p:cNvPr>
              <p:cNvSpPr txBox="1"/>
              <p:nvPr/>
            </p:nvSpPr>
            <p:spPr>
              <a:xfrm>
                <a:off x="-74147" y="2433082"/>
                <a:ext cx="7920880" cy="34349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from ETABS for Flexural design = 9500mm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Use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14/200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from ETABS for shear design = 1250mm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Use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12/250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Reinforcement for boundary element: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Top-Left = 772.9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Top-Right = 772.9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Bottom-Left = 818.8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Bottom - Right = 818.8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Use boundary element= 850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955EC21-AAC0-FA9C-892F-561E8BC5C9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4147" y="2433082"/>
                <a:ext cx="7920880" cy="3434979"/>
              </a:xfrm>
              <a:prstGeom prst="rect">
                <a:avLst/>
              </a:prstGeom>
              <a:blipFill>
                <a:blip r:embed="rId2"/>
                <a:stretch>
                  <a:fillRect t="-887" b="-1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8610173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EAFE6E-7C8C-3F4B-7A60-580F8E2D81B8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243810-13F9-B62F-5325-957C2F69E046}"/>
              </a:ext>
            </a:extLst>
          </p:cNvPr>
          <p:cNvSpPr txBox="1"/>
          <p:nvPr/>
        </p:nvSpPr>
        <p:spPr>
          <a:xfrm>
            <a:off x="261884" y="1769914"/>
            <a:ext cx="69847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Development Lengths: </a:t>
            </a:r>
            <a:endParaRPr lang="en-US" sz="1600" b="1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457200" marR="0" indent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A8FB370-2C77-7DE9-FA3D-4182443E1655}"/>
                  </a:ext>
                </a:extLst>
              </p:cNvPr>
              <p:cNvSpPr txBox="1"/>
              <p:nvPr/>
            </p:nvSpPr>
            <p:spPr>
              <a:xfrm>
                <a:off x="-53200" y="2250449"/>
                <a:ext cx="7505520" cy="9114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marR="0" inden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 dt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48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420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28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*14 =   446.5 mm, use 500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inden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 dt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48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420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28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*12 =   382.78 mm, use 400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A8FB370-2C77-7DE9-FA3D-4182443E16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3200" y="2250449"/>
                <a:ext cx="7505520" cy="911403"/>
              </a:xfrm>
              <a:prstGeom prst="rect">
                <a:avLst/>
              </a:prstGeom>
              <a:blipFill>
                <a:blip r:embed="rId2"/>
                <a:stretch>
                  <a:fillRect b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70458D4-37C1-3626-06F8-7E1034FB2133}"/>
              </a:ext>
            </a:extLst>
          </p:cNvPr>
          <p:cNvSpPr txBox="1"/>
          <p:nvPr/>
        </p:nvSpPr>
        <p:spPr>
          <a:xfrm>
            <a:off x="250869" y="3627789"/>
            <a:ext cx="4611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Transverse reinforcement:</a:t>
            </a:r>
            <a:endParaRPr lang="en-US" sz="1600" b="1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9D11D4F-82FE-5E88-5F23-68E780D66B5C}"/>
                  </a:ext>
                </a:extLst>
              </p:cNvPr>
              <p:cNvSpPr txBox="1"/>
              <p:nvPr/>
            </p:nvSpPr>
            <p:spPr>
              <a:xfrm>
                <a:off x="395536" y="4077072"/>
                <a:ext cx="8112844" cy="15275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𝑚𝑎𝑥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𝑚𝑖𝑛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𝑜𝑓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333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0.25*500=125mm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𝑠𝑚𝑎𝑙𝑙𝑒𝑠𝑡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𝑓𝑜𝑟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𝑙𝑜𝑚𝑔𝑖𝑡𝑢𝑑𝑎𝑙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𝑏𝑎𝑟𝑠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14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84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arenR"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 =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14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14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𝑖𝑛𝑐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266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7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9D11D4F-82FE-5E88-5F23-68E780D66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77072"/>
                <a:ext cx="8112844" cy="1527598"/>
              </a:xfrm>
              <a:prstGeom prst="rect">
                <a:avLst/>
              </a:prstGeom>
              <a:blipFill>
                <a:blip r:embed="rId3"/>
                <a:stretch>
                  <a:fillRect l="-601" t="-2400" b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4937BD70-BBC0-BC9C-CB83-E6FAE7B3EEFE}"/>
              </a:ext>
            </a:extLst>
          </p:cNvPr>
          <p:cNvSpPr txBox="1"/>
          <p:nvPr/>
        </p:nvSpPr>
        <p:spPr>
          <a:xfrm>
            <a:off x="395536" y="5795972"/>
            <a:ext cx="6408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Note: 100mm &lt; So &lt; 125mm, so take SO =125mm. 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861485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FD4482-CA7C-CCF5-17D2-168EE3F98C88}"/>
              </a:ext>
            </a:extLst>
          </p:cNvPr>
          <p:cNvSpPr txBox="1"/>
          <p:nvPr/>
        </p:nvSpPr>
        <p:spPr>
          <a:xfrm>
            <a:off x="1907704" y="692696"/>
            <a:ext cx="59584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EE8EE5-B411-4DF0-6457-B0B3360BCAC0}"/>
              </a:ext>
            </a:extLst>
          </p:cNvPr>
          <p:cNvSpPr txBox="1"/>
          <p:nvPr/>
        </p:nvSpPr>
        <p:spPr>
          <a:xfrm>
            <a:off x="520172" y="1733016"/>
            <a:ext cx="4611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Transverse reinforcement:</a:t>
            </a:r>
            <a:endParaRPr lang="en-US" sz="1600" b="1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1B79F8A-EAE9-B5CF-599D-90B9A6693F50}"/>
                  </a:ext>
                </a:extLst>
              </p:cNvPr>
              <p:cNvSpPr txBox="1"/>
              <p:nvPr/>
            </p:nvSpPr>
            <p:spPr>
              <a:xfrm>
                <a:off x="520172" y="2189182"/>
                <a:ext cx="7560840" cy="14822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𝐴𝑠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𝑠𝑏𝑐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𝑚𝑎𝑥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𝑜𝑓</m:t>
                    </m:r>
                  </m:oMath>
                </a14:m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d>
                      <m:d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𝐴𝑔</m:t>
                            </m:r>
                          </m:num>
                          <m:den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𝐴𝑐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fc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𝑓𝑦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d>
                      <m:d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sup>
                            </m:sSup>
                          </m:den>
                        </m:f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420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0146</m:t>
                    </m:r>
                  </m:oMath>
                </a14:m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09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fc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𝑓𝑦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09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420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sSup>
                      <m:sSup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1B79F8A-EAE9-B5CF-599D-90B9A6693F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72" y="2189182"/>
                <a:ext cx="7560840" cy="1482201"/>
              </a:xfrm>
              <a:prstGeom prst="rect">
                <a:avLst/>
              </a:prstGeom>
              <a:blipFill>
                <a:blip r:embed="rId2"/>
                <a:stretch>
                  <a:fillRect l="-645" t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D6F09F-488E-4185-A69E-AACC5C6424D9}"/>
                  </a:ext>
                </a:extLst>
              </p:cNvPr>
              <p:cNvSpPr txBox="1"/>
              <p:nvPr/>
            </p:nvSpPr>
            <p:spPr>
              <a:xfrm>
                <a:off x="520172" y="3721319"/>
                <a:ext cx="6865035" cy="5175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"/>
                </a:pPr>
                <a14:m>
                  <m:oMath xmlns:m="http://schemas.openxmlformats.org/officeDocument/2006/math"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565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48</m:t>
                        </m:r>
                      </m:num>
                      <m:den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364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258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91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&gt; s max, so take s= 80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D6F09F-488E-4185-A69E-AACC5C6424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72" y="3721319"/>
                <a:ext cx="6865035" cy="517514"/>
              </a:xfrm>
              <a:prstGeom prst="rect">
                <a:avLst/>
              </a:prstGeom>
              <a:blipFill>
                <a:blip r:embed="rId3"/>
                <a:stretch>
                  <a:fillRect l="-533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C865809-5A56-549D-88C7-5A7D43ECB39F}"/>
              </a:ext>
            </a:extLst>
          </p:cNvPr>
          <p:cNvSpPr txBox="1"/>
          <p:nvPr/>
        </p:nvSpPr>
        <p:spPr>
          <a:xfrm>
            <a:off x="520172" y="4365104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14 details:</a:t>
            </a:r>
            <a:endParaRPr lang="en-US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F5A4C1-31AD-655E-D666-BB00C67B60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884237"/>
            <a:ext cx="7038528" cy="152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8080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2B68A-0442-52A1-7E01-7A60530B9D21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C339F6B3-C257-3E69-1874-42B6F128F759}"/>
              </a:ext>
            </a:extLst>
          </p:cNvPr>
          <p:cNvSpPr txBox="1">
            <a:spLocks/>
          </p:cNvSpPr>
          <p:nvPr/>
        </p:nvSpPr>
        <p:spPr>
          <a:xfrm>
            <a:off x="487408" y="1700808"/>
            <a:ext cx="8656592" cy="53285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:</a:t>
            </a:r>
          </a:p>
          <a:p>
            <a:pPr marL="0" indent="0">
              <a:buFont typeface="Wingdings 3" charset="2"/>
              <a:buNone/>
            </a:pPr>
            <a:endParaRPr lang="en-US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 panose="020B0604020202020204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Concrete B500 (40MPa) was used for this mat foundation. It was defined  in SAFE software with bending modifiers equal to 0.5.</a:t>
            </a:r>
          </a:p>
          <a:p>
            <a:pPr marL="0" indent="0">
              <a:buFont typeface="Wingdings 3" charset="2"/>
              <a:buNone/>
            </a:pPr>
            <a:endParaRPr lang="en-US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 was used in this structure, and SAFE software was used to design this foundation.</a:t>
            </a:r>
          </a:p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code selected in SAFE software is ACI 318-14 code.</a:t>
            </a:r>
            <a:endParaRPr lang="en-US" sz="1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Font typeface="Wingdings 3" charset="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2677168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11B10DB-E5D8-2C02-CD54-EEC6191AF026}"/>
                  </a:ext>
                </a:extLst>
              </p:cNvPr>
              <p:cNvSpPr txBox="1"/>
              <p:nvPr/>
            </p:nvSpPr>
            <p:spPr>
              <a:xfrm>
                <a:off x="515464" y="2204864"/>
                <a:ext cx="7848872" cy="18651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bearing capacity of the soil equal to 225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𝐾𝑁</m:t>
                    </m:r>
                    <m:r>
                      <a:rPr lang="en-US" sz="18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this value was increased due to the existing soil around the structure, as shown:-</a:t>
                </a:r>
              </a:p>
              <a:p>
                <a:pPr marL="0" indent="0" algn="ctr">
                  <a:lnSpc>
                    <a:spcPct val="160000"/>
                  </a:lnSpc>
                  <a:buFont typeface="Wingdings 3" charset="2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𝐵𝑒𝑎𝑟𝑖𝑛𝑔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𝑐𝑎𝑝𝑎𝑐𝑖𝑡𝑦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𝐵𝑒𝑎𝑟𝑖𝑛𝑔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𝑐𝑎𝑝𝑎𝑐𝑖𝑡𝑦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𝑜𝑙𝑑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+(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𝐵𝑒𝑎𝑟𝑖𝑛𝑔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𝑐𝑎𝑝𝑎𝑐𝑖𝑡𝑦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</m:oMath>
                </a14:m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60000"/>
                  </a:lnSpc>
                  <a:buFont typeface="Wingdings 3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198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18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05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325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11B10DB-E5D8-2C02-CD54-EEC6191AF0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464" y="2204864"/>
                <a:ext cx="7848872" cy="1865126"/>
              </a:xfrm>
              <a:prstGeom prst="rect">
                <a:avLst/>
              </a:prstGeom>
              <a:blipFill>
                <a:blip r:embed="rId2"/>
                <a:stretch>
                  <a:fillRect l="-5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26E913B2-14A8-922F-1666-D304DF1DE695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2BC66D-7F1B-FE03-9375-1F6FA3646550}"/>
              </a:ext>
            </a:extLst>
          </p:cNvPr>
          <p:cNvSpPr txBox="1"/>
          <p:nvPr/>
        </p:nvSpPr>
        <p:spPr>
          <a:xfrm>
            <a:off x="683568" y="1628800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Wingdings 3" charset="2"/>
              <a:buNone/>
            </a:pPr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CF8824-DE2F-4EFA-5655-7B4EE05C3AEB}"/>
              </a:ext>
            </a:extLst>
          </p:cNvPr>
          <p:cNvSpPr txBox="1"/>
          <p:nvPr/>
        </p:nvSpPr>
        <p:spPr>
          <a:xfrm>
            <a:off x="515464" y="4402803"/>
            <a:ext cx="6576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Maximum stress under footing (Mat foundation) = 292.119 KN/m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590A92-4BE1-B12B-C8B3-0FDE6A5A98FA}"/>
              </a:ext>
            </a:extLst>
          </p:cNvPr>
          <p:cNvSpPr txBox="1"/>
          <p:nvPr/>
        </p:nvSpPr>
        <p:spPr>
          <a:xfrm>
            <a:off x="33723" y="5104948"/>
            <a:ext cx="8812353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99949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So, since all stresses are less than bearing capacity (325 KN/m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and larger than 0, then the structure is safe and areas of footings are suitable.</a:t>
            </a:r>
          </a:p>
        </p:txBody>
      </p:sp>
    </p:spTree>
    <p:extLst>
      <p:ext uri="{BB962C8B-B14F-4D97-AF65-F5344CB8AC3E}">
        <p14:creationId xmlns:p14="http://schemas.microsoft.com/office/powerpoint/2010/main" val="1122452411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F0E51C3F-1888-9B9A-3130-9D58CA357FD7}"/>
              </a:ext>
            </a:extLst>
          </p:cNvPr>
          <p:cNvSpPr txBox="1">
            <a:spLocks/>
          </p:cNvSpPr>
          <p:nvPr/>
        </p:nvSpPr>
        <p:spPr>
          <a:xfrm>
            <a:off x="323528" y="1332922"/>
            <a:ext cx="9045202" cy="45904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thickness of the mat foundation was assumed to be 1.2 m, and punching shear check was performed on this thickness:-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One-way</a:t>
            </a:r>
            <a:r>
              <a:rPr lang="en-US" sz="18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shear: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DA007A3-CB4D-8245-0411-15C481B39019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E11B35-821B-AB4A-EE72-963056F50062}"/>
              </a:ext>
            </a:extLst>
          </p:cNvPr>
          <p:cNvSpPr txBox="1"/>
          <p:nvPr/>
        </p:nvSpPr>
        <p:spPr>
          <a:xfrm>
            <a:off x="777302" y="3628136"/>
            <a:ext cx="7395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Maximum shear (at distance d from face of wall) = 393.269 KN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A617EB-5DB2-913D-9A7A-79649FA0E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99458"/>
            <a:ext cx="3672408" cy="7501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C153BB-56B6-164E-6B5E-65DF92A50277}"/>
              </a:ext>
            </a:extLst>
          </p:cNvPr>
          <p:cNvSpPr txBox="1"/>
          <p:nvPr/>
        </p:nvSpPr>
        <p:spPr>
          <a:xfrm>
            <a:off x="191434" y="5035279"/>
            <a:ext cx="4591664" cy="1328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0" marR="0">
              <a:spcBef>
                <a:spcPts val="995"/>
              </a:spcBef>
              <a:spcAft>
                <a:spcPts val="0"/>
              </a:spcAft>
            </a:pP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∅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 869.62 KN</a:t>
            </a:r>
          </a:p>
          <a:p>
            <a:pPr marL="774700" marR="0">
              <a:spcBef>
                <a:spcPts val="995"/>
              </a:spcBef>
              <a:spcAft>
                <a:spcPts val="0"/>
              </a:spcAft>
            </a:pP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∅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&gt; Vu</a:t>
            </a:r>
          </a:p>
          <a:p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145210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2BBC-9F2E-F423-4E7E-3B411519E671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97B826-A142-E0B2-22C5-C2E5A52B6FF1}"/>
              </a:ext>
            </a:extLst>
          </p:cNvPr>
          <p:cNvSpPr txBox="1"/>
          <p:nvPr/>
        </p:nvSpPr>
        <p:spPr>
          <a:xfrm>
            <a:off x="539552" y="1700808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410"/>
              </a:spcBef>
              <a:spcAft>
                <a:spcPts val="0"/>
              </a:spcAft>
              <a:tabLst>
                <a:tab pos="1231265" algn="l"/>
                <a:tab pos="12319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Two-way shear (punching shear):</a:t>
            </a:r>
            <a:endParaRPr lang="en-US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B992B4-D339-6C14-92EC-54EAE6C0F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206876"/>
            <a:ext cx="3202601" cy="9340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77ED04-362C-ACFF-B238-F2503EFB5447}"/>
              </a:ext>
            </a:extLst>
          </p:cNvPr>
          <p:cNvSpPr txBox="1"/>
          <p:nvPr/>
        </p:nvSpPr>
        <p:spPr>
          <a:xfrm>
            <a:off x="0" y="3064312"/>
            <a:ext cx="78123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>
              <a:spcBef>
                <a:spcPts val="45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Where:</a:t>
            </a:r>
            <a:r>
              <a:rPr lang="en-US" sz="800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vu, p: ultimate punching shear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 ∅ </a:t>
            </a:r>
            <a:r>
              <a:rPr lang="en-US" sz="1800" dirty="0" err="1">
                <a:effectLst/>
                <a:latin typeface="FreeSerif"/>
                <a:ea typeface="Times New Roman" panose="02020603050405020304" pitchFamily="18" charset="0"/>
              </a:rPr>
              <a:t>vc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, p: punching shear capacity for footing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)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20F95F-51B2-ABD8-7EC3-DE96BA05700F}"/>
              </a:ext>
            </a:extLst>
          </p:cNvPr>
          <p:cNvSpPr txBox="1"/>
          <p:nvPr/>
        </p:nvSpPr>
        <p:spPr>
          <a:xfrm>
            <a:off x="467544" y="4233862"/>
            <a:ext cx="66967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 ∅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 = 7438.4 KN</a:t>
            </a:r>
          </a:p>
          <a:p>
            <a:pPr marL="0" marR="0">
              <a:spcBef>
                <a:spcPts val="2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vu, p = 3036 KN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  ∅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 &gt; vu, 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718606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F80D4-5089-E079-B5FC-517BB49DD0B2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820871-7FA7-513F-AC51-1A4A0CBE5201}"/>
              </a:ext>
            </a:extLst>
          </p:cNvPr>
          <p:cNvSpPr txBox="1"/>
          <p:nvPr/>
        </p:nvSpPr>
        <p:spPr>
          <a:xfrm>
            <a:off x="539552" y="1700808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410"/>
              </a:spcBef>
              <a:spcAft>
                <a:spcPts val="0"/>
              </a:spcAft>
              <a:tabLst>
                <a:tab pos="1231265" algn="l"/>
                <a:tab pos="12319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Two-way shear (punching shear):</a:t>
            </a:r>
            <a:endParaRPr lang="en-US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06ECBF-A618-C589-54EF-010FFB20E070}"/>
              </a:ext>
            </a:extLst>
          </p:cNvPr>
          <p:cNvSpPr txBox="1"/>
          <p:nvPr/>
        </p:nvSpPr>
        <p:spPr>
          <a:xfrm>
            <a:off x="683568" y="2348880"/>
            <a:ext cx="59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Maximum punching shear form SAFE = 0.605 MPa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2921A6-DA01-C666-226E-D4FD365E5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63638"/>
            <a:ext cx="5512172" cy="3841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0544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23118" y="1268760"/>
            <a:ext cx="35567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</a:t>
            </a:r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Materials.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11464" y="1844824"/>
            <a:ext cx="254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  Structural Elements.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EFF6A4A-DB13-487D-80D3-88D2F69E129B}"/>
              </a:ext>
            </a:extLst>
          </p:cNvPr>
          <p:cNvSpPr/>
          <p:nvPr/>
        </p:nvSpPr>
        <p:spPr>
          <a:xfrm>
            <a:off x="3203848" y="2577490"/>
            <a:ext cx="792088" cy="20343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521803-26A0-4AC4-A16B-9AE4B3B71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153554"/>
            <a:ext cx="7163421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580476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38366-B409-F093-16E8-C011A9575DBD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CA8EA8-3A8B-4541-D3AB-68B56717F082}"/>
              </a:ext>
            </a:extLst>
          </p:cNvPr>
          <p:cNvSpPr txBox="1"/>
          <p:nvPr/>
        </p:nvSpPr>
        <p:spPr>
          <a:xfrm>
            <a:off x="611560" y="1628800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Footing design verification:</a:t>
            </a:r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E97121-1E72-8CE4-E70F-573178DABC74}"/>
              </a:ext>
            </a:extLst>
          </p:cNvPr>
          <p:cNvSpPr txBox="1"/>
          <p:nvPr/>
        </p:nvSpPr>
        <p:spPr>
          <a:xfrm>
            <a:off x="611560" y="2078047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Moment in direction 1 = -336.663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kN.m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B614B9-0856-84BB-A077-FED991D26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039" y="1548885"/>
            <a:ext cx="2736304" cy="229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143.jpeg">
            <a:extLst>
              <a:ext uri="{FF2B5EF4-FFF2-40B4-BE49-F238E27FC236}">
                <a16:creationId xmlns:a16="http://schemas.microsoft.com/office/drawing/2014/main" id="{2CC71A2D-CB00-1E30-BE78-4F7CB4298A3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2627" y="2846458"/>
            <a:ext cx="3524336" cy="6545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EE99080-6C49-BF6A-81D8-239826B7287B}"/>
              </a:ext>
            </a:extLst>
          </p:cNvPr>
          <p:cNvSpPr txBox="1"/>
          <p:nvPr/>
        </p:nvSpPr>
        <p:spPr>
          <a:xfrm>
            <a:off x="395536" y="3967465"/>
            <a:ext cx="9235792" cy="2890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2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(0.85 </a:t>
            </a:r>
            <a:r>
              <a:rPr lang="en-US" sz="1800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∗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28)/420 (1 – </a:t>
            </a:r>
            <a:r>
              <a:rPr lang="en-US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1 − 2.61</a:t>
            </a:r>
            <a:r>
              <a:rPr lang="en-US" sz="1800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∗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336.663</a:t>
            </a:r>
            <a:r>
              <a:rPr lang="en-US" sz="1800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∗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 40</a:t>
            </a:r>
            <a:r>
              <a:rPr lang="en-US" sz="1800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∗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1000</a:t>
            </a:r>
            <a:r>
              <a:rPr lang="en-US" sz="1800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∗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1100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)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0.5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= </a:t>
            </a:r>
            <a:r>
              <a:rPr lang="en-US" sz="2000" dirty="0">
                <a:solidFill>
                  <a:srgbClr val="444444"/>
                </a:solidFill>
                <a:effectLst/>
                <a:latin typeface="MJXc-TeX-main-Rw"/>
                <a:ea typeface="Times New Roman" panose="02020603050405020304" pitchFamily="18" charset="0"/>
              </a:rPr>
              <a:t>0.00073806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25"/>
              </a:spcBef>
              <a:spcAft>
                <a:spcPts val="0"/>
              </a:spcAft>
            </a:pPr>
            <a:r>
              <a:rPr lang="en-US" sz="1050" dirty="0">
                <a:effectLst/>
                <a:latin typeface="FreeSerif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74700" marR="0">
              <a:spcBef>
                <a:spcPts val="44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=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ρ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 h = 0.001026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1000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1100 = 1128.6 mm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/ m</a:t>
            </a:r>
          </a:p>
          <a:p>
            <a:pPr marL="774700" marR="0">
              <a:spcBef>
                <a:spcPts val="44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774700" marR="0">
              <a:spcBef>
                <a:spcPts val="44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ρ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</a:t>
            </a:r>
            <a:r>
              <a:rPr lang="en-US" sz="105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</a:t>
            </a:r>
            <a:r>
              <a:rPr lang="en-US" sz="1800" spc="-50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</a:t>
            </a:r>
            <a:r>
              <a:rPr lang="en-US" sz="1800" spc="-50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0.0018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</a:t>
            </a:r>
            <a:r>
              <a:rPr lang="en-US" sz="1800" spc="-50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1000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</a:t>
            </a:r>
            <a:r>
              <a:rPr lang="en-US" sz="1800" spc="-50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1200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18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2160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774700" marR="0">
              <a:spcBef>
                <a:spcPts val="44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774700" marR="0">
              <a:spcBef>
                <a:spcPts val="44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max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ρ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</a:t>
            </a:r>
            <a:r>
              <a:rPr lang="en-US" sz="105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</a:t>
            </a:r>
            <a:r>
              <a:rPr lang="en-US" sz="1800" spc="-50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</a:t>
            </a:r>
            <a:r>
              <a:rPr lang="en-US" sz="1800" spc="-50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0.018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</a:t>
            </a:r>
            <a:r>
              <a:rPr lang="en-US" sz="1800" spc="-50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1000</a:t>
            </a:r>
            <a:r>
              <a:rPr lang="en-US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×</a:t>
            </a:r>
            <a:r>
              <a:rPr lang="en-US" sz="1800" spc="-50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1200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18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21600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774700" marR="0">
              <a:spcBef>
                <a:spcPts val="44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774700" marR="0">
              <a:spcBef>
                <a:spcPts val="44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en-US" sz="18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en-US" sz="1800" spc="-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8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</a:t>
            </a:r>
            <a:r>
              <a:rPr lang="en-US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en-US" sz="1800" spc="-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</a:t>
            </a:r>
            <a:r>
              <a:rPr lang="en-US" sz="1050" spc="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18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2160</a:t>
            </a:r>
            <a:r>
              <a:rPr lang="en-US" sz="18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769182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64400-4B9C-7899-4D04-6A536FE97D83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5B3D9-35E3-7D3C-DEB7-13AFCC11CA34}"/>
              </a:ext>
            </a:extLst>
          </p:cNvPr>
          <p:cNvSpPr txBox="1"/>
          <p:nvPr/>
        </p:nvSpPr>
        <p:spPr>
          <a:xfrm>
            <a:off x="611559" y="2078047"/>
            <a:ext cx="64807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Area of steel (As) in direction 1 and in bottom face = 2173.04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kN.m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at the same point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667547-8F54-236C-9778-49774A0406E8}"/>
              </a:ext>
            </a:extLst>
          </p:cNvPr>
          <p:cNvSpPr txBox="1"/>
          <p:nvPr/>
        </p:nvSpPr>
        <p:spPr>
          <a:xfrm>
            <a:off x="611560" y="1628800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Footing design verification:</a:t>
            </a:r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0A9E22-D8EA-A75C-2DC4-54F9C5065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741299"/>
            <a:ext cx="3034948" cy="25101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E826F1-070A-6AC0-7DBF-43AD5A7FCE9F}"/>
              </a:ext>
            </a:extLst>
          </p:cNvPr>
          <p:cNvSpPr txBox="1"/>
          <p:nvPr/>
        </p:nvSpPr>
        <p:spPr>
          <a:xfrm>
            <a:off x="-108520" y="5661248"/>
            <a:ext cx="10369152" cy="578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0">
              <a:lnSpc>
                <a:spcPts val="1510"/>
              </a:lnSpc>
              <a:spcBef>
                <a:spcPts val="730"/>
              </a:spcBef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% error = </a:t>
            </a:r>
            <a:r>
              <a:rPr lang="en-US" dirty="0">
                <a:effectLst/>
                <a:latin typeface="FreeSerif"/>
                <a:ea typeface="Times New Roman" panose="02020603050405020304" pitchFamily="18" charset="0"/>
              </a:rPr>
              <a:t>As from ETABS−As from manual/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 As from manual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74700" marR="0">
              <a:lnSpc>
                <a:spcPts val="1510"/>
              </a:lnSpc>
              <a:spcBef>
                <a:spcPts val="730"/>
              </a:spcBef>
              <a:spcAft>
                <a:spcPts val="0"/>
              </a:spcAft>
            </a:pPr>
            <a:r>
              <a:rPr lang="en-US" dirty="0">
                <a:effectLst/>
                <a:latin typeface="FreeSerif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* 100% = </a:t>
            </a: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0.6 %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&lt;10%, then OK.</a:t>
            </a:r>
          </a:p>
        </p:txBody>
      </p:sp>
    </p:spTree>
    <p:extLst>
      <p:ext uri="{BB962C8B-B14F-4D97-AF65-F5344CB8AC3E}">
        <p14:creationId xmlns:p14="http://schemas.microsoft.com/office/powerpoint/2010/main" val="1246913442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EF9D7-07D9-A11B-9C09-EE614C582DD7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BE0C23-FFDC-6A88-B5B1-89C6990C1F96}"/>
              </a:ext>
            </a:extLst>
          </p:cNvPr>
          <p:cNvSpPr txBox="1"/>
          <p:nvPr/>
        </p:nvSpPr>
        <p:spPr>
          <a:xfrm>
            <a:off x="899592" y="1700808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Flexural design: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4CAEF7-B34B-C49E-04BC-A910E2E4CE19}"/>
              </a:ext>
            </a:extLst>
          </p:cNvPr>
          <p:cNvSpPr txBox="1"/>
          <p:nvPr/>
        </p:nvSpPr>
        <p:spPr>
          <a:xfrm>
            <a:off x="-36512" y="2917862"/>
            <a:ext cx="8383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0" marR="0">
              <a:spcBef>
                <a:spcPts val="42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Minimum area of steel = 0.0018 * 1000 * 1200 = 2160 mm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∅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 / 200 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1EFE49-2A7C-A3D6-F0CE-1D5196A3B0EB}"/>
              </a:ext>
            </a:extLst>
          </p:cNvPr>
          <p:cNvSpPr txBox="1"/>
          <p:nvPr/>
        </p:nvSpPr>
        <p:spPr>
          <a:xfrm>
            <a:off x="-56176" y="3287194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065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X-direction: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CBF955-640D-9409-DF41-8678CBF0CE32}"/>
              </a:ext>
            </a:extLst>
          </p:cNvPr>
          <p:cNvSpPr txBox="1"/>
          <p:nvPr/>
        </p:nvSpPr>
        <p:spPr>
          <a:xfrm>
            <a:off x="-37044" y="3609655"/>
            <a:ext cx="9558808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0" marR="4323080">
              <a:lnSpc>
                <a:spcPct val="150000"/>
              </a:lnSpc>
              <a:spcBef>
                <a:spcPts val="83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Top reinforcement =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∅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 / 200mm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EF177A-A040-CB42-5401-5C80C2FA86BA}"/>
              </a:ext>
            </a:extLst>
          </p:cNvPr>
          <p:cNvSpPr txBox="1"/>
          <p:nvPr/>
        </p:nvSpPr>
        <p:spPr>
          <a:xfrm>
            <a:off x="-37044" y="4025858"/>
            <a:ext cx="9325060" cy="46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0" marR="4323080">
              <a:lnSpc>
                <a:spcPct val="150000"/>
              </a:lnSpc>
              <a:spcBef>
                <a:spcPts val="83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Bottom reinforcement =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∅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 / 200mm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24CE20-81C4-D634-A332-3E3D959D4F2B}"/>
              </a:ext>
            </a:extLst>
          </p:cNvPr>
          <p:cNvSpPr txBox="1"/>
          <p:nvPr/>
        </p:nvSpPr>
        <p:spPr>
          <a:xfrm>
            <a:off x="-36512" y="4539602"/>
            <a:ext cx="4788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065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Y-direction: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899EB9-F6AD-DEEA-8967-0CA78283EAEE}"/>
              </a:ext>
            </a:extLst>
          </p:cNvPr>
          <p:cNvSpPr txBox="1"/>
          <p:nvPr/>
        </p:nvSpPr>
        <p:spPr>
          <a:xfrm>
            <a:off x="-36512" y="4905136"/>
            <a:ext cx="9239466" cy="8785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0" marR="4323080">
              <a:lnSpc>
                <a:spcPct val="150000"/>
              </a:lnSpc>
              <a:spcBef>
                <a:spcPts val="83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Top reinforcement =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∅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 / 200mm Bottom reinforcement = </a:t>
            </a:r>
            <a:r>
              <a:rPr lang="en-US" sz="1800" dirty="0">
                <a:effectLst/>
                <a:latin typeface="FreeSerif"/>
                <a:ea typeface="Times New Roman" panose="02020603050405020304" pitchFamily="18" charset="0"/>
              </a:rPr>
              <a:t>∅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 / 200mm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5438A5-1B81-9CC5-A520-45E5FE385952}"/>
              </a:ext>
            </a:extLst>
          </p:cNvPr>
          <p:cNvSpPr txBox="1"/>
          <p:nvPr/>
        </p:nvSpPr>
        <p:spPr>
          <a:xfrm>
            <a:off x="761940" y="2305648"/>
            <a:ext cx="5394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an example of using finite element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71043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477FB-2F2E-B98B-E363-2E4A61D830B7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991DF8-0BF9-1DCC-8A35-2123FF980FC1}"/>
              </a:ext>
            </a:extLst>
          </p:cNvPr>
          <p:cNvSpPr txBox="1"/>
          <p:nvPr/>
        </p:nvSpPr>
        <p:spPr>
          <a:xfrm>
            <a:off x="884498" y="1598521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Flexural design: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8DC299-8464-9D93-EE2C-EEEABFDE7FCD}"/>
              </a:ext>
            </a:extLst>
          </p:cNvPr>
          <p:cNvSpPr txBox="1"/>
          <p:nvPr/>
        </p:nvSpPr>
        <p:spPr>
          <a:xfrm>
            <a:off x="884498" y="2051151"/>
            <a:ext cx="7078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Additional reinforcement required for both directions X and Y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243E69-B702-CF11-3B07-1DF8DA355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565607"/>
            <a:ext cx="4536504" cy="4292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63826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DC8C3-8D78-2F5B-70D0-0B43C953F5B2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AED70C-A352-6E15-ECBB-53FA184D162B}"/>
              </a:ext>
            </a:extLst>
          </p:cNvPr>
          <p:cNvSpPr txBox="1"/>
          <p:nvPr/>
        </p:nvSpPr>
        <p:spPr>
          <a:xfrm>
            <a:off x="323528" y="1548885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rtl="0">
              <a:spcBef>
                <a:spcPts val="5"/>
              </a:spcBef>
              <a:spcAft>
                <a:spcPts val="0"/>
              </a:spcAft>
              <a:buSzPts val="1200"/>
              <a:tabLst>
                <a:tab pos="12319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Development</a:t>
            </a:r>
            <a:r>
              <a:rPr lang="en-US" sz="1800" b="1" spc="-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lengths:</a:t>
            </a:r>
            <a:endParaRPr lang="en-US" sz="1600" b="1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3E6D34-ADA4-726C-9F16-4440B38FE8C3}"/>
              </a:ext>
            </a:extLst>
          </p:cNvPr>
          <p:cNvSpPr txBox="1"/>
          <p:nvPr/>
        </p:nvSpPr>
        <p:spPr>
          <a:xfrm>
            <a:off x="-456644" y="1899479"/>
            <a:ext cx="9793088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31900" marR="862330">
              <a:lnSpc>
                <a:spcPct val="150000"/>
              </a:lnSpc>
              <a:spcBef>
                <a:spcPts val="695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Tension development lengths will be increased by 30 %; because all footings’ depths are larger than 300 mm.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70E8F2-8515-DA45-68EE-27835A296760}"/>
                  </a:ext>
                </a:extLst>
              </p:cNvPr>
              <p:cNvSpPr txBox="1"/>
              <p:nvPr/>
            </p:nvSpPr>
            <p:spPr>
              <a:xfrm>
                <a:off x="827584" y="2852936"/>
                <a:ext cx="7704856" cy="5057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 dt (</a:t>
                </a:r>
                <a:r>
                  <a:rPr lang="en-US" sz="1800" dirty="0">
                    <a:effectLst/>
                    <a:latin typeface="FreeSerif"/>
                    <a:ea typeface="FreeSerif"/>
                    <a:cs typeface="Times New Roman" panose="02020603050405020304" pitchFamily="18" charset="0"/>
                  </a:rPr>
                  <a:t>∅25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= 1.3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59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420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40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*25 =   1274 mm, use 1300 mm</a:t>
                </a:r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70E8F2-8515-DA45-68EE-27835A2967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852936"/>
                <a:ext cx="7704856" cy="505716"/>
              </a:xfrm>
              <a:prstGeom prst="rect">
                <a:avLst/>
              </a:prstGeom>
              <a:blipFill>
                <a:blip r:embed="rId2"/>
                <a:stretch>
                  <a:fillRect l="-712" b="-3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228.png">
            <a:extLst>
              <a:ext uri="{FF2B5EF4-FFF2-40B4-BE49-F238E27FC236}">
                <a16:creationId xmlns:a16="http://schemas.microsoft.com/office/drawing/2014/main" id="{7C6A33FA-0BD7-6E6D-4D0A-C5168FCC80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933056"/>
            <a:ext cx="2742629" cy="24421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6A24057-D96A-6822-F102-CD661492C302}"/>
              </a:ext>
            </a:extLst>
          </p:cNvPr>
          <p:cNvSpPr txBox="1"/>
          <p:nvPr/>
        </p:nvSpPr>
        <p:spPr>
          <a:xfrm>
            <a:off x="4704327" y="2702398"/>
            <a:ext cx="489646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0" marR="0">
              <a:spcBef>
                <a:spcPts val="45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≥ 8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db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 144 mm</a:t>
            </a:r>
          </a:p>
          <a:p>
            <a:pPr marL="0" marR="0">
              <a:spcBef>
                <a:spcPts val="2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2880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≥ 150 mm</a:t>
            </a:r>
          </a:p>
          <a:p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02783A-1051-2F88-2D9C-C7E0C2F3C83D}"/>
              </a:ext>
            </a:extLst>
          </p:cNvPr>
          <p:cNvSpPr txBox="1"/>
          <p:nvPr/>
        </p:nvSpPr>
        <p:spPr>
          <a:xfrm>
            <a:off x="-60826" y="3657529"/>
            <a:ext cx="9001000" cy="547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0" marR="3345180">
              <a:lnSpc>
                <a:spcPct val="19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shown in Figure :</a:t>
            </a:r>
            <a:endParaRPr lang="en-US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2E6C84-8781-BAB4-906F-5E61DD678F9C}"/>
              </a:ext>
            </a:extLst>
          </p:cNvPr>
          <p:cNvSpPr txBox="1"/>
          <p:nvPr/>
        </p:nvSpPr>
        <p:spPr>
          <a:xfrm>
            <a:off x="-164769" y="4289099"/>
            <a:ext cx="9208886" cy="1592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0" marR="3345180">
              <a:lnSpc>
                <a:spcPct val="19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 = 6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db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 6 * 18 = 108 mm, arch length = 170 mm L1 = 12 *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db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 216 mm, use 220 mm</a:t>
            </a:r>
          </a:p>
          <a:p>
            <a:pPr marL="0" marR="0">
              <a:spcBef>
                <a:spcPts val="35"/>
              </a:spcBef>
              <a:spcAft>
                <a:spcPts val="0"/>
              </a:spcAft>
            </a:pP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D1DF9B1-8758-0434-06E1-78C2EA6068F4}"/>
                  </a:ext>
                </a:extLst>
              </p:cNvPr>
              <p:cNvSpPr txBox="1"/>
              <p:nvPr/>
            </p:nvSpPr>
            <p:spPr>
              <a:xfrm>
                <a:off x="599380" y="5492184"/>
                <a:ext cx="6492900" cy="501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 dt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</a:t>
                </a:r>
                <a:r>
                  <a:rPr lang="en-US" sz="1800" dirty="0">
                    <a:effectLst/>
                    <a:latin typeface="FreeSerif"/>
                    <a:ea typeface="FreeSerif"/>
                  </a:rPr>
                  <a:t>∅25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24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420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40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*25 =   398.73 mm, use 400 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D1DF9B1-8758-0434-06E1-78C2EA606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380" y="5492184"/>
                <a:ext cx="6492900" cy="501804"/>
              </a:xfrm>
              <a:prstGeom prst="rect">
                <a:avLst/>
              </a:prstGeom>
              <a:blipFill>
                <a:blip r:embed="rId4"/>
                <a:stretch>
                  <a:fillRect l="-751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3324849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82DF9-009A-D67A-A2D1-282C1B0B52DF}"/>
              </a:ext>
            </a:extLst>
          </p:cNvPr>
          <p:cNvSpPr txBox="1">
            <a:spLocks/>
          </p:cNvSpPr>
          <p:nvPr/>
        </p:nvSpPr>
        <p:spPr>
          <a:xfrm>
            <a:off x="220598" y="764704"/>
            <a:ext cx="8438605" cy="7841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Design of Footings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C0E8C6-D770-BCFA-31C8-0B76B400CCEE}"/>
              </a:ext>
            </a:extLst>
          </p:cNvPr>
          <p:cNvSpPr txBox="1"/>
          <p:nvPr/>
        </p:nvSpPr>
        <p:spPr>
          <a:xfrm>
            <a:off x="827584" y="1546713"/>
            <a:ext cx="4591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Samples of detailing:</a:t>
            </a:r>
            <a:r>
              <a:rPr lang="en-US" sz="18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5D90DB-2749-9E0D-44DB-2ACD6770C6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045"/>
            <a:ext cx="6120680" cy="4552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7901553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96CB0660-EF73-42BF-8F15-1205D3A73B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7" t="6362" r="1157" b="15414"/>
          <a:stretch/>
        </p:blipFill>
        <p:spPr>
          <a:xfrm>
            <a:off x="647564" y="260648"/>
            <a:ext cx="7848872" cy="6198127"/>
          </a:xfrm>
        </p:spPr>
      </p:pic>
    </p:spTree>
    <p:extLst>
      <p:ext uri="{BB962C8B-B14F-4D97-AF65-F5344CB8AC3E}">
        <p14:creationId xmlns:p14="http://schemas.microsoft.com/office/powerpoint/2010/main" val="794696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9552" y="1412776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2-  Non-Structural  Elements</a:t>
            </a:r>
            <a:r>
              <a:rPr lang="en-US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ar-JO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52462"/>
            <a:ext cx="2015713" cy="11449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811" y="1808588"/>
            <a:ext cx="2043336" cy="1144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896" y="3284985"/>
            <a:ext cx="2195602" cy="14644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143" y="5080867"/>
            <a:ext cx="2086242" cy="12821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BAE8C278-E607-47E8-8C68-E4FEAB5D45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53" y="2555776"/>
            <a:ext cx="6081554" cy="240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812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CA2F8007-2872-4A75-A9E2-94FF3B6466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9492" y="1802908"/>
            <a:ext cx="6400800" cy="4578419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 :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1-Gravity loads 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a- Dead load  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b- Super dead  load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c- Live load  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d- Snow load</a:t>
            </a:r>
          </a:p>
          <a:p>
            <a:pPr algn="l"/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Lateral loads: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a- Soil load   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b- Seismic load      </a:t>
            </a:r>
          </a:p>
          <a:p>
            <a:pPr algn="l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EFF6A4A-DB13-487D-80D3-88D2F69E129B}"/>
              </a:ext>
            </a:extLst>
          </p:cNvPr>
          <p:cNvSpPr/>
          <p:nvPr/>
        </p:nvSpPr>
        <p:spPr>
          <a:xfrm>
            <a:off x="3203848" y="2577490"/>
            <a:ext cx="792088" cy="20343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39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49716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23528" y="1268760"/>
            <a:ext cx="1869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● Gravity Loads.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51572" y="1704721"/>
            <a:ext cx="2914580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1-  Superimposed dead load: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651572" y="2236222"/>
            <a:ext cx="1776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b="1" dirty="0">
                <a:solidFill>
                  <a:srgbClr val="FF0000"/>
                </a:solidFill>
              </a:rPr>
              <a:t>The floor layers: </a:t>
            </a: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423020"/>
              </p:ext>
            </p:extLst>
          </p:nvPr>
        </p:nvGraphicFramePr>
        <p:xfrm>
          <a:off x="457200" y="3349528"/>
          <a:ext cx="4935720" cy="110629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44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0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Element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Thickness ( cm 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Unit weight ( KN/m</a:t>
                      </a:r>
                      <a:r>
                        <a:rPr lang="en-US" sz="1100" baseline="30000" dirty="0">
                          <a:effectLst/>
                        </a:rPr>
                        <a:t>3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Filling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Mortar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Tiles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Plaster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51572" y="2723112"/>
            <a:ext cx="73048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Finishing materials weight = Σ (thickness of layer * unit weight for each layer)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C30086-213E-4BE5-B35F-9FE7AAA4647E}"/>
              </a:ext>
            </a:extLst>
          </p:cNvPr>
          <p:cNvSpPr txBox="1"/>
          <p:nvPr/>
        </p:nvSpPr>
        <p:spPr>
          <a:xfrm>
            <a:off x="179512" y="5805264"/>
            <a:ext cx="63695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SD= W Tile + W Mortar+ W aggregate + W plaster + W false ceiling SD= 27*0.03 + 0.02*23+ 17*0.1 + 23*.01 +0.2 = 3.4 kN/m2</a:t>
            </a:r>
          </a:p>
        </p:txBody>
      </p:sp>
      <p:pic>
        <p:nvPicPr>
          <p:cNvPr id="12" name="Picture 11" descr="A picture containing text, device, screenshot&#10;&#10;Description automatically generated">
            <a:extLst>
              <a:ext uri="{FF2B5EF4-FFF2-40B4-BE49-F238E27FC236}">
                <a16:creationId xmlns:a16="http://schemas.microsoft.com/office/drawing/2014/main" id="{12CD606B-DD36-4A74-A300-9C15A0C508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179224"/>
            <a:ext cx="3335092" cy="22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4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44839" y="1590581"/>
            <a:ext cx="2428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internal partitions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9C46D1-B94B-46D1-9416-C676EABA7030}"/>
              </a:ext>
            </a:extLst>
          </p:cNvPr>
          <p:cNvSpPr txBox="1"/>
          <p:nvPr/>
        </p:nvSpPr>
        <p:spPr>
          <a:xfrm>
            <a:off x="0" y="3974758"/>
            <a:ext cx="90364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Total weight of Blocks = ((Length of partitions (specific area) x thickness x floor height x y block) + Length of plaster (specific area) x thickness x floor height x + Length of partitions (specific area) x thickness x floor height x y tiles)) / specific area</a:t>
            </a:r>
          </a:p>
        </p:txBody>
      </p:sp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2CC0233E-9EAC-428F-B661-702EE7C109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001055"/>
            <a:ext cx="4032448" cy="19283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B81D8D-91DE-4E2C-8BDA-413C77332694}"/>
              </a:ext>
            </a:extLst>
          </p:cNvPr>
          <p:cNvSpPr txBox="1"/>
          <p:nvPr/>
        </p:nvSpPr>
        <p:spPr>
          <a:xfrm>
            <a:off x="575556" y="5063025"/>
            <a:ext cx="7992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GF =((75.2 x 0.2 x 5.21 x 12) +(75.2*2*.02*23*5.21))/360 = 3.6 KN/m2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042FDF-D46C-4E7A-8F66-90D2A84F05C8}"/>
              </a:ext>
            </a:extLst>
          </p:cNvPr>
          <p:cNvSpPr txBox="1"/>
          <p:nvPr/>
        </p:nvSpPr>
        <p:spPr>
          <a:xfrm>
            <a:off x="539552" y="5477471"/>
            <a:ext cx="7344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F1 = ((68 x 0. 2 x 5.11 x 12) +(68*2*.02*5.11*23))/391.8 = 3 KN/m2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97E3EB-36A8-4FDC-9749-A42E727FBA6F}"/>
              </a:ext>
            </a:extLst>
          </p:cNvPr>
          <p:cNvSpPr txBox="1"/>
          <p:nvPr/>
        </p:nvSpPr>
        <p:spPr>
          <a:xfrm>
            <a:off x="609599" y="5944244"/>
            <a:ext cx="82108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Other story = ((71.1 x 0.2 x 3.03 x 12) +(36 x 0.1 x 3.03 x 12) +(107.1*2*.03*3.03*23) +(36 x 0.01 x 3.03 x 27))/248.6 = 3.95 KN/m2 </a:t>
            </a:r>
          </a:p>
        </p:txBody>
      </p:sp>
    </p:spTree>
    <p:extLst>
      <p:ext uri="{BB962C8B-B14F-4D97-AF65-F5344CB8AC3E}">
        <p14:creationId xmlns:p14="http://schemas.microsoft.com/office/powerpoint/2010/main" val="4284996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 descr="Table&#10;&#10;Description automatically generated">
            <a:extLst>
              <a:ext uri="{FF2B5EF4-FFF2-40B4-BE49-F238E27FC236}">
                <a16:creationId xmlns:a16="http://schemas.microsoft.com/office/drawing/2014/main" id="{723EE062-B025-4D40-A342-CBF9F029F5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" y="2504987"/>
            <a:ext cx="6348413" cy="3192639"/>
          </a:xfr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41156D34-2181-4F67-84E4-97C1F091D26D}"/>
              </a:ext>
            </a:extLst>
          </p:cNvPr>
          <p:cNvSpPr/>
          <p:nvPr/>
        </p:nvSpPr>
        <p:spPr>
          <a:xfrm>
            <a:off x="2766578" y="2060848"/>
            <a:ext cx="3795194" cy="30247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super dead load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26C6D83-6A27-B55D-AA71-E79C49174B70}"/>
              </a:ext>
            </a:extLst>
          </p:cNvPr>
          <p:cNvSpPr/>
          <p:nvPr/>
        </p:nvSpPr>
        <p:spPr>
          <a:xfrm>
            <a:off x="2843808" y="2564904"/>
            <a:ext cx="725302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77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95536" y="3140968"/>
            <a:ext cx="2646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27214884-F6DE-4E24-ACB1-351DB84163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0427"/>
            <a:ext cx="7893688" cy="453353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5204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406471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866900" y="3360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FD28E1-197D-4DDC-86DB-37D7C46B1B64}"/>
              </a:ext>
            </a:extLst>
          </p:cNvPr>
          <p:cNvSpPr txBox="1"/>
          <p:nvPr/>
        </p:nvSpPr>
        <p:spPr>
          <a:xfrm>
            <a:off x="169376" y="1543519"/>
            <a:ext cx="30963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Exterior wall load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40F104-22B2-45C6-AEE5-25123AC85280}"/>
              </a:ext>
            </a:extLst>
          </p:cNvPr>
          <p:cNvSpPr txBox="1"/>
          <p:nvPr/>
        </p:nvSpPr>
        <p:spPr>
          <a:xfrm>
            <a:off x="35496" y="2204964"/>
            <a:ext cx="2069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Stone wall: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4EABE9C4-E2D3-4BD3-9E2B-5EB2D466A2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221088"/>
            <a:ext cx="4032448" cy="23269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EB3C115-BF7A-4ACC-B1C2-793A779F017F}"/>
              </a:ext>
            </a:extLst>
          </p:cNvPr>
          <p:cNvSpPr txBox="1"/>
          <p:nvPr/>
        </p:nvSpPr>
        <p:spPr>
          <a:xfrm>
            <a:off x="35496" y="2832689"/>
            <a:ext cx="80648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Load (kN/m) for stone wall = unit weight * total thickness * height of floor</a:t>
            </a:r>
          </a:p>
          <a:p>
            <a:pPr algn="l" rtl="0"/>
            <a:r>
              <a:rPr lang="en-US" dirty="0"/>
              <a:t>                    GF    = (26*0.05+23*0.15+12*0.1) *5.21= 14.76 →25.5kN/m  </a:t>
            </a:r>
          </a:p>
          <a:p>
            <a:pPr algn="l" rtl="0"/>
            <a:r>
              <a:rPr lang="en-US" dirty="0"/>
              <a:t>                      F1=  (26*0.05+23*0.15+12*0.1) *5.11= 14.76 →25kN/m  </a:t>
            </a:r>
          </a:p>
          <a:p>
            <a:pPr algn="l" rtl="0"/>
            <a:r>
              <a:rPr lang="en-US" dirty="0"/>
              <a:t>                    Others =  (26*0.05+23*0.15+12*0.1) *3.03= 14.76 →14.8 kN/m    </a:t>
            </a:r>
          </a:p>
        </p:txBody>
      </p:sp>
    </p:spTree>
    <p:extLst>
      <p:ext uri="{BB962C8B-B14F-4D97-AF65-F5344CB8AC3E}">
        <p14:creationId xmlns:p14="http://schemas.microsoft.com/office/powerpoint/2010/main" val="1281513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7656" y="246478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866900" y="3360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FD28E1-197D-4DDC-86DB-37D7C46B1B64}"/>
              </a:ext>
            </a:extLst>
          </p:cNvPr>
          <p:cNvSpPr txBox="1"/>
          <p:nvPr/>
        </p:nvSpPr>
        <p:spPr>
          <a:xfrm>
            <a:off x="0" y="1374325"/>
            <a:ext cx="30963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Exterior wall load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40F104-22B2-45C6-AEE5-25123AC85280}"/>
              </a:ext>
            </a:extLst>
          </p:cNvPr>
          <p:cNvSpPr txBox="1"/>
          <p:nvPr/>
        </p:nvSpPr>
        <p:spPr>
          <a:xfrm>
            <a:off x="323528" y="1788642"/>
            <a:ext cx="2069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 wall: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B3C115-BF7A-4ACC-B1C2-793A779F017F}"/>
              </a:ext>
            </a:extLst>
          </p:cNvPr>
          <p:cNvSpPr txBox="1"/>
          <p:nvPr/>
        </p:nvSpPr>
        <p:spPr>
          <a:xfrm>
            <a:off x="0" y="2311148"/>
            <a:ext cx="903649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Load (kN /m2 ) for glass wall GF = ((1*1*0.01*25.5)+2*(0.08*0.08-0.076*0.076)*27))*5.21 =1.56 kN/m . → use 1.6 kN/m                                                             </a:t>
            </a:r>
          </a:p>
          <a:p>
            <a:endParaRPr lang="en-US" dirty="0"/>
          </a:p>
          <a:p>
            <a:r>
              <a:rPr lang="en-US" dirty="0"/>
              <a:t>Load (kN /m2 ) for glass wall F1 = ((1*1*0.01*25.5)+2*(0.08*0.08-0.076*0.076)*27))*5.11 =1.53 kN/m . → use 1.6 kN/m                                               </a:t>
            </a:r>
          </a:p>
          <a:p>
            <a:r>
              <a:rPr lang="en-US" dirty="0"/>
              <a:t> Load (kN /m2 ) for glass wall = ((1*1*0.01*25.5)+2*(0.08*0.08-0.076*0.076)*27 )*3.03</a:t>
            </a:r>
          </a:p>
          <a:p>
            <a:r>
              <a:rPr lang="en-US" dirty="0"/>
              <a:t> =0.91 kN/m .                                                                                  </a:t>
            </a:r>
          </a:p>
          <a:p>
            <a:r>
              <a:rPr lang="en-US" dirty="0"/>
              <a:t>                                              </a:t>
            </a:r>
          </a:p>
        </p:txBody>
      </p:sp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D9F773D-5185-454D-B8F1-06046B225A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487256"/>
            <a:ext cx="3444059" cy="210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204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33943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95536" y="1169288"/>
            <a:ext cx="1869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● Gravity Loads.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51520" y="1590594"/>
            <a:ext cx="1473481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 Live load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501083"/>
              </p:ext>
            </p:extLst>
          </p:nvPr>
        </p:nvGraphicFramePr>
        <p:xfrm>
          <a:off x="1043608" y="2105965"/>
          <a:ext cx="6234128" cy="32337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17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7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Occupancy  (Intended Function)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Live Load (KN/m</a:t>
                      </a:r>
                      <a:r>
                        <a:rPr lang="en-US" sz="1800" baseline="30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Basement 1,2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Offices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dirty="0"/>
                        <a:t>Residential floors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dirty="0"/>
                        <a:t>Ground floor and F1( stores)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Stairs and exit ways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767F149-4D5C-4AD0-BC60-19CA6D8DCCE2}"/>
              </a:ext>
            </a:extLst>
          </p:cNvPr>
          <p:cNvSpPr txBox="1"/>
          <p:nvPr/>
        </p:nvSpPr>
        <p:spPr>
          <a:xfrm>
            <a:off x="107504" y="5289893"/>
            <a:ext cx="1959828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 Snow  load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5D3BA2-10FA-431F-9932-C329ADD95F03}"/>
              </a:ext>
            </a:extLst>
          </p:cNvPr>
          <p:cNvSpPr txBox="1"/>
          <p:nvPr/>
        </p:nvSpPr>
        <p:spPr>
          <a:xfrm>
            <a:off x="365514" y="582777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kN/m²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587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E09B50-EF69-4D6C-8DE8-27E3617BC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8DB0AD-F969-4959-8C72-74DD9ABF9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Lateral load: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Soil load </a:t>
            </a:r>
          </a:p>
          <a:p>
            <a:pPr marL="0" indent="0" algn="l" rtl="0">
              <a:buNone/>
            </a:pP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pressure = y *K0*h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= 20*0.5 *5.85 =58.5 KN /m2</a:t>
            </a:r>
          </a:p>
          <a:p>
            <a:pPr marL="0" indent="0" algn="l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additional earth pressure caused by seismic force  =0.40 k yt hrw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= 0.40 *0.296*20 *5.85 = 13.8 KN /m2 </a:t>
            </a:r>
          </a:p>
          <a:p>
            <a:pPr marL="0" indent="0" algn="l" rtl="0">
              <a:buNone/>
            </a:pP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surcharge load = 6KN/m2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soil pressure (bottom) = 58.5+13.8 +6 = 78.3 KN/m2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soil pressure (top) = 13.8+6 = 19.8 KN/m2 </a:t>
            </a:r>
          </a:p>
        </p:txBody>
      </p:sp>
    </p:spTree>
    <p:extLst>
      <p:ext uri="{BB962C8B-B14F-4D97-AF65-F5344CB8AC3E}">
        <p14:creationId xmlns:p14="http://schemas.microsoft.com/office/powerpoint/2010/main" val="26420653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85748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505404" y="1268760"/>
            <a:ext cx="8387075" cy="5400600"/>
          </a:xfrm>
        </p:spPr>
        <p:txBody>
          <a:bodyPr/>
          <a:lstStyle/>
          <a:p>
            <a:pPr algn="l"/>
            <a:r>
              <a:rPr lang="en-US" sz="1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● Lateral Loads.</a:t>
            </a:r>
          </a:p>
          <a:p>
            <a:pPr marL="0" indent="0" algn="l">
              <a:buNone/>
            </a:pPr>
            <a:r>
              <a:rPr lang="en-US" sz="180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According to ASCE 7-10 code to seismic analysis for this structure:</a:t>
            </a:r>
          </a:p>
          <a:p>
            <a:pPr marL="0" indent="0" algn="l">
              <a:buNone/>
            </a:pPr>
            <a:r>
              <a:rPr lang="en-US" sz="1800" b="1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1- Risk category:</a:t>
            </a:r>
          </a:p>
          <a:p>
            <a:pPr marL="0" indent="0" algn="l">
              <a:buNone/>
            </a:pPr>
            <a:r>
              <a:rPr lang="en-US" sz="180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risk category of the building is III</a:t>
            </a:r>
          </a:p>
          <a:p>
            <a:pPr marL="0" indent="0" algn="l">
              <a:buNone/>
            </a:pPr>
            <a:endParaRPr lang="ar-JO" sz="1800" dirty="0"/>
          </a:p>
          <a:p>
            <a:endParaRPr lang="ar-JO" dirty="0"/>
          </a:p>
        </p:txBody>
      </p:sp>
      <p:sp>
        <p:nvSpPr>
          <p:cNvPr id="3" name="مستطيل 2"/>
          <p:cNvSpPr/>
          <p:nvPr/>
        </p:nvSpPr>
        <p:spPr>
          <a:xfrm>
            <a:off x="539552" y="126876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endParaRPr lang="ar-JO" dirty="0"/>
          </a:p>
        </p:txBody>
      </p:sp>
      <p:pic>
        <p:nvPicPr>
          <p:cNvPr id="5" name="Picture 2" descr="E:\Documents\Desktop\Untitle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009855"/>
            <a:ext cx="5486400" cy="36595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0186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85748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505404" y="1268760"/>
            <a:ext cx="8387075" cy="5400600"/>
          </a:xfrm>
        </p:spPr>
        <p:txBody>
          <a:bodyPr/>
          <a:lstStyle/>
          <a:p>
            <a:pPr algn="l"/>
            <a:r>
              <a:rPr lang="en-US" sz="1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● Lateral Loads.</a:t>
            </a:r>
          </a:p>
          <a:p>
            <a:pPr marL="0" indent="0" algn="l">
              <a:buNone/>
            </a:pPr>
            <a:r>
              <a:rPr lang="en-US" sz="1800" b="1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2- Importance factor :</a:t>
            </a:r>
          </a:p>
          <a:p>
            <a:pPr marL="0" indent="0" algn="l">
              <a:buNone/>
            </a:pPr>
            <a:r>
              <a:rPr lang="en-US" sz="1800" dirty="0" err="1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Ie</a:t>
            </a:r>
            <a:r>
              <a:rPr lang="en-US" sz="180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= 1.25</a:t>
            </a:r>
            <a:endParaRPr lang="ar-JO" sz="1800" dirty="0"/>
          </a:p>
          <a:p>
            <a:endParaRPr lang="ar-JO" dirty="0"/>
          </a:p>
        </p:txBody>
      </p:sp>
      <p:sp>
        <p:nvSpPr>
          <p:cNvPr id="3" name="مستطيل 2"/>
          <p:cNvSpPr/>
          <p:nvPr/>
        </p:nvSpPr>
        <p:spPr>
          <a:xfrm>
            <a:off x="539552" y="126876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endParaRPr lang="ar-JO" dirty="0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E211F793-AC62-4E77-9608-A8A58E4BC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03105"/>
            <a:ext cx="532859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3269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8851" y="1426874"/>
            <a:ext cx="8229600" cy="5257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3-Mapped acceleration parameters </a:t>
            </a:r>
            <a:r>
              <a:rPr lang="en-US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Ss&amp;S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Palestine seismic map: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Ss= 0.74g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S1 = 0.15g</a:t>
            </a:r>
          </a:p>
          <a:p>
            <a:pPr marL="0" indent="0" algn="l" rtl="0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Site class</a:t>
            </a:r>
            <a:r>
              <a:rPr lang="en-US" sz="1800" dirty="0"/>
              <a:t>:</a:t>
            </a:r>
          </a:p>
          <a:p>
            <a:pPr marL="0" indent="0" algn="l">
              <a:buNone/>
            </a:pPr>
            <a:r>
              <a:rPr lang="en-US" sz="1800" dirty="0"/>
              <a:t>Site classification is C </a:t>
            </a:r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endParaRPr lang="ar-JO" sz="1800" dirty="0"/>
          </a:p>
        </p:txBody>
      </p:sp>
      <p:pic>
        <p:nvPicPr>
          <p:cNvPr id="7" name="Picture 6" descr="Table&#10;&#10;Description automatically generated with medium confidence">
            <a:extLst>
              <a:ext uri="{FF2B5EF4-FFF2-40B4-BE49-F238E27FC236}">
                <a16:creationId xmlns:a16="http://schemas.microsoft.com/office/drawing/2014/main" id="{B262FBDA-D94B-4EF3-BEC1-A3D61BB48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3" t="2386" b="-2386"/>
          <a:stretch/>
        </p:blipFill>
        <p:spPr>
          <a:xfrm>
            <a:off x="1979712" y="4250664"/>
            <a:ext cx="4104456" cy="245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180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dirty="0"/>
              <a:t>5-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coefficients:</a:t>
            </a: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values of Fa and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Fv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1.104 ,1.65 respectively.</a:t>
            </a: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8B007AD2-31D8-4572-A574-4BEC99691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941" y="2285704"/>
            <a:ext cx="5060118" cy="1577477"/>
          </a:xfrm>
          <a:prstGeom prst="rect">
            <a:avLst/>
          </a:prstGeom>
        </p:spPr>
      </p:pic>
      <p:pic>
        <p:nvPicPr>
          <p:cNvPr id="19" name="Picture 18" descr="Table&#10;&#10;Description automatically generated">
            <a:extLst>
              <a:ext uri="{FF2B5EF4-FFF2-40B4-BE49-F238E27FC236}">
                <a16:creationId xmlns:a16="http://schemas.microsoft.com/office/drawing/2014/main" id="{D436D7F6-DB24-4623-90AB-7A46BB6765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186537"/>
            <a:ext cx="5673208" cy="181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7473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5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en-US" sz="1800" dirty="0"/>
              <a:t>6-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considered earthquake Spectral Response Acceleration</a:t>
            </a:r>
          </a:p>
          <a:p>
            <a:pPr marL="0" indent="0" algn="l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SMS and S 1:</a:t>
            </a: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SMS=Fa * Ss= 1.104 * 0.74 = 0.817</a:t>
            </a: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SM1=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Fv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S1 = 1.65 * 0.15 = 0.2475</a:t>
            </a: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spectral acceleration </a:t>
            </a: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SDS &amp; SD1: </a:t>
            </a: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SDS = SMS = 0.817</a:t>
            </a: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SD1 = SM1 = 0.2475</a:t>
            </a: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</a:p>
          <a:p>
            <a:pPr marL="0" indent="0" algn="l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6828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dirty="0"/>
              <a:t>8- Seismic Design Category ( SDC):</a:t>
            </a:r>
          </a:p>
          <a:p>
            <a:pPr marL="0" indent="0" algn="l">
              <a:buNone/>
            </a:pPr>
            <a:endParaRPr lang="ar-JO" sz="1800" dirty="0"/>
          </a:p>
        </p:txBody>
      </p:sp>
      <p:sp>
        <p:nvSpPr>
          <p:cNvPr id="6" name="مستطيل 5"/>
          <p:cNvSpPr/>
          <p:nvPr/>
        </p:nvSpPr>
        <p:spPr>
          <a:xfrm>
            <a:off x="123440" y="2669860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Seismic design category (SDC):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7F8C2002-689C-4BD4-B6B6-F978EA768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359990"/>
            <a:ext cx="4061812" cy="413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3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298813" y="1749514"/>
            <a:ext cx="1529987" cy="21350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balanced" dir="t"/>
          </a:scene3d>
          <a:sp3d prstMaterial="powder">
            <a:bevelT w="1270000" h="127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2399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Donut 2"/>
          <p:cNvSpPr/>
          <p:nvPr/>
        </p:nvSpPr>
        <p:spPr>
          <a:xfrm>
            <a:off x="115830" y="1527604"/>
            <a:ext cx="1884419" cy="2536953"/>
          </a:xfrm>
          <a:prstGeom prst="donut">
            <a:avLst>
              <a:gd name="adj" fmla="val 10687"/>
            </a:avLst>
          </a:prstGeom>
          <a:gradFill>
            <a:gsLst>
              <a:gs pos="16000">
                <a:schemeClr val="bg1">
                  <a:lumMod val="9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sp>
        <p:nvSpPr>
          <p:cNvPr id="102" name="Donut 101"/>
          <p:cNvSpPr/>
          <p:nvPr/>
        </p:nvSpPr>
        <p:spPr>
          <a:xfrm>
            <a:off x="121596" y="1512000"/>
            <a:ext cx="1884419" cy="2536953"/>
          </a:xfrm>
          <a:prstGeom prst="donut">
            <a:avLst>
              <a:gd name="adj" fmla="val 1514"/>
            </a:avLst>
          </a:prstGeom>
          <a:gradFill>
            <a:gsLst>
              <a:gs pos="16000">
                <a:schemeClr val="bg1">
                  <a:lumMod val="8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7" y="2527761"/>
            <a:ext cx="2039438" cy="715961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2255086" y="761444"/>
            <a:ext cx="4369490" cy="838200"/>
            <a:chOff x="4113734" y="1462930"/>
            <a:chExt cx="7043108" cy="1122088"/>
          </a:xfrm>
        </p:grpSpPr>
        <p:sp>
          <p:nvSpPr>
            <p:cNvPr id="4" name="Rectangle 3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47439" y="1849665"/>
              <a:ext cx="5736374" cy="6180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n-US" sz="2399" b="1" dirty="0"/>
                <a:t>General Description</a:t>
              </a:r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62293" y="2081839"/>
            <a:ext cx="4369490" cy="838200"/>
            <a:chOff x="4113734" y="1462930"/>
            <a:chExt cx="7043108" cy="1122088"/>
          </a:xfrm>
        </p:grpSpPr>
        <p:sp>
          <p:nvSpPr>
            <p:cNvPr id="31" name="Rectangle 30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55086" y="3465425"/>
            <a:ext cx="6637394" cy="838200"/>
            <a:chOff x="4113734" y="1462930"/>
            <a:chExt cx="10698707" cy="1122088"/>
          </a:xfrm>
        </p:grpSpPr>
        <p:sp>
          <p:nvSpPr>
            <p:cNvPr id="43" name="Rectangle 42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86398" y="1731903"/>
              <a:ext cx="9326043" cy="6178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n-US" sz="2399" b="1" dirty="0"/>
                <a:t>Three-dimensional analysis and design.</a:t>
              </a:r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sp>
        <p:nvSpPr>
          <p:cNvPr id="8" name="مستطيل 7"/>
          <p:cNvSpPr/>
          <p:nvPr/>
        </p:nvSpPr>
        <p:spPr>
          <a:xfrm>
            <a:off x="3275856" y="2411144"/>
            <a:ext cx="2587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/>
              <a:t>Preliminary Design</a:t>
            </a:r>
          </a:p>
        </p:txBody>
      </p:sp>
    </p:spTree>
    <p:extLst>
      <p:ext uri="{BB962C8B-B14F-4D97-AF65-F5344CB8AC3E}">
        <p14:creationId xmlns:p14="http://schemas.microsoft.com/office/powerpoint/2010/main" val="3949377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dirty="0"/>
              <a:t>9-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the lateral forces resisting system:</a:t>
            </a:r>
          </a:p>
          <a:p>
            <a:pPr marL="0" indent="0" algn="l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frame system: special shear walls</a:t>
            </a:r>
          </a:p>
          <a:p>
            <a:pPr marL="0" indent="0" algn="l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5562E2C6-BC8D-469E-9C22-F9BAE6CBE4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51" y="2996952"/>
            <a:ext cx="5830608" cy="15754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9EE6B3-77EC-401D-BBE3-0C977C9A7B61}"/>
              </a:ext>
            </a:extLst>
          </p:cNvPr>
          <p:cNvSpPr txBox="1"/>
          <p:nvPr/>
        </p:nvSpPr>
        <p:spPr>
          <a:xfrm>
            <a:off x="306714" y="4917054"/>
            <a:ext cx="45365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Response modification factor= 6 </a:t>
            </a:r>
          </a:p>
          <a:p>
            <a:pPr algn="l" rtl="0"/>
            <a:r>
              <a:rPr lang="en-US" dirty="0"/>
              <a:t>Overstrength factor </a:t>
            </a:r>
            <a:r>
              <a:rPr lang="el-GR" dirty="0"/>
              <a:t>Ω</a:t>
            </a:r>
            <a:r>
              <a:rPr lang="en-US" dirty="0"/>
              <a:t> = 2.5</a:t>
            </a:r>
          </a:p>
          <a:p>
            <a:pPr algn="l" rtl="0"/>
            <a:r>
              <a:rPr lang="en-US" dirty="0"/>
              <a:t>Deflection Amplification Factor = 5  </a:t>
            </a:r>
            <a:endParaRPr lang="el-GR" dirty="0"/>
          </a:p>
          <a:p>
            <a:pPr algn="l" rt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52033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5025" y="1371600"/>
            <a:ext cx="8229600" cy="4983162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1800" dirty="0"/>
              <a:t>10-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period</a:t>
            </a:r>
          </a:p>
          <a:p>
            <a:pPr marL="0" indent="0" algn="l" rtl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 = Ct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h^x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 = 0.0488 *34.35^ 0.75 = 0.69 sec</a:t>
            </a: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ETABS ≤ Ta Cu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period is limited to Ta = 0.69*1.4525= 1 sec</a:t>
            </a:r>
          </a:p>
        </p:txBody>
      </p:sp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40A5B516-ABA0-40FD-BD89-135951A70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99" y="2765893"/>
            <a:ext cx="4351499" cy="2217612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812F7340-C6EB-4C6E-8B66-C74FEAC5EB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333" y="2765893"/>
            <a:ext cx="3482642" cy="177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8826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41744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1800" dirty="0"/>
              <a:t>10-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Base Shear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= Cs W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Cs= 0.17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 min =  0.045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 max = 0.075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V = 0.075 W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rtl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8409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Program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D77C221F-9F55-491D-AFB5-6D98A02866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785449"/>
            <a:ext cx="4536504" cy="2663067"/>
          </a:xfrm>
        </p:spPr>
      </p:pic>
      <p:pic>
        <p:nvPicPr>
          <p:cNvPr id="5" name="Picture 5" descr="C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16832"/>
            <a:ext cx="3555074" cy="2343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BB851B10-7CDA-AEF6-D949-91790EF115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454241"/>
            <a:ext cx="3393213" cy="223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8089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/>
          <a:lstStyle/>
          <a:p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Preliminary Design</a:t>
            </a:r>
            <a:endParaRPr lang="ar-JO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4181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419" y="552510"/>
            <a:ext cx="8229600" cy="1296144"/>
          </a:xfrm>
        </p:spPr>
        <p:txBody>
          <a:bodyPr>
            <a:noAutofit/>
          </a:bodyPr>
          <a:lstStyle/>
          <a:p>
            <a:pPr rtl="0">
              <a:lnSpc>
                <a:spcPct val="150000"/>
              </a:lnSpc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FCBE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Preliminary Design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ar-JO" b="1" dirty="0">
                <a:solidFill>
                  <a:schemeClr val="accent2">
                    <a:lumMod val="75000"/>
                  </a:schemeClr>
                </a:solidFill>
              </a:rPr>
            </a:b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353281" y="2716579"/>
            <a:ext cx="6347714" cy="3880773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Structural system to analysis and design:</a:t>
            </a:r>
            <a:br>
              <a:rPr lang="en-US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 </a:t>
            </a:r>
            <a:r>
              <a:rPr lang="en-US" dirty="0"/>
              <a:t>Slab system.</a:t>
            </a:r>
            <a:br>
              <a:rPr lang="en-US" dirty="0"/>
            </a:br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 </a:t>
            </a:r>
            <a:r>
              <a:rPr lang="en-US" dirty="0"/>
              <a:t>Beam system.</a:t>
            </a:r>
            <a:br>
              <a:rPr lang="en-US" dirty="0"/>
            </a:br>
            <a:r>
              <a:rPr lang="ar-JO" dirty="0"/>
              <a:t> </a:t>
            </a:r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3. </a:t>
            </a:r>
            <a:r>
              <a:rPr lang="en-US" dirty="0"/>
              <a:t>Column system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ar-J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ÙØªÙØ¬Ø© Ø¨Ø­Ø« Ø§ÙØµÙØ± Ø¹Ù âªload transferâ¬â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142" y="2393776"/>
            <a:ext cx="3096344" cy="4203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924220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FCBEF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Preliminary Design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ar-JO" b="1" dirty="0"/>
            </a:br>
            <a:endParaRPr lang="ar-JO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751514"/>
                <a:ext cx="8640960" cy="4125758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 algn="l">
                  <a:buNone/>
                </a:pP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 system</a:t>
                </a:r>
                <a:r>
                  <a:rPr lang="en-US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0" algn="l">
                  <a:buNone/>
                </a:pPr>
                <a:r>
                  <a:rPr lang="en-US" sz="2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Two-way solid slab system </a:t>
                </a:r>
              </a:p>
              <a:p>
                <a:pPr marL="0" indent="0" algn="l">
                  <a:buNone/>
                </a:pPr>
                <a:r>
                  <a:rPr lang="en-US" sz="2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L/B &lt; 2.B</a:t>
                </a:r>
                <a:r>
                  <a:rPr lang="en-US" sz="29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referring to table (8.3.1.2) page 95 from ACI318-14 code.</a:t>
                </a:r>
              </a:p>
              <a:p>
                <a:pPr marL="0" indent="0" algn="l">
                  <a:buNone/>
                </a:pPr>
                <a:endParaRPr lang="en-US" sz="2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a:rPr lang="en-US" sz="23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sz="23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f>
                                <m:fPr>
                                  <m:ctrlPr>
                                    <a:rPr lang="en-US" sz="2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3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300" b="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300" b="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y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3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m:rPr>
                              <m:sty m:val="p"/>
                            </m:rPr>
                            <a:rPr lang="en-US" sz="23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β</m:t>
                          </m:r>
                        </m:den>
                      </m:f>
                    </m:oMath>
                  </m:oMathPara>
                </a14:m>
                <a:endParaRPr lang="en-US" sz="2300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n-US" sz="2200" b="1" dirty="0">
                    <a:solidFill>
                      <a:schemeClr val="tx1"/>
                    </a:solidFill>
                  </a:rPr>
                  <a:t>h min. = 20cm.</a:t>
                </a:r>
              </a:p>
              <a:p>
                <a:pPr marL="0" indent="0" algn="l">
                  <a:buNone/>
                </a:pPr>
                <a:endParaRPr lang="fr-FR" sz="1600" dirty="0"/>
              </a:p>
              <a:p>
                <a:pPr marL="0" indent="0" algn="l">
                  <a:buNone/>
                </a:pPr>
                <a:endParaRPr lang="fr-FR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>
                  <a:buNone/>
                </a:pPr>
                <a:r>
                  <a:rPr lang="fr-FR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Vu =75.15 kN/m</a:t>
                </a:r>
              </a:p>
              <a:p>
                <a:pPr marL="0" indent="0" algn="l">
                  <a:buNone/>
                </a:pPr>
                <a:r>
                  <a:rPr lang="fr-FR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ØVc = 105.83 kN/m &gt; Vu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751514"/>
                <a:ext cx="8640960" cy="4125758"/>
              </a:xfrm>
              <a:blipFill>
                <a:blip r:embed="rId2"/>
                <a:stretch>
                  <a:fillRect l="-705" t="-2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3269194F-C1AB-4ECA-952C-A0A006FC9D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01726"/>
            <a:ext cx="314825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385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FCBE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Preliminary Design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ar-JO" b="1" dirty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598" y="1488613"/>
            <a:ext cx="6347714" cy="388077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layout :</a:t>
            </a:r>
            <a:endParaRPr lang="ar-JO" sz="2800" b="1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1E299576-CDA9-4AA8-B6AE-685E3F272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32856"/>
            <a:ext cx="5688632" cy="431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359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FCBE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Preliminary Design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ar-JO" b="1" dirty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2123866"/>
            <a:ext cx="6347714" cy="3880773"/>
          </a:xfrm>
        </p:spPr>
        <p:txBody>
          <a:bodyPr/>
          <a:lstStyle/>
          <a:p>
            <a:pPr marL="0" indent="0" algn="l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system:</a:t>
            </a:r>
          </a:p>
          <a:p>
            <a:pPr marL="0" indent="0" algn="l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Depth </a:t>
            </a:r>
            <a:endParaRPr lang="ar-J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BBC28F13-8E88-42F1-918F-41E91195A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39" y="5246234"/>
            <a:ext cx="6729043" cy="1409822"/>
          </a:xfrm>
          <a:prstGeom prst="rect">
            <a:avLst/>
          </a:prstGeom>
        </p:spPr>
      </p:pic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AC75CCFA-6192-433C-BB21-52D0EA767C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569" y="2839236"/>
            <a:ext cx="4762913" cy="1844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97C2A4-AB09-4081-8BC9-9CA70A035A07}"/>
              </a:ext>
            </a:extLst>
          </p:cNvPr>
          <p:cNvSpPr txBox="1"/>
          <p:nvPr/>
        </p:nvSpPr>
        <p:spPr>
          <a:xfrm>
            <a:off x="635765" y="484646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Width = L/20</a:t>
            </a:r>
          </a:p>
        </p:txBody>
      </p:sp>
    </p:spTree>
    <p:extLst>
      <p:ext uri="{BB962C8B-B14F-4D97-AF65-F5344CB8AC3E}">
        <p14:creationId xmlns:p14="http://schemas.microsoft.com/office/powerpoint/2010/main" val="25457055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FCBE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Preliminary Design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ar-JO" b="1" dirty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628800"/>
            <a:ext cx="6417761" cy="4412563"/>
          </a:xfrm>
        </p:spPr>
        <p:txBody>
          <a:bodyPr/>
          <a:lstStyle/>
          <a:p>
            <a:pPr marL="0" indent="0" algn="l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layout: 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0B87D05-3D9A-4A14-B100-7DF1E45281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60980"/>
            <a:ext cx="5760640" cy="40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51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39552" y="1412776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● Location</a:t>
            </a:r>
            <a:r>
              <a:rPr lang="en-US" sz="28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347864" y="5877272"/>
            <a:ext cx="2520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/>
              <a:t>Location on google map.</a:t>
            </a:r>
            <a:endParaRPr lang="ar-JO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2C3BF0-B7BB-4D3F-944E-3C9CA554B1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127210"/>
            <a:ext cx="3414056" cy="35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0688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947192"/>
          </a:xfrm>
        </p:spPr>
        <p:txBody>
          <a:bodyPr>
            <a:no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FCBE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Preliminary Design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ar-JO" b="1" dirty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599" y="1488613"/>
            <a:ext cx="6347714" cy="5108739"/>
          </a:xfrm>
        </p:spPr>
        <p:txBody>
          <a:bodyPr/>
          <a:lstStyle/>
          <a:p>
            <a:pPr marL="0" indent="0" algn="l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layout: 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C4FE03A7-3554-44E1-B53A-F0BEF794E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2120681"/>
            <a:ext cx="6604668" cy="327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6710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FCBE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Preliminary Design</a:t>
            </a:r>
            <a:b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E83C3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ar-JO" b="1" dirty="0">
                <a:solidFill>
                  <a:schemeClr val="accent2">
                    <a:lumMod val="75000"/>
                  </a:schemeClr>
                </a:solidFill>
              </a:rPr>
            </a:br>
            <a:endParaRPr lang="ar-J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599" y="1628800"/>
            <a:ext cx="6347714" cy="4412563"/>
          </a:xfrm>
        </p:spPr>
        <p:txBody>
          <a:bodyPr/>
          <a:lstStyle/>
          <a:p>
            <a:pPr marL="0" indent="0" algn="l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 layout: </a:t>
            </a:r>
          </a:p>
          <a:p>
            <a:pPr marL="0" indent="0" algn="l">
              <a:buNone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types of walls in this structure: </a:t>
            </a:r>
          </a:p>
          <a:p>
            <a:pPr marL="0" indent="0" algn="l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Basement retaining walls. </a:t>
            </a:r>
          </a:p>
          <a:p>
            <a:pPr marL="0" indent="0" algn="l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Elevators and staircase walls. (Shear Walls)</a:t>
            </a:r>
          </a:p>
          <a:p>
            <a:pPr marL="0" indent="0" algn="l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architectural plans, these walls have an initial thickness equal to 30 cm</a:t>
            </a:r>
            <a:endParaRPr lang="ar-J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4432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223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hart, surface chart&#10;&#10;Description automatically generated">
            <a:extLst>
              <a:ext uri="{FF2B5EF4-FFF2-40B4-BE49-F238E27FC236}">
                <a16:creationId xmlns:a16="http://schemas.microsoft.com/office/drawing/2014/main" id="{82D3BE88-39FC-42EF-94BD-734A8A84D6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17638"/>
            <a:ext cx="5898391" cy="511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3107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599" y="1340768"/>
            <a:ext cx="6347714" cy="4700595"/>
          </a:xfrm>
        </p:spPr>
        <p:txBody>
          <a:bodyPr/>
          <a:lstStyle/>
          <a:p>
            <a:pPr marL="0" indent="0" algn="l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combinations:</a:t>
            </a:r>
          </a:p>
          <a:p>
            <a:pPr marL="0" indent="0" algn="l">
              <a:buNone/>
            </a:pP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1523563"/>
                  </p:ext>
                </p:extLst>
              </p:nvPr>
            </p:nvGraphicFramePr>
            <p:xfrm>
              <a:off x="539552" y="1988840"/>
              <a:ext cx="7848872" cy="4647621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9244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9244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3282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Service load combination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Ultimate load combination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54396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L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l" rtl="0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1.4D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54396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+ 1.6L + 0.5(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54396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+ 0.75L + 0.75(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+ 1.6(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or S or R) + (L or 0.5W)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54396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(0.6W or 0.7E)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+ 1.0W + L + 0.5(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791995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+ 0.75L + 0.75(0.6W) + 0.75(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or S or R)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+ 1.0E + L + 0.2S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54396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+ 0.75L + 0.75(0.7E) + 0.75S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0.9D + 1.0E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1523563"/>
                  </p:ext>
                </p:extLst>
              </p:nvPr>
            </p:nvGraphicFramePr>
            <p:xfrm>
              <a:off x="539552" y="1988840"/>
              <a:ext cx="7848872" cy="4647621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9244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9244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32821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Service load combination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Ultimate load combination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L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l" rtl="0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1.4D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5" t="-188571" r="-100465" b="-44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311" t="-188571" r="-621" b="-44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5" t="-288571" r="-100465" b="-34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311" t="-288571" r="-621" b="-34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(0.6W or 0.7E)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311" t="-388571" r="-621" b="-24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5" t="-342000" r="-100465" b="-7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1.2D + 1.0E + L + 0.2S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 + 0.75L + 0.75(0.7E) + 0.75S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0.9D + 1.0E</a:t>
                          </a:r>
                        </a:p>
                        <a:p>
                          <a:pPr algn="l" rtl="1"/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450551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5781" y="1181697"/>
            <a:ext cx="8229600" cy="563167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Methods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609493" lvl="1" indent="0" algn="l">
              <a:spcBef>
                <a:spcPts val="773"/>
              </a:spcBef>
              <a:buClr>
                <a:srgbClr val="C00000"/>
              </a:buClr>
              <a:buSzPct val="85000"/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Equivalent lateral force method (ELF).</a:t>
            </a:r>
          </a:p>
          <a:p>
            <a:pPr marL="0" indent="0" algn="l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ELF in ETABS :</a:t>
            </a:r>
          </a:p>
          <a:p>
            <a:pPr marL="0" indent="0" algn="l">
              <a:buNone/>
            </a:pPr>
            <a:endParaRPr lang="ar-JO" sz="1800" dirty="0"/>
          </a:p>
        </p:txBody>
      </p:sp>
      <p:sp>
        <p:nvSpPr>
          <p:cNvPr id="5" name="مستطيل 4"/>
          <p:cNvSpPr/>
          <p:nvPr/>
        </p:nvSpPr>
        <p:spPr>
          <a:xfrm>
            <a:off x="3050269" y="6309320"/>
            <a:ext cx="3043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Seismic loading in X-direction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15BF33-E937-4B3F-838B-EE213CF21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798" y="2376428"/>
            <a:ext cx="5808404" cy="393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3066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1242" y="22600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3887EB2-1A28-4467-BE4A-224F20A4EE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484" y="1412776"/>
            <a:ext cx="6593117" cy="4464224"/>
          </a:xfrm>
        </p:spPr>
      </p:pic>
      <p:sp>
        <p:nvSpPr>
          <p:cNvPr id="5" name="مستطيل 4"/>
          <p:cNvSpPr/>
          <p:nvPr/>
        </p:nvSpPr>
        <p:spPr>
          <a:xfrm>
            <a:off x="2339752" y="5949280"/>
            <a:ext cx="47325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Seismic loading in Y-direction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1672879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pPr marL="0" lvl="1" indent="0" algn="l">
              <a:buNone/>
            </a:pPr>
            <a:r>
              <a:rPr lang="en-US" sz="1800" dirty="0"/>
              <a:t>2-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Modal response spectrum method (MRS). </a:t>
            </a:r>
          </a:p>
          <a:p>
            <a:pPr marL="0" indent="0" algn="l">
              <a:buNone/>
            </a:pPr>
            <a:endParaRPr lang="ar-JO" sz="1800" dirty="0">
              <a:latin typeface="Arial" pitchFamily="34" charset="0"/>
              <a:cs typeface="Arial" pitchFamily="34" charset="0"/>
            </a:endParaRPr>
          </a:p>
          <a:p>
            <a:pPr marL="0" indent="0" algn="l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RS function in ETABS:</a:t>
            </a:r>
            <a:endParaRPr lang="ar-JO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3C769717-60F6-48C3-B2CE-112CE8749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68" y="2589560"/>
            <a:ext cx="5976664" cy="403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0824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0" y="1268760"/>
                <a:ext cx="8686800" cy="5472608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1800" dirty="0"/>
                  <a:t>In X-direction </a:t>
                </a:r>
                <a:r>
                  <a:rPr lang="en-US" sz="1800" dirty="0">
                    <a:sym typeface="Wingdings" pitchFamily="2" charset="2"/>
                  </a:rPr>
                  <a:t> </a:t>
                </a:r>
                <a:r>
                  <a:rPr lang="en-US" sz="1800" dirty="0"/>
                  <a:t>Scale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/>
                          </a:rPr>
                          <m:t>9810</m:t>
                        </m:r>
                        <m:r>
                          <a:rPr lang="en-US" sz="1800" i="1">
                            <a:latin typeface="Cambria Math"/>
                          </a:rPr>
                          <m:t>∗</m:t>
                        </m:r>
                        <m:r>
                          <a:rPr lang="en-US" sz="1800">
                            <a:latin typeface="Cambria Math"/>
                          </a:rPr>
                          <m:t>1</m:t>
                        </m:r>
                        <m:r>
                          <a:rPr lang="en-US" sz="1800">
                            <a:latin typeface="Cambria Math"/>
                          </a:rPr>
                          <m:t>.</m:t>
                        </m:r>
                        <m:r>
                          <a:rPr lang="en-US" sz="1800"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1800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sz="1800" dirty="0"/>
                      <m:t>2043.75</m:t>
                    </m:r>
                  </m:oMath>
                </a14:m>
                <a:endParaRPr lang="en-US" sz="1800" dirty="0"/>
              </a:p>
              <a:p>
                <a:pPr marL="0" indent="0" algn="l">
                  <a:buNone/>
                </a:pPr>
                <a:r>
                  <a:rPr lang="en-US" sz="1800" dirty="0"/>
                  <a:t>In Y-direction </a:t>
                </a:r>
                <a:r>
                  <a:rPr lang="en-US" sz="1800" dirty="0">
                    <a:sym typeface="Wingdings" pitchFamily="2" charset="2"/>
                  </a:rPr>
                  <a:t> </a:t>
                </a:r>
                <a:r>
                  <a:rPr lang="en-US" sz="1800" dirty="0"/>
                  <a:t>Scale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/>
                          </a:rPr>
                          <m:t>9810</m:t>
                        </m:r>
                        <m:r>
                          <a:rPr lang="en-US" sz="1800" i="1">
                            <a:latin typeface="Cambria Math"/>
                          </a:rPr>
                          <m:t>∗</m:t>
                        </m:r>
                        <m:r>
                          <a:rPr lang="en-US" sz="1800">
                            <a:latin typeface="Cambria Math"/>
                          </a:rPr>
                          <m:t>1</m:t>
                        </m:r>
                        <m:r>
                          <a:rPr lang="en-US" sz="1800">
                            <a:latin typeface="Cambria Math"/>
                          </a:rPr>
                          <m:t>.</m:t>
                        </m:r>
                        <m:r>
                          <a:rPr lang="en-US" sz="1800"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en-US" sz="180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800">
                        <a:latin typeface="Cambria Math"/>
                      </a:rPr>
                      <m:t>=</m:t>
                    </m:r>
                  </m:oMath>
                </a14:m>
                <a:r>
                  <a:rPr lang="en-US" sz="1800" dirty="0"/>
                  <a:t>2043.75</a:t>
                </a:r>
              </a:p>
              <a:p>
                <a:pPr marL="0" indent="0" algn="l">
                  <a:buNone/>
                </a:pPr>
                <a:endParaRPr lang="ar-JO" sz="18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68760"/>
                <a:ext cx="8686800" cy="5472608"/>
              </a:xfrm>
              <a:blipFill>
                <a:blip r:embed="rId2"/>
                <a:stretch>
                  <a:fillRect l="-4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BDAD482-8701-4DE4-B9CE-FA3910A42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564904"/>
            <a:ext cx="3406435" cy="3581710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06F1484-417A-4339-BEAE-C51AE29ACC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545515"/>
            <a:ext cx="3513124" cy="360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746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0649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68760"/>
            <a:ext cx="8686800" cy="547260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of the preliminary design:</a:t>
            </a:r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endParaRPr lang="en-US" sz="1800" dirty="0"/>
          </a:p>
          <a:p>
            <a:pPr marL="0" indent="0" algn="l">
              <a:buNone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48B1AF-D353-4215-BB8A-B2B918A78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383500"/>
            <a:ext cx="5112568" cy="259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14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1268760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</a:t>
            </a:r>
            <a:r>
              <a:rPr lang="en-US" sz="2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Plans.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83568" y="1916832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2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C6286380-A986-4FC5-B7AB-2F247B64D2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382" y="2309474"/>
            <a:ext cx="6759236" cy="440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576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1700" y="1196752"/>
            <a:ext cx="8540780" cy="5472608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Checks:</a:t>
            </a:r>
          </a:p>
          <a:p>
            <a:pPr marL="0" indent="0" algn="l">
              <a:buNone/>
            </a:pPr>
            <a:r>
              <a:rPr lang="en-US" sz="2000" dirty="0"/>
              <a:t>- Compatibility check: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FD5EBC21-3F5B-4643-A57E-4E6DF7AF01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991" y="2086983"/>
            <a:ext cx="5542018" cy="460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8532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9978832"/>
                  </p:ext>
                </p:extLst>
              </p:nvPr>
            </p:nvGraphicFramePr>
            <p:xfrm>
              <a:off x="621236" y="2262882"/>
              <a:ext cx="8136904" cy="3108960"/>
            </p:xfrm>
            <a:graphic>
              <a:graphicData uri="http://schemas.openxmlformats.org/drawingml/2006/table">
                <a:tbl>
                  <a:tblPr rtl="1" firstRow="1" bandRow="1">
                    <a:tableStyleId>{5940675A-B579-460E-94D1-54222C63F5DA}</a:tableStyleId>
                  </a:tblPr>
                  <a:tblGrid>
                    <a:gridCol w="12967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6489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032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6488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622422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Difference percentage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ETABS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Manual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Load type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5567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1.63 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mtClean="0"/>
                                  <m:t>149469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mtClean="0"/>
                                  <m:t>151942.96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Dead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567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0.5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mtClean="0"/>
                                  <m:t>73975.64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mtClean="0"/>
                                  <m:t>74417.762</m:t>
                                </m:r>
                              </m:oMath>
                            </m:oMathPara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Superimposed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567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2.1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41819.9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 40928.18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Live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5567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2.7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1415.4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1455.37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snow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5567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0.94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563.5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558.25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Soil X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2670472"/>
                      </a:ext>
                    </a:extLst>
                  </a:tr>
                  <a:tr h="35567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3.7 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677.3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703.8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Soil Y 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48329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9978832"/>
                  </p:ext>
                </p:extLst>
              </p:nvPr>
            </p:nvGraphicFramePr>
            <p:xfrm>
              <a:off x="621236" y="2262882"/>
              <a:ext cx="8136904" cy="2834640"/>
            </p:xfrm>
            <a:graphic>
              <a:graphicData uri="http://schemas.openxmlformats.org/drawingml/2006/table">
                <a:tbl>
                  <a:tblPr rtl="1" firstRow="1" bandRow="1">
                    <a:tableStyleId>{5940675A-B579-460E-94D1-54222C63F5DA}</a:tableStyleId>
                  </a:tblPr>
                  <a:tblGrid>
                    <a:gridCol w="12967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6489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032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6488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Difference percentage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ETABS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Manual Result (KN)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Load type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1.63 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2840" t="-183333" r="-177778" b="-5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63325" t="-183333" r="-89974" b="-5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Dead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0.5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2840" t="-283333" r="-177778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63325" t="-283333" r="-89974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Superimposed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2.1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41819.9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 40928.18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Live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2.7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1415.4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1455.37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snow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0.94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563.5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558.25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Soil X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267047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r" rtl="0"/>
                          <a:r>
                            <a:rPr lang="en-US" dirty="0"/>
                            <a:t>3.7 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677.3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703.8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/>
                            <a:t>Soil Y </a:t>
                          </a:r>
                          <a:endParaRPr lang="ar-J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483295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C02174E-AF00-4166-9BD9-BFCEE29440D2}"/>
              </a:ext>
            </a:extLst>
          </p:cNvPr>
          <p:cNvSpPr txBox="1"/>
          <p:nvPr/>
        </p:nvSpPr>
        <p:spPr>
          <a:xfrm>
            <a:off x="604805" y="5775087"/>
            <a:ext cx="626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Difference percentage less than 5 % </a:t>
            </a:r>
            <a:r>
              <a:rPr lang="en-US" dirty="0">
                <a:sym typeface="Wingdings" panose="05000000000000000000" pitchFamily="2" charset="2"/>
              </a:rPr>
              <a:t> it is ok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5780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Analysis method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analysis method used in this project is response spectrum analysis, and use equivalent  lateral force method to base shear check.</a:t>
            </a:r>
          </a:p>
          <a:p>
            <a:pPr marL="0" indent="0" algn="l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499BF2BF-2A44-42ED-94E6-AA9D2EF47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811176"/>
            <a:ext cx="6309907" cy="33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907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Period check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 = 1 sec 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F563F06E-D9C6-472C-956A-3FD94A311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20888"/>
            <a:ext cx="4938188" cy="28120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AB32CD-CAB8-441A-B4C5-D51271B4491B}"/>
              </a:ext>
            </a:extLst>
          </p:cNvPr>
          <p:cNvSpPr txBox="1"/>
          <p:nvPr/>
        </p:nvSpPr>
        <p:spPr>
          <a:xfrm>
            <a:off x="179512" y="5722290"/>
            <a:ext cx="79928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From ETABS Tx =0.612 seconds , Ty = 0.883 seconds. </a:t>
            </a:r>
          </a:p>
          <a:p>
            <a:pPr algn="l" rtl="0"/>
            <a:r>
              <a:rPr lang="en-US" dirty="0"/>
              <a:t>Tx&lt; Ta , period check ok. </a:t>
            </a:r>
          </a:p>
          <a:p>
            <a:pPr algn="l" rtl="0"/>
            <a:r>
              <a:rPr lang="en-US" dirty="0"/>
              <a:t>Ty&lt;Ta , period check ok.</a:t>
            </a:r>
          </a:p>
          <a:p>
            <a:pPr algn="l" rtl="0"/>
            <a:endParaRPr lang="en-US" dirty="0"/>
          </a:p>
          <a:p>
            <a:pPr algn="ctr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7905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Check equilibrium: base shear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values of dynamic earthquakes must be equal to the value of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earthquakes in the static method, but the values were not equal on ETAPS, which led  to change the scale factor for each of the dynamic earthquake forces in X and Y.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factor in X direction = 1.23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Modification factor in Y direction = 1.4</a:t>
            </a:r>
          </a:p>
        </p:txBody>
      </p:sp>
    </p:spTree>
    <p:extLst>
      <p:ext uri="{BB962C8B-B14F-4D97-AF65-F5344CB8AC3E}">
        <p14:creationId xmlns:p14="http://schemas.microsoft.com/office/powerpoint/2010/main" val="138418667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Check equilibrium: base shear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X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scale factor = 2519.31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scale factor = 2898.72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E557-6D99-4078-955F-95F6DBEE73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48256"/>
            <a:ext cx="3528392" cy="37351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398A4E-D661-420E-9CC1-047D47A118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640" y="2787782"/>
            <a:ext cx="3642676" cy="385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4743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Check equilibrium: base shear</a:t>
            </a:r>
          </a:p>
          <a:p>
            <a:pPr marL="0" indent="0" algn="l" rtl="0">
              <a:buNone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= 0.0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</a:t>
            </a:r>
          </a:p>
          <a:p>
            <a:pPr marL="0" indent="0" algn="l" rtl="0">
              <a:buNone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W = D+ SD+ 0.25 L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 W = 233908 KN </a:t>
            </a:r>
          </a:p>
          <a:p>
            <a:pPr marL="0" indent="0" algn="l" rtl="0">
              <a:buNone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x = 0.075 *233908 = 17543 KN</a:t>
            </a:r>
          </a:p>
          <a:p>
            <a:pPr marL="0" indent="0" algn="l" rtl="0">
              <a:buNone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y = 0.06 *233908 = 14034 KN 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Table&#10;&#10;Description automatically generated with medium confidence">
            <a:extLst>
              <a:ext uri="{FF2B5EF4-FFF2-40B4-BE49-F238E27FC236}">
                <a16:creationId xmlns:a16="http://schemas.microsoft.com/office/drawing/2014/main" id="{143490CE-A7CC-460C-8F18-27038265A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724590"/>
            <a:ext cx="5472608" cy="185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39735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Check equilibrium: base shear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CD65236-0DAD-4055-92E3-16551D229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177443"/>
              </p:ext>
            </p:extLst>
          </p:nvPr>
        </p:nvGraphicFramePr>
        <p:xfrm>
          <a:off x="1403648" y="2729880"/>
          <a:ext cx="6096000" cy="2667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851638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7829416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54081591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606290580"/>
                    </a:ext>
                  </a:extLst>
                </a:gridCol>
              </a:tblGrid>
              <a:tr h="392544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Difference percentage</a:t>
                      </a:r>
                      <a:endParaRPr lang="ar-JO" dirty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Manual Result (KN)</a:t>
                      </a:r>
                      <a:endParaRPr lang="ar-JO" dirty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ETABS Result (KN)</a:t>
                      </a:r>
                      <a:endParaRPr lang="ar-JO" dirty="0"/>
                    </a:p>
                    <a:p>
                      <a:pPr algn="ct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Difference percentage</a:t>
                      </a:r>
                      <a:endParaRPr lang="ar-JO" dirty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779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EQX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17543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18303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087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EQY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14034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14516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3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EDX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17543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17871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823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EDY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/>
                        <a:t>14034</a:t>
                      </a:r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14695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62321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49D309D-52CE-4998-865A-2F26350C1AC4}"/>
              </a:ext>
            </a:extLst>
          </p:cNvPr>
          <p:cNvSpPr txBox="1"/>
          <p:nvPr/>
        </p:nvSpPr>
        <p:spPr>
          <a:xfrm>
            <a:off x="1403648" y="5589240"/>
            <a:ext cx="54726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Difference percentage less than 5 % </a:t>
            </a:r>
            <a:r>
              <a:rPr lang="en-US" dirty="0">
                <a:sym typeface="Wingdings" panose="05000000000000000000" pitchFamily="2" charset="2"/>
              </a:rPr>
              <a:t> it is ok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0996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 Type of lateral force structural system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B32CD-CAB8-441A-B4C5-D51271B4491B}"/>
              </a:ext>
            </a:extLst>
          </p:cNvPr>
          <p:cNvSpPr txBox="1"/>
          <p:nvPr/>
        </p:nvSpPr>
        <p:spPr>
          <a:xfrm>
            <a:off x="179512" y="5722290"/>
            <a:ext cx="799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ctr" rtl="0"/>
            <a:endParaRPr lang="en-US" dirty="0"/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9DEEC28D-63AE-44AF-AEA5-9FBA84B22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96831"/>
            <a:ext cx="8656559" cy="208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10649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272" y="1268760"/>
            <a:ext cx="8579528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 Type of lateral force structural system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X direction :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Reactions = 17139 KN 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Reactions = 16860 KN 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load resisting by walls = (16860/17138) × 100% = 98.4%, so the system is Shear Wall Resisting System in the X direction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B32CD-CAB8-441A-B4C5-D51271B4491B}"/>
              </a:ext>
            </a:extLst>
          </p:cNvPr>
          <p:cNvSpPr txBox="1"/>
          <p:nvPr/>
        </p:nvSpPr>
        <p:spPr>
          <a:xfrm>
            <a:off x="179512" y="5722290"/>
            <a:ext cx="799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ctr" rtl="0"/>
            <a:endParaRPr lang="en-US" dirty="0"/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2A5345A-4AEC-4E36-96ED-43EEA22AA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2" y="4509404"/>
            <a:ext cx="4478926" cy="2159672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E8BB5F6-87DD-4D57-92CC-9B4F2B10D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553" y="4560925"/>
            <a:ext cx="4467849" cy="20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02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1268760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</a:t>
            </a:r>
            <a:r>
              <a:rPr lang="en-US" sz="2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Plans.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83568" y="1916832"/>
            <a:ext cx="1319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1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16FF3B50-F4C0-422B-B2AC-CED9F4200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180" y="2331796"/>
            <a:ext cx="7031639" cy="440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018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 Type of lateral force structural system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Y direction :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Reactions = 13708KN 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Reactions = 13303 KN 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load resisting by walls = (13303/13709) × 100% = 97%, so the system is 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Resisting System in the Y direction.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B32CD-CAB8-441A-B4C5-D51271B4491B}"/>
              </a:ext>
            </a:extLst>
          </p:cNvPr>
          <p:cNvSpPr txBox="1"/>
          <p:nvPr/>
        </p:nvSpPr>
        <p:spPr>
          <a:xfrm>
            <a:off x="179512" y="5722290"/>
            <a:ext cx="799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ctr" rtl="0"/>
            <a:endParaRPr lang="en-US" dirty="0"/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2A5345A-4AEC-4E36-96ED-43EEA22AA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54" y="4217521"/>
            <a:ext cx="4478926" cy="2159672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E8BB5F6-87DD-4D57-92CC-9B4F2B10D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430" y="4218895"/>
            <a:ext cx="4467849" cy="20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6466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 Mass participation ratio for modal analysis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needed 33 modes in X-direction to collect mass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participation ratio more than 90%.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 structure needed 29 modes in Y-direction to collect mass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participation ratio  more than 90%.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The structure needed 39 modes in RZ-direction to collect mass 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participation ratio  more than 90%.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B32CD-CAB8-441A-B4C5-D51271B4491B}"/>
              </a:ext>
            </a:extLst>
          </p:cNvPr>
          <p:cNvSpPr txBox="1"/>
          <p:nvPr/>
        </p:nvSpPr>
        <p:spPr>
          <a:xfrm>
            <a:off x="179512" y="5722290"/>
            <a:ext cx="799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ctr" rtl="0"/>
            <a:endParaRPr lang="en-US" dirty="0"/>
          </a:p>
        </p:txBody>
      </p:sp>
      <p:pic>
        <p:nvPicPr>
          <p:cNvPr id="5" name="Picture 4" descr="A picture containing text, crossword puzzle, receipt&#10;&#10;Description automatically generated">
            <a:extLst>
              <a:ext uri="{FF2B5EF4-FFF2-40B4-BE49-F238E27FC236}">
                <a16:creationId xmlns:a16="http://schemas.microsoft.com/office/drawing/2014/main" id="{42412EA1-AF31-44FA-B245-822E20C6C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986" y="1124744"/>
            <a:ext cx="1716241" cy="529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04403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6831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6473" y="980728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  Story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 calculation in X :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 :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B32CD-CAB8-441A-B4C5-D51271B4491B}"/>
              </a:ext>
            </a:extLst>
          </p:cNvPr>
          <p:cNvSpPr txBox="1"/>
          <p:nvPr/>
        </p:nvSpPr>
        <p:spPr>
          <a:xfrm>
            <a:off x="179512" y="5722290"/>
            <a:ext cx="799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ctr" rtl="0"/>
            <a:endParaRPr lang="en-US" dirty="0"/>
          </a:p>
        </p:txBody>
      </p:sp>
      <p:pic>
        <p:nvPicPr>
          <p:cNvPr id="6" name="Picture 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826A9701-C111-4B9D-8C30-D617C7F2E4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93" y="2338222"/>
            <a:ext cx="5228665" cy="2106819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71A53F61-D91B-45F1-9909-53032A915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89528"/>
            <a:ext cx="2591025" cy="20804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646ACD-B335-4F62-A84D-2BDDF7581B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029" y="2620988"/>
            <a:ext cx="2145920" cy="162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7356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6831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6473" y="980728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  Story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 calculation in Y :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 : 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B32CD-CAB8-441A-B4C5-D51271B4491B}"/>
              </a:ext>
            </a:extLst>
          </p:cNvPr>
          <p:cNvSpPr txBox="1"/>
          <p:nvPr/>
        </p:nvSpPr>
        <p:spPr>
          <a:xfrm>
            <a:off x="179512" y="5722290"/>
            <a:ext cx="799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ctr" rtl="0"/>
            <a:endParaRPr lang="en-US" dirty="0"/>
          </a:p>
        </p:txBody>
      </p:sp>
      <p:pic>
        <p:nvPicPr>
          <p:cNvPr id="5" name="Picture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A742E561-65F9-4499-91FE-CDD6F0A53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27" y="2290894"/>
            <a:ext cx="5348209" cy="2166579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F6A966E8-81C0-40F6-B772-BCCC289DD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350706"/>
            <a:ext cx="2705334" cy="223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49598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6831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6473" y="980728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  Check horizontal irregularity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In X direction: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ratio between δ max and δ avg = 1.325 → Ax = 1.22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torsion irregularity exist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the eccentricity in X direction = 0.05 *1.22 = 0.061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In Y direction:</a:t>
            </a:r>
          </a:p>
          <a:p>
            <a:pPr marL="0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ratio between δ max and δ avg = 1.46 → Ax= 1.48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extreme torsion irregularity exist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the eccentricity in Y direction = 0.05 *1.48= 0.074                                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iagram, text&#10;&#10;Description automatically generated with medium confidence">
            <a:extLst>
              <a:ext uri="{FF2B5EF4-FFF2-40B4-BE49-F238E27FC236}">
                <a16:creationId xmlns:a16="http://schemas.microsoft.com/office/drawing/2014/main" id="{3C46317D-4DFF-4866-8CED-016F9D3E7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1772816"/>
            <a:ext cx="1503609" cy="99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9931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6831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516561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   Effect of p-delta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Px represented this load combination : Ev + D+SD+ L+EQ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X: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B32CD-CAB8-441A-B4C5-D51271B4491B}"/>
              </a:ext>
            </a:extLst>
          </p:cNvPr>
          <p:cNvSpPr txBox="1"/>
          <p:nvPr/>
        </p:nvSpPr>
        <p:spPr>
          <a:xfrm>
            <a:off x="179512" y="5722290"/>
            <a:ext cx="799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/>
              <a:t>The values of θ in X direction less than 0.1 → neglect effect of P-delta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D25AA3B-10AB-4C69-9D1A-9715248A21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0292"/>
            <a:ext cx="1980839" cy="820762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77F394F-A89F-45B5-AD53-3A38599949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163234"/>
            <a:ext cx="4782998" cy="255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4803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6831"/>
            <a:ext cx="8229600" cy="99412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6473" y="980728"/>
            <a:ext cx="8229600" cy="55892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   Effect of p-delta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</a:p>
          <a:p>
            <a:pPr marL="0" indent="0" algn="l" rtl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Y 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B32CD-CAB8-441A-B4C5-D51271B4491B}"/>
              </a:ext>
            </a:extLst>
          </p:cNvPr>
          <p:cNvSpPr txBox="1"/>
          <p:nvPr/>
        </p:nvSpPr>
        <p:spPr>
          <a:xfrm>
            <a:off x="179512" y="5722290"/>
            <a:ext cx="799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/>
              <a:t>The values of θ in Y direction less than 0.1 → neglect effect of P-delta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D25AA3B-10AB-4C69-9D1A-9715248A21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74850"/>
            <a:ext cx="1980839" cy="820762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ABEB5C2A-7C56-4CD1-85F1-B2F4DDE280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216835"/>
            <a:ext cx="4809670" cy="250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8528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2000" dirty="0"/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 check:</a:t>
            </a:r>
          </a:p>
          <a:p>
            <a:pPr lvl="1" algn="l">
              <a:buClr>
                <a:srgbClr val="C00000"/>
              </a:buClr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To ensure that the load will be distributed in an expected way to structural elements such as slabs, beams and columns. </a:t>
            </a:r>
          </a:p>
          <a:p>
            <a:pPr algn="l">
              <a:buClr>
                <a:srgbClr val="C00000"/>
              </a:buCl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buClr>
                <a:srgbClr val="C00000"/>
              </a:buClr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Slab check.</a:t>
            </a:r>
          </a:p>
          <a:p>
            <a:pPr lvl="1" algn="l">
              <a:buClr>
                <a:srgbClr val="C00000"/>
              </a:buClr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Beam check. </a:t>
            </a:r>
          </a:p>
          <a:p>
            <a:pPr lvl="1" algn="l">
              <a:buClr>
                <a:srgbClr val="C00000"/>
              </a:buClr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Column check.</a:t>
            </a:r>
          </a:p>
          <a:p>
            <a:pPr lvl="1" algn="l">
              <a:buClr>
                <a:srgbClr val="C00000"/>
              </a:buClr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buClr>
                <a:srgbClr val="C00000"/>
              </a:buClr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:All check from live load </a:t>
            </a:r>
            <a:endParaRPr lang="ar-J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2811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000" dirty="0"/>
              <a:t>1- Slab check:</a:t>
            </a:r>
          </a:p>
          <a:p>
            <a:pPr marL="0" indent="0" algn="l">
              <a:buNone/>
            </a:pPr>
            <a:r>
              <a:rPr lang="en-US" sz="2000" dirty="0"/>
              <a:t>in X-direction:</a:t>
            </a:r>
          </a:p>
          <a:p>
            <a:pPr marL="0" indent="0" algn="l">
              <a:buNone/>
            </a:pPr>
            <a:r>
              <a:rPr lang="en-US" sz="2000" dirty="0"/>
              <a:t>Manual result: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5157B31-C8C1-4D75-88A4-E2B922914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50" y="2927087"/>
            <a:ext cx="5726492" cy="2172652"/>
          </a:xfrm>
          <a:prstGeom prst="rect">
            <a:avLst/>
          </a:prstGeom>
        </p:spPr>
      </p:pic>
      <p:pic>
        <p:nvPicPr>
          <p:cNvPr id="8" name="Picture 7" descr="A picture containing green, clock, net&#10;&#10;Description automatically generated">
            <a:extLst>
              <a:ext uri="{FF2B5EF4-FFF2-40B4-BE49-F238E27FC236}">
                <a16:creationId xmlns:a16="http://schemas.microsoft.com/office/drawing/2014/main" id="{C59B1263-8ED0-41CE-BF97-FDC24D063F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271" y="3573016"/>
            <a:ext cx="3650079" cy="316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58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9909"/>
            <a:ext cx="8229600" cy="4785395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result: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4F9AFE96-DC14-418E-8C3C-612BF9D364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0"/>
          <a:stretch/>
        </p:blipFill>
        <p:spPr>
          <a:xfrm>
            <a:off x="323528" y="2522909"/>
            <a:ext cx="7499176" cy="184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175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1268760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</a:t>
            </a:r>
            <a:r>
              <a:rPr lang="en-US" sz="2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Plans.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83568" y="1916832"/>
            <a:ext cx="154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1D80F7C6-68C5-4EF9-930C-CED4096410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18" y="2328863"/>
            <a:ext cx="6165473" cy="407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2670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417638"/>
            <a:ext cx="8229600" cy="4525963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Slab check: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Y-direction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result</a:t>
            </a:r>
            <a:r>
              <a:rPr lang="en-US" sz="2000" dirty="0"/>
              <a:t>: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5157B31-C8C1-4D75-88A4-E2B922914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39"/>
          <a:stretch/>
        </p:blipFill>
        <p:spPr>
          <a:xfrm>
            <a:off x="183377" y="2783923"/>
            <a:ext cx="5726492" cy="1554787"/>
          </a:xfrm>
          <a:prstGeom prst="rect">
            <a:avLst/>
          </a:prstGeom>
        </p:spPr>
      </p:pic>
      <p:pic>
        <p:nvPicPr>
          <p:cNvPr id="6" name="Picture 5" descr="Logo&#10;&#10;Description automatically generated with low confidence">
            <a:extLst>
              <a:ext uri="{FF2B5EF4-FFF2-40B4-BE49-F238E27FC236}">
                <a16:creationId xmlns:a16="http://schemas.microsoft.com/office/drawing/2014/main" id="{6CCBC3E3-50D4-4F51-95B3-30AFDA68A6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38" y="4520364"/>
            <a:ext cx="4029875" cy="1266532"/>
          </a:xfrm>
          <a:prstGeom prst="rect">
            <a:avLst/>
          </a:prstGeom>
        </p:spPr>
      </p:pic>
      <p:pic>
        <p:nvPicPr>
          <p:cNvPr id="9" name="Picture 8" descr="A picture containing window, clock, green, net&#10;&#10;Description automatically generated">
            <a:extLst>
              <a:ext uri="{FF2B5EF4-FFF2-40B4-BE49-F238E27FC236}">
                <a16:creationId xmlns:a16="http://schemas.microsoft.com/office/drawing/2014/main" id="{587C129D-A3A9-4F2F-B19F-866DA73295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140968"/>
            <a:ext cx="3484998" cy="351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8110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9909"/>
            <a:ext cx="8229600" cy="4785395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result:</a:t>
            </a:r>
          </a:p>
          <a:p>
            <a:pPr marL="0" indent="0" algn="l">
              <a:buNone/>
            </a:pP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8E4CD098-52EC-467A-9022-336BAB26A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341974"/>
            <a:ext cx="7571184" cy="187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84130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Column check</a:t>
            </a:r>
            <a:r>
              <a:rPr lang="en-US" sz="2000" dirty="0"/>
              <a:t>:</a:t>
            </a:r>
          </a:p>
          <a:p>
            <a:pPr marL="0" indent="0" algn="l">
              <a:buNone/>
            </a:pPr>
            <a:endParaRPr lang="ar-J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D5A4478F-3852-4ED6-AF34-6ED926496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88" y="2636912"/>
            <a:ext cx="5162636" cy="2482526"/>
          </a:xfrm>
          <a:prstGeom prst="rect">
            <a:avLst/>
          </a:prstGeom>
        </p:spPr>
      </p:pic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48A001E5-0E92-4CD6-95DA-9E3B37211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995" y="2025712"/>
            <a:ext cx="2493591" cy="430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1311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000" dirty="0"/>
              <a:t>- Deflection check: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ar-JO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3141787"/>
            <a:ext cx="8305800" cy="29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مستطيل 8"/>
          <p:cNvSpPr/>
          <p:nvPr/>
        </p:nvSpPr>
        <p:spPr>
          <a:xfrm>
            <a:off x="1259632" y="2420888"/>
            <a:ext cx="6109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From ACI 318 Table 9.5(b) maximum permissible deflections.</a:t>
            </a:r>
            <a:endParaRPr lang="ar-JO" b="1" dirty="0"/>
          </a:p>
        </p:txBody>
      </p:sp>
    </p:spTree>
    <p:extLst>
      <p:ext uri="{BB962C8B-B14F-4D97-AF65-F5344CB8AC3E}">
        <p14:creationId xmlns:p14="http://schemas.microsoft.com/office/powerpoint/2010/main" val="207882926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en-US" sz="2000" dirty="0"/>
              <a:t>Deflection check:</a:t>
            </a:r>
            <a:endParaRPr lang="ar-SA" sz="2000" dirty="0"/>
          </a:p>
          <a:p>
            <a:pPr algn="l">
              <a:buFontTx/>
              <a:buChar char="-"/>
            </a:pPr>
            <a:endParaRPr lang="en-US" sz="2000" dirty="0"/>
          </a:p>
        </p:txBody>
      </p:sp>
      <p:pic>
        <p:nvPicPr>
          <p:cNvPr id="6" name="Picture 5" descr="Text, letter&#10;&#10;Description automatically generated">
            <a:extLst>
              <a:ext uri="{FF2B5EF4-FFF2-40B4-BE49-F238E27FC236}">
                <a16:creationId xmlns:a16="http://schemas.microsoft.com/office/drawing/2014/main" id="{AF17EB00-F745-41B0-8935-AA24860040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32856"/>
            <a:ext cx="5904656" cy="2045620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2900C524-C904-4727-A68A-10A76EAAE2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119729"/>
            <a:ext cx="5400600" cy="1940841"/>
          </a:xfrm>
          <a:prstGeom prst="rect">
            <a:avLst/>
          </a:prstGeom>
        </p:spPr>
      </p:pic>
      <p:pic>
        <p:nvPicPr>
          <p:cNvPr id="10" name="Picture 9" descr="A picture containing text, fabric&#10;&#10;Description automatically generated">
            <a:extLst>
              <a:ext uri="{FF2B5EF4-FFF2-40B4-BE49-F238E27FC236}">
                <a16:creationId xmlns:a16="http://schemas.microsoft.com/office/drawing/2014/main" id="{64B64C98-7619-4758-98CC-392228F288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521" y="2996952"/>
            <a:ext cx="2674640" cy="209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4887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en-US" sz="2000" dirty="0"/>
              <a:t>Story drift:</a:t>
            </a:r>
            <a:endParaRPr lang="ar-SA" sz="2000" dirty="0"/>
          </a:p>
          <a:p>
            <a:pPr algn="l">
              <a:buFontTx/>
              <a:buChar char="-"/>
            </a:pPr>
            <a:endParaRPr lang="en-US" sz="2000" dirty="0"/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4BFAFB26-3BD7-4960-97B9-887CCD065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97442"/>
            <a:ext cx="6116771" cy="220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6961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en-US" sz="2000" dirty="0"/>
              <a:t>Story drift:</a:t>
            </a:r>
          </a:p>
          <a:p>
            <a:pPr marL="0" indent="0" algn="l">
              <a:buNone/>
            </a:pPr>
            <a:r>
              <a:rPr lang="en-US" sz="2000" dirty="0"/>
              <a:t>In X direction :</a:t>
            </a:r>
          </a:p>
          <a:p>
            <a:pPr marL="0" indent="0" algn="l">
              <a:buNone/>
            </a:pPr>
            <a:endParaRPr lang="en-US" sz="2000" dirty="0"/>
          </a:p>
          <a:p>
            <a:pPr marL="0" indent="0" algn="l">
              <a:buNone/>
            </a:pPr>
            <a:endParaRPr lang="ar-SA" sz="2000" dirty="0"/>
          </a:p>
          <a:p>
            <a:pPr algn="l">
              <a:buFontTx/>
              <a:buChar char="-"/>
            </a:pP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836C24-2251-485C-9116-982EC3DBF92E}"/>
              </a:ext>
            </a:extLst>
          </p:cNvPr>
          <p:cNvSpPr/>
          <p:nvPr/>
        </p:nvSpPr>
        <p:spPr>
          <a:xfrm>
            <a:off x="2843808" y="2564904"/>
            <a:ext cx="72008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1648CD23-6ADB-4E5F-986C-218ACD234C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3067333"/>
            <a:ext cx="5474379" cy="37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59965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en-US" sz="2000" dirty="0"/>
              <a:t>Story drift:</a:t>
            </a:r>
          </a:p>
          <a:p>
            <a:pPr marL="0" indent="0" algn="l">
              <a:buNone/>
            </a:pPr>
            <a:r>
              <a:rPr lang="en-US" sz="2000" dirty="0"/>
              <a:t>In Y direction :</a:t>
            </a:r>
          </a:p>
          <a:p>
            <a:pPr marL="0" indent="0" algn="l">
              <a:buNone/>
            </a:pPr>
            <a:endParaRPr lang="en-US" sz="2000" dirty="0"/>
          </a:p>
          <a:p>
            <a:pPr marL="0" indent="0" algn="l">
              <a:buNone/>
            </a:pPr>
            <a:endParaRPr lang="ar-SA" sz="2000" dirty="0"/>
          </a:p>
          <a:p>
            <a:pPr algn="l">
              <a:buFontTx/>
              <a:buChar char="-"/>
            </a:pP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836C24-2251-485C-9116-982EC3DBF92E}"/>
              </a:ext>
            </a:extLst>
          </p:cNvPr>
          <p:cNvSpPr/>
          <p:nvPr/>
        </p:nvSpPr>
        <p:spPr>
          <a:xfrm>
            <a:off x="2843808" y="2564904"/>
            <a:ext cx="72008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FA7954A9-6D21-4D06-9589-6B7B87DDA4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068960"/>
            <a:ext cx="5616624" cy="373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60970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slab</a:t>
            </a:r>
          </a:p>
          <a:p>
            <a:pPr marL="0" indent="0" algn="l">
              <a:buNone/>
            </a:pPr>
            <a:r>
              <a:rPr lang="en-US" sz="1600" dirty="0"/>
              <a:t>Check for shear: ∅Vc = ∅ 6 * √𝑓`𝑐 * </a:t>
            </a:r>
            <a:r>
              <a:rPr lang="en-US" sz="1600" dirty="0" err="1"/>
              <a:t>bw</a:t>
            </a:r>
            <a:r>
              <a:rPr lang="en-US" sz="1600" dirty="0"/>
              <a:t> * d ∅Vc = 0.75 6 * √40 * 1000 * 210 = 166 KN</a:t>
            </a:r>
          </a:p>
          <a:p>
            <a:pPr marL="0" indent="0" algn="l">
              <a:buNone/>
            </a:pPr>
            <a:endParaRPr kumimoji="0" lang="en-US" sz="2800" b="1" i="0" u="none" strike="noStrike" kern="1200" cap="none" spc="0" normalizeH="0" baseline="0" noProof="0" dirty="0">
              <a:ln w="3175" cmpd="sng"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ar-SA" sz="2000" dirty="0"/>
          </a:p>
          <a:p>
            <a:pPr algn="l">
              <a:buFontTx/>
              <a:buChar char="-"/>
            </a:pPr>
            <a:endParaRPr lang="en-US" sz="2000" dirty="0"/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BB2E6CF8-97BA-C4FD-16B7-65AF147C72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663351"/>
              </p:ext>
            </p:extLst>
          </p:nvPr>
        </p:nvGraphicFramePr>
        <p:xfrm>
          <a:off x="1331640" y="2708920"/>
          <a:ext cx="6096000" cy="2768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4092680438"/>
                    </a:ext>
                  </a:extLst>
                </a:gridCol>
                <a:gridCol w="3071664">
                  <a:extLst>
                    <a:ext uri="{9D8B030D-6E8A-4147-A177-3AD203B41FA5}">
                      <a16:colId xmlns:a16="http://schemas.microsoft.com/office/drawing/2014/main" val="983759235"/>
                    </a:ext>
                  </a:extLst>
                </a:gridCol>
              </a:tblGrid>
              <a:tr h="514856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Ultimate shear(</a:t>
                      </a: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774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1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276474"/>
                  </a:ext>
                </a:extLst>
              </a:tr>
              <a:tr h="39964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57.5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103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396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floor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102.3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208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Sixth floor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71.3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37988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BD8AB44-41E6-89F4-2414-D08B9526E676}"/>
              </a:ext>
            </a:extLst>
          </p:cNvPr>
          <p:cNvSpPr txBox="1"/>
          <p:nvPr/>
        </p:nvSpPr>
        <p:spPr>
          <a:xfrm>
            <a:off x="22496" y="584012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∴ No Need for shear reinforcement. </a:t>
            </a:r>
          </a:p>
        </p:txBody>
      </p:sp>
    </p:spTree>
    <p:extLst>
      <p:ext uri="{BB962C8B-B14F-4D97-AF65-F5344CB8AC3E}">
        <p14:creationId xmlns:p14="http://schemas.microsoft.com/office/powerpoint/2010/main" val="390534713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90472" y="1556792"/>
                <a:ext cx="8229600" cy="489654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kumimoji="0" lang="en-US" sz="2800" b="1" i="0" u="none" strike="noStrike" kern="1200" cap="none" spc="0" normalizeH="0" baseline="0" noProof="0" dirty="0">
                    <a:ln w="3175" cmpd="sng">
                      <a:noFill/>
                    </a:ln>
                    <a:effectLst/>
                    <a:uLnTx/>
                    <a:uFillTx/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Design of slab</a:t>
                </a:r>
              </a:p>
              <a:p>
                <a:pPr algn="l">
                  <a:buFontTx/>
                  <a:buChar char="-"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Using ETABS software, the positive and negative  moment value was taken</a:t>
                </a:r>
              </a:p>
              <a:p>
                <a:pPr algn="l">
                  <a:buFontTx/>
                  <a:buChar char="-"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example :</a:t>
                </a:r>
              </a:p>
              <a:p>
                <a:pPr algn="l">
                  <a:buFontTx/>
                  <a:buChar char="-"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Maximum positive Moment (M11) in basement 2 = 33 KN/m </a:t>
                </a:r>
              </a:p>
              <a:p>
                <a:pPr marL="285750" lvl="0" indent="-285750" algn="l" defTabSz="457200" rtl="0">
                  <a:lnSpc>
                    <a:spcPct val="150000"/>
                  </a:lnSpc>
                  <a:spcAft>
                    <a:spcPts val="600"/>
                  </a:spcAft>
                  <a:buClr>
                    <a:srgbClr val="30ACEC">
                      <a:lumMod val="75000"/>
                    </a:srgbClr>
                  </a:buClr>
                  <a:buSzPct val="145000"/>
                  <a:buFont typeface="Arial"/>
                  <a:buChar char="•"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𝜌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m:rPr>
                        <m:nor/>
                      </m:rPr>
                      <a:rPr lang="en-US" sz="1800"/>
                      <m:t>2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p>
                    </m:sSup>
                  </m:oMath>
                </a14:m>
                <a:endPara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rbel" panose="020B0503020204020204"/>
                  <a:ea typeface="+mn-ea"/>
                  <a:cs typeface="+mn-cs"/>
                </a:endParaRPr>
              </a:p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rgbClr val="30ACEC">
                      <a:lumMod val="75000"/>
                    </a:srgbClr>
                  </a:buClr>
                  <a:buSzPct val="145000"/>
                  <a:buFont typeface="Arial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2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p>
                    </m:sSup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1000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210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420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𝑚𝑚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       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rgbClr val="30ACEC">
                      <a:lumMod val="75000"/>
                    </a:srgbClr>
                  </a:buClr>
                  <a:buSzPct val="145000"/>
                  <a:buFont typeface="Arial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𝑚𝑖𝑛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8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p>
                    </m:sSup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1000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250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450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𝑚𝑚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 </a:t>
                </a:r>
              </a:p>
              <a:p>
                <a:pPr marL="285750" lvl="0" indent="-285750" algn="l" defTabSz="457200" rtl="0">
                  <a:lnSpc>
                    <a:spcPct val="150000"/>
                  </a:lnSpc>
                  <a:spcAft>
                    <a:spcPts val="600"/>
                  </a:spcAft>
                  <a:buClr>
                    <a:srgbClr val="30ACEC">
                      <a:lumMod val="75000"/>
                    </a:srgbClr>
                  </a:buClr>
                  <a:buSzPct val="145000"/>
                  <a:buFont typeface="Arial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&lt;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𝑚𝑖𝑛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𝑢𝑠𝑒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450</m:t>
                    </m:r>
                    <m:sSup>
                      <m:sSupPr>
                        <m:ctrlPr>
                          <a:rPr lang="en-US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marL="285750" lvl="0" indent="-285750" algn="l" defTabSz="457200" rtl="0">
                  <a:lnSpc>
                    <a:spcPct val="150000"/>
                  </a:lnSpc>
                  <a:spcAft>
                    <a:spcPts val="600"/>
                  </a:spcAft>
                  <a:buClr>
                    <a:srgbClr val="30ACEC">
                      <a:lumMod val="75000"/>
                    </a:srgbClr>
                  </a:buClr>
                  <a:buSzPct val="145000"/>
                  <a:buFont typeface="Arial"/>
                  <a:buChar char="•"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0472" y="1556792"/>
                <a:ext cx="8229600" cy="4896544"/>
              </a:xfrm>
              <a:blipFill>
                <a:blip r:embed="rId2"/>
                <a:stretch>
                  <a:fillRect l="-1111" t="-1244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2640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1268760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</a:t>
            </a:r>
            <a:r>
              <a:rPr lang="en-US" sz="2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Plans.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83568" y="1916832"/>
            <a:ext cx="1244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First floor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E159DE5-CC78-48FB-A57A-B2D0C153B4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84" y="2411016"/>
            <a:ext cx="6117232" cy="406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56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0472" y="1556792"/>
            <a:ext cx="8229600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slab</a:t>
            </a:r>
          </a:p>
          <a:p>
            <a:pPr marL="285750" lvl="0" indent="-285750" algn="l" defTabSz="457200" rtl="0">
              <a:lnSpc>
                <a:spcPct val="15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for the slabs is shown in Table below. </a:t>
            </a:r>
          </a:p>
          <a:p>
            <a:pPr marL="285750" lvl="0" indent="-285750" algn="l" defTabSz="457200" rtl="0">
              <a:lnSpc>
                <a:spcPct val="15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5EE968B7-5959-7566-6877-012AFA977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732891"/>
            <a:ext cx="6591871" cy="2945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4004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0472" y="1556792"/>
            <a:ext cx="8229600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slab</a:t>
            </a:r>
          </a:p>
          <a:p>
            <a:pPr marL="0" lvl="0" indent="0" algn="l" defTabSz="457200" rtl="0">
              <a:lnSpc>
                <a:spcPct val="15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reinforcement for the slab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F0E77F6C-A86D-7D94-447E-6A80ED818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16458"/>
            <a:ext cx="4176464" cy="244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8750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2"/>
            <a:ext cx="8324536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lang="en-US" sz="20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General :</a:t>
            </a:r>
          </a:p>
          <a:p>
            <a:pPr marL="0" indent="0" algn="l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ACI 318-14 There is a set of specifications and conditions that must apply to beams in order to be designated as special beams They will all be mentioned in this section .</a:t>
            </a:r>
            <a:endParaRPr lang="en-US" sz="2800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1800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18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Dimensions limits :</a:t>
            </a:r>
          </a:p>
          <a:p>
            <a:pPr marL="0" indent="0" algn="l">
              <a:buNone/>
            </a:pPr>
            <a:r>
              <a:rPr lang="en-US" sz="1800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</a:t>
            </a:r>
            <a:r>
              <a:rPr lang="en-US" sz="1600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Clear span ℓn shall be at least 4d </a:t>
            </a:r>
          </a:p>
          <a:p>
            <a:pPr marL="0" indent="0" algn="l">
              <a:buNone/>
            </a:pPr>
            <a:r>
              <a:rPr lang="en-US" sz="1600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 Width </a:t>
            </a:r>
            <a:r>
              <a:rPr lang="en-US" sz="1600" dirty="0" err="1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bw</a:t>
            </a:r>
            <a:r>
              <a:rPr lang="en-US" sz="1600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shall be at least the lesser of 0.3h and 250 mm.</a:t>
            </a:r>
          </a:p>
          <a:p>
            <a:pPr marL="0" indent="0" algn="l">
              <a:buNone/>
            </a:pPr>
            <a:r>
              <a:rPr lang="en-US" sz="1600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3. Projection of the beam width beyond the width of the supporting column on each side shall not exceed the lesser of c2 and 0.75c1.</a:t>
            </a:r>
          </a:p>
          <a:p>
            <a:pPr marL="0" indent="0" algn="l">
              <a:buNone/>
            </a:pPr>
            <a:r>
              <a:rPr lang="en-US" sz="1600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en-US" sz="2800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kumimoji="0" lang="en-US" sz="2800" b="1" i="0" u="none" strike="noStrike" kern="1200" cap="none" spc="0" normalizeH="0" baseline="0" noProof="0" dirty="0">
              <a:ln w="3175" cmpd="sng"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72256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2"/>
            <a:ext cx="8324536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lang="en-US" sz="20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General :</a:t>
            </a:r>
          </a:p>
          <a:p>
            <a:pPr marL="0" indent="0" algn="l">
              <a:buNone/>
            </a:pPr>
            <a:r>
              <a:rPr lang="en-US" sz="20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Shear strength </a:t>
            </a:r>
          </a:p>
          <a:p>
            <a:pPr marL="0" indent="0" algn="l">
              <a:buNone/>
            </a:pPr>
            <a:r>
              <a:rPr lang="en-US" sz="1600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en-US" sz="2800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kumimoji="0" lang="en-US" sz="2800" b="1" i="0" u="none" strike="noStrike" kern="1200" cap="none" spc="0" normalizeH="0" baseline="0" noProof="0" dirty="0">
              <a:ln w="3175" cmpd="sng"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89574D1-392F-5296-D699-3648E6FC38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996952"/>
            <a:ext cx="7296407" cy="218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81621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2"/>
            <a:ext cx="8324536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lang="en-US" sz="20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General :</a:t>
            </a:r>
          </a:p>
          <a:p>
            <a:pPr marL="0" indent="0" algn="l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reinforcement :</a:t>
            </a:r>
          </a:p>
          <a:p>
            <a:pPr marL="0" indent="0" algn="l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Beams shall have at least two continuous bars at both top and bottom faces. At any section, for top as well as for bottom reinforcement and the reinforcement ratio ρ shall not exceed 0.025.</a:t>
            </a:r>
          </a:p>
          <a:p>
            <a:pPr marL="0" indent="0" algn="l">
              <a:buNone/>
            </a:pPr>
            <a:r>
              <a:rPr kumimoji="0" lang="en-US" sz="1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Splicing :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Lap splices shall not be used in these locations :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1- Within the joints. 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2- Within a distance of twice the beam depth from the face of the joint.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3- Within a distance of twice the beam depth from critical sections where flexural yielding is likely to occur as a result of lateral displacements beyond the elastic range of behavior.</a:t>
            </a:r>
          </a:p>
          <a:p>
            <a:pPr marL="0" indent="0" algn="l">
              <a:buNone/>
            </a:pPr>
            <a:endParaRPr kumimoji="0" lang="en-US" sz="1800" i="0" u="none" strike="noStrike" kern="1200" cap="none" spc="0" normalizeH="0" baseline="0" noProof="0" dirty="0">
              <a:ln w="3175" cmpd="sng"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99607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2"/>
            <a:ext cx="8324536" cy="489654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lang="en-US" sz="20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General :</a:t>
            </a:r>
          </a:p>
          <a:p>
            <a:pPr marL="0" indent="0" algn="l">
              <a:buNone/>
            </a:pPr>
            <a:r>
              <a:rPr kumimoji="0" lang="en-US" sz="1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Transverse reinforcement: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The first hoop shall be located not more than 5 cm from the face of a supporting column.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Hoops shall be provided in the following regions of a beam: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1- Over a length equal to twice the beam depth measured from the face of the supporting column toward midspan, at both ends of the beam.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2- Over lengths equal to twice the beam depth on both sides of a section where flexural yielding is likely to occur as a result of lateral displacements beyond the elastic range of behavior.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Spacing of the hoops shall not exceed the least of: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1- d/4 .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2- Six times the diameter of the smallest primary flexural reinforcing bars .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3- 150 mm.</a:t>
            </a:r>
          </a:p>
        </p:txBody>
      </p:sp>
    </p:spTree>
    <p:extLst>
      <p:ext uri="{BB962C8B-B14F-4D97-AF65-F5344CB8AC3E}">
        <p14:creationId xmlns:p14="http://schemas.microsoft.com/office/powerpoint/2010/main" val="71465520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2"/>
            <a:ext cx="8324536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lang="en-US" sz="20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General :</a:t>
            </a:r>
          </a:p>
          <a:p>
            <a:pPr marL="0" indent="0" algn="l">
              <a:buNone/>
            </a:pPr>
            <a:r>
              <a:rPr kumimoji="0" lang="en-US" sz="1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Transverse reinforcement: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Where hoops are not required, stirrups with seismic hooks at both ends shall be spaced at a distance not more than d/2 throughout the length of the beam.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✓ Maximum spacing between bars not restrained by legs of hoops =150 mm.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✓ Maximum spacing between bars restrained by legs of hoops = 350 mm .</a:t>
            </a:r>
          </a:p>
          <a:p>
            <a:pPr marL="0" indent="0" algn="l">
              <a:buNone/>
            </a:pPr>
            <a:r>
              <a:rPr kumimoji="0" lang="en-US" sz="1800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✓ Extension of hoops = 6db &gt;150 mm.</a:t>
            </a:r>
          </a:p>
          <a:p>
            <a:pPr marL="0" indent="0" algn="l">
              <a:buNone/>
            </a:pPr>
            <a:endParaRPr kumimoji="0" lang="en-US" sz="1800" i="0" u="none" strike="noStrike" kern="1200" cap="none" spc="0" normalizeH="0" baseline="0" noProof="0" dirty="0">
              <a:ln w="3175" cmpd="sng"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65442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2"/>
            <a:ext cx="8324536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lang="en-US" sz="2000" b="1" dirty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General :</a:t>
            </a:r>
          </a:p>
          <a:p>
            <a:pPr marL="0" indent="0" algn="l">
              <a:buNone/>
            </a:pPr>
            <a:r>
              <a:rPr lang="en-US" sz="1800" b="1" dirty="0"/>
              <a:t>The development length </a:t>
            </a:r>
          </a:p>
          <a:p>
            <a:pPr marL="0" indent="0" algn="l">
              <a:buNone/>
            </a:pPr>
            <a:endParaRPr lang="en-US" sz="2800" b="1" dirty="0"/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93F518E-82D1-DE1F-4E52-D279AD0CEE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24944"/>
            <a:ext cx="6408712" cy="356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20779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2"/>
            <a:ext cx="8324536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design verification:</a:t>
            </a:r>
          </a:p>
          <a:p>
            <a:pPr marL="0" indent="0" algn="l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check was done on beam B8 which is located in the second floor:</a:t>
            </a:r>
          </a:p>
          <a:p>
            <a:pPr marL="0" indent="0" algn="l">
              <a:buNone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This beam has a length of 4.3m and the dimensions for the cross section are 400 mm in width and 700 mm in depth (d=640 mm).</a:t>
            </a:r>
          </a:p>
          <a:p>
            <a:pPr marL="0" indent="0" algn="l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Flexure Design Verification: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negative ultimate moment for the design = 216.5kN.m</a:t>
            </a:r>
          </a:p>
          <a:p>
            <a:pPr marL="0" indent="0" algn="l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A9ABC8DA-1744-3DCA-FE6D-E5D0A6762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713" y="4587096"/>
            <a:ext cx="5753599" cy="16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5507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2"/>
            <a:ext cx="8324536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design verification:</a:t>
            </a:r>
          </a:p>
          <a:p>
            <a:pPr marL="0" indent="0" algn="l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C5B026E7-116F-8DDB-2B95-859AEC17D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2857105"/>
            <a:ext cx="724580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40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Description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1268760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● </a:t>
            </a:r>
            <a:r>
              <a:rPr lang="en-US" sz="2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Plans.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83568" y="1916832"/>
            <a:ext cx="1475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EDF3F64-B265-4C8F-8C08-C981BB086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11016"/>
            <a:ext cx="6048672" cy="402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1215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2"/>
            <a:ext cx="8324536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design verification:</a:t>
            </a:r>
          </a:p>
          <a:p>
            <a:pPr marL="0" indent="0" algn="l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verification :</a:t>
            </a:r>
          </a:p>
          <a:p>
            <a:pPr marL="0" indent="0" algn="l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3E4BC684-B1F3-0C1C-0BC5-579E292468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31" y="3065907"/>
            <a:ext cx="5997460" cy="1386960"/>
          </a:xfrm>
          <a:prstGeom prst="rect">
            <a:avLst/>
          </a:prstGeom>
        </p:spPr>
      </p:pic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C44CB552-0671-0535-AD5B-8040D18D11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421021"/>
            <a:ext cx="5925452" cy="17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48794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9732" y="1268760"/>
            <a:ext cx="8324536" cy="531460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Sample of calculation in B1 </a:t>
            </a:r>
          </a:p>
          <a:p>
            <a:pPr marL="0" indent="0" algn="l">
              <a:buNone/>
            </a:pPr>
            <a:r>
              <a:rPr kumimoji="0" lang="en-US" sz="16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Longitudinal Reinforcement: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Bottom Steel: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= 892mm2 → use 4Ø18.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Top1 Steel: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= 1643 mm → use 4Ø25.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Top2 Steel: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= 1448 mm2 → use 3Ø25.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❖ Development Lengths: </a:t>
            </a:r>
          </a:p>
          <a:p>
            <a:pPr marL="0" indent="0" algn="l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3C9D00BC-B6DF-4EB7-E900-2D54341B5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74" y="5406523"/>
            <a:ext cx="3554562" cy="12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10628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9732" y="1268760"/>
            <a:ext cx="8324536" cy="531460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Sample of calculation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reinforcement :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Assume one stirrup Ø12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 = 2*113 = 226 mm2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226/1.162 = 195 mm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spacing between hoops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160mm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108 mm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150 mm.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(s) = 100 mm over a length equal twice depth of beam form joint = 1.4 m</a:t>
            </a:r>
          </a:p>
          <a:p>
            <a:pPr marL="0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1Ø12 / 100 mm</a:t>
            </a:r>
          </a:p>
          <a:p>
            <a:pPr marL="0" indent="0" algn="l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other places select (S) = 300 mm = d/2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71558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9732" y="1268760"/>
            <a:ext cx="8324536" cy="53146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Longitudinal section in beam 1.</a:t>
            </a:r>
          </a:p>
          <a:p>
            <a:pPr marL="0" indent="0" algn="l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4C0DA3C8-92A0-347A-D9D4-8CB7DF9F6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780928"/>
            <a:ext cx="6912768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8313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  <a:endParaRPr lang="ar-J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9732" y="1268760"/>
            <a:ext cx="8324536" cy="53146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of beams </a:t>
            </a:r>
          </a:p>
          <a:p>
            <a:pPr marL="0" indent="0" algn="l">
              <a:buNone/>
            </a:pPr>
            <a:r>
              <a:rPr kumimoji="0" lang="en-US" sz="2800" b="1" i="0" u="none" strike="noStrike" kern="1200" cap="none" spc="0" normalizeH="0" baseline="0" noProof="0" dirty="0">
                <a:ln w="3175" cmpd="sng"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Crosse section in beam 1.</a:t>
            </a:r>
          </a:p>
          <a:p>
            <a:pPr marL="0" indent="0" algn="l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F9E3D5C1-33C2-6478-0340-4213E05EA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20888"/>
            <a:ext cx="3744416" cy="39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8780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1520" y="1933094"/>
                <a:ext cx="8640960" cy="43088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l" rtl="0"/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requirements for the special moment resisting frames According to ACI 318-14:</a:t>
                </a:r>
                <a:endParaRPr lang="ar-SA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l" rtl="0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lvl="0" indent="-285750" algn="l" rtl="0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Dimensional limits</a:t>
                </a:r>
                <a:r>
                  <a:rPr lang="ar-S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l" rtl="0"/>
                <a:endParaRPr lang="ar-SA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l" rtl="0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least dimension ≥ 300 mm. </a:t>
                </a:r>
              </a:p>
              <a:p>
                <a:pPr lvl="0"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shortest dimension / the perpendicular ≥ 0.4.</a:t>
                </a:r>
              </a:p>
              <a:p>
                <a:pPr lvl="0" algn="l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lvl="0" indent="-285750" algn="l" rtl="0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Minimum flexural strength of columns:</a:t>
                </a:r>
              </a:p>
              <a:p>
                <a:pPr lvl="0" algn="l" rtl="0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l" rtl="0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flexural strengths of the columns shall satisfy</a:t>
                </a:r>
                <a:r>
                  <a:rPr lang="en-US" dirty="0"/>
                  <a:t>:</a:t>
                </a:r>
                <a:endParaRPr lang="en-US" dirty="0">
                  <a:effectLst/>
                </a:endParaRPr>
              </a:p>
              <a:p>
                <a:r>
                  <a:rPr lang="en-US" dirty="0"/>
                  <a:t> </a:t>
                </a:r>
                <a:endParaRPr lang="en-US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𝑀𝑛𝑐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≥ 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𝑀𝑛𝑏</m:t>
                      </m:r>
                    </m:oMath>
                  </m:oMathPara>
                </a14:m>
                <a:endParaRPr lang="en-US" dirty="0"/>
              </a:p>
              <a:p>
                <a:pPr lvl="0" algn="l"/>
                <a:endParaRPr lang="en-US" dirty="0"/>
              </a:p>
              <a:p>
                <a:pPr lvl="0" algn="l" rtl="0"/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933094"/>
                <a:ext cx="8640960" cy="4308872"/>
              </a:xfrm>
              <a:prstGeom prst="rect">
                <a:avLst/>
              </a:prstGeom>
              <a:blipFill>
                <a:blip r:embed="rId2"/>
                <a:stretch>
                  <a:fillRect l="-705" t="-7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وان 1"/>
          <p:cNvSpPr txBox="1">
            <a:spLocks/>
          </p:cNvSpPr>
          <p:nvPr/>
        </p:nvSpPr>
        <p:spPr>
          <a:xfrm>
            <a:off x="1398143" y="596597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535652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b="1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87686180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403648" y="614962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535652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b="1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2117788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l" rtl="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reinforcement:</a:t>
            </a:r>
          </a:p>
          <a:p>
            <a:pPr lvl="0" algn="l"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 As = 0.01Ag 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 As=0.06Ag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columns with circular hoops, at least six bars</a:t>
            </a:r>
            <a:r>
              <a:rPr lang="en-US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3138" y="3789718"/>
            <a:ext cx="85253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l" rtl="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reinforcement:</a:t>
            </a:r>
          </a:p>
          <a:p>
            <a:pPr algn="l"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1.) every hoop corner that supports a longitude bar has to make angle ≤ 135     degrees.</a:t>
            </a:r>
          </a:p>
          <a:p>
            <a:pPr algn="l"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2.) spacing between any unsupported bar and supported one ≤ 150mm.        </a:t>
            </a:r>
          </a:p>
          <a:p>
            <a:pPr lvl="0" algn="l"/>
            <a:endParaRPr lang="en-US" dirty="0"/>
          </a:p>
          <a:p>
            <a:pPr algn="l"/>
            <a:r>
              <a:rPr lang="en-US" dirty="0"/>
              <a:t> </a:t>
            </a:r>
          </a:p>
          <a:p>
            <a:pPr lvl="0"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35609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9032" y="1925303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3.) clear distance between any leg of the hoops and the another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≤ 350 mm.  </a:t>
            </a: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4.) if Pu &gt; 0.3Agfc′ or fc′ &gt; 69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every bar on perimeter of the core of the cross section must be supported with corner of hoop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200mm.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1399" y="1350615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b="1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81399" y="3501008"/>
                <a:ext cx="806756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l" rtl="0"/>
                <a:r>
                  <a:rPr lang="en-US" dirty="0"/>
                  <a:t>5.)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Lap splice at mid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transverse reinforcement spacing (S) is      Min of:</a:t>
                </a:r>
              </a:p>
              <a:p>
                <a:pPr algn="l" rtl="0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6×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</a:t>
                </a:r>
              </a:p>
              <a:p>
                <a:pPr algn="l" rtl="0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150mm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99" y="3501008"/>
                <a:ext cx="8067564" cy="923330"/>
              </a:xfrm>
              <a:prstGeom prst="rect">
                <a:avLst/>
              </a:prstGeom>
              <a:blipFill>
                <a:blip r:embed="rId2"/>
                <a:stretch>
                  <a:fillRect l="-680" t="-3947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84067" y="4951756"/>
                <a:ext cx="8064896" cy="1500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6.) The factors 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kf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</a:t>
                </a:r>
              </a:p>
              <a:p>
                <a:pPr lvl="0" algn="l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     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𝐾𝑓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fc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25000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, 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fc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𝑝𝑠𝑖</m:t>
                    </m:r>
                  </m:oMath>
                </a14:m>
                <a:endPara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𝐾𝑛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𝑛𝑙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/(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𝑛𝑙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67" y="4951756"/>
                <a:ext cx="8064896" cy="1500988"/>
              </a:xfrm>
              <a:prstGeom prst="rect">
                <a:avLst/>
              </a:prstGeom>
              <a:blipFill>
                <a:blip r:embed="rId3"/>
                <a:stretch>
                  <a:fillRect l="-605" t="-2024" b="-1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837157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403648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3253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b="1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080" y="1980392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l" rtl="0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reinforcement shall extend over ℓo from each joint face</a:t>
            </a:r>
          </a:p>
          <a:p>
            <a:pPr lvl="0" algn="l"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ℓo = max of: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d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1/6 clear span of the column 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450mm.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8084" y="3890918"/>
                <a:ext cx="8208912" cy="2653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0" indent="-285750" algn="l" rtl="0">
                  <a:buFont typeface="Wingdings" panose="05000000000000000000" pitchFamily="2" charset="2"/>
                  <a:buChar char="ü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Transverse reinforcement spacing;</a:t>
                </a:r>
              </a:p>
              <a:p>
                <a:pPr lvl="0" algn="l" rtl="0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Min of:</a:t>
                </a:r>
              </a:p>
              <a:p>
                <a:pPr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(a) 1/4 of the Min dimension </a:t>
                </a:r>
              </a:p>
              <a:p>
                <a:pPr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(b) 6×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</a:t>
                </a:r>
              </a:p>
              <a:p>
                <a:pPr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(c) So in (inch):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𝑆𝑜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Note: 100mm ≤ So ≤ 125mm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84" y="3890918"/>
                <a:ext cx="8208912" cy="2653675"/>
              </a:xfrm>
              <a:prstGeom prst="rect">
                <a:avLst/>
              </a:prstGeom>
              <a:blipFill>
                <a:blip r:embed="rId2"/>
                <a:stretch>
                  <a:fillRect l="-445" t="-1147" b="-25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908112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hp\Pictures\Screenshots\Screenshot (444)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26057" r="48671" b="6277"/>
          <a:stretch/>
        </p:blipFill>
        <p:spPr bwMode="auto">
          <a:xfrm>
            <a:off x="1067308" y="2204864"/>
            <a:ext cx="6120679" cy="43818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عنوان 1"/>
          <p:cNvSpPr txBox="1">
            <a:spLocks/>
          </p:cNvSpPr>
          <p:nvPr/>
        </p:nvSpPr>
        <p:spPr>
          <a:xfrm>
            <a:off x="1259632" y="404664"/>
            <a:ext cx="6347713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3D-Modeling and Analysis</a:t>
            </a:r>
          </a:p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  <a:endParaRPr lang="ar-JO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399" y="1350615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b="1" dirty="0">
                <a:ln w="3175" cmpd="sng"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797174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l" rtl="0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Amount of transverse reinforcement</a:t>
            </a:r>
            <a:r>
              <a:rPr lang="en-US" dirty="0"/>
              <a:t>:</a:t>
            </a:r>
          </a:p>
          <a:p>
            <a:pPr lvl="0" algn="l" rtl="0"/>
            <a:endParaRPr lang="en-US" dirty="0"/>
          </a:p>
          <a:p>
            <a:pPr lvl="0"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0539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9201</TotalTime>
  <Words>5944</Words>
  <Application>Microsoft Office PowerPoint</Application>
  <PresentationFormat>On-screen Show (4:3)</PresentationFormat>
  <Paragraphs>1052</Paragraphs>
  <Slides>146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146</vt:i4>
      </vt:variant>
    </vt:vector>
  </HeadingPairs>
  <TitlesOfParts>
    <vt:vector size="160" baseType="lpstr">
      <vt:lpstr>Aldhabi</vt:lpstr>
      <vt:lpstr>Arial</vt:lpstr>
      <vt:lpstr>Calibri</vt:lpstr>
      <vt:lpstr>Cambria Math</vt:lpstr>
      <vt:lpstr>Corbel</vt:lpstr>
      <vt:lpstr>FreeSerif</vt:lpstr>
      <vt:lpstr>MJXc-TeX-main-Rw</vt:lpstr>
      <vt:lpstr>Symbol</vt:lpstr>
      <vt:lpstr>Tahoma</vt:lpstr>
      <vt:lpstr>Times New Roman</vt:lpstr>
      <vt:lpstr>Trebuchet MS</vt:lpstr>
      <vt:lpstr>Wingdings</vt:lpstr>
      <vt:lpstr>Wingdings 3</vt:lpstr>
      <vt:lpstr>Facet</vt:lpstr>
      <vt:lpstr>Graduation Project  II Structural Design of Al- Jama’a Tower in Jenin–Palestine</vt:lpstr>
      <vt:lpstr>PowerPoint Presentation</vt:lpstr>
      <vt:lpstr>Outline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Computer Program</vt:lpstr>
      <vt:lpstr>Preliminary Design</vt:lpstr>
      <vt:lpstr>Preliminary Design    </vt:lpstr>
      <vt:lpstr>Preliminary Design    </vt:lpstr>
      <vt:lpstr>Preliminary Design    </vt:lpstr>
      <vt:lpstr>Preliminary Design    </vt:lpstr>
      <vt:lpstr>Preliminary Design    </vt:lpstr>
      <vt:lpstr>Preliminary Design    </vt:lpstr>
      <vt:lpstr>Preliminary Design    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3D-Modeling and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 Faculty of Engineering Civil Engineering Department Graduation Project  II Structural Analysis and Design of  Technical collage- Technical University of Palestine.</dc:title>
  <dc:creator>pccom</dc:creator>
  <cp:lastModifiedBy>HITECH</cp:lastModifiedBy>
  <cp:revision>258</cp:revision>
  <dcterms:created xsi:type="dcterms:W3CDTF">2019-12-21T14:46:07Z</dcterms:created>
  <dcterms:modified xsi:type="dcterms:W3CDTF">2022-06-01T18:56:24Z</dcterms:modified>
</cp:coreProperties>
</file>