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32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33.xml"/>
  <Override ContentType="application/vnd.openxmlformats-officedocument.presentationml.notesSlide+xml" PartName="/ppt/notesSlides/notesSlide41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5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42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34.xml"/>
  <Override ContentType="application/vnd.openxmlformats-officedocument.presentationml.notesSlide+xml" PartName="/ppt/notesSlides/notesSlide51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43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56.xml"/>
  <Override ContentType="application/vnd.openxmlformats-officedocument.presentationml.notesSlide+xml" PartName="/ppt/notesSlides/notesSlide30.xml"/>
  <Override ContentType="application/vnd.openxmlformats-officedocument.presentationml.notesSlide+xml" PartName="/ppt/notesSlides/notesSlide26.xml"/>
  <Override ContentType="application/vnd.openxmlformats-officedocument.presentationml.notesSlide+xml" PartName="/ppt/notesSlides/notesSlide39.xml"/>
  <Override ContentType="application/vnd.openxmlformats-officedocument.presentationml.notesSlide+xml" PartName="/ppt/notesSlides/notesSlide31.xml"/>
  <Override ContentType="application/vnd.openxmlformats-officedocument.presentationml.notesSlide+xml" PartName="/ppt/notesSlides/notesSlide57.xml"/>
  <Override ContentType="application/vnd.openxmlformats-officedocument.presentationml.notesSlide+xml" PartName="/ppt/notesSlides/notesSlide44.xml"/>
  <Override ContentType="application/vnd.openxmlformats-officedocument.presentationml.notesSlide+xml" PartName="/ppt/notesSlides/notesSlide58.xml"/>
  <Override ContentType="application/vnd.openxmlformats-officedocument.presentationml.notesSlide+xml" PartName="/ppt/notesSlides/notesSlide27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37.xml"/>
  <Override ContentType="application/vnd.openxmlformats-officedocument.presentationml.notesSlide+xml" PartName="/ppt/notesSlides/notesSlide29.xml"/>
  <Override ContentType="application/vnd.openxmlformats-officedocument.presentationml.notesSlide+xml" PartName="/ppt/notesSlides/notesSlide54.xml"/>
  <Override ContentType="application/vnd.openxmlformats-officedocument.presentationml.notesSlide+xml" PartName="/ppt/notesSlides/notesSlide45.xml"/>
  <Override ContentType="application/vnd.openxmlformats-officedocument.presentationml.notesSlide+xml" PartName="/ppt/notesSlides/notesSlide46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28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47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38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48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5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35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36.xml"/>
  <Override ContentType="application/vnd.openxmlformats-officedocument.presentationml.notesSlide+xml" PartName="/ppt/notesSlides/notesSlide49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53.xml"/>
  <Override ContentType="application/vnd.openxmlformats-officedocument.presentationml.notesSlide+xml" PartName="/ppt/notesSlides/notesSlide40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43.xml"/>
  <Override ContentType="application/vnd.openxmlformats-officedocument.presentationml.slide+xml" PartName="/ppt/slides/slide35.xml"/>
  <Override ContentType="application/vnd.openxmlformats-officedocument.presentationml.slide+xml" PartName="/ppt/slides/slide52.xml"/>
  <Override ContentType="application/vnd.openxmlformats-officedocument.presentationml.slide+xml" PartName="/ppt/slides/slide26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5.xml"/>
  <Override ContentType="application/vnd.openxmlformats-officedocument.presentationml.slide+xml" PartName="/ppt/slides/slide17.xml"/>
  <Override ContentType="application/vnd.openxmlformats-officedocument.presentationml.slide+xml" PartName="/ppt/slides/slide42.xml"/>
  <Override ContentType="application/vnd.openxmlformats-officedocument.presentationml.slide+xml" PartName="/ppt/slides/slide25.xml"/>
  <Override ContentType="application/vnd.openxmlformats-officedocument.presentationml.slide+xml" PartName="/ppt/slides/slide50.xml"/>
  <Override ContentType="application/vnd.openxmlformats-officedocument.presentationml.slide+xml" PartName="/ppt/slides/slide34.xml"/>
  <Override ContentType="application/vnd.openxmlformats-officedocument.presentationml.slide+xml" PartName="/ppt/slides/slide33.xml"/>
  <Override ContentType="application/vnd.openxmlformats-officedocument.presentationml.slide+xml" PartName="/ppt/slides/slide51.xml"/>
  <Override ContentType="application/vnd.openxmlformats-officedocument.presentationml.slide+xml" PartName="/ppt/slides/slide16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37.xml"/>
  <Override ContentType="application/vnd.openxmlformats-officedocument.presentationml.slide+xml" PartName="/ppt/slides/slide41.xml"/>
  <Override ContentType="application/vnd.openxmlformats-officedocument.presentationml.slide+xml" PartName="/ppt/slides/slide7.xml"/>
  <Override ContentType="application/vnd.openxmlformats-officedocument.presentationml.slide+xml" PartName="/ppt/slides/slide54.xml"/>
  <Override ContentType="application/vnd.openxmlformats-officedocument.presentationml.slide+xml" PartName="/ppt/slides/slide36.xml"/>
  <Override ContentType="application/vnd.openxmlformats-officedocument.presentationml.slide+xml" PartName="/ppt/slides/slide23.xml"/>
  <Override ContentType="application/vnd.openxmlformats-officedocument.presentationml.slide+xml" PartName="/ppt/slides/slide49.xml"/>
  <Override ContentType="application/vnd.openxmlformats-officedocument.presentationml.slide+xml" PartName="/ppt/slides/slide10.xml"/>
  <Override ContentType="application/vnd.openxmlformats-officedocument.presentationml.slide+xml" PartName="/ppt/slides/slide6.xml"/>
  <Override ContentType="application/vnd.openxmlformats-officedocument.presentationml.slide+xml" PartName="/ppt/slides/slide53.xml"/>
  <Override ContentType="application/vnd.openxmlformats-officedocument.presentationml.slide+xml" PartName="/ppt/slides/slide40.xml"/>
  <Override ContentType="application/vnd.openxmlformats-officedocument.presentationml.slide+xml" PartName="/ppt/slides/slide48.xml"/>
  <Override ContentType="application/vnd.openxmlformats-officedocument.presentationml.slide+xml" PartName="/ppt/slides/slide30.xml"/>
  <Override ContentType="application/vnd.openxmlformats-officedocument.presentationml.slide+xml" PartName="/ppt/slides/slide22.xml"/>
  <Override ContentType="application/vnd.openxmlformats-officedocument.presentationml.slide+xml" PartName="/ppt/slides/slide39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6.xml"/>
  <Override ContentType="application/vnd.openxmlformats-officedocument.presentationml.slide+xml" PartName="/ppt/slides/slide12.xml"/>
  <Override ContentType="application/vnd.openxmlformats-officedocument.presentationml.slide+xml" PartName="/ppt/slides/slide47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38.xml"/>
  <Override ContentType="application/vnd.openxmlformats-officedocument.presentationml.slide+xml" PartName="/ppt/slides/slide46.xml"/>
  <Override ContentType="application/vnd.openxmlformats-officedocument.presentationml.slide+xml" PartName="/ppt/slides/slide8.xml"/>
  <Override ContentType="application/vnd.openxmlformats-officedocument.presentationml.slide+xml" PartName="/ppt/slides/slide55.xml"/>
  <Override ContentType="application/vnd.openxmlformats-officedocument.presentationml.slide+xml" PartName="/ppt/slides/slide29.xml"/>
  <Override ContentType="application/vnd.openxmlformats-officedocument.presentationml.slide+xml" PartName="/ppt/slides/slide32.xml"/>
  <Override ContentType="application/vnd.openxmlformats-officedocument.presentationml.slide+xml" PartName="/ppt/slides/slide1.xml"/>
  <Override ContentType="application/vnd.openxmlformats-officedocument.presentationml.slide+xml" PartName="/ppt/slides/slide58.xml"/>
  <Override ContentType="application/vnd.openxmlformats-officedocument.presentationml.slide+xml" PartName="/ppt/slides/slide45.xml"/>
  <Override ContentType="application/vnd.openxmlformats-officedocument.presentationml.slide+xml" PartName="/ppt/slides/slide28.xml"/>
  <Override ContentType="application/vnd.openxmlformats-officedocument.presentationml.slide+xml" PartName="/ppt/slides/slide15.xml"/>
  <Override ContentType="application/vnd.openxmlformats-officedocument.presentationml.slide+xml" PartName="/ppt/slides/slide31.xml"/>
  <Override ContentType="application/vnd.openxmlformats-officedocument.presentationml.slide+xml" PartName="/ppt/slides/slide27.xml"/>
  <Override ContentType="application/vnd.openxmlformats-officedocument.presentationml.slide+xml" PartName="/ppt/slides/slide57.xml"/>
  <Override ContentType="application/vnd.openxmlformats-officedocument.presentationml.slide+xml" PartName="/ppt/slides/slide2.xml"/>
  <Override ContentType="application/vnd.openxmlformats-officedocument.presentationml.slide+xml" PartName="/ppt/slides/slide44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  <p:sldId id="281" r:id="rId31"/>
    <p:sldId id="282" r:id="rId32"/>
    <p:sldId id="283" r:id="rId33"/>
    <p:sldId id="284" r:id="rId34"/>
    <p:sldId id="285" r:id="rId35"/>
    <p:sldId id="286" r:id="rId36"/>
    <p:sldId id="287" r:id="rId37"/>
    <p:sldId id="288" r:id="rId38"/>
    <p:sldId id="289" r:id="rId39"/>
    <p:sldId id="290" r:id="rId40"/>
    <p:sldId id="291" r:id="rId41"/>
    <p:sldId id="292" r:id="rId42"/>
    <p:sldId id="293" r:id="rId43"/>
    <p:sldId id="294" r:id="rId44"/>
    <p:sldId id="295" r:id="rId45"/>
    <p:sldId id="296" r:id="rId46"/>
    <p:sldId id="297" r:id="rId47"/>
    <p:sldId id="298" r:id="rId48"/>
    <p:sldId id="299" r:id="rId49"/>
    <p:sldId id="300" r:id="rId50"/>
    <p:sldId id="301" r:id="rId51"/>
    <p:sldId id="302" r:id="rId52"/>
    <p:sldId id="303" r:id="rId53"/>
    <p:sldId id="304" r:id="rId54"/>
    <p:sldId id="305" r:id="rId55"/>
    <p:sldId id="306" r:id="rId56"/>
    <p:sldId id="307" r:id="rId57"/>
    <p:sldId id="308" r:id="rId58"/>
    <p:sldId id="309" r:id="rId59"/>
    <p:sldId id="310" r:id="rId60"/>
    <p:sldId id="311" r:id="rId61"/>
    <p:sldId id="312" r:id="rId62"/>
    <p:sldId id="313" r:id="rId63"/>
  </p:sldIdLst>
  <p:sldSz cy="10287000" cx="18288000"/>
  <p:notesSz cx="6858000" cy="9144000"/>
  <p:embeddedFontLst>
    <p:embeddedFont>
      <p:font typeface="Montserrat"/>
      <p:bold r:id="rId64"/>
      <p:boldItalic r:id="rId65"/>
    </p:embeddedFont>
    <p:embeddedFont>
      <p:font typeface="Arial Black"/>
      <p:regular r:id="rId66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GoogleSlidesCustomDataVersion2">
      <go:slidesCustomData xmlns:go="http://customooxmlschemas.google.com/" r:id="rId67" roundtripDataSignature="AMtx7mgJEGthnt3+oUz+8Tr21MpG9Sevh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40" Type="http://schemas.openxmlformats.org/officeDocument/2006/relationships/slide" Target="slides/slide35.xml"/><Relationship Id="rId42" Type="http://schemas.openxmlformats.org/officeDocument/2006/relationships/slide" Target="slides/slide37.xml"/><Relationship Id="rId41" Type="http://schemas.openxmlformats.org/officeDocument/2006/relationships/slide" Target="slides/slide36.xml"/><Relationship Id="rId44" Type="http://schemas.openxmlformats.org/officeDocument/2006/relationships/slide" Target="slides/slide39.xml"/><Relationship Id="rId43" Type="http://schemas.openxmlformats.org/officeDocument/2006/relationships/slide" Target="slides/slide38.xml"/><Relationship Id="rId46" Type="http://schemas.openxmlformats.org/officeDocument/2006/relationships/slide" Target="slides/slide41.xml"/><Relationship Id="rId45" Type="http://schemas.openxmlformats.org/officeDocument/2006/relationships/slide" Target="slides/slide40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48" Type="http://schemas.openxmlformats.org/officeDocument/2006/relationships/slide" Target="slides/slide43.xml"/><Relationship Id="rId47" Type="http://schemas.openxmlformats.org/officeDocument/2006/relationships/slide" Target="slides/slide42.xml"/><Relationship Id="rId49" Type="http://schemas.openxmlformats.org/officeDocument/2006/relationships/slide" Target="slides/slide44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31" Type="http://schemas.openxmlformats.org/officeDocument/2006/relationships/slide" Target="slides/slide26.xml"/><Relationship Id="rId30" Type="http://schemas.openxmlformats.org/officeDocument/2006/relationships/slide" Target="slides/slide25.xml"/><Relationship Id="rId33" Type="http://schemas.openxmlformats.org/officeDocument/2006/relationships/slide" Target="slides/slide28.xml"/><Relationship Id="rId32" Type="http://schemas.openxmlformats.org/officeDocument/2006/relationships/slide" Target="slides/slide27.xml"/><Relationship Id="rId35" Type="http://schemas.openxmlformats.org/officeDocument/2006/relationships/slide" Target="slides/slide30.xml"/><Relationship Id="rId34" Type="http://schemas.openxmlformats.org/officeDocument/2006/relationships/slide" Target="slides/slide29.xml"/><Relationship Id="rId37" Type="http://schemas.openxmlformats.org/officeDocument/2006/relationships/slide" Target="slides/slide32.xml"/><Relationship Id="rId36" Type="http://schemas.openxmlformats.org/officeDocument/2006/relationships/slide" Target="slides/slide31.xml"/><Relationship Id="rId39" Type="http://schemas.openxmlformats.org/officeDocument/2006/relationships/slide" Target="slides/slide34.xml"/><Relationship Id="rId38" Type="http://schemas.openxmlformats.org/officeDocument/2006/relationships/slide" Target="slides/slide33.xml"/><Relationship Id="rId62" Type="http://schemas.openxmlformats.org/officeDocument/2006/relationships/slide" Target="slides/slide57.xml"/><Relationship Id="rId61" Type="http://schemas.openxmlformats.org/officeDocument/2006/relationships/slide" Target="slides/slide56.xml"/><Relationship Id="rId20" Type="http://schemas.openxmlformats.org/officeDocument/2006/relationships/slide" Target="slides/slide15.xml"/><Relationship Id="rId64" Type="http://schemas.openxmlformats.org/officeDocument/2006/relationships/font" Target="fonts/Montserrat-bold.fntdata"/><Relationship Id="rId63" Type="http://schemas.openxmlformats.org/officeDocument/2006/relationships/slide" Target="slides/slide58.xml"/><Relationship Id="rId22" Type="http://schemas.openxmlformats.org/officeDocument/2006/relationships/slide" Target="slides/slide17.xml"/><Relationship Id="rId66" Type="http://schemas.openxmlformats.org/officeDocument/2006/relationships/font" Target="fonts/ArialBlack-regular.fntdata"/><Relationship Id="rId21" Type="http://schemas.openxmlformats.org/officeDocument/2006/relationships/slide" Target="slides/slide16.xml"/><Relationship Id="rId65" Type="http://schemas.openxmlformats.org/officeDocument/2006/relationships/font" Target="fonts/Montserrat-boldItalic.fntdata"/><Relationship Id="rId24" Type="http://schemas.openxmlformats.org/officeDocument/2006/relationships/slide" Target="slides/slide19.xml"/><Relationship Id="rId23" Type="http://schemas.openxmlformats.org/officeDocument/2006/relationships/slide" Target="slides/slide18.xml"/><Relationship Id="rId67" Type="http://customschemas.google.com/relationships/presentationmetadata" Target="metadata"/><Relationship Id="rId60" Type="http://schemas.openxmlformats.org/officeDocument/2006/relationships/slide" Target="slides/slide55.xml"/><Relationship Id="rId26" Type="http://schemas.openxmlformats.org/officeDocument/2006/relationships/slide" Target="slides/slide21.xml"/><Relationship Id="rId25" Type="http://schemas.openxmlformats.org/officeDocument/2006/relationships/slide" Target="slides/slide20.xml"/><Relationship Id="rId28" Type="http://schemas.openxmlformats.org/officeDocument/2006/relationships/slide" Target="slides/slide23.xml"/><Relationship Id="rId27" Type="http://schemas.openxmlformats.org/officeDocument/2006/relationships/slide" Target="slides/slide22.xml"/><Relationship Id="rId29" Type="http://schemas.openxmlformats.org/officeDocument/2006/relationships/slide" Target="slides/slide24.xml"/><Relationship Id="rId51" Type="http://schemas.openxmlformats.org/officeDocument/2006/relationships/slide" Target="slides/slide46.xml"/><Relationship Id="rId50" Type="http://schemas.openxmlformats.org/officeDocument/2006/relationships/slide" Target="slides/slide45.xml"/><Relationship Id="rId53" Type="http://schemas.openxmlformats.org/officeDocument/2006/relationships/slide" Target="slides/slide48.xml"/><Relationship Id="rId52" Type="http://schemas.openxmlformats.org/officeDocument/2006/relationships/slide" Target="slides/slide47.xml"/><Relationship Id="rId11" Type="http://schemas.openxmlformats.org/officeDocument/2006/relationships/slide" Target="slides/slide6.xml"/><Relationship Id="rId55" Type="http://schemas.openxmlformats.org/officeDocument/2006/relationships/slide" Target="slides/slide50.xml"/><Relationship Id="rId10" Type="http://schemas.openxmlformats.org/officeDocument/2006/relationships/slide" Target="slides/slide5.xml"/><Relationship Id="rId54" Type="http://schemas.openxmlformats.org/officeDocument/2006/relationships/slide" Target="slides/slide49.xml"/><Relationship Id="rId13" Type="http://schemas.openxmlformats.org/officeDocument/2006/relationships/slide" Target="slides/slide8.xml"/><Relationship Id="rId57" Type="http://schemas.openxmlformats.org/officeDocument/2006/relationships/slide" Target="slides/slide52.xml"/><Relationship Id="rId12" Type="http://schemas.openxmlformats.org/officeDocument/2006/relationships/slide" Target="slides/slide7.xml"/><Relationship Id="rId56" Type="http://schemas.openxmlformats.org/officeDocument/2006/relationships/slide" Target="slides/slide51.xml"/><Relationship Id="rId15" Type="http://schemas.openxmlformats.org/officeDocument/2006/relationships/slide" Target="slides/slide10.xml"/><Relationship Id="rId59" Type="http://schemas.openxmlformats.org/officeDocument/2006/relationships/slide" Target="slides/slide54.xml"/><Relationship Id="rId14" Type="http://schemas.openxmlformats.org/officeDocument/2006/relationships/slide" Target="slides/slide9.xml"/><Relationship Id="rId58" Type="http://schemas.openxmlformats.org/officeDocument/2006/relationships/slide" Target="slides/slide53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n-US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86" name="Google Shape;86;p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7" name="Google Shape;87;p1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36" name="Shape 3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" name="Google Shape;337;p10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38" name="Google Shape;338;p1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84" name="Shape 3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5" name="Google Shape;385;p1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86" name="Google Shape;386;p1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32" name="Shape 4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3" name="Google Shape;433;p1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34" name="Google Shape;434;p1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80" name="Shape 4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" name="Google Shape;481;p13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82" name="Google Shape;482;p1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28" name="Shape 5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9" name="Google Shape;529;p14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30" name="Google Shape;530;p1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76" name="Shape 5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7" name="Google Shape;577;p15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78" name="Google Shape;578;p1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95" name="Shape 5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6" name="Google Shape;596;p1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97" name="Google Shape;597;p16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98" name="Google Shape;598;p16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14" name="Shape 6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5" name="Google Shape;615;p1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16" name="Google Shape;616;p17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17" name="Google Shape;617;p17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22" name="Shape 6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3" name="Google Shape;623;p1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24" name="Google Shape;624;p18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25" name="Google Shape;625;p18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41" name="Shape 6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2" name="Google Shape;642;p1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43" name="Google Shape;643;p19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44" name="Google Shape;644;p19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7" name="Google Shape;97;p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49" name="Shape 6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0" name="Google Shape;650;p2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51" name="Google Shape;651;p20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52" name="Google Shape;652;p20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62" name="Shape 6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3" name="Google Shape;663;p2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64" name="Google Shape;664;p2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65" name="Google Shape;665;p21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70" name="Shape 6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1" name="Google Shape;671;p2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72" name="Google Shape;672;p2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73" name="Google Shape;673;p22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88" name="Shape 6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9" name="Google Shape;689;p2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90" name="Google Shape;690;p23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91" name="Google Shape;691;p23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96" name="Shape 6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7" name="Google Shape;697;p2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98" name="Google Shape;698;p24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99" name="Google Shape;699;p24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12" name="Shape 7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3" name="Google Shape;713;p2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714" name="Google Shape;714;p25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15" name="Google Shape;715;p25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20" name="Shape 7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1" name="Google Shape;721;p2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722" name="Google Shape;722;p26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23" name="Google Shape;723;p26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34" name="Shape 7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5" name="Google Shape;735;p2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736" name="Google Shape;736;p27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37" name="Google Shape;737;p27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48" name="Shape 7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9" name="Google Shape;749;p2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750" name="Google Shape;750;p28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51" name="Google Shape;751;p28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72" name="Shape 7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3" name="Google Shape;773;p2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774" name="Google Shape;774;p29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75" name="Google Shape;775;p29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3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2" name="Google Shape;112;p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87" name="Shape 7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" name="Google Shape;788;p3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789" name="Google Shape;789;p30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90" name="Google Shape;790;p30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11" name="Shape 8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2" name="Google Shape;812;p3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813" name="Google Shape;813;p3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14" name="Google Shape;814;p31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36" name="Shape 8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7" name="Google Shape;837;p3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838" name="Google Shape;838;p3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39" name="Google Shape;839;p32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64" name="Shape 8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5" name="Google Shape;865;p3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866" name="Google Shape;866;p33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67" name="Google Shape;867;p33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88" name="Shape 8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9" name="Google Shape;889;p3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890" name="Google Shape;890;p34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91" name="Google Shape;891;p34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19" name="Shape 9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0" name="Google Shape;920;p3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921" name="Google Shape;921;p35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22" name="Google Shape;922;p35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50" name="Shape 9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1" name="Google Shape;951;p3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952" name="Google Shape;952;p36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53" name="Google Shape;953;p36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81" name="Shape 9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2" name="Google Shape;982;p3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983" name="Google Shape;983;p37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84" name="Google Shape;984;p37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13" name="Shape 10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4" name="Google Shape;1014;p3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015" name="Google Shape;1015;p38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16" name="Google Shape;1016;p38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45" name="Shape 10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6" name="Google Shape;1046;p3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047" name="Google Shape;1047;p39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48" name="Google Shape;1048;p39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4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4" name="Google Shape;124;p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62" name="Shape 10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3" name="Google Shape;1063;p4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064" name="Google Shape;1064;p40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65" name="Google Shape;1065;p40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95" name="Shape 10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6" name="Google Shape;1096;p4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097" name="Google Shape;1097;p4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98" name="Google Shape;1098;p41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36" name="Shape 1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7" name="Google Shape;1137;p4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138" name="Google Shape;1138;p4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39" name="Google Shape;1139;p42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76" name="Shape 1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" name="Google Shape;1177;p4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178" name="Google Shape;1178;p43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79" name="Google Shape;1179;p43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17" name="Shape 1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" name="Google Shape;1218;p4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219" name="Google Shape;1219;p44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20" name="Google Shape;1220;p44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58" name="Shape 12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" name="Google Shape;1259;p4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260" name="Google Shape;1260;p45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61" name="Google Shape;1261;p45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97" name="Shape 12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8" name="Google Shape;1298;p4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299" name="Google Shape;1299;p46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00" name="Google Shape;1300;p46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40" name="Shape 13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1" name="Google Shape;1341;p4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342" name="Google Shape;1342;p47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43" name="Google Shape;1343;p47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80" name="Shape 13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1" name="Google Shape;1381;p4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382" name="Google Shape;1382;p48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83" name="Google Shape;1383;p48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20" name="Shape 14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1" name="Google Shape;1421;p49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22" name="Google Shape;1422;p4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5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p5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7" name="Google Shape;147;p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35" name="Shape 14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6" name="Google Shape;1436;p50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37" name="Google Shape;1437;p5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50" name="Shape 14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1" name="Google Shape;1451;p5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52" name="Google Shape;1452;p5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67" name="Shape 14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8" name="Google Shape;1468;p5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469" name="Google Shape;1469;p5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70" name="Google Shape;1470;p52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85" name="Shape 14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6" name="Google Shape;1486;p5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487" name="Google Shape;1487;p53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88" name="Google Shape;1488;p53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03" name="Shape 15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4" name="Google Shape;1504;p5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505" name="Google Shape;1505;p54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06" name="Google Shape;1506;p54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22" name="Shape 15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3" name="Google Shape;1523;p5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524" name="Google Shape;1524;p55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25" name="Google Shape;1525;p55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41" name="Shape 15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2" name="Google Shape;1542;p5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543" name="Google Shape;1543;p56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44" name="Google Shape;1544;p56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60" name="Shape 15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1" name="Google Shape;1561;p5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562" name="Google Shape;1562;p57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63" name="Google Shape;1563;p57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78" name="Shape 15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9" name="Google Shape;1579;p58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80" name="Google Shape;1580;p5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7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p6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9" name="Google Shape;169;p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9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Google Shape;190;p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91" name="Google Shape;191;p7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2" name="Google Shape;192;p7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8" name="Shape 2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" name="Google Shape;239;p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40" name="Google Shape;240;p8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1" name="Google Shape;241;p8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7" name="Shape 2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8" name="Google Shape;288;p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89" name="Google Shape;289;p9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0" name="Google Shape;290;p9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60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" name="Google Shape;17;p60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8" name="Google Shape;18;p60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69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4" name="Google Shape;74;p69"/>
          <p:cNvSpPr txBox="1"/>
          <p:nvPr>
            <p:ph idx="1" type="body"/>
          </p:nvPr>
        </p:nvSpPr>
        <p:spPr>
          <a:xfrm rot="5400000">
            <a:off x="2309019" y="-251618"/>
            <a:ext cx="4525963" cy="8229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5" name="Google Shape;75;p69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69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7" name="Google Shape;77;p69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70"/>
          <p:cNvSpPr txBox="1"/>
          <p:nvPr>
            <p:ph type="title"/>
          </p:nvPr>
        </p:nvSpPr>
        <p:spPr>
          <a:xfrm rot="5400000">
            <a:off x="4732338" y="2171701"/>
            <a:ext cx="5851525" cy="20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0" name="Google Shape;80;p70"/>
          <p:cNvSpPr txBox="1"/>
          <p:nvPr>
            <p:ph idx="1" type="body"/>
          </p:nvPr>
        </p:nvSpPr>
        <p:spPr>
          <a:xfrm rot="5400000">
            <a:off x="541338" y="190500"/>
            <a:ext cx="5851525" cy="6019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81" name="Google Shape;81;p70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2" name="Google Shape;82;p70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3" name="Google Shape;83;p70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61"/>
          <p:cNvSpPr txBox="1"/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" name="Google Shape;21;p61"/>
          <p:cNvSpPr txBox="1"/>
          <p:nvPr>
            <p:ph idx="1" type="subTitle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None/>
              <a:defRPr>
                <a:solidFill>
                  <a:srgbClr val="888888"/>
                </a:solidFill>
              </a:defRPr>
            </a:lvl1pPr>
            <a:lvl2pPr lvl="1" algn="ctr"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None/>
              <a:defRPr>
                <a:solidFill>
                  <a:srgbClr val="888888"/>
                </a:solidFill>
              </a:defRPr>
            </a:lvl2pPr>
            <a:lvl3pPr lvl="2" algn="ctr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>
                <a:solidFill>
                  <a:srgbClr val="888888"/>
                </a:solidFill>
              </a:defRPr>
            </a:lvl3pPr>
            <a:lvl4pPr lvl="3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4pPr>
            <a:lvl5pPr lvl="4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5pPr>
            <a:lvl6pPr lvl="5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22" name="Google Shape;22;p61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3" name="Google Shape;23;p61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4" name="Google Shape;24;p61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2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" name="Google Shape;27;p62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8" name="Google Shape;28;p62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9" name="Google Shape;29;p62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0" name="Google Shape;30;p62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63"/>
          <p:cNvSpPr txBox="1"/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  <a:defRPr b="1" sz="4000" cap="non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3" name="Google Shape;33;p63"/>
          <p:cNvSpPr txBox="1"/>
          <p:nvPr>
            <p:ph idx="1" type="body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1pPr>
            <a:lvl2pPr indent="-228600" lvl="1" marL="914400" algn="l"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indent="-228600" lvl="2" marL="1371600" algn="l"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indent="-228600" lvl="3" marL="18288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indent="-228600" lvl="4" marL="22860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indent="-228600" lvl="5" marL="27432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indent="-228600" lvl="6" marL="32004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indent="-228600" lvl="7" marL="3657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indent="-228600" lvl="8" marL="41148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34" name="Google Shape;34;p63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63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6" name="Google Shape;36;p63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64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9" name="Google Shape;39;p64"/>
          <p:cNvSpPr txBox="1"/>
          <p:nvPr>
            <p:ph idx="1" type="body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indent="-381000" lvl="1" marL="9144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indent="-355600" lvl="2" marL="1371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40" name="Google Shape;40;p64"/>
          <p:cNvSpPr txBox="1"/>
          <p:nvPr>
            <p:ph idx="2" type="body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indent="-381000" lvl="1" marL="9144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indent="-355600" lvl="2" marL="1371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41" name="Google Shape;41;p64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2" name="Google Shape;42;p64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3" name="Google Shape;43;p64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65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6" name="Google Shape;46;p65"/>
          <p:cNvSpPr txBox="1"/>
          <p:nvPr>
            <p:ph idx="1" type="body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7" name="Google Shape;47;p65"/>
          <p:cNvSpPr txBox="1"/>
          <p:nvPr>
            <p:ph idx="2" type="body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810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indent="-355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indent="-3302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indent="-3302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indent="-3302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indent="-3302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indent="-3302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indent="-3302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/>
        </p:txBody>
      </p:sp>
      <p:sp>
        <p:nvSpPr>
          <p:cNvPr id="48" name="Google Shape;48;p65"/>
          <p:cNvSpPr txBox="1"/>
          <p:nvPr>
            <p:ph idx="3" type="body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9" name="Google Shape;49;p65"/>
          <p:cNvSpPr txBox="1"/>
          <p:nvPr>
            <p:ph idx="4" type="body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810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indent="-355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indent="-3302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indent="-3302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indent="-3302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indent="-3302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indent="-3302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indent="-3302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/>
        </p:txBody>
      </p:sp>
      <p:sp>
        <p:nvSpPr>
          <p:cNvPr id="50" name="Google Shape;50;p65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1" name="Google Shape;51;p65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65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66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5" name="Google Shape;55;p66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66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7" name="Google Shape;57;p66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67"/>
          <p:cNvSpPr txBox="1"/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b="1" sz="2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67"/>
          <p:cNvSpPr txBox="1"/>
          <p:nvPr>
            <p:ph idx="1" type="body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  <a:defRPr sz="2800"/>
            </a:lvl2pPr>
            <a:lvl3pPr indent="-381000" lvl="2" marL="1371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4pPr>
            <a:lvl5pPr indent="-355600" lvl="4" marL="22860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»"/>
              <a:defRPr sz="2000"/>
            </a:lvl5pPr>
            <a:lvl6pPr indent="-355600" lvl="5" marL="27432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61" name="Google Shape;61;p67"/>
          <p:cNvSpPr txBox="1"/>
          <p:nvPr>
            <p:ph idx="2" type="body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indent="-228600" lvl="1" marL="9144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indent="-228600" lvl="2" marL="1371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indent="-228600" lvl="3" marL="1828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indent="-228600" lvl="4" marL="22860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indent="-228600" lvl="5" marL="27432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indent="-228600" lvl="6" marL="32004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indent="-228600" lvl="7" marL="3657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indent="-228600" lvl="8" marL="4114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62" name="Google Shape;62;p67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67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4" name="Google Shape;64;p67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68"/>
          <p:cNvSpPr txBox="1"/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b="1" sz="2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68"/>
          <p:cNvSpPr/>
          <p:nvPr>
            <p:ph idx="2" type="pic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</p:sp>
      <p:sp>
        <p:nvSpPr>
          <p:cNvPr id="68" name="Google Shape;68;p68"/>
          <p:cNvSpPr txBox="1"/>
          <p:nvPr>
            <p:ph idx="1" type="body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indent="-228600" lvl="1" marL="9144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indent="-228600" lvl="2" marL="1371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indent="-228600" lvl="3" marL="1828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indent="-228600" lvl="4" marL="22860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indent="-228600" lvl="5" marL="27432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indent="-228600" lvl="6" marL="32004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indent="-228600" lvl="7" marL="3657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indent="-228600" lvl="8" marL="4114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69" name="Google Shape;69;p68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68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1" name="Google Shape;71;p68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59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11" name="Google Shape;11;p59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40640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81000" lvl="2" marL="13716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55600" lvl="3" marL="1828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556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556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556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556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556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" name="Google Shape;12;p59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" name="Google Shape;13;p59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4" name="Google Shape;14;p59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6.xml"/><Relationship Id="rId3" Type="http://schemas.openxmlformats.org/officeDocument/2006/relationships/slide" Target="/ppt/slides/slide25.xml"/><Relationship Id="rId4" Type="http://schemas.openxmlformats.org/officeDocument/2006/relationships/image" Target="../media/image17.png"/><Relationship Id="rId11" Type="http://schemas.openxmlformats.org/officeDocument/2006/relationships/slide" Target="/ppt/slides/slide23.xml"/><Relationship Id="rId10" Type="http://schemas.openxmlformats.org/officeDocument/2006/relationships/image" Target="../media/image20.png"/><Relationship Id="rId12" Type="http://schemas.openxmlformats.org/officeDocument/2006/relationships/image" Target="../media/image21.png"/><Relationship Id="rId9" Type="http://schemas.openxmlformats.org/officeDocument/2006/relationships/slide" Target="/ppt/slides/slide21.xml"/><Relationship Id="rId5" Type="http://schemas.openxmlformats.org/officeDocument/2006/relationships/slide" Target="/ppt/slides/slide17.xml"/><Relationship Id="rId6" Type="http://schemas.openxmlformats.org/officeDocument/2006/relationships/image" Target="../media/image19.png"/><Relationship Id="rId7" Type="http://schemas.openxmlformats.org/officeDocument/2006/relationships/slide" Target="/ppt/slides/slide19.xml"/><Relationship Id="rId8" Type="http://schemas.openxmlformats.org/officeDocument/2006/relationships/image" Target="../media/image18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22.pn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23.pn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24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27.png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25.png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26.png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3.xml"/><Relationship Id="rId3" Type="http://schemas.openxmlformats.org/officeDocument/2006/relationships/image" Target="../media/image28.png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4.xml"/><Relationship Id="rId3" Type="http://schemas.openxmlformats.org/officeDocument/2006/relationships/image" Target="../media/image29.png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5.xml"/><Relationship Id="rId3" Type="http://schemas.openxmlformats.org/officeDocument/2006/relationships/image" Target="../media/image30.png"/></Relationships>
</file>

<file path=ppt/slides/_rels/slide2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6.xml"/><Relationship Id="rId3" Type="http://schemas.openxmlformats.org/officeDocument/2006/relationships/image" Target="../media/image30.png"/></Relationships>
</file>

<file path=ppt/slides/_rels/slide2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7.xml"/></Relationships>
</file>

<file path=ppt/slides/_rels/slide2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8.xml"/></Relationships>
</file>

<file path=ppt/slides/_rels/slide2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9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3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0.xml"/></Relationships>
</file>

<file path=ppt/slides/_rels/slide3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1.xml"/></Relationships>
</file>

<file path=ppt/slides/_rels/slide3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2.xml"/></Relationships>
</file>

<file path=ppt/slides/_rels/slide3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3.xml"/></Relationships>
</file>

<file path=ppt/slides/_rels/slide3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4.xml"/></Relationships>
</file>

<file path=ppt/slides/_rels/slide3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5.xml"/></Relationships>
</file>

<file path=ppt/slides/_rels/slide3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6.xml"/></Relationships>
</file>

<file path=ppt/slides/_rels/slide3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7.xml"/></Relationships>
</file>

<file path=ppt/slides/_rels/slide3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8.xml"/></Relationships>
</file>

<file path=ppt/slides/_rels/slide3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9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5" Type="http://schemas.openxmlformats.org/officeDocument/2006/relationships/image" Target="../media/image5.png"/><Relationship Id="rId6" Type="http://schemas.openxmlformats.org/officeDocument/2006/relationships/image" Target="../media/image6.png"/><Relationship Id="rId7" Type="http://schemas.openxmlformats.org/officeDocument/2006/relationships/image" Target="../media/image8.png"/></Relationships>
</file>

<file path=ppt/slides/_rels/slide4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0.xml"/></Relationships>
</file>

<file path=ppt/slides/_rels/slide4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1.xml"/></Relationships>
</file>

<file path=ppt/slides/_rels/slide4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2.xml"/></Relationships>
</file>

<file path=ppt/slides/_rels/slide4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3.xml"/></Relationships>
</file>

<file path=ppt/slides/_rels/slide4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4.xml"/></Relationships>
</file>

<file path=ppt/slides/_rels/slide4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5.xml"/></Relationships>
</file>

<file path=ppt/slides/_rels/slide4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6.xml"/></Relationships>
</file>

<file path=ppt/slides/_rels/slide4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7.xml"/></Relationships>
</file>

<file path=ppt/slides/_rels/slide4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8.xml"/></Relationships>
</file>

<file path=ppt/slides/_rels/slide4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9.xml"/><Relationship Id="rId3" Type="http://schemas.openxmlformats.org/officeDocument/2006/relationships/image" Target="../media/image32.png"/><Relationship Id="rId4" Type="http://schemas.openxmlformats.org/officeDocument/2006/relationships/image" Target="../media/image33.jpg"/><Relationship Id="rId9" Type="http://schemas.openxmlformats.org/officeDocument/2006/relationships/image" Target="../media/image39.png"/><Relationship Id="rId5" Type="http://schemas.openxmlformats.org/officeDocument/2006/relationships/image" Target="../media/image35.png"/><Relationship Id="rId6" Type="http://schemas.openxmlformats.org/officeDocument/2006/relationships/image" Target="../media/image34.jpg"/><Relationship Id="rId7" Type="http://schemas.openxmlformats.org/officeDocument/2006/relationships/image" Target="../media/image36.jpg"/><Relationship Id="rId8" Type="http://schemas.openxmlformats.org/officeDocument/2006/relationships/image" Target="../media/image37.jp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7.png"/><Relationship Id="rId4" Type="http://schemas.openxmlformats.org/officeDocument/2006/relationships/image" Target="../media/image9.png"/><Relationship Id="rId5" Type="http://schemas.openxmlformats.org/officeDocument/2006/relationships/image" Target="../media/image11.png"/><Relationship Id="rId6" Type="http://schemas.openxmlformats.org/officeDocument/2006/relationships/image" Target="../media/image10.png"/><Relationship Id="rId7" Type="http://schemas.openxmlformats.org/officeDocument/2006/relationships/image" Target="../media/image14.png"/></Relationships>
</file>

<file path=ppt/slides/_rels/slide5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0.xml"/><Relationship Id="rId3" Type="http://schemas.openxmlformats.org/officeDocument/2006/relationships/image" Target="../media/image32.png"/><Relationship Id="rId4" Type="http://schemas.openxmlformats.org/officeDocument/2006/relationships/image" Target="../media/image33.jpg"/><Relationship Id="rId9" Type="http://schemas.openxmlformats.org/officeDocument/2006/relationships/image" Target="../media/image39.png"/><Relationship Id="rId5" Type="http://schemas.openxmlformats.org/officeDocument/2006/relationships/image" Target="../media/image35.png"/><Relationship Id="rId6" Type="http://schemas.openxmlformats.org/officeDocument/2006/relationships/image" Target="../media/image34.jpg"/><Relationship Id="rId7" Type="http://schemas.openxmlformats.org/officeDocument/2006/relationships/image" Target="../media/image36.jpg"/><Relationship Id="rId8" Type="http://schemas.openxmlformats.org/officeDocument/2006/relationships/image" Target="../media/image37.jpg"/></Relationships>
</file>

<file path=ppt/slides/_rels/slide5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1.xml"/><Relationship Id="rId3" Type="http://schemas.openxmlformats.org/officeDocument/2006/relationships/image" Target="../media/image32.png"/><Relationship Id="rId4" Type="http://schemas.openxmlformats.org/officeDocument/2006/relationships/image" Target="../media/image33.jpg"/><Relationship Id="rId9" Type="http://schemas.openxmlformats.org/officeDocument/2006/relationships/image" Target="../media/image39.png"/><Relationship Id="rId5" Type="http://schemas.openxmlformats.org/officeDocument/2006/relationships/image" Target="../media/image35.png"/><Relationship Id="rId6" Type="http://schemas.openxmlformats.org/officeDocument/2006/relationships/image" Target="../media/image34.jpg"/><Relationship Id="rId7" Type="http://schemas.openxmlformats.org/officeDocument/2006/relationships/image" Target="../media/image36.jpg"/><Relationship Id="rId8" Type="http://schemas.openxmlformats.org/officeDocument/2006/relationships/image" Target="../media/image37.jpg"/></Relationships>
</file>

<file path=ppt/slides/_rels/slide5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2.xml"/><Relationship Id="rId3" Type="http://schemas.openxmlformats.org/officeDocument/2006/relationships/image" Target="../media/image32.png"/><Relationship Id="rId4" Type="http://schemas.openxmlformats.org/officeDocument/2006/relationships/image" Target="../media/image33.jpg"/><Relationship Id="rId9" Type="http://schemas.openxmlformats.org/officeDocument/2006/relationships/image" Target="../media/image39.png"/><Relationship Id="rId5" Type="http://schemas.openxmlformats.org/officeDocument/2006/relationships/image" Target="../media/image35.png"/><Relationship Id="rId6" Type="http://schemas.openxmlformats.org/officeDocument/2006/relationships/image" Target="../media/image34.jpg"/><Relationship Id="rId7" Type="http://schemas.openxmlformats.org/officeDocument/2006/relationships/image" Target="../media/image36.jpg"/><Relationship Id="rId8" Type="http://schemas.openxmlformats.org/officeDocument/2006/relationships/image" Target="../media/image37.jpg"/></Relationships>
</file>

<file path=ppt/slides/_rels/slide5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3.xml"/><Relationship Id="rId3" Type="http://schemas.openxmlformats.org/officeDocument/2006/relationships/image" Target="../media/image32.png"/><Relationship Id="rId4" Type="http://schemas.openxmlformats.org/officeDocument/2006/relationships/image" Target="../media/image33.jpg"/><Relationship Id="rId9" Type="http://schemas.openxmlformats.org/officeDocument/2006/relationships/image" Target="../media/image39.png"/><Relationship Id="rId5" Type="http://schemas.openxmlformats.org/officeDocument/2006/relationships/image" Target="../media/image35.png"/><Relationship Id="rId6" Type="http://schemas.openxmlformats.org/officeDocument/2006/relationships/image" Target="../media/image34.jpg"/><Relationship Id="rId7" Type="http://schemas.openxmlformats.org/officeDocument/2006/relationships/image" Target="../media/image36.jpg"/><Relationship Id="rId8" Type="http://schemas.openxmlformats.org/officeDocument/2006/relationships/image" Target="../media/image37.jpg"/></Relationships>
</file>

<file path=ppt/slides/_rels/slide5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4.xml"/><Relationship Id="rId3" Type="http://schemas.openxmlformats.org/officeDocument/2006/relationships/image" Target="../media/image32.png"/><Relationship Id="rId4" Type="http://schemas.openxmlformats.org/officeDocument/2006/relationships/image" Target="../media/image33.jpg"/><Relationship Id="rId9" Type="http://schemas.openxmlformats.org/officeDocument/2006/relationships/image" Target="../media/image39.png"/><Relationship Id="rId5" Type="http://schemas.openxmlformats.org/officeDocument/2006/relationships/image" Target="../media/image35.png"/><Relationship Id="rId6" Type="http://schemas.openxmlformats.org/officeDocument/2006/relationships/image" Target="../media/image34.jpg"/><Relationship Id="rId7" Type="http://schemas.openxmlformats.org/officeDocument/2006/relationships/image" Target="../media/image36.jpg"/><Relationship Id="rId8" Type="http://schemas.openxmlformats.org/officeDocument/2006/relationships/image" Target="../media/image37.jpg"/></Relationships>
</file>

<file path=ppt/slides/_rels/slide5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5.xml"/><Relationship Id="rId3" Type="http://schemas.openxmlformats.org/officeDocument/2006/relationships/image" Target="../media/image32.png"/><Relationship Id="rId4" Type="http://schemas.openxmlformats.org/officeDocument/2006/relationships/image" Target="../media/image33.jpg"/><Relationship Id="rId9" Type="http://schemas.openxmlformats.org/officeDocument/2006/relationships/image" Target="../media/image39.png"/><Relationship Id="rId5" Type="http://schemas.openxmlformats.org/officeDocument/2006/relationships/image" Target="../media/image35.png"/><Relationship Id="rId6" Type="http://schemas.openxmlformats.org/officeDocument/2006/relationships/image" Target="../media/image34.jpg"/><Relationship Id="rId7" Type="http://schemas.openxmlformats.org/officeDocument/2006/relationships/image" Target="../media/image36.jpg"/><Relationship Id="rId8" Type="http://schemas.openxmlformats.org/officeDocument/2006/relationships/image" Target="../media/image37.jpg"/></Relationships>
</file>

<file path=ppt/slides/_rels/slide5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6.xml"/><Relationship Id="rId3" Type="http://schemas.openxmlformats.org/officeDocument/2006/relationships/image" Target="../media/image32.png"/><Relationship Id="rId4" Type="http://schemas.openxmlformats.org/officeDocument/2006/relationships/image" Target="../media/image33.jpg"/><Relationship Id="rId9" Type="http://schemas.openxmlformats.org/officeDocument/2006/relationships/image" Target="../media/image39.png"/><Relationship Id="rId5" Type="http://schemas.openxmlformats.org/officeDocument/2006/relationships/image" Target="../media/image35.png"/><Relationship Id="rId6" Type="http://schemas.openxmlformats.org/officeDocument/2006/relationships/image" Target="../media/image34.jpg"/><Relationship Id="rId7" Type="http://schemas.openxmlformats.org/officeDocument/2006/relationships/image" Target="../media/image36.jpg"/><Relationship Id="rId8" Type="http://schemas.openxmlformats.org/officeDocument/2006/relationships/image" Target="../media/image37.jpg"/></Relationships>
</file>

<file path=ppt/slides/_rels/slide5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7.xml"/><Relationship Id="rId3" Type="http://schemas.openxmlformats.org/officeDocument/2006/relationships/image" Target="../media/image32.png"/><Relationship Id="rId4" Type="http://schemas.openxmlformats.org/officeDocument/2006/relationships/image" Target="../media/image33.jpg"/><Relationship Id="rId9" Type="http://schemas.openxmlformats.org/officeDocument/2006/relationships/image" Target="../media/image39.png"/><Relationship Id="rId5" Type="http://schemas.openxmlformats.org/officeDocument/2006/relationships/image" Target="../media/image35.png"/><Relationship Id="rId6" Type="http://schemas.openxmlformats.org/officeDocument/2006/relationships/image" Target="../media/image34.jpg"/><Relationship Id="rId7" Type="http://schemas.openxmlformats.org/officeDocument/2006/relationships/image" Target="../media/image36.jpg"/><Relationship Id="rId8" Type="http://schemas.openxmlformats.org/officeDocument/2006/relationships/image" Target="../media/image37.jpg"/></Relationships>
</file>

<file path=ppt/slides/_rels/slide5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8.xml"/><Relationship Id="rId3" Type="http://schemas.openxmlformats.org/officeDocument/2006/relationships/image" Target="../media/image43.jpg"/><Relationship Id="rId4" Type="http://schemas.openxmlformats.org/officeDocument/2006/relationships/image" Target="../media/image44.jp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2.png"/><Relationship Id="rId4" Type="http://schemas.openxmlformats.org/officeDocument/2006/relationships/image" Target="../media/image13.png"/><Relationship Id="rId5" Type="http://schemas.openxmlformats.org/officeDocument/2006/relationships/image" Target="../media/image15.png"/><Relationship Id="rId6" Type="http://schemas.openxmlformats.org/officeDocument/2006/relationships/image" Target="../media/image16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1"/>
          <p:cNvSpPr/>
          <p:nvPr/>
        </p:nvSpPr>
        <p:spPr>
          <a:xfrm>
            <a:off x="3124200" y="-723900"/>
            <a:ext cx="1898584" cy="2667000"/>
          </a:xfrm>
          <a:prstGeom prst="rect">
            <a:avLst/>
          </a:prstGeom>
          <a:solidFill>
            <a:srgbClr val="6E9FDB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0" name="Google Shape;90;p1"/>
          <p:cNvSpPr txBox="1"/>
          <p:nvPr/>
        </p:nvSpPr>
        <p:spPr>
          <a:xfrm>
            <a:off x="4946584" y="4026018"/>
            <a:ext cx="8394822" cy="123110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4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 graduation project carried out at An-Najah National University</a:t>
            </a:r>
            <a:endParaRPr/>
          </a:p>
        </p:txBody>
      </p:sp>
      <p:sp>
        <p:nvSpPr>
          <p:cNvPr id="91" name="Google Shape;91;p1"/>
          <p:cNvSpPr txBox="1"/>
          <p:nvPr/>
        </p:nvSpPr>
        <p:spPr>
          <a:xfrm>
            <a:off x="2475786" y="495300"/>
            <a:ext cx="13336428" cy="320581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9200" u="none" cap="none" strike="noStrike">
                <a:solidFill>
                  <a:schemeClr val="lt1"/>
                </a:solidFill>
                <a:latin typeface="Arial Black"/>
                <a:ea typeface="Arial Black"/>
                <a:cs typeface="Arial Black"/>
                <a:sym typeface="Arial Black"/>
              </a:rPr>
              <a:t>Im</a:t>
            </a:r>
            <a:r>
              <a:rPr b="1" i="0" lang="en-US" sz="9200" u="none" cap="none" strike="noStrike">
                <a:solidFill>
                  <a:schemeClr val="dk1"/>
                </a:solidFill>
                <a:latin typeface="Arial Black"/>
                <a:ea typeface="Arial Black"/>
                <a:cs typeface="Arial Black"/>
                <a:sym typeface="Arial Black"/>
              </a:rPr>
              <a:t>age-Processing Controlled Robot</a:t>
            </a:r>
            <a:endParaRPr/>
          </a:p>
        </p:txBody>
      </p:sp>
      <p:sp>
        <p:nvSpPr>
          <p:cNvPr id="92" name="Google Shape;92;p1"/>
          <p:cNvSpPr txBox="1"/>
          <p:nvPr/>
        </p:nvSpPr>
        <p:spPr>
          <a:xfrm>
            <a:off x="2666640" y="6007706"/>
            <a:ext cx="12954707" cy="119263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11285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This project showcases a smart robotic car with vision and precision. Guided wirelessly by a camera, it detects, picks, and sorts objects by placing balls in their bin and trash in its own bringing us closer to the future of autonomous robots.</a:t>
            </a:r>
            <a:endParaRPr/>
          </a:p>
        </p:txBody>
      </p:sp>
      <p:sp>
        <p:nvSpPr>
          <p:cNvPr id="93" name="Google Shape;93;p1"/>
          <p:cNvSpPr txBox="1"/>
          <p:nvPr/>
        </p:nvSpPr>
        <p:spPr>
          <a:xfrm>
            <a:off x="4567479" y="8366096"/>
            <a:ext cx="9153027" cy="115897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98291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1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Presented by: Arqam Mousa &amp; Jad Kawa </a:t>
            </a:r>
            <a:endParaRPr/>
          </a:p>
          <a:p>
            <a:pPr indent="0" lvl="0" marL="0" marR="0" rtl="0" algn="ctr">
              <a:lnSpc>
                <a:spcPct val="198291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1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Supervised by: Dr. Raed Qadi </a:t>
            </a:r>
            <a:endParaRPr/>
          </a:p>
        </p:txBody>
      </p:sp>
      <p:sp>
        <p:nvSpPr>
          <p:cNvPr id="94" name="Google Shape;94;p1"/>
          <p:cNvSpPr/>
          <p:nvPr/>
        </p:nvSpPr>
        <p:spPr>
          <a:xfrm>
            <a:off x="11868492" y="6126480"/>
            <a:ext cx="7585368" cy="5594612"/>
          </a:xfrm>
          <a:custGeom>
            <a:rect b="b" l="l" r="r" t="t"/>
            <a:pathLst>
              <a:path extrusionOk="0" h="5594612" w="7585368">
                <a:moveTo>
                  <a:pt x="7585368" y="0"/>
                </a:moveTo>
                <a:cubicBezTo>
                  <a:pt x="5960403" y="386715"/>
                  <a:pt x="4335438" y="773430"/>
                  <a:pt x="3904908" y="1394460"/>
                </a:cubicBezTo>
                <a:cubicBezTo>
                  <a:pt x="3474378" y="2015490"/>
                  <a:pt x="5569878" y="3070860"/>
                  <a:pt x="5002188" y="3726180"/>
                </a:cubicBezTo>
                <a:cubicBezTo>
                  <a:pt x="4434498" y="4381500"/>
                  <a:pt x="-1775802" y="6294120"/>
                  <a:pt x="498768" y="5326380"/>
                </a:cubicBezTo>
              </a:path>
            </a:pathLst>
          </a:custGeom>
          <a:noFill/>
          <a:ln cap="flat" cmpd="sng" w="63500">
            <a:solidFill>
              <a:srgbClr val="558ED5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39" name="Shape 3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0" name="Google Shape;340;p10"/>
          <p:cNvSpPr/>
          <p:nvPr/>
        </p:nvSpPr>
        <p:spPr>
          <a:xfrm rot="10800000">
            <a:off x="15697200" y="1558873"/>
            <a:ext cx="6577541" cy="1333518"/>
          </a:xfrm>
          <a:prstGeom prst="rect">
            <a:avLst/>
          </a:prstGeom>
          <a:solidFill>
            <a:srgbClr val="6E9FDB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341" name="Google Shape;341;p10"/>
          <p:cNvGrpSpPr/>
          <p:nvPr/>
        </p:nvGrpSpPr>
        <p:grpSpPr>
          <a:xfrm>
            <a:off x="-2438400" y="-8283"/>
            <a:ext cx="20495496" cy="10287000"/>
            <a:chOff x="0" y="0"/>
            <a:chExt cx="20495496" cy="10287000"/>
          </a:xfrm>
        </p:grpSpPr>
        <p:sp>
          <p:nvSpPr>
            <p:cNvPr id="342" name="Google Shape;342;p10"/>
            <p:cNvSpPr/>
            <p:nvPr/>
          </p:nvSpPr>
          <p:spPr>
            <a:xfrm>
              <a:off x="0" y="0"/>
              <a:ext cx="17439968" cy="10287000"/>
            </a:xfrm>
            <a:custGeom>
              <a:rect b="b" l="l" r="r" t="t"/>
              <a:pathLst>
                <a:path extrusionOk="0" h="10287000" w="17439968">
                  <a:moveTo>
                    <a:pt x="0" y="0"/>
                  </a:moveTo>
                  <a:lnTo>
                    <a:pt x="16535400" y="0"/>
                  </a:lnTo>
                  <a:lnTo>
                    <a:pt x="16535400" y="8648700"/>
                  </a:lnTo>
                  <a:lnTo>
                    <a:pt x="17236764" y="8648700"/>
                  </a:lnTo>
                  <a:cubicBezTo>
                    <a:pt x="17348990" y="8648700"/>
                    <a:pt x="17439968" y="8739678"/>
                    <a:pt x="17439968" y="8851904"/>
                  </a:cubicBezTo>
                  <a:lnTo>
                    <a:pt x="17439968" y="9664696"/>
                  </a:lnTo>
                  <a:cubicBezTo>
                    <a:pt x="17439968" y="9776922"/>
                    <a:pt x="17348990" y="9867900"/>
                    <a:pt x="17236764" y="9867900"/>
                  </a:cubicBezTo>
                  <a:lnTo>
                    <a:pt x="16535400" y="9867900"/>
                  </a:lnTo>
                  <a:lnTo>
                    <a:pt x="16535400" y="10287000"/>
                  </a:lnTo>
                  <a:lnTo>
                    <a:pt x="0" y="10287000"/>
                  </a:lnTo>
                  <a:close/>
                </a:path>
              </a:pathLst>
            </a:custGeom>
            <a:solidFill>
              <a:srgbClr val="0F243E"/>
            </a:solidFill>
            <a:ln>
              <a:noFill/>
            </a:ln>
            <a:effectLst>
              <a:outerShdw blurRad="127000" rotWithShape="0" algn="l" dist="63500">
                <a:srgbClr val="000000">
                  <a:alpha val="40000"/>
                </a:srgbClr>
              </a:outerShdw>
            </a:effectLst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43" name="Google Shape;343;p10"/>
            <p:cNvSpPr txBox="1"/>
            <p:nvPr/>
          </p:nvSpPr>
          <p:spPr>
            <a:xfrm>
              <a:off x="9857615" y="4340560"/>
              <a:ext cx="7160496" cy="93198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608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19900">
                  <a:solidFill>
                    <a:srgbClr val="FFFFFF"/>
                  </a:solidFill>
                  <a:latin typeface="Arial Black"/>
                  <a:ea typeface="Arial Black"/>
                  <a:cs typeface="Arial Black"/>
                  <a:sym typeface="Arial Black"/>
                </a:rPr>
                <a:t>01</a:t>
              </a:r>
              <a:endParaRPr/>
            </a:p>
          </p:txBody>
        </p:sp>
        <p:sp>
          <p:nvSpPr>
            <p:cNvPr id="344" name="Google Shape;344;p10"/>
            <p:cNvSpPr txBox="1"/>
            <p:nvPr/>
          </p:nvSpPr>
          <p:spPr>
            <a:xfrm>
              <a:off x="7608563" y="4635790"/>
              <a:ext cx="11658600" cy="110799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360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Wireless Vision </a:t>
              </a:r>
              <a:endParaRPr/>
            </a:p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360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System</a:t>
              </a:r>
              <a:endParaRPr/>
            </a:p>
          </p:txBody>
        </p:sp>
        <p:sp>
          <p:nvSpPr>
            <p:cNvPr id="345" name="Google Shape;345;p10"/>
            <p:cNvSpPr txBox="1"/>
            <p:nvPr/>
          </p:nvSpPr>
          <p:spPr>
            <a:xfrm>
              <a:off x="11506200" y="6018488"/>
              <a:ext cx="3863326" cy="1292662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80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External camera detects and classifies objects in real time.</a:t>
              </a:r>
              <a:endParaRPr/>
            </a:p>
          </p:txBody>
        </p:sp>
        <p:sp>
          <p:nvSpPr>
            <p:cNvPr id="346" name="Google Shape;346;p10"/>
            <p:cNvSpPr txBox="1"/>
            <p:nvPr/>
          </p:nvSpPr>
          <p:spPr>
            <a:xfrm>
              <a:off x="13335000" y="9361627"/>
              <a:ext cx="7160496" cy="502958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37611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7200">
                  <a:solidFill>
                    <a:srgbClr val="020611"/>
                  </a:solidFill>
                  <a:latin typeface="Arial Black"/>
                  <a:ea typeface="Arial Black"/>
                  <a:cs typeface="Arial Black"/>
                  <a:sym typeface="Arial Black"/>
                </a:rPr>
                <a:t>1</a:t>
              </a:r>
              <a:endParaRPr/>
            </a:p>
          </p:txBody>
        </p:sp>
      </p:grpSp>
      <p:grpSp>
        <p:nvGrpSpPr>
          <p:cNvPr id="347" name="Google Shape;347;p10"/>
          <p:cNvGrpSpPr/>
          <p:nvPr/>
        </p:nvGrpSpPr>
        <p:grpSpPr>
          <a:xfrm>
            <a:off x="-2449823" y="-8283"/>
            <a:ext cx="20506919" cy="10287000"/>
            <a:chOff x="0" y="0"/>
            <a:chExt cx="20506919" cy="10287000"/>
          </a:xfrm>
        </p:grpSpPr>
        <p:sp>
          <p:nvSpPr>
            <p:cNvPr id="348" name="Google Shape;348;p10"/>
            <p:cNvSpPr/>
            <p:nvPr/>
          </p:nvSpPr>
          <p:spPr>
            <a:xfrm>
              <a:off x="0" y="0"/>
              <a:ext cx="17439968" cy="10287000"/>
            </a:xfrm>
            <a:custGeom>
              <a:rect b="b" l="l" r="r" t="t"/>
              <a:pathLst>
                <a:path extrusionOk="0" h="10287000" w="17439968">
                  <a:moveTo>
                    <a:pt x="0" y="0"/>
                  </a:moveTo>
                  <a:lnTo>
                    <a:pt x="16535400" y="0"/>
                  </a:lnTo>
                  <a:lnTo>
                    <a:pt x="16535400" y="7277100"/>
                  </a:lnTo>
                  <a:lnTo>
                    <a:pt x="17236764" y="7277100"/>
                  </a:lnTo>
                  <a:cubicBezTo>
                    <a:pt x="17348990" y="7277100"/>
                    <a:pt x="17439968" y="7368078"/>
                    <a:pt x="17439968" y="7480304"/>
                  </a:cubicBezTo>
                  <a:lnTo>
                    <a:pt x="17439968" y="8293096"/>
                  </a:lnTo>
                  <a:cubicBezTo>
                    <a:pt x="17439968" y="8405322"/>
                    <a:pt x="17348990" y="8496300"/>
                    <a:pt x="17236764" y="8496300"/>
                  </a:cubicBezTo>
                  <a:lnTo>
                    <a:pt x="16535400" y="8496300"/>
                  </a:lnTo>
                  <a:lnTo>
                    <a:pt x="16535400" y="10287000"/>
                  </a:lnTo>
                  <a:lnTo>
                    <a:pt x="0" y="10287000"/>
                  </a:lnTo>
                  <a:close/>
                </a:path>
              </a:pathLst>
            </a:custGeom>
            <a:solidFill>
              <a:srgbClr val="102553"/>
            </a:solidFill>
            <a:ln>
              <a:noFill/>
            </a:ln>
            <a:effectLst>
              <a:outerShdw blurRad="127000" rotWithShape="0" algn="l" dist="63500">
                <a:srgbClr val="000000">
                  <a:alpha val="40000"/>
                </a:srgbClr>
              </a:outerShdw>
            </a:effectLst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49" name="Google Shape;349;p10"/>
            <p:cNvSpPr txBox="1"/>
            <p:nvPr/>
          </p:nvSpPr>
          <p:spPr>
            <a:xfrm>
              <a:off x="9857615" y="4340560"/>
              <a:ext cx="7160496" cy="93198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608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19900">
                  <a:solidFill>
                    <a:srgbClr val="FFFFFF"/>
                  </a:solidFill>
                  <a:latin typeface="Arial Black"/>
                  <a:ea typeface="Arial Black"/>
                  <a:cs typeface="Arial Black"/>
                  <a:sym typeface="Arial Black"/>
                </a:rPr>
                <a:t>02</a:t>
              </a:r>
              <a:endParaRPr/>
            </a:p>
          </p:txBody>
        </p:sp>
        <p:sp>
          <p:nvSpPr>
            <p:cNvPr id="350" name="Google Shape;350;p10"/>
            <p:cNvSpPr txBox="1"/>
            <p:nvPr/>
          </p:nvSpPr>
          <p:spPr>
            <a:xfrm>
              <a:off x="11049000" y="4076700"/>
              <a:ext cx="5093963" cy="110799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360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Bluetooth </a:t>
              </a:r>
              <a:endParaRPr/>
            </a:p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360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Communication</a:t>
              </a:r>
              <a:endParaRPr/>
            </a:p>
          </p:txBody>
        </p:sp>
        <p:sp>
          <p:nvSpPr>
            <p:cNvPr id="351" name="Google Shape;351;p10"/>
            <p:cNvSpPr txBox="1"/>
            <p:nvPr/>
          </p:nvSpPr>
          <p:spPr>
            <a:xfrm>
              <a:off x="11506200" y="6018488"/>
              <a:ext cx="3863326" cy="1292662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80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Camera sends movement commands directly to the robot.</a:t>
              </a:r>
              <a:endParaRPr/>
            </a:p>
          </p:txBody>
        </p:sp>
        <p:sp>
          <p:nvSpPr>
            <p:cNvPr id="352" name="Google Shape;352;p10"/>
            <p:cNvSpPr txBox="1"/>
            <p:nvPr/>
          </p:nvSpPr>
          <p:spPr>
            <a:xfrm>
              <a:off x="13346423" y="8006538"/>
              <a:ext cx="7160496" cy="502958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37611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7200">
                  <a:solidFill>
                    <a:srgbClr val="10253F"/>
                  </a:solidFill>
                  <a:latin typeface="Arial Black"/>
                  <a:ea typeface="Arial Black"/>
                  <a:cs typeface="Arial Black"/>
                  <a:sym typeface="Arial Black"/>
                </a:rPr>
                <a:t>2</a:t>
              </a:r>
              <a:endParaRPr/>
            </a:p>
          </p:txBody>
        </p:sp>
      </p:grpSp>
      <p:grpSp>
        <p:nvGrpSpPr>
          <p:cNvPr id="353" name="Google Shape;353;p10"/>
          <p:cNvGrpSpPr/>
          <p:nvPr/>
        </p:nvGrpSpPr>
        <p:grpSpPr>
          <a:xfrm>
            <a:off x="-2476158" y="11888"/>
            <a:ext cx="20567879" cy="10287000"/>
            <a:chOff x="0" y="0"/>
            <a:chExt cx="20567879" cy="10287000"/>
          </a:xfrm>
        </p:grpSpPr>
        <p:sp>
          <p:nvSpPr>
            <p:cNvPr id="354" name="Google Shape;354;p10"/>
            <p:cNvSpPr/>
            <p:nvPr/>
          </p:nvSpPr>
          <p:spPr>
            <a:xfrm>
              <a:off x="0" y="0"/>
              <a:ext cx="17474380" cy="10287000"/>
            </a:xfrm>
            <a:custGeom>
              <a:rect b="b" l="l" r="r" t="t"/>
              <a:pathLst>
                <a:path extrusionOk="0" h="10287000" w="17474380">
                  <a:moveTo>
                    <a:pt x="0" y="0"/>
                  </a:moveTo>
                  <a:lnTo>
                    <a:pt x="16535400" y="0"/>
                  </a:lnTo>
                  <a:lnTo>
                    <a:pt x="16535400" y="5905500"/>
                  </a:lnTo>
                  <a:lnTo>
                    <a:pt x="17271176" y="5905500"/>
                  </a:lnTo>
                  <a:cubicBezTo>
                    <a:pt x="17383404" y="5905500"/>
                    <a:pt x="17474380" y="5996478"/>
                    <a:pt x="17474380" y="6108704"/>
                  </a:cubicBezTo>
                  <a:lnTo>
                    <a:pt x="17474380" y="6921496"/>
                  </a:lnTo>
                  <a:cubicBezTo>
                    <a:pt x="17474380" y="7033722"/>
                    <a:pt x="17383404" y="7124700"/>
                    <a:pt x="17271176" y="7124700"/>
                  </a:cubicBezTo>
                  <a:lnTo>
                    <a:pt x="16535400" y="7124700"/>
                  </a:lnTo>
                  <a:lnTo>
                    <a:pt x="16535400" y="10287000"/>
                  </a:lnTo>
                  <a:lnTo>
                    <a:pt x="0" y="10287000"/>
                  </a:lnTo>
                  <a:close/>
                </a:path>
              </a:pathLst>
            </a:custGeom>
            <a:solidFill>
              <a:srgbClr val="102567"/>
            </a:solidFill>
            <a:ln>
              <a:noFill/>
            </a:ln>
            <a:effectLst>
              <a:outerShdw blurRad="127000" rotWithShape="0" algn="l" dist="63500">
                <a:srgbClr val="000000">
                  <a:alpha val="40000"/>
                </a:srgbClr>
              </a:outerShdw>
            </a:effectLst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55" name="Google Shape;355;p10"/>
            <p:cNvSpPr txBox="1"/>
            <p:nvPr/>
          </p:nvSpPr>
          <p:spPr>
            <a:xfrm>
              <a:off x="9857615" y="4340560"/>
              <a:ext cx="7160496" cy="93198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608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19900">
                  <a:solidFill>
                    <a:srgbClr val="FFFFFF"/>
                  </a:solidFill>
                  <a:latin typeface="Arial Black"/>
                  <a:ea typeface="Arial Black"/>
                  <a:cs typeface="Arial Black"/>
                  <a:sym typeface="Arial Black"/>
                </a:rPr>
                <a:t>03</a:t>
              </a:r>
              <a:endParaRPr/>
            </a:p>
          </p:txBody>
        </p:sp>
        <p:sp>
          <p:nvSpPr>
            <p:cNvPr id="356" name="Google Shape;356;p10"/>
            <p:cNvSpPr txBox="1"/>
            <p:nvPr/>
          </p:nvSpPr>
          <p:spPr>
            <a:xfrm>
              <a:off x="7608563" y="4293412"/>
              <a:ext cx="11658600" cy="553998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360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Autonomous Sorting</a:t>
              </a:r>
              <a:endParaRPr/>
            </a:p>
          </p:txBody>
        </p:sp>
        <p:sp>
          <p:nvSpPr>
            <p:cNvPr id="357" name="Google Shape;357;p10"/>
            <p:cNvSpPr txBox="1"/>
            <p:nvPr/>
          </p:nvSpPr>
          <p:spPr>
            <a:xfrm>
              <a:off x="11506200" y="6018488"/>
              <a:ext cx="3863326" cy="1292662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80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Robot decides whether to place objects in the ball bin or trash bin.</a:t>
              </a:r>
              <a:endParaRPr/>
            </a:p>
          </p:txBody>
        </p:sp>
        <p:sp>
          <p:nvSpPr>
            <p:cNvPr id="358" name="Google Shape;358;p10"/>
            <p:cNvSpPr txBox="1"/>
            <p:nvPr/>
          </p:nvSpPr>
          <p:spPr>
            <a:xfrm>
              <a:off x="13407383" y="6566963"/>
              <a:ext cx="7160496" cy="502958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37611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7200">
                  <a:solidFill>
                    <a:srgbClr val="102553"/>
                  </a:solidFill>
                  <a:latin typeface="Arial Black"/>
                  <a:ea typeface="Arial Black"/>
                  <a:cs typeface="Arial Black"/>
                  <a:sym typeface="Arial Black"/>
                </a:rPr>
                <a:t>3</a:t>
              </a:r>
              <a:endParaRPr/>
            </a:p>
          </p:txBody>
        </p:sp>
      </p:grpSp>
      <p:grpSp>
        <p:nvGrpSpPr>
          <p:cNvPr id="359" name="Google Shape;359;p10"/>
          <p:cNvGrpSpPr/>
          <p:nvPr/>
        </p:nvGrpSpPr>
        <p:grpSpPr>
          <a:xfrm>
            <a:off x="-15316200" y="-28454"/>
            <a:ext cx="20477567" cy="10287000"/>
            <a:chOff x="17929" y="0"/>
            <a:chExt cx="20477567" cy="10287000"/>
          </a:xfrm>
        </p:grpSpPr>
        <p:sp>
          <p:nvSpPr>
            <p:cNvPr id="360" name="Google Shape;360;p10"/>
            <p:cNvSpPr/>
            <p:nvPr/>
          </p:nvSpPr>
          <p:spPr>
            <a:xfrm>
              <a:off x="17929" y="0"/>
              <a:ext cx="17474380" cy="10287000"/>
            </a:xfrm>
            <a:custGeom>
              <a:rect b="b" l="l" r="r" t="t"/>
              <a:pathLst>
                <a:path extrusionOk="0" h="10287000" w="17474380">
                  <a:moveTo>
                    <a:pt x="0" y="0"/>
                  </a:moveTo>
                  <a:lnTo>
                    <a:pt x="16535400" y="0"/>
                  </a:lnTo>
                  <a:lnTo>
                    <a:pt x="16535400" y="4533900"/>
                  </a:lnTo>
                  <a:lnTo>
                    <a:pt x="17271176" y="4533900"/>
                  </a:lnTo>
                  <a:cubicBezTo>
                    <a:pt x="17383404" y="4533900"/>
                    <a:pt x="17474380" y="4624878"/>
                    <a:pt x="17474380" y="4737104"/>
                  </a:cubicBezTo>
                  <a:lnTo>
                    <a:pt x="17474380" y="5549896"/>
                  </a:lnTo>
                  <a:cubicBezTo>
                    <a:pt x="17474380" y="5662122"/>
                    <a:pt x="17383404" y="5753100"/>
                    <a:pt x="17271176" y="5753100"/>
                  </a:cubicBezTo>
                  <a:lnTo>
                    <a:pt x="16535400" y="5753100"/>
                  </a:lnTo>
                  <a:lnTo>
                    <a:pt x="16535400" y="10287000"/>
                  </a:lnTo>
                  <a:lnTo>
                    <a:pt x="0" y="10287000"/>
                  </a:lnTo>
                  <a:close/>
                </a:path>
              </a:pathLst>
            </a:custGeom>
            <a:solidFill>
              <a:srgbClr val="10257B"/>
            </a:solidFill>
            <a:ln>
              <a:noFill/>
            </a:ln>
            <a:effectLst>
              <a:outerShdw blurRad="127000" rotWithShape="0" algn="l" dist="63500">
                <a:srgbClr val="000000">
                  <a:alpha val="40000"/>
                </a:srgbClr>
              </a:outerShdw>
            </a:effectLst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61" name="Google Shape;361;p10"/>
            <p:cNvSpPr txBox="1"/>
            <p:nvPr/>
          </p:nvSpPr>
          <p:spPr>
            <a:xfrm>
              <a:off x="9857615" y="4340560"/>
              <a:ext cx="7160496" cy="93198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608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19900">
                  <a:solidFill>
                    <a:srgbClr val="FFFFFF"/>
                  </a:solidFill>
                  <a:latin typeface="Arial Black"/>
                  <a:ea typeface="Arial Black"/>
                  <a:cs typeface="Arial Black"/>
                  <a:sym typeface="Arial Black"/>
                </a:rPr>
                <a:t>04</a:t>
              </a:r>
              <a:endParaRPr/>
            </a:p>
          </p:txBody>
        </p:sp>
        <p:sp>
          <p:nvSpPr>
            <p:cNvPr id="362" name="Google Shape;362;p10"/>
            <p:cNvSpPr txBox="1"/>
            <p:nvPr/>
          </p:nvSpPr>
          <p:spPr>
            <a:xfrm>
              <a:off x="7608563" y="4252555"/>
              <a:ext cx="11658600" cy="110799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360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Robotic Arm </a:t>
              </a:r>
              <a:endParaRPr/>
            </a:p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360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Manipulation</a:t>
              </a:r>
              <a:endParaRPr/>
            </a:p>
          </p:txBody>
        </p:sp>
        <p:sp>
          <p:nvSpPr>
            <p:cNvPr id="363" name="Google Shape;363;p10"/>
            <p:cNvSpPr txBox="1"/>
            <p:nvPr/>
          </p:nvSpPr>
          <p:spPr>
            <a:xfrm>
              <a:off x="11506200" y="6018488"/>
              <a:ext cx="3863326" cy="86177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80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Picks and places objects with precision.</a:t>
              </a:r>
              <a:endParaRPr/>
            </a:p>
          </p:txBody>
        </p:sp>
        <p:sp>
          <p:nvSpPr>
            <p:cNvPr id="364" name="Google Shape;364;p10"/>
            <p:cNvSpPr txBox="1"/>
            <p:nvPr/>
          </p:nvSpPr>
          <p:spPr>
            <a:xfrm>
              <a:off x="13335000" y="5272546"/>
              <a:ext cx="7160496" cy="502958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37611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7200">
                  <a:solidFill>
                    <a:srgbClr val="102567"/>
                  </a:solidFill>
                  <a:latin typeface="Arial Black"/>
                  <a:ea typeface="Arial Black"/>
                  <a:cs typeface="Arial Black"/>
                  <a:sym typeface="Arial Black"/>
                </a:rPr>
                <a:t>4</a:t>
              </a:r>
              <a:endParaRPr/>
            </a:p>
          </p:txBody>
        </p:sp>
      </p:grpSp>
      <p:grpSp>
        <p:nvGrpSpPr>
          <p:cNvPr id="365" name="Google Shape;365;p10"/>
          <p:cNvGrpSpPr/>
          <p:nvPr/>
        </p:nvGrpSpPr>
        <p:grpSpPr>
          <a:xfrm>
            <a:off x="-15316200" y="-8283"/>
            <a:ext cx="20497800" cy="10287000"/>
            <a:chOff x="0" y="0"/>
            <a:chExt cx="20497800" cy="10287000"/>
          </a:xfrm>
        </p:grpSpPr>
        <p:sp>
          <p:nvSpPr>
            <p:cNvPr id="366" name="Google Shape;366;p10"/>
            <p:cNvSpPr/>
            <p:nvPr/>
          </p:nvSpPr>
          <p:spPr>
            <a:xfrm>
              <a:off x="0" y="0"/>
              <a:ext cx="17449800" cy="10287000"/>
            </a:xfrm>
            <a:custGeom>
              <a:rect b="b" l="l" r="r" t="t"/>
              <a:pathLst>
                <a:path extrusionOk="0" h="10287000" w="17449800">
                  <a:moveTo>
                    <a:pt x="0" y="0"/>
                  </a:moveTo>
                  <a:lnTo>
                    <a:pt x="16535400" y="0"/>
                  </a:lnTo>
                  <a:lnTo>
                    <a:pt x="16535400" y="3162300"/>
                  </a:lnTo>
                  <a:lnTo>
                    <a:pt x="17246596" y="3162300"/>
                  </a:lnTo>
                  <a:cubicBezTo>
                    <a:pt x="17358822" y="3162300"/>
                    <a:pt x="17449800" y="3253278"/>
                    <a:pt x="17449800" y="3365504"/>
                  </a:cubicBezTo>
                  <a:lnTo>
                    <a:pt x="17449800" y="4178296"/>
                  </a:lnTo>
                  <a:cubicBezTo>
                    <a:pt x="17449800" y="4290522"/>
                    <a:pt x="17358822" y="4381500"/>
                    <a:pt x="17246596" y="4381500"/>
                  </a:cubicBezTo>
                  <a:lnTo>
                    <a:pt x="16535400" y="4381500"/>
                  </a:lnTo>
                  <a:lnTo>
                    <a:pt x="16535400" y="10287000"/>
                  </a:lnTo>
                  <a:lnTo>
                    <a:pt x="0" y="10287000"/>
                  </a:lnTo>
                  <a:close/>
                </a:path>
              </a:pathLst>
            </a:custGeom>
            <a:solidFill>
              <a:srgbClr val="10258F"/>
            </a:solidFill>
            <a:ln>
              <a:noFill/>
            </a:ln>
            <a:effectLst>
              <a:outerShdw blurRad="127000" rotWithShape="0" algn="l" dist="63500">
                <a:srgbClr val="000000">
                  <a:alpha val="40000"/>
                </a:srgbClr>
              </a:outerShdw>
            </a:effectLst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67" name="Google Shape;367;p10"/>
            <p:cNvSpPr txBox="1"/>
            <p:nvPr/>
          </p:nvSpPr>
          <p:spPr>
            <a:xfrm>
              <a:off x="9857615" y="4340560"/>
              <a:ext cx="7160496" cy="93198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608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19900">
                  <a:solidFill>
                    <a:srgbClr val="FFFFFF"/>
                  </a:solidFill>
                  <a:latin typeface="Arial Black"/>
                  <a:ea typeface="Arial Black"/>
                  <a:cs typeface="Arial Black"/>
                  <a:sym typeface="Arial Black"/>
                </a:rPr>
                <a:t>05</a:t>
              </a:r>
              <a:endParaRPr/>
            </a:p>
          </p:txBody>
        </p:sp>
        <p:sp>
          <p:nvSpPr>
            <p:cNvPr id="368" name="Google Shape;368;p10"/>
            <p:cNvSpPr txBox="1"/>
            <p:nvPr/>
          </p:nvSpPr>
          <p:spPr>
            <a:xfrm>
              <a:off x="7608563" y="4340560"/>
              <a:ext cx="11658600" cy="37375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752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3600">
                  <a:solidFill>
                    <a:srgbClr val="FFFFFF"/>
                  </a:solidFill>
                  <a:latin typeface="Montserrat"/>
                  <a:ea typeface="Montserrat"/>
                  <a:cs typeface="Montserrat"/>
                  <a:sym typeface="Montserrat"/>
                </a:rPr>
                <a:t>Modular Design</a:t>
              </a:r>
              <a:endParaRPr/>
            </a:p>
          </p:txBody>
        </p:sp>
        <p:sp>
          <p:nvSpPr>
            <p:cNvPr id="369" name="Google Shape;369;p10"/>
            <p:cNvSpPr txBox="1"/>
            <p:nvPr/>
          </p:nvSpPr>
          <p:spPr>
            <a:xfrm>
              <a:off x="11506200" y="5981700"/>
              <a:ext cx="3863326" cy="1292662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80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Camera and robot are separate but seamlessly connected.</a:t>
              </a:r>
              <a:endParaRPr/>
            </a:p>
          </p:txBody>
        </p:sp>
        <p:sp>
          <p:nvSpPr>
            <p:cNvPr id="370" name="Google Shape;370;p10"/>
            <p:cNvSpPr txBox="1"/>
            <p:nvPr/>
          </p:nvSpPr>
          <p:spPr>
            <a:xfrm>
              <a:off x="13337304" y="3878542"/>
              <a:ext cx="7160496" cy="502958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37611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7200">
                  <a:solidFill>
                    <a:srgbClr val="102567"/>
                  </a:solidFill>
                  <a:latin typeface="Arial Black"/>
                  <a:ea typeface="Arial Black"/>
                  <a:cs typeface="Arial Black"/>
                  <a:sym typeface="Arial Black"/>
                </a:rPr>
                <a:t>5</a:t>
              </a:r>
              <a:endParaRPr/>
            </a:p>
          </p:txBody>
        </p:sp>
      </p:grpSp>
      <p:grpSp>
        <p:nvGrpSpPr>
          <p:cNvPr id="371" name="Google Shape;371;p10"/>
          <p:cNvGrpSpPr/>
          <p:nvPr/>
        </p:nvGrpSpPr>
        <p:grpSpPr>
          <a:xfrm>
            <a:off x="-15338611" y="-8283"/>
            <a:ext cx="20495496" cy="10287000"/>
            <a:chOff x="164592" y="0"/>
            <a:chExt cx="20495496" cy="10287000"/>
          </a:xfrm>
        </p:grpSpPr>
        <p:sp>
          <p:nvSpPr>
            <p:cNvPr id="372" name="Google Shape;372;p10"/>
            <p:cNvSpPr/>
            <p:nvPr/>
          </p:nvSpPr>
          <p:spPr>
            <a:xfrm>
              <a:off x="164592" y="0"/>
              <a:ext cx="17484212" cy="10287000"/>
            </a:xfrm>
            <a:custGeom>
              <a:rect b="b" l="l" r="r" t="t"/>
              <a:pathLst>
                <a:path extrusionOk="0" h="10287000" w="17484212">
                  <a:moveTo>
                    <a:pt x="0" y="0"/>
                  </a:moveTo>
                  <a:lnTo>
                    <a:pt x="16535400" y="0"/>
                  </a:lnTo>
                  <a:lnTo>
                    <a:pt x="16535400" y="1790700"/>
                  </a:lnTo>
                  <a:lnTo>
                    <a:pt x="17281008" y="1790700"/>
                  </a:lnTo>
                  <a:cubicBezTo>
                    <a:pt x="17393236" y="1790700"/>
                    <a:pt x="17484212" y="1881678"/>
                    <a:pt x="17484212" y="1993904"/>
                  </a:cubicBezTo>
                  <a:lnTo>
                    <a:pt x="17484212" y="2806696"/>
                  </a:lnTo>
                  <a:cubicBezTo>
                    <a:pt x="17484212" y="2918922"/>
                    <a:pt x="17393236" y="3009900"/>
                    <a:pt x="17281008" y="3009900"/>
                  </a:cubicBezTo>
                  <a:lnTo>
                    <a:pt x="16535400" y="3009900"/>
                  </a:lnTo>
                  <a:lnTo>
                    <a:pt x="16535400" y="10287000"/>
                  </a:lnTo>
                  <a:lnTo>
                    <a:pt x="0" y="10287000"/>
                  </a:lnTo>
                  <a:close/>
                </a:path>
              </a:pathLst>
            </a:custGeom>
            <a:solidFill>
              <a:srgbClr val="1025A3"/>
            </a:solidFill>
            <a:ln>
              <a:noFill/>
            </a:ln>
            <a:effectLst>
              <a:outerShdw blurRad="127000" rotWithShape="0" algn="l" dist="63500">
                <a:srgbClr val="000000">
                  <a:alpha val="40000"/>
                </a:srgbClr>
              </a:outerShdw>
            </a:effectLst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73" name="Google Shape;373;p10"/>
            <p:cNvSpPr txBox="1"/>
            <p:nvPr/>
          </p:nvSpPr>
          <p:spPr>
            <a:xfrm>
              <a:off x="9967343" y="4340560"/>
              <a:ext cx="7160496" cy="93198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608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19900">
                  <a:solidFill>
                    <a:srgbClr val="FFFFFF"/>
                  </a:solidFill>
                  <a:latin typeface="Arial Black"/>
                  <a:ea typeface="Arial Black"/>
                  <a:cs typeface="Arial Black"/>
                  <a:sym typeface="Arial Black"/>
                </a:rPr>
                <a:t>06</a:t>
              </a:r>
              <a:endParaRPr/>
            </a:p>
          </p:txBody>
        </p:sp>
        <p:sp>
          <p:nvSpPr>
            <p:cNvPr id="374" name="Google Shape;374;p10"/>
            <p:cNvSpPr txBox="1"/>
            <p:nvPr/>
          </p:nvSpPr>
          <p:spPr>
            <a:xfrm>
              <a:off x="7718291" y="4252555"/>
              <a:ext cx="11658600" cy="110799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360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Mobile App </a:t>
              </a:r>
              <a:endParaRPr/>
            </a:p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360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Control</a:t>
              </a:r>
              <a:endParaRPr/>
            </a:p>
          </p:txBody>
        </p:sp>
        <p:sp>
          <p:nvSpPr>
            <p:cNvPr id="375" name="Google Shape;375;p10"/>
            <p:cNvSpPr txBox="1"/>
            <p:nvPr/>
          </p:nvSpPr>
          <p:spPr>
            <a:xfrm>
              <a:off x="11615928" y="6018488"/>
              <a:ext cx="3863326" cy="1292662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80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Manual override and remote operation via smartphone.</a:t>
              </a:r>
              <a:endParaRPr/>
            </a:p>
          </p:txBody>
        </p:sp>
        <p:sp>
          <p:nvSpPr>
            <p:cNvPr id="376" name="Google Shape;376;p10"/>
            <p:cNvSpPr txBox="1"/>
            <p:nvPr/>
          </p:nvSpPr>
          <p:spPr>
            <a:xfrm>
              <a:off x="13499592" y="2516820"/>
              <a:ext cx="7160496" cy="502958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37611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7200">
                  <a:solidFill>
                    <a:srgbClr val="10258F"/>
                  </a:solidFill>
                  <a:latin typeface="Arial Black"/>
                  <a:ea typeface="Arial Black"/>
                  <a:cs typeface="Arial Black"/>
                  <a:sym typeface="Arial Black"/>
                </a:rPr>
                <a:t>6</a:t>
              </a:r>
              <a:endParaRPr/>
            </a:p>
          </p:txBody>
        </p:sp>
      </p:grpSp>
      <p:grpSp>
        <p:nvGrpSpPr>
          <p:cNvPr id="377" name="Google Shape;377;p10"/>
          <p:cNvGrpSpPr/>
          <p:nvPr/>
        </p:nvGrpSpPr>
        <p:grpSpPr>
          <a:xfrm>
            <a:off x="-15350612" y="-18368"/>
            <a:ext cx="20532212" cy="10287000"/>
            <a:chOff x="-36716" y="0"/>
            <a:chExt cx="20532212" cy="10287000"/>
          </a:xfrm>
        </p:grpSpPr>
        <p:sp>
          <p:nvSpPr>
            <p:cNvPr id="378" name="Google Shape;378;p10"/>
            <p:cNvSpPr/>
            <p:nvPr/>
          </p:nvSpPr>
          <p:spPr>
            <a:xfrm>
              <a:off x="-36716" y="0"/>
              <a:ext cx="17484212" cy="10287000"/>
            </a:xfrm>
            <a:custGeom>
              <a:rect b="b" l="l" r="r" t="t"/>
              <a:pathLst>
                <a:path extrusionOk="0" h="10287000" w="17484212">
                  <a:moveTo>
                    <a:pt x="0" y="0"/>
                  </a:moveTo>
                  <a:lnTo>
                    <a:pt x="16535400" y="0"/>
                  </a:lnTo>
                  <a:lnTo>
                    <a:pt x="16535400" y="374855"/>
                  </a:lnTo>
                  <a:lnTo>
                    <a:pt x="17281008" y="374855"/>
                  </a:lnTo>
                  <a:cubicBezTo>
                    <a:pt x="17393236" y="374855"/>
                    <a:pt x="17484212" y="465833"/>
                    <a:pt x="17484212" y="578059"/>
                  </a:cubicBezTo>
                  <a:lnTo>
                    <a:pt x="17484212" y="1390851"/>
                  </a:lnTo>
                  <a:cubicBezTo>
                    <a:pt x="17484212" y="1503077"/>
                    <a:pt x="17393236" y="1594055"/>
                    <a:pt x="17281008" y="1594055"/>
                  </a:cubicBezTo>
                  <a:lnTo>
                    <a:pt x="16535400" y="1594055"/>
                  </a:lnTo>
                  <a:lnTo>
                    <a:pt x="16535400" y="10287000"/>
                  </a:lnTo>
                  <a:lnTo>
                    <a:pt x="0" y="10287000"/>
                  </a:lnTo>
                  <a:close/>
                </a:path>
              </a:pathLst>
            </a:custGeom>
            <a:solidFill>
              <a:srgbClr val="1025B7"/>
            </a:solidFill>
            <a:ln>
              <a:noFill/>
            </a:ln>
            <a:effectLst>
              <a:outerShdw blurRad="127000" rotWithShape="0" algn="l" dist="63500">
                <a:srgbClr val="000000">
                  <a:alpha val="40000"/>
                </a:srgbClr>
              </a:outerShdw>
            </a:effectLst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79" name="Google Shape;379;p10"/>
            <p:cNvSpPr txBox="1"/>
            <p:nvPr/>
          </p:nvSpPr>
          <p:spPr>
            <a:xfrm>
              <a:off x="9857615" y="4340560"/>
              <a:ext cx="7160496" cy="93198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608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19900">
                  <a:solidFill>
                    <a:srgbClr val="FFFFFF"/>
                  </a:solidFill>
                  <a:latin typeface="Arial Black"/>
                  <a:ea typeface="Arial Black"/>
                  <a:cs typeface="Arial Black"/>
                  <a:sym typeface="Arial Black"/>
                </a:rPr>
                <a:t>07</a:t>
              </a:r>
              <a:endParaRPr/>
            </a:p>
          </p:txBody>
        </p:sp>
        <p:sp>
          <p:nvSpPr>
            <p:cNvPr id="380" name="Google Shape;380;p10"/>
            <p:cNvSpPr txBox="1"/>
            <p:nvPr/>
          </p:nvSpPr>
          <p:spPr>
            <a:xfrm>
              <a:off x="7608563" y="4252555"/>
              <a:ext cx="11658600" cy="553998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360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Hybrid Operation</a:t>
              </a:r>
              <a:endParaRPr/>
            </a:p>
          </p:txBody>
        </p:sp>
        <p:sp>
          <p:nvSpPr>
            <p:cNvPr id="381" name="Google Shape;381;p10"/>
            <p:cNvSpPr txBox="1"/>
            <p:nvPr/>
          </p:nvSpPr>
          <p:spPr>
            <a:xfrm>
              <a:off x="11506200" y="5981700"/>
              <a:ext cx="3863326" cy="1292662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80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Camera sends movement commands directly to the robot.</a:t>
              </a:r>
              <a:endParaRPr/>
            </a:p>
          </p:txBody>
        </p:sp>
        <p:sp>
          <p:nvSpPr>
            <p:cNvPr id="382" name="Google Shape;382;p10"/>
            <p:cNvSpPr txBox="1"/>
            <p:nvPr/>
          </p:nvSpPr>
          <p:spPr>
            <a:xfrm>
              <a:off x="13335000" y="1076443"/>
              <a:ext cx="7160496" cy="502958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37611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7200">
                  <a:solidFill>
                    <a:srgbClr val="1025A3"/>
                  </a:solidFill>
                  <a:latin typeface="Arial Black"/>
                  <a:ea typeface="Arial Black"/>
                  <a:cs typeface="Arial Black"/>
                  <a:sym typeface="Arial Black"/>
                </a:rPr>
                <a:t>7</a:t>
              </a:r>
              <a:endParaRPr/>
            </a:p>
          </p:txBody>
        </p:sp>
      </p:grpSp>
      <p:sp>
        <p:nvSpPr>
          <p:cNvPr id="383" name="Google Shape;383;p10"/>
          <p:cNvSpPr txBox="1"/>
          <p:nvPr/>
        </p:nvSpPr>
        <p:spPr>
          <a:xfrm rot="5400000">
            <a:off x="12873785" y="4593433"/>
            <a:ext cx="6792060" cy="147732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96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F</a:t>
            </a:r>
            <a:r>
              <a:rPr b="1" lang="en-US" sz="9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EATURES</a:t>
            </a:r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87" name="Shape 3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8" name="Google Shape;388;p11"/>
          <p:cNvSpPr/>
          <p:nvPr/>
        </p:nvSpPr>
        <p:spPr>
          <a:xfrm rot="10800000">
            <a:off x="15697200" y="1558873"/>
            <a:ext cx="6577541" cy="1333518"/>
          </a:xfrm>
          <a:prstGeom prst="rect">
            <a:avLst/>
          </a:prstGeom>
          <a:solidFill>
            <a:srgbClr val="6E9FDB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389" name="Google Shape;389;p11"/>
          <p:cNvGrpSpPr/>
          <p:nvPr/>
        </p:nvGrpSpPr>
        <p:grpSpPr>
          <a:xfrm>
            <a:off x="-2438400" y="-8283"/>
            <a:ext cx="20495496" cy="10287000"/>
            <a:chOff x="0" y="0"/>
            <a:chExt cx="20495496" cy="10287000"/>
          </a:xfrm>
        </p:grpSpPr>
        <p:sp>
          <p:nvSpPr>
            <p:cNvPr id="390" name="Google Shape;390;p11"/>
            <p:cNvSpPr/>
            <p:nvPr/>
          </p:nvSpPr>
          <p:spPr>
            <a:xfrm>
              <a:off x="0" y="0"/>
              <a:ext cx="17439968" cy="10287000"/>
            </a:xfrm>
            <a:custGeom>
              <a:rect b="b" l="l" r="r" t="t"/>
              <a:pathLst>
                <a:path extrusionOk="0" h="10287000" w="17439968">
                  <a:moveTo>
                    <a:pt x="0" y="0"/>
                  </a:moveTo>
                  <a:lnTo>
                    <a:pt x="16535400" y="0"/>
                  </a:lnTo>
                  <a:lnTo>
                    <a:pt x="16535400" y="8648700"/>
                  </a:lnTo>
                  <a:lnTo>
                    <a:pt x="17236764" y="8648700"/>
                  </a:lnTo>
                  <a:cubicBezTo>
                    <a:pt x="17348990" y="8648700"/>
                    <a:pt x="17439968" y="8739678"/>
                    <a:pt x="17439968" y="8851904"/>
                  </a:cubicBezTo>
                  <a:lnTo>
                    <a:pt x="17439968" y="9664696"/>
                  </a:lnTo>
                  <a:cubicBezTo>
                    <a:pt x="17439968" y="9776922"/>
                    <a:pt x="17348990" y="9867900"/>
                    <a:pt x="17236764" y="9867900"/>
                  </a:cubicBezTo>
                  <a:lnTo>
                    <a:pt x="16535400" y="9867900"/>
                  </a:lnTo>
                  <a:lnTo>
                    <a:pt x="16535400" y="10287000"/>
                  </a:lnTo>
                  <a:lnTo>
                    <a:pt x="0" y="10287000"/>
                  </a:lnTo>
                  <a:close/>
                </a:path>
              </a:pathLst>
            </a:custGeom>
            <a:solidFill>
              <a:srgbClr val="0F243E"/>
            </a:solidFill>
            <a:ln>
              <a:noFill/>
            </a:ln>
            <a:effectLst>
              <a:outerShdw blurRad="127000" rotWithShape="0" algn="l" dist="63500">
                <a:srgbClr val="000000">
                  <a:alpha val="40000"/>
                </a:srgbClr>
              </a:outerShdw>
            </a:effectLst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91" name="Google Shape;391;p11"/>
            <p:cNvSpPr txBox="1"/>
            <p:nvPr/>
          </p:nvSpPr>
          <p:spPr>
            <a:xfrm>
              <a:off x="9857615" y="4340560"/>
              <a:ext cx="7160496" cy="93198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608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19900">
                  <a:solidFill>
                    <a:srgbClr val="FFFFFF"/>
                  </a:solidFill>
                  <a:latin typeface="Arial Black"/>
                  <a:ea typeface="Arial Black"/>
                  <a:cs typeface="Arial Black"/>
                  <a:sym typeface="Arial Black"/>
                </a:rPr>
                <a:t>01</a:t>
              </a:r>
              <a:endParaRPr/>
            </a:p>
          </p:txBody>
        </p:sp>
        <p:sp>
          <p:nvSpPr>
            <p:cNvPr id="392" name="Google Shape;392;p11"/>
            <p:cNvSpPr txBox="1"/>
            <p:nvPr/>
          </p:nvSpPr>
          <p:spPr>
            <a:xfrm>
              <a:off x="7608563" y="4635790"/>
              <a:ext cx="11658600" cy="110799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360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Wireless Vision </a:t>
              </a:r>
              <a:endParaRPr/>
            </a:p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360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System</a:t>
              </a:r>
              <a:endParaRPr/>
            </a:p>
          </p:txBody>
        </p:sp>
        <p:sp>
          <p:nvSpPr>
            <p:cNvPr id="393" name="Google Shape;393;p11"/>
            <p:cNvSpPr txBox="1"/>
            <p:nvPr/>
          </p:nvSpPr>
          <p:spPr>
            <a:xfrm>
              <a:off x="11506200" y="6018488"/>
              <a:ext cx="3863326" cy="1292662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80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External camera detects and classifies objects in real time.</a:t>
              </a:r>
              <a:endParaRPr/>
            </a:p>
          </p:txBody>
        </p:sp>
        <p:sp>
          <p:nvSpPr>
            <p:cNvPr id="394" name="Google Shape;394;p11"/>
            <p:cNvSpPr txBox="1"/>
            <p:nvPr/>
          </p:nvSpPr>
          <p:spPr>
            <a:xfrm>
              <a:off x="13335000" y="9361627"/>
              <a:ext cx="7160496" cy="502958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37611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7200">
                  <a:solidFill>
                    <a:srgbClr val="020611"/>
                  </a:solidFill>
                  <a:latin typeface="Arial Black"/>
                  <a:ea typeface="Arial Black"/>
                  <a:cs typeface="Arial Black"/>
                  <a:sym typeface="Arial Black"/>
                </a:rPr>
                <a:t>1</a:t>
              </a:r>
              <a:endParaRPr/>
            </a:p>
          </p:txBody>
        </p:sp>
      </p:grpSp>
      <p:grpSp>
        <p:nvGrpSpPr>
          <p:cNvPr id="395" name="Google Shape;395;p11"/>
          <p:cNvGrpSpPr/>
          <p:nvPr/>
        </p:nvGrpSpPr>
        <p:grpSpPr>
          <a:xfrm>
            <a:off x="-2449823" y="-8283"/>
            <a:ext cx="20506919" cy="10287000"/>
            <a:chOff x="0" y="0"/>
            <a:chExt cx="20506919" cy="10287000"/>
          </a:xfrm>
        </p:grpSpPr>
        <p:sp>
          <p:nvSpPr>
            <p:cNvPr id="396" name="Google Shape;396;p11"/>
            <p:cNvSpPr/>
            <p:nvPr/>
          </p:nvSpPr>
          <p:spPr>
            <a:xfrm>
              <a:off x="0" y="0"/>
              <a:ext cx="17439968" cy="10287000"/>
            </a:xfrm>
            <a:custGeom>
              <a:rect b="b" l="l" r="r" t="t"/>
              <a:pathLst>
                <a:path extrusionOk="0" h="10287000" w="17439968">
                  <a:moveTo>
                    <a:pt x="0" y="0"/>
                  </a:moveTo>
                  <a:lnTo>
                    <a:pt x="16535400" y="0"/>
                  </a:lnTo>
                  <a:lnTo>
                    <a:pt x="16535400" y="7277100"/>
                  </a:lnTo>
                  <a:lnTo>
                    <a:pt x="17236764" y="7277100"/>
                  </a:lnTo>
                  <a:cubicBezTo>
                    <a:pt x="17348990" y="7277100"/>
                    <a:pt x="17439968" y="7368078"/>
                    <a:pt x="17439968" y="7480304"/>
                  </a:cubicBezTo>
                  <a:lnTo>
                    <a:pt x="17439968" y="8293096"/>
                  </a:lnTo>
                  <a:cubicBezTo>
                    <a:pt x="17439968" y="8405322"/>
                    <a:pt x="17348990" y="8496300"/>
                    <a:pt x="17236764" y="8496300"/>
                  </a:cubicBezTo>
                  <a:lnTo>
                    <a:pt x="16535400" y="8496300"/>
                  </a:lnTo>
                  <a:lnTo>
                    <a:pt x="16535400" y="10287000"/>
                  </a:lnTo>
                  <a:lnTo>
                    <a:pt x="0" y="10287000"/>
                  </a:lnTo>
                  <a:close/>
                </a:path>
              </a:pathLst>
            </a:custGeom>
            <a:solidFill>
              <a:srgbClr val="102553"/>
            </a:solidFill>
            <a:ln>
              <a:noFill/>
            </a:ln>
            <a:effectLst>
              <a:outerShdw blurRad="127000" rotWithShape="0" algn="l" dist="63500">
                <a:srgbClr val="000000">
                  <a:alpha val="40000"/>
                </a:srgbClr>
              </a:outerShdw>
            </a:effectLst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97" name="Google Shape;397;p11"/>
            <p:cNvSpPr txBox="1"/>
            <p:nvPr/>
          </p:nvSpPr>
          <p:spPr>
            <a:xfrm>
              <a:off x="9857615" y="4340560"/>
              <a:ext cx="7160496" cy="93198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608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19900">
                  <a:solidFill>
                    <a:srgbClr val="FFFFFF"/>
                  </a:solidFill>
                  <a:latin typeface="Arial Black"/>
                  <a:ea typeface="Arial Black"/>
                  <a:cs typeface="Arial Black"/>
                  <a:sym typeface="Arial Black"/>
                </a:rPr>
                <a:t>02</a:t>
              </a:r>
              <a:endParaRPr/>
            </a:p>
          </p:txBody>
        </p:sp>
        <p:sp>
          <p:nvSpPr>
            <p:cNvPr id="398" name="Google Shape;398;p11"/>
            <p:cNvSpPr txBox="1"/>
            <p:nvPr/>
          </p:nvSpPr>
          <p:spPr>
            <a:xfrm>
              <a:off x="11049000" y="4076700"/>
              <a:ext cx="5093963" cy="110799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360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Bluetooth </a:t>
              </a:r>
              <a:endParaRPr/>
            </a:p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360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Communication</a:t>
              </a:r>
              <a:endParaRPr/>
            </a:p>
          </p:txBody>
        </p:sp>
        <p:sp>
          <p:nvSpPr>
            <p:cNvPr id="399" name="Google Shape;399;p11"/>
            <p:cNvSpPr txBox="1"/>
            <p:nvPr/>
          </p:nvSpPr>
          <p:spPr>
            <a:xfrm>
              <a:off x="11506200" y="6018488"/>
              <a:ext cx="3863326" cy="1292662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80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Camera sends movement commands directly to the robot.</a:t>
              </a:r>
              <a:endParaRPr/>
            </a:p>
          </p:txBody>
        </p:sp>
        <p:sp>
          <p:nvSpPr>
            <p:cNvPr id="400" name="Google Shape;400;p11"/>
            <p:cNvSpPr txBox="1"/>
            <p:nvPr/>
          </p:nvSpPr>
          <p:spPr>
            <a:xfrm>
              <a:off x="13346423" y="8006538"/>
              <a:ext cx="7160496" cy="502958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37611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7200">
                  <a:solidFill>
                    <a:srgbClr val="10253F"/>
                  </a:solidFill>
                  <a:latin typeface="Arial Black"/>
                  <a:ea typeface="Arial Black"/>
                  <a:cs typeface="Arial Black"/>
                  <a:sym typeface="Arial Black"/>
                </a:rPr>
                <a:t>2</a:t>
              </a:r>
              <a:endParaRPr/>
            </a:p>
          </p:txBody>
        </p:sp>
      </p:grpSp>
      <p:grpSp>
        <p:nvGrpSpPr>
          <p:cNvPr id="401" name="Google Shape;401;p11"/>
          <p:cNvGrpSpPr/>
          <p:nvPr/>
        </p:nvGrpSpPr>
        <p:grpSpPr>
          <a:xfrm>
            <a:off x="-2476158" y="11888"/>
            <a:ext cx="20567879" cy="10287000"/>
            <a:chOff x="0" y="0"/>
            <a:chExt cx="20567879" cy="10287000"/>
          </a:xfrm>
        </p:grpSpPr>
        <p:sp>
          <p:nvSpPr>
            <p:cNvPr id="402" name="Google Shape;402;p11"/>
            <p:cNvSpPr/>
            <p:nvPr/>
          </p:nvSpPr>
          <p:spPr>
            <a:xfrm>
              <a:off x="0" y="0"/>
              <a:ext cx="17474380" cy="10287000"/>
            </a:xfrm>
            <a:custGeom>
              <a:rect b="b" l="l" r="r" t="t"/>
              <a:pathLst>
                <a:path extrusionOk="0" h="10287000" w="17474380">
                  <a:moveTo>
                    <a:pt x="0" y="0"/>
                  </a:moveTo>
                  <a:lnTo>
                    <a:pt x="16535400" y="0"/>
                  </a:lnTo>
                  <a:lnTo>
                    <a:pt x="16535400" y="5905500"/>
                  </a:lnTo>
                  <a:lnTo>
                    <a:pt x="17271176" y="5905500"/>
                  </a:lnTo>
                  <a:cubicBezTo>
                    <a:pt x="17383404" y="5905500"/>
                    <a:pt x="17474380" y="5996478"/>
                    <a:pt x="17474380" y="6108704"/>
                  </a:cubicBezTo>
                  <a:lnTo>
                    <a:pt x="17474380" y="6921496"/>
                  </a:lnTo>
                  <a:cubicBezTo>
                    <a:pt x="17474380" y="7033722"/>
                    <a:pt x="17383404" y="7124700"/>
                    <a:pt x="17271176" y="7124700"/>
                  </a:cubicBezTo>
                  <a:lnTo>
                    <a:pt x="16535400" y="7124700"/>
                  </a:lnTo>
                  <a:lnTo>
                    <a:pt x="16535400" y="10287000"/>
                  </a:lnTo>
                  <a:lnTo>
                    <a:pt x="0" y="10287000"/>
                  </a:lnTo>
                  <a:close/>
                </a:path>
              </a:pathLst>
            </a:custGeom>
            <a:solidFill>
              <a:srgbClr val="102567"/>
            </a:solidFill>
            <a:ln>
              <a:noFill/>
            </a:ln>
            <a:effectLst>
              <a:outerShdw blurRad="127000" rotWithShape="0" algn="l" dist="63500">
                <a:srgbClr val="000000">
                  <a:alpha val="40000"/>
                </a:srgbClr>
              </a:outerShdw>
            </a:effectLst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03" name="Google Shape;403;p11"/>
            <p:cNvSpPr txBox="1"/>
            <p:nvPr/>
          </p:nvSpPr>
          <p:spPr>
            <a:xfrm>
              <a:off x="9857615" y="4340560"/>
              <a:ext cx="7160496" cy="93198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608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19900">
                  <a:solidFill>
                    <a:srgbClr val="FFFFFF"/>
                  </a:solidFill>
                  <a:latin typeface="Arial Black"/>
                  <a:ea typeface="Arial Black"/>
                  <a:cs typeface="Arial Black"/>
                  <a:sym typeface="Arial Black"/>
                </a:rPr>
                <a:t>03</a:t>
              </a:r>
              <a:endParaRPr/>
            </a:p>
          </p:txBody>
        </p:sp>
        <p:sp>
          <p:nvSpPr>
            <p:cNvPr id="404" name="Google Shape;404;p11"/>
            <p:cNvSpPr txBox="1"/>
            <p:nvPr/>
          </p:nvSpPr>
          <p:spPr>
            <a:xfrm>
              <a:off x="7608563" y="4293412"/>
              <a:ext cx="11658600" cy="553998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360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Autonomous Sorting</a:t>
              </a:r>
              <a:endParaRPr/>
            </a:p>
          </p:txBody>
        </p:sp>
        <p:sp>
          <p:nvSpPr>
            <p:cNvPr id="405" name="Google Shape;405;p11"/>
            <p:cNvSpPr txBox="1"/>
            <p:nvPr/>
          </p:nvSpPr>
          <p:spPr>
            <a:xfrm>
              <a:off x="11506200" y="6018488"/>
              <a:ext cx="3863326" cy="1292662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80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Robot decides whether to place objects in the ball bin or trash bin.</a:t>
              </a:r>
              <a:endParaRPr/>
            </a:p>
          </p:txBody>
        </p:sp>
        <p:sp>
          <p:nvSpPr>
            <p:cNvPr id="406" name="Google Shape;406;p11"/>
            <p:cNvSpPr txBox="1"/>
            <p:nvPr/>
          </p:nvSpPr>
          <p:spPr>
            <a:xfrm>
              <a:off x="13407383" y="6566963"/>
              <a:ext cx="7160496" cy="502958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37611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7200">
                  <a:solidFill>
                    <a:srgbClr val="102553"/>
                  </a:solidFill>
                  <a:latin typeface="Arial Black"/>
                  <a:ea typeface="Arial Black"/>
                  <a:cs typeface="Arial Black"/>
                  <a:sym typeface="Arial Black"/>
                </a:rPr>
                <a:t>3</a:t>
              </a:r>
              <a:endParaRPr/>
            </a:p>
          </p:txBody>
        </p:sp>
      </p:grpSp>
      <p:grpSp>
        <p:nvGrpSpPr>
          <p:cNvPr id="407" name="Google Shape;407;p11"/>
          <p:cNvGrpSpPr/>
          <p:nvPr/>
        </p:nvGrpSpPr>
        <p:grpSpPr>
          <a:xfrm>
            <a:off x="-2494367" y="-28454"/>
            <a:ext cx="20477567" cy="10287000"/>
            <a:chOff x="17929" y="0"/>
            <a:chExt cx="20477567" cy="10287000"/>
          </a:xfrm>
        </p:grpSpPr>
        <p:sp>
          <p:nvSpPr>
            <p:cNvPr id="408" name="Google Shape;408;p11"/>
            <p:cNvSpPr/>
            <p:nvPr/>
          </p:nvSpPr>
          <p:spPr>
            <a:xfrm>
              <a:off x="17929" y="0"/>
              <a:ext cx="17474380" cy="10287000"/>
            </a:xfrm>
            <a:custGeom>
              <a:rect b="b" l="l" r="r" t="t"/>
              <a:pathLst>
                <a:path extrusionOk="0" h="10287000" w="17474380">
                  <a:moveTo>
                    <a:pt x="0" y="0"/>
                  </a:moveTo>
                  <a:lnTo>
                    <a:pt x="16535400" y="0"/>
                  </a:lnTo>
                  <a:lnTo>
                    <a:pt x="16535400" y="4533900"/>
                  </a:lnTo>
                  <a:lnTo>
                    <a:pt x="17271176" y="4533900"/>
                  </a:lnTo>
                  <a:cubicBezTo>
                    <a:pt x="17383404" y="4533900"/>
                    <a:pt x="17474380" y="4624878"/>
                    <a:pt x="17474380" y="4737104"/>
                  </a:cubicBezTo>
                  <a:lnTo>
                    <a:pt x="17474380" y="5549896"/>
                  </a:lnTo>
                  <a:cubicBezTo>
                    <a:pt x="17474380" y="5662122"/>
                    <a:pt x="17383404" y="5753100"/>
                    <a:pt x="17271176" y="5753100"/>
                  </a:cubicBezTo>
                  <a:lnTo>
                    <a:pt x="16535400" y="5753100"/>
                  </a:lnTo>
                  <a:lnTo>
                    <a:pt x="16535400" y="10287000"/>
                  </a:lnTo>
                  <a:lnTo>
                    <a:pt x="0" y="10287000"/>
                  </a:lnTo>
                  <a:close/>
                </a:path>
              </a:pathLst>
            </a:custGeom>
            <a:solidFill>
              <a:srgbClr val="10257B"/>
            </a:solidFill>
            <a:ln>
              <a:noFill/>
            </a:ln>
            <a:effectLst>
              <a:outerShdw blurRad="127000" rotWithShape="0" algn="l" dist="63500">
                <a:srgbClr val="000000">
                  <a:alpha val="40000"/>
                </a:srgbClr>
              </a:outerShdw>
            </a:effectLst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09" name="Google Shape;409;p11"/>
            <p:cNvSpPr txBox="1"/>
            <p:nvPr/>
          </p:nvSpPr>
          <p:spPr>
            <a:xfrm>
              <a:off x="9857615" y="4340560"/>
              <a:ext cx="7160496" cy="93198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608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19900">
                  <a:solidFill>
                    <a:srgbClr val="FFFFFF"/>
                  </a:solidFill>
                  <a:latin typeface="Arial Black"/>
                  <a:ea typeface="Arial Black"/>
                  <a:cs typeface="Arial Black"/>
                  <a:sym typeface="Arial Black"/>
                </a:rPr>
                <a:t>04</a:t>
              </a:r>
              <a:endParaRPr/>
            </a:p>
          </p:txBody>
        </p:sp>
        <p:sp>
          <p:nvSpPr>
            <p:cNvPr id="410" name="Google Shape;410;p11"/>
            <p:cNvSpPr txBox="1"/>
            <p:nvPr/>
          </p:nvSpPr>
          <p:spPr>
            <a:xfrm>
              <a:off x="7608563" y="4252555"/>
              <a:ext cx="11658600" cy="110799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360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Robotic Arm </a:t>
              </a:r>
              <a:endParaRPr/>
            </a:p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360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Manipulation</a:t>
              </a:r>
              <a:endParaRPr/>
            </a:p>
          </p:txBody>
        </p:sp>
        <p:sp>
          <p:nvSpPr>
            <p:cNvPr id="411" name="Google Shape;411;p11"/>
            <p:cNvSpPr txBox="1"/>
            <p:nvPr/>
          </p:nvSpPr>
          <p:spPr>
            <a:xfrm>
              <a:off x="11506200" y="6018488"/>
              <a:ext cx="3863326" cy="86177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80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Picks and places objects with precision.</a:t>
              </a:r>
              <a:endParaRPr/>
            </a:p>
          </p:txBody>
        </p:sp>
        <p:sp>
          <p:nvSpPr>
            <p:cNvPr id="412" name="Google Shape;412;p11"/>
            <p:cNvSpPr txBox="1"/>
            <p:nvPr/>
          </p:nvSpPr>
          <p:spPr>
            <a:xfrm>
              <a:off x="13335000" y="5272546"/>
              <a:ext cx="7160496" cy="502958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37611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7200">
                  <a:solidFill>
                    <a:srgbClr val="102567"/>
                  </a:solidFill>
                  <a:latin typeface="Arial Black"/>
                  <a:ea typeface="Arial Black"/>
                  <a:cs typeface="Arial Black"/>
                  <a:sym typeface="Arial Black"/>
                </a:rPr>
                <a:t>4</a:t>
              </a:r>
              <a:endParaRPr/>
            </a:p>
          </p:txBody>
        </p:sp>
      </p:grpSp>
      <p:grpSp>
        <p:nvGrpSpPr>
          <p:cNvPr id="413" name="Google Shape;413;p11"/>
          <p:cNvGrpSpPr/>
          <p:nvPr/>
        </p:nvGrpSpPr>
        <p:grpSpPr>
          <a:xfrm>
            <a:off x="-15316200" y="-8283"/>
            <a:ext cx="20497800" cy="10287000"/>
            <a:chOff x="0" y="0"/>
            <a:chExt cx="20497800" cy="10287000"/>
          </a:xfrm>
        </p:grpSpPr>
        <p:sp>
          <p:nvSpPr>
            <p:cNvPr id="414" name="Google Shape;414;p11"/>
            <p:cNvSpPr/>
            <p:nvPr/>
          </p:nvSpPr>
          <p:spPr>
            <a:xfrm>
              <a:off x="0" y="0"/>
              <a:ext cx="17449800" cy="10287000"/>
            </a:xfrm>
            <a:custGeom>
              <a:rect b="b" l="l" r="r" t="t"/>
              <a:pathLst>
                <a:path extrusionOk="0" h="10287000" w="17449800">
                  <a:moveTo>
                    <a:pt x="0" y="0"/>
                  </a:moveTo>
                  <a:lnTo>
                    <a:pt x="16535400" y="0"/>
                  </a:lnTo>
                  <a:lnTo>
                    <a:pt x="16535400" y="3162300"/>
                  </a:lnTo>
                  <a:lnTo>
                    <a:pt x="17246596" y="3162300"/>
                  </a:lnTo>
                  <a:cubicBezTo>
                    <a:pt x="17358822" y="3162300"/>
                    <a:pt x="17449800" y="3253278"/>
                    <a:pt x="17449800" y="3365504"/>
                  </a:cubicBezTo>
                  <a:lnTo>
                    <a:pt x="17449800" y="4178296"/>
                  </a:lnTo>
                  <a:cubicBezTo>
                    <a:pt x="17449800" y="4290522"/>
                    <a:pt x="17358822" y="4381500"/>
                    <a:pt x="17246596" y="4381500"/>
                  </a:cubicBezTo>
                  <a:lnTo>
                    <a:pt x="16535400" y="4381500"/>
                  </a:lnTo>
                  <a:lnTo>
                    <a:pt x="16535400" y="10287000"/>
                  </a:lnTo>
                  <a:lnTo>
                    <a:pt x="0" y="10287000"/>
                  </a:lnTo>
                  <a:close/>
                </a:path>
              </a:pathLst>
            </a:custGeom>
            <a:solidFill>
              <a:srgbClr val="10258F"/>
            </a:solidFill>
            <a:ln>
              <a:noFill/>
            </a:ln>
            <a:effectLst>
              <a:outerShdw blurRad="127000" rotWithShape="0" algn="l" dist="63500">
                <a:srgbClr val="000000">
                  <a:alpha val="40000"/>
                </a:srgbClr>
              </a:outerShdw>
            </a:effectLst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15" name="Google Shape;415;p11"/>
            <p:cNvSpPr txBox="1"/>
            <p:nvPr/>
          </p:nvSpPr>
          <p:spPr>
            <a:xfrm>
              <a:off x="9857615" y="4340560"/>
              <a:ext cx="7160496" cy="93198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608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19900">
                  <a:solidFill>
                    <a:srgbClr val="FFFFFF"/>
                  </a:solidFill>
                  <a:latin typeface="Arial Black"/>
                  <a:ea typeface="Arial Black"/>
                  <a:cs typeface="Arial Black"/>
                  <a:sym typeface="Arial Black"/>
                </a:rPr>
                <a:t>05</a:t>
              </a:r>
              <a:endParaRPr/>
            </a:p>
          </p:txBody>
        </p:sp>
        <p:sp>
          <p:nvSpPr>
            <p:cNvPr id="416" name="Google Shape;416;p11"/>
            <p:cNvSpPr txBox="1"/>
            <p:nvPr/>
          </p:nvSpPr>
          <p:spPr>
            <a:xfrm>
              <a:off x="7608563" y="4340560"/>
              <a:ext cx="11658600" cy="37375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752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3600">
                  <a:solidFill>
                    <a:srgbClr val="FFFFFF"/>
                  </a:solidFill>
                  <a:latin typeface="Montserrat"/>
                  <a:ea typeface="Montserrat"/>
                  <a:cs typeface="Montserrat"/>
                  <a:sym typeface="Montserrat"/>
                </a:rPr>
                <a:t>Modular Design</a:t>
              </a:r>
              <a:endParaRPr/>
            </a:p>
          </p:txBody>
        </p:sp>
        <p:sp>
          <p:nvSpPr>
            <p:cNvPr id="417" name="Google Shape;417;p11"/>
            <p:cNvSpPr txBox="1"/>
            <p:nvPr/>
          </p:nvSpPr>
          <p:spPr>
            <a:xfrm>
              <a:off x="11506200" y="5981700"/>
              <a:ext cx="3863326" cy="1292662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80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Camera and robot are separate but seamlessly connected.</a:t>
              </a:r>
              <a:endParaRPr/>
            </a:p>
          </p:txBody>
        </p:sp>
        <p:sp>
          <p:nvSpPr>
            <p:cNvPr id="418" name="Google Shape;418;p11"/>
            <p:cNvSpPr txBox="1"/>
            <p:nvPr/>
          </p:nvSpPr>
          <p:spPr>
            <a:xfrm>
              <a:off x="13337304" y="3878542"/>
              <a:ext cx="7160496" cy="502958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37611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7200">
                  <a:solidFill>
                    <a:srgbClr val="102567"/>
                  </a:solidFill>
                  <a:latin typeface="Arial Black"/>
                  <a:ea typeface="Arial Black"/>
                  <a:cs typeface="Arial Black"/>
                  <a:sym typeface="Arial Black"/>
                </a:rPr>
                <a:t>5</a:t>
              </a:r>
              <a:endParaRPr/>
            </a:p>
          </p:txBody>
        </p:sp>
      </p:grpSp>
      <p:grpSp>
        <p:nvGrpSpPr>
          <p:cNvPr id="419" name="Google Shape;419;p11"/>
          <p:cNvGrpSpPr/>
          <p:nvPr/>
        </p:nvGrpSpPr>
        <p:grpSpPr>
          <a:xfrm>
            <a:off x="-15338611" y="-8283"/>
            <a:ext cx="20495496" cy="10287000"/>
            <a:chOff x="164592" y="0"/>
            <a:chExt cx="20495496" cy="10287000"/>
          </a:xfrm>
        </p:grpSpPr>
        <p:sp>
          <p:nvSpPr>
            <p:cNvPr id="420" name="Google Shape;420;p11"/>
            <p:cNvSpPr/>
            <p:nvPr/>
          </p:nvSpPr>
          <p:spPr>
            <a:xfrm>
              <a:off x="164592" y="0"/>
              <a:ext cx="17484212" cy="10287000"/>
            </a:xfrm>
            <a:custGeom>
              <a:rect b="b" l="l" r="r" t="t"/>
              <a:pathLst>
                <a:path extrusionOk="0" h="10287000" w="17484212">
                  <a:moveTo>
                    <a:pt x="0" y="0"/>
                  </a:moveTo>
                  <a:lnTo>
                    <a:pt x="16535400" y="0"/>
                  </a:lnTo>
                  <a:lnTo>
                    <a:pt x="16535400" y="1790700"/>
                  </a:lnTo>
                  <a:lnTo>
                    <a:pt x="17281008" y="1790700"/>
                  </a:lnTo>
                  <a:cubicBezTo>
                    <a:pt x="17393236" y="1790700"/>
                    <a:pt x="17484212" y="1881678"/>
                    <a:pt x="17484212" y="1993904"/>
                  </a:cubicBezTo>
                  <a:lnTo>
                    <a:pt x="17484212" y="2806696"/>
                  </a:lnTo>
                  <a:cubicBezTo>
                    <a:pt x="17484212" y="2918922"/>
                    <a:pt x="17393236" y="3009900"/>
                    <a:pt x="17281008" y="3009900"/>
                  </a:cubicBezTo>
                  <a:lnTo>
                    <a:pt x="16535400" y="3009900"/>
                  </a:lnTo>
                  <a:lnTo>
                    <a:pt x="16535400" y="10287000"/>
                  </a:lnTo>
                  <a:lnTo>
                    <a:pt x="0" y="10287000"/>
                  </a:lnTo>
                  <a:close/>
                </a:path>
              </a:pathLst>
            </a:custGeom>
            <a:solidFill>
              <a:srgbClr val="1025A3"/>
            </a:solidFill>
            <a:ln>
              <a:noFill/>
            </a:ln>
            <a:effectLst>
              <a:outerShdw blurRad="127000" rotWithShape="0" algn="l" dist="63500">
                <a:srgbClr val="000000">
                  <a:alpha val="40000"/>
                </a:srgbClr>
              </a:outerShdw>
            </a:effectLst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21" name="Google Shape;421;p11"/>
            <p:cNvSpPr txBox="1"/>
            <p:nvPr/>
          </p:nvSpPr>
          <p:spPr>
            <a:xfrm>
              <a:off x="9967343" y="4340560"/>
              <a:ext cx="7160496" cy="93198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608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19900">
                  <a:solidFill>
                    <a:srgbClr val="FFFFFF"/>
                  </a:solidFill>
                  <a:latin typeface="Arial Black"/>
                  <a:ea typeface="Arial Black"/>
                  <a:cs typeface="Arial Black"/>
                  <a:sym typeface="Arial Black"/>
                </a:rPr>
                <a:t>06</a:t>
              </a:r>
              <a:endParaRPr/>
            </a:p>
          </p:txBody>
        </p:sp>
        <p:sp>
          <p:nvSpPr>
            <p:cNvPr id="422" name="Google Shape;422;p11"/>
            <p:cNvSpPr txBox="1"/>
            <p:nvPr/>
          </p:nvSpPr>
          <p:spPr>
            <a:xfrm>
              <a:off x="7718291" y="4252555"/>
              <a:ext cx="11658600" cy="110799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360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Mobile App </a:t>
              </a:r>
              <a:endParaRPr/>
            </a:p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360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Control</a:t>
              </a:r>
              <a:endParaRPr/>
            </a:p>
          </p:txBody>
        </p:sp>
        <p:sp>
          <p:nvSpPr>
            <p:cNvPr id="423" name="Google Shape;423;p11"/>
            <p:cNvSpPr txBox="1"/>
            <p:nvPr/>
          </p:nvSpPr>
          <p:spPr>
            <a:xfrm>
              <a:off x="11615928" y="6018488"/>
              <a:ext cx="3863326" cy="1292662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80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Manual override and remote operation via smartphone.</a:t>
              </a:r>
              <a:endParaRPr/>
            </a:p>
          </p:txBody>
        </p:sp>
        <p:sp>
          <p:nvSpPr>
            <p:cNvPr id="424" name="Google Shape;424;p11"/>
            <p:cNvSpPr txBox="1"/>
            <p:nvPr/>
          </p:nvSpPr>
          <p:spPr>
            <a:xfrm>
              <a:off x="13499592" y="2516820"/>
              <a:ext cx="7160496" cy="502958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37611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7200">
                  <a:solidFill>
                    <a:srgbClr val="10258F"/>
                  </a:solidFill>
                  <a:latin typeface="Arial Black"/>
                  <a:ea typeface="Arial Black"/>
                  <a:cs typeface="Arial Black"/>
                  <a:sym typeface="Arial Black"/>
                </a:rPr>
                <a:t>6</a:t>
              </a:r>
              <a:endParaRPr/>
            </a:p>
          </p:txBody>
        </p:sp>
      </p:grpSp>
      <p:grpSp>
        <p:nvGrpSpPr>
          <p:cNvPr id="425" name="Google Shape;425;p11"/>
          <p:cNvGrpSpPr/>
          <p:nvPr/>
        </p:nvGrpSpPr>
        <p:grpSpPr>
          <a:xfrm>
            <a:off x="-15350612" y="-18368"/>
            <a:ext cx="20532212" cy="10287000"/>
            <a:chOff x="-36716" y="0"/>
            <a:chExt cx="20532212" cy="10287000"/>
          </a:xfrm>
        </p:grpSpPr>
        <p:sp>
          <p:nvSpPr>
            <p:cNvPr id="426" name="Google Shape;426;p11"/>
            <p:cNvSpPr/>
            <p:nvPr/>
          </p:nvSpPr>
          <p:spPr>
            <a:xfrm>
              <a:off x="-36716" y="0"/>
              <a:ext cx="17484212" cy="10287000"/>
            </a:xfrm>
            <a:custGeom>
              <a:rect b="b" l="l" r="r" t="t"/>
              <a:pathLst>
                <a:path extrusionOk="0" h="10287000" w="17484212">
                  <a:moveTo>
                    <a:pt x="0" y="0"/>
                  </a:moveTo>
                  <a:lnTo>
                    <a:pt x="16535400" y="0"/>
                  </a:lnTo>
                  <a:lnTo>
                    <a:pt x="16535400" y="374855"/>
                  </a:lnTo>
                  <a:lnTo>
                    <a:pt x="17281008" y="374855"/>
                  </a:lnTo>
                  <a:cubicBezTo>
                    <a:pt x="17393236" y="374855"/>
                    <a:pt x="17484212" y="465833"/>
                    <a:pt x="17484212" y="578059"/>
                  </a:cubicBezTo>
                  <a:lnTo>
                    <a:pt x="17484212" y="1390851"/>
                  </a:lnTo>
                  <a:cubicBezTo>
                    <a:pt x="17484212" y="1503077"/>
                    <a:pt x="17393236" y="1594055"/>
                    <a:pt x="17281008" y="1594055"/>
                  </a:cubicBezTo>
                  <a:lnTo>
                    <a:pt x="16535400" y="1594055"/>
                  </a:lnTo>
                  <a:lnTo>
                    <a:pt x="16535400" y="10287000"/>
                  </a:lnTo>
                  <a:lnTo>
                    <a:pt x="0" y="10287000"/>
                  </a:lnTo>
                  <a:close/>
                </a:path>
              </a:pathLst>
            </a:custGeom>
            <a:solidFill>
              <a:srgbClr val="1025B7"/>
            </a:solidFill>
            <a:ln>
              <a:noFill/>
            </a:ln>
            <a:effectLst>
              <a:outerShdw blurRad="127000" rotWithShape="0" algn="l" dist="63500">
                <a:srgbClr val="000000">
                  <a:alpha val="40000"/>
                </a:srgbClr>
              </a:outerShdw>
            </a:effectLst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27" name="Google Shape;427;p11"/>
            <p:cNvSpPr txBox="1"/>
            <p:nvPr/>
          </p:nvSpPr>
          <p:spPr>
            <a:xfrm>
              <a:off x="9857615" y="4340560"/>
              <a:ext cx="7160496" cy="93198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608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19900">
                  <a:solidFill>
                    <a:srgbClr val="FFFFFF"/>
                  </a:solidFill>
                  <a:latin typeface="Arial Black"/>
                  <a:ea typeface="Arial Black"/>
                  <a:cs typeface="Arial Black"/>
                  <a:sym typeface="Arial Black"/>
                </a:rPr>
                <a:t>07</a:t>
              </a:r>
              <a:endParaRPr/>
            </a:p>
          </p:txBody>
        </p:sp>
        <p:sp>
          <p:nvSpPr>
            <p:cNvPr id="428" name="Google Shape;428;p11"/>
            <p:cNvSpPr txBox="1"/>
            <p:nvPr/>
          </p:nvSpPr>
          <p:spPr>
            <a:xfrm>
              <a:off x="7608563" y="4252555"/>
              <a:ext cx="11658600" cy="553998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360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Hybrid Operation</a:t>
              </a:r>
              <a:endParaRPr/>
            </a:p>
          </p:txBody>
        </p:sp>
        <p:sp>
          <p:nvSpPr>
            <p:cNvPr id="429" name="Google Shape;429;p11"/>
            <p:cNvSpPr txBox="1"/>
            <p:nvPr/>
          </p:nvSpPr>
          <p:spPr>
            <a:xfrm>
              <a:off x="11506200" y="5981700"/>
              <a:ext cx="3863326" cy="1292662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80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Camera sends movement commands directly to the robot.</a:t>
              </a:r>
              <a:endParaRPr/>
            </a:p>
          </p:txBody>
        </p:sp>
        <p:sp>
          <p:nvSpPr>
            <p:cNvPr id="430" name="Google Shape;430;p11"/>
            <p:cNvSpPr txBox="1"/>
            <p:nvPr/>
          </p:nvSpPr>
          <p:spPr>
            <a:xfrm>
              <a:off x="13335000" y="1076443"/>
              <a:ext cx="7160496" cy="502958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37611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7200">
                  <a:solidFill>
                    <a:srgbClr val="1025A3"/>
                  </a:solidFill>
                  <a:latin typeface="Arial Black"/>
                  <a:ea typeface="Arial Black"/>
                  <a:cs typeface="Arial Black"/>
                  <a:sym typeface="Arial Black"/>
                </a:rPr>
                <a:t>7</a:t>
              </a:r>
              <a:endParaRPr/>
            </a:p>
          </p:txBody>
        </p:sp>
      </p:grpSp>
      <p:sp>
        <p:nvSpPr>
          <p:cNvPr id="431" name="Google Shape;431;p11"/>
          <p:cNvSpPr txBox="1"/>
          <p:nvPr/>
        </p:nvSpPr>
        <p:spPr>
          <a:xfrm rot="5400000">
            <a:off x="12873785" y="4593433"/>
            <a:ext cx="6792060" cy="147732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96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F</a:t>
            </a:r>
            <a:r>
              <a:rPr b="1" lang="en-US" sz="9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EATURES</a:t>
            </a:r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35" name="Shape 4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6" name="Google Shape;436;p12"/>
          <p:cNvSpPr/>
          <p:nvPr/>
        </p:nvSpPr>
        <p:spPr>
          <a:xfrm rot="10800000">
            <a:off x="15697200" y="1558873"/>
            <a:ext cx="6577541" cy="1333518"/>
          </a:xfrm>
          <a:prstGeom prst="rect">
            <a:avLst/>
          </a:prstGeom>
          <a:solidFill>
            <a:srgbClr val="6E9FDB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437" name="Google Shape;437;p12"/>
          <p:cNvGrpSpPr/>
          <p:nvPr/>
        </p:nvGrpSpPr>
        <p:grpSpPr>
          <a:xfrm>
            <a:off x="-2438400" y="-8283"/>
            <a:ext cx="20495496" cy="10287000"/>
            <a:chOff x="0" y="0"/>
            <a:chExt cx="20495496" cy="10287000"/>
          </a:xfrm>
        </p:grpSpPr>
        <p:sp>
          <p:nvSpPr>
            <p:cNvPr id="438" name="Google Shape;438;p12"/>
            <p:cNvSpPr/>
            <p:nvPr/>
          </p:nvSpPr>
          <p:spPr>
            <a:xfrm>
              <a:off x="0" y="0"/>
              <a:ext cx="17439968" cy="10287000"/>
            </a:xfrm>
            <a:custGeom>
              <a:rect b="b" l="l" r="r" t="t"/>
              <a:pathLst>
                <a:path extrusionOk="0" h="10287000" w="17439968">
                  <a:moveTo>
                    <a:pt x="0" y="0"/>
                  </a:moveTo>
                  <a:lnTo>
                    <a:pt x="16535400" y="0"/>
                  </a:lnTo>
                  <a:lnTo>
                    <a:pt x="16535400" y="8648700"/>
                  </a:lnTo>
                  <a:lnTo>
                    <a:pt x="17236764" y="8648700"/>
                  </a:lnTo>
                  <a:cubicBezTo>
                    <a:pt x="17348990" y="8648700"/>
                    <a:pt x="17439968" y="8739678"/>
                    <a:pt x="17439968" y="8851904"/>
                  </a:cubicBezTo>
                  <a:lnTo>
                    <a:pt x="17439968" y="9664696"/>
                  </a:lnTo>
                  <a:cubicBezTo>
                    <a:pt x="17439968" y="9776922"/>
                    <a:pt x="17348990" y="9867900"/>
                    <a:pt x="17236764" y="9867900"/>
                  </a:cubicBezTo>
                  <a:lnTo>
                    <a:pt x="16535400" y="9867900"/>
                  </a:lnTo>
                  <a:lnTo>
                    <a:pt x="16535400" y="10287000"/>
                  </a:lnTo>
                  <a:lnTo>
                    <a:pt x="0" y="10287000"/>
                  </a:lnTo>
                  <a:close/>
                </a:path>
              </a:pathLst>
            </a:custGeom>
            <a:solidFill>
              <a:srgbClr val="0F243E"/>
            </a:solidFill>
            <a:ln>
              <a:noFill/>
            </a:ln>
            <a:effectLst>
              <a:outerShdw blurRad="127000" rotWithShape="0" algn="l" dist="63500">
                <a:srgbClr val="000000">
                  <a:alpha val="40000"/>
                </a:srgbClr>
              </a:outerShdw>
            </a:effectLst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39" name="Google Shape;439;p12"/>
            <p:cNvSpPr txBox="1"/>
            <p:nvPr/>
          </p:nvSpPr>
          <p:spPr>
            <a:xfrm>
              <a:off x="9857615" y="4340560"/>
              <a:ext cx="7160496" cy="93198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608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19900">
                  <a:solidFill>
                    <a:srgbClr val="FFFFFF"/>
                  </a:solidFill>
                  <a:latin typeface="Arial Black"/>
                  <a:ea typeface="Arial Black"/>
                  <a:cs typeface="Arial Black"/>
                  <a:sym typeface="Arial Black"/>
                </a:rPr>
                <a:t>01</a:t>
              </a:r>
              <a:endParaRPr/>
            </a:p>
          </p:txBody>
        </p:sp>
        <p:sp>
          <p:nvSpPr>
            <p:cNvPr id="440" name="Google Shape;440;p12"/>
            <p:cNvSpPr txBox="1"/>
            <p:nvPr/>
          </p:nvSpPr>
          <p:spPr>
            <a:xfrm>
              <a:off x="7608563" y="4635790"/>
              <a:ext cx="11658600" cy="110799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360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Wireless Vision </a:t>
              </a:r>
              <a:endParaRPr/>
            </a:p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360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System</a:t>
              </a:r>
              <a:endParaRPr/>
            </a:p>
          </p:txBody>
        </p:sp>
        <p:sp>
          <p:nvSpPr>
            <p:cNvPr id="441" name="Google Shape;441;p12"/>
            <p:cNvSpPr txBox="1"/>
            <p:nvPr/>
          </p:nvSpPr>
          <p:spPr>
            <a:xfrm>
              <a:off x="11506200" y="6018488"/>
              <a:ext cx="3863326" cy="1292662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80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External camera detects and classifies objects in real time.</a:t>
              </a:r>
              <a:endParaRPr/>
            </a:p>
          </p:txBody>
        </p:sp>
        <p:sp>
          <p:nvSpPr>
            <p:cNvPr id="442" name="Google Shape;442;p12"/>
            <p:cNvSpPr txBox="1"/>
            <p:nvPr/>
          </p:nvSpPr>
          <p:spPr>
            <a:xfrm>
              <a:off x="13335000" y="9361627"/>
              <a:ext cx="7160496" cy="502958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37611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7200">
                  <a:solidFill>
                    <a:srgbClr val="020611"/>
                  </a:solidFill>
                  <a:latin typeface="Arial Black"/>
                  <a:ea typeface="Arial Black"/>
                  <a:cs typeface="Arial Black"/>
                  <a:sym typeface="Arial Black"/>
                </a:rPr>
                <a:t>1</a:t>
              </a:r>
              <a:endParaRPr/>
            </a:p>
          </p:txBody>
        </p:sp>
      </p:grpSp>
      <p:grpSp>
        <p:nvGrpSpPr>
          <p:cNvPr id="443" name="Google Shape;443;p12"/>
          <p:cNvGrpSpPr/>
          <p:nvPr/>
        </p:nvGrpSpPr>
        <p:grpSpPr>
          <a:xfrm>
            <a:off x="-2449823" y="-8283"/>
            <a:ext cx="20506919" cy="10287000"/>
            <a:chOff x="0" y="0"/>
            <a:chExt cx="20506919" cy="10287000"/>
          </a:xfrm>
        </p:grpSpPr>
        <p:sp>
          <p:nvSpPr>
            <p:cNvPr id="444" name="Google Shape;444;p12"/>
            <p:cNvSpPr/>
            <p:nvPr/>
          </p:nvSpPr>
          <p:spPr>
            <a:xfrm>
              <a:off x="0" y="0"/>
              <a:ext cx="17439968" cy="10287000"/>
            </a:xfrm>
            <a:custGeom>
              <a:rect b="b" l="l" r="r" t="t"/>
              <a:pathLst>
                <a:path extrusionOk="0" h="10287000" w="17439968">
                  <a:moveTo>
                    <a:pt x="0" y="0"/>
                  </a:moveTo>
                  <a:lnTo>
                    <a:pt x="16535400" y="0"/>
                  </a:lnTo>
                  <a:lnTo>
                    <a:pt x="16535400" y="7277100"/>
                  </a:lnTo>
                  <a:lnTo>
                    <a:pt x="17236764" y="7277100"/>
                  </a:lnTo>
                  <a:cubicBezTo>
                    <a:pt x="17348990" y="7277100"/>
                    <a:pt x="17439968" y="7368078"/>
                    <a:pt x="17439968" y="7480304"/>
                  </a:cubicBezTo>
                  <a:lnTo>
                    <a:pt x="17439968" y="8293096"/>
                  </a:lnTo>
                  <a:cubicBezTo>
                    <a:pt x="17439968" y="8405322"/>
                    <a:pt x="17348990" y="8496300"/>
                    <a:pt x="17236764" y="8496300"/>
                  </a:cubicBezTo>
                  <a:lnTo>
                    <a:pt x="16535400" y="8496300"/>
                  </a:lnTo>
                  <a:lnTo>
                    <a:pt x="16535400" y="10287000"/>
                  </a:lnTo>
                  <a:lnTo>
                    <a:pt x="0" y="10287000"/>
                  </a:lnTo>
                  <a:close/>
                </a:path>
              </a:pathLst>
            </a:custGeom>
            <a:solidFill>
              <a:srgbClr val="102553"/>
            </a:solidFill>
            <a:ln>
              <a:noFill/>
            </a:ln>
            <a:effectLst>
              <a:outerShdw blurRad="127000" rotWithShape="0" algn="l" dist="63500">
                <a:srgbClr val="000000">
                  <a:alpha val="40000"/>
                </a:srgbClr>
              </a:outerShdw>
            </a:effectLst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45" name="Google Shape;445;p12"/>
            <p:cNvSpPr txBox="1"/>
            <p:nvPr/>
          </p:nvSpPr>
          <p:spPr>
            <a:xfrm>
              <a:off x="9857615" y="4340560"/>
              <a:ext cx="7160496" cy="93198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608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19900">
                  <a:solidFill>
                    <a:srgbClr val="FFFFFF"/>
                  </a:solidFill>
                  <a:latin typeface="Arial Black"/>
                  <a:ea typeface="Arial Black"/>
                  <a:cs typeface="Arial Black"/>
                  <a:sym typeface="Arial Black"/>
                </a:rPr>
                <a:t>02</a:t>
              </a:r>
              <a:endParaRPr/>
            </a:p>
          </p:txBody>
        </p:sp>
        <p:sp>
          <p:nvSpPr>
            <p:cNvPr id="446" name="Google Shape;446;p12"/>
            <p:cNvSpPr txBox="1"/>
            <p:nvPr/>
          </p:nvSpPr>
          <p:spPr>
            <a:xfrm>
              <a:off x="11049000" y="4076700"/>
              <a:ext cx="5093963" cy="110799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360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Bluetooth </a:t>
              </a:r>
              <a:endParaRPr/>
            </a:p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360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Communication</a:t>
              </a:r>
              <a:endParaRPr/>
            </a:p>
          </p:txBody>
        </p:sp>
        <p:sp>
          <p:nvSpPr>
            <p:cNvPr id="447" name="Google Shape;447;p12"/>
            <p:cNvSpPr txBox="1"/>
            <p:nvPr/>
          </p:nvSpPr>
          <p:spPr>
            <a:xfrm>
              <a:off x="11506200" y="6018488"/>
              <a:ext cx="3863326" cy="1292662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80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Camera sends movement commands directly to the robot.</a:t>
              </a:r>
              <a:endParaRPr/>
            </a:p>
          </p:txBody>
        </p:sp>
        <p:sp>
          <p:nvSpPr>
            <p:cNvPr id="448" name="Google Shape;448;p12"/>
            <p:cNvSpPr txBox="1"/>
            <p:nvPr/>
          </p:nvSpPr>
          <p:spPr>
            <a:xfrm>
              <a:off x="13346423" y="8006538"/>
              <a:ext cx="7160496" cy="502958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37611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7200">
                  <a:solidFill>
                    <a:srgbClr val="10253F"/>
                  </a:solidFill>
                  <a:latin typeface="Arial Black"/>
                  <a:ea typeface="Arial Black"/>
                  <a:cs typeface="Arial Black"/>
                  <a:sym typeface="Arial Black"/>
                </a:rPr>
                <a:t>2</a:t>
              </a:r>
              <a:endParaRPr/>
            </a:p>
          </p:txBody>
        </p:sp>
      </p:grpSp>
      <p:grpSp>
        <p:nvGrpSpPr>
          <p:cNvPr id="449" name="Google Shape;449;p12"/>
          <p:cNvGrpSpPr/>
          <p:nvPr/>
        </p:nvGrpSpPr>
        <p:grpSpPr>
          <a:xfrm>
            <a:off x="-2476158" y="11888"/>
            <a:ext cx="20567879" cy="10287000"/>
            <a:chOff x="0" y="0"/>
            <a:chExt cx="20567879" cy="10287000"/>
          </a:xfrm>
        </p:grpSpPr>
        <p:sp>
          <p:nvSpPr>
            <p:cNvPr id="450" name="Google Shape;450;p12"/>
            <p:cNvSpPr/>
            <p:nvPr/>
          </p:nvSpPr>
          <p:spPr>
            <a:xfrm>
              <a:off x="0" y="0"/>
              <a:ext cx="17474380" cy="10287000"/>
            </a:xfrm>
            <a:custGeom>
              <a:rect b="b" l="l" r="r" t="t"/>
              <a:pathLst>
                <a:path extrusionOk="0" h="10287000" w="17474380">
                  <a:moveTo>
                    <a:pt x="0" y="0"/>
                  </a:moveTo>
                  <a:lnTo>
                    <a:pt x="16535400" y="0"/>
                  </a:lnTo>
                  <a:lnTo>
                    <a:pt x="16535400" y="5905500"/>
                  </a:lnTo>
                  <a:lnTo>
                    <a:pt x="17271176" y="5905500"/>
                  </a:lnTo>
                  <a:cubicBezTo>
                    <a:pt x="17383404" y="5905500"/>
                    <a:pt x="17474380" y="5996478"/>
                    <a:pt x="17474380" y="6108704"/>
                  </a:cubicBezTo>
                  <a:lnTo>
                    <a:pt x="17474380" y="6921496"/>
                  </a:lnTo>
                  <a:cubicBezTo>
                    <a:pt x="17474380" y="7033722"/>
                    <a:pt x="17383404" y="7124700"/>
                    <a:pt x="17271176" y="7124700"/>
                  </a:cubicBezTo>
                  <a:lnTo>
                    <a:pt x="16535400" y="7124700"/>
                  </a:lnTo>
                  <a:lnTo>
                    <a:pt x="16535400" y="10287000"/>
                  </a:lnTo>
                  <a:lnTo>
                    <a:pt x="0" y="10287000"/>
                  </a:lnTo>
                  <a:close/>
                </a:path>
              </a:pathLst>
            </a:custGeom>
            <a:solidFill>
              <a:srgbClr val="102567"/>
            </a:solidFill>
            <a:ln>
              <a:noFill/>
            </a:ln>
            <a:effectLst>
              <a:outerShdw blurRad="127000" rotWithShape="0" algn="l" dist="63500">
                <a:srgbClr val="000000">
                  <a:alpha val="40000"/>
                </a:srgbClr>
              </a:outerShdw>
            </a:effectLst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51" name="Google Shape;451;p12"/>
            <p:cNvSpPr txBox="1"/>
            <p:nvPr/>
          </p:nvSpPr>
          <p:spPr>
            <a:xfrm>
              <a:off x="9857615" y="4340560"/>
              <a:ext cx="7160496" cy="93198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608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19900">
                  <a:solidFill>
                    <a:srgbClr val="FFFFFF"/>
                  </a:solidFill>
                  <a:latin typeface="Arial Black"/>
                  <a:ea typeface="Arial Black"/>
                  <a:cs typeface="Arial Black"/>
                  <a:sym typeface="Arial Black"/>
                </a:rPr>
                <a:t>03</a:t>
              </a:r>
              <a:endParaRPr/>
            </a:p>
          </p:txBody>
        </p:sp>
        <p:sp>
          <p:nvSpPr>
            <p:cNvPr id="452" name="Google Shape;452;p12"/>
            <p:cNvSpPr txBox="1"/>
            <p:nvPr/>
          </p:nvSpPr>
          <p:spPr>
            <a:xfrm>
              <a:off x="7608563" y="4293412"/>
              <a:ext cx="11658600" cy="553998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360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Autonomous Sorting</a:t>
              </a:r>
              <a:endParaRPr/>
            </a:p>
          </p:txBody>
        </p:sp>
        <p:sp>
          <p:nvSpPr>
            <p:cNvPr id="453" name="Google Shape;453;p12"/>
            <p:cNvSpPr txBox="1"/>
            <p:nvPr/>
          </p:nvSpPr>
          <p:spPr>
            <a:xfrm>
              <a:off x="11506200" y="6018488"/>
              <a:ext cx="3863326" cy="1292662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80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Robot decides whether to place objects in the ball bin or trash bin.</a:t>
              </a:r>
              <a:endParaRPr/>
            </a:p>
          </p:txBody>
        </p:sp>
        <p:sp>
          <p:nvSpPr>
            <p:cNvPr id="454" name="Google Shape;454;p12"/>
            <p:cNvSpPr txBox="1"/>
            <p:nvPr/>
          </p:nvSpPr>
          <p:spPr>
            <a:xfrm>
              <a:off x="13407383" y="6566963"/>
              <a:ext cx="7160496" cy="502958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37611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7200">
                  <a:solidFill>
                    <a:srgbClr val="102553"/>
                  </a:solidFill>
                  <a:latin typeface="Arial Black"/>
                  <a:ea typeface="Arial Black"/>
                  <a:cs typeface="Arial Black"/>
                  <a:sym typeface="Arial Black"/>
                </a:rPr>
                <a:t>3</a:t>
              </a:r>
              <a:endParaRPr/>
            </a:p>
          </p:txBody>
        </p:sp>
      </p:grpSp>
      <p:grpSp>
        <p:nvGrpSpPr>
          <p:cNvPr id="455" name="Google Shape;455;p12"/>
          <p:cNvGrpSpPr/>
          <p:nvPr/>
        </p:nvGrpSpPr>
        <p:grpSpPr>
          <a:xfrm>
            <a:off x="-2494367" y="-28454"/>
            <a:ext cx="20477567" cy="10287000"/>
            <a:chOff x="17929" y="0"/>
            <a:chExt cx="20477567" cy="10287000"/>
          </a:xfrm>
        </p:grpSpPr>
        <p:sp>
          <p:nvSpPr>
            <p:cNvPr id="456" name="Google Shape;456;p12"/>
            <p:cNvSpPr/>
            <p:nvPr/>
          </p:nvSpPr>
          <p:spPr>
            <a:xfrm>
              <a:off x="17929" y="0"/>
              <a:ext cx="17474380" cy="10287000"/>
            </a:xfrm>
            <a:custGeom>
              <a:rect b="b" l="l" r="r" t="t"/>
              <a:pathLst>
                <a:path extrusionOk="0" h="10287000" w="17474380">
                  <a:moveTo>
                    <a:pt x="0" y="0"/>
                  </a:moveTo>
                  <a:lnTo>
                    <a:pt x="16535400" y="0"/>
                  </a:lnTo>
                  <a:lnTo>
                    <a:pt x="16535400" y="4533900"/>
                  </a:lnTo>
                  <a:lnTo>
                    <a:pt x="17271176" y="4533900"/>
                  </a:lnTo>
                  <a:cubicBezTo>
                    <a:pt x="17383404" y="4533900"/>
                    <a:pt x="17474380" y="4624878"/>
                    <a:pt x="17474380" y="4737104"/>
                  </a:cubicBezTo>
                  <a:lnTo>
                    <a:pt x="17474380" y="5549896"/>
                  </a:lnTo>
                  <a:cubicBezTo>
                    <a:pt x="17474380" y="5662122"/>
                    <a:pt x="17383404" y="5753100"/>
                    <a:pt x="17271176" y="5753100"/>
                  </a:cubicBezTo>
                  <a:lnTo>
                    <a:pt x="16535400" y="5753100"/>
                  </a:lnTo>
                  <a:lnTo>
                    <a:pt x="16535400" y="10287000"/>
                  </a:lnTo>
                  <a:lnTo>
                    <a:pt x="0" y="10287000"/>
                  </a:lnTo>
                  <a:close/>
                </a:path>
              </a:pathLst>
            </a:custGeom>
            <a:solidFill>
              <a:srgbClr val="10257B"/>
            </a:solidFill>
            <a:ln>
              <a:noFill/>
            </a:ln>
            <a:effectLst>
              <a:outerShdw blurRad="127000" rotWithShape="0" algn="l" dist="63500">
                <a:srgbClr val="000000">
                  <a:alpha val="40000"/>
                </a:srgbClr>
              </a:outerShdw>
            </a:effectLst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57" name="Google Shape;457;p12"/>
            <p:cNvSpPr txBox="1"/>
            <p:nvPr/>
          </p:nvSpPr>
          <p:spPr>
            <a:xfrm>
              <a:off x="9857615" y="4340560"/>
              <a:ext cx="7160496" cy="93198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608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19900">
                  <a:solidFill>
                    <a:srgbClr val="FFFFFF"/>
                  </a:solidFill>
                  <a:latin typeface="Arial Black"/>
                  <a:ea typeface="Arial Black"/>
                  <a:cs typeface="Arial Black"/>
                  <a:sym typeface="Arial Black"/>
                </a:rPr>
                <a:t>04</a:t>
              </a:r>
              <a:endParaRPr/>
            </a:p>
          </p:txBody>
        </p:sp>
        <p:sp>
          <p:nvSpPr>
            <p:cNvPr id="458" name="Google Shape;458;p12"/>
            <p:cNvSpPr txBox="1"/>
            <p:nvPr/>
          </p:nvSpPr>
          <p:spPr>
            <a:xfrm>
              <a:off x="7608563" y="4252555"/>
              <a:ext cx="11658600" cy="110799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360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Robotic Arm </a:t>
              </a:r>
              <a:endParaRPr/>
            </a:p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360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Manipulation</a:t>
              </a:r>
              <a:endParaRPr/>
            </a:p>
          </p:txBody>
        </p:sp>
        <p:sp>
          <p:nvSpPr>
            <p:cNvPr id="459" name="Google Shape;459;p12"/>
            <p:cNvSpPr txBox="1"/>
            <p:nvPr/>
          </p:nvSpPr>
          <p:spPr>
            <a:xfrm>
              <a:off x="11506200" y="6018488"/>
              <a:ext cx="3863326" cy="86177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80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Picks and places objects with precision.</a:t>
              </a:r>
              <a:endParaRPr/>
            </a:p>
          </p:txBody>
        </p:sp>
        <p:sp>
          <p:nvSpPr>
            <p:cNvPr id="460" name="Google Shape;460;p12"/>
            <p:cNvSpPr txBox="1"/>
            <p:nvPr/>
          </p:nvSpPr>
          <p:spPr>
            <a:xfrm>
              <a:off x="13335000" y="5272546"/>
              <a:ext cx="7160496" cy="502958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37611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7200">
                  <a:solidFill>
                    <a:srgbClr val="102567"/>
                  </a:solidFill>
                  <a:latin typeface="Arial Black"/>
                  <a:ea typeface="Arial Black"/>
                  <a:cs typeface="Arial Black"/>
                  <a:sym typeface="Arial Black"/>
                </a:rPr>
                <a:t>4</a:t>
              </a:r>
              <a:endParaRPr/>
            </a:p>
          </p:txBody>
        </p:sp>
      </p:grpSp>
      <p:grpSp>
        <p:nvGrpSpPr>
          <p:cNvPr id="461" name="Google Shape;461;p12"/>
          <p:cNvGrpSpPr/>
          <p:nvPr/>
        </p:nvGrpSpPr>
        <p:grpSpPr>
          <a:xfrm>
            <a:off x="-2514600" y="-8283"/>
            <a:ext cx="20497800" cy="10287000"/>
            <a:chOff x="0" y="0"/>
            <a:chExt cx="20497800" cy="10287000"/>
          </a:xfrm>
        </p:grpSpPr>
        <p:sp>
          <p:nvSpPr>
            <p:cNvPr id="462" name="Google Shape;462;p12"/>
            <p:cNvSpPr/>
            <p:nvPr/>
          </p:nvSpPr>
          <p:spPr>
            <a:xfrm>
              <a:off x="0" y="0"/>
              <a:ext cx="17449800" cy="10287000"/>
            </a:xfrm>
            <a:custGeom>
              <a:rect b="b" l="l" r="r" t="t"/>
              <a:pathLst>
                <a:path extrusionOk="0" h="10287000" w="17449800">
                  <a:moveTo>
                    <a:pt x="0" y="0"/>
                  </a:moveTo>
                  <a:lnTo>
                    <a:pt x="16535400" y="0"/>
                  </a:lnTo>
                  <a:lnTo>
                    <a:pt x="16535400" y="3162300"/>
                  </a:lnTo>
                  <a:lnTo>
                    <a:pt x="17246596" y="3162300"/>
                  </a:lnTo>
                  <a:cubicBezTo>
                    <a:pt x="17358822" y="3162300"/>
                    <a:pt x="17449800" y="3253278"/>
                    <a:pt x="17449800" y="3365504"/>
                  </a:cubicBezTo>
                  <a:lnTo>
                    <a:pt x="17449800" y="4178296"/>
                  </a:lnTo>
                  <a:cubicBezTo>
                    <a:pt x="17449800" y="4290522"/>
                    <a:pt x="17358822" y="4381500"/>
                    <a:pt x="17246596" y="4381500"/>
                  </a:cubicBezTo>
                  <a:lnTo>
                    <a:pt x="16535400" y="4381500"/>
                  </a:lnTo>
                  <a:lnTo>
                    <a:pt x="16535400" y="10287000"/>
                  </a:lnTo>
                  <a:lnTo>
                    <a:pt x="0" y="10287000"/>
                  </a:lnTo>
                  <a:close/>
                </a:path>
              </a:pathLst>
            </a:custGeom>
            <a:solidFill>
              <a:srgbClr val="10258F"/>
            </a:solidFill>
            <a:ln>
              <a:noFill/>
            </a:ln>
            <a:effectLst>
              <a:outerShdw blurRad="127000" rotWithShape="0" algn="l" dist="63500">
                <a:srgbClr val="000000">
                  <a:alpha val="40000"/>
                </a:srgbClr>
              </a:outerShdw>
            </a:effectLst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63" name="Google Shape;463;p12"/>
            <p:cNvSpPr txBox="1"/>
            <p:nvPr/>
          </p:nvSpPr>
          <p:spPr>
            <a:xfrm>
              <a:off x="9857615" y="4340560"/>
              <a:ext cx="7160496" cy="93198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608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19900">
                  <a:solidFill>
                    <a:srgbClr val="FFFFFF"/>
                  </a:solidFill>
                  <a:latin typeface="Arial Black"/>
                  <a:ea typeface="Arial Black"/>
                  <a:cs typeface="Arial Black"/>
                  <a:sym typeface="Arial Black"/>
                </a:rPr>
                <a:t>05</a:t>
              </a:r>
              <a:endParaRPr/>
            </a:p>
          </p:txBody>
        </p:sp>
        <p:sp>
          <p:nvSpPr>
            <p:cNvPr id="464" name="Google Shape;464;p12"/>
            <p:cNvSpPr txBox="1"/>
            <p:nvPr/>
          </p:nvSpPr>
          <p:spPr>
            <a:xfrm>
              <a:off x="7608563" y="4340560"/>
              <a:ext cx="11658600" cy="37375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752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3600">
                  <a:solidFill>
                    <a:srgbClr val="FFFFFF"/>
                  </a:solidFill>
                  <a:latin typeface="Montserrat"/>
                  <a:ea typeface="Montserrat"/>
                  <a:cs typeface="Montserrat"/>
                  <a:sym typeface="Montserrat"/>
                </a:rPr>
                <a:t>Modular Design</a:t>
              </a:r>
              <a:endParaRPr/>
            </a:p>
          </p:txBody>
        </p:sp>
        <p:sp>
          <p:nvSpPr>
            <p:cNvPr id="465" name="Google Shape;465;p12"/>
            <p:cNvSpPr txBox="1"/>
            <p:nvPr/>
          </p:nvSpPr>
          <p:spPr>
            <a:xfrm>
              <a:off x="11506200" y="5981700"/>
              <a:ext cx="3863326" cy="1292662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80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Camera and robot are separate but seamlessly connected.</a:t>
              </a:r>
              <a:endParaRPr/>
            </a:p>
          </p:txBody>
        </p:sp>
        <p:sp>
          <p:nvSpPr>
            <p:cNvPr id="466" name="Google Shape;466;p12"/>
            <p:cNvSpPr txBox="1"/>
            <p:nvPr/>
          </p:nvSpPr>
          <p:spPr>
            <a:xfrm>
              <a:off x="13337304" y="3878542"/>
              <a:ext cx="7160496" cy="502958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37611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7200">
                  <a:solidFill>
                    <a:srgbClr val="102567"/>
                  </a:solidFill>
                  <a:latin typeface="Arial Black"/>
                  <a:ea typeface="Arial Black"/>
                  <a:cs typeface="Arial Black"/>
                  <a:sym typeface="Arial Black"/>
                </a:rPr>
                <a:t>5</a:t>
              </a:r>
              <a:endParaRPr/>
            </a:p>
          </p:txBody>
        </p:sp>
      </p:grpSp>
      <p:grpSp>
        <p:nvGrpSpPr>
          <p:cNvPr id="467" name="Google Shape;467;p12"/>
          <p:cNvGrpSpPr/>
          <p:nvPr/>
        </p:nvGrpSpPr>
        <p:grpSpPr>
          <a:xfrm>
            <a:off x="-15338611" y="-8283"/>
            <a:ext cx="20495496" cy="10287000"/>
            <a:chOff x="164592" y="0"/>
            <a:chExt cx="20495496" cy="10287000"/>
          </a:xfrm>
        </p:grpSpPr>
        <p:sp>
          <p:nvSpPr>
            <p:cNvPr id="468" name="Google Shape;468;p12"/>
            <p:cNvSpPr/>
            <p:nvPr/>
          </p:nvSpPr>
          <p:spPr>
            <a:xfrm>
              <a:off x="164592" y="0"/>
              <a:ext cx="17484212" cy="10287000"/>
            </a:xfrm>
            <a:custGeom>
              <a:rect b="b" l="l" r="r" t="t"/>
              <a:pathLst>
                <a:path extrusionOk="0" h="10287000" w="17484212">
                  <a:moveTo>
                    <a:pt x="0" y="0"/>
                  </a:moveTo>
                  <a:lnTo>
                    <a:pt x="16535400" y="0"/>
                  </a:lnTo>
                  <a:lnTo>
                    <a:pt x="16535400" y="1790700"/>
                  </a:lnTo>
                  <a:lnTo>
                    <a:pt x="17281008" y="1790700"/>
                  </a:lnTo>
                  <a:cubicBezTo>
                    <a:pt x="17393236" y="1790700"/>
                    <a:pt x="17484212" y="1881678"/>
                    <a:pt x="17484212" y="1993904"/>
                  </a:cubicBezTo>
                  <a:lnTo>
                    <a:pt x="17484212" y="2806696"/>
                  </a:lnTo>
                  <a:cubicBezTo>
                    <a:pt x="17484212" y="2918922"/>
                    <a:pt x="17393236" y="3009900"/>
                    <a:pt x="17281008" y="3009900"/>
                  </a:cubicBezTo>
                  <a:lnTo>
                    <a:pt x="16535400" y="3009900"/>
                  </a:lnTo>
                  <a:lnTo>
                    <a:pt x="16535400" y="10287000"/>
                  </a:lnTo>
                  <a:lnTo>
                    <a:pt x="0" y="10287000"/>
                  </a:lnTo>
                  <a:close/>
                </a:path>
              </a:pathLst>
            </a:custGeom>
            <a:solidFill>
              <a:srgbClr val="1025A3"/>
            </a:solidFill>
            <a:ln>
              <a:noFill/>
            </a:ln>
            <a:effectLst>
              <a:outerShdw blurRad="127000" rotWithShape="0" algn="l" dist="63500">
                <a:srgbClr val="000000">
                  <a:alpha val="40000"/>
                </a:srgbClr>
              </a:outerShdw>
            </a:effectLst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69" name="Google Shape;469;p12"/>
            <p:cNvSpPr txBox="1"/>
            <p:nvPr/>
          </p:nvSpPr>
          <p:spPr>
            <a:xfrm>
              <a:off x="9967343" y="4340560"/>
              <a:ext cx="7160496" cy="93198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608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19900">
                  <a:solidFill>
                    <a:srgbClr val="FFFFFF"/>
                  </a:solidFill>
                  <a:latin typeface="Arial Black"/>
                  <a:ea typeface="Arial Black"/>
                  <a:cs typeface="Arial Black"/>
                  <a:sym typeface="Arial Black"/>
                </a:rPr>
                <a:t>06</a:t>
              </a:r>
              <a:endParaRPr/>
            </a:p>
          </p:txBody>
        </p:sp>
        <p:sp>
          <p:nvSpPr>
            <p:cNvPr id="470" name="Google Shape;470;p12"/>
            <p:cNvSpPr txBox="1"/>
            <p:nvPr/>
          </p:nvSpPr>
          <p:spPr>
            <a:xfrm>
              <a:off x="7718291" y="4252555"/>
              <a:ext cx="11658600" cy="110799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360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Mobile App </a:t>
              </a:r>
              <a:endParaRPr/>
            </a:p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360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Control</a:t>
              </a:r>
              <a:endParaRPr/>
            </a:p>
          </p:txBody>
        </p:sp>
        <p:sp>
          <p:nvSpPr>
            <p:cNvPr id="471" name="Google Shape;471;p12"/>
            <p:cNvSpPr txBox="1"/>
            <p:nvPr/>
          </p:nvSpPr>
          <p:spPr>
            <a:xfrm>
              <a:off x="11615928" y="6018488"/>
              <a:ext cx="3863326" cy="1292662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80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Manual override and remote operation via smartphone.</a:t>
              </a:r>
              <a:endParaRPr/>
            </a:p>
          </p:txBody>
        </p:sp>
        <p:sp>
          <p:nvSpPr>
            <p:cNvPr id="472" name="Google Shape;472;p12"/>
            <p:cNvSpPr txBox="1"/>
            <p:nvPr/>
          </p:nvSpPr>
          <p:spPr>
            <a:xfrm>
              <a:off x="13499592" y="2516820"/>
              <a:ext cx="7160496" cy="502958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37611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7200">
                  <a:solidFill>
                    <a:srgbClr val="10258F"/>
                  </a:solidFill>
                  <a:latin typeface="Arial Black"/>
                  <a:ea typeface="Arial Black"/>
                  <a:cs typeface="Arial Black"/>
                  <a:sym typeface="Arial Black"/>
                </a:rPr>
                <a:t>6</a:t>
              </a:r>
              <a:endParaRPr/>
            </a:p>
          </p:txBody>
        </p:sp>
      </p:grpSp>
      <p:grpSp>
        <p:nvGrpSpPr>
          <p:cNvPr id="473" name="Google Shape;473;p12"/>
          <p:cNvGrpSpPr/>
          <p:nvPr/>
        </p:nvGrpSpPr>
        <p:grpSpPr>
          <a:xfrm>
            <a:off x="-15350612" y="-18368"/>
            <a:ext cx="20532212" cy="10287000"/>
            <a:chOff x="-36716" y="0"/>
            <a:chExt cx="20532212" cy="10287000"/>
          </a:xfrm>
        </p:grpSpPr>
        <p:sp>
          <p:nvSpPr>
            <p:cNvPr id="474" name="Google Shape;474;p12"/>
            <p:cNvSpPr/>
            <p:nvPr/>
          </p:nvSpPr>
          <p:spPr>
            <a:xfrm>
              <a:off x="-36716" y="0"/>
              <a:ext cx="17484212" cy="10287000"/>
            </a:xfrm>
            <a:custGeom>
              <a:rect b="b" l="l" r="r" t="t"/>
              <a:pathLst>
                <a:path extrusionOk="0" h="10287000" w="17484212">
                  <a:moveTo>
                    <a:pt x="0" y="0"/>
                  </a:moveTo>
                  <a:lnTo>
                    <a:pt x="16535400" y="0"/>
                  </a:lnTo>
                  <a:lnTo>
                    <a:pt x="16535400" y="374855"/>
                  </a:lnTo>
                  <a:lnTo>
                    <a:pt x="17281008" y="374855"/>
                  </a:lnTo>
                  <a:cubicBezTo>
                    <a:pt x="17393236" y="374855"/>
                    <a:pt x="17484212" y="465833"/>
                    <a:pt x="17484212" y="578059"/>
                  </a:cubicBezTo>
                  <a:lnTo>
                    <a:pt x="17484212" y="1390851"/>
                  </a:lnTo>
                  <a:cubicBezTo>
                    <a:pt x="17484212" y="1503077"/>
                    <a:pt x="17393236" y="1594055"/>
                    <a:pt x="17281008" y="1594055"/>
                  </a:cubicBezTo>
                  <a:lnTo>
                    <a:pt x="16535400" y="1594055"/>
                  </a:lnTo>
                  <a:lnTo>
                    <a:pt x="16535400" y="10287000"/>
                  </a:lnTo>
                  <a:lnTo>
                    <a:pt x="0" y="10287000"/>
                  </a:lnTo>
                  <a:close/>
                </a:path>
              </a:pathLst>
            </a:custGeom>
            <a:solidFill>
              <a:srgbClr val="1025B7"/>
            </a:solidFill>
            <a:ln>
              <a:noFill/>
            </a:ln>
            <a:effectLst>
              <a:outerShdw blurRad="127000" rotWithShape="0" algn="l" dist="63500">
                <a:srgbClr val="000000">
                  <a:alpha val="40000"/>
                </a:srgbClr>
              </a:outerShdw>
            </a:effectLst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75" name="Google Shape;475;p12"/>
            <p:cNvSpPr txBox="1"/>
            <p:nvPr/>
          </p:nvSpPr>
          <p:spPr>
            <a:xfrm>
              <a:off x="9857615" y="4340560"/>
              <a:ext cx="7160496" cy="93198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608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19900">
                  <a:solidFill>
                    <a:srgbClr val="FFFFFF"/>
                  </a:solidFill>
                  <a:latin typeface="Arial Black"/>
                  <a:ea typeface="Arial Black"/>
                  <a:cs typeface="Arial Black"/>
                  <a:sym typeface="Arial Black"/>
                </a:rPr>
                <a:t>07</a:t>
              </a:r>
              <a:endParaRPr/>
            </a:p>
          </p:txBody>
        </p:sp>
        <p:sp>
          <p:nvSpPr>
            <p:cNvPr id="476" name="Google Shape;476;p12"/>
            <p:cNvSpPr txBox="1"/>
            <p:nvPr/>
          </p:nvSpPr>
          <p:spPr>
            <a:xfrm>
              <a:off x="7608563" y="4252555"/>
              <a:ext cx="11658600" cy="553998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360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Hybrid Operation</a:t>
              </a:r>
              <a:endParaRPr/>
            </a:p>
          </p:txBody>
        </p:sp>
        <p:sp>
          <p:nvSpPr>
            <p:cNvPr id="477" name="Google Shape;477;p12"/>
            <p:cNvSpPr txBox="1"/>
            <p:nvPr/>
          </p:nvSpPr>
          <p:spPr>
            <a:xfrm>
              <a:off x="11506200" y="5981700"/>
              <a:ext cx="3863326" cy="1292662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80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Camera sends movement commands directly to the robot.</a:t>
              </a:r>
              <a:endParaRPr/>
            </a:p>
          </p:txBody>
        </p:sp>
        <p:sp>
          <p:nvSpPr>
            <p:cNvPr id="478" name="Google Shape;478;p12"/>
            <p:cNvSpPr txBox="1"/>
            <p:nvPr/>
          </p:nvSpPr>
          <p:spPr>
            <a:xfrm>
              <a:off x="13335000" y="1076443"/>
              <a:ext cx="7160496" cy="502958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37611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7200">
                  <a:solidFill>
                    <a:srgbClr val="1025A3"/>
                  </a:solidFill>
                  <a:latin typeface="Arial Black"/>
                  <a:ea typeface="Arial Black"/>
                  <a:cs typeface="Arial Black"/>
                  <a:sym typeface="Arial Black"/>
                </a:rPr>
                <a:t>7</a:t>
              </a:r>
              <a:endParaRPr/>
            </a:p>
          </p:txBody>
        </p:sp>
      </p:grpSp>
      <p:sp>
        <p:nvSpPr>
          <p:cNvPr id="479" name="Google Shape;479;p12"/>
          <p:cNvSpPr txBox="1"/>
          <p:nvPr/>
        </p:nvSpPr>
        <p:spPr>
          <a:xfrm rot="5400000">
            <a:off x="12873785" y="4593433"/>
            <a:ext cx="6792060" cy="147732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96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F</a:t>
            </a:r>
            <a:r>
              <a:rPr b="1" lang="en-US" sz="9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EATURES</a:t>
            </a:r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83" name="Shape 4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4" name="Google Shape;484;p13"/>
          <p:cNvSpPr/>
          <p:nvPr/>
        </p:nvSpPr>
        <p:spPr>
          <a:xfrm rot="10800000">
            <a:off x="15697200" y="1558873"/>
            <a:ext cx="6577541" cy="1333518"/>
          </a:xfrm>
          <a:prstGeom prst="rect">
            <a:avLst/>
          </a:prstGeom>
          <a:solidFill>
            <a:srgbClr val="6E9FDB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485" name="Google Shape;485;p13"/>
          <p:cNvGrpSpPr/>
          <p:nvPr/>
        </p:nvGrpSpPr>
        <p:grpSpPr>
          <a:xfrm>
            <a:off x="-2438400" y="-8283"/>
            <a:ext cx="20495496" cy="10287000"/>
            <a:chOff x="0" y="0"/>
            <a:chExt cx="20495496" cy="10287000"/>
          </a:xfrm>
        </p:grpSpPr>
        <p:sp>
          <p:nvSpPr>
            <p:cNvPr id="486" name="Google Shape;486;p13"/>
            <p:cNvSpPr/>
            <p:nvPr/>
          </p:nvSpPr>
          <p:spPr>
            <a:xfrm>
              <a:off x="0" y="0"/>
              <a:ext cx="17439968" cy="10287000"/>
            </a:xfrm>
            <a:custGeom>
              <a:rect b="b" l="l" r="r" t="t"/>
              <a:pathLst>
                <a:path extrusionOk="0" h="10287000" w="17439968">
                  <a:moveTo>
                    <a:pt x="0" y="0"/>
                  </a:moveTo>
                  <a:lnTo>
                    <a:pt x="16535400" y="0"/>
                  </a:lnTo>
                  <a:lnTo>
                    <a:pt x="16535400" y="8648700"/>
                  </a:lnTo>
                  <a:lnTo>
                    <a:pt x="17236764" y="8648700"/>
                  </a:lnTo>
                  <a:cubicBezTo>
                    <a:pt x="17348990" y="8648700"/>
                    <a:pt x="17439968" y="8739678"/>
                    <a:pt x="17439968" y="8851904"/>
                  </a:cubicBezTo>
                  <a:lnTo>
                    <a:pt x="17439968" y="9664696"/>
                  </a:lnTo>
                  <a:cubicBezTo>
                    <a:pt x="17439968" y="9776922"/>
                    <a:pt x="17348990" y="9867900"/>
                    <a:pt x="17236764" y="9867900"/>
                  </a:cubicBezTo>
                  <a:lnTo>
                    <a:pt x="16535400" y="9867900"/>
                  </a:lnTo>
                  <a:lnTo>
                    <a:pt x="16535400" y="10287000"/>
                  </a:lnTo>
                  <a:lnTo>
                    <a:pt x="0" y="10287000"/>
                  </a:lnTo>
                  <a:close/>
                </a:path>
              </a:pathLst>
            </a:custGeom>
            <a:solidFill>
              <a:srgbClr val="0F243E"/>
            </a:solidFill>
            <a:ln>
              <a:noFill/>
            </a:ln>
            <a:effectLst>
              <a:outerShdw blurRad="127000" rotWithShape="0" algn="l" dist="63500">
                <a:srgbClr val="000000">
                  <a:alpha val="40000"/>
                </a:srgbClr>
              </a:outerShdw>
            </a:effectLst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87" name="Google Shape;487;p13"/>
            <p:cNvSpPr txBox="1"/>
            <p:nvPr/>
          </p:nvSpPr>
          <p:spPr>
            <a:xfrm>
              <a:off x="9857615" y="4340560"/>
              <a:ext cx="7160496" cy="93198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608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19900">
                  <a:solidFill>
                    <a:srgbClr val="FFFFFF"/>
                  </a:solidFill>
                  <a:latin typeface="Arial Black"/>
                  <a:ea typeface="Arial Black"/>
                  <a:cs typeface="Arial Black"/>
                  <a:sym typeface="Arial Black"/>
                </a:rPr>
                <a:t>01</a:t>
              </a:r>
              <a:endParaRPr/>
            </a:p>
          </p:txBody>
        </p:sp>
        <p:sp>
          <p:nvSpPr>
            <p:cNvPr id="488" name="Google Shape;488;p13"/>
            <p:cNvSpPr txBox="1"/>
            <p:nvPr/>
          </p:nvSpPr>
          <p:spPr>
            <a:xfrm>
              <a:off x="7608563" y="4635790"/>
              <a:ext cx="11658600" cy="110799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360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Wireless Vision </a:t>
              </a:r>
              <a:endParaRPr/>
            </a:p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360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System</a:t>
              </a:r>
              <a:endParaRPr/>
            </a:p>
          </p:txBody>
        </p:sp>
        <p:sp>
          <p:nvSpPr>
            <p:cNvPr id="489" name="Google Shape;489;p13"/>
            <p:cNvSpPr txBox="1"/>
            <p:nvPr/>
          </p:nvSpPr>
          <p:spPr>
            <a:xfrm>
              <a:off x="11506200" y="6018488"/>
              <a:ext cx="3863326" cy="1292662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80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External camera detects and classifies objects in real time.</a:t>
              </a:r>
              <a:endParaRPr/>
            </a:p>
          </p:txBody>
        </p:sp>
        <p:sp>
          <p:nvSpPr>
            <p:cNvPr id="490" name="Google Shape;490;p13"/>
            <p:cNvSpPr txBox="1"/>
            <p:nvPr/>
          </p:nvSpPr>
          <p:spPr>
            <a:xfrm>
              <a:off x="13335000" y="9361627"/>
              <a:ext cx="7160496" cy="502958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37611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7200">
                  <a:solidFill>
                    <a:srgbClr val="020611"/>
                  </a:solidFill>
                  <a:latin typeface="Arial Black"/>
                  <a:ea typeface="Arial Black"/>
                  <a:cs typeface="Arial Black"/>
                  <a:sym typeface="Arial Black"/>
                </a:rPr>
                <a:t>1</a:t>
              </a:r>
              <a:endParaRPr/>
            </a:p>
          </p:txBody>
        </p:sp>
      </p:grpSp>
      <p:grpSp>
        <p:nvGrpSpPr>
          <p:cNvPr id="491" name="Google Shape;491;p13"/>
          <p:cNvGrpSpPr/>
          <p:nvPr/>
        </p:nvGrpSpPr>
        <p:grpSpPr>
          <a:xfrm>
            <a:off x="-2449823" y="-8283"/>
            <a:ext cx="20506919" cy="10287000"/>
            <a:chOff x="0" y="0"/>
            <a:chExt cx="20506919" cy="10287000"/>
          </a:xfrm>
        </p:grpSpPr>
        <p:sp>
          <p:nvSpPr>
            <p:cNvPr id="492" name="Google Shape;492;p13"/>
            <p:cNvSpPr/>
            <p:nvPr/>
          </p:nvSpPr>
          <p:spPr>
            <a:xfrm>
              <a:off x="0" y="0"/>
              <a:ext cx="17439968" cy="10287000"/>
            </a:xfrm>
            <a:custGeom>
              <a:rect b="b" l="l" r="r" t="t"/>
              <a:pathLst>
                <a:path extrusionOk="0" h="10287000" w="17439968">
                  <a:moveTo>
                    <a:pt x="0" y="0"/>
                  </a:moveTo>
                  <a:lnTo>
                    <a:pt x="16535400" y="0"/>
                  </a:lnTo>
                  <a:lnTo>
                    <a:pt x="16535400" y="7277100"/>
                  </a:lnTo>
                  <a:lnTo>
                    <a:pt x="17236764" y="7277100"/>
                  </a:lnTo>
                  <a:cubicBezTo>
                    <a:pt x="17348990" y="7277100"/>
                    <a:pt x="17439968" y="7368078"/>
                    <a:pt x="17439968" y="7480304"/>
                  </a:cubicBezTo>
                  <a:lnTo>
                    <a:pt x="17439968" y="8293096"/>
                  </a:lnTo>
                  <a:cubicBezTo>
                    <a:pt x="17439968" y="8405322"/>
                    <a:pt x="17348990" y="8496300"/>
                    <a:pt x="17236764" y="8496300"/>
                  </a:cubicBezTo>
                  <a:lnTo>
                    <a:pt x="16535400" y="8496300"/>
                  </a:lnTo>
                  <a:lnTo>
                    <a:pt x="16535400" y="10287000"/>
                  </a:lnTo>
                  <a:lnTo>
                    <a:pt x="0" y="10287000"/>
                  </a:lnTo>
                  <a:close/>
                </a:path>
              </a:pathLst>
            </a:custGeom>
            <a:solidFill>
              <a:srgbClr val="102553"/>
            </a:solidFill>
            <a:ln>
              <a:noFill/>
            </a:ln>
            <a:effectLst>
              <a:outerShdw blurRad="127000" rotWithShape="0" algn="l" dist="63500">
                <a:srgbClr val="000000">
                  <a:alpha val="40000"/>
                </a:srgbClr>
              </a:outerShdw>
            </a:effectLst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93" name="Google Shape;493;p13"/>
            <p:cNvSpPr txBox="1"/>
            <p:nvPr/>
          </p:nvSpPr>
          <p:spPr>
            <a:xfrm>
              <a:off x="9857615" y="4340560"/>
              <a:ext cx="7160496" cy="93198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608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19900">
                  <a:solidFill>
                    <a:srgbClr val="FFFFFF"/>
                  </a:solidFill>
                  <a:latin typeface="Arial Black"/>
                  <a:ea typeface="Arial Black"/>
                  <a:cs typeface="Arial Black"/>
                  <a:sym typeface="Arial Black"/>
                </a:rPr>
                <a:t>02</a:t>
              </a:r>
              <a:endParaRPr/>
            </a:p>
          </p:txBody>
        </p:sp>
        <p:sp>
          <p:nvSpPr>
            <p:cNvPr id="494" name="Google Shape;494;p13"/>
            <p:cNvSpPr txBox="1"/>
            <p:nvPr/>
          </p:nvSpPr>
          <p:spPr>
            <a:xfrm>
              <a:off x="11049000" y="4076700"/>
              <a:ext cx="5093963" cy="110799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360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Bluetooth </a:t>
              </a:r>
              <a:endParaRPr/>
            </a:p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360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Communication</a:t>
              </a:r>
              <a:endParaRPr/>
            </a:p>
          </p:txBody>
        </p:sp>
        <p:sp>
          <p:nvSpPr>
            <p:cNvPr id="495" name="Google Shape;495;p13"/>
            <p:cNvSpPr txBox="1"/>
            <p:nvPr/>
          </p:nvSpPr>
          <p:spPr>
            <a:xfrm>
              <a:off x="11506200" y="6018488"/>
              <a:ext cx="3863326" cy="1292662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80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Camera sends movement commands directly to the robot.</a:t>
              </a:r>
              <a:endParaRPr/>
            </a:p>
          </p:txBody>
        </p:sp>
        <p:sp>
          <p:nvSpPr>
            <p:cNvPr id="496" name="Google Shape;496;p13"/>
            <p:cNvSpPr txBox="1"/>
            <p:nvPr/>
          </p:nvSpPr>
          <p:spPr>
            <a:xfrm>
              <a:off x="13346423" y="8006538"/>
              <a:ext cx="7160496" cy="502958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37611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7200">
                  <a:solidFill>
                    <a:srgbClr val="10253F"/>
                  </a:solidFill>
                  <a:latin typeface="Arial Black"/>
                  <a:ea typeface="Arial Black"/>
                  <a:cs typeface="Arial Black"/>
                  <a:sym typeface="Arial Black"/>
                </a:rPr>
                <a:t>2</a:t>
              </a:r>
              <a:endParaRPr/>
            </a:p>
          </p:txBody>
        </p:sp>
      </p:grpSp>
      <p:grpSp>
        <p:nvGrpSpPr>
          <p:cNvPr id="497" name="Google Shape;497;p13"/>
          <p:cNvGrpSpPr/>
          <p:nvPr/>
        </p:nvGrpSpPr>
        <p:grpSpPr>
          <a:xfrm>
            <a:off x="-2476158" y="11888"/>
            <a:ext cx="20567879" cy="10287000"/>
            <a:chOff x="0" y="0"/>
            <a:chExt cx="20567879" cy="10287000"/>
          </a:xfrm>
        </p:grpSpPr>
        <p:sp>
          <p:nvSpPr>
            <p:cNvPr id="498" name="Google Shape;498;p13"/>
            <p:cNvSpPr/>
            <p:nvPr/>
          </p:nvSpPr>
          <p:spPr>
            <a:xfrm>
              <a:off x="0" y="0"/>
              <a:ext cx="17474380" cy="10287000"/>
            </a:xfrm>
            <a:custGeom>
              <a:rect b="b" l="l" r="r" t="t"/>
              <a:pathLst>
                <a:path extrusionOk="0" h="10287000" w="17474380">
                  <a:moveTo>
                    <a:pt x="0" y="0"/>
                  </a:moveTo>
                  <a:lnTo>
                    <a:pt x="16535400" y="0"/>
                  </a:lnTo>
                  <a:lnTo>
                    <a:pt x="16535400" y="5905500"/>
                  </a:lnTo>
                  <a:lnTo>
                    <a:pt x="17271176" y="5905500"/>
                  </a:lnTo>
                  <a:cubicBezTo>
                    <a:pt x="17383404" y="5905500"/>
                    <a:pt x="17474380" y="5996478"/>
                    <a:pt x="17474380" y="6108704"/>
                  </a:cubicBezTo>
                  <a:lnTo>
                    <a:pt x="17474380" y="6921496"/>
                  </a:lnTo>
                  <a:cubicBezTo>
                    <a:pt x="17474380" y="7033722"/>
                    <a:pt x="17383404" y="7124700"/>
                    <a:pt x="17271176" y="7124700"/>
                  </a:cubicBezTo>
                  <a:lnTo>
                    <a:pt x="16535400" y="7124700"/>
                  </a:lnTo>
                  <a:lnTo>
                    <a:pt x="16535400" y="10287000"/>
                  </a:lnTo>
                  <a:lnTo>
                    <a:pt x="0" y="10287000"/>
                  </a:lnTo>
                  <a:close/>
                </a:path>
              </a:pathLst>
            </a:custGeom>
            <a:solidFill>
              <a:srgbClr val="102567"/>
            </a:solidFill>
            <a:ln>
              <a:noFill/>
            </a:ln>
            <a:effectLst>
              <a:outerShdw blurRad="127000" rotWithShape="0" algn="l" dist="63500">
                <a:srgbClr val="000000">
                  <a:alpha val="40000"/>
                </a:srgbClr>
              </a:outerShdw>
            </a:effectLst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99" name="Google Shape;499;p13"/>
            <p:cNvSpPr txBox="1"/>
            <p:nvPr/>
          </p:nvSpPr>
          <p:spPr>
            <a:xfrm>
              <a:off x="9857615" y="4340560"/>
              <a:ext cx="7160496" cy="93198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608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19900">
                  <a:solidFill>
                    <a:srgbClr val="FFFFFF"/>
                  </a:solidFill>
                  <a:latin typeface="Arial Black"/>
                  <a:ea typeface="Arial Black"/>
                  <a:cs typeface="Arial Black"/>
                  <a:sym typeface="Arial Black"/>
                </a:rPr>
                <a:t>03</a:t>
              </a:r>
              <a:endParaRPr/>
            </a:p>
          </p:txBody>
        </p:sp>
        <p:sp>
          <p:nvSpPr>
            <p:cNvPr id="500" name="Google Shape;500;p13"/>
            <p:cNvSpPr txBox="1"/>
            <p:nvPr/>
          </p:nvSpPr>
          <p:spPr>
            <a:xfrm>
              <a:off x="7608563" y="4293412"/>
              <a:ext cx="11658600" cy="553998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360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Autonomous Sorting</a:t>
              </a:r>
              <a:endParaRPr/>
            </a:p>
          </p:txBody>
        </p:sp>
        <p:sp>
          <p:nvSpPr>
            <p:cNvPr id="501" name="Google Shape;501;p13"/>
            <p:cNvSpPr txBox="1"/>
            <p:nvPr/>
          </p:nvSpPr>
          <p:spPr>
            <a:xfrm>
              <a:off x="11506200" y="6018488"/>
              <a:ext cx="3863326" cy="1292662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80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Robot decides whether to place objects in the ball bin or trash bin.</a:t>
              </a:r>
              <a:endParaRPr/>
            </a:p>
          </p:txBody>
        </p:sp>
        <p:sp>
          <p:nvSpPr>
            <p:cNvPr id="502" name="Google Shape;502;p13"/>
            <p:cNvSpPr txBox="1"/>
            <p:nvPr/>
          </p:nvSpPr>
          <p:spPr>
            <a:xfrm>
              <a:off x="13407383" y="6566963"/>
              <a:ext cx="7160496" cy="502958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37611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7200">
                  <a:solidFill>
                    <a:srgbClr val="102553"/>
                  </a:solidFill>
                  <a:latin typeface="Arial Black"/>
                  <a:ea typeface="Arial Black"/>
                  <a:cs typeface="Arial Black"/>
                  <a:sym typeface="Arial Black"/>
                </a:rPr>
                <a:t>3</a:t>
              </a:r>
              <a:endParaRPr/>
            </a:p>
          </p:txBody>
        </p:sp>
      </p:grpSp>
      <p:grpSp>
        <p:nvGrpSpPr>
          <p:cNvPr id="503" name="Google Shape;503;p13"/>
          <p:cNvGrpSpPr/>
          <p:nvPr/>
        </p:nvGrpSpPr>
        <p:grpSpPr>
          <a:xfrm>
            <a:off x="-2494367" y="-28454"/>
            <a:ext cx="20477567" cy="10287000"/>
            <a:chOff x="17929" y="0"/>
            <a:chExt cx="20477567" cy="10287000"/>
          </a:xfrm>
        </p:grpSpPr>
        <p:sp>
          <p:nvSpPr>
            <p:cNvPr id="504" name="Google Shape;504;p13"/>
            <p:cNvSpPr/>
            <p:nvPr/>
          </p:nvSpPr>
          <p:spPr>
            <a:xfrm>
              <a:off x="17929" y="0"/>
              <a:ext cx="17474380" cy="10287000"/>
            </a:xfrm>
            <a:custGeom>
              <a:rect b="b" l="l" r="r" t="t"/>
              <a:pathLst>
                <a:path extrusionOk="0" h="10287000" w="17474380">
                  <a:moveTo>
                    <a:pt x="0" y="0"/>
                  </a:moveTo>
                  <a:lnTo>
                    <a:pt x="16535400" y="0"/>
                  </a:lnTo>
                  <a:lnTo>
                    <a:pt x="16535400" y="4533900"/>
                  </a:lnTo>
                  <a:lnTo>
                    <a:pt x="17271176" y="4533900"/>
                  </a:lnTo>
                  <a:cubicBezTo>
                    <a:pt x="17383404" y="4533900"/>
                    <a:pt x="17474380" y="4624878"/>
                    <a:pt x="17474380" y="4737104"/>
                  </a:cubicBezTo>
                  <a:lnTo>
                    <a:pt x="17474380" y="5549896"/>
                  </a:lnTo>
                  <a:cubicBezTo>
                    <a:pt x="17474380" y="5662122"/>
                    <a:pt x="17383404" y="5753100"/>
                    <a:pt x="17271176" y="5753100"/>
                  </a:cubicBezTo>
                  <a:lnTo>
                    <a:pt x="16535400" y="5753100"/>
                  </a:lnTo>
                  <a:lnTo>
                    <a:pt x="16535400" y="10287000"/>
                  </a:lnTo>
                  <a:lnTo>
                    <a:pt x="0" y="10287000"/>
                  </a:lnTo>
                  <a:close/>
                </a:path>
              </a:pathLst>
            </a:custGeom>
            <a:solidFill>
              <a:srgbClr val="10257B"/>
            </a:solidFill>
            <a:ln>
              <a:noFill/>
            </a:ln>
            <a:effectLst>
              <a:outerShdw blurRad="127000" rotWithShape="0" algn="l" dist="63500">
                <a:srgbClr val="000000">
                  <a:alpha val="40000"/>
                </a:srgbClr>
              </a:outerShdw>
            </a:effectLst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05" name="Google Shape;505;p13"/>
            <p:cNvSpPr txBox="1"/>
            <p:nvPr/>
          </p:nvSpPr>
          <p:spPr>
            <a:xfrm>
              <a:off x="9857615" y="4340560"/>
              <a:ext cx="7160496" cy="93198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608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19900">
                  <a:solidFill>
                    <a:srgbClr val="FFFFFF"/>
                  </a:solidFill>
                  <a:latin typeface="Arial Black"/>
                  <a:ea typeface="Arial Black"/>
                  <a:cs typeface="Arial Black"/>
                  <a:sym typeface="Arial Black"/>
                </a:rPr>
                <a:t>04</a:t>
              </a:r>
              <a:endParaRPr/>
            </a:p>
          </p:txBody>
        </p:sp>
        <p:sp>
          <p:nvSpPr>
            <p:cNvPr id="506" name="Google Shape;506;p13"/>
            <p:cNvSpPr txBox="1"/>
            <p:nvPr/>
          </p:nvSpPr>
          <p:spPr>
            <a:xfrm>
              <a:off x="7608563" y="4252555"/>
              <a:ext cx="11658600" cy="110799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360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Robotic Arm </a:t>
              </a:r>
              <a:endParaRPr/>
            </a:p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360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Manipulation</a:t>
              </a:r>
              <a:endParaRPr/>
            </a:p>
          </p:txBody>
        </p:sp>
        <p:sp>
          <p:nvSpPr>
            <p:cNvPr id="507" name="Google Shape;507;p13"/>
            <p:cNvSpPr txBox="1"/>
            <p:nvPr/>
          </p:nvSpPr>
          <p:spPr>
            <a:xfrm>
              <a:off x="11506200" y="6018488"/>
              <a:ext cx="3863326" cy="86177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80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Picks and places objects with precision.</a:t>
              </a:r>
              <a:endParaRPr/>
            </a:p>
          </p:txBody>
        </p:sp>
        <p:sp>
          <p:nvSpPr>
            <p:cNvPr id="508" name="Google Shape;508;p13"/>
            <p:cNvSpPr txBox="1"/>
            <p:nvPr/>
          </p:nvSpPr>
          <p:spPr>
            <a:xfrm>
              <a:off x="13335000" y="5272546"/>
              <a:ext cx="7160496" cy="502958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37611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7200">
                  <a:solidFill>
                    <a:srgbClr val="102567"/>
                  </a:solidFill>
                  <a:latin typeface="Arial Black"/>
                  <a:ea typeface="Arial Black"/>
                  <a:cs typeface="Arial Black"/>
                  <a:sym typeface="Arial Black"/>
                </a:rPr>
                <a:t>4</a:t>
              </a:r>
              <a:endParaRPr/>
            </a:p>
          </p:txBody>
        </p:sp>
      </p:grpSp>
      <p:grpSp>
        <p:nvGrpSpPr>
          <p:cNvPr id="509" name="Google Shape;509;p13"/>
          <p:cNvGrpSpPr/>
          <p:nvPr/>
        </p:nvGrpSpPr>
        <p:grpSpPr>
          <a:xfrm>
            <a:off x="-2514600" y="-8283"/>
            <a:ext cx="20497800" cy="10287000"/>
            <a:chOff x="0" y="0"/>
            <a:chExt cx="20497800" cy="10287000"/>
          </a:xfrm>
        </p:grpSpPr>
        <p:sp>
          <p:nvSpPr>
            <p:cNvPr id="510" name="Google Shape;510;p13"/>
            <p:cNvSpPr/>
            <p:nvPr/>
          </p:nvSpPr>
          <p:spPr>
            <a:xfrm>
              <a:off x="0" y="0"/>
              <a:ext cx="17449800" cy="10287000"/>
            </a:xfrm>
            <a:custGeom>
              <a:rect b="b" l="l" r="r" t="t"/>
              <a:pathLst>
                <a:path extrusionOk="0" h="10287000" w="17449800">
                  <a:moveTo>
                    <a:pt x="0" y="0"/>
                  </a:moveTo>
                  <a:lnTo>
                    <a:pt x="16535400" y="0"/>
                  </a:lnTo>
                  <a:lnTo>
                    <a:pt x="16535400" y="3162300"/>
                  </a:lnTo>
                  <a:lnTo>
                    <a:pt x="17246596" y="3162300"/>
                  </a:lnTo>
                  <a:cubicBezTo>
                    <a:pt x="17358822" y="3162300"/>
                    <a:pt x="17449800" y="3253278"/>
                    <a:pt x="17449800" y="3365504"/>
                  </a:cubicBezTo>
                  <a:lnTo>
                    <a:pt x="17449800" y="4178296"/>
                  </a:lnTo>
                  <a:cubicBezTo>
                    <a:pt x="17449800" y="4290522"/>
                    <a:pt x="17358822" y="4381500"/>
                    <a:pt x="17246596" y="4381500"/>
                  </a:cubicBezTo>
                  <a:lnTo>
                    <a:pt x="16535400" y="4381500"/>
                  </a:lnTo>
                  <a:lnTo>
                    <a:pt x="16535400" y="10287000"/>
                  </a:lnTo>
                  <a:lnTo>
                    <a:pt x="0" y="10287000"/>
                  </a:lnTo>
                  <a:close/>
                </a:path>
              </a:pathLst>
            </a:custGeom>
            <a:solidFill>
              <a:srgbClr val="10258F"/>
            </a:solidFill>
            <a:ln>
              <a:noFill/>
            </a:ln>
            <a:effectLst>
              <a:outerShdw blurRad="127000" rotWithShape="0" algn="l" dist="63500">
                <a:srgbClr val="000000">
                  <a:alpha val="40000"/>
                </a:srgbClr>
              </a:outerShdw>
            </a:effectLst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11" name="Google Shape;511;p13"/>
            <p:cNvSpPr txBox="1"/>
            <p:nvPr/>
          </p:nvSpPr>
          <p:spPr>
            <a:xfrm>
              <a:off x="9857615" y="4340560"/>
              <a:ext cx="7160496" cy="93198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608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19900">
                  <a:solidFill>
                    <a:srgbClr val="FFFFFF"/>
                  </a:solidFill>
                  <a:latin typeface="Arial Black"/>
                  <a:ea typeface="Arial Black"/>
                  <a:cs typeface="Arial Black"/>
                  <a:sym typeface="Arial Black"/>
                </a:rPr>
                <a:t>05</a:t>
              </a:r>
              <a:endParaRPr/>
            </a:p>
          </p:txBody>
        </p:sp>
        <p:sp>
          <p:nvSpPr>
            <p:cNvPr id="512" name="Google Shape;512;p13"/>
            <p:cNvSpPr txBox="1"/>
            <p:nvPr/>
          </p:nvSpPr>
          <p:spPr>
            <a:xfrm>
              <a:off x="7608563" y="4340560"/>
              <a:ext cx="11658600" cy="37375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752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3600">
                  <a:solidFill>
                    <a:srgbClr val="FFFFFF"/>
                  </a:solidFill>
                  <a:latin typeface="Montserrat"/>
                  <a:ea typeface="Montserrat"/>
                  <a:cs typeface="Montserrat"/>
                  <a:sym typeface="Montserrat"/>
                </a:rPr>
                <a:t>Modular Design</a:t>
              </a:r>
              <a:endParaRPr/>
            </a:p>
          </p:txBody>
        </p:sp>
        <p:sp>
          <p:nvSpPr>
            <p:cNvPr id="513" name="Google Shape;513;p13"/>
            <p:cNvSpPr txBox="1"/>
            <p:nvPr/>
          </p:nvSpPr>
          <p:spPr>
            <a:xfrm>
              <a:off x="11506200" y="5981700"/>
              <a:ext cx="3863326" cy="1292662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80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Camera and robot are separate but seamlessly connected.</a:t>
              </a:r>
              <a:endParaRPr/>
            </a:p>
          </p:txBody>
        </p:sp>
        <p:sp>
          <p:nvSpPr>
            <p:cNvPr id="514" name="Google Shape;514;p13"/>
            <p:cNvSpPr txBox="1"/>
            <p:nvPr/>
          </p:nvSpPr>
          <p:spPr>
            <a:xfrm>
              <a:off x="13337304" y="3878542"/>
              <a:ext cx="7160496" cy="502958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37611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7200">
                  <a:solidFill>
                    <a:srgbClr val="102567"/>
                  </a:solidFill>
                  <a:latin typeface="Arial Black"/>
                  <a:ea typeface="Arial Black"/>
                  <a:cs typeface="Arial Black"/>
                  <a:sym typeface="Arial Black"/>
                </a:rPr>
                <a:t>5</a:t>
              </a:r>
              <a:endParaRPr/>
            </a:p>
          </p:txBody>
        </p:sp>
      </p:grpSp>
      <p:grpSp>
        <p:nvGrpSpPr>
          <p:cNvPr id="515" name="Google Shape;515;p13"/>
          <p:cNvGrpSpPr/>
          <p:nvPr/>
        </p:nvGrpSpPr>
        <p:grpSpPr>
          <a:xfrm>
            <a:off x="-2512296" y="-8283"/>
            <a:ext cx="20495496" cy="10287000"/>
            <a:chOff x="164592" y="0"/>
            <a:chExt cx="20495496" cy="10287000"/>
          </a:xfrm>
        </p:grpSpPr>
        <p:sp>
          <p:nvSpPr>
            <p:cNvPr id="516" name="Google Shape;516;p13"/>
            <p:cNvSpPr/>
            <p:nvPr/>
          </p:nvSpPr>
          <p:spPr>
            <a:xfrm>
              <a:off x="164592" y="0"/>
              <a:ext cx="17484212" cy="10287000"/>
            </a:xfrm>
            <a:custGeom>
              <a:rect b="b" l="l" r="r" t="t"/>
              <a:pathLst>
                <a:path extrusionOk="0" h="10287000" w="17484212">
                  <a:moveTo>
                    <a:pt x="0" y="0"/>
                  </a:moveTo>
                  <a:lnTo>
                    <a:pt x="16535400" y="0"/>
                  </a:lnTo>
                  <a:lnTo>
                    <a:pt x="16535400" y="1790700"/>
                  </a:lnTo>
                  <a:lnTo>
                    <a:pt x="17281008" y="1790700"/>
                  </a:lnTo>
                  <a:cubicBezTo>
                    <a:pt x="17393236" y="1790700"/>
                    <a:pt x="17484212" y="1881678"/>
                    <a:pt x="17484212" y="1993904"/>
                  </a:cubicBezTo>
                  <a:lnTo>
                    <a:pt x="17484212" y="2806696"/>
                  </a:lnTo>
                  <a:cubicBezTo>
                    <a:pt x="17484212" y="2918922"/>
                    <a:pt x="17393236" y="3009900"/>
                    <a:pt x="17281008" y="3009900"/>
                  </a:cubicBezTo>
                  <a:lnTo>
                    <a:pt x="16535400" y="3009900"/>
                  </a:lnTo>
                  <a:lnTo>
                    <a:pt x="16535400" y="10287000"/>
                  </a:lnTo>
                  <a:lnTo>
                    <a:pt x="0" y="10287000"/>
                  </a:lnTo>
                  <a:close/>
                </a:path>
              </a:pathLst>
            </a:custGeom>
            <a:solidFill>
              <a:srgbClr val="1025A3"/>
            </a:solidFill>
            <a:ln>
              <a:noFill/>
            </a:ln>
            <a:effectLst>
              <a:outerShdw blurRad="127000" rotWithShape="0" algn="l" dist="63500">
                <a:srgbClr val="000000">
                  <a:alpha val="40000"/>
                </a:srgbClr>
              </a:outerShdw>
            </a:effectLst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17" name="Google Shape;517;p13"/>
            <p:cNvSpPr txBox="1"/>
            <p:nvPr/>
          </p:nvSpPr>
          <p:spPr>
            <a:xfrm>
              <a:off x="9967343" y="4340560"/>
              <a:ext cx="7160496" cy="93198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608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19900">
                  <a:solidFill>
                    <a:srgbClr val="FFFFFF"/>
                  </a:solidFill>
                  <a:latin typeface="Arial Black"/>
                  <a:ea typeface="Arial Black"/>
                  <a:cs typeface="Arial Black"/>
                  <a:sym typeface="Arial Black"/>
                </a:rPr>
                <a:t>06</a:t>
              </a:r>
              <a:endParaRPr/>
            </a:p>
          </p:txBody>
        </p:sp>
        <p:sp>
          <p:nvSpPr>
            <p:cNvPr id="518" name="Google Shape;518;p13"/>
            <p:cNvSpPr txBox="1"/>
            <p:nvPr/>
          </p:nvSpPr>
          <p:spPr>
            <a:xfrm>
              <a:off x="7718291" y="4252555"/>
              <a:ext cx="11658600" cy="110799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360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Mobile App </a:t>
              </a:r>
              <a:endParaRPr/>
            </a:p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360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Control</a:t>
              </a:r>
              <a:endParaRPr/>
            </a:p>
          </p:txBody>
        </p:sp>
        <p:sp>
          <p:nvSpPr>
            <p:cNvPr id="519" name="Google Shape;519;p13"/>
            <p:cNvSpPr txBox="1"/>
            <p:nvPr/>
          </p:nvSpPr>
          <p:spPr>
            <a:xfrm>
              <a:off x="11615928" y="6018488"/>
              <a:ext cx="3863326" cy="1292662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80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Manual override and remote operation via smartphone.</a:t>
              </a:r>
              <a:endParaRPr/>
            </a:p>
          </p:txBody>
        </p:sp>
        <p:sp>
          <p:nvSpPr>
            <p:cNvPr id="520" name="Google Shape;520;p13"/>
            <p:cNvSpPr txBox="1"/>
            <p:nvPr/>
          </p:nvSpPr>
          <p:spPr>
            <a:xfrm>
              <a:off x="13499592" y="2516820"/>
              <a:ext cx="7160496" cy="502958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37611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7200">
                  <a:solidFill>
                    <a:srgbClr val="10258F"/>
                  </a:solidFill>
                  <a:latin typeface="Arial Black"/>
                  <a:ea typeface="Arial Black"/>
                  <a:cs typeface="Arial Black"/>
                  <a:sym typeface="Arial Black"/>
                </a:rPr>
                <a:t>6</a:t>
              </a:r>
              <a:endParaRPr/>
            </a:p>
          </p:txBody>
        </p:sp>
      </p:grpSp>
      <p:grpSp>
        <p:nvGrpSpPr>
          <p:cNvPr id="521" name="Google Shape;521;p13"/>
          <p:cNvGrpSpPr/>
          <p:nvPr/>
        </p:nvGrpSpPr>
        <p:grpSpPr>
          <a:xfrm>
            <a:off x="-15350612" y="-18368"/>
            <a:ext cx="20532212" cy="10287000"/>
            <a:chOff x="-36716" y="0"/>
            <a:chExt cx="20532212" cy="10287000"/>
          </a:xfrm>
        </p:grpSpPr>
        <p:sp>
          <p:nvSpPr>
            <p:cNvPr id="522" name="Google Shape;522;p13"/>
            <p:cNvSpPr/>
            <p:nvPr/>
          </p:nvSpPr>
          <p:spPr>
            <a:xfrm>
              <a:off x="-36716" y="0"/>
              <a:ext cx="17484212" cy="10287000"/>
            </a:xfrm>
            <a:custGeom>
              <a:rect b="b" l="l" r="r" t="t"/>
              <a:pathLst>
                <a:path extrusionOk="0" h="10287000" w="17484212">
                  <a:moveTo>
                    <a:pt x="0" y="0"/>
                  </a:moveTo>
                  <a:lnTo>
                    <a:pt x="16535400" y="0"/>
                  </a:lnTo>
                  <a:lnTo>
                    <a:pt x="16535400" y="374855"/>
                  </a:lnTo>
                  <a:lnTo>
                    <a:pt x="17281008" y="374855"/>
                  </a:lnTo>
                  <a:cubicBezTo>
                    <a:pt x="17393236" y="374855"/>
                    <a:pt x="17484212" y="465833"/>
                    <a:pt x="17484212" y="578059"/>
                  </a:cubicBezTo>
                  <a:lnTo>
                    <a:pt x="17484212" y="1390851"/>
                  </a:lnTo>
                  <a:cubicBezTo>
                    <a:pt x="17484212" y="1503077"/>
                    <a:pt x="17393236" y="1594055"/>
                    <a:pt x="17281008" y="1594055"/>
                  </a:cubicBezTo>
                  <a:lnTo>
                    <a:pt x="16535400" y="1594055"/>
                  </a:lnTo>
                  <a:lnTo>
                    <a:pt x="16535400" y="10287000"/>
                  </a:lnTo>
                  <a:lnTo>
                    <a:pt x="0" y="10287000"/>
                  </a:lnTo>
                  <a:close/>
                </a:path>
              </a:pathLst>
            </a:custGeom>
            <a:solidFill>
              <a:srgbClr val="1025B7"/>
            </a:solidFill>
            <a:ln>
              <a:noFill/>
            </a:ln>
            <a:effectLst>
              <a:outerShdw blurRad="127000" rotWithShape="0" algn="l" dist="63500">
                <a:srgbClr val="000000">
                  <a:alpha val="40000"/>
                </a:srgbClr>
              </a:outerShdw>
            </a:effectLst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23" name="Google Shape;523;p13"/>
            <p:cNvSpPr txBox="1"/>
            <p:nvPr/>
          </p:nvSpPr>
          <p:spPr>
            <a:xfrm>
              <a:off x="9857615" y="4340560"/>
              <a:ext cx="7160496" cy="93198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608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19900">
                  <a:solidFill>
                    <a:srgbClr val="FFFFFF"/>
                  </a:solidFill>
                  <a:latin typeface="Arial Black"/>
                  <a:ea typeface="Arial Black"/>
                  <a:cs typeface="Arial Black"/>
                  <a:sym typeface="Arial Black"/>
                </a:rPr>
                <a:t>07</a:t>
              </a:r>
              <a:endParaRPr/>
            </a:p>
          </p:txBody>
        </p:sp>
        <p:sp>
          <p:nvSpPr>
            <p:cNvPr id="524" name="Google Shape;524;p13"/>
            <p:cNvSpPr txBox="1"/>
            <p:nvPr/>
          </p:nvSpPr>
          <p:spPr>
            <a:xfrm>
              <a:off x="7608563" y="4252555"/>
              <a:ext cx="11658600" cy="553998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360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Hybrid Operation</a:t>
              </a:r>
              <a:endParaRPr/>
            </a:p>
          </p:txBody>
        </p:sp>
        <p:sp>
          <p:nvSpPr>
            <p:cNvPr id="525" name="Google Shape;525;p13"/>
            <p:cNvSpPr txBox="1"/>
            <p:nvPr/>
          </p:nvSpPr>
          <p:spPr>
            <a:xfrm>
              <a:off x="11506200" y="5981700"/>
              <a:ext cx="3863326" cy="1292662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80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Camera sends movement commands directly to the robot.</a:t>
              </a:r>
              <a:endParaRPr/>
            </a:p>
          </p:txBody>
        </p:sp>
        <p:sp>
          <p:nvSpPr>
            <p:cNvPr id="526" name="Google Shape;526;p13"/>
            <p:cNvSpPr txBox="1"/>
            <p:nvPr/>
          </p:nvSpPr>
          <p:spPr>
            <a:xfrm>
              <a:off x="13335000" y="1076443"/>
              <a:ext cx="7160496" cy="502958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37611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7200">
                  <a:solidFill>
                    <a:srgbClr val="1025A3"/>
                  </a:solidFill>
                  <a:latin typeface="Arial Black"/>
                  <a:ea typeface="Arial Black"/>
                  <a:cs typeface="Arial Black"/>
                  <a:sym typeface="Arial Black"/>
                </a:rPr>
                <a:t>7</a:t>
              </a:r>
              <a:endParaRPr/>
            </a:p>
          </p:txBody>
        </p:sp>
      </p:grpSp>
      <p:sp>
        <p:nvSpPr>
          <p:cNvPr id="527" name="Google Shape;527;p13"/>
          <p:cNvSpPr txBox="1"/>
          <p:nvPr/>
        </p:nvSpPr>
        <p:spPr>
          <a:xfrm rot="5400000">
            <a:off x="12873785" y="4593433"/>
            <a:ext cx="6792060" cy="147732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96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F</a:t>
            </a:r>
            <a:r>
              <a:rPr b="1" lang="en-US" sz="9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EATURES</a:t>
            </a:r>
            <a:endParaRPr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1" name="Shape 5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" name="Google Shape;532;p14"/>
          <p:cNvSpPr/>
          <p:nvPr/>
        </p:nvSpPr>
        <p:spPr>
          <a:xfrm rot="10800000">
            <a:off x="15697200" y="1558873"/>
            <a:ext cx="6577541" cy="1333518"/>
          </a:xfrm>
          <a:prstGeom prst="rect">
            <a:avLst/>
          </a:prstGeom>
          <a:solidFill>
            <a:srgbClr val="6E9FDB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533" name="Google Shape;533;p14"/>
          <p:cNvGrpSpPr/>
          <p:nvPr/>
        </p:nvGrpSpPr>
        <p:grpSpPr>
          <a:xfrm>
            <a:off x="-2438400" y="-8283"/>
            <a:ext cx="20495496" cy="10287000"/>
            <a:chOff x="0" y="0"/>
            <a:chExt cx="20495496" cy="10287000"/>
          </a:xfrm>
        </p:grpSpPr>
        <p:sp>
          <p:nvSpPr>
            <p:cNvPr id="534" name="Google Shape;534;p14"/>
            <p:cNvSpPr/>
            <p:nvPr/>
          </p:nvSpPr>
          <p:spPr>
            <a:xfrm>
              <a:off x="0" y="0"/>
              <a:ext cx="17439968" cy="10287000"/>
            </a:xfrm>
            <a:custGeom>
              <a:rect b="b" l="l" r="r" t="t"/>
              <a:pathLst>
                <a:path extrusionOk="0" h="10287000" w="17439968">
                  <a:moveTo>
                    <a:pt x="0" y="0"/>
                  </a:moveTo>
                  <a:lnTo>
                    <a:pt x="16535400" y="0"/>
                  </a:lnTo>
                  <a:lnTo>
                    <a:pt x="16535400" y="8648700"/>
                  </a:lnTo>
                  <a:lnTo>
                    <a:pt x="17236764" y="8648700"/>
                  </a:lnTo>
                  <a:cubicBezTo>
                    <a:pt x="17348990" y="8648700"/>
                    <a:pt x="17439968" y="8739678"/>
                    <a:pt x="17439968" y="8851904"/>
                  </a:cubicBezTo>
                  <a:lnTo>
                    <a:pt x="17439968" y="9664696"/>
                  </a:lnTo>
                  <a:cubicBezTo>
                    <a:pt x="17439968" y="9776922"/>
                    <a:pt x="17348990" y="9867900"/>
                    <a:pt x="17236764" y="9867900"/>
                  </a:cubicBezTo>
                  <a:lnTo>
                    <a:pt x="16535400" y="9867900"/>
                  </a:lnTo>
                  <a:lnTo>
                    <a:pt x="16535400" y="10287000"/>
                  </a:lnTo>
                  <a:lnTo>
                    <a:pt x="0" y="10287000"/>
                  </a:lnTo>
                  <a:close/>
                </a:path>
              </a:pathLst>
            </a:custGeom>
            <a:solidFill>
              <a:srgbClr val="0F243E"/>
            </a:solidFill>
            <a:ln>
              <a:noFill/>
            </a:ln>
            <a:effectLst>
              <a:outerShdw blurRad="127000" rotWithShape="0" algn="l" dist="63500">
                <a:srgbClr val="000000">
                  <a:alpha val="40000"/>
                </a:srgbClr>
              </a:outerShdw>
            </a:effectLst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35" name="Google Shape;535;p14"/>
            <p:cNvSpPr txBox="1"/>
            <p:nvPr/>
          </p:nvSpPr>
          <p:spPr>
            <a:xfrm>
              <a:off x="9857615" y="4340560"/>
              <a:ext cx="7160496" cy="93198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608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19900">
                  <a:solidFill>
                    <a:srgbClr val="FFFFFF"/>
                  </a:solidFill>
                  <a:latin typeface="Arial Black"/>
                  <a:ea typeface="Arial Black"/>
                  <a:cs typeface="Arial Black"/>
                  <a:sym typeface="Arial Black"/>
                </a:rPr>
                <a:t>01</a:t>
              </a:r>
              <a:endParaRPr/>
            </a:p>
          </p:txBody>
        </p:sp>
        <p:sp>
          <p:nvSpPr>
            <p:cNvPr id="536" name="Google Shape;536;p14"/>
            <p:cNvSpPr txBox="1"/>
            <p:nvPr/>
          </p:nvSpPr>
          <p:spPr>
            <a:xfrm>
              <a:off x="7608563" y="4635790"/>
              <a:ext cx="11658600" cy="110799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360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Wireless Vision </a:t>
              </a:r>
              <a:endParaRPr/>
            </a:p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360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System</a:t>
              </a:r>
              <a:endParaRPr/>
            </a:p>
          </p:txBody>
        </p:sp>
        <p:sp>
          <p:nvSpPr>
            <p:cNvPr id="537" name="Google Shape;537;p14"/>
            <p:cNvSpPr txBox="1"/>
            <p:nvPr/>
          </p:nvSpPr>
          <p:spPr>
            <a:xfrm>
              <a:off x="11506200" y="6018488"/>
              <a:ext cx="3863326" cy="1292662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80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External camera detects and classifies objects in real time.</a:t>
              </a:r>
              <a:endParaRPr/>
            </a:p>
          </p:txBody>
        </p:sp>
        <p:sp>
          <p:nvSpPr>
            <p:cNvPr id="538" name="Google Shape;538;p14"/>
            <p:cNvSpPr txBox="1"/>
            <p:nvPr/>
          </p:nvSpPr>
          <p:spPr>
            <a:xfrm>
              <a:off x="13335000" y="9361627"/>
              <a:ext cx="7160496" cy="502958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37611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7200">
                  <a:solidFill>
                    <a:srgbClr val="020611"/>
                  </a:solidFill>
                  <a:latin typeface="Arial Black"/>
                  <a:ea typeface="Arial Black"/>
                  <a:cs typeface="Arial Black"/>
                  <a:sym typeface="Arial Black"/>
                </a:rPr>
                <a:t>1</a:t>
              </a:r>
              <a:endParaRPr/>
            </a:p>
          </p:txBody>
        </p:sp>
      </p:grpSp>
      <p:grpSp>
        <p:nvGrpSpPr>
          <p:cNvPr id="539" name="Google Shape;539;p14"/>
          <p:cNvGrpSpPr/>
          <p:nvPr/>
        </p:nvGrpSpPr>
        <p:grpSpPr>
          <a:xfrm>
            <a:off x="-2449823" y="-8283"/>
            <a:ext cx="20506919" cy="10287000"/>
            <a:chOff x="0" y="0"/>
            <a:chExt cx="20506919" cy="10287000"/>
          </a:xfrm>
        </p:grpSpPr>
        <p:sp>
          <p:nvSpPr>
            <p:cNvPr id="540" name="Google Shape;540;p14"/>
            <p:cNvSpPr/>
            <p:nvPr/>
          </p:nvSpPr>
          <p:spPr>
            <a:xfrm>
              <a:off x="0" y="0"/>
              <a:ext cx="17439968" cy="10287000"/>
            </a:xfrm>
            <a:custGeom>
              <a:rect b="b" l="l" r="r" t="t"/>
              <a:pathLst>
                <a:path extrusionOk="0" h="10287000" w="17439968">
                  <a:moveTo>
                    <a:pt x="0" y="0"/>
                  </a:moveTo>
                  <a:lnTo>
                    <a:pt x="16535400" y="0"/>
                  </a:lnTo>
                  <a:lnTo>
                    <a:pt x="16535400" y="7277100"/>
                  </a:lnTo>
                  <a:lnTo>
                    <a:pt x="17236764" y="7277100"/>
                  </a:lnTo>
                  <a:cubicBezTo>
                    <a:pt x="17348990" y="7277100"/>
                    <a:pt x="17439968" y="7368078"/>
                    <a:pt x="17439968" y="7480304"/>
                  </a:cubicBezTo>
                  <a:lnTo>
                    <a:pt x="17439968" y="8293096"/>
                  </a:lnTo>
                  <a:cubicBezTo>
                    <a:pt x="17439968" y="8405322"/>
                    <a:pt x="17348990" y="8496300"/>
                    <a:pt x="17236764" y="8496300"/>
                  </a:cubicBezTo>
                  <a:lnTo>
                    <a:pt x="16535400" y="8496300"/>
                  </a:lnTo>
                  <a:lnTo>
                    <a:pt x="16535400" y="10287000"/>
                  </a:lnTo>
                  <a:lnTo>
                    <a:pt x="0" y="10287000"/>
                  </a:lnTo>
                  <a:close/>
                </a:path>
              </a:pathLst>
            </a:custGeom>
            <a:solidFill>
              <a:srgbClr val="102553"/>
            </a:solidFill>
            <a:ln>
              <a:noFill/>
            </a:ln>
            <a:effectLst>
              <a:outerShdw blurRad="127000" rotWithShape="0" algn="l" dist="63500">
                <a:srgbClr val="000000">
                  <a:alpha val="40000"/>
                </a:srgbClr>
              </a:outerShdw>
            </a:effectLst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41" name="Google Shape;541;p14"/>
            <p:cNvSpPr txBox="1"/>
            <p:nvPr/>
          </p:nvSpPr>
          <p:spPr>
            <a:xfrm>
              <a:off x="9857615" y="4340560"/>
              <a:ext cx="7160496" cy="93198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608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19900">
                  <a:solidFill>
                    <a:srgbClr val="FFFFFF"/>
                  </a:solidFill>
                  <a:latin typeface="Arial Black"/>
                  <a:ea typeface="Arial Black"/>
                  <a:cs typeface="Arial Black"/>
                  <a:sym typeface="Arial Black"/>
                </a:rPr>
                <a:t>02</a:t>
              </a:r>
              <a:endParaRPr/>
            </a:p>
          </p:txBody>
        </p:sp>
        <p:sp>
          <p:nvSpPr>
            <p:cNvPr id="542" name="Google Shape;542;p14"/>
            <p:cNvSpPr txBox="1"/>
            <p:nvPr/>
          </p:nvSpPr>
          <p:spPr>
            <a:xfrm>
              <a:off x="11049000" y="4076700"/>
              <a:ext cx="5093963" cy="110799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360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Bluetooth </a:t>
              </a:r>
              <a:endParaRPr/>
            </a:p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360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Communication</a:t>
              </a:r>
              <a:endParaRPr/>
            </a:p>
          </p:txBody>
        </p:sp>
        <p:sp>
          <p:nvSpPr>
            <p:cNvPr id="543" name="Google Shape;543;p14"/>
            <p:cNvSpPr txBox="1"/>
            <p:nvPr/>
          </p:nvSpPr>
          <p:spPr>
            <a:xfrm>
              <a:off x="11506200" y="6018488"/>
              <a:ext cx="3863326" cy="1292662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80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Camera sends movement commands directly to the robot.</a:t>
              </a:r>
              <a:endParaRPr/>
            </a:p>
          </p:txBody>
        </p:sp>
        <p:sp>
          <p:nvSpPr>
            <p:cNvPr id="544" name="Google Shape;544;p14"/>
            <p:cNvSpPr txBox="1"/>
            <p:nvPr/>
          </p:nvSpPr>
          <p:spPr>
            <a:xfrm>
              <a:off x="13346423" y="8006538"/>
              <a:ext cx="7160496" cy="502958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37611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7200">
                  <a:solidFill>
                    <a:srgbClr val="10253F"/>
                  </a:solidFill>
                  <a:latin typeface="Arial Black"/>
                  <a:ea typeface="Arial Black"/>
                  <a:cs typeface="Arial Black"/>
                  <a:sym typeface="Arial Black"/>
                </a:rPr>
                <a:t>2</a:t>
              </a:r>
              <a:endParaRPr/>
            </a:p>
          </p:txBody>
        </p:sp>
      </p:grpSp>
      <p:grpSp>
        <p:nvGrpSpPr>
          <p:cNvPr id="545" name="Google Shape;545;p14"/>
          <p:cNvGrpSpPr/>
          <p:nvPr/>
        </p:nvGrpSpPr>
        <p:grpSpPr>
          <a:xfrm>
            <a:off x="-2476158" y="11888"/>
            <a:ext cx="20567879" cy="10287000"/>
            <a:chOff x="0" y="0"/>
            <a:chExt cx="20567879" cy="10287000"/>
          </a:xfrm>
        </p:grpSpPr>
        <p:sp>
          <p:nvSpPr>
            <p:cNvPr id="546" name="Google Shape;546;p14"/>
            <p:cNvSpPr/>
            <p:nvPr/>
          </p:nvSpPr>
          <p:spPr>
            <a:xfrm>
              <a:off x="0" y="0"/>
              <a:ext cx="17474380" cy="10287000"/>
            </a:xfrm>
            <a:custGeom>
              <a:rect b="b" l="l" r="r" t="t"/>
              <a:pathLst>
                <a:path extrusionOk="0" h="10287000" w="17474380">
                  <a:moveTo>
                    <a:pt x="0" y="0"/>
                  </a:moveTo>
                  <a:lnTo>
                    <a:pt x="16535400" y="0"/>
                  </a:lnTo>
                  <a:lnTo>
                    <a:pt x="16535400" y="5905500"/>
                  </a:lnTo>
                  <a:lnTo>
                    <a:pt x="17271176" y="5905500"/>
                  </a:lnTo>
                  <a:cubicBezTo>
                    <a:pt x="17383404" y="5905500"/>
                    <a:pt x="17474380" y="5996478"/>
                    <a:pt x="17474380" y="6108704"/>
                  </a:cubicBezTo>
                  <a:lnTo>
                    <a:pt x="17474380" y="6921496"/>
                  </a:lnTo>
                  <a:cubicBezTo>
                    <a:pt x="17474380" y="7033722"/>
                    <a:pt x="17383404" y="7124700"/>
                    <a:pt x="17271176" y="7124700"/>
                  </a:cubicBezTo>
                  <a:lnTo>
                    <a:pt x="16535400" y="7124700"/>
                  </a:lnTo>
                  <a:lnTo>
                    <a:pt x="16535400" y="10287000"/>
                  </a:lnTo>
                  <a:lnTo>
                    <a:pt x="0" y="10287000"/>
                  </a:lnTo>
                  <a:close/>
                </a:path>
              </a:pathLst>
            </a:custGeom>
            <a:solidFill>
              <a:srgbClr val="102567"/>
            </a:solidFill>
            <a:ln>
              <a:noFill/>
            </a:ln>
            <a:effectLst>
              <a:outerShdw blurRad="127000" rotWithShape="0" algn="l" dist="63500">
                <a:srgbClr val="000000">
                  <a:alpha val="40000"/>
                </a:srgbClr>
              </a:outerShdw>
            </a:effectLst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47" name="Google Shape;547;p14"/>
            <p:cNvSpPr txBox="1"/>
            <p:nvPr/>
          </p:nvSpPr>
          <p:spPr>
            <a:xfrm>
              <a:off x="9857615" y="4340560"/>
              <a:ext cx="7160496" cy="93198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608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19900">
                  <a:solidFill>
                    <a:srgbClr val="FFFFFF"/>
                  </a:solidFill>
                  <a:latin typeface="Arial Black"/>
                  <a:ea typeface="Arial Black"/>
                  <a:cs typeface="Arial Black"/>
                  <a:sym typeface="Arial Black"/>
                </a:rPr>
                <a:t>03</a:t>
              </a:r>
              <a:endParaRPr/>
            </a:p>
          </p:txBody>
        </p:sp>
        <p:sp>
          <p:nvSpPr>
            <p:cNvPr id="548" name="Google Shape;548;p14"/>
            <p:cNvSpPr txBox="1"/>
            <p:nvPr/>
          </p:nvSpPr>
          <p:spPr>
            <a:xfrm>
              <a:off x="7608563" y="4293412"/>
              <a:ext cx="11658600" cy="553998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360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Autonomous Sorting</a:t>
              </a:r>
              <a:endParaRPr/>
            </a:p>
          </p:txBody>
        </p:sp>
        <p:sp>
          <p:nvSpPr>
            <p:cNvPr id="549" name="Google Shape;549;p14"/>
            <p:cNvSpPr txBox="1"/>
            <p:nvPr/>
          </p:nvSpPr>
          <p:spPr>
            <a:xfrm>
              <a:off x="11506200" y="6018488"/>
              <a:ext cx="3863326" cy="1292662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80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Robot decides whether to place objects in the ball bin or trash bin.</a:t>
              </a:r>
              <a:endParaRPr/>
            </a:p>
          </p:txBody>
        </p:sp>
        <p:sp>
          <p:nvSpPr>
            <p:cNvPr id="550" name="Google Shape;550;p14"/>
            <p:cNvSpPr txBox="1"/>
            <p:nvPr/>
          </p:nvSpPr>
          <p:spPr>
            <a:xfrm>
              <a:off x="13407383" y="6566963"/>
              <a:ext cx="7160496" cy="502958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37611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7200">
                  <a:solidFill>
                    <a:srgbClr val="102553"/>
                  </a:solidFill>
                  <a:latin typeface="Arial Black"/>
                  <a:ea typeface="Arial Black"/>
                  <a:cs typeface="Arial Black"/>
                  <a:sym typeface="Arial Black"/>
                </a:rPr>
                <a:t>3</a:t>
              </a:r>
              <a:endParaRPr/>
            </a:p>
          </p:txBody>
        </p:sp>
      </p:grpSp>
      <p:grpSp>
        <p:nvGrpSpPr>
          <p:cNvPr id="551" name="Google Shape;551;p14"/>
          <p:cNvGrpSpPr/>
          <p:nvPr/>
        </p:nvGrpSpPr>
        <p:grpSpPr>
          <a:xfrm>
            <a:off x="-2494367" y="-28454"/>
            <a:ext cx="20477567" cy="10287000"/>
            <a:chOff x="17929" y="0"/>
            <a:chExt cx="20477567" cy="10287000"/>
          </a:xfrm>
        </p:grpSpPr>
        <p:sp>
          <p:nvSpPr>
            <p:cNvPr id="552" name="Google Shape;552;p14"/>
            <p:cNvSpPr/>
            <p:nvPr/>
          </p:nvSpPr>
          <p:spPr>
            <a:xfrm>
              <a:off x="17929" y="0"/>
              <a:ext cx="17474380" cy="10287000"/>
            </a:xfrm>
            <a:custGeom>
              <a:rect b="b" l="l" r="r" t="t"/>
              <a:pathLst>
                <a:path extrusionOk="0" h="10287000" w="17474380">
                  <a:moveTo>
                    <a:pt x="0" y="0"/>
                  </a:moveTo>
                  <a:lnTo>
                    <a:pt x="16535400" y="0"/>
                  </a:lnTo>
                  <a:lnTo>
                    <a:pt x="16535400" y="4533900"/>
                  </a:lnTo>
                  <a:lnTo>
                    <a:pt x="17271176" y="4533900"/>
                  </a:lnTo>
                  <a:cubicBezTo>
                    <a:pt x="17383404" y="4533900"/>
                    <a:pt x="17474380" y="4624878"/>
                    <a:pt x="17474380" y="4737104"/>
                  </a:cubicBezTo>
                  <a:lnTo>
                    <a:pt x="17474380" y="5549896"/>
                  </a:lnTo>
                  <a:cubicBezTo>
                    <a:pt x="17474380" y="5662122"/>
                    <a:pt x="17383404" y="5753100"/>
                    <a:pt x="17271176" y="5753100"/>
                  </a:cubicBezTo>
                  <a:lnTo>
                    <a:pt x="16535400" y="5753100"/>
                  </a:lnTo>
                  <a:lnTo>
                    <a:pt x="16535400" y="10287000"/>
                  </a:lnTo>
                  <a:lnTo>
                    <a:pt x="0" y="10287000"/>
                  </a:lnTo>
                  <a:close/>
                </a:path>
              </a:pathLst>
            </a:custGeom>
            <a:solidFill>
              <a:srgbClr val="10257B"/>
            </a:solidFill>
            <a:ln>
              <a:noFill/>
            </a:ln>
            <a:effectLst>
              <a:outerShdw blurRad="127000" rotWithShape="0" algn="l" dist="63500">
                <a:srgbClr val="000000">
                  <a:alpha val="40000"/>
                </a:srgbClr>
              </a:outerShdw>
            </a:effectLst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53" name="Google Shape;553;p14"/>
            <p:cNvSpPr txBox="1"/>
            <p:nvPr/>
          </p:nvSpPr>
          <p:spPr>
            <a:xfrm>
              <a:off x="9857615" y="4340560"/>
              <a:ext cx="7160496" cy="93198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608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19900">
                  <a:solidFill>
                    <a:srgbClr val="FFFFFF"/>
                  </a:solidFill>
                  <a:latin typeface="Arial Black"/>
                  <a:ea typeface="Arial Black"/>
                  <a:cs typeface="Arial Black"/>
                  <a:sym typeface="Arial Black"/>
                </a:rPr>
                <a:t>04</a:t>
              </a:r>
              <a:endParaRPr/>
            </a:p>
          </p:txBody>
        </p:sp>
        <p:sp>
          <p:nvSpPr>
            <p:cNvPr id="554" name="Google Shape;554;p14"/>
            <p:cNvSpPr txBox="1"/>
            <p:nvPr/>
          </p:nvSpPr>
          <p:spPr>
            <a:xfrm>
              <a:off x="7608563" y="4252555"/>
              <a:ext cx="11658600" cy="110799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360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Robotic Arm </a:t>
              </a:r>
              <a:endParaRPr/>
            </a:p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360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Manipulation</a:t>
              </a:r>
              <a:endParaRPr/>
            </a:p>
          </p:txBody>
        </p:sp>
        <p:sp>
          <p:nvSpPr>
            <p:cNvPr id="555" name="Google Shape;555;p14"/>
            <p:cNvSpPr txBox="1"/>
            <p:nvPr/>
          </p:nvSpPr>
          <p:spPr>
            <a:xfrm>
              <a:off x="11506200" y="6018488"/>
              <a:ext cx="3863326" cy="86177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80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Picks and places objects with precision.</a:t>
              </a:r>
              <a:endParaRPr/>
            </a:p>
          </p:txBody>
        </p:sp>
        <p:sp>
          <p:nvSpPr>
            <p:cNvPr id="556" name="Google Shape;556;p14"/>
            <p:cNvSpPr txBox="1"/>
            <p:nvPr/>
          </p:nvSpPr>
          <p:spPr>
            <a:xfrm>
              <a:off x="13335000" y="5272546"/>
              <a:ext cx="7160496" cy="502958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37611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7200">
                  <a:solidFill>
                    <a:srgbClr val="102567"/>
                  </a:solidFill>
                  <a:latin typeface="Arial Black"/>
                  <a:ea typeface="Arial Black"/>
                  <a:cs typeface="Arial Black"/>
                  <a:sym typeface="Arial Black"/>
                </a:rPr>
                <a:t>4</a:t>
              </a:r>
              <a:endParaRPr/>
            </a:p>
          </p:txBody>
        </p:sp>
      </p:grpSp>
      <p:grpSp>
        <p:nvGrpSpPr>
          <p:cNvPr id="557" name="Google Shape;557;p14"/>
          <p:cNvGrpSpPr/>
          <p:nvPr/>
        </p:nvGrpSpPr>
        <p:grpSpPr>
          <a:xfrm>
            <a:off x="-2514600" y="-8283"/>
            <a:ext cx="20497800" cy="10287000"/>
            <a:chOff x="0" y="0"/>
            <a:chExt cx="20497800" cy="10287000"/>
          </a:xfrm>
        </p:grpSpPr>
        <p:sp>
          <p:nvSpPr>
            <p:cNvPr id="558" name="Google Shape;558;p14"/>
            <p:cNvSpPr/>
            <p:nvPr/>
          </p:nvSpPr>
          <p:spPr>
            <a:xfrm>
              <a:off x="0" y="0"/>
              <a:ext cx="17449800" cy="10287000"/>
            </a:xfrm>
            <a:custGeom>
              <a:rect b="b" l="l" r="r" t="t"/>
              <a:pathLst>
                <a:path extrusionOk="0" h="10287000" w="17449800">
                  <a:moveTo>
                    <a:pt x="0" y="0"/>
                  </a:moveTo>
                  <a:lnTo>
                    <a:pt x="16535400" y="0"/>
                  </a:lnTo>
                  <a:lnTo>
                    <a:pt x="16535400" y="3162300"/>
                  </a:lnTo>
                  <a:lnTo>
                    <a:pt x="17246596" y="3162300"/>
                  </a:lnTo>
                  <a:cubicBezTo>
                    <a:pt x="17358822" y="3162300"/>
                    <a:pt x="17449800" y="3253278"/>
                    <a:pt x="17449800" y="3365504"/>
                  </a:cubicBezTo>
                  <a:lnTo>
                    <a:pt x="17449800" y="4178296"/>
                  </a:lnTo>
                  <a:cubicBezTo>
                    <a:pt x="17449800" y="4290522"/>
                    <a:pt x="17358822" y="4381500"/>
                    <a:pt x="17246596" y="4381500"/>
                  </a:cubicBezTo>
                  <a:lnTo>
                    <a:pt x="16535400" y="4381500"/>
                  </a:lnTo>
                  <a:lnTo>
                    <a:pt x="16535400" y="10287000"/>
                  </a:lnTo>
                  <a:lnTo>
                    <a:pt x="0" y="10287000"/>
                  </a:lnTo>
                  <a:close/>
                </a:path>
              </a:pathLst>
            </a:custGeom>
            <a:solidFill>
              <a:srgbClr val="10258F"/>
            </a:solidFill>
            <a:ln>
              <a:noFill/>
            </a:ln>
            <a:effectLst>
              <a:outerShdw blurRad="127000" rotWithShape="0" algn="l" dist="63500">
                <a:srgbClr val="000000">
                  <a:alpha val="40000"/>
                </a:srgbClr>
              </a:outerShdw>
            </a:effectLst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59" name="Google Shape;559;p14"/>
            <p:cNvSpPr txBox="1"/>
            <p:nvPr/>
          </p:nvSpPr>
          <p:spPr>
            <a:xfrm>
              <a:off x="9857615" y="4340560"/>
              <a:ext cx="7160496" cy="93198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608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19900">
                  <a:solidFill>
                    <a:srgbClr val="FFFFFF"/>
                  </a:solidFill>
                  <a:latin typeface="Arial Black"/>
                  <a:ea typeface="Arial Black"/>
                  <a:cs typeface="Arial Black"/>
                  <a:sym typeface="Arial Black"/>
                </a:rPr>
                <a:t>05</a:t>
              </a:r>
              <a:endParaRPr/>
            </a:p>
          </p:txBody>
        </p:sp>
        <p:sp>
          <p:nvSpPr>
            <p:cNvPr id="560" name="Google Shape;560;p14"/>
            <p:cNvSpPr txBox="1"/>
            <p:nvPr/>
          </p:nvSpPr>
          <p:spPr>
            <a:xfrm>
              <a:off x="7608563" y="4340560"/>
              <a:ext cx="11658600" cy="37375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752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3600">
                  <a:solidFill>
                    <a:srgbClr val="FFFFFF"/>
                  </a:solidFill>
                  <a:latin typeface="Montserrat"/>
                  <a:ea typeface="Montserrat"/>
                  <a:cs typeface="Montserrat"/>
                  <a:sym typeface="Montserrat"/>
                </a:rPr>
                <a:t>Modular Design</a:t>
              </a:r>
              <a:endParaRPr/>
            </a:p>
          </p:txBody>
        </p:sp>
        <p:sp>
          <p:nvSpPr>
            <p:cNvPr id="561" name="Google Shape;561;p14"/>
            <p:cNvSpPr txBox="1"/>
            <p:nvPr/>
          </p:nvSpPr>
          <p:spPr>
            <a:xfrm>
              <a:off x="11506200" y="5981700"/>
              <a:ext cx="3863326" cy="1292662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80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Camera and robot are separate but seamlessly connected.</a:t>
              </a:r>
              <a:endParaRPr/>
            </a:p>
          </p:txBody>
        </p:sp>
        <p:sp>
          <p:nvSpPr>
            <p:cNvPr id="562" name="Google Shape;562;p14"/>
            <p:cNvSpPr txBox="1"/>
            <p:nvPr/>
          </p:nvSpPr>
          <p:spPr>
            <a:xfrm>
              <a:off x="13337304" y="3878542"/>
              <a:ext cx="7160496" cy="502958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37611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7200">
                  <a:solidFill>
                    <a:srgbClr val="102567"/>
                  </a:solidFill>
                  <a:latin typeface="Arial Black"/>
                  <a:ea typeface="Arial Black"/>
                  <a:cs typeface="Arial Black"/>
                  <a:sym typeface="Arial Black"/>
                </a:rPr>
                <a:t>5</a:t>
              </a:r>
              <a:endParaRPr/>
            </a:p>
          </p:txBody>
        </p:sp>
      </p:grpSp>
      <p:grpSp>
        <p:nvGrpSpPr>
          <p:cNvPr id="563" name="Google Shape;563;p14"/>
          <p:cNvGrpSpPr/>
          <p:nvPr/>
        </p:nvGrpSpPr>
        <p:grpSpPr>
          <a:xfrm>
            <a:off x="-2512296" y="-8283"/>
            <a:ext cx="20495496" cy="10287000"/>
            <a:chOff x="164592" y="0"/>
            <a:chExt cx="20495496" cy="10287000"/>
          </a:xfrm>
        </p:grpSpPr>
        <p:sp>
          <p:nvSpPr>
            <p:cNvPr id="564" name="Google Shape;564;p14"/>
            <p:cNvSpPr/>
            <p:nvPr/>
          </p:nvSpPr>
          <p:spPr>
            <a:xfrm>
              <a:off x="164592" y="0"/>
              <a:ext cx="17484212" cy="10287000"/>
            </a:xfrm>
            <a:custGeom>
              <a:rect b="b" l="l" r="r" t="t"/>
              <a:pathLst>
                <a:path extrusionOk="0" h="10287000" w="17484212">
                  <a:moveTo>
                    <a:pt x="0" y="0"/>
                  </a:moveTo>
                  <a:lnTo>
                    <a:pt x="16535400" y="0"/>
                  </a:lnTo>
                  <a:lnTo>
                    <a:pt x="16535400" y="1790700"/>
                  </a:lnTo>
                  <a:lnTo>
                    <a:pt x="17281008" y="1790700"/>
                  </a:lnTo>
                  <a:cubicBezTo>
                    <a:pt x="17393236" y="1790700"/>
                    <a:pt x="17484212" y="1881678"/>
                    <a:pt x="17484212" y="1993904"/>
                  </a:cubicBezTo>
                  <a:lnTo>
                    <a:pt x="17484212" y="2806696"/>
                  </a:lnTo>
                  <a:cubicBezTo>
                    <a:pt x="17484212" y="2918922"/>
                    <a:pt x="17393236" y="3009900"/>
                    <a:pt x="17281008" y="3009900"/>
                  </a:cubicBezTo>
                  <a:lnTo>
                    <a:pt x="16535400" y="3009900"/>
                  </a:lnTo>
                  <a:lnTo>
                    <a:pt x="16535400" y="10287000"/>
                  </a:lnTo>
                  <a:lnTo>
                    <a:pt x="0" y="10287000"/>
                  </a:lnTo>
                  <a:close/>
                </a:path>
              </a:pathLst>
            </a:custGeom>
            <a:solidFill>
              <a:srgbClr val="1025A3"/>
            </a:solidFill>
            <a:ln>
              <a:noFill/>
            </a:ln>
            <a:effectLst>
              <a:outerShdw blurRad="127000" rotWithShape="0" algn="l" dist="63500">
                <a:srgbClr val="000000">
                  <a:alpha val="40000"/>
                </a:srgbClr>
              </a:outerShdw>
            </a:effectLst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65" name="Google Shape;565;p14"/>
            <p:cNvSpPr txBox="1"/>
            <p:nvPr/>
          </p:nvSpPr>
          <p:spPr>
            <a:xfrm>
              <a:off x="9967343" y="4340560"/>
              <a:ext cx="7160496" cy="93198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608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19900">
                  <a:solidFill>
                    <a:srgbClr val="FFFFFF"/>
                  </a:solidFill>
                  <a:latin typeface="Arial Black"/>
                  <a:ea typeface="Arial Black"/>
                  <a:cs typeface="Arial Black"/>
                  <a:sym typeface="Arial Black"/>
                </a:rPr>
                <a:t>06</a:t>
              </a:r>
              <a:endParaRPr/>
            </a:p>
          </p:txBody>
        </p:sp>
        <p:sp>
          <p:nvSpPr>
            <p:cNvPr id="566" name="Google Shape;566;p14"/>
            <p:cNvSpPr txBox="1"/>
            <p:nvPr/>
          </p:nvSpPr>
          <p:spPr>
            <a:xfrm>
              <a:off x="7718291" y="4252555"/>
              <a:ext cx="11658600" cy="110799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360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Mobile App </a:t>
              </a:r>
              <a:endParaRPr/>
            </a:p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360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Control</a:t>
              </a:r>
              <a:endParaRPr/>
            </a:p>
          </p:txBody>
        </p:sp>
        <p:sp>
          <p:nvSpPr>
            <p:cNvPr id="567" name="Google Shape;567;p14"/>
            <p:cNvSpPr txBox="1"/>
            <p:nvPr/>
          </p:nvSpPr>
          <p:spPr>
            <a:xfrm>
              <a:off x="11615928" y="6018488"/>
              <a:ext cx="3863326" cy="1292662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80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Manual override and remote operation via smartphone.</a:t>
              </a:r>
              <a:endParaRPr/>
            </a:p>
          </p:txBody>
        </p:sp>
        <p:sp>
          <p:nvSpPr>
            <p:cNvPr id="568" name="Google Shape;568;p14"/>
            <p:cNvSpPr txBox="1"/>
            <p:nvPr/>
          </p:nvSpPr>
          <p:spPr>
            <a:xfrm>
              <a:off x="13499592" y="2516820"/>
              <a:ext cx="7160496" cy="502958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37611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7200">
                  <a:solidFill>
                    <a:srgbClr val="10258F"/>
                  </a:solidFill>
                  <a:latin typeface="Arial Black"/>
                  <a:ea typeface="Arial Black"/>
                  <a:cs typeface="Arial Black"/>
                  <a:sym typeface="Arial Black"/>
                </a:rPr>
                <a:t>6</a:t>
              </a:r>
              <a:endParaRPr/>
            </a:p>
          </p:txBody>
        </p:sp>
      </p:grpSp>
      <p:grpSp>
        <p:nvGrpSpPr>
          <p:cNvPr id="569" name="Google Shape;569;p14"/>
          <p:cNvGrpSpPr/>
          <p:nvPr/>
        </p:nvGrpSpPr>
        <p:grpSpPr>
          <a:xfrm>
            <a:off x="-2472812" y="-18368"/>
            <a:ext cx="20532212" cy="10287000"/>
            <a:chOff x="-36716" y="0"/>
            <a:chExt cx="20532212" cy="10287000"/>
          </a:xfrm>
        </p:grpSpPr>
        <p:sp>
          <p:nvSpPr>
            <p:cNvPr id="570" name="Google Shape;570;p14"/>
            <p:cNvSpPr/>
            <p:nvPr/>
          </p:nvSpPr>
          <p:spPr>
            <a:xfrm>
              <a:off x="-36716" y="0"/>
              <a:ext cx="17484212" cy="10287000"/>
            </a:xfrm>
            <a:custGeom>
              <a:rect b="b" l="l" r="r" t="t"/>
              <a:pathLst>
                <a:path extrusionOk="0" h="10287000" w="17484212">
                  <a:moveTo>
                    <a:pt x="0" y="0"/>
                  </a:moveTo>
                  <a:lnTo>
                    <a:pt x="16535400" y="0"/>
                  </a:lnTo>
                  <a:lnTo>
                    <a:pt x="16535400" y="374855"/>
                  </a:lnTo>
                  <a:lnTo>
                    <a:pt x="17281008" y="374855"/>
                  </a:lnTo>
                  <a:cubicBezTo>
                    <a:pt x="17393236" y="374855"/>
                    <a:pt x="17484212" y="465833"/>
                    <a:pt x="17484212" y="578059"/>
                  </a:cubicBezTo>
                  <a:lnTo>
                    <a:pt x="17484212" y="1390851"/>
                  </a:lnTo>
                  <a:cubicBezTo>
                    <a:pt x="17484212" y="1503077"/>
                    <a:pt x="17393236" y="1594055"/>
                    <a:pt x="17281008" y="1594055"/>
                  </a:cubicBezTo>
                  <a:lnTo>
                    <a:pt x="16535400" y="1594055"/>
                  </a:lnTo>
                  <a:lnTo>
                    <a:pt x="16535400" y="10287000"/>
                  </a:lnTo>
                  <a:lnTo>
                    <a:pt x="0" y="10287000"/>
                  </a:lnTo>
                  <a:close/>
                </a:path>
              </a:pathLst>
            </a:custGeom>
            <a:solidFill>
              <a:srgbClr val="1025B7"/>
            </a:solidFill>
            <a:ln>
              <a:noFill/>
            </a:ln>
            <a:effectLst>
              <a:outerShdw blurRad="127000" rotWithShape="0" algn="l" dist="63500">
                <a:srgbClr val="000000">
                  <a:alpha val="40000"/>
                </a:srgbClr>
              </a:outerShdw>
            </a:effectLst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71" name="Google Shape;571;p14"/>
            <p:cNvSpPr txBox="1"/>
            <p:nvPr/>
          </p:nvSpPr>
          <p:spPr>
            <a:xfrm>
              <a:off x="9857615" y="4340560"/>
              <a:ext cx="7160496" cy="93198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608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19900">
                  <a:solidFill>
                    <a:srgbClr val="FFFFFF"/>
                  </a:solidFill>
                  <a:latin typeface="Arial Black"/>
                  <a:ea typeface="Arial Black"/>
                  <a:cs typeface="Arial Black"/>
                  <a:sym typeface="Arial Black"/>
                </a:rPr>
                <a:t>07</a:t>
              </a:r>
              <a:endParaRPr/>
            </a:p>
          </p:txBody>
        </p:sp>
        <p:sp>
          <p:nvSpPr>
            <p:cNvPr id="572" name="Google Shape;572;p14"/>
            <p:cNvSpPr txBox="1"/>
            <p:nvPr/>
          </p:nvSpPr>
          <p:spPr>
            <a:xfrm>
              <a:off x="7608563" y="4252555"/>
              <a:ext cx="11658600" cy="553998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360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Hybrid Operation</a:t>
              </a:r>
              <a:endParaRPr/>
            </a:p>
          </p:txBody>
        </p:sp>
        <p:sp>
          <p:nvSpPr>
            <p:cNvPr id="573" name="Google Shape;573;p14"/>
            <p:cNvSpPr txBox="1"/>
            <p:nvPr/>
          </p:nvSpPr>
          <p:spPr>
            <a:xfrm>
              <a:off x="11506200" y="5981700"/>
              <a:ext cx="3863326" cy="1292662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80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Camera sends movement commands directly to the robot.</a:t>
              </a:r>
              <a:endParaRPr/>
            </a:p>
          </p:txBody>
        </p:sp>
        <p:sp>
          <p:nvSpPr>
            <p:cNvPr id="574" name="Google Shape;574;p14"/>
            <p:cNvSpPr txBox="1"/>
            <p:nvPr/>
          </p:nvSpPr>
          <p:spPr>
            <a:xfrm>
              <a:off x="13335000" y="1076443"/>
              <a:ext cx="7160496" cy="502958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37611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7200">
                  <a:solidFill>
                    <a:srgbClr val="1025A3"/>
                  </a:solidFill>
                  <a:latin typeface="Arial Black"/>
                  <a:ea typeface="Arial Black"/>
                  <a:cs typeface="Arial Black"/>
                  <a:sym typeface="Arial Black"/>
                </a:rPr>
                <a:t>7</a:t>
              </a:r>
              <a:endParaRPr/>
            </a:p>
          </p:txBody>
        </p:sp>
      </p:grpSp>
      <p:sp>
        <p:nvSpPr>
          <p:cNvPr id="575" name="Google Shape;575;p14"/>
          <p:cNvSpPr txBox="1"/>
          <p:nvPr/>
        </p:nvSpPr>
        <p:spPr>
          <a:xfrm rot="5400000">
            <a:off x="12873785" y="4593433"/>
            <a:ext cx="6792060" cy="147732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96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F</a:t>
            </a:r>
            <a:r>
              <a:rPr b="1" lang="en-US" sz="9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EATURES</a:t>
            </a:r>
            <a:endParaRPr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79" name="Shape 5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0" name="Google Shape;580;p15"/>
          <p:cNvSpPr/>
          <p:nvPr/>
        </p:nvSpPr>
        <p:spPr>
          <a:xfrm rot="10800000">
            <a:off x="-117229" y="582158"/>
            <a:ext cx="6577541" cy="1333518"/>
          </a:xfrm>
          <a:prstGeom prst="rect">
            <a:avLst/>
          </a:prstGeom>
          <a:solidFill>
            <a:srgbClr val="6E9FDB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81" name="Google Shape;581;p15"/>
          <p:cNvSpPr/>
          <p:nvPr/>
        </p:nvSpPr>
        <p:spPr>
          <a:xfrm>
            <a:off x="1304119" y="3238500"/>
            <a:ext cx="3734846" cy="3810000"/>
          </a:xfrm>
          <a:prstGeom prst="ellipse">
            <a:avLst/>
          </a:prstGeom>
          <a:gradFill>
            <a:gsLst>
              <a:gs pos="0">
                <a:srgbClr val="D7FFFF"/>
              </a:gs>
              <a:gs pos="50000">
                <a:srgbClr val="6E9FDB"/>
              </a:gs>
              <a:gs pos="100000">
                <a:srgbClr val="1168C0"/>
              </a:gs>
            </a:gsLst>
            <a:lin ang="18900000" scaled="0"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82" name="Google Shape;582;p15"/>
          <p:cNvSpPr/>
          <p:nvPr/>
        </p:nvSpPr>
        <p:spPr>
          <a:xfrm>
            <a:off x="5330260" y="3238500"/>
            <a:ext cx="3734846" cy="3810000"/>
          </a:xfrm>
          <a:prstGeom prst="ellipse">
            <a:avLst/>
          </a:prstGeom>
          <a:gradFill>
            <a:gsLst>
              <a:gs pos="0">
                <a:srgbClr val="D7FFFF"/>
              </a:gs>
              <a:gs pos="50000">
                <a:srgbClr val="6E9FDB"/>
              </a:gs>
              <a:gs pos="100000">
                <a:srgbClr val="1168C0"/>
              </a:gs>
            </a:gsLst>
            <a:lin ang="18900000" scaled="0"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83" name="Google Shape;583;p15"/>
          <p:cNvSpPr/>
          <p:nvPr/>
        </p:nvSpPr>
        <p:spPr>
          <a:xfrm>
            <a:off x="9356401" y="3238500"/>
            <a:ext cx="3734846" cy="3810000"/>
          </a:xfrm>
          <a:prstGeom prst="ellipse">
            <a:avLst/>
          </a:prstGeom>
          <a:gradFill>
            <a:gsLst>
              <a:gs pos="0">
                <a:srgbClr val="D7FFFF"/>
              </a:gs>
              <a:gs pos="50000">
                <a:srgbClr val="6E9FDB"/>
              </a:gs>
              <a:gs pos="100000">
                <a:srgbClr val="1168C0"/>
              </a:gs>
            </a:gsLst>
            <a:lin ang="18900000" scaled="0"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84" name="Google Shape;584;p15"/>
          <p:cNvSpPr/>
          <p:nvPr/>
        </p:nvSpPr>
        <p:spPr>
          <a:xfrm>
            <a:off x="13382543" y="3238500"/>
            <a:ext cx="3734846" cy="3810000"/>
          </a:xfrm>
          <a:prstGeom prst="ellipse">
            <a:avLst/>
          </a:prstGeom>
          <a:gradFill>
            <a:gsLst>
              <a:gs pos="0">
                <a:srgbClr val="D7FFFF"/>
              </a:gs>
              <a:gs pos="50000">
                <a:srgbClr val="6E9FDB"/>
              </a:gs>
              <a:gs pos="100000">
                <a:srgbClr val="1168C0"/>
              </a:gs>
            </a:gsLst>
            <a:lin ang="18900000" scaled="0"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85" name="Google Shape;585;p15"/>
          <p:cNvSpPr txBox="1"/>
          <p:nvPr/>
        </p:nvSpPr>
        <p:spPr>
          <a:xfrm>
            <a:off x="9835670" y="3986974"/>
            <a:ext cx="2968514" cy="98488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3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Bluetooth Restrictions</a:t>
            </a:r>
            <a:endParaRPr/>
          </a:p>
        </p:txBody>
      </p:sp>
      <p:sp>
        <p:nvSpPr>
          <p:cNvPr id="586" name="Google Shape;586;p15"/>
          <p:cNvSpPr txBox="1"/>
          <p:nvPr/>
        </p:nvSpPr>
        <p:spPr>
          <a:xfrm>
            <a:off x="1613046" y="3976596"/>
            <a:ext cx="3116992" cy="98488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3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Low-Quality Components</a:t>
            </a:r>
            <a:endParaRPr/>
          </a:p>
        </p:txBody>
      </p:sp>
      <p:sp>
        <p:nvSpPr>
          <p:cNvPr id="587" name="Google Shape;587;p15"/>
          <p:cNvSpPr txBox="1"/>
          <p:nvPr/>
        </p:nvSpPr>
        <p:spPr>
          <a:xfrm>
            <a:off x="6003429" y="3977738"/>
            <a:ext cx="2388508" cy="98488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3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Camera Limitations</a:t>
            </a:r>
            <a:endParaRPr/>
          </a:p>
        </p:txBody>
      </p:sp>
      <p:sp>
        <p:nvSpPr>
          <p:cNvPr id="588" name="Google Shape;588;p15"/>
          <p:cNvSpPr txBox="1"/>
          <p:nvPr/>
        </p:nvSpPr>
        <p:spPr>
          <a:xfrm>
            <a:off x="13864037" y="3976595"/>
            <a:ext cx="2771857" cy="98488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3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Power Constraints</a:t>
            </a:r>
            <a:endParaRPr/>
          </a:p>
        </p:txBody>
      </p:sp>
      <p:sp>
        <p:nvSpPr>
          <p:cNvPr id="589" name="Google Shape;589;p15"/>
          <p:cNvSpPr txBox="1"/>
          <p:nvPr/>
        </p:nvSpPr>
        <p:spPr>
          <a:xfrm>
            <a:off x="1603077" y="5244206"/>
            <a:ext cx="3116991" cy="76758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04999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Limited performance.</a:t>
            </a:r>
            <a:endParaRPr/>
          </a:p>
        </p:txBody>
      </p:sp>
      <p:sp>
        <p:nvSpPr>
          <p:cNvPr id="590" name="Google Shape;590;p15"/>
          <p:cNvSpPr txBox="1"/>
          <p:nvPr/>
        </p:nvSpPr>
        <p:spPr>
          <a:xfrm>
            <a:off x="5825463" y="5329739"/>
            <a:ext cx="2744439" cy="744243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04999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Low resolution and accuracy.</a:t>
            </a:r>
            <a:endParaRPr/>
          </a:p>
        </p:txBody>
      </p:sp>
      <p:sp>
        <p:nvSpPr>
          <p:cNvPr id="591" name="Google Shape;591;p15"/>
          <p:cNvSpPr txBox="1"/>
          <p:nvPr/>
        </p:nvSpPr>
        <p:spPr>
          <a:xfrm>
            <a:off x="9687978" y="5244206"/>
            <a:ext cx="3071691" cy="1116139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04999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Short communication range.</a:t>
            </a:r>
            <a:endParaRPr/>
          </a:p>
        </p:txBody>
      </p:sp>
      <p:sp>
        <p:nvSpPr>
          <p:cNvPr id="592" name="Google Shape;592;p15"/>
          <p:cNvSpPr txBox="1"/>
          <p:nvPr/>
        </p:nvSpPr>
        <p:spPr>
          <a:xfrm>
            <a:off x="13864037" y="5325521"/>
            <a:ext cx="2771858" cy="743793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04999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limited </a:t>
            </a:r>
            <a:endParaRPr/>
          </a:p>
          <a:p>
            <a:pPr indent="0" lvl="0" marL="0" marR="0" rtl="0" algn="ctr">
              <a:lnSpc>
                <a:spcPct val="104999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operating time.</a:t>
            </a:r>
            <a:endParaRPr/>
          </a:p>
        </p:txBody>
      </p:sp>
      <p:sp>
        <p:nvSpPr>
          <p:cNvPr id="593" name="Google Shape;593;p15"/>
          <p:cNvSpPr txBox="1"/>
          <p:nvPr/>
        </p:nvSpPr>
        <p:spPr>
          <a:xfrm>
            <a:off x="5305790" y="374855"/>
            <a:ext cx="7326210" cy="155151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9200">
                <a:solidFill>
                  <a:schemeClr val="lt1"/>
                </a:solidFill>
                <a:latin typeface="Arial Black"/>
                <a:ea typeface="Arial Black"/>
                <a:cs typeface="Arial Black"/>
                <a:sym typeface="Arial Black"/>
              </a:rPr>
              <a:t>C</a:t>
            </a:r>
            <a:r>
              <a:rPr b="1" lang="en-US" sz="9200">
                <a:solidFill>
                  <a:schemeClr val="dk1"/>
                </a:solidFill>
                <a:latin typeface="Arial Black"/>
                <a:ea typeface="Arial Black"/>
                <a:cs typeface="Arial Black"/>
                <a:sym typeface="Arial Black"/>
              </a:rPr>
              <a:t>onstrains</a:t>
            </a:r>
            <a:endParaRPr/>
          </a:p>
        </p:txBody>
      </p:sp>
      <p:sp>
        <p:nvSpPr>
          <p:cNvPr id="594" name="Google Shape;594;p15"/>
          <p:cNvSpPr/>
          <p:nvPr/>
        </p:nvSpPr>
        <p:spPr>
          <a:xfrm>
            <a:off x="11582400" y="7048310"/>
            <a:ext cx="7790253" cy="4036097"/>
          </a:xfrm>
          <a:custGeom>
            <a:rect b="b" l="l" r="r" t="t"/>
            <a:pathLst>
              <a:path extrusionOk="0" h="4036097" w="7790253">
                <a:moveTo>
                  <a:pt x="0" y="4036097"/>
                </a:moveTo>
                <a:cubicBezTo>
                  <a:pt x="1012657" y="2720644"/>
                  <a:pt x="3087199" y="2496573"/>
                  <a:pt x="4358536" y="2047394"/>
                </a:cubicBezTo>
                <a:cubicBezTo>
                  <a:pt x="5629873" y="1598215"/>
                  <a:pt x="6260237" y="-359182"/>
                  <a:pt x="7790253" y="57913"/>
                </a:cubicBezTo>
              </a:path>
            </a:pathLst>
          </a:custGeom>
          <a:noFill/>
          <a:ln cap="flat" cmpd="sng" w="63500">
            <a:solidFill>
              <a:srgbClr val="6E9FD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99" name="Shape 5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0" name="Google Shape;600;p16">
            <a:hlinkClick action="ppaction://hlinksldjump" r:id="rId3"/>
          </p:cNvPr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2344400" y="3471863"/>
            <a:ext cx="5943600" cy="3343275"/>
          </a:xfrm>
          <a:prstGeom prst="rect">
            <a:avLst/>
          </a:prstGeom>
          <a:noFill/>
          <a:ln>
            <a:noFill/>
          </a:ln>
        </p:spPr>
      </p:pic>
      <p:sp>
        <p:nvSpPr>
          <p:cNvPr id="601" name="Google Shape;601;p16"/>
          <p:cNvSpPr txBox="1"/>
          <p:nvPr/>
        </p:nvSpPr>
        <p:spPr>
          <a:xfrm>
            <a:off x="1049114" y="642466"/>
            <a:ext cx="16189772" cy="141577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9200">
                <a:solidFill>
                  <a:schemeClr val="dk1"/>
                </a:solidFill>
                <a:latin typeface="Arial Black"/>
                <a:ea typeface="Arial Black"/>
                <a:cs typeface="Arial Black"/>
                <a:sym typeface="Arial Black"/>
              </a:rPr>
              <a:t>State Machine Overview</a:t>
            </a:r>
            <a:endParaRPr/>
          </a:p>
        </p:txBody>
      </p:sp>
      <p:sp>
        <p:nvSpPr>
          <p:cNvPr id="602" name="Google Shape;602;p16"/>
          <p:cNvSpPr txBox="1"/>
          <p:nvPr/>
        </p:nvSpPr>
        <p:spPr>
          <a:xfrm>
            <a:off x="676957" y="2553309"/>
            <a:ext cx="16934086" cy="67710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4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The robot control system uses the following main states:</a:t>
            </a:r>
            <a:endParaRPr/>
          </a:p>
        </p:txBody>
      </p:sp>
      <p:cxnSp>
        <p:nvCxnSpPr>
          <p:cNvPr id="603" name="Google Shape;603;p16"/>
          <p:cNvCxnSpPr/>
          <p:nvPr/>
        </p:nvCxnSpPr>
        <p:spPr>
          <a:xfrm>
            <a:off x="4038600" y="6286500"/>
            <a:ext cx="614021" cy="838200"/>
          </a:xfrm>
          <a:prstGeom prst="straightConnector1">
            <a:avLst/>
          </a:prstGeom>
          <a:noFill/>
          <a:ln cap="flat" cmpd="sng" w="88900">
            <a:solidFill>
              <a:srgbClr val="558ED5"/>
            </a:solidFill>
            <a:prstDash val="dash"/>
            <a:round/>
            <a:headEnd len="sm" w="sm" type="none"/>
            <a:tailEnd len="sm" w="sm" type="none"/>
          </a:ln>
        </p:spPr>
      </p:cxnSp>
      <p:cxnSp>
        <p:nvCxnSpPr>
          <p:cNvPr id="604" name="Google Shape;604;p16"/>
          <p:cNvCxnSpPr/>
          <p:nvPr/>
        </p:nvCxnSpPr>
        <p:spPr>
          <a:xfrm>
            <a:off x="10651433" y="6172755"/>
            <a:ext cx="992811" cy="1100360"/>
          </a:xfrm>
          <a:prstGeom prst="straightConnector1">
            <a:avLst/>
          </a:prstGeom>
          <a:noFill/>
          <a:ln cap="flat" cmpd="sng" w="88900">
            <a:solidFill>
              <a:srgbClr val="558ED5"/>
            </a:solidFill>
            <a:prstDash val="dash"/>
            <a:round/>
            <a:headEnd len="sm" w="sm" type="none"/>
            <a:tailEnd len="sm" w="sm" type="none"/>
          </a:ln>
        </p:spPr>
      </p:cxnSp>
      <p:cxnSp>
        <p:nvCxnSpPr>
          <p:cNvPr id="605" name="Google Shape;605;p16"/>
          <p:cNvCxnSpPr/>
          <p:nvPr/>
        </p:nvCxnSpPr>
        <p:spPr>
          <a:xfrm flipH="1">
            <a:off x="6643755" y="6172755"/>
            <a:ext cx="992811" cy="1100360"/>
          </a:xfrm>
          <a:prstGeom prst="straightConnector1">
            <a:avLst/>
          </a:prstGeom>
          <a:noFill/>
          <a:ln cap="flat" cmpd="sng" w="88900">
            <a:solidFill>
              <a:srgbClr val="558ED5"/>
            </a:solidFill>
            <a:prstDash val="dash"/>
            <a:round/>
            <a:headEnd len="sm" w="sm" type="none"/>
            <a:tailEnd len="sm" w="sm" type="none"/>
          </a:ln>
        </p:spPr>
      </p:cxnSp>
      <p:cxnSp>
        <p:nvCxnSpPr>
          <p:cNvPr id="606" name="Google Shape;606;p16"/>
          <p:cNvCxnSpPr/>
          <p:nvPr/>
        </p:nvCxnSpPr>
        <p:spPr>
          <a:xfrm flipH="1">
            <a:off x="13792200" y="6438900"/>
            <a:ext cx="614021" cy="838200"/>
          </a:xfrm>
          <a:prstGeom prst="straightConnector1">
            <a:avLst/>
          </a:prstGeom>
          <a:noFill/>
          <a:ln cap="flat" cmpd="sng" w="88900">
            <a:solidFill>
              <a:srgbClr val="558ED5"/>
            </a:solidFill>
            <a:prstDash val="dash"/>
            <a:round/>
            <a:headEnd len="sm" w="sm" type="none"/>
            <a:tailEnd len="sm" w="sm" type="none"/>
          </a:ln>
        </p:spPr>
      </p:cxnSp>
      <p:pic>
        <p:nvPicPr>
          <p:cNvPr id="607" name="Google Shape;607;p16">
            <a:hlinkClick action="ppaction://hlinksldjump" r:id="rId5"/>
          </p:cNvPr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0" y="3471863"/>
            <a:ext cx="5943600" cy="33432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08" name="Google Shape;608;p16">
            <a:hlinkClick action="ppaction://hlinksldjump" r:id="rId7"/>
          </p:cNvPr>
          <p:cNvPicPr preferRelativeResize="0"/>
          <p:nvPr/>
        </p:nvPicPr>
        <p:blipFill rotWithShape="1">
          <a:blip r:embed="rId8">
            <a:alphaModFix/>
          </a:blip>
          <a:srcRect b="0" l="0" r="0" t="0"/>
          <a:stretch/>
        </p:blipFill>
        <p:spPr>
          <a:xfrm>
            <a:off x="2514600" y="6943725"/>
            <a:ext cx="5943600" cy="33432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09" name="Google Shape;609;p16">
            <a:hlinkClick action="ppaction://hlinksldjump" r:id="rId9"/>
          </p:cNvPr>
          <p:cNvPicPr preferRelativeResize="0"/>
          <p:nvPr/>
        </p:nvPicPr>
        <p:blipFill rotWithShape="1">
          <a:blip r:embed="rId10">
            <a:alphaModFix/>
          </a:blip>
          <a:srcRect b="0" l="0" r="0" t="0"/>
          <a:stretch/>
        </p:blipFill>
        <p:spPr>
          <a:xfrm>
            <a:off x="6172200" y="3471863"/>
            <a:ext cx="5943600" cy="33432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10" name="Google Shape;610;p16">
            <a:hlinkClick action="ppaction://hlinksldjump" r:id="rId11"/>
          </p:cNvPr>
          <p:cNvPicPr preferRelativeResize="0"/>
          <p:nvPr/>
        </p:nvPicPr>
        <p:blipFill rotWithShape="1">
          <a:blip r:embed="rId12">
            <a:alphaModFix/>
          </a:blip>
          <a:srcRect b="0" l="0" r="0" t="0"/>
          <a:stretch/>
        </p:blipFill>
        <p:spPr>
          <a:xfrm>
            <a:off x="9829800" y="6943725"/>
            <a:ext cx="5943600" cy="3343275"/>
          </a:xfrm>
          <a:prstGeom prst="rect">
            <a:avLst/>
          </a:prstGeom>
          <a:noFill/>
          <a:ln>
            <a:noFill/>
          </a:ln>
        </p:spPr>
      </p:pic>
      <p:sp>
        <p:nvSpPr>
          <p:cNvPr id="611" name="Google Shape;611;p16"/>
          <p:cNvSpPr/>
          <p:nvPr/>
        </p:nvSpPr>
        <p:spPr>
          <a:xfrm rot="6990134">
            <a:off x="-1079263" y="7320822"/>
            <a:ext cx="2219676" cy="2219676"/>
          </a:xfrm>
          <a:prstGeom prst="flowChartConnector">
            <a:avLst/>
          </a:prstGeom>
          <a:solidFill>
            <a:srgbClr val="538CD5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12" name="Google Shape;612;p16"/>
          <p:cNvSpPr/>
          <p:nvPr/>
        </p:nvSpPr>
        <p:spPr>
          <a:xfrm rot="6990134">
            <a:off x="-769043" y="9642087"/>
            <a:ext cx="1538085" cy="1538085"/>
          </a:xfrm>
          <a:prstGeom prst="flowChartConnector">
            <a:avLst/>
          </a:prstGeom>
          <a:solidFill>
            <a:srgbClr val="538CD5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13" name="Google Shape;613;p16"/>
          <p:cNvSpPr/>
          <p:nvPr/>
        </p:nvSpPr>
        <p:spPr>
          <a:xfrm rot="6990134">
            <a:off x="1154598" y="9232542"/>
            <a:ext cx="606568" cy="606568"/>
          </a:xfrm>
          <a:prstGeom prst="flowChartConnector">
            <a:avLst/>
          </a:prstGeom>
          <a:solidFill>
            <a:srgbClr val="538CD5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18" name="Shape 6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9" name="Google Shape;619;p17"/>
          <p:cNvSpPr/>
          <p:nvPr/>
        </p:nvSpPr>
        <p:spPr>
          <a:xfrm>
            <a:off x="4766100" y="765600"/>
            <a:ext cx="8755801" cy="8755801"/>
          </a:xfrm>
          <a:prstGeom prst="ellipse">
            <a:avLst/>
          </a:prstGeom>
          <a:solidFill>
            <a:srgbClr val="17365D">
              <a:alpha val="20000"/>
            </a:srgbClr>
          </a:solidFill>
          <a:ln cap="flat" cmpd="sng" w="254000">
            <a:solidFill>
              <a:srgbClr val="558ED5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20" name="Google Shape;620;p17"/>
          <p:cNvSpPr txBox="1"/>
          <p:nvPr/>
        </p:nvSpPr>
        <p:spPr>
          <a:xfrm>
            <a:off x="4859114" y="5248836"/>
            <a:ext cx="8569772" cy="176971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1500">
                <a:solidFill>
                  <a:schemeClr val="dk1"/>
                </a:solidFill>
                <a:latin typeface="Arial Black"/>
                <a:ea typeface="Arial Black"/>
                <a:cs typeface="Arial Black"/>
                <a:sym typeface="Arial Black"/>
              </a:rPr>
              <a:t>SEARCH</a:t>
            </a:r>
            <a:endParaRPr/>
          </a:p>
        </p:txBody>
      </p:sp>
      <p:pic>
        <p:nvPicPr>
          <p:cNvPr id="621" name="Google Shape;621;p1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086600" y="1996162"/>
            <a:ext cx="2993153" cy="299315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26" name="Shape 6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7" name="Google Shape;627;p18"/>
          <p:cNvSpPr/>
          <p:nvPr/>
        </p:nvSpPr>
        <p:spPr>
          <a:xfrm rot="-5400000">
            <a:off x="3835949" y="-1955271"/>
            <a:ext cx="6577541" cy="914400"/>
          </a:xfrm>
          <a:prstGeom prst="rect">
            <a:avLst/>
          </a:prstGeom>
          <a:solidFill>
            <a:srgbClr val="6E9FDB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28" name="Google Shape;628;p18"/>
          <p:cNvSpPr/>
          <p:nvPr/>
        </p:nvSpPr>
        <p:spPr>
          <a:xfrm>
            <a:off x="-2819399" y="-6819896"/>
            <a:ext cx="23926800" cy="23926794"/>
          </a:xfrm>
          <a:prstGeom prst="ellipse">
            <a:avLst/>
          </a:prstGeom>
          <a:noFill/>
          <a:ln cap="flat" cmpd="sng" w="254000">
            <a:solidFill>
              <a:srgbClr val="558ED5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29" name="Google Shape;629;p18"/>
          <p:cNvSpPr txBox="1"/>
          <p:nvPr/>
        </p:nvSpPr>
        <p:spPr>
          <a:xfrm>
            <a:off x="5105400" y="580391"/>
            <a:ext cx="8569772" cy="141577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9200">
                <a:solidFill>
                  <a:schemeClr val="lt1"/>
                </a:solidFill>
                <a:latin typeface="Arial Black"/>
                <a:ea typeface="Arial Black"/>
                <a:cs typeface="Arial Black"/>
                <a:sym typeface="Arial Black"/>
              </a:rPr>
              <a:t>S</a:t>
            </a:r>
            <a:r>
              <a:rPr b="1" lang="en-US" sz="9200">
                <a:solidFill>
                  <a:schemeClr val="dk1"/>
                </a:solidFill>
                <a:latin typeface="Arial Black"/>
                <a:ea typeface="Arial Black"/>
                <a:cs typeface="Arial Black"/>
                <a:sym typeface="Arial Black"/>
              </a:rPr>
              <a:t>EARCH</a:t>
            </a:r>
            <a:endParaRPr/>
          </a:p>
        </p:txBody>
      </p:sp>
      <p:pic>
        <p:nvPicPr>
          <p:cNvPr id="630" name="Google Shape;630;p1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638801" y="831077"/>
            <a:ext cx="914399" cy="914399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631" name="Google Shape;631;p18"/>
          <p:cNvGrpSpPr/>
          <p:nvPr/>
        </p:nvGrpSpPr>
        <p:grpSpPr>
          <a:xfrm>
            <a:off x="3358186" y="7774829"/>
            <a:ext cx="11883586" cy="2209800"/>
            <a:chOff x="3356414" y="2369540"/>
            <a:chExt cx="11883586" cy="2209800"/>
          </a:xfrm>
        </p:grpSpPr>
        <p:sp>
          <p:nvSpPr>
            <p:cNvPr id="632" name="Google Shape;632;p18"/>
            <p:cNvSpPr/>
            <p:nvPr/>
          </p:nvSpPr>
          <p:spPr>
            <a:xfrm>
              <a:off x="4880414" y="2674341"/>
              <a:ext cx="10359586" cy="1644372"/>
            </a:xfrm>
            <a:prstGeom prst="roundRect">
              <a:avLst>
                <a:gd fmla="val 16667" name="adj"/>
              </a:avLst>
            </a:prstGeom>
            <a:solidFill>
              <a:srgbClr val="558ED5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400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Transitions to </a:t>
              </a:r>
              <a:r>
                <a:rPr b="1" lang="en-US" sz="400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ALIGN_TO_OBJECT</a:t>
              </a:r>
              <a:endParaRPr/>
            </a:p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400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 when a target is found.</a:t>
              </a:r>
              <a:endParaRPr sz="40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33" name="Google Shape;633;p18"/>
            <p:cNvSpPr/>
            <p:nvPr/>
          </p:nvSpPr>
          <p:spPr>
            <a:xfrm>
              <a:off x="3356414" y="2369540"/>
              <a:ext cx="2209800" cy="2209800"/>
            </a:xfrm>
            <a:prstGeom prst="ellipse">
              <a:avLst/>
            </a:prstGeom>
            <a:solidFill>
              <a:schemeClr val="lt1"/>
            </a:solidFill>
            <a:ln cap="flat" cmpd="sng" w="25400">
              <a:solidFill>
                <a:srgbClr val="558ED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88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3</a:t>
              </a:r>
              <a:endParaRPr/>
            </a:p>
          </p:txBody>
        </p:sp>
      </p:grpSp>
      <p:grpSp>
        <p:nvGrpSpPr>
          <p:cNvPr id="634" name="Google Shape;634;p18"/>
          <p:cNvGrpSpPr/>
          <p:nvPr/>
        </p:nvGrpSpPr>
        <p:grpSpPr>
          <a:xfrm>
            <a:off x="3358186" y="5052004"/>
            <a:ext cx="11883586" cy="2209800"/>
            <a:chOff x="3356414" y="2369540"/>
            <a:chExt cx="11883586" cy="2209800"/>
          </a:xfrm>
        </p:grpSpPr>
        <p:sp>
          <p:nvSpPr>
            <p:cNvPr id="635" name="Google Shape;635;p18"/>
            <p:cNvSpPr/>
            <p:nvPr/>
          </p:nvSpPr>
          <p:spPr>
            <a:xfrm>
              <a:off x="4880414" y="2674341"/>
              <a:ext cx="10359586" cy="1644372"/>
            </a:xfrm>
            <a:prstGeom prst="roundRect">
              <a:avLst>
                <a:gd fmla="val 16667" name="adj"/>
              </a:avLst>
            </a:prstGeom>
            <a:solidFill>
              <a:srgbClr val="558ED5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400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Robot stops and looks for valid targets</a:t>
              </a:r>
              <a:endParaRPr sz="40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36" name="Google Shape;636;p18"/>
            <p:cNvSpPr/>
            <p:nvPr/>
          </p:nvSpPr>
          <p:spPr>
            <a:xfrm>
              <a:off x="3356414" y="2369540"/>
              <a:ext cx="2209800" cy="2209800"/>
            </a:xfrm>
            <a:prstGeom prst="ellipse">
              <a:avLst/>
            </a:prstGeom>
            <a:solidFill>
              <a:schemeClr val="lt1"/>
            </a:solidFill>
            <a:ln cap="flat" cmpd="sng" w="25400">
              <a:solidFill>
                <a:srgbClr val="558ED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88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2</a:t>
              </a:r>
              <a:endParaRPr b="1" sz="6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637" name="Google Shape;637;p18"/>
          <p:cNvGrpSpPr/>
          <p:nvPr/>
        </p:nvGrpSpPr>
        <p:grpSpPr>
          <a:xfrm>
            <a:off x="3358186" y="2329178"/>
            <a:ext cx="11883586" cy="2209800"/>
            <a:chOff x="3356414" y="2369540"/>
            <a:chExt cx="11883586" cy="2209800"/>
          </a:xfrm>
        </p:grpSpPr>
        <p:sp>
          <p:nvSpPr>
            <p:cNvPr id="638" name="Google Shape;638;p18"/>
            <p:cNvSpPr/>
            <p:nvPr/>
          </p:nvSpPr>
          <p:spPr>
            <a:xfrm>
              <a:off x="4880414" y="2674341"/>
              <a:ext cx="10359586" cy="1644372"/>
            </a:xfrm>
            <a:prstGeom prst="roundRect">
              <a:avLst>
                <a:gd fmla="val 16667" name="adj"/>
              </a:avLst>
            </a:prstGeom>
            <a:solidFill>
              <a:srgbClr val="558ED5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540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Initial state</a:t>
              </a:r>
              <a:endParaRPr sz="5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39" name="Google Shape;639;p18"/>
            <p:cNvSpPr/>
            <p:nvPr/>
          </p:nvSpPr>
          <p:spPr>
            <a:xfrm>
              <a:off x="3356414" y="2369540"/>
              <a:ext cx="2209800" cy="2209800"/>
            </a:xfrm>
            <a:prstGeom prst="ellipse">
              <a:avLst/>
            </a:prstGeom>
            <a:solidFill>
              <a:schemeClr val="lt1"/>
            </a:solidFill>
            <a:ln cap="flat" cmpd="sng" w="25400">
              <a:solidFill>
                <a:srgbClr val="558ED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88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1</a:t>
              </a:r>
              <a:endParaRPr/>
            </a:p>
          </p:txBody>
        </p:sp>
      </p:grpSp>
      <p:sp>
        <p:nvSpPr>
          <p:cNvPr id="640" name="Google Shape;640;p18"/>
          <p:cNvSpPr/>
          <p:nvPr/>
        </p:nvSpPr>
        <p:spPr>
          <a:xfrm>
            <a:off x="-609600" y="7789451"/>
            <a:ext cx="6843006" cy="3870115"/>
          </a:xfrm>
          <a:custGeom>
            <a:rect b="b" l="l" r="r" t="t"/>
            <a:pathLst>
              <a:path extrusionOk="0" h="3870115" w="6843006">
                <a:moveTo>
                  <a:pt x="0" y="392638"/>
                </a:moveTo>
                <a:cubicBezTo>
                  <a:pt x="726948" y="-136190"/>
                  <a:pt x="1353312" y="-113330"/>
                  <a:pt x="1956816" y="356062"/>
                </a:cubicBezTo>
                <a:cubicBezTo>
                  <a:pt x="2560320" y="825454"/>
                  <a:pt x="2834640" y="2797510"/>
                  <a:pt x="3621024" y="3208990"/>
                </a:cubicBezTo>
                <a:cubicBezTo>
                  <a:pt x="4407408" y="3620470"/>
                  <a:pt x="7208520" y="4473910"/>
                  <a:pt x="6803136" y="3190702"/>
                </a:cubicBezTo>
              </a:path>
            </a:pathLst>
          </a:custGeom>
          <a:noFill/>
          <a:ln cap="flat" cmpd="sng" w="63500">
            <a:solidFill>
              <a:srgbClr val="6E9FD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45" name="Shape 6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6" name="Google Shape;646;p19"/>
          <p:cNvSpPr/>
          <p:nvPr/>
        </p:nvSpPr>
        <p:spPr>
          <a:xfrm>
            <a:off x="4766100" y="765600"/>
            <a:ext cx="8755801" cy="8755801"/>
          </a:xfrm>
          <a:prstGeom prst="ellipse">
            <a:avLst/>
          </a:prstGeom>
          <a:solidFill>
            <a:srgbClr val="17365D">
              <a:alpha val="20000"/>
            </a:srgbClr>
          </a:solidFill>
          <a:ln cap="flat" cmpd="sng" w="254000">
            <a:solidFill>
              <a:srgbClr val="558ED5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47" name="Google Shape;647;p19"/>
          <p:cNvSpPr txBox="1"/>
          <p:nvPr/>
        </p:nvSpPr>
        <p:spPr>
          <a:xfrm>
            <a:off x="5820457" y="5143500"/>
            <a:ext cx="6647086" cy="2462213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8000">
                <a:solidFill>
                  <a:schemeClr val="dk1"/>
                </a:solidFill>
                <a:latin typeface="Arial Black"/>
                <a:ea typeface="Arial Black"/>
                <a:cs typeface="Arial Black"/>
                <a:sym typeface="Arial Black"/>
              </a:rPr>
              <a:t>ALIGN_TO_OBJECT</a:t>
            </a:r>
            <a:endParaRPr/>
          </a:p>
        </p:txBody>
      </p:sp>
      <p:pic>
        <p:nvPicPr>
          <p:cNvPr id="648" name="Google Shape;648;p1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715165" y="2285830"/>
            <a:ext cx="2857670" cy="285767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2"/>
          <p:cNvSpPr/>
          <p:nvPr/>
        </p:nvSpPr>
        <p:spPr>
          <a:xfrm>
            <a:off x="6400800" y="-914400"/>
            <a:ext cx="1140345" cy="2667000"/>
          </a:xfrm>
          <a:prstGeom prst="rect">
            <a:avLst/>
          </a:prstGeom>
          <a:solidFill>
            <a:srgbClr val="6E9FDB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0" name="Google Shape;100;p2"/>
          <p:cNvSpPr/>
          <p:nvPr/>
        </p:nvSpPr>
        <p:spPr>
          <a:xfrm>
            <a:off x="2209800" y="2524125"/>
            <a:ext cx="3033346" cy="2190750"/>
          </a:xfrm>
          <a:prstGeom prst="roundRect">
            <a:avLst>
              <a:gd fmla="val 16667" name="adj"/>
            </a:avLst>
          </a:prstGeom>
          <a:gradFill>
            <a:gsLst>
              <a:gs pos="0">
                <a:srgbClr val="D7FFFF"/>
              </a:gs>
              <a:gs pos="50000">
                <a:srgbClr val="558ED5"/>
              </a:gs>
              <a:gs pos="100000">
                <a:srgbClr val="1168C0"/>
              </a:gs>
            </a:gsLst>
            <a:lin ang="18900000" scaled="0"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5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Main</a:t>
            </a:r>
            <a:endParaRPr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5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Idea</a:t>
            </a:r>
            <a:endParaRPr/>
          </a:p>
        </p:txBody>
      </p:sp>
      <p:sp>
        <p:nvSpPr>
          <p:cNvPr id="101" name="Google Shape;101;p2"/>
          <p:cNvSpPr txBox="1"/>
          <p:nvPr/>
        </p:nvSpPr>
        <p:spPr>
          <a:xfrm>
            <a:off x="6152793" y="419100"/>
            <a:ext cx="5982414" cy="155151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9200" u="none" cap="none" strike="noStrike">
                <a:solidFill>
                  <a:schemeClr val="lt1"/>
                </a:solidFill>
                <a:latin typeface="Arial Black"/>
                <a:ea typeface="Arial Black"/>
                <a:cs typeface="Arial Black"/>
                <a:sym typeface="Arial Black"/>
              </a:rPr>
              <a:t>C</a:t>
            </a:r>
            <a:r>
              <a:rPr b="1" i="0" lang="en-US" sz="9200" u="none" cap="none" strike="noStrike">
                <a:solidFill>
                  <a:schemeClr val="dk1"/>
                </a:solidFill>
                <a:latin typeface="Arial Black"/>
                <a:ea typeface="Arial Black"/>
                <a:cs typeface="Arial Black"/>
                <a:sym typeface="Arial Black"/>
              </a:rPr>
              <a:t>ontent</a:t>
            </a:r>
            <a:endParaRPr/>
          </a:p>
        </p:txBody>
      </p:sp>
      <p:sp>
        <p:nvSpPr>
          <p:cNvPr id="102" name="Google Shape;102;p2"/>
          <p:cNvSpPr/>
          <p:nvPr/>
        </p:nvSpPr>
        <p:spPr>
          <a:xfrm>
            <a:off x="7627327" y="2524125"/>
            <a:ext cx="3033346" cy="2190750"/>
          </a:xfrm>
          <a:prstGeom prst="roundRect">
            <a:avLst>
              <a:gd fmla="val 16667" name="adj"/>
            </a:avLst>
          </a:prstGeom>
          <a:gradFill>
            <a:gsLst>
              <a:gs pos="0">
                <a:srgbClr val="D7FFFF"/>
              </a:gs>
              <a:gs pos="50000">
                <a:srgbClr val="558ED5"/>
              </a:gs>
              <a:gs pos="100000">
                <a:srgbClr val="1168C0"/>
              </a:gs>
            </a:gsLst>
            <a:lin ang="18900000" scaled="0"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3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Hardware Components</a:t>
            </a:r>
            <a:endParaRPr/>
          </a:p>
        </p:txBody>
      </p:sp>
      <p:sp>
        <p:nvSpPr>
          <p:cNvPr id="103" name="Google Shape;103;p2"/>
          <p:cNvSpPr/>
          <p:nvPr/>
        </p:nvSpPr>
        <p:spPr>
          <a:xfrm>
            <a:off x="13044854" y="2524125"/>
            <a:ext cx="3033346" cy="2190750"/>
          </a:xfrm>
          <a:prstGeom prst="roundRect">
            <a:avLst>
              <a:gd fmla="val 16667" name="adj"/>
            </a:avLst>
          </a:prstGeom>
          <a:gradFill>
            <a:gsLst>
              <a:gs pos="0">
                <a:srgbClr val="D7FFFF"/>
              </a:gs>
              <a:gs pos="50000">
                <a:srgbClr val="558ED5"/>
              </a:gs>
              <a:gs pos="100000">
                <a:srgbClr val="1168C0"/>
              </a:gs>
            </a:gsLst>
            <a:lin ang="18900000" scaled="0"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4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Features</a:t>
            </a:r>
            <a:endParaRPr/>
          </a:p>
        </p:txBody>
      </p:sp>
      <p:sp>
        <p:nvSpPr>
          <p:cNvPr id="104" name="Google Shape;104;p2"/>
          <p:cNvSpPr/>
          <p:nvPr/>
        </p:nvSpPr>
        <p:spPr>
          <a:xfrm>
            <a:off x="2209800" y="6667500"/>
            <a:ext cx="3033346" cy="2190750"/>
          </a:xfrm>
          <a:prstGeom prst="roundRect">
            <a:avLst>
              <a:gd fmla="val 16667" name="adj"/>
            </a:avLst>
          </a:prstGeom>
          <a:gradFill>
            <a:gsLst>
              <a:gs pos="0">
                <a:srgbClr val="D7FFFF"/>
              </a:gs>
              <a:gs pos="50000">
                <a:srgbClr val="558ED5"/>
              </a:gs>
              <a:gs pos="100000">
                <a:srgbClr val="1168C0"/>
              </a:gs>
            </a:gsLst>
            <a:lin ang="18900000" scaled="0"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4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Constraint</a:t>
            </a:r>
            <a:endParaRPr/>
          </a:p>
        </p:txBody>
      </p:sp>
      <p:sp>
        <p:nvSpPr>
          <p:cNvPr id="105" name="Google Shape;105;p2"/>
          <p:cNvSpPr/>
          <p:nvPr/>
        </p:nvSpPr>
        <p:spPr>
          <a:xfrm>
            <a:off x="7627327" y="6667500"/>
            <a:ext cx="3033346" cy="2190750"/>
          </a:xfrm>
          <a:prstGeom prst="roundRect">
            <a:avLst>
              <a:gd fmla="val 16667" name="adj"/>
            </a:avLst>
          </a:prstGeom>
          <a:gradFill>
            <a:gsLst>
              <a:gs pos="0">
                <a:srgbClr val="D7FFFF"/>
              </a:gs>
              <a:gs pos="50000">
                <a:srgbClr val="558ED5"/>
              </a:gs>
              <a:gs pos="100000">
                <a:srgbClr val="1168C0"/>
              </a:gs>
            </a:gsLst>
            <a:lin ang="18900000" scaled="0"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5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Next</a:t>
            </a:r>
            <a:endParaRPr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5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Steps</a:t>
            </a:r>
            <a:endParaRPr/>
          </a:p>
        </p:txBody>
      </p:sp>
      <p:sp>
        <p:nvSpPr>
          <p:cNvPr id="106" name="Google Shape;106;p2"/>
          <p:cNvSpPr/>
          <p:nvPr/>
        </p:nvSpPr>
        <p:spPr>
          <a:xfrm>
            <a:off x="13044854" y="6667500"/>
            <a:ext cx="3033346" cy="2190750"/>
          </a:xfrm>
          <a:prstGeom prst="roundRect">
            <a:avLst>
              <a:gd fmla="val 16667" name="adj"/>
            </a:avLst>
          </a:prstGeom>
          <a:gradFill>
            <a:gsLst>
              <a:gs pos="0">
                <a:srgbClr val="D7FFFF"/>
              </a:gs>
              <a:gs pos="50000">
                <a:srgbClr val="558ED5"/>
              </a:gs>
              <a:gs pos="100000">
                <a:srgbClr val="1168C0"/>
              </a:gs>
            </a:gsLst>
            <a:lin ang="18900000" scaled="0"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5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Q&amp;A</a:t>
            </a:r>
            <a:endParaRPr/>
          </a:p>
        </p:txBody>
      </p:sp>
      <p:sp>
        <p:nvSpPr>
          <p:cNvPr id="107" name="Google Shape;107;p2"/>
          <p:cNvSpPr/>
          <p:nvPr/>
        </p:nvSpPr>
        <p:spPr>
          <a:xfrm>
            <a:off x="17449800" y="6667500"/>
            <a:ext cx="2629614" cy="2629614"/>
          </a:xfrm>
          <a:prstGeom prst="flowChartConnector">
            <a:avLst/>
          </a:prstGeom>
          <a:solidFill>
            <a:srgbClr val="538CD5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8" name="Google Shape;108;p2"/>
          <p:cNvSpPr/>
          <p:nvPr/>
        </p:nvSpPr>
        <p:spPr>
          <a:xfrm>
            <a:off x="16611600" y="8858250"/>
            <a:ext cx="1089660" cy="1089660"/>
          </a:xfrm>
          <a:prstGeom prst="flowChartConnector">
            <a:avLst/>
          </a:prstGeom>
          <a:solidFill>
            <a:srgbClr val="538CD5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9" name="Google Shape;109;p2"/>
          <p:cNvSpPr/>
          <p:nvPr/>
        </p:nvSpPr>
        <p:spPr>
          <a:xfrm>
            <a:off x="-533400" y="-914400"/>
            <a:ext cx="3582682" cy="3826042"/>
          </a:xfrm>
          <a:custGeom>
            <a:rect b="b" l="l" r="r" t="t"/>
            <a:pathLst>
              <a:path extrusionOk="0" h="3826042" w="3582682">
                <a:moveTo>
                  <a:pt x="3056021" y="0"/>
                </a:moveTo>
                <a:cubicBezTo>
                  <a:pt x="2987561" y="182921"/>
                  <a:pt x="3791752" y="848097"/>
                  <a:pt x="3530162" y="1230261"/>
                </a:cubicBezTo>
                <a:cubicBezTo>
                  <a:pt x="3268572" y="1612425"/>
                  <a:pt x="1647138" y="1985717"/>
                  <a:pt x="1206262" y="2440470"/>
                </a:cubicBezTo>
                <a:cubicBezTo>
                  <a:pt x="696925" y="3078144"/>
                  <a:pt x="1189121" y="3555331"/>
                  <a:pt x="0" y="3826042"/>
                </a:cubicBezTo>
              </a:path>
            </a:pathLst>
          </a:custGeom>
          <a:noFill/>
          <a:ln cap="flat" cmpd="sng" w="63500">
            <a:solidFill>
              <a:srgbClr val="558ED5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53" name="Shape 6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4" name="Google Shape;654;p20"/>
          <p:cNvSpPr/>
          <p:nvPr/>
        </p:nvSpPr>
        <p:spPr>
          <a:xfrm rot="10800000">
            <a:off x="-1752600" y="862438"/>
            <a:ext cx="6588843" cy="1428835"/>
          </a:xfrm>
          <a:prstGeom prst="rect">
            <a:avLst/>
          </a:prstGeom>
          <a:solidFill>
            <a:srgbClr val="6E9FDB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55" name="Google Shape;655;p20"/>
          <p:cNvSpPr/>
          <p:nvPr/>
        </p:nvSpPr>
        <p:spPr>
          <a:xfrm>
            <a:off x="-2590802" y="-6591299"/>
            <a:ext cx="23469606" cy="23469600"/>
          </a:xfrm>
          <a:prstGeom prst="ellipse">
            <a:avLst/>
          </a:prstGeom>
          <a:noFill/>
          <a:ln cap="flat" cmpd="sng" w="254000">
            <a:solidFill>
              <a:srgbClr val="558ED5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56" name="Google Shape;656;p20"/>
          <p:cNvSpPr txBox="1"/>
          <p:nvPr/>
        </p:nvSpPr>
        <p:spPr>
          <a:xfrm>
            <a:off x="3329328" y="862438"/>
            <a:ext cx="13458144" cy="141577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9200">
                <a:solidFill>
                  <a:schemeClr val="lt1"/>
                </a:solidFill>
                <a:latin typeface="Arial Black"/>
                <a:ea typeface="Arial Black"/>
                <a:cs typeface="Arial Black"/>
                <a:sym typeface="Arial Black"/>
              </a:rPr>
              <a:t>A</a:t>
            </a:r>
            <a:r>
              <a:rPr b="1" lang="en-US" sz="9200">
                <a:solidFill>
                  <a:schemeClr val="dk1"/>
                </a:solidFill>
                <a:latin typeface="Arial Black"/>
                <a:ea typeface="Arial Black"/>
                <a:cs typeface="Arial Black"/>
                <a:sym typeface="Arial Black"/>
              </a:rPr>
              <a:t>LIGN_TO_OBJECT</a:t>
            </a:r>
            <a:endParaRPr/>
          </a:p>
        </p:txBody>
      </p:sp>
      <p:pic>
        <p:nvPicPr>
          <p:cNvPr id="657" name="Google Shape;657;p2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209800" y="841755"/>
            <a:ext cx="1428835" cy="1428835"/>
          </a:xfrm>
          <a:prstGeom prst="rect">
            <a:avLst/>
          </a:prstGeom>
          <a:noFill/>
          <a:ln>
            <a:noFill/>
          </a:ln>
        </p:spPr>
      </p:pic>
      <p:sp>
        <p:nvSpPr>
          <p:cNvPr id="658" name="Google Shape;658;p20"/>
          <p:cNvSpPr txBox="1"/>
          <p:nvPr/>
        </p:nvSpPr>
        <p:spPr>
          <a:xfrm>
            <a:off x="8077200" y="13982700"/>
            <a:ext cx="6169487" cy="1661993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Smarter app with live camera feed, object tracking, and advanced controls.</a:t>
            </a:r>
            <a:endParaRPr/>
          </a:p>
        </p:txBody>
      </p:sp>
      <p:sp>
        <p:nvSpPr>
          <p:cNvPr id="659" name="Google Shape;659;p20"/>
          <p:cNvSpPr/>
          <p:nvPr/>
        </p:nvSpPr>
        <p:spPr>
          <a:xfrm>
            <a:off x="176672" y="2781300"/>
            <a:ext cx="5860438" cy="6384308"/>
          </a:xfrm>
          <a:prstGeom prst="roundRect">
            <a:avLst>
              <a:gd fmla="val 16667" name="adj"/>
            </a:avLst>
          </a:prstGeom>
          <a:gradFill>
            <a:gsLst>
              <a:gs pos="0">
                <a:srgbClr val="D7FFFF"/>
              </a:gs>
              <a:gs pos="50000">
                <a:srgbClr val="558ED5"/>
              </a:gs>
              <a:gs pos="100000">
                <a:srgbClr val="1168C0"/>
              </a:gs>
            </a:gsLst>
            <a:lin ang="18900000" scaled="0"/>
          </a:gradFill>
          <a:ln>
            <a:noFill/>
          </a:ln>
          <a:effectLst>
            <a:outerShdw blurRad="63500" sx="102000" rotWithShape="0" algn="ctr" sy="1020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0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- </a:t>
            </a:r>
            <a:r>
              <a:rPr lang="en-US" sz="40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Contains multiple sub-phases:</a:t>
            </a:r>
            <a:br>
              <a:rPr lang="en-US" sz="30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US" sz="30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 - determine_case</a:t>
            </a:r>
            <a:br>
              <a:rPr lang="en-US" sz="30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US" sz="30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 - align_x</a:t>
            </a:r>
            <a:br>
              <a:rPr lang="en-US" sz="30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US" sz="30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 - move_forward</a:t>
            </a:r>
            <a:br>
              <a:rPr lang="en-US" sz="30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US" sz="30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 - create_margin</a:t>
            </a:r>
            <a:br>
              <a:rPr lang="en-US" sz="30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US" sz="30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 - move_backward</a:t>
            </a:r>
            <a:br>
              <a:rPr lang="en-US" sz="30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US" sz="30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sz="30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60" name="Google Shape;660;p20"/>
          <p:cNvSpPr/>
          <p:nvPr/>
        </p:nvSpPr>
        <p:spPr>
          <a:xfrm>
            <a:off x="6213781" y="2781300"/>
            <a:ext cx="5860438" cy="6384308"/>
          </a:xfrm>
          <a:prstGeom prst="roundRect">
            <a:avLst>
              <a:gd fmla="val 16667" name="adj"/>
            </a:avLst>
          </a:prstGeom>
          <a:gradFill>
            <a:gsLst>
              <a:gs pos="0">
                <a:srgbClr val="D7FFFF"/>
              </a:gs>
              <a:gs pos="50000">
                <a:srgbClr val="558ED5"/>
              </a:gs>
              <a:gs pos="100000">
                <a:srgbClr val="1168C0"/>
              </a:gs>
            </a:gsLst>
            <a:lin ang="18900000" scaled="0"/>
          </a:gradFill>
          <a:ln>
            <a:noFill/>
          </a:ln>
          <a:effectLst>
            <a:outerShdw blurRad="63500" sx="102000" rotWithShape="0" algn="ctr" sy="1020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- Handles different approach scenarios based on relative positions</a:t>
            </a:r>
            <a:endParaRPr sz="4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61" name="Google Shape;661;p20"/>
          <p:cNvSpPr/>
          <p:nvPr/>
        </p:nvSpPr>
        <p:spPr>
          <a:xfrm>
            <a:off x="12250890" y="2781300"/>
            <a:ext cx="5860438" cy="6384308"/>
          </a:xfrm>
          <a:prstGeom prst="roundRect">
            <a:avLst>
              <a:gd fmla="val 16667" name="adj"/>
            </a:avLst>
          </a:prstGeom>
          <a:gradFill>
            <a:gsLst>
              <a:gs pos="0">
                <a:srgbClr val="D7FFFF"/>
              </a:gs>
              <a:gs pos="50000">
                <a:srgbClr val="558ED5"/>
              </a:gs>
              <a:gs pos="100000">
                <a:srgbClr val="1168C0"/>
              </a:gs>
            </a:gsLst>
            <a:lin ang="18900000" scaled="0"/>
          </a:gradFill>
          <a:ln>
            <a:noFill/>
          </a:ln>
          <a:effectLst>
            <a:outerShdw blurRad="63500" sx="102000" rotWithShape="0" algn="ctr" sy="1020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-571500" lvl="0" marL="571500" marR="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Arial"/>
              <a:buChar char="-"/>
            </a:pPr>
            <a:r>
              <a:rPr lang="en-US" sz="4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Transitions to </a:t>
            </a:r>
            <a:r>
              <a:rPr b="1" lang="en-US" sz="3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PICKUP_SEQUENCE </a:t>
            </a:r>
            <a:r>
              <a:rPr lang="en-US" sz="4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when aligned.</a:t>
            </a:r>
            <a:endParaRPr sz="4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66" name="Shape 6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7" name="Google Shape;667;p21"/>
          <p:cNvSpPr/>
          <p:nvPr/>
        </p:nvSpPr>
        <p:spPr>
          <a:xfrm>
            <a:off x="4766100" y="765600"/>
            <a:ext cx="8755801" cy="8755801"/>
          </a:xfrm>
          <a:prstGeom prst="ellipse">
            <a:avLst/>
          </a:prstGeom>
          <a:solidFill>
            <a:srgbClr val="17365D">
              <a:alpha val="20000"/>
            </a:srgbClr>
          </a:solidFill>
          <a:ln cap="flat" cmpd="sng" w="254000">
            <a:solidFill>
              <a:srgbClr val="558ED5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68" name="Google Shape;668;p21"/>
          <p:cNvSpPr txBox="1"/>
          <p:nvPr/>
        </p:nvSpPr>
        <p:spPr>
          <a:xfrm>
            <a:off x="5820457" y="5143500"/>
            <a:ext cx="6647086" cy="2462213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8000">
                <a:solidFill>
                  <a:schemeClr val="dk1"/>
                </a:solidFill>
                <a:latin typeface="Arial Black"/>
                <a:ea typeface="Arial Black"/>
                <a:cs typeface="Arial Black"/>
                <a:sym typeface="Arial Black"/>
              </a:rPr>
              <a:t>PICKUP_</a:t>
            </a:r>
            <a:endParaRPr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8000">
                <a:solidFill>
                  <a:schemeClr val="dk1"/>
                </a:solidFill>
                <a:latin typeface="Arial Black"/>
                <a:ea typeface="Arial Black"/>
                <a:cs typeface="Arial Black"/>
                <a:sym typeface="Arial Black"/>
              </a:rPr>
              <a:t>SEQUENCE</a:t>
            </a:r>
            <a:endParaRPr/>
          </a:p>
        </p:txBody>
      </p:sp>
      <p:pic>
        <p:nvPicPr>
          <p:cNvPr id="669" name="Google Shape;669;p2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810500" y="2171700"/>
            <a:ext cx="2667000" cy="2667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74" name="Shape 6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" name="Google Shape;675;p22"/>
          <p:cNvSpPr/>
          <p:nvPr/>
        </p:nvSpPr>
        <p:spPr>
          <a:xfrm rot="5400000">
            <a:off x="629879" y="-2227623"/>
            <a:ext cx="6588843" cy="838203"/>
          </a:xfrm>
          <a:prstGeom prst="rect">
            <a:avLst/>
          </a:prstGeom>
          <a:solidFill>
            <a:srgbClr val="6E9FDB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76" name="Google Shape;676;p22"/>
          <p:cNvSpPr/>
          <p:nvPr/>
        </p:nvSpPr>
        <p:spPr>
          <a:xfrm>
            <a:off x="-2057399" y="-6057899"/>
            <a:ext cx="22402800" cy="22402800"/>
          </a:xfrm>
          <a:prstGeom prst="ellipse">
            <a:avLst/>
          </a:prstGeom>
          <a:noFill/>
          <a:ln cap="flat" cmpd="sng" w="254000">
            <a:solidFill>
              <a:srgbClr val="558ED5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77" name="Google Shape;677;p22"/>
          <p:cNvSpPr txBox="1"/>
          <p:nvPr/>
        </p:nvSpPr>
        <p:spPr>
          <a:xfrm>
            <a:off x="2133600" y="282714"/>
            <a:ext cx="15515543" cy="141577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9200">
                <a:solidFill>
                  <a:schemeClr val="lt1"/>
                </a:solidFill>
                <a:latin typeface="Arial Black"/>
                <a:ea typeface="Arial Black"/>
                <a:cs typeface="Arial Black"/>
                <a:sym typeface="Arial Black"/>
              </a:rPr>
              <a:t>P</a:t>
            </a:r>
            <a:r>
              <a:rPr b="1" lang="en-US" sz="9200">
                <a:solidFill>
                  <a:schemeClr val="dk1"/>
                </a:solidFill>
                <a:latin typeface="Arial Black"/>
                <a:ea typeface="Arial Black"/>
                <a:cs typeface="Arial Black"/>
                <a:sym typeface="Arial Black"/>
              </a:rPr>
              <a:t>ICKUP_SEQUENCE</a:t>
            </a:r>
            <a:endParaRPr/>
          </a:p>
        </p:txBody>
      </p:sp>
      <p:pic>
        <p:nvPicPr>
          <p:cNvPr id="678" name="Google Shape;678;p2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151529" y="495300"/>
            <a:ext cx="990600" cy="990600"/>
          </a:xfrm>
          <a:prstGeom prst="rect">
            <a:avLst/>
          </a:prstGeom>
          <a:noFill/>
          <a:ln>
            <a:noFill/>
          </a:ln>
        </p:spPr>
      </p:pic>
      <p:sp>
        <p:nvSpPr>
          <p:cNvPr id="679" name="Google Shape;679;p22"/>
          <p:cNvSpPr/>
          <p:nvPr/>
        </p:nvSpPr>
        <p:spPr>
          <a:xfrm>
            <a:off x="2278156" y="2752165"/>
            <a:ext cx="2209800" cy="2209800"/>
          </a:xfrm>
          <a:prstGeom prst="ellipse">
            <a:avLst/>
          </a:prstGeom>
          <a:solidFill>
            <a:schemeClr val="lt1"/>
          </a:solidFill>
          <a:ln cap="flat" cmpd="sng" w="25400">
            <a:solidFill>
              <a:srgbClr val="558ED5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8800">
                <a:solidFill>
                  <a:srgbClr val="558ED5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/>
          </a:p>
        </p:txBody>
      </p:sp>
      <p:sp>
        <p:nvSpPr>
          <p:cNvPr id="680" name="Google Shape;680;p22"/>
          <p:cNvSpPr/>
          <p:nvPr/>
        </p:nvSpPr>
        <p:spPr>
          <a:xfrm>
            <a:off x="8039100" y="2752165"/>
            <a:ext cx="2209800" cy="2209800"/>
          </a:xfrm>
          <a:prstGeom prst="ellipse">
            <a:avLst/>
          </a:prstGeom>
          <a:solidFill>
            <a:schemeClr val="lt1"/>
          </a:solidFill>
          <a:ln cap="flat" cmpd="sng" w="25400">
            <a:solidFill>
              <a:srgbClr val="558ED5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8800">
                <a:solidFill>
                  <a:srgbClr val="558ED5"/>
                </a:solidFill>
                <a:latin typeface="Arial"/>
                <a:ea typeface="Arial"/>
                <a:cs typeface="Arial"/>
                <a:sym typeface="Arial"/>
              </a:rPr>
              <a:t>2</a:t>
            </a:r>
            <a:endParaRPr/>
          </a:p>
        </p:txBody>
      </p:sp>
      <p:sp>
        <p:nvSpPr>
          <p:cNvPr id="681" name="Google Shape;681;p22"/>
          <p:cNvSpPr/>
          <p:nvPr/>
        </p:nvSpPr>
        <p:spPr>
          <a:xfrm>
            <a:off x="13800044" y="2752165"/>
            <a:ext cx="2209800" cy="2209800"/>
          </a:xfrm>
          <a:prstGeom prst="ellipse">
            <a:avLst/>
          </a:prstGeom>
          <a:solidFill>
            <a:schemeClr val="lt1"/>
          </a:solidFill>
          <a:ln cap="flat" cmpd="sng" w="25400">
            <a:solidFill>
              <a:srgbClr val="558ED5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8800">
                <a:solidFill>
                  <a:srgbClr val="558ED5"/>
                </a:solidFill>
                <a:latin typeface="Arial"/>
                <a:ea typeface="Arial"/>
                <a:cs typeface="Arial"/>
                <a:sym typeface="Arial"/>
              </a:rPr>
              <a:t>3</a:t>
            </a:r>
            <a:endParaRPr/>
          </a:p>
        </p:txBody>
      </p:sp>
      <p:sp>
        <p:nvSpPr>
          <p:cNvPr id="682" name="Google Shape;682;p22"/>
          <p:cNvSpPr txBox="1"/>
          <p:nvPr/>
        </p:nvSpPr>
        <p:spPr>
          <a:xfrm>
            <a:off x="2278156" y="5325036"/>
            <a:ext cx="11322422" cy="83099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4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Sub-phases:</a:t>
            </a:r>
            <a:endParaRPr sz="4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83" name="Google Shape;683;p22"/>
          <p:cNvSpPr txBox="1"/>
          <p:nvPr/>
        </p:nvSpPr>
        <p:spPr>
          <a:xfrm>
            <a:off x="2264508" y="6382339"/>
            <a:ext cx="10235453" cy="175432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-685800" lvl="0" marL="6858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-"/>
            </a:pPr>
            <a:r>
              <a:rPr lang="en-US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fine_align_x</a:t>
            </a:r>
            <a:endParaRPr sz="36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685800" lvl="0" marL="6858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-"/>
            </a:pPr>
            <a:r>
              <a:rPr lang="en-US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fine_align_y</a:t>
            </a:r>
            <a:endParaRPr sz="36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685800" lvl="0" marL="6858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-"/>
            </a:pPr>
            <a:r>
              <a:rPr lang="en-US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execute_pickup</a:t>
            </a:r>
            <a:endParaRPr sz="36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84" name="Google Shape;684;p22"/>
          <p:cNvSpPr txBox="1"/>
          <p:nvPr/>
        </p:nvSpPr>
        <p:spPr>
          <a:xfrm>
            <a:off x="7339853" y="5325036"/>
            <a:ext cx="5818094" cy="212365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4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Carefully positions the robot and executes pickup.</a:t>
            </a:r>
            <a:endParaRPr sz="4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85" name="Google Shape;685;p22"/>
          <p:cNvSpPr txBox="1"/>
          <p:nvPr/>
        </p:nvSpPr>
        <p:spPr>
          <a:xfrm>
            <a:off x="13157947" y="5325036"/>
            <a:ext cx="4487956" cy="187743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4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Transitions to </a:t>
            </a:r>
            <a:r>
              <a:rPr b="1" lang="en-US" sz="3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NAVIGATE_TO_HOME </a:t>
            </a:r>
            <a:r>
              <a:rPr b="1" lang="en-US" sz="4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after pickup.</a:t>
            </a:r>
            <a:endParaRPr sz="40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86" name="Google Shape;686;p22"/>
          <p:cNvSpPr/>
          <p:nvPr/>
        </p:nvSpPr>
        <p:spPr>
          <a:xfrm rot="6990134">
            <a:off x="17835726" y="6781463"/>
            <a:ext cx="1538085" cy="1538085"/>
          </a:xfrm>
          <a:prstGeom prst="flowChartConnector">
            <a:avLst/>
          </a:prstGeom>
          <a:solidFill>
            <a:srgbClr val="538CD5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87" name="Google Shape;687;p22"/>
          <p:cNvSpPr/>
          <p:nvPr/>
        </p:nvSpPr>
        <p:spPr>
          <a:xfrm rot="6990134">
            <a:off x="16063750" y="8291804"/>
            <a:ext cx="2612086" cy="2612082"/>
          </a:xfrm>
          <a:prstGeom prst="flowChartConnector">
            <a:avLst/>
          </a:prstGeom>
          <a:solidFill>
            <a:srgbClr val="538CD5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92" name="Shape 6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3" name="Google Shape;693;p23"/>
          <p:cNvSpPr/>
          <p:nvPr/>
        </p:nvSpPr>
        <p:spPr>
          <a:xfrm>
            <a:off x="4766100" y="765600"/>
            <a:ext cx="8755801" cy="8755801"/>
          </a:xfrm>
          <a:prstGeom prst="ellipse">
            <a:avLst/>
          </a:prstGeom>
          <a:solidFill>
            <a:srgbClr val="17365D">
              <a:alpha val="20000"/>
            </a:srgbClr>
          </a:solidFill>
          <a:ln cap="flat" cmpd="sng" w="254000">
            <a:solidFill>
              <a:srgbClr val="558ED5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94" name="Google Shape;694;p23"/>
          <p:cNvSpPr txBox="1"/>
          <p:nvPr/>
        </p:nvSpPr>
        <p:spPr>
          <a:xfrm>
            <a:off x="5820457" y="5143500"/>
            <a:ext cx="6647086" cy="2462213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8000">
                <a:solidFill>
                  <a:schemeClr val="dk1"/>
                </a:solidFill>
                <a:latin typeface="Arial Black"/>
                <a:ea typeface="Arial Black"/>
                <a:cs typeface="Arial Black"/>
                <a:sym typeface="Arial Black"/>
              </a:rPr>
              <a:t>NAVIGATE_TO_HOME</a:t>
            </a:r>
            <a:endParaRPr/>
          </a:p>
        </p:txBody>
      </p:sp>
      <p:pic>
        <p:nvPicPr>
          <p:cNvPr id="695" name="Google Shape;695;p2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696029" y="1779841"/>
            <a:ext cx="2895941" cy="289594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00" name="Shape 7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1" name="Google Shape;701;p24"/>
          <p:cNvSpPr/>
          <p:nvPr/>
        </p:nvSpPr>
        <p:spPr>
          <a:xfrm rot="10800000">
            <a:off x="-1676400" y="698309"/>
            <a:ext cx="6030115" cy="1441361"/>
          </a:xfrm>
          <a:prstGeom prst="rect">
            <a:avLst/>
          </a:prstGeom>
          <a:solidFill>
            <a:srgbClr val="6E9FDB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02" name="Google Shape;702;p24"/>
          <p:cNvSpPr/>
          <p:nvPr/>
        </p:nvSpPr>
        <p:spPr>
          <a:xfrm>
            <a:off x="-3509160" y="-7124696"/>
            <a:ext cx="24536400" cy="24536400"/>
          </a:xfrm>
          <a:prstGeom prst="ellipse">
            <a:avLst/>
          </a:prstGeom>
          <a:noFill/>
          <a:ln cap="flat" cmpd="sng" w="254000">
            <a:solidFill>
              <a:srgbClr val="558ED5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03" name="Google Shape;703;p24"/>
          <p:cNvSpPr txBox="1"/>
          <p:nvPr/>
        </p:nvSpPr>
        <p:spPr>
          <a:xfrm>
            <a:off x="3276771" y="723900"/>
            <a:ext cx="13762943" cy="141577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9200">
                <a:solidFill>
                  <a:schemeClr val="lt1"/>
                </a:solidFill>
                <a:latin typeface="Arial Black"/>
                <a:ea typeface="Arial Black"/>
                <a:cs typeface="Arial Black"/>
                <a:sym typeface="Arial Black"/>
              </a:rPr>
              <a:t>N</a:t>
            </a:r>
            <a:r>
              <a:rPr b="1" lang="en-US" sz="9200">
                <a:solidFill>
                  <a:schemeClr val="dk1"/>
                </a:solidFill>
                <a:latin typeface="Arial Black"/>
                <a:ea typeface="Arial Black"/>
                <a:cs typeface="Arial Black"/>
                <a:sym typeface="Arial Black"/>
              </a:rPr>
              <a:t>AVIGATE_TO_HOME</a:t>
            </a:r>
            <a:endParaRPr/>
          </a:p>
        </p:txBody>
      </p:sp>
      <p:sp>
        <p:nvSpPr>
          <p:cNvPr id="704" name="Google Shape;704;p24"/>
          <p:cNvSpPr/>
          <p:nvPr/>
        </p:nvSpPr>
        <p:spPr>
          <a:xfrm flipH="1" rot="10800000">
            <a:off x="1479967" y="3232848"/>
            <a:ext cx="5237296" cy="2634552"/>
          </a:xfrm>
          <a:prstGeom prst="round2DiagRect">
            <a:avLst>
              <a:gd fmla="val 16667" name="adj1"/>
              <a:gd fmla="val 0" name="adj2"/>
            </a:avLst>
          </a:prstGeom>
          <a:gradFill>
            <a:gsLst>
              <a:gs pos="0">
                <a:srgbClr val="D7FFFF"/>
              </a:gs>
              <a:gs pos="50000">
                <a:srgbClr val="558ED5"/>
              </a:gs>
              <a:gs pos="100000">
                <a:srgbClr val="1168C0"/>
              </a:gs>
            </a:gsLst>
            <a:lin ang="18900000" scaled="0"/>
          </a:gradFill>
          <a:ln>
            <a:noFill/>
          </a:ln>
          <a:effectLst>
            <a:outerShdw blurRad="50800" rotWithShape="0" algn="tr" dir="8100000" dist="381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705" name="Google Shape;705;p2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860999" y="723900"/>
            <a:ext cx="1415772" cy="1415772"/>
          </a:xfrm>
          <a:prstGeom prst="rect">
            <a:avLst/>
          </a:prstGeom>
          <a:noFill/>
          <a:ln>
            <a:noFill/>
          </a:ln>
        </p:spPr>
      </p:pic>
      <p:sp>
        <p:nvSpPr>
          <p:cNvPr id="706" name="Google Shape;706;p24"/>
          <p:cNvSpPr/>
          <p:nvPr/>
        </p:nvSpPr>
        <p:spPr>
          <a:xfrm>
            <a:off x="11570737" y="3200400"/>
            <a:ext cx="5301801" cy="2667000"/>
          </a:xfrm>
          <a:prstGeom prst="round2DiagRect">
            <a:avLst>
              <a:gd fmla="val 16667" name="adj1"/>
              <a:gd fmla="val 0" name="adj2"/>
            </a:avLst>
          </a:prstGeom>
          <a:gradFill>
            <a:gsLst>
              <a:gs pos="0">
                <a:srgbClr val="D7FFFF"/>
              </a:gs>
              <a:gs pos="50000">
                <a:srgbClr val="558ED5"/>
              </a:gs>
              <a:gs pos="100000">
                <a:srgbClr val="1168C0"/>
              </a:gs>
            </a:gsLst>
            <a:lin ang="18900000" scaled="0"/>
          </a:gradFill>
          <a:ln>
            <a:noFill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07" name="Google Shape;707;p24"/>
          <p:cNvSpPr/>
          <p:nvPr/>
        </p:nvSpPr>
        <p:spPr>
          <a:xfrm>
            <a:off x="6717263" y="5892990"/>
            <a:ext cx="4853475" cy="2667000"/>
          </a:xfrm>
          <a:prstGeom prst="rect">
            <a:avLst/>
          </a:prstGeom>
          <a:gradFill>
            <a:gsLst>
              <a:gs pos="0">
                <a:srgbClr val="D7FFFF"/>
              </a:gs>
              <a:gs pos="50000">
                <a:srgbClr val="558ED5"/>
              </a:gs>
              <a:gs pos="100000">
                <a:srgbClr val="1168C0"/>
              </a:gs>
            </a:gsLst>
            <a:lin ang="18900000" scaled="0"/>
          </a:gradFill>
          <a:ln>
            <a:noFill/>
          </a:ln>
          <a:effectLst>
            <a:outerShdw blurRad="63500" sx="102000" rotWithShape="0" algn="ctr" sy="1020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08" name="Google Shape;708;p24"/>
          <p:cNvSpPr txBox="1"/>
          <p:nvPr/>
        </p:nvSpPr>
        <p:spPr>
          <a:xfrm>
            <a:off x="1607709" y="3825484"/>
            <a:ext cx="4853475" cy="212365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Aligns robot with home position.</a:t>
            </a:r>
            <a:endParaRPr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44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09" name="Google Shape;709;p24"/>
          <p:cNvSpPr txBox="1"/>
          <p:nvPr/>
        </p:nvSpPr>
        <p:spPr>
          <a:xfrm>
            <a:off x="6717262" y="6503215"/>
            <a:ext cx="4853475" cy="14465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Uses persistent home detection.</a:t>
            </a:r>
            <a:endParaRPr/>
          </a:p>
        </p:txBody>
      </p:sp>
      <p:sp>
        <p:nvSpPr>
          <p:cNvPr id="710" name="Google Shape;710;p24"/>
          <p:cNvSpPr txBox="1"/>
          <p:nvPr/>
        </p:nvSpPr>
        <p:spPr>
          <a:xfrm>
            <a:off x="11853949" y="3497909"/>
            <a:ext cx="4794425" cy="212365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Transitions to </a:t>
            </a:r>
            <a:r>
              <a:rPr b="1" lang="en-US" sz="4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DROP</a:t>
            </a:r>
            <a:r>
              <a:rPr lang="en-US" sz="4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when aligned.</a:t>
            </a:r>
            <a:endParaRPr/>
          </a:p>
        </p:txBody>
      </p:sp>
      <p:sp>
        <p:nvSpPr>
          <p:cNvPr id="711" name="Google Shape;711;p24"/>
          <p:cNvSpPr/>
          <p:nvPr/>
        </p:nvSpPr>
        <p:spPr>
          <a:xfrm>
            <a:off x="9143999" y="6409955"/>
            <a:ext cx="10533888" cy="5229594"/>
          </a:xfrm>
          <a:custGeom>
            <a:rect b="b" l="l" r="r" t="t"/>
            <a:pathLst>
              <a:path extrusionOk="0" h="5229594" w="10533888">
                <a:moveTo>
                  <a:pt x="0" y="5229594"/>
                </a:moveTo>
                <a:cubicBezTo>
                  <a:pt x="1152144" y="4248138"/>
                  <a:pt x="2304288" y="3266682"/>
                  <a:pt x="3511296" y="2870442"/>
                </a:cubicBezTo>
                <a:cubicBezTo>
                  <a:pt x="4718304" y="2474202"/>
                  <a:pt x="6370320" y="3303258"/>
                  <a:pt x="7242048" y="2852154"/>
                </a:cubicBezTo>
                <a:cubicBezTo>
                  <a:pt x="8113776" y="2401050"/>
                  <a:pt x="8193024" y="605778"/>
                  <a:pt x="8741664" y="163818"/>
                </a:cubicBezTo>
                <a:cubicBezTo>
                  <a:pt x="9290304" y="-278142"/>
                  <a:pt x="10070592" y="328410"/>
                  <a:pt x="10533888" y="200394"/>
                </a:cubicBezTo>
              </a:path>
            </a:pathLst>
          </a:custGeom>
          <a:noFill/>
          <a:ln cap="flat" cmpd="sng" w="63500">
            <a:solidFill>
              <a:srgbClr val="186CC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16" name="Shape 7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" name="Google Shape;717;p25"/>
          <p:cNvSpPr/>
          <p:nvPr/>
        </p:nvSpPr>
        <p:spPr>
          <a:xfrm>
            <a:off x="4766100" y="765600"/>
            <a:ext cx="8755801" cy="8755801"/>
          </a:xfrm>
          <a:prstGeom prst="ellipse">
            <a:avLst/>
          </a:prstGeom>
          <a:solidFill>
            <a:srgbClr val="17365D">
              <a:alpha val="20000"/>
            </a:srgbClr>
          </a:solidFill>
          <a:ln cap="flat" cmpd="sng" w="254000">
            <a:solidFill>
              <a:srgbClr val="558ED5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18" name="Google Shape;718;p25"/>
          <p:cNvSpPr txBox="1"/>
          <p:nvPr/>
        </p:nvSpPr>
        <p:spPr>
          <a:xfrm>
            <a:off x="5820457" y="5143500"/>
            <a:ext cx="6647086" cy="212365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3800">
                <a:solidFill>
                  <a:schemeClr val="dk1"/>
                </a:solidFill>
                <a:latin typeface="Arial Black"/>
                <a:ea typeface="Arial Black"/>
                <a:cs typeface="Arial Black"/>
                <a:sym typeface="Arial Black"/>
              </a:rPr>
              <a:t>DROP</a:t>
            </a:r>
            <a:endParaRPr/>
          </a:p>
        </p:txBody>
      </p:sp>
      <p:pic>
        <p:nvPicPr>
          <p:cNvPr id="719" name="Google Shape;719;p2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055802" y="2967104"/>
            <a:ext cx="2176396" cy="217639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24" name="Shape 7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5" name="Google Shape;725;p26"/>
          <p:cNvSpPr/>
          <p:nvPr/>
        </p:nvSpPr>
        <p:spPr>
          <a:xfrm rot="10800000">
            <a:off x="-691896" y="876299"/>
            <a:ext cx="9459062" cy="1012685"/>
          </a:xfrm>
          <a:prstGeom prst="rect">
            <a:avLst/>
          </a:prstGeom>
          <a:solidFill>
            <a:srgbClr val="6E9FDB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26" name="Google Shape;726;p26"/>
          <p:cNvSpPr/>
          <p:nvPr/>
        </p:nvSpPr>
        <p:spPr>
          <a:xfrm>
            <a:off x="-2133599" y="-6134099"/>
            <a:ext cx="22555200" cy="22555200"/>
          </a:xfrm>
          <a:prstGeom prst="ellipse">
            <a:avLst/>
          </a:prstGeom>
          <a:noFill/>
          <a:ln cap="flat" cmpd="sng" w="254000">
            <a:solidFill>
              <a:srgbClr val="558ED5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27" name="Google Shape;727;p26"/>
          <p:cNvSpPr txBox="1"/>
          <p:nvPr/>
        </p:nvSpPr>
        <p:spPr>
          <a:xfrm>
            <a:off x="6324600" y="723900"/>
            <a:ext cx="6647086" cy="141577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9200">
                <a:solidFill>
                  <a:schemeClr val="lt1"/>
                </a:solidFill>
                <a:latin typeface="Arial Black"/>
                <a:ea typeface="Arial Black"/>
                <a:cs typeface="Arial Black"/>
                <a:sym typeface="Arial Black"/>
              </a:rPr>
              <a:t>D</a:t>
            </a:r>
            <a:r>
              <a:rPr b="1" lang="en-US" sz="9200">
                <a:solidFill>
                  <a:schemeClr val="dk1"/>
                </a:solidFill>
                <a:latin typeface="Arial Black"/>
                <a:ea typeface="Arial Black"/>
                <a:cs typeface="Arial Black"/>
                <a:sym typeface="Arial Black"/>
              </a:rPr>
              <a:t>ROP</a:t>
            </a:r>
            <a:endParaRPr/>
          </a:p>
        </p:txBody>
      </p:sp>
      <p:pic>
        <p:nvPicPr>
          <p:cNvPr id="728" name="Google Shape;728;p2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304547" y="762000"/>
            <a:ext cx="1316798" cy="1316798"/>
          </a:xfrm>
          <a:prstGeom prst="rect">
            <a:avLst/>
          </a:prstGeom>
          <a:noFill/>
          <a:ln>
            <a:noFill/>
          </a:ln>
        </p:spPr>
      </p:pic>
      <p:sp>
        <p:nvSpPr>
          <p:cNvPr id="729" name="Google Shape;729;p26"/>
          <p:cNvSpPr/>
          <p:nvPr/>
        </p:nvSpPr>
        <p:spPr>
          <a:xfrm>
            <a:off x="1465258" y="3683008"/>
            <a:ext cx="7308004" cy="3975092"/>
          </a:xfrm>
          <a:prstGeom prst="roundRect">
            <a:avLst>
              <a:gd fmla="val 16667" name="adj"/>
            </a:avLst>
          </a:prstGeom>
          <a:gradFill>
            <a:gsLst>
              <a:gs pos="0">
                <a:srgbClr val="D7FFFF"/>
              </a:gs>
              <a:gs pos="50000">
                <a:srgbClr val="558ED5"/>
              </a:gs>
              <a:gs pos="100000">
                <a:srgbClr val="1168C0"/>
              </a:gs>
            </a:gsLst>
            <a:lin ang="18900000" scaled="0"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Executes appropriate drop command based on target type.</a:t>
            </a:r>
            <a:endParaRPr sz="40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30" name="Google Shape;730;p26"/>
          <p:cNvSpPr/>
          <p:nvPr/>
        </p:nvSpPr>
        <p:spPr>
          <a:xfrm>
            <a:off x="9514737" y="3683008"/>
            <a:ext cx="7308004" cy="3975092"/>
          </a:xfrm>
          <a:prstGeom prst="roundRect">
            <a:avLst>
              <a:gd fmla="val 16667" name="adj"/>
            </a:avLst>
          </a:prstGeom>
          <a:gradFill>
            <a:gsLst>
              <a:gs pos="0">
                <a:srgbClr val="D7FFFF"/>
              </a:gs>
              <a:gs pos="50000">
                <a:srgbClr val="558ED5"/>
              </a:gs>
              <a:gs pos="100000">
                <a:srgbClr val="1168C0"/>
              </a:gs>
            </a:gsLst>
            <a:lin ang="18900000" scaled="0"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5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Transitions back to </a:t>
            </a:r>
            <a:r>
              <a:rPr b="1" lang="en-US" sz="5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SEARCH</a:t>
            </a:r>
            <a:r>
              <a:rPr lang="en-US" sz="5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.</a:t>
            </a:r>
            <a:endParaRPr sz="5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31" name="Google Shape;731;p26"/>
          <p:cNvSpPr/>
          <p:nvPr/>
        </p:nvSpPr>
        <p:spPr>
          <a:xfrm rot="6990134">
            <a:off x="14519779" y="8989740"/>
            <a:ext cx="2310180" cy="2310180"/>
          </a:xfrm>
          <a:prstGeom prst="flowChartConnector">
            <a:avLst/>
          </a:prstGeom>
          <a:solidFill>
            <a:srgbClr val="538CD5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32" name="Google Shape;732;p26"/>
          <p:cNvSpPr/>
          <p:nvPr/>
        </p:nvSpPr>
        <p:spPr>
          <a:xfrm rot="6990134">
            <a:off x="16048360" y="7473739"/>
            <a:ext cx="748012" cy="748012"/>
          </a:xfrm>
          <a:prstGeom prst="flowChartConnector">
            <a:avLst/>
          </a:prstGeom>
          <a:solidFill>
            <a:srgbClr val="538CD5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33" name="Google Shape;733;p26"/>
          <p:cNvSpPr/>
          <p:nvPr/>
        </p:nvSpPr>
        <p:spPr>
          <a:xfrm rot="6990134">
            <a:off x="16760695" y="8590460"/>
            <a:ext cx="1025931" cy="1025931"/>
          </a:xfrm>
          <a:prstGeom prst="flowChartConnector">
            <a:avLst/>
          </a:prstGeom>
          <a:solidFill>
            <a:srgbClr val="538CD5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38" name="Shape 7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9" name="Google Shape;739;p27"/>
          <p:cNvSpPr/>
          <p:nvPr/>
        </p:nvSpPr>
        <p:spPr>
          <a:xfrm rot="-5400000">
            <a:off x="-2595931" y="-3766769"/>
            <a:ext cx="9459062" cy="609600"/>
          </a:xfrm>
          <a:prstGeom prst="rect">
            <a:avLst/>
          </a:prstGeom>
          <a:solidFill>
            <a:srgbClr val="6E9FDB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40" name="Google Shape;740;p27"/>
          <p:cNvSpPr/>
          <p:nvPr/>
        </p:nvSpPr>
        <p:spPr>
          <a:xfrm>
            <a:off x="-2133599" y="-6134099"/>
            <a:ext cx="22555200" cy="22555200"/>
          </a:xfrm>
          <a:prstGeom prst="ellipse">
            <a:avLst/>
          </a:prstGeom>
          <a:noFill/>
          <a:ln cap="flat" cmpd="sng" w="254000">
            <a:solidFill>
              <a:srgbClr val="558ED5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41" name="Google Shape;741;p27"/>
          <p:cNvSpPr/>
          <p:nvPr/>
        </p:nvSpPr>
        <p:spPr>
          <a:xfrm rot="6990134">
            <a:off x="8464016" y="5834134"/>
            <a:ext cx="4048866" cy="4048866"/>
          </a:xfrm>
          <a:prstGeom prst="flowChartConnector">
            <a:avLst/>
          </a:prstGeom>
          <a:solidFill>
            <a:srgbClr val="538CD5"/>
          </a:solidFill>
          <a:ln>
            <a:noFill/>
          </a:ln>
          <a:effectLst>
            <a:outerShdw blurRad="63500" sx="102000" rotWithShape="0" algn="ctr" sy="1020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42" name="Google Shape;742;p27"/>
          <p:cNvSpPr/>
          <p:nvPr/>
        </p:nvSpPr>
        <p:spPr>
          <a:xfrm rot="6990134">
            <a:off x="3447839" y="2085974"/>
            <a:ext cx="5278876" cy="5278876"/>
          </a:xfrm>
          <a:prstGeom prst="flowChartConnector">
            <a:avLst/>
          </a:prstGeom>
          <a:solidFill>
            <a:srgbClr val="538CD5"/>
          </a:solidFill>
          <a:ln>
            <a:noFill/>
          </a:ln>
          <a:effectLst>
            <a:outerShdw blurRad="63500" sx="102000" rotWithShape="0" algn="ctr" sy="1020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43" name="Google Shape;743;p27"/>
          <p:cNvSpPr/>
          <p:nvPr/>
        </p:nvSpPr>
        <p:spPr>
          <a:xfrm rot="6990134">
            <a:off x="10184170" y="1938140"/>
            <a:ext cx="3265493" cy="3265493"/>
          </a:xfrm>
          <a:prstGeom prst="flowChartConnector">
            <a:avLst/>
          </a:prstGeom>
          <a:solidFill>
            <a:srgbClr val="538CD5"/>
          </a:solidFill>
          <a:ln>
            <a:noFill/>
          </a:ln>
          <a:effectLst>
            <a:outerShdw blurRad="63500" sx="102000" rotWithShape="0" algn="ctr" sy="1020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44" name="Google Shape;744;p27"/>
          <p:cNvSpPr txBox="1"/>
          <p:nvPr/>
        </p:nvSpPr>
        <p:spPr>
          <a:xfrm>
            <a:off x="1049114" y="642466"/>
            <a:ext cx="16189772" cy="73866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4800">
                <a:solidFill>
                  <a:schemeClr val="lt1"/>
                </a:solidFill>
                <a:latin typeface="Arial Black"/>
                <a:ea typeface="Arial Black"/>
                <a:cs typeface="Arial Black"/>
                <a:sym typeface="Arial Black"/>
              </a:rPr>
              <a:t>R</a:t>
            </a:r>
            <a:r>
              <a:rPr b="1" lang="en-US" sz="4800">
                <a:solidFill>
                  <a:schemeClr val="dk1"/>
                </a:solidFill>
                <a:latin typeface="Arial Black"/>
                <a:ea typeface="Arial Black"/>
                <a:cs typeface="Arial Black"/>
                <a:sym typeface="Arial Black"/>
              </a:rPr>
              <a:t>obot Alignment and Pickup State Machine</a:t>
            </a:r>
            <a:endParaRPr/>
          </a:p>
        </p:txBody>
      </p:sp>
      <p:sp>
        <p:nvSpPr>
          <p:cNvPr id="745" name="Google Shape;745;p27"/>
          <p:cNvSpPr txBox="1"/>
          <p:nvPr/>
        </p:nvSpPr>
        <p:spPr>
          <a:xfrm>
            <a:off x="3690214" y="4263747"/>
            <a:ext cx="4794126" cy="92333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5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Assumptions</a:t>
            </a:r>
            <a:endParaRPr/>
          </a:p>
        </p:txBody>
      </p:sp>
      <p:sp>
        <p:nvSpPr>
          <p:cNvPr id="746" name="Google Shape;746;p27"/>
          <p:cNvSpPr txBox="1"/>
          <p:nvPr/>
        </p:nvSpPr>
        <p:spPr>
          <a:xfrm>
            <a:off x="8091386" y="6796738"/>
            <a:ext cx="4794126" cy="212365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4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Decision Conditions &amp; Actions</a:t>
            </a:r>
            <a:endParaRPr/>
          </a:p>
        </p:txBody>
      </p:sp>
      <p:sp>
        <p:nvSpPr>
          <p:cNvPr id="747" name="Google Shape;747;p27"/>
          <p:cNvSpPr txBox="1"/>
          <p:nvPr/>
        </p:nvSpPr>
        <p:spPr>
          <a:xfrm>
            <a:off x="9419854" y="3109222"/>
            <a:ext cx="4794126" cy="92333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5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Notes</a:t>
            </a:r>
            <a:endParaRPr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52" name="Shape 7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53" name="Google Shape;753;p28"/>
          <p:cNvCxnSpPr/>
          <p:nvPr/>
        </p:nvCxnSpPr>
        <p:spPr>
          <a:xfrm>
            <a:off x="1753667" y="4821118"/>
            <a:ext cx="1691700" cy="1438800"/>
          </a:xfrm>
          <a:prstGeom prst="bentConnector3">
            <a:avLst>
              <a:gd fmla="val 50000" name="adj1"/>
            </a:avLst>
          </a:prstGeom>
          <a:noFill/>
          <a:ln cap="flat" cmpd="sng" w="19050">
            <a:solidFill>
              <a:srgbClr val="4A7DBA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754" name="Google Shape;754;p28"/>
          <p:cNvCxnSpPr/>
          <p:nvPr/>
        </p:nvCxnSpPr>
        <p:spPr>
          <a:xfrm>
            <a:off x="1753667" y="4324486"/>
            <a:ext cx="1691700" cy="1438800"/>
          </a:xfrm>
          <a:prstGeom prst="bentConnector3">
            <a:avLst>
              <a:gd fmla="val 50000" name="adj1"/>
            </a:avLst>
          </a:prstGeom>
          <a:noFill/>
          <a:ln cap="flat" cmpd="sng" w="19050">
            <a:solidFill>
              <a:srgbClr val="4A7DBA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755" name="Google Shape;755;p28"/>
          <p:cNvSpPr/>
          <p:nvPr/>
        </p:nvSpPr>
        <p:spPr>
          <a:xfrm rot="10800000">
            <a:off x="-3505200" y="190500"/>
            <a:ext cx="9459062" cy="949528"/>
          </a:xfrm>
          <a:prstGeom prst="rect">
            <a:avLst/>
          </a:prstGeom>
          <a:solidFill>
            <a:srgbClr val="6E9FDB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56" name="Google Shape;756;p28"/>
          <p:cNvSpPr/>
          <p:nvPr/>
        </p:nvSpPr>
        <p:spPr>
          <a:xfrm>
            <a:off x="-2133599" y="-6134099"/>
            <a:ext cx="22555200" cy="22555200"/>
          </a:xfrm>
          <a:prstGeom prst="ellipse">
            <a:avLst/>
          </a:prstGeom>
          <a:noFill/>
          <a:ln cap="flat" cmpd="sng" w="254000">
            <a:solidFill>
              <a:srgbClr val="558ED5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57" name="Google Shape;757;p28"/>
          <p:cNvSpPr txBox="1"/>
          <p:nvPr/>
        </p:nvSpPr>
        <p:spPr>
          <a:xfrm>
            <a:off x="1049114" y="-35118"/>
            <a:ext cx="16189772" cy="141577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9200">
                <a:solidFill>
                  <a:schemeClr val="lt1"/>
                </a:solidFill>
                <a:latin typeface="Arial Black"/>
                <a:ea typeface="Arial Black"/>
                <a:cs typeface="Arial Black"/>
                <a:sym typeface="Arial Black"/>
              </a:rPr>
              <a:t>A</a:t>
            </a:r>
            <a:r>
              <a:rPr b="1" lang="en-US" sz="9200">
                <a:solidFill>
                  <a:schemeClr val="dk1"/>
                </a:solidFill>
                <a:latin typeface="Arial Black"/>
                <a:ea typeface="Arial Black"/>
                <a:cs typeface="Arial Black"/>
                <a:sym typeface="Arial Black"/>
              </a:rPr>
              <a:t>ssumptions</a:t>
            </a:r>
            <a:endParaRPr/>
          </a:p>
        </p:txBody>
      </p:sp>
      <p:sp>
        <p:nvSpPr>
          <p:cNvPr id="758" name="Google Shape;758;p28"/>
          <p:cNvSpPr txBox="1"/>
          <p:nvPr/>
        </p:nvSpPr>
        <p:spPr>
          <a:xfrm>
            <a:off x="3690214" y="4263747"/>
            <a:ext cx="4794126" cy="92333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5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Assumptions</a:t>
            </a:r>
            <a:endParaRPr/>
          </a:p>
        </p:txBody>
      </p:sp>
      <p:sp>
        <p:nvSpPr>
          <p:cNvPr id="759" name="Google Shape;759;p28"/>
          <p:cNvSpPr txBox="1"/>
          <p:nvPr/>
        </p:nvSpPr>
        <p:spPr>
          <a:xfrm>
            <a:off x="8091386" y="6796738"/>
            <a:ext cx="4794126" cy="212365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4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Decision Conditions &amp; Actions</a:t>
            </a:r>
            <a:endParaRPr/>
          </a:p>
        </p:txBody>
      </p:sp>
      <p:sp>
        <p:nvSpPr>
          <p:cNvPr id="760" name="Google Shape;760;p28"/>
          <p:cNvSpPr/>
          <p:nvPr/>
        </p:nvSpPr>
        <p:spPr>
          <a:xfrm>
            <a:off x="1478280" y="2112036"/>
            <a:ext cx="15392400" cy="1295400"/>
          </a:xfrm>
          <a:prstGeom prst="roundRect">
            <a:avLst>
              <a:gd fmla="val 16667" name="adj"/>
            </a:avLst>
          </a:prstGeom>
          <a:solidFill>
            <a:schemeClr val="lt1"/>
          </a:solidFill>
          <a:ln cap="flat" cmpd="sng" w="63500">
            <a:solidFill>
              <a:srgbClr val="6E9FDB"/>
            </a:solidFill>
            <a:prstDash val="solid"/>
            <a:round/>
            <a:headEnd len="sm" w="sm" type="none"/>
            <a:tailEnd len="sm" w="sm" type="none"/>
          </a:ln>
          <a:effectLst>
            <a:outerShdw blurRad="190500" sx="101000" rotWithShape="0" algn="ctr" sy="1010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54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Robot and robotic arm are always facing forward.</a:t>
            </a:r>
            <a:endParaRPr/>
          </a:p>
        </p:txBody>
      </p:sp>
      <p:sp>
        <p:nvSpPr>
          <p:cNvPr id="761" name="Google Shape;761;p28"/>
          <p:cNvSpPr/>
          <p:nvPr/>
        </p:nvSpPr>
        <p:spPr>
          <a:xfrm>
            <a:off x="1508760" y="3855582"/>
            <a:ext cx="15392400" cy="1295400"/>
          </a:xfrm>
          <a:prstGeom prst="roundRect">
            <a:avLst>
              <a:gd fmla="val 16667" name="adj"/>
            </a:avLst>
          </a:prstGeom>
          <a:solidFill>
            <a:schemeClr val="lt1"/>
          </a:solidFill>
          <a:ln cap="flat" cmpd="sng" w="63500">
            <a:solidFill>
              <a:srgbClr val="6E9FDB"/>
            </a:solidFill>
            <a:prstDash val="solid"/>
            <a:round/>
            <a:headEnd len="sm" w="sm" type="none"/>
            <a:tailEnd len="sm" w="sm" type="none"/>
          </a:ln>
          <a:effectLst>
            <a:outerShdw blurRad="190500" sx="101000" rotWithShape="0" algn="ctr" sy="1010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The coordinate system has origin </a:t>
            </a:r>
            <a:r>
              <a:rPr lang="en-US" sz="4400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(0,0) </a:t>
            </a:r>
            <a:r>
              <a:rPr lang="en-US" sz="44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at the top-left.</a:t>
            </a:r>
            <a:endParaRPr/>
          </a:p>
        </p:txBody>
      </p:sp>
      <p:sp>
        <p:nvSpPr>
          <p:cNvPr id="762" name="Google Shape;762;p28"/>
          <p:cNvSpPr/>
          <p:nvPr/>
        </p:nvSpPr>
        <p:spPr>
          <a:xfrm>
            <a:off x="1478280" y="6871944"/>
            <a:ext cx="15392400" cy="1295400"/>
          </a:xfrm>
          <a:prstGeom prst="roundRect">
            <a:avLst>
              <a:gd fmla="val 16667" name="adj"/>
            </a:avLst>
          </a:prstGeom>
          <a:solidFill>
            <a:schemeClr val="lt1"/>
          </a:solidFill>
          <a:ln cap="flat" cmpd="sng" w="63500">
            <a:solidFill>
              <a:srgbClr val="6E9FDB"/>
            </a:solidFill>
            <a:prstDash val="solid"/>
            <a:round/>
            <a:headEnd len="sm" w="sm" type="none"/>
            <a:tailEnd len="sm" w="sm" type="none"/>
          </a:ln>
          <a:effectLst>
            <a:outerShdw blurRad="190500" sx="101000" rotWithShape="0" algn="ctr" sy="1010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Safety margin and alignment thresholds are predefined.</a:t>
            </a:r>
            <a:endParaRPr/>
          </a:p>
        </p:txBody>
      </p:sp>
      <p:sp>
        <p:nvSpPr>
          <p:cNvPr id="763" name="Google Shape;763;p28"/>
          <p:cNvSpPr/>
          <p:nvPr/>
        </p:nvSpPr>
        <p:spPr>
          <a:xfrm>
            <a:off x="1508760" y="8615490"/>
            <a:ext cx="15392400" cy="1295400"/>
          </a:xfrm>
          <a:prstGeom prst="roundRect">
            <a:avLst>
              <a:gd fmla="val 16667" name="adj"/>
            </a:avLst>
          </a:prstGeom>
          <a:solidFill>
            <a:schemeClr val="lt1"/>
          </a:solidFill>
          <a:ln cap="flat" cmpd="sng" w="63500">
            <a:solidFill>
              <a:srgbClr val="6E9FDB"/>
            </a:solidFill>
            <a:prstDash val="solid"/>
            <a:round/>
            <a:headEnd len="sm" w="sm" type="none"/>
            <a:tailEnd len="sm" w="sm" type="none"/>
          </a:ln>
          <a:effectLst>
            <a:outerShdw blurRad="190500" sx="101000" rotWithShape="0" algn="ctr" sy="1010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54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Robot maintains Bluetooth connectivity.</a:t>
            </a:r>
            <a:endParaRPr/>
          </a:p>
        </p:txBody>
      </p:sp>
      <p:sp>
        <p:nvSpPr>
          <p:cNvPr id="764" name="Google Shape;764;p28"/>
          <p:cNvSpPr txBox="1"/>
          <p:nvPr/>
        </p:nvSpPr>
        <p:spPr>
          <a:xfrm>
            <a:off x="3581400" y="5482471"/>
            <a:ext cx="4191000" cy="52322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x</a:t>
            </a:r>
            <a:r>
              <a:rPr lang="en-US" sz="2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increases to the right.</a:t>
            </a:r>
            <a:endParaRPr/>
          </a:p>
        </p:txBody>
      </p:sp>
      <p:sp>
        <p:nvSpPr>
          <p:cNvPr id="765" name="Google Shape;765;p28"/>
          <p:cNvSpPr txBox="1"/>
          <p:nvPr/>
        </p:nvSpPr>
        <p:spPr>
          <a:xfrm>
            <a:off x="3581400" y="5948667"/>
            <a:ext cx="4191000" cy="52322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y</a:t>
            </a:r>
            <a:r>
              <a:rPr lang="en-US" sz="2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increases downward.</a:t>
            </a:r>
            <a:endParaRPr/>
          </a:p>
        </p:txBody>
      </p:sp>
      <p:sp>
        <p:nvSpPr>
          <p:cNvPr id="766" name="Google Shape;766;p28"/>
          <p:cNvSpPr/>
          <p:nvPr/>
        </p:nvSpPr>
        <p:spPr>
          <a:xfrm rot="6990134">
            <a:off x="17506290" y="8697622"/>
            <a:ext cx="2310180" cy="2310180"/>
          </a:xfrm>
          <a:prstGeom prst="flowChartConnector">
            <a:avLst/>
          </a:prstGeom>
          <a:solidFill>
            <a:srgbClr val="538CD5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67" name="Google Shape;767;p28"/>
          <p:cNvSpPr/>
          <p:nvPr/>
        </p:nvSpPr>
        <p:spPr>
          <a:xfrm rot="6990134">
            <a:off x="17253699" y="7948059"/>
            <a:ext cx="748012" cy="748012"/>
          </a:xfrm>
          <a:prstGeom prst="flowChartConnector">
            <a:avLst/>
          </a:prstGeom>
          <a:solidFill>
            <a:srgbClr val="538CD5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68" name="Google Shape;768;p28"/>
          <p:cNvSpPr/>
          <p:nvPr/>
        </p:nvSpPr>
        <p:spPr>
          <a:xfrm rot="6990134">
            <a:off x="17871764" y="6966416"/>
            <a:ext cx="1025931" cy="1025931"/>
          </a:xfrm>
          <a:prstGeom prst="flowChartConnector">
            <a:avLst/>
          </a:prstGeom>
          <a:solidFill>
            <a:srgbClr val="538CD5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69" name="Google Shape;769;p28"/>
          <p:cNvSpPr/>
          <p:nvPr/>
        </p:nvSpPr>
        <p:spPr>
          <a:xfrm>
            <a:off x="10820400" y="4263747"/>
            <a:ext cx="1447800" cy="523220"/>
          </a:xfrm>
          <a:prstGeom prst="roundRect">
            <a:avLst>
              <a:gd fmla="val 16667" name="adj"/>
            </a:avLst>
          </a:prstGeom>
          <a:solidFill>
            <a:srgbClr val="244061">
              <a:alpha val="14901"/>
            </a:srgb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70" name="Google Shape;770;p28"/>
          <p:cNvSpPr/>
          <p:nvPr/>
        </p:nvSpPr>
        <p:spPr>
          <a:xfrm>
            <a:off x="3657600" y="5595241"/>
            <a:ext cx="228600" cy="353425"/>
          </a:xfrm>
          <a:prstGeom prst="roundRect">
            <a:avLst>
              <a:gd fmla="val 16667" name="adj"/>
            </a:avLst>
          </a:prstGeom>
          <a:solidFill>
            <a:srgbClr val="244061">
              <a:alpha val="14901"/>
            </a:srgb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71" name="Google Shape;771;p28"/>
          <p:cNvSpPr/>
          <p:nvPr/>
        </p:nvSpPr>
        <p:spPr>
          <a:xfrm>
            <a:off x="3657600" y="6073047"/>
            <a:ext cx="228600" cy="353425"/>
          </a:xfrm>
          <a:prstGeom prst="roundRect">
            <a:avLst>
              <a:gd fmla="val 16667" name="adj"/>
            </a:avLst>
          </a:prstGeom>
          <a:solidFill>
            <a:srgbClr val="244061">
              <a:alpha val="14901"/>
            </a:srgb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76" name="Shape 7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7" name="Google Shape;777;p29"/>
          <p:cNvSpPr/>
          <p:nvPr/>
        </p:nvSpPr>
        <p:spPr>
          <a:xfrm rot="2273145">
            <a:off x="-803516" y="-547610"/>
            <a:ext cx="1538085" cy="1538085"/>
          </a:xfrm>
          <a:prstGeom prst="flowChartConnector">
            <a:avLst/>
          </a:prstGeom>
          <a:solidFill>
            <a:srgbClr val="538CD5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78" name="Google Shape;778;p29"/>
          <p:cNvSpPr/>
          <p:nvPr/>
        </p:nvSpPr>
        <p:spPr>
          <a:xfrm rot="2273145">
            <a:off x="821386" y="-2347060"/>
            <a:ext cx="3286873" cy="3286873"/>
          </a:xfrm>
          <a:prstGeom prst="flowChartConnector">
            <a:avLst/>
          </a:prstGeom>
          <a:solidFill>
            <a:srgbClr val="538CD5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79" name="Google Shape;779;p29"/>
          <p:cNvSpPr/>
          <p:nvPr/>
        </p:nvSpPr>
        <p:spPr>
          <a:xfrm rot="2273145">
            <a:off x="56882" y="1475208"/>
            <a:ext cx="535566" cy="535566"/>
          </a:xfrm>
          <a:prstGeom prst="flowChartConnector">
            <a:avLst/>
          </a:prstGeom>
          <a:solidFill>
            <a:srgbClr val="538CD5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80" name="Google Shape;780;p29"/>
          <p:cNvSpPr/>
          <p:nvPr/>
        </p:nvSpPr>
        <p:spPr>
          <a:xfrm rot="6990134">
            <a:off x="2844717" y="5987924"/>
            <a:ext cx="12544780" cy="12544780"/>
          </a:xfrm>
          <a:prstGeom prst="flowChartConnector">
            <a:avLst/>
          </a:prstGeom>
          <a:solidFill>
            <a:srgbClr val="538CD5"/>
          </a:solidFill>
          <a:ln>
            <a:noFill/>
          </a:ln>
          <a:effectLst>
            <a:outerShdw blurRad="50800" rotWithShape="0" dir="16200000" dist="381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81" name="Google Shape;781;p29"/>
          <p:cNvSpPr/>
          <p:nvPr/>
        </p:nvSpPr>
        <p:spPr>
          <a:xfrm rot="6990134">
            <a:off x="2844717" y="7207124"/>
            <a:ext cx="12544780" cy="12544780"/>
          </a:xfrm>
          <a:prstGeom prst="flowChartConnector">
            <a:avLst/>
          </a:prstGeom>
          <a:solidFill>
            <a:srgbClr val="2D6BB5"/>
          </a:solidFill>
          <a:ln>
            <a:noFill/>
          </a:ln>
          <a:effectLst>
            <a:outerShdw blurRad="50800" rotWithShape="0" dir="16200000" dist="381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2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82" name="Google Shape;782;p29"/>
          <p:cNvSpPr txBox="1"/>
          <p:nvPr/>
        </p:nvSpPr>
        <p:spPr>
          <a:xfrm>
            <a:off x="1051132" y="210895"/>
            <a:ext cx="16189772" cy="110799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7200">
                <a:solidFill>
                  <a:schemeClr val="dk1"/>
                </a:solidFill>
                <a:latin typeface="Arial Black"/>
                <a:ea typeface="Arial Black"/>
                <a:cs typeface="Arial Black"/>
                <a:sym typeface="Arial Black"/>
              </a:rPr>
              <a:t>Decision Conditions &amp; Actions:</a:t>
            </a:r>
            <a:endParaRPr/>
          </a:p>
        </p:txBody>
      </p:sp>
      <p:sp>
        <p:nvSpPr>
          <p:cNvPr id="783" name="Google Shape;783;p29"/>
          <p:cNvSpPr/>
          <p:nvPr/>
        </p:nvSpPr>
        <p:spPr>
          <a:xfrm rot="6990134">
            <a:off x="2844717" y="8883524"/>
            <a:ext cx="12544780" cy="12544780"/>
          </a:xfrm>
          <a:prstGeom prst="flowChartConnector">
            <a:avLst/>
          </a:prstGeom>
          <a:solidFill>
            <a:srgbClr val="1E497C"/>
          </a:solidFill>
          <a:ln>
            <a:noFill/>
          </a:ln>
          <a:effectLst>
            <a:outerShdw blurRad="50800" rotWithShape="0" dir="16200000" dist="381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2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84" name="Google Shape;784;p29"/>
          <p:cNvSpPr txBox="1"/>
          <p:nvPr/>
        </p:nvSpPr>
        <p:spPr>
          <a:xfrm>
            <a:off x="1068065" y="6134100"/>
            <a:ext cx="16189772" cy="110799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7200">
                <a:solidFill>
                  <a:schemeClr val="lt1"/>
                </a:solidFill>
                <a:latin typeface="Arial Black"/>
                <a:ea typeface="Arial Black"/>
                <a:cs typeface="Arial Black"/>
                <a:sym typeface="Arial Black"/>
              </a:rPr>
              <a:t>A</a:t>
            </a:r>
            <a:endParaRPr/>
          </a:p>
        </p:txBody>
      </p:sp>
      <p:sp>
        <p:nvSpPr>
          <p:cNvPr id="785" name="Google Shape;785;p29"/>
          <p:cNvSpPr txBox="1"/>
          <p:nvPr/>
        </p:nvSpPr>
        <p:spPr>
          <a:xfrm>
            <a:off x="1068065" y="7658100"/>
            <a:ext cx="16189772" cy="110799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7200">
                <a:solidFill>
                  <a:schemeClr val="lt1"/>
                </a:solidFill>
                <a:latin typeface="Arial Black"/>
                <a:ea typeface="Arial Black"/>
                <a:cs typeface="Arial Black"/>
                <a:sym typeface="Arial Black"/>
              </a:rPr>
              <a:t>B</a:t>
            </a:r>
            <a:endParaRPr/>
          </a:p>
        </p:txBody>
      </p:sp>
      <p:sp>
        <p:nvSpPr>
          <p:cNvPr id="786" name="Google Shape;786;p29"/>
          <p:cNvSpPr txBox="1"/>
          <p:nvPr/>
        </p:nvSpPr>
        <p:spPr>
          <a:xfrm>
            <a:off x="1068065" y="9182100"/>
            <a:ext cx="16189772" cy="110799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7200">
                <a:solidFill>
                  <a:schemeClr val="lt1"/>
                </a:solidFill>
                <a:latin typeface="Arial Black"/>
                <a:ea typeface="Arial Black"/>
                <a:cs typeface="Arial Black"/>
                <a:sym typeface="Arial Black"/>
              </a:rPr>
              <a:t>C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3"/>
          <p:cNvSpPr/>
          <p:nvPr/>
        </p:nvSpPr>
        <p:spPr>
          <a:xfrm rot="5400000">
            <a:off x="3258879" y="-1770324"/>
            <a:ext cx="1140345" cy="8115303"/>
          </a:xfrm>
          <a:prstGeom prst="rect">
            <a:avLst/>
          </a:prstGeom>
          <a:solidFill>
            <a:srgbClr val="6E9FDB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5" name="Google Shape;115;p3"/>
          <p:cNvSpPr/>
          <p:nvPr/>
        </p:nvSpPr>
        <p:spPr>
          <a:xfrm rot="-5400000">
            <a:off x="2999173" y="1989611"/>
            <a:ext cx="3488552" cy="8115300"/>
          </a:xfrm>
          <a:custGeom>
            <a:rect b="b" l="l" r="r" t="t"/>
            <a:pathLst>
              <a:path extrusionOk="0" h="1186845" w="510193">
                <a:moveTo>
                  <a:pt x="510193" y="15264"/>
                </a:moveTo>
                <a:lnTo>
                  <a:pt x="510193" y="1171581"/>
                </a:lnTo>
                <a:cubicBezTo>
                  <a:pt x="510193" y="1175629"/>
                  <a:pt x="508585" y="1179512"/>
                  <a:pt x="505722" y="1182374"/>
                </a:cubicBezTo>
                <a:cubicBezTo>
                  <a:pt x="502860" y="1185237"/>
                  <a:pt x="498977" y="1186845"/>
                  <a:pt x="494929" y="1186845"/>
                </a:cubicBezTo>
                <a:lnTo>
                  <a:pt x="15264" y="1186845"/>
                </a:lnTo>
                <a:cubicBezTo>
                  <a:pt x="11216" y="1186845"/>
                  <a:pt x="7333" y="1185237"/>
                  <a:pt x="4471" y="1182374"/>
                </a:cubicBezTo>
                <a:cubicBezTo>
                  <a:pt x="1608" y="1179512"/>
                  <a:pt x="0" y="1175629"/>
                  <a:pt x="0" y="1171581"/>
                </a:cubicBezTo>
                <a:lnTo>
                  <a:pt x="0" y="15264"/>
                </a:lnTo>
                <a:cubicBezTo>
                  <a:pt x="0" y="11216"/>
                  <a:pt x="1608" y="7333"/>
                  <a:pt x="4471" y="4471"/>
                </a:cubicBezTo>
                <a:cubicBezTo>
                  <a:pt x="7333" y="1608"/>
                  <a:pt x="11216" y="0"/>
                  <a:pt x="15264" y="0"/>
                </a:cubicBezTo>
                <a:lnTo>
                  <a:pt x="494929" y="0"/>
                </a:lnTo>
                <a:cubicBezTo>
                  <a:pt x="498977" y="0"/>
                  <a:pt x="502860" y="1608"/>
                  <a:pt x="505722" y="4471"/>
                </a:cubicBezTo>
                <a:cubicBezTo>
                  <a:pt x="508585" y="7333"/>
                  <a:pt x="510193" y="11216"/>
                  <a:pt x="510193" y="15264"/>
                </a:cubicBez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-5497" r="-5497" t="0"/>
            </a:stretch>
          </a:blipFill>
          <a:ln>
            <a:noFill/>
          </a:ln>
          <a:effectLst>
            <a:reflection blurRad="0" dir="0" dist="0" endA="300" endPos="35000" kx="0" rotWithShape="0" algn="bl" stA="52000" stPos="0" sy="-100000" ky="0"/>
          </a:effectLst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6" name="Google Shape;116;p3"/>
          <p:cNvSpPr/>
          <p:nvPr/>
        </p:nvSpPr>
        <p:spPr>
          <a:xfrm rot="-5400000">
            <a:off x="11800276" y="1989611"/>
            <a:ext cx="3488552" cy="8115300"/>
          </a:xfrm>
          <a:custGeom>
            <a:rect b="b" l="l" r="r" t="t"/>
            <a:pathLst>
              <a:path extrusionOk="0" h="1186845" w="510193">
                <a:moveTo>
                  <a:pt x="510193" y="15264"/>
                </a:moveTo>
                <a:lnTo>
                  <a:pt x="510193" y="1171581"/>
                </a:lnTo>
                <a:cubicBezTo>
                  <a:pt x="510193" y="1175629"/>
                  <a:pt x="508585" y="1179512"/>
                  <a:pt x="505722" y="1182374"/>
                </a:cubicBezTo>
                <a:cubicBezTo>
                  <a:pt x="502860" y="1185237"/>
                  <a:pt x="498977" y="1186845"/>
                  <a:pt x="494929" y="1186845"/>
                </a:cubicBezTo>
                <a:lnTo>
                  <a:pt x="15264" y="1186845"/>
                </a:lnTo>
                <a:cubicBezTo>
                  <a:pt x="11216" y="1186845"/>
                  <a:pt x="7333" y="1185237"/>
                  <a:pt x="4471" y="1182374"/>
                </a:cubicBezTo>
                <a:cubicBezTo>
                  <a:pt x="1608" y="1179512"/>
                  <a:pt x="0" y="1175629"/>
                  <a:pt x="0" y="1171581"/>
                </a:cubicBezTo>
                <a:lnTo>
                  <a:pt x="0" y="15264"/>
                </a:lnTo>
                <a:cubicBezTo>
                  <a:pt x="0" y="11216"/>
                  <a:pt x="1608" y="7333"/>
                  <a:pt x="4471" y="4471"/>
                </a:cubicBezTo>
                <a:cubicBezTo>
                  <a:pt x="7333" y="1608"/>
                  <a:pt x="11216" y="0"/>
                  <a:pt x="15264" y="0"/>
                </a:cubicBezTo>
                <a:lnTo>
                  <a:pt x="494929" y="0"/>
                </a:lnTo>
                <a:cubicBezTo>
                  <a:pt x="498977" y="0"/>
                  <a:pt x="502860" y="1608"/>
                  <a:pt x="505722" y="4471"/>
                </a:cubicBezTo>
                <a:cubicBezTo>
                  <a:pt x="508585" y="7333"/>
                  <a:pt x="510193" y="11216"/>
                  <a:pt x="510193" y="15264"/>
                </a:cubicBez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b="0" l="-5536" r="-5535" t="0"/>
            </a:stretch>
          </a:blipFill>
          <a:ln>
            <a:noFill/>
          </a:ln>
          <a:effectLst>
            <a:reflection blurRad="0" dir="0" dist="0" endA="300" endPos="35000" kx="0" rotWithShape="0" algn="bl" stA="52000" stPos="0" sy="-100000" ky="0"/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7" name="Google Shape;117;p3"/>
          <p:cNvSpPr txBox="1"/>
          <p:nvPr/>
        </p:nvSpPr>
        <p:spPr>
          <a:xfrm>
            <a:off x="5286196" y="1485900"/>
            <a:ext cx="7715607" cy="155151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9200">
                <a:solidFill>
                  <a:schemeClr val="lt1"/>
                </a:solidFill>
                <a:latin typeface="Arial Black"/>
                <a:ea typeface="Arial Black"/>
                <a:cs typeface="Arial Black"/>
                <a:sym typeface="Arial Black"/>
              </a:rPr>
              <a:t>Our</a:t>
            </a:r>
            <a:r>
              <a:rPr b="1" lang="en-US" sz="9200">
                <a:solidFill>
                  <a:schemeClr val="dk1"/>
                </a:solidFill>
                <a:latin typeface="Arial Black"/>
                <a:ea typeface="Arial Black"/>
                <a:cs typeface="Arial Black"/>
                <a:sym typeface="Arial Black"/>
              </a:rPr>
              <a:t> Project</a:t>
            </a:r>
            <a:endParaRPr/>
          </a:p>
        </p:txBody>
      </p:sp>
      <p:sp>
        <p:nvSpPr>
          <p:cNvPr id="118" name="Google Shape;118;p3"/>
          <p:cNvSpPr/>
          <p:nvPr/>
        </p:nvSpPr>
        <p:spPr>
          <a:xfrm>
            <a:off x="16916400" y="-647700"/>
            <a:ext cx="1089660" cy="1089660"/>
          </a:xfrm>
          <a:prstGeom prst="flowChartConnector">
            <a:avLst/>
          </a:prstGeom>
          <a:solidFill>
            <a:srgbClr val="538CD5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9" name="Google Shape;119;p3"/>
          <p:cNvSpPr/>
          <p:nvPr/>
        </p:nvSpPr>
        <p:spPr>
          <a:xfrm>
            <a:off x="18006060" y="298972"/>
            <a:ext cx="783964" cy="783964"/>
          </a:xfrm>
          <a:prstGeom prst="flowChartConnector">
            <a:avLst/>
          </a:prstGeom>
          <a:solidFill>
            <a:srgbClr val="538CD5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0" name="Google Shape;120;p3"/>
          <p:cNvSpPr/>
          <p:nvPr/>
        </p:nvSpPr>
        <p:spPr>
          <a:xfrm>
            <a:off x="-303508" y="8611506"/>
            <a:ext cx="8196223" cy="3552258"/>
          </a:xfrm>
          <a:custGeom>
            <a:rect b="b" l="l" r="r" t="t"/>
            <a:pathLst>
              <a:path extrusionOk="0" h="3552258" w="8196223">
                <a:moveTo>
                  <a:pt x="0" y="0"/>
                </a:moveTo>
                <a:cubicBezTo>
                  <a:pt x="230023" y="469749"/>
                  <a:pt x="1407437" y="962915"/>
                  <a:pt x="2029069" y="974947"/>
                </a:cubicBezTo>
                <a:cubicBezTo>
                  <a:pt x="2650701" y="986979"/>
                  <a:pt x="3899527" y="683213"/>
                  <a:pt x="4570449" y="942345"/>
                </a:cubicBezTo>
                <a:cubicBezTo>
                  <a:pt x="5241371" y="1201477"/>
                  <a:pt x="5735054" y="2152877"/>
                  <a:pt x="6054602" y="2529737"/>
                </a:cubicBezTo>
                <a:cubicBezTo>
                  <a:pt x="6374150" y="2906597"/>
                  <a:pt x="6130802" y="3187464"/>
                  <a:pt x="6487739" y="3203506"/>
                </a:cubicBezTo>
                <a:cubicBezTo>
                  <a:pt x="6844676" y="3219548"/>
                  <a:pt x="4674981" y="4278327"/>
                  <a:pt x="8196223" y="2625990"/>
                </a:cubicBezTo>
              </a:path>
            </a:pathLst>
          </a:custGeom>
          <a:noFill/>
          <a:ln cap="flat" cmpd="sng" w="63500">
            <a:solidFill>
              <a:srgbClr val="558ED5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1" name="Google Shape;121;p3"/>
          <p:cNvSpPr/>
          <p:nvPr/>
        </p:nvSpPr>
        <p:spPr>
          <a:xfrm>
            <a:off x="17180941" y="690954"/>
            <a:ext cx="560578" cy="560578"/>
          </a:xfrm>
          <a:prstGeom prst="flowChartConnector">
            <a:avLst/>
          </a:prstGeom>
          <a:solidFill>
            <a:srgbClr val="538CD5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91" name="Shape 7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2" name="Google Shape;792;p30"/>
          <p:cNvSpPr/>
          <p:nvPr/>
        </p:nvSpPr>
        <p:spPr>
          <a:xfrm rot="6990134">
            <a:off x="-7509942" y="-4424187"/>
            <a:ext cx="33254098" cy="33254098"/>
          </a:xfrm>
          <a:prstGeom prst="flowChartConnector">
            <a:avLst/>
          </a:prstGeom>
          <a:solidFill>
            <a:srgbClr val="538CD5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93" name="Google Shape;793;p30"/>
          <p:cNvSpPr/>
          <p:nvPr/>
        </p:nvSpPr>
        <p:spPr>
          <a:xfrm rot="2273145">
            <a:off x="-803516" y="-547610"/>
            <a:ext cx="1538085" cy="1538085"/>
          </a:xfrm>
          <a:prstGeom prst="flowChartConnector">
            <a:avLst/>
          </a:prstGeom>
          <a:solidFill>
            <a:srgbClr val="538CD5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94" name="Google Shape;794;p30"/>
          <p:cNvSpPr/>
          <p:nvPr/>
        </p:nvSpPr>
        <p:spPr>
          <a:xfrm rot="2273145">
            <a:off x="821386" y="-2347060"/>
            <a:ext cx="3286873" cy="3286873"/>
          </a:xfrm>
          <a:prstGeom prst="flowChartConnector">
            <a:avLst/>
          </a:prstGeom>
          <a:solidFill>
            <a:srgbClr val="538CD5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95" name="Google Shape;795;p30"/>
          <p:cNvSpPr/>
          <p:nvPr/>
        </p:nvSpPr>
        <p:spPr>
          <a:xfrm rot="2273145">
            <a:off x="56882" y="1475208"/>
            <a:ext cx="535566" cy="535566"/>
          </a:xfrm>
          <a:prstGeom prst="flowChartConnector">
            <a:avLst/>
          </a:prstGeom>
          <a:solidFill>
            <a:srgbClr val="538CD5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96" name="Google Shape;796;p30"/>
          <p:cNvSpPr/>
          <p:nvPr/>
        </p:nvSpPr>
        <p:spPr>
          <a:xfrm rot="6990134">
            <a:off x="2844717" y="7283323"/>
            <a:ext cx="12544780" cy="12544780"/>
          </a:xfrm>
          <a:prstGeom prst="flowChartConnector">
            <a:avLst/>
          </a:prstGeom>
          <a:solidFill>
            <a:srgbClr val="2D6BB5"/>
          </a:solidFill>
          <a:ln>
            <a:noFill/>
          </a:ln>
          <a:effectLst>
            <a:outerShdw blurRad="50800" rotWithShape="0" dir="16200000" dist="381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2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97" name="Google Shape;797;p30"/>
          <p:cNvSpPr/>
          <p:nvPr/>
        </p:nvSpPr>
        <p:spPr>
          <a:xfrm rot="6990134">
            <a:off x="2844717" y="8959723"/>
            <a:ext cx="12544780" cy="12544780"/>
          </a:xfrm>
          <a:prstGeom prst="flowChartConnector">
            <a:avLst/>
          </a:prstGeom>
          <a:solidFill>
            <a:srgbClr val="1E497C"/>
          </a:solidFill>
          <a:ln>
            <a:noFill/>
          </a:ln>
          <a:effectLst>
            <a:outerShdw blurRad="50800" rotWithShape="0" dir="16200000" dist="381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2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98" name="Google Shape;798;p30"/>
          <p:cNvSpPr txBox="1"/>
          <p:nvPr/>
        </p:nvSpPr>
        <p:spPr>
          <a:xfrm>
            <a:off x="1068065" y="7658100"/>
            <a:ext cx="16189772" cy="110799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7200">
                <a:solidFill>
                  <a:schemeClr val="lt1"/>
                </a:solidFill>
                <a:latin typeface="Arial Black"/>
                <a:ea typeface="Arial Black"/>
                <a:cs typeface="Arial Black"/>
                <a:sym typeface="Arial Black"/>
              </a:rPr>
              <a:t>B</a:t>
            </a:r>
            <a:endParaRPr/>
          </a:p>
        </p:txBody>
      </p:sp>
      <p:sp>
        <p:nvSpPr>
          <p:cNvPr id="799" name="Google Shape;799;p30"/>
          <p:cNvSpPr txBox="1"/>
          <p:nvPr/>
        </p:nvSpPr>
        <p:spPr>
          <a:xfrm>
            <a:off x="1068065" y="9182100"/>
            <a:ext cx="16189772" cy="110799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7200">
                <a:solidFill>
                  <a:schemeClr val="lt1"/>
                </a:solidFill>
                <a:latin typeface="Arial Black"/>
                <a:ea typeface="Arial Black"/>
                <a:cs typeface="Arial Black"/>
                <a:sym typeface="Arial Black"/>
              </a:rPr>
              <a:t>C</a:t>
            </a:r>
            <a:endParaRPr/>
          </a:p>
        </p:txBody>
      </p:sp>
      <p:sp>
        <p:nvSpPr>
          <p:cNvPr id="800" name="Google Shape;800;p30"/>
          <p:cNvSpPr/>
          <p:nvPr/>
        </p:nvSpPr>
        <p:spPr>
          <a:xfrm>
            <a:off x="327810" y="2118777"/>
            <a:ext cx="17558573" cy="1635992"/>
          </a:xfrm>
          <a:custGeom>
            <a:rect b="b" l="l" r="r" t="t"/>
            <a:pathLst>
              <a:path extrusionOk="0" h="1635992" w="17862974">
                <a:moveTo>
                  <a:pt x="375787" y="0"/>
                </a:moveTo>
                <a:cubicBezTo>
                  <a:pt x="531443" y="0"/>
                  <a:pt x="664995" y="94638"/>
                  <a:pt x="722043" y="229514"/>
                </a:cubicBezTo>
                <a:lnTo>
                  <a:pt x="749424" y="365137"/>
                </a:lnTo>
                <a:lnTo>
                  <a:pt x="17651162" y="365137"/>
                </a:lnTo>
                <a:cubicBezTo>
                  <a:pt x="17768142" y="365137"/>
                  <a:pt x="17862974" y="459969"/>
                  <a:pt x="17862974" y="576950"/>
                </a:cubicBezTo>
                <a:lnTo>
                  <a:pt x="17862974" y="1424179"/>
                </a:lnTo>
                <a:cubicBezTo>
                  <a:pt x="17862974" y="1541160"/>
                  <a:pt x="17768142" y="1635992"/>
                  <a:pt x="17651162" y="1635992"/>
                </a:cubicBezTo>
                <a:lnTo>
                  <a:pt x="243986" y="1635992"/>
                </a:lnTo>
                <a:cubicBezTo>
                  <a:pt x="127005" y="1635992"/>
                  <a:pt x="32173" y="1541160"/>
                  <a:pt x="32173" y="1424179"/>
                </a:cubicBezTo>
                <a:lnTo>
                  <a:pt x="32173" y="576950"/>
                </a:lnTo>
                <a:lnTo>
                  <a:pt x="39534" y="540489"/>
                </a:lnTo>
                <a:lnTo>
                  <a:pt x="29531" y="522060"/>
                </a:lnTo>
                <a:cubicBezTo>
                  <a:pt x="10516" y="477102"/>
                  <a:pt x="0" y="427672"/>
                  <a:pt x="0" y="375787"/>
                </a:cubicBezTo>
                <a:cubicBezTo>
                  <a:pt x="0" y="168246"/>
                  <a:pt x="168246" y="0"/>
                  <a:pt x="375787" y="0"/>
                </a:cubicBezTo>
                <a:close/>
              </a:path>
            </a:pathLst>
          </a:custGeom>
          <a:solidFill>
            <a:srgbClr val="2D6BB5">
              <a:alpha val="29803"/>
            </a:srgbClr>
          </a:solidFill>
          <a:ln>
            <a:noFill/>
          </a:ln>
          <a:effectLst>
            <a:outerShdw blurRad="50800" rotWithShape="0" algn="t" dir="5400000" dist="381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2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Align </a:t>
            </a:r>
            <a:r>
              <a:rPr lang="en-US" sz="3200">
                <a:solidFill>
                  <a:schemeClr val="lt1"/>
                </a:solidFill>
                <a:latin typeface="Courier New"/>
                <a:ea typeface="Courier New"/>
                <a:cs typeface="Courier New"/>
                <a:sym typeface="Courier New"/>
              </a:rPr>
              <a:t>x</a:t>
            </a:r>
            <a:r>
              <a:rPr lang="en-US" sz="3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: Move left or right until horizontal centers of robot and object are within acceptable pixels</a:t>
            </a:r>
            <a:r>
              <a:rPr lang="en-US" sz="3200">
                <a:solidFill>
                  <a:schemeClr val="lt1"/>
                </a:solidFill>
                <a:latin typeface="Courier New"/>
                <a:ea typeface="Courier New"/>
                <a:cs typeface="Courier New"/>
                <a:sym typeface="Courier New"/>
              </a:rPr>
              <a:t>.</a:t>
            </a:r>
            <a:endParaRPr/>
          </a:p>
        </p:txBody>
      </p:sp>
      <p:sp>
        <p:nvSpPr>
          <p:cNvPr id="801" name="Google Shape;801;p30"/>
          <p:cNvSpPr/>
          <p:nvPr/>
        </p:nvSpPr>
        <p:spPr>
          <a:xfrm>
            <a:off x="304800" y="3841395"/>
            <a:ext cx="17581584" cy="1499860"/>
          </a:xfrm>
          <a:custGeom>
            <a:rect b="b" l="l" r="r" t="t"/>
            <a:pathLst>
              <a:path extrusionOk="0" h="1499860" w="17886384">
                <a:moveTo>
                  <a:pt x="375787" y="0"/>
                </a:moveTo>
                <a:cubicBezTo>
                  <a:pt x="505500" y="0"/>
                  <a:pt x="619864" y="65721"/>
                  <a:pt x="687396" y="165681"/>
                </a:cubicBezTo>
                <a:lnTo>
                  <a:pt x="721767" y="229005"/>
                </a:lnTo>
                <a:lnTo>
                  <a:pt x="17674572" y="229005"/>
                </a:lnTo>
                <a:cubicBezTo>
                  <a:pt x="17791552" y="229005"/>
                  <a:pt x="17886384" y="323837"/>
                  <a:pt x="17886384" y="440818"/>
                </a:cubicBezTo>
                <a:lnTo>
                  <a:pt x="17886384" y="1288047"/>
                </a:lnTo>
                <a:cubicBezTo>
                  <a:pt x="17886384" y="1405028"/>
                  <a:pt x="17791552" y="1499860"/>
                  <a:pt x="17674572" y="1499860"/>
                </a:cubicBezTo>
                <a:lnTo>
                  <a:pt x="267396" y="1499860"/>
                </a:lnTo>
                <a:cubicBezTo>
                  <a:pt x="150415" y="1499860"/>
                  <a:pt x="55583" y="1405028"/>
                  <a:pt x="55583" y="1288047"/>
                </a:cubicBezTo>
                <a:lnTo>
                  <a:pt x="55583" y="570057"/>
                </a:lnTo>
                <a:lnTo>
                  <a:pt x="29532" y="522060"/>
                </a:lnTo>
                <a:cubicBezTo>
                  <a:pt x="10516" y="477102"/>
                  <a:pt x="0" y="427673"/>
                  <a:pt x="0" y="375787"/>
                </a:cubicBezTo>
                <a:cubicBezTo>
                  <a:pt x="0" y="168246"/>
                  <a:pt x="168246" y="0"/>
                  <a:pt x="375787" y="0"/>
                </a:cubicBezTo>
                <a:close/>
              </a:path>
            </a:pathLst>
          </a:custGeom>
          <a:solidFill>
            <a:srgbClr val="2D6BB5">
              <a:alpha val="29803"/>
            </a:srgbClr>
          </a:solidFill>
          <a:ln>
            <a:noFill/>
          </a:ln>
          <a:effectLst>
            <a:outerShdw blurRad="50800" rotWithShape="0" algn="t" dir="5400000" dist="381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Move forward until </a:t>
            </a:r>
            <a:r>
              <a:rPr lang="en-US" sz="3200">
                <a:solidFill>
                  <a:schemeClr val="lt1"/>
                </a:solidFill>
                <a:latin typeface="Courier New"/>
                <a:ea typeface="Courier New"/>
                <a:cs typeface="Courier New"/>
                <a:sym typeface="Courier New"/>
              </a:rPr>
              <a:t>robot_upper_y &lt;= object_lower_y - safety_margin.</a:t>
            </a:r>
            <a:endParaRPr sz="4400">
              <a:solidFill>
                <a:schemeClr val="lt1"/>
              </a:solidFill>
              <a:latin typeface="Courier New"/>
              <a:ea typeface="Courier New"/>
              <a:cs typeface="Courier New"/>
              <a:sym typeface="Courier New"/>
            </a:endParaRPr>
          </a:p>
        </p:txBody>
      </p:sp>
      <p:sp>
        <p:nvSpPr>
          <p:cNvPr id="802" name="Google Shape;802;p30"/>
          <p:cNvSpPr/>
          <p:nvPr/>
        </p:nvSpPr>
        <p:spPr>
          <a:xfrm>
            <a:off x="330189" y="5441788"/>
            <a:ext cx="17556194" cy="1487944"/>
          </a:xfrm>
          <a:custGeom>
            <a:rect b="b" l="l" r="r" t="t"/>
            <a:pathLst>
              <a:path extrusionOk="0" h="1487944" w="17860554">
                <a:moveTo>
                  <a:pt x="375787" y="0"/>
                </a:moveTo>
                <a:cubicBezTo>
                  <a:pt x="505500" y="0"/>
                  <a:pt x="619864" y="65721"/>
                  <a:pt x="687396" y="165681"/>
                </a:cubicBezTo>
                <a:lnTo>
                  <a:pt x="715299" y="217089"/>
                </a:lnTo>
                <a:lnTo>
                  <a:pt x="17648742" y="217089"/>
                </a:lnTo>
                <a:cubicBezTo>
                  <a:pt x="17765722" y="217089"/>
                  <a:pt x="17860554" y="311921"/>
                  <a:pt x="17860554" y="428902"/>
                </a:cubicBezTo>
                <a:lnTo>
                  <a:pt x="17860554" y="1276131"/>
                </a:lnTo>
                <a:cubicBezTo>
                  <a:pt x="17860554" y="1393112"/>
                  <a:pt x="17765722" y="1487944"/>
                  <a:pt x="17648742" y="1487944"/>
                </a:cubicBezTo>
                <a:lnTo>
                  <a:pt x="241566" y="1487944"/>
                </a:lnTo>
                <a:cubicBezTo>
                  <a:pt x="124585" y="1487944"/>
                  <a:pt x="29753" y="1393112"/>
                  <a:pt x="29753" y="1276131"/>
                </a:cubicBezTo>
                <a:lnTo>
                  <a:pt x="29753" y="522469"/>
                </a:lnTo>
                <a:lnTo>
                  <a:pt x="29531" y="522060"/>
                </a:lnTo>
                <a:cubicBezTo>
                  <a:pt x="10516" y="477102"/>
                  <a:pt x="0" y="427673"/>
                  <a:pt x="0" y="375787"/>
                </a:cubicBezTo>
                <a:cubicBezTo>
                  <a:pt x="0" y="168246"/>
                  <a:pt x="168246" y="0"/>
                  <a:pt x="375787" y="0"/>
                </a:cubicBezTo>
                <a:close/>
              </a:path>
            </a:pathLst>
          </a:custGeom>
          <a:solidFill>
            <a:srgbClr val="2D6BB5">
              <a:alpha val="29803"/>
            </a:srgbClr>
          </a:solidFill>
          <a:ln>
            <a:noFill/>
          </a:ln>
          <a:effectLst>
            <a:outerShdw blurRad="50800" rotWithShape="0" algn="t" dir="5400000" dist="381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Execute Pickup Sequence.</a:t>
            </a:r>
            <a:endParaRPr/>
          </a:p>
        </p:txBody>
      </p:sp>
      <p:sp>
        <p:nvSpPr>
          <p:cNvPr id="803" name="Google Shape;803;p30"/>
          <p:cNvSpPr txBox="1"/>
          <p:nvPr/>
        </p:nvSpPr>
        <p:spPr>
          <a:xfrm>
            <a:off x="-7227084" y="2198440"/>
            <a:ext cx="15913884" cy="492443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3200">
                <a:solidFill>
                  <a:schemeClr val="lt1"/>
                </a:solidFill>
                <a:latin typeface="Arial Black"/>
                <a:ea typeface="Arial Black"/>
                <a:cs typeface="Arial Black"/>
                <a:sym typeface="Arial Black"/>
              </a:rPr>
              <a:t>1.</a:t>
            </a:r>
            <a:endParaRPr/>
          </a:p>
        </p:txBody>
      </p:sp>
      <p:sp>
        <p:nvSpPr>
          <p:cNvPr id="804" name="Google Shape;804;p30"/>
          <p:cNvSpPr txBox="1"/>
          <p:nvPr/>
        </p:nvSpPr>
        <p:spPr>
          <a:xfrm>
            <a:off x="-7227084" y="3929590"/>
            <a:ext cx="15913884" cy="492443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3200">
                <a:solidFill>
                  <a:schemeClr val="lt1"/>
                </a:solidFill>
                <a:latin typeface="Arial Black"/>
                <a:ea typeface="Arial Black"/>
                <a:cs typeface="Arial Black"/>
                <a:sym typeface="Arial Black"/>
              </a:rPr>
              <a:t>2.</a:t>
            </a:r>
            <a:endParaRPr/>
          </a:p>
        </p:txBody>
      </p:sp>
      <p:sp>
        <p:nvSpPr>
          <p:cNvPr id="805" name="Google Shape;805;p30"/>
          <p:cNvSpPr txBox="1"/>
          <p:nvPr/>
        </p:nvSpPr>
        <p:spPr>
          <a:xfrm>
            <a:off x="-7227084" y="5527101"/>
            <a:ext cx="15913884" cy="492443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3200">
                <a:solidFill>
                  <a:schemeClr val="lt1"/>
                </a:solidFill>
                <a:latin typeface="Arial Black"/>
                <a:ea typeface="Arial Black"/>
                <a:cs typeface="Arial Black"/>
                <a:sym typeface="Arial Black"/>
              </a:rPr>
              <a:t>3.</a:t>
            </a:r>
            <a:endParaRPr/>
          </a:p>
        </p:txBody>
      </p:sp>
      <p:sp>
        <p:nvSpPr>
          <p:cNvPr id="806" name="Google Shape;806;p30"/>
          <p:cNvSpPr/>
          <p:nvPr/>
        </p:nvSpPr>
        <p:spPr>
          <a:xfrm rot="10800000">
            <a:off x="-3820262" y="282027"/>
            <a:ext cx="9459062" cy="772055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07" name="Google Shape;807;p30"/>
          <p:cNvSpPr txBox="1"/>
          <p:nvPr/>
        </p:nvSpPr>
        <p:spPr>
          <a:xfrm>
            <a:off x="-1795626" y="210895"/>
            <a:ext cx="21879252" cy="1661993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6000">
                <a:solidFill>
                  <a:schemeClr val="dk1"/>
                </a:solidFill>
                <a:latin typeface="Arial Black"/>
                <a:ea typeface="Arial Black"/>
                <a:cs typeface="Arial Black"/>
                <a:sym typeface="Arial Black"/>
              </a:rPr>
              <a:t>Robot Below Object </a:t>
            </a:r>
            <a:endParaRPr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(object_upper_y &lt; robot_lower_y - safety_margin)</a:t>
            </a:r>
            <a:endParaRPr sz="5400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</p:txBody>
      </p:sp>
      <p:sp>
        <p:nvSpPr>
          <p:cNvPr id="808" name="Google Shape;808;p30"/>
          <p:cNvSpPr/>
          <p:nvPr/>
        </p:nvSpPr>
        <p:spPr>
          <a:xfrm>
            <a:off x="383664" y="1109401"/>
            <a:ext cx="17558573" cy="818805"/>
          </a:xfrm>
          <a:prstGeom prst="roundRect">
            <a:avLst>
              <a:gd fmla="val 16667" name="adj"/>
            </a:avLst>
          </a:prstGeom>
          <a:solidFill>
            <a:schemeClr val="lt1">
              <a:alpha val="14901"/>
            </a:scheme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09" name="Google Shape;809;p30"/>
          <p:cNvSpPr/>
          <p:nvPr/>
        </p:nvSpPr>
        <p:spPr>
          <a:xfrm>
            <a:off x="2057400" y="2777509"/>
            <a:ext cx="304800" cy="414906"/>
          </a:xfrm>
          <a:prstGeom prst="roundRect">
            <a:avLst>
              <a:gd fmla="val 16667" name="adj"/>
            </a:avLst>
          </a:prstGeom>
          <a:solidFill>
            <a:srgbClr val="244061">
              <a:alpha val="14901"/>
            </a:srgb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10" name="Google Shape;810;p30"/>
          <p:cNvSpPr/>
          <p:nvPr/>
        </p:nvSpPr>
        <p:spPr>
          <a:xfrm>
            <a:off x="5562600" y="4409592"/>
            <a:ext cx="11695237" cy="575968"/>
          </a:xfrm>
          <a:prstGeom prst="roundRect">
            <a:avLst>
              <a:gd fmla="val 16667" name="adj"/>
            </a:avLst>
          </a:prstGeom>
          <a:solidFill>
            <a:schemeClr val="lt1">
              <a:alpha val="14901"/>
            </a:scheme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15" name="Shape 8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6" name="Google Shape;816;p31"/>
          <p:cNvSpPr/>
          <p:nvPr/>
        </p:nvSpPr>
        <p:spPr>
          <a:xfrm rot="6990134">
            <a:off x="-7509942" y="-4347988"/>
            <a:ext cx="33254098" cy="33254098"/>
          </a:xfrm>
          <a:prstGeom prst="flowChartConnector">
            <a:avLst/>
          </a:prstGeom>
          <a:solidFill>
            <a:srgbClr val="538CD5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17" name="Google Shape;817;p31"/>
          <p:cNvSpPr/>
          <p:nvPr/>
        </p:nvSpPr>
        <p:spPr>
          <a:xfrm rot="2273145">
            <a:off x="-803516" y="-547610"/>
            <a:ext cx="1538085" cy="1538085"/>
          </a:xfrm>
          <a:prstGeom prst="flowChartConnector">
            <a:avLst/>
          </a:prstGeom>
          <a:solidFill>
            <a:srgbClr val="538CD5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18" name="Google Shape;818;p31"/>
          <p:cNvSpPr/>
          <p:nvPr/>
        </p:nvSpPr>
        <p:spPr>
          <a:xfrm rot="2273145">
            <a:off x="821386" y="-2347060"/>
            <a:ext cx="3286873" cy="3286873"/>
          </a:xfrm>
          <a:prstGeom prst="flowChartConnector">
            <a:avLst/>
          </a:prstGeom>
          <a:solidFill>
            <a:srgbClr val="538CD5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19" name="Google Shape;819;p31"/>
          <p:cNvSpPr/>
          <p:nvPr/>
        </p:nvSpPr>
        <p:spPr>
          <a:xfrm rot="2273145">
            <a:off x="56882" y="1475208"/>
            <a:ext cx="535566" cy="535566"/>
          </a:xfrm>
          <a:prstGeom prst="flowChartConnector">
            <a:avLst/>
          </a:prstGeom>
          <a:solidFill>
            <a:srgbClr val="538CD5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20" name="Google Shape;820;p31"/>
          <p:cNvSpPr/>
          <p:nvPr/>
        </p:nvSpPr>
        <p:spPr>
          <a:xfrm rot="6990134">
            <a:off x="-8506508" y="-2498181"/>
            <a:ext cx="35247230" cy="35247230"/>
          </a:xfrm>
          <a:prstGeom prst="flowChartConnector">
            <a:avLst/>
          </a:prstGeom>
          <a:solidFill>
            <a:srgbClr val="2D6BB5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2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21" name="Google Shape;821;p31"/>
          <p:cNvSpPr/>
          <p:nvPr/>
        </p:nvSpPr>
        <p:spPr>
          <a:xfrm>
            <a:off x="14400784" y="-889775"/>
            <a:ext cx="21391924" cy="21391924"/>
          </a:xfrm>
          <a:prstGeom prst="ellipse">
            <a:avLst/>
          </a:prstGeom>
          <a:solidFill>
            <a:srgbClr val="366092"/>
          </a:solidFill>
          <a:ln>
            <a:noFill/>
          </a:ln>
          <a:effectLst>
            <a:outerShdw blurRad="152400" sx="102000" rotWithShape="0" algn="ctr" sy="1020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72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22" name="Google Shape;822;p31"/>
          <p:cNvSpPr/>
          <p:nvPr/>
        </p:nvSpPr>
        <p:spPr>
          <a:xfrm>
            <a:off x="16073057" y="6642586"/>
            <a:ext cx="4429885" cy="2194242"/>
          </a:xfrm>
          <a:prstGeom prst="leftArrow">
            <a:avLst>
              <a:gd fmla="val 50000" name="adj1"/>
              <a:gd fmla="val 50000" name="adj2"/>
            </a:avLst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23" name="Google Shape;823;p31"/>
          <p:cNvSpPr/>
          <p:nvPr/>
        </p:nvSpPr>
        <p:spPr>
          <a:xfrm>
            <a:off x="-17678400" y="-889775"/>
            <a:ext cx="21391924" cy="21391924"/>
          </a:xfrm>
          <a:prstGeom prst="ellipse">
            <a:avLst/>
          </a:prstGeom>
          <a:solidFill>
            <a:srgbClr val="558ED5"/>
          </a:solidFill>
          <a:ln>
            <a:noFill/>
          </a:ln>
          <a:effectLst>
            <a:outerShdw blurRad="152400" sx="102000" rotWithShape="0" algn="ctr" sy="1020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24" name="Google Shape;824;p31"/>
          <p:cNvSpPr/>
          <p:nvPr/>
        </p:nvSpPr>
        <p:spPr>
          <a:xfrm rot="6990134">
            <a:off x="2844717" y="8883524"/>
            <a:ext cx="12544780" cy="12544780"/>
          </a:xfrm>
          <a:prstGeom prst="flowChartConnector">
            <a:avLst/>
          </a:prstGeom>
          <a:solidFill>
            <a:srgbClr val="1E497C"/>
          </a:solidFill>
          <a:ln>
            <a:noFill/>
          </a:ln>
          <a:effectLst>
            <a:outerShdw blurRad="50800" rotWithShape="0" dir="16200000" dist="381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2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25" name="Google Shape;825;p31"/>
          <p:cNvSpPr txBox="1"/>
          <p:nvPr/>
        </p:nvSpPr>
        <p:spPr>
          <a:xfrm>
            <a:off x="1068065" y="9182100"/>
            <a:ext cx="16189772" cy="110799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7200">
                <a:solidFill>
                  <a:schemeClr val="lt1"/>
                </a:solidFill>
                <a:latin typeface="Arial Black"/>
                <a:ea typeface="Arial Black"/>
                <a:cs typeface="Arial Black"/>
                <a:sym typeface="Arial Black"/>
              </a:rPr>
              <a:t>C</a:t>
            </a:r>
            <a:endParaRPr/>
          </a:p>
        </p:txBody>
      </p:sp>
      <p:sp>
        <p:nvSpPr>
          <p:cNvPr id="826" name="Google Shape;826;p31"/>
          <p:cNvSpPr/>
          <p:nvPr/>
        </p:nvSpPr>
        <p:spPr>
          <a:xfrm rot="10800000">
            <a:off x="-2178321" y="6642586"/>
            <a:ext cx="4429885" cy="2194242"/>
          </a:xfrm>
          <a:prstGeom prst="leftArrow">
            <a:avLst>
              <a:gd fmla="val 50000" name="adj1"/>
              <a:gd fmla="val 50000" name="adj2"/>
            </a:avLst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27" name="Google Shape;827;p31"/>
          <p:cNvSpPr/>
          <p:nvPr/>
        </p:nvSpPr>
        <p:spPr>
          <a:xfrm rot="-5400000">
            <a:off x="539430" y="-4230556"/>
            <a:ext cx="9459062" cy="772055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28" name="Google Shape;828;p31"/>
          <p:cNvSpPr txBox="1"/>
          <p:nvPr/>
        </p:nvSpPr>
        <p:spPr>
          <a:xfrm>
            <a:off x="-1795626" y="210895"/>
            <a:ext cx="21879252" cy="15696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5400">
                <a:solidFill>
                  <a:schemeClr val="dk1"/>
                </a:solidFill>
                <a:latin typeface="Arial Black"/>
                <a:ea typeface="Arial Black"/>
                <a:cs typeface="Arial Black"/>
                <a:sym typeface="Arial Black"/>
              </a:rPr>
              <a:t>Robot Next To Object</a:t>
            </a:r>
            <a:endParaRPr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4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(|robot_center_y - object_center_y| &lt;= margin)</a:t>
            </a:r>
            <a:endParaRPr sz="4800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</p:txBody>
      </p:sp>
      <p:sp>
        <p:nvSpPr>
          <p:cNvPr id="829" name="Google Shape;829;p31"/>
          <p:cNvSpPr/>
          <p:nvPr/>
        </p:nvSpPr>
        <p:spPr>
          <a:xfrm>
            <a:off x="700452" y="1057638"/>
            <a:ext cx="16828869" cy="818805"/>
          </a:xfrm>
          <a:prstGeom prst="roundRect">
            <a:avLst>
              <a:gd fmla="val 16667" name="adj"/>
            </a:avLst>
          </a:prstGeom>
          <a:solidFill>
            <a:schemeClr val="lt1">
              <a:alpha val="14901"/>
            </a:scheme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30" name="Google Shape;830;p31"/>
          <p:cNvSpPr/>
          <p:nvPr/>
        </p:nvSpPr>
        <p:spPr>
          <a:xfrm>
            <a:off x="22950933" y="2646323"/>
            <a:ext cx="14269676" cy="6599888"/>
          </a:xfrm>
          <a:prstGeom prst="roundRect">
            <a:avLst>
              <a:gd fmla="val 16667" name="adj"/>
            </a:avLst>
          </a:prstGeom>
          <a:solidFill>
            <a:srgbClr val="366092"/>
          </a:solidFill>
          <a:ln>
            <a:noFill/>
          </a:ln>
          <a:effectLst>
            <a:outerShdw blurRad="152400" sx="101000" rotWithShape="0" algn="ctr" sy="1010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40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31" name="Google Shape;831;p31"/>
          <p:cNvSpPr txBox="1"/>
          <p:nvPr/>
        </p:nvSpPr>
        <p:spPr>
          <a:xfrm>
            <a:off x="23199809" y="4148545"/>
            <a:ext cx="14554200" cy="397031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-571500" lvl="0" marL="571500" marR="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Arial"/>
              <a:buChar char="•"/>
            </a:pPr>
            <a:r>
              <a:rPr lang="en-US" sz="36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Move left until distance between robot and object is acceptable</a:t>
            </a:r>
            <a:endParaRPr/>
          </a:p>
          <a:p>
            <a:pPr indent="-571500" lvl="0" marL="571500" marR="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Arial"/>
              <a:buChar char="•"/>
            </a:pPr>
            <a:r>
              <a:rPr lang="en-US" sz="36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Move backward until </a:t>
            </a:r>
            <a:r>
              <a:rPr lang="en-US" sz="3600">
                <a:solidFill>
                  <a:schemeClr val="lt1"/>
                </a:solidFill>
                <a:latin typeface="Courier New"/>
                <a:ea typeface="Courier New"/>
                <a:cs typeface="Courier New"/>
                <a:sym typeface="Courier New"/>
              </a:rPr>
              <a:t>robot_upper_y &lt; object_lower_y - safety_margin. </a:t>
            </a:r>
            <a:endParaRPr sz="36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571500" lvl="0" marL="571500" marR="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Arial"/>
              <a:buChar char="•"/>
            </a:pPr>
            <a:r>
              <a:rPr lang="en-US" sz="36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Dynamically align horizontal centers. </a:t>
            </a:r>
            <a:endParaRPr/>
          </a:p>
          <a:p>
            <a:pPr indent="-571500" lvl="0" marL="571500" marR="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Arial"/>
              <a:buChar char="•"/>
            </a:pPr>
            <a:r>
              <a:rPr lang="en-US" sz="36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Move forward until </a:t>
            </a:r>
            <a:r>
              <a:rPr lang="en-US" sz="3600">
                <a:solidFill>
                  <a:schemeClr val="lt1"/>
                </a:solidFill>
                <a:latin typeface="Courier New"/>
                <a:ea typeface="Courier New"/>
                <a:cs typeface="Courier New"/>
                <a:sym typeface="Courier New"/>
              </a:rPr>
              <a:t>robot_upper_y &lt; object_lower_y -  safety_margin.</a:t>
            </a:r>
            <a:endParaRPr sz="36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571500" lvl="0" marL="571500" marR="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Arial"/>
              <a:buChar char="•"/>
            </a:pPr>
            <a:r>
              <a:rPr lang="en-US" sz="36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Execute </a:t>
            </a:r>
            <a:r>
              <a:rPr b="1" lang="en-US" sz="36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Pickup Sequence.</a:t>
            </a:r>
            <a:endParaRPr sz="3600">
              <a:solidFill>
                <a:schemeClr val="lt1"/>
              </a:solidFill>
              <a:latin typeface="Courier New"/>
              <a:ea typeface="Courier New"/>
              <a:cs typeface="Courier New"/>
              <a:sym typeface="Courier New"/>
            </a:endParaRPr>
          </a:p>
        </p:txBody>
      </p:sp>
      <p:sp>
        <p:nvSpPr>
          <p:cNvPr id="832" name="Google Shape;832;p31"/>
          <p:cNvSpPr/>
          <p:nvPr/>
        </p:nvSpPr>
        <p:spPr>
          <a:xfrm>
            <a:off x="23844129" y="5323578"/>
            <a:ext cx="3839066" cy="584462"/>
          </a:xfrm>
          <a:prstGeom prst="roundRect">
            <a:avLst>
              <a:gd fmla="val 16667" name="adj"/>
            </a:avLst>
          </a:prstGeom>
          <a:solidFill>
            <a:srgbClr val="244061">
              <a:alpha val="14901"/>
            </a:srgb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33" name="Google Shape;833;p31"/>
          <p:cNvSpPr/>
          <p:nvPr/>
        </p:nvSpPr>
        <p:spPr>
          <a:xfrm>
            <a:off x="27690451" y="6410005"/>
            <a:ext cx="9076279" cy="622430"/>
          </a:xfrm>
          <a:prstGeom prst="roundRect">
            <a:avLst>
              <a:gd fmla="val 16667" name="adj"/>
            </a:avLst>
          </a:prstGeom>
          <a:solidFill>
            <a:srgbClr val="244061">
              <a:alpha val="14901"/>
            </a:srgb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34" name="Google Shape;834;p31"/>
          <p:cNvSpPr/>
          <p:nvPr/>
        </p:nvSpPr>
        <p:spPr>
          <a:xfrm>
            <a:off x="28111237" y="4701148"/>
            <a:ext cx="8925407" cy="622430"/>
          </a:xfrm>
          <a:prstGeom prst="roundRect">
            <a:avLst>
              <a:gd fmla="val 16667" name="adj"/>
            </a:avLst>
          </a:prstGeom>
          <a:solidFill>
            <a:srgbClr val="244061">
              <a:alpha val="14901"/>
            </a:srgb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35" name="Google Shape;835;p31"/>
          <p:cNvSpPr/>
          <p:nvPr/>
        </p:nvSpPr>
        <p:spPr>
          <a:xfrm>
            <a:off x="23834984" y="6869938"/>
            <a:ext cx="3839066" cy="622430"/>
          </a:xfrm>
          <a:prstGeom prst="roundRect">
            <a:avLst>
              <a:gd fmla="val 16667" name="adj"/>
            </a:avLst>
          </a:prstGeom>
          <a:solidFill>
            <a:srgbClr val="244061">
              <a:alpha val="14901"/>
            </a:srgb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40" name="Shape 8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1" name="Google Shape;841;p32"/>
          <p:cNvSpPr/>
          <p:nvPr/>
        </p:nvSpPr>
        <p:spPr>
          <a:xfrm rot="6990134">
            <a:off x="-7509942" y="-4347988"/>
            <a:ext cx="33254098" cy="33254098"/>
          </a:xfrm>
          <a:prstGeom prst="flowChartConnector">
            <a:avLst/>
          </a:prstGeom>
          <a:solidFill>
            <a:srgbClr val="538CD5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42" name="Google Shape;842;p32"/>
          <p:cNvSpPr/>
          <p:nvPr/>
        </p:nvSpPr>
        <p:spPr>
          <a:xfrm rot="2273145">
            <a:off x="-803516" y="-547610"/>
            <a:ext cx="1538085" cy="1538085"/>
          </a:xfrm>
          <a:prstGeom prst="flowChartConnector">
            <a:avLst/>
          </a:prstGeom>
          <a:solidFill>
            <a:srgbClr val="538CD5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43" name="Google Shape;843;p32"/>
          <p:cNvSpPr/>
          <p:nvPr/>
        </p:nvSpPr>
        <p:spPr>
          <a:xfrm rot="2273145">
            <a:off x="821386" y="-2347060"/>
            <a:ext cx="3286873" cy="3286873"/>
          </a:xfrm>
          <a:prstGeom prst="flowChartConnector">
            <a:avLst/>
          </a:prstGeom>
          <a:solidFill>
            <a:srgbClr val="538CD5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44" name="Google Shape;844;p32"/>
          <p:cNvSpPr/>
          <p:nvPr/>
        </p:nvSpPr>
        <p:spPr>
          <a:xfrm rot="2273145">
            <a:off x="56882" y="1475208"/>
            <a:ext cx="535566" cy="535566"/>
          </a:xfrm>
          <a:prstGeom prst="flowChartConnector">
            <a:avLst/>
          </a:prstGeom>
          <a:solidFill>
            <a:srgbClr val="538CD5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45" name="Google Shape;845;p32"/>
          <p:cNvSpPr/>
          <p:nvPr/>
        </p:nvSpPr>
        <p:spPr>
          <a:xfrm rot="6990134">
            <a:off x="-8506508" y="-2498181"/>
            <a:ext cx="35247230" cy="35247230"/>
          </a:xfrm>
          <a:prstGeom prst="flowChartConnector">
            <a:avLst/>
          </a:prstGeom>
          <a:solidFill>
            <a:srgbClr val="2D6BB5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2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46" name="Google Shape;846;p32"/>
          <p:cNvSpPr/>
          <p:nvPr/>
        </p:nvSpPr>
        <p:spPr>
          <a:xfrm>
            <a:off x="-11353800" y="-26644359"/>
            <a:ext cx="72901092" cy="72901092"/>
          </a:xfrm>
          <a:prstGeom prst="ellipse">
            <a:avLst/>
          </a:prstGeom>
          <a:solidFill>
            <a:srgbClr val="36609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72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47" name="Google Shape;847;p32"/>
          <p:cNvSpPr/>
          <p:nvPr/>
        </p:nvSpPr>
        <p:spPr>
          <a:xfrm rot="6990134">
            <a:off x="2844717" y="8883524"/>
            <a:ext cx="12544780" cy="12544780"/>
          </a:xfrm>
          <a:prstGeom prst="flowChartConnector">
            <a:avLst/>
          </a:prstGeom>
          <a:solidFill>
            <a:srgbClr val="1E497C"/>
          </a:solidFill>
          <a:ln>
            <a:noFill/>
          </a:ln>
          <a:effectLst>
            <a:outerShdw blurRad="50800" rotWithShape="0" dir="16200000" dist="381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2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48" name="Google Shape;848;p32"/>
          <p:cNvSpPr txBox="1"/>
          <p:nvPr/>
        </p:nvSpPr>
        <p:spPr>
          <a:xfrm>
            <a:off x="1068065" y="9182100"/>
            <a:ext cx="16189772" cy="110799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7200">
                <a:solidFill>
                  <a:schemeClr val="lt1"/>
                </a:solidFill>
                <a:latin typeface="Arial Black"/>
                <a:ea typeface="Arial Black"/>
                <a:cs typeface="Arial Black"/>
                <a:sym typeface="Arial Black"/>
              </a:rPr>
              <a:t>C</a:t>
            </a:r>
            <a:endParaRPr/>
          </a:p>
        </p:txBody>
      </p:sp>
      <p:sp>
        <p:nvSpPr>
          <p:cNvPr id="849" name="Google Shape;849;p32"/>
          <p:cNvSpPr/>
          <p:nvPr/>
        </p:nvSpPr>
        <p:spPr>
          <a:xfrm>
            <a:off x="3713524" y="2095500"/>
            <a:ext cx="14269676" cy="6599888"/>
          </a:xfrm>
          <a:prstGeom prst="roundRect">
            <a:avLst>
              <a:gd fmla="val 16667" name="adj"/>
            </a:avLst>
          </a:prstGeom>
          <a:solidFill>
            <a:srgbClr val="366092"/>
          </a:solidFill>
          <a:ln>
            <a:noFill/>
          </a:ln>
          <a:effectLst>
            <a:outerShdw blurRad="152400" sx="101000" rotWithShape="0" algn="ctr" sy="1010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40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50" name="Google Shape;850;p32"/>
          <p:cNvSpPr/>
          <p:nvPr/>
        </p:nvSpPr>
        <p:spPr>
          <a:xfrm>
            <a:off x="-17678400" y="-889775"/>
            <a:ext cx="21391924" cy="21391924"/>
          </a:xfrm>
          <a:prstGeom prst="ellipse">
            <a:avLst/>
          </a:prstGeom>
          <a:solidFill>
            <a:srgbClr val="558ED5"/>
          </a:solidFill>
          <a:ln>
            <a:noFill/>
          </a:ln>
          <a:effectLst>
            <a:outerShdw blurRad="152400" sx="102000" rotWithShape="0" algn="ctr" sy="1020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51" name="Google Shape;851;p32"/>
          <p:cNvSpPr/>
          <p:nvPr/>
        </p:nvSpPr>
        <p:spPr>
          <a:xfrm rot="10800000">
            <a:off x="-2178321" y="6642586"/>
            <a:ext cx="4429885" cy="2194242"/>
          </a:xfrm>
          <a:prstGeom prst="leftArrow">
            <a:avLst>
              <a:gd fmla="val 50000" name="adj1"/>
              <a:gd fmla="val 50000" name="adj2"/>
            </a:avLst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52" name="Google Shape;852;p32"/>
          <p:cNvSpPr txBox="1"/>
          <p:nvPr/>
        </p:nvSpPr>
        <p:spPr>
          <a:xfrm>
            <a:off x="3962400" y="2619546"/>
            <a:ext cx="39600554" cy="83099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4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If object is to the right within 100 pixels:</a:t>
            </a:r>
            <a:endParaRPr/>
          </a:p>
        </p:txBody>
      </p:sp>
      <p:sp>
        <p:nvSpPr>
          <p:cNvPr id="853" name="Google Shape;853;p32"/>
          <p:cNvSpPr txBox="1"/>
          <p:nvPr/>
        </p:nvSpPr>
        <p:spPr>
          <a:xfrm>
            <a:off x="3962400" y="3597722"/>
            <a:ext cx="14554200" cy="397031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-571500" lvl="0" marL="571500" marR="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Arial"/>
              <a:buChar char="•"/>
            </a:pPr>
            <a:r>
              <a:rPr lang="en-US" sz="36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Move left until distance between robot and object is acceptable</a:t>
            </a:r>
            <a:endParaRPr/>
          </a:p>
          <a:p>
            <a:pPr indent="-571500" lvl="0" marL="571500" marR="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Arial"/>
              <a:buChar char="•"/>
            </a:pPr>
            <a:r>
              <a:rPr lang="en-US" sz="36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Move backward until </a:t>
            </a:r>
            <a:r>
              <a:rPr lang="en-US" sz="3600">
                <a:solidFill>
                  <a:schemeClr val="lt1"/>
                </a:solidFill>
                <a:latin typeface="Courier New"/>
                <a:ea typeface="Courier New"/>
                <a:cs typeface="Courier New"/>
                <a:sym typeface="Courier New"/>
              </a:rPr>
              <a:t>robot_upper_y &lt; object_lower_y - safety_margin. </a:t>
            </a:r>
            <a:endParaRPr sz="36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571500" lvl="0" marL="571500" marR="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Arial"/>
              <a:buChar char="•"/>
            </a:pPr>
            <a:r>
              <a:rPr lang="en-US" sz="36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Dynamically align horizontal centers. </a:t>
            </a:r>
            <a:endParaRPr/>
          </a:p>
          <a:p>
            <a:pPr indent="-571500" lvl="0" marL="571500" marR="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Arial"/>
              <a:buChar char="•"/>
            </a:pPr>
            <a:r>
              <a:rPr lang="en-US" sz="36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Move forward until </a:t>
            </a:r>
            <a:r>
              <a:rPr lang="en-US" sz="3600">
                <a:solidFill>
                  <a:schemeClr val="lt1"/>
                </a:solidFill>
                <a:latin typeface="Courier New"/>
                <a:ea typeface="Courier New"/>
                <a:cs typeface="Courier New"/>
                <a:sym typeface="Courier New"/>
              </a:rPr>
              <a:t>robot_upper_y &lt; object_lower_y -  safety_margin.</a:t>
            </a:r>
            <a:endParaRPr sz="36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571500" lvl="0" marL="571500" marR="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Arial"/>
              <a:buChar char="•"/>
            </a:pPr>
            <a:r>
              <a:rPr lang="en-US" sz="36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Execute </a:t>
            </a:r>
            <a:r>
              <a:rPr b="1" lang="en-US" sz="36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Pickup Sequence.</a:t>
            </a:r>
            <a:endParaRPr sz="3600">
              <a:solidFill>
                <a:schemeClr val="lt1"/>
              </a:solidFill>
              <a:latin typeface="Courier New"/>
              <a:ea typeface="Courier New"/>
              <a:cs typeface="Courier New"/>
              <a:sym typeface="Courier New"/>
            </a:endParaRPr>
          </a:p>
        </p:txBody>
      </p:sp>
      <p:sp>
        <p:nvSpPr>
          <p:cNvPr id="854" name="Google Shape;854;p32"/>
          <p:cNvSpPr/>
          <p:nvPr/>
        </p:nvSpPr>
        <p:spPr>
          <a:xfrm>
            <a:off x="-19126200" y="2000066"/>
            <a:ext cx="17282748" cy="6599888"/>
          </a:xfrm>
          <a:prstGeom prst="roundRect">
            <a:avLst>
              <a:gd fmla="val 16667" name="adj"/>
            </a:avLst>
          </a:prstGeom>
          <a:solidFill>
            <a:srgbClr val="558ED5"/>
          </a:solidFill>
          <a:ln>
            <a:noFill/>
          </a:ln>
          <a:effectLst>
            <a:outerShdw blurRad="152400" sx="101000" rotWithShape="0" algn="ctr" sy="1010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40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55" name="Google Shape;855;p32"/>
          <p:cNvSpPr txBox="1"/>
          <p:nvPr/>
        </p:nvSpPr>
        <p:spPr>
          <a:xfrm>
            <a:off x="-18478730" y="2431929"/>
            <a:ext cx="39600554" cy="83099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4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If object is to the left within margin:</a:t>
            </a:r>
            <a:endParaRPr/>
          </a:p>
        </p:txBody>
      </p:sp>
      <p:sp>
        <p:nvSpPr>
          <p:cNvPr id="856" name="Google Shape;856;p32"/>
          <p:cNvSpPr txBox="1"/>
          <p:nvPr/>
        </p:nvSpPr>
        <p:spPr>
          <a:xfrm>
            <a:off x="-18553308" y="3543300"/>
            <a:ext cx="16824428" cy="397031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-571500" lvl="0" marL="571500" marR="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Arial"/>
              <a:buChar char="•"/>
            </a:pPr>
            <a:r>
              <a:rPr lang="en-US" sz="36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Move right until distance between robot and object is acceptable</a:t>
            </a:r>
            <a:r>
              <a:rPr lang="en-US" sz="3600">
                <a:solidFill>
                  <a:schemeClr val="lt1"/>
                </a:solidFill>
                <a:latin typeface="Courier New"/>
                <a:ea typeface="Courier New"/>
                <a:cs typeface="Courier New"/>
                <a:sym typeface="Courier New"/>
              </a:rPr>
              <a:t>. </a:t>
            </a:r>
            <a:endParaRPr sz="36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571500" lvl="0" marL="571500" marR="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Arial"/>
              <a:buChar char="•"/>
            </a:pPr>
            <a:r>
              <a:rPr lang="en-US" sz="36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Move backward until </a:t>
            </a:r>
            <a:r>
              <a:rPr lang="en-US" sz="3600">
                <a:solidFill>
                  <a:schemeClr val="lt1"/>
                </a:solidFill>
                <a:latin typeface="Courier New"/>
                <a:ea typeface="Courier New"/>
                <a:cs typeface="Courier New"/>
                <a:sym typeface="Courier New"/>
              </a:rPr>
              <a:t>robot_upper_y &lt; object_lower_y - safety_margin. </a:t>
            </a:r>
            <a:endParaRPr sz="36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571500" lvl="0" marL="571500" marR="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Arial"/>
              <a:buChar char="•"/>
            </a:pPr>
            <a:r>
              <a:rPr lang="en-US" sz="36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Dynamically align horizontal centers. </a:t>
            </a:r>
            <a:endParaRPr/>
          </a:p>
          <a:p>
            <a:pPr indent="-571500" lvl="0" marL="571500" marR="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Arial"/>
              <a:buChar char="•"/>
            </a:pPr>
            <a:r>
              <a:rPr lang="en-US" sz="36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Move forward until </a:t>
            </a:r>
            <a:r>
              <a:rPr lang="en-US" sz="3600">
                <a:solidFill>
                  <a:schemeClr val="lt1"/>
                </a:solidFill>
                <a:latin typeface="Courier New"/>
                <a:ea typeface="Courier New"/>
                <a:cs typeface="Courier New"/>
                <a:sym typeface="Courier New"/>
              </a:rPr>
              <a:t>robot_upper_y &lt; object_lower_y - safety_margin.</a:t>
            </a:r>
            <a:endParaRPr sz="36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571500" lvl="0" marL="571500" marR="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Arial"/>
              <a:buChar char="•"/>
            </a:pPr>
            <a:r>
              <a:rPr lang="en-US" sz="36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Execute </a:t>
            </a:r>
            <a:r>
              <a:rPr b="1" lang="en-US" sz="36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Pickup Sequence.</a:t>
            </a:r>
            <a:endParaRPr sz="3600">
              <a:solidFill>
                <a:schemeClr val="lt1"/>
              </a:solidFill>
              <a:latin typeface="Courier New"/>
              <a:ea typeface="Courier New"/>
              <a:cs typeface="Courier New"/>
              <a:sym typeface="Courier New"/>
            </a:endParaRPr>
          </a:p>
        </p:txBody>
      </p:sp>
      <p:sp>
        <p:nvSpPr>
          <p:cNvPr id="857" name="Google Shape;857;p32"/>
          <p:cNvSpPr/>
          <p:nvPr/>
        </p:nvSpPr>
        <p:spPr>
          <a:xfrm rot="10800000">
            <a:off x="-8239862" y="223669"/>
            <a:ext cx="13878662" cy="772055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58" name="Google Shape;858;p32"/>
          <p:cNvSpPr/>
          <p:nvPr/>
        </p:nvSpPr>
        <p:spPr>
          <a:xfrm>
            <a:off x="4606720" y="4772755"/>
            <a:ext cx="3839066" cy="584462"/>
          </a:xfrm>
          <a:prstGeom prst="roundRect">
            <a:avLst>
              <a:gd fmla="val 16667" name="adj"/>
            </a:avLst>
          </a:prstGeom>
          <a:solidFill>
            <a:schemeClr val="lt1">
              <a:alpha val="14901"/>
            </a:scheme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59" name="Google Shape;859;p32"/>
          <p:cNvSpPr/>
          <p:nvPr/>
        </p:nvSpPr>
        <p:spPr>
          <a:xfrm>
            <a:off x="8453042" y="5859182"/>
            <a:ext cx="9076279" cy="622430"/>
          </a:xfrm>
          <a:prstGeom prst="roundRect">
            <a:avLst>
              <a:gd fmla="val 16667" name="adj"/>
            </a:avLst>
          </a:prstGeom>
          <a:solidFill>
            <a:schemeClr val="lt1">
              <a:alpha val="14901"/>
            </a:scheme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60" name="Google Shape;860;p32"/>
          <p:cNvSpPr txBox="1"/>
          <p:nvPr/>
        </p:nvSpPr>
        <p:spPr>
          <a:xfrm>
            <a:off x="-1795626" y="210895"/>
            <a:ext cx="21879252" cy="15696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5400">
                <a:solidFill>
                  <a:schemeClr val="dk1"/>
                </a:solidFill>
                <a:latin typeface="Arial Black"/>
                <a:ea typeface="Arial Black"/>
                <a:cs typeface="Arial Black"/>
                <a:sym typeface="Arial Black"/>
              </a:rPr>
              <a:t>Robot Next To Object</a:t>
            </a:r>
            <a:endParaRPr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4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(|robot_center_y - object_center_y| &lt;= margin)</a:t>
            </a:r>
            <a:endParaRPr sz="4800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</p:txBody>
      </p:sp>
      <p:sp>
        <p:nvSpPr>
          <p:cNvPr id="861" name="Google Shape;861;p32"/>
          <p:cNvSpPr/>
          <p:nvPr/>
        </p:nvSpPr>
        <p:spPr>
          <a:xfrm>
            <a:off x="700452" y="1057638"/>
            <a:ext cx="16828869" cy="818805"/>
          </a:xfrm>
          <a:prstGeom prst="roundRect">
            <a:avLst>
              <a:gd fmla="val 16667" name="adj"/>
            </a:avLst>
          </a:prstGeom>
          <a:solidFill>
            <a:schemeClr val="lt1">
              <a:alpha val="14901"/>
            </a:scheme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62" name="Google Shape;862;p32"/>
          <p:cNvSpPr/>
          <p:nvPr/>
        </p:nvSpPr>
        <p:spPr>
          <a:xfrm>
            <a:off x="8873828" y="4150325"/>
            <a:ext cx="8925407" cy="622430"/>
          </a:xfrm>
          <a:prstGeom prst="roundRect">
            <a:avLst>
              <a:gd fmla="val 16667" name="adj"/>
            </a:avLst>
          </a:prstGeom>
          <a:solidFill>
            <a:schemeClr val="lt1">
              <a:alpha val="14901"/>
            </a:scheme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63" name="Google Shape;863;p32"/>
          <p:cNvSpPr/>
          <p:nvPr/>
        </p:nvSpPr>
        <p:spPr>
          <a:xfrm>
            <a:off x="4597575" y="6319115"/>
            <a:ext cx="3839066" cy="622430"/>
          </a:xfrm>
          <a:prstGeom prst="roundRect">
            <a:avLst>
              <a:gd fmla="val 16667" name="adj"/>
            </a:avLst>
          </a:prstGeom>
          <a:solidFill>
            <a:schemeClr val="lt1">
              <a:alpha val="14901"/>
            </a:scheme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68" name="Shape 8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9" name="Google Shape;869;p33"/>
          <p:cNvSpPr/>
          <p:nvPr/>
        </p:nvSpPr>
        <p:spPr>
          <a:xfrm rot="6990134">
            <a:off x="-7509942" y="-4347988"/>
            <a:ext cx="33254098" cy="33254098"/>
          </a:xfrm>
          <a:prstGeom prst="flowChartConnector">
            <a:avLst/>
          </a:prstGeom>
          <a:solidFill>
            <a:srgbClr val="538CD5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70" name="Google Shape;870;p33"/>
          <p:cNvSpPr/>
          <p:nvPr/>
        </p:nvSpPr>
        <p:spPr>
          <a:xfrm rot="2273145">
            <a:off x="-803516" y="-547610"/>
            <a:ext cx="1538085" cy="1538085"/>
          </a:xfrm>
          <a:prstGeom prst="flowChartConnector">
            <a:avLst/>
          </a:prstGeom>
          <a:solidFill>
            <a:srgbClr val="538CD5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71" name="Google Shape;871;p33"/>
          <p:cNvSpPr/>
          <p:nvPr/>
        </p:nvSpPr>
        <p:spPr>
          <a:xfrm rot="2273145">
            <a:off x="821386" y="-2347060"/>
            <a:ext cx="3286873" cy="3286873"/>
          </a:xfrm>
          <a:prstGeom prst="flowChartConnector">
            <a:avLst/>
          </a:prstGeom>
          <a:solidFill>
            <a:srgbClr val="538CD5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72" name="Google Shape;872;p33"/>
          <p:cNvSpPr/>
          <p:nvPr/>
        </p:nvSpPr>
        <p:spPr>
          <a:xfrm rot="2273145">
            <a:off x="56882" y="1475208"/>
            <a:ext cx="535566" cy="535566"/>
          </a:xfrm>
          <a:prstGeom prst="flowChartConnector">
            <a:avLst/>
          </a:prstGeom>
          <a:solidFill>
            <a:srgbClr val="538CD5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73" name="Google Shape;873;p33"/>
          <p:cNvSpPr/>
          <p:nvPr/>
        </p:nvSpPr>
        <p:spPr>
          <a:xfrm rot="6990134">
            <a:off x="-8506508" y="-2498181"/>
            <a:ext cx="35247230" cy="35247230"/>
          </a:xfrm>
          <a:prstGeom prst="flowChartConnector">
            <a:avLst/>
          </a:prstGeom>
          <a:solidFill>
            <a:srgbClr val="2D6BB5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2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74" name="Google Shape;874;p33"/>
          <p:cNvSpPr/>
          <p:nvPr/>
        </p:nvSpPr>
        <p:spPr>
          <a:xfrm>
            <a:off x="-11353800" y="-26644359"/>
            <a:ext cx="72901092" cy="72901092"/>
          </a:xfrm>
          <a:prstGeom prst="ellipse">
            <a:avLst/>
          </a:prstGeom>
          <a:solidFill>
            <a:srgbClr val="36609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72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75" name="Google Shape;875;p33"/>
          <p:cNvSpPr/>
          <p:nvPr/>
        </p:nvSpPr>
        <p:spPr>
          <a:xfrm>
            <a:off x="-44597276" y="-27808651"/>
            <a:ext cx="75229676" cy="75229676"/>
          </a:xfrm>
          <a:prstGeom prst="ellipse">
            <a:avLst/>
          </a:prstGeom>
          <a:solidFill>
            <a:srgbClr val="558ED5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76" name="Google Shape;876;p33"/>
          <p:cNvSpPr/>
          <p:nvPr/>
        </p:nvSpPr>
        <p:spPr>
          <a:xfrm rot="6990134">
            <a:off x="2840276" y="8883524"/>
            <a:ext cx="12544780" cy="12544780"/>
          </a:xfrm>
          <a:prstGeom prst="flowChartConnector">
            <a:avLst/>
          </a:prstGeom>
          <a:solidFill>
            <a:srgbClr val="1E497C"/>
          </a:solidFill>
          <a:ln>
            <a:noFill/>
          </a:ln>
          <a:effectLst>
            <a:outerShdw blurRad="50800" rotWithShape="0" dir="16200000" dist="381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2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77" name="Google Shape;877;p33"/>
          <p:cNvSpPr txBox="1"/>
          <p:nvPr/>
        </p:nvSpPr>
        <p:spPr>
          <a:xfrm>
            <a:off x="1068065" y="9182100"/>
            <a:ext cx="16189772" cy="110799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7200">
                <a:solidFill>
                  <a:schemeClr val="lt1"/>
                </a:solidFill>
                <a:latin typeface="Arial Black"/>
                <a:ea typeface="Arial Black"/>
                <a:cs typeface="Arial Black"/>
                <a:sym typeface="Arial Black"/>
              </a:rPr>
              <a:t>C</a:t>
            </a:r>
            <a:endParaRPr/>
          </a:p>
        </p:txBody>
      </p:sp>
      <p:sp>
        <p:nvSpPr>
          <p:cNvPr id="878" name="Google Shape;878;p33"/>
          <p:cNvSpPr/>
          <p:nvPr/>
        </p:nvSpPr>
        <p:spPr>
          <a:xfrm rot="-5400000">
            <a:off x="552551" y="-4220951"/>
            <a:ext cx="9459062" cy="772055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79" name="Google Shape;879;p33"/>
          <p:cNvSpPr txBox="1"/>
          <p:nvPr/>
        </p:nvSpPr>
        <p:spPr>
          <a:xfrm>
            <a:off x="-1795626" y="210895"/>
            <a:ext cx="21879252" cy="15696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5400">
                <a:solidFill>
                  <a:schemeClr val="dk1"/>
                </a:solidFill>
                <a:latin typeface="Arial Black"/>
                <a:ea typeface="Arial Black"/>
                <a:cs typeface="Arial Black"/>
                <a:sym typeface="Arial Black"/>
              </a:rPr>
              <a:t>Robot Next To Object</a:t>
            </a:r>
            <a:endParaRPr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4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(|robot_center_y - object_center_y| &lt;= margin)</a:t>
            </a:r>
            <a:endParaRPr sz="4800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</p:txBody>
      </p:sp>
      <p:sp>
        <p:nvSpPr>
          <p:cNvPr id="880" name="Google Shape;880;p33"/>
          <p:cNvSpPr/>
          <p:nvPr/>
        </p:nvSpPr>
        <p:spPr>
          <a:xfrm>
            <a:off x="700452" y="1057638"/>
            <a:ext cx="16828869" cy="818805"/>
          </a:xfrm>
          <a:prstGeom prst="roundRect">
            <a:avLst>
              <a:gd fmla="val 16667" name="adj"/>
            </a:avLst>
          </a:prstGeom>
          <a:solidFill>
            <a:schemeClr val="lt1">
              <a:alpha val="14901"/>
            </a:scheme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81" name="Google Shape;881;p33"/>
          <p:cNvSpPr/>
          <p:nvPr/>
        </p:nvSpPr>
        <p:spPr>
          <a:xfrm>
            <a:off x="671376" y="2103340"/>
            <a:ext cx="17282748" cy="6599888"/>
          </a:xfrm>
          <a:prstGeom prst="roundRect">
            <a:avLst>
              <a:gd fmla="val 16667" name="adj"/>
            </a:avLst>
          </a:prstGeom>
          <a:solidFill>
            <a:srgbClr val="558ED5"/>
          </a:solidFill>
          <a:ln>
            <a:noFill/>
          </a:ln>
          <a:effectLst>
            <a:outerShdw blurRad="152400" sx="101000" rotWithShape="0" algn="ctr" sy="1010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40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82" name="Google Shape;882;p33"/>
          <p:cNvSpPr txBox="1"/>
          <p:nvPr/>
        </p:nvSpPr>
        <p:spPr>
          <a:xfrm>
            <a:off x="1318846" y="2535203"/>
            <a:ext cx="39600554" cy="83099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4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If object is to the left within margin:</a:t>
            </a:r>
            <a:endParaRPr/>
          </a:p>
        </p:txBody>
      </p:sp>
      <p:sp>
        <p:nvSpPr>
          <p:cNvPr id="883" name="Google Shape;883;p33"/>
          <p:cNvSpPr txBox="1"/>
          <p:nvPr/>
        </p:nvSpPr>
        <p:spPr>
          <a:xfrm>
            <a:off x="1244268" y="3646574"/>
            <a:ext cx="16824428" cy="397031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-571500" lvl="0" marL="571500" marR="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Arial"/>
              <a:buChar char="•"/>
            </a:pPr>
            <a:r>
              <a:rPr lang="en-US" sz="36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Move right until distance between robot and object is acceptable.</a:t>
            </a:r>
            <a:r>
              <a:rPr lang="en-US" sz="3600">
                <a:solidFill>
                  <a:schemeClr val="lt1"/>
                </a:solidFill>
                <a:latin typeface="Courier New"/>
                <a:ea typeface="Courier New"/>
                <a:cs typeface="Courier New"/>
                <a:sym typeface="Courier New"/>
              </a:rPr>
              <a:t> </a:t>
            </a:r>
            <a:endParaRPr sz="36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571500" lvl="0" marL="571500" marR="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Arial"/>
              <a:buChar char="•"/>
            </a:pPr>
            <a:r>
              <a:rPr lang="en-US" sz="36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Move backward until </a:t>
            </a:r>
            <a:r>
              <a:rPr lang="en-US" sz="3600">
                <a:solidFill>
                  <a:schemeClr val="lt1"/>
                </a:solidFill>
                <a:latin typeface="Courier New"/>
                <a:ea typeface="Courier New"/>
                <a:cs typeface="Courier New"/>
                <a:sym typeface="Courier New"/>
              </a:rPr>
              <a:t>robot_upper_y &lt; object_lower_y - safety_margin. </a:t>
            </a:r>
            <a:endParaRPr sz="36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571500" lvl="0" marL="571500" marR="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Arial"/>
              <a:buChar char="•"/>
            </a:pPr>
            <a:r>
              <a:rPr lang="en-US" sz="36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Dynamically align horizontal centers. </a:t>
            </a:r>
            <a:endParaRPr/>
          </a:p>
          <a:p>
            <a:pPr indent="-571500" lvl="0" marL="571500" marR="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Arial"/>
              <a:buChar char="•"/>
            </a:pPr>
            <a:r>
              <a:rPr lang="en-US" sz="36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Move forward until </a:t>
            </a:r>
            <a:r>
              <a:rPr lang="en-US" sz="3600">
                <a:solidFill>
                  <a:schemeClr val="lt1"/>
                </a:solidFill>
                <a:latin typeface="Courier New"/>
                <a:ea typeface="Courier New"/>
                <a:cs typeface="Courier New"/>
                <a:sym typeface="Courier New"/>
              </a:rPr>
              <a:t>robot_upper_y &lt; object_lower_y - safety_margin.</a:t>
            </a:r>
            <a:endParaRPr sz="36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571500" lvl="0" marL="571500" marR="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Arial"/>
              <a:buChar char="•"/>
            </a:pPr>
            <a:r>
              <a:rPr lang="en-US" sz="36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Execute </a:t>
            </a:r>
            <a:r>
              <a:rPr b="1" lang="en-US" sz="36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Pickup Sequence.</a:t>
            </a:r>
            <a:endParaRPr sz="3600">
              <a:solidFill>
                <a:schemeClr val="lt1"/>
              </a:solidFill>
              <a:latin typeface="Courier New"/>
              <a:ea typeface="Courier New"/>
              <a:cs typeface="Courier New"/>
              <a:sym typeface="Courier New"/>
            </a:endParaRPr>
          </a:p>
        </p:txBody>
      </p:sp>
      <p:sp>
        <p:nvSpPr>
          <p:cNvPr id="884" name="Google Shape;884;p33"/>
          <p:cNvSpPr/>
          <p:nvPr/>
        </p:nvSpPr>
        <p:spPr>
          <a:xfrm>
            <a:off x="6173451" y="4305300"/>
            <a:ext cx="8990349" cy="570729"/>
          </a:xfrm>
          <a:prstGeom prst="roundRect">
            <a:avLst>
              <a:gd fmla="val 16667" name="adj"/>
            </a:avLst>
          </a:prstGeom>
          <a:solidFill>
            <a:schemeClr val="lt1">
              <a:alpha val="14901"/>
            </a:scheme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85" name="Google Shape;885;p33"/>
          <p:cNvSpPr/>
          <p:nvPr/>
        </p:nvSpPr>
        <p:spPr>
          <a:xfrm>
            <a:off x="1750077" y="4797915"/>
            <a:ext cx="3918033" cy="570729"/>
          </a:xfrm>
          <a:prstGeom prst="roundRect">
            <a:avLst>
              <a:gd fmla="val 16667" name="adj"/>
            </a:avLst>
          </a:prstGeom>
          <a:solidFill>
            <a:schemeClr val="lt1">
              <a:alpha val="14901"/>
            </a:scheme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86" name="Google Shape;886;p33"/>
          <p:cNvSpPr/>
          <p:nvPr/>
        </p:nvSpPr>
        <p:spPr>
          <a:xfrm>
            <a:off x="5668110" y="5920921"/>
            <a:ext cx="8990349" cy="570729"/>
          </a:xfrm>
          <a:prstGeom prst="roundRect">
            <a:avLst>
              <a:gd fmla="val 16667" name="adj"/>
            </a:avLst>
          </a:prstGeom>
          <a:solidFill>
            <a:schemeClr val="lt1">
              <a:alpha val="14901"/>
            </a:scheme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87" name="Google Shape;887;p33"/>
          <p:cNvSpPr/>
          <p:nvPr/>
        </p:nvSpPr>
        <p:spPr>
          <a:xfrm>
            <a:off x="1750077" y="6473198"/>
            <a:ext cx="3918034" cy="570729"/>
          </a:xfrm>
          <a:prstGeom prst="roundRect">
            <a:avLst>
              <a:gd fmla="val 16667" name="adj"/>
            </a:avLst>
          </a:prstGeom>
          <a:solidFill>
            <a:schemeClr val="lt1">
              <a:alpha val="14901"/>
            </a:scheme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92" name="Shape 8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3" name="Google Shape;893;p34"/>
          <p:cNvSpPr/>
          <p:nvPr/>
        </p:nvSpPr>
        <p:spPr>
          <a:xfrm rot="6990134">
            <a:off x="-7509942" y="-4347988"/>
            <a:ext cx="33254098" cy="33254098"/>
          </a:xfrm>
          <a:prstGeom prst="flowChartConnector">
            <a:avLst/>
          </a:prstGeom>
          <a:solidFill>
            <a:srgbClr val="538CD5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94" name="Google Shape;894;p34"/>
          <p:cNvSpPr/>
          <p:nvPr/>
        </p:nvSpPr>
        <p:spPr>
          <a:xfrm rot="2273145">
            <a:off x="-803516" y="-547610"/>
            <a:ext cx="1538085" cy="1538085"/>
          </a:xfrm>
          <a:prstGeom prst="flowChartConnector">
            <a:avLst/>
          </a:prstGeom>
          <a:solidFill>
            <a:srgbClr val="538CD5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95" name="Google Shape;895;p34"/>
          <p:cNvSpPr/>
          <p:nvPr/>
        </p:nvSpPr>
        <p:spPr>
          <a:xfrm rot="2273145">
            <a:off x="821386" y="-2347060"/>
            <a:ext cx="3286873" cy="3286873"/>
          </a:xfrm>
          <a:prstGeom prst="flowChartConnector">
            <a:avLst/>
          </a:prstGeom>
          <a:solidFill>
            <a:srgbClr val="538CD5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96" name="Google Shape;896;p34"/>
          <p:cNvSpPr/>
          <p:nvPr/>
        </p:nvSpPr>
        <p:spPr>
          <a:xfrm rot="2273145">
            <a:off x="56882" y="1475208"/>
            <a:ext cx="535566" cy="535566"/>
          </a:xfrm>
          <a:prstGeom prst="flowChartConnector">
            <a:avLst/>
          </a:prstGeom>
          <a:solidFill>
            <a:srgbClr val="538CD5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97" name="Google Shape;897;p34"/>
          <p:cNvSpPr/>
          <p:nvPr/>
        </p:nvSpPr>
        <p:spPr>
          <a:xfrm rot="6990134">
            <a:off x="-8506508" y="-2498181"/>
            <a:ext cx="35247230" cy="35247230"/>
          </a:xfrm>
          <a:prstGeom prst="flowChartConnector">
            <a:avLst/>
          </a:prstGeom>
          <a:solidFill>
            <a:srgbClr val="2D6BB5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2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98" name="Google Shape;898;p34"/>
          <p:cNvSpPr/>
          <p:nvPr/>
        </p:nvSpPr>
        <p:spPr>
          <a:xfrm>
            <a:off x="-11353800" y="-26644359"/>
            <a:ext cx="72901092" cy="72901092"/>
          </a:xfrm>
          <a:prstGeom prst="ellipse">
            <a:avLst/>
          </a:prstGeom>
          <a:solidFill>
            <a:srgbClr val="36609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72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99" name="Google Shape;899;p34"/>
          <p:cNvSpPr/>
          <p:nvPr/>
        </p:nvSpPr>
        <p:spPr>
          <a:xfrm>
            <a:off x="-44597276" y="-27808651"/>
            <a:ext cx="75229676" cy="75229676"/>
          </a:xfrm>
          <a:prstGeom prst="ellipse">
            <a:avLst/>
          </a:prstGeom>
          <a:solidFill>
            <a:srgbClr val="558ED5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00" name="Google Shape;900;p34"/>
          <p:cNvSpPr/>
          <p:nvPr/>
        </p:nvSpPr>
        <p:spPr>
          <a:xfrm rot="6990134">
            <a:off x="-16728691" y="-10747256"/>
            <a:ext cx="51745382" cy="51745382"/>
          </a:xfrm>
          <a:prstGeom prst="flowChartConnector">
            <a:avLst/>
          </a:prstGeom>
          <a:solidFill>
            <a:srgbClr val="1E497C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2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01" name="Google Shape;901;p34"/>
          <p:cNvSpPr/>
          <p:nvPr/>
        </p:nvSpPr>
        <p:spPr>
          <a:xfrm>
            <a:off x="76200" y="1523838"/>
            <a:ext cx="3319074" cy="8498180"/>
          </a:xfrm>
          <a:prstGeom prst="roundRect">
            <a:avLst>
              <a:gd fmla="val 16667" name="adj"/>
            </a:avLst>
          </a:prstGeom>
          <a:solidFill>
            <a:schemeClr val="accent1"/>
          </a:solidFill>
          <a:ln>
            <a:noFill/>
          </a:ln>
          <a:effectLst>
            <a:outerShdw blurRad="152400" sx="102000" rotWithShape="0" algn="ctr" sy="1020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800">
              <a:solidFill>
                <a:schemeClr val="lt1"/>
              </a:solidFill>
              <a:latin typeface="Courier New"/>
              <a:ea typeface="Courier New"/>
              <a:cs typeface="Courier New"/>
              <a:sym typeface="Courier New"/>
            </a:endParaRPr>
          </a:p>
        </p:txBody>
      </p:sp>
      <p:sp>
        <p:nvSpPr>
          <p:cNvPr id="902" name="Google Shape;902;p34"/>
          <p:cNvSpPr/>
          <p:nvPr/>
        </p:nvSpPr>
        <p:spPr>
          <a:xfrm rot="10800000">
            <a:off x="-8392262" y="114301"/>
            <a:ext cx="9459062" cy="772055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03" name="Google Shape;903;p34"/>
          <p:cNvSpPr txBox="1"/>
          <p:nvPr/>
        </p:nvSpPr>
        <p:spPr>
          <a:xfrm>
            <a:off x="-1795626" y="210895"/>
            <a:ext cx="21879252" cy="67710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4400">
                <a:solidFill>
                  <a:schemeClr val="dk1"/>
                </a:solidFill>
                <a:latin typeface="Arial Black"/>
                <a:ea typeface="Arial Black"/>
                <a:cs typeface="Arial Black"/>
                <a:sym typeface="Arial Black"/>
              </a:rPr>
              <a:t>Robot On Top of Object </a:t>
            </a:r>
            <a:r>
              <a:rPr b="1" lang="en-US" sz="40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(robot_lower_y &gt; object_upper_y)</a:t>
            </a:r>
            <a:endParaRPr sz="4000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</p:txBody>
      </p:sp>
      <p:sp>
        <p:nvSpPr>
          <p:cNvPr id="904" name="Google Shape;904;p34"/>
          <p:cNvSpPr txBox="1"/>
          <p:nvPr/>
        </p:nvSpPr>
        <p:spPr>
          <a:xfrm>
            <a:off x="76200" y="2788421"/>
            <a:ext cx="3319074" cy="655564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Horizontal Positioning:</a:t>
            </a:r>
            <a:endParaRPr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If object is left of robot: move right until</a:t>
            </a:r>
            <a:r>
              <a:rPr lang="en-US" sz="3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400">
                <a:solidFill>
                  <a:schemeClr val="lt1"/>
                </a:solidFill>
                <a:latin typeface="Courier New"/>
                <a:ea typeface="Courier New"/>
                <a:cs typeface="Courier New"/>
                <a:sym typeface="Courier New"/>
              </a:rPr>
              <a:t>object_right_x - robot_left_x = good margin. </a:t>
            </a:r>
            <a:endParaRPr sz="2000">
              <a:solidFill>
                <a:schemeClr val="lt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>
              <a:solidFill>
                <a:schemeClr val="lt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If object is right of robot: move left until </a:t>
            </a:r>
            <a:endParaRPr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chemeClr val="lt1"/>
                </a:solidFill>
                <a:latin typeface="Courier New"/>
                <a:ea typeface="Courier New"/>
                <a:cs typeface="Courier New"/>
                <a:sym typeface="Courier New"/>
              </a:rPr>
              <a:t>object_left_x - robot_right_x = good margin.</a:t>
            </a:r>
            <a:endParaRPr sz="3200">
              <a:solidFill>
                <a:schemeClr val="lt1"/>
              </a:solidFill>
              <a:latin typeface="Courier New"/>
              <a:ea typeface="Courier New"/>
              <a:cs typeface="Courier New"/>
              <a:sym typeface="Courier New"/>
            </a:endParaRPr>
          </a:p>
        </p:txBody>
      </p:sp>
      <p:sp>
        <p:nvSpPr>
          <p:cNvPr id="905" name="Google Shape;905;p34"/>
          <p:cNvSpPr/>
          <p:nvPr/>
        </p:nvSpPr>
        <p:spPr>
          <a:xfrm>
            <a:off x="1055602" y="886357"/>
            <a:ext cx="1360270" cy="1360270"/>
          </a:xfrm>
          <a:prstGeom prst="ellipse">
            <a:avLst/>
          </a:prstGeom>
          <a:solidFill>
            <a:schemeClr val="lt1"/>
          </a:solidFill>
          <a:ln>
            <a:noFill/>
          </a:ln>
          <a:effectLst>
            <a:outerShdw blurRad="50800" rotWithShape="0" algn="t" dir="5400000" dist="381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06" name="Google Shape;906;p34"/>
          <p:cNvSpPr txBox="1"/>
          <p:nvPr/>
        </p:nvSpPr>
        <p:spPr>
          <a:xfrm>
            <a:off x="-1795626" y="212134"/>
            <a:ext cx="21879252" cy="67710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4400">
                <a:solidFill>
                  <a:schemeClr val="dk1"/>
                </a:solidFill>
                <a:latin typeface="Arial Black"/>
                <a:ea typeface="Arial Black"/>
                <a:cs typeface="Arial Black"/>
                <a:sym typeface="Arial Black"/>
              </a:rPr>
              <a:t>Robot On Top of Object </a:t>
            </a:r>
            <a:r>
              <a:rPr b="1" lang="en-US" sz="40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(robot_lower_y &gt; object_upper_y)</a:t>
            </a:r>
            <a:endParaRPr sz="4000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</p:txBody>
      </p:sp>
      <p:sp>
        <p:nvSpPr>
          <p:cNvPr id="907" name="Google Shape;907;p34"/>
          <p:cNvSpPr txBox="1"/>
          <p:nvPr/>
        </p:nvSpPr>
        <p:spPr>
          <a:xfrm>
            <a:off x="1019136" y="1216918"/>
            <a:ext cx="1371600" cy="83099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5400">
                <a:solidFill>
                  <a:srgbClr val="4F81BD"/>
                </a:solidFill>
                <a:latin typeface="Arial Black"/>
                <a:ea typeface="Arial Black"/>
                <a:cs typeface="Arial Black"/>
                <a:sym typeface="Arial Black"/>
              </a:rPr>
              <a:t>1.</a:t>
            </a:r>
            <a:endParaRPr sz="4800">
              <a:solidFill>
                <a:srgbClr val="4F81BD"/>
              </a:solidFill>
              <a:latin typeface="Courier New"/>
              <a:ea typeface="Courier New"/>
              <a:cs typeface="Courier New"/>
              <a:sym typeface="Courier New"/>
            </a:endParaRPr>
          </a:p>
        </p:txBody>
      </p:sp>
      <p:sp>
        <p:nvSpPr>
          <p:cNvPr id="908" name="Google Shape;908;p34"/>
          <p:cNvSpPr txBox="1"/>
          <p:nvPr/>
        </p:nvSpPr>
        <p:spPr>
          <a:xfrm>
            <a:off x="3889483" y="3711750"/>
            <a:ext cx="3075677" cy="470898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>
                <a:solidFill>
                  <a:srgbClr val="1E497C"/>
                </a:solidFill>
                <a:latin typeface="Arial"/>
                <a:ea typeface="Arial"/>
                <a:cs typeface="Arial"/>
                <a:sym typeface="Arial"/>
              </a:rPr>
              <a:t>Move backward until </a:t>
            </a:r>
            <a:r>
              <a:rPr lang="en-US" sz="3200">
                <a:solidFill>
                  <a:srgbClr val="1E497C"/>
                </a:solidFill>
                <a:latin typeface="Courier New"/>
                <a:ea typeface="Courier New"/>
                <a:cs typeface="Courier New"/>
                <a:sym typeface="Courier New"/>
              </a:rPr>
              <a:t>robot_upper_y &lt; object_lower_y + safety_margin.</a:t>
            </a:r>
            <a:endParaRPr sz="4400">
              <a:solidFill>
                <a:srgbClr val="1E497C"/>
              </a:solidFill>
              <a:latin typeface="Courier New"/>
              <a:ea typeface="Courier New"/>
              <a:cs typeface="Courier New"/>
              <a:sym typeface="Courier New"/>
            </a:endParaRPr>
          </a:p>
        </p:txBody>
      </p:sp>
      <p:sp>
        <p:nvSpPr>
          <p:cNvPr id="909" name="Google Shape;909;p34"/>
          <p:cNvSpPr txBox="1"/>
          <p:nvPr/>
        </p:nvSpPr>
        <p:spPr>
          <a:xfrm>
            <a:off x="7484463" y="4372544"/>
            <a:ext cx="3319074" cy="280076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>
                <a:solidFill>
                  <a:srgbClr val="1E497C"/>
                </a:solidFill>
                <a:latin typeface="Arial"/>
                <a:ea typeface="Arial"/>
                <a:cs typeface="Arial"/>
                <a:sym typeface="Arial"/>
              </a:rPr>
              <a:t>Dynamically align horizontal centers.</a:t>
            </a:r>
            <a:endParaRPr/>
          </a:p>
        </p:txBody>
      </p:sp>
      <p:sp>
        <p:nvSpPr>
          <p:cNvPr id="910" name="Google Shape;910;p34"/>
          <p:cNvSpPr txBox="1"/>
          <p:nvPr/>
        </p:nvSpPr>
        <p:spPr>
          <a:xfrm>
            <a:off x="11176048" y="3500183"/>
            <a:ext cx="3319074" cy="526297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800">
                <a:solidFill>
                  <a:srgbClr val="1E497C"/>
                </a:solidFill>
                <a:latin typeface="Arial"/>
                <a:ea typeface="Arial"/>
                <a:cs typeface="Arial"/>
                <a:sym typeface="Arial"/>
              </a:rPr>
              <a:t>Move forward until </a:t>
            </a:r>
            <a:r>
              <a:rPr lang="en-US" sz="3200">
                <a:solidFill>
                  <a:srgbClr val="1E497C"/>
                </a:solidFill>
                <a:latin typeface="Courier New"/>
                <a:ea typeface="Courier New"/>
                <a:cs typeface="Courier New"/>
                <a:sym typeface="Courier New"/>
              </a:rPr>
              <a:t>robot_upper_y &lt;= object_lower_y + safety_margin.</a:t>
            </a:r>
            <a:endParaRPr sz="4800">
              <a:solidFill>
                <a:srgbClr val="1E497C"/>
              </a:solidFill>
              <a:latin typeface="Courier New"/>
              <a:ea typeface="Courier New"/>
              <a:cs typeface="Courier New"/>
              <a:sym typeface="Courier New"/>
            </a:endParaRPr>
          </a:p>
        </p:txBody>
      </p:sp>
      <p:sp>
        <p:nvSpPr>
          <p:cNvPr id="911" name="Google Shape;911;p34"/>
          <p:cNvSpPr txBox="1"/>
          <p:nvPr/>
        </p:nvSpPr>
        <p:spPr>
          <a:xfrm>
            <a:off x="14931784" y="4503885"/>
            <a:ext cx="3319074" cy="230832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800">
                <a:solidFill>
                  <a:srgbClr val="1E497C"/>
                </a:solidFill>
                <a:latin typeface="Calibri"/>
                <a:ea typeface="Calibri"/>
                <a:cs typeface="Calibri"/>
                <a:sym typeface="Calibri"/>
              </a:rPr>
              <a:t>Execute </a:t>
            </a:r>
            <a:r>
              <a:rPr b="1" lang="en-US" sz="4800">
                <a:solidFill>
                  <a:srgbClr val="1E497C"/>
                </a:solidFill>
                <a:latin typeface="Calibri"/>
                <a:ea typeface="Calibri"/>
                <a:cs typeface="Calibri"/>
                <a:sym typeface="Calibri"/>
              </a:rPr>
              <a:t>Pickup Sequence.</a:t>
            </a:r>
            <a:endParaRPr/>
          </a:p>
        </p:txBody>
      </p:sp>
      <p:sp>
        <p:nvSpPr>
          <p:cNvPr id="912" name="Google Shape;912;p34"/>
          <p:cNvSpPr txBox="1"/>
          <p:nvPr/>
        </p:nvSpPr>
        <p:spPr>
          <a:xfrm>
            <a:off x="4800600" y="1188120"/>
            <a:ext cx="1371600" cy="83099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5400">
                <a:solidFill>
                  <a:srgbClr val="1E497C"/>
                </a:solidFill>
                <a:latin typeface="Arial Black"/>
                <a:ea typeface="Arial Black"/>
                <a:cs typeface="Arial Black"/>
                <a:sym typeface="Arial Black"/>
              </a:rPr>
              <a:t>2.</a:t>
            </a:r>
            <a:endParaRPr sz="4800">
              <a:solidFill>
                <a:srgbClr val="1E497C"/>
              </a:solidFill>
              <a:latin typeface="Courier New"/>
              <a:ea typeface="Courier New"/>
              <a:cs typeface="Courier New"/>
              <a:sym typeface="Courier New"/>
            </a:endParaRPr>
          </a:p>
        </p:txBody>
      </p:sp>
      <p:sp>
        <p:nvSpPr>
          <p:cNvPr id="913" name="Google Shape;913;p34"/>
          <p:cNvSpPr txBox="1"/>
          <p:nvPr/>
        </p:nvSpPr>
        <p:spPr>
          <a:xfrm>
            <a:off x="8433107" y="1210807"/>
            <a:ext cx="1371600" cy="83099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5400">
                <a:solidFill>
                  <a:srgbClr val="1E497C"/>
                </a:solidFill>
                <a:latin typeface="Arial Black"/>
                <a:ea typeface="Arial Black"/>
                <a:cs typeface="Arial Black"/>
                <a:sym typeface="Arial Black"/>
              </a:rPr>
              <a:t>3.</a:t>
            </a:r>
            <a:endParaRPr sz="4800">
              <a:solidFill>
                <a:srgbClr val="1E497C"/>
              </a:solidFill>
              <a:latin typeface="Courier New"/>
              <a:ea typeface="Courier New"/>
              <a:cs typeface="Courier New"/>
              <a:sym typeface="Courier New"/>
            </a:endParaRPr>
          </a:p>
        </p:txBody>
      </p:sp>
      <p:sp>
        <p:nvSpPr>
          <p:cNvPr id="914" name="Google Shape;914;p34"/>
          <p:cNvSpPr txBox="1"/>
          <p:nvPr/>
        </p:nvSpPr>
        <p:spPr>
          <a:xfrm>
            <a:off x="12124692" y="1190710"/>
            <a:ext cx="1371600" cy="83099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5400">
                <a:solidFill>
                  <a:srgbClr val="1E497C"/>
                </a:solidFill>
                <a:latin typeface="Arial Black"/>
                <a:ea typeface="Arial Black"/>
                <a:cs typeface="Arial Black"/>
                <a:sym typeface="Arial Black"/>
              </a:rPr>
              <a:t>4.</a:t>
            </a:r>
            <a:endParaRPr sz="4800">
              <a:solidFill>
                <a:srgbClr val="1E497C"/>
              </a:solidFill>
              <a:latin typeface="Courier New"/>
              <a:ea typeface="Courier New"/>
              <a:cs typeface="Courier New"/>
              <a:sym typeface="Courier New"/>
            </a:endParaRPr>
          </a:p>
        </p:txBody>
      </p:sp>
      <p:sp>
        <p:nvSpPr>
          <p:cNvPr id="915" name="Google Shape;915;p34"/>
          <p:cNvSpPr txBox="1"/>
          <p:nvPr/>
        </p:nvSpPr>
        <p:spPr>
          <a:xfrm>
            <a:off x="15816277" y="1180756"/>
            <a:ext cx="1371600" cy="83099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5400">
                <a:solidFill>
                  <a:srgbClr val="1E497C"/>
                </a:solidFill>
                <a:latin typeface="Arial Black"/>
                <a:ea typeface="Arial Black"/>
                <a:cs typeface="Arial Black"/>
                <a:sym typeface="Arial Black"/>
              </a:rPr>
              <a:t>5.</a:t>
            </a:r>
            <a:endParaRPr sz="4800">
              <a:solidFill>
                <a:srgbClr val="1E497C"/>
              </a:solidFill>
              <a:latin typeface="Courier New"/>
              <a:ea typeface="Courier New"/>
              <a:cs typeface="Courier New"/>
              <a:sym typeface="Courier New"/>
            </a:endParaRPr>
          </a:p>
        </p:txBody>
      </p:sp>
      <p:sp>
        <p:nvSpPr>
          <p:cNvPr id="916" name="Google Shape;916;p34"/>
          <p:cNvSpPr/>
          <p:nvPr/>
        </p:nvSpPr>
        <p:spPr>
          <a:xfrm>
            <a:off x="7895080" y="311064"/>
            <a:ext cx="9707119" cy="622430"/>
          </a:xfrm>
          <a:prstGeom prst="roundRect">
            <a:avLst>
              <a:gd fmla="val 16667" name="adj"/>
            </a:avLst>
          </a:prstGeom>
          <a:solidFill>
            <a:srgbClr val="244061">
              <a:alpha val="29803"/>
            </a:srgb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17" name="Google Shape;917;p34"/>
          <p:cNvSpPr/>
          <p:nvPr/>
        </p:nvSpPr>
        <p:spPr>
          <a:xfrm>
            <a:off x="108857" y="5448164"/>
            <a:ext cx="3196395" cy="1142801"/>
          </a:xfrm>
          <a:prstGeom prst="roundRect">
            <a:avLst>
              <a:gd fmla="val 16667" name="adj"/>
            </a:avLst>
          </a:prstGeom>
          <a:solidFill>
            <a:schemeClr val="lt1">
              <a:alpha val="14901"/>
            </a:scheme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18" name="Google Shape;918;p34"/>
          <p:cNvSpPr/>
          <p:nvPr/>
        </p:nvSpPr>
        <p:spPr>
          <a:xfrm>
            <a:off x="141022" y="8174468"/>
            <a:ext cx="3196395" cy="1142801"/>
          </a:xfrm>
          <a:prstGeom prst="roundRect">
            <a:avLst>
              <a:gd fmla="val 16667" name="adj"/>
            </a:avLst>
          </a:prstGeom>
          <a:solidFill>
            <a:schemeClr val="lt1">
              <a:alpha val="14901"/>
            </a:scheme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23" name="Shape 9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4" name="Google Shape;924;p35"/>
          <p:cNvSpPr/>
          <p:nvPr/>
        </p:nvSpPr>
        <p:spPr>
          <a:xfrm rot="6990134">
            <a:off x="-7509942" y="-4347988"/>
            <a:ext cx="33254098" cy="33254098"/>
          </a:xfrm>
          <a:prstGeom prst="flowChartConnector">
            <a:avLst/>
          </a:prstGeom>
          <a:solidFill>
            <a:srgbClr val="538CD5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25" name="Google Shape;925;p35"/>
          <p:cNvSpPr/>
          <p:nvPr/>
        </p:nvSpPr>
        <p:spPr>
          <a:xfrm rot="2273145">
            <a:off x="-803516" y="-547610"/>
            <a:ext cx="1538085" cy="1538085"/>
          </a:xfrm>
          <a:prstGeom prst="flowChartConnector">
            <a:avLst/>
          </a:prstGeom>
          <a:solidFill>
            <a:srgbClr val="538CD5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26" name="Google Shape;926;p35"/>
          <p:cNvSpPr/>
          <p:nvPr/>
        </p:nvSpPr>
        <p:spPr>
          <a:xfrm rot="2273145">
            <a:off x="821386" y="-2347060"/>
            <a:ext cx="3286873" cy="3286873"/>
          </a:xfrm>
          <a:prstGeom prst="flowChartConnector">
            <a:avLst/>
          </a:prstGeom>
          <a:solidFill>
            <a:srgbClr val="538CD5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27" name="Google Shape;927;p35"/>
          <p:cNvSpPr/>
          <p:nvPr/>
        </p:nvSpPr>
        <p:spPr>
          <a:xfrm rot="2273145">
            <a:off x="56882" y="1475208"/>
            <a:ext cx="535566" cy="535566"/>
          </a:xfrm>
          <a:prstGeom prst="flowChartConnector">
            <a:avLst/>
          </a:prstGeom>
          <a:solidFill>
            <a:srgbClr val="538CD5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28" name="Google Shape;928;p35"/>
          <p:cNvSpPr/>
          <p:nvPr/>
        </p:nvSpPr>
        <p:spPr>
          <a:xfrm rot="6990134">
            <a:off x="-8506508" y="-2498181"/>
            <a:ext cx="35247230" cy="35247230"/>
          </a:xfrm>
          <a:prstGeom prst="flowChartConnector">
            <a:avLst/>
          </a:prstGeom>
          <a:solidFill>
            <a:srgbClr val="2D6BB5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2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29" name="Google Shape;929;p35"/>
          <p:cNvSpPr/>
          <p:nvPr/>
        </p:nvSpPr>
        <p:spPr>
          <a:xfrm>
            <a:off x="-11353800" y="-26644359"/>
            <a:ext cx="72901092" cy="72901092"/>
          </a:xfrm>
          <a:prstGeom prst="ellipse">
            <a:avLst/>
          </a:prstGeom>
          <a:solidFill>
            <a:srgbClr val="36609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72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30" name="Google Shape;930;p35"/>
          <p:cNvSpPr/>
          <p:nvPr/>
        </p:nvSpPr>
        <p:spPr>
          <a:xfrm>
            <a:off x="-44597276" y="-27808651"/>
            <a:ext cx="75229676" cy="75229676"/>
          </a:xfrm>
          <a:prstGeom prst="ellipse">
            <a:avLst/>
          </a:prstGeom>
          <a:solidFill>
            <a:srgbClr val="558ED5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31" name="Google Shape;931;p35"/>
          <p:cNvSpPr/>
          <p:nvPr/>
        </p:nvSpPr>
        <p:spPr>
          <a:xfrm rot="6990134">
            <a:off x="-16728691" y="-10718840"/>
            <a:ext cx="51745382" cy="51745382"/>
          </a:xfrm>
          <a:prstGeom prst="flowChartConnector">
            <a:avLst/>
          </a:prstGeom>
          <a:solidFill>
            <a:srgbClr val="1E497C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2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32" name="Google Shape;932;p35"/>
          <p:cNvSpPr/>
          <p:nvPr/>
        </p:nvSpPr>
        <p:spPr>
          <a:xfrm>
            <a:off x="3767526" y="1523838"/>
            <a:ext cx="3319074" cy="8498180"/>
          </a:xfrm>
          <a:prstGeom prst="roundRect">
            <a:avLst>
              <a:gd fmla="val 16667" name="adj"/>
            </a:avLst>
          </a:prstGeom>
          <a:solidFill>
            <a:schemeClr val="accent1"/>
          </a:solidFill>
          <a:ln>
            <a:noFill/>
          </a:ln>
          <a:effectLst>
            <a:outerShdw blurRad="152400" sx="102000" rotWithShape="0" algn="ctr" sy="1020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800">
              <a:solidFill>
                <a:schemeClr val="lt1"/>
              </a:solidFill>
              <a:latin typeface="Courier New"/>
              <a:ea typeface="Courier New"/>
              <a:cs typeface="Courier New"/>
              <a:sym typeface="Courier New"/>
            </a:endParaRPr>
          </a:p>
        </p:txBody>
      </p:sp>
      <p:sp>
        <p:nvSpPr>
          <p:cNvPr id="933" name="Google Shape;933;p35"/>
          <p:cNvSpPr/>
          <p:nvPr/>
        </p:nvSpPr>
        <p:spPr>
          <a:xfrm rot="10800000">
            <a:off x="-8392262" y="114301"/>
            <a:ext cx="9459062" cy="772055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34" name="Google Shape;934;p35"/>
          <p:cNvSpPr txBox="1"/>
          <p:nvPr/>
        </p:nvSpPr>
        <p:spPr>
          <a:xfrm>
            <a:off x="-1795626" y="210895"/>
            <a:ext cx="21879252" cy="67710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4400">
                <a:solidFill>
                  <a:schemeClr val="dk1"/>
                </a:solidFill>
                <a:latin typeface="Arial Black"/>
                <a:ea typeface="Arial Black"/>
                <a:cs typeface="Arial Black"/>
                <a:sym typeface="Arial Black"/>
              </a:rPr>
              <a:t>Robot On Top of Object </a:t>
            </a:r>
            <a:r>
              <a:rPr b="1" lang="en-US" sz="40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(robot_lower_y &gt; object_upper_y)</a:t>
            </a:r>
            <a:endParaRPr sz="4000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</p:txBody>
      </p:sp>
      <p:sp>
        <p:nvSpPr>
          <p:cNvPr id="935" name="Google Shape;935;p35"/>
          <p:cNvSpPr/>
          <p:nvPr/>
        </p:nvSpPr>
        <p:spPr>
          <a:xfrm>
            <a:off x="4735730" y="886357"/>
            <a:ext cx="1360270" cy="1360270"/>
          </a:xfrm>
          <a:prstGeom prst="ellipse">
            <a:avLst/>
          </a:prstGeom>
          <a:solidFill>
            <a:schemeClr val="lt1"/>
          </a:solidFill>
          <a:ln>
            <a:noFill/>
          </a:ln>
          <a:effectLst>
            <a:outerShdw blurRad="50800" rotWithShape="0" algn="t" dir="5400000" dist="381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36" name="Google Shape;936;p35"/>
          <p:cNvSpPr txBox="1"/>
          <p:nvPr/>
        </p:nvSpPr>
        <p:spPr>
          <a:xfrm>
            <a:off x="-1795626" y="212134"/>
            <a:ext cx="21879252" cy="67710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4400">
                <a:solidFill>
                  <a:schemeClr val="dk1"/>
                </a:solidFill>
                <a:latin typeface="Arial Black"/>
                <a:ea typeface="Arial Black"/>
                <a:cs typeface="Arial Black"/>
                <a:sym typeface="Arial Black"/>
              </a:rPr>
              <a:t>Robot On Top of Object </a:t>
            </a:r>
            <a:r>
              <a:rPr b="1" lang="en-US" sz="40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(robot_lower_y &gt; object_upper_y)</a:t>
            </a:r>
            <a:endParaRPr sz="4000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</p:txBody>
      </p:sp>
      <p:sp>
        <p:nvSpPr>
          <p:cNvPr id="937" name="Google Shape;937;p35"/>
          <p:cNvSpPr txBox="1"/>
          <p:nvPr/>
        </p:nvSpPr>
        <p:spPr>
          <a:xfrm>
            <a:off x="1019136" y="1216918"/>
            <a:ext cx="1371600" cy="83099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5400">
                <a:solidFill>
                  <a:schemeClr val="dk1"/>
                </a:solidFill>
                <a:latin typeface="Arial Black"/>
                <a:ea typeface="Arial Black"/>
                <a:cs typeface="Arial Black"/>
                <a:sym typeface="Arial Black"/>
              </a:rPr>
              <a:t>1.</a:t>
            </a:r>
            <a:endParaRPr sz="4800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</p:txBody>
      </p:sp>
      <p:sp>
        <p:nvSpPr>
          <p:cNvPr id="938" name="Google Shape;938;p35"/>
          <p:cNvSpPr txBox="1"/>
          <p:nvPr/>
        </p:nvSpPr>
        <p:spPr>
          <a:xfrm>
            <a:off x="3889483" y="3711750"/>
            <a:ext cx="3075677" cy="470898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Move backward until </a:t>
            </a:r>
            <a:r>
              <a:rPr lang="en-US" sz="3200">
                <a:solidFill>
                  <a:schemeClr val="lt1"/>
                </a:solidFill>
                <a:latin typeface="Courier New"/>
                <a:ea typeface="Courier New"/>
                <a:cs typeface="Courier New"/>
                <a:sym typeface="Courier New"/>
              </a:rPr>
              <a:t>robot_upper_y &lt; object_lower_y - safety_margin.</a:t>
            </a:r>
            <a:endParaRPr sz="4400">
              <a:solidFill>
                <a:schemeClr val="lt1"/>
              </a:solidFill>
              <a:latin typeface="Courier New"/>
              <a:ea typeface="Courier New"/>
              <a:cs typeface="Courier New"/>
              <a:sym typeface="Courier New"/>
            </a:endParaRPr>
          </a:p>
        </p:txBody>
      </p:sp>
      <p:sp>
        <p:nvSpPr>
          <p:cNvPr id="939" name="Google Shape;939;p35"/>
          <p:cNvSpPr txBox="1"/>
          <p:nvPr/>
        </p:nvSpPr>
        <p:spPr>
          <a:xfrm>
            <a:off x="7484463" y="4372544"/>
            <a:ext cx="3319074" cy="280076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>
                <a:solidFill>
                  <a:srgbClr val="1E497C"/>
                </a:solidFill>
                <a:latin typeface="Arial"/>
                <a:ea typeface="Arial"/>
                <a:cs typeface="Arial"/>
                <a:sym typeface="Arial"/>
              </a:rPr>
              <a:t>Dynamically align horizontal centers.</a:t>
            </a:r>
            <a:endParaRPr/>
          </a:p>
        </p:txBody>
      </p:sp>
      <p:sp>
        <p:nvSpPr>
          <p:cNvPr id="940" name="Google Shape;940;p35"/>
          <p:cNvSpPr txBox="1"/>
          <p:nvPr/>
        </p:nvSpPr>
        <p:spPr>
          <a:xfrm>
            <a:off x="11176048" y="3500183"/>
            <a:ext cx="3319074" cy="526297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800">
                <a:solidFill>
                  <a:srgbClr val="1E497C"/>
                </a:solidFill>
                <a:latin typeface="Arial"/>
                <a:ea typeface="Arial"/>
                <a:cs typeface="Arial"/>
                <a:sym typeface="Arial"/>
              </a:rPr>
              <a:t>Move forward until </a:t>
            </a:r>
            <a:r>
              <a:rPr lang="en-US" sz="3200">
                <a:solidFill>
                  <a:srgbClr val="1E497C"/>
                </a:solidFill>
                <a:latin typeface="Courier New"/>
                <a:ea typeface="Courier New"/>
                <a:cs typeface="Courier New"/>
                <a:sym typeface="Courier New"/>
              </a:rPr>
              <a:t>robot_upper_y &lt;= object_lower_y + safety_margin.</a:t>
            </a:r>
            <a:endParaRPr sz="4800">
              <a:solidFill>
                <a:srgbClr val="1E497C"/>
              </a:solidFill>
              <a:latin typeface="Courier New"/>
              <a:ea typeface="Courier New"/>
              <a:cs typeface="Courier New"/>
              <a:sym typeface="Courier New"/>
            </a:endParaRPr>
          </a:p>
        </p:txBody>
      </p:sp>
      <p:sp>
        <p:nvSpPr>
          <p:cNvPr id="941" name="Google Shape;941;p35"/>
          <p:cNvSpPr txBox="1"/>
          <p:nvPr/>
        </p:nvSpPr>
        <p:spPr>
          <a:xfrm>
            <a:off x="14931784" y="4503885"/>
            <a:ext cx="3319074" cy="230832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800">
                <a:solidFill>
                  <a:srgbClr val="1E497C"/>
                </a:solidFill>
                <a:latin typeface="Calibri"/>
                <a:ea typeface="Calibri"/>
                <a:cs typeface="Calibri"/>
                <a:sym typeface="Calibri"/>
              </a:rPr>
              <a:t>Execute </a:t>
            </a:r>
            <a:r>
              <a:rPr b="1" lang="en-US" sz="4800">
                <a:solidFill>
                  <a:srgbClr val="1E497C"/>
                </a:solidFill>
                <a:latin typeface="Calibri"/>
                <a:ea typeface="Calibri"/>
                <a:cs typeface="Calibri"/>
                <a:sym typeface="Calibri"/>
              </a:rPr>
              <a:t>Pickup Sequence.</a:t>
            </a:r>
            <a:endParaRPr/>
          </a:p>
        </p:txBody>
      </p:sp>
      <p:sp>
        <p:nvSpPr>
          <p:cNvPr id="942" name="Google Shape;942;p35"/>
          <p:cNvSpPr txBox="1"/>
          <p:nvPr/>
        </p:nvSpPr>
        <p:spPr>
          <a:xfrm>
            <a:off x="4800600" y="1188120"/>
            <a:ext cx="1371600" cy="83099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5400">
                <a:solidFill>
                  <a:srgbClr val="4F81BD"/>
                </a:solidFill>
                <a:latin typeface="Arial Black"/>
                <a:ea typeface="Arial Black"/>
                <a:cs typeface="Arial Black"/>
                <a:sym typeface="Arial Black"/>
              </a:rPr>
              <a:t>2.</a:t>
            </a:r>
            <a:endParaRPr sz="4800">
              <a:solidFill>
                <a:srgbClr val="4F81BD"/>
              </a:solidFill>
              <a:latin typeface="Courier New"/>
              <a:ea typeface="Courier New"/>
              <a:cs typeface="Courier New"/>
              <a:sym typeface="Courier New"/>
            </a:endParaRPr>
          </a:p>
        </p:txBody>
      </p:sp>
      <p:sp>
        <p:nvSpPr>
          <p:cNvPr id="943" name="Google Shape;943;p35"/>
          <p:cNvSpPr txBox="1"/>
          <p:nvPr/>
        </p:nvSpPr>
        <p:spPr>
          <a:xfrm>
            <a:off x="8433107" y="1210807"/>
            <a:ext cx="1371600" cy="83099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5400">
                <a:solidFill>
                  <a:srgbClr val="1E497C"/>
                </a:solidFill>
                <a:latin typeface="Arial Black"/>
                <a:ea typeface="Arial Black"/>
                <a:cs typeface="Arial Black"/>
                <a:sym typeface="Arial Black"/>
              </a:rPr>
              <a:t>3.</a:t>
            </a:r>
            <a:endParaRPr sz="4800">
              <a:solidFill>
                <a:srgbClr val="1E497C"/>
              </a:solidFill>
              <a:latin typeface="Courier New"/>
              <a:ea typeface="Courier New"/>
              <a:cs typeface="Courier New"/>
              <a:sym typeface="Courier New"/>
            </a:endParaRPr>
          </a:p>
        </p:txBody>
      </p:sp>
      <p:sp>
        <p:nvSpPr>
          <p:cNvPr id="944" name="Google Shape;944;p35"/>
          <p:cNvSpPr txBox="1"/>
          <p:nvPr/>
        </p:nvSpPr>
        <p:spPr>
          <a:xfrm>
            <a:off x="12124692" y="1190710"/>
            <a:ext cx="1371600" cy="83099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5400">
                <a:solidFill>
                  <a:srgbClr val="1E497C"/>
                </a:solidFill>
                <a:latin typeface="Arial Black"/>
                <a:ea typeface="Arial Black"/>
                <a:cs typeface="Arial Black"/>
                <a:sym typeface="Arial Black"/>
              </a:rPr>
              <a:t>4.</a:t>
            </a:r>
            <a:endParaRPr sz="4800">
              <a:solidFill>
                <a:srgbClr val="1E497C"/>
              </a:solidFill>
              <a:latin typeface="Courier New"/>
              <a:ea typeface="Courier New"/>
              <a:cs typeface="Courier New"/>
              <a:sym typeface="Courier New"/>
            </a:endParaRPr>
          </a:p>
        </p:txBody>
      </p:sp>
      <p:sp>
        <p:nvSpPr>
          <p:cNvPr id="945" name="Google Shape;945;p35"/>
          <p:cNvSpPr txBox="1"/>
          <p:nvPr/>
        </p:nvSpPr>
        <p:spPr>
          <a:xfrm>
            <a:off x="15816277" y="1180756"/>
            <a:ext cx="1371600" cy="83099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5400">
                <a:solidFill>
                  <a:srgbClr val="1E497C"/>
                </a:solidFill>
                <a:latin typeface="Arial Black"/>
                <a:ea typeface="Arial Black"/>
                <a:cs typeface="Arial Black"/>
                <a:sym typeface="Arial Black"/>
              </a:rPr>
              <a:t>5.</a:t>
            </a:r>
            <a:endParaRPr sz="4800">
              <a:solidFill>
                <a:srgbClr val="1E497C"/>
              </a:solidFill>
              <a:latin typeface="Courier New"/>
              <a:ea typeface="Courier New"/>
              <a:cs typeface="Courier New"/>
              <a:sym typeface="Courier New"/>
            </a:endParaRPr>
          </a:p>
        </p:txBody>
      </p:sp>
      <p:sp>
        <p:nvSpPr>
          <p:cNvPr id="946" name="Google Shape;946;p35"/>
          <p:cNvSpPr/>
          <p:nvPr/>
        </p:nvSpPr>
        <p:spPr>
          <a:xfrm>
            <a:off x="3812524" y="5421503"/>
            <a:ext cx="3196395" cy="3018523"/>
          </a:xfrm>
          <a:prstGeom prst="roundRect">
            <a:avLst>
              <a:gd fmla="val 16667" name="adj"/>
            </a:avLst>
          </a:prstGeom>
          <a:solidFill>
            <a:schemeClr val="lt1">
              <a:alpha val="14901"/>
            </a:scheme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47" name="Google Shape;947;p35"/>
          <p:cNvSpPr txBox="1"/>
          <p:nvPr/>
        </p:nvSpPr>
        <p:spPr>
          <a:xfrm>
            <a:off x="76200" y="2788421"/>
            <a:ext cx="3319074" cy="655564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Horizontal Positioning:</a:t>
            </a:r>
            <a:endParaRPr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If object is left of robot: move right until</a:t>
            </a:r>
            <a:r>
              <a:rPr lang="en-US" sz="3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4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object_right_x - robot_left_x = good margin. </a:t>
            </a:r>
            <a:endParaRPr sz="2000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If object is right of robot: move left until </a:t>
            </a:r>
            <a:endParaRPr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object_left_x - robot_right_x = good margin.</a:t>
            </a:r>
            <a:endParaRPr sz="3200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</p:txBody>
      </p:sp>
      <p:sp>
        <p:nvSpPr>
          <p:cNvPr id="948" name="Google Shape;948;p35"/>
          <p:cNvSpPr/>
          <p:nvPr/>
        </p:nvSpPr>
        <p:spPr>
          <a:xfrm>
            <a:off x="108857" y="5448164"/>
            <a:ext cx="3196395" cy="1142801"/>
          </a:xfrm>
          <a:prstGeom prst="roundRect">
            <a:avLst>
              <a:gd fmla="val 16667" name="adj"/>
            </a:avLst>
          </a:prstGeom>
          <a:solidFill>
            <a:srgbClr val="244061">
              <a:alpha val="14901"/>
            </a:srgb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49" name="Google Shape;949;p35"/>
          <p:cNvSpPr/>
          <p:nvPr/>
        </p:nvSpPr>
        <p:spPr>
          <a:xfrm>
            <a:off x="141022" y="8174468"/>
            <a:ext cx="3196395" cy="1142801"/>
          </a:xfrm>
          <a:prstGeom prst="roundRect">
            <a:avLst>
              <a:gd fmla="val 16667" name="adj"/>
            </a:avLst>
          </a:prstGeom>
          <a:solidFill>
            <a:srgbClr val="244061">
              <a:alpha val="14901"/>
            </a:srgb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54" name="Shape 9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5" name="Google Shape;955;p36"/>
          <p:cNvSpPr/>
          <p:nvPr/>
        </p:nvSpPr>
        <p:spPr>
          <a:xfrm rot="6990134">
            <a:off x="-7509942" y="-4347988"/>
            <a:ext cx="33254098" cy="33254098"/>
          </a:xfrm>
          <a:prstGeom prst="flowChartConnector">
            <a:avLst/>
          </a:prstGeom>
          <a:solidFill>
            <a:srgbClr val="538CD5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56" name="Google Shape;956;p36"/>
          <p:cNvSpPr/>
          <p:nvPr/>
        </p:nvSpPr>
        <p:spPr>
          <a:xfrm rot="2273145">
            <a:off x="-803516" y="-547610"/>
            <a:ext cx="1538085" cy="1538085"/>
          </a:xfrm>
          <a:prstGeom prst="flowChartConnector">
            <a:avLst/>
          </a:prstGeom>
          <a:solidFill>
            <a:srgbClr val="538CD5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57" name="Google Shape;957;p36"/>
          <p:cNvSpPr/>
          <p:nvPr/>
        </p:nvSpPr>
        <p:spPr>
          <a:xfrm rot="2273145">
            <a:off x="821386" y="-2347060"/>
            <a:ext cx="3286873" cy="3286873"/>
          </a:xfrm>
          <a:prstGeom prst="flowChartConnector">
            <a:avLst/>
          </a:prstGeom>
          <a:solidFill>
            <a:srgbClr val="538CD5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58" name="Google Shape;958;p36"/>
          <p:cNvSpPr/>
          <p:nvPr/>
        </p:nvSpPr>
        <p:spPr>
          <a:xfrm rot="2273145">
            <a:off x="56882" y="1475208"/>
            <a:ext cx="535566" cy="535566"/>
          </a:xfrm>
          <a:prstGeom prst="flowChartConnector">
            <a:avLst/>
          </a:prstGeom>
          <a:solidFill>
            <a:srgbClr val="538CD5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59" name="Google Shape;959;p36"/>
          <p:cNvSpPr/>
          <p:nvPr/>
        </p:nvSpPr>
        <p:spPr>
          <a:xfrm rot="6990134">
            <a:off x="-8506508" y="-2498181"/>
            <a:ext cx="35247230" cy="35247230"/>
          </a:xfrm>
          <a:prstGeom prst="flowChartConnector">
            <a:avLst/>
          </a:prstGeom>
          <a:solidFill>
            <a:srgbClr val="2D6BB5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2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60" name="Google Shape;960;p36"/>
          <p:cNvSpPr/>
          <p:nvPr/>
        </p:nvSpPr>
        <p:spPr>
          <a:xfrm>
            <a:off x="-11353800" y="-26644359"/>
            <a:ext cx="72901092" cy="72901092"/>
          </a:xfrm>
          <a:prstGeom prst="ellipse">
            <a:avLst/>
          </a:prstGeom>
          <a:solidFill>
            <a:srgbClr val="36609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72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61" name="Google Shape;961;p36"/>
          <p:cNvSpPr/>
          <p:nvPr/>
        </p:nvSpPr>
        <p:spPr>
          <a:xfrm>
            <a:off x="-44597276" y="-27808651"/>
            <a:ext cx="75229676" cy="75229676"/>
          </a:xfrm>
          <a:prstGeom prst="ellipse">
            <a:avLst/>
          </a:prstGeom>
          <a:solidFill>
            <a:srgbClr val="558ED5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62" name="Google Shape;962;p36"/>
          <p:cNvSpPr/>
          <p:nvPr/>
        </p:nvSpPr>
        <p:spPr>
          <a:xfrm rot="6990134">
            <a:off x="-16728691" y="-10747256"/>
            <a:ext cx="51745382" cy="51745382"/>
          </a:xfrm>
          <a:prstGeom prst="flowChartConnector">
            <a:avLst/>
          </a:prstGeom>
          <a:solidFill>
            <a:srgbClr val="1E497C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2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63" name="Google Shape;963;p36"/>
          <p:cNvSpPr/>
          <p:nvPr/>
        </p:nvSpPr>
        <p:spPr>
          <a:xfrm>
            <a:off x="7467600" y="1523838"/>
            <a:ext cx="3319074" cy="8498180"/>
          </a:xfrm>
          <a:prstGeom prst="roundRect">
            <a:avLst>
              <a:gd fmla="val 16667" name="adj"/>
            </a:avLst>
          </a:prstGeom>
          <a:solidFill>
            <a:schemeClr val="accent1"/>
          </a:solidFill>
          <a:ln>
            <a:noFill/>
          </a:ln>
          <a:effectLst>
            <a:outerShdw blurRad="152400" sx="102000" rotWithShape="0" algn="ctr" sy="1020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800">
              <a:solidFill>
                <a:schemeClr val="lt1"/>
              </a:solidFill>
              <a:latin typeface="Courier New"/>
              <a:ea typeface="Courier New"/>
              <a:cs typeface="Courier New"/>
              <a:sym typeface="Courier New"/>
            </a:endParaRPr>
          </a:p>
        </p:txBody>
      </p:sp>
      <p:sp>
        <p:nvSpPr>
          <p:cNvPr id="964" name="Google Shape;964;p36"/>
          <p:cNvSpPr/>
          <p:nvPr/>
        </p:nvSpPr>
        <p:spPr>
          <a:xfrm rot="10800000">
            <a:off x="-8392262" y="114301"/>
            <a:ext cx="9459062" cy="772055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65" name="Google Shape;965;p36"/>
          <p:cNvSpPr txBox="1"/>
          <p:nvPr/>
        </p:nvSpPr>
        <p:spPr>
          <a:xfrm>
            <a:off x="-1795626" y="210895"/>
            <a:ext cx="21879252" cy="67710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4400">
                <a:solidFill>
                  <a:schemeClr val="dk1"/>
                </a:solidFill>
                <a:latin typeface="Arial Black"/>
                <a:ea typeface="Arial Black"/>
                <a:cs typeface="Arial Black"/>
                <a:sym typeface="Arial Black"/>
              </a:rPr>
              <a:t>Robot On Top of Object </a:t>
            </a:r>
            <a:r>
              <a:rPr b="1" lang="en-US" sz="40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(robot_lower_y &gt; object_upper_y)</a:t>
            </a:r>
            <a:endParaRPr sz="4000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</p:txBody>
      </p:sp>
      <p:sp>
        <p:nvSpPr>
          <p:cNvPr id="966" name="Google Shape;966;p36"/>
          <p:cNvSpPr/>
          <p:nvPr/>
        </p:nvSpPr>
        <p:spPr>
          <a:xfrm>
            <a:off x="8435804" y="886357"/>
            <a:ext cx="1360270" cy="1360270"/>
          </a:xfrm>
          <a:prstGeom prst="ellipse">
            <a:avLst/>
          </a:prstGeom>
          <a:solidFill>
            <a:schemeClr val="lt1"/>
          </a:solidFill>
          <a:ln>
            <a:noFill/>
          </a:ln>
          <a:effectLst>
            <a:outerShdw blurRad="50800" rotWithShape="0" algn="t" dir="5400000" dist="381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67" name="Google Shape;967;p36"/>
          <p:cNvSpPr txBox="1"/>
          <p:nvPr/>
        </p:nvSpPr>
        <p:spPr>
          <a:xfrm>
            <a:off x="-1795626" y="212134"/>
            <a:ext cx="21879252" cy="67710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4400">
                <a:solidFill>
                  <a:schemeClr val="dk1"/>
                </a:solidFill>
                <a:latin typeface="Arial Black"/>
                <a:ea typeface="Arial Black"/>
                <a:cs typeface="Arial Black"/>
                <a:sym typeface="Arial Black"/>
              </a:rPr>
              <a:t>Robot On Top of Object </a:t>
            </a:r>
            <a:r>
              <a:rPr b="1" lang="en-US" sz="40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(robot_lower_y &gt; object_upper_y)</a:t>
            </a:r>
            <a:endParaRPr sz="4000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</p:txBody>
      </p:sp>
      <p:sp>
        <p:nvSpPr>
          <p:cNvPr id="968" name="Google Shape;968;p36"/>
          <p:cNvSpPr txBox="1"/>
          <p:nvPr/>
        </p:nvSpPr>
        <p:spPr>
          <a:xfrm>
            <a:off x="1019136" y="1216918"/>
            <a:ext cx="1371600" cy="83099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5400">
                <a:solidFill>
                  <a:schemeClr val="dk1"/>
                </a:solidFill>
                <a:latin typeface="Arial Black"/>
                <a:ea typeface="Arial Black"/>
                <a:cs typeface="Arial Black"/>
                <a:sym typeface="Arial Black"/>
              </a:rPr>
              <a:t>1.</a:t>
            </a:r>
            <a:endParaRPr sz="4800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</p:txBody>
      </p:sp>
      <p:sp>
        <p:nvSpPr>
          <p:cNvPr id="969" name="Google Shape;969;p36"/>
          <p:cNvSpPr txBox="1"/>
          <p:nvPr/>
        </p:nvSpPr>
        <p:spPr>
          <a:xfrm>
            <a:off x="7484463" y="4372544"/>
            <a:ext cx="3319074" cy="280076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Dynamically align horizontal centers.</a:t>
            </a:r>
            <a:endParaRPr/>
          </a:p>
        </p:txBody>
      </p:sp>
      <p:sp>
        <p:nvSpPr>
          <p:cNvPr id="970" name="Google Shape;970;p36"/>
          <p:cNvSpPr txBox="1"/>
          <p:nvPr/>
        </p:nvSpPr>
        <p:spPr>
          <a:xfrm>
            <a:off x="11176048" y="3500183"/>
            <a:ext cx="3319074" cy="526297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800">
                <a:solidFill>
                  <a:srgbClr val="1E497C"/>
                </a:solidFill>
                <a:latin typeface="Arial"/>
                <a:ea typeface="Arial"/>
                <a:cs typeface="Arial"/>
                <a:sym typeface="Arial"/>
              </a:rPr>
              <a:t>Move forward until </a:t>
            </a:r>
            <a:r>
              <a:rPr lang="en-US" sz="3200">
                <a:solidFill>
                  <a:srgbClr val="1E497C"/>
                </a:solidFill>
                <a:latin typeface="Courier New"/>
                <a:ea typeface="Courier New"/>
                <a:cs typeface="Courier New"/>
                <a:sym typeface="Courier New"/>
              </a:rPr>
              <a:t>robot_upper_y &lt;= object_lower_y + safety_margin.</a:t>
            </a:r>
            <a:endParaRPr sz="4800">
              <a:solidFill>
                <a:srgbClr val="1E497C"/>
              </a:solidFill>
              <a:latin typeface="Courier New"/>
              <a:ea typeface="Courier New"/>
              <a:cs typeface="Courier New"/>
              <a:sym typeface="Courier New"/>
            </a:endParaRPr>
          </a:p>
        </p:txBody>
      </p:sp>
      <p:sp>
        <p:nvSpPr>
          <p:cNvPr id="971" name="Google Shape;971;p36"/>
          <p:cNvSpPr txBox="1"/>
          <p:nvPr/>
        </p:nvSpPr>
        <p:spPr>
          <a:xfrm>
            <a:off x="14931784" y="4503885"/>
            <a:ext cx="3319074" cy="230832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800">
                <a:solidFill>
                  <a:srgbClr val="1E497C"/>
                </a:solidFill>
                <a:latin typeface="Arial"/>
                <a:ea typeface="Arial"/>
                <a:cs typeface="Arial"/>
                <a:sym typeface="Arial"/>
              </a:rPr>
              <a:t>Execute </a:t>
            </a:r>
            <a:r>
              <a:rPr b="1" lang="en-US" sz="4800">
                <a:solidFill>
                  <a:srgbClr val="1E497C"/>
                </a:solidFill>
                <a:latin typeface="Arial"/>
                <a:ea typeface="Arial"/>
                <a:cs typeface="Arial"/>
                <a:sym typeface="Arial"/>
              </a:rPr>
              <a:t>Pickup Sequence.</a:t>
            </a:r>
            <a:endParaRPr/>
          </a:p>
        </p:txBody>
      </p:sp>
      <p:sp>
        <p:nvSpPr>
          <p:cNvPr id="972" name="Google Shape;972;p36"/>
          <p:cNvSpPr txBox="1"/>
          <p:nvPr/>
        </p:nvSpPr>
        <p:spPr>
          <a:xfrm>
            <a:off x="4800600" y="1188120"/>
            <a:ext cx="1371600" cy="83099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5400">
                <a:solidFill>
                  <a:schemeClr val="dk1"/>
                </a:solidFill>
                <a:latin typeface="Arial Black"/>
                <a:ea typeface="Arial Black"/>
                <a:cs typeface="Arial Black"/>
                <a:sym typeface="Arial Black"/>
              </a:rPr>
              <a:t>2.</a:t>
            </a:r>
            <a:endParaRPr sz="4800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</p:txBody>
      </p:sp>
      <p:sp>
        <p:nvSpPr>
          <p:cNvPr id="973" name="Google Shape;973;p36"/>
          <p:cNvSpPr txBox="1"/>
          <p:nvPr/>
        </p:nvSpPr>
        <p:spPr>
          <a:xfrm>
            <a:off x="8433107" y="1210807"/>
            <a:ext cx="1371600" cy="83099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5400">
                <a:solidFill>
                  <a:srgbClr val="4F81BD"/>
                </a:solidFill>
                <a:latin typeface="Arial Black"/>
                <a:ea typeface="Arial Black"/>
                <a:cs typeface="Arial Black"/>
                <a:sym typeface="Arial Black"/>
              </a:rPr>
              <a:t>3.</a:t>
            </a:r>
            <a:endParaRPr sz="4800">
              <a:solidFill>
                <a:srgbClr val="4F81BD"/>
              </a:solidFill>
              <a:latin typeface="Courier New"/>
              <a:ea typeface="Courier New"/>
              <a:cs typeface="Courier New"/>
              <a:sym typeface="Courier New"/>
            </a:endParaRPr>
          </a:p>
        </p:txBody>
      </p:sp>
      <p:sp>
        <p:nvSpPr>
          <p:cNvPr id="974" name="Google Shape;974;p36"/>
          <p:cNvSpPr txBox="1"/>
          <p:nvPr/>
        </p:nvSpPr>
        <p:spPr>
          <a:xfrm>
            <a:off x="12124692" y="1190710"/>
            <a:ext cx="1371600" cy="83099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5400">
                <a:solidFill>
                  <a:srgbClr val="1E497C"/>
                </a:solidFill>
                <a:latin typeface="Arial Black"/>
                <a:ea typeface="Arial Black"/>
                <a:cs typeface="Arial Black"/>
                <a:sym typeface="Arial Black"/>
              </a:rPr>
              <a:t>4.</a:t>
            </a:r>
            <a:endParaRPr sz="4800">
              <a:solidFill>
                <a:srgbClr val="1E497C"/>
              </a:solidFill>
              <a:latin typeface="Courier New"/>
              <a:ea typeface="Courier New"/>
              <a:cs typeface="Courier New"/>
              <a:sym typeface="Courier New"/>
            </a:endParaRPr>
          </a:p>
        </p:txBody>
      </p:sp>
      <p:sp>
        <p:nvSpPr>
          <p:cNvPr id="975" name="Google Shape;975;p36"/>
          <p:cNvSpPr txBox="1"/>
          <p:nvPr/>
        </p:nvSpPr>
        <p:spPr>
          <a:xfrm>
            <a:off x="15816277" y="1180756"/>
            <a:ext cx="1371600" cy="83099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5400">
                <a:solidFill>
                  <a:srgbClr val="1E497C"/>
                </a:solidFill>
                <a:latin typeface="Arial Black"/>
                <a:ea typeface="Arial Black"/>
                <a:cs typeface="Arial Black"/>
                <a:sym typeface="Arial Black"/>
              </a:rPr>
              <a:t>5.</a:t>
            </a:r>
            <a:endParaRPr sz="4800">
              <a:solidFill>
                <a:srgbClr val="1E497C"/>
              </a:solidFill>
              <a:latin typeface="Courier New"/>
              <a:ea typeface="Courier New"/>
              <a:cs typeface="Courier New"/>
              <a:sym typeface="Courier New"/>
            </a:endParaRPr>
          </a:p>
        </p:txBody>
      </p:sp>
      <p:sp>
        <p:nvSpPr>
          <p:cNvPr id="976" name="Google Shape;976;p36"/>
          <p:cNvSpPr txBox="1"/>
          <p:nvPr/>
        </p:nvSpPr>
        <p:spPr>
          <a:xfrm>
            <a:off x="76200" y="2788421"/>
            <a:ext cx="3319074" cy="655564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Horizontal Positioning:</a:t>
            </a:r>
            <a:endParaRPr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If object is left of robot: move right until</a:t>
            </a:r>
            <a:r>
              <a:rPr lang="en-US" sz="3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4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object_right_x - robot_left_x = good margin. </a:t>
            </a:r>
            <a:endParaRPr sz="2000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If object is right of robot: move left until </a:t>
            </a:r>
            <a:endParaRPr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object_left_x - robot_right_x = good margin.</a:t>
            </a:r>
            <a:endParaRPr sz="3200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</p:txBody>
      </p:sp>
      <p:sp>
        <p:nvSpPr>
          <p:cNvPr id="977" name="Google Shape;977;p36"/>
          <p:cNvSpPr/>
          <p:nvPr/>
        </p:nvSpPr>
        <p:spPr>
          <a:xfrm>
            <a:off x="108857" y="5448164"/>
            <a:ext cx="3196395" cy="1142801"/>
          </a:xfrm>
          <a:prstGeom prst="roundRect">
            <a:avLst>
              <a:gd fmla="val 16667" name="adj"/>
            </a:avLst>
          </a:prstGeom>
          <a:solidFill>
            <a:srgbClr val="244061">
              <a:alpha val="14901"/>
            </a:srgb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78" name="Google Shape;978;p36"/>
          <p:cNvSpPr/>
          <p:nvPr/>
        </p:nvSpPr>
        <p:spPr>
          <a:xfrm>
            <a:off x="141022" y="8174468"/>
            <a:ext cx="3196395" cy="1142801"/>
          </a:xfrm>
          <a:prstGeom prst="roundRect">
            <a:avLst>
              <a:gd fmla="val 16667" name="adj"/>
            </a:avLst>
          </a:prstGeom>
          <a:solidFill>
            <a:srgbClr val="244061">
              <a:alpha val="14901"/>
            </a:srgb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79" name="Google Shape;979;p36"/>
          <p:cNvSpPr txBox="1"/>
          <p:nvPr/>
        </p:nvSpPr>
        <p:spPr>
          <a:xfrm>
            <a:off x="3889483" y="3711750"/>
            <a:ext cx="3075677" cy="470898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Move backward until </a:t>
            </a:r>
            <a:r>
              <a:rPr lang="en-US" sz="32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robot_upper_y &lt; object_lower_y - safety_margin.</a:t>
            </a:r>
            <a:endParaRPr sz="4400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</p:txBody>
      </p:sp>
      <p:sp>
        <p:nvSpPr>
          <p:cNvPr id="980" name="Google Shape;980;p36"/>
          <p:cNvSpPr/>
          <p:nvPr/>
        </p:nvSpPr>
        <p:spPr>
          <a:xfrm>
            <a:off x="3812524" y="5421503"/>
            <a:ext cx="3196395" cy="3018523"/>
          </a:xfrm>
          <a:prstGeom prst="roundRect">
            <a:avLst>
              <a:gd fmla="val 16667" name="adj"/>
            </a:avLst>
          </a:prstGeom>
          <a:solidFill>
            <a:srgbClr val="244061">
              <a:alpha val="14901"/>
            </a:srgb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85" name="Shape 9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6" name="Google Shape;986;p37"/>
          <p:cNvSpPr/>
          <p:nvPr/>
        </p:nvSpPr>
        <p:spPr>
          <a:xfrm rot="6990134">
            <a:off x="-7509942" y="-4347988"/>
            <a:ext cx="33254098" cy="33254098"/>
          </a:xfrm>
          <a:prstGeom prst="flowChartConnector">
            <a:avLst/>
          </a:prstGeom>
          <a:solidFill>
            <a:srgbClr val="538CD5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87" name="Google Shape;987;p37"/>
          <p:cNvSpPr/>
          <p:nvPr/>
        </p:nvSpPr>
        <p:spPr>
          <a:xfrm rot="2273145">
            <a:off x="-803516" y="-547610"/>
            <a:ext cx="1538085" cy="1538085"/>
          </a:xfrm>
          <a:prstGeom prst="flowChartConnector">
            <a:avLst/>
          </a:prstGeom>
          <a:solidFill>
            <a:srgbClr val="538CD5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88" name="Google Shape;988;p37"/>
          <p:cNvSpPr/>
          <p:nvPr/>
        </p:nvSpPr>
        <p:spPr>
          <a:xfrm rot="2273145">
            <a:off x="821386" y="-2347060"/>
            <a:ext cx="3286873" cy="3286873"/>
          </a:xfrm>
          <a:prstGeom prst="flowChartConnector">
            <a:avLst/>
          </a:prstGeom>
          <a:solidFill>
            <a:srgbClr val="538CD5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89" name="Google Shape;989;p37"/>
          <p:cNvSpPr/>
          <p:nvPr/>
        </p:nvSpPr>
        <p:spPr>
          <a:xfrm rot="2273145">
            <a:off x="56882" y="1475208"/>
            <a:ext cx="535566" cy="535566"/>
          </a:xfrm>
          <a:prstGeom prst="flowChartConnector">
            <a:avLst/>
          </a:prstGeom>
          <a:solidFill>
            <a:srgbClr val="538CD5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90" name="Google Shape;990;p37"/>
          <p:cNvSpPr/>
          <p:nvPr/>
        </p:nvSpPr>
        <p:spPr>
          <a:xfrm rot="6990134">
            <a:off x="-8506508" y="-2498181"/>
            <a:ext cx="35247230" cy="35247230"/>
          </a:xfrm>
          <a:prstGeom prst="flowChartConnector">
            <a:avLst/>
          </a:prstGeom>
          <a:solidFill>
            <a:srgbClr val="2D6BB5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2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91" name="Google Shape;991;p37"/>
          <p:cNvSpPr/>
          <p:nvPr/>
        </p:nvSpPr>
        <p:spPr>
          <a:xfrm>
            <a:off x="-11353800" y="-26644359"/>
            <a:ext cx="72901092" cy="72901092"/>
          </a:xfrm>
          <a:prstGeom prst="ellipse">
            <a:avLst/>
          </a:prstGeom>
          <a:solidFill>
            <a:srgbClr val="36609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72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92" name="Google Shape;992;p37"/>
          <p:cNvSpPr/>
          <p:nvPr/>
        </p:nvSpPr>
        <p:spPr>
          <a:xfrm>
            <a:off x="-44597276" y="-27808651"/>
            <a:ext cx="75229676" cy="75229676"/>
          </a:xfrm>
          <a:prstGeom prst="ellipse">
            <a:avLst/>
          </a:prstGeom>
          <a:solidFill>
            <a:srgbClr val="558ED5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93" name="Google Shape;993;p37"/>
          <p:cNvSpPr/>
          <p:nvPr/>
        </p:nvSpPr>
        <p:spPr>
          <a:xfrm rot="6990134">
            <a:off x="-16728691" y="-10718841"/>
            <a:ext cx="51745382" cy="51745382"/>
          </a:xfrm>
          <a:prstGeom prst="flowChartConnector">
            <a:avLst/>
          </a:prstGeom>
          <a:solidFill>
            <a:srgbClr val="1E497C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2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94" name="Google Shape;994;p37"/>
          <p:cNvSpPr/>
          <p:nvPr/>
        </p:nvSpPr>
        <p:spPr>
          <a:xfrm>
            <a:off x="11158926" y="1523838"/>
            <a:ext cx="3319074" cy="8498180"/>
          </a:xfrm>
          <a:prstGeom prst="roundRect">
            <a:avLst>
              <a:gd fmla="val 16667" name="adj"/>
            </a:avLst>
          </a:prstGeom>
          <a:solidFill>
            <a:schemeClr val="accent1"/>
          </a:solidFill>
          <a:ln>
            <a:noFill/>
          </a:ln>
          <a:effectLst>
            <a:outerShdw blurRad="152400" sx="102000" rotWithShape="0" algn="ctr" sy="1020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800">
              <a:solidFill>
                <a:schemeClr val="lt1"/>
              </a:solidFill>
              <a:latin typeface="Courier New"/>
              <a:ea typeface="Courier New"/>
              <a:cs typeface="Courier New"/>
              <a:sym typeface="Courier New"/>
            </a:endParaRPr>
          </a:p>
        </p:txBody>
      </p:sp>
      <p:sp>
        <p:nvSpPr>
          <p:cNvPr id="995" name="Google Shape;995;p37"/>
          <p:cNvSpPr/>
          <p:nvPr/>
        </p:nvSpPr>
        <p:spPr>
          <a:xfrm rot="10800000">
            <a:off x="-8392262" y="114301"/>
            <a:ext cx="9459062" cy="772055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96" name="Google Shape;996;p37"/>
          <p:cNvSpPr txBox="1"/>
          <p:nvPr/>
        </p:nvSpPr>
        <p:spPr>
          <a:xfrm>
            <a:off x="-1795626" y="210895"/>
            <a:ext cx="21879252" cy="67710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4400">
                <a:solidFill>
                  <a:schemeClr val="dk1"/>
                </a:solidFill>
                <a:latin typeface="Arial Black"/>
                <a:ea typeface="Arial Black"/>
                <a:cs typeface="Arial Black"/>
                <a:sym typeface="Arial Black"/>
              </a:rPr>
              <a:t>Robot On Top of Object </a:t>
            </a:r>
            <a:r>
              <a:rPr b="1" lang="en-US" sz="40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(robot_lower_y &gt; object_upper_y)</a:t>
            </a:r>
            <a:endParaRPr sz="4000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</p:txBody>
      </p:sp>
      <p:sp>
        <p:nvSpPr>
          <p:cNvPr id="997" name="Google Shape;997;p37"/>
          <p:cNvSpPr/>
          <p:nvPr/>
        </p:nvSpPr>
        <p:spPr>
          <a:xfrm>
            <a:off x="12127130" y="886357"/>
            <a:ext cx="1360270" cy="1360270"/>
          </a:xfrm>
          <a:prstGeom prst="ellipse">
            <a:avLst/>
          </a:prstGeom>
          <a:solidFill>
            <a:schemeClr val="lt1"/>
          </a:solidFill>
          <a:ln>
            <a:noFill/>
          </a:ln>
          <a:effectLst>
            <a:outerShdw blurRad="50800" rotWithShape="0" algn="t" dir="5400000" dist="381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98" name="Google Shape;998;p37"/>
          <p:cNvSpPr txBox="1"/>
          <p:nvPr/>
        </p:nvSpPr>
        <p:spPr>
          <a:xfrm>
            <a:off x="-1795626" y="212134"/>
            <a:ext cx="21879252" cy="67710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4400">
                <a:solidFill>
                  <a:schemeClr val="dk1"/>
                </a:solidFill>
                <a:latin typeface="Arial Black"/>
                <a:ea typeface="Arial Black"/>
                <a:cs typeface="Arial Black"/>
                <a:sym typeface="Arial Black"/>
              </a:rPr>
              <a:t>Robot On Top of Object </a:t>
            </a:r>
            <a:r>
              <a:rPr b="1" lang="en-US" sz="40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(robot_lower_y &gt; object_upper_y)</a:t>
            </a:r>
            <a:endParaRPr sz="4000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</p:txBody>
      </p:sp>
      <p:sp>
        <p:nvSpPr>
          <p:cNvPr id="999" name="Google Shape;999;p37"/>
          <p:cNvSpPr txBox="1"/>
          <p:nvPr/>
        </p:nvSpPr>
        <p:spPr>
          <a:xfrm>
            <a:off x="1019136" y="1216918"/>
            <a:ext cx="1371600" cy="83099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5400">
                <a:solidFill>
                  <a:schemeClr val="dk1"/>
                </a:solidFill>
                <a:latin typeface="Arial Black"/>
                <a:ea typeface="Arial Black"/>
                <a:cs typeface="Arial Black"/>
                <a:sym typeface="Arial Black"/>
              </a:rPr>
              <a:t>1.</a:t>
            </a:r>
            <a:endParaRPr sz="4800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</p:txBody>
      </p:sp>
      <p:sp>
        <p:nvSpPr>
          <p:cNvPr id="1000" name="Google Shape;1000;p37"/>
          <p:cNvSpPr txBox="1"/>
          <p:nvPr/>
        </p:nvSpPr>
        <p:spPr>
          <a:xfrm>
            <a:off x="7484463" y="4372544"/>
            <a:ext cx="3319074" cy="280076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Dynamically align horizontal centers.</a:t>
            </a:r>
            <a:endParaRPr/>
          </a:p>
        </p:txBody>
      </p:sp>
      <p:sp>
        <p:nvSpPr>
          <p:cNvPr id="1001" name="Google Shape;1001;p37"/>
          <p:cNvSpPr txBox="1"/>
          <p:nvPr/>
        </p:nvSpPr>
        <p:spPr>
          <a:xfrm>
            <a:off x="11176048" y="3500183"/>
            <a:ext cx="3319074" cy="526297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Move forward until </a:t>
            </a:r>
            <a:r>
              <a:rPr lang="en-US" sz="3200">
                <a:solidFill>
                  <a:schemeClr val="lt1"/>
                </a:solidFill>
                <a:latin typeface="Courier New"/>
                <a:ea typeface="Courier New"/>
                <a:cs typeface="Courier New"/>
                <a:sym typeface="Courier New"/>
              </a:rPr>
              <a:t>robot_upper_y &lt;= object_lower_y - safety_margin.</a:t>
            </a:r>
            <a:endParaRPr sz="4800">
              <a:solidFill>
                <a:schemeClr val="lt1"/>
              </a:solidFill>
              <a:latin typeface="Courier New"/>
              <a:ea typeface="Courier New"/>
              <a:cs typeface="Courier New"/>
              <a:sym typeface="Courier New"/>
            </a:endParaRPr>
          </a:p>
        </p:txBody>
      </p:sp>
      <p:sp>
        <p:nvSpPr>
          <p:cNvPr id="1002" name="Google Shape;1002;p37"/>
          <p:cNvSpPr txBox="1"/>
          <p:nvPr/>
        </p:nvSpPr>
        <p:spPr>
          <a:xfrm>
            <a:off x="14931784" y="4503885"/>
            <a:ext cx="3319074" cy="230832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800">
                <a:solidFill>
                  <a:srgbClr val="1E497C"/>
                </a:solidFill>
                <a:latin typeface="Arial"/>
                <a:ea typeface="Arial"/>
                <a:cs typeface="Arial"/>
                <a:sym typeface="Arial"/>
              </a:rPr>
              <a:t>Execute </a:t>
            </a:r>
            <a:r>
              <a:rPr b="1" lang="en-US" sz="4800">
                <a:solidFill>
                  <a:srgbClr val="1E497C"/>
                </a:solidFill>
                <a:latin typeface="Arial"/>
                <a:ea typeface="Arial"/>
                <a:cs typeface="Arial"/>
                <a:sym typeface="Arial"/>
              </a:rPr>
              <a:t>Pickup Sequence.</a:t>
            </a:r>
            <a:endParaRPr/>
          </a:p>
        </p:txBody>
      </p:sp>
      <p:sp>
        <p:nvSpPr>
          <p:cNvPr id="1003" name="Google Shape;1003;p37"/>
          <p:cNvSpPr txBox="1"/>
          <p:nvPr/>
        </p:nvSpPr>
        <p:spPr>
          <a:xfrm>
            <a:off x="4800600" y="1188120"/>
            <a:ext cx="1371600" cy="83099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5400">
                <a:solidFill>
                  <a:schemeClr val="dk1"/>
                </a:solidFill>
                <a:latin typeface="Arial Black"/>
                <a:ea typeface="Arial Black"/>
                <a:cs typeface="Arial Black"/>
                <a:sym typeface="Arial Black"/>
              </a:rPr>
              <a:t>2.</a:t>
            </a:r>
            <a:endParaRPr sz="4800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</p:txBody>
      </p:sp>
      <p:sp>
        <p:nvSpPr>
          <p:cNvPr id="1004" name="Google Shape;1004;p37"/>
          <p:cNvSpPr txBox="1"/>
          <p:nvPr/>
        </p:nvSpPr>
        <p:spPr>
          <a:xfrm>
            <a:off x="8433107" y="1210807"/>
            <a:ext cx="1371600" cy="83099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5400">
                <a:solidFill>
                  <a:schemeClr val="dk1"/>
                </a:solidFill>
                <a:latin typeface="Arial Black"/>
                <a:ea typeface="Arial Black"/>
                <a:cs typeface="Arial Black"/>
                <a:sym typeface="Arial Black"/>
              </a:rPr>
              <a:t>3.</a:t>
            </a:r>
            <a:endParaRPr sz="4800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</p:txBody>
      </p:sp>
      <p:sp>
        <p:nvSpPr>
          <p:cNvPr id="1005" name="Google Shape;1005;p37"/>
          <p:cNvSpPr txBox="1"/>
          <p:nvPr/>
        </p:nvSpPr>
        <p:spPr>
          <a:xfrm>
            <a:off x="12124692" y="1190710"/>
            <a:ext cx="1371600" cy="83099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5400">
                <a:solidFill>
                  <a:srgbClr val="4F81BD"/>
                </a:solidFill>
                <a:latin typeface="Arial Black"/>
                <a:ea typeface="Arial Black"/>
                <a:cs typeface="Arial Black"/>
                <a:sym typeface="Arial Black"/>
              </a:rPr>
              <a:t>4.</a:t>
            </a:r>
            <a:endParaRPr sz="4800">
              <a:solidFill>
                <a:srgbClr val="4F81BD"/>
              </a:solidFill>
              <a:latin typeface="Courier New"/>
              <a:ea typeface="Courier New"/>
              <a:cs typeface="Courier New"/>
              <a:sym typeface="Courier New"/>
            </a:endParaRPr>
          </a:p>
        </p:txBody>
      </p:sp>
      <p:sp>
        <p:nvSpPr>
          <p:cNvPr id="1006" name="Google Shape;1006;p37"/>
          <p:cNvSpPr txBox="1"/>
          <p:nvPr/>
        </p:nvSpPr>
        <p:spPr>
          <a:xfrm>
            <a:off x="15816277" y="1180756"/>
            <a:ext cx="1371600" cy="83099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5400">
                <a:solidFill>
                  <a:srgbClr val="1E497C"/>
                </a:solidFill>
                <a:latin typeface="Arial Black"/>
                <a:ea typeface="Arial Black"/>
                <a:cs typeface="Arial Black"/>
                <a:sym typeface="Arial Black"/>
              </a:rPr>
              <a:t>5.</a:t>
            </a:r>
            <a:endParaRPr sz="4800">
              <a:solidFill>
                <a:srgbClr val="1E497C"/>
              </a:solidFill>
              <a:latin typeface="Courier New"/>
              <a:ea typeface="Courier New"/>
              <a:cs typeface="Courier New"/>
              <a:sym typeface="Courier New"/>
            </a:endParaRPr>
          </a:p>
        </p:txBody>
      </p:sp>
      <p:sp>
        <p:nvSpPr>
          <p:cNvPr id="1007" name="Google Shape;1007;p37"/>
          <p:cNvSpPr/>
          <p:nvPr/>
        </p:nvSpPr>
        <p:spPr>
          <a:xfrm>
            <a:off x="11209067" y="5658047"/>
            <a:ext cx="3196395" cy="3018523"/>
          </a:xfrm>
          <a:prstGeom prst="roundRect">
            <a:avLst>
              <a:gd fmla="val 16667" name="adj"/>
            </a:avLst>
          </a:prstGeom>
          <a:solidFill>
            <a:schemeClr val="lt1">
              <a:alpha val="14901"/>
            </a:scheme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08" name="Google Shape;1008;p37"/>
          <p:cNvSpPr txBox="1"/>
          <p:nvPr/>
        </p:nvSpPr>
        <p:spPr>
          <a:xfrm>
            <a:off x="76200" y="2788421"/>
            <a:ext cx="3319074" cy="655564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Horizontal Positioning:</a:t>
            </a:r>
            <a:endParaRPr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If object is left of robot: move right until</a:t>
            </a:r>
            <a:r>
              <a:rPr lang="en-US" sz="3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4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object_right_x - robot_left_x = good margin. </a:t>
            </a:r>
            <a:endParaRPr sz="2000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If object is right of robot: move left until </a:t>
            </a:r>
            <a:endParaRPr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object_left_x - robot_right_x = good margin.</a:t>
            </a:r>
            <a:endParaRPr sz="3200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</p:txBody>
      </p:sp>
      <p:sp>
        <p:nvSpPr>
          <p:cNvPr id="1009" name="Google Shape;1009;p37"/>
          <p:cNvSpPr/>
          <p:nvPr/>
        </p:nvSpPr>
        <p:spPr>
          <a:xfrm>
            <a:off x="108857" y="5448164"/>
            <a:ext cx="3196395" cy="1142801"/>
          </a:xfrm>
          <a:prstGeom prst="roundRect">
            <a:avLst>
              <a:gd fmla="val 16667" name="adj"/>
            </a:avLst>
          </a:prstGeom>
          <a:solidFill>
            <a:srgbClr val="244061">
              <a:alpha val="14901"/>
            </a:srgb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10" name="Google Shape;1010;p37"/>
          <p:cNvSpPr/>
          <p:nvPr/>
        </p:nvSpPr>
        <p:spPr>
          <a:xfrm>
            <a:off x="141022" y="8174468"/>
            <a:ext cx="3196395" cy="1142801"/>
          </a:xfrm>
          <a:prstGeom prst="roundRect">
            <a:avLst>
              <a:gd fmla="val 16667" name="adj"/>
            </a:avLst>
          </a:prstGeom>
          <a:solidFill>
            <a:srgbClr val="244061">
              <a:alpha val="14901"/>
            </a:srgb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11" name="Google Shape;1011;p37"/>
          <p:cNvSpPr txBox="1"/>
          <p:nvPr/>
        </p:nvSpPr>
        <p:spPr>
          <a:xfrm>
            <a:off x="3889483" y="3711750"/>
            <a:ext cx="3075677" cy="470898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Move backward until </a:t>
            </a:r>
            <a:r>
              <a:rPr lang="en-US" sz="32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robot_upper_y &lt; object_lower_y - safety_margin.</a:t>
            </a:r>
            <a:endParaRPr sz="4400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</p:txBody>
      </p:sp>
      <p:sp>
        <p:nvSpPr>
          <p:cNvPr id="1012" name="Google Shape;1012;p37"/>
          <p:cNvSpPr/>
          <p:nvPr/>
        </p:nvSpPr>
        <p:spPr>
          <a:xfrm>
            <a:off x="3812524" y="5421503"/>
            <a:ext cx="3196395" cy="3018523"/>
          </a:xfrm>
          <a:prstGeom prst="roundRect">
            <a:avLst>
              <a:gd fmla="val 16667" name="adj"/>
            </a:avLst>
          </a:prstGeom>
          <a:solidFill>
            <a:srgbClr val="244061">
              <a:alpha val="14901"/>
            </a:srgb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17" name="Shape 10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8" name="Google Shape;1018;p38"/>
          <p:cNvSpPr/>
          <p:nvPr/>
        </p:nvSpPr>
        <p:spPr>
          <a:xfrm rot="6990134">
            <a:off x="-7509942" y="-4347988"/>
            <a:ext cx="33254098" cy="33254098"/>
          </a:xfrm>
          <a:prstGeom prst="flowChartConnector">
            <a:avLst/>
          </a:prstGeom>
          <a:solidFill>
            <a:srgbClr val="538CD5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19" name="Google Shape;1019;p38"/>
          <p:cNvSpPr/>
          <p:nvPr/>
        </p:nvSpPr>
        <p:spPr>
          <a:xfrm rot="2273145">
            <a:off x="-803516" y="-547610"/>
            <a:ext cx="1538085" cy="1538085"/>
          </a:xfrm>
          <a:prstGeom prst="flowChartConnector">
            <a:avLst/>
          </a:prstGeom>
          <a:solidFill>
            <a:srgbClr val="538CD5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20" name="Google Shape;1020;p38"/>
          <p:cNvSpPr/>
          <p:nvPr/>
        </p:nvSpPr>
        <p:spPr>
          <a:xfrm rot="2273145">
            <a:off x="821386" y="-2347060"/>
            <a:ext cx="3286873" cy="3286873"/>
          </a:xfrm>
          <a:prstGeom prst="flowChartConnector">
            <a:avLst/>
          </a:prstGeom>
          <a:solidFill>
            <a:srgbClr val="538CD5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21" name="Google Shape;1021;p38"/>
          <p:cNvSpPr/>
          <p:nvPr/>
        </p:nvSpPr>
        <p:spPr>
          <a:xfrm rot="2273145">
            <a:off x="56882" y="1475208"/>
            <a:ext cx="535566" cy="535566"/>
          </a:xfrm>
          <a:prstGeom prst="flowChartConnector">
            <a:avLst/>
          </a:prstGeom>
          <a:solidFill>
            <a:srgbClr val="538CD5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22" name="Google Shape;1022;p38"/>
          <p:cNvSpPr/>
          <p:nvPr/>
        </p:nvSpPr>
        <p:spPr>
          <a:xfrm rot="6990134">
            <a:off x="-8506508" y="-2498181"/>
            <a:ext cx="35247230" cy="35247230"/>
          </a:xfrm>
          <a:prstGeom prst="flowChartConnector">
            <a:avLst/>
          </a:prstGeom>
          <a:solidFill>
            <a:srgbClr val="2D6BB5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2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23" name="Google Shape;1023;p38"/>
          <p:cNvSpPr/>
          <p:nvPr/>
        </p:nvSpPr>
        <p:spPr>
          <a:xfrm>
            <a:off x="-11353800" y="-26644359"/>
            <a:ext cx="72901092" cy="72901092"/>
          </a:xfrm>
          <a:prstGeom prst="ellipse">
            <a:avLst/>
          </a:prstGeom>
          <a:solidFill>
            <a:srgbClr val="36609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72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24" name="Google Shape;1024;p38"/>
          <p:cNvSpPr/>
          <p:nvPr/>
        </p:nvSpPr>
        <p:spPr>
          <a:xfrm>
            <a:off x="-44597276" y="-27808651"/>
            <a:ext cx="75229676" cy="75229676"/>
          </a:xfrm>
          <a:prstGeom prst="ellipse">
            <a:avLst/>
          </a:prstGeom>
          <a:solidFill>
            <a:srgbClr val="558ED5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25" name="Google Shape;1025;p38"/>
          <p:cNvSpPr/>
          <p:nvPr/>
        </p:nvSpPr>
        <p:spPr>
          <a:xfrm rot="6990134">
            <a:off x="-16728691" y="-10718841"/>
            <a:ext cx="51745382" cy="51745382"/>
          </a:xfrm>
          <a:prstGeom prst="flowChartConnector">
            <a:avLst/>
          </a:prstGeom>
          <a:solidFill>
            <a:srgbClr val="1E497C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2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26" name="Google Shape;1026;p38"/>
          <p:cNvSpPr/>
          <p:nvPr/>
        </p:nvSpPr>
        <p:spPr>
          <a:xfrm>
            <a:off x="14859000" y="1523838"/>
            <a:ext cx="3319074" cy="8498180"/>
          </a:xfrm>
          <a:prstGeom prst="roundRect">
            <a:avLst>
              <a:gd fmla="val 16667" name="adj"/>
            </a:avLst>
          </a:prstGeom>
          <a:solidFill>
            <a:schemeClr val="accent1"/>
          </a:solidFill>
          <a:ln>
            <a:noFill/>
          </a:ln>
          <a:effectLst>
            <a:outerShdw blurRad="152400" sx="102000" rotWithShape="0" algn="ctr" sy="1020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800">
              <a:solidFill>
                <a:schemeClr val="lt1"/>
              </a:solidFill>
              <a:latin typeface="Courier New"/>
              <a:ea typeface="Courier New"/>
              <a:cs typeface="Courier New"/>
              <a:sym typeface="Courier New"/>
            </a:endParaRPr>
          </a:p>
        </p:txBody>
      </p:sp>
      <p:sp>
        <p:nvSpPr>
          <p:cNvPr id="1027" name="Google Shape;1027;p38"/>
          <p:cNvSpPr/>
          <p:nvPr/>
        </p:nvSpPr>
        <p:spPr>
          <a:xfrm rot="10800000">
            <a:off x="-8392262" y="114301"/>
            <a:ext cx="9459062" cy="772055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28" name="Google Shape;1028;p38"/>
          <p:cNvSpPr txBox="1"/>
          <p:nvPr/>
        </p:nvSpPr>
        <p:spPr>
          <a:xfrm>
            <a:off x="-1795626" y="210895"/>
            <a:ext cx="21879252" cy="67710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4400">
                <a:solidFill>
                  <a:schemeClr val="dk1"/>
                </a:solidFill>
                <a:latin typeface="Arial Black"/>
                <a:ea typeface="Arial Black"/>
                <a:cs typeface="Arial Black"/>
                <a:sym typeface="Arial Black"/>
              </a:rPr>
              <a:t>Robot On Top of Object </a:t>
            </a:r>
            <a:r>
              <a:rPr b="1" lang="en-US" sz="40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(robot_lower_y &gt; object_upper_y)</a:t>
            </a:r>
            <a:endParaRPr sz="4000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</p:txBody>
      </p:sp>
      <p:sp>
        <p:nvSpPr>
          <p:cNvPr id="1029" name="Google Shape;1029;p38"/>
          <p:cNvSpPr/>
          <p:nvPr/>
        </p:nvSpPr>
        <p:spPr>
          <a:xfrm>
            <a:off x="15827204" y="886357"/>
            <a:ext cx="1360270" cy="1360270"/>
          </a:xfrm>
          <a:prstGeom prst="ellipse">
            <a:avLst/>
          </a:prstGeom>
          <a:solidFill>
            <a:schemeClr val="lt1"/>
          </a:solidFill>
          <a:ln>
            <a:noFill/>
          </a:ln>
          <a:effectLst>
            <a:outerShdw blurRad="50800" rotWithShape="0" algn="t" dir="5400000" dist="381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30" name="Google Shape;1030;p38"/>
          <p:cNvSpPr txBox="1"/>
          <p:nvPr/>
        </p:nvSpPr>
        <p:spPr>
          <a:xfrm>
            <a:off x="-1795626" y="212134"/>
            <a:ext cx="21879252" cy="67710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4400">
                <a:solidFill>
                  <a:schemeClr val="dk1"/>
                </a:solidFill>
                <a:latin typeface="Arial Black"/>
                <a:ea typeface="Arial Black"/>
                <a:cs typeface="Arial Black"/>
                <a:sym typeface="Arial Black"/>
              </a:rPr>
              <a:t>Robot On Top of Object </a:t>
            </a:r>
            <a:r>
              <a:rPr b="1" lang="en-US" sz="40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(robot_lower_y &gt; object_upper_y)</a:t>
            </a:r>
            <a:endParaRPr sz="4000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</p:txBody>
      </p:sp>
      <p:sp>
        <p:nvSpPr>
          <p:cNvPr id="1031" name="Google Shape;1031;p38"/>
          <p:cNvSpPr txBox="1"/>
          <p:nvPr/>
        </p:nvSpPr>
        <p:spPr>
          <a:xfrm>
            <a:off x="1019136" y="1216918"/>
            <a:ext cx="1371600" cy="83099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5400">
                <a:solidFill>
                  <a:schemeClr val="dk1"/>
                </a:solidFill>
                <a:latin typeface="Arial Black"/>
                <a:ea typeface="Arial Black"/>
                <a:cs typeface="Arial Black"/>
                <a:sym typeface="Arial Black"/>
              </a:rPr>
              <a:t>1.</a:t>
            </a:r>
            <a:endParaRPr sz="4800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</p:txBody>
      </p:sp>
      <p:sp>
        <p:nvSpPr>
          <p:cNvPr id="1032" name="Google Shape;1032;p38"/>
          <p:cNvSpPr txBox="1"/>
          <p:nvPr/>
        </p:nvSpPr>
        <p:spPr>
          <a:xfrm>
            <a:off x="7484463" y="4372544"/>
            <a:ext cx="3319074" cy="212365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Align horizontal centers.</a:t>
            </a:r>
            <a:endParaRPr/>
          </a:p>
        </p:txBody>
      </p:sp>
      <p:sp>
        <p:nvSpPr>
          <p:cNvPr id="1033" name="Google Shape;1033;p38"/>
          <p:cNvSpPr txBox="1"/>
          <p:nvPr/>
        </p:nvSpPr>
        <p:spPr>
          <a:xfrm>
            <a:off x="14931784" y="4503885"/>
            <a:ext cx="3319074" cy="230832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Execute </a:t>
            </a:r>
            <a:r>
              <a:rPr b="1" lang="en-US" sz="4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Pickup Sequence.</a:t>
            </a:r>
            <a:endParaRPr/>
          </a:p>
        </p:txBody>
      </p:sp>
      <p:sp>
        <p:nvSpPr>
          <p:cNvPr id="1034" name="Google Shape;1034;p38"/>
          <p:cNvSpPr txBox="1"/>
          <p:nvPr/>
        </p:nvSpPr>
        <p:spPr>
          <a:xfrm>
            <a:off x="4800600" y="1188120"/>
            <a:ext cx="1371600" cy="83099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5400">
                <a:solidFill>
                  <a:schemeClr val="dk1"/>
                </a:solidFill>
                <a:latin typeface="Arial Black"/>
                <a:ea typeface="Arial Black"/>
                <a:cs typeface="Arial Black"/>
                <a:sym typeface="Arial Black"/>
              </a:rPr>
              <a:t>2.</a:t>
            </a:r>
            <a:endParaRPr sz="4800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</p:txBody>
      </p:sp>
      <p:sp>
        <p:nvSpPr>
          <p:cNvPr id="1035" name="Google Shape;1035;p38"/>
          <p:cNvSpPr txBox="1"/>
          <p:nvPr/>
        </p:nvSpPr>
        <p:spPr>
          <a:xfrm>
            <a:off x="8433107" y="1210807"/>
            <a:ext cx="1371600" cy="83099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5400">
                <a:solidFill>
                  <a:schemeClr val="dk1"/>
                </a:solidFill>
                <a:latin typeface="Arial Black"/>
                <a:ea typeface="Arial Black"/>
                <a:cs typeface="Arial Black"/>
                <a:sym typeface="Arial Black"/>
              </a:rPr>
              <a:t>3.</a:t>
            </a:r>
            <a:endParaRPr sz="4800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</p:txBody>
      </p:sp>
      <p:sp>
        <p:nvSpPr>
          <p:cNvPr id="1036" name="Google Shape;1036;p38"/>
          <p:cNvSpPr txBox="1"/>
          <p:nvPr/>
        </p:nvSpPr>
        <p:spPr>
          <a:xfrm>
            <a:off x="12124692" y="1190710"/>
            <a:ext cx="1371600" cy="83099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5400">
                <a:solidFill>
                  <a:schemeClr val="dk1"/>
                </a:solidFill>
                <a:latin typeface="Arial Black"/>
                <a:ea typeface="Arial Black"/>
                <a:cs typeface="Arial Black"/>
                <a:sym typeface="Arial Black"/>
              </a:rPr>
              <a:t>4.</a:t>
            </a:r>
            <a:endParaRPr sz="4800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</p:txBody>
      </p:sp>
      <p:sp>
        <p:nvSpPr>
          <p:cNvPr id="1037" name="Google Shape;1037;p38"/>
          <p:cNvSpPr txBox="1"/>
          <p:nvPr/>
        </p:nvSpPr>
        <p:spPr>
          <a:xfrm>
            <a:off x="15816277" y="1180756"/>
            <a:ext cx="1371600" cy="83099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5400">
                <a:solidFill>
                  <a:srgbClr val="4F81BD"/>
                </a:solidFill>
                <a:latin typeface="Arial Black"/>
                <a:ea typeface="Arial Black"/>
                <a:cs typeface="Arial Black"/>
                <a:sym typeface="Arial Black"/>
              </a:rPr>
              <a:t>5.</a:t>
            </a:r>
            <a:endParaRPr sz="4800">
              <a:solidFill>
                <a:srgbClr val="4F81BD"/>
              </a:solidFill>
              <a:latin typeface="Courier New"/>
              <a:ea typeface="Courier New"/>
              <a:cs typeface="Courier New"/>
              <a:sym typeface="Courier New"/>
            </a:endParaRPr>
          </a:p>
        </p:txBody>
      </p:sp>
      <p:sp>
        <p:nvSpPr>
          <p:cNvPr id="1038" name="Google Shape;1038;p38"/>
          <p:cNvSpPr txBox="1"/>
          <p:nvPr/>
        </p:nvSpPr>
        <p:spPr>
          <a:xfrm>
            <a:off x="76200" y="2788421"/>
            <a:ext cx="3319074" cy="655564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Horizontal Positioning:</a:t>
            </a:r>
            <a:endParaRPr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If object is left of robot: move right until</a:t>
            </a:r>
            <a:r>
              <a:rPr lang="en-US" sz="3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4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object_right_x - robot_left_x = good margin. </a:t>
            </a:r>
            <a:endParaRPr sz="2000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If object is right of robot: move left until </a:t>
            </a:r>
            <a:endParaRPr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object_left_x - robot_right_x = good margin.</a:t>
            </a:r>
            <a:endParaRPr sz="3200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</p:txBody>
      </p:sp>
      <p:sp>
        <p:nvSpPr>
          <p:cNvPr id="1039" name="Google Shape;1039;p38"/>
          <p:cNvSpPr/>
          <p:nvPr/>
        </p:nvSpPr>
        <p:spPr>
          <a:xfrm>
            <a:off x="108857" y="5448164"/>
            <a:ext cx="3196395" cy="1142801"/>
          </a:xfrm>
          <a:prstGeom prst="roundRect">
            <a:avLst>
              <a:gd fmla="val 16667" name="adj"/>
            </a:avLst>
          </a:prstGeom>
          <a:solidFill>
            <a:srgbClr val="244061">
              <a:alpha val="14901"/>
            </a:srgb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40" name="Google Shape;1040;p38"/>
          <p:cNvSpPr/>
          <p:nvPr/>
        </p:nvSpPr>
        <p:spPr>
          <a:xfrm>
            <a:off x="141022" y="8174468"/>
            <a:ext cx="3196395" cy="1142801"/>
          </a:xfrm>
          <a:prstGeom prst="roundRect">
            <a:avLst>
              <a:gd fmla="val 16667" name="adj"/>
            </a:avLst>
          </a:prstGeom>
          <a:solidFill>
            <a:srgbClr val="244061">
              <a:alpha val="14901"/>
            </a:srgb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41" name="Google Shape;1041;p38"/>
          <p:cNvSpPr txBox="1"/>
          <p:nvPr/>
        </p:nvSpPr>
        <p:spPr>
          <a:xfrm>
            <a:off x="3889483" y="3711750"/>
            <a:ext cx="3075677" cy="470898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Move backward until </a:t>
            </a:r>
            <a:r>
              <a:rPr lang="en-US" sz="32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robot_upper_y &lt; object_lower_y - safety_margin.</a:t>
            </a:r>
            <a:endParaRPr sz="4400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</p:txBody>
      </p:sp>
      <p:sp>
        <p:nvSpPr>
          <p:cNvPr id="1042" name="Google Shape;1042;p38"/>
          <p:cNvSpPr/>
          <p:nvPr/>
        </p:nvSpPr>
        <p:spPr>
          <a:xfrm>
            <a:off x="3812524" y="5421503"/>
            <a:ext cx="3196395" cy="3018523"/>
          </a:xfrm>
          <a:prstGeom prst="roundRect">
            <a:avLst>
              <a:gd fmla="val 16667" name="adj"/>
            </a:avLst>
          </a:prstGeom>
          <a:solidFill>
            <a:srgbClr val="244061">
              <a:alpha val="14901"/>
            </a:srgb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43" name="Google Shape;1043;p38"/>
          <p:cNvSpPr txBox="1"/>
          <p:nvPr/>
        </p:nvSpPr>
        <p:spPr>
          <a:xfrm>
            <a:off x="11176048" y="3500183"/>
            <a:ext cx="3319074" cy="526297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Move forward until </a:t>
            </a:r>
            <a:r>
              <a:rPr lang="en-US" sz="32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robot_upper_y &lt;= object_lower_y - safety_margin.</a:t>
            </a:r>
            <a:endParaRPr sz="4800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</p:txBody>
      </p:sp>
      <p:sp>
        <p:nvSpPr>
          <p:cNvPr id="1044" name="Google Shape;1044;p38"/>
          <p:cNvSpPr/>
          <p:nvPr/>
        </p:nvSpPr>
        <p:spPr>
          <a:xfrm>
            <a:off x="11209067" y="5658047"/>
            <a:ext cx="3196395" cy="3018523"/>
          </a:xfrm>
          <a:prstGeom prst="roundRect">
            <a:avLst>
              <a:gd fmla="val 16667" name="adj"/>
            </a:avLst>
          </a:prstGeom>
          <a:solidFill>
            <a:srgbClr val="244061">
              <a:alpha val="14901"/>
            </a:srgb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49" name="Shape 10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0" name="Google Shape;1050;p39"/>
          <p:cNvSpPr/>
          <p:nvPr/>
        </p:nvSpPr>
        <p:spPr>
          <a:xfrm rot="-5400000">
            <a:off x="2667957" y="-3703953"/>
            <a:ext cx="9459062" cy="1084002"/>
          </a:xfrm>
          <a:prstGeom prst="rect">
            <a:avLst/>
          </a:prstGeom>
          <a:solidFill>
            <a:srgbClr val="4F81BD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51" name="Google Shape;1051;p39"/>
          <p:cNvSpPr/>
          <p:nvPr/>
        </p:nvSpPr>
        <p:spPr>
          <a:xfrm>
            <a:off x="-437121" y="-1559366"/>
            <a:ext cx="6253890" cy="6253890"/>
          </a:xfrm>
          <a:prstGeom prst="ellipse">
            <a:avLst/>
          </a:prstGeom>
          <a:solidFill>
            <a:srgbClr val="93B3D7"/>
          </a:solidFill>
          <a:ln>
            <a:noFill/>
          </a:ln>
          <a:effectLst>
            <a:outerShdw blurRad="63500" sx="102000" rotWithShape="0" algn="ctr" sy="1020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2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2" name="Google Shape;1052;p39"/>
          <p:cNvSpPr/>
          <p:nvPr/>
        </p:nvSpPr>
        <p:spPr>
          <a:xfrm>
            <a:off x="2229806" y="3396928"/>
            <a:ext cx="8359683" cy="8359683"/>
          </a:xfrm>
          <a:prstGeom prst="ellipse">
            <a:avLst/>
          </a:prstGeom>
          <a:solidFill>
            <a:srgbClr val="366092"/>
          </a:solidFill>
          <a:ln>
            <a:noFill/>
          </a:ln>
          <a:effectLst>
            <a:outerShdw blurRad="63500" sx="102000" rotWithShape="0" algn="ctr" sy="1020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53" name="Google Shape;1053;p39"/>
          <p:cNvSpPr/>
          <p:nvPr/>
        </p:nvSpPr>
        <p:spPr>
          <a:xfrm>
            <a:off x="9829800" y="-495300"/>
            <a:ext cx="12801600" cy="12801600"/>
          </a:xfrm>
          <a:prstGeom prst="ellipse">
            <a:avLst/>
          </a:prstGeom>
          <a:solidFill>
            <a:srgbClr val="244061"/>
          </a:solidFill>
          <a:ln>
            <a:noFill/>
          </a:ln>
          <a:effectLst>
            <a:outerShdw blurRad="63500" sx="102000" rotWithShape="0" algn="ctr" sy="1020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4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54" name="Google Shape;1054;p39"/>
          <p:cNvSpPr txBox="1"/>
          <p:nvPr/>
        </p:nvSpPr>
        <p:spPr>
          <a:xfrm>
            <a:off x="762000" y="398361"/>
            <a:ext cx="16189772" cy="141577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9200">
                <a:solidFill>
                  <a:schemeClr val="lt1"/>
                </a:solidFill>
                <a:latin typeface="Arial Black"/>
                <a:ea typeface="Arial Black"/>
                <a:cs typeface="Arial Black"/>
                <a:sym typeface="Arial Black"/>
              </a:rPr>
              <a:t>N</a:t>
            </a:r>
            <a:r>
              <a:rPr b="1" lang="en-US" sz="9200">
                <a:solidFill>
                  <a:schemeClr val="dk1"/>
                </a:solidFill>
                <a:latin typeface="Arial Black"/>
                <a:ea typeface="Arial Black"/>
                <a:cs typeface="Arial Black"/>
                <a:sym typeface="Arial Black"/>
              </a:rPr>
              <a:t>otes</a:t>
            </a:r>
            <a:endParaRPr/>
          </a:p>
        </p:txBody>
      </p:sp>
      <p:sp>
        <p:nvSpPr>
          <p:cNvPr id="1055" name="Google Shape;1055;p39"/>
          <p:cNvSpPr/>
          <p:nvPr/>
        </p:nvSpPr>
        <p:spPr>
          <a:xfrm rot="6990134">
            <a:off x="-1079263" y="7320822"/>
            <a:ext cx="2219676" cy="2219676"/>
          </a:xfrm>
          <a:prstGeom prst="flowChartConnector">
            <a:avLst/>
          </a:prstGeom>
          <a:solidFill>
            <a:srgbClr val="538CD5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56" name="Google Shape;1056;p39"/>
          <p:cNvSpPr/>
          <p:nvPr/>
        </p:nvSpPr>
        <p:spPr>
          <a:xfrm rot="6990134">
            <a:off x="-769043" y="9642087"/>
            <a:ext cx="1538085" cy="1538085"/>
          </a:xfrm>
          <a:prstGeom prst="flowChartConnector">
            <a:avLst/>
          </a:prstGeom>
          <a:solidFill>
            <a:srgbClr val="538CD5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57" name="Google Shape;1057;p39"/>
          <p:cNvSpPr/>
          <p:nvPr/>
        </p:nvSpPr>
        <p:spPr>
          <a:xfrm rot="6990134">
            <a:off x="1154598" y="9232542"/>
            <a:ext cx="606568" cy="606568"/>
          </a:xfrm>
          <a:prstGeom prst="flowChartConnector">
            <a:avLst/>
          </a:prstGeom>
          <a:solidFill>
            <a:srgbClr val="538CD5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58" name="Google Shape;1058;p39"/>
          <p:cNvSpPr txBox="1"/>
          <p:nvPr/>
        </p:nvSpPr>
        <p:spPr>
          <a:xfrm>
            <a:off x="30575" y="918781"/>
            <a:ext cx="5611101" cy="221599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Alignment is dynamic and continuously adjusted based on real-time vision feedback.</a:t>
            </a:r>
            <a:endParaRPr/>
          </a:p>
        </p:txBody>
      </p:sp>
      <p:sp>
        <p:nvSpPr>
          <p:cNvPr id="1059" name="Google Shape;1059;p39"/>
          <p:cNvSpPr txBox="1"/>
          <p:nvPr/>
        </p:nvSpPr>
        <p:spPr>
          <a:xfrm>
            <a:off x="3160162" y="5385795"/>
            <a:ext cx="6314252" cy="3693319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0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All movement distances consider safety margins to prevent collisions.</a:t>
            </a:r>
            <a:endParaRPr/>
          </a:p>
        </p:txBody>
      </p:sp>
      <p:sp>
        <p:nvSpPr>
          <p:cNvPr id="1060" name="Google Shape;1060;p39"/>
          <p:cNvSpPr txBox="1"/>
          <p:nvPr/>
        </p:nvSpPr>
        <p:spPr>
          <a:xfrm>
            <a:off x="3160162" y="5400719"/>
            <a:ext cx="6314252" cy="3693319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0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All movement distances consider safety margins to prevent collisions.</a:t>
            </a:r>
            <a:endParaRPr sz="60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61" name="Google Shape;1061;p39"/>
          <p:cNvSpPr txBox="1"/>
          <p:nvPr/>
        </p:nvSpPr>
        <p:spPr>
          <a:xfrm>
            <a:off x="10439400" y="3270052"/>
            <a:ext cx="7620000" cy="4431983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This state machine ensures that the robot approaches the object efficiently, aligns properly, and performs the pickup with minimal adjustments.</a:t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4"/>
          <p:cNvSpPr/>
          <p:nvPr/>
        </p:nvSpPr>
        <p:spPr>
          <a:xfrm rot="5400000">
            <a:off x="1265646" y="154053"/>
            <a:ext cx="1898584" cy="1164844"/>
          </a:xfrm>
          <a:prstGeom prst="rect">
            <a:avLst/>
          </a:prstGeom>
          <a:solidFill>
            <a:srgbClr val="6E9FDB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7" name="Google Shape;127;p4"/>
          <p:cNvSpPr/>
          <p:nvPr/>
        </p:nvSpPr>
        <p:spPr>
          <a:xfrm>
            <a:off x="4432150" y="5143499"/>
            <a:ext cx="2958901" cy="3935323"/>
          </a:xfrm>
          <a:prstGeom prst="roundRect">
            <a:avLst>
              <a:gd fmla="val 16667" name="adj"/>
            </a:avLst>
          </a:prstGeom>
          <a:gradFill>
            <a:gsLst>
              <a:gs pos="0">
                <a:srgbClr val="D7FFFF"/>
              </a:gs>
              <a:gs pos="50000">
                <a:srgbClr val="558ED5"/>
              </a:gs>
              <a:gs pos="100000">
                <a:srgbClr val="1168C0"/>
              </a:gs>
            </a:gsLst>
            <a:lin ang="18900000" scaled="0"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8" name="Google Shape;128;p4"/>
          <p:cNvSpPr/>
          <p:nvPr/>
        </p:nvSpPr>
        <p:spPr>
          <a:xfrm>
            <a:off x="1195801" y="2780890"/>
            <a:ext cx="2958901" cy="3935323"/>
          </a:xfrm>
          <a:prstGeom prst="roundRect">
            <a:avLst>
              <a:gd fmla="val 16667" name="adj"/>
            </a:avLst>
          </a:prstGeom>
          <a:gradFill>
            <a:gsLst>
              <a:gs pos="0">
                <a:srgbClr val="D7FFFF"/>
              </a:gs>
              <a:gs pos="50000">
                <a:srgbClr val="558ED5"/>
              </a:gs>
              <a:gs pos="100000">
                <a:srgbClr val="1168C0"/>
              </a:gs>
            </a:gsLst>
            <a:lin ang="18900000" scaled="0"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9" name="Google Shape;129;p4"/>
          <p:cNvSpPr/>
          <p:nvPr/>
        </p:nvSpPr>
        <p:spPr>
          <a:xfrm>
            <a:off x="7664548" y="2780890"/>
            <a:ext cx="2958901" cy="3935323"/>
          </a:xfrm>
          <a:prstGeom prst="roundRect">
            <a:avLst>
              <a:gd fmla="val 16667" name="adj"/>
            </a:avLst>
          </a:prstGeom>
          <a:gradFill>
            <a:gsLst>
              <a:gs pos="0">
                <a:srgbClr val="D7FFFF"/>
              </a:gs>
              <a:gs pos="50000">
                <a:srgbClr val="558ED5"/>
              </a:gs>
              <a:gs pos="100000">
                <a:srgbClr val="1168C0"/>
              </a:gs>
            </a:gsLst>
            <a:lin ang="18900000" scaled="0"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0" name="Google Shape;130;p4"/>
          <p:cNvSpPr/>
          <p:nvPr/>
        </p:nvSpPr>
        <p:spPr>
          <a:xfrm>
            <a:off x="10805859" y="5143499"/>
            <a:ext cx="2958901" cy="3935323"/>
          </a:xfrm>
          <a:prstGeom prst="roundRect">
            <a:avLst>
              <a:gd fmla="val 16667" name="adj"/>
            </a:avLst>
          </a:prstGeom>
          <a:gradFill>
            <a:gsLst>
              <a:gs pos="0">
                <a:srgbClr val="D7FFFF"/>
              </a:gs>
              <a:gs pos="50000">
                <a:srgbClr val="558ED5"/>
              </a:gs>
              <a:gs pos="100000">
                <a:srgbClr val="1168C0"/>
              </a:gs>
            </a:gsLst>
            <a:lin ang="18900000" scaled="0"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1" name="Google Shape;131;p4"/>
          <p:cNvSpPr/>
          <p:nvPr/>
        </p:nvSpPr>
        <p:spPr>
          <a:xfrm>
            <a:off x="14125275" y="2628491"/>
            <a:ext cx="2958901" cy="3935323"/>
          </a:xfrm>
          <a:prstGeom prst="roundRect">
            <a:avLst>
              <a:gd fmla="val 16667" name="adj"/>
            </a:avLst>
          </a:prstGeom>
          <a:gradFill>
            <a:gsLst>
              <a:gs pos="0">
                <a:srgbClr val="D7FFFF"/>
              </a:gs>
              <a:gs pos="50000">
                <a:srgbClr val="558ED5"/>
              </a:gs>
              <a:gs pos="100000">
                <a:srgbClr val="1168C0"/>
              </a:gs>
            </a:gsLst>
            <a:lin ang="18900000" scaled="0"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2" name="Google Shape;132;p4"/>
          <p:cNvSpPr/>
          <p:nvPr/>
        </p:nvSpPr>
        <p:spPr>
          <a:xfrm>
            <a:off x="7664549" y="2372917"/>
            <a:ext cx="2958901" cy="2770583"/>
          </a:xfrm>
          <a:custGeom>
            <a:rect b="b" l="l" r="r" t="t"/>
            <a:pathLst>
              <a:path extrusionOk="0" h="510193" w="544871">
                <a:moveTo>
                  <a:pt x="41864" y="0"/>
                </a:moveTo>
                <a:lnTo>
                  <a:pt x="503007" y="0"/>
                </a:lnTo>
                <a:cubicBezTo>
                  <a:pt x="514110" y="0"/>
                  <a:pt x="524759" y="4411"/>
                  <a:pt x="532610" y="12262"/>
                </a:cubicBezTo>
                <a:cubicBezTo>
                  <a:pt x="540461" y="20113"/>
                  <a:pt x="544871" y="30761"/>
                  <a:pt x="544871" y="41864"/>
                </a:cubicBezTo>
                <a:lnTo>
                  <a:pt x="544871" y="468329"/>
                </a:lnTo>
                <a:cubicBezTo>
                  <a:pt x="544871" y="479432"/>
                  <a:pt x="540461" y="490081"/>
                  <a:pt x="532610" y="497931"/>
                </a:cubicBezTo>
                <a:cubicBezTo>
                  <a:pt x="524759" y="505782"/>
                  <a:pt x="514110" y="510193"/>
                  <a:pt x="503007" y="510193"/>
                </a:cubicBezTo>
                <a:lnTo>
                  <a:pt x="41864" y="510193"/>
                </a:lnTo>
                <a:cubicBezTo>
                  <a:pt x="30761" y="510193"/>
                  <a:pt x="20113" y="505782"/>
                  <a:pt x="12262" y="497931"/>
                </a:cubicBezTo>
                <a:cubicBezTo>
                  <a:pt x="4411" y="490081"/>
                  <a:pt x="0" y="479432"/>
                  <a:pt x="0" y="468329"/>
                </a:cubicBezTo>
                <a:lnTo>
                  <a:pt x="0" y="41864"/>
                </a:lnTo>
                <a:cubicBezTo>
                  <a:pt x="0" y="30761"/>
                  <a:pt x="4411" y="20113"/>
                  <a:pt x="12262" y="12262"/>
                </a:cubicBezTo>
                <a:cubicBezTo>
                  <a:pt x="20113" y="4411"/>
                  <a:pt x="30761" y="0"/>
                  <a:pt x="41864" y="0"/>
                </a:cubicBez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-8870" r="-8870" t="0"/>
            </a:stretch>
          </a:blip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3" name="Google Shape;133;p4"/>
          <p:cNvSpPr/>
          <p:nvPr/>
        </p:nvSpPr>
        <p:spPr>
          <a:xfrm>
            <a:off x="4416104" y="5143499"/>
            <a:ext cx="2983079" cy="2770583"/>
          </a:xfrm>
          <a:custGeom>
            <a:rect b="b" l="l" r="r" t="t"/>
            <a:pathLst>
              <a:path extrusionOk="0" h="510193" w="544871">
                <a:moveTo>
                  <a:pt x="41864" y="0"/>
                </a:moveTo>
                <a:lnTo>
                  <a:pt x="503007" y="0"/>
                </a:lnTo>
                <a:cubicBezTo>
                  <a:pt x="514110" y="0"/>
                  <a:pt x="524759" y="4411"/>
                  <a:pt x="532610" y="12262"/>
                </a:cubicBezTo>
                <a:cubicBezTo>
                  <a:pt x="540461" y="20113"/>
                  <a:pt x="544871" y="30761"/>
                  <a:pt x="544871" y="41864"/>
                </a:cubicBezTo>
                <a:lnTo>
                  <a:pt x="544871" y="468329"/>
                </a:lnTo>
                <a:cubicBezTo>
                  <a:pt x="544871" y="479432"/>
                  <a:pt x="540461" y="490081"/>
                  <a:pt x="532610" y="497931"/>
                </a:cubicBezTo>
                <a:cubicBezTo>
                  <a:pt x="524759" y="505782"/>
                  <a:pt x="514110" y="510193"/>
                  <a:pt x="503007" y="510193"/>
                </a:cubicBezTo>
                <a:lnTo>
                  <a:pt x="41864" y="510193"/>
                </a:lnTo>
                <a:cubicBezTo>
                  <a:pt x="30761" y="510193"/>
                  <a:pt x="20113" y="505782"/>
                  <a:pt x="12262" y="497931"/>
                </a:cubicBezTo>
                <a:cubicBezTo>
                  <a:pt x="4411" y="490081"/>
                  <a:pt x="0" y="479432"/>
                  <a:pt x="0" y="468329"/>
                </a:cubicBezTo>
                <a:lnTo>
                  <a:pt x="0" y="41864"/>
                </a:lnTo>
                <a:cubicBezTo>
                  <a:pt x="0" y="30761"/>
                  <a:pt x="4411" y="20113"/>
                  <a:pt x="12262" y="12262"/>
                </a:cubicBezTo>
                <a:cubicBezTo>
                  <a:pt x="20113" y="4411"/>
                  <a:pt x="30761" y="0"/>
                  <a:pt x="41864" y="0"/>
                </a:cubicBez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b="0" l="-9337" r="-9336" t="0"/>
            </a:stretch>
          </a:blip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4" name="Google Shape;134;p4"/>
          <p:cNvSpPr/>
          <p:nvPr/>
        </p:nvSpPr>
        <p:spPr>
          <a:xfrm>
            <a:off x="10805860" y="5143499"/>
            <a:ext cx="2958901" cy="2770583"/>
          </a:xfrm>
          <a:custGeom>
            <a:rect b="b" l="l" r="r" t="t"/>
            <a:pathLst>
              <a:path extrusionOk="0" h="510193" w="544871">
                <a:moveTo>
                  <a:pt x="41864" y="0"/>
                </a:moveTo>
                <a:lnTo>
                  <a:pt x="503007" y="0"/>
                </a:lnTo>
                <a:cubicBezTo>
                  <a:pt x="514110" y="0"/>
                  <a:pt x="524759" y="4411"/>
                  <a:pt x="532610" y="12262"/>
                </a:cubicBezTo>
                <a:cubicBezTo>
                  <a:pt x="540461" y="20113"/>
                  <a:pt x="544871" y="30761"/>
                  <a:pt x="544871" y="41864"/>
                </a:cubicBezTo>
                <a:lnTo>
                  <a:pt x="544871" y="468329"/>
                </a:lnTo>
                <a:cubicBezTo>
                  <a:pt x="544871" y="479432"/>
                  <a:pt x="540461" y="490081"/>
                  <a:pt x="532610" y="497931"/>
                </a:cubicBezTo>
                <a:cubicBezTo>
                  <a:pt x="524759" y="505782"/>
                  <a:pt x="514110" y="510193"/>
                  <a:pt x="503007" y="510193"/>
                </a:cubicBezTo>
                <a:lnTo>
                  <a:pt x="41864" y="510193"/>
                </a:lnTo>
                <a:cubicBezTo>
                  <a:pt x="30761" y="510193"/>
                  <a:pt x="20113" y="505782"/>
                  <a:pt x="12262" y="497931"/>
                </a:cubicBezTo>
                <a:cubicBezTo>
                  <a:pt x="4411" y="490081"/>
                  <a:pt x="0" y="479432"/>
                  <a:pt x="0" y="468329"/>
                </a:cubicBezTo>
                <a:lnTo>
                  <a:pt x="0" y="41864"/>
                </a:lnTo>
                <a:cubicBezTo>
                  <a:pt x="0" y="30761"/>
                  <a:pt x="4411" y="20113"/>
                  <a:pt x="12262" y="12262"/>
                </a:cubicBezTo>
                <a:cubicBezTo>
                  <a:pt x="20113" y="4411"/>
                  <a:pt x="30761" y="0"/>
                  <a:pt x="41864" y="0"/>
                </a:cubicBezTo>
                <a:close/>
              </a:path>
            </a:pathLst>
          </a:custGeom>
          <a:blipFill rotWithShape="1">
            <a:blip r:embed="rId5">
              <a:alphaModFix/>
            </a:blip>
            <a:stretch>
              <a:fillRect b="-6087" l="0" r="0" t="-6087"/>
            </a:stretch>
          </a:blip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5" name="Google Shape;135;p4"/>
          <p:cNvSpPr/>
          <p:nvPr/>
        </p:nvSpPr>
        <p:spPr>
          <a:xfrm>
            <a:off x="14125275" y="2372916"/>
            <a:ext cx="2958901" cy="2770583"/>
          </a:xfrm>
          <a:custGeom>
            <a:rect b="b" l="l" r="r" t="t"/>
            <a:pathLst>
              <a:path extrusionOk="0" h="510193" w="544871">
                <a:moveTo>
                  <a:pt x="41864" y="0"/>
                </a:moveTo>
                <a:lnTo>
                  <a:pt x="503007" y="0"/>
                </a:lnTo>
                <a:cubicBezTo>
                  <a:pt x="514110" y="0"/>
                  <a:pt x="524759" y="4411"/>
                  <a:pt x="532610" y="12262"/>
                </a:cubicBezTo>
                <a:cubicBezTo>
                  <a:pt x="540461" y="20113"/>
                  <a:pt x="544871" y="30761"/>
                  <a:pt x="544871" y="41864"/>
                </a:cubicBezTo>
                <a:lnTo>
                  <a:pt x="544871" y="468329"/>
                </a:lnTo>
                <a:cubicBezTo>
                  <a:pt x="544871" y="479432"/>
                  <a:pt x="540461" y="490081"/>
                  <a:pt x="532610" y="497931"/>
                </a:cubicBezTo>
                <a:cubicBezTo>
                  <a:pt x="524759" y="505782"/>
                  <a:pt x="514110" y="510193"/>
                  <a:pt x="503007" y="510193"/>
                </a:cubicBezTo>
                <a:lnTo>
                  <a:pt x="41864" y="510193"/>
                </a:lnTo>
                <a:cubicBezTo>
                  <a:pt x="30761" y="510193"/>
                  <a:pt x="20113" y="505782"/>
                  <a:pt x="12262" y="497931"/>
                </a:cubicBezTo>
                <a:cubicBezTo>
                  <a:pt x="4411" y="490081"/>
                  <a:pt x="0" y="479432"/>
                  <a:pt x="0" y="468329"/>
                </a:cubicBezTo>
                <a:lnTo>
                  <a:pt x="0" y="41864"/>
                </a:lnTo>
                <a:cubicBezTo>
                  <a:pt x="0" y="30761"/>
                  <a:pt x="4411" y="20113"/>
                  <a:pt x="12262" y="12262"/>
                </a:cubicBezTo>
                <a:cubicBezTo>
                  <a:pt x="20113" y="4411"/>
                  <a:pt x="30761" y="0"/>
                  <a:pt x="41864" y="0"/>
                </a:cubicBezTo>
                <a:close/>
              </a:path>
            </a:pathLst>
          </a:custGeom>
          <a:blipFill rotWithShape="1">
            <a:blip r:embed="rId6">
              <a:alphaModFix/>
            </a:blip>
            <a:stretch>
              <a:fillRect b="0" l="-1335" r="-1335" t="0"/>
            </a:stretch>
          </a:blip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6" name="Google Shape;136;p4"/>
          <p:cNvSpPr/>
          <p:nvPr/>
        </p:nvSpPr>
        <p:spPr>
          <a:xfrm>
            <a:off x="1195801" y="2372917"/>
            <a:ext cx="2966923" cy="2770583"/>
          </a:xfrm>
          <a:custGeom>
            <a:rect b="b" l="l" r="r" t="t"/>
            <a:pathLst>
              <a:path extrusionOk="0" h="510193" w="544871">
                <a:moveTo>
                  <a:pt x="41864" y="0"/>
                </a:moveTo>
                <a:lnTo>
                  <a:pt x="503007" y="0"/>
                </a:lnTo>
                <a:cubicBezTo>
                  <a:pt x="514110" y="0"/>
                  <a:pt x="524759" y="4411"/>
                  <a:pt x="532610" y="12262"/>
                </a:cubicBezTo>
                <a:cubicBezTo>
                  <a:pt x="540461" y="20113"/>
                  <a:pt x="544871" y="30761"/>
                  <a:pt x="544871" y="41864"/>
                </a:cubicBezTo>
                <a:lnTo>
                  <a:pt x="544871" y="468329"/>
                </a:lnTo>
                <a:cubicBezTo>
                  <a:pt x="544871" y="479432"/>
                  <a:pt x="540461" y="490081"/>
                  <a:pt x="532610" y="497931"/>
                </a:cubicBezTo>
                <a:cubicBezTo>
                  <a:pt x="524759" y="505782"/>
                  <a:pt x="514110" y="510193"/>
                  <a:pt x="503007" y="510193"/>
                </a:cubicBezTo>
                <a:lnTo>
                  <a:pt x="41864" y="510193"/>
                </a:lnTo>
                <a:cubicBezTo>
                  <a:pt x="30761" y="510193"/>
                  <a:pt x="20113" y="505782"/>
                  <a:pt x="12262" y="497931"/>
                </a:cubicBezTo>
                <a:cubicBezTo>
                  <a:pt x="4411" y="490081"/>
                  <a:pt x="0" y="479432"/>
                  <a:pt x="0" y="468329"/>
                </a:cubicBezTo>
                <a:lnTo>
                  <a:pt x="0" y="41864"/>
                </a:lnTo>
                <a:cubicBezTo>
                  <a:pt x="0" y="30761"/>
                  <a:pt x="4411" y="20113"/>
                  <a:pt x="12262" y="12262"/>
                </a:cubicBezTo>
                <a:cubicBezTo>
                  <a:pt x="20113" y="4411"/>
                  <a:pt x="30761" y="0"/>
                  <a:pt x="41864" y="0"/>
                </a:cubicBezTo>
                <a:close/>
              </a:path>
            </a:pathLst>
          </a:custGeom>
          <a:blipFill rotWithShape="1">
            <a:blip r:embed="rId7">
              <a:alphaModFix/>
            </a:blip>
            <a:stretch>
              <a:fillRect b="0" l="-16371" r="-16371" t="0"/>
            </a:stretch>
          </a:blip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7" name="Google Shape;137;p4"/>
          <p:cNvSpPr txBox="1"/>
          <p:nvPr/>
        </p:nvSpPr>
        <p:spPr>
          <a:xfrm>
            <a:off x="1457203" y="5435162"/>
            <a:ext cx="2436096" cy="110799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36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ARDUINO MEGA</a:t>
            </a:r>
            <a:endParaRPr/>
          </a:p>
        </p:txBody>
      </p:sp>
      <p:sp>
        <p:nvSpPr>
          <p:cNvPr id="138" name="Google Shape;138;p4"/>
          <p:cNvSpPr txBox="1"/>
          <p:nvPr/>
        </p:nvSpPr>
        <p:spPr>
          <a:xfrm>
            <a:off x="4323701" y="8154372"/>
            <a:ext cx="3192062" cy="664349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354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0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LAPTOP FOR IMAGE PROCESSING</a:t>
            </a:r>
            <a:endParaRPr/>
          </a:p>
        </p:txBody>
      </p:sp>
      <p:sp>
        <p:nvSpPr>
          <p:cNvPr id="139" name="Google Shape;139;p4"/>
          <p:cNvSpPr txBox="1"/>
          <p:nvPr/>
        </p:nvSpPr>
        <p:spPr>
          <a:xfrm>
            <a:off x="7925950" y="5858980"/>
            <a:ext cx="2436096" cy="37645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677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40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BMS 3S</a:t>
            </a:r>
            <a:endParaRPr/>
          </a:p>
        </p:txBody>
      </p:sp>
      <p:sp>
        <p:nvSpPr>
          <p:cNvPr id="140" name="Google Shape;140;p4"/>
          <p:cNvSpPr txBox="1"/>
          <p:nvPr/>
        </p:nvSpPr>
        <p:spPr>
          <a:xfrm>
            <a:off x="11067261" y="8343900"/>
            <a:ext cx="2436096" cy="37645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677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40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NEMA17</a:t>
            </a:r>
            <a:endParaRPr/>
          </a:p>
        </p:txBody>
      </p:sp>
      <p:sp>
        <p:nvSpPr>
          <p:cNvPr id="141" name="Google Shape;141;p4"/>
          <p:cNvSpPr txBox="1"/>
          <p:nvPr/>
        </p:nvSpPr>
        <p:spPr>
          <a:xfrm>
            <a:off x="14386677" y="5272379"/>
            <a:ext cx="2436096" cy="110799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36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A4988 DRIVER</a:t>
            </a:r>
            <a:endParaRPr/>
          </a:p>
        </p:txBody>
      </p:sp>
      <p:sp>
        <p:nvSpPr>
          <p:cNvPr id="142" name="Google Shape;142;p4"/>
          <p:cNvSpPr txBox="1"/>
          <p:nvPr/>
        </p:nvSpPr>
        <p:spPr>
          <a:xfrm>
            <a:off x="952499" y="325670"/>
            <a:ext cx="16383000" cy="155151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9200">
                <a:solidFill>
                  <a:schemeClr val="lt1"/>
                </a:solidFill>
                <a:latin typeface="Arial Black"/>
                <a:ea typeface="Arial Black"/>
                <a:cs typeface="Arial Black"/>
                <a:sym typeface="Arial Black"/>
              </a:rPr>
              <a:t>H</a:t>
            </a:r>
            <a:r>
              <a:rPr b="1" lang="en-US" sz="9200">
                <a:solidFill>
                  <a:schemeClr val="dk1"/>
                </a:solidFill>
                <a:latin typeface="Arial Black"/>
                <a:ea typeface="Arial Black"/>
                <a:cs typeface="Arial Black"/>
                <a:sym typeface="Arial Black"/>
              </a:rPr>
              <a:t>ardware Components</a:t>
            </a:r>
            <a:endParaRPr/>
          </a:p>
        </p:txBody>
      </p:sp>
      <p:sp>
        <p:nvSpPr>
          <p:cNvPr id="143" name="Google Shape;143;p4"/>
          <p:cNvSpPr/>
          <p:nvPr/>
        </p:nvSpPr>
        <p:spPr>
          <a:xfrm>
            <a:off x="14101212" y="8935998"/>
            <a:ext cx="3787715" cy="3787715"/>
          </a:xfrm>
          <a:prstGeom prst="flowChartConnector">
            <a:avLst/>
          </a:prstGeom>
          <a:solidFill>
            <a:srgbClr val="538CD5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4" name="Google Shape;144;p4"/>
          <p:cNvSpPr/>
          <p:nvPr/>
        </p:nvSpPr>
        <p:spPr>
          <a:xfrm>
            <a:off x="17888927" y="6450042"/>
            <a:ext cx="3787715" cy="3787715"/>
          </a:xfrm>
          <a:prstGeom prst="flowChartConnector">
            <a:avLst/>
          </a:prstGeom>
          <a:solidFill>
            <a:srgbClr val="538CD5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66" name="Shape 10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7" name="Google Shape;1067;p40"/>
          <p:cNvSpPr/>
          <p:nvPr/>
        </p:nvSpPr>
        <p:spPr>
          <a:xfrm rot="6990134">
            <a:off x="15485886" y="8864321"/>
            <a:ext cx="1538085" cy="1538085"/>
          </a:xfrm>
          <a:prstGeom prst="flowChartConnector">
            <a:avLst/>
          </a:prstGeom>
          <a:solidFill>
            <a:srgbClr val="538CD5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68" name="Google Shape;1068;p40"/>
          <p:cNvSpPr/>
          <p:nvPr/>
        </p:nvSpPr>
        <p:spPr>
          <a:xfrm rot="6990134">
            <a:off x="17205176" y="8884997"/>
            <a:ext cx="3286873" cy="3286873"/>
          </a:xfrm>
          <a:prstGeom prst="flowChartConnector">
            <a:avLst/>
          </a:prstGeom>
          <a:solidFill>
            <a:srgbClr val="538CD5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69" name="Google Shape;1069;p40"/>
          <p:cNvSpPr/>
          <p:nvPr/>
        </p:nvSpPr>
        <p:spPr>
          <a:xfrm rot="-7338601">
            <a:off x="-652447" y="9325910"/>
            <a:ext cx="1538085" cy="1538085"/>
          </a:xfrm>
          <a:prstGeom prst="flowChartConnector">
            <a:avLst/>
          </a:prstGeom>
          <a:solidFill>
            <a:srgbClr val="538CD5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70" name="Google Shape;1070;p40"/>
          <p:cNvSpPr/>
          <p:nvPr/>
        </p:nvSpPr>
        <p:spPr>
          <a:xfrm rot="2273145">
            <a:off x="918713" y="9127550"/>
            <a:ext cx="535566" cy="535566"/>
          </a:xfrm>
          <a:prstGeom prst="flowChartConnector">
            <a:avLst/>
          </a:prstGeom>
          <a:solidFill>
            <a:srgbClr val="538CD5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71" name="Google Shape;1071;p40"/>
          <p:cNvSpPr/>
          <p:nvPr/>
        </p:nvSpPr>
        <p:spPr>
          <a:xfrm rot="207003">
            <a:off x="13252735" y="-1955292"/>
            <a:ext cx="38967508" cy="4923692"/>
          </a:xfrm>
          <a:custGeom>
            <a:rect b="b" l="l" r="r" t="t"/>
            <a:pathLst>
              <a:path extrusionOk="0" h="4923692" w="38967508">
                <a:moveTo>
                  <a:pt x="0" y="0"/>
                </a:moveTo>
                <a:cubicBezTo>
                  <a:pt x="345831" y="1699846"/>
                  <a:pt x="691662" y="3399692"/>
                  <a:pt x="2039816" y="3587261"/>
                </a:cubicBezTo>
                <a:cubicBezTo>
                  <a:pt x="3387970" y="3774830"/>
                  <a:pt x="6060831" y="996461"/>
                  <a:pt x="8088923" y="1125415"/>
                </a:cubicBezTo>
                <a:cubicBezTo>
                  <a:pt x="10117015" y="1254369"/>
                  <a:pt x="11922370" y="4443045"/>
                  <a:pt x="14208370" y="4360984"/>
                </a:cubicBezTo>
                <a:cubicBezTo>
                  <a:pt x="16494370" y="4278923"/>
                  <a:pt x="19518923" y="691661"/>
                  <a:pt x="21804923" y="633046"/>
                </a:cubicBezTo>
                <a:cubicBezTo>
                  <a:pt x="24090923" y="574431"/>
                  <a:pt x="25896278" y="3974123"/>
                  <a:pt x="27924370" y="4009292"/>
                </a:cubicBezTo>
                <a:cubicBezTo>
                  <a:pt x="29952462" y="4044461"/>
                  <a:pt x="32132954" y="691661"/>
                  <a:pt x="33973477" y="844061"/>
                </a:cubicBezTo>
                <a:cubicBezTo>
                  <a:pt x="35814000" y="996461"/>
                  <a:pt x="37701416" y="4595446"/>
                  <a:pt x="38967508" y="4923692"/>
                </a:cubicBezTo>
              </a:path>
            </a:pathLst>
          </a:custGeom>
          <a:noFill/>
          <a:ln cap="flat" cmpd="sng" w="25400">
            <a:solidFill>
              <a:srgbClr val="395E8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72" name="Google Shape;1072;p40"/>
          <p:cNvSpPr/>
          <p:nvPr/>
        </p:nvSpPr>
        <p:spPr>
          <a:xfrm rot="6990134">
            <a:off x="23153552" y="9269816"/>
            <a:ext cx="1538085" cy="1538085"/>
          </a:xfrm>
          <a:prstGeom prst="flowChartConnector">
            <a:avLst/>
          </a:prstGeom>
          <a:solidFill>
            <a:srgbClr val="538CD5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73" name="Google Shape;1073;p40"/>
          <p:cNvSpPr/>
          <p:nvPr/>
        </p:nvSpPr>
        <p:spPr>
          <a:xfrm rot="2273145">
            <a:off x="17209508" y="8669477"/>
            <a:ext cx="535566" cy="535566"/>
          </a:xfrm>
          <a:prstGeom prst="flowChartConnector">
            <a:avLst/>
          </a:prstGeom>
          <a:solidFill>
            <a:srgbClr val="538CD5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74" name="Google Shape;1074;p40"/>
          <p:cNvSpPr/>
          <p:nvPr/>
        </p:nvSpPr>
        <p:spPr>
          <a:xfrm rot="6990134">
            <a:off x="28425617" y="10305482"/>
            <a:ext cx="3286873" cy="3286873"/>
          </a:xfrm>
          <a:prstGeom prst="flowChartConnector">
            <a:avLst/>
          </a:prstGeom>
          <a:solidFill>
            <a:srgbClr val="538CD5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75" name="Google Shape;1075;p40"/>
          <p:cNvSpPr/>
          <p:nvPr/>
        </p:nvSpPr>
        <p:spPr>
          <a:xfrm rot="2273145">
            <a:off x="31121404" y="9442787"/>
            <a:ext cx="535566" cy="535566"/>
          </a:xfrm>
          <a:prstGeom prst="flowChartConnector">
            <a:avLst/>
          </a:prstGeom>
          <a:solidFill>
            <a:srgbClr val="538CD5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76" name="Google Shape;1076;p40"/>
          <p:cNvSpPr/>
          <p:nvPr/>
        </p:nvSpPr>
        <p:spPr>
          <a:xfrm rot="2273145">
            <a:off x="32944077" y="9092599"/>
            <a:ext cx="535566" cy="535566"/>
          </a:xfrm>
          <a:prstGeom prst="flowChartConnector">
            <a:avLst/>
          </a:prstGeom>
          <a:solidFill>
            <a:srgbClr val="538CD5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77" name="Google Shape;1077;p40"/>
          <p:cNvSpPr/>
          <p:nvPr/>
        </p:nvSpPr>
        <p:spPr>
          <a:xfrm rot="6990134">
            <a:off x="31856032" y="10100778"/>
            <a:ext cx="1538085" cy="1538085"/>
          </a:xfrm>
          <a:prstGeom prst="flowChartConnector">
            <a:avLst/>
          </a:prstGeom>
          <a:solidFill>
            <a:srgbClr val="538CD5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78" name="Google Shape;1078;p40"/>
          <p:cNvSpPr/>
          <p:nvPr/>
        </p:nvSpPr>
        <p:spPr>
          <a:xfrm rot="-4499071">
            <a:off x="37431266" y="11096422"/>
            <a:ext cx="3286873" cy="3286873"/>
          </a:xfrm>
          <a:prstGeom prst="flowChartConnector">
            <a:avLst/>
          </a:prstGeom>
          <a:solidFill>
            <a:srgbClr val="538CD5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79" name="Google Shape;1079;p40"/>
          <p:cNvSpPr/>
          <p:nvPr/>
        </p:nvSpPr>
        <p:spPr>
          <a:xfrm rot="-9216060">
            <a:off x="36374331" y="11558037"/>
            <a:ext cx="535566" cy="535566"/>
          </a:xfrm>
          <a:prstGeom prst="flowChartConnector">
            <a:avLst/>
          </a:prstGeom>
          <a:solidFill>
            <a:srgbClr val="538CD5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80" name="Google Shape;1080;p40"/>
          <p:cNvSpPr/>
          <p:nvPr/>
        </p:nvSpPr>
        <p:spPr>
          <a:xfrm rot="-4499071">
            <a:off x="36801642" y="9639373"/>
            <a:ext cx="1538085" cy="1538085"/>
          </a:xfrm>
          <a:prstGeom prst="flowChartConnector">
            <a:avLst/>
          </a:prstGeom>
          <a:solidFill>
            <a:srgbClr val="538CD5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81" name="Google Shape;1081;p40"/>
          <p:cNvSpPr/>
          <p:nvPr/>
        </p:nvSpPr>
        <p:spPr>
          <a:xfrm rot="2610624">
            <a:off x="44866225" y="10095960"/>
            <a:ext cx="535566" cy="535566"/>
          </a:xfrm>
          <a:prstGeom prst="flowChartConnector">
            <a:avLst/>
          </a:prstGeom>
          <a:solidFill>
            <a:srgbClr val="538CD5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82" name="Google Shape;1082;p40"/>
          <p:cNvSpPr/>
          <p:nvPr/>
        </p:nvSpPr>
        <p:spPr>
          <a:xfrm rot="7327613">
            <a:off x="43060455" y="10676149"/>
            <a:ext cx="1538085" cy="1538085"/>
          </a:xfrm>
          <a:prstGeom prst="flowChartConnector">
            <a:avLst/>
          </a:prstGeom>
          <a:solidFill>
            <a:srgbClr val="538CD5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83" name="Google Shape;1083;p40"/>
          <p:cNvSpPr/>
          <p:nvPr/>
        </p:nvSpPr>
        <p:spPr>
          <a:xfrm rot="-7338601">
            <a:off x="7825223" y="3824723"/>
            <a:ext cx="2637554" cy="2637555"/>
          </a:xfrm>
          <a:prstGeom prst="flowChartConnector">
            <a:avLst/>
          </a:prstGeom>
          <a:solidFill>
            <a:srgbClr val="538CD5"/>
          </a:solidFill>
          <a:ln>
            <a:noFill/>
          </a:ln>
          <a:effectLst>
            <a:outerShdw blurRad="63500" sx="102000" rotWithShape="0" algn="ctr" sy="1020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84" name="Google Shape;1084;p40"/>
          <p:cNvSpPr txBox="1"/>
          <p:nvPr/>
        </p:nvSpPr>
        <p:spPr>
          <a:xfrm>
            <a:off x="7930350" y="4527947"/>
            <a:ext cx="2406326" cy="123110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000">
                <a:solidFill>
                  <a:schemeClr val="lt1"/>
                </a:solidFill>
                <a:latin typeface="Arial Black"/>
                <a:ea typeface="Arial Black"/>
                <a:cs typeface="Arial Black"/>
                <a:sym typeface="Arial Black"/>
              </a:rPr>
              <a:t>ROBOT CONTROL SYSTEM OPTIMIZATIONS</a:t>
            </a:r>
            <a:endParaRPr b="1" sz="2000">
              <a:solidFill>
                <a:schemeClr val="dk1"/>
              </a:solidFill>
              <a:latin typeface="Arial Black"/>
              <a:ea typeface="Arial Black"/>
              <a:cs typeface="Arial Black"/>
              <a:sym typeface="Arial Black"/>
            </a:endParaRPr>
          </a:p>
        </p:txBody>
      </p:sp>
      <p:grpSp>
        <p:nvGrpSpPr>
          <p:cNvPr id="1085" name="Google Shape;1085;p40"/>
          <p:cNvGrpSpPr/>
          <p:nvPr/>
        </p:nvGrpSpPr>
        <p:grpSpPr>
          <a:xfrm>
            <a:off x="2891185" y="-1057686"/>
            <a:ext cx="12484656" cy="12484656"/>
            <a:chOff x="-13563600" y="-7200899"/>
            <a:chExt cx="25881002" cy="25881003"/>
          </a:xfrm>
        </p:grpSpPr>
        <p:sp>
          <p:nvSpPr>
            <p:cNvPr id="1086" name="Google Shape;1086;p40"/>
            <p:cNvSpPr/>
            <p:nvPr/>
          </p:nvSpPr>
          <p:spPr>
            <a:xfrm rot="6990134">
              <a:off x="-10271911" y="-3909210"/>
              <a:ext cx="19297625" cy="19297624"/>
            </a:xfrm>
            <a:prstGeom prst="flowChartConnector">
              <a:avLst/>
            </a:prstGeom>
            <a:noFill/>
            <a:ln cap="flat" cmpd="sng" w="635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87" name="Google Shape;1087;p40"/>
            <p:cNvSpPr/>
            <p:nvPr/>
          </p:nvSpPr>
          <p:spPr>
            <a:xfrm>
              <a:off x="-1392142" y="-4644831"/>
              <a:ext cx="1538085" cy="1538085"/>
            </a:xfrm>
            <a:prstGeom prst="flowChartConnector">
              <a:avLst/>
            </a:prstGeom>
            <a:solidFill>
              <a:srgbClr val="538CD5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320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7.</a:t>
              </a:r>
              <a:endParaRPr/>
            </a:p>
          </p:txBody>
        </p:sp>
        <p:sp>
          <p:nvSpPr>
            <p:cNvPr id="1088" name="Google Shape;1088;p40"/>
            <p:cNvSpPr/>
            <p:nvPr/>
          </p:nvSpPr>
          <p:spPr>
            <a:xfrm>
              <a:off x="5328768" y="-1826819"/>
              <a:ext cx="1538085" cy="1538085"/>
            </a:xfrm>
            <a:prstGeom prst="flowChartConnector">
              <a:avLst/>
            </a:prstGeom>
            <a:solidFill>
              <a:srgbClr val="538CD5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320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8.</a:t>
              </a:r>
              <a:endParaRPr/>
            </a:p>
          </p:txBody>
        </p:sp>
        <p:sp>
          <p:nvSpPr>
            <p:cNvPr id="1089" name="Google Shape;1089;p40"/>
            <p:cNvSpPr/>
            <p:nvPr/>
          </p:nvSpPr>
          <p:spPr>
            <a:xfrm rot="-221703">
              <a:off x="-8500641" y="-1826819"/>
              <a:ext cx="1538085" cy="1538085"/>
            </a:xfrm>
            <a:prstGeom prst="flowChartConnector">
              <a:avLst/>
            </a:prstGeom>
            <a:solidFill>
              <a:srgbClr val="538CD5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320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6.</a:t>
              </a:r>
              <a:endParaRPr/>
            </a:p>
          </p:txBody>
        </p:sp>
        <p:sp>
          <p:nvSpPr>
            <p:cNvPr id="1090" name="Google Shape;1090;p40"/>
            <p:cNvSpPr/>
            <p:nvPr/>
          </p:nvSpPr>
          <p:spPr>
            <a:xfrm>
              <a:off x="8198237" y="4970559"/>
              <a:ext cx="1538085" cy="1538085"/>
            </a:xfrm>
            <a:prstGeom prst="flowChartConnector">
              <a:avLst/>
            </a:prstGeom>
            <a:solidFill>
              <a:srgbClr val="538CD5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320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1.</a:t>
              </a:r>
              <a:endParaRPr/>
            </a:p>
          </p:txBody>
        </p:sp>
        <p:sp>
          <p:nvSpPr>
            <p:cNvPr id="1091" name="Google Shape;1091;p40"/>
            <p:cNvSpPr/>
            <p:nvPr/>
          </p:nvSpPr>
          <p:spPr>
            <a:xfrm>
              <a:off x="-10939041" y="4970559"/>
              <a:ext cx="1538085" cy="1538085"/>
            </a:xfrm>
            <a:prstGeom prst="flowChartConnector">
              <a:avLst/>
            </a:prstGeom>
            <a:solidFill>
              <a:srgbClr val="538CD5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320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5.</a:t>
              </a:r>
              <a:endParaRPr/>
            </a:p>
          </p:txBody>
        </p:sp>
        <p:sp>
          <p:nvSpPr>
            <p:cNvPr id="1092" name="Google Shape;1092;p40"/>
            <p:cNvSpPr/>
            <p:nvPr/>
          </p:nvSpPr>
          <p:spPr>
            <a:xfrm>
              <a:off x="-8500641" y="11612802"/>
              <a:ext cx="1538085" cy="1538085"/>
            </a:xfrm>
            <a:prstGeom prst="flowChartConnector">
              <a:avLst/>
            </a:prstGeom>
            <a:solidFill>
              <a:srgbClr val="538CD5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320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4.</a:t>
              </a:r>
              <a:endParaRPr/>
            </a:p>
          </p:txBody>
        </p:sp>
        <p:sp>
          <p:nvSpPr>
            <p:cNvPr id="1093" name="Google Shape;1093;p40"/>
            <p:cNvSpPr/>
            <p:nvPr/>
          </p:nvSpPr>
          <p:spPr>
            <a:xfrm>
              <a:off x="-1847739" y="14415372"/>
              <a:ext cx="1538085" cy="1538085"/>
            </a:xfrm>
            <a:prstGeom prst="flowChartConnector">
              <a:avLst/>
            </a:prstGeom>
            <a:solidFill>
              <a:srgbClr val="538CD5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320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3.</a:t>
              </a:r>
              <a:endParaRPr/>
            </a:p>
          </p:txBody>
        </p:sp>
        <p:sp>
          <p:nvSpPr>
            <p:cNvPr id="1094" name="Google Shape;1094;p40"/>
            <p:cNvSpPr/>
            <p:nvPr/>
          </p:nvSpPr>
          <p:spPr>
            <a:xfrm>
              <a:off x="5328766" y="11970816"/>
              <a:ext cx="1538085" cy="1538085"/>
            </a:xfrm>
            <a:prstGeom prst="flowChartConnector">
              <a:avLst/>
            </a:prstGeom>
            <a:solidFill>
              <a:srgbClr val="538CD5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320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2.</a:t>
              </a:r>
              <a:endParaRPr/>
            </a:p>
          </p:txBody>
        </p:sp>
      </p:grp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99" name="Shape 10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0" name="Google Shape;1100;p41"/>
          <p:cNvSpPr/>
          <p:nvPr/>
        </p:nvSpPr>
        <p:spPr>
          <a:xfrm>
            <a:off x="9709225" y="1903818"/>
            <a:ext cx="8235364" cy="3761110"/>
          </a:xfrm>
          <a:prstGeom prst="roundRect">
            <a:avLst>
              <a:gd fmla="val 16667" name="adj"/>
            </a:avLst>
          </a:prstGeom>
          <a:solidFill>
            <a:schemeClr val="accent1"/>
          </a:solidFill>
          <a:ln>
            <a:noFill/>
          </a:ln>
          <a:effectLst>
            <a:outerShdw blurRad="152400" sx="102000" rotWithShape="0" algn="ctr" sy="1020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Frame Processing</a:t>
            </a:r>
            <a:endParaRPr/>
          </a:p>
          <a:p>
            <a:pPr indent="-342900" lvl="0" marL="3429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Char char="•"/>
            </a:pPr>
            <a:r>
              <a:rPr lang="en-US" sz="2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Fixed-size frame buffer using </a:t>
            </a:r>
            <a:r>
              <a:rPr lang="en-US" sz="2400">
                <a:solidFill>
                  <a:schemeClr val="lt1"/>
                </a:solidFill>
                <a:latin typeface="Courier New"/>
                <a:ea typeface="Courier New"/>
                <a:cs typeface="Courier New"/>
                <a:sym typeface="Courier New"/>
              </a:rPr>
              <a:t>deque(maxlen=120) </a:t>
            </a:r>
            <a:endParaRPr/>
          </a:p>
          <a:p>
            <a:pPr indent="-342900" lvl="0" marL="342900" marR="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Char char="•"/>
            </a:pPr>
            <a:r>
              <a:rPr lang="en-US" sz="2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Rolling average FPS calculation</a:t>
            </a:r>
            <a:endParaRPr/>
          </a:p>
          <a:p>
            <a:pPr indent="-190500" lvl="0" marL="3429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r>
              <a:t/>
            </a:r>
            <a:endParaRPr sz="24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chemeClr val="lt1"/>
                </a:solidFill>
                <a:latin typeface="Courier New"/>
                <a:ea typeface="Courier New"/>
                <a:cs typeface="Courier New"/>
                <a:sym typeface="Courier New"/>
              </a:rPr>
              <a:t>framebuf = deque(maxlen=120)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chemeClr val="lt1"/>
                </a:solidFill>
                <a:latin typeface="Courier New"/>
                <a:ea typeface="Courier New"/>
                <a:cs typeface="Courier New"/>
                <a:sym typeface="Courier New"/>
              </a:rPr>
              <a:t>framebuf.append(fps)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chemeClr val="lt1"/>
                </a:solidFill>
                <a:latin typeface="Courier New"/>
                <a:ea typeface="Courier New"/>
                <a:cs typeface="Courier New"/>
                <a:sym typeface="Courier New"/>
              </a:rPr>
              <a:t>avg = float(np.mean(framebuf))</a:t>
            </a:r>
            <a:endParaRPr/>
          </a:p>
        </p:txBody>
      </p:sp>
      <p:sp>
        <p:nvSpPr>
          <p:cNvPr id="1101" name="Google Shape;1101;p41"/>
          <p:cNvSpPr/>
          <p:nvPr/>
        </p:nvSpPr>
        <p:spPr>
          <a:xfrm rot="6990134">
            <a:off x="17826241" y="7967242"/>
            <a:ext cx="1538085" cy="1538085"/>
          </a:xfrm>
          <a:prstGeom prst="flowChartConnector">
            <a:avLst/>
          </a:prstGeom>
          <a:solidFill>
            <a:srgbClr val="538CD5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02" name="Google Shape;1102;p41"/>
          <p:cNvSpPr/>
          <p:nvPr/>
        </p:nvSpPr>
        <p:spPr>
          <a:xfrm rot="6990134">
            <a:off x="15591261" y="9296943"/>
            <a:ext cx="3286873" cy="3286873"/>
          </a:xfrm>
          <a:prstGeom prst="flowChartConnector">
            <a:avLst/>
          </a:prstGeom>
          <a:solidFill>
            <a:srgbClr val="538CD5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03" name="Google Shape;1103;p41"/>
          <p:cNvSpPr/>
          <p:nvPr/>
        </p:nvSpPr>
        <p:spPr>
          <a:xfrm rot="-7338601">
            <a:off x="-786714" y="-262487"/>
            <a:ext cx="1538085" cy="1538085"/>
          </a:xfrm>
          <a:prstGeom prst="flowChartConnector">
            <a:avLst/>
          </a:prstGeom>
          <a:solidFill>
            <a:srgbClr val="538CD5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04" name="Google Shape;1104;p41"/>
          <p:cNvSpPr/>
          <p:nvPr/>
        </p:nvSpPr>
        <p:spPr>
          <a:xfrm rot="-7338601">
            <a:off x="869765" y="2719395"/>
            <a:ext cx="5467716" cy="5467716"/>
          </a:xfrm>
          <a:prstGeom prst="flowChartConnector">
            <a:avLst/>
          </a:prstGeom>
          <a:solidFill>
            <a:srgbClr val="538CD5"/>
          </a:solidFill>
          <a:ln>
            <a:noFill/>
          </a:ln>
          <a:effectLst>
            <a:outerShdw blurRad="63500" sx="102000" rotWithShape="0" algn="ctr" sy="1020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05" name="Google Shape;1105;p41"/>
          <p:cNvSpPr/>
          <p:nvPr/>
        </p:nvSpPr>
        <p:spPr>
          <a:xfrm rot="2273145">
            <a:off x="841653" y="794145"/>
            <a:ext cx="535566" cy="535566"/>
          </a:xfrm>
          <a:prstGeom prst="flowChartConnector">
            <a:avLst/>
          </a:prstGeom>
          <a:solidFill>
            <a:srgbClr val="538CD5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06" name="Google Shape;1106;p41"/>
          <p:cNvSpPr/>
          <p:nvPr/>
        </p:nvSpPr>
        <p:spPr>
          <a:xfrm rot="2273145">
            <a:off x="16308202" y="8537494"/>
            <a:ext cx="535566" cy="535566"/>
          </a:xfrm>
          <a:prstGeom prst="flowChartConnector">
            <a:avLst/>
          </a:prstGeom>
          <a:solidFill>
            <a:srgbClr val="538CD5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07" name="Google Shape;1107;p41"/>
          <p:cNvSpPr/>
          <p:nvPr/>
        </p:nvSpPr>
        <p:spPr>
          <a:xfrm rot="207003">
            <a:off x="13252735" y="-1955292"/>
            <a:ext cx="38967508" cy="4923692"/>
          </a:xfrm>
          <a:custGeom>
            <a:rect b="b" l="l" r="r" t="t"/>
            <a:pathLst>
              <a:path extrusionOk="0" h="4923692" w="38967508">
                <a:moveTo>
                  <a:pt x="0" y="0"/>
                </a:moveTo>
                <a:cubicBezTo>
                  <a:pt x="345831" y="1699846"/>
                  <a:pt x="691662" y="3399692"/>
                  <a:pt x="2039816" y="3587261"/>
                </a:cubicBezTo>
                <a:cubicBezTo>
                  <a:pt x="3387970" y="3774830"/>
                  <a:pt x="6060831" y="996461"/>
                  <a:pt x="8088923" y="1125415"/>
                </a:cubicBezTo>
                <a:cubicBezTo>
                  <a:pt x="10117015" y="1254369"/>
                  <a:pt x="11922370" y="4443045"/>
                  <a:pt x="14208370" y="4360984"/>
                </a:cubicBezTo>
                <a:cubicBezTo>
                  <a:pt x="16494370" y="4278923"/>
                  <a:pt x="19518923" y="691661"/>
                  <a:pt x="21804923" y="633046"/>
                </a:cubicBezTo>
                <a:cubicBezTo>
                  <a:pt x="24090923" y="574431"/>
                  <a:pt x="25896278" y="3974123"/>
                  <a:pt x="27924370" y="4009292"/>
                </a:cubicBezTo>
                <a:cubicBezTo>
                  <a:pt x="29952462" y="4044461"/>
                  <a:pt x="32132954" y="691661"/>
                  <a:pt x="33973477" y="844061"/>
                </a:cubicBezTo>
                <a:cubicBezTo>
                  <a:pt x="35814000" y="996461"/>
                  <a:pt x="37701416" y="4595446"/>
                  <a:pt x="38967508" y="4923692"/>
                </a:cubicBezTo>
              </a:path>
            </a:pathLst>
          </a:custGeom>
          <a:noFill/>
          <a:ln cap="flat" cmpd="sng" w="25400">
            <a:solidFill>
              <a:srgbClr val="395E8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08" name="Google Shape;1108;p41"/>
          <p:cNvSpPr/>
          <p:nvPr/>
        </p:nvSpPr>
        <p:spPr>
          <a:xfrm rot="6990134">
            <a:off x="23153552" y="9269816"/>
            <a:ext cx="1538085" cy="1538085"/>
          </a:xfrm>
          <a:prstGeom prst="flowChartConnector">
            <a:avLst/>
          </a:prstGeom>
          <a:solidFill>
            <a:srgbClr val="538CD5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09" name="Google Shape;1109;p41"/>
          <p:cNvSpPr/>
          <p:nvPr/>
        </p:nvSpPr>
        <p:spPr>
          <a:xfrm rot="2273145">
            <a:off x="24686213" y="10426690"/>
            <a:ext cx="535566" cy="535566"/>
          </a:xfrm>
          <a:prstGeom prst="flowChartConnector">
            <a:avLst/>
          </a:prstGeom>
          <a:solidFill>
            <a:srgbClr val="538CD5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10" name="Google Shape;1110;p41"/>
          <p:cNvSpPr/>
          <p:nvPr/>
        </p:nvSpPr>
        <p:spPr>
          <a:xfrm rot="6990134">
            <a:off x="28425617" y="10305482"/>
            <a:ext cx="3286873" cy="3286873"/>
          </a:xfrm>
          <a:prstGeom prst="flowChartConnector">
            <a:avLst/>
          </a:prstGeom>
          <a:solidFill>
            <a:srgbClr val="538CD5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11" name="Google Shape;1111;p41"/>
          <p:cNvSpPr/>
          <p:nvPr/>
        </p:nvSpPr>
        <p:spPr>
          <a:xfrm rot="2273145">
            <a:off x="31121404" y="9442787"/>
            <a:ext cx="535566" cy="535566"/>
          </a:xfrm>
          <a:prstGeom prst="flowChartConnector">
            <a:avLst/>
          </a:prstGeom>
          <a:solidFill>
            <a:srgbClr val="538CD5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12" name="Google Shape;1112;p41"/>
          <p:cNvSpPr/>
          <p:nvPr/>
        </p:nvSpPr>
        <p:spPr>
          <a:xfrm rot="2273145">
            <a:off x="32944077" y="9092599"/>
            <a:ext cx="535566" cy="535566"/>
          </a:xfrm>
          <a:prstGeom prst="flowChartConnector">
            <a:avLst/>
          </a:prstGeom>
          <a:solidFill>
            <a:srgbClr val="538CD5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13" name="Google Shape;1113;p41"/>
          <p:cNvSpPr/>
          <p:nvPr/>
        </p:nvSpPr>
        <p:spPr>
          <a:xfrm rot="6990134">
            <a:off x="31856032" y="10100778"/>
            <a:ext cx="1538085" cy="1538085"/>
          </a:xfrm>
          <a:prstGeom prst="flowChartConnector">
            <a:avLst/>
          </a:prstGeom>
          <a:solidFill>
            <a:srgbClr val="538CD5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14" name="Google Shape;1114;p41"/>
          <p:cNvSpPr/>
          <p:nvPr/>
        </p:nvSpPr>
        <p:spPr>
          <a:xfrm rot="-4499071">
            <a:off x="37431266" y="11096422"/>
            <a:ext cx="3286873" cy="3286873"/>
          </a:xfrm>
          <a:prstGeom prst="flowChartConnector">
            <a:avLst/>
          </a:prstGeom>
          <a:solidFill>
            <a:srgbClr val="538CD5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15" name="Google Shape;1115;p41"/>
          <p:cNvSpPr/>
          <p:nvPr/>
        </p:nvSpPr>
        <p:spPr>
          <a:xfrm rot="-9216060">
            <a:off x="36374331" y="11558037"/>
            <a:ext cx="535566" cy="535566"/>
          </a:xfrm>
          <a:prstGeom prst="flowChartConnector">
            <a:avLst/>
          </a:prstGeom>
          <a:solidFill>
            <a:srgbClr val="538CD5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16" name="Google Shape;1116;p41"/>
          <p:cNvSpPr/>
          <p:nvPr/>
        </p:nvSpPr>
        <p:spPr>
          <a:xfrm rot="-4499071">
            <a:off x="36801642" y="9639373"/>
            <a:ext cx="1538085" cy="1538085"/>
          </a:xfrm>
          <a:prstGeom prst="flowChartConnector">
            <a:avLst/>
          </a:prstGeom>
          <a:solidFill>
            <a:srgbClr val="538CD5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17" name="Google Shape;1117;p41"/>
          <p:cNvSpPr/>
          <p:nvPr/>
        </p:nvSpPr>
        <p:spPr>
          <a:xfrm rot="2610624">
            <a:off x="44866225" y="10095960"/>
            <a:ext cx="535566" cy="535566"/>
          </a:xfrm>
          <a:prstGeom prst="flowChartConnector">
            <a:avLst/>
          </a:prstGeom>
          <a:solidFill>
            <a:srgbClr val="538CD5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18" name="Google Shape;1118;p41"/>
          <p:cNvSpPr/>
          <p:nvPr/>
        </p:nvSpPr>
        <p:spPr>
          <a:xfrm rot="7327613">
            <a:off x="43060455" y="10676149"/>
            <a:ext cx="1538085" cy="1538085"/>
          </a:xfrm>
          <a:prstGeom prst="flowChartConnector">
            <a:avLst/>
          </a:prstGeom>
          <a:solidFill>
            <a:srgbClr val="538CD5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19" name="Google Shape;1119;p41"/>
          <p:cNvSpPr txBox="1"/>
          <p:nvPr/>
        </p:nvSpPr>
        <p:spPr>
          <a:xfrm>
            <a:off x="1109436" y="3789283"/>
            <a:ext cx="4988373" cy="270843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4400">
                <a:solidFill>
                  <a:schemeClr val="lt1"/>
                </a:solidFill>
                <a:latin typeface="Arial Black"/>
                <a:ea typeface="Arial Black"/>
                <a:cs typeface="Arial Black"/>
                <a:sym typeface="Arial Black"/>
              </a:rPr>
              <a:t>ROBOT CONTROL SYSTEM OPTIMIZATIONS</a:t>
            </a:r>
            <a:endParaRPr b="1" sz="4400">
              <a:solidFill>
                <a:schemeClr val="dk1"/>
              </a:solidFill>
              <a:latin typeface="Arial Black"/>
              <a:ea typeface="Arial Black"/>
              <a:cs typeface="Arial Black"/>
              <a:sym typeface="Arial Black"/>
            </a:endParaRPr>
          </a:p>
        </p:txBody>
      </p:sp>
      <p:grpSp>
        <p:nvGrpSpPr>
          <p:cNvPr id="1120" name="Google Shape;1120;p41"/>
          <p:cNvGrpSpPr/>
          <p:nvPr/>
        </p:nvGrpSpPr>
        <p:grpSpPr>
          <a:xfrm>
            <a:off x="-13563600" y="-7200899"/>
            <a:ext cx="25881002" cy="25881002"/>
            <a:chOff x="-13563600" y="-7200899"/>
            <a:chExt cx="25881002" cy="25881002"/>
          </a:xfrm>
        </p:grpSpPr>
        <p:sp>
          <p:nvSpPr>
            <p:cNvPr id="1121" name="Google Shape;1121;p41"/>
            <p:cNvSpPr/>
            <p:nvPr/>
          </p:nvSpPr>
          <p:spPr>
            <a:xfrm rot="6990134">
              <a:off x="-10271911" y="-3909210"/>
              <a:ext cx="19297624" cy="19297624"/>
            </a:xfrm>
            <a:prstGeom prst="flowChartConnector">
              <a:avLst/>
            </a:prstGeom>
            <a:noFill/>
            <a:ln cap="flat" cmpd="sng" w="635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22" name="Google Shape;1122;p41"/>
            <p:cNvSpPr/>
            <p:nvPr/>
          </p:nvSpPr>
          <p:spPr>
            <a:xfrm>
              <a:off x="-1392141" y="-4644831"/>
              <a:ext cx="1538085" cy="1538085"/>
            </a:xfrm>
            <a:prstGeom prst="flowChartConnector">
              <a:avLst/>
            </a:prstGeom>
            <a:solidFill>
              <a:srgbClr val="538CD5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800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7.</a:t>
              </a:r>
              <a:endParaRPr/>
            </a:p>
          </p:txBody>
        </p:sp>
        <p:sp>
          <p:nvSpPr>
            <p:cNvPr id="1123" name="Google Shape;1123;p41"/>
            <p:cNvSpPr/>
            <p:nvPr/>
          </p:nvSpPr>
          <p:spPr>
            <a:xfrm>
              <a:off x="5328768" y="-1826819"/>
              <a:ext cx="1538085" cy="1538085"/>
            </a:xfrm>
            <a:prstGeom prst="flowChartConnector">
              <a:avLst/>
            </a:prstGeom>
            <a:solidFill>
              <a:srgbClr val="538CD5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800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8.</a:t>
              </a:r>
              <a:endParaRPr/>
            </a:p>
          </p:txBody>
        </p:sp>
        <p:sp>
          <p:nvSpPr>
            <p:cNvPr id="1124" name="Google Shape;1124;p41"/>
            <p:cNvSpPr/>
            <p:nvPr/>
          </p:nvSpPr>
          <p:spPr>
            <a:xfrm rot="-221703">
              <a:off x="-8500641" y="-1826820"/>
              <a:ext cx="1538085" cy="1538085"/>
            </a:xfrm>
            <a:prstGeom prst="flowChartConnector">
              <a:avLst/>
            </a:prstGeom>
            <a:solidFill>
              <a:srgbClr val="538CD5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800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6.</a:t>
              </a:r>
              <a:endParaRPr/>
            </a:p>
          </p:txBody>
        </p:sp>
        <p:sp>
          <p:nvSpPr>
            <p:cNvPr id="1125" name="Google Shape;1125;p41"/>
            <p:cNvSpPr/>
            <p:nvPr/>
          </p:nvSpPr>
          <p:spPr>
            <a:xfrm>
              <a:off x="8198237" y="4970559"/>
              <a:ext cx="1538085" cy="1538085"/>
            </a:xfrm>
            <a:prstGeom prst="flowChartConnector">
              <a:avLst/>
            </a:prstGeom>
            <a:solidFill>
              <a:srgbClr val="538CD5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800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1.</a:t>
              </a:r>
              <a:endParaRPr/>
            </a:p>
          </p:txBody>
        </p:sp>
        <p:sp>
          <p:nvSpPr>
            <p:cNvPr id="1126" name="Google Shape;1126;p41"/>
            <p:cNvSpPr/>
            <p:nvPr/>
          </p:nvSpPr>
          <p:spPr>
            <a:xfrm>
              <a:off x="-10939041" y="4970559"/>
              <a:ext cx="1538085" cy="1538085"/>
            </a:xfrm>
            <a:prstGeom prst="flowChartConnector">
              <a:avLst/>
            </a:prstGeom>
            <a:solidFill>
              <a:srgbClr val="538CD5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800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5.</a:t>
              </a:r>
              <a:endParaRPr/>
            </a:p>
          </p:txBody>
        </p:sp>
        <p:sp>
          <p:nvSpPr>
            <p:cNvPr id="1127" name="Google Shape;1127;p41"/>
            <p:cNvSpPr/>
            <p:nvPr/>
          </p:nvSpPr>
          <p:spPr>
            <a:xfrm>
              <a:off x="-8500641" y="11612803"/>
              <a:ext cx="1538085" cy="1538085"/>
            </a:xfrm>
            <a:prstGeom prst="flowChartConnector">
              <a:avLst/>
            </a:prstGeom>
            <a:solidFill>
              <a:srgbClr val="538CD5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800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4.</a:t>
              </a:r>
              <a:endParaRPr/>
            </a:p>
          </p:txBody>
        </p:sp>
        <p:sp>
          <p:nvSpPr>
            <p:cNvPr id="1128" name="Google Shape;1128;p41"/>
            <p:cNvSpPr/>
            <p:nvPr/>
          </p:nvSpPr>
          <p:spPr>
            <a:xfrm>
              <a:off x="-1847739" y="14415372"/>
              <a:ext cx="1538085" cy="1538085"/>
            </a:xfrm>
            <a:prstGeom prst="flowChartConnector">
              <a:avLst/>
            </a:prstGeom>
            <a:solidFill>
              <a:srgbClr val="538CD5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800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3.</a:t>
              </a:r>
              <a:endParaRPr/>
            </a:p>
          </p:txBody>
        </p:sp>
        <p:sp>
          <p:nvSpPr>
            <p:cNvPr id="1129" name="Google Shape;1129;p41"/>
            <p:cNvSpPr/>
            <p:nvPr/>
          </p:nvSpPr>
          <p:spPr>
            <a:xfrm>
              <a:off x="5328766" y="11970816"/>
              <a:ext cx="1538085" cy="1538085"/>
            </a:xfrm>
            <a:prstGeom prst="flowChartConnector">
              <a:avLst/>
            </a:prstGeom>
            <a:solidFill>
              <a:srgbClr val="538CD5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800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2.</a:t>
              </a:r>
              <a:endParaRPr/>
            </a:p>
          </p:txBody>
        </p:sp>
      </p:grpSp>
      <p:sp>
        <p:nvSpPr>
          <p:cNvPr id="1130" name="Google Shape;1130;p41"/>
          <p:cNvSpPr txBox="1"/>
          <p:nvPr/>
        </p:nvSpPr>
        <p:spPr>
          <a:xfrm>
            <a:off x="7483229" y="330041"/>
            <a:ext cx="11313333" cy="67710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4400">
                <a:solidFill>
                  <a:schemeClr val="dk1"/>
                </a:solidFill>
                <a:latin typeface="Arial Black"/>
                <a:ea typeface="Arial Black"/>
                <a:cs typeface="Arial Black"/>
                <a:sym typeface="Arial Black"/>
              </a:rPr>
              <a:t>PERFORMANCE OPTIMIZATIONS</a:t>
            </a:r>
            <a:endParaRPr/>
          </a:p>
        </p:txBody>
      </p:sp>
      <p:sp>
        <p:nvSpPr>
          <p:cNvPr id="1131" name="Google Shape;1131;p41"/>
          <p:cNvSpPr/>
          <p:nvPr/>
        </p:nvSpPr>
        <p:spPr>
          <a:xfrm>
            <a:off x="9709225" y="6968886"/>
            <a:ext cx="8235364" cy="1733255"/>
          </a:xfrm>
          <a:prstGeom prst="roundRect">
            <a:avLst>
              <a:gd fmla="val 16667" name="adj"/>
            </a:avLst>
          </a:prstGeom>
          <a:solidFill>
            <a:schemeClr val="accent1"/>
          </a:solidFill>
          <a:ln>
            <a:noFill/>
          </a:ln>
          <a:effectLst>
            <a:outerShdw blurRad="152400" sx="102000" rotWithShape="0" algn="ctr" sy="1020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Detection Processing</a:t>
            </a:r>
            <a:endParaRPr/>
          </a:p>
          <a:p>
            <a:pPr indent="-342900" lvl="0" marL="3429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Char char="•"/>
            </a:pPr>
            <a:r>
              <a:rPr lang="en-US" sz="2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Efficient YOLOv12s model inference</a:t>
            </a:r>
            <a:endParaRPr/>
          </a:p>
        </p:txBody>
      </p:sp>
      <p:sp>
        <p:nvSpPr>
          <p:cNvPr id="1132" name="Google Shape;1132;p41"/>
          <p:cNvSpPr/>
          <p:nvPr/>
        </p:nvSpPr>
        <p:spPr>
          <a:xfrm>
            <a:off x="9314838" y="6355328"/>
            <a:ext cx="962044" cy="962044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outerShdw blurRad="152400" sx="102000" rotWithShape="0" algn="ctr" sy="1020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4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b.</a:t>
            </a:r>
            <a:endParaRPr/>
          </a:p>
        </p:txBody>
      </p:sp>
      <p:sp>
        <p:nvSpPr>
          <p:cNvPr id="1133" name="Google Shape;1133;p41"/>
          <p:cNvSpPr/>
          <p:nvPr/>
        </p:nvSpPr>
        <p:spPr>
          <a:xfrm>
            <a:off x="9190975" y="1366863"/>
            <a:ext cx="960120" cy="960120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outerShdw blurRad="152400" sx="102000" rotWithShape="0" algn="ctr" sy="1020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4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a.</a:t>
            </a:r>
            <a:endParaRPr/>
          </a:p>
        </p:txBody>
      </p:sp>
      <p:sp>
        <p:nvSpPr>
          <p:cNvPr id="1134" name="Google Shape;1134;p41"/>
          <p:cNvSpPr/>
          <p:nvPr/>
        </p:nvSpPr>
        <p:spPr>
          <a:xfrm>
            <a:off x="9905260" y="3982427"/>
            <a:ext cx="5811831" cy="1485662"/>
          </a:xfrm>
          <a:prstGeom prst="roundRect">
            <a:avLst>
              <a:gd fmla="val 16667" name="adj"/>
            </a:avLst>
          </a:prstGeom>
          <a:solidFill>
            <a:schemeClr val="lt1">
              <a:alpha val="14901"/>
            </a:scheme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35" name="Google Shape;1135;p41"/>
          <p:cNvSpPr/>
          <p:nvPr/>
        </p:nvSpPr>
        <p:spPr>
          <a:xfrm>
            <a:off x="15294593" y="3007150"/>
            <a:ext cx="2209800" cy="427523"/>
          </a:xfrm>
          <a:prstGeom prst="roundRect">
            <a:avLst>
              <a:gd fmla="val 16667" name="adj"/>
            </a:avLst>
          </a:prstGeom>
          <a:solidFill>
            <a:schemeClr val="lt1">
              <a:alpha val="14901"/>
            </a:scheme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40" name="Shape 1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1" name="Google Shape;1141;p42"/>
          <p:cNvSpPr/>
          <p:nvPr/>
        </p:nvSpPr>
        <p:spPr>
          <a:xfrm rot="-7338601">
            <a:off x="-610262" y="1353909"/>
            <a:ext cx="1538085" cy="1538085"/>
          </a:xfrm>
          <a:prstGeom prst="flowChartConnector">
            <a:avLst/>
          </a:prstGeom>
          <a:solidFill>
            <a:srgbClr val="538CD5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42" name="Google Shape;1142;p42"/>
          <p:cNvSpPr/>
          <p:nvPr/>
        </p:nvSpPr>
        <p:spPr>
          <a:xfrm rot="-7338601">
            <a:off x="869765" y="2719395"/>
            <a:ext cx="5467716" cy="5467716"/>
          </a:xfrm>
          <a:prstGeom prst="flowChartConnector">
            <a:avLst/>
          </a:prstGeom>
          <a:solidFill>
            <a:srgbClr val="538CD5"/>
          </a:solidFill>
          <a:ln>
            <a:noFill/>
          </a:ln>
          <a:effectLst>
            <a:outerShdw blurRad="63500" sx="102000" rotWithShape="0" algn="ctr" sy="1020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43" name="Google Shape;1143;p42"/>
          <p:cNvSpPr/>
          <p:nvPr/>
        </p:nvSpPr>
        <p:spPr>
          <a:xfrm rot="2273145">
            <a:off x="841653" y="794145"/>
            <a:ext cx="535566" cy="535566"/>
          </a:xfrm>
          <a:prstGeom prst="flowChartConnector">
            <a:avLst/>
          </a:prstGeom>
          <a:solidFill>
            <a:srgbClr val="538CD5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44" name="Google Shape;1144;p42"/>
          <p:cNvSpPr/>
          <p:nvPr/>
        </p:nvSpPr>
        <p:spPr>
          <a:xfrm rot="6990134">
            <a:off x="8323882" y="9972504"/>
            <a:ext cx="3286873" cy="3286873"/>
          </a:xfrm>
          <a:prstGeom prst="flowChartConnector">
            <a:avLst/>
          </a:prstGeom>
          <a:solidFill>
            <a:srgbClr val="538CD5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45" name="Google Shape;1145;p42"/>
          <p:cNvSpPr/>
          <p:nvPr/>
        </p:nvSpPr>
        <p:spPr>
          <a:xfrm rot="6990134">
            <a:off x="10714835" y="8697345"/>
            <a:ext cx="1538085" cy="1538085"/>
          </a:xfrm>
          <a:prstGeom prst="flowChartConnector">
            <a:avLst/>
          </a:prstGeom>
          <a:solidFill>
            <a:srgbClr val="538CD5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46" name="Google Shape;1146;p42"/>
          <p:cNvSpPr/>
          <p:nvPr/>
        </p:nvSpPr>
        <p:spPr>
          <a:xfrm rot="2273145">
            <a:off x="8965399" y="9397596"/>
            <a:ext cx="535566" cy="535566"/>
          </a:xfrm>
          <a:prstGeom prst="flowChartConnector">
            <a:avLst/>
          </a:prstGeom>
          <a:solidFill>
            <a:srgbClr val="538CD5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47" name="Google Shape;1147;p42"/>
          <p:cNvSpPr/>
          <p:nvPr/>
        </p:nvSpPr>
        <p:spPr>
          <a:xfrm rot="207003">
            <a:off x="6477000" y="-1955292"/>
            <a:ext cx="38967508" cy="4923692"/>
          </a:xfrm>
          <a:custGeom>
            <a:rect b="b" l="l" r="r" t="t"/>
            <a:pathLst>
              <a:path extrusionOk="0" h="4923692" w="38967508">
                <a:moveTo>
                  <a:pt x="0" y="0"/>
                </a:moveTo>
                <a:cubicBezTo>
                  <a:pt x="345831" y="1699846"/>
                  <a:pt x="691662" y="3399692"/>
                  <a:pt x="2039816" y="3587261"/>
                </a:cubicBezTo>
                <a:cubicBezTo>
                  <a:pt x="3387970" y="3774830"/>
                  <a:pt x="6060831" y="996461"/>
                  <a:pt x="8088923" y="1125415"/>
                </a:cubicBezTo>
                <a:cubicBezTo>
                  <a:pt x="10117015" y="1254369"/>
                  <a:pt x="11922370" y="4443045"/>
                  <a:pt x="14208370" y="4360984"/>
                </a:cubicBezTo>
                <a:cubicBezTo>
                  <a:pt x="16494370" y="4278923"/>
                  <a:pt x="19518923" y="691661"/>
                  <a:pt x="21804923" y="633046"/>
                </a:cubicBezTo>
                <a:cubicBezTo>
                  <a:pt x="24090923" y="574431"/>
                  <a:pt x="25896278" y="3974123"/>
                  <a:pt x="27924370" y="4009292"/>
                </a:cubicBezTo>
                <a:cubicBezTo>
                  <a:pt x="29952462" y="4044461"/>
                  <a:pt x="32132954" y="691661"/>
                  <a:pt x="33973477" y="844061"/>
                </a:cubicBezTo>
                <a:cubicBezTo>
                  <a:pt x="35814000" y="996461"/>
                  <a:pt x="37701416" y="4595446"/>
                  <a:pt x="38967508" y="4923692"/>
                </a:cubicBezTo>
              </a:path>
            </a:pathLst>
          </a:custGeom>
          <a:noFill/>
          <a:ln cap="flat" cmpd="sng" w="25400">
            <a:solidFill>
              <a:srgbClr val="395E8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48" name="Google Shape;1148;p42"/>
          <p:cNvSpPr/>
          <p:nvPr/>
        </p:nvSpPr>
        <p:spPr>
          <a:xfrm rot="6990134">
            <a:off x="16377817" y="9269816"/>
            <a:ext cx="1538085" cy="1538085"/>
          </a:xfrm>
          <a:prstGeom prst="flowChartConnector">
            <a:avLst/>
          </a:prstGeom>
          <a:solidFill>
            <a:srgbClr val="538CD5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49" name="Google Shape;1149;p42"/>
          <p:cNvSpPr/>
          <p:nvPr/>
        </p:nvSpPr>
        <p:spPr>
          <a:xfrm rot="2273145">
            <a:off x="17910479" y="9303147"/>
            <a:ext cx="535566" cy="535566"/>
          </a:xfrm>
          <a:prstGeom prst="flowChartConnector">
            <a:avLst/>
          </a:prstGeom>
          <a:solidFill>
            <a:srgbClr val="538CD5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50" name="Google Shape;1150;p42"/>
          <p:cNvSpPr/>
          <p:nvPr/>
        </p:nvSpPr>
        <p:spPr>
          <a:xfrm rot="6990134">
            <a:off x="21649882" y="10305482"/>
            <a:ext cx="3286873" cy="3286873"/>
          </a:xfrm>
          <a:prstGeom prst="flowChartConnector">
            <a:avLst/>
          </a:prstGeom>
          <a:solidFill>
            <a:srgbClr val="538CD5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51" name="Google Shape;1151;p42"/>
          <p:cNvSpPr/>
          <p:nvPr/>
        </p:nvSpPr>
        <p:spPr>
          <a:xfrm rot="2273145">
            <a:off x="24345669" y="9442787"/>
            <a:ext cx="535566" cy="535566"/>
          </a:xfrm>
          <a:prstGeom prst="flowChartConnector">
            <a:avLst/>
          </a:prstGeom>
          <a:solidFill>
            <a:srgbClr val="538CD5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52" name="Google Shape;1152;p42"/>
          <p:cNvSpPr/>
          <p:nvPr/>
        </p:nvSpPr>
        <p:spPr>
          <a:xfrm rot="2273145">
            <a:off x="26168342" y="9092599"/>
            <a:ext cx="535566" cy="535566"/>
          </a:xfrm>
          <a:prstGeom prst="flowChartConnector">
            <a:avLst/>
          </a:prstGeom>
          <a:solidFill>
            <a:srgbClr val="538CD5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53" name="Google Shape;1153;p42"/>
          <p:cNvSpPr/>
          <p:nvPr/>
        </p:nvSpPr>
        <p:spPr>
          <a:xfrm rot="6990134">
            <a:off x="25080297" y="10100778"/>
            <a:ext cx="1538085" cy="1538085"/>
          </a:xfrm>
          <a:prstGeom prst="flowChartConnector">
            <a:avLst/>
          </a:prstGeom>
          <a:solidFill>
            <a:srgbClr val="538CD5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54" name="Google Shape;1154;p42"/>
          <p:cNvSpPr/>
          <p:nvPr/>
        </p:nvSpPr>
        <p:spPr>
          <a:xfrm rot="-4499071">
            <a:off x="30655531" y="11096422"/>
            <a:ext cx="3286873" cy="3286873"/>
          </a:xfrm>
          <a:prstGeom prst="flowChartConnector">
            <a:avLst/>
          </a:prstGeom>
          <a:solidFill>
            <a:srgbClr val="538CD5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55" name="Google Shape;1155;p42"/>
          <p:cNvSpPr/>
          <p:nvPr/>
        </p:nvSpPr>
        <p:spPr>
          <a:xfrm rot="-9216060">
            <a:off x="29598596" y="11558037"/>
            <a:ext cx="535566" cy="535566"/>
          </a:xfrm>
          <a:prstGeom prst="flowChartConnector">
            <a:avLst/>
          </a:prstGeom>
          <a:solidFill>
            <a:srgbClr val="538CD5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56" name="Google Shape;1156;p42"/>
          <p:cNvSpPr/>
          <p:nvPr/>
        </p:nvSpPr>
        <p:spPr>
          <a:xfrm rot="-4499071">
            <a:off x="30025907" y="9639373"/>
            <a:ext cx="1538085" cy="1538085"/>
          </a:xfrm>
          <a:prstGeom prst="flowChartConnector">
            <a:avLst/>
          </a:prstGeom>
          <a:solidFill>
            <a:srgbClr val="538CD5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57" name="Google Shape;1157;p42"/>
          <p:cNvSpPr/>
          <p:nvPr/>
        </p:nvSpPr>
        <p:spPr>
          <a:xfrm rot="2610624">
            <a:off x="38090490" y="10095960"/>
            <a:ext cx="535566" cy="535566"/>
          </a:xfrm>
          <a:prstGeom prst="flowChartConnector">
            <a:avLst/>
          </a:prstGeom>
          <a:solidFill>
            <a:srgbClr val="538CD5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58" name="Google Shape;1158;p42"/>
          <p:cNvSpPr/>
          <p:nvPr/>
        </p:nvSpPr>
        <p:spPr>
          <a:xfrm rot="7327613">
            <a:off x="36284720" y="10676149"/>
            <a:ext cx="1538085" cy="1538085"/>
          </a:xfrm>
          <a:prstGeom prst="flowChartConnector">
            <a:avLst/>
          </a:prstGeom>
          <a:solidFill>
            <a:srgbClr val="538CD5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59" name="Google Shape;1159;p42"/>
          <p:cNvSpPr txBox="1"/>
          <p:nvPr/>
        </p:nvSpPr>
        <p:spPr>
          <a:xfrm>
            <a:off x="1109436" y="3789283"/>
            <a:ext cx="4988373" cy="270843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4400">
                <a:solidFill>
                  <a:schemeClr val="lt1"/>
                </a:solidFill>
                <a:latin typeface="Arial Black"/>
                <a:ea typeface="Arial Black"/>
                <a:cs typeface="Arial Black"/>
                <a:sym typeface="Arial Black"/>
              </a:rPr>
              <a:t>ROBOT CONTROL SYSTEM OPTIMIZATIONS</a:t>
            </a:r>
            <a:endParaRPr b="1" sz="4400">
              <a:solidFill>
                <a:schemeClr val="dk1"/>
              </a:solidFill>
              <a:latin typeface="Arial Black"/>
              <a:ea typeface="Arial Black"/>
              <a:cs typeface="Arial Black"/>
              <a:sym typeface="Arial Black"/>
            </a:endParaRPr>
          </a:p>
        </p:txBody>
      </p:sp>
      <p:grpSp>
        <p:nvGrpSpPr>
          <p:cNvPr id="1160" name="Google Shape;1160;p42"/>
          <p:cNvGrpSpPr/>
          <p:nvPr/>
        </p:nvGrpSpPr>
        <p:grpSpPr>
          <a:xfrm rot="-2901792">
            <a:off x="-13492562" y="-7213274"/>
            <a:ext cx="25881002" cy="25881002"/>
            <a:chOff x="-13563600" y="-7200899"/>
            <a:chExt cx="25881002" cy="25881002"/>
          </a:xfrm>
        </p:grpSpPr>
        <p:sp>
          <p:nvSpPr>
            <p:cNvPr id="1161" name="Google Shape;1161;p42"/>
            <p:cNvSpPr/>
            <p:nvPr/>
          </p:nvSpPr>
          <p:spPr>
            <a:xfrm rot="6990134">
              <a:off x="-10271911" y="-3909210"/>
              <a:ext cx="19297624" cy="19297624"/>
            </a:xfrm>
            <a:prstGeom prst="flowChartConnector">
              <a:avLst/>
            </a:prstGeom>
            <a:noFill/>
            <a:ln cap="flat" cmpd="sng" w="635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62" name="Google Shape;1162;p42"/>
            <p:cNvSpPr/>
            <p:nvPr/>
          </p:nvSpPr>
          <p:spPr>
            <a:xfrm>
              <a:off x="-1392141" y="-4644831"/>
              <a:ext cx="1538085" cy="1538085"/>
            </a:xfrm>
            <a:prstGeom prst="flowChartConnector">
              <a:avLst/>
            </a:prstGeom>
            <a:solidFill>
              <a:srgbClr val="538CD5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800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7.</a:t>
              </a:r>
              <a:endParaRPr/>
            </a:p>
          </p:txBody>
        </p:sp>
        <p:sp>
          <p:nvSpPr>
            <p:cNvPr id="1163" name="Google Shape;1163;p42"/>
            <p:cNvSpPr/>
            <p:nvPr/>
          </p:nvSpPr>
          <p:spPr>
            <a:xfrm>
              <a:off x="5328768" y="-1826819"/>
              <a:ext cx="1538085" cy="1538085"/>
            </a:xfrm>
            <a:prstGeom prst="flowChartConnector">
              <a:avLst/>
            </a:prstGeom>
            <a:solidFill>
              <a:srgbClr val="538CD5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800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8.</a:t>
              </a:r>
              <a:endParaRPr/>
            </a:p>
          </p:txBody>
        </p:sp>
        <p:sp>
          <p:nvSpPr>
            <p:cNvPr id="1164" name="Google Shape;1164;p42"/>
            <p:cNvSpPr/>
            <p:nvPr/>
          </p:nvSpPr>
          <p:spPr>
            <a:xfrm rot="-221703">
              <a:off x="-8500641" y="-1826820"/>
              <a:ext cx="1538085" cy="1538085"/>
            </a:xfrm>
            <a:prstGeom prst="flowChartConnector">
              <a:avLst/>
            </a:prstGeom>
            <a:solidFill>
              <a:srgbClr val="538CD5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800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6.</a:t>
              </a:r>
              <a:endParaRPr/>
            </a:p>
          </p:txBody>
        </p:sp>
        <p:sp>
          <p:nvSpPr>
            <p:cNvPr id="1165" name="Google Shape;1165;p42"/>
            <p:cNvSpPr/>
            <p:nvPr/>
          </p:nvSpPr>
          <p:spPr>
            <a:xfrm>
              <a:off x="8198237" y="4970559"/>
              <a:ext cx="1538085" cy="1538085"/>
            </a:xfrm>
            <a:prstGeom prst="flowChartConnector">
              <a:avLst/>
            </a:prstGeom>
            <a:solidFill>
              <a:srgbClr val="538CD5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rmAutofit/>
            </a:bodyPr>
            <a:lstStyle/>
            <a:p>
              <a:pPr indent="0" lvl="0" marL="0" marR="0" rtl="0" algn="ctr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740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1.</a:t>
              </a:r>
              <a:endParaRPr/>
            </a:p>
          </p:txBody>
        </p:sp>
        <p:sp>
          <p:nvSpPr>
            <p:cNvPr id="1166" name="Google Shape;1166;p42"/>
            <p:cNvSpPr/>
            <p:nvPr/>
          </p:nvSpPr>
          <p:spPr>
            <a:xfrm>
              <a:off x="-10939041" y="4970559"/>
              <a:ext cx="1538085" cy="1538085"/>
            </a:xfrm>
            <a:prstGeom prst="flowChartConnector">
              <a:avLst/>
            </a:prstGeom>
            <a:solidFill>
              <a:srgbClr val="538CD5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800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5.</a:t>
              </a:r>
              <a:endParaRPr/>
            </a:p>
          </p:txBody>
        </p:sp>
        <p:sp>
          <p:nvSpPr>
            <p:cNvPr id="1167" name="Google Shape;1167;p42"/>
            <p:cNvSpPr/>
            <p:nvPr/>
          </p:nvSpPr>
          <p:spPr>
            <a:xfrm>
              <a:off x="-8500641" y="11612803"/>
              <a:ext cx="1538085" cy="1538085"/>
            </a:xfrm>
            <a:prstGeom prst="flowChartConnector">
              <a:avLst/>
            </a:prstGeom>
            <a:solidFill>
              <a:srgbClr val="538CD5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800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4.</a:t>
              </a:r>
              <a:endParaRPr/>
            </a:p>
          </p:txBody>
        </p:sp>
        <p:sp>
          <p:nvSpPr>
            <p:cNvPr id="1168" name="Google Shape;1168;p42"/>
            <p:cNvSpPr/>
            <p:nvPr/>
          </p:nvSpPr>
          <p:spPr>
            <a:xfrm>
              <a:off x="-1847739" y="14415372"/>
              <a:ext cx="1538085" cy="1538085"/>
            </a:xfrm>
            <a:prstGeom prst="flowChartConnector">
              <a:avLst/>
            </a:prstGeom>
            <a:solidFill>
              <a:srgbClr val="538CD5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800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3.</a:t>
              </a:r>
              <a:endParaRPr/>
            </a:p>
          </p:txBody>
        </p:sp>
        <p:sp>
          <p:nvSpPr>
            <p:cNvPr id="1169" name="Google Shape;1169;p42"/>
            <p:cNvSpPr/>
            <p:nvPr/>
          </p:nvSpPr>
          <p:spPr>
            <a:xfrm rot="2901792">
              <a:off x="5282056" y="11918274"/>
              <a:ext cx="1538085" cy="1538085"/>
            </a:xfrm>
            <a:prstGeom prst="flowChartConnector">
              <a:avLst/>
            </a:prstGeom>
            <a:solidFill>
              <a:srgbClr val="538CD5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800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2.</a:t>
              </a:r>
              <a:endParaRPr/>
            </a:p>
          </p:txBody>
        </p:sp>
      </p:grpSp>
      <p:sp>
        <p:nvSpPr>
          <p:cNvPr id="1170" name="Google Shape;1170;p42"/>
          <p:cNvSpPr/>
          <p:nvPr/>
        </p:nvSpPr>
        <p:spPr>
          <a:xfrm>
            <a:off x="9790115" y="2101273"/>
            <a:ext cx="8235364" cy="2722737"/>
          </a:xfrm>
          <a:prstGeom prst="roundRect">
            <a:avLst>
              <a:gd fmla="val 16667" name="adj"/>
            </a:avLst>
          </a:prstGeom>
          <a:solidFill>
            <a:schemeClr val="accent1"/>
          </a:solidFill>
          <a:ln>
            <a:noFill/>
          </a:ln>
          <a:effectLst>
            <a:outerShdw blurRad="152400" sx="102000" rotWithShape="0" algn="ctr" sy="1020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Resource Cleanup</a:t>
            </a:r>
            <a:endParaRPr/>
          </a:p>
          <a:p>
            <a:pPr indent="-342900" lvl="0" marL="3429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Char char="•"/>
            </a:pPr>
            <a:r>
              <a:rPr lang="en-US" sz="2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Proper camera release</a:t>
            </a:r>
            <a:r>
              <a:rPr lang="en-US" sz="2400">
                <a:solidFill>
                  <a:schemeClr val="lt1"/>
                </a:solidFill>
                <a:latin typeface="Courier New"/>
                <a:ea typeface="Courier New"/>
                <a:cs typeface="Courier New"/>
                <a:sym typeface="Courier New"/>
              </a:rPr>
              <a:t> </a:t>
            </a:r>
            <a:endParaRPr/>
          </a:p>
          <a:p>
            <a:pPr indent="-342900" lvl="0" marL="342900" marR="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Char char="•"/>
            </a:pPr>
            <a:r>
              <a:rPr lang="en-US" sz="2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Video writer cleanup</a:t>
            </a:r>
            <a:endParaRPr/>
          </a:p>
          <a:p>
            <a:pPr indent="-342900" lvl="0" marL="342900" marR="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Char char="•"/>
            </a:pPr>
            <a:r>
              <a:rPr lang="en-US" sz="2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Window destruction</a:t>
            </a:r>
            <a:endParaRPr/>
          </a:p>
        </p:txBody>
      </p:sp>
      <p:sp>
        <p:nvSpPr>
          <p:cNvPr id="1171" name="Google Shape;1171;p42"/>
          <p:cNvSpPr/>
          <p:nvPr/>
        </p:nvSpPr>
        <p:spPr>
          <a:xfrm>
            <a:off x="9697988" y="5998890"/>
            <a:ext cx="8235364" cy="3177056"/>
          </a:xfrm>
          <a:prstGeom prst="roundRect">
            <a:avLst>
              <a:gd fmla="val 16667" name="adj"/>
            </a:avLst>
          </a:prstGeom>
          <a:solidFill>
            <a:schemeClr val="accent1"/>
          </a:solidFill>
          <a:ln>
            <a:noFill/>
          </a:ln>
          <a:effectLst>
            <a:outerShdw blurRad="152400" sx="102000" rotWithShape="0" algn="ctr" sy="1020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Object Reuse</a:t>
            </a:r>
            <a:endParaRPr/>
          </a:p>
          <a:p>
            <a:pPr indent="-342900" lvl="0" marL="3429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Char char="•"/>
            </a:pPr>
            <a:r>
              <a:rPr lang="en-US" sz="2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Bounding box object reuse</a:t>
            </a:r>
            <a:endParaRPr/>
          </a:p>
          <a:p>
            <a:pPr indent="-342900" lvl="0" marL="342900" marR="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Char char="•"/>
            </a:pPr>
            <a:r>
              <a:rPr lang="en-US" sz="2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Center point caching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chemeClr val="lt1"/>
                </a:solidFill>
                <a:latin typeface="Courier New"/>
                <a:ea typeface="Courier New"/>
                <a:cs typeface="Courier New"/>
                <a:sym typeface="Courier New"/>
              </a:rPr>
              <a:t>last_seen_target = (bbox, center, area) persistent_home = home_det</a:t>
            </a:r>
            <a:endParaRPr sz="2400">
              <a:solidFill>
                <a:schemeClr val="lt1"/>
              </a:solidFill>
              <a:latin typeface="Courier New"/>
              <a:ea typeface="Courier New"/>
              <a:cs typeface="Courier New"/>
              <a:sym typeface="Courier New"/>
            </a:endParaRPr>
          </a:p>
        </p:txBody>
      </p:sp>
      <p:sp>
        <p:nvSpPr>
          <p:cNvPr id="1172" name="Google Shape;1172;p42"/>
          <p:cNvSpPr/>
          <p:nvPr/>
        </p:nvSpPr>
        <p:spPr>
          <a:xfrm>
            <a:off x="9727017" y="5413503"/>
            <a:ext cx="962044" cy="962044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outerShdw blurRad="152400" sx="102000" rotWithShape="0" algn="ctr" sy="1020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4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b.</a:t>
            </a:r>
            <a:endParaRPr/>
          </a:p>
        </p:txBody>
      </p:sp>
      <p:sp>
        <p:nvSpPr>
          <p:cNvPr id="1173" name="Google Shape;1173;p42"/>
          <p:cNvSpPr/>
          <p:nvPr/>
        </p:nvSpPr>
        <p:spPr>
          <a:xfrm>
            <a:off x="9888041" y="7967513"/>
            <a:ext cx="7328295" cy="962044"/>
          </a:xfrm>
          <a:prstGeom prst="roundRect">
            <a:avLst>
              <a:gd fmla="val 16667" name="adj"/>
            </a:avLst>
          </a:prstGeom>
          <a:solidFill>
            <a:schemeClr val="lt1">
              <a:alpha val="14901"/>
            </a:scheme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74" name="Google Shape;1174;p42"/>
          <p:cNvSpPr txBox="1"/>
          <p:nvPr/>
        </p:nvSpPr>
        <p:spPr>
          <a:xfrm>
            <a:off x="8253162" y="294012"/>
            <a:ext cx="11313333" cy="67710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4400">
                <a:solidFill>
                  <a:schemeClr val="dk1"/>
                </a:solidFill>
                <a:latin typeface="Arial Black"/>
                <a:ea typeface="Arial Black"/>
                <a:cs typeface="Arial Black"/>
                <a:sym typeface="Arial Black"/>
              </a:rPr>
              <a:t>MEMORY MANAGEMENT</a:t>
            </a:r>
            <a:endParaRPr/>
          </a:p>
        </p:txBody>
      </p:sp>
      <p:sp>
        <p:nvSpPr>
          <p:cNvPr id="1175" name="Google Shape;1175;p42"/>
          <p:cNvSpPr/>
          <p:nvPr/>
        </p:nvSpPr>
        <p:spPr>
          <a:xfrm>
            <a:off x="9271865" y="1801628"/>
            <a:ext cx="960120" cy="960120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outerShdw blurRad="152400" sx="102000" rotWithShape="0" algn="ctr" sy="1020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4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a.</a:t>
            </a:r>
            <a:endParaRPr/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80" name="Shape 1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1" name="Google Shape;1181;p43"/>
          <p:cNvSpPr/>
          <p:nvPr/>
        </p:nvSpPr>
        <p:spPr>
          <a:xfrm rot="207003">
            <a:off x="-1576817" y="-3208000"/>
            <a:ext cx="38967508" cy="4923692"/>
          </a:xfrm>
          <a:custGeom>
            <a:rect b="b" l="l" r="r" t="t"/>
            <a:pathLst>
              <a:path extrusionOk="0" h="4923692" w="38967508">
                <a:moveTo>
                  <a:pt x="0" y="0"/>
                </a:moveTo>
                <a:cubicBezTo>
                  <a:pt x="345831" y="1699846"/>
                  <a:pt x="691662" y="3399692"/>
                  <a:pt x="2039816" y="3587261"/>
                </a:cubicBezTo>
                <a:cubicBezTo>
                  <a:pt x="3387970" y="3774830"/>
                  <a:pt x="6060831" y="996461"/>
                  <a:pt x="8088923" y="1125415"/>
                </a:cubicBezTo>
                <a:cubicBezTo>
                  <a:pt x="10117015" y="1254369"/>
                  <a:pt x="11922370" y="4443045"/>
                  <a:pt x="14208370" y="4360984"/>
                </a:cubicBezTo>
                <a:cubicBezTo>
                  <a:pt x="16494370" y="4278923"/>
                  <a:pt x="19518923" y="691661"/>
                  <a:pt x="21804923" y="633046"/>
                </a:cubicBezTo>
                <a:cubicBezTo>
                  <a:pt x="24090923" y="574431"/>
                  <a:pt x="25896278" y="3974123"/>
                  <a:pt x="27924370" y="4009292"/>
                </a:cubicBezTo>
                <a:cubicBezTo>
                  <a:pt x="29952462" y="4044461"/>
                  <a:pt x="32132954" y="691661"/>
                  <a:pt x="33973477" y="844061"/>
                </a:cubicBezTo>
                <a:cubicBezTo>
                  <a:pt x="35814000" y="996461"/>
                  <a:pt x="37701416" y="4595446"/>
                  <a:pt x="38967508" y="4923692"/>
                </a:cubicBezTo>
              </a:path>
            </a:pathLst>
          </a:custGeom>
          <a:noFill/>
          <a:ln cap="flat" cmpd="sng" w="25400">
            <a:solidFill>
              <a:srgbClr val="395E8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82" name="Google Shape;1182;p43"/>
          <p:cNvSpPr/>
          <p:nvPr/>
        </p:nvSpPr>
        <p:spPr>
          <a:xfrm rot="-7338601">
            <a:off x="1378684" y="-710515"/>
            <a:ext cx="1538085" cy="1538085"/>
          </a:xfrm>
          <a:prstGeom prst="flowChartConnector">
            <a:avLst/>
          </a:prstGeom>
          <a:solidFill>
            <a:srgbClr val="538CD5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83" name="Google Shape;1183;p43"/>
          <p:cNvSpPr/>
          <p:nvPr/>
        </p:nvSpPr>
        <p:spPr>
          <a:xfrm rot="-7338601">
            <a:off x="869765" y="2719395"/>
            <a:ext cx="5467716" cy="5467716"/>
          </a:xfrm>
          <a:prstGeom prst="flowChartConnector">
            <a:avLst/>
          </a:prstGeom>
          <a:solidFill>
            <a:srgbClr val="538CD5"/>
          </a:solidFill>
          <a:ln>
            <a:noFill/>
          </a:ln>
          <a:effectLst>
            <a:outerShdw blurRad="63500" sx="102000" rotWithShape="0" algn="ctr" sy="1020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84" name="Google Shape;1184;p43"/>
          <p:cNvSpPr/>
          <p:nvPr/>
        </p:nvSpPr>
        <p:spPr>
          <a:xfrm rot="2273145">
            <a:off x="841653" y="794145"/>
            <a:ext cx="535566" cy="535566"/>
          </a:xfrm>
          <a:prstGeom prst="flowChartConnector">
            <a:avLst/>
          </a:prstGeom>
          <a:solidFill>
            <a:srgbClr val="538CD5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85" name="Google Shape;1185;p43"/>
          <p:cNvSpPr/>
          <p:nvPr/>
        </p:nvSpPr>
        <p:spPr>
          <a:xfrm rot="6990134">
            <a:off x="-517054" y="9591396"/>
            <a:ext cx="3286873" cy="3286873"/>
          </a:xfrm>
          <a:prstGeom prst="flowChartConnector">
            <a:avLst/>
          </a:prstGeom>
          <a:solidFill>
            <a:srgbClr val="538CD5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86" name="Google Shape;1186;p43"/>
          <p:cNvSpPr/>
          <p:nvPr/>
        </p:nvSpPr>
        <p:spPr>
          <a:xfrm rot="6990134">
            <a:off x="2561435" y="8697345"/>
            <a:ext cx="1538085" cy="1538085"/>
          </a:xfrm>
          <a:prstGeom prst="flowChartConnector">
            <a:avLst/>
          </a:prstGeom>
          <a:solidFill>
            <a:srgbClr val="538CD5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87" name="Google Shape;1187;p43"/>
          <p:cNvSpPr/>
          <p:nvPr/>
        </p:nvSpPr>
        <p:spPr>
          <a:xfrm rot="2273145">
            <a:off x="738658" y="8898438"/>
            <a:ext cx="535566" cy="535566"/>
          </a:xfrm>
          <a:prstGeom prst="flowChartConnector">
            <a:avLst/>
          </a:prstGeom>
          <a:solidFill>
            <a:srgbClr val="538CD5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88" name="Google Shape;1188;p43"/>
          <p:cNvSpPr/>
          <p:nvPr/>
        </p:nvSpPr>
        <p:spPr>
          <a:xfrm rot="6990134">
            <a:off x="8374957" y="9957712"/>
            <a:ext cx="1538085" cy="1538085"/>
          </a:xfrm>
          <a:prstGeom prst="flowChartConnector">
            <a:avLst/>
          </a:prstGeom>
          <a:solidFill>
            <a:srgbClr val="538CD5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89" name="Google Shape;1189;p43"/>
          <p:cNvSpPr/>
          <p:nvPr/>
        </p:nvSpPr>
        <p:spPr>
          <a:xfrm rot="2273145">
            <a:off x="9757079" y="9303147"/>
            <a:ext cx="535566" cy="535566"/>
          </a:xfrm>
          <a:prstGeom prst="flowChartConnector">
            <a:avLst/>
          </a:prstGeom>
          <a:solidFill>
            <a:srgbClr val="538CD5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90" name="Google Shape;1190;p43"/>
          <p:cNvSpPr/>
          <p:nvPr/>
        </p:nvSpPr>
        <p:spPr>
          <a:xfrm rot="6990134">
            <a:off x="13418032" y="9895442"/>
            <a:ext cx="3286873" cy="3286873"/>
          </a:xfrm>
          <a:prstGeom prst="flowChartConnector">
            <a:avLst/>
          </a:prstGeom>
          <a:solidFill>
            <a:srgbClr val="538CD5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91" name="Google Shape;1191;p43"/>
          <p:cNvSpPr/>
          <p:nvPr/>
        </p:nvSpPr>
        <p:spPr>
          <a:xfrm rot="2273145">
            <a:off x="16192269" y="9442787"/>
            <a:ext cx="535566" cy="535566"/>
          </a:xfrm>
          <a:prstGeom prst="flowChartConnector">
            <a:avLst/>
          </a:prstGeom>
          <a:solidFill>
            <a:srgbClr val="538CD5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92" name="Google Shape;1192;p43"/>
          <p:cNvSpPr/>
          <p:nvPr/>
        </p:nvSpPr>
        <p:spPr>
          <a:xfrm rot="2273145">
            <a:off x="18014942" y="9092599"/>
            <a:ext cx="535566" cy="535566"/>
          </a:xfrm>
          <a:prstGeom prst="flowChartConnector">
            <a:avLst/>
          </a:prstGeom>
          <a:solidFill>
            <a:srgbClr val="538CD5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93" name="Google Shape;1193;p43"/>
          <p:cNvSpPr/>
          <p:nvPr/>
        </p:nvSpPr>
        <p:spPr>
          <a:xfrm rot="6990134">
            <a:off x="16926897" y="10100778"/>
            <a:ext cx="1538085" cy="1538085"/>
          </a:xfrm>
          <a:prstGeom prst="flowChartConnector">
            <a:avLst/>
          </a:prstGeom>
          <a:solidFill>
            <a:srgbClr val="538CD5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94" name="Google Shape;1194;p43"/>
          <p:cNvSpPr/>
          <p:nvPr/>
        </p:nvSpPr>
        <p:spPr>
          <a:xfrm rot="-4499071">
            <a:off x="22502131" y="11096422"/>
            <a:ext cx="3286873" cy="3286873"/>
          </a:xfrm>
          <a:prstGeom prst="flowChartConnector">
            <a:avLst/>
          </a:prstGeom>
          <a:solidFill>
            <a:srgbClr val="538CD5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95" name="Google Shape;1195;p43"/>
          <p:cNvSpPr/>
          <p:nvPr/>
        </p:nvSpPr>
        <p:spPr>
          <a:xfrm rot="-9216060">
            <a:off x="21445196" y="11558037"/>
            <a:ext cx="535566" cy="535566"/>
          </a:xfrm>
          <a:prstGeom prst="flowChartConnector">
            <a:avLst/>
          </a:prstGeom>
          <a:solidFill>
            <a:srgbClr val="538CD5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96" name="Google Shape;1196;p43"/>
          <p:cNvSpPr/>
          <p:nvPr/>
        </p:nvSpPr>
        <p:spPr>
          <a:xfrm rot="-4499071">
            <a:off x="21872507" y="9639373"/>
            <a:ext cx="1538085" cy="1538085"/>
          </a:xfrm>
          <a:prstGeom prst="flowChartConnector">
            <a:avLst/>
          </a:prstGeom>
          <a:solidFill>
            <a:srgbClr val="538CD5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97" name="Google Shape;1197;p43"/>
          <p:cNvSpPr/>
          <p:nvPr/>
        </p:nvSpPr>
        <p:spPr>
          <a:xfrm rot="2610624">
            <a:off x="29937090" y="10095960"/>
            <a:ext cx="535566" cy="535566"/>
          </a:xfrm>
          <a:prstGeom prst="flowChartConnector">
            <a:avLst/>
          </a:prstGeom>
          <a:solidFill>
            <a:srgbClr val="538CD5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98" name="Google Shape;1198;p43"/>
          <p:cNvSpPr/>
          <p:nvPr/>
        </p:nvSpPr>
        <p:spPr>
          <a:xfrm rot="7327613">
            <a:off x="28131320" y="10676149"/>
            <a:ext cx="1538085" cy="1538085"/>
          </a:xfrm>
          <a:prstGeom prst="flowChartConnector">
            <a:avLst/>
          </a:prstGeom>
          <a:solidFill>
            <a:srgbClr val="538CD5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99" name="Google Shape;1199;p43"/>
          <p:cNvSpPr txBox="1"/>
          <p:nvPr/>
        </p:nvSpPr>
        <p:spPr>
          <a:xfrm>
            <a:off x="1109436" y="3789283"/>
            <a:ext cx="4988373" cy="270843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4400">
                <a:solidFill>
                  <a:schemeClr val="lt1"/>
                </a:solidFill>
                <a:latin typeface="Arial Black"/>
                <a:ea typeface="Arial Black"/>
                <a:cs typeface="Arial Black"/>
                <a:sym typeface="Arial Black"/>
              </a:rPr>
              <a:t>ROBOT CONTROL SYSTEM OPTIMIZATIONS</a:t>
            </a:r>
            <a:endParaRPr b="1" sz="4400">
              <a:solidFill>
                <a:schemeClr val="dk1"/>
              </a:solidFill>
              <a:latin typeface="Arial Black"/>
              <a:ea typeface="Arial Black"/>
              <a:cs typeface="Arial Black"/>
              <a:sym typeface="Arial Black"/>
            </a:endParaRPr>
          </a:p>
        </p:txBody>
      </p:sp>
      <p:grpSp>
        <p:nvGrpSpPr>
          <p:cNvPr id="1200" name="Google Shape;1200;p43"/>
          <p:cNvGrpSpPr/>
          <p:nvPr/>
        </p:nvGrpSpPr>
        <p:grpSpPr>
          <a:xfrm rot="-5614138">
            <a:off x="-13455384" y="-7269800"/>
            <a:ext cx="25881002" cy="25881002"/>
            <a:chOff x="-13563600" y="-7200899"/>
            <a:chExt cx="25881002" cy="25881002"/>
          </a:xfrm>
        </p:grpSpPr>
        <p:sp>
          <p:nvSpPr>
            <p:cNvPr id="1201" name="Google Shape;1201;p43"/>
            <p:cNvSpPr/>
            <p:nvPr/>
          </p:nvSpPr>
          <p:spPr>
            <a:xfrm rot="6990134">
              <a:off x="-10271911" y="-3909210"/>
              <a:ext cx="19297624" cy="19297624"/>
            </a:xfrm>
            <a:prstGeom prst="flowChartConnector">
              <a:avLst/>
            </a:prstGeom>
            <a:noFill/>
            <a:ln cap="flat" cmpd="sng" w="635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02" name="Google Shape;1202;p43"/>
            <p:cNvSpPr/>
            <p:nvPr/>
          </p:nvSpPr>
          <p:spPr>
            <a:xfrm>
              <a:off x="-1392141" y="-4644831"/>
              <a:ext cx="1538085" cy="1538085"/>
            </a:xfrm>
            <a:prstGeom prst="flowChartConnector">
              <a:avLst/>
            </a:prstGeom>
            <a:solidFill>
              <a:srgbClr val="538CD5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800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7.</a:t>
              </a:r>
              <a:endParaRPr/>
            </a:p>
          </p:txBody>
        </p:sp>
        <p:sp>
          <p:nvSpPr>
            <p:cNvPr id="1203" name="Google Shape;1203;p43"/>
            <p:cNvSpPr/>
            <p:nvPr/>
          </p:nvSpPr>
          <p:spPr>
            <a:xfrm>
              <a:off x="5328768" y="-1826819"/>
              <a:ext cx="1538085" cy="1538085"/>
            </a:xfrm>
            <a:prstGeom prst="flowChartConnector">
              <a:avLst/>
            </a:prstGeom>
            <a:solidFill>
              <a:srgbClr val="538CD5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800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8.</a:t>
              </a:r>
              <a:endParaRPr/>
            </a:p>
          </p:txBody>
        </p:sp>
        <p:sp>
          <p:nvSpPr>
            <p:cNvPr id="1204" name="Google Shape;1204;p43"/>
            <p:cNvSpPr/>
            <p:nvPr/>
          </p:nvSpPr>
          <p:spPr>
            <a:xfrm rot="-221703">
              <a:off x="-8500641" y="-1826820"/>
              <a:ext cx="1538085" cy="1538085"/>
            </a:xfrm>
            <a:prstGeom prst="flowChartConnector">
              <a:avLst/>
            </a:prstGeom>
            <a:solidFill>
              <a:srgbClr val="538CD5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800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6.</a:t>
              </a:r>
              <a:endParaRPr/>
            </a:p>
          </p:txBody>
        </p:sp>
        <p:sp>
          <p:nvSpPr>
            <p:cNvPr id="1205" name="Google Shape;1205;p43"/>
            <p:cNvSpPr/>
            <p:nvPr/>
          </p:nvSpPr>
          <p:spPr>
            <a:xfrm>
              <a:off x="8198237" y="4970559"/>
              <a:ext cx="1538085" cy="1538085"/>
            </a:xfrm>
            <a:prstGeom prst="flowChartConnector">
              <a:avLst/>
            </a:prstGeom>
            <a:solidFill>
              <a:srgbClr val="538CD5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rmAutofit/>
            </a:bodyPr>
            <a:lstStyle/>
            <a:p>
              <a:pPr indent="0" lvl="0" marL="0" marR="0" rtl="0" algn="ctr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740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1.</a:t>
              </a:r>
              <a:endParaRPr/>
            </a:p>
          </p:txBody>
        </p:sp>
        <p:sp>
          <p:nvSpPr>
            <p:cNvPr id="1206" name="Google Shape;1206;p43"/>
            <p:cNvSpPr/>
            <p:nvPr/>
          </p:nvSpPr>
          <p:spPr>
            <a:xfrm>
              <a:off x="-10939041" y="4970559"/>
              <a:ext cx="1538085" cy="1538085"/>
            </a:xfrm>
            <a:prstGeom prst="flowChartConnector">
              <a:avLst/>
            </a:prstGeom>
            <a:solidFill>
              <a:srgbClr val="538CD5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800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5.</a:t>
              </a:r>
              <a:endParaRPr/>
            </a:p>
          </p:txBody>
        </p:sp>
        <p:sp>
          <p:nvSpPr>
            <p:cNvPr id="1207" name="Google Shape;1207;p43"/>
            <p:cNvSpPr/>
            <p:nvPr/>
          </p:nvSpPr>
          <p:spPr>
            <a:xfrm>
              <a:off x="-8500641" y="11612803"/>
              <a:ext cx="1538085" cy="1538085"/>
            </a:xfrm>
            <a:prstGeom prst="flowChartConnector">
              <a:avLst/>
            </a:prstGeom>
            <a:solidFill>
              <a:srgbClr val="538CD5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800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4.</a:t>
              </a:r>
              <a:endParaRPr/>
            </a:p>
          </p:txBody>
        </p:sp>
        <p:sp>
          <p:nvSpPr>
            <p:cNvPr id="1208" name="Google Shape;1208;p43"/>
            <p:cNvSpPr/>
            <p:nvPr/>
          </p:nvSpPr>
          <p:spPr>
            <a:xfrm rot="5614138">
              <a:off x="-1847739" y="14415373"/>
              <a:ext cx="1538085" cy="1538085"/>
            </a:xfrm>
            <a:prstGeom prst="flowChartConnector">
              <a:avLst/>
            </a:prstGeom>
            <a:solidFill>
              <a:srgbClr val="538CD5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800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3.</a:t>
              </a:r>
              <a:endParaRPr/>
            </a:p>
          </p:txBody>
        </p:sp>
        <p:sp>
          <p:nvSpPr>
            <p:cNvPr id="1209" name="Google Shape;1209;p43"/>
            <p:cNvSpPr/>
            <p:nvPr/>
          </p:nvSpPr>
          <p:spPr>
            <a:xfrm rot="2901792">
              <a:off x="5328766" y="11970816"/>
              <a:ext cx="1538085" cy="1538085"/>
            </a:xfrm>
            <a:prstGeom prst="flowChartConnector">
              <a:avLst/>
            </a:prstGeom>
            <a:solidFill>
              <a:srgbClr val="538CD5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800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2.</a:t>
              </a:r>
              <a:endParaRPr/>
            </a:p>
          </p:txBody>
        </p:sp>
      </p:grpSp>
      <p:sp>
        <p:nvSpPr>
          <p:cNvPr id="1210" name="Google Shape;1210;p43"/>
          <p:cNvSpPr/>
          <p:nvPr/>
        </p:nvSpPr>
        <p:spPr>
          <a:xfrm>
            <a:off x="9917934" y="1257300"/>
            <a:ext cx="8235364" cy="4152888"/>
          </a:xfrm>
          <a:prstGeom prst="roundRect">
            <a:avLst>
              <a:gd fmla="val 16667" name="adj"/>
            </a:avLst>
          </a:prstGeom>
          <a:solidFill>
            <a:schemeClr val="accent1"/>
          </a:solidFill>
          <a:ln>
            <a:noFill/>
          </a:ln>
          <a:effectLst>
            <a:outerShdw blurRad="152400" sx="102000" rotWithShape="0" algn="ctr" sy="1020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State Transitions</a:t>
            </a:r>
            <a:endParaRPr/>
          </a:p>
          <a:p>
            <a:pPr indent="-342900" lvl="0" marL="3429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Char char="•"/>
            </a:pPr>
            <a:r>
              <a:rPr lang="en-US" sz="2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Clear state boundaries</a:t>
            </a:r>
            <a:endParaRPr/>
          </a:p>
          <a:p>
            <a:pPr indent="-342900" lvl="0" marL="342900" marR="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Char char="•"/>
            </a:pPr>
            <a:r>
              <a:rPr lang="en-US" sz="2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Timeout mechanisms</a:t>
            </a:r>
            <a:endParaRPr/>
          </a:p>
          <a:p>
            <a:pPr indent="-342900" lvl="0" marL="342900" marR="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Char char="•"/>
            </a:pPr>
            <a:r>
              <a:rPr lang="en-US" sz="2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Fast fallback to search</a:t>
            </a:r>
            <a:endParaRPr/>
          </a:p>
          <a:p>
            <a:pPr indent="-190500" lvl="0" marL="3429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r>
              <a:t/>
            </a:r>
            <a:endParaRPr sz="24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chemeClr val="lt1"/>
                </a:solidFill>
                <a:latin typeface="Courier New"/>
                <a:ea typeface="Courier New"/>
                <a:cs typeface="Courier New"/>
                <a:sym typeface="Courier New"/>
              </a:rPr>
              <a:t>if now - last_state_time&gt;MAX_ALIGN_TIME: 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chemeClr val="lt1"/>
                </a:solidFill>
                <a:latin typeface="Courier New"/>
                <a:ea typeface="Courier New"/>
                <a:cs typeface="Courier New"/>
                <a:sym typeface="Courier New"/>
              </a:rPr>
              <a:t>     robot.stop()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chemeClr val="lt1"/>
                </a:solidFill>
                <a:latin typeface="Courier New"/>
                <a:ea typeface="Courier New"/>
                <a:cs typeface="Courier New"/>
                <a:sym typeface="Courier New"/>
              </a:rPr>
              <a:t>     state = "SEARCH"</a:t>
            </a:r>
            <a:endParaRPr/>
          </a:p>
        </p:txBody>
      </p:sp>
      <p:sp>
        <p:nvSpPr>
          <p:cNvPr id="1211" name="Google Shape;1211;p43"/>
          <p:cNvSpPr/>
          <p:nvPr/>
        </p:nvSpPr>
        <p:spPr>
          <a:xfrm>
            <a:off x="9843225" y="5772141"/>
            <a:ext cx="8235364" cy="4152888"/>
          </a:xfrm>
          <a:prstGeom prst="roundRect">
            <a:avLst>
              <a:gd fmla="val 16667" name="adj"/>
            </a:avLst>
          </a:prstGeom>
          <a:solidFill>
            <a:schemeClr val="accent1"/>
          </a:solidFill>
          <a:ln>
            <a:noFill/>
          </a:ln>
          <a:effectLst>
            <a:outerShdw blurRad="152400" sx="102000" rotWithShape="0" algn="ctr" sy="1020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State Persistence</a:t>
            </a:r>
            <a:endParaRPr/>
          </a:p>
          <a:p>
            <a:pPr indent="-342900" lvl="0" marL="3429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Char char="•"/>
            </a:pPr>
            <a:r>
              <a:rPr lang="en-US" sz="2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Home location persistence</a:t>
            </a:r>
            <a:endParaRPr/>
          </a:p>
          <a:p>
            <a:pPr indent="-342900" lvl="0" marL="342900" marR="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Char char="•"/>
            </a:pPr>
            <a:r>
              <a:rPr lang="en-US" sz="2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Target tracking memory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chemeClr val="lt1"/>
                </a:solidFill>
                <a:latin typeface="Courier New"/>
                <a:ea typeface="Courier New"/>
                <a:cs typeface="Courier New"/>
                <a:sym typeface="Courier New"/>
              </a:rPr>
              <a:t>if home_det: 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chemeClr val="lt1"/>
                </a:solidFill>
                <a:latin typeface="Courier New"/>
                <a:ea typeface="Courier New"/>
                <a:cs typeface="Courier New"/>
                <a:sym typeface="Courier New"/>
              </a:rPr>
              <a:t>   persistent_home = home_det</a:t>
            </a:r>
            <a:endParaRPr sz="2400">
              <a:solidFill>
                <a:schemeClr val="lt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chemeClr val="lt1"/>
                </a:solidFill>
                <a:latin typeface="Courier New"/>
                <a:ea typeface="Courier New"/>
                <a:cs typeface="Courier New"/>
                <a:sym typeface="Courier New"/>
              </a:rPr>
              <a:t>elif persistent_home: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chemeClr val="lt1"/>
                </a:solidFill>
                <a:latin typeface="Courier New"/>
                <a:ea typeface="Courier New"/>
                <a:cs typeface="Courier New"/>
                <a:sym typeface="Courier New"/>
              </a:rPr>
              <a:t>    _, _, _, hbox, _, _ = persistent_home</a:t>
            </a:r>
            <a:endParaRPr sz="2400">
              <a:solidFill>
                <a:schemeClr val="lt1"/>
              </a:solidFill>
              <a:latin typeface="Courier New"/>
              <a:ea typeface="Courier New"/>
              <a:cs typeface="Courier New"/>
              <a:sym typeface="Courier New"/>
            </a:endParaRPr>
          </a:p>
        </p:txBody>
      </p:sp>
      <p:sp>
        <p:nvSpPr>
          <p:cNvPr id="1212" name="Google Shape;1212;p43"/>
          <p:cNvSpPr/>
          <p:nvPr/>
        </p:nvSpPr>
        <p:spPr>
          <a:xfrm>
            <a:off x="9689979" y="5403370"/>
            <a:ext cx="962044" cy="962044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outerShdw blurRad="152400" sx="102000" rotWithShape="0" algn="ctr" sy="1020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4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b.</a:t>
            </a:r>
            <a:endParaRPr/>
          </a:p>
        </p:txBody>
      </p:sp>
      <p:sp>
        <p:nvSpPr>
          <p:cNvPr id="1213" name="Google Shape;1213;p43"/>
          <p:cNvSpPr/>
          <p:nvPr/>
        </p:nvSpPr>
        <p:spPr>
          <a:xfrm>
            <a:off x="9947642" y="7920730"/>
            <a:ext cx="7763984" cy="1747030"/>
          </a:xfrm>
          <a:prstGeom prst="roundRect">
            <a:avLst>
              <a:gd fmla="val 16667" name="adj"/>
            </a:avLst>
          </a:prstGeom>
          <a:solidFill>
            <a:schemeClr val="lt1">
              <a:alpha val="14901"/>
            </a:scheme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14" name="Google Shape;1214;p43"/>
          <p:cNvSpPr/>
          <p:nvPr/>
        </p:nvSpPr>
        <p:spPr>
          <a:xfrm>
            <a:off x="10089000" y="3624742"/>
            <a:ext cx="7811427" cy="1554995"/>
          </a:xfrm>
          <a:prstGeom prst="roundRect">
            <a:avLst>
              <a:gd fmla="val 16667" name="adj"/>
            </a:avLst>
          </a:prstGeom>
          <a:solidFill>
            <a:schemeClr val="lt1">
              <a:alpha val="14901"/>
            </a:scheme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15" name="Google Shape;1215;p43"/>
          <p:cNvSpPr txBox="1"/>
          <p:nvPr/>
        </p:nvSpPr>
        <p:spPr>
          <a:xfrm>
            <a:off x="7483229" y="330041"/>
            <a:ext cx="11313333" cy="67710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4400">
                <a:solidFill>
                  <a:schemeClr val="dk1"/>
                </a:solidFill>
                <a:latin typeface="Arial Black"/>
                <a:ea typeface="Arial Black"/>
                <a:cs typeface="Arial Black"/>
                <a:sym typeface="Arial Black"/>
              </a:rPr>
              <a:t>STATE MACHINE OPTIMIZATIONS</a:t>
            </a:r>
            <a:endParaRPr/>
          </a:p>
        </p:txBody>
      </p:sp>
      <p:sp>
        <p:nvSpPr>
          <p:cNvPr id="1216" name="Google Shape;1216;p43"/>
          <p:cNvSpPr/>
          <p:nvPr/>
        </p:nvSpPr>
        <p:spPr>
          <a:xfrm>
            <a:off x="9697134" y="868843"/>
            <a:ext cx="960120" cy="960120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outerShdw blurRad="152400" sx="102000" rotWithShape="0" algn="ctr" sy="1020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4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a.</a:t>
            </a:r>
            <a:endParaRPr/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21" name="Shape 1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2" name="Google Shape;1222;p44"/>
          <p:cNvSpPr/>
          <p:nvPr/>
        </p:nvSpPr>
        <p:spPr>
          <a:xfrm rot="-7338601">
            <a:off x="869765" y="2719395"/>
            <a:ext cx="5467716" cy="5467716"/>
          </a:xfrm>
          <a:prstGeom prst="flowChartConnector">
            <a:avLst/>
          </a:prstGeom>
          <a:solidFill>
            <a:srgbClr val="538CD5"/>
          </a:solidFill>
          <a:ln>
            <a:noFill/>
          </a:ln>
          <a:effectLst>
            <a:outerShdw blurRad="63500" sx="102000" rotWithShape="0" algn="ctr" sy="1020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23" name="Google Shape;1223;p44"/>
          <p:cNvSpPr/>
          <p:nvPr/>
        </p:nvSpPr>
        <p:spPr>
          <a:xfrm rot="2273145">
            <a:off x="1056652" y="-236552"/>
            <a:ext cx="535566" cy="535566"/>
          </a:xfrm>
          <a:prstGeom prst="flowChartConnector">
            <a:avLst/>
          </a:prstGeom>
          <a:solidFill>
            <a:srgbClr val="538CD5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24" name="Google Shape;1224;p44"/>
          <p:cNvSpPr/>
          <p:nvPr/>
        </p:nvSpPr>
        <p:spPr>
          <a:xfrm rot="2273145">
            <a:off x="8654597" y="8953594"/>
            <a:ext cx="535566" cy="535566"/>
          </a:xfrm>
          <a:prstGeom prst="flowChartConnector">
            <a:avLst/>
          </a:prstGeom>
          <a:solidFill>
            <a:srgbClr val="538CD5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25" name="Google Shape;1225;p44"/>
          <p:cNvSpPr/>
          <p:nvPr/>
        </p:nvSpPr>
        <p:spPr>
          <a:xfrm rot="207003">
            <a:off x="-7534408" y="-3519899"/>
            <a:ext cx="38967508" cy="4923692"/>
          </a:xfrm>
          <a:custGeom>
            <a:rect b="b" l="l" r="r" t="t"/>
            <a:pathLst>
              <a:path extrusionOk="0" h="4923692" w="38967508">
                <a:moveTo>
                  <a:pt x="0" y="0"/>
                </a:moveTo>
                <a:cubicBezTo>
                  <a:pt x="345831" y="1699846"/>
                  <a:pt x="691662" y="3399692"/>
                  <a:pt x="2039816" y="3587261"/>
                </a:cubicBezTo>
                <a:cubicBezTo>
                  <a:pt x="3387970" y="3774830"/>
                  <a:pt x="6060831" y="996461"/>
                  <a:pt x="8088923" y="1125415"/>
                </a:cubicBezTo>
                <a:cubicBezTo>
                  <a:pt x="10117015" y="1254369"/>
                  <a:pt x="11922370" y="4443045"/>
                  <a:pt x="14208370" y="4360984"/>
                </a:cubicBezTo>
                <a:cubicBezTo>
                  <a:pt x="16494370" y="4278923"/>
                  <a:pt x="19518923" y="691661"/>
                  <a:pt x="21804923" y="633046"/>
                </a:cubicBezTo>
                <a:cubicBezTo>
                  <a:pt x="24090923" y="574431"/>
                  <a:pt x="25896278" y="3974123"/>
                  <a:pt x="27924370" y="4009292"/>
                </a:cubicBezTo>
                <a:cubicBezTo>
                  <a:pt x="29952462" y="4044461"/>
                  <a:pt x="32132954" y="691661"/>
                  <a:pt x="33973477" y="844061"/>
                </a:cubicBezTo>
                <a:cubicBezTo>
                  <a:pt x="35814000" y="996461"/>
                  <a:pt x="37701416" y="4595446"/>
                  <a:pt x="38967508" y="4923692"/>
                </a:cubicBezTo>
              </a:path>
            </a:pathLst>
          </a:custGeom>
          <a:noFill/>
          <a:ln cap="flat" cmpd="sng" w="25400">
            <a:solidFill>
              <a:srgbClr val="395E8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26" name="Google Shape;1226;p44"/>
          <p:cNvSpPr/>
          <p:nvPr/>
        </p:nvSpPr>
        <p:spPr>
          <a:xfrm rot="6990134">
            <a:off x="-6689254" y="9591396"/>
            <a:ext cx="3286873" cy="3286873"/>
          </a:xfrm>
          <a:prstGeom prst="flowChartConnector">
            <a:avLst/>
          </a:prstGeom>
          <a:solidFill>
            <a:srgbClr val="538CD5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27" name="Google Shape;1227;p44"/>
          <p:cNvSpPr/>
          <p:nvPr/>
        </p:nvSpPr>
        <p:spPr>
          <a:xfrm rot="6990134">
            <a:off x="-3610765" y="8697345"/>
            <a:ext cx="1538085" cy="1538085"/>
          </a:xfrm>
          <a:prstGeom prst="flowChartConnector">
            <a:avLst/>
          </a:prstGeom>
          <a:solidFill>
            <a:srgbClr val="538CD5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28" name="Google Shape;1228;p44"/>
          <p:cNvSpPr/>
          <p:nvPr/>
        </p:nvSpPr>
        <p:spPr>
          <a:xfrm rot="2273145">
            <a:off x="-5433542" y="8898438"/>
            <a:ext cx="535566" cy="535566"/>
          </a:xfrm>
          <a:prstGeom prst="flowChartConnector">
            <a:avLst/>
          </a:prstGeom>
          <a:solidFill>
            <a:srgbClr val="538CD5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29" name="Google Shape;1229;p44"/>
          <p:cNvSpPr/>
          <p:nvPr/>
        </p:nvSpPr>
        <p:spPr>
          <a:xfrm rot="6990134">
            <a:off x="2202757" y="9957712"/>
            <a:ext cx="1538085" cy="1538085"/>
          </a:xfrm>
          <a:prstGeom prst="flowChartConnector">
            <a:avLst/>
          </a:prstGeom>
          <a:solidFill>
            <a:srgbClr val="538CD5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30" name="Google Shape;1230;p44"/>
          <p:cNvSpPr/>
          <p:nvPr/>
        </p:nvSpPr>
        <p:spPr>
          <a:xfrm rot="2273145">
            <a:off x="1714775" y="9341599"/>
            <a:ext cx="535566" cy="535566"/>
          </a:xfrm>
          <a:prstGeom prst="flowChartConnector">
            <a:avLst/>
          </a:prstGeom>
          <a:solidFill>
            <a:srgbClr val="538CD5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31" name="Google Shape;1231;p44"/>
          <p:cNvSpPr/>
          <p:nvPr/>
        </p:nvSpPr>
        <p:spPr>
          <a:xfrm rot="6990134">
            <a:off x="7245832" y="9895442"/>
            <a:ext cx="3286873" cy="3286873"/>
          </a:xfrm>
          <a:prstGeom prst="flowChartConnector">
            <a:avLst/>
          </a:prstGeom>
          <a:solidFill>
            <a:srgbClr val="538CD5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32" name="Google Shape;1232;p44"/>
          <p:cNvSpPr/>
          <p:nvPr/>
        </p:nvSpPr>
        <p:spPr>
          <a:xfrm rot="2273145">
            <a:off x="7313392" y="9591978"/>
            <a:ext cx="535566" cy="535566"/>
          </a:xfrm>
          <a:prstGeom prst="flowChartConnector">
            <a:avLst/>
          </a:prstGeom>
          <a:solidFill>
            <a:srgbClr val="538CD5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33" name="Google Shape;1233;p44"/>
          <p:cNvSpPr/>
          <p:nvPr/>
        </p:nvSpPr>
        <p:spPr>
          <a:xfrm rot="6990134">
            <a:off x="10284733" y="9517957"/>
            <a:ext cx="1538085" cy="1538085"/>
          </a:xfrm>
          <a:prstGeom prst="flowChartConnector">
            <a:avLst/>
          </a:prstGeom>
          <a:solidFill>
            <a:srgbClr val="538CD5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34" name="Google Shape;1234;p44"/>
          <p:cNvSpPr/>
          <p:nvPr/>
        </p:nvSpPr>
        <p:spPr>
          <a:xfrm rot="-4499071">
            <a:off x="17507424" y="8777839"/>
            <a:ext cx="3286873" cy="3286873"/>
          </a:xfrm>
          <a:prstGeom prst="flowChartConnector">
            <a:avLst/>
          </a:prstGeom>
          <a:solidFill>
            <a:srgbClr val="538CD5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35" name="Google Shape;1235;p44"/>
          <p:cNvSpPr/>
          <p:nvPr/>
        </p:nvSpPr>
        <p:spPr>
          <a:xfrm rot="-9216060">
            <a:off x="15272996" y="11558037"/>
            <a:ext cx="535566" cy="535566"/>
          </a:xfrm>
          <a:prstGeom prst="flowChartConnector">
            <a:avLst/>
          </a:prstGeom>
          <a:solidFill>
            <a:srgbClr val="538CD5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36" name="Google Shape;1236;p44"/>
          <p:cNvSpPr/>
          <p:nvPr/>
        </p:nvSpPr>
        <p:spPr>
          <a:xfrm rot="-4499071">
            <a:off x="15700307" y="9639373"/>
            <a:ext cx="1538085" cy="1538085"/>
          </a:xfrm>
          <a:prstGeom prst="flowChartConnector">
            <a:avLst/>
          </a:prstGeom>
          <a:solidFill>
            <a:srgbClr val="538CD5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37" name="Google Shape;1237;p44"/>
          <p:cNvSpPr/>
          <p:nvPr/>
        </p:nvSpPr>
        <p:spPr>
          <a:xfrm rot="2610624">
            <a:off x="23764890" y="10095960"/>
            <a:ext cx="535566" cy="535566"/>
          </a:xfrm>
          <a:prstGeom prst="flowChartConnector">
            <a:avLst/>
          </a:prstGeom>
          <a:solidFill>
            <a:srgbClr val="538CD5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38" name="Google Shape;1238;p44"/>
          <p:cNvSpPr/>
          <p:nvPr/>
        </p:nvSpPr>
        <p:spPr>
          <a:xfrm rot="7327613">
            <a:off x="21959120" y="10676149"/>
            <a:ext cx="1538085" cy="1538085"/>
          </a:xfrm>
          <a:prstGeom prst="flowChartConnector">
            <a:avLst/>
          </a:prstGeom>
          <a:solidFill>
            <a:srgbClr val="538CD5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39" name="Google Shape;1239;p44"/>
          <p:cNvSpPr txBox="1"/>
          <p:nvPr/>
        </p:nvSpPr>
        <p:spPr>
          <a:xfrm>
            <a:off x="1109436" y="3789283"/>
            <a:ext cx="4988373" cy="270843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4400">
                <a:solidFill>
                  <a:schemeClr val="lt1"/>
                </a:solidFill>
                <a:latin typeface="Arial Black"/>
                <a:ea typeface="Arial Black"/>
                <a:cs typeface="Arial Black"/>
                <a:sym typeface="Arial Black"/>
              </a:rPr>
              <a:t>ROBOT CONTROL SYSTEM OPTIMIZATIONS</a:t>
            </a:r>
            <a:endParaRPr b="1" sz="4400">
              <a:solidFill>
                <a:schemeClr val="dk1"/>
              </a:solidFill>
              <a:latin typeface="Arial Black"/>
              <a:ea typeface="Arial Black"/>
              <a:cs typeface="Arial Black"/>
              <a:sym typeface="Arial Black"/>
            </a:endParaRPr>
          </a:p>
        </p:txBody>
      </p:sp>
      <p:grpSp>
        <p:nvGrpSpPr>
          <p:cNvPr id="1240" name="Google Shape;1240;p44"/>
          <p:cNvGrpSpPr/>
          <p:nvPr/>
        </p:nvGrpSpPr>
        <p:grpSpPr>
          <a:xfrm rot="-8257207">
            <a:off x="-13468314" y="-7334537"/>
            <a:ext cx="25881002" cy="25881002"/>
            <a:chOff x="-13563600" y="-7200899"/>
            <a:chExt cx="25881002" cy="25881002"/>
          </a:xfrm>
        </p:grpSpPr>
        <p:sp>
          <p:nvSpPr>
            <p:cNvPr id="1241" name="Google Shape;1241;p44"/>
            <p:cNvSpPr/>
            <p:nvPr/>
          </p:nvSpPr>
          <p:spPr>
            <a:xfrm rot="6990134">
              <a:off x="-10271911" y="-3909210"/>
              <a:ext cx="19297624" cy="19297624"/>
            </a:xfrm>
            <a:prstGeom prst="flowChartConnector">
              <a:avLst/>
            </a:prstGeom>
            <a:noFill/>
            <a:ln cap="flat" cmpd="sng" w="635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42" name="Google Shape;1242;p44"/>
            <p:cNvSpPr/>
            <p:nvPr/>
          </p:nvSpPr>
          <p:spPr>
            <a:xfrm>
              <a:off x="-1392141" y="-4644831"/>
              <a:ext cx="1538085" cy="1538085"/>
            </a:xfrm>
            <a:prstGeom prst="flowChartConnector">
              <a:avLst/>
            </a:prstGeom>
            <a:solidFill>
              <a:srgbClr val="538CD5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800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7.</a:t>
              </a:r>
              <a:endParaRPr/>
            </a:p>
          </p:txBody>
        </p:sp>
        <p:sp>
          <p:nvSpPr>
            <p:cNvPr id="1243" name="Google Shape;1243;p44"/>
            <p:cNvSpPr/>
            <p:nvPr/>
          </p:nvSpPr>
          <p:spPr>
            <a:xfrm>
              <a:off x="5328768" y="-1826819"/>
              <a:ext cx="1538085" cy="1538085"/>
            </a:xfrm>
            <a:prstGeom prst="flowChartConnector">
              <a:avLst/>
            </a:prstGeom>
            <a:solidFill>
              <a:srgbClr val="538CD5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800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8.</a:t>
              </a:r>
              <a:endParaRPr/>
            </a:p>
          </p:txBody>
        </p:sp>
        <p:sp>
          <p:nvSpPr>
            <p:cNvPr id="1244" name="Google Shape;1244;p44"/>
            <p:cNvSpPr/>
            <p:nvPr/>
          </p:nvSpPr>
          <p:spPr>
            <a:xfrm rot="-221703">
              <a:off x="-8500641" y="-1826820"/>
              <a:ext cx="1538085" cy="1538085"/>
            </a:xfrm>
            <a:prstGeom prst="flowChartConnector">
              <a:avLst/>
            </a:prstGeom>
            <a:solidFill>
              <a:srgbClr val="538CD5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800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6.</a:t>
              </a:r>
              <a:endParaRPr/>
            </a:p>
          </p:txBody>
        </p:sp>
        <p:sp>
          <p:nvSpPr>
            <p:cNvPr id="1245" name="Google Shape;1245;p44"/>
            <p:cNvSpPr/>
            <p:nvPr/>
          </p:nvSpPr>
          <p:spPr>
            <a:xfrm>
              <a:off x="8198237" y="4970559"/>
              <a:ext cx="1538085" cy="1538085"/>
            </a:xfrm>
            <a:prstGeom prst="flowChartConnector">
              <a:avLst/>
            </a:prstGeom>
            <a:solidFill>
              <a:srgbClr val="538CD5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rmAutofit/>
            </a:bodyPr>
            <a:lstStyle/>
            <a:p>
              <a:pPr indent="0" lvl="0" marL="0" marR="0" rtl="0" algn="ctr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740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1.</a:t>
              </a:r>
              <a:endParaRPr/>
            </a:p>
          </p:txBody>
        </p:sp>
        <p:sp>
          <p:nvSpPr>
            <p:cNvPr id="1246" name="Google Shape;1246;p44"/>
            <p:cNvSpPr/>
            <p:nvPr/>
          </p:nvSpPr>
          <p:spPr>
            <a:xfrm>
              <a:off x="-10939041" y="4970559"/>
              <a:ext cx="1538085" cy="1538085"/>
            </a:xfrm>
            <a:prstGeom prst="flowChartConnector">
              <a:avLst/>
            </a:prstGeom>
            <a:solidFill>
              <a:srgbClr val="538CD5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800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5.</a:t>
              </a:r>
              <a:endParaRPr/>
            </a:p>
          </p:txBody>
        </p:sp>
        <p:sp>
          <p:nvSpPr>
            <p:cNvPr id="1247" name="Google Shape;1247;p44"/>
            <p:cNvSpPr/>
            <p:nvPr/>
          </p:nvSpPr>
          <p:spPr>
            <a:xfrm rot="8257207">
              <a:off x="-8405003" y="11531431"/>
              <a:ext cx="1538085" cy="1538085"/>
            </a:xfrm>
            <a:prstGeom prst="flowChartConnector">
              <a:avLst/>
            </a:prstGeom>
            <a:solidFill>
              <a:srgbClr val="538CD5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800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4.</a:t>
              </a:r>
              <a:endParaRPr/>
            </a:p>
          </p:txBody>
        </p:sp>
        <p:sp>
          <p:nvSpPr>
            <p:cNvPr id="1248" name="Google Shape;1248;p44"/>
            <p:cNvSpPr/>
            <p:nvPr/>
          </p:nvSpPr>
          <p:spPr>
            <a:xfrm rot="5400000">
              <a:off x="-1847739" y="14415373"/>
              <a:ext cx="1538085" cy="1538085"/>
            </a:xfrm>
            <a:prstGeom prst="flowChartConnector">
              <a:avLst/>
            </a:prstGeom>
            <a:solidFill>
              <a:srgbClr val="538CD5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800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3.</a:t>
              </a:r>
              <a:endParaRPr/>
            </a:p>
          </p:txBody>
        </p:sp>
        <p:sp>
          <p:nvSpPr>
            <p:cNvPr id="1249" name="Google Shape;1249;p44"/>
            <p:cNvSpPr/>
            <p:nvPr/>
          </p:nvSpPr>
          <p:spPr>
            <a:xfrm rot="2901792">
              <a:off x="5328766" y="11970816"/>
              <a:ext cx="1538085" cy="1538085"/>
            </a:xfrm>
            <a:prstGeom prst="flowChartConnector">
              <a:avLst/>
            </a:prstGeom>
            <a:solidFill>
              <a:srgbClr val="538CD5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800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2.</a:t>
              </a:r>
              <a:endParaRPr/>
            </a:p>
          </p:txBody>
        </p:sp>
      </p:grpSp>
      <p:sp>
        <p:nvSpPr>
          <p:cNvPr id="1250" name="Google Shape;1250;p44"/>
          <p:cNvSpPr/>
          <p:nvPr/>
        </p:nvSpPr>
        <p:spPr>
          <a:xfrm>
            <a:off x="9843885" y="1712418"/>
            <a:ext cx="8235364" cy="3463351"/>
          </a:xfrm>
          <a:prstGeom prst="roundRect">
            <a:avLst>
              <a:gd fmla="val 16667" name="adj"/>
            </a:avLst>
          </a:prstGeom>
          <a:solidFill>
            <a:schemeClr val="accent1"/>
          </a:solidFill>
          <a:ln>
            <a:noFill/>
          </a:ln>
          <a:effectLst>
            <a:outerShdw blurRad="152400" sx="102000" rotWithShape="0" algn="ctr" sy="1020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Command Debouncing</a:t>
            </a:r>
            <a:endParaRPr/>
          </a:p>
          <a:p>
            <a:pPr indent="-342900" lvl="0" marL="3429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Char char="•"/>
            </a:pPr>
            <a:r>
              <a:rPr lang="en-US" sz="2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Duplicate command filtering</a:t>
            </a:r>
            <a:endParaRPr/>
          </a:p>
          <a:p>
            <a:pPr indent="-342900" lvl="0" marL="342900" marR="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Char char="•"/>
            </a:pPr>
            <a:r>
              <a:rPr lang="en-US" sz="2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Minimum command interval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chemeClr val="lt1"/>
                </a:solidFill>
                <a:latin typeface="Courier New"/>
                <a:ea typeface="Courier New"/>
                <a:cs typeface="Courier New"/>
                <a:sym typeface="Courier New"/>
              </a:rPr>
              <a:t>filter if last_command == current_command and last_sent_command &gt; 1 second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51" name="Google Shape;1251;p44"/>
          <p:cNvSpPr/>
          <p:nvPr/>
        </p:nvSpPr>
        <p:spPr>
          <a:xfrm>
            <a:off x="9773644" y="5943660"/>
            <a:ext cx="8235364" cy="3924240"/>
          </a:xfrm>
          <a:prstGeom prst="roundRect">
            <a:avLst>
              <a:gd fmla="val 16667" name="adj"/>
            </a:avLst>
          </a:prstGeom>
          <a:solidFill>
            <a:schemeClr val="accent1"/>
          </a:solidFill>
          <a:ln>
            <a:noFill/>
          </a:ln>
          <a:effectLst>
            <a:outerShdw blurRad="152400" sx="102000" rotWithShape="0" algn="ctr" sy="1020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Gradual speed adjustments</a:t>
            </a:r>
            <a:endParaRPr/>
          </a:p>
          <a:p>
            <a:pPr indent="-342900" lvl="0" marL="3429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Char char="•"/>
            </a:pPr>
            <a:r>
              <a:rPr lang="en-US" sz="2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Target tracking memory</a:t>
            </a:r>
            <a:endParaRPr/>
          </a:p>
          <a:p>
            <a:pPr indent="-342900" lvl="0" marL="342900" marR="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Char char="•"/>
            </a:pPr>
            <a:r>
              <a:rPr lang="en-US" sz="2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Tolerance-based movements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chemeClr val="lt1"/>
                </a:solidFill>
                <a:latin typeface="Courier New"/>
                <a:ea typeface="Courier New"/>
                <a:cs typeface="Courier New"/>
                <a:sym typeface="Courier New"/>
              </a:rPr>
              <a:t>if abs(dx) &gt; X_ALIGN_TOL: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chemeClr val="lt1"/>
                </a:solidFill>
                <a:latin typeface="Courier New"/>
                <a:ea typeface="Courier New"/>
                <a:cs typeface="Courier New"/>
                <a:sym typeface="Courier New"/>
              </a:rPr>
              <a:t>    if dx &gt; 0: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chemeClr val="lt1"/>
                </a:solidFill>
                <a:latin typeface="Courier New"/>
                <a:ea typeface="Courier New"/>
                <a:cs typeface="Courier New"/>
                <a:sym typeface="Courier New"/>
              </a:rPr>
              <a:t>       robot.move_left()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chemeClr val="lt1"/>
                </a:solidFill>
                <a:latin typeface="Courier New"/>
                <a:ea typeface="Courier New"/>
                <a:cs typeface="Courier New"/>
                <a:sym typeface="Courier New"/>
              </a:rPr>
              <a:t>    else: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chemeClr val="lt1"/>
                </a:solidFill>
                <a:latin typeface="Courier New"/>
                <a:ea typeface="Courier New"/>
                <a:cs typeface="Courier New"/>
                <a:sym typeface="Courier New"/>
              </a:rPr>
              <a:t>        robot.move_right()</a:t>
            </a:r>
            <a:endParaRPr/>
          </a:p>
        </p:txBody>
      </p:sp>
      <p:sp>
        <p:nvSpPr>
          <p:cNvPr id="1252" name="Google Shape;1252;p44"/>
          <p:cNvSpPr/>
          <p:nvPr/>
        </p:nvSpPr>
        <p:spPr>
          <a:xfrm>
            <a:off x="9849909" y="5177809"/>
            <a:ext cx="962044" cy="962044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outerShdw blurRad="152400" sx="102000" rotWithShape="0" algn="ctr" sy="1020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4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b.</a:t>
            </a:r>
            <a:endParaRPr/>
          </a:p>
        </p:txBody>
      </p:sp>
      <p:sp>
        <p:nvSpPr>
          <p:cNvPr id="1253" name="Google Shape;1253;p44"/>
          <p:cNvSpPr/>
          <p:nvPr/>
        </p:nvSpPr>
        <p:spPr>
          <a:xfrm>
            <a:off x="9898125" y="7640280"/>
            <a:ext cx="7763984" cy="2151420"/>
          </a:xfrm>
          <a:prstGeom prst="roundRect">
            <a:avLst>
              <a:gd fmla="val 16667" name="adj"/>
            </a:avLst>
          </a:prstGeom>
          <a:solidFill>
            <a:schemeClr val="lt1">
              <a:alpha val="14901"/>
            </a:scheme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54" name="Google Shape;1254;p44"/>
          <p:cNvSpPr/>
          <p:nvPr/>
        </p:nvSpPr>
        <p:spPr>
          <a:xfrm>
            <a:off x="9551935" y="1154582"/>
            <a:ext cx="960120" cy="960120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outerShdw blurRad="152400" sx="102000" rotWithShape="0" algn="ctr" sy="1020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4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a.</a:t>
            </a:r>
            <a:endParaRPr/>
          </a:p>
        </p:txBody>
      </p:sp>
      <p:sp>
        <p:nvSpPr>
          <p:cNvPr id="1255" name="Google Shape;1255;p44"/>
          <p:cNvSpPr txBox="1"/>
          <p:nvPr/>
        </p:nvSpPr>
        <p:spPr>
          <a:xfrm>
            <a:off x="7837527" y="328607"/>
            <a:ext cx="11313333" cy="67710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4400">
                <a:solidFill>
                  <a:schemeClr val="dk1"/>
                </a:solidFill>
                <a:latin typeface="Arial Black"/>
                <a:ea typeface="Arial Black"/>
                <a:cs typeface="Arial Black"/>
                <a:sym typeface="Arial Black"/>
              </a:rPr>
              <a:t>MOVEMENT OPTIMIZATIONS</a:t>
            </a:r>
            <a:endParaRPr/>
          </a:p>
        </p:txBody>
      </p:sp>
      <p:sp>
        <p:nvSpPr>
          <p:cNvPr id="1256" name="Google Shape;1256;p44"/>
          <p:cNvSpPr/>
          <p:nvPr/>
        </p:nvSpPr>
        <p:spPr>
          <a:xfrm rot="-7338601">
            <a:off x="-937237" y="-93730"/>
            <a:ext cx="1538085" cy="1538085"/>
          </a:xfrm>
          <a:prstGeom prst="flowChartConnector">
            <a:avLst/>
          </a:prstGeom>
          <a:solidFill>
            <a:srgbClr val="538CD5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57" name="Google Shape;1257;p44"/>
          <p:cNvSpPr/>
          <p:nvPr/>
        </p:nvSpPr>
        <p:spPr>
          <a:xfrm>
            <a:off x="10031995" y="3744658"/>
            <a:ext cx="7763984" cy="1167368"/>
          </a:xfrm>
          <a:prstGeom prst="roundRect">
            <a:avLst>
              <a:gd fmla="val 16667" name="adj"/>
            </a:avLst>
          </a:prstGeom>
          <a:solidFill>
            <a:schemeClr val="lt1">
              <a:alpha val="14901"/>
            </a:scheme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62" name="Shape 12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3" name="Google Shape;1263;p45"/>
          <p:cNvSpPr/>
          <p:nvPr/>
        </p:nvSpPr>
        <p:spPr>
          <a:xfrm rot="-7338601">
            <a:off x="869765" y="2719395"/>
            <a:ext cx="5467716" cy="5467716"/>
          </a:xfrm>
          <a:prstGeom prst="flowChartConnector">
            <a:avLst/>
          </a:prstGeom>
          <a:solidFill>
            <a:srgbClr val="538CD5"/>
          </a:solidFill>
          <a:ln>
            <a:noFill/>
          </a:ln>
          <a:effectLst>
            <a:outerShdw blurRad="63500" sx="102000" rotWithShape="0" algn="ctr" sy="1020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64" name="Google Shape;1264;p45"/>
          <p:cNvSpPr/>
          <p:nvPr/>
        </p:nvSpPr>
        <p:spPr>
          <a:xfrm rot="2273145">
            <a:off x="3071471" y="10174740"/>
            <a:ext cx="535566" cy="535566"/>
          </a:xfrm>
          <a:prstGeom prst="flowChartConnector">
            <a:avLst/>
          </a:prstGeom>
          <a:solidFill>
            <a:srgbClr val="538CD5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65" name="Google Shape;1265;p45"/>
          <p:cNvSpPr/>
          <p:nvPr/>
        </p:nvSpPr>
        <p:spPr>
          <a:xfrm rot="207003">
            <a:off x="-10896600" y="-3519899"/>
            <a:ext cx="38967508" cy="4923692"/>
          </a:xfrm>
          <a:custGeom>
            <a:rect b="b" l="l" r="r" t="t"/>
            <a:pathLst>
              <a:path extrusionOk="0" h="4923692" w="38967508">
                <a:moveTo>
                  <a:pt x="0" y="0"/>
                </a:moveTo>
                <a:cubicBezTo>
                  <a:pt x="345831" y="1699846"/>
                  <a:pt x="691662" y="3399692"/>
                  <a:pt x="2039816" y="3587261"/>
                </a:cubicBezTo>
                <a:cubicBezTo>
                  <a:pt x="3387970" y="3774830"/>
                  <a:pt x="6060831" y="996461"/>
                  <a:pt x="8088923" y="1125415"/>
                </a:cubicBezTo>
                <a:cubicBezTo>
                  <a:pt x="10117015" y="1254369"/>
                  <a:pt x="11922370" y="4443045"/>
                  <a:pt x="14208370" y="4360984"/>
                </a:cubicBezTo>
                <a:cubicBezTo>
                  <a:pt x="16494370" y="4278923"/>
                  <a:pt x="19518923" y="691661"/>
                  <a:pt x="21804923" y="633046"/>
                </a:cubicBezTo>
                <a:cubicBezTo>
                  <a:pt x="24090923" y="574431"/>
                  <a:pt x="25896278" y="3974123"/>
                  <a:pt x="27924370" y="4009292"/>
                </a:cubicBezTo>
                <a:cubicBezTo>
                  <a:pt x="29952462" y="4044461"/>
                  <a:pt x="32132954" y="691661"/>
                  <a:pt x="33973477" y="844061"/>
                </a:cubicBezTo>
                <a:cubicBezTo>
                  <a:pt x="35814000" y="996461"/>
                  <a:pt x="37701416" y="4595446"/>
                  <a:pt x="38967508" y="4923692"/>
                </a:cubicBezTo>
              </a:path>
            </a:pathLst>
          </a:custGeom>
          <a:noFill/>
          <a:ln cap="flat" cmpd="sng" w="25400">
            <a:solidFill>
              <a:srgbClr val="395E8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66" name="Google Shape;1266;p45"/>
          <p:cNvSpPr/>
          <p:nvPr/>
        </p:nvSpPr>
        <p:spPr>
          <a:xfrm rot="6990134">
            <a:off x="-10051446" y="9591396"/>
            <a:ext cx="3286873" cy="3286873"/>
          </a:xfrm>
          <a:prstGeom prst="flowChartConnector">
            <a:avLst/>
          </a:prstGeom>
          <a:solidFill>
            <a:srgbClr val="538CD5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67" name="Google Shape;1267;p45"/>
          <p:cNvSpPr/>
          <p:nvPr/>
        </p:nvSpPr>
        <p:spPr>
          <a:xfrm rot="6990134">
            <a:off x="-6972957" y="8697345"/>
            <a:ext cx="1538085" cy="1538085"/>
          </a:xfrm>
          <a:prstGeom prst="flowChartConnector">
            <a:avLst/>
          </a:prstGeom>
          <a:solidFill>
            <a:srgbClr val="538CD5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68" name="Google Shape;1268;p45"/>
          <p:cNvSpPr/>
          <p:nvPr/>
        </p:nvSpPr>
        <p:spPr>
          <a:xfrm rot="2273145">
            <a:off x="-8795734" y="8898438"/>
            <a:ext cx="535566" cy="535566"/>
          </a:xfrm>
          <a:prstGeom prst="flowChartConnector">
            <a:avLst/>
          </a:prstGeom>
          <a:solidFill>
            <a:srgbClr val="538CD5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69" name="Google Shape;1269;p45"/>
          <p:cNvSpPr/>
          <p:nvPr/>
        </p:nvSpPr>
        <p:spPr>
          <a:xfrm rot="6990134">
            <a:off x="-1159436" y="9957713"/>
            <a:ext cx="1538085" cy="1538085"/>
          </a:xfrm>
          <a:prstGeom prst="flowChartConnector">
            <a:avLst/>
          </a:prstGeom>
          <a:solidFill>
            <a:srgbClr val="538CD5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70" name="Google Shape;1270;p45"/>
          <p:cNvSpPr/>
          <p:nvPr/>
        </p:nvSpPr>
        <p:spPr>
          <a:xfrm rot="2273145">
            <a:off x="-1647418" y="9341600"/>
            <a:ext cx="535566" cy="535566"/>
          </a:xfrm>
          <a:prstGeom prst="flowChartConnector">
            <a:avLst/>
          </a:prstGeom>
          <a:solidFill>
            <a:srgbClr val="538CD5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71" name="Google Shape;1271;p45"/>
          <p:cNvSpPr/>
          <p:nvPr/>
        </p:nvSpPr>
        <p:spPr>
          <a:xfrm rot="6990134">
            <a:off x="3883639" y="9895443"/>
            <a:ext cx="3286873" cy="3286873"/>
          </a:xfrm>
          <a:prstGeom prst="flowChartConnector">
            <a:avLst/>
          </a:prstGeom>
          <a:solidFill>
            <a:srgbClr val="538CD5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72" name="Google Shape;1272;p45"/>
          <p:cNvSpPr/>
          <p:nvPr/>
        </p:nvSpPr>
        <p:spPr>
          <a:xfrm rot="2273145">
            <a:off x="3951199" y="9591979"/>
            <a:ext cx="535566" cy="535566"/>
          </a:xfrm>
          <a:prstGeom prst="flowChartConnector">
            <a:avLst/>
          </a:prstGeom>
          <a:solidFill>
            <a:srgbClr val="538CD5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73" name="Google Shape;1273;p45"/>
          <p:cNvSpPr/>
          <p:nvPr/>
        </p:nvSpPr>
        <p:spPr>
          <a:xfrm rot="6990134">
            <a:off x="6282102" y="8664298"/>
            <a:ext cx="1538085" cy="1538085"/>
          </a:xfrm>
          <a:prstGeom prst="flowChartConnector">
            <a:avLst/>
          </a:prstGeom>
          <a:solidFill>
            <a:srgbClr val="538CD5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74" name="Google Shape;1274;p45"/>
          <p:cNvSpPr/>
          <p:nvPr/>
        </p:nvSpPr>
        <p:spPr>
          <a:xfrm rot="-4499071">
            <a:off x="14145231" y="8777840"/>
            <a:ext cx="3286873" cy="3286873"/>
          </a:xfrm>
          <a:prstGeom prst="flowChartConnector">
            <a:avLst/>
          </a:prstGeom>
          <a:solidFill>
            <a:srgbClr val="538CD5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75" name="Google Shape;1275;p45"/>
          <p:cNvSpPr/>
          <p:nvPr/>
        </p:nvSpPr>
        <p:spPr>
          <a:xfrm rot="-9216060">
            <a:off x="11910803" y="11558038"/>
            <a:ext cx="535566" cy="535566"/>
          </a:xfrm>
          <a:prstGeom prst="flowChartConnector">
            <a:avLst/>
          </a:prstGeom>
          <a:solidFill>
            <a:srgbClr val="538CD5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76" name="Google Shape;1276;p45"/>
          <p:cNvSpPr/>
          <p:nvPr/>
        </p:nvSpPr>
        <p:spPr>
          <a:xfrm rot="-4499071">
            <a:off x="12338114" y="9639374"/>
            <a:ext cx="1538085" cy="1538085"/>
          </a:xfrm>
          <a:prstGeom prst="flowChartConnector">
            <a:avLst/>
          </a:prstGeom>
          <a:solidFill>
            <a:srgbClr val="538CD5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77" name="Google Shape;1277;p45"/>
          <p:cNvSpPr/>
          <p:nvPr/>
        </p:nvSpPr>
        <p:spPr>
          <a:xfrm rot="2610624">
            <a:off x="20402697" y="10095961"/>
            <a:ext cx="535566" cy="535566"/>
          </a:xfrm>
          <a:prstGeom prst="flowChartConnector">
            <a:avLst/>
          </a:prstGeom>
          <a:solidFill>
            <a:srgbClr val="538CD5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78" name="Google Shape;1278;p45"/>
          <p:cNvSpPr/>
          <p:nvPr/>
        </p:nvSpPr>
        <p:spPr>
          <a:xfrm rot="7327613">
            <a:off x="18596927" y="10676150"/>
            <a:ext cx="1538085" cy="1538085"/>
          </a:xfrm>
          <a:prstGeom prst="flowChartConnector">
            <a:avLst/>
          </a:prstGeom>
          <a:solidFill>
            <a:srgbClr val="538CD5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79" name="Google Shape;1279;p45"/>
          <p:cNvSpPr txBox="1"/>
          <p:nvPr/>
        </p:nvSpPr>
        <p:spPr>
          <a:xfrm>
            <a:off x="1109436" y="3789283"/>
            <a:ext cx="4988373" cy="270843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4400">
                <a:solidFill>
                  <a:schemeClr val="lt1"/>
                </a:solidFill>
                <a:latin typeface="Arial Black"/>
                <a:ea typeface="Arial Black"/>
                <a:cs typeface="Arial Black"/>
                <a:sym typeface="Arial Black"/>
              </a:rPr>
              <a:t>ROBOT CONTROL SYSTEM OPTIMIZATIONS</a:t>
            </a:r>
            <a:endParaRPr b="1" sz="4400">
              <a:solidFill>
                <a:schemeClr val="dk1"/>
              </a:solidFill>
              <a:latin typeface="Arial Black"/>
              <a:ea typeface="Arial Black"/>
              <a:cs typeface="Arial Black"/>
              <a:sym typeface="Arial Black"/>
            </a:endParaRPr>
          </a:p>
        </p:txBody>
      </p:sp>
      <p:grpSp>
        <p:nvGrpSpPr>
          <p:cNvPr id="1280" name="Google Shape;1280;p45"/>
          <p:cNvGrpSpPr/>
          <p:nvPr/>
        </p:nvGrpSpPr>
        <p:grpSpPr>
          <a:xfrm rot="10800000">
            <a:off x="-13520121" y="-7371477"/>
            <a:ext cx="25881002" cy="25881002"/>
            <a:chOff x="-13563600" y="-7200899"/>
            <a:chExt cx="25881002" cy="25881002"/>
          </a:xfrm>
        </p:grpSpPr>
        <p:sp>
          <p:nvSpPr>
            <p:cNvPr id="1281" name="Google Shape;1281;p45"/>
            <p:cNvSpPr/>
            <p:nvPr/>
          </p:nvSpPr>
          <p:spPr>
            <a:xfrm rot="6990134">
              <a:off x="-10271911" y="-3909210"/>
              <a:ext cx="19297624" cy="19297624"/>
            </a:xfrm>
            <a:prstGeom prst="flowChartConnector">
              <a:avLst/>
            </a:prstGeom>
            <a:noFill/>
            <a:ln cap="flat" cmpd="sng" w="635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82" name="Google Shape;1282;p45"/>
            <p:cNvSpPr/>
            <p:nvPr/>
          </p:nvSpPr>
          <p:spPr>
            <a:xfrm>
              <a:off x="-1392141" y="-4644831"/>
              <a:ext cx="1538085" cy="1538085"/>
            </a:xfrm>
            <a:prstGeom prst="flowChartConnector">
              <a:avLst/>
            </a:prstGeom>
            <a:solidFill>
              <a:srgbClr val="538CD5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800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7.</a:t>
              </a:r>
              <a:endParaRPr/>
            </a:p>
          </p:txBody>
        </p:sp>
        <p:sp>
          <p:nvSpPr>
            <p:cNvPr id="1283" name="Google Shape;1283;p45"/>
            <p:cNvSpPr/>
            <p:nvPr/>
          </p:nvSpPr>
          <p:spPr>
            <a:xfrm>
              <a:off x="5328768" y="-1826819"/>
              <a:ext cx="1538085" cy="1538085"/>
            </a:xfrm>
            <a:prstGeom prst="flowChartConnector">
              <a:avLst/>
            </a:prstGeom>
            <a:solidFill>
              <a:srgbClr val="538CD5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800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8.</a:t>
              </a:r>
              <a:endParaRPr/>
            </a:p>
          </p:txBody>
        </p:sp>
        <p:sp>
          <p:nvSpPr>
            <p:cNvPr id="1284" name="Google Shape;1284;p45"/>
            <p:cNvSpPr/>
            <p:nvPr/>
          </p:nvSpPr>
          <p:spPr>
            <a:xfrm rot="-221703">
              <a:off x="-8500641" y="-1826820"/>
              <a:ext cx="1538085" cy="1538085"/>
            </a:xfrm>
            <a:prstGeom prst="flowChartConnector">
              <a:avLst/>
            </a:prstGeom>
            <a:solidFill>
              <a:srgbClr val="538CD5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800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6.</a:t>
              </a:r>
              <a:endParaRPr/>
            </a:p>
          </p:txBody>
        </p:sp>
        <p:sp>
          <p:nvSpPr>
            <p:cNvPr id="1285" name="Google Shape;1285;p45"/>
            <p:cNvSpPr/>
            <p:nvPr/>
          </p:nvSpPr>
          <p:spPr>
            <a:xfrm>
              <a:off x="8198237" y="4970559"/>
              <a:ext cx="1538085" cy="1538085"/>
            </a:xfrm>
            <a:prstGeom prst="flowChartConnector">
              <a:avLst/>
            </a:prstGeom>
            <a:solidFill>
              <a:srgbClr val="538CD5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rmAutofit/>
            </a:bodyPr>
            <a:lstStyle/>
            <a:p>
              <a:pPr indent="0" lvl="0" marL="0" marR="0" rtl="0" algn="ctr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740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1.</a:t>
              </a:r>
              <a:endParaRPr/>
            </a:p>
          </p:txBody>
        </p:sp>
        <p:sp>
          <p:nvSpPr>
            <p:cNvPr id="1286" name="Google Shape;1286;p45"/>
            <p:cNvSpPr/>
            <p:nvPr/>
          </p:nvSpPr>
          <p:spPr>
            <a:xfrm rot="10596932">
              <a:off x="-10939041" y="4970559"/>
              <a:ext cx="1538085" cy="1538085"/>
            </a:xfrm>
            <a:prstGeom prst="flowChartConnector">
              <a:avLst/>
            </a:prstGeom>
            <a:solidFill>
              <a:srgbClr val="538CD5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800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5.</a:t>
              </a:r>
              <a:endParaRPr/>
            </a:p>
          </p:txBody>
        </p:sp>
        <p:sp>
          <p:nvSpPr>
            <p:cNvPr id="1287" name="Google Shape;1287;p45"/>
            <p:cNvSpPr/>
            <p:nvPr/>
          </p:nvSpPr>
          <p:spPr>
            <a:xfrm rot="8257207">
              <a:off x="-8500641" y="11612803"/>
              <a:ext cx="1538085" cy="1538085"/>
            </a:xfrm>
            <a:prstGeom prst="flowChartConnector">
              <a:avLst/>
            </a:prstGeom>
            <a:solidFill>
              <a:srgbClr val="538CD5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800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4.</a:t>
              </a:r>
              <a:endParaRPr/>
            </a:p>
          </p:txBody>
        </p:sp>
        <p:sp>
          <p:nvSpPr>
            <p:cNvPr id="1288" name="Google Shape;1288;p45"/>
            <p:cNvSpPr/>
            <p:nvPr/>
          </p:nvSpPr>
          <p:spPr>
            <a:xfrm rot="5400000">
              <a:off x="-1847739" y="14415373"/>
              <a:ext cx="1538085" cy="1538085"/>
            </a:xfrm>
            <a:prstGeom prst="flowChartConnector">
              <a:avLst/>
            </a:prstGeom>
            <a:solidFill>
              <a:srgbClr val="538CD5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800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3.</a:t>
              </a:r>
              <a:endParaRPr/>
            </a:p>
          </p:txBody>
        </p:sp>
        <p:sp>
          <p:nvSpPr>
            <p:cNvPr id="1289" name="Google Shape;1289;p45"/>
            <p:cNvSpPr/>
            <p:nvPr/>
          </p:nvSpPr>
          <p:spPr>
            <a:xfrm rot="2901792">
              <a:off x="5328766" y="11970816"/>
              <a:ext cx="1538085" cy="1538085"/>
            </a:xfrm>
            <a:prstGeom prst="flowChartConnector">
              <a:avLst/>
            </a:prstGeom>
            <a:solidFill>
              <a:srgbClr val="538CD5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800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2.</a:t>
              </a:r>
              <a:endParaRPr/>
            </a:p>
          </p:txBody>
        </p:sp>
      </p:grpSp>
      <p:sp>
        <p:nvSpPr>
          <p:cNvPr id="1290" name="Google Shape;1290;p45"/>
          <p:cNvSpPr/>
          <p:nvPr/>
        </p:nvSpPr>
        <p:spPr>
          <a:xfrm>
            <a:off x="9780382" y="1967317"/>
            <a:ext cx="8235364" cy="3178802"/>
          </a:xfrm>
          <a:prstGeom prst="roundRect">
            <a:avLst>
              <a:gd fmla="val 16667" name="adj"/>
            </a:avLst>
          </a:prstGeom>
          <a:solidFill>
            <a:schemeClr val="accent1"/>
          </a:solidFill>
          <a:ln>
            <a:noFill/>
          </a:ln>
          <a:effectLst>
            <a:outerShdw blurRad="152400" sx="102000" rotWithShape="0" algn="ctr" sy="1020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Object Tracking</a:t>
            </a:r>
            <a:endParaRPr/>
          </a:p>
          <a:p>
            <a:pPr indent="-342900" lvl="0" marL="3429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Char char="•"/>
            </a:pPr>
            <a:r>
              <a:rPr lang="en-US" sz="2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Center-based tracking</a:t>
            </a:r>
            <a:endParaRPr/>
          </a:p>
          <a:p>
            <a:pPr indent="-342900" lvl="1" marL="8001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Char char="•"/>
            </a:pPr>
            <a:r>
              <a:rPr b="0" i="0" lang="en-US" sz="2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Returns best matching object to avoid multiple detections of the same object</a:t>
            </a:r>
            <a:endParaRPr/>
          </a:p>
        </p:txBody>
      </p:sp>
      <p:sp>
        <p:nvSpPr>
          <p:cNvPr id="1291" name="Google Shape;1291;p45"/>
          <p:cNvSpPr/>
          <p:nvPr/>
        </p:nvSpPr>
        <p:spPr>
          <a:xfrm>
            <a:off x="9764058" y="6391450"/>
            <a:ext cx="8235364" cy="2357172"/>
          </a:xfrm>
          <a:prstGeom prst="roundRect">
            <a:avLst>
              <a:gd fmla="val 16667" name="adj"/>
            </a:avLst>
          </a:prstGeom>
          <a:solidFill>
            <a:schemeClr val="accent1"/>
          </a:solidFill>
          <a:ln>
            <a:noFill/>
          </a:ln>
          <a:effectLst>
            <a:outerShdw blurRad="152400" sx="102000" rotWithShape="0" algn="ctr" sy="1020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Occlusion Handling</a:t>
            </a:r>
            <a:endParaRPr/>
          </a:p>
          <a:p>
            <a:pPr indent="-342900" lvl="0" marL="3429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Char char="•"/>
            </a:pPr>
            <a:r>
              <a:rPr lang="en-US" sz="2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Target memory</a:t>
            </a:r>
            <a:endParaRPr/>
          </a:p>
          <a:p>
            <a:pPr indent="-342900" lvl="0" marL="342900" marR="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Char char="•"/>
            </a:pPr>
            <a:r>
              <a:rPr lang="en-US" sz="2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Timeout-based recovery</a:t>
            </a:r>
            <a:endParaRPr/>
          </a:p>
        </p:txBody>
      </p:sp>
      <p:sp>
        <p:nvSpPr>
          <p:cNvPr id="1292" name="Google Shape;1292;p45"/>
          <p:cNvSpPr/>
          <p:nvPr/>
        </p:nvSpPr>
        <p:spPr>
          <a:xfrm>
            <a:off x="9064168" y="6274996"/>
            <a:ext cx="962044" cy="962044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outerShdw blurRad="152400" sx="102000" rotWithShape="0" algn="ctr" sy="1020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4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b.</a:t>
            </a:r>
            <a:endParaRPr/>
          </a:p>
        </p:txBody>
      </p:sp>
      <p:sp>
        <p:nvSpPr>
          <p:cNvPr id="1293" name="Google Shape;1293;p45"/>
          <p:cNvSpPr txBox="1"/>
          <p:nvPr/>
        </p:nvSpPr>
        <p:spPr>
          <a:xfrm>
            <a:off x="7924800" y="308009"/>
            <a:ext cx="11313333" cy="67710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4400">
                <a:solidFill>
                  <a:schemeClr val="dk1"/>
                </a:solidFill>
                <a:latin typeface="Arial Black"/>
                <a:ea typeface="Arial Black"/>
                <a:cs typeface="Arial Black"/>
                <a:sym typeface="Arial Black"/>
              </a:rPr>
              <a:t>DETECTION OPTIMIZATIONS</a:t>
            </a:r>
            <a:endParaRPr/>
          </a:p>
        </p:txBody>
      </p:sp>
      <p:sp>
        <p:nvSpPr>
          <p:cNvPr id="1294" name="Google Shape;1294;p45"/>
          <p:cNvSpPr/>
          <p:nvPr/>
        </p:nvSpPr>
        <p:spPr>
          <a:xfrm>
            <a:off x="9552427" y="1467721"/>
            <a:ext cx="960120" cy="960120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outerShdw blurRad="152400" sx="102000" rotWithShape="0" algn="ctr" sy="1020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4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a.</a:t>
            </a:r>
            <a:endParaRPr/>
          </a:p>
        </p:txBody>
      </p:sp>
      <p:sp>
        <p:nvSpPr>
          <p:cNvPr id="1295" name="Google Shape;1295;p45"/>
          <p:cNvSpPr/>
          <p:nvPr/>
        </p:nvSpPr>
        <p:spPr>
          <a:xfrm rot="2273145">
            <a:off x="2678782" y="-120162"/>
            <a:ext cx="535566" cy="535566"/>
          </a:xfrm>
          <a:prstGeom prst="flowChartConnector">
            <a:avLst/>
          </a:prstGeom>
          <a:solidFill>
            <a:srgbClr val="538CD5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96" name="Google Shape;1296;p45"/>
          <p:cNvSpPr/>
          <p:nvPr/>
        </p:nvSpPr>
        <p:spPr>
          <a:xfrm rot="-7338601">
            <a:off x="586426" y="-294586"/>
            <a:ext cx="1538085" cy="1538085"/>
          </a:xfrm>
          <a:prstGeom prst="flowChartConnector">
            <a:avLst/>
          </a:prstGeom>
          <a:solidFill>
            <a:srgbClr val="538CD5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01" name="Shape 13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2" name="Google Shape;1302;p46"/>
          <p:cNvSpPr/>
          <p:nvPr/>
        </p:nvSpPr>
        <p:spPr>
          <a:xfrm rot="-7338601">
            <a:off x="869765" y="2719395"/>
            <a:ext cx="5467716" cy="5467716"/>
          </a:xfrm>
          <a:prstGeom prst="flowChartConnector">
            <a:avLst/>
          </a:prstGeom>
          <a:solidFill>
            <a:srgbClr val="538CD5"/>
          </a:solidFill>
          <a:ln>
            <a:noFill/>
          </a:ln>
          <a:effectLst>
            <a:outerShdw blurRad="63500" sx="102000" rotWithShape="0" algn="ctr" sy="1020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03" name="Google Shape;1303;p46"/>
          <p:cNvSpPr/>
          <p:nvPr/>
        </p:nvSpPr>
        <p:spPr>
          <a:xfrm rot="2273145">
            <a:off x="-2034914" y="11292069"/>
            <a:ext cx="535566" cy="535566"/>
          </a:xfrm>
          <a:prstGeom prst="flowChartConnector">
            <a:avLst/>
          </a:prstGeom>
          <a:solidFill>
            <a:srgbClr val="538CD5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04" name="Google Shape;1304;p46"/>
          <p:cNvSpPr/>
          <p:nvPr/>
        </p:nvSpPr>
        <p:spPr>
          <a:xfrm rot="207003">
            <a:off x="-14136561" y="-3508774"/>
            <a:ext cx="38967508" cy="4923692"/>
          </a:xfrm>
          <a:custGeom>
            <a:rect b="b" l="l" r="r" t="t"/>
            <a:pathLst>
              <a:path extrusionOk="0" h="4923692" w="38967508">
                <a:moveTo>
                  <a:pt x="0" y="0"/>
                </a:moveTo>
                <a:cubicBezTo>
                  <a:pt x="345831" y="1699846"/>
                  <a:pt x="691662" y="3399692"/>
                  <a:pt x="2039816" y="3587261"/>
                </a:cubicBezTo>
                <a:cubicBezTo>
                  <a:pt x="3387970" y="3774830"/>
                  <a:pt x="6060831" y="996461"/>
                  <a:pt x="8088923" y="1125415"/>
                </a:cubicBezTo>
                <a:cubicBezTo>
                  <a:pt x="10117015" y="1254369"/>
                  <a:pt x="11922370" y="4443045"/>
                  <a:pt x="14208370" y="4360984"/>
                </a:cubicBezTo>
                <a:cubicBezTo>
                  <a:pt x="16494370" y="4278923"/>
                  <a:pt x="19518923" y="691661"/>
                  <a:pt x="21804923" y="633046"/>
                </a:cubicBezTo>
                <a:cubicBezTo>
                  <a:pt x="24090923" y="574431"/>
                  <a:pt x="25896278" y="3974123"/>
                  <a:pt x="27924370" y="4009292"/>
                </a:cubicBezTo>
                <a:cubicBezTo>
                  <a:pt x="29952462" y="4044461"/>
                  <a:pt x="32132954" y="691661"/>
                  <a:pt x="33973477" y="844061"/>
                </a:cubicBezTo>
                <a:cubicBezTo>
                  <a:pt x="35814000" y="996461"/>
                  <a:pt x="37701416" y="4595446"/>
                  <a:pt x="38967508" y="4923692"/>
                </a:cubicBezTo>
              </a:path>
            </a:pathLst>
          </a:custGeom>
          <a:noFill/>
          <a:ln cap="flat" cmpd="sng" w="25400">
            <a:solidFill>
              <a:srgbClr val="395E8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05" name="Google Shape;1305;p46"/>
          <p:cNvSpPr/>
          <p:nvPr/>
        </p:nvSpPr>
        <p:spPr>
          <a:xfrm rot="6990134">
            <a:off x="-10051446" y="9591396"/>
            <a:ext cx="3286873" cy="3286873"/>
          </a:xfrm>
          <a:prstGeom prst="flowChartConnector">
            <a:avLst/>
          </a:prstGeom>
          <a:solidFill>
            <a:srgbClr val="538CD5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06" name="Google Shape;1306;p46"/>
          <p:cNvSpPr/>
          <p:nvPr/>
        </p:nvSpPr>
        <p:spPr>
          <a:xfrm rot="6990134">
            <a:off x="-6972957" y="8697345"/>
            <a:ext cx="1538085" cy="1538085"/>
          </a:xfrm>
          <a:prstGeom prst="flowChartConnector">
            <a:avLst/>
          </a:prstGeom>
          <a:solidFill>
            <a:srgbClr val="538CD5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07" name="Google Shape;1307;p46"/>
          <p:cNvSpPr/>
          <p:nvPr/>
        </p:nvSpPr>
        <p:spPr>
          <a:xfrm rot="2273145">
            <a:off x="-8795734" y="8898438"/>
            <a:ext cx="535566" cy="535566"/>
          </a:xfrm>
          <a:prstGeom prst="flowChartConnector">
            <a:avLst/>
          </a:prstGeom>
          <a:solidFill>
            <a:srgbClr val="538CD5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08" name="Google Shape;1308;p46"/>
          <p:cNvSpPr/>
          <p:nvPr/>
        </p:nvSpPr>
        <p:spPr>
          <a:xfrm rot="6990134">
            <a:off x="-4399398" y="9968839"/>
            <a:ext cx="1538085" cy="1538085"/>
          </a:xfrm>
          <a:prstGeom prst="flowChartConnector">
            <a:avLst/>
          </a:prstGeom>
          <a:solidFill>
            <a:srgbClr val="538CD5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09" name="Google Shape;1309;p46"/>
          <p:cNvSpPr/>
          <p:nvPr/>
        </p:nvSpPr>
        <p:spPr>
          <a:xfrm rot="2273145">
            <a:off x="-4887380" y="9352726"/>
            <a:ext cx="535566" cy="535566"/>
          </a:xfrm>
          <a:prstGeom prst="flowChartConnector">
            <a:avLst/>
          </a:prstGeom>
          <a:solidFill>
            <a:srgbClr val="538CD5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10" name="Google Shape;1310;p46"/>
          <p:cNvSpPr/>
          <p:nvPr/>
        </p:nvSpPr>
        <p:spPr>
          <a:xfrm rot="6990134">
            <a:off x="43134" y="9953569"/>
            <a:ext cx="3286873" cy="3286873"/>
          </a:xfrm>
          <a:prstGeom prst="flowChartConnector">
            <a:avLst/>
          </a:prstGeom>
          <a:solidFill>
            <a:srgbClr val="538CD5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11" name="Google Shape;1311;p46"/>
          <p:cNvSpPr/>
          <p:nvPr/>
        </p:nvSpPr>
        <p:spPr>
          <a:xfrm rot="2273145">
            <a:off x="444156" y="9266540"/>
            <a:ext cx="535566" cy="535566"/>
          </a:xfrm>
          <a:prstGeom prst="flowChartConnector">
            <a:avLst/>
          </a:prstGeom>
          <a:solidFill>
            <a:srgbClr val="538CD5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12" name="Google Shape;1312;p46"/>
          <p:cNvSpPr/>
          <p:nvPr/>
        </p:nvSpPr>
        <p:spPr>
          <a:xfrm rot="6990134">
            <a:off x="3380665" y="9407620"/>
            <a:ext cx="1538085" cy="1538085"/>
          </a:xfrm>
          <a:prstGeom prst="flowChartConnector">
            <a:avLst/>
          </a:prstGeom>
          <a:solidFill>
            <a:srgbClr val="538CD5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13" name="Google Shape;1313;p46"/>
          <p:cNvSpPr/>
          <p:nvPr/>
        </p:nvSpPr>
        <p:spPr>
          <a:xfrm rot="-4499071">
            <a:off x="10291074" y="9991838"/>
            <a:ext cx="3286873" cy="3286873"/>
          </a:xfrm>
          <a:prstGeom prst="flowChartConnector">
            <a:avLst/>
          </a:prstGeom>
          <a:solidFill>
            <a:srgbClr val="538CD5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14" name="Google Shape;1314;p46"/>
          <p:cNvSpPr/>
          <p:nvPr/>
        </p:nvSpPr>
        <p:spPr>
          <a:xfrm rot="-9216060">
            <a:off x="8670841" y="11569164"/>
            <a:ext cx="535566" cy="535566"/>
          </a:xfrm>
          <a:prstGeom prst="flowChartConnector">
            <a:avLst/>
          </a:prstGeom>
          <a:solidFill>
            <a:srgbClr val="538CD5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15" name="Google Shape;1315;p46"/>
          <p:cNvSpPr/>
          <p:nvPr/>
        </p:nvSpPr>
        <p:spPr>
          <a:xfrm rot="-4499071">
            <a:off x="9067056" y="9318246"/>
            <a:ext cx="1538085" cy="1538085"/>
          </a:xfrm>
          <a:prstGeom prst="flowChartConnector">
            <a:avLst/>
          </a:prstGeom>
          <a:solidFill>
            <a:srgbClr val="538CD5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16" name="Google Shape;1316;p46"/>
          <p:cNvSpPr/>
          <p:nvPr/>
        </p:nvSpPr>
        <p:spPr>
          <a:xfrm rot="2610624">
            <a:off x="17162735" y="10107087"/>
            <a:ext cx="535566" cy="535566"/>
          </a:xfrm>
          <a:prstGeom prst="flowChartConnector">
            <a:avLst/>
          </a:prstGeom>
          <a:solidFill>
            <a:srgbClr val="538CD5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17" name="Google Shape;1317;p46"/>
          <p:cNvSpPr/>
          <p:nvPr/>
        </p:nvSpPr>
        <p:spPr>
          <a:xfrm rot="7327613">
            <a:off x="15431466" y="9663359"/>
            <a:ext cx="1538085" cy="1538085"/>
          </a:xfrm>
          <a:prstGeom prst="flowChartConnector">
            <a:avLst/>
          </a:prstGeom>
          <a:solidFill>
            <a:srgbClr val="538CD5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18" name="Google Shape;1318;p46"/>
          <p:cNvSpPr txBox="1"/>
          <p:nvPr/>
        </p:nvSpPr>
        <p:spPr>
          <a:xfrm>
            <a:off x="1109436" y="3789283"/>
            <a:ext cx="4988373" cy="270843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4400">
                <a:solidFill>
                  <a:schemeClr val="lt1"/>
                </a:solidFill>
                <a:latin typeface="Arial Black"/>
                <a:ea typeface="Arial Black"/>
                <a:cs typeface="Arial Black"/>
                <a:sym typeface="Arial Black"/>
              </a:rPr>
              <a:t>ROBOT CONTROL SYSTEM OPTIMIZATIONS</a:t>
            </a:r>
            <a:endParaRPr b="1" sz="4400">
              <a:solidFill>
                <a:schemeClr val="dk1"/>
              </a:solidFill>
              <a:latin typeface="Arial Black"/>
              <a:ea typeface="Arial Black"/>
              <a:cs typeface="Arial Black"/>
              <a:sym typeface="Arial Black"/>
            </a:endParaRPr>
          </a:p>
        </p:txBody>
      </p:sp>
      <p:grpSp>
        <p:nvGrpSpPr>
          <p:cNvPr id="1319" name="Google Shape;1319;p46"/>
          <p:cNvGrpSpPr/>
          <p:nvPr/>
        </p:nvGrpSpPr>
        <p:grpSpPr>
          <a:xfrm rot="8046352">
            <a:off x="-13587972" y="-7361158"/>
            <a:ext cx="25881002" cy="25881002"/>
            <a:chOff x="-13563600" y="-7200899"/>
            <a:chExt cx="25881002" cy="25881002"/>
          </a:xfrm>
        </p:grpSpPr>
        <p:sp>
          <p:nvSpPr>
            <p:cNvPr id="1320" name="Google Shape;1320;p46"/>
            <p:cNvSpPr/>
            <p:nvPr/>
          </p:nvSpPr>
          <p:spPr>
            <a:xfrm rot="6990134">
              <a:off x="-10271911" y="-3909210"/>
              <a:ext cx="19297624" cy="19297624"/>
            </a:xfrm>
            <a:prstGeom prst="flowChartConnector">
              <a:avLst/>
            </a:prstGeom>
            <a:noFill/>
            <a:ln cap="flat" cmpd="sng" w="635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21" name="Google Shape;1321;p46"/>
            <p:cNvSpPr/>
            <p:nvPr/>
          </p:nvSpPr>
          <p:spPr>
            <a:xfrm>
              <a:off x="-1392141" y="-4644831"/>
              <a:ext cx="1538085" cy="1538085"/>
            </a:xfrm>
            <a:prstGeom prst="flowChartConnector">
              <a:avLst/>
            </a:prstGeom>
            <a:solidFill>
              <a:srgbClr val="538CD5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800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7.</a:t>
              </a:r>
              <a:endParaRPr/>
            </a:p>
          </p:txBody>
        </p:sp>
        <p:sp>
          <p:nvSpPr>
            <p:cNvPr id="1322" name="Google Shape;1322;p46"/>
            <p:cNvSpPr/>
            <p:nvPr/>
          </p:nvSpPr>
          <p:spPr>
            <a:xfrm>
              <a:off x="5328768" y="-1826819"/>
              <a:ext cx="1538085" cy="1538085"/>
            </a:xfrm>
            <a:prstGeom prst="flowChartConnector">
              <a:avLst/>
            </a:prstGeom>
            <a:solidFill>
              <a:srgbClr val="538CD5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800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8.</a:t>
              </a:r>
              <a:endParaRPr/>
            </a:p>
          </p:txBody>
        </p:sp>
        <p:sp>
          <p:nvSpPr>
            <p:cNvPr id="1323" name="Google Shape;1323;p46"/>
            <p:cNvSpPr/>
            <p:nvPr/>
          </p:nvSpPr>
          <p:spPr>
            <a:xfrm rot="-8046352">
              <a:off x="-8373834" y="-1695992"/>
              <a:ext cx="1538085" cy="1538085"/>
            </a:xfrm>
            <a:prstGeom prst="flowChartConnector">
              <a:avLst/>
            </a:prstGeom>
            <a:solidFill>
              <a:srgbClr val="538CD5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800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6.</a:t>
              </a:r>
              <a:endParaRPr/>
            </a:p>
          </p:txBody>
        </p:sp>
        <p:sp>
          <p:nvSpPr>
            <p:cNvPr id="1324" name="Google Shape;1324;p46"/>
            <p:cNvSpPr/>
            <p:nvPr/>
          </p:nvSpPr>
          <p:spPr>
            <a:xfrm>
              <a:off x="8198237" y="4970559"/>
              <a:ext cx="1538085" cy="1538085"/>
            </a:xfrm>
            <a:prstGeom prst="flowChartConnector">
              <a:avLst/>
            </a:prstGeom>
            <a:solidFill>
              <a:srgbClr val="538CD5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rmAutofit/>
            </a:bodyPr>
            <a:lstStyle/>
            <a:p>
              <a:pPr indent="0" lvl="0" marL="0" marR="0" rtl="0" algn="ctr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740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1.</a:t>
              </a:r>
              <a:endParaRPr/>
            </a:p>
          </p:txBody>
        </p:sp>
        <p:sp>
          <p:nvSpPr>
            <p:cNvPr id="1325" name="Google Shape;1325;p46"/>
            <p:cNvSpPr/>
            <p:nvPr/>
          </p:nvSpPr>
          <p:spPr>
            <a:xfrm rot="10596932">
              <a:off x="-10939041" y="4970559"/>
              <a:ext cx="1538085" cy="1538085"/>
            </a:xfrm>
            <a:prstGeom prst="flowChartConnector">
              <a:avLst/>
            </a:prstGeom>
            <a:solidFill>
              <a:srgbClr val="538CD5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800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5.</a:t>
              </a:r>
              <a:endParaRPr/>
            </a:p>
          </p:txBody>
        </p:sp>
        <p:sp>
          <p:nvSpPr>
            <p:cNvPr id="1326" name="Google Shape;1326;p46"/>
            <p:cNvSpPr/>
            <p:nvPr/>
          </p:nvSpPr>
          <p:spPr>
            <a:xfrm rot="8257207">
              <a:off x="-8500641" y="11612803"/>
              <a:ext cx="1538085" cy="1538085"/>
            </a:xfrm>
            <a:prstGeom prst="flowChartConnector">
              <a:avLst/>
            </a:prstGeom>
            <a:solidFill>
              <a:srgbClr val="538CD5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800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4.</a:t>
              </a:r>
              <a:endParaRPr/>
            </a:p>
          </p:txBody>
        </p:sp>
        <p:sp>
          <p:nvSpPr>
            <p:cNvPr id="1327" name="Google Shape;1327;p46"/>
            <p:cNvSpPr/>
            <p:nvPr/>
          </p:nvSpPr>
          <p:spPr>
            <a:xfrm rot="5400000">
              <a:off x="-1847739" y="14415373"/>
              <a:ext cx="1538085" cy="1538085"/>
            </a:xfrm>
            <a:prstGeom prst="flowChartConnector">
              <a:avLst/>
            </a:prstGeom>
            <a:solidFill>
              <a:srgbClr val="538CD5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800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3.</a:t>
              </a:r>
              <a:endParaRPr/>
            </a:p>
          </p:txBody>
        </p:sp>
        <p:sp>
          <p:nvSpPr>
            <p:cNvPr id="1328" name="Google Shape;1328;p46"/>
            <p:cNvSpPr/>
            <p:nvPr/>
          </p:nvSpPr>
          <p:spPr>
            <a:xfrm rot="2901792">
              <a:off x="5328766" y="11970816"/>
              <a:ext cx="1538085" cy="1538085"/>
            </a:xfrm>
            <a:prstGeom prst="flowChartConnector">
              <a:avLst/>
            </a:prstGeom>
            <a:solidFill>
              <a:srgbClr val="538CD5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800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2.</a:t>
              </a:r>
              <a:endParaRPr/>
            </a:p>
          </p:txBody>
        </p:sp>
      </p:grpSp>
      <p:sp>
        <p:nvSpPr>
          <p:cNvPr id="1329" name="Google Shape;1329;p46"/>
          <p:cNvSpPr/>
          <p:nvPr/>
        </p:nvSpPr>
        <p:spPr>
          <a:xfrm rot="6990134">
            <a:off x="19349500" y="8787276"/>
            <a:ext cx="3901210" cy="3901210"/>
          </a:xfrm>
          <a:prstGeom prst="flowChartConnector">
            <a:avLst/>
          </a:prstGeom>
          <a:solidFill>
            <a:srgbClr val="538CD5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30" name="Google Shape;1330;p46"/>
          <p:cNvSpPr/>
          <p:nvPr/>
        </p:nvSpPr>
        <p:spPr>
          <a:xfrm rot="6990134">
            <a:off x="23354814" y="8822909"/>
            <a:ext cx="2174403" cy="2174403"/>
          </a:xfrm>
          <a:prstGeom prst="flowChartConnector">
            <a:avLst/>
          </a:prstGeom>
          <a:solidFill>
            <a:srgbClr val="538CD5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31" name="Google Shape;1331;p46"/>
          <p:cNvSpPr/>
          <p:nvPr/>
        </p:nvSpPr>
        <p:spPr>
          <a:xfrm>
            <a:off x="9829933" y="1439566"/>
            <a:ext cx="8235364" cy="3401751"/>
          </a:xfrm>
          <a:prstGeom prst="roundRect">
            <a:avLst>
              <a:gd fmla="val 16667" name="adj"/>
            </a:avLst>
          </a:prstGeom>
          <a:solidFill>
            <a:schemeClr val="accent1"/>
          </a:solidFill>
          <a:ln>
            <a:noFill/>
          </a:ln>
          <a:effectLst>
            <a:outerShdw blurRad="152400" sx="102000" rotWithShape="0" algn="ctr" sy="1020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Recovery Mechanisms</a:t>
            </a:r>
            <a:endParaRPr/>
          </a:p>
          <a:p>
            <a:pPr indent="-342900" lvl="0" marL="3429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Char char="•"/>
            </a:pPr>
            <a:r>
              <a:rPr lang="en-US" sz="2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Overlap recovery</a:t>
            </a:r>
            <a:endParaRPr/>
          </a:p>
          <a:p>
            <a:pPr indent="-342900" lvl="0" marL="342900" marR="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Char char="•"/>
            </a:pPr>
            <a:r>
              <a:rPr lang="en-US" sz="2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Retry limits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chemeClr val="lt1"/>
                </a:solidFill>
                <a:latin typeface="Courier New"/>
                <a:ea typeface="Courier New"/>
                <a:cs typeface="Courier New"/>
                <a:sym typeface="Courier New"/>
              </a:rPr>
              <a:t>if overlap: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chemeClr val="lt1"/>
                </a:solidFill>
                <a:latin typeface="Courier New"/>
                <a:ea typeface="Courier New"/>
                <a:cs typeface="Courier New"/>
                <a:sym typeface="Courier New"/>
              </a:rPr>
              <a:t>	recover from overlap</a:t>
            </a:r>
            <a:endParaRPr/>
          </a:p>
        </p:txBody>
      </p:sp>
      <p:sp>
        <p:nvSpPr>
          <p:cNvPr id="1332" name="Google Shape;1332;p46"/>
          <p:cNvSpPr/>
          <p:nvPr/>
        </p:nvSpPr>
        <p:spPr>
          <a:xfrm>
            <a:off x="9767685" y="5632676"/>
            <a:ext cx="8235364" cy="4159023"/>
          </a:xfrm>
          <a:prstGeom prst="roundRect">
            <a:avLst>
              <a:gd fmla="val 16667" name="adj"/>
            </a:avLst>
          </a:prstGeom>
          <a:solidFill>
            <a:schemeClr val="accent1"/>
          </a:solidFill>
          <a:ln>
            <a:noFill/>
          </a:ln>
          <a:effectLst>
            <a:outerShdw blurRad="152400" sx="102000" rotWithShape="0" algn="ctr" sy="1020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Exception Management</a:t>
            </a:r>
            <a:endParaRPr/>
          </a:p>
          <a:p>
            <a:pPr indent="-342900" lvl="0" marL="3429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Char char="•"/>
            </a:pPr>
            <a:r>
              <a:rPr lang="en-US" sz="2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Comprehensive try-except</a:t>
            </a:r>
            <a:endParaRPr b="1" sz="24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Char char="•"/>
            </a:pPr>
            <a:r>
              <a:rPr lang="en-US" sz="2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Graceful degradation</a:t>
            </a:r>
            <a:endParaRPr/>
          </a:p>
          <a:p>
            <a:pPr indent="-190500" lvl="0" marL="3429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r>
              <a:t/>
            </a:r>
            <a:endParaRPr sz="24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chemeClr val="lt1"/>
                </a:solidFill>
                <a:latin typeface="Courier New"/>
                <a:ea typeface="Courier New"/>
                <a:cs typeface="Courier New"/>
                <a:sym typeface="Courier New"/>
              </a:rPr>
              <a:t>try: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chemeClr val="lt1"/>
                </a:solidFill>
                <a:latin typeface="Courier New"/>
                <a:ea typeface="Courier New"/>
                <a:cs typeface="Courier New"/>
                <a:sym typeface="Courier New"/>
              </a:rPr>
              <a:t>     # Processing logic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chemeClr val="lt1"/>
                </a:solidFill>
                <a:latin typeface="Courier New"/>
                <a:ea typeface="Courier New"/>
                <a:cs typeface="Courier New"/>
                <a:sym typeface="Courier New"/>
              </a:rPr>
              <a:t>except Exception as e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chemeClr val="lt1"/>
                </a:solidFill>
                <a:latin typeface="Courier New"/>
                <a:ea typeface="Courier New"/>
                <a:cs typeface="Courier New"/>
                <a:sym typeface="Courier New"/>
              </a:rPr>
              <a:t>     logger.error(f"Error during operation: {e}")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chemeClr val="lt1"/>
                </a:solidFill>
                <a:latin typeface="Courier New"/>
                <a:ea typeface="Courier New"/>
                <a:cs typeface="Courier New"/>
                <a:sym typeface="Courier New"/>
              </a:rPr>
              <a:t>     robot.stop()</a:t>
            </a:r>
            <a:endParaRPr/>
          </a:p>
        </p:txBody>
      </p:sp>
      <p:sp>
        <p:nvSpPr>
          <p:cNvPr id="1333" name="Google Shape;1333;p46"/>
          <p:cNvSpPr/>
          <p:nvPr/>
        </p:nvSpPr>
        <p:spPr>
          <a:xfrm>
            <a:off x="9037423" y="5885541"/>
            <a:ext cx="962044" cy="962044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outerShdw blurRad="152400" sx="102000" rotWithShape="0" algn="ctr" sy="1020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4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b.</a:t>
            </a:r>
            <a:endParaRPr/>
          </a:p>
        </p:txBody>
      </p:sp>
      <p:sp>
        <p:nvSpPr>
          <p:cNvPr id="1334" name="Google Shape;1334;p46"/>
          <p:cNvSpPr/>
          <p:nvPr/>
        </p:nvSpPr>
        <p:spPr>
          <a:xfrm>
            <a:off x="9926520" y="7157923"/>
            <a:ext cx="7872451" cy="2481156"/>
          </a:xfrm>
          <a:prstGeom prst="roundRect">
            <a:avLst>
              <a:gd fmla="val 16667" name="adj"/>
            </a:avLst>
          </a:prstGeom>
          <a:solidFill>
            <a:schemeClr val="lt1">
              <a:alpha val="14901"/>
            </a:scheme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35" name="Google Shape;1335;p46"/>
          <p:cNvSpPr txBox="1"/>
          <p:nvPr/>
        </p:nvSpPr>
        <p:spPr>
          <a:xfrm>
            <a:off x="8290947" y="202168"/>
            <a:ext cx="11313333" cy="67710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4400">
                <a:solidFill>
                  <a:schemeClr val="dk1"/>
                </a:solidFill>
                <a:latin typeface="Arial Black"/>
                <a:ea typeface="Arial Black"/>
                <a:cs typeface="Arial Black"/>
                <a:sym typeface="Arial Black"/>
              </a:rPr>
              <a:t>ERROR HANDLING</a:t>
            </a:r>
            <a:endParaRPr/>
          </a:p>
        </p:txBody>
      </p:sp>
      <p:sp>
        <p:nvSpPr>
          <p:cNvPr id="1336" name="Google Shape;1336;p46"/>
          <p:cNvSpPr/>
          <p:nvPr/>
        </p:nvSpPr>
        <p:spPr>
          <a:xfrm>
            <a:off x="9274551" y="990857"/>
            <a:ext cx="960120" cy="960120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outerShdw blurRad="152400" sx="102000" rotWithShape="0" algn="ctr" sy="1020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4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a.</a:t>
            </a:r>
            <a:endParaRPr/>
          </a:p>
        </p:txBody>
      </p:sp>
      <p:sp>
        <p:nvSpPr>
          <p:cNvPr id="1337" name="Google Shape;1337;p46"/>
          <p:cNvSpPr/>
          <p:nvPr/>
        </p:nvSpPr>
        <p:spPr>
          <a:xfrm rot="2273145">
            <a:off x="-352" y="-86261"/>
            <a:ext cx="535566" cy="535566"/>
          </a:xfrm>
          <a:prstGeom prst="flowChartConnector">
            <a:avLst/>
          </a:prstGeom>
          <a:solidFill>
            <a:srgbClr val="538CD5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38" name="Google Shape;1338;p46"/>
          <p:cNvSpPr/>
          <p:nvPr/>
        </p:nvSpPr>
        <p:spPr>
          <a:xfrm rot="-7338601">
            <a:off x="-177748" y="668871"/>
            <a:ext cx="1538085" cy="1538085"/>
          </a:xfrm>
          <a:prstGeom prst="flowChartConnector">
            <a:avLst/>
          </a:prstGeom>
          <a:solidFill>
            <a:srgbClr val="538CD5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39" name="Google Shape;1339;p46"/>
          <p:cNvSpPr/>
          <p:nvPr/>
        </p:nvSpPr>
        <p:spPr>
          <a:xfrm>
            <a:off x="10013981" y="3683955"/>
            <a:ext cx="4756621" cy="832244"/>
          </a:xfrm>
          <a:prstGeom prst="roundRect">
            <a:avLst>
              <a:gd fmla="val 16667" name="adj"/>
            </a:avLst>
          </a:prstGeom>
          <a:solidFill>
            <a:schemeClr val="lt1">
              <a:alpha val="14901"/>
            </a:scheme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44" name="Shape 13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5" name="Google Shape;1345;p47"/>
          <p:cNvSpPr/>
          <p:nvPr/>
        </p:nvSpPr>
        <p:spPr>
          <a:xfrm rot="-7338601">
            <a:off x="869765" y="2719395"/>
            <a:ext cx="5467716" cy="5467716"/>
          </a:xfrm>
          <a:prstGeom prst="flowChartConnector">
            <a:avLst/>
          </a:prstGeom>
          <a:solidFill>
            <a:srgbClr val="538CD5"/>
          </a:solidFill>
          <a:ln>
            <a:noFill/>
          </a:ln>
          <a:effectLst>
            <a:outerShdw blurRad="63500" sx="102000" rotWithShape="0" algn="ctr" sy="1020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46" name="Google Shape;1346;p47"/>
          <p:cNvSpPr/>
          <p:nvPr/>
        </p:nvSpPr>
        <p:spPr>
          <a:xfrm rot="2273145">
            <a:off x="-2034914" y="11292069"/>
            <a:ext cx="535566" cy="535566"/>
          </a:xfrm>
          <a:prstGeom prst="flowChartConnector">
            <a:avLst/>
          </a:prstGeom>
          <a:solidFill>
            <a:srgbClr val="538CD5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47" name="Google Shape;1347;p47"/>
          <p:cNvSpPr/>
          <p:nvPr/>
        </p:nvSpPr>
        <p:spPr>
          <a:xfrm rot="207003">
            <a:off x="-21810243" y="-3379659"/>
            <a:ext cx="43873395" cy="4923692"/>
          </a:xfrm>
          <a:custGeom>
            <a:rect b="b" l="l" r="r" t="t"/>
            <a:pathLst>
              <a:path extrusionOk="0" h="4923692" w="38967508">
                <a:moveTo>
                  <a:pt x="0" y="0"/>
                </a:moveTo>
                <a:cubicBezTo>
                  <a:pt x="345831" y="1699846"/>
                  <a:pt x="691662" y="3399692"/>
                  <a:pt x="2039816" y="3587261"/>
                </a:cubicBezTo>
                <a:cubicBezTo>
                  <a:pt x="3387970" y="3774830"/>
                  <a:pt x="6060831" y="996461"/>
                  <a:pt x="8088923" y="1125415"/>
                </a:cubicBezTo>
                <a:cubicBezTo>
                  <a:pt x="10117015" y="1254369"/>
                  <a:pt x="11922370" y="4443045"/>
                  <a:pt x="14208370" y="4360984"/>
                </a:cubicBezTo>
                <a:cubicBezTo>
                  <a:pt x="16494370" y="4278923"/>
                  <a:pt x="19518923" y="691661"/>
                  <a:pt x="21804923" y="633046"/>
                </a:cubicBezTo>
                <a:cubicBezTo>
                  <a:pt x="24090923" y="574431"/>
                  <a:pt x="25896278" y="3974123"/>
                  <a:pt x="27924370" y="4009292"/>
                </a:cubicBezTo>
                <a:cubicBezTo>
                  <a:pt x="29952462" y="4044461"/>
                  <a:pt x="32132954" y="691661"/>
                  <a:pt x="33973477" y="844061"/>
                </a:cubicBezTo>
                <a:cubicBezTo>
                  <a:pt x="35814000" y="996461"/>
                  <a:pt x="37701416" y="4595446"/>
                  <a:pt x="38967508" y="4923692"/>
                </a:cubicBezTo>
              </a:path>
            </a:pathLst>
          </a:custGeom>
          <a:noFill/>
          <a:ln cap="flat" cmpd="sng" w="25400">
            <a:solidFill>
              <a:srgbClr val="395E8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48" name="Google Shape;1348;p47"/>
          <p:cNvSpPr/>
          <p:nvPr/>
        </p:nvSpPr>
        <p:spPr>
          <a:xfrm rot="6990134">
            <a:off x="-10051446" y="9591396"/>
            <a:ext cx="3286873" cy="3286873"/>
          </a:xfrm>
          <a:prstGeom prst="flowChartConnector">
            <a:avLst/>
          </a:prstGeom>
          <a:solidFill>
            <a:srgbClr val="538CD5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49" name="Google Shape;1349;p47"/>
          <p:cNvSpPr/>
          <p:nvPr/>
        </p:nvSpPr>
        <p:spPr>
          <a:xfrm rot="6990134">
            <a:off x="-6972957" y="8697345"/>
            <a:ext cx="1538085" cy="1538085"/>
          </a:xfrm>
          <a:prstGeom prst="flowChartConnector">
            <a:avLst/>
          </a:prstGeom>
          <a:solidFill>
            <a:srgbClr val="538CD5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50" name="Google Shape;1350;p47"/>
          <p:cNvSpPr/>
          <p:nvPr/>
        </p:nvSpPr>
        <p:spPr>
          <a:xfrm rot="2273145">
            <a:off x="-8795734" y="8898438"/>
            <a:ext cx="535566" cy="535566"/>
          </a:xfrm>
          <a:prstGeom prst="flowChartConnector">
            <a:avLst/>
          </a:prstGeom>
          <a:solidFill>
            <a:srgbClr val="538CD5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51" name="Google Shape;1351;p47"/>
          <p:cNvSpPr/>
          <p:nvPr/>
        </p:nvSpPr>
        <p:spPr>
          <a:xfrm rot="6990134">
            <a:off x="-4399398" y="9968839"/>
            <a:ext cx="1538085" cy="1538085"/>
          </a:xfrm>
          <a:prstGeom prst="flowChartConnector">
            <a:avLst/>
          </a:prstGeom>
          <a:solidFill>
            <a:srgbClr val="538CD5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52" name="Google Shape;1352;p47"/>
          <p:cNvSpPr/>
          <p:nvPr/>
        </p:nvSpPr>
        <p:spPr>
          <a:xfrm rot="2273145">
            <a:off x="-4887380" y="9352726"/>
            <a:ext cx="535566" cy="535566"/>
          </a:xfrm>
          <a:prstGeom prst="flowChartConnector">
            <a:avLst/>
          </a:prstGeom>
          <a:solidFill>
            <a:srgbClr val="538CD5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53" name="Google Shape;1353;p47"/>
          <p:cNvSpPr/>
          <p:nvPr/>
        </p:nvSpPr>
        <p:spPr>
          <a:xfrm rot="6990134">
            <a:off x="-5519466" y="9953569"/>
            <a:ext cx="3286873" cy="3286873"/>
          </a:xfrm>
          <a:prstGeom prst="flowChartConnector">
            <a:avLst/>
          </a:prstGeom>
          <a:solidFill>
            <a:srgbClr val="538CD5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54" name="Google Shape;1354;p47"/>
          <p:cNvSpPr/>
          <p:nvPr/>
        </p:nvSpPr>
        <p:spPr>
          <a:xfrm rot="2273145">
            <a:off x="-5118444" y="9266540"/>
            <a:ext cx="535566" cy="535566"/>
          </a:xfrm>
          <a:prstGeom prst="flowChartConnector">
            <a:avLst/>
          </a:prstGeom>
          <a:solidFill>
            <a:srgbClr val="538CD5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55" name="Google Shape;1355;p47"/>
          <p:cNvSpPr/>
          <p:nvPr/>
        </p:nvSpPr>
        <p:spPr>
          <a:xfrm rot="6990134">
            <a:off x="-2181935" y="9407620"/>
            <a:ext cx="1538085" cy="1538085"/>
          </a:xfrm>
          <a:prstGeom prst="flowChartConnector">
            <a:avLst/>
          </a:prstGeom>
          <a:solidFill>
            <a:srgbClr val="538CD5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56" name="Google Shape;1356;p47"/>
          <p:cNvSpPr/>
          <p:nvPr/>
        </p:nvSpPr>
        <p:spPr>
          <a:xfrm rot="-4499071">
            <a:off x="3442398" y="9916415"/>
            <a:ext cx="3286873" cy="3286873"/>
          </a:xfrm>
          <a:prstGeom prst="flowChartConnector">
            <a:avLst/>
          </a:prstGeom>
          <a:solidFill>
            <a:srgbClr val="538CD5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57" name="Google Shape;1357;p47"/>
          <p:cNvSpPr/>
          <p:nvPr/>
        </p:nvSpPr>
        <p:spPr>
          <a:xfrm rot="-9216060">
            <a:off x="22607962" y="10193977"/>
            <a:ext cx="535566" cy="535566"/>
          </a:xfrm>
          <a:prstGeom prst="flowChartConnector">
            <a:avLst/>
          </a:prstGeom>
          <a:solidFill>
            <a:srgbClr val="538CD5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58" name="Google Shape;1358;p47"/>
          <p:cNvSpPr/>
          <p:nvPr/>
        </p:nvSpPr>
        <p:spPr>
          <a:xfrm rot="-4499071">
            <a:off x="2382786" y="9318246"/>
            <a:ext cx="1538085" cy="1538085"/>
          </a:xfrm>
          <a:prstGeom prst="flowChartConnector">
            <a:avLst/>
          </a:prstGeom>
          <a:solidFill>
            <a:srgbClr val="538CD5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59" name="Google Shape;1359;p47"/>
          <p:cNvSpPr/>
          <p:nvPr/>
        </p:nvSpPr>
        <p:spPr>
          <a:xfrm rot="2610624">
            <a:off x="8492792" y="9649540"/>
            <a:ext cx="535566" cy="535566"/>
          </a:xfrm>
          <a:prstGeom prst="flowChartConnector">
            <a:avLst/>
          </a:prstGeom>
          <a:solidFill>
            <a:srgbClr val="538CD5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60" name="Google Shape;1360;p47"/>
          <p:cNvSpPr/>
          <p:nvPr/>
        </p:nvSpPr>
        <p:spPr>
          <a:xfrm rot="7327613">
            <a:off x="9126149" y="9663360"/>
            <a:ext cx="1538085" cy="1538085"/>
          </a:xfrm>
          <a:prstGeom prst="flowChartConnector">
            <a:avLst/>
          </a:prstGeom>
          <a:solidFill>
            <a:srgbClr val="538CD5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61" name="Google Shape;1361;p47"/>
          <p:cNvSpPr txBox="1"/>
          <p:nvPr/>
        </p:nvSpPr>
        <p:spPr>
          <a:xfrm>
            <a:off x="1109436" y="3789283"/>
            <a:ext cx="4988373" cy="270843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4400">
                <a:solidFill>
                  <a:schemeClr val="lt1"/>
                </a:solidFill>
                <a:latin typeface="Arial Black"/>
                <a:ea typeface="Arial Black"/>
                <a:cs typeface="Arial Black"/>
                <a:sym typeface="Arial Black"/>
              </a:rPr>
              <a:t>ROBOT CONTROL SYSTEM OPTIMIZATIONS</a:t>
            </a:r>
            <a:endParaRPr b="1" sz="4400">
              <a:solidFill>
                <a:schemeClr val="dk1"/>
              </a:solidFill>
              <a:latin typeface="Arial Black"/>
              <a:ea typeface="Arial Black"/>
              <a:cs typeface="Arial Black"/>
              <a:sym typeface="Arial Black"/>
            </a:endParaRPr>
          </a:p>
        </p:txBody>
      </p:sp>
      <p:grpSp>
        <p:nvGrpSpPr>
          <p:cNvPr id="1362" name="Google Shape;1362;p47"/>
          <p:cNvGrpSpPr/>
          <p:nvPr/>
        </p:nvGrpSpPr>
        <p:grpSpPr>
          <a:xfrm rot="5400000">
            <a:off x="-13627149" y="-7307928"/>
            <a:ext cx="25881002" cy="25881002"/>
            <a:chOff x="-13563600" y="-7200899"/>
            <a:chExt cx="25881002" cy="25881002"/>
          </a:xfrm>
        </p:grpSpPr>
        <p:sp>
          <p:nvSpPr>
            <p:cNvPr id="1363" name="Google Shape;1363;p47"/>
            <p:cNvSpPr/>
            <p:nvPr/>
          </p:nvSpPr>
          <p:spPr>
            <a:xfrm rot="6990134">
              <a:off x="-10271911" y="-3909210"/>
              <a:ext cx="19297624" cy="19297624"/>
            </a:xfrm>
            <a:prstGeom prst="flowChartConnector">
              <a:avLst/>
            </a:prstGeom>
            <a:noFill/>
            <a:ln cap="flat" cmpd="sng" w="635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64" name="Google Shape;1364;p47"/>
            <p:cNvSpPr/>
            <p:nvPr/>
          </p:nvSpPr>
          <p:spPr>
            <a:xfrm rot="-5400000">
              <a:off x="-1392141" y="-4644831"/>
              <a:ext cx="1538085" cy="1538085"/>
            </a:xfrm>
            <a:prstGeom prst="flowChartConnector">
              <a:avLst/>
            </a:prstGeom>
            <a:solidFill>
              <a:srgbClr val="538CD5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800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7.</a:t>
              </a:r>
              <a:endParaRPr/>
            </a:p>
          </p:txBody>
        </p:sp>
        <p:sp>
          <p:nvSpPr>
            <p:cNvPr id="1365" name="Google Shape;1365;p47"/>
            <p:cNvSpPr/>
            <p:nvPr/>
          </p:nvSpPr>
          <p:spPr>
            <a:xfrm>
              <a:off x="5328768" y="-1826819"/>
              <a:ext cx="1538085" cy="1538085"/>
            </a:xfrm>
            <a:prstGeom prst="flowChartConnector">
              <a:avLst/>
            </a:prstGeom>
            <a:solidFill>
              <a:srgbClr val="538CD5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800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8.</a:t>
              </a:r>
              <a:endParaRPr/>
            </a:p>
          </p:txBody>
        </p:sp>
        <p:sp>
          <p:nvSpPr>
            <p:cNvPr id="1366" name="Google Shape;1366;p47"/>
            <p:cNvSpPr/>
            <p:nvPr/>
          </p:nvSpPr>
          <p:spPr>
            <a:xfrm rot="-8046352">
              <a:off x="-8500641" y="-1826821"/>
              <a:ext cx="1538085" cy="1538085"/>
            </a:xfrm>
            <a:prstGeom prst="flowChartConnector">
              <a:avLst/>
            </a:prstGeom>
            <a:solidFill>
              <a:srgbClr val="538CD5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800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6.</a:t>
              </a:r>
              <a:endParaRPr/>
            </a:p>
          </p:txBody>
        </p:sp>
        <p:sp>
          <p:nvSpPr>
            <p:cNvPr id="1367" name="Google Shape;1367;p47"/>
            <p:cNvSpPr/>
            <p:nvPr/>
          </p:nvSpPr>
          <p:spPr>
            <a:xfrm>
              <a:off x="8198237" y="4970559"/>
              <a:ext cx="1538085" cy="1538085"/>
            </a:xfrm>
            <a:prstGeom prst="flowChartConnector">
              <a:avLst/>
            </a:prstGeom>
            <a:solidFill>
              <a:srgbClr val="538CD5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rmAutofit/>
            </a:bodyPr>
            <a:lstStyle/>
            <a:p>
              <a:pPr indent="0" lvl="0" marL="0" marR="0" rtl="0" algn="ctr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740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1.</a:t>
              </a:r>
              <a:endParaRPr/>
            </a:p>
          </p:txBody>
        </p:sp>
        <p:sp>
          <p:nvSpPr>
            <p:cNvPr id="1368" name="Google Shape;1368;p47"/>
            <p:cNvSpPr/>
            <p:nvPr/>
          </p:nvSpPr>
          <p:spPr>
            <a:xfrm rot="10596932">
              <a:off x="-10939041" y="4970559"/>
              <a:ext cx="1538085" cy="1538085"/>
            </a:xfrm>
            <a:prstGeom prst="flowChartConnector">
              <a:avLst/>
            </a:prstGeom>
            <a:solidFill>
              <a:srgbClr val="538CD5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800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5.</a:t>
              </a:r>
              <a:endParaRPr/>
            </a:p>
          </p:txBody>
        </p:sp>
        <p:sp>
          <p:nvSpPr>
            <p:cNvPr id="1369" name="Google Shape;1369;p47"/>
            <p:cNvSpPr/>
            <p:nvPr/>
          </p:nvSpPr>
          <p:spPr>
            <a:xfrm rot="8257207">
              <a:off x="-8500641" y="11612803"/>
              <a:ext cx="1538085" cy="1538085"/>
            </a:xfrm>
            <a:prstGeom prst="flowChartConnector">
              <a:avLst/>
            </a:prstGeom>
            <a:solidFill>
              <a:srgbClr val="538CD5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800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4.</a:t>
              </a:r>
              <a:endParaRPr/>
            </a:p>
          </p:txBody>
        </p:sp>
        <p:sp>
          <p:nvSpPr>
            <p:cNvPr id="1370" name="Google Shape;1370;p47"/>
            <p:cNvSpPr/>
            <p:nvPr/>
          </p:nvSpPr>
          <p:spPr>
            <a:xfrm rot="5400000">
              <a:off x="-1847739" y="14415373"/>
              <a:ext cx="1538085" cy="1538085"/>
            </a:xfrm>
            <a:prstGeom prst="flowChartConnector">
              <a:avLst/>
            </a:prstGeom>
            <a:solidFill>
              <a:srgbClr val="538CD5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800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3.</a:t>
              </a:r>
              <a:endParaRPr/>
            </a:p>
          </p:txBody>
        </p:sp>
        <p:sp>
          <p:nvSpPr>
            <p:cNvPr id="1371" name="Google Shape;1371;p47"/>
            <p:cNvSpPr/>
            <p:nvPr/>
          </p:nvSpPr>
          <p:spPr>
            <a:xfrm rot="2901792">
              <a:off x="5328766" y="11970816"/>
              <a:ext cx="1538085" cy="1538085"/>
            </a:xfrm>
            <a:prstGeom prst="flowChartConnector">
              <a:avLst/>
            </a:prstGeom>
            <a:solidFill>
              <a:srgbClr val="538CD5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800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2.</a:t>
              </a:r>
              <a:endParaRPr/>
            </a:p>
          </p:txBody>
        </p:sp>
      </p:grpSp>
      <p:sp>
        <p:nvSpPr>
          <p:cNvPr id="1372" name="Google Shape;1372;p47"/>
          <p:cNvSpPr/>
          <p:nvPr/>
        </p:nvSpPr>
        <p:spPr>
          <a:xfrm rot="6990134">
            <a:off x="13086049" y="8787277"/>
            <a:ext cx="3901210" cy="3901210"/>
          </a:xfrm>
          <a:prstGeom prst="flowChartConnector">
            <a:avLst/>
          </a:prstGeom>
          <a:solidFill>
            <a:srgbClr val="538CD5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73" name="Google Shape;1373;p47"/>
          <p:cNvSpPr/>
          <p:nvPr/>
        </p:nvSpPr>
        <p:spPr>
          <a:xfrm rot="6990134">
            <a:off x="17091363" y="8822910"/>
            <a:ext cx="2174403" cy="2174403"/>
          </a:xfrm>
          <a:prstGeom prst="flowChartConnector">
            <a:avLst/>
          </a:prstGeom>
          <a:solidFill>
            <a:srgbClr val="538CD5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74" name="Google Shape;1374;p47"/>
          <p:cNvSpPr/>
          <p:nvPr/>
        </p:nvSpPr>
        <p:spPr>
          <a:xfrm rot="6990134">
            <a:off x="20689363" y="10618542"/>
            <a:ext cx="2174403" cy="2174403"/>
          </a:xfrm>
          <a:prstGeom prst="flowChartConnector">
            <a:avLst/>
          </a:prstGeom>
          <a:solidFill>
            <a:srgbClr val="538CD5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75" name="Google Shape;1375;p47"/>
          <p:cNvSpPr/>
          <p:nvPr/>
        </p:nvSpPr>
        <p:spPr>
          <a:xfrm>
            <a:off x="9747836" y="4062187"/>
            <a:ext cx="8235364" cy="2757713"/>
          </a:xfrm>
          <a:prstGeom prst="roundRect">
            <a:avLst>
              <a:gd fmla="val 16667" name="adj"/>
            </a:avLst>
          </a:prstGeom>
          <a:solidFill>
            <a:schemeClr val="accent1"/>
          </a:solidFill>
          <a:ln>
            <a:noFill/>
          </a:ln>
          <a:effectLst>
            <a:outerShdw blurRad="152400" sx="102000" rotWithShape="0" algn="ctr" sy="1020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Serial Interface</a:t>
            </a:r>
            <a:endParaRPr/>
          </a:p>
          <a:p>
            <a:pPr indent="-342900" lvl="0" marL="3429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Char char="•"/>
            </a:pPr>
            <a:r>
              <a:rPr lang="en-US" sz="2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Command buffering</a:t>
            </a:r>
            <a:endParaRPr/>
          </a:p>
          <a:p>
            <a:pPr indent="-342900" lvl="0" marL="342900" marR="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Char char="•"/>
            </a:pPr>
            <a:r>
              <a:rPr lang="en-US" sz="2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Error handling</a:t>
            </a:r>
            <a:endParaRPr/>
          </a:p>
          <a:p>
            <a:pPr indent="-342900" lvl="0" marL="342900" marR="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Char char="•"/>
            </a:pPr>
            <a:r>
              <a:rPr lang="en-US" sz="2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Command filtering (duplicate command skip)</a:t>
            </a:r>
            <a:endParaRPr/>
          </a:p>
        </p:txBody>
      </p:sp>
      <p:sp>
        <p:nvSpPr>
          <p:cNvPr id="1376" name="Google Shape;1376;p47"/>
          <p:cNvSpPr txBox="1"/>
          <p:nvPr/>
        </p:nvSpPr>
        <p:spPr>
          <a:xfrm>
            <a:off x="8065074" y="185406"/>
            <a:ext cx="11313333" cy="67710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4400">
                <a:solidFill>
                  <a:schemeClr val="dk1"/>
                </a:solidFill>
                <a:latin typeface="Arial Black"/>
                <a:ea typeface="Arial Black"/>
                <a:cs typeface="Arial Black"/>
                <a:sym typeface="Arial Black"/>
              </a:rPr>
              <a:t>COMMUNICATIONS</a:t>
            </a:r>
            <a:endParaRPr/>
          </a:p>
        </p:txBody>
      </p:sp>
      <p:sp>
        <p:nvSpPr>
          <p:cNvPr id="1377" name="Google Shape;1377;p47"/>
          <p:cNvSpPr/>
          <p:nvPr/>
        </p:nvSpPr>
        <p:spPr>
          <a:xfrm>
            <a:off x="9556320" y="3510052"/>
            <a:ext cx="960120" cy="960120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outerShdw blurRad="152400" sx="102000" rotWithShape="0" algn="ctr" sy="1020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4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a.</a:t>
            </a:r>
            <a:endParaRPr/>
          </a:p>
        </p:txBody>
      </p:sp>
      <p:sp>
        <p:nvSpPr>
          <p:cNvPr id="1378" name="Google Shape;1378;p47"/>
          <p:cNvSpPr/>
          <p:nvPr/>
        </p:nvSpPr>
        <p:spPr>
          <a:xfrm rot="2273145">
            <a:off x="-141330" y="318656"/>
            <a:ext cx="535566" cy="535566"/>
          </a:xfrm>
          <a:prstGeom prst="flowChartConnector">
            <a:avLst/>
          </a:prstGeom>
          <a:solidFill>
            <a:srgbClr val="538CD5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79" name="Google Shape;1379;p47"/>
          <p:cNvSpPr/>
          <p:nvPr/>
        </p:nvSpPr>
        <p:spPr>
          <a:xfrm rot="-7338601">
            <a:off x="47502" y="-1179166"/>
            <a:ext cx="1538085" cy="1538085"/>
          </a:xfrm>
          <a:prstGeom prst="flowChartConnector">
            <a:avLst/>
          </a:prstGeom>
          <a:solidFill>
            <a:srgbClr val="538CD5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84" name="Shape 13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5" name="Google Shape;1385;p48"/>
          <p:cNvSpPr/>
          <p:nvPr/>
        </p:nvSpPr>
        <p:spPr>
          <a:xfrm rot="-7338601">
            <a:off x="-786714" y="-262487"/>
            <a:ext cx="1538085" cy="1538085"/>
          </a:xfrm>
          <a:prstGeom prst="flowChartConnector">
            <a:avLst/>
          </a:prstGeom>
          <a:solidFill>
            <a:srgbClr val="538CD5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86" name="Google Shape;1386;p48"/>
          <p:cNvSpPr/>
          <p:nvPr/>
        </p:nvSpPr>
        <p:spPr>
          <a:xfrm rot="-7338601">
            <a:off x="869765" y="2719395"/>
            <a:ext cx="5467716" cy="5467716"/>
          </a:xfrm>
          <a:prstGeom prst="flowChartConnector">
            <a:avLst/>
          </a:prstGeom>
          <a:solidFill>
            <a:srgbClr val="538CD5"/>
          </a:solidFill>
          <a:ln>
            <a:noFill/>
          </a:ln>
          <a:effectLst>
            <a:outerShdw blurRad="63500" sx="102000" rotWithShape="0" algn="ctr" sy="1020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87" name="Google Shape;1387;p48"/>
          <p:cNvSpPr/>
          <p:nvPr/>
        </p:nvSpPr>
        <p:spPr>
          <a:xfrm rot="2273145">
            <a:off x="841653" y="794145"/>
            <a:ext cx="535566" cy="535566"/>
          </a:xfrm>
          <a:prstGeom prst="flowChartConnector">
            <a:avLst/>
          </a:prstGeom>
          <a:solidFill>
            <a:srgbClr val="538CD5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88" name="Google Shape;1388;p48"/>
          <p:cNvSpPr/>
          <p:nvPr/>
        </p:nvSpPr>
        <p:spPr>
          <a:xfrm rot="2273145">
            <a:off x="-2034914" y="11292069"/>
            <a:ext cx="535566" cy="535566"/>
          </a:xfrm>
          <a:prstGeom prst="flowChartConnector">
            <a:avLst/>
          </a:prstGeom>
          <a:solidFill>
            <a:srgbClr val="538CD5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89" name="Google Shape;1389;p48"/>
          <p:cNvSpPr/>
          <p:nvPr/>
        </p:nvSpPr>
        <p:spPr>
          <a:xfrm rot="207003">
            <a:off x="-26716198" y="-3602688"/>
            <a:ext cx="46291518" cy="4923692"/>
          </a:xfrm>
          <a:custGeom>
            <a:rect b="b" l="l" r="r" t="t"/>
            <a:pathLst>
              <a:path extrusionOk="0" h="4923692" w="38967508">
                <a:moveTo>
                  <a:pt x="0" y="0"/>
                </a:moveTo>
                <a:cubicBezTo>
                  <a:pt x="345831" y="1699846"/>
                  <a:pt x="691662" y="3399692"/>
                  <a:pt x="2039816" y="3587261"/>
                </a:cubicBezTo>
                <a:cubicBezTo>
                  <a:pt x="3387970" y="3774830"/>
                  <a:pt x="6060831" y="996461"/>
                  <a:pt x="8088923" y="1125415"/>
                </a:cubicBezTo>
                <a:cubicBezTo>
                  <a:pt x="10117015" y="1254369"/>
                  <a:pt x="11922370" y="4443045"/>
                  <a:pt x="14208370" y="4360984"/>
                </a:cubicBezTo>
                <a:cubicBezTo>
                  <a:pt x="16494370" y="4278923"/>
                  <a:pt x="19518923" y="691661"/>
                  <a:pt x="21804923" y="633046"/>
                </a:cubicBezTo>
                <a:cubicBezTo>
                  <a:pt x="24090923" y="574431"/>
                  <a:pt x="25896278" y="3974123"/>
                  <a:pt x="27924370" y="4009292"/>
                </a:cubicBezTo>
                <a:cubicBezTo>
                  <a:pt x="29952462" y="4044461"/>
                  <a:pt x="32132954" y="691661"/>
                  <a:pt x="33973477" y="844061"/>
                </a:cubicBezTo>
                <a:cubicBezTo>
                  <a:pt x="35814000" y="996461"/>
                  <a:pt x="37701416" y="4595446"/>
                  <a:pt x="38967508" y="4923692"/>
                </a:cubicBezTo>
              </a:path>
            </a:pathLst>
          </a:custGeom>
          <a:noFill/>
          <a:ln cap="flat" cmpd="sng" w="25400">
            <a:solidFill>
              <a:srgbClr val="395E8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90" name="Google Shape;1390;p48"/>
          <p:cNvSpPr/>
          <p:nvPr/>
        </p:nvSpPr>
        <p:spPr>
          <a:xfrm rot="6990134">
            <a:off x="-10051446" y="9591396"/>
            <a:ext cx="3286873" cy="3286873"/>
          </a:xfrm>
          <a:prstGeom prst="flowChartConnector">
            <a:avLst/>
          </a:prstGeom>
          <a:solidFill>
            <a:srgbClr val="538CD5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91" name="Google Shape;1391;p48"/>
          <p:cNvSpPr/>
          <p:nvPr/>
        </p:nvSpPr>
        <p:spPr>
          <a:xfrm rot="6990134">
            <a:off x="-6972957" y="8697345"/>
            <a:ext cx="1538085" cy="1538085"/>
          </a:xfrm>
          <a:prstGeom prst="flowChartConnector">
            <a:avLst/>
          </a:prstGeom>
          <a:solidFill>
            <a:srgbClr val="538CD5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92" name="Google Shape;1392;p48"/>
          <p:cNvSpPr/>
          <p:nvPr/>
        </p:nvSpPr>
        <p:spPr>
          <a:xfrm rot="2273145">
            <a:off x="-8795734" y="8898438"/>
            <a:ext cx="535566" cy="535566"/>
          </a:xfrm>
          <a:prstGeom prst="flowChartConnector">
            <a:avLst/>
          </a:prstGeom>
          <a:solidFill>
            <a:srgbClr val="538CD5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93" name="Google Shape;1393;p48"/>
          <p:cNvSpPr/>
          <p:nvPr/>
        </p:nvSpPr>
        <p:spPr>
          <a:xfrm rot="6990134">
            <a:off x="-4399398" y="9968839"/>
            <a:ext cx="1538085" cy="1538085"/>
          </a:xfrm>
          <a:prstGeom prst="flowChartConnector">
            <a:avLst/>
          </a:prstGeom>
          <a:solidFill>
            <a:srgbClr val="538CD5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94" name="Google Shape;1394;p48"/>
          <p:cNvSpPr/>
          <p:nvPr/>
        </p:nvSpPr>
        <p:spPr>
          <a:xfrm rot="2273145">
            <a:off x="-4887380" y="9352726"/>
            <a:ext cx="535566" cy="535566"/>
          </a:xfrm>
          <a:prstGeom prst="flowChartConnector">
            <a:avLst/>
          </a:prstGeom>
          <a:solidFill>
            <a:srgbClr val="538CD5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95" name="Google Shape;1395;p48"/>
          <p:cNvSpPr/>
          <p:nvPr/>
        </p:nvSpPr>
        <p:spPr>
          <a:xfrm rot="6990134">
            <a:off x="-5519466" y="9953569"/>
            <a:ext cx="3286873" cy="3286873"/>
          </a:xfrm>
          <a:prstGeom prst="flowChartConnector">
            <a:avLst/>
          </a:prstGeom>
          <a:solidFill>
            <a:srgbClr val="538CD5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96" name="Google Shape;1396;p48"/>
          <p:cNvSpPr/>
          <p:nvPr/>
        </p:nvSpPr>
        <p:spPr>
          <a:xfrm rot="2273145">
            <a:off x="-5118444" y="9266540"/>
            <a:ext cx="535566" cy="535566"/>
          </a:xfrm>
          <a:prstGeom prst="flowChartConnector">
            <a:avLst/>
          </a:prstGeom>
          <a:solidFill>
            <a:srgbClr val="538CD5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97" name="Google Shape;1397;p48"/>
          <p:cNvSpPr/>
          <p:nvPr/>
        </p:nvSpPr>
        <p:spPr>
          <a:xfrm rot="6990134">
            <a:off x="-4697305" y="9175974"/>
            <a:ext cx="1538085" cy="1538085"/>
          </a:xfrm>
          <a:prstGeom prst="flowChartConnector">
            <a:avLst/>
          </a:prstGeom>
          <a:solidFill>
            <a:srgbClr val="538CD5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98" name="Google Shape;1398;p48"/>
          <p:cNvSpPr/>
          <p:nvPr/>
        </p:nvSpPr>
        <p:spPr>
          <a:xfrm rot="-4499071">
            <a:off x="-453837" y="9953568"/>
            <a:ext cx="3286873" cy="3286873"/>
          </a:xfrm>
          <a:prstGeom prst="flowChartConnector">
            <a:avLst/>
          </a:prstGeom>
          <a:solidFill>
            <a:srgbClr val="538CD5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99" name="Google Shape;1399;p48"/>
          <p:cNvSpPr/>
          <p:nvPr/>
        </p:nvSpPr>
        <p:spPr>
          <a:xfrm rot="-9216060">
            <a:off x="16452899" y="9352726"/>
            <a:ext cx="535566" cy="535566"/>
          </a:xfrm>
          <a:prstGeom prst="flowChartConnector">
            <a:avLst/>
          </a:prstGeom>
          <a:solidFill>
            <a:srgbClr val="538CD5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00" name="Google Shape;1400;p48"/>
          <p:cNvSpPr/>
          <p:nvPr/>
        </p:nvSpPr>
        <p:spPr>
          <a:xfrm rot="-4499071">
            <a:off x="-2368146" y="8937438"/>
            <a:ext cx="1538085" cy="1538085"/>
          </a:xfrm>
          <a:prstGeom prst="flowChartConnector">
            <a:avLst/>
          </a:prstGeom>
          <a:solidFill>
            <a:srgbClr val="538CD5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01" name="Google Shape;1401;p48"/>
          <p:cNvSpPr/>
          <p:nvPr/>
        </p:nvSpPr>
        <p:spPr>
          <a:xfrm rot="2610624">
            <a:off x="4485951" y="9392685"/>
            <a:ext cx="535566" cy="535566"/>
          </a:xfrm>
          <a:prstGeom prst="flowChartConnector">
            <a:avLst/>
          </a:prstGeom>
          <a:solidFill>
            <a:srgbClr val="538CD5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02" name="Google Shape;1402;p48"/>
          <p:cNvSpPr/>
          <p:nvPr/>
        </p:nvSpPr>
        <p:spPr>
          <a:xfrm rot="7327613">
            <a:off x="5029904" y="9684123"/>
            <a:ext cx="1538085" cy="1538085"/>
          </a:xfrm>
          <a:prstGeom prst="flowChartConnector">
            <a:avLst/>
          </a:prstGeom>
          <a:solidFill>
            <a:srgbClr val="538CD5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03" name="Google Shape;1403;p48"/>
          <p:cNvSpPr txBox="1"/>
          <p:nvPr/>
        </p:nvSpPr>
        <p:spPr>
          <a:xfrm>
            <a:off x="1109436" y="3789283"/>
            <a:ext cx="4988373" cy="270843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4400">
                <a:solidFill>
                  <a:schemeClr val="lt1"/>
                </a:solidFill>
                <a:latin typeface="Arial Black"/>
                <a:ea typeface="Arial Black"/>
                <a:cs typeface="Arial Black"/>
                <a:sym typeface="Arial Black"/>
              </a:rPr>
              <a:t>ROBOT CONTROL SYSTEM OPTIMIZATIONS</a:t>
            </a:r>
            <a:endParaRPr b="1" sz="4400">
              <a:solidFill>
                <a:schemeClr val="dk1"/>
              </a:solidFill>
              <a:latin typeface="Arial Black"/>
              <a:ea typeface="Arial Black"/>
              <a:cs typeface="Arial Black"/>
              <a:sym typeface="Arial Black"/>
            </a:endParaRPr>
          </a:p>
        </p:txBody>
      </p:sp>
      <p:grpSp>
        <p:nvGrpSpPr>
          <p:cNvPr id="1404" name="Google Shape;1404;p48"/>
          <p:cNvGrpSpPr/>
          <p:nvPr/>
        </p:nvGrpSpPr>
        <p:grpSpPr>
          <a:xfrm rot="2737411">
            <a:off x="-13618025" y="-7242079"/>
            <a:ext cx="25881002" cy="25881002"/>
            <a:chOff x="-13563600" y="-7200899"/>
            <a:chExt cx="25881002" cy="25881002"/>
          </a:xfrm>
        </p:grpSpPr>
        <p:sp>
          <p:nvSpPr>
            <p:cNvPr id="1405" name="Google Shape;1405;p48"/>
            <p:cNvSpPr/>
            <p:nvPr/>
          </p:nvSpPr>
          <p:spPr>
            <a:xfrm rot="6990134">
              <a:off x="-10271911" y="-3909210"/>
              <a:ext cx="19297624" cy="19297624"/>
            </a:xfrm>
            <a:prstGeom prst="flowChartConnector">
              <a:avLst/>
            </a:prstGeom>
            <a:noFill/>
            <a:ln cap="flat" cmpd="sng" w="635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06" name="Google Shape;1406;p48"/>
            <p:cNvSpPr/>
            <p:nvPr/>
          </p:nvSpPr>
          <p:spPr>
            <a:xfrm rot="-5400000">
              <a:off x="-1392141" y="-4644831"/>
              <a:ext cx="1538085" cy="1538085"/>
            </a:xfrm>
            <a:prstGeom prst="flowChartConnector">
              <a:avLst/>
            </a:prstGeom>
            <a:solidFill>
              <a:srgbClr val="538CD5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800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7.</a:t>
              </a:r>
              <a:endParaRPr/>
            </a:p>
          </p:txBody>
        </p:sp>
        <p:sp>
          <p:nvSpPr>
            <p:cNvPr id="1407" name="Google Shape;1407;p48"/>
            <p:cNvSpPr/>
            <p:nvPr/>
          </p:nvSpPr>
          <p:spPr>
            <a:xfrm rot="-2737411">
              <a:off x="5328768" y="-1826819"/>
              <a:ext cx="1538085" cy="1538085"/>
            </a:xfrm>
            <a:prstGeom prst="flowChartConnector">
              <a:avLst/>
            </a:prstGeom>
            <a:solidFill>
              <a:srgbClr val="538CD5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800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8.</a:t>
              </a:r>
              <a:endParaRPr/>
            </a:p>
          </p:txBody>
        </p:sp>
        <p:sp>
          <p:nvSpPr>
            <p:cNvPr id="1408" name="Google Shape;1408;p48"/>
            <p:cNvSpPr/>
            <p:nvPr/>
          </p:nvSpPr>
          <p:spPr>
            <a:xfrm rot="-8046352">
              <a:off x="-8500641" y="-1826821"/>
              <a:ext cx="1538085" cy="1538085"/>
            </a:xfrm>
            <a:prstGeom prst="flowChartConnector">
              <a:avLst/>
            </a:prstGeom>
            <a:solidFill>
              <a:srgbClr val="538CD5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800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6.</a:t>
              </a:r>
              <a:endParaRPr/>
            </a:p>
          </p:txBody>
        </p:sp>
        <p:sp>
          <p:nvSpPr>
            <p:cNvPr id="1409" name="Google Shape;1409;p48"/>
            <p:cNvSpPr/>
            <p:nvPr/>
          </p:nvSpPr>
          <p:spPr>
            <a:xfrm>
              <a:off x="8198237" y="4970559"/>
              <a:ext cx="1538085" cy="1538085"/>
            </a:xfrm>
            <a:prstGeom prst="flowChartConnector">
              <a:avLst/>
            </a:prstGeom>
            <a:solidFill>
              <a:srgbClr val="538CD5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rmAutofit/>
            </a:bodyPr>
            <a:lstStyle/>
            <a:p>
              <a:pPr indent="0" lvl="0" marL="0" marR="0" rtl="0" algn="ctr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740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1.</a:t>
              </a:r>
              <a:endParaRPr/>
            </a:p>
          </p:txBody>
        </p:sp>
        <p:sp>
          <p:nvSpPr>
            <p:cNvPr id="1410" name="Google Shape;1410;p48"/>
            <p:cNvSpPr/>
            <p:nvPr/>
          </p:nvSpPr>
          <p:spPr>
            <a:xfrm rot="10596932">
              <a:off x="-10939041" y="4970559"/>
              <a:ext cx="1538085" cy="1538085"/>
            </a:xfrm>
            <a:prstGeom prst="flowChartConnector">
              <a:avLst/>
            </a:prstGeom>
            <a:solidFill>
              <a:srgbClr val="538CD5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800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5.</a:t>
              </a:r>
              <a:endParaRPr/>
            </a:p>
          </p:txBody>
        </p:sp>
        <p:sp>
          <p:nvSpPr>
            <p:cNvPr id="1411" name="Google Shape;1411;p48"/>
            <p:cNvSpPr/>
            <p:nvPr/>
          </p:nvSpPr>
          <p:spPr>
            <a:xfrm rot="8257207">
              <a:off x="-8500641" y="11612803"/>
              <a:ext cx="1538085" cy="1538085"/>
            </a:xfrm>
            <a:prstGeom prst="flowChartConnector">
              <a:avLst/>
            </a:prstGeom>
            <a:solidFill>
              <a:srgbClr val="538CD5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800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4.</a:t>
              </a:r>
              <a:endParaRPr/>
            </a:p>
          </p:txBody>
        </p:sp>
        <p:sp>
          <p:nvSpPr>
            <p:cNvPr id="1412" name="Google Shape;1412;p48"/>
            <p:cNvSpPr/>
            <p:nvPr/>
          </p:nvSpPr>
          <p:spPr>
            <a:xfrm rot="5400000">
              <a:off x="-1847739" y="14415373"/>
              <a:ext cx="1538085" cy="1538085"/>
            </a:xfrm>
            <a:prstGeom prst="flowChartConnector">
              <a:avLst/>
            </a:prstGeom>
            <a:solidFill>
              <a:srgbClr val="538CD5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800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3.</a:t>
              </a:r>
              <a:endParaRPr/>
            </a:p>
          </p:txBody>
        </p:sp>
        <p:sp>
          <p:nvSpPr>
            <p:cNvPr id="1413" name="Google Shape;1413;p48"/>
            <p:cNvSpPr/>
            <p:nvPr/>
          </p:nvSpPr>
          <p:spPr>
            <a:xfrm rot="2901792">
              <a:off x="5328766" y="11970816"/>
              <a:ext cx="1538085" cy="1538085"/>
            </a:xfrm>
            <a:prstGeom prst="flowChartConnector">
              <a:avLst/>
            </a:prstGeom>
            <a:solidFill>
              <a:srgbClr val="538CD5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800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2.</a:t>
              </a:r>
              <a:endParaRPr/>
            </a:p>
          </p:txBody>
        </p:sp>
      </p:grpSp>
      <p:sp>
        <p:nvSpPr>
          <p:cNvPr id="1414" name="Google Shape;1414;p48"/>
          <p:cNvSpPr/>
          <p:nvPr/>
        </p:nvSpPr>
        <p:spPr>
          <a:xfrm rot="6990134">
            <a:off x="8520610" y="9818677"/>
            <a:ext cx="3901210" cy="3901210"/>
          </a:xfrm>
          <a:prstGeom prst="flowChartConnector">
            <a:avLst/>
          </a:prstGeom>
          <a:solidFill>
            <a:srgbClr val="538CD5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15" name="Google Shape;1415;p48"/>
          <p:cNvSpPr/>
          <p:nvPr/>
        </p:nvSpPr>
        <p:spPr>
          <a:xfrm rot="6990134">
            <a:off x="12546648" y="9130114"/>
            <a:ext cx="2174403" cy="2174403"/>
          </a:xfrm>
          <a:prstGeom prst="flowChartConnector">
            <a:avLst/>
          </a:prstGeom>
          <a:solidFill>
            <a:srgbClr val="538CD5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16" name="Google Shape;1416;p48"/>
          <p:cNvSpPr/>
          <p:nvPr/>
        </p:nvSpPr>
        <p:spPr>
          <a:xfrm rot="6990134">
            <a:off x="16993969" y="9432896"/>
            <a:ext cx="2174403" cy="2174403"/>
          </a:xfrm>
          <a:prstGeom prst="flowChartConnector">
            <a:avLst/>
          </a:prstGeom>
          <a:solidFill>
            <a:srgbClr val="538CD5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17" name="Google Shape;1417;p48"/>
          <p:cNvSpPr/>
          <p:nvPr/>
        </p:nvSpPr>
        <p:spPr>
          <a:xfrm>
            <a:off x="9753600" y="4042435"/>
            <a:ext cx="8235364" cy="3123778"/>
          </a:xfrm>
          <a:prstGeom prst="roundRect">
            <a:avLst>
              <a:gd fmla="val 16667" name="adj"/>
            </a:avLst>
          </a:prstGeom>
          <a:solidFill>
            <a:schemeClr val="accent1"/>
          </a:solidFill>
          <a:ln>
            <a:noFill/>
          </a:ln>
          <a:effectLst>
            <a:outerShdw blurRad="152400" sx="102000" rotWithShape="0" algn="ctr" sy="1020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Multi-level Logging</a:t>
            </a:r>
            <a:endParaRPr/>
          </a:p>
          <a:p>
            <a:pPr indent="-342900" lvl="0" marL="3429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Char char="•"/>
            </a:pPr>
            <a:r>
              <a:rPr lang="en-US" sz="2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File and console output</a:t>
            </a:r>
            <a:endParaRPr/>
          </a:p>
          <a:p>
            <a:pPr indent="-342900" lvl="0" marL="342900" marR="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Char char="•"/>
            </a:pPr>
            <a:r>
              <a:rPr lang="en-US" sz="2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Performance monitoring</a:t>
            </a:r>
            <a:endParaRPr/>
          </a:p>
          <a:p>
            <a:pPr indent="-342900" lvl="0" marL="342900" marR="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Char char="•"/>
            </a:pPr>
            <a:r>
              <a:rPr lang="en-US" sz="2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Multiple levels info and debug</a:t>
            </a:r>
            <a:endParaRPr/>
          </a:p>
        </p:txBody>
      </p:sp>
      <p:sp>
        <p:nvSpPr>
          <p:cNvPr id="1418" name="Google Shape;1418;p48"/>
          <p:cNvSpPr txBox="1"/>
          <p:nvPr/>
        </p:nvSpPr>
        <p:spPr>
          <a:xfrm>
            <a:off x="7977182" y="635055"/>
            <a:ext cx="11313333" cy="67710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4400">
                <a:solidFill>
                  <a:schemeClr val="dk1"/>
                </a:solidFill>
                <a:latin typeface="Arial Black"/>
                <a:ea typeface="Arial Black"/>
                <a:cs typeface="Arial Black"/>
                <a:sym typeface="Arial Black"/>
              </a:rPr>
              <a:t>LOGGING OPTIMIZATIONS</a:t>
            </a:r>
            <a:endParaRPr/>
          </a:p>
        </p:txBody>
      </p:sp>
      <p:sp>
        <p:nvSpPr>
          <p:cNvPr id="1419" name="Google Shape;1419;p48"/>
          <p:cNvSpPr/>
          <p:nvPr/>
        </p:nvSpPr>
        <p:spPr>
          <a:xfrm>
            <a:off x="9558504" y="3562375"/>
            <a:ext cx="960120" cy="960120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outerShdw blurRad="152400" sx="102000" rotWithShape="0" algn="ctr" sy="1020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4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a.</a:t>
            </a:r>
            <a:endParaRPr/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23" name="Shape 14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4" name="Google Shape;1424;p49"/>
          <p:cNvSpPr/>
          <p:nvPr/>
        </p:nvSpPr>
        <p:spPr>
          <a:xfrm rot="-3128308">
            <a:off x="9494777" y="413488"/>
            <a:ext cx="3116724" cy="3895194"/>
          </a:xfrm>
          <a:custGeom>
            <a:rect b="b" l="l" r="r" t="t"/>
            <a:pathLst>
              <a:path extrusionOk="0" h="5367660" w="4294912">
                <a:moveTo>
                  <a:pt x="3436954" y="0"/>
                </a:moveTo>
                <a:cubicBezTo>
                  <a:pt x="4395195" y="1627875"/>
                  <a:pt x="4560008" y="3603514"/>
                  <a:pt x="3884739" y="5367660"/>
                </a:cubicBezTo>
                <a:lnTo>
                  <a:pt x="160760" y="3942216"/>
                </a:lnTo>
                <a:lnTo>
                  <a:pt x="217831" y="3779998"/>
                </a:lnTo>
                <a:cubicBezTo>
                  <a:pt x="383561" y="3221409"/>
                  <a:pt x="320229" y="2622326"/>
                  <a:pt x="54000" y="2114911"/>
                </a:cubicBezTo>
                <a:lnTo>
                  <a:pt x="0" y="202315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-31964" r="-31964" t="0"/>
            </a:stretch>
          </a:blipFill>
          <a:ln>
            <a:noFill/>
          </a:ln>
          <a:effectLst>
            <a:outerShdw blurRad="152400" sx="103000" rotWithShape="0" algn="ctr" sy="1030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25" name="Google Shape;1425;p49"/>
          <p:cNvSpPr/>
          <p:nvPr/>
        </p:nvSpPr>
        <p:spPr>
          <a:xfrm rot="-5617677">
            <a:off x="6450440" y="239219"/>
            <a:ext cx="3278543" cy="3780563"/>
          </a:xfrm>
          <a:custGeom>
            <a:rect b="b" l="l" r="r" t="t"/>
            <a:pathLst>
              <a:path extrusionOk="0" h="5209696" w="4517902">
                <a:moveTo>
                  <a:pt x="3036236" y="0"/>
                </a:moveTo>
                <a:cubicBezTo>
                  <a:pt x="4261000" y="1438038"/>
                  <a:pt x="4764300" y="3355527"/>
                  <a:pt x="4403669" y="5209696"/>
                </a:cubicBezTo>
                <a:lnTo>
                  <a:pt x="488823" y="4448270"/>
                </a:lnTo>
                <a:lnTo>
                  <a:pt x="509652" y="4341251"/>
                </a:lnTo>
                <a:cubicBezTo>
                  <a:pt x="550895" y="4055708"/>
                  <a:pt x="536835" y="3757363"/>
                  <a:pt x="458978" y="3460757"/>
                </a:cubicBezTo>
                <a:cubicBezTo>
                  <a:pt x="381121" y="3164150"/>
                  <a:pt x="246838" y="2897363"/>
                  <a:pt x="70671" y="2668888"/>
                </a:cubicBezTo>
                <a:lnTo>
                  <a:pt x="0" y="2585936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b="0" l="0" r="0" t="0"/>
            </a:stretch>
          </a:blipFill>
          <a:ln>
            <a:noFill/>
          </a:ln>
          <a:effectLst>
            <a:outerShdw blurRad="152400" sx="103000" rotWithShape="0" algn="ctr" sy="1030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26" name="Google Shape;1426;p49"/>
          <p:cNvSpPr/>
          <p:nvPr/>
        </p:nvSpPr>
        <p:spPr>
          <a:xfrm rot="3189045">
            <a:off x="10164786" y="5432339"/>
            <a:ext cx="3152182" cy="3877895"/>
          </a:xfrm>
          <a:custGeom>
            <a:rect b="b" l="l" r="r" t="t"/>
            <a:pathLst>
              <a:path extrusionOk="0" h="5343822" w="4343773">
                <a:moveTo>
                  <a:pt x="3347362" y="0"/>
                </a:moveTo>
                <a:cubicBezTo>
                  <a:pt x="4373821" y="1585745"/>
                  <a:pt x="4622324" y="3552610"/>
                  <a:pt x="4022525" y="5343822"/>
                </a:cubicBezTo>
                <a:lnTo>
                  <a:pt x="242717" y="4078130"/>
                </a:lnTo>
                <a:cubicBezTo>
                  <a:pt x="461802" y="3423864"/>
                  <a:pt x="359211" y="2739378"/>
                  <a:pt x="20496" y="2196362"/>
                </a:cubicBezTo>
                <a:lnTo>
                  <a:pt x="0" y="2166761"/>
                </a:lnTo>
                <a:close/>
              </a:path>
            </a:pathLst>
          </a:custGeom>
          <a:blipFill rotWithShape="1">
            <a:blip r:embed="rId5">
              <a:alphaModFix/>
            </a:blip>
            <a:stretch>
              <a:fillRect b="-3520" l="-24729" r="-24729" t="-3520"/>
            </a:stretch>
          </a:blipFill>
          <a:ln>
            <a:noFill/>
          </a:ln>
          <a:effectLst>
            <a:outerShdw blurRad="152400" sx="103000" rotWithShape="0" algn="ctr" sy="1030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27" name="Google Shape;1427;p49"/>
          <p:cNvSpPr/>
          <p:nvPr/>
        </p:nvSpPr>
        <p:spPr>
          <a:xfrm rot="34428">
            <a:off x="10977800" y="2708394"/>
            <a:ext cx="3260486" cy="3978947"/>
          </a:xfrm>
          <a:custGeom>
            <a:rect b="b" l="l" r="r" t="t"/>
            <a:pathLst>
              <a:path extrusionOk="0" h="5356271" w="4319987">
                <a:moveTo>
                  <a:pt x="3390139" y="0"/>
                </a:moveTo>
                <a:cubicBezTo>
                  <a:pt x="4384608" y="1605995"/>
                  <a:pt x="4593639" y="3577443"/>
                  <a:pt x="3958066" y="5356271"/>
                </a:cubicBezTo>
                <a:lnTo>
                  <a:pt x="203113" y="4014627"/>
                </a:lnTo>
                <a:lnTo>
                  <a:pt x="257604" y="3845706"/>
                </a:lnTo>
                <a:cubicBezTo>
                  <a:pt x="369281" y="3432756"/>
                  <a:pt x="363083" y="2983179"/>
                  <a:pt x="214014" y="2548022"/>
                </a:cubicBezTo>
                <a:cubicBezTo>
                  <a:pt x="164324" y="2402970"/>
                  <a:pt x="101113" y="2266386"/>
                  <a:pt x="26267" y="2139195"/>
                </a:cubicBezTo>
                <a:lnTo>
                  <a:pt x="0" y="2099250"/>
                </a:lnTo>
                <a:close/>
              </a:path>
            </a:pathLst>
          </a:custGeom>
          <a:blipFill rotWithShape="1">
            <a:blip r:embed="rId6">
              <a:alphaModFix/>
            </a:blip>
            <a:stretch>
              <a:fillRect b="0" l="0" r="0" t="0"/>
            </a:stretch>
          </a:blipFill>
          <a:ln>
            <a:noFill/>
          </a:ln>
          <a:effectLst>
            <a:outerShdw blurRad="152400" sx="103000" rotWithShape="0" algn="ctr" sy="103000">
              <a:srgbClr val="000000">
                <a:alpha val="40000"/>
              </a:srgbClr>
            </a:outerShdw>
          </a:effectLst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28" name="Google Shape;1428;p49"/>
          <p:cNvSpPr/>
          <p:nvPr/>
        </p:nvSpPr>
        <p:spPr>
          <a:xfrm rot="9699852">
            <a:off x="5056792" y="5156899"/>
            <a:ext cx="3245052" cy="3810721"/>
          </a:xfrm>
          <a:custGeom>
            <a:rect b="b" l="l" r="r" t="t"/>
            <a:pathLst>
              <a:path extrusionOk="0" h="5251254" w="4471751">
                <a:moveTo>
                  <a:pt x="3117507" y="0"/>
                </a:moveTo>
                <a:cubicBezTo>
                  <a:pt x="4295258" y="1476855"/>
                  <a:pt x="4736405" y="3409646"/>
                  <a:pt x="4316071" y="5251254"/>
                </a:cubicBezTo>
                <a:lnTo>
                  <a:pt x="428576" y="4363959"/>
                </a:lnTo>
                <a:lnTo>
                  <a:pt x="440482" y="4317656"/>
                </a:lnTo>
                <a:cubicBezTo>
                  <a:pt x="470067" y="4173074"/>
                  <a:pt x="485604" y="4023376"/>
                  <a:pt x="485604" y="3870048"/>
                </a:cubicBezTo>
                <a:cubicBezTo>
                  <a:pt x="485604" y="3410067"/>
                  <a:pt x="345771" y="2982744"/>
                  <a:pt x="106295" y="2628272"/>
                </a:cubicBezTo>
                <a:lnTo>
                  <a:pt x="0" y="2486127"/>
                </a:lnTo>
                <a:close/>
              </a:path>
            </a:pathLst>
          </a:custGeom>
          <a:blipFill rotWithShape="1">
            <a:blip r:embed="rId7">
              <a:alphaModFix/>
            </a:blip>
            <a:stretch>
              <a:fillRect b="-1368" l="-24635" r="-24635" t="-1368"/>
            </a:stretch>
          </a:blipFill>
          <a:ln>
            <a:noFill/>
          </a:ln>
          <a:effectLst>
            <a:outerShdw blurRad="152400" sx="103000" rotWithShape="0" algn="ctr" sy="103000">
              <a:srgbClr val="000000">
                <a:alpha val="40000"/>
              </a:srgbClr>
            </a:outerShdw>
          </a:effectLst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29" name="Google Shape;1429;p49"/>
          <p:cNvSpPr/>
          <p:nvPr/>
        </p:nvSpPr>
        <p:spPr>
          <a:xfrm rot="9699852">
            <a:off x="4136764" y="1886906"/>
            <a:ext cx="3692775" cy="3699854"/>
          </a:xfrm>
          <a:custGeom>
            <a:rect b="b" l="l" r="r" t="t"/>
            <a:pathLst>
              <a:path extrusionOk="0" h="5539255" w="5528658">
                <a:moveTo>
                  <a:pt x="1305077" y="0"/>
                </a:moveTo>
                <a:lnTo>
                  <a:pt x="5528658" y="964005"/>
                </a:lnTo>
                <a:cubicBezTo>
                  <a:pt x="5071984" y="2964823"/>
                  <a:pt x="3729054" y="4648806"/>
                  <a:pt x="1880018" y="5539255"/>
                </a:cubicBezTo>
                <a:lnTo>
                  <a:pt x="0" y="1635357"/>
                </a:lnTo>
                <a:lnTo>
                  <a:pt x="104215" y="1585154"/>
                </a:lnTo>
                <a:cubicBezTo>
                  <a:pt x="651265" y="1287979"/>
                  <a:pt x="1070544" y="785408"/>
                  <a:pt x="1258552" y="180943"/>
                </a:cubicBezTo>
                <a:close/>
              </a:path>
            </a:pathLst>
          </a:custGeom>
          <a:blipFill rotWithShape="1">
            <a:blip r:embed="rId8">
              <a:alphaModFix/>
            </a:blip>
            <a:stretch>
              <a:fillRect b="0" l="0" r="0" t="0"/>
            </a:stretch>
          </a:blipFill>
          <a:ln cap="flat" cmpd="sng" w="2540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  <a:effectLst>
            <a:outerShdw blurRad="152400" sx="103000" rotWithShape="0" algn="ctr" sy="103000">
              <a:srgbClr val="000000">
                <a:alpha val="40000"/>
              </a:srgbClr>
            </a:outerShdw>
          </a:effectLst>
        </p:spPr>
        <p:txBody>
          <a:bodyPr anchorCtr="0" anchor="ctr" bIns="1535425" lIns="4461500" spcFirstLastPara="1" rIns="722625" wrap="square" tIns="4136375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700"/>
              <a:buFont typeface="Calibri"/>
              <a:buNone/>
            </a:pPr>
            <a:r>
              <a:t/>
            </a:r>
            <a:endParaRPr sz="57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30" name="Google Shape;1430;p49"/>
          <p:cNvSpPr/>
          <p:nvPr/>
        </p:nvSpPr>
        <p:spPr>
          <a:xfrm rot="6089391">
            <a:off x="7432880" y="6429659"/>
            <a:ext cx="3106110" cy="3898665"/>
          </a:xfrm>
          <a:custGeom>
            <a:rect b="b" l="l" r="r" t="t"/>
            <a:pathLst>
              <a:path extrusionOk="0" h="5372443" w="4280286">
                <a:moveTo>
                  <a:pt x="3458105" y="0"/>
                </a:moveTo>
                <a:cubicBezTo>
                  <a:pt x="4397607" y="1638761"/>
                  <a:pt x="4539742" y="3616160"/>
                  <a:pt x="3844276" y="5372443"/>
                </a:cubicBezTo>
                <a:lnTo>
                  <a:pt x="136923" y="3904378"/>
                </a:lnTo>
                <a:lnTo>
                  <a:pt x="151213" y="3871332"/>
                </a:lnTo>
                <a:cubicBezTo>
                  <a:pt x="376834" y="3272426"/>
                  <a:pt x="343167" y="2581113"/>
                  <a:pt x="0" y="1982532"/>
                </a:cubicBezTo>
                <a:close/>
              </a:path>
            </a:pathLst>
          </a:custGeom>
          <a:blipFill rotWithShape="1">
            <a:blip r:embed="rId9">
              <a:alphaModFix/>
            </a:blip>
            <a:stretch>
              <a:fillRect b="0" l="-21565" r="-21565" t="0"/>
            </a:stretch>
          </a:blipFill>
          <a:ln>
            <a:noFill/>
          </a:ln>
          <a:effectLst>
            <a:outerShdw blurRad="152400" sx="103000" rotWithShape="0" algn="ctr" sy="1030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31" name="Google Shape;1431;p49"/>
          <p:cNvSpPr txBox="1"/>
          <p:nvPr/>
        </p:nvSpPr>
        <p:spPr>
          <a:xfrm>
            <a:off x="5734053" y="4200149"/>
            <a:ext cx="7326210" cy="203132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6600">
                <a:solidFill>
                  <a:schemeClr val="dk1"/>
                </a:solidFill>
                <a:latin typeface="Arial Black"/>
                <a:ea typeface="Arial Black"/>
                <a:cs typeface="Arial Black"/>
                <a:sym typeface="Arial Black"/>
              </a:rPr>
              <a:t>Next</a:t>
            </a:r>
            <a:endParaRPr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6600">
                <a:solidFill>
                  <a:schemeClr val="dk1"/>
                </a:solidFill>
                <a:latin typeface="Arial Black"/>
                <a:ea typeface="Arial Black"/>
                <a:cs typeface="Arial Black"/>
                <a:sym typeface="Arial Black"/>
              </a:rPr>
              <a:t>Steps</a:t>
            </a:r>
            <a:endParaRPr/>
          </a:p>
        </p:txBody>
      </p:sp>
      <p:sp>
        <p:nvSpPr>
          <p:cNvPr id="1432" name="Google Shape;1432;p49"/>
          <p:cNvSpPr/>
          <p:nvPr/>
        </p:nvSpPr>
        <p:spPr>
          <a:xfrm>
            <a:off x="17718953" y="8217145"/>
            <a:ext cx="1138094" cy="1138094"/>
          </a:xfrm>
          <a:prstGeom prst="flowChartConnector">
            <a:avLst/>
          </a:prstGeom>
          <a:solidFill>
            <a:srgbClr val="538CD5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33" name="Google Shape;1433;p49"/>
          <p:cNvSpPr/>
          <p:nvPr/>
        </p:nvSpPr>
        <p:spPr>
          <a:xfrm>
            <a:off x="16853022" y="9381307"/>
            <a:ext cx="1731861" cy="1731861"/>
          </a:xfrm>
          <a:prstGeom prst="flowChartConnector">
            <a:avLst/>
          </a:prstGeom>
          <a:solidFill>
            <a:srgbClr val="538CD5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34" name="Google Shape;1434;p49"/>
          <p:cNvSpPr/>
          <p:nvPr/>
        </p:nvSpPr>
        <p:spPr>
          <a:xfrm>
            <a:off x="16202120" y="8129495"/>
            <a:ext cx="825852" cy="825852"/>
          </a:xfrm>
          <a:prstGeom prst="flowChartConnector">
            <a:avLst/>
          </a:prstGeom>
          <a:solidFill>
            <a:srgbClr val="538CD5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8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p5"/>
          <p:cNvSpPr/>
          <p:nvPr/>
        </p:nvSpPr>
        <p:spPr>
          <a:xfrm rot="10800000">
            <a:off x="1016193" y="4076699"/>
            <a:ext cx="2958901" cy="3935323"/>
          </a:xfrm>
          <a:prstGeom prst="roundRect">
            <a:avLst>
              <a:gd fmla="val 16667" name="adj"/>
            </a:avLst>
          </a:prstGeom>
          <a:gradFill>
            <a:gsLst>
              <a:gs pos="0">
                <a:srgbClr val="D7FFFF"/>
              </a:gs>
              <a:gs pos="50000">
                <a:srgbClr val="558ED5"/>
              </a:gs>
              <a:gs pos="100000">
                <a:srgbClr val="1168C0"/>
              </a:gs>
            </a:gsLst>
            <a:lin ang="18900000" scaled="0"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0" name="Google Shape;150;p5"/>
          <p:cNvSpPr/>
          <p:nvPr/>
        </p:nvSpPr>
        <p:spPr>
          <a:xfrm rot="10800000">
            <a:off x="10971457" y="800100"/>
            <a:ext cx="2958901" cy="3935323"/>
          </a:xfrm>
          <a:prstGeom prst="roundRect">
            <a:avLst>
              <a:gd fmla="val 16667" name="adj"/>
            </a:avLst>
          </a:prstGeom>
          <a:gradFill>
            <a:gsLst>
              <a:gs pos="0">
                <a:srgbClr val="D7FFFF"/>
              </a:gs>
              <a:gs pos="50000">
                <a:srgbClr val="558ED5"/>
              </a:gs>
              <a:gs pos="100000">
                <a:srgbClr val="1168C0"/>
              </a:gs>
            </a:gsLst>
            <a:lin ang="18900000" scaled="0"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1" name="Google Shape;151;p5"/>
          <p:cNvSpPr/>
          <p:nvPr/>
        </p:nvSpPr>
        <p:spPr>
          <a:xfrm rot="10800000">
            <a:off x="14300399" y="4076699"/>
            <a:ext cx="2958901" cy="3935323"/>
          </a:xfrm>
          <a:prstGeom prst="roundRect">
            <a:avLst>
              <a:gd fmla="val 16667" name="adj"/>
            </a:avLst>
          </a:prstGeom>
          <a:gradFill>
            <a:gsLst>
              <a:gs pos="0">
                <a:srgbClr val="D7FFFF"/>
              </a:gs>
              <a:gs pos="50000">
                <a:srgbClr val="558ED5"/>
              </a:gs>
              <a:gs pos="100000">
                <a:srgbClr val="1168C0"/>
              </a:gs>
            </a:gsLst>
            <a:lin ang="18900000" scaled="0"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2" name="Google Shape;152;p5"/>
          <p:cNvSpPr/>
          <p:nvPr/>
        </p:nvSpPr>
        <p:spPr>
          <a:xfrm rot="10800000">
            <a:off x="7661374" y="4076700"/>
            <a:ext cx="2958901" cy="3935323"/>
          </a:xfrm>
          <a:prstGeom prst="roundRect">
            <a:avLst>
              <a:gd fmla="val 16667" name="adj"/>
            </a:avLst>
          </a:prstGeom>
          <a:gradFill>
            <a:gsLst>
              <a:gs pos="0">
                <a:srgbClr val="D7FFFF"/>
              </a:gs>
              <a:gs pos="50000">
                <a:srgbClr val="558ED5"/>
              </a:gs>
              <a:gs pos="100000">
                <a:srgbClr val="1168C0"/>
              </a:gs>
            </a:gsLst>
            <a:lin ang="18900000" scaled="0"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3" name="Google Shape;153;p5"/>
          <p:cNvSpPr/>
          <p:nvPr/>
        </p:nvSpPr>
        <p:spPr>
          <a:xfrm rot="10800000">
            <a:off x="4343401" y="800100"/>
            <a:ext cx="2958901" cy="3935323"/>
          </a:xfrm>
          <a:prstGeom prst="roundRect">
            <a:avLst>
              <a:gd fmla="val 16667" name="adj"/>
            </a:avLst>
          </a:prstGeom>
          <a:gradFill>
            <a:gsLst>
              <a:gs pos="0">
                <a:srgbClr val="D7FFFF"/>
              </a:gs>
              <a:gs pos="50000">
                <a:srgbClr val="558ED5"/>
              </a:gs>
              <a:gs pos="100000">
                <a:srgbClr val="1168C0"/>
              </a:gs>
            </a:gsLst>
            <a:lin ang="18900000" scaled="0"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4" name="Google Shape;154;p5"/>
          <p:cNvSpPr/>
          <p:nvPr/>
        </p:nvSpPr>
        <p:spPr>
          <a:xfrm>
            <a:off x="7655220" y="5905500"/>
            <a:ext cx="2967514" cy="2770583"/>
          </a:xfrm>
          <a:custGeom>
            <a:rect b="b" l="l" r="r" t="t"/>
            <a:pathLst>
              <a:path extrusionOk="0" h="510193" w="544871">
                <a:moveTo>
                  <a:pt x="41864" y="0"/>
                </a:moveTo>
                <a:lnTo>
                  <a:pt x="503007" y="0"/>
                </a:lnTo>
                <a:cubicBezTo>
                  <a:pt x="514110" y="0"/>
                  <a:pt x="524759" y="4411"/>
                  <a:pt x="532610" y="12262"/>
                </a:cubicBezTo>
                <a:cubicBezTo>
                  <a:pt x="540461" y="20113"/>
                  <a:pt x="544871" y="30761"/>
                  <a:pt x="544871" y="41864"/>
                </a:cubicBezTo>
                <a:lnTo>
                  <a:pt x="544871" y="468329"/>
                </a:lnTo>
                <a:cubicBezTo>
                  <a:pt x="544871" y="479432"/>
                  <a:pt x="540461" y="490081"/>
                  <a:pt x="532610" y="497931"/>
                </a:cubicBezTo>
                <a:cubicBezTo>
                  <a:pt x="524759" y="505782"/>
                  <a:pt x="514110" y="510193"/>
                  <a:pt x="503007" y="510193"/>
                </a:cubicBezTo>
                <a:lnTo>
                  <a:pt x="41864" y="510193"/>
                </a:lnTo>
                <a:cubicBezTo>
                  <a:pt x="30761" y="510193"/>
                  <a:pt x="20113" y="505782"/>
                  <a:pt x="12262" y="497931"/>
                </a:cubicBezTo>
                <a:cubicBezTo>
                  <a:pt x="4411" y="490081"/>
                  <a:pt x="0" y="479432"/>
                  <a:pt x="0" y="468329"/>
                </a:cubicBezTo>
                <a:lnTo>
                  <a:pt x="0" y="41864"/>
                </a:lnTo>
                <a:cubicBezTo>
                  <a:pt x="0" y="30761"/>
                  <a:pt x="4411" y="20113"/>
                  <a:pt x="12262" y="12262"/>
                </a:cubicBezTo>
                <a:cubicBezTo>
                  <a:pt x="20113" y="4411"/>
                  <a:pt x="30761" y="0"/>
                  <a:pt x="41864" y="0"/>
                </a:cubicBez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-544" r="-543" t="0"/>
            </a:stretch>
          </a:blip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5" name="Google Shape;155;p5"/>
          <p:cNvSpPr/>
          <p:nvPr/>
        </p:nvSpPr>
        <p:spPr>
          <a:xfrm>
            <a:off x="4343699" y="2628898"/>
            <a:ext cx="2958901" cy="2770583"/>
          </a:xfrm>
          <a:custGeom>
            <a:rect b="b" l="l" r="r" t="t"/>
            <a:pathLst>
              <a:path extrusionOk="0" h="510193" w="544871">
                <a:moveTo>
                  <a:pt x="41864" y="0"/>
                </a:moveTo>
                <a:lnTo>
                  <a:pt x="503007" y="0"/>
                </a:lnTo>
                <a:cubicBezTo>
                  <a:pt x="514110" y="0"/>
                  <a:pt x="524759" y="4411"/>
                  <a:pt x="532610" y="12262"/>
                </a:cubicBezTo>
                <a:cubicBezTo>
                  <a:pt x="540461" y="20113"/>
                  <a:pt x="544871" y="30761"/>
                  <a:pt x="544871" y="41864"/>
                </a:cubicBezTo>
                <a:lnTo>
                  <a:pt x="544871" y="468329"/>
                </a:lnTo>
                <a:cubicBezTo>
                  <a:pt x="544871" y="479432"/>
                  <a:pt x="540461" y="490081"/>
                  <a:pt x="532610" y="497931"/>
                </a:cubicBezTo>
                <a:cubicBezTo>
                  <a:pt x="524759" y="505782"/>
                  <a:pt x="514110" y="510193"/>
                  <a:pt x="503007" y="510193"/>
                </a:cubicBezTo>
                <a:lnTo>
                  <a:pt x="41864" y="510193"/>
                </a:lnTo>
                <a:cubicBezTo>
                  <a:pt x="30761" y="510193"/>
                  <a:pt x="20113" y="505782"/>
                  <a:pt x="12262" y="497931"/>
                </a:cubicBezTo>
                <a:cubicBezTo>
                  <a:pt x="4411" y="490081"/>
                  <a:pt x="0" y="479432"/>
                  <a:pt x="0" y="468329"/>
                </a:cubicBezTo>
                <a:lnTo>
                  <a:pt x="0" y="41864"/>
                </a:lnTo>
                <a:cubicBezTo>
                  <a:pt x="0" y="30761"/>
                  <a:pt x="4411" y="20113"/>
                  <a:pt x="12262" y="12262"/>
                </a:cubicBezTo>
                <a:cubicBezTo>
                  <a:pt x="20113" y="4411"/>
                  <a:pt x="30761" y="0"/>
                  <a:pt x="41864" y="0"/>
                </a:cubicBez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b="-8054" l="0" r="0" t="-8055"/>
            </a:stretch>
          </a:blip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6" name="Google Shape;156;p5"/>
          <p:cNvSpPr/>
          <p:nvPr/>
        </p:nvSpPr>
        <p:spPr>
          <a:xfrm>
            <a:off x="10971458" y="2628898"/>
            <a:ext cx="2971408" cy="2770583"/>
          </a:xfrm>
          <a:custGeom>
            <a:rect b="b" l="l" r="r" t="t"/>
            <a:pathLst>
              <a:path extrusionOk="0" h="510193" w="544871">
                <a:moveTo>
                  <a:pt x="41864" y="0"/>
                </a:moveTo>
                <a:lnTo>
                  <a:pt x="503007" y="0"/>
                </a:lnTo>
                <a:cubicBezTo>
                  <a:pt x="514110" y="0"/>
                  <a:pt x="524759" y="4411"/>
                  <a:pt x="532610" y="12262"/>
                </a:cubicBezTo>
                <a:cubicBezTo>
                  <a:pt x="540461" y="20113"/>
                  <a:pt x="544871" y="30761"/>
                  <a:pt x="544871" y="41864"/>
                </a:cubicBezTo>
                <a:lnTo>
                  <a:pt x="544871" y="468329"/>
                </a:lnTo>
                <a:cubicBezTo>
                  <a:pt x="544871" y="479432"/>
                  <a:pt x="540461" y="490081"/>
                  <a:pt x="532610" y="497931"/>
                </a:cubicBezTo>
                <a:cubicBezTo>
                  <a:pt x="524759" y="505782"/>
                  <a:pt x="514110" y="510193"/>
                  <a:pt x="503007" y="510193"/>
                </a:cubicBezTo>
                <a:lnTo>
                  <a:pt x="41864" y="510193"/>
                </a:lnTo>
                <a:cubicBezTo>
                  <a:pt x="30761" y="510193"/>
                  <a:pt x="20113" y="505782"/>
                  <a:pt x="12262" y="497931"/>
                </a:cubicBezTo>
                <a:cubicBezTo>
                  <a:pt x="4411" y="490081"/>
                  <a:pt x="0" y="479432"/>
                  <a:pt x="0" y="468329"/>
                </a:cubicBezTo>
                <a:lnTo>
                  <a:pt x="0" y="41864"/>
                </a:lnTo>
                <a:cubicBezTo>
                  <a:pt x="0" y="30761"/>
                  <a:pt x="4411" y="20113"/>
                  <a:pt x="12262" y="12262"/>
                </a:cubicBezTo>
                <a:cubicBezTo>
                  <a:pt x="20113" y="4411"/>
                  <a:pt x="30761" y="0"/>
                  <a:pt x="41864" y="0"/>
                </a:cubicBezTo>
                <a:close/>
              </a:path>
            </a:pathLst>
          </a:custGeom>
          <a:blipFill rotWithShape="1">
            <a:blip r:embed="rId5">
              <a:alphaModFix/>
            </a:blip>
            <a:stretch>
              <a:fillRect b="-2262" l="0" r="0" t="-2261"/>
            </a:stretch>
          </a:blip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7" name="Google Shape;157;p5"/>
          <p:cNvSpPr/>
          <p:nvPr/>
        </p:nvSpPr>
        <p:spPr>
          <a:xfrm>
            <a:off x="14300399" y="5905500"/>
            <a:ext cx="2958901" cy="2770583"/>
          </a:xfrm>
          <a:custGeom>
            <a:rect b="b" l="l" r="r" t="t"/>
            <a:pathLst>
              <a:path extrusionOk="0" h="510193" w="544871">
                <a:moveTo>
                  <a:pt x="41864" y="0"/>
                </a:moveTo>
                <a:lnTo>
                  <a:pt x="503007" y="0"/>
                </a:lnTo>
                <a:cubicBezTo>
                  <a:pt x="514110" y="0"/>
                  <a:pt x="524759" y="4411"/>
                  <a:pt x="532610" y="12262"/>
                </a:cubicBezTo>
                <a:cubicBezTo>
                  <a:pt x="540461" y="20113"/>
                  <a:pt x="544871" y="30761"/>
                  <a:pt x="544871" y="41864"/>
                </a:cubicBezTo>
                <a:lnTo>
                  <a:pt x="544871" y="468329"/>
                </a:lnTo>
                <a:cubicBezTo>
                  <a:pt x="544871" y="479432"/>
                  <a:pt x="540461" y="490081"/>
                  <a:pt x="532610" y="497931"/>
                </a:cubicBezTo>
                <a:cubicBezTo>
                  <a:pt x="524759" y="505782"/>
                  <a:pt x="514110" y="510193"/>
                  <a:pt x="503007" y="510193"/>
                </a:cubicBezTo>
                <a:lnTo>
                  <a:pt x="41864" y="510193"/>
                </a:lnTo>
                <a:cubicBezTo>
                  <a:pt x="30761" y="510193"/>
                  <a:pt x="20113" y="505782"/>
                  <a:pt x="12262" y="497931"/>
                </a:cubicBezTo>
                <a:cubicBezTo>
                  <a:pt x="4411" y="490081"/>
                  <a:pt x="0" y="479432"/>
                  <a:pt x="0" y="468329"/>
                </a:cubicBezTo>
                <a:lnTo>
                  <a:pt x="0" y="41864"/>
                </a:lnTo>
                <a:cubicBezTo>
                  <a:pt x="0" y="30761"/>
                  <a:pt x="4411" y="20113"/>
                  <a:pt x="12262" y="12262"/>
                </a:cubicBezTo>
                <a:cubicBezTo>
                  <a:pt x="20113" y="4411"/>
                  <a:pt x="30761" y="0"/>
                  <a:pt x="41864" y="0"/>
                </a:cubicBezTo>
                <a:close/>
              </a:path>
            </a:pathLst>
          </a:custGeom>
          <a:blipFill rotWithShape="1">
            <a:blip r:embed="rId6">
              <a:alphaModFix/>
            </a:blip>
            <a:stretch>
              <a:fillRect b="-471" l="0" r="0" t="-471"/>
            </a:stretch>
          </a:blip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8" name="Google Shape;158;p5"/>
          <p:cNvSpPr/>
          <p:nvPr/>
        </p:nvSpPr>
        <p:spPr>
          <a:xfrm>
            <a:off x="986590" y="5905500"/>
            <a:ext cx="3001012" cy="2770583"/>
          </a:xfrm>
          <a:custGeom>
            <a:rect b="b" l="l" r="r" t="t"/>
            <a:pathLst>
              <a:path extrusionOk="0" h="510193" w="544871">
                <a:moveTo>
                  <a:pt x="41864" y="0"/>
                </a:moveTo>
                <a:lnTo>
                  <a:pt x="503007" y="0"/>
                </a:lnTo>
                <a:cubicBezTo>
                  <a:pt x="514110" y="0"/>
                  <a:pt x="524759" y="4411"/>
                  <a:pt x="532610" y="12262"/>
                </a:cubicBezTo>
                <a:cubicBezTo>
                  <a:pt x="540461" y="20113"/>
                  <a:pt x="544871" y="30761"/>
                  <a:pt x="544871" y="41864"/>
                </a:cubicBezTo>
                <a:lnTo>
                  <a:pt x="544871" y="468329"/>
                </a:lnTo>
                <a:cubicBezTo>
                  <a:pt x="544871" y="479432"/>
                  <a:pt x="540461" y="490081"/>
                  <a:pt x="532610" y="497931"/>
                </a:cubicBezTo>
                <a:cubicBezTo>
                  <a:pt x="524759" y="505782"/>
                  <a:pt x="514110" y="510193"/>
                  <a:pt x="503007" y="510193"/>
                </a:cubicBezTo>
                <a:lnTo>
                  <a:pt x="41864" y="510193"/>
                </a:lnTo>
                <a:cubicBezTo>
                  <a:pt x="30761" y="510193"/>
                  <a:pt x="20113" y="505782"/>
                  <a:pt x="12262" y="497931"/>
                </a:cubicBezTo>
                <a:cubicBezTo>
                  <a:pt x="4411" y="490081"/>
                  <a:pt x="0" y="479432"/>
                  <a:pt x="0" y="468329"/>
                </a:cubicBezTo>
                <a:lnTo>
                  <a:pt x="0" y="41864"/>
                </a:lnTo>
                <a:cubicBezTo>
                  <a:pt x="0" y="30761"/>
                  <a:pt x="4411" y="20113"/>
                  <a:pt x="12262" y="12262"/>
                </a:cubicBezTo>
                <a:cubicBezTo>
                  <a:pt x="20113" y="4411"/>
                  <a:pt x="30761" y="0"/>
                  <a:pt x="41864" y="0"/>
                </a:cubicBezTo>
                <a:close/>
              </a:path>
            </a:pathLst>
          </a:custGeom>
          <a:blipFill rotWithShape="1">
            <a:blip r:embed="rId7">
              <a:alphaModFix/>
            </a:blip>
            <a:stretch>
              <a:fillRect b="0" l="-11615" r="-11614" t="0"/>
            </a:stretch>
          </a:blip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9" name="Google Shape;159;p5"/>
          <p:cNvSpPr txBox="1"/>
          <p:nvPr/>
        </p:nvSpPr>
        <p:spPr>
          <a:xfrm>
            <a:off x="1290102" y="5024008"/>
            <a:ext cx="2436096" cy="434863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4513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60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HC-05</a:t>
            </a:r>
            <a:endParaRPr/>
          </a:p>
        </p:txBody>
      </p:sp>
      <p:sp>
        <p:nvSpPr>
          <p:cNvPr id="160" name="Google Shape;160;p5"/>
          <p:cNvSpPr txBox="1"/>
          <p:nvPr/>
        </p:nvSpPr>
        <p:spPr>
          <a:xfrm>
            <a:off x="4331410" y="1160501"/>
            <a:ext cx="2954485" cy="110799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36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18650 Li-ion </a:t>
            </a:r>
            <a:endParaRPr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36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Battery</a:t>
            </a:r>
            <a:endParaRPr/>
          </a:p>
        </p:txBody>
      </p:sp>
      <p:sp>
        <p:nvSpPr>
          <p:cNvPr id="161" name="Google Shape;161;p5"/>
          <p:cNvSpPr txBox="1"/>
          <p:nvPr/>
        </p:nvSpPr>
        <p:spPr>
          <a:xfrm>
            <a:off x="7927083" y="4381500"/>
            <a:ext cx="2436096" cy="147732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48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MG </a:t>
            </a:r>
            <a:endParaRPr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48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996R</a:t>
            </a:r>
            <a:endParaRPr/>
          </a:p>
        </p:txBody>
      </p:sp>
      <p:sp>
        <p:nvSpPr>
          <p:cNvPr id="162" name="Google Shape;162;p5"/>
          <p:cNvSpPr txBox="1"/>
          <p:nvPr/>
        </p:nvSpPr>
        <p:spPr>
          <a:xfrm>
            <a:off x="11232859" y="1747408"/>
            <a:ext cx="2436096" cy="434863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4513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60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SG90</a:t>
            </a:r>
            <a:endParaRPr/>
          </a:p>
        </p:txBody>
      </p:sp>
      <p:sp>
        <p:nvSpPr>
          <p:cNvPr id="163" name="Google Shape;163;p5"/>
          <p:cNvSpPr txBox="1"/>
          <p:nvPr/>
        </p:nvSpPr>
        <p:spPr>
          <a:xfrm>
            <a:off x="14561801" y="5024008"/>
            <a:ext cx="2436096" cy="399789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5641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48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XL4015</a:t>
            </a:r>
            <a:endParaRPr/>
          </a:p>
        </p:txBody>
      </p:sp>
      <p:sp>
        <p:nvSpPr>
          <p:cNvPr id="164" name="Google Shape;164;p5"/>
          <p:cNvSpPr/>
          <p:nvPr/>
        </p:nvSpPr>
        <p:spPr>
          <a:xfrm>
            <a:off x="531663" y="-3238500"/>
            <a:ext cx="3787715" cy="3787715"/>
          </a:xfrm>
          <a:prstGeom prst="flowChartConnector">
            <a:avLst/>
          </a:prstGeom>
          <a:solidFill>
            <a:srgbClr val="538CD5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5" name="Google Shape;165;p5"/>
          <p:cNvSpPr/>
          <p:nvPr/>
        </p:nvSpPr>
        <p:spPr>
          <a:xfrm>
            <a:off x="-296013" y="173334"/>
            <a:ext cx="1647979" cy="1647979"/>
          </a:xfrm>
          <a:prstGeom prst="flowChartConnector">
            <a:avLst/>
          </a:prstGeom>
          <a:solidFill>
            <a:srgbClr val="538CD5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6" name="Google Shape;166;p5"/>
          <p:cNvSpPr/>
          <p:nvPr/>
        </p:nvSpPr>
        <p:spPr>
          <a:xfrm>
            <a:off x="10979048" y="7964905"/>
            <a:ext cx="8951495" cy="2743200"/>
          </a:xfrm>
          <a:custGeom>
            <a:rect b="b" l="l" r="r" t="t"/>
            <a:pathLst>
              <a:path extrusionOk="0" h="2743200" w="8951495">
                <a:moveTo>
                  <a:pt x="0" y="2743200"/>
                </a:moveTo>
                <a:cubicBezTo>
                  <a:pt x="828173" y="1850858"/>
                  <a:pt x="1656347" y="958516"/>
                  <a:pt x="2622884" y="818148"/>
                </a:cubicBezTo>
                <a:cubicBezTo>
                  <a:pt x="3589421" y="677780"/>
                  <a:pt x="4744452" y="2037348"/>
                  <a:pt x="5799221" y="1900990"/>
                </a:cubicBezTo>
                <a:cubicBezTo>
                  <a:pt x="6853990" y="1764632"/>
                  <a:pt x="7902742" y="882316"/>
                  <a:pt x="8951495" y="0"/>
                </a:cubicBezTo>
              </a:path>
            </a:pathLst>
          </a:custGeom>
          <a:noFill/>
          <a:ln cap="flat" cmpd="sng" w="63500">
            <a:solidFill>
              <a:srgbClr val="558ED5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38" name="Shape 14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9" name="Google Shape;1439;p50"/>
          <p:cNvSpPr/>
          <p:nvPr/>
        </p:nvSpPr>
        <p:spPr>
          <a:xfrm rot="-3128308">
            <a:off x="769462" y="-1071791"/>
            <a:ext cx="4244656" cy="5304851"/>
          </a:xfrm>
          <a:custGeom>
            <a:rect b="b" l="l" r="r" t="t"/>
            <a:pathLst>
              <a:path extrusionOk="0" h="5367660" w="4294912">
                <a:moveTo>
                  <a:pt x="3436954" y="0"/>
                </a:moveTo>
                <a:cubicBezTo>
                  <a:pt x="4395195" y="1627875"/>
                  <a:pt x="4560008" y="3603514"/>
                  <a:pt x="3884739" y="5367660"/>
                </a:cubicBezTo>
                <a:lnTo>
                  <a:pt x="160760" y="3942216"/>
                </a:lnTo>
                <a:lnTo>
                  <a:pt x="217831" y="3779998"/>
                </a:lnTo>
                <a:cubicBezTo>
                  <a:pt x="383561" y="3221409"/>
                  <a:pt x="320229" y="2622326"/>
                  <a:pt x="54000" y="2114911"/>
                </a:cubicBezTo>
                <a:lnTo>
                  <a:pt x="0" y="202315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-31964" r="-31964" t="0"/>
            </a:stretch>
          </a:blipFill>
          <a:ln>
            <a:noFill/>
          </a:ln>
          <a:effectLst>
            <a:outerShdw blurRad="152400" sx="101000" rotWithShape="0" algn="l" dist="38100" sy="1010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40" name="Google Shape;1440;p50"/>
          <p:cNvSpPr/>
          <p:nvPr/>
        </p:nvSpPr>
        <p:spPr>
          <a:xfrm rot="-5617677">
            <a:off x="-3376610" y="-1309128"/>
            <a:ext cx="4465036" cy="5148735"/>
          </a:xfrm>
          <a:custGeom>
            <a:rect b="b" l="l" r="r" t="t"/>
            <a:pathLst>
              <a:path extrusionOk="0" h="5209696" w="4517902">
                <a:moveTo>
                  <a:pt x="3036236" y="0"/>
                </a:moveTo>
                <a:cubicBezTo>
                  <a:pt x="4261000" y="1438038"/>
                  <a:pt x="4764300" y="3355527"/>
                  <a:pt x="4403669" y="5209696"/>
                </a:cubicBezTo>
                <a:lnTo>
                  <a:pt x="488823" y="4448270"/>
                </a:lnTo>
                <a:lnTo>
                  <a:pt x="509652" y="4341251"/>
                </a:lnTo>
                <a:cubicBezTo>
                  <a:pt x="550895" y="4055708"/>
                  <a:pt x="536835" y="3757363"/>
                  <a:pt x="458978" y="3460757"/>
                </a:cubicBezTo>
                <a:cubicBezTo>
                  <a:pt x="381121" y="3164150"/>
                  <a:pt x="246838" y="2897363"/>
                  <a:pt x="70671" y="2668888"/>
                </a:cubicBezTo>
                <a:lnTo>
                  <a:pt x="0" y="2585936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b="0" l="0" r="0" t="0"/>
            </a:stretch>
          </a:blipFill>
          <a:ln>
            <a:noFill/>
          </a:ln>
          <a:effectLst>
            <a:outerShdw blurRad="152400" sx="101000" rotWithShape="0" algn="l" dist="38100" sy="1010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41" name="Google Shape;1441;p50"/>
          <p:cNvSpPr/>
          <p:nvPr/>
        </p:nvSpPr>
        <p:spPr>
          <a:xfrm rot="3189045">
            <a:off x="1681945" y="5763364"/>
            <a:ext cx="4292945" cy="5281292"/>
          </a:xfrm>
          <a:custGeom>
            <a:rect b="b" l="l" r="r" t="t"/>
            <a:pathLst>
              <a:path extrusionOk="0" h="5343822" w="4343773">
                <a:moveTo>
                  <a:pt x="3347362" y="0"/>
                </a:moveTo>
                <a:cubicBezTo>
                  <a:pt x="4373821" y="1585745"/>
                  <a:pt x="4622324" y="3552610"/>
                  <a:pt x="4022525" y="5343822"/>
                </a:cubicBezTo>
                <a:lnTo>
                  <a:pt x="242717" y="4078130"/>
                </a:lnTo>
                <a:cubicBezTo>
                  <a:pt x="461802" y="3423864"/>
                  <a:pt x="359211" y="2739378"/>
                  <a:pt x="20496" y="2196362"/>
                </a:cubicBezTo>
                <a:lnTo>
                  <a:pt x="0" y="2166761"/>
                </a:lnTo>
                <a:close/>
              </a:path>
            </a:pathLst>
          </a:custGeom>
          <a:blipFill rotWithShape="1">
            <a:blip r:embed="rId5">
              <a:alphaModFix/>
            </a:blip>
            <a:stretch>
              <a:fillRect b="-3520" l="-24729" r="-24729" t="-3520"/>
            </a:stretch>
          </a:blipFill>
          <a:ln>
            <a:noFill/>
          </a:ln>
          <a:effectLst>
            <a:outerShdw blurRad="152400" sx="101000" rotWithShape="0" algn="l" dist="38100" sy="1010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42" name="Google Shape;1442;p50"/>
          <p:cNvSpPr/>
          <p:nvPr/>
        </p:nvSpPr>
        <p:spPr>
          <a:xfrm rot="34428">
            <a:off x="2789184" y="2053633"/>
            <a:ext cx="4440443" cy="5418915"/>
          </a:xfrm>
          <a:custGeom>
            <a:rect b="b" l="l" r="r" t="t"/>
            <a:pathLst>
              <a:path extrusionOk="0" h="5356271" w="4319987">
                <a:moveTo>
                  <a:pt x="3390139" y="0"/>
                </a:moveTo>
                <a:cubicBezTo>
                  <a:pt x="4384608" y="1605995"/>
                  <a:pt x="4593639" y="3577443"/>
                  <a:pt x="3958066" y="5356271"/>
                </a:cubicBezTo>
                <a:lnTo>
                  <a:pt x="203113" y="4014627"/>
                </a:lnTo>
                <a:lnTo>
                  <a:pt x="257604" y="3845706"/>
                </a:lnTo>
                <a:cubicBezTo>
                  <a:pt x="369281" y="3432756"/>
                  <a:pt x="363083" y="2983179"/>
                  <a:pt x="214014" y="2548022"/>
                </a:cubicBezTo>
                <a:cubicBezTo>
                  <a:pt x="164324" y="2402970"/>
                  <a:pt x="101113" y="2266386"/>
                  <a:pt x="26267" y="2139195"/>
                </a:cubicBezTo>
                <a:lnTo>
                  <a:pt x="0" y="2099250"/>
                </a:lnTo>
                <a:close/>
              </a:path>
            </a:pathLst>
          </a:custGeom>
          <a:blipFill rotWithShape="1">
            <a:blip r:embed="rId6">
              <a:alphaModFix/>
            </a:blip>
            <a:stretch>
              <a:fillRect b="0" l="0" r="0" t="0"/>
            </a:stretch>
          </a:blipFill>
          <a:ln>
            <a:noFill/>
          </a:ln>
          <a:effectLst>
            <a:outerShdw blurRad="152400" sx="101000" rotWithShape="0" algn="l" dist="38100" sy="101000">
              <a:srgbClr val="000000">
                <a:alpha val="40000"/>
              </a:srgbClr>
            </a:outerShdw>
          </a:effectLst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43" name="Google Shape;1443;p50"/>
          <p:cNvSpPr/>
          <p:nvPr/>
        </p:nvSpPr>
        <p:spPr>
          <a:xfrm rot="9699852">
            <a:off x="-5274614" y="5388244"/>
            <a:ext cx="4419425" cy="5189807"/>
          </a:xfrm>
          <a:custGeom>
            <a:rect b="b" l="l" r="r" t="t"/>
            <a:pathLst>
              <a:path extrusionOk="0" h="5251254" w="4471751">
                <a:moveTo>
                  <a:pt x="3117507" y="0"/>
                </a:moveTo>
                <a:cubicBezTo>
                  <a:pt x="4295258" y="1476855"/>
                  <a:pt x="4736405" y="3409646"/>
                  <a:pt x="4316071" y="5251254"/>
                </a:cubicBezTo>
                <a:lnTo>
                  <a:pt x="428576" y="4363959"/>
                </a:lnTo>
                <a:lnTo>
                  <a:pt x="440482" y="4317656"/>
                </a:lnTo>
                <a:cubicBezTo>
                  <a:pt x="470067" y="4173074"/>
                  <a:pt x="485604" y="4023376"/>
                  <a:pt x="485604" y="3870048"/>
                </a:cubicBezTo>
                <a:cubicBezTo>
                  <a:pt x="485604" y="3410067"/>
                  <a:pt x="345771" y="2982744"/>
                  <a:pt x="106295" y="2628272"/>
                </a:cubicBezTo>
                <a:lnTo>
                  <a:pt x="0" y="2486127"/>
                </a:lnTo>
                <a:close/>
              </a:path>
            </a:pathLst>
          </a:custGeom>
          <a:blipFill rotWithShape="1">
            <a:blip r:embed="rId7">
              <a:alphaModFix/>
            </a:blip>
            <a:stretch>
              <a:fillRect b="-1368" l="-24635" r="-24635" t="-1368"/>
            </a:stretch>
          </a:blipFill>
          <a:ln>
            <a:noFill/>
          </a:ln>
          <a:effectLst>
            <a:outerShdw blurRad="152400" sx="101000" rotWithShape="0" algn="l" dist="38100" sy="101000">
              <a:srgbClr val="000000">
                <a:alpha val="40000"/>
              </a:srgbClr>
            </a:outerShdw>
          </a:effectLst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44" name="Google Shape;1444;p50"/>
          <p:cNvSpPr/>
          <p:nvPr/>
        </p:nvSpPr>
        <p:spPr>
          <a:xfrm rot="9699852">
            <a:off x="-6527595" y="934853"/>
            <a:ext cx="5029178" cy="5038818"/>
          </a:xfrm>
          <a:custGeom>
            <a:rect b="b" l="l" r="r" t="t"/>
            <a:pathLst>
              <a:path extrusionOk="0" h="5539255" w="5528658">
                <a:moveTo>
                  <a:pt x="1305077" y="0"/>
                </a:moveTo>
                <a:lnTo>
                  <a:pt x="5528658" y="964005"/>
                </a:lnTo>
                <a:cubicBezTo>
                  <a:pt x="5071984" y="2964823"/>
                  <a:pt x="3729054" y="4648806"/>
                  <a:pt x="1880018" y="5539255"/>
                </a:cubicBezTo>
                <a:lnTo>
                  <a:pt x="0" y="1635357"/>
                </a:lnTo>
                <a:lnTo>
                  <a:pt x="104215" y="1585154"/>
                </a:lnTo>
                <a:cubicBezTo>
                  <a:pt x="651265" y="1287979"/>
                  <a:pt x="1070544" y="785408"/>
                  <a:pt x="1258552" y="180943"/>
                </a:cubicBezTo>
                <a:close/>
              </a:path>
            </a:pathLst>
          </a:custGeom>
          <a:blipFill rotWithShape="1">
            <a:blip r:embed="rId8">
              <a:alphaModFix/>
            </a:blip>
            <a:stretch>
              <a:fillRect b="0" l="0" r="0" t="0"/>
            </a:stretch>
          </a:blipFill>
          <a:ln cap="flat" cmpd="sng" w="2540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  <a:effectLst>
            <a:outerShdw blurRad="152400" sx="101000" rotWithShape="0" algn="l" dist="38100" sy="101000">
              <a:srgbClr val="000000">
                <a:alpha val="40000"/>
              </a:srgbClr>
            </a:outerShdw>
          </a:effectLst>
        </p:spPr>
        <p:txBody>
          <a:bodyPr anchorCtr="0" anchor="ctr" bIns="1535425" lIns="4461500" spcFirstLastPara="1" rIns="722625" wrap="square" tIns="4136375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700"/>
              <a:buFont typeface="Calibri"/>
              <a:buNone/>
            </a:pPr>
            <a:r>
              <a:t/>
            </a:r>
            <a:endParaRPr sz="57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45" name="Google Shape;1445;p50"/>
          <p:cNvSpPr/>
          <p:nvPr/>
        </p:nvSpPr>
        <p:spPr>
          <a:xfrm rot="6089391">
            <a:off x="-2038629" y="7121612"/>
            <a:ext cx="4230201" cy="5309578"/>
          </a:xfrm>
          <a:custGeom>
            <a:rect b="b" l="l" r="r" t="t"/>
            <a:pathLst>
              <a:path extrusionOk="0" h="5372443" w="4280286">
                <a:moveTo>
                  <a:pt x="3458105" y="0"/>
                </a:moveTo>
                <a:cubicBezTo>
                  <a:pt x="4397607" y="1638761"/>
                  <a:pt x="4539742" y="3616160"/>
                  <a:pt x="3844276" y="5372443"/>
                </a:cubicBezTo>
                <a:lnTo>
                  <a:pt x="136923" y="3904378"/>
                </a:lnTo>
                <a:lnTo>
                  <a:pt x="151213" y="3871332"/>
                </a:lnTo>
                <a:cubicBezTo>
                  <a:pt x="376834" y="3272426"/>
                  <a:pt x="343167" y="2581113"/>
                  <a:pt x="0" y="1982532"/>
                </a:cubicBezTo>
                <a:close/>
              </a:path>
            </a:pathLst>
          </a:custGeom>
          <a:blipFill rotWithShape="1">
            <a:blip r:embed="rId9">
              <a:alphaModFix/>
            </a:blip>
            <a:stretch>
              <a:fillRect b="0" l="-21565" r="-21565" t="0"/>
            </a:stretch>
          </a:blipFill>
          <a:ln>
            <a:noFill/>
          </a:ln>
          <a:effectLst>
            <a:outerShdw blurRad="152400" sx="101000" rotWithShape="0" algn="l" dist="38100" sy="1010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46" name="Google Shape;1446;p50"/>
          <p:cNvSpPr txBox="1"/>
          <p:nvPr/>
        </p:nvSpPr>
        <p:spPr>
          <a:xfrm>
            <a:off x="8458200" y="971033"/>
            <a:ext cx="8569772" cy="147732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9600">
                <a:solidFill>
                  <a:schemeClr val="dk1"/>
                </a:solidFill>
                <a:latin typeface="Arial Black"/>
                <a:ea typeface="Arial Black"/>
                <a:cs typeface="Arial Black"/>
                <a:sym typeface="Arial Black"/>
              </a:rPr>
              <a:t>Next Steps</a:t>
            </a:r>
            <a:endParaRPr/>
          </a:p>
        </p:txBody>
      </p:sp>
      <p:sp>
        <p:nvSpPr>
          <p:cNvPr id="1447" name="Google Shape;1447;p50"/>
          <p:cNvSpPr/>
          <p:nvPr/>
        </p:nvSpPr>
        <p:spPr>
          <a:xfrm>
            <a:off x="14807055" y="9188921"/>
            <a:ext cx="2457147" cy="2457147"/>
          </a:xfrm>
          <a:prstGeom prst="flowChartConnector">
            <a:avLst/>
          </a:prstGeom>
          <a:solidFill>
            <a:srgbClr val="538CD5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48" name="Google Shape;1448;p50"/>
          <p:cNvSpPr/>
          <p:nvPr/>
        </p:nvSpPr>
        <p:spPr>
          <a:xfrm>
            <a:off x="17001697" y="5462112"/>
            <a:ext cx="3421083" cy="3421083"/>
          </a:xfrm>
          <a:prstGeom prst="flowChartConnector">
            <a:avLst/>
          </a:prstGeom>
          <a:solidFill>
            <a:srgbClr val="538CD5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49" name="Google Shape;1449;p50"/>
          <p:cNvSpPr/>
          <p:nvPr/>
        </p:nvSpPr>
        <p:spPr>
          <a:xfrm>
            <a:off x="17264202" y="9009390"/>
            <a:ext cx="1709598" cy="1709598"/>
          </a:xfrm>
          <a:prstGeom prst="flowChartConnector">
            <a:avLst/>
          </a:prstGeom>
          <a:solidFill>
            <a:srgbClr val="538CD5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53" name="Shape 14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4" name="Google Shape;1454;p51"/>
          <p:cNvSpPr txBox="1"/>
          <p:nvPr/>
        </p:nvSpPr>
        <p:spPr>
          <a:xfrm>
            <a:off x="8458200" y="971033"/>
            <a:ext cx="8569772" cy="147732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9600">
                <a:solidFill>
                  <a:schemeClr val="dk1"/>
                </a:solidFill>
                <a:latin typeface="Arial Black"/>
                <a:ea typeface="Arial Black"/>
                <a:cs typeface="Arial Black"/>
                <a:sym typeface="Arial Black"/>
              </a:rPr>
              <a:t>Next Steps</a:t>
            </a:r>
            <a:endParaRPr/>
          </a:p>
        </p:txBody>
      </p:sp>
      <p:sp>
        <p:nvSpPr>
          <p:cNvPr id="1455" name="Google Shape;1455;p51"/>
          <p:cNvSpPr txBox="1"/>
          <p:nvPr/>
        </p:nvSpPr>
        <p:spPr>
          <a:xfrm>
            <a:off x="8689513" y="5143500"/>
            <a:ext cx="6321887" cy="1661993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Use all 8 directions for more efficient movements and dynamically control the arm.</a:t>
            </a:r>
            <a:endParaRPr/>
          </a:p>
        </p:txBody>
      </p:sp>
      <p:sp>
        <p:nvSpPr>
          <p:cNvPr id="1456" name="Google Shape;1456;p51"/>
          <p:cNvSpPr txBox="1"/>
          <p:nvPr/>
        </p:nvSpPr>
        <p:spPr>
          <a:xfrm>
            <a:off x="8708562" y="4250865"/>
            <a:ext cx="7522038" cy="3881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61545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4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Utilize full robot capabilities</a:t>
            </a:r>
            <a:endParaRPr/>
          </a:p>
        </p:txBody>
      </p:sp>
      <p:sp>
        <p:nvSpPr>
          <p:cNvPr id="1457" name="Google Shape;1457;p51"/>
          <p:cNvSpPr/>
          <p:nvPr/>
        </p:nvSpPr>
        <p:spPr>
          <a:xfrm>
            <a:off x="15807245" y="9406936"/>
            <a:ext cx="2457147" cy="2457147"/>
          </a:xfrm>
          <a:prstGeom prst="flowChartConnector">
            <a:avLst/>
          </a:prstGeom>
          <a:solidFill>
            <a:srgbClr val="538CD5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58" name="Google Shape;1458;p51"/>
          <p:cNvSpPr/>
          <p:nvPr/>
        </p:nvSpPr>
        <p:spPr>
          <a:xfrm>
            <a:off x="13934306" y="8039099"/>
            <a:ext cx="1538085" cy="1538085"/>
          </a:xfrm>
          <a:prstGeom prst="flowChartConnector">
            <a:avLst/>
          </a:prstGeom>
          <a:solidFill>
            <a:srgbClr val="538CD5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59" name="Google Shape;1459;p51"/>
          <p:cNvSpPr/>
          <p:nvPr/>
        </p:nvSpPr>
        <p:spPr>
          <a:xfrm>
            <a:off x="18025345" y="7715871"/>
            <a:ext cx="2776398" cy="2776398"/>
          </a:xfrm>
          <a:prstGeom prst="flowChartConnector">
            <a:avLst/>
          </a:prstGeom>
          <a:solidFill>
            <a:srgbClr val="538CD5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60" name="Google Shape;1460;p51"/>
          <p:cNvSpPr/>
          <p:nvPr/>
        </p:nvSpPr>
        <p:spPr>
          <a:xfrm rot="-3128308">
            <a:off x="769462" y="-1071791"/>
            <a:ext cx="4244656" cy="5304851"/>
          </a:xfrm>
          <a:custGeom>
            <a:rect b="b" l="l" r="r" t="t"/>
            <a:pathLst>
              <a:path extrusionOk="0" h="5367660" w="4294912">
                <a:moveTo>
                  <a:pt x="3436954" y="0"/>
                </a:moveTo>
                <a:cubicBezTo>
                  <a:pt x="4395195" y="1627875"/>
                  <a:pt x="4560008" y="3603514"/>
                  <a:pt x="3884739" y="5367660"/>
                </a:cubicBezTo>
                <a:lnTo>
                  <a:pt x="160760" y="3942216"/>
                </a:lnTo>
                <a:lnTo>
                  <a:pt x="217831" y="3779998"/>
                </a:lnTo>
                <a:cubicBezTo>
                  <a:pt x="383561" y="3221409"/>
                  <a:pt x="320229" y="2622326"/>
                  <a:pt x="54000" y="2114911"/>
                </a:cubicBezTo>
                <a:lnTo>
                  <a:pt x="0" y="202315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-31964" r="-31964" t="0"/>
            </a:stretch>
          </a:blipFill>
          <a:ln>
            <a:noFill/>
          </a:ln>
          <a:effectLst>
            <a:outerShdw blurRad="152400" sx="101000" rotWithShape="0" algn="l" dist="38100" sy="1010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61" name="Google Shape;1461;p51"/>
          <p:cNvSpPr/>
          <p:nvPr/>
        </p:nvSpPr>
        <p:spPr>
          <a:xfrm rot="-5617677">
            <a:off x="-3376610" y="-1309128"/>
            <a:ext cx="4465036" cy="5148735"/>
          </a:xfrm>
          <a:custGeom>
            <a:rect b="b" l="l" r="r" t="t"/>
            <a:pathLst>
              <a:path extrusionOk="0" h="5209696" w="4517902">
                <a:moveTo>
                  <a:pt x="3036236" y="0"/>
                </a:moveTo>
                <a:cubicBezTo>
                  <a:pt x="4261000" y="1438038"/>
                  <a:pt x="4764300" y="3355527"/>
                  <a:pt x="4403669" y="5209696"/>
                </a:cubicBezTo>
                <a:lnTo>
                  <a:pt x="488823" y="4448270"/>
                </a:lnTo>
                <a:lnTo>
                  <a:pt x="509652" y="4341251"/>
                </a:lnTo>
                <a:cubicBezTo>
                  <a:pt x="550895" y="4055708"/>
                  <a:pt x="536835" y="3757363"/>
                  <a:pt x="458978" y="3460757"/>
                </a:cubicBezTo>
                <a:cubicBezTo>
                  <a:pt x="381121" y="3164150"/>
                  <a:pt x="246838" y="2897363"/>
                  <a:pt x="70671" y="2668888"/>
                </a:cubicBezTo>
                <a:lnTo>
                  <a:pt x="0" y="2585936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b="0" l="0" r="0" t="0"/>
            </a:stretch>
          </a:blipFill>
          <a:ln>
            <a:noFill/>
          </a:ln>
          <a:effectLst>
            <a:outerShdw blurRad="152400" sx="101000" rotWithShape="0" algn="l" dist="38100" sy="1010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62" name="Google Shape;1462;p51"/>
          <p:cNvSpPr/>
          <p:nvPr/>
        </p:nvSpPr>
        <p:spPr>
          <a:xfrm rot="3189045">
            <a:off x="1681945" y="5763364"/>
            <a:ext cx="4292945" cy="5281292"/>
          </a:xfrm>
          <a:custGeom>
            <a:rect b="b" l="l" r="r" t="t"/>
            <a:pathLst>
              <a:path extrusionOk="0" h="5343822" w="4343773">
                <a:moveTo>
                  <a:pt x="3347362" y="0"/>
                </a:moveTo>
                <a:cubicBezTo>
                  <a:pt x="4373821" y="1585745"/>
                  <a:pt x="4622324" y="3552610"/>
                  <a:pt x="4022525" y="5343822"/>
                </a:cubicBezTo>
                <a:lnTo>
                  <a:pt x="242717" y="4078130"/>
                </a:lnTo>
                <a:cubicBezTo>
                  <a:pt x="461802" y="3423864"/>
                  <a:pt x="359211" y="2739378"/>
                  <a:pt x="20496" y="2196362"/>
                </a:cubicBezTo>
                <a:lnTo>
                  <a:pt x="0" y="2166761"/>
                </a:lnTo>
                <a:close/>
              </a:path>
            </a:pathLst>
          </a:custGeom>
          <a:blipFill rotWithShape="1">
            <a:blip r:embed="rId5">
              <a:alphaModFix/>
            </a:blip>
            <a:stretch>
              <a:fillRect b="-3520" l="-24729" r="-24729" t="-3520"/>
            </a:stretch>
          </a:blipFill>
          <a:ln>
            <a:noFill/>
          </a:ln>
          <a:effectLst>
            <a:outerShdw blurRad="152400" sx="101000" rotWithShape="0" algn="l" dist="38100" sy="1010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63" name="Google Shape;1463;p51"/>
          <p:cNvSpPr/>
          <p:nvPr/>
        </p:nvSpPr>
        <p:spPr>
          <a:xfrm rot="34428">
            <a:off x="2924050" y="1407686"/>
            <a:ext cx="5301037" cy="6469145"/>
          </a:xfrm>
          <a:custGeom>
            <a:rect b="b" l="l" r="r" t="t"/>
            <a:pathLst>
              <a:path extrusionOk="0" h="5356271" w="4319987">
                <a:moveTo>
                  <a:pt x="3390139" y="0"/>
                </a:moveTo>
                <a:cubicBezTo>
                  <a:pt x="4384608" y="1605995"/>
                  <a:pt x="4593639" y="3577443"/>
                  <a:pt x="3958066" y="5356271"/>
                </a:cubicBezTo>
                <a:lnTo>
                  <a:pt x="203113" y="4014627"/>
                </a:lnTo>
                <a:lnTo>
                  <a:pt x="257604" y="3845706"/>
                </a:lnTo>
                <a:cubicBezTo>
                  <a:pt x="369281" y="3432756"/>
                  <a:pt x="363083" y="2983179"/>
                  <a:pt x="214014" y="2548022"/>
                </a:cubicBezTo>
                <a:cubicBezTo>
                  <a:pt x="164324" y="2402970"/>
                  <a:pt x="101113" y="2266386"/>
                  <a:pt x="26267" y="2139195"/>
                </a:cubicBezTo>
                <a:lnTo>
                  <a:pt x="0" y="2099250"/>
                </a:lnTo>
                <a:close/>
              </a:path>
            </a:pathLst>
          </a:custGeom>
          <a:blipFill rotWithShape="1">
            <a:blip r:embed="rId6">
              <a:alphaModFix/>
            </a:blip>
            <a:stretch>
              <a:fillRect b="0" l="0" r="0" t="0"/>
            </a:stretch>
          </a:blipFill>
          <a:ln>
            <a:noFill/>
          </a:ln>
          <a:effectLst>
            <a:outerShdw blurRad="152400" sx="101000" rotWithShape="0" algn="l" dist="38100" sy="101000">
              <a:srgbClr val="000000">
                <a:alpha val="40000"/>
              </a:srgbClr>
            </a:outerShdw>
          </a:effectLst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64" name="Google Shape;1464;p51"/>
          <p:cNvSpPr/>
          <p:nvPr/>
        </p:nvSpPr>
        <p:spPr>
          <a:xfrm rot="9699852">
            <a:off x="-5274614" y="5388244"/>
            <a:ext cx="4419425" cy="5189807"/>
          </a:xfrm>
          <a:custGeom>
            <a:rect b="b" l="l" r="r" t="t"/>
            <a:pathLst>
              <a:path extrusionOk="0" h="5251254" w="4471751">
                <a:moveTo>
                  <a:pt x="3117507" y="0"/>
                </a:moveTo>
                <a:cubicBezTo>
                  <a:pt x="4295258" y="1476855"/>
                  <a:pt x="4736405" y="3409646"/>
                  <a:pt x="4316071" y="5251254"/>
                </a:cubicBezTo>
                <a:lnTo>
                  <a:pt x="428576" y="4363959"/>
                </a:lnTo>
                <a:lnTo>
                  <a:pt x="440482" y="4317656"/>
                </a:lnTo>
                <a:cubicBezTo>
                  <a:pt x="470067" y="4173074"/>
                  <a:pt x="485604" y="4023376"/>
                  <a:pt x="485604" y="3870048"/>
                </a:cubicBezTo>
                <a:cubicBezTo>
                  <a:pt x="485604" y="3410067"/>
                  <a:pt x="345771" y="2982744"/>
                  <a:pt x="106295" y="2628272"/>
                </a:cubicBezTo>
                <a:lnTo>
                  <a:pt x="0" y="2486127"/>
                </a:lnTo>
                <a:close/>
              </a:path>
            </a:pathLst>
          </a:custGeom>
          <a:blipFill rotWithShape="1">
            <a:blip r:embed="rId7">
              <a:alphaModFix/>
            </a:blip>
            <a:stretch>
              <a:fillRect b="-1368" l="-24635" r="-24635" t="-1368"/>
            </a:stretch>
          </a:blipFill>
          <a:ln>
            <a:noFill/>
          </a:ln>
          <a:effectLst>
            <a:outerShdw blurRad="152400" sx="101000" rotWithShape="0" algn="l" dist="38100" sy="101000">
              <a:srgbClr val="000000">
                <a:alpha val="40000"/>
              </a:srgbClr>
            </a:outerShdw>
          </a:effectLst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65" name="Google Shape;1465;p51"/>
          <p:cNvSpPr/>
          <p:nvPr/>
        </p:nvSpPr>
        <p:spPr>
          <a:xfrm rot="9699852">
            <a:off x="-6527595" y="934853"/>
            <a:ext cx="5029178" cy="5038818"/>
          </a:xfrm>
          <a:custGeom>
            <a:rect b="b" l="l" r="r" t="t"/>
            <a:pathLst>
              <a:path extrusionOk="0" h="5539255" w="5528658">
                <a:moveTo>
                  <a:pt x="1305077" y="0"/>
                </a:moveTo>
                <a:lnTo>
                  <a:pt x="5528658" y="964005"/>
                </a:lnTo>
                <a:cubicBezTo>
                  <a:pt x="5071984" y="2964823"/>
                  <a:pt x="3729054" y="4648806"/>
                  <a:pt x="1880018" y="5539255"/>
                </a:cubicBezTo>
                <a:lnTo>
                  <a:pt x="0" y="1635357"/>
                </a:lnTo>
                <a:lnTo>
                  <a:pt x="104215" y="1585154"/>
                </a:lnTo>
                <a:cubicBezTo>
                  <a:pt x="651265" y="1287979"/>
                  <a:pt x="1070544" y="785408"/>
                  <a:pt x="1258552" y="180943"/>
                </a:cubicBezTo>
                <a:close/>
              </a:path>
            </a:pathLst>
          </a:custGeom>
          <a:blipFill rotWithShape="1">
            <a:blip r:embed="rId8">
              <a:alphaModFix/>
            </a:blip>
            <a:stretch>
              <a:fillRect b="0" l="0" r="0" t="0"/>
            </a:stretch>
          </a:blipFill>
          <a:ln cap="flat" cmpd="sng" w="2540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  <a:effectLst>
            <a:outerShdw blurRad="152400" sx="101000" rotWithShape="0" algn="l" dist="38100" sy="101000">
              <a:srgbClr val="000000">
                <a:alpha val="40000"/>
              </a:srgbClr>
            </a:outerShdw>
          </a:effectLst>
        </p:spPr>
        <p:txBody>
          <a:bodyPr anchorCtr="0" anchor="ctr" bIns="1535425" lIns="4461500" spcFirstLastPara="1" rIns="722625" wrap="square" tIns="4136375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700"/>
              <a:buFont typeface="Calibri"/>
              <a:buNone/>
            </a:pPr>
            <a:r>
              <a:t/>
            </a:r>
            <a:endParaRPr sz="57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66" name="Google Shape;1466;p51"/>
          <p:cNvSpPr/>
          <p:nvPr/>
        </p:nvSpPr>
        <p:spPr>
          <a:xfrm rot="6089391">
            <a:off x="-2038629" y="7121612"/>
            <a:ext cx="4230201" cy="5309578"/>
          </a:xfrm>
          <a:custGeom>
            <a:rect b="b" l="l" r="r" t="t"/>
            <a:pathLst>
              <a:path extrusionOk="0" h="5372443" w="4280286">
                <a:moveTo>
                  <a:pt x="3458105" y="0"/>
                </a:moveTo>
                <a:cubicBezTo>
                  <a:pt x="4397607" y="1638761"/>
                  <a:pt x="4539742" y="3616160"/>
                  <a:pt x="3844276" y="5372443"/>
                </a:cubicBezTo>
                <a:lnTo>
                  <a:pt x="136923" y="3904378"/>
                </a:lnTo>
                <a:lnTo>
                  <a:pt x="151213" y="3871332"/>
                </a:lnTo>
                <a:cubicBezTo>
                  <a:pt x="376834" y="3272426"/>
                  <a:pt x="343167" y="2581113"/>
                  <a:pt x="0" y="1982532"/>
                </a:cubicBezTo>
                <a:close/>
              </a:path>
            </a:pathLst>
          </a:custGeom>
          <a:blipFill rotWithShape="1">
            <a:blip r:embed="rId9">
              <a:alphaModFix/>
            </a:blip>
            <a:stretch>
              <a:fillRect b="0" l="-21565" r="-21565" t="0"/>
            </a:stretch>
          </a:blipFill>
          <a:ln>
            <a:noFill/>
          </a:ln>
          <a:effectLst>
            <a:outerShdw blurRad="152400" sx="101000" rotWithShape="0" algn="l" dist="38100" sy="1010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71" name="Shape 14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2" name="Google Shape;1472;p52"/>
          <p:cNvSpPr txBox="1"/>
          <p:nvPr/>
        </p:nvSpPr>
        <p:spPr>
          <a:xfrm>
            <a:off x="8458200" y="971033"/>
            <a:ext cx="8569772" cy="147732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9600">
                <a:solidFill>
                  <a:schemeClr val="dk1"/>
                </a:solidFill>
                <a:latin typeface="Arial Black"/>
                <a:ea typeface="Arial Black"/>
                <a:cs typeface="Arial Black"/>
                <a:sym typeface="Arial Black"/>
              </a:rPr>
              <a:t>Next Steps</a:t>
            </a:r>
            <a:endParaRPr/>
          </a:p>
        </p:txBody>
      </p:sp>
      <p:sp>
        <p:nvSpPr>
          <p:cNvPr id="1473" name="Google Shape;1473;p52"/>
          <p:cNvSpPr txBox="1"/>
          <p:nvPr/>
        </p:nvSpPr>
        <p:spPr>
          <a:xfrm>
            <a:off x="8689513" y="5143500"/>
            <a:ext cx="7007687" cy="1661993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Replace Bluetooth with Wi-Fi for faster and longer-range wireless control.</a:t>
            </a:r>
            <a:endParaRPr/>
          </a:p>
        </p:txBody>
      </p:sp>
      <p:sp>
        <p:nvSpPr>
          <p:cNvPr id="1474" name="Google Shape;1474;p52"/>
          <p:cNvSpPr txBox="1"/>
          <p:nvPr/>
        </p:nvSpPr>
        <p:spPr>
          <a:xfrm>
            <a:off x="8708563" y="4250865"/>
            <a:ext cx="7208976" cy="3881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61545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4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Improve Communication</a:t>
            </a:r>
            <a:endParaRPr/>
          </a:p>
        </p:txBody>
      </p:sp>
      <p:sp>
        <p:nvSpPr>
          <p:cNvPr id="1475" name="Google Shape;1475;p52"/>
          <p:cNvSpPr/>
          <p:nvPr/>
        </p:nvSpPr>
        <p:spPr>
          <a:xfrm rot="6990134">
            <a:off x="14729532" y="7328872"/>
            <a:ext cx="2457147" cy="2457147"/>
          </a:xfrm>
          <a:prstGeom prst="flowChartConnector">
            <a:avLst/>
          </a:prstGeom>
          <a:solidFill>
            <a:srgbClr val="538CD5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76" name="Google Shape;1476;p52"/>
          <p:cNvSpPr/>
          <p:nvPr/>
        </p:nvSpPr>
        <p:spPr>
          <a:xfrm rot="6990134">
            <a:off x="13877706" y="9841120"/>
            <a:ext cx="1538085" cy="1538085"/>
          </a:xfrm>
          <a:prstGeom prst="flowChartConnector">
            <a:avLst/>
          </a:prstGeom>
          <a:solidFill>
            <a:srgbClr val="538CD5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77" name="Google Shape;1477;p52"/>
          <p:cNvSpPr/>
          <p:nvPr/>
        </p:nvSpPr>
        <p:spPr>
          <a:xfrm rot="6990134">
            <a:off x="16912665" y="8921199"/>
            <a:ext cx="2776398" cy="2776398"/>
          </a:xfrm>
          <a:prstGeom prst="flowChartConnector">
            <a:avLst/>
          </a:prstGeom>
          <a:solidFill>
            <a:srgbClr val="538CD5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78" name="Google Shape;1478;p52"/>
          <p:cNvSpPr/>
          <p:nvPr/>
        </p:nvSpPr>
        <p:spPr>
          <a:xfrm rot="-5997925">
            <a:off x="-2942149" y="-1679249"/>
            <a:ext cx="4244656" cy="5304851"/>
          </a:xfrm>
          <a:custGeom>
            <a:rect b="b" l="l" r="r" t="t"/>
            <a:pathLst>
              <a:path extrusionOk="0" h="5367660" w="4294912">
                <a:moveTo>
                  <a:pt x="3436954" y="0"/>
                </a:moveTo>
                <a:cubicBezTo>
                  <a:pt x="4395195" y="1627875"/>
                  <a:pt x="4560008" y="3603514"/>
                  <a:pt x="3884739" y="5367660"/>
                </a:cubicBezTo>
                <a:lnTo>
                  <a:pt x="160760" y="3942216"/>
                </a:lnTo>
                <a:lnTo>
                  <a:pt x="217831" y="3779998"/>
                </a:lnTo>
                <a:cubicBezTo>
                  <a:pt x="383561" y="3221409"/>
                  <a:pt x="320229" y="2622326"/>
                  <a:pt x="54000" y="2114911"/>
                </a:cubicBezTo>
                <a:lnTo>
                  <a:pt x="0" y="202315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-31964" r="-31964" t="0"/>
            </a:stretch>
          </a:blipFill>
          <a:ln>
            <a:noFill/>
          </a:ln>
          <a:effectLst>
            <a:outerShdw blurRad="152400" sx="101000" rotWithShape="0" algn="l" dist="38100" sy="1010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79" name="Google Shape;1479;p52"/>
          <p:cNvSpPr/>
          <p:nvPr/>
        </p:nvSpPr>
        <p:spPr>
          <a:xfrm rot="-8487294">
            <a:off x="-5995663" y="1178137"/>
            <a:ext cx="4465036" cy="5148735"/>
          </a:xfrm>
          <a:custGeom>
            <a:rect b="b" l="l" r="r" t="t"/>
            <a:pathLst>
              <a:path extrusionOk="0" h="5209696" w="4517902">
                <a:moveTo>
                  <a:pt x="3036236" y="0"/>
                </a:moveTo>
                <a:cubicBezTo>
                  <a:pt x="4261000" y="1438038"/>
                  <a:pt x="4764300" y="3355527"/>
                  <a:pt x="4403669" y="5209696"/>
                </a:cubicBezTo>
                <a:lnTo>
                  <a:pt x="488823" y="4448270"/>
                </a:lnTo>
                <a:lnTo>
                  <a:pt x="509652" y="4341251"/>
                </a:lnTo>
                <a:cubicBezTo>
                  <a:pt x="550895" y="4055708"/>
                  <a:pt x="536835" y="3757363"/>
                  <a:pt x="458978" y="3460757"/>
                </a:cubicBezTo>
                <a:cubicBezTo>
                  <a:pt x="381121" y="3164150"/>
                  <a:pt x="246838" y="2897363"/>
                  <a:pt x="70671" y="2668888"/>
                </a:cubicBezTo>
                <a:lnTo>
                  <a:pt x="0" y="2585936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b="0" l="0" r="0" t="0"/>
            </a:stretch>
          </a:blipFill>
          <a:ln>
            <a:noFill/>
          </a:ln>
          <a:effectLst>
            <a:outerShdw blurRad="152400" sx="101000" rotWithShape="0" algn="l" dist="38100" sy="1010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80" name="Google Shape;1480;p52"/>
          <p:cNvSpPr/>
          <p:nvPr/>
        </p:nvSpPr>
        <p:spPr>
          <a:xfrm rot="319428">
            <a:off x="2840026" y="1519835"/>
            <a:ext cx="5371823" cy="6608556"/>
          </a:xfrm>
          <a:custGeom>
            <a:rect b="b" l="l" r="r" t="t"/>
            <a:pathLst>
              <a:path extrusionOk="0" h="5343822" w="4343773">
                <a:moveTo>
                  <a:pt x="3347362" y="0"/>
                </a:moveTo>
                <a:cubicBezTo>
                  <a:pt x="4373821" y="1585745"/>
                  <a:pt x="4622324" y="3552610"/>
                  <a:pt x="4022525" y="5343822"/>
                </a:cubicBezTo>
                <a:lnTo>
                  <a:pt x="242717" y="4078130"/>
                </a:lnTo>
                <a:cubicBezTo>
                  <a:pt x="461802" y="3423864"/>
                  <a:pt x="359211" y="2739378"/>
                  <a:pt x="20496" y="2196362"/>
                </a:cubicBezTo>
                <a:lnTo>
                  <a:pt x="0" y="2166761"/>
                </a:lnTo>
                <a:close/>
              </a:path>
            </a:pathLst>
          </a:custGeom>
          <a:blipFill rotWithShape="1">
            <a:blip r:embed="rId5">
              <a:alphaModFix/>
            </a:blip>
            <a:stretch>
              <a:fillRect b="-3520" l="-24729" r="-24729" t="-3520"/>
            </a:stretch>
          </a:blipFill>
          <a:ln>
            <a:noFill/>
          </a:ln>
          <a:effectLst>
            <a:outerShdw blurRad="152400" sx="101000" rotWithShape="0" algn="l" dist="38100" sy="1010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81" name="Google Shape;1481;p52"/>
          <p:cNvSpPr/>
          <p:nvPr/>
        </p:nvSpPr>
        <p:spPr>
          <a:xfrm rot="-2835189">
            <a:off x="740248" y="-1169077"/>
            <a:ext cx="4440443" cy="5418915"/>
          </a:xfrm>
          <a:custGeom>
            <a:rect b="b" l="l" r="r" t="t"/>
            <a:pathLst>
              <a:path extrusionOk="0" h="5356271" w="4319987">
                <a:moveTo>
                  <a:pt x="3390139" y="0"/>
                </a:moveTo>
                <a:cubicBezTo>
                  <a:pt x="4384608" y="1605995"/>
                  <a:pt x="4593639" y="3577443"/>
                  <a:pt x="3958066" y="5356271"/>
                </a:cubicBezTo>
                <a:lnTo>
                  <a:pt x="203113" y="4014627"/>
                </a:lnTo>
                <a:lnTo>
                  <a:pt x="257604" y="3845706"/>
                </a:lnTo>
                <a:cubicBezTo>
                  <a:pt x="369281" y="3432756"/>
                  <a:pt x="363083" y="2983179"/>
                  <a:pt x="214014" y="2548022"/>
                </a:cubicBezTo>
                <a:cubicBezTo>
                  <a:pt x="164324" y="2402970"/>
                  <a:pt x="101113" y="2266386"/>
                  <a:pt x="26267" y="2139195"/>
                </a:cubicBezTo>
                <a:lnTo>
                  <a:pt x="0" y="2099250"/>
                </a:lnTo>
                <a:close/>
              </a:path>
            </a:pathLst>
          </a:custGeom>
          <a:blipFill rotWithShape="1">
            <a:blip r:embed="rId6">
              <a:alphaModFix/>
            </a:blip>
            <a:stretch>
              <a:fillRect b="0" l="0" r="0" t="0"/>
            </a:stretch>
          </a:blipFill>
          <a:ln>
            <a:noFill/>
          </a:ln>
          <a:effectLst>
            <a:outerShdw blurRad="152400" sx="101000" rotWithShape="0" algn="l" dist="38100" sy="101000">
              <a:srgbClr val="000000">
                <a:alpha val="40000"/>
              </a:srgbClr>
            </a:outerShdw>
          </a:effectLst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82" name="Google Shape;1482;p52"/>
          <p:cNvSpPr/>
          <p:nvPr/>
        </p:nvSpPr>
        <p:spPr>
          <a:xfrm rot="6830235">
            <a:off x="-2283657" y="7091368"/>
            <a:ext cx="4419425" cy="5189807"/>
          </a:xfrm>
          <a:custGeom>
            <a:rect b="b" l="l" r="r" t="t"/>
            <a:pathLst>
              <a:path extrusionOk="0" h="5251254" w="4471751">
                <a:moveTo>
                  <a:pt x="3117507" y="0"/>
                </a:moveTo>
                <a:cubicBezTo>
                  <a:pt x="4295258" y="1476855"/>
                  <a:pt x="4736405" y="3409646"/>
                  <a:pt x="4316071" y="5251254"/>
                </a:cubicBezTo>
                <a:lnTo>
                  <a:pt x="428576" y="4363959"/>
                </a:lnTo>
                <a:lnTo>
                  <a:pt x="440482" y="4317656"/>
                </a:lnTo>
                <a:cubicBezTo>
                  <a:pt x="470067" y="4173074"/>
                  <a:pt x="485604" y="4023376"/>
                  <a:pt x="485604" y="3870048"/>
                </a:cubicBezTo>
                <a:cubicBezTo>
                  <a:pt x="485604" y="3410067"/>
                  <a:pt x="345771" y="2982744"/>
                  <a:pt x="106295" y="2628272"/>
                </a:cubicBezTo>
                <a:lnTo>
                  <a:pt x="0" y="2486127"/>
                </a:lnTo>
                <a:close/>
              </a:path>
            </a:pathLst>
          </a:custGeom>
          <a:blipFill rotWithShape="1">
            <a:blip r:embed="rId7">
              <a:alphaModFix/>
            </a:blip>
            <a:stretch>
              <a:fillRect b="-1368" l="-24635" r="-24635" t="-1368"/>
            </a:stretch>
          </a:blipFill>
          <a:ln>
            <a:noFill/>
          </a:ln>
          <a:effectLst>
            <a:outerShdw blurRad="152400" sx="101000" rotWithShape="0" algn="l" dist="38100" sy="101000">
              <a:srgbClr val="000000">
                <a:alpha val="40000"/>
              </a:srgbClr>
            </a:outerShdw>
          </a:effectLst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83" name="Google Shape;1483;p52"/>
          <p:cNvSpPr/>
          <p:nvPr/>
        </p:nvSpPr>
        <p:spPr>
          <a:xfrm rot="6830235">
            <a:off x="-6581514" y="4828954"/>
            <a:ext cx="5029178" cy="5038818"/>
          </a:xfrm>
          <a:custGeom>
            <a:rect b="b" l="l" r="r" t="t"/>
            <a:pathLst>
              <a:path extrusionOk="0" h="5539255" w="5528658">
                <a:moveTo>
                  <a:pt x="1305077" y="0"/>
                </a:moveTo>
                <a:lnTo>
                  <a:pt x="5528658" y="964005"/>
                </a:lnTo>
                <a:cubicBezTo>
                  <a:pt x="5071984" y="2964823"/>
                  <a:pt x="3729054" y="4648806"/>
                  <a:pt x="1880018" y="5539255"/>
                </a:cubicBezTo>
                <a:lnTo>
                  <a:pt x="0" y="1635357"/>
                </a:lnTo>
                <a:lnTo>
                  <a:pt x="104215" y="1585154"/>
                </a:lnTo>
                <a:cubicBezTo>
                  <a:pt x="651265" y="1287979"/>
                  <a:pt x="1070544" y="785408"/>
                  <a:pt x="1258552" y="180943"/>
                </a:cubicBezTo>
                <a:close/>
              </a:path>
            </a:pathLst>
          </a:custGeom>
          <a:blipFill rotWithShape="1">
            <a:blip r:embed="rId8">
              <a:alphaModFix/>
            </a:blip>
            <a:stretch>
              <a:fillRect b="0" l="0" r="0" t="0"/>
            </a:stretch>
          </a:blipFill>
          <a:ln cap="flat" cmpd="sng" w="2540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  <a:effectLst>
            <a:outerShdw blurRad="152400" sx="101000" rotWithShape="0" algn="l" dist="38100" sy="101000">
              <a:srgbClr val="000000">
                <a:alpha val="40000"/>
              </a:srgbClr>
            </a:outerShdw>
          </a:effectLst>
        </p:spPr>
        <p:txBody>
          <a:bodyPr anchorCtr="0" anchor="ctr" bIns="1535425" lIns="4461500" spcFirstLastPara="1" rIns="722625" wrap="square" tIns="4136375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700"/>
              <a:buFont typeface="Calibri"/>
              <a:buNone/>
            </a:pPr>
            <a:r>
              <a:t/>
            </a:r>
            <a:endParaRPr sz="57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84" name="Google Shape;1484;p52"/>
          <p:cNvSpPr/>
          <p:nvPr/>
        </p:nvSpPr>
        <p:spPr>
          <a:xfrm rot="3219774">
            <a:off x="1249002" y="5907287"/>
            <a:ext cx="4230201" cy="5309578"/>
          </a:xfrm>
          <a:custGeom>
            <a:rect b="b" l="l" r="r" t="t"/>
            <a:pathLst>
              <a:path extrusionOk="0" h="5372443" w="4280286">
                <a:moveTo>
                  <a:pt x="3458105" y="0"/>
                </a:moveTo>
                <a:cubicBezTo>
                  <a:pt x="4397607" y="1638761"/>
                  <a:pt x="4539742" y="3616160"/>
                  <a:pt x="3844276" y="5372443"/>
                </a:cubicBezTo>
                <a:lnTo>
                  <a:pt x="136923" y="3904378"/>
                </a:lnTo>
                <a:lnTo>
                  <a:pt x="151213" y="3871332"/>
                </a:lnTo>
                <a:cubicBezTo>
                  <a:pt x="376834" y="3272426"/>
                  <a:pt x="343167" y="2581113"/>
                  <a:pt x="0" y="1982532"/>
                </a:cubicBezTo>
                <a:close/>
              </a:path>
            </a:pathLst>
          </a:custGeom>
          <a:blipFill rotWithShape="1">
            <a:blip r:embed="rId9">
              <a:alphaModFix/>
            </a:blip>
            <a:stretch>
              <a:fillRect b="0" l="-21565" r="-21565" t="0"/>
            </a:stretch>
          </a:blipFill>
          <a:ln>
            <a:noFill/>
          </a:ln>
          <a:effectLst>
            <a:outerShdw blurRad="152400" sx="101000" rotWithShape="0" algn="l" dist="38100" sy="1010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89" name="Shape 14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0" name="Google Shape;1490;p53"/>
          <p:cNvSpPr txBox="1"/>
          <p:nvPr/>
        </p:nvSpPr>
        <p:spPr>
          <a:xfrm>
            <a:off x="8458200" y="971033"/>
            <a:ext cx="8569772" cy="147732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9600">
                <a:solidFill>
                  <a:schemeClr val="dk1"/>
                </a:solidFill>
                <a:latin typeface="Arial Black"/>
                <a:ea typeface="Arial Black"/>
                <a:cs typeface="Arial Black"/>
                <a:sym typeface="Arial Black"/>
              </a:rPr>
              <a:t>Next Steps</a:t>
            </a:r>
            <a:endParaRPr/>
          </a:p>
        </p:txBody>
      </p:sp>
      <p:sp>
        <p:nvSpPr>
          <p:cNvPr id="1491" name="Google Shape;1491;p53"/>
          <p:cNvSpPr txBox="1"/>
          <p:nvPr/>
        </p:nvSpPr>
        <p:spPr>
          <a:xfrm>
            <a:off x="8689513" y="5143500"/>
            <a:ext cx="6626687" cy="110799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Shift image processing to the robot itself for more autonomy.</a:t>
            </a:r>
            <a:endParaRPr/>
          </a:p>
        </p:txBody>
      </p:sp>
      <p:sp>
        <p:nvSpPr>
          <p:cNvPr id="1492" name="Google Shape;1492;p53"/>
          <p:cNvSpPr txBox="1"/>
          <p:nvPr/>
        </p:nvSpPr>
        <p:spPr>
          <a:xfrm>
            <a:off x="8708562" y="4250865"/>
            <a:ext cx="8569771" cy="3881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61545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4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Onboard Processing</a:t>
            </a:r>
            <a:endParaRPr/>
          </a:p>
        </p:txBody>
      </p:sp>
      <p:sp>
        <p:nvSpPr>
          <p:cNvPr id="1493" name="Google Shape;1493;p53"/>
          <p:cNvSpPr/>
          <p:nvPr/>
        </p:nvSpPr>
        <p:spPr>
          <a:xfrm rot="6990134">
            <a:off x="14852884" y="9802162"/>
            <a:ext cx="2457147" cy="2457147"/>
          </a:xfrm>
          <a:prstGeom prst="flowChartConnector">
            <a:avLst/>
          </a:prstGeom>
          <a:solidFill>
            <a:srgbClr val="538CD5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94" name="Google Shape;1494;p53"/>
          <p:cNvSpPr/>
          <p:nvPr/>
        </p:nvSpPr>
        <p:spPr>
          <a:xfrm rot="6990134">
            <a:off x="17290331" y="9379997"/>
            <a:ext cx="1538085" cy="1538085"/>
          </a:xfrm>
          <a:prstGeom prst="flowChartConnector">
            <a:avLst/>
          </a:prstGeom>
          <a:solidFill>
            <a:srgbClr val="538CD5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95" name="Google Shape;1495;p53"/>
          <p:cNvSpPr/>
          <p:nvPr/>
        </p:nvSpPr>
        <p:spPr>
          <a:xfrm rot="6990134">
            <a:off x="16025494" y="8380556"/>
            <a:ext cx="856398" cy="856398"/>
          </a:xfrm>
          <a:prstGeom prst="flowChartConnector">
            <a:avLst/>
          </a:prstGeom>
          <a:solidFill>
            <a:srgbClr val="538CD5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96" name="Google Shape;1496;p53"/>
          <p:cNvSpPr/>
          <p:nvPr/>
        </p:nvSpPr>
        <p:spPr>
          <a:xfrm rot="-9028259">
            <a:off x="-5980018" y="858228"/>
            <a:ext cx="4244656" cy="5304851"/>
          </a:xfrm>
          <a:custGeom>
            <a:rect b="b" l="l" r="r" t="t"/>
            <a:pathLst>
              <a:path extrusionOk="0" h="5367660" w="4294912">
                <a:moveTo>
                  <a:pt x="3436954" y="0"/>
                </a:moveTo>
                <a:cubicBezTo>
                  <a:pt x="4395195" y="1627875"/>
                  <a:pt x="4560008" y="3603514"/>
                  <a:pt x="3884739" y="5367660"/>
                </a:cubicBezTo>
                <a:lnTo>
                  <a:pt x="160760" y="3942216"/>
                </a:lnTo>
                <a:lnTo>
                  <a:pt x="217831" y="3779998"/>
                </a:lnTo>
                <a:cubicBezTo>
                  <a:pt x="383561" y="3221409"/>
                  <a:pt x="320229" y="2622326"/>
                  <a:pt x="54000" y="2114911"/>
                </a:cubicBezTo>
                <a:lnTo>
                  <a:pt x="0" y="202315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-31964" r="-31964" t="0"/>
            </a:stretch>
          </a:blipFill>
          <a:ln>
            <a:noFill/>
          </a:ln>
          <a:effectLst>
            <a:outerShdw blurRad="152400" sx="101000" rotWithShape="0" algn="l" dist="38100" sy="1010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97" name="Google Shape;1497;p53"/>
          <p:cNvSpPr/>
          <p:nvPr/>
        </p:nvSpPr>
        <p:spPr>
          <a:xfrm rot="10082372">
            <a:off x="-5817403" y="4975270"/>
            <a:ext cx="4465036" cy="5148735"/>
          </a:xfrm>
          <a:custGeom>
            <a:rect b="b" l="l" r="r" t="t"/>
            <a:pathLst>
              <a:path extrusionOk="0" h="5209696" w="4517902">
                <a:moveTo>
                  <a:pt x="3036236" y="0"/>
                </a:moveTo>
                <a:cubicBezTo>
                  <a:pt x="4261000" y="1438038"/>
                  <a:pt x="4764300" y="3355527"/>
                  <a:pt x="4403669" y="5209696"/>
                </a:cubicBezTo>
                <a:lnTo>
                  <a:pt x="488823" y="4448270"/>
                </a:lnTo>
                <a:lnTo>
                  <a:pt x="509652" y="4341251"/>
                </a:lnTo>
                <a:cubicBezTo>
                  <a:pt x="550895" y="4055708"/>
                  <a:pt x="536835" y="3757363"/>
                  <a:pt x="458978" y="3460757"/>
                </a:cubicBezTo>
                <a:cubicBezTo>
                  <a:pt x="381121" y="3164150"/>
                  <a:pt x="246838" y="2897363"/>
                  <a:pt x="70671" y="2668888"/>
                </a:cubicBezTo>
                <a:lnTo>
                  <a:pt x="0" y="2585936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b="0" l="0" r="0" t="0"/>
            </a:stretch>
          </a:blipFill>
          <a:ln>
            <a:noFill/>
          </a:ln>
          <a:effectLst>
            <a:outerShdw blurRad="152400" sx="101000" rotWithShape="0" algn="l" dist="38100" sy="1010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98" name="Google Shape;1498;p53"/>
          <p:cNvSpPr/>
          <p:nvPr/>
        </p:nvSpPr>
        <p:spPr>
          <a:xfrm rot="-2710906">
            <a:off x="611449" y="-1045561"/>
            <a:ext cx="4292945" cy="5281292"/>
          </a:xfrm>
          <a:custGeom>
            <a:rect b="b" l="l" r="r" t="t"/>
            <a:pathLst>
              <a:path extrusionOk="0" h="5343822" w="4343773">
                <a:moveTo>
                  <a:pt x="3347362" y="0"/>
                </a:moveTo>
                <a:cubicBezTo>
                  <a:pt x="4373821" y="1585745"/>
                  <a:pt x="4622324" y="3552610"/>
                  <a:pt x="4022525" y="5343822"/>
                </a:cubicBezTo>
                <a:lnTo>
                  <a:pt x="242717" y="4078130"/>
                </a:lnTo>
                <a:cubicBezTo>
                  <a:pt x="461802" y="3423864"/>
                  <a:pt x="359211" y="2739378"/>
                  <a:pt x="20496" y="2196362"/>
                </a:cubicBezTo>
                <a:lnTo>
                  <a:pt x="0" y="2166761"/>
                </a:lnTo>
                <a:close/>
              </a:path>
            </a:pathLst>
          </a:custGeom>
          <a:blipFill rotWithShape="1">
            <a:blip r:embed="rId5">
              <a:alphaModFix/>
            </a:blip>
            <a:stretch>
              <a:fillRect b="-3520" l="-24729" r="-24729" t="-3520"/>
            </a:stretch>
          </a:blipFill>
          <a:ln>
            <a:noFill/>
          </a:ln>
          <a:effectLst>
            <a:outerShdw blurRad="152400" sx="101000" rotWithShape="0" algn="l" dist="38100" sy="1010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99" name="Google Shape;1499;p53"/>
          <p:cNvSpPr/>
          <p:nvPr/>
        </p:nvSpPr>
        <p:spPr>
          <a:xfrm rot="-5865523">
            <a:off x="-3235931" y="-1755260"/>
            <a:ext cx="4440443" cy="5418915"/>
          </a:xfrm>
          <a:custGeom>
            <a:rect b="b" l="l" r="r" t="t"/>
            <a:pathLst>
              <a:path extrusionOk="0" h="5356271" w="4319987">
                <a:moveTo>
                  <a:pt x="3390139" y="0"/>
                </a:moveTo>
                <a:cubicBezTo>
                  <a:pt x="4384608" y="1605995"/>
                  <a:pt x="4593639" y="3577443"/>
                  <a:pt x="3958066" y="5356271"/>
                </a:cubicBezTo>
                <a:lnTo>
                  <a:pt x="203113" y="4014627"/>
                </a:lnTo>
                <a:lnTo>
                  <a:pt x="257604" y="3845706"/>
                </a:lnTo>
                <a:cubicBezTo>
                  <a:pt x="369281" y="3432756"/>
                  <a:pt x="363083" y="2983179"/>
                  <a:pt x="214014" y="2548022"/>
                </a:cubicBezTo>
                <a:cubicBezTo>
                  <a:pt x="164324" y="2402970"/>
                  <a:pt x="101113" y="2266386"/>
                  <a:pt x="26267" y="2139195"/>
                </a:cubicBezTo>
                <a:lnTo>
                  <a:pt x="0" y="2099250"/>
                </a:lnTo>
                <a:close/>
              </a:path>
            </a:pathLst>
          </a:custGeom>
          <a:blipFill rotWithShape="1">
            <a:blip r:embed="rId6">
              <a:alphaModFix/>
            </a:blip>
            <a:stretch>
              <a:fillRect b="0" l="0" r="0" t="0"/>
            </a:stretch>
          </a:blipFill>
          <a:ln>
            <a:noFill/>
          </a:ln>
          <a:effectLst>
            <a:outerShdw blurRad="152400" sx="101000" rotWithShape="0" algn="l" dist="38100" sy="101000">
              <a:srgbClr val="000000">
                <a:alpha val="40000"/>
              </a:srgbClr>
            </a:outerShdw>
          </a:effectLst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00" name="Google Shape;1500;p53"/>
          <p:cNvSpPr/>
          <p:nvPr/>
        </p:nvSpPr>
        <p:spPr>
          <a:xfrm rot="3799901">
            <a:off x="1130754" y="5881723"/>
            <a:ext cx="4419425" cy="5189807"/>
          </a:xfrm>
          <a:custGeom>
            <a:rect b="b" l="l" r="r" t="t"/>
            <a:pathLst>
              <a:path extrusionOk="0" h="5251254" w="4471751">
                <a:moveTo>
                  <a:pt x="3117507" y="0"/>
                </a:moveTo>
                <a:cubicBezTo>
                  <a:pt x="4295258" y="1476855"/>
                  <a:pt x="4736405" y="3409646"/>
                  <a:pt x="4316071" y="5251254"/>
                </a:cubicBezTo>
                <a:lnTo>
                  <a:pt x="428576" y="4363959"/>
                </a:lnTo>
                <a:lnTo>
                  <a:pt x="440482" y="4317656"/>
                </a:lnTo>
                <a:cubicBezTo>
                  <a:pt x="470067" y="4173074"/>
                  <a:pt x="485604" y="4023376"/>
                  <a:pt x="485604" y="3870048"/>
                </a:cubicBezTo>
                <a:cubicBezTo>
                  <a:pt x="485604" y="3410067"/>
                  <a:pt x="345771" y="2982744"/>
                  <a:pt x="106295" y="2628272"/>
                </a:cubicBezTo>
                <a:lnTo>
                  <a:pt x="0" y="2486127"/>
                </a:lnTo>
                <a:close/>
              </a:path>
            </a:pathLst>
          </a:custGeom>
          <a:blipFill rotWithShape="1">
            <a:blip r:embed="rId7">
              <a:alphaModFix/>
            </a:blip>
            <a:stretch>
              <a:fillRect b="-1368" l="-24635" r="-24635" t="-1368"/>
            </a:stretch>
          </a:blipFill>
          <a:ln>
            <a:noFill/>
          </a:ln>
          <a:effectLst>
            <a:outerShdw blurRad="152400" sx="101000" rotWithShape="0" algn="l" dist="38100" sy="101000">
              <a:srgbClr val="000000">
                <a:alpha val="40000"/>
              </a:srgbClr>
            </a:outerShdw>
          </a:effectLst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01" name="Google Shape;1501;p53"/>
          <p:cNvSpPr/>
          <p:nvPr/>
        </p:nvSpPr>
        <p:spPr>
          <a:xfrm rot="3799901">
            <a:off x="-3517803" y="7551630"/>
            <a:ext cx="5029178" cy="5038818"/>
          </a:xfrm>
          <a:custGeom>
            <a:rect b="b" l="l" r="r" t="t"/>
            <a:pathLst>
              <a:path extrusionOk="0" h="5539255" w="5528658">
                <a:moveTo>
                  <a:pt x="1305077" y="0"/>
                </a:moveTo>
                <a:lnTo>
                  <a:pt x="5528658" y="964005"/>
                </a:lnTo>
                <a:cubicBezTo>
                  <a:pt x="5071984" y="2964823"/>
                  <a:pt x="3729054" y="4648806"/>
                  <a:pt x="1880018" y="5539255"/>
                </a:cubicBezTo>
                <a:lnTo>
                  <a:pt x="0" y="1635357"/>
                </a:lnTo>
                <a:lnTo>
                  <a:pt x="104215" y="1585154"/>
                </a:lnTo>
                <a:cubicBezTo>
                  <a:pt x="651265" y="1287979"/>
                  <a:pt x="1070544" y="785408"/>
                  <a:pt x="1258552" y="180943"/>
                </a:cubicBezTo>
                <a:close/>
              </a:path>
            </a:pathLst>
          </a:custGeom>
          <a:blipFill rotWithShape="1">
            <a:blip r:embed="rId8">
              <a:alphaModFix/>
            </a:blip>
            <a:stretch>
              <a:fillRect b="0" l="0" r="0" t="0"/>
            </a:stretch>
          </a:blipFill>
          <a:ln cap="flat" cmpd="sng" w="2540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  <a:effectLst>
            <a:outerShdw blurRad="152400" sx="101000" rotWithShape="0" algn="l" dist="38100" sy="101000">
              <a:srgbClr val="000000">
                <a:alpha val="40000"/>
              </a:srgbClr>
            </a:outerShdw>
          </a:effectLst>
        </p:spPr>
        <p:txBody>
          <a:bodyPr anchorCtr="0" anchor="ctr" bIns="1535425" lIns="4461500" spcFirstLastPara="1" rIns="722625" wrap="square" tIns="4136375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700"/>
              <a:buFont typeface="Calibri"/>
              <a:buNone/>
            </a:pPr>
            <a:r>
              <a:t/>
            </a:r>
            <a:endParaRPr sz="57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02" name="Google Shape;1502;p53"/>
          <p:cNvSpPr/>
          <p:nvPr/>
        </p:nvSpPr>
        <p:spPr>
          <a:xfrm rot="189440">
            <a:off x="2774036" y="1501267"/>
            <a:ext cx="5393930" cy="6770244"/>
          </a:xfrm>
          <a:custGeom>
            <a:rect b="b" l="l" r="r" t="t"/>
            <a:pathLst>
              <a:path extrusionOk="0" h="5372443" w="4280286">
                <a:moveTo>
                  <a:pt x="3458105" y="0"/>
                </a:moveTo>
                <a:cubicBezTo>
                  <a:pt x="4397607" y="1638761"/>
                  <a:pt x="4539742" y="3616160"/>
                  <a:pt x="3844276" y="5372443"/>
                </a:cubicBezTo>
                <a:lnTo>
                  <a:pt x="136923" y="3904378"/>
                </a:lnTo>
                <a:lnTo>
                  <a:pt x="151213" y="3871332"/>
                </a:lnTo>
                <a:cubicBezTo>
                  <a:pt x="376834" y="3272426"/>
                  <a:pt x="343167" y="2581113"/>
                  <a:pt x="0" y="1982532"/>
                </a:cubicBezTo>
                <a:close/>
              </a:path>
            </a:pathLst>
          </a:custGeom>
          <a:blipFill rotWithShape="1">
            <a:blip r:embed="rId9">
              <a:alphaModFix/>
            </a:blip>
            <a:stretch>
              <a:fillRect b="0" l="-21565" r="-21565" t="0"/>
            </a:stretch>
          </a:blipFill>
          <a:ln>
            <a:noFill/>
          </a:ln>
          <a:effectLst>
            <a:outerShdw blurRad="152400" sx="101000" rotWithShape="0" algn="l" dist="38100" sy="1010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07" name="Shape 15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8" name="Google Shape;1508;p54"/>
          <p:cNvSpPr txBox="1"/>
          <p:nvPr/>
        </p:nvSpPr>
        <p:spPr>
          <a:xfrm>
            <a:off x="8458200" y="971033"/>
            <a:ext cx="8569772" cy="147732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9600">
                <a:solidFill>
                  <a:schemeClr val="dk1"/>
                </a:solidFill>
                <a:latin typeface="Arial Black"/>
                <a:ea typeface="Arial Black"/>
                <a:cs typeface="Arial Black"/>
                <a:sym typeface="Arial Black"/>
              </a:rPr>
              <a:t>Next Steps</a:t>
            </a:r>
            <a:endParaRPr/>
          </a:p>
        </p:txBody>
      </p:sp>
      <p:sp>
        <p:nvSpPr>
          <p:cNvPr id="1509" name="Google Shape;1509;p54"/>
          <p:cNvSpPr txBox="1"/>
          <p:nvPr/>
        </p:nvSpPr>
        <p:spPr>
          <a:xfrm>
            <a:off x="8689513" y="5143500"/>
            <a:ext cx="7693487" cy="110799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Implement AI/ML for detecting more object types with higher accuracy.</a:t>
            </a:r>
            <a:endParaRPr/>
          </a:p>
        </p:txBody>
      </p:sp>
      <p:sp>
        <p:nvSpPr>
          <p:cNvPr id="1510" name="Google Shape;1510;p54"/>
          <p:cNvSpPr txBox="1"/>
          <p:nvPr/>
        </p:nvSpPr>
        <p:spPr>
          <a:xfrm>
            <a:off x="8708562" y="4250865"/>
            <a:ext cx="8569771" cy="3881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61545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4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Enhanced Object Detection</a:t>
            </a:r>
            <a:endParaRPr/>
          </a:p>
        </p:txBody>
      </p:sp>
      <p:sp>
        <p:nvSpPr>
          <p:cNvPr id="1511" name="Google Shape;1511;p54"/>
          <p:cNvSpPr/>
          <p:nvPr/>
        </p:nvSpPr>
        <p:spPr>
          <a:xfrm rot="6990134">
            <a:off x="17769437" y="7660233"/>
            <a:ext cx="2457147" cy="2457147"/>
          </a:xfrm>
          <a:prstGeom prst="flowChartConnector">
            <a:avLst/>
          </a:prstGeom>
          <a:solidFill>
            <a:srgbClr val="538CD5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12" name="Google Shape;1512;p54"/>
          <p:cNvSpPr/>
          <p:nvPr/>
        </p:nvSpPr>
        <p:spPr>
          <a:xfrm rot="6990134">
            <a:off x="16389378" y="9645393"/>
            <a:ext cx="1538085" cy="1538085"/>
          </a:xfrm>
          <a:prstGeom prst="flowChartConnector">
            <a:avLst/>
          </a:prstGeom>
          <a:solidFill>
            <a:srgbClr val="538CD5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13" name="Google Shape;1513;p54"/>
          <p:cNvSpPr/>
          <p:nvPr/>
        </p:nvSpPr>
        <p:spPr>
          <a:xfrm rot="6990134">
            <a:off x="16730221" y="8460607"/>
            <a:ext cx="856398" cy="856398"/>
          </a:xfrm>
          <a:prstGeom prst="flowChartConnector">
            <a:avLst/>
          </a:prstGeom>
          <a:solidFill>
            <a:srgbClr val="538CD5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14" name="Google Shape;1514;p54"/>
          <p:cNvSpPr/>
          <p:nvPr/>
        </p:nvSpPr>
        <p:spPr>
          <a:xfrm rot="6990134">
            <a:off x="15674103" y="9407321"/>
            <a:ext cx="535566" cy="535566"/>
          </a:xfrm>
          <a:prstGeom prst="flowChartConnector">
            <a:avLst/>
          </a:prstGeom>
          <a:solidFill>
            <a:srgbClr val="538CD5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15" name="Google Shape;1515;p54"/>
          <p:cNvSpPr/>
          <p:nvPr/>
        </p:nvSpPr>
        <p:spPr>
          <a:xfrm rot="9435236">
            <a:off x="-5890018" y="4944553"/>
            <a:ext cx="4244656" cy="5304851"/>
          </a:xfrm>
          <a:custGeom>
            <a:rect b="b" l="l" r="r" t="t"/>
            <a:pathLst>
              <a:path extrusionOk="0" h="5367660" w="4294912">
                <a:moveTo>
                  <a:pt x="3436954" y="0"/>
                </a:moveTo>
                <a:cubicBezTo>
                  <a:pt x="4395195" y="1627875"/>
                  <a:pt x="4560008" y="3603514"/>
                  <a:pt x="3884739" y="5367660"/>
                </a:cubicBezTo>
                <a:lnTo>
                  <a:pt x="160760" y="3942216"/>
                </a:lnTo>
                <a:lnTo>
                  <a:pt x="217831" y="3779998"/>
                </a:lnTo>
                <a:cubicBezTo>
                  <a:pt x="383561" y="3221409"/>
                  <a:pt x="320229" y="2622326"/>
                  <a:pt x="54000" y="2114911"/>
                </a:cubicBezTo>
                <a:lnTo>
                  <a:pt x="0" y="202315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-31964" r="-31964" t="0"/>
            </a:stretch>
          </a:blipFill>
          <a:ln>
            <a:noFill/>
          </a:ln>
          <a:effectLst>
            <a:outerShdw blurRad="152400" sx="101000" rotWithShape="0" algn="l" dist="38100" sy="1010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16" name="Google Shape;1516;p54"/>
          <p:cNvSpPr/>
          <p:nvPr/>
        </p:nvSpPr>
        <p:spPr>
          <a:xfrm rot="6945867">
            <a:off x="-2638621" y="7278171"/>
            <a:ext cx="4465036" cy="5148735"/>
          </a:xfrm>
          <a:custGeom>
            <a:rect b="b" l="l" r="r" t="t"/>
            <a:pathLst>
              <a:path extrusionOk="0" h="5209696" w="4517902">
                <a:moveTo>
                  <a:pt x="3036236" y="0"/>
                </a:moveTo>
                <a:cubicBezTo>
                  <a:pt x="4261000" y="1438038"/>
                  <a:pt x="4764300" y="3355527"/>
                  <a:pt x="4403669" y="5209696"/>
                </a:cubicBezTo>
                <a:lnTo>
                  <a:pt x="488823" y="4448270"/>
                </a:lnTo>
                <a:lnTo>
                  <a:pt x="509652" y="4341251"/>
                </a:lnTo>
                <a:cubicBezTo>
                  <a:pt x="550895" y="4055708"/>
                  <a:pt x="536835" y="3757363"/>
                  <a:pt x="458978" y="3460757"/>
                </a:cubicBezTo>
                <a:cubicBezTo>
                  <a:pt x="381121" y="3164150"/>
                  <a:pt x="246838" y="2897363"/>
                  <a:pt x="70671" y="2668888"/>
                </a:cubicBezTo>
                <a:lnTo>
                  <a:pt x="0" y="2585936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b="0" l="0" r="0" t="0"/>
            </a:stretch>
          </a:blipFill>
          <a:ln>
            <a:noFill/>
          </a:ln>
          <a:effectLst>
            <a:outerShdw blurRad="152400" sx="101000" rotWithShape="0" algn="l" dist="38100" sy="1010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17" name="Google Shape;1517;p54"/>
          <p:cNvSpPr/>
          <p:nvPr/>
        </p:nvSpPr>
        <p:spPr>
          <a:xfrm rot="-5847411">
            <a:off x="-3381394" y="-1448416"/>
            <a:ext cx="4292945" cy="5281292"/>
          </a:xfrm>
          <a:custGeom>
            <a:rect b="b" l="l" r="r" t="t"/>
            <a:pathLst>
              <a:path extrusionOk="0" h="5343822" w="4343773">
                <a:moveTo>
                  <a:pt x="3347362" y="0"/>
                </a:moveTo>
                <a:cubicBezTo>
                  <a:pt x="4373821" y="1585745"/>
                  <a:pt x="4622324" y="3552610"/>
                  <a:pt x="4022525" y="5343822"/>
                </a:cubicBezTo>
                <a:lnTo>
                  <a:pt x="242717" y="4078130"/>
                </a:lnTo>
                <a:cubicBezTo>
                  <a:pt x="461802" y="3423864"/>
                  <a:pt x="359211" y="2739378"/>
                  <a:pt x="20496" y="2196362"/>
                </a:cubicBezTo>
                <a:lnTo>
                  <a:pt x="0" y="2166761"/>
                </a:lnTo>
                <a:close/>
              </a:path>
            </a:pathLst>
          </a:custGeom>
          <a:blipFill rotWithShape="1">
            <a:blip r:embed="rId5">
              <a:alphaModFix/>
            </a:blip>
            <a:stretch>
              <a:fillRect b="-3520" l="-24729" r="-24729" t="-3520"/>
            </a:stretch>
          </a:blipFill>
          <a:ln>
            <a:noFill/>
          </a:ln>
          <a:effectLst>
            <a:outerShdw blurRad="152400" sx="101000" rotWithShape="0" algn="l" dist="38100" sy="1010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18" name="Google Shape;1518;p54"/>
          <p:cNvSpPr/>
          <p:nvPr/>
        </p:nvSpPr>
        <p:spPr>
          <a:xfrm rot="-9002028">
            <a:off x="-6271033" y="1075414"/>
            <a:ext cx="4440443" cy="5418915"/>
          </a:xfrm>
          <a:custGeom>
            <a:rect b="b" l="l" r="r" t="t"/>
            <a:pathLst>
              <a:path extrusionOk="0" h="5356271" w="4319987">
                <a:moveTo>
                  <a:pt x="3390139" y="0"/>
                </a:moveTo>
                <a:cubicBezTo>
                  <a:pt x="4384608" y="1605995"/>
                  <a:pt x="4593639" y="3577443"/>
                  <a:pt x="3958066" y="5356271"/>
                </a:cubicBezTo>
                <a:lnTo>
                  <a:pt x="203113" y="4014627"/>
                </a:lnTo>
                <a:lnTo>
                  <a:pt x="257604" y="3845706"/>
                </a:lnTo>
                <a:cubicBezTo>
                  <a:pt x="369281" y="3432756"/>
                  <a:pt x="363083" y="2983179"/>
                  <a:pt x="214014" y="2548022"/>
                </a:cubicBezTo>
                <a:cubicBezTo>
                  <a:pt x="164324" y="2402970"/>
                  <a:pt x="101113" y="2266386"/>
                  <a:pt x="26267" y="2139195"/>
                </a:cubicBezTo>
                <a:lnTo>
                  <a:pt x="0" y="2099250"/>
                </a:lnTo>
                <a:close/>
              </a:path>
            </a:pathLst>
          </a:custGeom>
          <a:blipFill rotWithShape="1">
            <a:blip r:embed="rId6">
              <a:alphaModFix/>
            </a:blip>
            <a:stretch>
              <a:fillRect b="0" l="0" r="0" t="0"/>
            </a:stretch>
          </a:blipFill>
          <a:ln>
            <a:noFill/>
          </a:ln>
          <a:effectLst>
            <a:outerShdw blurRad="152400" sx="101000" rotWithShape="0" algn="l" dist="38100" sy="101000">
              <a:srgbClr val="000000">
                <a:alpha val="40000"/>
              </a:srgbClr>
            </a:outerShdw>
          </a:effectLst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19" name="Google Shape;1519;p54"/>
          <p:cNvSpPr/>
          <p:nvPr/>
        </p:nvSpPr>
        <p:spPr>
          <a:xfrm rot="663396">
            <a:off x="2722566" y="1525123"/>
            <a:ext cx="5629341" cy="6610632"/>
          </a:xfrm>
          <a:custGeom>
            <a:rect b="b" l="l" r="r" t="t"/>
            <a:pathLst>
              <a:path extrusionOk="0" h="5251254" w="4471751">
                <a:moveTo>
                  <a:pt x="3117507" y="0"/>
                </a:moveTo>
                <a:cubicBezTo>
                  <a:pt x="4295258" y="1476855"/>
                  <a:pt x="4736405" y="3409646"/>
                  <a:pt x="4316071" y="5251254"/>
                </a:cubicBezTo>
                <a:lnTo>
                  <a:pt x="428576" y="4363959"/>
                </a:lnTo>
                <a:lnTo>
                  <a:pt x="440482" y="4317656"/>
                </a:lnTo>
                <a:cubicBezTo>
                  <a:pt x="470067" y="4173074"/>
                  <a:pt x="485604" y="4023376"/>
                  <a:pt x="485604" y="3870048"/>
                </a:cubicBezTo>
                <a:cubicBezTo>
                  <a:pt x="485604" y="3410067"/>
                  <a:pt x="345771" y="2982744"/>
                  <a:pt x="106295" y="2628272"/>
                </a:cubicBezTo>
                <a:lnTo>
                  <a:pt x="0" y="2486127"/>
                </a:lnTo>
                <a:close/>
              </a:path>
            </a:pathLst>
          </a:custGeom>
          <a:blipFill rotWithShape="1">
            <a:blip r:embed="rId7">
              <a:alphaModFix/>
            </a:blip>
            <a:stretch>
              <a:fillRect b="-1368" l="-24635" r="-24635" t="-1368"/>
            </a:stretch>
          </a:blipFill>
          <a:ln>
            <a:noFill/>
          </a:ln>
          <a:effectLst>
            <a:outerShdw blurRad="152400" sx="101000" rotWithShape="0" algn="l" dist="38100" sy="101000">
              <a:srgbClr val="000000">
                <a:alpha val="40000"/>
              </a:srgbClr>
            </a:outerShdw>
          </a:effectLst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20" name="Google Shape;1520;p54"/>
          <p:cNvSpPr/>
          <p:nvPr/>
        </p:nvSpPr>
        <p:spPr>
          <a:xfrm rot="663396">
            <a:off x="653279" y="6833910"/>
            <a:ext cx="5029178" cy="5038818"/>
          </a:xfrm>
          <a:custGeom>
            <a:rect b="b" l="l" r="r" t="t"/>
            <a:pathLst>
              <a:path extrusionOk="0" h="5539255" w="5528658">
                <a:moveTo>
                  <a:pt x="1305077" y="0"/>
                </a:moveTo>
                <a:lnTo>
                  <a:pt x="5528658" y="964005"/>
                </a:lnTo>
                <a:cubicBezTo>
                  <a:pt x="5071984" y="2964823"/>
                  <a:pt x="3729054" y="4648806"/>
                  <a:pt x="1880018" y="5539255"/>
                </a:cubicBezTo>
                <a:lnTo>
                  <a:pt x="0" y="1635357"/>
                </a:lnTo>
                <a:lnTo>
                  <a:pt x="104215" y="1585154"/>
                </a:lnTo>
                <a:cubicBezTo>
                  <a:pt x="651265" y="1287979"/>
                  <a:pt x="1070544" y="785408"/>
                  <a:pt x="1258552" y="180943"/>
                </a:cubicBezTo>
                <a:close/>
              </a:path>
            </a:pathLst>
          </a:custGeom>
          <a:blipFill rotWithShape="1">
            <a:blip r:embed="rId8">
              <a:alphaModFix/>
            </a:blip>
            <a:stretch>
              <a:fillRect b="0" l="0" r="0" t="0"/>
            </a:stretch>
          </a:blipFill>
          <a:ln cap="flat" cmpd="sng" w="2540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  <a:effectLst>
            <a:outerShdw blurRad="152400" sx="101000" rotWithShape="0" algn="l" dist="38100" sy="101000">
              <a:srgbClr val="000000">
                <a:alpha val="40000"/>
              </a:srgbClr>
            </a:outerShdw>
          </a:effectLst>
        </p:spPr>
        <p:txBody>
          <a:bodyPr anchorCtr="0" anchor="ctr" bIns="1535425" lIns="4461500" spcFirstLastPara="1" rIns="722625" wrap="square" tIns="4136375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700"/>
              <a:buFont typeface="Calibri"/>
              <a:buNone/>
            </a:pPr>
            <a:r>
              <a:t/>
            </a:r>
            <a:endParaRPr sz="57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21" name="Google Shape;1521;p54"/>
          <p:cNvSpPr/>
          <p:nvPr/>
        </p:nvSpPr>
        <p:spPr>
          <a:xfrm rot="-2947065">
            <a:off x="592523" y="-816884"/>
            <a:ext cx="4230201" cy="5309578"/>
          </a:xfrm>
          <a:custGeom>
            <a:rect b="b" l="l" r="r" t="t"/>
            <a:pathLst>
              <a:path extrusionOk="0" h="5372443" w="4280286">
                <a:moveTo>
                  <a:pt x="3458105" y="0"/>
                </a:moveTo>
                <a:cubicBezTo>
                  <a:pt x="4397607" y="1638761"/>
                  <a:pt x="4539742" y="3616160"/>
                  <a:pt x="3844276" y="5372443"/>
                </a:cubicBezTo>
                <a:lnTo>
                  <a:pt x="136923" y="3904378"/>
                </a:lnTo>
                <a:lnTo>
                  <a:pt x="151213" y="3871332"/>
                </a:lnTo>
                <a:cubicBezTo>
                  <a:pt x="376834" y="3272426"/>
                  <a:pt x="343167" y="2581113"/>
                  <a:pt x="0" y="1982532"/>
                </a:cubicBezTo>
                <a:close/>
              </a:path>
            </a:pathLst>
          </a:custGeom>
          <a:blipFill rotWithShape="1">
            <a:blip r:embed="rId9">
              <a:alphaModFix/>
            </a:blip>
            <a:stretch>
              <a:fillRect b="0" l="-21565" r="-21565" t="0"/>
            </a:stretch>
          </a:blipFill>
          <a:ln>
            <a:noFill/>
          </a:ln>
          <a:effectLst>
            <a:outerShdw blurRad="152400" sx="101000" rotWithShape="0" algn="l" dist="38100" sy="1010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26" name="Shape 15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7" name="Google Shape;1527;p55"/>
          <p:cNvSpPr txBox="1"/>
          <p:nvPr/>
        </p:nvSpPr>
        <p:spPr>
          <a:xfrm>
            <a:off x="8458200" y="971033"/>
            <a:ext cx="8569772" cy="147732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9600">
                <a:solidFill>
                  <a:schemeClr val="dk1"/>
                </a:solidFill>
                <a:latin typeface="Arial Black"/>
                <a:ea typeface="Arial Black"/>
                <a:cs typeface="Arial Black"/>
                <a:sym typeface="Arial Black"/>
              </a:rPr>
              <a:t>Next Steps</a:t>
            </a:r>
            <a:endParaRPr/>
          </a:p>
        </p:txBody>
      </p:sp>
      <p:sp>
        <p:nvSpPr>
          <p:cNvPr id="1528" name="Google Shape;1528;p55"/>
          <p:cNvSpPr txBox="1"/>
          <p:nvPr/>
        </p:nvSpPr>
        <p:spPr>
          <a:xfrm>
            <a:off x="8689513" y="5143500"/>
            <a:ext cx="7083887" cy="110799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Stronger, more precise arm capable of handling varied objects.</a:t>
            </a:r>
            <a:endParaRPr/>
          </a:p>
        </p:txBody>
      </p:sp>
      <p:sp>
        <p:nvSpPr>
          <p:cNvPr id="1529" name="Google Shape;1529;p55"/>
          <p:cNvSpPr txBox="1"/>
          <p:nvPr/>
        </p:nvSpPr>
        <p:spPr>
          <a:xfrm>
            <a:off x="8708562" y="4250865"/>
            <a:ext cx="8569771" cy="3881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61545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4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Robotic Arm Upgrade</a:t>
            </a:r>
            <a:endParaRPr/>
          </a:p>
        </p:txBody>
      </p:sp>
      <p:sp>
        <p:nvSpPr>
          <p:cNvPr id="1530" name="Google Shape;1530;p55"/>
          <p:cNvSpPr/>
          <p:nvPr/>
        </p:nvSpPr>
        <p:spPr>
          <a:xfrm rot="6990134">
            <a:off x="17245057" y="8688714"/>
            <a:ext cx="2457147" cy="2457147"/>
          </a:xfrm>
          <a:prstGeom prst="flowChartConnector">
            <a:avLst/>
          </a:prstGeom>
          <a:solidFill>
            <a:srgbClr val="538CD5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31" name="Google Shape;1531;p55"/>
          <p:cNvSpPr/>
          <p:nvPr/>
        </p:nvSpPr>
        <p:spPr>
          <a:xfrm rot="6990134">
            <a:off x="16902443" y="7034602"/>
            <a:ext cx="1538085" cy="1538085"/>
          </a:xfrm>
          <a:prstGeom prst="flowChartConnector">
            <a:avLst/>
          </a:prstGeom>
          <a:solidFill>
            <a:srgbClr val="538CD5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32" name="Google Shape;1532;p55"/>
          <p:cNvSpPr/>
          <p:nvPr/>
        </p:nvSpPr>
        <p:spPr>
          <a:xfrm rot="6990134">
            <a:off x="16275855" y="9858800"/>
            <a:ext cx="856398" cy="856398"/>
          </a:xfrm>
          <a:prstGeom prst="flowChartConnector">
            <a:avLst/>
          </a:prstGeom>
          <a:solidFill>
            <a:srgbClr val="538CD5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33" name="Google Shape;1533;p55"/>
          <p:cNvSpPr/>
          <p:nvPr/>
        </p:nvSpPr>
        <p:spPr>
          <a:xfrm rot="6990134">
            <a:off x="15582708" y="8567262"/>
            <a:ext cx="535566" cy="535566"/>
          </a:xfrm>
          <a:prstGeom prst="flowChartConnector">
            <a:avLst/>
          </a:prstGeom>
          <a:solidFill>
            <a:srgbClr val="538CD5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34" name="Google Shape;1534;p55"/>
          <p:cNvSpPr/>
          <p:nvPr/>
        </p:nvSpPr>
        <p:spPr>
          <a:xfrm rot="5942480">
            <a:off x="-2126263" y="7435203"/>
            <a:ext cx="4244656" cy="5304851"/>
          </a:xfrm>
          <a:custGeom>
            <a:rect b="b" l="l" r="r" t="t"/>
            <a:pathLst>
              <a:path extrusionOk="0" h="5367660" w="4294912">
                <a:moveTo>
                  <a:pt x="3436954" y="0"/>
                </a:moveTo>
                <a:cubicBezTo>
                  <a:pt x="4395195" y="1627875"/>
                  <a:pt x="4560008" y="3603514"/>
                  <a:pt x="3884739" y="5367660"/>
                </a:cubicBezTo>
                <a:lnTo>
                  <a:pt x="160760" y="3942216"/>
                </a:lnTo>
                <a:lnTo>
                  <a:pt x="217831" y="3779998"/>
                </a:lnTo>
                <a:cubicBezTo>
                  <a:pt x="383561" y="3221409"/>
                  <a:pt x="320229" y="2622326"/>
                  <a:pt x="54000" y="2114911"/>
                </a:cubicBezTo>
                <a:lnTo>
                  <a:pt x="0" y="202315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-31964" r="-31964" t="0"/>
            </a:stretch>
          </a:blipFill>
          <a:ln>
            <a:noFill/>
          </a:ln>
          <a:effectLst>
            <a:outerShdw blurRad="152400" sx="101000" rotWithShape="0" algn="l" dist="38100" sy="1010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35" name="Google Shape;1535;p55"/>
          <p:cNvSpPr/>
          <p:nvPr/>
        </p:nvSpPr>
        <p:spPr>
          <a:xfrm rot="3453111">
            <a:off x="1451572" y="5844042"/>
            <a:ext cx="4465036" cy="5148735"/>
          </a:xfrm>
          <a:custGeom>
            <a:rect b="b" l="l" r="r" t="t"/>
            <a:pathLst>
              <a:path extrusionOk="0" h="5209696" w="4517902">
                <a:moveTo>
                  <a:pt x="3036236" y="0"/>
                </a:moveTo>
                <a:cubicBezTo>
                  <a:pt x="4261000" y="1438038"/>
                  <a:pt x="4764300" y="3355527"/>
                  <a:pt x="4403669" y="5209696"/>
                </a:cubicBezTo>
                <a:lnTo>
                  <a:pt x="488823" y="4448270"/>
                </a:lnTo>
                <a:lnTo>
                  <a:pt x="509652" y="4341251"/>
                </a:lnTo>
                <a:cubicBezTo>
                  <a:pt x="550895" y="4055708"/>
                  <a:pt x="536835" y="3757363"/>
                  <a:pt x="458978" y="3460757"/>
                </a:cubicBezTo>
                <a:cubicBezTo>
                  <a:pt x="381121" y="3164150"/>
                  <a:pt x="246838" y="2897363"/>
                  <a:pt x="70671" y="2668888"/>
                </a:cubicBezTo>
                <a:lnTo>
                  <a:pt x="0" y="2585936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b="0" l="0" r="0" t="0"/>
            </a:stretch>
          </a:blipFill>
          <a:ln>
            <a:noFill/>
          </a:ln>
          <a:effectLst>
            <a:outerShdw blurRad="152400" sx="101000" rotWithShape="0" algn="l" dist="38100" sy="1010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36" name="Google Shape;1536;p55"/>
          <p:cNvSpPr/>
          <p:nvPr/>
        </p:nvSpPr>
        <p:spPr>
          <a:xfrm rot="-9340167">
            <a:off x="-6260315" y="1920285"/>
            <a:ext cx="4292945" cy="5281292"/>
          </a:xfrm>
          <a:custGeom>
            <a:rect b="b" l="l" r="r" t="t"/>
            <a:pathLst>
              <a:path extrusionOk="0" h="5343822" w="4343773">
                <a:moveTo>
                  <a:pt x="3347362" y="0"/>
                </a:moveTo>
                <a:cubicBezTo>
                  <a:pt x="4373821" y="1585745"/>
                  <a:pt x="4622324" y="3552610"/>
                  <a:pt x="4022525" y="5343822"/>
                </a:cubicBezTo>
                <a:lnTo>
                  <a:pt x="242717" y="4078130"/>
                </a:lnTo>
                <a:cubicBezTo>
                  <a:pt x="461802" y="3423864"/>
                  <a:pt x="359211" y="2739378"/>
                  <a:pt x="20496" y="2196362"/>
                </a:cubicBezTo>
                <a:lnTo>
                  <a:pt x="0" y="2166761"/>
                </a:lnTo>
                <a:close/>
              </a:path>
            </a:pathLst>
          </a:custGeom>
          <a:blipFill rotWithShape="1">
            <a:blip r:embed="rId5">
              <a:alphaModFix/>
            </a:blip>
            <a:stretch>
              <a:fillRect b="-3520" l="-24729" r="-24729" t="-3520"/>
            </a:stretch>
          </a:blipFill>
          <a:ln>
            <a:noFill/>
          </a:ln>
          <a:effectLst>
            <a:outerShdw blurRad="152400" sx="101000" rotWithShape="0" algn="l" dist="38100" sy="1010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37" name="Google Shape;1537;p55"/>
          <p:cNvSpPr/>
          <p:nvPr/>
        </p:nvSpPr>
        <p:spPr>
          <a:xfrm rot="9105216">
            <a:off x="-5613620" y="5610727"/>
            <a:ext cx="4440443" cy="5418915"/>
          </a:xfrm>
          <a:custGeom>
            <a:rect b="b" l="l" r="r" t="t"/>
            <a:pathLst>
              <a:path extrusionOk="0" h="5356271" w="4319987">
                <a:moveTo>
                  <a:pt x="3390139" y="0"/>
                </a:moveTo>
                <a:cubicBezTo>
                  <a:pt x="4384608" y="1605995"/>
                  <a:pt x="4593639" y="3577443"/>
                  <a:pt x="3958066" y="5356271"/>
                </a:cubicBezTo>
                <a:lnTo>
                  <a:pt x="203113" y="4014627"/>
                </a:lnTo>
                <a:lnTo>
                  <a:pt x="257604" y="3845706"/>
                </a:lnTo>
                <a:cubicBezTo>
                  <a:pt x="369281" y="3432756"/>
                  <a:pt x="363083" y="2983179"/>
                  <a:pt x="214014" y="2548022"/>
                </a:cubicBezTo>
                <a:cubicBezTo>
                  <a:pt x="164324" y="2402970"/>
                  <a:pt x="101113" y="2266386"/>
                  <a:pt x="26267" y="2139195"/>
                </a:cubicBezTo>
                <a:lnTo>
                  <a:pt x="0" y="2099250"/>
                </a:lnTo>
                <a:close/>
              </a:path>
            </a:pathLst>
          </a:custGeom>
          <a:blipFill rotWithShape="1">
            <a:blip r:embed="rId6">
              <a:alphaModFix/>
            </a:blip>
            <a:stretch>
              <a:fillRect b="0" l="0" r="0" t="0"/>
            </a:stretch>
          </a:blipFill>
          <a:ln>
            <a:noFill/>
          </a:ln>
          <a:effectLst>
            <a:outerShdw blurRad="152400" sx="101000" rotWithShape="0" algn="l" dist="38100" sy="101000">
              <a:srgbClr val="000000">
                <a:alpha val="40000"/>
              </a:srgbClr>
            </a:outerShdw>
          </a:effectLst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38" name="Google Shape;1538;p55"/>
          <p:cNvSpPr/>
          <p:nvPr/>
        </p:nvSpPr>
        <p:spPr>
          <a:xfrm rot="-2829360">
            <a:off x="-81183" y="-988250"/>
            <a:ext cx="4419425" cy="5189807"/>
          </a:xfrm>
          <a:custGeom>
            <a:rect b="b" l="l" r="r" t="t"/>
            <a:pathLst>
              <a:path extrusionOk="0" h="5251254" w="4471751">
                <a:moveTo>
                  <a:pt x="3117507" y="0"/>
                </a:moveTo>
                <a:cubicBezTo>
                  <a:pt x="4295258" y="1476855"/>
                  <a:pt x="4736405" y="3409646"/>
                  <a:pt x="4316071" y="5251254"/>
                </a:cubicBezTo>
                <a:lnTo>
                  <a:pt x="428576" y="4363959"/>
                </a:lnTo>
                <a:lnTo>
                  <a:pt x="440482" y="4317656"/>
                </a:lnTo>
                <a:cubicBezTo>
                  <a:pt x="470067" y="4173074"/>
                  <a:pt x="485604" y="4023376"/>
                  <a:pt x="485604" y="3870048"/>
                </a:cubicBezTo>
                <a:cubicBezTo>
                  <a:pt x="485604" y="3410067"/>
                  <a:pt x="345771" y="2982744"/>
                  <a:pt x="106295" y="2628272"/>
                </a:cubicBezTo>
                <a:lnTo>
                  <a:pt x="0" y="2486127"/>
                </a:lnTo>
                <a:close/>
              </a:path>
            </a:pathLst>
          </a:custGeom>
          <a:blipFill rotWithShape="1">
            <a:blip r:embed="rId7">
              <a:alphaModFix/>
            </a:blip>
            <a:stretch>
              <a:fillRect b="-1368" l="-24635" r="-24635" t="-1368"/>
            </a:stretch>
          </a:blipFill>
          <a:ln>
            <a:noFill/>
          </a:ln>
          <a:effectLst>
            <a:outerShdw blurRad="152400" sx="101000" rotWithShape="0" algn="l" dist="38100" sy="101000">
              <a:srgbClr val="000000">
                <a:alpha val="40000"/>
              </a:srgbClr>
            </a:outerShdw>
          </a:effectLst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39" name="Google Shape;1539;p55"/>
          <p:cNvSpPr/>
          <p:nvPr/>
        </p:nvSpPr>
        <p:spPr>
          <a:xfrm rot="-2829360">
            <a:off x="3062779" y="1856918"/>
            <a:ext cx="6247814" cy="6259790"/>
          </a:xfrm>
          <a:custGeom>
            <a:rect b="b" l="l" r="r" t="t"/>
            <a:pathLst>
              <a:path extrusionOk="0" h="5539255" w="5528658">
                <a:moveTo>
                  <a:pt x="1305077" y="0"/>
                </a:moveTo>
                <a:lnTo>
                  <a:pt x="5528658" y="964005"/>
                </a:lnTo>
                <a:cubicBezTo>
                  <a:pt x="5071984" y="2964823"/>
                  <a:pt x="3729054" y="4648806"/>
                  <a:pt x="1880018" y="5539255"/>
                </a:cubicBezTo>
                <a:lnTo>
                  <a:pt x="0" y="1635357"/>
                </a:lnTo>
                <a:lnTo>
                  <a:pt x="104215" y="1585154"/>
                </a:lnTo>
                <a:cubicBezTo>
                  <a:pt x="651265" y="1287979"/>
                  <a:pt x="1070544" y="785408"/>
                  <a:pt x="1258552" y="180943"/>
                </a:cubicBezTo>
                <a:close/>
              </a:path>
            </a:pathLst>
          </a:custGeom>
          <a:blipFill rotWithShape="1">
            <a:blip r:embed="rId8">
              <a:alphaModFix/>
            </a:blip>
            <a:stretch>
              <a:fillRect b="0" l="0" r="0" t="0"/>
            </a:stretch>
          </a:blipFill>
          <a:ln cap="flat" cmpd="sng" w="2540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  <a:effectLst>
            <a:outerShdw blurRad="152400" sx="101000" rotWithShape="0" algn="l" dist="38100" sy="101000">
              <a:srgbClr val="000000">
                <a:alpha val="40000"/>
              </a:srgbClr>
            </a:outerShdw>
          </a:effectLst>
        </p:spPr>
        <p:txBody>
          <a:bodyPr anchorCtr="0" anchor="ctr" bIns="1535425" lIns="4461500" spcFirstLastPara="1" rIns="722625" wrap="square" tIns="4136375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700"/>
              <a:buFont typeface="Calibri"/>
              <a:buNone/>
            </a:pPr>
            <a:r>
              <a:t/>
            </a:r>
            <a:endParaRPr sz="57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40" name="Google Shape;1540;p55"/>
          <p:cNvSpPr/>
          <p:nvPr/>
        </p:nvSpPr>
        <p:spPr>
          <a:xfrm rot="-6439821">
            <a:off x="-3603304" y="-1104933"/>
            <a:ext cx="4230201" cy="5309578"/>
          </a:xfrm>
          <a:custGeom>
            <a:rect b="b" l="l" r="r" t="t"/>
            <a:pathLst>
              <a:path extrusionOk="0" h="5372443" w="4280286">
                <a:moveTo>
                  <a:pt x="3458105" y="0"/>
                </a:moveTo>
                <a:cubicBezTo>
                  <a:pt x="4397607" y="1638761"/>
                  <a:pt x="4539742" y="3616160"/>
                  <a:pt x="3844276" y="5372443"/>
                </a:cubicBezTo>
                <a:lnTo>
                  <a:pt x="136923" y="3904378"/>
                </a:lnTo>
                <a:lnTo>
                  <a:pt x="151213" y="3871332"/>
                </a:lnTo>
                <a:cubicBezTo>
                  <a:pt x="376834" y="3272426"/>
                  <a:pt x="343167" y="2581113"/>
                  <a:pt x="0" y="1982532"/>
                </a:cubicBezTo>
                <a:close/>
              </a:path>
            </a:pathLst>
          </a:custGeom>
          <a:blipFill rotWithShape="1">
            <a:blip r:embed="rId9">
              <a:alphaModFix/>
            </a:blip>
            <a:stretch>
              <a:fillRect b="0" l="-21565" r="-21565" t="0"/>
            </a:stretch>
          </a:blipFill>
          <a:ln>
            <a:noFill/>
          </a:ln>
          <a:effectLst>
            <a:outerShdw blurRad="152400" sx="101000" rotWithShape="0" algn="l" dist="38100" sy="1010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45" name="Shape 15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6" name="Google Shape;1546;p56"/>
          <p:cNvSpPr txBox="1"/>
          <p:nvPr/>
        </p:nvSpPr>
        <p:spPr>
          <a:xfrm>
            <a:off x="8458200" y="971033"/>
            <a:ext cx="8569772" cy="147732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9600">
                <a:solidFill>
                  <a:schemeClr val="dk1"/>
                </a:solidFill>
                <a:latin typeface="Arial Black"/>
                <a:ea typeface="Arial Black"/>
                <a:cs typeface="Arial Black"/>
                <a:sym typeface="Arial Black"/>
              </a:rPr>
              <a:t>Next Steps</a:t>
            </a:r>
            <a:endParaRPr/>
          </a:p>
        </p:txBody>
      </p:sp>
      <p:sp>
        <p:nvSpPr>
          <p:cNvPr id="1547" name="Google Shape;1547;p56"/>
          <p:cNvSpPr txBox="1"/>
          <p:nvPr/>
        </p:nvSpPr>
        <p:spPr>
          <a:xfrm>
            <a:off x="8689513" y="5143500"/>
            <a:ext cx="6017087" cy="2769989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Integrate higher-capacity or swappable rechargeable batteries, and add an efficient power management system to extend operating time.</a:t>
            </a:r>
            <a:endParaRPr/>
          </a:p>
        </p:txBody>
      </p:sp>
      <p:sp>
        <p:nvSpPr>
          <p:cNvPr id="1548" name="Google Shape;1548;p56"/>
          <p:cNvSpPr txBox="1"/>
          <p:nvPr/>
        </p:nvSpPr>
        <p:spPr>
          <a:xfrm>
            <a:off x="8708562" y="4250865"/>
            <a:ext cx="8569771" cy="3881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61545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4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Battery Optimization</a:t>
            </a:r>
            <a:endParaRPr/>
          </a:p>
        </p:txBody>
      </p:sp>
      <p:sp>
        <p:nvSpPr>
          <p:cNvPr id="1549" name="Google Shape;1549;p56"/>
          <p:cNvSpPr/>
          <p:nvPr/>
        </p:nvSpPr>
        <p:spPr>
          <a:xfrm rot="6990134">
            <a:off x="19926327" y="9770951"/>
            <a:ext cx="2457147" cy="2457147"/>
          </a:xfrm>
          <a:prstGeom prst="flowChartConnector">
            <a:avLst/>
          </a:prstGeom>
          <a:solidFill>
            <a:srgbClr val="538CD5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50" name="Google Shape;1550;p56"/>
          <p:cNvSpPr/>
          <p:nvPr/>
        </p:nvSpPr>
        <p:spPr>
          <a:xfrm rot="6990134">
            <a:off x="16133352" y="7262192"/>
            <a:ext cx="1538085" cy="1538085"/>
          </a:xfrm>
          <a:prstGeom prst="flowChartConnector">
            <a:avLst/>
          </a:prstGeom>
          <a:solidFill>
            <a:srgbClr val="538CD5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51" name="Google Shape;1551;p56"/>
          <p:cNvSpPr/>
          <p:nvPr/>
        </p:nvSpPr>
        <p:spPr>
          <a:xfrm rot="6990134">
            <a:off x="16521748" y="9141180"/>
            <a:ext cx="2053261" cy="2053261"/>
          </a:xfrm>
          <a:prstGeom prst="flowChartConnector">
            <a:avLst/>
          </a:prstGeom>
          <a:solidFill>
            <a:srgbClr val="538CD5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52" name="Google Shape;1552;p56"/>
          <p:cNvSpPr/>
          <p:nvPr/>
        </p:nvSpPr>
        <p:spPr>
          <a:xfrm rot="6990134">
            <a:off x="15612751" y="9540890"/>
            <a:ext cx="535566" cy="535566"/>
          </a:xfrm>
          <a:prstGeom prst="flowChartConnector">
            <a:avLst/>
          </a:prstGeom>
          <a:solidFill>
            <a:srgbClr val="538CD5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53" name="Google Shape;1553;p56"/>
          <p:cNvSpPr/>
          <p:nvPr/>
        </p:nvSpPr>
        <p:spPr>
          <a:xfrm rot="3068763">
            <a:off x="1422464" y="6174383"/>
            <a:ext cx="4244656" cy="5304851"/>
          </a:xfrm>
          <a:custGeom>
            <a:rect b="b" l="l" r="r" t="t"/>
            <a:pathLst>
              <a:path extrusionOk="0" h="5367660" w="4294912">
                <a:moveTo>
                  <a:pt x="3436954" y="0"/>
                </a:moveTo>
                <a:cubicBezTo>
                  <a:pt x="4395195" y="1627875"/>
                  <a:pt x="4560008" y="3603514"/>
                  <a:pt x="3884739" y="5367660"/>
                </a:cubicBezTo>
                <a:lnTo>
                  <a:pt x="160760" y="3942216"/>
                </a:lnTo>
                <a:lnTo>
                  <a:pt x="217831" y="3779998"/>
                </a:lnTo>
                <a:cubicBezTo>
                  <a:pt x="383561" y="3221409"/>
                  <a:pt x="320229" y="2622326"/>
                  <a:pt x="54000" y="2114911"/>
                </a:cubicBezTo>
                <a:lnTo>
                  <a:pt x="0" y="202315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-31964" r="-31964" t="0"/>
            </a:stretch>
          </a:blipFill>
          <a:ln>
            <a:noFill/>
          </a:ln>
          <a:effectLst>
            <a:outerShdw blurRad="152400" sx="101000" rotWithShape="0" algn="l" dist="38100" sy="1010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54" name="Google Shape;1554;p56"/>
          <p:cNvSpPr/>
          <p:nvPr/>
        </p:nvSpPr>
        <p:spPr>
          <a:xfrm rot="579394">
            <a:off x="2922077" y="1662901"/>
            <a:ext cx="5461256" cy="6297499"/>
          </a:xfrm>
          <a:custGeom>
            <a:rect b="b" l="l" r="r" t="t"/>
            <a:pathLst>
              <a:path extrusionOk="0" h="5209696" w="4517902">
                <a:moveTo>
                  <a:pt x="3036236" y="0"/>
                </a:moveTo>
                <a:cubicBezTo>
                  <a:pt x="4261000" y="1438038"/>
                  <a:pt x="4764300" y="3355527"/>
                  <a:pt x="4403669" y="5209696"/>
                </a:cubicBezTo>
                <a:lnTo>
                  <a:pt x="488823" y="4448270"/>
                </a:lnTo>
                <a:lnTo>
                  <a:pt x="509652" y="4341251"/>
                </a:lnTo>
                <a:cubicBezTo>
                  <a:pt x="550895" y="4055708"/>
                  <a:pt x="536835" y="3757363"/>
                  <a:pt x="458978" y="3460757"/>
                </a:cubicBezTo>
                <a:cubicBezTo>
                  <a:pt x="381121" y="3164150"/>
                  <a:pt x="246838" y="2897363"/>
                  <a:pt x="70671" y="2668888"/>
                </a:cubicBezTo>
                <a:lnTo>
                  <a:pt x="0" y="2585936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b="0" l="0" r="0" t="0"/>
            </a:stretch>
          </a:blipFill>
          <a:ln>
            <a:noFill/>
          </a:ln>
          <a:effectLst>
            <a:outerShdw blurRad="152400" sx="101000" rotWithShape="0" algn="l" dist="38100" sy="1010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55" name="Google Shape;1555;p56"/>
          <p:cNvSpPr/>
          <p:nvPr/>
        </p:nvSpPr>
        <p:spPr>
          <a:xfrm rot="9386116">
            <a:off x="-5457694" y="5529806"/>
            <a:ext cx="4292945" cy="5281292"/>
          </a:xfrm>
          <a:custGeom>
            <a:rect b="b" l="l" r="r" t="t"/>
            <a:pathLst>
              <a:path extrusionOk="0" h="5343822" w="4343773">
                <a:moveTo>
                  <a:pt x="3347362" y="0"/>
                </a:moveTo>
                <a:cubicBezTo>
                  <a:pt x="4373821" y="1585745"/>
                  <a:pt x="4622324" y="3552610"/>
                  <a:pt x="4022525" y="5343822"/>
                </a:cubicBezTo>
                <a:lnTo>
                  <a:pt x="242717" y="4078130"/>
                </a:lnTo>
                <a:cubicBezTo>
                  <a:pt x="461802" y="3423864"/>
                  <a:pt x="359211" y="2739378"/>
                  <a:pt x="20496" y="2196362"/>
                </a:cubicBezTo>
                <a:lnTo>
                  <a:pt x="0" y="2166761"/>
                </a:lnTo>
                <a:close/>
              </a:path>
            </a:pathLst>
          </a:custGeom>
          <a:blipFill rotWithShape="1">
            <a:blip r:embed="rId5">
              <a:alphaModFix/>
            </a:blip>
            <a:stretch>
              <a:fillRect b="-3520" l="-24729" r="-24729" t="-3520"/>
            </a:stretch>
          </a:blipFill>
          <a:ln>
            <a:noFill/>
          </a:ln>
          <a:effectLst>
            <a:outerShdw blurRad="152400" sx="101000" rotWithShape="0" algn="l" dist="38100" sy="1010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56" name="Google Shape;1556;p56"/>
          <p:cNvSpPr/>
          <p:nvPr/>
        </p:nvSpPr>
        <p:spPr>
          <a:xfrm rot="6231499">
            <a:off x="-2259326" y="7447015"/>
            <a:ext cx="4440443" cy="5418915"/>
          </a:xfrm>
          <a:custGeom>
            <a:rect b="b" l="l" r="r" t="t"/>
            <a:pathLst>
              <a:path extrusionOk="0" h="5356271" w="4319987">
                <a:moveTo>
                  <a:pt x="3390139" y="0"/>
                </a:moveTo>
                <a:cubicBezTo>
                  <a:pt x="4384608" y="1605995"/>
                  <a:pt x="4593639" y="3577443"/>
                  <a:pt x="3958066" y="5356271"/>
                </a:cubicBezTo>
                <a:lnTo>
                  <a:pt x="203113" y="4014627"/>
                </a:lnTo>
                <a:lnTo>
                  <a:pt x="257604" y="3845706"/>
                </a:lnTo>
                <a:cubicBezTo>
                  <a:pt x="369281" y="3432756"/>
                  <a:pt x="363083" y="2983179"/>
                  <a:pt x="214014" y="2548022"/>
                </a:cubicBezTo>
                <a:cubicBezTo>
                  <a:pt x="164324" y="2402970"/>
                  <a:pt x="101113" y="2266386"/>
                  <a:pt x="26267" y="2139195"/>
                </a:cubicBezTo>
                <a:lnTo>
                  <a:pt x="0" y="2099250"/>
                </a:lnTo>
                <a:close/>
              </a:path>
            </a:pathLst>
          </a:custGeom>
          <a:blipFill rotWithShape="1">
            <a:blip r:embed="rId6">
              <a:alphaModFix/>
            </a:blip>
            <a:stretch>
              <a:fillRect b="0" l="0" r="0" t="0"/>
            </a:stretch>
          </a:blipFill>
          <a:ln>
            <a:noFill/>
          </a:ln>
          <a:effectLst>
            <a:outerShdw blurRad="152400" sx="101000" rotWithShape="0" algn="l" dist="38100" sy="101000">
              <a:srgbClr val="000000">
                <a:alpha val="40000"/>
              </a:srgbClr>
            </a:outerShdw>
          </a:effectLst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57" name="Google Shape;1557;p56"/>
          <p:cNvSpPr/>
          <p:nvPr/>
        </p:nvSpPr>
        <p:spPr>
          <a:xfrm rot="-5703077">
            <a:off x="-3527340" y="-1036604"/>
            <a:ext cx="4419425" cy="5189807"/>
          </a:xfrm>
          <a:custGeom>
            <a:rect b="b" l="l" r="r" t="t"/>
            <a:pathLst>
              <a:path extrusionOk="0" h="5251254" w="4471751">
                <a:moveTo>
                  <a:pt x="3117507" y="0"/>
                </a:moveTo>
                <a:cubicBezTo>
                  <a:pt x="4295258" y="1476855"/>
                  <a:pt x="4736405" y="3409646"/>
                  <a:pt x="4316071" y="5251254"/>
                </a:cubicBezTo>
                <a:lnTo>
                  <a:pt x="428576" y="4363959"/>
                </a:lnTo>
                <a:lnTo>
                  <a:pt x="440482" y="4317656"/>
                </a:lnTo>
                <a:cubicBezTo>
                  <a:pt x="470067" y="4173074"/>
                  <a:pt x="485604" y="4023376"/>
                  <a:pt x="485604" y="3870048"/>
                </a:cubicBezTo>
                <a:cubicBezTo>
                  <a:pt x="485604" y="3410067"/>
                  <a:pt x="345771" y="2982744"/>
                  <a:pt x="106295" y="2628272"/>
                </a:cubicBezTo>
                <a:lnTo>
                  <a:pt x="0" y="2486127"/>
                </a:lnTo>
                <a:close/>
              </a:path>
            </a:pathLst>
          </a:custGeom>
          <a:blipFill rotWithShape="1">
            <a:blip r:embed="rId7">
              <a:alphaModFix/>
            </a:blip>
            <a:stretch>
              <a:fillRect b="-1368" l="-24635" r="-24635" t="-1368"/>
            </a:stretch>
          </a:blipFill>
          <a:ln>
            <a:noFill/>
          </a:ln>
          <a:effectLst>
            <a:outerShdw blurRad="152400" sx="101000" rotWithShape="0" algn="l" dist="38100" sy="101000">
              <a:srgbClr val="000000">
                <a:alpha val="40000"/>
              </a:srgbClr>
            </a:outerShdw>
          </a:effectLst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58" name="Google Shape;1558;p56"/>
          <p:cNvSpPr/>
          <p:nvPr/>
        </p:nvSpPr>
        <p:spPr>
          <a:xfrm rot="-5703077">
            <a:off x="793343" y="-843165"/>
            <a:ext cx="5029178" cy="5038818"/>
          </a:xfrm>
          <a:custGeom>
            <a:rect b="b" l="l" r="r" t="t"/>
            <a:pathLst>
              <a:path extrusionOk="0" h="5539255" w="5528658">
                <a:moveTo>
                  <a:pt x="1305077" y="0"/>
                </a:moveTo>
                <a:lnTo>
                  <a:pt x="5528658" y="964005"/>
                </a:lnTo>
                <a:cubicBezTo>
                  <a:pt x="5071984" y="2964823"/>
                  <a:pt x="3729054" y="4648806"/>
                  <a:pt x="1880018" y="5539255"/>
                </a:cubicBezTo>
                <a:lnTo>
                  <a:pt x="0" y="1635357"/>
                </a:lnTo>
                <a:lnTo>
                  <a:pt x="104215" y="1585154"/>
                </a:lnTo>
                <a:cubicBezTo>
                  <a:pt x="651265" y="1287979"/>
                  <a:pt x="1070544" y="785408"/>
                  <a:pt x="1258552" y="180943"/>
                </a:cubicBezTo>
                <a:close/>
              </a:path>
            </a:pathLst>
          </a:custGeom>
          <a:blipFill rotWithShape="1">
            <a:blip r:embed="rId8">
              <a:alphaModFix/>
            </a:blip>
            <a:stretch>
              <a:fillRect b="0" l="0" r="0" t="0"/>
            </a:stretch>
          </a:blipFill>
          <a:ln cap="flat" cmpd="sng" w="2540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  <a:effectLst>
            <a:outerShdw blurRad="152400" sx="101000" rotWithShape="0" algn="l" dist="38100" sy="101000">
              <a:srgbClr val="000000">
                <a:alpha val="40000"/>
              </a:srgbClr>
            </a:outerShdw>
          </a:effectLst>
        </p:spPr>
        <p:txBody>
          <a:bodyPr anchorCtr="0" anchor="ctr" bIns="1535425" lIns="4461500" spcFirstLastPara="1" rIns="722625" wrap="square" tIns="4136375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700"/>
              <a:buFont typeface="Calibri"/>
              <a:buNone/>
            </a:pPr>
            <a:r>
              <a:t/>
            </a:r>
            <a:endParaRPr sz="57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59" name="Google Shape;1559;p56"/>
          <p:cNvSpPr/>
          <p:nvPr/>
        </p:nvSpPr>
        <p:spPr>
          <a:xfrm rot="-9313538">
            <a:off x="-5899841" y="1548758"/>
            <a:ext cx="4230201" cy="5309578"/>
          </a:xfrm>
          <a:custGeom>
            <a:rect b="b" l="l" r="r" t="t"/>
            <a:pathLst>
              <a:path extrusionOk="0" h="5372443" w="4280286">
                <a:moveTo>
                  <a:pt x="3458105" y="0"/>
                </a:moveTo>
                <a:cubicBezTo>
                  <a:pt x="4397607" y="1638761"/>
                  <a:pt x="4539742" y="3616160"/>
                  <a:pt x="3844276" y="5372443"/>
                </a:cubicBezTo>
                <a:lnTo>
                  <a:pt x="136923" y="3904378"/>
                </a:lnTo>
                <a:lnTo>
                  <a:pt x="151213" y="3871332"/>
                </a:lnTo>
                <a:cubicBezTo>
                  <a:pt x="376834" y="3272426"/>
                  <a:pt x="343167" y="2581113"/>
                  <a:pt x="0" y="1982532"/>
                </a:cubicBezTo>
                <a:close/>
              </a:path>
            </a:pathLst>
          </a:custGeom>
          <a:blipFill rotWithShape="1">
            <a:blip r:embed="rId9">
              <a:alphaModFix/>
            </a:blip>
            <a:stretch>
              <a:fillRect b="0" l="-21565" r="-21565" t="0"/>
            </a:stretch>
          </a:blipFill>
          <a:ln>
            <a:noFill/>
          </a:ln>
          <a:effectLst>
            <a:outerShdw blurRad="152400" sx="101000" rotWithShape="0" algn="l" dist="38100" sy="1010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64" name="Shape 15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5" name="Google Shape;1565;p57"/>
          <p:cNvSpPr txBox="1"/>
          <p:nvPr/>
        </p:nvSpPr>
        <p:spPr>
          <a:xfrm>
            <a:off x="8458200" y="971033"/>
            <a:ext cx="8569772" cy="147732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9600">
                <a:solidFill>
                  <a:schemeClr val="dk1"/>
                </a:solidFill>
                <a:latin typeface="Arial Black"/>
                <a:ea typeface="Arial Black"/>
                <a:cs typeface="Arial Black"/>
                <a:sym typeface="Arial Black"/>
              </a:rPr>
              <a:t>Next Steps</a:t>
            </a:r>
            <a:endParaRPr/>
          </a:p>
        </p:txBody>
      </p:sp>
      <p:sp>
        <p:nvSpPr>
          <p:cNvPr id="1566" name="Google Shape;1566;p57"/>
          <p:cNvSpPr txBox="1"/>
          <p:nvPr/>
        </p:nvSpPr>
        <p:spPr>
          <a:xfrm>
            <a:off x="8689513" y="5143500"/>
            <a:ext cx="6169487" cy="1661993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Smarter app with live camera feed, object tracking, and advanced controls.</a:t>
            </a:r>
            <a:endParaRPr/>
          </a:p>
        </p:txBody>
      </p:sp>
      <p:sp>
        <p:nvSpPr>
          <p:cNvPr id="1567" name="Google Shape;1567;p57"/>
          <p:cNvSpPr txBox="1"/>
          <p:nvPr/>
        </p:nvSpPr>
        <p:spPr>
          <a:xfrm>
            <a:off x="8708562" y="4250865"/>
            <a:ext cx="8569771" cy="3881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61545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4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Mobile App Enhancements</a:t>
            </a:r>
            <a:endParaRPr/>
          </a:p>
        </p:txBody>
      </p:sp>
      <p:sp>
        <p:nvSpPr>
          <p:cNvPr id="1568" name="Google Shape;1568;p57"/>
          <p:cNvSpPr/>
          <p:nvPr/>
        </p:nvSpPr>
        <p:spPr>
          <a:xfrm rot="6990134">
            <a:off x="14742813" y="9537561"/>
            <a:ext cx="1538085" cy="1538085"/>
          </a:xfrm>
          <a:prstGeom prst="flowChartConnector">
            <a:avLst/>
          </a:prstGeom>
          <a:solidFill>
            <a:srgbClr val="538CD5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69" name="Google Shape;1569;p57"/>
          <p:cNvSpPr/>
          <p:nvPr/>
        </p:nvSpPr>
        <p:spPr>
          <a:xfrm rot="6990134">
            <a:off x="16367715" y="7738111"/>
            <a:ext cx="3286873" cy="3286873"/>
          </a:xfrm>
          <a:prstGeom prst="flowChartConnector">
            <a:avLst/>
          </a:prstGeom>
          <a:solidFill>
            <a:srgbClr val="538CD5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70" name="Google Shape;1570;p57"/>
          <p:cNvSpPr/>
          <p:nvPr/>
        </p:nvSpPr>
        <p:spPr>
          <a:xfrm rot="6990134">
            <a:off x="15603211" y="11560379"/>
            <a:ext cx="535566" cy="535566"/>
          </a:xfrm>
          <a:prstGeom prst="flowChartConnector">
            <a:avLst/>
          </a:prstGeom>
          <a:solidFill>
            <a:srgbClr val="538CD5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71" name="Google Shape;1571;p57"/>
          <p:cNvSpPr/>
          <p:nvPr/>
        </p:nvSpPr>
        <p:spPr>
          <a:xfrm rot="352388">
            <a:off x="3107410" y="2389159"/>
            <a:ext cx="5041648" cy="6300909"/>
          </a:xfrm>
          <a:custGeom>
            <a:rect b="b" l="l" r="r" t="t"/>
            <a:pathLst>
              <a:path extrusionOk="0" h="5367660" w="4294912">
                <a:moveTo>
                  <a:pt x="3436954" y="0"/>
                </a:moveTo>
                <a:cubicBezTo>
                  <a:pt x="4395195" y="1627875"/>
                  <a:pt x="4560008" y="3603514"/>
                  <a:pt x="3884739" y="5367660"/>
                </a:cubicBezTo>
                <a:lnTo>
                  <a:pt x="160760" y="3942216"/>
                </a:lnTo>
                <a:lnTo>
                  <a:pt x="217831" y="3779998"/>
                </a:lnTo>
                <a:cubicBezTo>
                  <a:pt x="383561" y="3221409"/>
                  <a:pt x="320229" y="2622326"/>
                  <a:pt x="54000" y="2114911"/>
                </a:cubicBezTo>
                <a:lnTo>
                  <a:pt x="0" y="202315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-31964" r="-31964" t="0"/>
            </a:stretch>
          </a:blipFill>
          <a:ln>
            <a:noFill/>
          </a:ln>
          <a:effectLst>
            <a:outerShdw blurRad="152400" sx="101000" rotWithShape="0" algn="l" dist="38100" sy="1010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72" name="Google Shape;1572;p57"/>
          <p:cNvSpPr/>
          <p:nvPr/>
        </p:nvSpPr>
        <p:spPr>
          <a:xfrm rot="-2136981">
            <a:off x="886068" y="-603623"/>
            <a:ext cx="4465036" cy="5148735"/>
          </a:xfrm>
          <a:custGeom>
            <a:rect b="b" l="l" r="r" t="t"/>
            <a:pathLst>
              <a:path extrusionOk="0" h="5209696" w="4517902">
                <a:moveTo>
                  <a:pt x="3036236" y="0"/>
                </a:moveTo>
                <a:cubicBezTo>
                  <a:pt x="4261000" y="1438038"/>
                  <a:pt x="4764300" y="3355527"/>
                  <a:pt x="4403669" y="5209696"/>
                </a:cubicBezTo>
                <a:lnTo>
                  <a:pt x="488823" y="4448270"/>
                </a:lnTo>
                <a:lnTo>
                  <a:pt x="509652" y="4341251"/>
                </a:lnTo>
                <a:cubicBezTo>
                  <a:pt x="550895" y="4055708"/>
                  <a:pt x="536835" y="3757363"/>
                  <a:pt x="458978" y="3460757"/>
                </a:cubicBezTo>
                <a:cubicBezTo>
                  <a:pt x="381121" y="3164150"/>
                  <a:pt x="246838" y="2897363"/>
                  <a:pt x="70671" y="2668888"/>
                </a:cubicBezTo>
                <a:lnTo>
                  <a:pt x="0" y="2585936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b="0" l="0" r="0" t="0"/>
            </a:stretch>
          </a:blipFill>
          <a:ln>
            <a:noFill/>
          </a:ln>
          <a:effectLst>
            <a:outerShdw blurRad="152400" sx="101000" rotWithShape="0" algn="l" dist="38100" sy="1010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73" name="Google Shape;1573;p57"/>
          <p:cNvSpPr/>
          <p:nvPr/>
        </p:nvSpPr>
        <p:spPr>
          <a:xfrm rot="6669741">
            <a:off x="-2448499" y="7329306"/>
            <a:ext cx="4292945" cy="5281292"/>
          </a:xfrm>
          <a:custGeom>
            <a:rect b="b" l="l" r="r" t="t"/>
            <a:pathLst>
              <a:path extrusionOk="0" h="5343822" w="4343773">
                <a:moveTo>
                  <a:pt x="3347362" y="0"/>
                </a:moveTo>
                <a:cubicBezTo>
                  <a:pt x="4373821" y="1585745"/>
                  <a:pt x="4622324" y="3552610"/>
                  <a:pt x="4022525" y="5343822"/>
                </a:cubicBezTo>
                <a:lnTo>
                  <a:pt x="242717" y="4078130"/>
                </a:lnTo>
                <a:cubicBezTo>
                  <a:pt x="461802" y="3423864"/>
                  <a:pt x="359211" y="2739378"/>
                  <a:pt x="20496" y="2196362"/>
                </a:cubicBezTo>
                <a:lnTo>
                  <a:pt x="0" y="2166761"/>
                </a:lnTo>
                <a:close/>
              </a:path>
            </a:pathLst>
          </a:custGeom>
          <a:blipFill rotWithShape="1">
            <a:blip r:embed="rId5">
              <a:alphaModFix/>
            </a:blip>
            <a:stretch>
              <a:fillRect b="-3520" l="-24729" r="-24729" t="-3520"/>
            </a:stretch>
          </a:blipFill>
          <a:ln>
            <a:noFill/>
          </a:ln>
          <a:effectLst>
            <a:outerShdw blurRad="152400" sx="101000" rotWithShape="0" algn="l" dist="38100" sy="1010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74" name="Google Shape;1574;p57"/>
          <p:cNvSpPr/>
          <p:nvPr/>
        </p:nvSpPr>
        <p:spPr>
          <a:xfrm rot="3515124">
            <a:off x="1191443" y="6333387"/>
            <a:ext cx="4440443" cy="5418915"/>
          </a:xfrm>
          <a:custGeom>
            <a:rect b="b" l="l" r="r" t="t"/>
            <a:pathLst>
              <a:path extrusionOk="0" h="5356271" w="4319987">
                <a:moveTo>
                  <a:pt x="3390139" y="0"/>
                </a:moveTo>
                <a:cubicBezTo>
                  <a:pt x="4384608" y="1605995"/>
                  <a:pt x="4593639" y="3577443"/>
                  <a:pt x="3958066" y="5356271"/>
                </a:cubicBezTo>
                <a:lnTo>
                  <a:pt x="203113" y="4014627"/>
                </a:lnTo>
                <a:lnTo>
                  <a:pt x="257604" y="3845706"/>
                </a:lnTo>
                <a:cubicBezTo>
                  <a:pt x="369281" y="3432756"/>
                  <a:pt x="363083" y="2983179"/>
                  <a:pt x="214014" y="2548022"/>
                </a:cubicBezTo>
                <a:cubicBezTo>
                  <a:pt x="164324" y="2402970"/>
                  <a:pt x="101113" y="2266386"/>
                  <a:pt x="26267" y="2139195"/>
                </a:cubicBezTo>
                <a:lnTo>
                  <a:pt x="0" y="2099250"/>
                </a:lnTo>
                <a:close/>
              </a:path>
            </a:pathLst>
          </a:custGeom>
          <a:blipFill rotWithShape="1">
            <a:blip r:embed="rId6">
              <a:alphaModFix/>
            </a:blip>
            <a:stretch>
              <a:fillRect b="0" l="0" r="0" t="0"/>
            </a:stretch>
          </a:blipFill>
          <a:ln>
            <a:noFill/>
          </a:ln>
          <a:effectLst>
            <a:outerShdw blurRad="152400" sx="101000" rotWithShape="0" algn="l" dist="38100" sy="101000">
              <a:srgbClr val="000000">
                <a:alpha val="40000"/>
              </a:srgbClr>
            </a:outerShdw>
          </a:effectLst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75" name="Google Shape;1575;p57"/>
          <p:cNvSpPr/>
          <p:nvPr/>
        </p:nvSpPr>
        <p:spPr>
          <a:xfrm rot="-8419452">
            <a:off x="-5806501" y="1305492"/>
            <a:ext cx="4419425" cy="5189807"/>
          </a:xfrm>
          <a:custGeom>
            <a:rect b="b" l="l" r="r" t="t"/>
            <a:pathLst>
              <a:path extrusionOk="0" h="5251254" w="4471751">
                <a:moveTo>
                  <a:pt x="3117507" y="0"/>
                </a:moveTo>
                <a:cubicBezTo>
                  <a:pt x="4295258" y="1476855"/>
                  <a:pt x="4736405" y="3409646"/>
                  <a:pt x="4316071" y="5251254"/>
                </a:cubicBezTo>
                <a:lnTo>
                  <a:pt x="428576" y="4363959"/>
                </a:lnTo>
                <a:lnTo>
                  <a:pt x="440482" y="4317656"/>
                </a:lnTo>
                <a:cubicBezTo>
                  <a:pt x="470067" y="4173074"/>
                  <a:pt x="485604" y="4023376"/>
                  <a:pt x="485604" y="3870048"/>
                </a:cubicBezTo>
                <a:cubicBezTo>
                  <a:pt x="485604" y="3410067"/>
                  <a:pt x="345771" y="2982744"/>
                  <a:pt x="106295" y="2628272"/>
                </a:cubicBezTo>
                <a:lnTo>
                  <a:pt x="0" y="2486127"/>
                </a:lnTo>
                <a:close/>
              </a:path>
            </a:pathLst>
          </a:custGeom>
          <a:blipFill rotWithShape="1">
            <a:blip r:embed="rId7">
              <a:alphaModFix/>
            </a:blip>
            <a:stretch>
              <a:fillRect b="-1368" l="-24635" r="-24635" t="-1368"/>
            </a:stretch>
          </a:blipFill>
          <a:ln>
            <a:noFill/>
          </a:ln>
          <a:effectLst>
            <a:outerShdw blurRad="152400" sx="101000" rotWithShape="0" algn="l" dist="38100" sy="101000">
              <a:srgbClr val="000000">
                <a:alpha val="40000"/>
              </a:srgbClr>
            </a:outerShdw>
          </a:effectLst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76" name="Google Shape;1576;p57"/>
          <p:cNvSpPr/>
          <p:nvPr/>
        </p:nvSpPr>
        <p:spPr>
          <a:xfrm rot="-8419452">
            <a:off x="-2772435" y="-1822320"/>
            <a:ext cx="5029178" cy="5038818"/>
          </a:xfrm>
          <a:custGeom>
            <a:rect b="b" l="l" r="r" t="t"/>
            <a:pathLst>
              <a:path extrusionOk="0" h="5539255" w="5528658">
                <a:moveTo>
                  <a:pt x="1305077" y="0"/>
                </a:moveTo>
                <a:lnTo>
                  <a:pt x="5528658" y="964005"/>
                </a:lnTo>
                <a:cubicBezTo>
                  <a:pt x="5071984" y="2964823"/>
                  <a:pt x="3729054" y="4648806"/>
                  <a:pt x="1880018" y="5539255"/>
                </a:cubicBezTo>
                <a:lnTo>
                  <a:pt x="0" y="1635357"/>
                </a:lnTo>
                <a:lnTo>
                  <a:pt x="104215" y="1585154"/>
                </a:lnTo>
                <a:cubicBezTo>
                  <a:pt x="651265" y="1287979"/>
                  <a:pt x="1070544" y="785408"/>
                  <a:pt x="1258552" y="180943"/>
                </a:cubicBezTo>
                <a:close/>
              </a:path>
            </a:pathLst>
          </a:custGeom>
          <a:blipFill rotWithShape="1">
            <a:blip r:embed="rId8">
              <a:alphaModFix/>
            </a:blip>
            <a:stretch>
              <a:fillRect b="0" l="0" r="0" t="0"/>
            </a:stretch>
          </a:blipFill>
          <a:ln cap="flat" cmpd="sng" w="2540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  <a:effectLst>
            <a:outerShdw blurRad="152400" sx="101000" rotWithShape="0" algn="l" dist="38100" sy="101000">
              <a:srgbClr val="000000">
                <a:alpha val="40000"/>
              </a:srgbClr>
            </a:outerShdw>
          </a:effectLst>
        </p:spPr>
        <p:txBody>
          <a:bodyPr anchorCtr="0" anchor="ctr" bIns="1535425" lIns="4461500" spcFirstLastPara="1" rIns="722625" wrap="square" tIns="4136375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700"/>
              <a:buFont typeface="Calibri"/>
              <a:buNone/>
            </a:pPr>
            <a:r>
              <a:t/>
            </a:r>
            <a:endParaRPr sz="57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77" name="Google Shape;1577;p57"/>
          <p:cNvSpPr/>
          <p:nvPr/>
        </p:nvSpPr>
        <p:spPr>
          <a:xfrm rot="9570087">
            <a:off x="-5568712" y="4859950"/>
            <a:ext cx="4230201" cy="5309578"/>
          </a:xfrm>
          <a:custGeom>
            <a:rect b="b" l="l" r="r" t="t"/>
            <a:pathLst>
              <a:path extrusionOk="0" h="5372443" w="4280286">
                <a:moveTo>
                  <a:pt x="3458105" y="0"/>
                </a:moveTo>
                <a:cubicBezTo>
                  <a:pt x="4397607" y="1638761"/>
                  <a:pt x="4539742" y="3616160"/>
                  <a:pt x="3844276" y="5372443"/>
                </a:cubicBezTo>
                <a:lnTo>
                  <a:pt x="136923" y="3904378"/>
                </a:lnTo>
                <a:lnTo>
                  <a:pt x="151213" y="3871332"/>
                </a:lnTo>
                <a:cubicBezTo>
                  <a:pt x="376834" y="3272426"/>
                  <a:pt x="343167" y="2581113"/>
                  <a:pt x="0" y="1982532"/>
                </a:cubicBezTo>
                <a:close/>
              </a:path>
            </a:pathLst>
          </a:custGeom>
          <a:blipFill rotWithShape="1">
            <a:blip r:embed="rId9">
              <a:alphaModFix/>
            </a:blip>
            <a:stretch>
              <a:fillRect b="0" l="-21565" r="-21565" t="0"/>
            </a:stretch>
          </a:blipFill>
          <a:ln>
            <a:noFill/>
          </a:ln>
          <a:effectLst>
            <a:outerShdw blurRad="152400" sx="101000" rotWithShape="0" algn="l" dist="38100" sy="1010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81" name="Shape 15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2" name="Google Shape;1582;p58"/>
          <p:cNvSpPr txBox="1"/>
          <p:nvPr/>
        </p:nvSpPr>
        <p:spPr>
          <a:xfrm>
            <a:off x="4771100" y="309201"/>
            <a:ext cx="8745800" cy="155151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9200">
                <a:solidFill>
                  <a:schemeClr val="dk1"/>
                </a:solidFill>
                <a:latin typeface="Arial Black"/>
                <a:ea typeface="Arial Black"/>
                <a:cs typeface="Arial Black"/>
                <a:sym typeface="Arial Black"/>
              </a:rPr>
              <a:t>Q&amp;A</a:t>
            </a:r>
            <a:endParaRPr/>
          </a:p>
        </p:txBody>
      </p:sp>
      <p:sp>
        <p:nvSpPr>
          <p:cNvPr id="1583" name="Google Shape;1583;p58"/>
          <p:cNvSpPr txBox="1"/>
          <p:nvPr/>
        </p:nvSpPr>
        <p:spPr>
          <a:xfrm>
            <a:off x="3928600" y="2332506"/>
            <a:ext cx="10430800" cy="221599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7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Thank you for you time!</a:t>
            </a:r>
            <a:br>
              <a:rPr b="1" lang="en-US" sz="7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1" lang="en-US" sz="7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Any questions?</a:t>
            </a:r>
            <a:endParaRPr/>
          </a:p>
        </p:txBody>
      </p:sp>
      <p:sp>
        <p:nvSpPr>
          <p:cNvPr id="1584" name="Google Shape;1584;p58"/>
          <p:cNvSpPr/>
          <p:nvPr/>
        </p:nvSpPr>
        <p:spPr>
          <a:xfrm rot="6990134">
            <a:off x="17242108" y="5915003"/>
            <a:ext cx="1538085" cy="1538085"/>
          </a:xfrm>
          <a:prstGeom prst="flowChartConnector">
            <a:avLst/>
          </a:prstGeom>
          <a:solidFill>
            <a:srgbClr val="538CD5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85" name="Google Shape;1585;p58"/>
          <p:cNvSpPr/>
          <p:nvPr/>
        </p:nvSpPr>
        <p:spPr>
          <a:xfrm rot="6990134">
            <a:off x="15800658" y="7621493"/>
            <a:ext cx="3286873" cy="3286873"/>
          </a:xfrm>
          <a:prstGeom prst="flowChartConnector">
            <a:avLst/>
          </a:prstGeom>
          <a:solidFill>
            <a:srgbClr val="538CD5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86" name="Google Shape;1586;p58"/>
          <p:cNvSpPr/>
          <p:nvPr/>
        </p:nvSpPr>
        <p:spPr>
          <a:xfrm rot="6990134">
            <a:off x="16423843" y="6911255"/>
            <a:ext cx="535566" cy="535566"/>
          </a:xfrm>
          <a:prstGeom prst="flowChartConnector">
            <a:avLst/>
          </a:prstGeom>
          <a:solidFill>
            <a:srgbClr val="538CD5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87" name="Google Shape;1587;p58"/>
          <p:cNvSpPr/>
          <p:nvPr/>
        </p:nvSpPr>
        <p:spPr>
          <a:xfrm rot="2273145">
            <a:off x="-803516" y="-547610"/>
            <a:ext cx="1538085" cy="1538085"/>
          </a:xfrm>
          <a:prstGeom prst="flowChartConnector">
            <a:avLst/>
          </a:prstGeom>
          <a:solidFill>
            <a:srgbClr val="538CD5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88" name="Google Shape;1588;p58"/>
          <p:cNvSpPr/>
          <p:nvPr/>
        </p:nvSpPr>
        <p:spPr>
          <a:xfrm rot="2273145">
            <a:off x="821386" y="-2347060"/>
            <a:ext cx="3286873" cy="3286873"/>
          </a:xfrm>
          <a:prstGeom prst="flowChartConnector">
            <a:avLst/>
          </a:prstGeom>
          <a:solidFill>
            <a:srgbClr val="538CD5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89" name="Google Shape;1589;p58"/>
          <p:cNvSpPr/>
          <p:nvPr/>
        </p:nvSpPr>
        <p:spPr>
          <a:xfrm rot="2273145">
            <a:off x="56882" y="1475208"/>
            <a:ext cx="535566" cy="535566"/>
          </a:xfrm>
          <a:prstGeom prst="flowChartConnector">
            <a:avLst/>
          </a:prstGeom>
          <a:solidFill>
            <a:srgbClr val="538CD5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90" name="Google Shape;1590;p58"/>
          <p:cNvSpPr/>
          <p:nvPr/>
        </p:nvSpPr>
        <p:spPr>
          <a:xfrm>
            <a:off x="-771525" y="7743690"/>
            <a:ext cx="15859125" cy="5352770"/>
          </a:xfrm>
          <a:custGeom>
            <a:rect b="b" l="l" r="r" t="t"/>
            <a:pathLst>
              <a:path extrusionOk="0" h="5352770" w="15859125">
                <a:moveTo>
                  <a:pt x="0" y="743085"/>
                </a:moveTo>
                <a:cubicBezTo>
                  <a:pt x="2005012" y="245404"/>
                  <a:pt x="4010025" y="-252277"/>
                  <a:pt x="5829300" y="143010"/>
                </a:cubicBezTo>
                <a:cubicBezTo>
                  <a:pt x="7648575" y="538297"/>
                  <a:pt x="9458325" y="2852873"/>
                  <a:pt x="10915650" y="3114810"/>
                </a:cubicBezTo>
                <a:cubicBezTo>
                  <a:pt x="12372975" y="3376747"/>
                  <a:pt x="13749337" y="1347922"/>
                  <a:pt x="14573250" y="1714635"/>
                </a:cubicBezTo>
                <a:cubicBezTo>
                  <a:pt x="15397163" y="2081348"/>
                  <a:pt x="11963400" y="5762760"/>
                  <a:pt x="15859125" y="5315085"/>
                </a:cubicBezTo>
              </a:path>
            </a:pathLst>
          </a:custGeom>
          <a:noFill/>
          <a:ln cap="flat" cmpd="sng" w="63500">
            <a:solidFill>
              <a:srgbClr val="558ED5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591" name="Google Shape;1591;p5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819400" y="5278350"/>
            <a:ext cx="5877585" cy="4408189"/>
          </a:xfrm>
          <a:prstGeom prst="roundRect">
            <a:avLst>
              <a:gd fmla="val 16667" name="adj"/>
            </a:avLst>
          </a:prstGeom>
          <a:noFill/>
          <a:ln>
            <a:noFill/>
          </a:ln>
          <a:effectLst>
            <a:outerShdw blurRad="152400" sx="102000" rotWithShape="0" algn="ctr" sy="102000">
              <a:srgbClr val="000000">
                <a:alpha val="40000"/>
              </a:srgbClr>
            </a:outerShdw>
          </a:effectLst>
        </p:spPr>
      </p:pic>
      <p:pic>
        <p:nvPicPr>
          <p:cNvPr id="1592" name="Google Shape;1592;p58"/>
          <p:cNvPicPr preferRelativeResize="0"/>
          <p:nvPr/>
        </p:nvPicPr>
        <p:blipFill rotWithShape="1">
          <a:blip r:embed="rId4">
            <a:alphaModFix/>
          </a:blip>
          <a:srcRect b="31262" l="284" r="-283" t="12487"/>
          <a:stretch/>
        </p:blipFill>
        <p:spPr>
          <a:xfrm>
            <a:off x="9591017" y="5278350"/>
            <a:ext cx="5877585" cy="4408189"/>
          </a:xfrm>
          <a:prstGeom prst="roundRect">
            <a:avLst>
              <a:gd fmla="val 16667" name="adj"/>
            </a:avLst>
          </a:prstGeom>
          <a:noFill/>
          <a:ln>
            <a:noFill/>
          </a:ln>
          <a:effectLst>
            <a:outerShdw blurRad="152400" sx="102000" rotWithShape="0" algn="ctr" sy="102000">
              <a:srgbClr val="000000">
                <a:alpha val="40000"/>
              </a:srgbClr>
            </a:outerShdw>
          </a:effec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0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p6"/>
          <p:cNvSpPr/>
          <p:nvPr/>
        </p:nvSpPr>
        <p:spPr>
          <a:xfrm>
            <a:off x="9690299" y="3965811"/>
            <a:ext cx="2958901" cy="3935323"/>
          </a:xfrm>
          <a:prstGeom prst="roundRect">
            <a:avLst>
              <a:gd fmla="val 16667" name="adj"/>
            </a:avLst>
          </a:prstGeom>
          <a:gradFill>
            <a:gsLst>
              <a:gs pos="0">
                <a:srgbClr val="D7FFFF"/>
              </a:gs>
              <a:gs pos="50000">
                <a:srgbClr val="558ED5"/>
              </a:gs>
              <a:gs pos="100000">
                <a:srgbClr val="1168C0"/>
              </a:gs>
            </a:gsLst>
            <a:lin ang="18900000" scaled="0"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2" name="Google Shape;172;p6"/>
          <p:cNvSpPr/>
          <p:nvPr/>
        </p:nvSpPr>
        <p:spPr>
          <a:xfrm>
            <a:off x="5718915" y="2928657"/>
            <a:ext cx="2958901" cy="3935323"/>
          </a:xfrm>
          <a:prstGeom prst="roundRect">
            <a:avLst>
              <a:gd fmla="val 16667" name="adj"/>
            </a:avLst>
          </a:prstGeom>
          <a:gradFill>
            <a:gsLst>
              <a:gs pos="0">
                <a:srgbClr val="D7FFFF"/>
              </a:gs>
              <a:gs pos="50000">
                <a:srgbClr val="558ED5"/>
              </a:gs>
              <a:gs pos="100000">
                <a:srgbClr val="1168C0"/>
              </a:gs>
            </a:gsLst>
            <a:lin ang="18900000" scaled="0"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3" name="Google Shape;173;p6"/>
          <p:cNvSpPr/>
          <p:nvPr/>
        </p:nvSpPr>
        <p:spPr>
          <a:xfrm>
            <a:off x="1828800" y="1741577"/>
            <a:ext cx="2958901" cy="3935323"/>
          </a:xfrm>
          <a:prstGeom prst="roundRect">
            <a:avLst>
              <a:gd fmla="val 16667" name="adj"/>
            </a:avLst>
          </a:prstGeom>
          <a:gradFill>
            <a:gsLst>
              <a:gs pos="0">
                <a:srgbClr val="D7FFFF"/>
              </a:gs>
              <a:gs pos="50000">
                <a:srgbClr val="558ED5"/>
              </a:gs>
              <a:gs pos="100000">
                <a:srgbClr val="1168C0"/>
              </a:gs>
            </a:gsLst>
            <a:lin ang="18900000" scaled="0"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4" name="Google Shape;174;p6"/>
          <p:cNvSpPr/>
          <p:nvPr/>
        </p:nvSpPr>
        <p:spPr>
          <a:xfrm>
            <a:off x="9690299" y="3535069"/>
            <a:ext cx="2958901" cy="2770583"/>
          </a:xfrm>
          <a:custGeom>
            <a:rect b="b" l="l" r="r" t="t"/>
            <a:pathLst>
              <a:path extrusionOk="0" h="510193" w="544871">
                <a:moveTo>
                  <a:pt x="41864" y="0"/>
                </a:moveTo>
                <a:lnTo>
                  <a:pt x="503007" y="0"/>
                </a:lnTo>
                <a:cubicBezTo>
                  <a:pt x="514110" y="0"/>
                  <a:pt x="524759" y="4411"/>
                  <a:pt x="532610" y="12262"/>
                </a:cubicBezTo>
                <a:cubicBezTo>
                  <a:pt x="540461" y="20113"/>
                  <a:pt x="544871" y="30761"/>
                  <a:pt x="544871" y="41864"/>
                </a:cubicBezTo>
                <a:lnTo>
                  <a:pt x="544871" y="468329"/>
                </a:lnTo>
                <a:cubicBezTo>
                  <a:pt x="544871" y="479432"/>
                  <a:pt x="540461" y="490081"/>
                  <a:pt x="532610" y="497931"/>
                </a:cubicBezTo>
                <a:cubicBezTo>
                  <a:pt x="524759" y="505782"/>
                  <a:pt x="514110" y="510193"/>
                  <a:pt x="503007" y="510193"/>
                </a:cubicBezTo>
                <a:lnTo>
                  <a:pt x="41864" y="510193"/>
                </a:lnTo>
                <a:cubicBezTo>
                  <a:pt x="30761" y="510193"/>
                  <a:pt x="20113" y="505782"/>
                  <a:pt x="12262" y="497931"/>
                </a:cubicBezTo>
                <a:cubicBezTo>
                  <a:pt x="4411" y="490081"/>
                  <a:pt x="0" y="479432"/>
                  <a:pt x="0" y="468329"/>
                </a:cubicBezTo>
                <a:lnTo>
                  <a:pt x="0" y="41864"/>
                </a:lnTo>
                <a:cubicBezTo>
                  <a:pt x="0" y="30761"/>
                  <a:pt x="4411" y="20113"/>
                  <a:pt x="12262" y="12262"/>
                </a:cubicBezTo>
                <a:cubicBezTo>
                  <a:pt x="20113" y="4411"/>
                  <a:pt x="30761" y="0"/>
                  <a:pt x="41864" y="0"/>
                </a:cubicBez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-5598" l="0" r="0" t="-5598"/>
            </a:stretch>
          </a:blip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5" name="Google Shape;175;p6"/>
          <p:cNvSpPr/>
          <p:nvPr/>
        </p:nvSpPr>
        <p:spPr>
          <a:xfrm>
            <a:off x="5709931" y="2610319"/>
            <a:ext cx="2976869" cy="2770583"/>
          </a:xfrm>
          <a:custGeom>
            <a:rect b="b" l="l" r="r" t="t"/>
            <a:pathLst>
              <a:path extrusionOk="0" h="510193" w="544871">
                <a:moveTo>
                  <a:pt x="41864" y="0"/>
                </a:moveTo>
                <a:lnTo>
                  <a:pt x="503007" y="0"/>
                </a:lnTo>
                <a:cubicBezTo>
                  <a:pt x="514110" y="0"/>
                  <a:pt x="524759" y="4411"/>
                  <a:pt x="532610" y="12262"/>
                </a:cubicBezTo>
                <a:cubicBezTo>
                  <a:pt x="540461" y="20113"/>
                  <a:pt x="544871" y="30761"/>
                  <a:pt x="544871" y="41864"/>
                </a:cubicBezTo>
                <a:lnTo>
                  <a:pt x="544871" y="468329"/>
                </a:lnTo>
                <a:cubicBezTo>
                  <a:pt x="544871" y="479432"/>
                  <a:pt x="540461" y="490081"/>
                  <a:pt x="532610" y="497931"/>
                </a:cubicBezTo>
                <a:cubicBezTo>
                  <a:pt x="524759" y="505782"/>
                  <a:pt x="514110" y="510193"/>
                  <a:pt x="503007" y="510193"/>
                </a:cubicBezTo>
                <a:lnTo>
                  <a:pt x="41864" y="510193"/>
                </a:lnTo>
                <a:cubicBezTo>
                  <a:pt x="30761" y="510193"/>
                  <a:pt x="20113" y="505782"/>
                  <a:pt x="12262" y="497931"/>
                </a:cubicBezTo>
                <a:cubicBezTo>
                  <a:pt x="4411" y="490081"/>
                  <a:pt x="0" y="479432"/>
                  <a:pt x="0" y="468329"/>
                </a:cubicBezTo>
                <a:lnTo>
                  <a:pt x="0" y="41864"/>
                </a:lnTo>
                <a:cubicBezTo>
                  <a:pt x="0" y="30761"/>
                  <a:pt x="4411" y="20113"/>
                  <a:pt x="12262" y="12262"/>
                </a:cubicBezTo>
                <a:cubicBezTo>
                  <a:pt x="20113" y="4411"/>
                  <a:pt x="30761" y="0"/>
                  <a:pt x="41864" y="0"/>
                </a:cubicBez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b="0" l="-16522" r="-16521" t="0"/>
            </a:stretch>
          </a:blip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6" name="Google Shape;176;p6"/>
          <p:cNvSpPr/>
          <p:nvPr/>
        </p:nvSpPr>
        <p:spPr>
          <a:xfrm>
            <a:off x="1828800" y="1248637"/>
            <a:ext cx="2958901" cy="2770583"/>
          </a:xfrm>
          <a:custGeom>
            <a:rect b="b" l="l" r="r" t="t"/>
            <a:pathLst>
              <a:path extrusionOk="0" h="510193" w="544871">
                <a:moveTo>
                  <a:pt x="41864" y="0"/>
                </a:moveTo>
                <a:lnTo>
                  <a:pt x="503007" y="0"/>
                </a:lnTo>
                <a:cubicBezTo>
                  <a:pt x="514110" y="0"/>
                  <a:pt x="524759" y="4411"/>
                  <a:pt x="532610" y="12262"/>
                </a:cubicBezTo>
                <a:cubicBezTo>
                  <a:pt x="540461" y="20113"/>
                  <a:pt x="544871" y="30761"/>
                  <a:pt x="544871" y="41864"/>
                </a:cubicBezTo>
                <a:lnTo>
                  <a:pt x="544871" y="468329"/>
                </a:lnTo>
                <a:cubicBezTo>
                  <a:pt x="544871" y="479432"/>
                  <a:pt x="540461" y="490081"/>
                  <a:pt x="532610" y="497931"/>
                </a:cubicBezTo>
                <a:cubicBezTo>
                  <a:pt x="524759" y="505782"/>
                  <a:pt x="514110" y="510193"/>
                  <a:pt x="503007" y="510193"/>
                </a:cubicBezTo>
                <a:lnTo>
                  <a:pt x="41864" y="510193"/>
                </a:lnTo>
                <a:cubicBezTo>
                  <a:pt x="30761" y="510193"/>
                  <a:pt x="20113" y="505782"/>
                  <a:pt x="12262" y="497931"/>
                </a:cubicBezTo>
                <a:cubicBezTo>
                  <a:pt x="4411" y="490081"/>
                  <a:pt x="0" y="479432"/>
                  <a:pt x="0" y="468329"/>
                </a:cubicBezTo>
                <a:lnTo>
                  <a:pt x="0" y="41864"/>
                </a:lnTo>
                <a:cubicBezTo>
                  <a:pt x="0" y="30761"/>
                  <a:pt x="4411" y="20113"/>
                  <a:pt x="12262" y="12262"/>
                </a:cubicBezTo>
                <a:cubicBezTo>
                  <a:pt x="20113" y="4411"/>
                  <a:pt x="30761" y="0"/>
                  <a:pt x="41864" y="0"/>
                </a:cubicBezTo>
                <a:close/>
              </a:path>
            </a:pathLst>
          </a:custGeom>
          <a:blipFill rotWithShape="1">
            <a:blip r:embed="rId5">
              <a:alphaModFix/>
            </a:blip>
            <a:stretch>
              <a:fillRect b="0" l="-33311" r="-33311" t="0"/>
            </a:stretch>
          </a:blip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7" name="Google Shape;177;p6"/>
          <p:cNvSpPr txBox="1"/>
          <p:nvPr/>
        </p:nvSpPr>
        <p:spPr>
          <a:xfrm>
            <a:off x="1925388" y="4752909"/>
            <a:ext cx="2765723" cy="36478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75222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36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RESISTORS</a:t>
            </a:r>
            <a:endParaRPr/>
          </a:p>
        </p:txBody>
      </p:sp>
      <p:sp>
        <p:nvSpPr>
          <p:cNvPr id="178" name="Google Shape;178;p6"/>
          <p:cNvSpPr txBox="1"/>
          <p:nvPr/>
        </p:nvSpPr>
        <p:spPr>
          <a:xfrm>
            <a:off x="5732315" y="5981723"/>
            <a:ext cx="2954485" cy="35311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84625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32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CAPACITORS</a:t>
            </a:r>
            <a:endParaRPr/>
          </a:p>
        </p:txBody>
      </p:sp>
      <p:sp>
        <p:nvSpPr>
          <p:cNvPr id="179" name="Google Shape;179;p6"/>
          <p:cNvSpPr txBox="1"/>
          <p:nvPr/>
        </p:nvSpPr>
        <p:spPr>
          <a:xfrm>
            <a:off x="9820999" y="6799368"/>
            <a:ext cx="2697499" cy="101059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677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36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WEB CAM</a:t>
            </a:r>
            <a:br>
              <a:rPr b="1" lang="en-US" sz="40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US" sz="20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(for the majority of the semester)</a:t>
            </a:r>
            <a:endParaRPr sz="400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0" name="Google Shape;180;p6"/>
          <p:cNvSpPr/>
          <p:nvPr/>
        </p:nvSpPr>
        <p:spPr>
          <a:xfrm>
            <a:off x="16620642" y="-557809"/>
            <a:ext cx="2770583" cy="2770583"/>
          </a:xfrm>
          <a:prstGeom prst="flowChartConnector">
            <a:avLst/>
          </a:prstGeom>
          <a:solidFill>
            <a:srgbClr val="538CD5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1" name="Google Shape;181;p6"/>
          <p:cNvSpPr/>
          <p:nvPr/>
        </p:nvSpPr>
        <p:spPr>
          <a:xfrm>
            <a:off x="13917217" y="-1521946"/>
            <a:ext cx="2770583" cy="2770583"/>
          </a:xfrm>
          <a:prstGeom prst="flowChartConnector">
            <a:avLst/>
          </a:prstGeom>
          <a:solidFill>
            <a:srgbClr val="538CD5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2" name="Google Shape;182;p6"/>
          <p:cNvSpPr/>
          <p:nvPr/>
        </p:nvSpPr>
        <p:spPr>
          <a:xfrm>
            <a:off x="11079476" y="-2325768"/>
            <a:ext cx="2770583" cy="2770583"/>
          </a:xfrm>
          <a:prstGeom prst="flowChartConnector">
            <a:avLst/>
          </a:prstGeom>
          <a:solidFill>
            <a:srgbClr val="538CD5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3" name="Google Shape;183;p6"/>
          <p:cNvSpPr/>
          <p:nvPr/>
        </p:nvSpPr>
        <p:spPr>
          <a:xfrm>
            <a:off x="-1443789" y="7304667"/>
            <a:ext cx="12127831" cy="3210933"/>
          </a:xfrm>
          <a:custGeom>
            <a:rect b="b" l="l" r="r" t="t"/>
            <a:pathLst>
              <a:path extrusionOk="0" h="3210933" w="12127831">
                <a:moveTo>
                  <a:pt x="0" y="563986"/>
                </a:moveTo>
                <a:cubicBezTo>
                  <a:pt x="1399673" y="186996"/>
                  <a:pt x="2799347" y="-189993"/>
                  <a:pt x="4066673" y="106786"/>
                </a:cubicBezTo>
                <a:cubicBezTo>
                  <a:pt x="5333999" y="403565"/>
                  <a:pt x="6260431" y="1827301"/>
                  <a:pt x="7603957" y="2344659"/>
                </a:cubicBezTo>
                <a:cubicBezTo>
                  <a:pt x="8947483" y="2862017"/>
                  <a:pt x="10537657" y="3036475"/>
                  <a:pt x="12127831" y="3210933"/>
                </a:cubicBezTo>
              </a:path>
            </a:pathLst>
          </a:custGeom>
          <a:noFill/>
          <a:ln cap="flat" cmpd="sng" w="63500">
            <a:solidFill>
              <a:srgbClr val="558ED5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4" name="Google Shape;184;p6"/>
          <p:cNvSpPr/>
          <p:nvPr/>
        </p:nvSpPr>
        <p:spPr>
          <a:xfrm>
            <a:off x="-609753" y="8300380"/>
            <a:ext cx="1219506" cy="1219506"/>
          </a:xfrm>
          <a:prstGeom prst="flowChartConnector">
            <a:avLst/>
          </a:prstGeom>
          <a:solidFill>
            <a:srgbClr val="538CD5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5" name="Google Shape;185;p6"/>
          <p:cNvSpPr/>
          <p:nvPr/>
        </p:nvSpPr>
        <p:spPr>
          <a:xfrm>
            <a:off x="-228600" y="9454919"/>
            <a:ext cx="2881755" cy="2881755"/>
          </a:xfrm>
          <a:prstGeom prst="flowChartConnector">
            <a:avLst/>
          </a:prstGeom>
          <a:solidFill>
            <a:srgbClr val="538CD5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6" name="Google Shape;186;p6"/>
          <p:cNvSpPr/>
          <p:nvPr/>
        </p:nvSpPr>
        <p:spPr>
          <a:xfrm>
            <a:off x="13507968" y="5143500"/>
            <a:ext cx="2958901" cy="3935323"/>
          </a:xfrm>
          <a:prstGeom prst="roundRect">
            <a:avLst>
              <a:gd fmla="val 16667" name="adj"/>
            </a:avLst>
          </a:prstGeom>
          <a:gradFill>
            <a:gsLst>
              <a:gs pos="0">
                <a:srgbClr val="D7FFFF"/>
              </a:gs>
              <a:gs pos="50000">
                <a:srgbClr val="558ED5"/>
              </a:gs>
              <a:gs pos="100000">
                <a:srgbClr val="1168C0"/>
              </a:gs>
            </a:gsLst>
            <a:lin ang="18900000" scaled="0"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87" name="Google Shape;187;p6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13507968" y="5117689"/>
            <a:ext cx="2958901" cy="2770583"/>
          </a:xfrm>
          <a:prstGeom prst="roundRect">
            <a:avLst>
              <a:gd fmla="val 16667" name="adj"/>
            </a:avLst>
          </a:prstGeom>
          <a:noFill/>
          <a:ln>
            <a:noFill/>
          </a:ln>
        </p:spPr>
      </p:pic>
      <p:sp>
        <p:nvSpPr>
          <p:cNvPr id="188" name="Google Shape;188;p6"/>
          <p:cNvSpPr txBox="1"/>
          <p:nvPr/>
        </p:nvSpPr>
        <p:spPr>
          <a:xfrm>
            <a:off x="13504655" y="8151639"/>
            <a:ext cx="2954485" cy="104560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84625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32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OAK-D CAM</a:t>
            </a:r>
            <a:endParaRPr/>
          </a:p>
          <a:p>
            <a:pPr indent="0" lvl="0" marL="0" marR="0" rtl="0" algn="ctr">
              <a:lnSpc>
                <a:spcPct val="1354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(For the last two days)</a:t>
            </a:r>
            <a:endParaRPr/>
          </a:p>
          <a:p>
            <a:pPr indent="0" lvl="0" marL="0" marR="0" rtl="0" algn="ctr">
              <a:lnSpc>
                <a:spcPct val="84625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320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3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Google Shape;194;p7"/>
          <p:cNvSpPr/>
          <p:nvPr/>
        </p:nvSpPr>
        <p:spPr>
          <a:xfrm rot="5400000">
            <a:off x="2330988" y="2050512"/>
            <a:ext cx="6577541" cy="1333518"/>
          </a:xfrm>
          <a:prstGeom prst="rect">
            <a:avLst/>
          </a:prstGeom>
          <a:solidFill>
            <a:srgbClr val="6E9FDB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195" name="Google Shape;195;p7"/>
          <p:cNvGrpSpPr/>
          <p:nvPr/>
        </p:nvGrpSpPr>
        <p:grpSpPr>
          <a:xfrm>
            <a:off x="-15304777" y="-8283"/>
            <a:ext cx="20495496" cy="10287000"/>
            <a:chOff x="0" y="0"/>
            <a:chExt cx="20495496" cy="10287000"/>
          </a:xfrm>
        </p:grpSpPr>
        <p:sp>
          <p:nvSpPr>
            <p:cNvPr id="196" name="Google Shape;196;p7"/>
            <p:cNvSpPr/>
            <p:nvPr/>
          </p:nvSpPr>
          <p:spPr>
            <a:xfrm>
              <a:off x="0" y="0"/>
              <a:ext cx="17439968" cy="10287000"/>
            </a:xfrm>
            <a:custGeom>
              <a:rect b="b" l="l" r="r" t="t"/>
              <a:pathLst>
                <a:path extrusionOk="0" h="10287000" w="17439968">
                  <a:moveTo>
                    <a:pt x="0" y="0"/>
                  </a:moveTo>
                  <a:lnTo>
                    <a:pt x="16535400" y="0"/>
                  </a:lnTo>
                  <a:lnTo>
                    <a:pt x="16535400" y="8648700"/>
                  </a:lnTo>
                  <a:lnTo>
                    <a:pt x="17236764" y="8648700"/>
                  </a:lnTo>
                  <a:cubicBezTo>
                    <a:pt x="17348990" y="8648700"/>
                    <a:pt x="17439968" y="8739678"/>
                    <a:pt x="17439968" y="8851904"/>
                  </a:cubicBezTo>
                  <a:lnTo>
                    <a:pt x="17439968" y="9664696"/>
                  </a:lnTo>
                  <a:cubicBezTo>
                    <a:pt x="17439968" y="9776922"/>
                    <a:pt x="17348990" y="9867900"/>
                    <a:pt x="17236764" y="9867900"/>
                  </a:cubicBezTo>
                  <a:lnTo>
                    <a:pt x="16535400" y="9867900"/>
                  </a:lnTo>
                  <a:lnTo>
                    <a:pt x="16535400" y="10287000"/>
                  </a:lnTo>
                  <a:lnTo>
                    <a:pt x="0" y="10287000"/>
                  </a:lnTo>
                  <a:close/>
                </a:path>
              </a:pathLst>
            </a:custGeom>
            <a:solidFill>
              <a:srgbClr val="0F243E"/>
            </a:solidFill>
            <a:ln>
              <a:noFill/>
            </a:ln>
            <a:effectLst>
              <a:outerShdw blurRad="127000" rotWithShape="0" algn="l" dist="63500">
                <a:srgbClr val="000000">
                  <a:alpha val="40000"/>
                </a:srgbClr>
              </a:outerShdw>
            </a:effectLst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97" name="Google Shape;197;p7"/>
            <p:cNvSpPr txBox="1"/>
            <p:nvPr/>
          </p:nvSpPr>
          <p:spPr>
            <a:xfrm>
              <a:off x="9857615" y="4340560"/>
              <a:ext cx="7160496" cy="93198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608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19900">
                  <a:solidFill>
                    <a:srgbClr val="FFFFFF"/>
                  </a:solidFill>
                  <a:latin typeface="Arial Black"/>
                  <a:ea typeface="Arial Black"/>
                  <a:cs typeface="Arial Black"/>
                  <a:sym typeface="Arial Black"/>
                </a:rPr>
                <a:t>01</a:t>
              </a:r>
              <a:endParaRPr/>
            </a:p>
          </p:txBody>
        </p:sp>
        <p:sp>
          <p:nvSpPr>
            <p:cNvPr id="198" name="Google Shape;198;p7"/>
            <p:cNvSpPr txBox="1"/>
            <p:nvPr/>
          </p:nvSpPr>
          <p:spPr>
            <a:xfrm>
              <a:off x="7608563" y="4635790"/>
              <a:ext cx="11658600" cy="110799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360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Wireless Vision </a:t>
              </a:r>
              <a:endParaRPr/>
            </a:p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360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System</a:t>
              </a:r>
              <a:endParaRPr/>
            </a:p>
          </p:txBody>
        </p:sp>
        <p:sp>
          <p:nvSpPr>
            <p:cNvPr id="199" name="Google Shape;199;p7"/>
            <p:cNvSpPr txBox="1"/>
            <p:nvPr/>
          </p:nvSpPr>
          <p:spPr>
            <a:xfrm>
              <a:off x="11506200" y="6018488"/>
              <a:ext cx="3863326" cy="1292662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80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External camera detects and classifies objects in real time.</a:t>
              </a:r>
              <a:endParaRPr/>
            </a:p>
          </p:txBody>
        </p:sp>
        <p:sp>
          <p:nvSpPr>
            <p:cNvPr id="200" name="Google Shape;200;p7"/>
            <p:cNvSpPr txBox="1"/>
            <p:nvPr/>
          </p:nvSpPr>
          <p:spPr>
            <a:xfrm>
              <a:off x="13335000" y="9361627"/>
              <a:ext cx="7160496" cy="502958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37611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7200">
                  <a:solidFill>
                    <a:srgbClr val="020611"/>
                  </a:solidFill>
                  <a:latin typeface="Arial Black"/>
                  <a:ea typeface="Arial Black"/>
                  <a:cs typeface="Arial Black"/>
                  <a:sym typeface="Arial Black"/>
                </a:rPr>
                <a:t>1</a:t>
              </a:r>
              <a:endParaRPr/>
            </a:p>
          </p:txBody>
        </p:sp>
      </p:grpSp>
      <p:grpSp>
        <p:nvGrpSpPr>
          <p:cNvPr id="201" name="Google Shape;201;p7"/>
          <p:cNvGrpSpPr/>
          <p:nvPr/>
        </p:nvGrpSpPr>
        <p:grpSpPr>
          <a:xfrm>
            <a:off x="-15316200" y="-8283"/>
            <a:ext cx="20506919" cy="10287000"/>
            <a:chOff x="0" y="0"/>
            <a:chExt cx="20506919" cy="10287000"/>
          </a:xfrm>
        </p:grpSpPr>
        <p:sp>
          <p:nvSpPr>
            <p:cNvPr id="202" name="Google Shape;202;p7"/>
            <p:cNvSpPr/>
            <p:nvPr/>
          </p:nvSpPr>
          <p:spPr>
            <a:xfrm>
              <a:off x="0" y="0"/>
              <a:ext cx="17439968" cy="10287000"/>
            </a:xfrm>
            <a:custGeom>
              <a:rect b="b" l="l" r="r" t="t"/>
              <a:pathLst>
                <a:path extrusionOk="0" h="10287000" w="17439968">
                  <a:moveTo>
                    <a:pt x="0" y="0"/>
                  </a:moveTo>
                  <a:lnTo>
                    <a:pt x="16535400" y="0"/>
                  </a:lnTo>
                  <a:lnTo>
                    <a:pt x="16535400" y="7277100"/>
                  </a:lnTo>
                  <a:lnTo>
                    <a:pt x="17236764" y="7277100"/>
                  </a:lnTo>
                  <a:cubicBezTo>
                    <a:pt x="17348990" y="7277100"/>
                    <a:pt x="17439968" y="7368078"/>
                    <a:pt x="17439968" y="7480304"/>
                  </a:cubicBezTo>
                  <a:lnTo>
                    <a:pt x="17439968" y="8293096"/>
                  </a:lnTo>
                  <a:cubicBezTo>
                    <a:pt x="17439968" y="8405322"/>
                    <a:pt x="17348990" y="8496300"/>
                    <a:pt x="17236764" y="8496300"/>
                  </a:cubicBezTo>
                  <a:lnTo>
                    <a:pt x="16535400" y="8496300"/>
                  </a:lnTo>
                  <a:lnTo>
                    <a:pt x="16535400" y="10287000"/>
                  </a:lnTo>
                  <a:lnTo>
                    <a:pt x="0" y="10287000"/>
                  </a:lnTo>
                  <a:close/>
                </a:path>
              </a:pathLst>
            </a:custGeom>
            <a:solidFill>
              <a:srgbClr val="102553"/>
            </a:solidFill>
            <a:ln>
              <a:noFill/>
            </a:ln>
            <a:effectLst>
              <a:outerShdw blurRad="127000" rotWithShape="0" algn="l" dist="63500">
                <a:srgbClr val="000000">
                  <a:alpha val="40000"/>
                </a:srgbClr>
              </a:outerShdw>
            </a:effectLst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03" name="Google Shape;203;p7"/>
            <p:cNvSpPr txBox="1"/>
            <p:nvPr/>
          </p:nvSpPr>
          <p:spPr>
            <a:xfrm>
              <a:off x="9857615" y="4340560"/>
              <a:ext cx="7160496" cy="93198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608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19900">
                  <a:solidFill>
                    <a:srgbClr val="FFFFFF"/>
                  </a:solidFill>
                  <a:latin typeface="Arial Black"/>
                  <a:ea typeface="Arial Black"/>
                  <a:cs typeface="Arial Black"/>
                  <a:sym typeface="Arial Black"/>
                </a:rPr>
                <a:t>02</a:t>
              </a:r>
              <a:endParaRPr/>
            </a:p>
          </p:txBody>
        </p:sp>
        <p:sp>
          <p:nvSpPr>
            <p:cNvPr id="204" name="Google Shape;204;p7"/>
            <p:cNvSpPr txBox="1"/>
            <p:nvPr/>
          </p:nvSpPr>
          <p:spPr>
            <a:xfrm>
              <a:off x="11049000" y="4076700"/>
              <a:ext cx="5093963" cy="110799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360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Bluetooth </a:t>
              </a:r>
              <a:endParaRPr/>
            </a:p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360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Communication</a:t>
              </a:r>
              <a:endParaRPr/>
            </a:p>
          </p:txBody>
        </p:sp>
        <p:sp>
          <p:nvSpPr>
            <p:cNvPr id="205" name="Google Shape;205;p7"/>
            <p:cNvSpPr txBox="1"/>
            <p:nvPr/>
          </p:nvSpPr>
          <p:spPr>
            <a:xfrm>
              <a:off x="11506200" y="6018488"/>
              <a:ext cx="3863326" cy="1292662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80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Camera sends movement commands directly to the robot.</a:t>
              </a:r>
              <a:endParaRPr/>
            </a:p>
          </p:txBody>
        </p:sp>
        <p:sp>
          <p:nvSpPr>
            <p:cNvPr id="206" name="Google Shape;206;p7"/>
            <p:cNvSpPr txBox="1"/>
            <p:nvPr/>
          </p:nvSpPr>
          <p:spPr>
            <a:xfrm>
              <a:off x="13346423" y="8006538"/>
              <a:ext cx="7160496" cy="502958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37611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7200">
                  <a:solidFill>
                    <a:srgbClr val="10253F"/>
                  </a:solidFill>
                  <a:latin typeface="Arial Black"/>
                  <a:ea typeface="Arial Black"/>
                  <a:cs typeface="Arial Black"/>
                  <a:sym typeface="Arial Black"/>
                </a:rPr>
                <a:t>2</a:t>
              </a:r>
              <a:endParaRPr/>
            </a:p>
          </p:txBody>
        </p:sp>
      </p:grpSp>
      <p:grpSp>
        <p:nvGrpSpPr>
          <p:cNvPr id="207" name="Google Shape;207;p7"/>
          <p:cNvGrpSpPr/>
          <p:nvPr/>
        </p:nvGrpSpPr>
        <p:grpSpPr>
          <a:xfrm>
            <a:off x="-15316200" y="-8283"/>
            <a:ext cx="20567879" cy="10287000"/>
            <a:chOff x="0" y="0"/>
            <a:chExt cx="20567879" cy="10287000"/>
          </a:xfrm>
        </p:grpSpPr>
        <p:sp>
          <p:nvSpPr>
            <p:cNvPr id="208" name="Google Shape;208;p7"/>
            <p:cNvSpPr/>
            <p:nvPr/>
          </p:nvSpPr>
          <p:spPr>
            <a:xfrm>
              <a:off x="0" y="0"/>
              <a:ext cx="17474380" cy="10287000"/>
            </a:xfrm>
            <a:custGeom>
              <a:rect b="b" l="l" r="r" t="t"/>
              <a:pathLst>
                <a:path extrusionOk="0" h="10287000" w="17474380">
                  <a:moveTo>
                    <a:pt x="0" y="0"/>
                  </a:moveTo>
                  <a:lnTo>
                    <a:pt x="16535400" y="0"/>
                  </a:lnTo>
                  <a:lnTo>
                    <a:pt x="16535400" y="5905500"/>
                  </a:lnTo>
                  <a:lnTo>
                    <a:pt x="17271176" y="5905500"/>
                  </a:lnTo>
                  <a:cubicBezTo>
                    <a:pt x="17383404" y="5905500"/>
                    <a:pt x="17474380" y="5996478"/>
                    <a:pt x="17474380" y="6108704"/>
                  </a:cubicBezTo>
                  <a:lnTo>
                    <a:pt x="17474380" y="6921496"/>
                  </a:lnTo>
                  <a:cubicBezTo>
                    <a:pt x="17474380" y="7033722"/>
                    <a:pt x="17383404" y="7124700"/>
                    <a:pt x="17271176" y="7124700"/>
                  </a:cubicBezTo>
                  <a:lnTo>
                    <a:pt x="16535400" y="7124700"/>
                  </a:lnTo>
                  <a:lnTo>
                    <a:pt x="16535400" y="10287000"/>
                  </a:lnTo>
                  <a:lnTo>
                    <a:pt x="0" y="10287000"/>
                  </a:lnTo>
                  <a:close/>
                </a:path>
              </a:pathLst>
            </a:custGeom>
            <a:solidFill>
              <a:srgbClr val="102567"/>
            </a:solidFill>
            <a:ln>
              <a:noFill/>
            </a:ln>
            <a:effectLst>
              <a:outerShdw blurRad="127000" rotWithShape="0" algn="l" dist="63500">
                <a:srgbClr val="000000">
                  <a:alpha val="40000"/>
                </a:srgbClr>
              </a:outerShdw>
            </a:effectLst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09" name="Google Shape;209;p7"/>
            <p:cNvSpPr txBox="1"/>
            <p:nvPr/>
          </p:nvSpPr>
          <p:spPr>
            <a:xfrm>
              <a:off x="9857615" y="4340560"/>
              <a:ext cx="7160496" cy="93198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608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19900">
                  <a:solidFill>
                    <a:srgbClr val="FFFFFF"/>
                  </a:solidFill>
                  <a:latin typeface="Arial Black"/>
                  <a:ea typeface="Arial Black"/>
                  <a:cs typeface="Arial Black"/>
                  <a:sym typeface="Arial Black"/>
                </a:rPr>
                <a:t>03</a:t>
              </a:r>
              <a:endParaRPr/>
            </a:p>
          </p:txBody>
        </p:sp>
        <p:sp>
          <p:nvSpPr>
            <p:cNvPr id="210" name="Google Shape;210;p7"/>
            <p:cNvSpPr txBox="1"/>
            <p:nvPr/>
          </p:nvSpPr>
          <p:spPr>
            <a:xfrm>
              <a:off x="7608563" y="4252555"/>
              <a:ext cx="11658600" cy="553998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360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Autonomous Sorting</a:t>
              </a:r>
              <a:endParaRPr/>
            </a:p>
          </p:txBody>
        </p:sp>
        <p:sp>
          <p:nvSpPr>
            <p:cNvPr id="211" name="Google Shape;211;p7"/>
            <p:cNvSpPr txBox="1"/>
            <p:nvPr/>
          </p:nvSpPr>
          <p:spPr>
            <a:xfrm>
              <a:off x="11506200" y="6018488"/>
              <a:ext cx="3863326" cy="1292662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80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Robot decides whether to place objects in the ball bin or trash bin.</a:t>
              </a:r>
              <a:endParaRPr/>
            </a:p>
          </p:txBody>
        </p:sp>
        <p:sp>
          <p:nvSpPr>
            <p:cNvPr id="212" name="Google Shape;212;p7"/>
            <p:cNvSpPr txBox="1"/>
            <p:nvPr/>
          </p:nvSpPr>
          <p:spPr>
            <a:xfrm>
              <a:off x="13407383" y="6566963"/>
              <a:ext cx="7160496" cy="502958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37611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7200">
                  <a:solidFill>
                    <a:srgbClr val="102553"/>
                  </a:solidFill>
                  <a:latin typeface="Arial Black"/>
                  <a:ea typeface="Arial Black"/>
                  <a:cs typeface="Arial Black"/>
                  <a:sym typeface="Arial Black"/>
                </a:rPr>
                <a:t>3</a:t>
              </a:r>
              <a:endParaRPr/>
            </a:p>
          </p:txBody>
        </p:sp>
      </p:grpSp>
      <p:grpSp>
        <p:nvGrpSpPr>
          <p:cNvPr id="213" name="Google Shape;213;p7"/>
          <p:cNvGrpSpPr/>
          <p:nvPr/>
        </p:nvGrpSpPr>
        <p:grpSpPr>
          <a:xfrm>
            <a:off x="-15334129" y="-28454"/>
            <a:ext cx="20495496" cy="10287000"/>
            <a:chOff x="0" y="0"/>
            <a:chExt cx="20495496" cy="10287000"/>
          </a:xfrm>
        </p:grpSpPr>
        <p:sp>
          <p:nvSpPr>
            <p:cNvPr id="214" name="Google Shape;214;p7"/>
            <p:cNvSpPr/>
            <p:nvPr/>
          </p:nvSpPr>
          <p:spPr>
            <a:xfrm>
              <a:off x="0" y="0"/>
              <a:ext cx="17474380" cy="10287000"/>
            </a:xfrm>
            <a:custGeom>
              <a:rect b="b" l="l" r="r" t="t"/>
              <a:pathLst>
                <a:path extrusionOk="0" h="10287000" w="17474380">
                  <a:moveTo>
                    <a:pt x="0" y="0"/>
                  </a:moveTo>
                  <a:lnTo>
                    <a:pt x="16535400" y="0"/>
                  </a:lnTo>
                  <a:lnTo>
                    <a:pt x="16535400" y="4533900"/>
                  </a:lnTo>
                  <a:lnTo>
                    <a:pt x="17271176" y="4533900"/>
                  </a:lnTo>
                  <a:cubicBezTo>
                    <a:pt x="17383404" y="4533900"/>
                    <a:pt x="17474380" y="4624878"/>
                    <a:pt x="17474380" y="4737104"/>
                  </a:cubicBezTo>
                  <a:lnTo>
                    <a:pt x="17474380" y="5549896"/>
                  </a:lnTo>
                  <a:cubicBezTo>
                    <a:pt x="17474380" y="5662122"/>
                    <a:pt x="17383404" y="5753100"/>
                    <a:pt x="17271176" y="5753100"/>
                  </a:cubicBezTo>
                  <a:lnTo>
                    <a:pt x="16535400" y="5753100"/>
                  </a:lnTo>
                  <a:lnTo>
                    <a:pt x="16535400" y="10287000"/>
                  </a:lnTo>
                  <a:lnTo>
                    <a:pt x="0" y="10287000"/>
                  </a:lnTo>
                  <a:close/>
                </a:path>
              </a:pathLst>
            </a:custGeom>
            <a:solidFill>
              <a:srgbClr val="10257B"/>
            </a:solidFill>
            <a:ln>
              <a:noFill/>
            </a:ln>
            <a:effectLst>
              <a:outerShdw blurRad="127000" rotWithShape="0" algn="l" dist="63500">
                <a:srgbClr val="000000">
                  <a:alpha val="40000"/>
                </a:srgbClr>
              </a:outerShdw>
            </a:effectLst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15" name="Google Shape;215;p7"/>
            <p:cNvSpPr txBox="1"/>
            <p:nvPr/>
          </p:nvSpPr>
          <p:spPr>
            <a:xfrm>
              <a:off x="9857615" y="4340560"/>
              <a:ext cx="7160496" cy="93198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608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19900">
                  <a:solidFill>
                    <a:srgbClr val="FFFFFF"/>
                  </a:solidFill>
                  <a:latin typeface="Arial Black"/>
                  <a:ea typeface="Arial Black"/>
                  <a:cs typeface="Arial Black"/>
                  <a:sym typeface="Arial Black"/>
                </a:rPr>
                <a:t>04</a:t>
              </a:r>
              <a:endParaRPr/>
            </a:p>
          </p:txBody>
        </p:sp>
        <p:sp>
          <p:nvSpPr>
            <p:cNvPr id="216" name="Google Shape;216;p7"/>
            <p:cNvSpPr txBox="1"/>
            <p:nvPr/>
          </p:nvSpPr>
          <p:spPr>
            <a:xfrm>
              <a:off x="7608563" y="4252555"/>
              <a:ext cx="11658600" cy="110799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360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Robotic Arm </a:t>
              </a:r>
              <a:endParaRPr/>
            </a:p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360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Manipulation</a:t>
              </a:r>
              <a:endParaRPr/>
            </a:p>
          </p:txBody>
        </p:sp>
        <p:sp>
          <p:nvSpPr>
            <p:cNvPr id="217" name="Google Shape;217;p7"/>
            <p:cNvSpPr txBox="1"/>
            <p:nvPr/>
          </p:nvSpPr>
          <p:spPr>
            <a:xfrm>
              <a:off x="11506200" y="6018488"/>
              <a:ext cx="3863326" cy="86177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80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Picks and places objects with precision.</a:t>
              </a:r>
              <a:endParaRPr/>
            </a:p>
          </p:txBody>
        </p:sp>
        <p:sp>
          <p:nvSpPr>
            <p:cNvPr id="218" name="Google Shape;218;p7"/>
            <p:cNvSpPr txBox="1"/>
            <p:nvPr/>
          </p:nvSpPr>
          <p:spPr>
            <a:xfrm>
              <a:off x="13335000" y="5272546"/>
              <a:ext cx="7160496" cy="502958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37611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7200">
                  <a:solidFill>
                    <a:srgbClr val="102567"/>
                  </a:solidFill>
                  <a:latin typeface="Arial Black"/>
                  <a:ea typeface="Arial Black"/>
                  <a:cs typeface="Arial Black"/>
                  <a:sym typeface="Arial Black"/>
                </a:rPr>
                <a:t>4</a:t>
              </a:r>
              <a:endParaRPr/>
            </a:p>
          </p:txBody>
        </p:sp>
      </p:grpSp>
      <p:grpSp>
        <p:nvGrpSpPr>
          <p:cNvPr id="219" name="Google Shape;219;p7"/>
          <p:cNvGrpSpPr/>
          <p:nvPr/>
        </p:nvGrpSpPr>
        <p:grpSpPr>
          <a:xfrm>
            <a:off x="-15316200" y="-8283"/>
            <a:ext cx="20497800" cy="10287000"/>
            <a:chOff x="0" y="0"/>
            <a:chExt cx="20497800" cy="10287000"/>
          </a:xfrm>
        </p:grpSpPr>
        <p:sp>
          <p:nvSpPr>
            <p:cNvPr id="220" name="Google Shape;220;p7"/>
            <p:cNvSpPr/>
            <p:nvPr/>
          </p:nvSpPr>
          <p:spPr>
            <a:xfrm>
              <a:off x="0" y="0"/>
              <a:ext cx="17449800" cy="10287000"/>
            </a:xfrm>
            <a:custGeom>
              <a:rect b="b" l="l" r="r" t="t"/>
              <a:pathLst>
                <a:path extrusionOk="0" h="10287000" w="17449800">
                  <a:moveTo>
                    <a:pt x="0" y="0"/>
                  </a:moveTo>
                  <a:lnTo>
                    <a:pt x="16535400" y="0"/>
                  </a:lnTo>
                  <a:lnTo>
                    <a:pt x="16535400" y="3162300"/>
                  </a:lnTo>
                  <a:lnTo>
                    <a:pt x="17246596" y="3162300"/>
                  </a:lnTo>
                  <a:cubicBezTo>
                    <a:pt x="17358822" y="3162300"/>
                    <a:pt x="17449800" y="3253278"/>
                    <a:pt x="17449800" y="3365504"/>
                  </a:cubicBezTo>
                  <a:lnTo>
                    <a:pt x="17449800" y="4178296"/>
                  </a:lnTo>
                  <a:cubicBezTo>
                    <a:pt x="17449800" y="4290522"/>
                    <a:pt x="17358822" y="4381500"/>
                    <a:pt x="17246596" y="4381500"/>
                  </a:cubicBezTo>
                  <a:lnTo>
                    <a:pt x="16535400" y="4381500"/>
                  </a:lnTo>
                  <a:lnTo>
                    <a:pt x="16535400" y="10287000"/>
                  </a:lnTo>
                  <a:lnTo>
                    <a:pt x="0" y="10287000"/>
                  </a:lnTo>
                  <a:close/>
                </a:path>
              </a:pathLst>
            </a:custGeom>
            <a:solidFill>
              <a:srgbClr val="10258F"/>
            </a:solidFill>
            <a:ln>
              <a:noFill/>
            </a:ln>
            <a:effectLst>
              <a:outerShdw blurRad="127000" rotWithShape="0" algn="l" dist="63500">
                <a:srgbClr val="000000">
                  <a:alpha val="40000"/>
                </a:srgbClr>
              </a:outerShdw>
            </a:effectLst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21" name="Google Shape;221;p7"/>
            <p:cNvSpPr txBox="1"/>
            <p:nvPr/>
          </p:nvSpPr>
          <p:spPr>
            <a:xfrm>
              <a:off x="9857615" y="4340560"/>
              <a:ext cx="7160496" cy="93198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608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19900">
                  <a:solidFill>
                    <a:srgbClr val="FFFFFF"/>
                  </a:solidFill>
                  <a:latin typeface="Arial Black"/>
                  <a:ea typeface="Arial Black"/>
                  <a:cs typeface="Arial Black"/>
                  <a:sym typeface="Arial Black"/>
                </a:rPr>
                <a:t>05</a:t>
              </a:r>
              <a:endParaRPr/>
            </a:p>
          </p:txBody>
        </p:sp>
        <p:sp>
          <p:nvSpPr>
            <p:cNvPr id="222" name="Google Shape;222;p7"/>
            <p:cNvSpPr txBox="1"/>
            <p:nvPr/>
          </p:nvSpPr>
          <p:spPr>
            <a:xfrm>
              <a:off x="7608563" y="4340560"/>
              <a:ext cx="11658600" cy="37375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752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3600">
                  <a:solidFill>
                    <a:srgbClr val="FFFFFF"/>
                  </a:solidFill>
                  <a:latin typeface="Montserrat"/>
                  <a:ea typeface="Montserrat"/>
                  <a:cs typeface="Montserrat"/>
                  <a:sym typeface="Montserrat"/>
                </a:rPr>
                <a:t>Modular Design</a:t>
              </a:r>
              <a:endParaRPr/>
            </a:p>
          </p:txBody>
        </p:sp>
        <p:sp>
          <p:nvSpPr>
            <p:cNvPr id="223" name="Google Shape;223;p7"/>
            <p:cNvSpPr txBox="1"/>
            <p:nvPr/>
          </p:nvSpPr>
          <p:spPr>
            <a:xfrm>
              <a:off x="11506200" y="5981700"/>
              <a:ext cx="3863326" cy="1292662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80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Camera and robot are separate but seamlessly connected.</a:t>
              </a:r>
              <a:endParaRPr/>
            </a:p>
          </p:txBody>
        </p:sp>
        <p:sp>
          <p:nvSpPr>
            <p:cNvPr id="224" name="Google Shape;224;p7"/>
            <p:cNvSpPr txBox="1"/>
            <p:nvPr/>
          </p:nvSpPr>
          <p:spPr>
            <a:xfrm>
              <a:off x="13337304" y="3878542"/>
              <a:ext cx="7160496" cy="502958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37611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7200">
                  <a:solidFill>
                    <a:srgbClr val="102567"/>
                  </a:solidFill>
                  <a:latin typeface="Arial Black"/>
                  <a:ea typeface="Arial Black"/>
                  <a:cs typeface="Arial Black"/>
                  <a:sym typeface="Arial Black"/>
                </a:rPr>
                <a:t>5</a:t>
              </a:r>
              <a:endParaRPr/>
            </a:p>
          </p:txBody>
        </p:sp>
      </p:grpSp>
      <p:grpSp>
        <p:nvGrpSpPr>
          <p:cNvPr id="225" name="Google Shape;225;p7"/>
          <p:cNvGrpSpPr/>
          <p:nvPr/>
        </p:nvGrpSpPr>
        <p:grpSpPr>
          <a:xfrm>
            <a:off x="-15338611" y="-8283"/>
            <a:ext cx="20495496" cy="10287000"/>
            <a:chOff x="164592" y="0"/>
            <a:chExt cx="20495496" cy="10287000"/>
          </a:xfrm>
        </p:grpSpPr>
        <p:sp>
          <p:nvSpPr>
            <p:cNvPr id="226" name="Google Shape;226;p7"/>
            <p:cNvSpPr/>
            <p:nvPr/>
          </p:nvSpPr>
          <p:spPr>
            <a:xfrm>
              <a:off x="164592" y="0"/>
              <a:ext cx="17484212" cy="10287000"/>
            </a:xfrm>
            <a:custGeom>
              <a:rect b="b" l="l" r="r" t="t"/>
              <a:pathLst>
                <a:path extrusionOk="0" h="10287000" w="17484212">
                  <a:moveTo>
                    <a:pt x="0" y="0"/>
                  </a:moveTo>
                  <a:lnTo>
                    <a:pt x="16535400" y="0"/>
                  </a:lnTo>
                  <a:lnTo>
                    <a:pt x="16535400" y="1790700"/>
                  </a:lnTo>
                  <a:lnTo>
                    <a:pt x="17281008" y="1790700"/>
                  </a:lnTo>
                  <a:cubicBezTo>
                    <a:pt x="17393236" y="1790700"/>
                    <a:pt x="17484212" y="1881678"/>
                    <a:pt x="17484212" y="1993904"/>
                  </a:cubicBezTo>
                  <a:lnTo>
                    <a:pt x="17484212" y="2806696"/>
                  </a:lnTo>
                  <a:cubicBezTo>
                    <a:pt x="17484212" y="2918922"/>
                    <a:pt x="17393236" y="3009900"/>
                    <a:pt x="17281008" y="3009900"/>
                  </a:cubicBezTo>
                  <a:lnTo>
                    <a:pt x="16535400" y="3009900"/>
                  </a:lnTo>
                  <a:lnTo>
                    <a:pt x="16535400" y="10287000"/>
                  </a:lnTo>
                  <a:lnTo>
                    <a:pt x="0" y="10287000"/>
                  </a:lnTo>
                  <a:close/>
                </a:path>
              </a:pathLst>
            </a:custGeom>
            <a:solidFill>
              <a:srgbClr val="1025A3"/>
            </a:solidFill>
            <a:ln>
              <a:noFill/>
            </a:ln>
            <a:effectLst>
              <a:outerShdw blurRad="127000" rotWithShape="0" algn="l" dist="63500">
                <a:srgbClr val="000000">
                  <a:alpha val="40000"/>
                </a:srgbClr>
              </a:outerShdw>
            </a:effectLst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27" name="Google Shape;227;p7"/>
            <p:cNvSpPr txBox="1"/>
            <p:nvPr/>
          </p:nvSpPr>
          <p:spPr>
            <a:xfrm>
              <a:off x="9967343" y="4340560"/>
              <a:ext cx="7160496" cy="93198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608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19900">
                  <a:solidFill>
                    <a:srgbClr val="FFFFFF"/>
                  </a:solidFill>
                  <a:latin typeface="Arial Black"/>
                  <a:ea typeface="Arial Black"/>
                  <a:cs typeface="Arial Black"/>
                  <a:sym typeface="Arial Black"/>
                </a:rPr>
                <a:t>06</a:t>
              </a:r>
              <a:endParaRPr/>
            </a:p>
          </p:txBody>
        </p:sp>
        <p:sp>
          <p:nvSpPr>
            <p:cNvPr id="228" name="Google Shape;228;p7"/>
            <p:cNvSpPr txBox="1"/>
            <p:nvPr/>
          </p:nvSpPr>
          <p:spPr>
            <a:xfrm>
              <a:off x="7718291" y="4252555"/>
              <a:ext cx="11658600" cy="110799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360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Mobile App </a:t>
              </a:r>
              <a:endParaRPr/>
            </a:p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360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Control</a:t>
              </a:r>
              <a:endParaRPr/>
            </a:p>
          </p:txBody>
        </p:sp>
        <p:sp>
          <p:nvSpPr>
            <p:cNvPr id="229" name="Google Shape;229;p7"/>
            <p:cNvSpPr txBox="1"/>
            <p:nvPr/>
          </p:nvSpPr>
          <p:spPr>
            <a:xfrm>
              <a:off x="11615928" y="6018488"/>
              <a:ext cx="3863326" cy="1292662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80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Manual override and remote operation via smartphone.</a:t>
              </a:r>
              <a:endParaRPr/>
            </a:p>
          </p:txBody>
        </p:sp>
        <p:sp>
          <p:nvSpPr>
            <p:cNvPr id="230" name="Google Shape;230;p7"/>
            <p:cNvSpPr txBox="1"/>
            <p:nvPr/>
          </p:nvSpPr>
          <p:spPr>
            <a:xfrm>
              <a:off x="13499592" y="2516820"/>
              <a:ext cx="7160496" cy="502958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37611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7200">
                  <a:solidFill>
                    <a:srgbClr val="10258F"/>
                  </a:solidFill>
                  <a:latin typeface="Arial Black"/>
                  <a:ea typeface="Arial Black"/>
                  <a:cs typeface="Arial Black"/>
                  <a:sym typeface="Arial Black"/>
                </a:rPr>
                <a:t>6</a:t>
              </a:r>
              <a:endParaRPr/>
            </a:p>
          </p:txBody>
        </p:sp>
      </p:grpSp>
      <p:grpSp>
        <p:nvGrpSpPr>
          <p:cNvPr id="231" name="Google Shape;231;p7"/>
          <p:cNvGrpSpPr/>
          <p:nvPr/>
        </p:nvGrpSpPr>
        <p:grpSpPr>
          <a:xfrm>
            <a:off x="-15316200" y="-18368"/>
            <a:ext cx="20532212" cy="10287000"/>
            <a:chOff x="-36716" y="0"/>
            <a:chExt cx="20532212" cy="10287000"/>
          </a:xfrm>
        </p:grpSpPr>
        <p:sp>
          <p:nvSpPr>
            <p:cNvPr id="232" name="Google Shape;232;p7"/>
            <p:cNvSpPr/>
            <p:nvPr/>
          </p:nvSpPr>
          <p:spPr>
            <a:xfrm>
              <a:off x="-36716" y="0"/>
              <a:ext cx="17484212" cy="10287000"/>
            </a:xfrm>
            <a:custGeom>
              <a:rect b="b" l="l" r="r" t="t"/>
              <a:pathLst>
                <a:path extrusionOk="0" h="10287000" w="17484212">
                  <a:moveTo>
                    <a:pt x="0" y="0"/>
                  </a:moveTo>
                  <a:lnTo>
                    <a:pt x="16535400" y="0"/>
                  </a:lnTo>
                  <a:lnTo>
                    <a:pt x="16535400" y="374855"/>
                  </a:lnTo>
                  <a:lnTo>
                    <a:pt x="17281008" y="374855"/>
                  </a:lnTo>
                  <a:cubicBezTo>
                    <a:pt x="17393236" y="374855"/>
                    <a:pt x="17484212" y="465833"/>
                    <a:pt x="17484212" y="578059"/>
                  </a:cubicBezTo>
                  <a:lnTo>
                    <a:pt x="17484212" y="1390851"/>
                  </a:lnTo>
                  <a:cubicBezTo>
                    <a:pt x="17484212" y="1503077"/>
                    <a:pt x="17393236" y="1594055"/>
                    <a:pt x="17281008" y="1594055"/>
                  </a:cubicBezTo>
                  <a:lnTo>
                    <a:pt x="16535400" y="1594055"/>
                  </a:lnTo>
                  <a:lnTo>
                    <a:pt x="16535400" y="10287000"/>
                  </a:lnTo>
                  <a:lnTo>
                    <a:pt x="0" y="10287000"/>
                  </a:lnTo>
                  <a:close/>
                </a:path>
              </a:pathLst>
            </a:custGeom>
            <a:solidFill>
              <a:srgbClr val="1025B7"/>
            </a:solidFill>
            <a:ln>
              <a:noFill/>
            </a:ln>
            <a:effectLst>
              <a:outerShdw blurRad="127000" rotWithShape="0" algn="l" dist="63500">
                <a:srgbClr val="000000">
                  <a:alpha val="40000"/>
                </a:srgbClr>
              </a:outerShdw>
            </a:effectLst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33" name="Google Shape;233;p7"/>
            <p:cNvSpPr txBox="1"/>
            <p:nvPr/>
          </p:nvSpPr>
          <p:spPr>
            <a:xfrm>
              <a:off x="9857615" y="4340560"/>
              <a:ext cx="7160496" cy="93198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608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19900">
                  <a:solidFill>
                    <a:srgbClr val="FFFFFF"/>
                  </a:solidFill>
                  <a:latin typeface="Arial Black"/>
                  <a:ea typeface="Arial Black"/>
                  <a:cs typeface="Arial Black"/>
                  <a:sym typeface="Arial Black"/>
                </a:rPr>
                <a:t>07</a:t>
              </a:r>
              <a:endParaRPr/>
            </a:p>
          </p:txBody>
        </p:sp>
        <p:sp>
          <p:nvSpPr>
            <p:cNvPr id="234" name="Google Shape;234;p7"/>
            <p:cNvSpPr txBox="1"/>
            <p:nvPr/>
          </p:nvSpPr>
          <p:spPr>
            <a:xfrm>
              <a:off x="7608563" y="4252555"/>
              <a:ext cx="11658600" cy="553998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360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Hybrid Operation</a:t>
              </a:r>
              <a:endParaRPr/>
            </a:p>
          </p:txBody>
        </p:sp>
        <p:sp>
          <p:nvSpPr>
            <p:cNvPr id="235" name="Google Shape;235;p7"/>
            <p:cNvSpPr txBox="1"/>
            <p:nvPr/>
          </p:nvSpPr>
          <p:spPr>
            <a:xfrm>
              <a:off x="11506200" y="5981700"/>
              <a:ext cx="3863326" cy="1292662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80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Camera sends movement commands directly to the robot.</a:t>
              </a:r>
              <a:endParaRPr/>
            </a:p>
          </p:txBody>
        </p:sp>
        <p:sp>
          <p:nvSpPr>
            <p:cNvPr id="236" name="Google Shape;236;p7"/>
            <p:cNvSpPr txBox="1"/>
            <p:nvPr/>
          </p:nvSpPr>
          <p:spPr>
            <a:xfrm>
              <a:off x="13335000" y="1076443"/>
              <a:ext cx="7160496" cy="502958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37611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7200">
                  <a:solidFill>
                    <a:srgbClr val="1025A3"/>
                  </a:solidFill>
                  <a:latin typeface="Arial Black"/>
                  <a:ea typeface="Arial Black"/>
                  <a:cs typeface="Arial Black"/>
                  <a:sym typeface="Arial Black"/>
                </a:rPr>
                <a:t>7</a:t>
              </a:r>
              <a:endParaRPr/>
            </a:p>
          </p:txBody>
        </p:sp>
      </p:grpSp>
      <p:sp>
        <p:nvSpPr>
          <p:cNvPr id="237" name="Google Shape;237;p7"/>
          <p:cNvSpPr txBox="1"/>
          <p:nvPr/>
        </p:nvSpPr>
        <p:spPr>
          <a:xfrm>
            <a:off x="4058055" y="4202434"/>
            <a:ext cx="11658600" cy="212365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3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F</a:t>
            </a:r>
            <a:r>
              <a:rPr b="1" lang="en-US" sz="13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EATURES</a:t>
            </a: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2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3" name="Google Shape;243;p8"/>
          <p:cNvGrpSpPr/>
          <p:nvPr/>
        </p:nvGrpSpPr>
        <p:grpSpPr>
          <a:xfrm>
            <a:off x="-2436096" y="-8283"/>
            <a:ext cx="20495496" cy="10287000"/>
            <a:chOff x="0" y="0"/>
            <a:chExt cx="20495496" cy="10287000"/>
          </a:xfrm>
        </p:grpSpPr>
        <p:sp>
          <p:nvSpPr>
            <p:cNvPr id="244" name="Google Shape;244;p8"/>
            <p:cNvSpPr/>
            <p:nvPr/>
          </p:nvSpPr>
          <p:spPr>
            <a:xfrm>
              <a:off x="0" y="0"/>
              <a:ext cx="17439968" cy="10287000"/>
            </a:xfrm>
            <a:custGeom>
              <a:rect b="b" l="l" r="r" t="t"/>
              <a:pathLst>
                <a:path extrusionOk="0" h="10287000" w="17439968">
                  <a:moveTo>
                    <a:pt x="0" y="0"/>
                  </a:moveTo>
                  <a:lnTo>
                    <a:pt x="16535400" y="0"/>
                  </a:lnTo>
                  <a:lnTo>
                    <a:pt x="16535400" y="8648700"/>
                  </a:lnTo>
                  <a:lnTo>
                    <a:pt x="17236764" y="8648700"/>
                  </a:lnTo>
                  <a:cubicBezTo>
                    <a:pt x="17348990" y="8648700"/>
                    <a:pt x="17439968" y="8739678"/>
                    <a:pt x="17439968" y="8851904"/>
                  </a:cubicBezTo>
                  <a:lnTo>
                    <a:pt x="17439968" y="9664696"/>
                  </a:lnTo>
                  <a:cubicBezTo>
                    <a:pt x="17439968" y="9776922"/>
                    <a:pt x="17348990" y="9867900"/>
                    <a:pt x="17236764" y="9867900"/>
                  </a:cubicBezTo>
                  <a:lnTo>
                    <a:pt x="16535400" y="9867900"/>
                  </a:lnTo>
                  <a:lnTo>
                    <a:pt x="16535400" y="10287000"/>
                  </a:lnTo>
                  <a:lnTo>
                    <a:pt x="0" y="10287000"/>
                  </a:lnTo>
                  <a:close/>
                </a:path>
              </a:pathLst>
            </a:custGeom>
            <a:solidFill>
              <a:srgbClr val="0F243E"/>
            </a:solidFill>
            <a:ln>
              <a:noFill/>
            </a:ln>
            <a:effectLst>
              <a:outerShdw blurRad="127000" rotWithShape="0" algn="l" dist="63500">
                <a:srgbClr val="000000">
                  <a:alpha val="40000"/>
                </a:srgbClr>
              </a:outerShdw>
            </a:effectLst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45" name="Google Shape;245;p8"/>
            <p:cNvSpPr txBox="1"/>
            <p:nvPr/>
          </p:nvSpPr>
          <p:spPr>
            <a:xfrm>
              <a:off x="9857615" y="4340560"/>
              <a:ext cx="7160496" cy="93198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608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19900">
                  <a:solidFill>
                    <a:srgbClr val="FFFFFF"/>
                  </a:solidFill>
                  <a:latin typeface="Arial Black"/>
                  <a:ea typeface="Arial Black"/>
                  <a:cs typeface="Arial Black"/>
                  <a:sym typeface="Arial Black"/>
                </a:rPr>
                <a:t>01</a:t>
              </a:r>
              <a:endParaRPr/>
            </a:p>
          </p:txBody>
        </p:sp>
        <p:sp>
          <p:nvSpPr>
            <p:cNvPr id="246" name="Google Shape;246;p8"/>
            <p:cNvSpPr txBox="1"/>
            <p:nvPr/>
          </p:nvSpPr>
          <p:spPr>
            <a:xfrm>
              <a:off x="7608563" y="4635790"/>
              <a:ext cx="11658600" cy="110799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360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Wireless Vision </a:t>
              </a:r>
              <a:endParaRPr/>
            </a:p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360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System</a:t>
              </a:r>
              <a:endParaRPr/>
            </a:p>
          </p:txBody>
        </p:sp>
        <p:sp>
          <p:nvSpPr>
            <p:cNvPr id="247" name="Google Shape;247;p8"/>
            <p:cNvSpPr txBox="1"/>
            <p:nvPr/>
          </p:nvSpPr>
          <p:spPr>
            <a:xfrm>
              <a:off x="11506200" y="6018488"/>
              <a:ext cx="3863326" cy="1292662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80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External camera detects and classifies objects in real time.</a:t>
              </a:r>
              <a:endParaRPr/>
            </a:p>
          </p:txBody>
        </p:sp>
        <p:sp>
          <p:nvSpPr>
            <p:cNvPr id="248" name="Google Shape;248;p8"/>
            <p:cNvSpPr txBox="1"/>
            <p:nvPr/>
          </p:nvSpPr>
          <p:spPr>
            <a:xfrm>
              <a:off x="13335000" y="9361627"/>
              <a:ext cx="7160496" cy="502958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37611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7200">
                  <a:solidFill>
                    <a:srgbClr val="020611"/>
                  </a:solidFill>
                  <a:latin typeface="Arial Black"/>
                  <a:ea typeface="Arial Black"/>
                  <a:cs typeface="Arial Black"/>
                  <a:sym typeface="Arial Black"/>
                </a:rPr>
                <a:t>1</a:t>
              </a:r>
              <a:endParaRPr/>
            </a:p>
          </p:txBody>
        </p:sp>
      </p:grpSp>
      <p:grpSp>
        <p:nvGrpSpPr>
          <p:cNvPr id="249" name="Google Shape;249;p8"/>
          <p:cNvGrpSpPr/>
          <p:nvPr/>
        </p:nvGrpSpPr>
        <p:grpSpPr>
          <a:xfrm>
            <a:off x="-15316200" y="-8283"/>
            <a:ext cx="20506919" cy="10287000"/>
            <a:chOff x="0" y="0"/>
            <a:chExt cx="20506919" cy="10287000"/>
          </a:xfrm>
        </p:grpSpPr>
        <p:sp>
          <p:nvSpPr>
            <p:cNvPr id="250" name="Google Shape;250;p8"/>
            <p:cNvSpPr/>
            <p:nvPr/>
          </p:nvSpPr>
          <p:spPr>
            <a:xfrm>
              <a:off x="0" y="0"/>
              <a:ext cx="17439968" cy="10287000"/>
            </a:xfrm>
            <a:custGeom>
              <a:rect b="b" l="l" r="r" t="t"/>
              <a:pathLst>
                <a:path extrusionOk="0" h="10287000" w="17439968">
                  <a:moveTo>
                    <a:pt x="0" y="0"/>
                  </a:moveTo>
                  <a:lnTo>
                    <a:pt x="16535400" y="0"/>
                  </a:lnTo>
                  <a:lnTo>
                    <a:pt x="16535400" y="7277100"/>
                  </a:lnTo>
                  <a:lnTo>
                    <a:pt x="17236764" y="7277100"/>
                  </a:lnTo>
                  <a:cubicBezTo>
                    <a:pt x="17348990" y="7277100"/>
                    <a:pt x="17439968" y="7368078"/>
                    <a:pt x="17439968" y="7480304"/>
                  </a:cubicBezTo>
                  <a:lnTo>
                    <a:pt x="17439968" y="8293096"/>
                  </a:lnTo>
                  <a:cubicBezTo>
                    <a:pt x="17439968" y="8405322"/>
                    <a:pt x="17348990" y="8496300"/>
                    <a:pt x="17236764" y="8496300"/>
                  </a:cubicBezTo>
                  <a:lnTo>
                    <a:pt x="16535400" y="8496300"/>
                  </a:lnTo>
                  <a:lnTo>
                    <a:pt x="16535400" y="10287000"/>
                  </a:lnTo>
                  <a:lnTo>
                    <a:pt x="0" y="10287000"/>
                  </a:lnTo>
                  <a:close/>
                </a:path>
              </a:pathLst>
            </a:custGeom>
            <a:solidFill>
              <a:srgbClr val="102553"/>
            </a:solidFill>
            <a:ln>
              <a:noFill/>
            </a:ln>
            <a:effectLst>
              <a:outerShdw blurRad="127000" rotWithShape="0" algn="l" dist="63500">
                <a:srgbClr val="000000">
                  <a:alpha val="40000"/>
                </a:srgbClr>
              </a:outerShdw>
            </a:effectLst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51" name="Google Shape;251;p8"/>
            <p:cNvSpPr txBox="1"/>
            <p:nvPr/>
          </p:nvSpPr>
          <p:spPr>
            <a:xfrm>
              <a:off x="9857615" y="4340560"/>
              <a:ext cx="7160496" cy="93198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608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19900">
                  <a:solidFill>
                    <a:srgbClr val="FFFFFF"/>
                  </a:solidFill>
                  <a:latin typeface="Arial Black"/>
                  <a:ea typeface="Arial Black"/>
                  <a:cs typeface="Arial Black"/>
                  <a:sym typeface="Arial Black"/>
                </a:rPr>
                <a:t>02</a:t>
              </a:r>
              <a:endParaRPr/>
            </a:p>
          </p:txBody>
        </p:sp>
        <p:sp>
          <p:nvSpPr>
            <p:cNvPr id="252" name="Google Shape;252;p8"/>
            <p:cNvSpPr txBox="1"/>
            <p:nvPr/>
          </p:nvSpPr>
          <p:spPr>
            <a:xfrm>
              <a:off x="11049000" y="4076700"/>
              <a:ext cx="5093963" cy="110799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360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Bluetooth </a:t>
              </a:r>
              <a:endParaRPr/>
            </a:p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360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Communication</a:t>
              </a:r>
              <a:endParaRPr/>
            </a:p>
          </p:txBody>
        </p:sp>
        <p:sp>
          <p:nvSpPr>
            <p:cNvPr id="253" name="Google Shape;253;p8"/>
            <p:cNvSpPr txBox="1"/>
            <p:nvPr/>
          </p:nvSpPr>
          <p:spPr>
            <a:xfrm>
              <a:off x="11506200" y="6018488"/>
              <a:ext cx="3863326" cy="1292662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80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Camera sends movement commands directly to the robot.</a:t>
              </a:r>
              <a:endParaRPr/>
            </a:p>
          </p:txBody>
        </p:sp>
        <p:sp>
          <p:nvSpPr>
            <p:cNvPr id="254" name="Google Shape;254;p8"/>
            <p:cNvSpPr txBox="1"/>
            <p:nvPr/>
          </p:nvSpPr>
          <p:spPr>
            <a:xfrm>
              <a:off x="13346423" y="8006538"/>
              <a:ext cx="7160496" cy="502958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37611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7200">
                  <a:solidFill>
                    <a:srgbClr val="10253F"/>
                  </a:solidFill>
                  <a:latin typeface="Arial Black"/>
                  <a:ea typeface="Arial Black"/>
                  <a:cs typeface="Arial Black"/>
                  <a:sym typeface="Arial Black"/>
                </a:rPr>
                <a:t>2</a:t>
              </a:r>
              <a:endParaRPr/>
            </a:p>
          </p:txBody>
        </p:sp>
      </p:grpSp>
      <p:grpSp>
        <p:nvGrpSpPr>
          <p:cNvPr id="255" name="Google Shape;255;p8"/>
          <p:cNvGrpSpPr/>
          <p:nvPr/>
        </p:nvGrpSpPr>
        <p:grpSpPr>
          <a:xfrm>
            <a:off x="-15316200" y="-8283"/>
            <a:ext cx="20567879" cy="10287000"/>
            <a:chOff x="0" y="0"/>
            <a:chExt cx="20567879" cy="10287000"/>
          </a:xfrm>
        </p:grpSpPr>
        <p:sp>
          <p:nvSpPr>
            <p:cNvPr id="256" name="Google Shape;256;p8"/>
            <p:cNvSpPr/>
            <p:nvPr/>
          </p:nvSpPr>
          <p:spPr>
            <a:xfrm>
              <a:off x="0" y="0"/>
              <a:ext cx="17474380" cy="10287000"/>
            </a:xfrm>
            <a:custGeom>
              <a:rect b="b" l="l" r="r" t="t"/>
              <a:pathLst>
                <a:path extrusionOk="0" h="10287000" w="17474380">
                  <a:moveTo>
                    <a:pt x="0" y="0"/>
                  </a:moveTo>
                  <a:lnTo>
                    <a:pt x="16535400" y="0"/>
                  </a:lnTo>
                  <a:lnTo>
                    <a:pt x="16535400" y="5905500"/>
                  </a:lnTo>
                  <a:lnTo>
                    <a:pt x="17271176" y="5905500"/>
                  </a:lnTo>
                  <a:cubicBezTo>
                    <a:pt x="17383404" y="5905500"/>
                    <a:pt x="17474380" y="5996478"/>
                    <a:pt x="17474380" y="6108704"/>
                  </a:cubicBezTo>
                  <a:lnTo>
                    <a:pt x="17474380" y="6921496"/>
                  </a:lnTo>
                  <a:cubicBezTo>
                    <a:pt x="17474380" y="7033722"/>
                    <a:pt x="17383404" y="7124700"/>
                    <a:pt x="17271176" y="7124700"/>
                  </a:cubicBezTo>
                  <a:lnTo>
                    <a:pt x="16535400" y="7124700"/>
                  </a:lnTo>
                  <a:lnTo>
                    <a:pt x="16535400" y="10287000"/>
                  </a:lnTo>
                  <a:lnTo>
                    <a:pt x="0" y="10287000"/>
                  </a:lnTo>
                  <a:close/>
                </a:path>
              </a:pathLst>
            </a:custGeom>
            <a:solidFill>
              <a:srgbClr val="102567"/>
            </a:solidFill>
            <a:ln>
              <a:noFill/>
            </a:ln>
            <a:effectLst>
              <a:outerShdw blurRad="127000" rotWithShape="0" algn="l" dist="63500">
                <a:srgbClr val="000000">
                  <a:alpha val="40000"/>
                </a:srgbClr>
              </a:outerShdw>
            </a:effectLst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57" name="Google Shape;257;p8"/>
            <p:cNvSpPr txBox="1"/>
            <p:nvPr/>
          </p:nvSpPr>
          <p:spPr>
            <a:xfrm>
              <a:off x="9857615" y="4340560"/>
              <a:ext cx="7160496" cy="93198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608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19900">
                  <a:solidFill>
                    <a:srgbClr val="FFFFFF"/>
                  </a:solidFill>
                  <a:latin typeface="Arial Black"/>
                  <a:ea typeface="Arial Black"/>
                  <a:cs typeface="Arial Black"/>
                  <a:sym typeface="Arial Black"/>
                </a:rPr>
                <a:t>03</a:t>
              </a:r>
              <a:endParaRPr/>
            </a:p>
          </p:txBody>
        </p:sp>
        <p:sp>
          <p:nvSpPr>
            <p:cNvPr id="258" name="Google Shape;258;p8"/>
            <p:cNvSpPr txBox="1"/>
            <p:nvPr/>
          </p:nvSpPr>
          <p:spPr>
            <a:xfrm>
              <a:off x="7608563" y="4252555"/>
              <a:ext cx="11658600" cy="553998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360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Autonomous Sorting</a:t>
              </a:r>
              <a:endParaRPr/>
            </a:p>
          </p:txBody>
        </p:sp>
        <p:sp>
          <p:nvSpPr>
            <p:cNvPr id="259" name="Google Shape;259;p8"/>
            <p:cNvSpPr txBox="1"/>
            <p:nvPr/>
          </p:nvSpPr>
          <p:spPr>
            <a:xfrm>
              <a:off x="11506200" y="6018488"/>
              <a:ext cx="3863326" cy="1292662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80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Robot decides whether to place objects in the ball bin or trash bin.</a:t>
              </a:r>
              <a:endParaRPr/>
            </a:p>
          </p:txBody>
        </p:sp>
        <p:sp>
          <p:nvSpPr>
            <p:cNvPr id="260" name="Google Shape;260;p8"/>
            <p:cNvSpPr txBox="1"/>
            <p:nvPr/>
          </p:nvSpPr>
          <p:spPr>
            <a:xfrm>
              <a:off x="13407383" y="6566963"/>
              <a:ext cx="7160496" cy="502958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37611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7200">
                  <a:solidFill>
                    <a:srgbClr val="102553"/>
                  </a:solidFill>
                  <a:latin typeface="Arial Black"/>
                  <a:ea typeface="Arial Black"/>
                  <a:cs typeface="Arial Black"/>
                  <a:sym typeface="Arial Black"/>
                </a:rPr>
                <a:t>3</a:t>
              </a:r>
              <a:endParaRPr/>
            </a:p>
          </p:txBody>
        </p:sp>
      </p:grpSp>
      <p:grpSp>
        <p:nvGrpSpPr>
          <p:cNvPr id="261" name="Google Shape;261;p8"/>
          <p:cNvGrpSpPr/>
          <p:nvPr/>
        </p:nvGrpSpPr>
        <p:grpSpPr>
          <a:xfrm>
            <a:off x="-15334129" y="-28454"/>
            <a:ext cx="20495496" cy="10287000"/>
            <a:chOff x="0" y="0"/>
            <a:chExt cx="20495496" cy="10287000"/>
          </a:xfrm>
        </p:grpSpPr>
        <p:sp>
          <p:nvSpPr>
            <p:cNvPr id="262" name="Google Shape;262;p8"/>
            <p:cNvSpPr/>
            <p:nvPr/>
          </p:nvSpPr>
          <p:spPr>
            <a:xfrm>
              <a:off x="0" y="0"/>
              <a:ext cx="17474380" cy="10287000"/>
            </a:xfrm>
            <a:custGeom>
              <a:rect b="b" l="l" r="r" t="t"/>
              <a:pathLst>
                <a:path extrusionOk="0" h="10287000" w="17474380">
                  <a:moveTo>
                    <a:pt x="0" y="0"/>
                  </a:moveTo>
                  <a:lnTo>
                    <a:pt x="16535400" y="0"/>
                  </a:lnTo>
                  <a:lnTo>
                    <a:pt x="16535400" y="4533900"/>
                  </a:lnTo>
                  <a:lnTo>
                    <a:pt x="17271176" y="4533900"/>
                  </a:lnTo>
                  <a:cubicBezTo>
                    <a:pt x="17383404" y="4533900"/>
                    <a:pt x="17474380" y="4624878"/>
                    <a:pt x="17474380" y="4737104"/>
                  </a:cubicBezTo>
                  <a:lnTo>
                    <a:pt x="17474380" y="5549896"/>
                  </a:lnTo>
                  <a:cubicBezTo>
                    <a:pt x="17474380" y="5662122"/>
                    <a:pt x="17383404" y="5753100"/>
                    <a:pt x="17271176" y="5753100"/>
                  </a:cubicBezTo>
                  <a:lnTo>
                    <a:pt x="16535400" y="5753100"/>
                  </a:lnTo>
                  <a:lnTo>
                    <a:pt x="16535400" y="10287000"/>
                  </a:lnTo>
                  <a:lnTo>
                    <a:pt x="0" y="10287000"/>
                  </a:lnTo>
                  <a:close/>
                </a:path>
              </a:pathLst>
            </a:custGeom>
            <a:solidFill>
              <a:srgbClr val="10257B"/>
            </a:solidFill>
            <a:ln>
              <a:noFill/>
            </a:ln>
            <a:effectLst>
              <a:outerShdw blurRad="127000" rotWithShape="0" algn="l" dist="63500">
                <a:srgbClr val="000000">
                  <a:alpha val="40000"/>
                </a:srgbClr>
              </a:outerShdw>
            </a:effectLst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63" name="Google Shape;263;p8"/>
            <p:cNvSpPr txBox="1"/>
            <p:nvPr/>
          </p:nvSpPr>
          <p:spPr>
            <a:xfrm>
              <a:off x="9857615" y="4340560"/>
              <a:ext cx="7160496" cy="93198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608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19900">
                  <a:solidFill>
                    <a:srgbClr val="FFFFFF"/>
                  </a:solidFill>
                  <a:latin typeface="Arial Black"/>
                  <a:ea typeface="Arial Black"/>
                  <a:cs typeface="Arial Black"/>
                  <a:sym typeface="Arial Black"/>
                </a:rPr>
                <a:t>04</a:t>
              </a:r>
              <a:endParaRPr/>
            </a:p>
          </p:txBody>
        </p:sp>
        <p:sp>
          <p:nvSpPr>
            <p:cNvPr id="264" name="Google Shape;264;p8"/>
            <p:cNvSpPr txBox="1"/>
            <p:nvPr/>
          </p:nvSpPr>
          <p:spPr>
            <a:xfrm>
              <a:off x="7608563" y="4252555"/>
              <a:ext cx="11658600" cy="110799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360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Robotic Arm </a:t>
              </a:r>
              <a:endParaRPr/>
            </a:p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360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Manipulation</a:t>
              </a:r>
              <a:endParaRPr/>
            </a:p>
          </p:txBody>
        </p:sp>
        <p:sp>
          <p:nvSpPr>
            <p:cNvPr id="265" name="Google Shape;265;p8"/>
            <p:cNvSpPr txBox="1"/>
            <p:nvPr/>
          </p:nvSpPr>
          <p:spPr>
            <a:xfrm>
              <a:off x="11506200" y="6018488"/>
              <a:ext cx="3863326" cy="86177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80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Picks and places objects with precision.</a:t>
              </a:r>
              <a:endParaRPr/>
            </a:p>
          </p:txBody>
        </p:sp>
        <p:sp>
          <p:nvSpPr>
            <p:cNvPr id="266" name="Google Shape;266;p8"/>
            <p:cNvSpPr txBox="1"/>
            <p:nvPr/>
          </p:nvSpPr>
          <p:spPr>
            <a:xfrm>
              <a:off x="13335000" y="5272546"/>
              <a:ext cx="7160496" cy="502958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37611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7200">
                  <a:solidFill>
                    <a:srgbClr val="102567"/>
                  </a:solidFill>
                  <a:latin typeface="Arial Black"/>
                  <a:ea typeface="Arial Black"/>
                  <a:cs typeface="Arial Black"/>
                  <a:sym typeface="Arial Black"/>
                </a:rPr>
                <a:t>4</a:t>
              </a:r>
              <a:endParaRPr/>
            </a:p>
          </p:txBody>
        </p:sp>
      </p:grpSp>
      <p:grpSp>
        <p:nvGrpSpPr>
          <p:cNvPr id="267" name="Google Shape;267;p8"/>
          <p:cNvGrpSpPr/>
          <p:nvPr/>
        </p:nvGrpSpPr>
        <p:grpSpPr>
          <a:xfrm>
            <a:off x="-15316200" y="-8283"/>
            <a:ext cx="20497800" cy="10287000"/>
            <a:chOff x="0" y="0"/>
            <a:chExt cx="20497800" cy="10287000"/>
          </a:xfrm>
        </p:grpSpPr>
        <p:sp>
          <p:nvSpPr>
            <p:cNvPr id="268" name="Google Shape;268;p8"/>
            <p:cNvSpPr/>
            <p:nvPr/>
          </p:nvSpPr>
          <p:spPr>
            <a:xfrm>
              <a:off x="0" y="0"/>
              <a:ext cx="17449800" cy="10287000"/>
            </a:xfrm>
            <a:custGeom>
              <a:rect b="b" l="l" r="r" t="t"/>
              <a:pathLst>
                <a:path extrusionOk="0" h="10287000" w="17449800">
                  <a:moveTo>
                    <a:pt x="0" y="0"/>
                  </a:moveTo>
                  <a:lnTo>
                    <a:pt x="16535400" y="0"/>
                  </a:lnTo>
                  <a:lnTo>
                    <a:pt x="16535400" y="3162300"/>
                  </a:lnTo>
                  <a:lnTo>
                    <a:pt x="17246596" y="3162300"/>
                  </a:lnTo>
                  <a:cubicBezTo>
                    <a:pt x="17358822" y="3162300"/>
                    <a:pt x="17449800" y="3253278"/>
                    <a:pt x="17449800" y="3365504"/>
                  </a:cubicBezTo>
                  <a:lnTo>
                    <a:pt x="17449800" y="4178296"/>
                  </a:lnTo>
                  <a:cubicBezTo>
                    <a:pt x="17449800" y="4290522"/>
                    <a:pt x="17358822" y="4381500"/>
                    <a:pt x="17246596" y="4381500"/>
                  </a:cubicBezTo>
                  <a:lnTo>
                    <a:pt x="16535400" y="4381500"/>
                  </a:lnTo>
                  <a:lnTo>
                    <a:pt x="16535400" y="10287000"/>
                  </a:lnTo>
                  <a:lnTo>
                    <a:pt x="0" y="10287000"/>
                  </a:lnTo>
                  <a:close/>
                </a:path>
              </a:pathLst>
            </a:custGeom>
            <a:solidFill>
              <a:srgbClr val="10258F"/>
            </a:solidFill>
            <a:ln>
              <a:noFill/>
            </a:ln>
            <a:effectLst>
              <a:outerShdw blurRad="127000" rotWithShape="0" algn="l" dist="63500">
                <a:srgbClr val="000000">
                  <a:alpha val="40000"/>
                </a:srgbClr>
              </a:outerShdw>
            </a:effectLst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69" name="Google Shape;269;p8"/>
            <p:cNvSpPr txBox="1"/>
            <p:nvPr/>
          </p:nvSpPr>
          <p:spPr>
            <a:xfrm>
              <a:off x="9857615" y="4340560"/>
              <a:ext cx="7160496" cy="93198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608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19900">
                  <a:solidFill>
                    <a:srgbClr val="FFFFFF"/>
                  </a:solidFill>
                  <a:latin typeface="Arial Black"/>
                  <a:ea typeface="Arial Black"/>
                  <a:cs typeface="Arial Black"/>
                  <a:sym typeface="Arial Black"/>
                </a:rPr>
                <a:t>05</a:t>
              </a:r>
              <a:endParaRPr/>
            </a:p>
          </p:txBody>
        </p:sp>
        <p:sp>
          <p:nvSpPr>
            <p:cNvPr id="270" name="Google Shape;270;p8"/>
            <p:cNvSpPr txBox="1"/>
            <p:nvPr/>
          </p:nvSpPr>
          <p:spPr>
            <a:xfrm>
              <a:off x="7608563" y="4340560"/>
              <a:ext cx="11658600" cy="37375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752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3600">
                  <a:solidFill>
                    <a:srgbClr val="FFFFFF"/>
                  </a:solidFill>
                  <a:latin typeface="Montserrat"/>
                  <a:ea typeface="Montserrat"/>
                  <a:cs typeface="Montserrat"/>
                  <a:sym typeface="Montserrat"/>
                </a:rPr>
                <a:t>Modular Design</a:t>
              </a:r>
              <a:endParaRPr/>
            </a:p>
          </p:txBody>
        </p:sp>
        <p:sp>
          <p:nvSpPr>
            <p:cNvPr id="271" name="Google Shape;271;p8"/>
            <p:cNvSpPr txBox="1"/>
            <p:nvPr/>
          </p:nvSpPr>
          <p:spPr>
            <a:xfrm>
              <a:off x="11506200" y="5981700"/>
              <a:ext cx="3863326" cy="1292662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80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Camera and robot are separate but seamlessly connected.</a:t>
              </a:r>
              <a:endParaRPr/>
            </a:p>
          </p:txBody>
        </p:sp>
        <p:sp>
          <p:nvSpPr>
            <p:cNvPr id="272" name="Google Shape;272;p8"/>
            <p:cNvSpPr txBox="1"/>
            <p:nvPr/>
          </p:nvSpPr>
          <p:spPr>
            <a:xfrm>
              <a:off x="13337304" y="3878542"/>
              <a:ext cx="7160496" cy="502958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37611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7200">
                  <a:solidFill>
                    <a:srgbClr val="102567"/>
                  </a:solidFill>
                  <a:latin typeface="Arial Black"/>
                  <a:ea typeface="Arial Black"/>
                  <a:cs typeface="Arial Black"/>
                  <a:sym typeface="Arial Black"/>
                </a:rPr>
                <a:t>5</a:t>
              </a:r>
              <a:endParaRPr/>
            </a:p>
          </p:txBody>
        </p:sp>
      </p:grpSp>
      <p:grpSp>
        <p:nvGrpSpPr>
          <p:cNvPr id="273" name="Google Shape;273;p8"/>
          <p:cNvGrpSpPr/>
          <p:nvPr/>
        </p:nvGrpSpPr>
        <p:grpSpPr>
          <a:xfrm>
            <a:off x="-15338611" y="-8283"/>
            <a:ext cx="20495496" cy="10287000"/>
            <a:chOff x="164592" y="0"/>
            <a:chExt cx="20495496" cy="10287000"/>
          </a:xfrm>
        </p:grpSpPr>
        <p:sp>
          <p:nvSpPr>
            <p:cNvPr id="274" name="Google Shape;274;p8"/>
            <p:cNvSpPr/>
            <p:nvPr/>
          </p:nvSpPr>
          <p:spPr>
            <a:xfrm>
              <a:off x="164592" y="0"/>
              <a:ext cx="17484212" cy="10287000"/>
            </a:xfrm>
            <a:custGeom>
              <a:rect b="b" l="l" r="r" t="t"/>
              <a:pathLst>
                <a:path extrusionOk="0" h="10287000" w="17484212">
                  <a:moveTo>
                    <a:pt x="0" y="0"/>
                  </a:moveTo>
                  <a:lnTo>
                    <a:pt x="16535400" y="0"/>
                  </a:lnTo>
                  <a:lnTo>
                    <a:pt x="16535400" y="1790700"/>
                  </a:lnTo>
                  <a:lnTo>
                    <a:pt x="17281008" y="1790700"/>
                  </a:lnTo>
                  <a:cubicBezTo>
                    <a:pt x="17393236" y="1790700"/>
                    <a:pt x="17484212" y="1881678"/>
                    <a:pt x="17484212" y="1993904"/>
                  </a:cubicBezTo>
                  <a:lnTo>
                    <a:pt x="17484212" y="2806696"/>
                  </a:lnTo>
                  <a:cubicBezTo>
                    <a:pt x="17484212" y="2918922"/>
                    <a:pt x="17393236" y="3009900"/>
                    <a:pt x="17281008" y="3009900"/>
                  </a:cubicBezTo>
                  <a:lnTo>
                    <a:pt x="16535400" y="3009900"/>
                  </a:lnTo>
                  <a:lnTo>
                    <a:pt x="16535400" y="10287000"/>
                  </a:lnTo>
                  <a:lnTo>
                    <a:pt x="0" y="10287000"/>
                  </a:lnTo>
                  <a:close/>
                </a:path>
              </a:pathLst>
            </a:custGeom>
            <a:solidFill>
              <a:srgbClr val="1025A3"/>
            </a:solidFill>
            <a:ln>
              <a:noFill/>
            </a:ln>
            <a:effectLst>
              <a:outerShdw blurRad="127000" rotWithShape="0" algn="l" dist="63500">
                <a:srgbClr val="000000">
                  <a:alpha val="40000"/>
                </a:srgbClr>
              </a:outerShdw>
            </a:effectLst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75" name="Google Shape;275;p8"/>
            <p:cNvSpPr txBox="1"/>
            <p:nvPr/>
          </p:nvSpPr>
          <p:spPr>
            <a:xfrm>
              <a:off x="9967343" y="4340560"/>
              <a:ext cx="7160496" cy="93198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608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19900">
                  <a:solidFill>
                    <a:srgbClr val="FFFFFF"/>
                  </a:solidFill>
                  <a:latin typeface="Arial Black"/>
                  <a:ea typeface="Arial Black"/>
                  <a:cs typeface="Arial Black"/>
                  <a:sym typeface="Arial Black"/>
                </a:rPr>
                <a:t>06</a:t>
              </a:r>
              <a:endParaRPr/>
            </a:p>
          </p:txBody>
        </p:sp>
        <p:sp>
          <p:nvSpPr>
            <p:cNvPr id="276" name="Google Shape;276;p8"/>
            <p:cNvSpPr txBox="1"/>
            <p:nvPr/>
          </p:nvSpPr>
          <p:spPr>
            <a:xfrm>
              <a:off x="7718291" y="4252555"/>
              <a:ext cx="11658600" cy="110799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360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Mobile App </a:t>
              </a:r>
              <a:endParaRPr/>
            </a:p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360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Control</a:t>
              </a:r>
              <a:endParaRPr/>
            </a:p>
          </p:txBody>
        </p:sp>
        <p:sp>
          <p:nvSpPr>
            <p:cNvPr id="277" name="Google Shape;277;p8"/>
            <p:cNvSpPr txBox="1"/>
            <p:nvPr/>
          </p:nvSpPr>
          <p:spPr>
            <a:xfrm>
              <a:off x="11615928" y="6018488"/>
              <a:ext cx="3863326" cy="1292662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80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Manual override and remote operation via smartphone.</a:t>
              </a:r>
              <a:endParaRPr/>
            </a:p>
          </p:txBody>
        </p:sp>
        <p:sp>
          <p:nvSpPr>
            <p:cNvPr id="278" name="Google Shape;278;p8"/>
            <p:cNvSpPr txBox="1"/>
            <p:nvPr/>
          </p:nvSpPr>
          <p:spPr>
            <a:xfrm>
              <a:off x="13499592" y="2516820"/>
              <a:ext cx="7160496" cy="502958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37611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7200">
                  <a:solidFill>
                    <a:srgbClr val="10258F"/>
                  </a:solidFill>
                  <a:latin typeface="Arial Black"/>
                  <a:ea typeface="Arial Black"/>
                  <a:cs typeface="Arial Black"/>
                  <a:sym typeface="Arial Black"/>
                </a:rPr>
                <a:t>6</a:t>
              </a:r>
              <a:endParaRPr/>
            </a:p>
          </p:txBody>
        </p:sp>
      </p:grpSp>
      <p:grpSp>
        <p:nvGrpSpPr>
          <p:cNvPr id="279" name="Google Shape;279;p8"/>
          <p:cNvGrpSpPr/>
          <p:nvPr/>
        </p:nvGrpSpPr>
        <p:grpSpPr>
          <a:xfrm>
            <a:off x="-15316200" y="-18368"/>
            <a:ext cx="20532212" cy="10287000"/>
            <a:chOff x="-36716" y="0"/>
            <a:chExt cx="20532212" cy="10287000"/>
          </a:xfrm>
        </p:grpSpPr>
        <p:sp>
          <p:nvSpPr>
            <p:cNvPr id="280" name="Google Shape;280;p8"/>
            <p:cNvSpPr/>
            <p:nvPr/>
          </p:nvSpPr>
          <p:spPr>
            <a:xfrm>
              <a:off x="-36716" y="0"/>
              <a:ext cx="17484212" cy="10287000"/>
            </a:xfrm>
            <a:custGeom>
              <a:rect b="b" l="l" r="r" t="t"/>
              <a:pathLst>
                <a:path extrusionOk="0" h="10287000" w="17484212">
                  <a:moveTo>
                    <a:pt x="0" y="0"/>
                  </a:moveTo>
                  <a:lnTo>
                    <a:pt x="16535400" y="0"/>
                  </a:lnTo>
                  <a:lnTo>
                    <a:pt x="16535400" y="374855"/>
                  </a:lnTo>
                  <a:lnTo>
                    <a:pt x="17281008" y="374855"/>
                  </a:lnTo>
                  <a:cubicBezTo>
                    <a:pt x="17393236" y="374855"/>
                    <a:pt x="17484212" y="465833"/>
                    <a:pt x="17484212" y="578059"/>
                  </a:cubicBezTo>
                  <a:lnTo>
                    <a:pt x="17484212" y="1390851"/>
                  </a:lnTo>
                  <a:cubicBezTo>
                    <a:pt x="17484212" y="1503077"/>
                    <a:pt x="17393236" y="1594055"/>
                    <a:pt x="17281008" y="1594055"/>
                  </a:cubicBezTo>
                  <a:lnTo>
                    <a:pt x="16535400" y="1594055"/>
                  </a:lnTo>
                  <a:lnTo>
                    <a:pt x="16535400" y="10287000"/>
                  </a:lnTo>
                  <a:lnTo>
                    <a:pt x="0" y="10287000"/>
                  </a:lnTo>
                  <a:close/>
                </a:path>
              </a:pathLst>
            </a:custGeom>
            <a:solidFill>
              <a:srgbClr val="1025B7"/>
            </a:solidFill>
            <a:ln>
              <a:noFill/>
            </a:ln>
            <a:effectLst>
              <a:outerShdw blurRad="127000" rotWithShape="0" algn="l" dist="63500">
                <a:srgbClr val="000000">
                  <a:alpha val="40000"/>
                </a:srgbClr>
              </a:outerShdw>
            </a:effectLst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81" name="Google Shape;281;p8"/>
            <p:cNvSpPr txBox="1"/>
            <p:nvPr/>
          </p:nvSpPr>
          <p:spPr>
            <a:xfrm>
              <a:off x="9857615" y="4340560"/>
              <a:ext cx="7160496" cy="93198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608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19900">
                  <a:solidFill>
                    <a:srgbClr val="FFFFFF"/>
                  </a:solidFill>
                  <a:latin typeface="Arial Black"/>
                  <a:ea typeface="Arial Black"/>
                  <a:cs typeface="Arial Black"/>
                  <a:sym typeface="Arial Black"/>
                </a:rPr>
                <a:t>07</a:t>
              </a:r>
              <a:endParaRPr/>
            </a:p>
          </p:txBody>
        </p:sp>
        <p:sp>
          <p:nvSpPr>
            <p:cNvPr id="282" name="Google Shape;282;p8"/>
            <p:cNvSpPr txBox="1"/>
            <p:nvPr/>
          </p:nvSpPr>
          <p:spPr>
            <a:xfrm>
              <a:off x="7608563" y="4252555"/>
              <a:ext cx="11658600" cy="553998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360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Hybrid Operation</a:t>
              </a:r>
              <a:endParaRPr/>
            </a:p>
          </p:txBody>
        </p:sp>
        <p:sp>
          <p:nvSpPr>
            <p:cNvPr id="283" name="Google Shape;283;p8"/>
            <p:cNvSpPr txBox="1"/>
            <p:nvPr/>
          </p:nvSpPr>
          <p:spPr>
            <a:xfrm>
              <a:off x="11506200" y="5981700"/>
              <a:ext cx="3863326" cy="1292662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80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Camera sends movement commands directly to the robot.</a:t>
              </a:r>
              <a:endParaRPr/>
            </a:p>
          </p:txBody>
        </p:sp>
        <p:sp>
          <p:nvSpPr>
            <p:cNvPr id="284" name="Google Shape;284;p8"/>
            <p:cNvSpPr txBox="1"/>
            <p:nvPr/>
          </p:nvSpPr>
          <p:spPr>
            <a:xfrm>
              <a:off x="13335000" y="1076443"/>
              <a:ext cx="7160496" cy="502958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37611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7200">
                  <a:solidFill>
                    <a:srgbClr val="1025A3"/>
                  </a:solidFill>
                  <a:latin typeface="Arial Black"/>
                  <a:ea typeface="Arial Black"/>
                  <a:cs typeface="Arial Black"/>
                  <a:sym typeface="Arial Black"/>
                </a:rPr>
                <a:t>7</a:t>
              </a:r>
              <a:endParaRPr/>
            </a:p>
          </p:txBody>
        </p:sp>
      </p:grpSp>
      <p:sp>
        <p:nvSpPr>
          <p:cNvPr id="285" name="Google Shape;285;p8"/>
          <p:cNvSpPr/>
          <p:nvPr/>
        </p:nvSpPr>
        <p:spPr>
          <a:xfrm rot="10800000">
            <a:off x="15697200" y="1558873"/>
            <a:ext cx="6577541" cy="1333518"/>
          </a:xfrm>
          <a:prstGeom prst="rect">
            <a:avLst/>
          </a:prstGeom>
          <a:solidFill>
            <a:srgbClr val="6E9FDB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6" name="Google Shape;286;p8"/>
          <p:cNvSpPr txBox="1"/>
          <p:nvPr/>
        </p:nvSpPr>
        <p:spPr>
          <a:xfrm rot="5400000">
            <a:off x="12873785" y="4593433"/>
            <a:ext cx="6792060" cy="147732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96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F</a:t>
            </a:r>
            <a:r>
              <a:rPr b="1" lang="en-US" sz="9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EATURES</a:t>
            </a:r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1" name="Shape 2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2" name="Google Shape;292;p9"/>
          <p:cNvGrpSpPr/>
          <p:nvPr/>
        </p:nvGrpSpPr>
        <p:grpSpPr>
          <a:xfrm>
            <a:off x="-2436096" y="-8283"/>
            <a:ext cx="20495496" cy="10287000"/>
            <a:chOff x="0" y="0"/>
            <a:chExt cx="20495496" cy="10287000"/>
          </a:xfrm>
        </p:grpSpPr>
        <p:sp>
          <p:nvSpPr>
            <p:cNvPr id="293" name="Google Shape;293;p9"/>
            <p:cNvSpPr/>
            <p:nvPr/>
          </p:nvSpPr>
          <p:spPr>
            <a:xfrm>
              <a:off x="0" y="0"/>
              <a:ext cx="17439968" cy="10287000"/>
            </a:xfrm>
            <a:custGeom>
              <a:rect b="b" l="l" r="r" t="t"/>
              <a:pathLst>
                <a:path extrusionOk="0" h="10287000" w="17439968">
                  <a:moveTo>
                    <a:pt x="0" y="0"/>
                  </a:moveTo>
                  <a:lnTo>
                    <a:pt x="16535400" y="0"/>
                  </a:lnTo>
                  <a:lnTo>
                    <a:pt x="16535400" y="8648700"/>
                  </a:lnTo>
                  <a:lnTo>
                    <a:pt x="17236764" y="8648700"/>
                  </a:lnTo>
                  <a:cubicBezTo>
                    <a:pt x="17348990" y="8648700"/>
                    <a:pt x="17439968" y="8739678"/>
                    <a:pt x="17439968" y="8851904"/>
                  </a:cubicBezTo>
                  <a:lnTo>
                    <a:pt x="17439968" y="9664696"/>
                  </a:lnTo>
                  <a:cubicBezTo>
                    <a:pt x="17439968" y="9776922"/>
                    <a:pt x="17348990" y="9867900"/>
                    <a:pt x="17236764" y="9867900"/>
                  </a:cubicBezTo>
                  <a:lnTo>
                    <a:pt x="16535400" y="9867900"/>
                  </a:lnTo>
                  <a:lnTo>
                    <a:pt x="16535400" y="10287000"/>
                  </a:lnTo>
                  <a:lnTo>
                    <a:pt x="0" y="10287000"/>
                  </a:lnTo>
                  <a:close/>
                </a:path>
              </a:pathLst>
            </a:custGeom>
            <a:solidFill>
              <a:srgbClr val="0F243E"/>
            </a:solidFill>
            <a:ln>
              <a:noFill/>
            </a:ln>
            <a:effectLst>
              <a:outerShdw blurRad="127000" rotWithShape="0" algn="l" dist="63500">
                <a:srgbClr val="000000">
                  <a:alpha val="40000"/>
                </a:srgbClr>
              </a:outerShdw>
            </a:effectLst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94" name="Google Shape;294;p9"/>
            <p:cNvSpPr txBox="1"/>
            <p:nvPr/>
          </p:nvSpPr>
          <p:spPr>
            <a:xfrm>
              <a:off x="9857615" y="4340560"/>
              <a:ext cx="7160496" cy="93198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608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19900">
                  <a:solidFill>
                    <a:srgbClr val="FFFFFF"/>
                  </a:solidFill>
                  <a:latin typeface="Arial Black"/>
                  <a:ea typeface="Arial Black"/>
                  <a:cs typeface="Arial Black"/>
                  <a:sym typeface="Arial Black"/>
                </a:rPr>
                <a:t>01</a:t>
              </a:r>
              <a:endParaRPr/>
            </a:p>
          </p:txBody>
        </p:sp>
        <p:sp>
          <p:nvSpPr>
            <p:cNvPr id="295" name="Google Shape;295;p9"/>
            <p:cNvSpPr txBox="1"/>
            <p:nvPr/>
          </p:nvSpPr>
          <p:spPr>
            <a:xfrm>
              <a:off x="7608563" y="4635790"/>
              <a:ext cx="11658600" cy="110799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360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Wireless Vision </a:t>
              </a:r>
              <a:endParaRPr/>
            </a:p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360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System</a:t>
              </a:r>
              <a:endParaRPr/>
            </a:p>
          </p:txBody>
        </p:sp>
        <p:sp>
          <p:nvSpPr>
            <p:cNvPr id="296" name="Google Shape;296;p9"/>
            <p:cNvSpPr txBox="1"/>
            <p:nvPr/>
          </p:nvSpPr>
          <p:spPr>
            <a:xfrm>
              <a:off x="11506200" y="6018488"/>
              <a:ext cx="3863326" cy="1292662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80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External camera detects and classifies objects in real time.</a:t>
              </a:r>
              <a:endParaRPr/>
            </a:p>
          </p:txBody>
        </p:sp>
        <p:sp>
          <p:nvSpPr>
            <p:cNvPr id="297" name="Google Shape;297;p9"/>
            <p:cNvSpPr txBox="1"/>
            <p:nvPr/>
          </p:nvSpPr>
          <p:spPr>
            <a:xfrm>
              <a:off x="13335000" y="9361627"/>
              <a:ext cx="7160496" cy="502958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37611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7200">
                  <a:solidFill>
                    <a:srgbClr val="020611"/>
                  </a:solidFill>
                  <a:latin typeface="Arial Black"/>
                  <a:ea typeface="Arial Black"/>
                  <a:cs typeface="Arial Black"/>
                  <a:sym typeface="Arial Black"/>
                </a:rPr>
                <a:t>1</a:t>
              </a:r>
              <a:endParaRPr/>
            </a:p>
          </p:txBody>
        </p:sp>
      </p:grpSp>
      <p:grpSp>
        <p:nvGrpSpPr>
          <p:cNvPr id="298" name="Google Shape;298;p9"/>
          <p:cNvGrpSpPr/>
          <p:nvPr/>
        </p:nvGrpSpPr>
        <p:grpSpPr>
          <a:xfrm>
            <a:off x="-2447519" y="-8283"/>
            <a:ext cx="20506919" cy="10287000"/>
            <a:chOff x="0" y="0"/>
            <a:chExt cx="20506919" cy="10287000"/>
          </a:xfrm>
        </p:grpSpPr>
        <p:sp>
          <p:nvSpPr>
            <p:cNvPr id="299" name="Google Shape;299;p9"/>
            <p:cNvSpPr/>
            <p:nvPr/>
          </p:nvSpPr>
          <p:spPr>
            <a:xfrm>
              <a:off x="0" y="0"/>
              <a:ext cx="17439968" cy="10287000"/>
            </a:xfrm>
            <a:custGeom>
              <a:rect b="b" l="l" r="r" t="t"/>
              <a:pathLst>
                <a:path extrusionOk="0" h="10287000" w="17439968">
                  <a:moveTo>
                    <a:pt x="0" y="0"/>
                  </a:moveTo>
                  <a:lnTo>
                    <a:pt x="16535400" y="0"/>
                  </a:lnTo>
                  <a:lnTo>
                    <a:pt x="16535400" y="7277100"/>
                  </a:lnTo>
                  <a:lnTo>
                    <a:pt x="17236764" y="7277100"/>
                  </a:lnTo>
                  <a:cubicBezTo>
                    <a:pt x="17348990" y="7277100"/>
                    <a:pt x="17439968" y="7368078"/>
                    <a:pt x="17439968" y="7480304"/>
                  </a:cubicBezTo>
                  <a:lnTo>
                    <a:pt x="17439968" y="8293096"/>
                  </a:lnTo>
                  <a:cubicBezTo>
                    <a:pt x="17439968" y="8405322"/>
                    <a:pt x="17348990" y="8496300"/>
                    <a:pt x="17236764" y="8496300"/>
                  </a:cubicBezTo>
                  <a:lnTo>
                    <a:pt x="16535400" y="8496300"/>
                  </a:lnTo>
                  <a:lnTo>
                    <a:pt x="16535400" y="10287000"/>
                  </a:lnTo>
                  <a:lnTo>
                    <a:pt x="0" y="10287000"/>
                  </a:lnTo>
                  <a:close/>
                </a:path>
              </a:pathLst>
            </a:custGeom>
            <a:solidFill>
              <a:srgbClr val="102553"/>
            </a:solidFill>
            <a:ln>
              <a:noFill/>
            </a:ln>
            <a:effectLst>
              <a:outerShdw blurRad="127000" rotWithShape="0" algn="l" dist="63500">
                <a:srgbClr val="000000">
                  <a:alpha val="40000"/>
                </a:srgbClr>
              </a:outerShdw>
            </a:effectLst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00" name="Google Shape;300;p9"/>
            <p:cNvSpPr txBox="1"/>
            <p:nvPr/>
          </p:nvSpPr>
          <p:spPr>
            <a:xfrm>
              <a:off x="9857615" y="4340560"/>
              <a:ext cx="7160496" cy="93198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608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19900">
                  <a:solidFill>
                    <a:srgbClr val="FFFFFF"/>
                  </a:solidFill>
                  <a:latin typeface="Arial Black"/>
                  <a:ea typeface="Arial Black"/>
                  <a:cs typeface="Arial Black"/>
                  <a:sym typeface="Arial Black"/>
                </a:rPr>
                <a:t>02</a:t>
              </a:r>
              <a:endParaRPr/>
            </a:p>
          </p:txBody>
        </p:sp>
        <p:sp>
          <p:nvSpPr>
            <p:cNvPr id="301" name="Google Shape;301;p9"/>
            <p:cNvSpPr txBox="1"/>
            <p:nvPr/>
          </p:nvSpPr>
          <p:spPr>
            <a:xfrm>
              <a:off x="11049000" y="4076700"/>
              <a:ext cx="5093963" cy="110799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360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Bluetooth </a:t>
              </a:r>
              <a:endParaRPr/>
            </a:p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360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Communication</a:t>
              </a:r>
              <a:endParaRPr/>
            </a:p>
          </p:txBody>
        </p:sp>
        <p:sp>
          <p:nvSpPr>
            <p:cNvPr id="302" name="Google Shape;302;p9"/>
            <p:cNvSpPr txBox="1"/>
            <p:nvPr/>
          </p:nvSpPr>
          <p:spPr>
            <a:xfrm>
              <a:off x="11506200" y="6018488"/>
              <a:ext cx="3863326" cy="1292662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80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Camera sends movement commands directly to the robot.</a:t>
              </a:r>
              <a:endParaRPr/>
            </a:p>
          </p:txBody>
        </p:sp>
        <p:sp>
          <p:nvSpPr>
            <p:cNvPr id="303" name="Google Shape;303;p9"/>
            <p:cNvSpPr txBox="1"/>
            <p:nvPr/>
          </p:nvSpPr>
          <p:spPr>
            <a:xfrm>
              <a:off x="13346423" y="8006538"/>
              <a:ext cx="7160496" cy="502958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37611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7200">
                  <a:solidFill>
                    <a:srgbClr val="10253F"/>
                  </a:solidFill>
                  <a:latin typeface="Arial Black"/>
                  <a:ea typeface="Arial Black"/>
                  <a:cs typeface="Arial Black"/>
                  <a:sym typeface="Arial Black"/>
                </a:rPr>
                <a:t>2</a:t>
              </a:r>
              <a:endParaRPr/>
            </a:p>
          </p:txBody>
        </p:sp>
      </p:grpSp>
      <p:grpSp>
        <p:nvGrpSpPr>
          <p:cNvPr id="304" name="Google Shape;304;p9"/>
          <p:cNvGrpSpPr/>
          <p:nvPr/>
        </p:nvGrpSpPr>
        <p:grpSpPr>
          <a:xfrm>
            <a:off x="-15316200" y="-8283"/>
            <a:ext cx="20567879" cy="10287000"/>
            <a:chOff x="0" y="0"/>
            <a:chExt cx="20567879" cy="10287000"/>
          </a:xfrm>
        </p:grpSpPr>
        <p:sp>
          <p:nvSpPr>
            <p:cNvPr id="305" name="Google Shape;305;p9"/>
            <p:cNvSpPr/>
            <p:nvPr/>
          </p:nvSpPr>
          <p:spPr>
            <a:xfrm>
              <a:off x="0" y="0"/>
              <a:ext cx="17474380" cy="10287000"/>
            </a:xfrm>
            <a:custGeom>
              <a:rect b="b" l="l" r="r" t="t"/>
              <a:pathLst>
                <a:path extrusionOk="0" h="10287000" w="17474380">
                  <a:moveTo>
                    <a:pt x="0" y="0"/>
                  </a:moveTo>
                  <a:lnTo>
                    <a:pt x="16535400" y="0"/>
                  </a:lnTo>
                  <a:lnTo>
                    <a:pt x="16535400" y="5905500"/>
                  </a:lnTo>
                  <a:lnTo>
                    <a:pt x="17271176" y="5905500"/>
                  </a:lnTo>
                  <a:cubicBezTo>
                    <a:pt x="17383404" y="5905500"/>
                    <a:pt x="17474380" y="5996478"/>
                    <a:pt x="17474380" y="6108704"/>
                  </a:cubicBezTo>
                  <a:lnTo>
                    <a:pt x="17474380" y="6921496"/>
                  </a:lnTo>
                  <a:cubicBezTo>
                    <a:pt x="17474380" y="7033722"/>
                    <a:pt x="17383404" y="7124700"/>
                    <a:pt x="17271176" y="7124700"/>
                  </a:cubicBezTo>
                  <a:lnTo>
                    <a:pt x="16535400" y="7124700"/>
                  </a:lnTo>
                  <a:lnTo>
                    <a:pt x="16535400" y="10287000"/>
                  </a:lnTo>
                  <a:lnTo>
                    <a:pt x="0" y="10287000"/>
                  </a:lnTo>
                  <a:close/>
                </a:path>
              </a:pathLst>
            </a:custGeom>
            <a:solidFill>
              <a:srgbClr val="102567"/>
            </a:solidFill>
            <a:ln>
              <a:noFill/>
            </a:ln>
            <a:effectLst>
              <a:outerShdw blurRad="127000" rotWithShape="0" algn="l" dist="63500">
                <a:srgbClr val="000000">
                  <a:alpha val="40000"/>
                </a:srgbClr>
              </a:outerShdw>
            </a:effectLst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06" name="Google Shape;306;p9"/>
            <p:cNvSpPr txBox="1"/>
            <p:nvPr/>
          </p:nvSpPr>
          <p:spPr>
            <a:xfrm>
              <a:off x="9857615" y="4340560"/>
              <a:ext cx="7160496" cy="93198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608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19900">
                  <a:solidFill>
                    <a:srgbClr val="FFFFFF"/>
                  </a:solidFill>
                  <a:latin typeface="Arial Black"/>
                  <a:ea typeface="Arial Black"/>
                  <a:cs typeface="Arial Black"/>
                  <a:sym typeface="Arial Black"/>
                </a:rPr>
                <a:t>03</a:t>
              </a:r>
              <a:endParaRPr/>
            </a:p>
          </p:txBody>
        </p:sp>
        <p:sp>
          <p:nvSpPr>
            <p:cNvPr id="307" name="Google Shape;307;p9"/>
            <p:cNvSpPr txBox="1"/>
            <p:nvPr/>
          </p:nvSpPr>
          <p:spPr>
            <a:xfrm>
              <a:off x="7608563" y="4252555"/>
              <a:ext cx="11658600" cy="553998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360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Autonomous Sorting</a:t>
              </a:r>
              <a:endParaRPr/>
            </a:p>
          </p:txBody>
        </p:sp>
        <p:sp>
          <p:nvSpPr>
            <p:cNvPr id="308" name="Google Shape;308;p9"/>
            <p:cNvSpPr txBox="1"/>
            <p:nvPr/>
          </p:nvSpPr>
          <p:spPr>
            <a:xfrm>
              <a:off x="11506200" y="6018488"/>
              <a:ext cx="3863326" cy="1292662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80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Robot decides whether to place objects in the ball bin or trash bin.</a:t>
              </a:r>
              <a:endParaRPr/>
            </a:p>
          </p:txBody>
        </p:sp>
        <p:sp>
          <p:nvSpPr>
            <p:cNvPr id="309" name="Google Shape;309;p9"/>
            <p:cNvSpPr txBox="1"/>
            <p:nvPr/>
          </p:nvSpPr>
          <p:spPr>
            <a:xfrm>
              <a:off x="13407383" y="6566963"/>
              <a:ext cx="7160496" cy="502958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37611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7200">
                  <a:solidFill>
                    <a:srgbClr val="102553"/>
                  </a:solidFill>
                  <a:latin typeface="Arial Black"/>
                  <a:ea typeface="Arial Black"/>
                  <a:cs typeface="Arial Black"/>
                  <a:sym typeface="Arial Black"/>
                </a:rPr>
                <a:t>3</a:t>
              </a:r>
              <a:endParaRPr/>
            </a:p>
          </p:txBody>
        </p:sp>
      </p:grpSp>
      <p:grpSp>
        <p:nvGrpSpPr>
          <p:cNvPr id="310" name="Google Shape;310;p9"/>
          <p:cNvGrpSpPr/>
          <p:nvPr/>
        </p:nvGrpSpPr>
        <p:grpSpPr>
          <a:xfrm>
            <a:off x="-15334129" y="-28454"/>
            <a:ext cx="20495496" cy="10287000"/>
            <a:chOff x="0" y="0"/>
            <a:chExt cx="20495496" cy="10287000"/>
          </a:xfrm>
        </p:grpSpPr>
        <p:sp>
          <p:nvSpPr>
            <p:cNvPr id="311" name="Google Shape;311;p9"/>
            <p:cNvSpPr/>
            <p:nvPr/>
          </p:nvSpPr>
          <p:spPr>
            <a:xfrm>
              <a:off x="0" y="0"/>
              <a:ext cx="17474380" cy="10287000"/>
            </a:xfrm>
            <a:custGeom>
              <a:rect b="b" l="l" r="r" t="t"/>
              <a:pathLst>
                <a:path extrusionOk="0" h="10287000" w="17474380">
                  <a:moveTo>
                    <a:pt x="0" y="0"/>
                  </a:moveTo>
                  <a:lnTo>
                    <a:pt x="16535400" y="0"/>
                  </a:lnTo>
                  <a:lnTo>
                    <a:pt x="16535400" y="4533900"/>
                  </a:lnTo>
                  <a:lnTo>
                    <a:pt x="17271176" y="4533900"/>
                  </a:lnTo>
                  <a:cubicBezTo>
                    <a:pt x="17383404" y="4533900"/>
                    <a:pt x="17474380" y="4624878"/>
                    <a:pt x="17474380" y="4737104"/>
                  </a:cubicBezTo>
                  <a:lnTo>
                    <a:pt x="17474380" y="5549896"/>
                  </a:lnTo>
                  <a:cubicBezTo>
                    <a:pt x="17474380" y="5662122"/>
                    <a:pt x="17383404" y="5753100"/>
                    <a:pt x="17271176" y="5753100"/>
                  </a:cubicBezTo>
                  <a:lnTo>
                    <a:pt x="16535400" y="5753100"/>
                  </a:lnTo>
                  <a:lnTo>
                    <a:pt x="16535400" y="10287000"/>
                  </a:lnTo>
                  <a:lnTo>
                    <a:pt x="0" y="10287000"/>
                  </a:lnTo>
                  <a:close/>
                </a:path>
              </a:pathLst>
            </a:custGeom>
            <a:solidFill>
              <a:srgbClr val="10257B"/>
            </a:solidFill>
            <a:ln>
              <a:noFill/>
            </a:ln>
            <a:effectLst>
              <a:outerShdw blurRad="127000" rotWithShape="0" algn="l" dist="63500">
                <a:srgbClr val="000000">
                  <a:alpha val="40000"/>
                </a:srgbClr>
              </a:outerShdw>
            </a:effectLst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12" name="Google Shape;312;p9"/>
            <p:cNvSpPr txBox="1"/>
            <p:nvPr/>
          </p:nvSpPr>
          <p:spPr>
            <a:xfrm>
              <a:off x="9857615" y="4340560"/>
              <a:ext cx="7160496" cy="93198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608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19900">
                  <a:solidFill>
                    <a:srgbClr val="FFFFFF"/>
                  </a:solidFill>
                  <a:latin typeface="Arial Black"/>
                  <a:ea typeface="Arial Black"/>
                  <a:cs typeface="Arial Black"/>
                  <a:sym typeface="Arial Black"/>
                </a:rPr>
                <a:t>04</a:t>
              </a:r>
              <a:endParaRPr/>
            </a:p>
          </p:txBody>
        </p:sp>
        <p:sp>
          <p:nvSpPr>
            <p:cNvPr id="313" name="Google Shape;313;p9"/>
            <p:cNvSpPr txBox="1"/>
            <p:nvPr/>
          </p:nvSpPr>
          <p:spPr>
            <a:xfrm>
              <a:off x="7608563" y="4252555"/>
              <a:ext cx="11658600" cy="110799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360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Robotic Arm </a:t>
              </a:r>
              <a:endParaRPr/>
            </a:p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360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Manipulation</a:t>
              </a:r>
              <a:endParaRPr/>
            </a:p>
          </p:txBody>
        </p:sp>
        <p:sp>
          <p:nvSpPr>
            <p:cNvPr id="314" name="Google Shape;314;p9"/>
            <p:cNvSpPr txBox="1"/>
            <p:nvPr/>
          </p:nvSpPr>
          <p:spPr>
            <a:xfrm>
              <a:off x="11506200" y="6018488"/>
              <a:ext cx="3863326" cy="86177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80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Picks and places objects with precision.</a:t>
              </a:r>
              <a:endParaRPr/>
            </a:p>
          </p:txBody>
        </p:sp>
        <p:sp>
          <p:nvSpPr>
            <p:cNvPr id="315" name="Google Shape;315;p9"/>
            <p:cNvSpPr txBox="1"/>
            <p:nvPr/>
          </p:nvSpPr>
          <p:spPr>
            <a:xfrm>
              <a:off x="13335000" y="5272546"/>
              <a:ext cx="7160496" cy="502958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37611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7200">
                  <a:solidFill>
                    <a:srgbClr val="102567"/>
                  </a:solidFill>
                  <a:latin typeface="Arial Black"/>
                  <a:ea typeface="Arial Black"/>
                  <a:cs typeface="Arial Black"/>
                  <a:sym typeface="Arial Black"/>
                </a:rPr>
                <a:t>4</a:t>
              </a:r>
              <a:endParaRPr/>
            </a:p>
          </p:txBody>
        </p:sp>
      </p:grpSp>
      <p:grpSp>
        <p:nvGrpSpPr>
          <p:cNvPr id="316" name="Google Shape;316;p9"/>
          <p:cNvGrpSpPr/>
          <p:nvPr/>
        </p:nvGrpSpPr>
        <p:grpSpPr>
          <a:xfrm>
            <a:off x="-15316200" y="-8283"/>
            <a:ext cx="20497800" cy="10287000"/>
            <a:chOff x="0" y="0"/>
            <a:chExt cx="20497800" cy="10287000"/>
          </a:xfrm>
        </p:grpSpPr>
        <p:sp>
          <p:nvSpPr>
            <p:cNvPr id="317" name="Google Shape;317;p9"/>
            <p:cNvSpPr/>
            <p:nvPr/>
          </p:nvSpPr>
          <p:spPr>
            <a:xfrm>
              <a:off x="0" y="0"/>
              <a:ext cx="17449800" cy="10287000"/>
            </a:xfrm>
            <a:custGeom>
              <a:rect b="b" l="l" r="r" t="t"/>
              <a:pathLst>
                <a:path extrusionOk="0" h="10287000" w="17449800">
                  <a:moveTo>
                    <a:pt x="0" y="0"/>
                  </a:moveTo>
                  <a:lnTo>
                    <a:pt x="16535400" y="0"/>
                  </a:lnTo>
                  <a:lnTo>
                    <a:pt x="16535400" y="3162300"/>
                  </a:lnTo>
                  <a:lnTo>
                    <a:pt x="17246596" y="3162300"/>
                  </a:lnTo>
                  <a:cubicBezTo>
                    <a:pt x="17358822" y="3162300"/>
                    <a:pt x="17449800" y="3253278"/>
                    <a:pt x="17449800" y="3365504"/>
                  </a:cubicBezTo>
                  <a:lnTo>
                    <a:pt x="17449800" y="4178296"/>
                  </a:lnTo>
                  <a:cubicBezTo>
                    <a:pt x="17449800" y="4290522"/>
                    <a:pt x="17358822" y="4381500"/>
                    <a:pt x="17246596" y="4381500"/>
                  </a:cubicBezTo>
                  <a:lnTo>
                    <a:pt x="16535400" y="4381500"/>
                  </a:lnTo>
                  <a:lnTo>
                    <a:pt x="16535400" y="10287000"/>
                  </a:lnTo>
                  <a:lnTo>
                    <a:pt x="0" y="10287000"/>
                  </a:lnTo>
                  <a:close/>
                </a:path>
              </a:pathLst>
            </a:custGeom>
            <a:solidFill>
              <a:srgbClr val="10258F"/>
            </a:solidFill>
            <a:ln>
              <a:noFill/>
            </a:ln>
            <a:effectLst>
              <a:outerShdw blurRad="127000" rotWithShape="0" algn="l" dist="63500">
                <a:srgbClr val="000000">
                  <a:alpha val="40000"/>
                </a:srgbClr>
              </a:outerShdw>
            </a:effectLst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18" name="Google Shape;318;p9"/>
            <p:cNvSpPr txBox="1"/>
            <p:nvPr/>
          </p:nvSpPr>
          <p:spPr>
            <a:xfrm>
              <a:off x="9857615" y="4340560"/>
              <a:ext cx="7160496" cy="93198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608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19900">
                  <a:solidFill>
                    <a:srgbClr val="FFFFFF"/>
                  </a:solidFill>
                  <a:latin typeface="Arial Black"/>
                  <a:ea typeface="Arial Black"/>
                  <a:cs typeface="Arial Black"/>
                  <a:sym typeface="Arial Black"/>
                </a:rPr>
                <a:t>05</a:t>
              </a:r>
              <a:endParaRPr/>
            </a:p>
          </p:txBody>
        </p:sp>
        <p:sp>
          <p:nvSpPr>
            <p:cNvPr id="319" name="Google Shape;319;p9"/>
            <p:cNvSpPr txBox="1"/>
            <p:nvPr/>
          </p:nvSpPr>
          <p:spPr>
            <a:xfrm>
              <a:off x="7608563" y="4340560"/>
              <a:ext cx="11658600" cy="37375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752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3600">
                  <a:solidFill>
                    <a:srgbClr val="FFFFFF"/>
                  </a:solidFill>
                  <a:latin typeface="Montserrat"/>
                  <a:ea typeface="Montserrat"/>
                  <a:cs typeface="Montserrat"/>
                  <a:sym typeface="Montserrat"/>
                </a:rPr>
                <a:t>Modular Design</a:t>
              </a:r>
              <a:endParaRPr/>
            </a:p>
          </p:txBody>
        </p:sp>
        <p:sp>
          <p:nvSpPr>
            <p:cNvPr id="320" name="Google Shape;320;p9"/>
            <p:cNvSpPr txBox="1"/>
            <p:nvPr/>
          </p:nvSpPr>
          <p:spPr>
            <a:xfrm>
              <a:off x="11506200" y="5981700"/>
              <a:ext cx="3863326" cy="1292662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80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Camera and robot are separate but seamlessly connected.</a:t>
              </a:r>
              <a:endParaRPr/>
            </a:p>
          </p:txBody>
        </p:sp>
        <p:sp>
          <p:nvSpPr>
            <p:cNvPr id="321" name="Google Shape;321;p9"/>
            <p:cNvSpPr txBox="1"/>
            <p:nvPr/>
          </p:nvSpPr>
          <p:spPr>
            <a:xfrm>
              <a:off x="13337304" y="3878542"/>
              <a:ext cx="7160496" cy="502958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37611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7200">
                  <a:solidFill>
                    <a:srgbClr val="102567"/>
                  </a:solidFill>
                  <a:latin typeface="Arial Black"/>
                  <a:ea typeface="Arial Black"/>
                  <a:cs typeface="Arial Black"/>
                  <a:sym typeface="Arial Black"/>
                </a:rPr>
                <a:t>5</a:t>
              </a:r>
              <a:endParaRPr/>
            </a:p>
          </p:txBody>
        </p:sp>
      </p:grpSp>
      <p:grpSp>
        <p:nvGrpSpPr>
          <p:cNvPr id="322" name="Google Shape;322;p9"/>
          <p:cNvGrpSpPr/>
          <p:nvPr/>
        </p:nvGrpSpPr>
        <p:grpSpPr>
          <a:xfrm>
            <a:off x="-15338611" y="-8283"/>
            <a:ext cx="20495496" cy="10287000"/>
            <a:chOff x="164592" y="0"/>
            <a:chExt cx="20495496" cy="10287000"/>
          </a:xfrm>
        </p:grpSpPr>
        <p:sp>
          <p:nvSpPr>
            <p:cNvPr id="323" name="Google Shape;323;p9"/>
            <p:cNvSpPr/>
            <p:nvPr/>
          </p:nvSpPr>
          <p:spPr>
            <a:xfrm>
              <a:off x="164592" y="0"/>
              <a:ext cx="17484212" cy="10287000"/>
            </a:xfrm>
            <a:custGeom>
              <a:rect b="b" l="l" r="r" t="t"/>
              <a:pathLst>
                <a:path extrusionOk="0" h="10287000" w="17484212">
                  <a:moveTo>
                    <a:pt x="0" y="0"/>
                  </a:moveTo>
                  <a:lnTo>
                    <a:pt x="16535400" y="0"/>
                  </a:lnTo>
                  <a:lnTo>
                    <a:pt x="16535400" y="1790700"/>
                  </a:lnTo>
                  <a:lnTo>
                    <a:pt x="17281008" y="1790700"/>
                  </a:lnTo>
                  <a:cubicBezTo>
                    <a:pt x="17393236" y="1790700"/>
                    <a:pt x="17484212" y="1881678"/>
                    <a:pt x="17484212" y="1993904"/>
                  </a:cubicBezTo>
                  <a:lnTo>
                    <a:pt x="17484212" y="2806696"/>
                  </a:lnTo>
                  <a:cubicBezTo>
                    <a:pt x="17484212" y="2918922"/>
                    <a:pt x="17393236" y="3009900"/>
                    <a:pt x="17281008" y="3009900"/>
                  </a:cubicBezTo>
                  <a:lnTo>
                    <a:pt x="16535400" y="3009900"/>
                  </a:lnTo>
                  <a:lnTo>
                    <a:pt x="16535400" y="10287000"/>
                  </a:lnTo>
                  <a:lnTo>
                    <a:pt x="0" y="10287000"/>
                  </a:lnTo>
                  <a:close/>
                </a:path>
              </a:pathLst>
            </a:custGeom>
            <a:solidFill>
              <a:srgbClr val="1025A3"/>
            </a:solidFill>
            <a:ln>
              <a:noFill/>
            </a:ln>
            <a:effectLst>
              <a:outerShdw blurRad="127000" rotWithShape="0" algn="l" dist="63500">
                <a:srgbClr val="000000">
                  <a:alpha val="40000"/>
                </a:srgbClr>
              </a:outerShdw>
            </a:effectLst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24" name="Google Shape;324;p9"/>
            <p:cNvSpPr txBox="1"/>
            <p:nvPr/>
          </p:nvSpPr>
          <p:spPr>
            <a:xfrm>
              <a:off x="9967343" y="4340560"/>
              <a:ext cx="7160496" cy="93198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608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19900">
                  <a:solidFill>
                    <a:srgbClr val="FFFFFF"/>
                  </a:solidFill>
                  <a:latin typeface="Arial Black"/>
                  <a:ea typeface="Arial Black"/>
                  <a:cs typeface="Arial Black"/>
                  <a:sym typeface="Arial Black"/>
                </a:rPr>
                <a:t>06</a:t>
              </a:r>
              <a:endParaRPr/>
            </a:p>
          </p:txBody>
        </p:sp>
        <p:sp>
          <p:nvSpPr>
            <p:cNvPr id="325" name="Google Shape;325;p9"/>
            <p:cNvSpPr txBox="1"/>
            <p:nvPr/>
          </p:nvSpPr>
          <p:spPr>
            <a:xfrm>
              <a:off x="7718291" y="4252555"/>
              <a:ext cx="11658600" cy="110799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360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Mobile App </a:t>
              </a:r>
              <a:endParaRPr/>
            </a:p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360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Control</a:t>
              </a:r>
              <a:endParaRPr/>
            </a:p>
          </p:txBody>
        </p:sp>
        <p:sp>
          <p:nvSpPr>
            <p:cNvPr id="326" name="Google Shape;326;p9"/>
            <p:cNvSpPr txBox="1"/>
            <p:nvPr/>
          </p:nvSpPr>
          <p:spPr>
            <a:xfrm>
              <a:off x="11615928" y="6018488"/>
              <a:ext cx="3863326" cy="1292662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80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Manual override and remote operation via smartphone.</a:t>
              </a:r>
              <a:endParaRPr/>
            </a:p>
          </p:txBody>
        </p:sp>
        <p:sp>
          <p:nvSpPr>
            <p:cNvPr id="327" name="Google Shape;327;p9"/>
            <p:cNvSpPr txBox="1"/>
            <p:nvPr/>
          </p:nvSpPr>
          <p:spPr>
            <a:xfrm>
              <a:off x="13499592" y="2516820"/>
              <a:ext cx="7160496" cy="502958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37611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7200">
                  <a:solidFill>
                    <a:srgbClr val="10258F"/>
                  </a:solidFill>
                  <a:latin typeface="Arial Black"/>
                  <a:ea typeface="Arial Black"/>
                  <a:cs typeface="Arial Black"/>
                  <a:sym typeface="Arial Black"/>
                </a:rPr>
                <a:t>6</a:t>
              </a:r>
              <a:endParaRPr/>
            </a:p>
          </p:txBody>
        </p:sp>
      </p:grpSp>
      <p:grpSp>
        <p:nvGrpSpPr>
          <p:cNvPr id="328" name="Google Shape;328;p9"/>
          <p:cNvGrpSpPr/>
          <p:nvPr/>
        </p:nvGrpSpPr>
        <p:grpSpPr>
          <a:xfrm>
            <a:off x="-15316200" y="-18368"/>
            <a:ext cx="20532212" cy="10287000"/>
            <a:chOff x="-36716" y="0"/>
            <a:chExt cx="20532212" cy="10287000"/>
          </a:xfrm>
        </p:grpSpPr>
        <p:sp>
          <p:nvSpPr>
            <p:cNvPr id="329" name="Google Shape;329;p9"/>
            <p:cNvSpPr/>
            <p:nvPr/>
          </p:nvSpPr>
          <p:spPr>
            <a:xfrm>
              <a:off x="-36716" y="0"/>
              <a:ext cx="17484212" cy="10287000"/>
            </a:xfrm>
            <a:custGeom>
              <a:rect b="b" l="l" r="r" t="t"/>
              <a:pathLst>
                <a:path extrusionOk="0" h="10287000" w="17484212">
                  <a:moveTo>
                    <a:pt x="0" y="0"/>
                  </a:moveTo>
                  <a:lnTo>
                    <a:pt x="16535400" y="0"/>
                  </a:lnTo>
                  <a:lnTo>
                    <a:pt x="16535400" y="374855"/>
                  </a:lnTo>
                  <a:lnTo>
                    <a:pt x="17281008" y="374855"/>
                  </a:lnTo>
                  <a:cubicBezTo>
                    <a:pt x="17393236" y="374855"/>
                    <a:pt x="17484212" y="465833"/>
                    <a:pt x="17484212" y="578059"/>
                  </a:cubicBezTo>
                  <a:lnTo>
                    <a:pt x="17484212" y="1390851"/>
                  </a:lnTo>
                  <a:cubicBezTo>
                    <a:pt x="17484212" y="1503077"/>
                    <a:pt x="17393236" y="1594055"/>
                    <a:pt x="17281008" y="1594055"/>
                  </a:cubicBezTo>
                  <a:lnTo>
                    <a:pt x="16535400" y="1594055"/>
                  </a:lnTo>
                  <a:lnTo>
                    <a:pt x="16535400" y="10287000"/>
                  </a:lnTo>
                  <a:lnTo>
                    <a:pt x="0" y="10287000"/>
                  </a:lnTo>
                  <a:close/>
                </a:path>
              </a:pathLst>
            </a:custGeom>
            <a:solidFill>
              <a:srgbClr val="1025B7"/>
            </a:solidFill>
            <a:ln>
              <a:noFill/>
            </a:ln>
            <a:effectLst>
              <a:outerShdw blurRad="127000" rotWithShape="0" algn="l" dist="63500">
                <a:srgbClr val="000000">
                  <a:alpha val="40000"/>
                </a:srgbClr>
              </a:outerShdw>
            </a:effectLst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30" name="Google Shape;330;p9"/>
            <p:cNvSpPr txBox="1"/>
            <p:nvPr/>
          </p:nvSpPr>
          <p:spPr>
            <a:xfrm>
              <a:off x="9857615" y="4340560"/>
              <a:ext cx="7160496" cy="93198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608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19900">
                  <a:solidFill>
                    <a:srgbClr val="FFFFFF"/>
                  </a:solidFill>
                  <a:latin typeface="Arial Black"/>
                  <a:ea typeface="Arial Black"/>
                  <a:cs typeface="Arial Black"/>
                  <a:sym typeface="Arial Black"/>
                </a:rPr>
                <a:t>07</a:t>
              </a:r>
              <a:endParaRPr/>
            </a:p>
          </p:txBody>
        </p:sp>
        <p:sp>
          <p:nvSpPr>
            <p:cNvPr id="331" name="Google Shape;331;p9"/>
            <p:cNvSpPr txBox="1"/>
            <p:nvPr/>
          </p:nvSpPr>
          <p:spPr>
            <a:xfrm>
              <a:off x="7608563" y="4252555"/>
              <a:ext cx="11658600" cy="553998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360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Hybrid Operation</a:t>
              </a:r>
              <a:endParaRPr/>
            </a:p>
          </p:txBody>
        </p:sp>
        <p:sp>
          <p:nvSpPr>
            <p:cNvPr id="332" name="Google Shape;332;p9"/>
            <p:cNvSpPr txBox="1"/>
            <p:nvPr/>
          </p:nvSpPr>
          <p:spPr>
            <a:xfrm>
              <a:off x="11506200" y="5981700"/>
              <a:ext cx="3863326" cy="1292662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80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Camera sends movement commands directly to the robot.</a:t>
              </a:r>
              <a:endParaRPr/>
            </a:p>
          </p:txBody>
        </p:sp>
        <p:sp>
          <p:nvSpPr>
            <p:cNvPr id="333" name="Google Shape;333;p9"/>
            <p:cNvSpPr txBox="1"/>
            <p:nvPr/>
          </p:nvSpPr>
          <p:spPr>
            <a:xfrm>
              <a:off x="13335000" y="1076443"/>
              <a:ext cx="7160496" cy="502958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37611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7200">
                  <a:solidFill>
                    <a:srgbClr val="1025A3"/>
                  </a:solidFill>
                  <a:latin typeface="Arial Black"/>
                  <a:ea typeface="Arial Black"/>
                  <a:cs typeface="Arial Black"/>
                  <a:sym typeface="Arial Black"/>
                </a:rPr>
                <a:t>7</a:t>
              </a:r>
              <a:endParaRPr/>
            </a:p>
          </p:txBody>
        </p:sp>
      </p:grpSp>
      <p:sp>
        <p:nvSpPr>
          <p:cNvPr id="334" name="Google Shape;334;p9"/>
          <p:cNvSpPr/>
          <p:nvPr/>
        </p:nvSpPr>
        <p:spPr>
          <a:xfrm rot="10800000">
            <a:off x="15697200" y="1558873"/>
            <a:ext cx="6577541" cy="1333518"/>
          </a:xfrm>
          <a:prstGeom prst="rect">
            <a:avLst/>
          </a:prstGeom>
          <a:solidFill>
            <a:srgbClr val="6E9FDB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35" name="Google Shape;335;p9"/>
          <p:cNvSpPr txBox="1"/>
          <p:nvPr/>
        </p:nvSpPr>
        <p:spPr>
          <a:xfrm rot="5400000">
            <a:off x="12873785" y="4593433"/>
            <a:ext cx="6792060" cy="147732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96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F</a:t>
            </a:r>
            <a:r>
              <a:rPr b="1" lang="en-US" sz="9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EATURES</a:t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2006-08-16T00:00:00Z</dcterms:created>
</cp:coreProperties>
</file>