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1" r:id="rId1"/>
  </p:sldMasterIdLst>
  <p:sldIdLst>
    <p:sldId id="256" r:id="rId2"/>
    <p:sldId id="257" r:id="rId3"/>
    <p:sldId id="303" r:id="rId4"/>
    <p:sldId id="294" r:id="rId5"/>
    <p:sldId id="258" r:id="rId6"/>
    <p:sldId id="259" r:id="rId7"/>
    <p:sldId id="260" r:id="rId8"/>
    <p:sldId id="290" r:id="rId9"/>
    <p:sldId id="278" r:id="rId10"/>
    <p:sldId id="279" r:id="rId11"/>
    <p:sldId id="281" r:id="rId12"/>
    <p:sldId id="282" r:id="rId13"/>
    <p:sldId id="296" r:id="rId14"/>
    <p:sldId id="297" r:id="rId15"/>
    <p:sldId id="298" r:id="rId16"/>
    <p:sldId id="299" r:id="rId17"/>
    <p:sldId id="295" r:id="rId18"/>
    <p:sldId id="300" r:id="rId19"/>
    <p:sldId id="285" r:id="rId20"/>
    <p:sldId id="262" r:id="rId21"/>
    <p:sldId id="291" r:id="rId22"/>
    <p:sldId id="302" r:id="rId23"/>
    <p:sldId id="301" r:id="rId24"/>
    <p:sldId id="266" r:id="rId25"/>
    <p:sldId id="273" r:id="rId26"/>
    <p:sldId id="267" r:id="rId27"/>
    <p:sldId id="277" r:id="rId28"/>
    <p:sldId id="293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8F41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 varScale="1">
        <p:scale>
          <a:sx n="74" d="100"/>
          <a:sy n="74" d="100"/>
        </p:scale>
        <p:origin x="116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4648BE-295C-4C1D-9988-C264E441D798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9E82D82-D383-450A-AF36-263ECF16B8A5}">
      <dgm:prSet phldrT="[Text]" custT="1"/>
      <dgm:spPr/>
      <dgm:t>
        <a:bodyPr/>
        <a:lstStyle/>
        <a:p>
          <a:r>
            <a:rPr lang="en-US" sz="2000" dirty="0" smtClean="0"/>
            <a:t>Generate bits </a:t>
          </a:r>
          <a:endParaRPr lang="en-US" sz="2000" dirty="0"/>
        </a:p>
      </dgm:t>
    </dgm:pt>
    <dgm:pt modelId="{16B9B9AF-7AFC-4E12-AEF7-E16E2A127C4B}" type="parTrans" cxnId="{731A9777-1433-4E76-8D6E-68AEE6E88387}">
      <dgm:prSet/>
      <dgm:spPr/>
      <dgm:t>
        <a:bodyPr/>
        <a:lstStyle/>
        <a:p>
          <a:endParaRPr lang="en-US"/>
        </a:p>
      </dgm:t>
    </dgm:pt>
    <dgm:pt modelId="{36CDA20C-B60D-40A0-9D79-9F14CEB8D880}" type="sibTrans" cxnId="{731A9777-1433-4E76-8D6E-68AEE6E88387}">
      <dgm:prSet custT="1"/>
      <dgm:spPr/>
      <dgm:t>
        <a:bodyPr/>
        <a:lstStyle/>
        <a:p>
          <a:endParaRPr lang="en-US" sz="1800"/>
        </a:p>
      </dgm:t>
    </dgm:pt>
    <dgm:pt modelId="{AA37169A-3E41-4967-836F-71DE6C1DFDD2}">
      <dgm:prSet phldrT="[Text]" custT="1"/>
      <dgm:spPr/>
      <dgm:t>
        <a:bodyPr/>
        <a:lstStyle/>
        <a:p>
          <a:r>
            <a:rPr lang="en-US" sz="2000" dirty="0" smtClean="0"/>
            <a:t>Convolutional Coding </a:t>
          </a:r>
          <a:endParaRPr lang="en-US" sz="2000" dirty="0"/>
        </a:p>
      </dgm:t>
    </dgm:pt>
    <dgm:pt modelId="{29B6CA42-8C11-4A00-9140-054390324DBF}" type="parTrans" cxnId="{884F6FF2-C151-4C61-BBC2-E4BF35FDB2E5}">
      <dgm:prSet/>
      <dgm:spPr/>
      <dgm:t>
        <a:bodyPr/>
        <a:lstStyle/>
        <a:p>
          <a:endParaRPr lang="en-US"/>
        </a:p>
      </dgm:t>
    </dgm:pt>
    <dgm:pt modelId="{4D59378C-684B-4140-8AAA-41E9E7245C30}" type="sibTrans" cxnId="{884F6FF2-C151-4C61-BBC2-E4BF35FDB2E5}">
      <dgm:prSet custT="1"/>
      <dgm:spPr/>
      <dgm:t>
        <a:bodyPr/>
        <a:lstStyle/>
        <a:p>
          <a:endParaRPr lang="en-US" sz="1800"/>
        </a:p>
      </dgm:t>
    </dgm:pt>
    <dgm:pt modelId="{9B39DD85-B9E3-4482-B246-21DDA07C9670}">
      <dgm:prSet phldrT="[Text]" custT="1"/>
      <dgm:spPr/>
      <dgm:t>
        <a:bodyPr/>
        <a:lstStyle/>
        <a:p>
          <a:r>
            <a:rPr lang="en-US" sz="2000" dirty="0" smtClean="0"/>
            <a:t>BPSK modulation</a:t>
          </a:r>
          <a:endParaRPr lang="en-US" sz="2000" dirty="0"/>
        </a:p>
      </dgm:t>
    </dgm:pt>
    <dgm:pt modelId="{680BF749-3356-49F7-AC76-44CC849F408F}" type="parTrans" cxnId="{6A982715-89E2-422D-B1AF-7091458AE083}">
      <dgm:prSet/>
      <dgm:spPr/>
      <dgm:t>
        <a:bodyPr/>
        <a:lstStyle/>
        <a:p>
          <a:endParaRPr lang="en-US"/>
        </a:p>
      </dgm:t>
    </dgm:pt>
    <dgm:pt modelId="{6ABB8CCA-9B9D-47A2-A463-16AE9837B334}" type="sibTrans" cxnId="{6A982715-89E2-422D-B1AF-7091458AE083}">
      <dgm:prSet custT="1"/>
      <dgm:spPr/>
      <dgm:t>
        <a:bodyPr/>
        <a:lstStyle/>
        <a:p>
          <a:endParaRPr lang="en-US" sz="1800"/>
        </a:p>
      </dgm:t>
    </dgm:pt>
    <dgm:pt modelId="{9163C6FE-25AA-4A8E-AA88-F2F8AA170165}">
      <dgm:prSet phldrT="[Text]" custT="1"/>
      <dgm:spPr/>
      <dgm:t>
        <a:bodyPr/>
        <a:lstStyle/>
        <a:p>
          <a:r>
            <a:rPr lang="en-US" sz="2000" dirty="0" smtClean="0"/>
            <a:t>Channel </a:t>
          </a:r>
          <a:endParaRPr lang="en-US" sz="2000" dirty="0"/>
        </a:p>
      </dgm:t>
    </dgm:pt>
    <dgm:pt modelId="{DA11B019-49F7-4AFC-B210-7A2B1D1A23D0}" type="parTrans" cxnId="{20A9CC1E-4E97-48EB-A2F3-318ADD7C683F}">
      <dgm:prSet/>
      <dgm:spPr/>
      <dgm:t>
        <a:bodyPr/>
        <a:lstStyle/>
        <a:p>
          <a:endParaRPr lang="en-US"/>
        </a:p>
      </dgm:t>
    </dgm:pt>
    <dgm:pt modelId="{FFE00D17-6AFD-4C57-BC39-5ED63110CEEA}" type="sibTrans" cxnId="{20A9CC1E-4E97-48EB-A2F3-318ADD7C683F}">
      <dgm:prSet custT="1"/>
      <dgm:spPr/>
      <dgm:t>
        <a:bodyPr/>
        <a:lstStyle/>
        <a:p>
          <a:endParaRPr lang="en-US" sz="1800"/>
        </a:p>
      </dgm:t>
    </dgm:pt>
    <dgm:pt modelId="{80FFF42D-7763-4320-8E23-33C85D789E55}">
      <dgm:prSet phldrT="[Text]" custT="1"/>
      <dgm:spPr/>
      <dgm:t>
        <a:bodyPr/>
        <a:lstStyle/>
        <a:p>
          <a:r>
            <a:rPr lang="en-US" sz="2000" dirty="0" smtClean="0"/>
            <a:t>Demodulation</a:t>
          </a:r>
          <a:endParaRPr lang="en-US" sz="2000" dirty="0"/>
        </a:p>
      </dgm:t>
    </dgm:pt>
    <dgm:pt modelId="{A406EFE8-8EC1-4114-BBC1-6DB76F0EB569}" type="parTrans" cxnId="{F267ACEB-E44D-4A28-B80C-61A8791B03C1}">
      <dgm:prSet/>
      <dgm:spPr/>
      <dgm:t>
        <a:bodyPr/>
        <a:lstStyle/>
        <a:p>
          <a:endParaRPr lang="en-US"/>
        </a:p>
      </dgm:t>
    </dgm:pt>
    <dgm:pt modelId="{C901EBFC-873A-48D6-864F-041C69932C3E}" type="sibTrans" cxnId="{F267ACEB-E44D-4A28-B80C-61A8791B03C1}">
      <dgm:prSet/>
      <dgm:spPr/>
      <dgm:t>
        <a:bodyPr/>
        <a:lstStyle/>
        <a:p>
          <a:endParaRPr lang="en-US"/>
        </a:p>
      </dgm:t>
    </dgm:pt>
    <dgm:pt modelId="{3F4BF4E3-62BA-44C5-865C-B8E07D826077}">
      <dgm:prSet phldrT="[Text]" custT="1"/>
      <dgm:spPr/>
      <dgm:t>
        <a:bodyPr/>
        <a:lstStyle/>
        <a:p>
          <a:r>
            <a:rPr lang="en-US" sz="2000" dirty="0" smtClean="0"/>
            <a:t>Decoding</a:t>
          </a:r>
          <a:endParaRPr lang="en-US" sz="2000" dirty="0"/>
        </a:p>
      </dgm:t>
    </dgm:pt>
    <dgm:pt modelId="{800BDBC7-8DAB-4CF6-B7D7-55507A7DC251}" type="parTrans" cxnId="{FDBD50AB-7C80-4B78-A168-5260AC739D46}">
      <dgm:prSet/>
      <dgm:spPr/>
      <dgm:t>
        <a:bodyPr/>
        <a:lstStyle/>
        <a:p>
          <a:endParaRPr lang="en-US"/>
        </a:p>
      </dgm:t>
    </dgm:pt>
    <dgm:pt modelId="{F9A1F594-F3F9-44FF-BB63-C743F6C5C063}" type="sibTrans" cxnId="{FDBD50AB-7C80-4B78-A168-5260AC739D46}">
      <dgm:prSet/>
      <dgm:spPr/>
      <dgm:t>
        <a:bodyPr/>
        <a:lstStyle/>
        <a:p>
          <a:endParaRPr lang="en-US"/>
        </a:p>
      </dgm:t>
    </dgm:pt>
    <dgm:pt modelId="{D93F4CA1-C987-43BE-9709-C11936E873DD}">
      <dgm:prSet phldrT="[Text]" custT="1"/>
      <dgm:spPr/>
      <dgm:t>
        <a:bodyPr/>
        <a:lstStyle/>
        <a:p>
          <a:r>
            <a:rPr lang="en-US" sz="2000" dirty="0" smtClean="0"/>
            <a:t>BER Calculations</a:t>
          </a:r>
          <a:endParaRPr lang="en-US" sz="2000" dirty="0"/>
        </a:p>
      </dgm:t>
    </dgm:pt>
    <dgm:pt modelId="{FA4E0F65-5D35-407F-96B2-C56FDA2E3AC3}" type="parTrans" cxnId="{CE88BC86-D71C-4ADE-8806-E603E30D0D94}">
      <dgm:prSet/>
      <dgm:spPr/>
      <dgm:t>
        <a:bodyPr/>
        <a:lstStyle/>
        <a:p>
          <a:endParaRPr lang="en-US"/>
        </a:p>
      </dgm:t>
    </dgm:pt>
    <dgm:pt modelId="{611FA4A5-CEF0-455A-8EBC-0F6B1EF9E957}" type="sibTrans" cxnId="{CE88BC86-D71C-4ADE-8806-E603E30D0D94}">
      <dgm:prSet/>
      <dgm:spPr/>
      <dgm:t>
        <a:bodyPr/>
        <a:lstStyle/>
        <a:p>
          <a:endParaRPr lang="en-US"/>
        </a:p>
      </dgm:t>
    </dgm:pt>
    <dgm:pt modelId="{4FDB0F3E-D155-43FC-A9F6-CAE8D66138BD}" type="pres">
      <dgm:prSet presAssocID="{1C4648BE-295C-4C1D-9988-C264E441D79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4368400-2894-4E70-B72E-F04D218571BA}" type="pres">
      <dgm:prSet presAssocID="{09E82D82-D383-450A-AF36-263ECF16B8A5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B8D77F-DB23-4A88-A416-3E7C6AA40347}" type="pres">
      <dgm:prSet presAssocID="{36CDA20C-B60D-40A0-9D79-9F14CEB8D880}" presName="sibTrans" presStyleLbl="sibTrans2D1" presStyleIdx="0" presStyleCnt="6"/>
      <dgm:spPr/>
      <dgm:t>
        <a:bodyPr/>
        <a:lstStyle/>
        <a:p>
          <a:endParaRPr lang="en-US"/>
        </a:p>
      </dgm:t>
    </dgm:pt>
    <dgm:pt modelId="{F5455694-6184-4171-BD96-C3A4A6FC6CD8}" type="pres">
      <dgm:prSet presAssocID="{36CDA20C-B60D-40A0-9D79-9F14CEB8D880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816E534C-EDD9-417F-9A59-0A626E58F903}" type="pres">
      <dgm:prSet presAssocID="{AA37169A-3E41-4967-836F-71DE6C1DFDD2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9A8344-4BEB-4EF2-8AAD-B58C82A115DC}" type="pres">
      <dgm:prSet presAssocID="{4D59378C-684B-4140-8AAA-41E9E7245C30}" presName="sibTrans" presStyleLbl="sibTrans2D1" presStyleIdx="1" presStyleCnt="6"/>
      <dgm:spPr/>
      <dgm:t>
        <a:bodyPr/>
        <a:lstStyle/>
        <a:p>
          <a:endParaRPr lang="en-US"/>
        </a:p>
      </dgm:t>
    </dgm:pt>
    <dgm:pt modelId="{3E3C7964-19BB-4440-BEAD-25310E12FE96}" type="pres">
      <dgm:prSet presAssocID="{4D59378C-684B-4140-8AAA-41E9E7245C30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ACDD9042-98AD-4510-B95A-6ACB6EA3C1EC}" type="pres">
      <dgm:prSet presAssocID="{9B39DD85-B9E3-4482-B246-21DDA07C9670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0EA6AE-3DED-4E86-BFC7-0C44A29930BE}" type="pres">
      <dgm:prSet presAssocID="{6ABB8CCA-9B9D-47A2-A463-16AE9837B334}" presName="sibTrans" presStyleLbl="sibTrans2D1" presStyleIdx="2" presStyleCnt="6"/>
      <dgm:spPr/>
      <dgm:t>
        <a:bodyPr/>
        <a:lstStyle/>
        <a:p>
          <a:endParaRPr lang="en-US"/>
        </a:p>
      </dgm:t>
    </dgm:pt>
    <dgm:pt modelId="{88C55254-5988-440A-B333-D9CB7CF23856}" type="pres">
      <dgm:prSet presAssocID="{6ABB8CCA-9B9D-47A2-A463-16AE9837B334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F907673B-0A53-4A2F-B8FB-4100F4DA9791}" type="pres">
      <dgm:prSet presAssocID="{9163C6FE-25AA-4A8E-AA88-F2F8AA170165}" presName="node" presStyleLbl="node1" presStyleIdx="3" presStyleCnt="7" custLinFactNeighborX="229" custLinFactNeighborY="622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781EA7-59EE-4311-B763-5F83E5F356C9}" type="pres">
      <dgm:prSet presAssocID="{FFE00D17-6AFD-4C57-BC39-5ED63110CEEA}" presName="sibTrans" presStyleLbl="sibTrans2D1" presStyleIdx="3" presStyleCnt="6"/>
      <dgm:spPr/>
      <dgm:t>
        <a:bodyPr/>
        <a:lstStyle/>
        <a:p>
          <a:endParaRPr lang="en-US"/>
        </a:p>
      </dgm:t>
    </dgm:pt>
    <dgm:pt modelId="{1075226C-2628-4E85-8085-35FA35B2B482}" type="pres">
      <dgm:prSet presAssocID="{FFE00D17-6AFD-4C57-BC39-5ED63110CEEA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C1D368D7-96E0-4A19-A25F-5564B450F171}" type="pres">
      <dgm:prSet presAssocID="{80FFF42D-7763-4320-8E23-33C85D789E55}" presName="node" presStyleLbl="node1" presStyleIdx="4" presStyleCnt="7" custLinFactX="-43310" custLinFactNeighborX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6BCC88-3965-42F7-9D28-D48382A87F9E}" type="pres">
      <dgm:prSet presAssocID="{C901EBFC-873A-48D6-864F-041C69932C3E}" presName="sibTrans" presStyleLbl="sibTrans2D1" presStyleIdx="4" presStyleCnt="6"/>
      <dgm:spPr/>
      <dgm:t>
        <a:bodyPr/>
        <a:lstStyle/>
        <a:p>
          <a:endParaRPr lang="en-US"/>
        </a:p>
      </dgm:t>
    </dgm:pt>
    <dgm:pt modelId="{6261E33E-47A4-4A7B-8ED1-2C11CAEFDA71}" type="pres">
      <dgm:prSet presAssocID="{C901EBFC-873A-48D6-864F-041C69932C3E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CB333A1F-8A9A-4F2B-8469-2528E7FC4746}" type="pres">
      <dgm:prSet presAssocID="{3F4BF4E3-62BA-44C5-865C-B8E07D826077}" presName="node" presStyleLbl="node1" presStyleIdx="5" presStyleCnt="7" custLinFactX="-43310" custLinFactNeighborX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FD1DF8-8B3A-4285-97C8-0A6B8095A93D}" type="pres">
      <dgm:prSet presAssocID="{F9A1F594-F3F9-44FF-BB63-C743F6C5C063}" presName="sibTrans" presStyleLbl="sibTrans2D1" presStyleIdx="5" presStyleCnt="6"/>
      <dgm:spPr/>
      <dgm:t>
        <a:bodyPr/>
        <a:lstStyle/>
        <a:p>
          <a:endParaRPr lang="en-US"/>
        </a:p>
      </dgm:t>
    </dgm:pt>
    <dgm:pt modelId="{8D9DADF6-090D-4F27-98C7-4DD549C4CA46}" type="pres">
      <dgm:prSet presAssocID="{F9A1F594-F3F9-44FF-BB63-C743F6C5C063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62B053A0-477C-4B23-9A5C-CA79392B1E6D}" type="pres">
      <dgm:prSet presAssocID="{D93F4CA1-C987-43BE-9709-C11936E873DD}" presName="node" presStyleLbl="node1" presStyleIdx="6" presStyleCnt="7" custLinFactX="-41172" custLinFactNeighborX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89FA830-76F4-4378-9C00-F1FBA4B6B0D0}" type="presOf" srcId="{9163C6FE-25AA-4A8E-AA88-F2F8AA170165}" destId="{F907673B-0A53-4A2F-B8FB-4100F4DA9791}" srcOrd="0" destOrd="0" presId="urn:microsoft.com/office/officeart/2005/8/layout/process5"/>
    <dgm:cxn modelId="{CC05470D-481A-4C4B-8969-F436EDEE878A}" type="presOf" srcId="{D93F4CA1-C987-43BE-9709-C11936E873DD}" destId="{62B053A0-477C-4B23-9A5C-CA79392B1E6D}" srcOrd="0" destOrd="0" presId="urn:microsoft.com/office/officeart/2005/8/layout/process5"/>
    <dgm:cxn modelId="{884F6FF2-C151-4C61-BBC2-E4BF35FDB2E5}" srcId="{1C4648BE-295C-4C1D-9988-C264E441D798}" destId="{AA37169A-3E41-4967-836F-71DE6C1DFDD2}" srcOrd="1" destOrd="0" parTransId="{29B6CA42-8C11-4A00-9140-054390324DBF}" sibTransId="{4D59378C-684B-4140-8AAA-41E9E7245C30}"/>
    <dgm:cxn modelId="{5E1C9EF5-1417-4761-B63A-D0D86A6E65CC}" type="presOf" srcId="{AA37169A-3E41-4967-836F-71DE6C1DFDD2}" destId="{816E534C-EDD9-417F-9A59-0A626E58F903}" srcOrd="0" destOrd="0" presId="urn:microsoft.com/office/officeart/2005/8/layout/process5"/>
    <dgm:cxn modelId="{5CC54E63-47E5-47F1-A53B-0DB5FF35E0D6}" type="presOf" srcId="{C901EBFC-873A-48D6-864F-041C69932C3E}" destId="{6261E33E-47A4-4A7B-8ED1-2C11CAEFDA71}" srcOrd="1" destOrd="0" presId="urn:microsoft.com/office/officeart/2005/8/layout/process5"/>
    <dgm:cxn modelId="{EAA3BCE6-BEAB-4DCE-8B9A-DF99BC3E17CF}" type="presOf" srcId="{36CDA20C-B60D-40A0-9D79-9F14CEB8D880}" destId="{F5455694-6184-4171-BD96-C3A4A6FC6CD8}" srcOrd="1" destOrd="0" presId="urn:microsoft.com/office/officeart/2005/8/layout/process5"/>
    <dgm:cxn modelId="{731A9777-1433-4E76-8D6E-68AEE6E88387}" srcId="{1C4648BE-295C-4C1D-9988-C264E441D798}" destId="{09E82D82-D383-450A-AF36-263ECF16B8A5}" srcOrd="0" destOrd="0" parTransId="{16B9B9AF-7AFC-4E12-AEF7-E16E2A127C4B}" sibTransId="{36CDA20C-B60D-40A0-9D79-9F14CEB8D880}"/>
    <dgm:cxn modelId="{57DA7A8F-4992-4C67-A112-4CB9CD7D14C3}" type="presOf" srcId="{80FFF42D-7763-4320-8E23-33C85D789E55}" destId="{C1D368D7-96E0-4A19-A25F-5564B450F171}" srcOrd="0" destOrd="0" presId="urn:microsoft.com/office/officeart/2005/8/layout/process5"/>
    <dgm:cxn modelId="{343874E0-1EF1-496C-9EB4-2CFE512B93F5}" type="presOf" srcId="{4D59378C-684B-4140-8AAA-41E9E7245C30}" destId="{3E3C7964-19BB-4440-BEAD-25310E12FE96}" srcOrd="1" destOrd="0" presId="urn:microsoft.com/office/officeart/2005/8/layout/process5"/>
    <dgm:cxn modelId="{20A9CC1E-4E97-48EB-A2F3-318ADD7C683F}" srcId="{1C4648BE-295C-4C1D-9988-C264E441D798}" destId="{9163C6FE-25AA-4A8E-AA88-F2F8AA170165}" srcOrd="3" destOrd="0" parTransId="{DA11B019-49F7-4AFC-B210-7A2B1D1A23D0}" sibTransId="{FFE00D17-6AFD-4C57-BC39-5ED63110CEEA}"/>
    <dgm:cxn modelId="{EB514289-59F2-477C-9442-639F083A1FF1}" type="presOf" srcId="{9B39DD85-B9E3-4482-B246-21DDA07C9670}" destId="{ACDD9042-98AD-4510-B95A-6ACB6EA3C1EC}" srcOrd="0" destOrd="0" presId="urn:microsoft.com/office/officeart/2005/8/layout/process5"/>
    <dgm:cxn modelId="{19BB4A0C-0255-48F5-B395-90CCB2E04842}" type="presOf" srcId="{FFE00D17-6AFD-4C57-BC39-5ED63110CEEA}" destId="{1075226C-2628-4E85-8085-35FA35B2B482}" srcOrd="1" destOrd="0" presId="urn:microsoft.com/office/officeart/2005/8/layout/process5"/>
    <dgm:cxn modelId="{4EBE11A4-6850-49DF-8B24-75923645E8CE}" type="presOf" srcId="{FFE00D17-6AFD-4C57-BC39-5ED63110CEEA}" destId="{73781EA7-59EE-4311-B763-5F83E5F356C9}" srcOrd="0" destOrd="0" presId="urn:microsoft.com/office/officeart/2005/8/layout/process5"/>
    <dgm:cxn modelId="{D5390426-65DD-47AB-8A3E-42B44A3F76E0}" type="presOf" srcId="{6ABB8CCA-9B9D-47A2-A463-16AE9837B334}" destId="{640EA6AE-3DED-4E86-BFC7-0C44A29930BE}" srcOrd="0" destOrd="0" presId="urn:microsoft.com/office/officeart/2005/8/layout/process5"/>
    <dgm:cxn modelId="{8064760B-46F7-43B1-86CE-849CB2E305D7}" type="presOf" srcId="{36CDA20C-B60D-40A0-9D79-9F14CEB8D880}" destId="{0EB8D77F-DB23-4A88-A416-3E7C6AA40347}" srcOrd="0" destOrd="0" presId="urn:microsoft.com/office/officeart/2005/8/layout/process5"/>
    <dgm:cxn modelId="{AA2F974F-CD21-4C5E-829A-27736A8AE7B0}" type="presOf" srcId="{C901EBFC-873A-48D6-864F-041C69932C3E}" destId="{6E6BCC88-3965-42F7-9D28-D48382A87F9E}" srcOrd="0" destOrd="0" presId="urn:microsoft.com/office/officeart/2005/8/layout/process5"/>
    <dgm:cxn modelId="{3A0BA5BC-B6ED-405B-9BD5-ED669376B025}" type="presOf" srcId="{6ABB8CCA-9B9D-47A2-A463-16AE9837B334}" destId="{88C55254-5988-440A-B333-D9CB7CF23856}" srcOrd="1" destOrd="0" presId="urn:microsoft.com/office/officeart/2005/8/layout/process5"/>
    <dgm:cxn modelId="{77910F94-FF8C-4F1A-BE88-8930E4B9C800}" type="presOf" srcId="{F9A1F594-F3F9-44FF-BB63-C743F6C5C063}" destId="{05FD1DF8-8B3A-4285-97C8-0A6B8095A93D}" srcOrd="0" destOrd="0" presId="urn:microsoft.com/office/officeart/2005/8/layout/process5"/>
    <dgm:cxn modelId="{F267ACEB-E44D-4A28-B80C-61A8791B03C1}" srcId="{1C4648BE-295C-4C1D-9988-C264E441D798}" destId="{80FFF42D-7763-4320-8E23-33C85D789E55}" srcOrd="4" destOrd="0" parTransId="{A406EFE8-8EC1-4114-BBC1-6DB76F0EB569}" sibTransId="{C901EBFC-873A-48D6-864F-041C69932C3E}"/>
    <dgm:cxn modelId="{FDBD50AB-7C80-4B78-A168-5260AC739D46}" srcId="{1C4648BE-295C-4C1D-9988-C264E441D798}" destId="{3F4BF4E3-62BA-44C5-865C-B8E07D826077}" srcOrd="5" destOrd="0" parTransId="{800BDBC7-8DAB-4CF6-B7D7-55507A7DC251}" sibTransId="{F9A1F594-F3F9-44FF-BB63-C743F6C5C063}"/>
    <dgm:cxn modelId="{0FBACDA1-9F8D-4E78-AD17-BF0A24F4998D}" type="presOf" srcId="{1C4648BE-295C-4C1D-9988-C264E441D798}" destId="{4FDB0F3E-D155-43FC-A9F6-CAE8D66138BD}" srcOrd="0" destOrd="0" presId="urn:microsoft.com/office/officeart/2005/8/layout/process5"/>
    <dgm:cxn modelId="{A43DEF60-9FB8-4B3B-84CE-E5729C8585C3}" type="presOf" srcId="{3F4BF4E3-62BA-44C5-865C-B8E07D826077}" destId="{CB333A1F-8A9A-4F2B-8469-2528E7FC4746}" srcOrd="0" destOrd="0" presId="urn:microsoft.com/office/officeart/2005/8/layout/process5"/>
    <dgm:cxn modelId="{BB0793B9-66D5-434F-99EE-D263B0851763}" type="presOf" srcId="{4D59378C-684B-4140-8AAA-41E9E7245C30}" destId="{8C9A8344-4BEB-4EF2-8AAD-B58C82A115DC}" srcOrd="0" destOrd="0" presId="urn:microsoft.com/office/officeart/2005/8/layout/process5"/>
    <dgm:cxn modelId="{8E501B8E-97C1-4F67-B8D8-2D840EB89383}" type="presOf" srcId="{09E82D82-D383-450A-AF36-263ECF16B8A5}" destId="{64368400-2894-4E70-B72E-F04D218571BA}" srcOrd="0" destOrd="0" presId="urn:microsoft.com/office/officeart/2005/8/layout/process5"/>
    <dgm:cxn modelId="{D624E45D-430D-4EC9-BA69-DFB36EDE7F40}" type="presOf" srcId="{F9A1F594-F3F9-44FF-BB63-C743F6C5C063}" destId="{8D9DADF6-090D-4F27-98C7-4DD549C4CA46}" srcOrd="1" destOrd="0" presId="urn:microsoft.com/office/officeart/2005/8/layout/process5"/>
    <dgm:cxn modelId="{CE88BC86-D71C-4ADE-8806-E603E30D0D94}" srcId="{1C4648BE-295C-4C1D-9988-C264E441D798}" destId="{D93F4CA1-C987-43BE-9709-C11936E873DD}" srcOrd="6" destOrd="0" parTransId="{FA4E0F65-5D35-407F-96B2-C56FDA2E3AC3}" sibTransId="{611FA4A5-CEF0-455A-8EBC-0F6B1EF9E957}"/>
    <dgm:cxn modelId="{6A982715-89E2-422D-B1AF-7091458AE083}" srcId="{1C4648BE-295C-4C1D-9988-C264E441D798}" destId="{9B39DD85-B9E3-4482-B246-21DDA07C9670}" srcOrd="2" destOrd="0" parTransId="{680BF749-3356-49F7-AC76-44CC849F408F}" sibTransId="{6ABB8CCA-9B9D-47A2-A463-16AE9837B334}"/>
    <dgm:cxn modelId="{3971333B-2AA7-4FEC-83DB-E8142E68A0E8}" type="presParOf" srcId="{4FDB0F3E-D155-43FC-A9F6-CAE8D66138BD}" destId="{64368400-2894-4E70-B72E-F04D218571BA}" srcOrd="0" destOrd="0" presId="urn:microsoft.com/office/officeart/2005/8/layout/process5"/>
    <dgm:cxn modelId="{AAAEC6D5-E958-4554-84FD-D776AD7F890A}" type="presParOf" srcId="{4FDB0F3E-D155-43FC-A9F6-CAE8D66138BD}" destId="{0EB8D77F-DB23-4A88-A416-3E7C6AA40347}" srcOrd="1" destOrd="0" presId="urn:microsoft.com/office/officeart/2005/8/layout/process5"/>
    <dgm:cxn modelId="{540345EE-30BF-4089-A6A2-2E28076E264D}" type="presParOf" srcId="{0EB8D77F-DB23-4A88-A416-3E7C6AA40347}" destId="{F5455694-6184-4171-BD96-C3A4A6FC6CD8}" srcOrd="0" destOrd="0" presId="urn:microsoft.com/office/officeart/2005/8/layout/process5"/>
    <dgm:cxn modelId="{A60E6622-0602-4C2F-81D4-1BCC9C64873C}" type="presParOf" srcId="{4FDB0F3E-D155-43FC-A9F6-CAE8D66138BD}" destId="{816E534C-EDD9-417F-9A59-0A626E58F903}" srcOrd="2" destOrd="0" presId="urn:microsoft.com/office/officeart/2005/8/layout/process5"/>
    <dgm:cxn modelId="{C88E03DC-52F7-4C9E-9EDA-5E07E27194DA}" type="presParOf" srcId="{4FDB0F3E-D155-43FC-A9F6-CAE8D66138BD}" destId="{8C9A8344-4BEB-4EF2-8AAD-B58C82A115DC}" srcOrd="3" destOrd="0" presId="urn:microsoft.com/office/officeart/2005/8/layout/process5"/>
    <dgm:cxn modelId="{6206FEF1-213A-4C2C-A0E1-EADD81080AB9}" type="presParOf" srcId="{8C9A8344-4BEB-4EF2-8AAD-B58C82A115DC}" destId="{3E3C7964-19BB-4440-BEAD-25310E12FE96}" srcOrd="0" destOrd="0" presId="urn:microsoft.com/office/officeart/2005/8/layout/process5"/>
    <dgm:cxn modelId="{8F8C1206-FCEE-44D2-861C-7A81CE9F089C}" type="presParOf" srcId="{4FDB0F3E-D155-43FC-A9F6-CAE8D66138BD}" destId="{ACDD9042-98AD-4510-B95A-6ACB6EA3C1EC}" srcOrd="4" destOrd="0" presId="urn:microsoft.com/office/officeart/2005/8/layout/process5"/>
    <dgm:cxn modelId="{7A212DA9-60E6-4662-8E5A-F2E624AE634E}" type="presParOf" srcId="{4FDB0F3E-D155-43FC-A9F6-CAE8D66138BD}" destId="{640EA6AE-3DED-4E86-BFC7-0C44A29930BE}" srcOrd="5" destOrd="0" presId="urn:microsoft.com/office/officeart/2005/8/layout/process5"/>
    <dgm:cxn modelId="{9D4101E7-D729-4E2D-89BE-7462CEB2A797}" type="presParOf" srcId="{640EA6AE-3DED-4E86-BFC7-0C44A29930BE}" destId="{88C55254-5988-440A-B333-D9CB7CF23856}" srcOrd="0" destOrd="0" presId="urn:microsoft.com/office/officeart/2005/8/layout/process5"/>
    <dgm:cxn modelId="{4B5FB598-325F-4A1D-9E8C-DB5CE003ED42}" type="presParOf" srcId="{4FDB0F3E-D155-43FC-A9F6-CAE8D66138BD}" destId="{F907673B-0A53-4A2F-B8FB-4100F4DA9791}" srcOrd="6" destOrd="0" presId="urn:microsoft.com/office/officeart/2005/8/layout/process5"/>
    <dgm:cxn modelId="{4EB35A5C-3E58-45B4-A616-F93FCC5DB482}" type="presParOf" srcId="{4FDB0F3E-D155-43FC-A9F6-CAE8D66138BD}" destId="{73781EA7-59EE-4311-B763-5F83E5F356C9}" srcOrd="7" destOrd="0" presId="urn:microsoft.com/office/officeart/2005/8/layout/process5"/>
    <dgm:cxn modelId="{8865CD19-4FB1-4484-91FE-5D038AC5028F}" type="presParOf" srcId="{73781EA7-59EE-4311-B763-5F83E5F356C9}" destId="{1075226C-2628-4E85-8085-35FA35B2B482}" srcOrd="0" destOrd="0" presId="urn:microsoft.com/office/officeart/2005/8/layout/process5"/>
    <dgm:cxn modelId="{69F484BA-F9C5-4561-89F0-8C2F98590677}" type="presParOf" srcId="{4FDB0F3E-D155-43FC-A9F6-CAE8D66138BD}" destId="{C1D368D7-96E0-4A19-A25F-5564B450F171}" srcOrd="8" destOrd="0" presId="urn:microsoft.com/office/officeart/2005/8/layout/process5"/>
    <dgm:cxn modelId="{26A87CDD-0778-4B27-9DDC-0CA7B7DEBBC4}" type="presParOf" srcId="{4FDB0F3E-D155-43FC-A9F6-CAE8D66138BD}" destId="{6E6BCC88-3965-42F7-9D28-D48382A87F9E}" srcOrd="9" destOrd="0" presId="urn:microsoft.com/office/officeart/2005/8/layout/process5"/>
    <dgm:cxn modelId="{E2B8D14A-F949-4E54-A20C-8366DDEDAB91}" type="presParOf" srcId="{6E6BCC88-3965-42F7-9D28-D48382A87F9E}" destId="{6261E33E-47A4-4A7B-8ED1-2C11CAEFDA71}" srcOrd="0" destOrd="0" presId="urn:microsoft.com/office/officeart/2005/8/layout/process5"/>
    <dgm:cxn modelId="{E28F2379-BDEB-48A6-AAC2-B7CF9C8756D4}" type="presParOf" srcId="{4FDB0F3E-D155-43FC-A9F6-CAE8D66138BD}" destId="{CB333A1F-8A9A-4F2B-8469-2528E7FC4746}" srcOrd="10" destOrd="0" presId="urn:microsoft.com/office/officeart/2005/8/layout/process5"/>
    <dgm:cxn modelId="{741FFBD3-6D27-4662-83C6-AB0A71E5627E}" type="presParOf" srcId="{4FDB0F3E-D155-43FC-A9F6-CAE8D66138BD}" destId="{05FD1DF8-8B3A-4285-97C8-0A6B8095A93D}" srcOrd="11" destOrd="0" presId="urn:microsoft.com/office/officeart/2005/8/layout/process5"/>
    <dgm:cxn modelId="{C7EF6A8B-5BBC-48CE-83ED-BE1A7605E0EE}" type="presParOf" srcId="{05FD1DF8-8B3A-4285-97C8-0A6B8095A93D}" destId="{8D9DADF6-090D-4F27-98C7-4DD549C4CA46}" srcOrd="0" destOrd="0" presId="urn:microsoft.com/office/officeart/2005/8/layout/process5"/>
    <dgm:cxn modelId="{591FB532-7649-468E-A517-BBE982AA35EA}" type="presParOf" srcId="{4FDB0F3E-D155-43FC-A9F6-CAE8D66138BD}" destId="{62B053A0-477C-4B23-9A5C-CA79392B1E6D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368400-2894-4E70-B72E-F04D218571BA}">
      <dsp:nvSpPr>
        <dsp:cNvPr id="0" name=""/>
        <dsp:cNvSpPr/>
      </dsp:nvSpPr>
      <dsp:spPr>
        <a:xfrm>
          <a:off x="3465" y="419479"/>
          <a:ext cx="1515340" cy="9092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Generate bits </a:t>
          </a:r>
          <a:endParaRPr lang="en-US" sz="2000" kern="1200" dirty="0"/>
        </a:p>
      </dsp:txBody>
      <dsp:txXfrm>
        <a:off x="30095" y="446109"/>
        <a:ext cx="1462080" cy="855944"/>
      </dsp:txXfrm>
    </dsp:sp>
    <dsp:sp modelId="{0EB8D77F-DB23-4A88-A416-3E7C6AA40347}">
      <dsp:nvSpPr>
        <dsp:cNvPr id="0" name=""/>
        <dsp:cNvSpPr/>
      </dsp:nvSpPr>
      <dsp:spPr>
        <a:xfrm>
          <a:off x="1652155" y="686179"/>
          <a:ext cx="321252" cy="3758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1652155" y="761340"/>
        <a:ext cx="224876" cy="225482"/>
      </dsp:txXfrm>
    </dsp:sp>
    <dsp:sp modelId="{816E534C-EDD9-417F-9A59-0A626E58F903}">
      <dsp:nvSpPr>
        <dsp:cNvPr id="0" name=""/>
        <dsp:cNvSpPr/>
      </dsp:nvSpPr>
      <dsp:spPr>
        <a:xfrm>
          <a:off x="2124941" y="419479"/>
          <a:ext cx="1515340" cy="9092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Convolutional Coding </a:t>
          </a:r>
          <a:endParaRPr lang="en-US" sz="2000" kern="1200" dirty="0"/>
        </a:p>
      </dsp:txBody>
      <dsp:txXfrm>
        <a:off x="2151571" y="446109"/>
        <a:ext cx="1462080" cy="855944"/>
      </dsp:txXfrm>
    </dsp:sp>
    <dsp:sp modelId="{8C9A8344-4BEB-4EF2-8AAD-B58C82A115DC}">
      <dsp:nvSpPr>
        <dsp:cNvPr id="0" name=""/>
        <dsp:cNvSpPr/>
      </dsp:nvSpPr>
      <dsp:spPr>
        <a:xfrm>
          <a:off x="3773631" y="686179"/>
          <a:ext cx="321252" cy="3758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3773631" y="761340"/>
        <a:ext cx="224876" cy="225482"/>
      </dsp:txXfrm>
    </dsp:sp>
    <dsp:sp modelId="{ACDD9042-98AD-4510-B95A-6ACB6EA3C1EC}">
      <dsp:nvSpPr>
        <dsp:cNvPr id="0" name=""/>
        <dsp:cNvSpPr/>
      </dsp:nvSpPr>
      <dsp:spPr>
        <a:xfrm>
          <a:off x="4246418" y="419479"/>
          <a:ext cx="1515340" cy="9092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BPSK modulation</a:t>
          </a:r>
          <a:endParaRPr lang="en-US" sz="2000" kern="1200" dirty="0"/>
        </a:p>
      </dsp:txBody>
      <dsp:txXfrm>
        <a:off x="4273048" y="446109"/>
        <a:ext cx="1462080" cy="855944"/>
      </dsp:txXfrm>
    </dsp:sp>
    <dsp:sp modelId="{640EA6AE-3DED-4E86-BFC7-0C44A29930BE}">
      <dsp:nvSpPr>
        <dsp:cNvPr id="0" name=""/>
        <dsp:cNvSpPr/>
      </dsp:nvSpPr>
      <dsp:spPr>
        <a:xfrm rot="894980">
          <a:off x="5890237" y="966770"/>
          <a:ext cx="334355" cy="3758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5891927" y="1029021"/>
        <a:ext cx="234049" cy="225482"/>
      </dsp:txXfrm>
    </dsp:sp>
    <dsp:sp modelId="{F907673B-0A53-4A2F-B8FB-4100F4DA9791}">
      <dsp:nvSpPr>
        <dsp:cNvPr id="0" name=""/>
        <dsp:cNvSpPr/>
      </dsp:nvSpPr>
      <dsp:spPr>
        <a:xfrm>
          <a:off x="6371359" y="985532"/>
          <a:ext cx="1515340" cy="9092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Channel </a:t>
          </a:r>
          <a:endParaRPr lang="en-US" sz="2000" kern="1200" dirty="0"/>
        </a:p>
      </dsp:txBody>
      <dsp:txXfrm>
        <a:off x="6397989" y="1012162"/>
        <a:ext cx="1462080" cy="855944"/>
      </dsp:txXfrm>
    </dsp:sp>
    <dsp:sp modelId="{73781EA7-59EE-4311-B763-5F83E5F356C9}">
      <dsp:nvSpPr>
        <dsp:cNvPr id="0" name=""/>
        <dsp:cNvSpPr/>
      </dsp:nvSpPr>
      <dsp:spPr>
        <a:xfrm rot="9385314">
          <a:off x="5860614" y="1722556"/>
          <a:ext cx="381523" cy="3758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0800000">
        <a:off x="5968649" y="1775169"/>
        <a:ext cx="268782" cy="225482"/>
      </dsp:txXfrm>
    </dsp:sp>
    <dsp:sp modelId="{C1D368D7-96E0-4A19-A25F-5564B450F171}">
      <dsp:nvSpPr>
        <dsp:cNvPr id="0" name=""/>
        <dsp:cNvSpPr/>
      </dsp:nvSpPr>
      <dsp:spPr>
        <a:xfrm>
          <a:off x="4196260" y="1934820"/>
          <a:ext cx="1515340" cy="9092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Demodulation</a:t>
          </a:r>
          <a:endParaRPr lang="en-US" sz="2000" kern="1200" dirty="0"/>
        </a:p>
      </dsp:txBody>
      <dsp:txXfrm>
        <a:off x="4222890" y="1961450"/>
        <a:ext cx="1462080" cy="855944"/>
      </dsp:txXfrm>
    </dsp:sp>
    <dsp:sp modelId="{6E6BCC88-3965-42F7-9D28-D48382A87F9E}">
      <dsp:nvSpPr>
        <dsp:cNvPr id="0" name=""/>
        <dsp:cNvSpPr/>
      </dsp:nvSpPr>
      <dsp:spPr>
        <a:xfrm rot="10800000">
          <a:off x="3741658" y="2201519"/>
          <a:ext cx="321252" cy="3758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10800000">
        <a:off x="3838034" y="2276680"/>
        <a:ext cx="224876" cy="225482"/>
      </dsp:txXfrm>
    </dsp:sp>
    <dsp:sp modelId="{CB333A1F-8A9A-4F2B-8469-2528E7FC4746}">
      <dsp:nvSpPr>
        <dsp:cNvPr id="0" name=""/>
        <dsp:cNvSpPr/>
      </dsp:nvSpPr>
      <dsp:spPr>
        <a:xfrm>
          <a:off x="2074784" y="1934820"/>
          <a:ext cx="1515340" cy="9092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Decoding</a:t>
          </a:r>
          <a:endParaRPr lang="en-US" sz="2000" kern="1200" dirty="0"/>
        </a:p>
      </dsp:txBody>
      <dsp:txXfrm>
        <a:off x="2101414" y="1961450"/>
        <a:ext cx="1462080" cy="855944"/>
      </dsp:txXfrm>
    </dsp:sp>
    <dsp:sp modelId="{05FD1DF8-8B3A-4285-97C8-0A6B8095A93D}">
      <dsp:nvSpPr>
        <dsp:cNvPr id="0" name=""/>
        <dsp:cNvSpPr/>
      </dsp:nvSpPr>
      <dsp:spPr>
        <a:xfrm rot="10800000">
          <a:off x="1655201" y="2201519"/>
          <a:ext cx="296505" cy="3758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10800000">
        <a:off x="1744152" y="2276680"/>
        <a:ext cx="207554" cy="225482"/>
      </dsp:txXfrm>
    </dsp:sp>
    <dsp:sp modelId="{62B053A0-477C-4B23-9A5C-CA79392B1E6D}">
      <dsp:nvSpPr>
        <dsp:cNvPr id="0" name=""/>
        <dsp:cNvSpPr/>
      </dsp:nvSpPr>
      <dsp:spPr>
        <a:xfrm>
          <a:off x="0" y="1934820"/>
          <a:ext cx="1515340" cy="9092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BER Calculations</a:t>
          </a:r>
          <a:endParaRPr lang="en-US" sz="2000" kern="1200" dirty="0"/>
        </a:p>
      </dsp:txBody>
      <dsp:txXfrm>
        <a:off x="26630" y="1961450"/>
        <a:ext cx="1462080" cy="8559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880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5/14/2014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76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39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5/14/2014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158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619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5/14/2014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586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8959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816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701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5/14/2014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74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108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261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1992" y="668740"/>
            <a:ext cx="8583643" cy="6598693"/>
          </a:xfrm>
        </p:spPr>
        <p:txBody>
          <a:bodyPr>
            <a:normAutofit/>
          </a:bodyPr>
          <a:lstStyle/>
          <a:p>
            <a:r>
              <a:rPr lang="en-US" sz="4000" b="1" dirty="0"/>
              <a:t>Reconfigurable Antenna</a:t>
            </a:r>
            <a:br>
              <a:rPr lang="en-US" sz="4000" b="1" dirty="0"/>
            </a:br>
            <a:r>
              <a:rPr lang="ar-SA" sz="3300" dirty="0"/>
              <a:t/>
            </a:r>
            <a:br>
              <a:rPr lang="ar-SA" sz="3300" dirty="0"/>
            </a:br>
            <a:r>
              <a:rPr lang="ar-SA" sz="2325" dirty="0"/>
              <a:t/>
            </a:r>
            <a:br>
              <a:rPr lang="ar-SA" sz="2325" dirty="0"/>
            </a:br>
            <a:r>
              <a:rPr lang="en-US" sz="2325" dirty="0"/>
              <a:t>by </a:t>
            </a:r>
            <a:br>
              <a:rPr lang="en-US" sz="2325" dirty="0"/>
            </a:br>
            <a:r>
              <a:rPr lang="en-US" sz="2325" dirty="0"/>
              <a:t>Ahmed </a:t>
            </a:r>
            <a:r>
              <a:rPr lang="en-US" sz="2325" dirty="0" err="1"/>
              <a:t>Alawneh</a:t>
            </a:r>
            <a:r>
              <a:rPr lang="en-US" sz="2325" dirty="0"/>
              <a:t>, Mohammed Mansour and </a:t>
            </a:r>
            <a:r>
              <a:rPr lang="en-US" sz="2325" dirty="0" err="1"/>
              <a:t>Alaa</a:t>
            </a:r>
            <a:r>
              <a:rPr lang="en-US" sz="2325" dirty="0"/>
              <a:t> </a:t>
            </a:r>
            <a:r>
              <a:rPr lang="en-US" sz="2325" dirty="0" err="1"/>
              <a:t>Rawajbeh</a:t>
            </a:r>
            <a:r>
              <a:rPr lang="en-US" sz="2325" dirty="0"/>
              <a:t> </a:t>
            </a:r>
            <a:r>
              <a:rPr lang="en-US" sz="3300" dirty="0"/>
              <a:t/>
            </a:r>
            <a:br>
              <a:rPr lang="en-US" sz="3300" dirty="0"/>
            </a:br>
            <a:r>
              <a:rPr lang="en-US" sz="3300" dirty="0"/>
              <a:t/>
            </a:r>
            <a:br>
              <a:rPr lang="en-US" sz="3300" dirty="0"/>
            </a:br>
            <a:r>
              <a:rPr lang="en-US" sz="2325" dirty="0"/>
              <a:t>The supervisor: Dr. </a:t>
            </a:r>
            <a:r>
              <a:rPr lang="en-US" sz="2325" dirty="0" err="1"/>
              <a:t>Allam</a:t>
            </a:r>
            <a:r>
              <a:rPr lang="en-US" sz="2325" dirty="0"/>
              <a:t> </a:t>
            </a:r>
            <a:r>
              <a:rPr lang="en-US" sz="2325" dirty="0" err="1"/>
              <a:t>Mousa</a:t>
            </a:r>
            <a:r>
              <a:rPr lang="en-US" sz="2325" dirty="0"/>
              <a:t>  </a:t>
            </a:r>
            <a:r>
              <a:rPr lang="en-US" sz="2325" dirty="0" smtClean="0"/>
              <a:t/>
            </a:r>
            <a:br>
              <a:rPr lang="en-US" sz="2325" dirty="0" smtClean="0"/>
            </a:br>
            <a:r>
              <a:rPr lang="en-US" sz="2325" dirty="0"/>
              <a:t/>
            </a:r>
            <a:br>
              <a:rPr lang="en-US" sz="2325" dirty="0"/>
            </a:br>
            <a:r>
              <a:rPr lang="en-US" sz="2325" dirty="0"/>
              <a:t> </a:t>
            </a:r>
            <a:r>
              <a:rPr lang="en-US" sz="2325" dirty="0" smtClean="0"/>
              <a:t>2014</a:t>
            </a:r>
            <a:r>
              <a:rPr lang="en-US" sz="2325" dirty="0"/>
              <a:t/>
            </a:r>
            <a:br>
              <a:rPr lang="en-US" sz="2325" dirty="0"/>
            </a:br>
            <a:r>
              <a:rPr lang="en-US" sz="2325" dirty="0"/>
              <a:t/>
            </a:r>
            <a:br>
              <a:rPr lang="en-US" sz="2325" dirty="0"/>
            </a:br>
            <a:r>
              <a:rPr lang="en-US" sz="2325" dirty="0" smtClean="0"/>
              <a:t/>
            </a:r>
            <a:br>
              <a:rPr lang="en-US" sz="2325" dirty="0" smtClean="0"/>
            </a:br>
            <a:r>
              <a:rPr lang="en-US" sz="2325" dirty="0" smtClean="0"/>
              <a:t/>
            </a:r>
            <a:br>
              <a:rPr lang="en-US" sz="2325" dirty="0" smtClean="0"/>
            </a:br>
            <a:r>
              <a:rPr lang="en-US" sz="2325" dirty="0"/>
              <a:t/>
            </a:r>
            <a:br>
              <a:rPr lang="en-US" sz="2325" dirty="0"/>
            </a:br>
            <a:r>
              <a:rPr lang="en-US" sz="2325" dirty="0" smtClean="0"/>
              <a:t/>
            </a:r>
            <a:br>
              <a:rPr lang="en-US" sz="2325" dirty="0" smtClean="0"/>
            </a:br>
            <a:r>
              <a:rPr lang="en-US" sz="2325" dirty="0"/>
              <a:t/>
            </a:r>
            <a:br>
              <a:rPr lang="en-US" sz="2325" dirty="0"/>
            </a:br>
            <a:endParaRPr lang="en-US" sz="2325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3757" y="5322346"/>
            <a:ext cx="1248457" cy="128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82214" y="5504682"/>
            <a:ext cx="5642920" cy="923330"/>
          </a:xfrm>
          <a:prstGeom prst="rect">
            <a:avLst/>
          </a:prstGeom>
          <a:solidFill>
            <a:schemeClr val="bg1"/>
          </a:solidFill>
          <a:ln>
            <a:solidFill>
              <a:srgbClr val="8F4145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An-</a:t>
            </a:r>
            <a:r>
              <a:rPr lang="en-US" dirty="0" err="1" smtClean="0"/>
              <a:t>Najah</a:t>
            </a:r>
            <a:r>
              <a:rPr lang="en-US" dirty="0" smtClean="0"/>
              <a:t> National University </a:t>
            </a:r>
          </a:p>
          <a:p>
            <a:pPr algn="ctr"/>
            <a:r>
              <a:rPr lang="en-US" dirty="0" err="1" smtClean="0"/>
              <a:t>Fuculty</a:t>
            </a:r>
            <a:r>
              <a:rPr lang="en-US" dirty="0" smtClean="0"/>
              <a:t> of Engineering </a:t>
            </a:r>
          </a:p>
          <a:p>
            <a:pPr algn="ctr"/>
            <a:r>
              <a:rPr lang="en-US" dirty="0" smtClean="0"/>
              <a:t>Telecommunication Engineering Department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985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60"/>
    </mc:Choice>
    <mc:Fallback xmlns="">
      <p:transition spd="slow" advTm="236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2631459"/>
            <a:ext cx="4572000" cy="3690257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2825912"/>
              </p:ext>
            </p:extLst>
          </p:nvPr>
        </p:nvGraphicFramePr>
        <p:xfrm>
          <a:off x="5333999" y="947199"/>
          <a:ext cx="3505200" cy="517057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{BC89EF96-8CEA-46FF-86C4-4CE0E7609802}</a:tableStyleId>
              </a:tblPr>
              <a:tblGrid>
                <a:gridCol w="2336080"/>
                <a:gridCol w="1169120"/>
              </a:tblGrid>
              <a:tr h="275368">
                <a:tc>
                  <a:txBody>
                    <a:bodyPr/>
                    <a:lstStyle/>
                    <a:p>
                      <a:pPr marL="777875" marR="6350">
                        <a:lnSpc>
                          <a:spcPct val="150000"/>
                        </a:lnSpc>
                        <a:spcBef>
                          <a:spcPts val="12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</a:t>
                      </a:r>
                      <a:r>
                        <a:rPr lang="en-US" sz="1400" spc="5" dirty="0">
                          <a:effectLst/>
                        </a:rPr>
                        <a:t>a</a:t>
                      </a:r>
                      <a:r>
                        <a:rPr lang="en-US" sz="1400" spc="-10" dirty="0">
                          <a:effectLst/>
                        </a:rPr>
                        <a:t>r</a:t>
                      </a:r>
                      <a:r>
                        <a:rPr lang="en-US" sz="1400" spc="5" dirty="0">
                          <a:effectLst/>
                        </a:rPr>
                        <a:t>a</a:t>
                      </a:r>
                      <a:r>
                        <a:rPr lang="en-US" sz="1400" spc="-20" dirty="0">
                          <a:effectLst/>
                        </a:rPr>
                        <a:t>m</a:t>
                      </a:r>
                      <a:r>
                        <a:rPr lang="en-US" sz="1400" spc="5" dirty="0">
                          <a:effectLst/>
                        </a:rPr>
                        <a:t>e</a:t>
                      </a:r>
                      <a:r>
                        <a:rPr lang="en-US" sz="1400" spc="-5" dirty="0">
                          <a:effectLst/>
                        </a:rPr>
                        <a:t>t</a:t>
                      </a:r>
                      <a:r>
                        <a:rPr lang="en-US" sz="1400" spc="5" dirty="0">
                          <a:effectLst/>
                        </a:rPr>
                        <a:t>e</a:t>
                      </a:r>
                      <a:r>
                        <a:rPr lang="en-US" sz="1400" dirty="0">
                          <a:effectLst/>
                        </a:rPr>
                        <a:t>r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3980" marR="6350">
                        <a:lnSpc>
                          <a:spcPct val="150000"/>
                        </a:lnSpc>
                        <a:spcBef>
                          <a:spcPts val="125"/>
                        </a:spcBef>
                        <a:spcAft>
                          <a:spcPts val="0"/>
                        </a:spcAft>
                      </a:pPr>
                      <a:r>
                        <a:rPr lang="en-US" sz="1400" spc="-5">
                          <a:effectLst/>
                        </a:rPr>
                        <a:t>V</a:t>
                      </a:r>
                      <a:r>
                        <a:rPr lang="en-US" sz="1400" spc="5">
                          <a:effectLst/>
                        </a:rPr>
                        <a:t>al</a:t>
                      </a:r>
                      <a:r>
                        <a:rPr lang="en-US" sz="1400" spc="-5">
                          <a:effectLst/>
                        </a:rPr>
                        <a:t>u</a:t>
                      </a:r>
                      <a:r>
                        <a:rPr lang="en-US" sz="1400" spc="-10">
                          <a:effectLst/>
                        </a:rPr>
                        <a:t>e</a:t>
                      </a:r>
                      <a:r>
                        <a:rPr lang="en-US" sz="1400" spc="5">
                          <a:effectLst/>
                        </a:rPr>
                        <a:t>/</a:t>
                      </a:r>
                      <a:r>
                        <a:rPr lang="en-US" sz="1400" spc="-10">
                          <a:effectLst/>
                        </a:rPr>
                        <a:t>m</a:t>
                      </a:r>
                      <a:r>
                        <a:rPr lang="en-US" sz="1400">
                          <a:effectLst/>
                        </a:rPr>
                        <a:t>m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276701">
                <a:tc>
                  <a:txBody>
                    <a:bodyPr/>
                    <a:lstStyle/>
                    <a:p>
                      <a:pPr marL="69215" marR="635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-15" dirty="0">
                          <a:effectLst/>
                        </a:rPr>
                        <a:t>W</a:t>
                      </a:r>
                      <a:r>
                        <a:rPr lang="en-US" sz="1400" spc="5" dirty="0">
                          <a:effectLst/>
                        </a:rPr>
                        <a:t>idt</a:t>
                      </a:r>
                      <a:r>
                        <a:rPr lang="en-US" sz="1400" dirty="0">
                          <a:effectLst/>
                        </a:rPr>
                        <a:t>h </a:t>
                      </a:r>
                      <a:r>
                        <a:rPr lang="en-US" sz="1400" spc="-5" dirty="0">
                          <a:effectLst/>
                        </a:rPr>
                        <a:t>o</a:t>
                      </a:r>
                      <a:r>
                        <a:rPr lang="en-US" sz="1400" dirty="0">
                          <a:effectLst/>
                        </a:rPr>
                        <a:t>f </a:t>
                      </a:r>
                      <a:r>
                        <a:rPr lang="en-US" sz="1400" spc="-5" dirty="0">
                          <a:effectLst/>
                        </a:rPr>
                        <a:t>P</a:t>
                      </a:r>
                      <a:r>
                        <a:rPr lang="en-US" sz="1400" spc="5" dirty="0">
                          <a:effectLst/>
                        </a:rPr>
                        <a:t>a</a:t>
                      </a:r>
                      <a:r>
                        <a:rPr lang="en-US" sz="1400" spc="-5" dirty="0">
                          <a:effectLst/>
                        </a:rPr>
                        <a:t>t</a:t>
                      </a:r>
                      <a:r>
                        <a:rPr lang="en-US" sz="1400" spc="5" dirty="0">
                          <a:effectLst/>
                        </a:rPr>
                        <a:t>c</a:t>
                      </a:r>
                      <a:r>
                        <a:rPr lang="en-US" sz="1400" dirty="0">
                          <a:effectLst/>
                        </a:rPr>
                        <a:t>h </a:t>
                      </a:r>
                      <a:r>
                        <a:rPr lang="en-US" sz="1400" spc="-5" dirty="0">
                          <a:effectLst/>
                        </a:rPr>
                        <a:t>(</a:t>
                      </a:r>
                      <a:r>
                        <a:rPr lang="en-US" sz="1400" spc="-15" dirty="0">
                          <a:effectLst/>
                        </a:rPr>
                        <a:t>W</a:t>
                      </a:r>
                      <a:r>
                        <a:rPr lang="en-US" sz="1400" dirty="0" smtClean="0">
                          <a:effectLst/>
                        </a:rPr>
                        <a:t>)</a:t>
                      </a:r>
                      <a:endParaRPr lang="en-US" sz="1200" dirty="0">
                        <a:effectLst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015" marR="635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5">
                          <a:effectLst/>
                        </a:rPr>
                        <a:t>42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275368">
                <a:tc>
                  <a:txBody>
                    <a:bodyPr/>
                    <a:lstStyle/>
                    <a:p>
                      <a:pPr marL="69215" marR="635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-10" dirty="0">
                          <a:effectLst/>
                        </a:rPr>
                        <a:t>Le</a:t>
                      </a:r>
                      <a:r>
                        <a:rPr lang="en-US" sz="1400" spc="5" dirty="0">
                          <a:effectLst/>
                        </a:rPr>
                        <a:t>n</a:t>
                      </a:r>
                      <a:r>
                        <a:rPr lang="en-US" sz="1400" spc="-5" dirty="0">
                          <a:effectLst/>
                        </a:rPr>
                        <a:t>g</a:t>
                      </a:r>
                      <a:r>
                        <a:rPr lang="en-US" sz="1400" spc="5" dirty="0">
                          <a:effectLst/>
                        </a:rPr>
                        <a:t>t</a:t>
                      </a:r>
                      <a:r>
                        <a:rPr lang="en-US" sz="1400" dirty="0">
                          <a:effectLst/>
                        </a:rPr>
                        <a:t>h</a:t>
                      </a:r>
                      <a:r>
                        <a:rPr lang="en-US" sz="1400" spc="10" dirty="0">
                          <a:effectLst/>
                        </a:rPr>
                        <a:t> </a:t>
                      </a:r>
                      <a:r>
                        <a:rPr lang="en-US" sz="1400" spc="-5" dirty="0">
                          <a:effectLst/>
                        </a:rPr>
                        <a:t>o</a:t>
                      </a:r>
                      <a:r>
                        <a:rPr lang="en-US" sz="1400" dirty="0">
                          <a:effectLst/>
                        </a:rPr>
                        <a:t>f </a:t>
                      </a:r>
                      <a:r>
                        <a:rPr lang="en-US" sz="1400" spc="-5" dirty="0">
                          <a:effectLst/>
                        </a:rPr>
                        <a:t>P</a:t>
                      </a:r>
                      <a:r>
                        <a:rPr lang="en-US" sz="1400" spc="5" dirty="0">
                          <a:effectLst/>
                        </a:rPr>
                        <a:t>at</a:t>
                      </a:r>
                      <a:r>
                        <a:rPr lang="en-US" sz="1400" spc="-10" dirty="0">
                          <a:effectLst/>
                        </a:rPr>
                        <a:t>c</a:t>
                      </a:r>
                      <a:r>
                        <a:rPr lang="en-US" sz="1400" dirty="0">
                          <a:effectLst/>
                        </a:rPr>
                        <a:t>h</a:t>
                      </a:r>
                      <a:r>
                        <a:rPr lang="en-US" sz="1400" spc="10" dirty="0">
                          <a:effectLst/>
                        </a:rPr>
                        <a:t> </a:t>
                      </a:r>
                      <a:r>
                        <a:rPr lang="en-US" sz="1400" spc="-5" dirty="0">
                          <a:effectLst/>
                        </a:rPr>
                        <a:t>(</a:t>
                      </a:r>
                      <a:r>
                        <a:rPr lang="en-US" sz="1400" spc="-25" dirty="0">
                          <a:effectLst/>
                        </a:rPr>
                        <a:t>L</a:t>
                      </a:r>
                      <a:r>
                        <a:rPr lang="en-US" sz="1400" dirty="0" smtClean="0">
                          <a:effectLst/>
                        </a:rPr>
                        <a:t>)</a:t>
                      </a: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5105" marR="635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5">
                          <a:effectLst/>
                        </a:rPr>
                        <a:t>2</a:t>
                      </a:r>
                      <a:r>
                        <a:rPr lang="en-US" sz="1400" spc="-5">
                          <a:effectLst/>
                        </a:rPr>
                        <a:t>8</a:t>
                      </a:r>
                      <a:r>
                        <a:rPr lang="en-US" sz="1400">
                          <a:effectLst/>
                        </a:rPr>
                        <a:t>.</a:t>
                      </a:r>
                      <a:r>
                        <a:rPr lang="en-US" sz="1400" spc="-5">
                          <a:effectLst/>
                        </a:rPr>
                        <a:t>7</a:t>
                      </a: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275368">
                <a:tc>
                  <a:txBody>
                    <a:bodyPr/>
                    <a:lstStyle/>
                    <a:p>
                      <a:pPr marL="69215" marR="6350" algn="ctr">
                        <a:lnSpc>
                          <a:spcPct val="150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400" spc="-15" dirty="0">
                          <a:effectLst/>
                        </a:rPr>
                        <a:t>W</a:t>
                      </a:r>
                      <a:r>
                        <a:rPr lang="en-US" sz="1400" spc="5" dirty="0">
                          <a:effectLst/>
                        </a:rPr>
                        <a:t>idt</a:t>
                      </a:r>
                      <a:r>
                        <a:rPr lang="en-US" sz="1400" dirty="0">
                          <a:effectLst/>
                        </a:rPr>
                        <a:t>h </a:t>
                      </a:r>
                      <a:r>
                        <a:rPr lang="en-US" sz="1400" spc="-5" dirty="0">
                          <a:effectLst/>
                        </a:rPr>
                        <a:t>o</a:t>
                      </a:r>
                      <a:r>
                        <a:rPr lang="en-US" sz="1400" dirty="0">
                          <a:effectLst/>
                        </a:rPr>
                        <a:t>f </a:t>
                      </a:r>
                      <a:r>
                        <a:rPr lang="en-US" sz="1400" spc="-15" dirty="0">
                          <a:effectLst/>
                        </a:rPr>
                        <a:t>G</a:t>
                      </a:r>
                      <a:r>
                        <a:rPr lang="en-US" sz="1400" spc="-5" dirty="0">
                          <a:effectLst/>
                        </a:rPr>
                        <a:t>ro</a:t>
                      </a:r>
                      <a:r>
                        <a:rPr lang="en-US" sz="1400" spc="5" dirty="0">
                          <a:effectLst/>
                        </a:rPr>
                        <a:t>un</a:t>
                      </a:r>
                      <a:r>
                        <a:rPr lang="en-US" sz="1400" dirty="0">
                          <a:effectLst/>
                        </a:rPr>
                        <a:t>d</a:t>
                      </a:r>
                      <a:r>
                        <a:rPr lang="en-US" sz="1400" spc="10" dirty="0">
                          <a:effectLst/>
                        </a:rPr>
                        <a:t> </a:t>
                      </a:r>
                      <a:r>
                        <a:rPr lang="en-US" sz="1400" spc="-5" dirty="0">
                          <a:effectLst/>
                        </a:rPr>
                        <a:t>(</a:t>
                      </a:r>
                      <a:r>
                        <a:rPr lang="en-US" sz="1400" spc="-15" dirty="0">
                          <a:effectLst/>
                        </a:rPr>
                        <a:t>WG</a:t>
                      </a:r>
                      <a:r>
                        <a:rPr lang="en-US" sz="1400" dirty="0" smtClean="0">
                          <a:effectLst/>
                        </a:rPr>
                        <a:t>)</a:t>
                      </a: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015" marR="6350" algn="ctr">
                        <a:lnSpc>
                          <a:spcPct val="150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400" spc="5">
                          <a:effectLst/>
                        </a:rPr>
                        <a:t>52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275368">
                <a:tc>
                  <a:txBody>
                    <a:bodyPr/>
                    <a:lstStyle/>
                    <a:p>
                      <a:pPr marL="69215" marR="635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-10" dirty="0">
                          <a:effectLst/>
                        </a:rPr>
                        <a:t>Le</a:t>
                      </a:r>
                      <a:r>
                        <a:rPr lang="en-US" sz="1400" spc="5" dirty="0">
                          <a:effectLst/>
                        </a:rPr>
                        <a:t>n</a:t>
                      </a:r>
                      <a:r>
                        <a:rPr lang="en-US" sz="1400" spc="-5" dirty="0">
                          <a:effectLst/>
                        </a:rPr>
                        <a:t>g</a:t>
                      </a:r>
                      <a:r>
                        <a:rPr lang="en-US" sz="1400" spc="5" dirty="0">
                          <a:effectLst/>
                        </a:rPr>
                        <a:t>t</a:t>
                      </a:r>
                      <a:r>
                        <a:rPr lang="en-US" sz="1400" dirty="0">
                          <a:effectLst/>
                        </a:rPr>
                        <a:t>h</a:t>
                      </a:r>
                      <a:r>
                        <a:rPr lang="en-US" sz="1400" spc="10" dirty="0">
                          <a:effectLst/>
                        </a:rPr>
                        <a:t> </a:t>
                      </a:r>
                      <a:r>
                        <a:rPr lang="en-US" sz="1400" spc="-5" dirty="0">
                          <a:effectLst/>
                        </a:rPr>
                        <a:t>o</a:t>
                      </a:r>
                      <a:r>
                        <a:rPr lang="en-US" sz="1400" dirty="0">
                          <a:effectLst/>
                        </a:rPr>
                        <a:t>f </a:t>
                      </a:r>
                      <a:r>
                        <a:rPr lang="en-US" sz="1400" spc="-15" dirty="0">
                          <a:effectLst/>
                        </a:rPr>
                        <a:t>G</a:t>
                      </a:r>
                      <a:r>
                        <a:rPr lang="en-US" sz="1400" spc="-5" dirty="0">
                          <a:effectLst/>
                        </a:rPr>
                        <a:t>ro</a:t>
                      </a:r>
                      <a:r>
                        <a:rPr lang="en-US" sz="1400" spc="5" dirty="0">
                          <a:effectLst/>
                        </a:rPr>
                        <a:t>un</a:t>
                      </a:r>
                      <a:r>
                        <a:rPr lang="en-US" sz="1400" dirty="0">
                          <a:effectLst/>
                        </a:rPr>
                        <a:t>d</a:t>
                      </a:r>
                      <a:r>
                        <a:rPr lang="en-US" sz="1400" spc="10" dirty="0">
                          <a:effectLst/>
                        </a:rPr>
                        <a:t> </a:t>
                      </a:r>
                      <a:r>
                        <a:rPr lang="en-US" sz="1400" spc="-5" dirty="0">
                          <a:effectLst/>
                        </a:rPr>
                        <a:t>(</a:t>
                      </a:r>
                      <a:r>
                        <a:rPr lang="en-US" sz="1400" spc="-10" dirty="0">
                          <a:effectLst/>
                        </a:rPr>
                        <a:t>L</a:t>
                      </a:r>
                      <a:r>
                        <a:rPr lang="en-US" sz="1400" spc="-15" dirty="0">
                          <a:effectLst/>
                        </a:rPr>
                        <a:t>G</a:t>
                      </a:r>
                      <a:r>
                        <a:rPr lang="en-US" sz="1400" dirty="0">
                          <a:effectLst/>
                        </a:rPr>
                        <a:t>)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015" marR="635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5">
                          <a:effectLst/>
                        </a:rPr>
                        <a:t>50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275368">
                <a:tc>
                  <a:txBody>
                    <a:bodyPr/>
                    <a:lstStyle/>
                    <a:p>
                      <a:pPr marL="69215" marR="635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-15" dirty="0">
                          <a:effectLst/>
                        </a:rPr>
                        <a:t>W</a:t>
                      </a:r>
                      <a:r>
                        <a:rPr lang="en-US" sz="1400" spc="5" dirty="0">
                          <a:effectLst/>
                        </a:rPr>
                        <a:t>idt</a:t>
                      </a:r>
                      <a:r>
                        <a:rPr lang="en-US" sz="1400" dirty="0">
                          <a:effectLst/>
                        </a:rPr>
                        <a:t>h </a:t>
                      </a:r>
                      <a:r>
                        <a:rPr lang="en-US" sz="1400" spc="-5" dirty="0">
                          <a:effectLst/>
                        </a:rPr>
                        <a:t>o</a:t>
                      </a:r>
                      <a:r>
                        <a:rPr lang="en-US" sz="1400" dirty="0">
                          <a:effectLst/>
                        </a:rPr>
                        <a:t>f </a:t>
                      </a:r>
                      <a:r>
                        <a:rPr lang="en-US" sz="1400" spc="-15" dirty="0">
                          <a:effectLst/>
                        </a:rPr>
                        <a:t>F</a:t>
                      </a:r>
                      <a:r>
                        <a:rPr lang="en-US" sz="1400" spc="5" dirty="0">
                          <a:effectLst/>
                        </a:rPr>
                        <a:t>e</a:t>
                      </a:r>
                      <a:r>
                        <a:rPr lang="en-US" sz="1400" spc="-10" dirty="0">
                          <a:effectLst/>
                        </a:rPr>
                        <a:t>e</a:t>
                      </a:r>
                      <a:r>
                        <a:rPr lang="en-US" sz="1400" dirty="0">
                          <a:effectLst/>
                        </a:rPr>
                        <a:t>d</a:t>
                      </a:r>
                      <a:r>
                        <a:rPr lang="en-US" sz="1400" spc="20" dirty="0">
                          <a:effectLst/>
                        </a:rPr>
                        <a:t> </a:t>
                      </a:r>
                      <a:r>
                        <a:rPr lang="en-US" sz="1400" spc="-25" dirty="0">
                          <a:effectLst/>
                        </a:rPr>
                        <a:t>L</a:t>
                      </a:r>
                      <a:r>
                        <a:rPr lang="en-US" sz="1400" spc="5" dirty="0">
                          <a:effectLst/>
                        </a:rPr>
                        <a:t>in</a:t>
                      </a:r>
                      <a:r>
                        <a:rPr lang="en-US" sz="1400" dirty="0">
                          <a:effectLst/>
                        </a:rPr>
                        <a:t>e</a:t>
                      </a:r>
                      <a:r>
                        <a:rPr lang="en-US" sz="1400" spc="-5" dirty="0">
                          <a:effectLst/>
                        </a:rPr>
                        <a:t> (W</a:t>
                      </a:r>
                      <a:r>
                        <a:rPr lang="en-US" sz="1400" spc="-15" dirty="0">
                          <a:effectLst/>
                        </a:rPr>
                        <a:t>F</a:t>
                      </a:r>
                      <a:r>
                        <a:rPr lang="en-US" sz="1400" dirty="0" smtClean="0">
                          <a:effectLst/>
                        </a:rPr>
                        <a:t>)</a:t>
                      </a: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34950" marR="635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5">
                          <a:effectLst/>
                        </a:rPr>
                        <a:t>2</a:t>
                      </a:r>
                      <a:r>
                        <a:rPr lang="en-US" sz="1400" spc="-10">
                          <a:effectLst/>
                        </a:rPr>
                        <a:t>.</a:t>
                      </a:r>
                      <a:r>
                        <a:rPr lang="en-US" sz="1400">
                          <a:effectLst/>
                        </a:rPr>
                        <a:t>7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276701">
                <a:tc>
                  <a:txBody>
                    <a:bodyPr/>
                    <a:lstStyle/>
                    <a:p>
                      <a:pPr marL="69215" marR="635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-10" dirty="0">
                          <a:effectLst/>
                        </a:rPr>
                        <a:t>Le</a:t>
                      </a:r>
                      <a:r>
                        <a:rPr lang="en-US" sz="1400" spc="5" dirty="0">
                          <a:effectLst/>
                        </a:rPr>
                        <a:t>n</a:t>
                      </a:r>
                      <a:r>
                        <a:rPr lang="en-US" sz="1400" spc="-5" dirty="0">
                          <a:effectLst/>
                        </a:rPr>
                        <a:t>g</a:t>
                      </a:r>
                      <a:r>
                        <a:rPr lang="en-US" sz="1400" spc="5" dirty="0">
                          <a:effectLst/>
                        </a:rPr>
                        <a:t>t</a:t>
                      </a:r>
                      <a:r>
                        <a:rPr lang="en-US" sz="1400" dirty="0">
                          <a:effectLst/>
                        </a:rPr>
                        <a:t>h</a:t>
                      </a:r>
                      <a:r>
                        <a:rPr lang="en-US" sz="1400" spc="10" dirty="0">
                          <a:effectLst/>
                        </a:rPr>
                        <a:t> </a:t>
                      </a:r>
                      <a:r>
                        <a:rPr lang="en-US" sz="1400" spc="-5" dirty="0">
                          <a:effectLst/>
                        </a:rPr>
                        <a:t>o</a:t>
                      </a:r>
                      <a:r>
                        <a:rPr lang="en-US" sz="1400" dirty="0">
                          <a:effectLst/>
                        </a:rPr>
                        <a:t>f </a:t>
                      </a:r>
                      <a:r>
                        <a:rPr lang="en-US" sz="1400" spc="-15" dirty="0">
                          <a:effectLst/>
                        </a:rPr>
                        <a:t>F</a:t>
                      </a:r>
                      <a:r>
                        <a:rPr lang="en-US" sz="1400" spc="5" dirty="0">
                          <a:effectLst/>
                        </a:rPr>
                        <a:t>e</a:t>
                      </a:r>
                      <a:r>
                        <a:rPr lang="en-US" sz="1400" spc="-10" dirty="0">
                          <a:effectLst/>
                        </a:rPr>
                        <a:t>e</a:t>
                      </a:r>
                      <a:r>
                        <a:rPr lang="en-US" sz="1400" dirty="0">
                          <a:effectLst/>
                        </a:rPr>
                        <a:t>d</a:t>
                      </a:r>
                      <a:r>
                        <a:rPr lang="en-US" sz="1400" spc="20" dirty="0">
                          <a:effectLst/>
                        </a:rPr>
                        <a:t> </a:t>
                      </a:r>
                      <a:r>
                        <a:rPr lang="en-US" sz="1400" spc="-25" dirty="0">
                          <a:effectLst/>
                        </a:rPr>
                        <a:t>L</a:t>
                      </a:r>
                      <a:r>
                        <a:rPr lang="en-US" sz="1400" spc="5" dirty="0">
                          <a:effectLst/>
                        </a:rPr>
                        <a:t>in</a:t>
                      </a:r>
                      <a:r>
                        <a:rPr lang="en-US" sz="1400" dirty="0">
                          <a:effectLst/>
                        </a:rPr>
                        <a:t>e</a:t>
                      </a:r>
                      <a:r>
                        <a:rPr lang="en-US" sz="1400" spc="-5" dirty="0">
                          <a:effectLst/>
                        </a:rPr>
                        <a:t> </a:t>
                      </a:r>
                      <a:r>
                        <a:rPr lang="en-US" sz="1400" spc="5" dirty="0">
                          <a:effectLst/>
                        </a:rPr>
                        <a:t>(</a:t>
                      </a:r>
                      <a:r>
                        <a:rPr lang="en-US" sz="1400" spc="-10" dirty="0">
                          <a:effectLst/>
                        </a:rPr>
                        <a:t>L</a:t>
                      </a:r>
                      <a:r>
                        <a:rPr lang="en-US" sz="1400" spc="-15" dirty="0">
                          <a:effectLst/>
                        </a:rPr>
                        <a:t>F</a:t>
                      </a:r>
                      <a:r>
                        <a:rPr lang="en-US" sz="1400" dirty="0" smtClean="0">
                          <a:effectLst/>
                        </a:rPr>
                        <a:t>)</a:t>
                      </a:r>
                      <a:endParaRPr lang="en-US" sz="1200" dirty="0">
                        <a:effectLst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9070" marR="635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5">
                          <a:effectLst/>
                        </a:rPr>
                        <a:t>3</a:t>
                      </a:r>
                      <a:r>
                        <a:rPr lang="en-US" sz="1400" spc="-5">
                          <a:effectLst/>
                        </a:rPr>
                        <a:t>1</a:t>
                      </a:r>
                      <a:r>
                        <a:rPr lang="en-US" sz="1400">
                          <a:effectLst/>
                        </a:rPr>
                        <a:t>.</a:t>
                      </a:r>
                      <a:r>
                        <a:rPr lang="en-US" sz="1400" spc="-5">
                          <a:effectLst/>
                        </a:rPr>
                        <a:t>73</a:t>
                      </a:r>
                      <a:r>
                        <a:rPr lang="en-US" sz="14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369975">
                <a:tc>
                  <a:txBody>
                    <a:bodyPr/>
                    <a:lstStyle/>
                    <a:p>
                      <a:pPr marL="69215" marR="635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-5" dirty="0">
                          <a:effectLst/>
                        </a:rPr>
                        <a:t>P</a:t>
                      </a:r>
                      <a:r>
                        <a:rPr lang="en-US" sz="1400" spc="5" dirty="0">
                          <a:effectLst/>
                        </a:rPr>
                        <a:t>at</a:t>
                      </a:r>
                      <a:r>
                        <a:rPr lang="en-US" sz="1400" spc="-10" dirty="0">
                          <a:effectLst/>
                        </a:rPr>
                        <a:t>c</a:t>
                      </a:r>
                      <a:r>
                        <a:rPr lang="en-US" sz="1400" dirty="0">
                          <a:effectLst/>
                        </a:rPr>
                        <a:t>h</a:t>
                      </a:r>
                      <a:r>
                        <a:rPr lang="en-US" sz="1400" spc="10" dirty="0">
                          <a:effectLst/>
                        </a:rPr>
                        <a:t> </a:t>
                      </a:r>
                      <a:r>
                        <a:rPr lang="en-US" sz="1400" dirty="0">
                          <a:effectLst/>
                        </a:rPr>
                        <a:t>&amp;</a:t>
                      </a:r>
                      <a:r>
                        <a:rPr lang="en-US" sz="1400" spc="-10" dirty="0">
                          <a:effectLst/>
                        </a:rPr>
                        <a:t> </a:t>
                      </a:r>
                      <a:r>
                        <a:rPr lang="en-US" sz="1400" spc="-15" dirty="0">
                          <a:effectLst/>
                        </a:rPr>
                        <a:t>G</a:t>
                      </a:r>
                      <a:r>
                        <a:rPr lang="en-US" sz="1400" spc="-5" dirty="0">
                          <a:effectLst/>
                        </a:rPr>
                        <a:t>ro</a:t>
                      </a:r>
                      <a:r>
                        <a:rPr lang="en-US" sz="1400" spc="5" dirty="0">
                          <a:effectLst/>
                        </a:rPr>
                        <a:t>un</a:t>
                      </a:r>
                      <a:r>
                        <a:rPr lang="en-US" sz="1400" dirty="0">
                          <a:effectLst/>
                        </a:rPr>
                        <a:t>d</a:t>
                      </a:r>
                      <a:r>
                        <a:rPr lang="en-US" sz="1400" spc="10" dirty="0">
                          <a:effectLst/>
                        </a:rPr>
                        <a:t> </a:t>
                      </a:r>
                      <a:r>
                        <a:rPr lang="en-US" sz="1400" spc="-10" dirty="0">
                          <a:effectLst/>
                        </a:rPr>
                        <a:t>T</a:t>
                      </a:r>
                      <a:r>
                        <a:rPr lang="en-US" sz="1400" spc="-5" dirty="0">
                          <a:effectLst/>
                        </a:rPr>
                        <a:t>h</a:t>
                      </a:r>
                      <a:r>
                        <a:rPr lang="en-US" sz="1400" spc="5" dirty="0">
                          <a:effectLst/>
                        </a:rPr>
                        <a:t>i</a:t>
                      </a:r>
                      <a:r>
                        <a:rPr lang="en-US" sz="1400" spc="-10" dirty="0">
                          <a:effectLst/>
                        </a:rPr>
                        <a:t>c</a:t>
                      </a:r>
                      <a:r>
                        <a:rPr lang="en-US" sz="1400" spc="5" dirty="0">
                          <a:effectLst/>
                        </a:rPr>
                        <a:t>kn</a:t>
                      </a:r>
                      <a:r>
                        <a:rPr lang="en-US" sz="1400" spc="-10" dirty="0">
                          <a:effectLst/>
                        </a:rPr>
                        <a:t>e</a:t>
                      </a:r>
                      <a:r>
                        <a:rPr lang="en-US" sz="1400" dirty="0">
                          <a:effectLst/>
                        </a:rPr>
                        <a:t>ss </a:t>
                      </a:r>
                      <a:r>
                        <a:rPr lang="en-US" sz="1400" spc="-15" dirty="0">
                          <a:effectLst/>
                        </a:rPr>
                        <a:t>(</a:t>
                      </a:r>
                      <a:r>
                        <a:rPr lang="en-US" sz="1400" spc="5" dirty="0">
                          <a:effectLst/>
                        </a:rPr>
                        <a:t>M</a:t>
                      </a:r>
                      <a:r>
                        <a:rPr lang="en-US" sz="1400" dirty="0" smtClean="0">
                          <a:effectLst/>
                        </a:rPr>
                        <a:t>)</a:t>
                      </a:r>
                      <a:endParaRPr lang="en-US" sz="1200" dirty="0">
                        <a:effectLst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8915" marR="635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5">
                          <a:effectLst/>
                        </a:rPr>
                        <a:t>0</a:t>
                      </a:r>
                      <a:r>
                        <a:rPr lang="en-US" sz="1400" spc="-10">
                          <a:effectLst/>
                        </a:rPr>
                        <a:t>.</a:t>
                      </a:r>
                      <a:r>
                        <a:rPr lang="en-US" sz="1400" spc="5">
                          <a:effectLst/>
                        </a:rPr>
                        <a:t>0</a:t>
                      </a:r>
                      <a:r>
                        <a:rPr lang="en-US" sz="14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275368">
                <a:tc>
                  <a:txBody>
                    <a:bodyPr/>
                    <a:lstStyle/>
                    <a:p>
                      <a:pPr marL="69215" marR="635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-5" dirty="0">
                          <a:effectLst/>
                        </a:rPr>
                        <a:t>S</a:t>
                      </a:r>
                      <a:r>
                        <a:rPr lang="en-US" sz="1400" spc="5" dirty="0">
                          <a:effectLst/>
                        </a:rPr>
                        <a:t>ub</a:t>
                      </a:r>
                      <a:r>
                        <a:rPr lang="en-US" sz="1400" spc="-15" dirty="0">
                          <a:effectLst/>
                        </a:rPr>
                        <a:t>s</a:t>
                      </a:r>
                      <a:r>
                        <a:rPr lang="en-US" sz="1400" spc="5" dirty="0">
                          <a:effectLst/>
                        </a:rPr>
                        <a:t>t</a:t>
                      </a:r>
                      <a:r>
                        <a:rPr lang="en-US" sz="1400" spc="-5" dirty="0">
                          <a:effectLst/>
                        </a:rPr>
                        <a:t>r</a:t>
                      </a:r>
                      <a:r>
                        <a:rPr lang="en-US" sz="1400" spc="5" dirty="0">
                          <a:effectLst/>
                        </a:rPr>
                        <a:t>at</a:t>
                      </a:r>
                      <a:r>
                        <a:rPr lang="en-US" sz="1400" dirty="0">
                          <a:effectLst/>
                        </a:rPr>
                        <a:t>e</a:t>
                      </a:r>
                      <a:r>
                        <a:rPr lang="en-US" sz="1400" spc="-5" dirty="0">
                          <a:effectLst/>
                        </a:rPr>
                        <a:t> </a:t>
                      </a:r>
                      <a:r>
                        <a:rPr lang="en-US" sz="1400" spc="-10" dirty="0">
                          <a:effectLst/>
                        </a:rPr>
                        <a:t>T</a:t>
                      </a:r>
                      <a:r>
                        <a:rPr lang="en-US" sz="1400" spc="-5" dirty="0">
                          <a:effectLst/>
                        </a:rPr>
                        <a:t>h</a:t>
                      </a:r>
                      <a:r>
                        <a:rPr lang="en-US" sz="1400" spc="5" dirty="0">
                          <a:effectLst/>
                        </a:rPr>
                        <a:t>i</a:t>
                      </a:r>
                      <a:r>
                        <a:rPr lang="en-US" sz="1400" spc="-10" dirty="0">
                          <a:effectLst/>
                        </a:rPr>
                        <a:t>c</a:t>
                      </a:r>
                      <a:r>
                        <a:rPr lang="en-US" sz="1400" spc="5" dirty="0">
                          <a:effectLst/>
                        </a:rPr>
                        <a:t>kn</a:t>
                      </a:r>
                      <a:r>
                        <a:rPr lang="en-US" sz="1400" spc="-10" dirty="0">
                          <a:effectLst/>
                        </a:rPr>
                        <a:t>e</a:t>
                      </a:r>
                      <a:r>
                        <a:rPr lang="en-US" sz="1400" dirty="0">
                          <a:effectLst/>
                        </a:rPr>
                        <a:t>ss (</a:t>
                      </a:r>
                      <a:r>
                        <a:rPr lang="en-US" sz="1400" spc="-5" dirty="0">
                          <a:effectLst/>
                        </a:rPr>
                        <a:t>H</a:t>
                      </a:r>
                      <a:r>
                        <a:rPr lang="en-US" sz="1400" dirty="0" smtClean="0">
                          <a:effectLst/>
                        </a:rPr>
                        <a:t>)</a:t>
                      </a: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34950" marR="635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5">
                          <a:effectLst/>
                        </a:rPr>
                        <a:t>1</a:t>
                      </a:r>
                      <a:r>
                        <a:rPr lang="en-US" sz="1400" spc="-10">
                          <a:effectLst/>
                        </a:rPr>
                        <a:t>.</a:t>
                      </a:r>
                      <a:r>
                        <a:rPr lang="en-US" sz="1400">
                          <a:effectLst/>
                        </a:rPr>
                        <a:t>6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275368">
                <a:tc>
                  <a:txBody>
                    <a:bodyPr/>
                    <a:lstStyle/>
                    <a:p>
                      <a:pPr marL="69215" marR="635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-15" dirty="0">
                          <a:effectLst/>
                        </a:rPr>
                        <a:t>I</a:t>
                      </a:r>
                      <a:r>
                        <a:rPr lang="en-US" sz="1400" spc="5" dirty="0">
                          <a:effectLst/>
                        </a:rPr>
                        <a:t>n</a:t>
                      </a:r>
                      <a:r>
                        <a:rPr lang="en-US" sz="1400" dirty="0">
                          <a:effectLst/>
                        </a:rPr>
                        <a:t>s</a:t>
                      </a:r>
                      <a:r>
                        <a:rPr lang="en-US" sz="1400" spc="-10" dirty="0">
                          <a:effectLst/>
                        </a:rPr>
                        <a:t>e</a:t>
                      </a:r>
                      <a:r>
                        <a:rPr lang="en-US" sz="1400" spc="-5" dirty="0">
                          <a:effectLst/>
                        </a:rPr>
                        <a:t>r</a:t>
                      </a:r>
                      <a:r>
                        <a:rPr lang="en-US" sz="1400" dirty="0">
                          <a:effectLst/>
                        </a:rPr>
                        <a:t>t</a:t>
                      </a:r>
                      <a:r>
                        <a:rPr lang="en-US" sz="1400" spc="10" dirty="0">
                          <a:effectLst/>
                        </a:rPr>
                        <a:t> </a:t>
                      </a:r>
                      <a:r>
                        <a:rPr lang="en-US" sz="1400" spc="-15" dirty="0">
                          <a:effectLst/>
                        </a:rPr>
                        <a:t>W</a:t>
                      </a:r>
                      <a:r>
                        <a:rPr lang="en-US" sz="1400" spc="5" dirty="0">
                          <a:effectLst/>
                        </a:rPr>
                        <a:t>idt</a:t>
                      </a:r>
                      <a:r>
                        <a:rPr lang="en-US" sz="1400" dirty="0">
                          <a:effectLst/>
                        </a:rPr>
                        <a:t>h</a:t>
                      </a:r>
                      <a:r>
                        <a:rPr lang="en-US" sz="1400" spc="10" dirty="0">
                          <a:effectLst/>
                        </a:rPr>
                        <a:t> </a:t>
                      </a:r>
                      <a:r>
                        <a:rPr lang="en-US" sz="1400" spc="-5" dirty="0">
                          <a:effectLst/>
                        </a:rPr>
                        <a:t>(X</a:t>
                      </a:r>
                      <a:r>
                        <a:rPr lang="en-US" sz="1400" dirty="0" smtClean="0">
                          <a:effectLst/>
                        </a:rPr>
                        <a:t>)</a:t>
                      </a: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73050" marR="635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275368">
                <a:tc>
                  <a:txBody>
                    <a:bodyPr/>
                    <a:lstStyle/>
                    <a:p>
                      <a:pPr marL="69215" marR="635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-15" dirty="0">
                          <a:effectLst/>
                        </a:rPr>
                        <a:t>I</a:t>
                      </a:r>
                      <a:r>
                        <a:rPr lang="en-US" sz="1400" spc="5" dirty="0">
                          <a:effectLst/>
                        </a:rPr>
                        <a:t>n</a:t>
                      </a:r>
                      <a:r>
                        <a:rPr lang="en-US" sz="1400" dirty="0">
                          <a:effectLst/>
                        </a:rPr>
                        <a:t>s</a:t>
                      </a:r>
                      <a:r>
                        <a:rPr lang="en-US" sz="1400" spc="-10" dirty="0">
                          <a:effectLst/>
                        </a:rPr>
                        <a:t>e</a:t>
                      </a:r>
                      <a:r>
                        <a:rPr lang="en-US" sz="1400" spc="-5" dirty="0">
                          <a:effectLst/>
                        </a:rPr>
                        <a:t>r</a:t>
                      </a:r>
                      <a:r>
                        <a:rPr lang="en-US" sz="1400" dirty="0">
                          <a:effectLst/>
                        </a:rPr>
                        <a:t>t</a:t>
                      </a:r>
                      <a:r>
                        <a:rPr lang="en-US" sz="1400" spc="20" dirty="0">
                          <a:effectLst/>
                        </a:rPr>
                        <a:t> </a:t>
                      </a:r>
                      <a:r>
                        <a:rPr lang="en-US" sz="1400" spc="-10" dirty="0">
                          <a:effectLst/>
                        </a:rPr>
                        <a:t>Le</a:t>
                      </a:r>
                      <a:r>
                        <a:rPr lang="en-US" sz="1400" spc="5" dirty="0">
                          <a:effectLst/>
                        </a:rPr>
                        <a:t>n</a:t>
                      </a:r>
                      <a:r>
                        <a:rPr lang="en-US" sz="1400" spc="-5" dirty="0">
                          <a:effectLst/>
                        </a:rPr>
                        <a:t>g</a:t>
                      </a:r>
                      <a:r>
                        <a:rPr lang="en-US" sz="1400" spc="5" dirty="0">
                          <a:effectLst/>
                        </a:rPr>
                        <a:t>t</a:t>
                      </a:r>
                      <a:r>
                        <a:rPr lang="en-US" sz="1400" dirty="0">
                          <a:effectLst/>
                        </a:rPr>
                        <a:t>h</a:t>
                      </a:r>
                      <a:r>
                        <a:rPr lang="en-US" sz="1400" spc="10" dirty="0">
                          <a:effectLst/>
                        </a:rPr>
                        <a:t> </a:t>
                      </a:r>
                      <a:r>
                        <a:rPr lang="en-US" sz="1400" spc="-5" dirty="0">
                          <a:effectLst/>
                        </a:rPr>
                        <a:t>(Y</a:t>
                      </a:r>
                      <a:r>
                        <a:rPr lang="en-US" sz="1400" dirty="0" smtClean="0">
                          <a:effectLst/>
                        </a:rPr>
                        <a:t>)</a:t>
                      </a: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34950" marR="635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5" dirty="0">
                          <a:effectLst/>
                        </a:rPr>
                        <a:t>4</a:t>
                      </a:r>
                      <a:r>
                        <a:rPr lang="en-US" sz="1400" spc="-10" dirty="0">
                          <a:effectLst/>
                        </a:rPr>
                        <a:t>.</a:t>
                      </a:r>
                      <a:r>
                        <a:rPr lang="en-US" sz="1400" dirty="0">
                          <a:effectLst/>
                        </a:rPr>
                        <a:t>8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275368">
                <a:tc>
                  <a:txBody>
                    <a:bodyPr/>
                    <a:lstStyle/>
                    <a:p>
                      <a:pPr marL="69215" marR="635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-5" dirty="0">
                          <a:effectLst/>
                        </a:rPr>
                        <a:t>V</a:t>
                      </a:r>
                      <a:r>
                        <a:rPr lang="en-US" sz="1400" spc="-10" dirty="0">
                          <a:effectLst/>
                        </a:rPr>
                        <a:t>e</a:t>
                      </a:r>
                      <a:r>
                        <a:rPr lang="en-US" sz="1400" spc="-5" dirty="0">
                          <a:effectLst/>
                        </a:rPr>
                        <a:t>r</a:t>
                      </a:r>
                      <a:r>
                        <a:rPr lang="en-US" sz="1400" spc="5" dirty="0">
                          <a:effectLst/>
                        </a:rPr>
                        <a:t>tica</a:t>
                      </a:r>
                      <a:r>
                        <a:rPr lang="en-US" sz="1400" dirty="0">
                          <a:effectLst/>
                        </a:rPr>
                        <a:t>l</a:t>
                      </a:r>
                      <a:r>
                        <a:rPr lang="en-US" sz="1400" spc="-5" dirty="0">
                          <a:effectLst/>
                        </a:rPr>
                        <a:t> Slo</a:t>
                      </a:r>
                      <a:r>
                        <a:rPr lang="en-US" sz="1400" dirty="0">
                          <a:effectLst/>
                        </a:rPr>
                        <a:t>t</a:t>
                      </a:r>
                      <a:r>
                        <a:rPr lang="en-US" sz="1400" spc="10" dirty="0">
                          <a:effectLst/>
                        </a:rPr>
                        <a:t> </a:t>
                      </a:r>
                      <a:r>
                        <a:rPr lang="en-US" sz="1400" spc="-15" dirty="0">
                          <a:effectLst/>
                        </a:rPr>
                        <a:t>W</a:t>
                      </a:r>
                      <a:r>
                        <a:rPr lang="en-US" sz="1400" spc="5" dirty="0">
                          <a:effectLst/>
                        </a:rPr>
                        <a:t>id</a:t>
                      </a:r>
                      <a:r>
                        <a:rPr lang="en-US" sz="1400" spc="-5" dirty="0">
                          <a:effectLst/>
                        </a:rPr>
                        <a:t>t</a:t>
                      </a:r>
                      <a:r>
                        <a:rPr lang="en-US" sz="1400" spc="5" dirty="0">
                          <a:effectLst/>
                        </a:rPr>
                        <a:t>h</a:t>
                      </a:r>
                      <a:r>
                        <a:rPr lang="en-US" sz="1400" spc="-5" dirty="0">
                          <a:effectLst/>
                        </a:rPr>
                        <a:t>(S</a:t>
                      </a:r>
                      <a:r>
                        <a:rPr lang="en-US" sz="1400" spc="5" dirty="0">
                          <a:effectLst/>
                        </a:rPr>
                        <a:t>1</a:t>
                      </a:r>
                      <a:r>
                        <a:rPr lang="en-US" sz="1400" dirty="0" smtClean="0">
                          <a:effectLst/>
                        </a:rPr>
                        <a:t>)</a:t>
                      </a: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34950" marR="635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5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275368">
                <a:tc>
                  <a:txBody>
                    <a:bodyPr/>
                    <a:lstStyle/>
                    <a:p>
                      <a:pPr marL="69215" marR="635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-5" dirty="0">
                          <a:effectLst/>
                        </a:rPr>
                        <a:t>V</a:t>
                      </a:r>
                      <a:r>
                        <a:rPr lang="en-US" sz="1400" spc="-10" dirty="0">
                          <a:effectLst/>
                        </a:rPr>
                        <a:t>e</a:t>
                      </a:r>
                      <a:r>
                        <a:rPr lang="en-US" sz="1400" spc="-5" dirty="0">
                          <a:effectLst/>
                        </a:rPr>
                        <a:t>r</a:t>
                      </a:r>
                      <a:r>
                        <a:rPr lang="en-US" sz="1400" spc="5" dirty="0">
                          <a:effectLst/>
                        </a:rPr>
                        <a:t>tica</a:t>
                      </a:r>
                      <a:r>
                        <a:rPr lang="en-US" sz="1400" dirty="0">
                          <a:effectLst/>
                        </a:rPr>
                        <a:t>l</a:t>
                      </a:r>
                      <a:r>
                        <a:rPr lang="en-US" sz="1400" spc="-5" dirty="0">
                          <a:effectLst/>
                        </a:rPr>
                        <a:t> Slo</a:t>
                      </a:r>
                      <a:r>
                        <a:rPr lang="en-US" sz="1400" dirty="0">
                          <a:effectLst/>
                        </a:rPr>
                        <a:t>t</a:t>
                      </a:r>
                      <a:r>
                        <a:rPr lang="en-US" sz="1400" spc="10" dirty="0">
                          <a:effectLst/>
                        </a:rPr>
                        <a:t> </a:t>
                      </a:r>
                      <a:r>
                        <a:rPr lang="en-US" sz="1400" spc="-10" dirty="0">
                          <a:effectLst/>
                        </a:rPr>
                        <a:t>Le</a:t>
                      </a:r>
                      <a:r>
                        <a:rPr lang="en-US" sz="1400" spc="5" dirty="0">
                          <a:effectLst/>
                        </a:rPr>
                        <a:t>n</a:t>
                      </a:r>
                      <a:r>
                        <a:rPr lang="en-US" sz="1400" spc="-5" dirty="0">
                          <a:effectLst/>
                        </a:rPr>
                        <a:t>g</a:t>
                      </a:r>
                      <a:r>
                        <a:rPr lang="en-US" sz="1400" spc="5" dirty="0">
                          <a:effectLst/>
                        </a:rPr>
                        <a:t>th</a:t>
                      </a:r>
                      <a:r>
                        <a:rPr lang="en-US" sz="1400" spc="-5" dirty="0">
                          <a:effectLst/>
                        </a:rPr>
                        <a:t>(S</a:t>
                      </a:r>
                      <a:r>
                        <a:rPr lang="en-US" sz="1400" spc="5" dirty="0">
                          <a:effectLst/>
                        </a:rPr>
                        <a:t>2</a:t>
                      </a:r>
                      <a:r>
                        <a:rPr lang="en-US" sz="1400" dirty="0" smtClean="0">
                          <a:effectLst/>
                        </a:rPr>
                        <a:t>)</a:t>
                      </a: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015" marR="635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5" dirty="0" smtClean="0">
                          <a:effectLst/>
                        </a:rPr>
                        <a:t>1.5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275368">
                <a:tc>
                  <a:txBody>
                    <a:bodyPr/>
                    <a:lstStyle/>
                    <a:p>
                      <a:pPr marL="69215" marR="635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-5" dirty="0">
                          <a:effectLst/>
                        </a:rPr>
                        <a:t>Hor</a:t>
                      </a:r>
                      <a:r>
                        <a:rPr lang="en-US" sz="1400" spc="5" dirty="0">
                          <a:effectLst/>
                        </a:rPr>
                        <a:t>i</a:t>
                      </a:r>
                      <a:r>
                        <a:rPr lang="en-US" sz="1400" spc="-10" dirty="0">
                          <a:effectLst/>
                        </a:rPr>
                        <a:t>z</a:t>
                      </a:r>
                      <a:r>
                        <a:rPr lang="en-US" sz="1400" spc="-5" dirty="0">
                          <a:effectLst/>
                        </a:rPr>
                        <a:t>o</a:t>
                      </a:r>
                      <a:r>
                        <a:rPr lang="en-US" sz="1400" spc="5" dirty="0">
                          <a:effectLst/>
                        </a:rPr>
                        <a:t>nta</a:t>
                      </a:r>
                      <a:r>
                        <a:rPr lang="en-US" sz="1400" dirty="0">
                          <a:effectLst/>
                        </a:rPr>
                        <a:t>l</a:t>
                      </a:r>
                      <a:r>
                        <a:rPr lang="en-US" sz="1400" spc="-5" dirty="0">
                          <a:effectLst/>
                        </a:rPr>
                        <a:t> Slo</a:t>
                      </a:r>
                      <a:r>
                        <a:rPr lang="en-US" sz="1400" dirty="0">
                          <a:effectLst/>
                        </a:rPr>
                        <a:t>t</a:t>
                      </a:r>
                      <a:r>
                        <a:rPr lang="en-US" sz="1400" spc="10" dirty="0">
                          <a:effectLst/>
                        </a:rPr>
                        <a:t> </a:t>
                      </a:r>
                      <a:r>
                        <a:rPr lang="en-US" sz="1400" spc="-15" dirty="0">
                          <a:effectLst/>
                        </a:rPr>
                        <a:t>W</a:t>
                      </a:r>
                      <a:r>
                        <a:rPr lang="en-US" sz="1400" spc="5" dirty="0">
                          <a:effectLst/>
                        </a:rPr>
                        <a:t>idth</a:t>
                      </a:r>
                      <a:r>
                        <a:rPr lang="en-US" sz="1400" spc="-5" dirty="0">
                          <a:effectLst/>
                        </a:rPr>
                        <a:t>(</a:t>
                      </a:r>
                      <a:r>
                        <a:rPr lang="en-US" sz="1400" spc="-15" dirty="0">
                          <a:effectLst/>
                        </a:rPr>
                        <a:t>S</a:t>
                      </a:r>
                      <a:r>
                        <a:rPr lang="en-US" sz="1400" spc="5" dirty="0">
                          <a:effectLst/>
                        </a:rPr>
                        <a:t>3</a:t>
                      </a:r>
                      <a:r>
                        <a:rPr lang="en-US" sz="1400" dirty="0" smtClean="0">
                          <a:effectLst/>
                        </a:rPr>
                        <a:t>)</a:t>
                      </a: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73050" marR="635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275368">
                <a:tc>
                  <a:txBody>
                    <a:bodyPr/>
                    <a:lstStyle/>
                    <a:p>
                      <a:pPr marL="69215" marR="635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-5" dirty="0">
                          <a:effectLst/>
                        </a:rPr>
                        <a:t>Hor</a:t>
                      </a:r>
                      <a:r>
                        <a:rPr lang="en-US" sz="1400" spc="5" dirty="0">
                          <a:effectLst/>
                        </a:rPr>
                        <a:t>i</a:t>
                      </a:r>
                      <a:r>
                        <a:rPr lang="en-US" sz="1400" spc="-10" dirty="0">
                          <a:effectLst/>
                        </a:rPr>
                        <a:t>z</a:t>
                      </a:r>
                      <a:r>
                        <a:rPr lang="en-US" sz="1400" spc="-5" dirty="0">
                          <a:effectLst/>
                        </a:rPr>
                        <a:t>o</a:t>
                      </a:r>
                      <a:r>
                        <a:rPr lang="en-US" sz="1400" spc="5" dirty="0">
                          <a:effectLst/>
                        </a:rPr>
                        <a:t>nta</a:t>
                      </a:r>
                      <a:r>
                        <a:rPr lang="en-US" sz="1400" dirty="0">
                          <a:effectLst/>
                        </a:rPr>
                        <a:t>l</a:t>
                      </a:r>
                      <a:r>
                        <a:rPr lang="en-US" sz="1400" spc="-5" dirty="0">
                          <a:effectLst/>
                        </a:rPr>
                        <a:t> Slo</a:t>
                      </a:r>
                      <a:r>
                        <a:rPr lang="en-US" sz="1400" dirty="0">
                          <a:effectLst/>
                        </a:rPr>
                        <a:t>t</a:t>
                      </a:r>
                      <a:r>
                        <a:rPr lang="en-US" sz="1400" spc="20" dirty="0">
                          <a:effectLst/>
                        </a:rPr>
                        <a:t> </a:t>
                      </a:r>
                      <a:r>
                        <a:rPr lang="en-US" sz="1400" spc="-25" dirty="0">
                          <a:effectLst/>
                        </a:rPr>
                        <a:t>L</a:t>
                      </a:r>
                      <a:r>
                        <a:rPr lang="en-US" sz="1400" spc="-10" dirty="0">
                          <a:effectLst/>
                        </a:rPr>
                        <a:t>e</a:t>
                      </a:r>
                      <a:r>
                        <a:rPr lang="en-US" sz="1400" spc="5" dirty="0">
                          <a:effectLst/>
                        </a:rPr>
                        <a:t>n</a:t>
                      </a:r>
                      <a:r>
                        <a:rPr lang="en-US" sz="1400" spc="-5" dirty="0">
                          <a:effectLst/>
                        </a:rPr>
                        <a:t>g</a:t>
                      </a:r>
                      <a:r>
                        <a:rPr lang="en-US" sz="1400" spc="5" dirty="0">
                          <a:effectLst/>
                        </a:rPr>
                        <a:t>t</a:t>
                      </a:r>
                      <a:r>
                        <a:rPr lang="en-US" sz="1400" dirty="0">
                          <a:effectLst/>
                        </a:rPr>
                        <a:t>h</a:t>
                      </a:r>
                      <a:r>
                        <a:rPr lang="en-US" sz="1400" spc="10" dirty="0">
                          <a:effectLst/>
                        </a:rPr>
                        <a:t> </a:t>
                      </a:r>
                      <a:r>
                        <a:rPr lang="en-US" sz="1400" spc="-5" dirty="0">
                          <a:effectLst/>
                        </a:rPr>
                        <a:t>(S</a:t>
                      </a:r>
                      <a:r>
                        <a:rPr lang="en-US" sz="1400" spc="5" dirty="0">
                          <a:effectLst/>
                        </a:rPr>
                        <a:t>4</a:t>
                      </a:r>
                      <a:r>
                        <a:rPr lang="en-US" sz="1400" dirty="0" smtClean="0">
                          <a:effectLst/>
                        </a:rPr>
                        <a:t>)</a:t>
                      </a: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015" marR="635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5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275368">
                <a:tc>
                  <a:txBody>
                    <a:bodyPr/>
                    <a:lstStyle/>
                    <a:p>
                      <a:pPr marL="69215" marR="635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10" dirty="0">
                          <a:effectLst/>
                        </a:rPr>
                        <a:t>P</a:t>
                      </a:r>
                      <a:r>
                        <a:rPr lang="en-US" sz="1400" spc="-25" dirty="0">
                          <a:effectLst/>
                        </a:rPr>
                        <a:t>I</a:t>
                      </a:r>
                      <a:r>
                        <a:rPr lang="en-US" sz="1400" dirty="0">
                          <a:effectLst/>
                        </a:rPr>
                        <a:t>N </a:t>
                      </a:r>
                      <a:r>
                        <a:rPr lang="en-US" sz="1400" spc="-5" dirty="0">
                          <a:effectLst/>
                        </a:rPr>
                        <a:t>D</a:t>
                      </a:r>
                      <a:r>
                        <a:rPr lang="en-US" sz="1400" spc="5" dirty="0">
                          <a:effectLst/>
                        </a:rPr>
                        <a:t>i</a:t>
                      </a:r>
                      <a:r>
                        <a:rPr lang="en-US" sz="1400" spc="-5" dirty="0">
                          <a:effectLst/>
                        </a:rPr>
                        <a:t>o</a:t>
                      </a:r>
                      <a:r>
                        <a:rPr lang="en-US" sz="1400" spc="5" dirty="0">
                          <a:effectLst/>
                        </a:rPr>
                        <a:t>d</a:t>
                      </a:r>
                      <a:r>
                        <a:rPr lang="en-US" sz="1400" dirty="0">
                          <a:effectLst/>
                        </a:rPr>
                        <a:t>e</a:t>
                      </a:r>
                      <a:r>
                        <a:rPr lang="en-US" sz="1400" spc="-5" dirty="0">
                          <a:effectLst/>
                        </a:rPr>
                        <a:t> </a:t>
                      </a:r>
                      <a:r>
                        <a:rPr lang="en-US" sz="1400" spc="10" dirty="0">
                          <a:effectLst/>
                        </a:rPr>
                        <a:t>S</a:t>
                      </a:r>
                      <a:r>
                        <a:rPr lang="en-US" sz="1400" spc="-15" dirty="0">
                          <a:effectLst/>
                        </a:rPr>
                        <a:t>w</a:t>
                      </a:r>
                      <a:r>
                        <a:rPr lang="en-US" sz="1400" spc="5" dirty="0">
                          <a:effectLst/>
                        </a:rPr>
                        <a:t>itc</a:t>
                      </a:r>
                      <a:r>
                        <a:rPr lang="en-US" sz="1400" dirty="0">
                          <a:effectLst/>
                        </a:rPr>
                        <a:t>h</a:t>
                      </a:r>
                      <a:r>
                        <a:rPr lang="en-US" sz="1400" spc="10" dirty="0">
                          <a:effectLst/>
                        </a:rPr>
                        <a:t> </a:t>
                      </a:r>
                      <a:r>
                        <a:rPr lang="en-US" sz="1400" spc="-5" dirty="0">
                          <a:effectLst/>
                        </a:rPr>
                        <a:t>(P</a:t>
                      </a:r>
                      <a:r>
                        <a:rPr lang="en-US" sz="1400" dirty="0" smtClean="0">
                          <a:effectLst/>
                        </a:rPr>
                        <a:t>)</a:t>
                      </a: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015" marR="635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5" dirty="0">
                          <a:effectLst/>
                        </a:rPr>
                        <a:t>12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14076" y="1009120"/>
            <a:ext cx="412932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/>
              <a:t>Re-configurability Implementation </a:t>
            </a:r>
          </a:p>
        </p:txBody>
      </p:sp>
      <p:sp>
        <p:nvSpPr>
          <p:cNvPr id="2" name="Rectangle 1"/>
          <p:cNvSpPr/>
          <p:nvPr/>
        </p:nvSpPr>
        <p:spPr>
          <a:xfrm>
            <a:off x="328613" y="1401536"/>
            <a:ext cx="47720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horizontal and vertical slots with  ON/OFF PIN diode  switch are used  to allow the reconfigurable  antenna to operate in  two scenarios</a:t>
            </a:r>
          </a:p>
        </p:txBody>
      </p:sp>
    </p:spTree>
    <p:extLst>
      <p:ext uri="{BB962C8B-B14F-4D97-AF65-F5344CB8AC3E}">
        <p14:creationId xmlns:p14="http://schemas.microsoft.com/office/powerpoint/2010/main" val="4173248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"/>
    </mc:Choice>
    <mc:Fallback xmlns="">
      <p:transition spd="slow" advTm="36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2900" y="1196801"/>
            <a:ext cx="822960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00" dirty="0"/>
              <a:t>When PIN diode is in ON mode the resonant frequency measured at 2.4 GHz with return loss -16.5  and gain of 5.5 dB as illustrated in Figures below .</a:t>
            </a:r>
          </a:p>
        </p:txBody>
      </p:sp>
      <p:pic>
        <p:nvPicPr>
          <p:cNvPr id="5" name="Picture 4" descr="aaa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2514600"/>
            <a:ext cx="4557713" cy="2943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iiii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2" y="2235547"/>
            <a:ext cx="4129087" cy="32222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2686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"/>
    </mc:Choice>
    <mc:Fallback xmlns="">
      <p:transition spd="slow" advTm="37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5763" y="1139651"/>
            <a:ext cx="8315325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00" dirty="0"/>
              <a:t>When PIN diode is in OFF mode the resonant frequencies measured at 2.4 and 3.5 GHz with return loss -14.6 &amp; -16.5dB respectively as shown in the figure below</a:t>
            </a:r>
            <a:r>
              <a:rPr lang="en-US" sz="1350" dirty="0"/>
              <a:t>. </a:t>
            </a:r>
          </a:p>
        </p:txBody>
      </p:sp>
      <p:pic>
        <p:nvPicPr>
          <p:cNvPr id="5" name="Picture 4" descr="SSSS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" y="2318146"/>
            <a:ext cx="7641253" cy="40417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53690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"/>
    </mc:Choice>
    <mc:Fallback xmlns="">
      <p:transition spd="slow" advTm="19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Frequency channel hopping on Wi-Fi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1690689"/>
            <a:ext cx="7886700" cy="4211348"/>
          </a:xfrm>
        </p:spPr>
      </p:pic>
    </p:spTree>
    <p:extLst>
      <p:ext uri="{BB962C8B-B14F-4D97-AF65-F5344CB8AC3E}">
        <p14:creationId xmlns:p14="http://schemas.microsoft.com/office/powerpoint/2010/main" val="219643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Wireless </a:t>
            </a:r>
            <a:r>
              <a:rPr lang="en-US" sz="2400" dirty="0" err="1" smtClean="0"/>
              <a:t>InSite</a:t>
            </a:r>
            <a:r>
              <a:rPr lang="en-US" sz="2400" dirty="0" smtClean="0"/>
              <a:t> Simulation Design for Faculty of Engineering </a:t>
            </a:r>
            <a:endParaRPr lang="en-US" sz="2400" dirty="0"/>
          </a:p>
        </p:txBody>
      </p:sp>
      <p:pic>
        <p:nvPicPr>
          <p:cNvPr id="4" name="Content Placeholder 3" descr="C:\Users\Alawneh-pc\Pictures\10250700_857861890895128_574726015_n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178" y="1262130"/>
            <a:ext cx="6995643" cy="57697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675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Power(dB) of various Wi-Fi channel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F:\ahmed\Graduation project\STATE FREQ\best dbm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45" y="1690689"/>
            <a:ext cx="8907709" cy="48541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708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F:\ahmed\Graduation project\STATE FREQ\multi freq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629" y="918854"/>
            <a:ext cx="8250126" cy="52581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1012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Frequency channel hopping on Wi-Fi 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345" y="2073755"/>
            <a:ext cx="8547489" cy="3641245"/>
          </a:xfrm>
          <a:prstGeom prst="rect">
            <a:avLst/>
          </a:prstGeom>
        </p:spPr>
      </p:pic>
      <p:pic>
        <p:nvPicPr>
          <p:cNvPr id="7" name="Picture 6" descr="C:\Users\vvv\Desktop\0-60653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6474" y="50512"/>
            <a:ext cx="1479029" cy="18317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2490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50147"/>
          <a:stretch/>
        </p:blipFill>
        <p:spPr>
          <a:xfrm>
            <a:off x="-182706" y="1690689"/>
            <a:ext cx="9509412" cy="2923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26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Pattern </a:t>
            </a:r>
            <a:r>
              <a:rPr lang="en-US" dirty="0"/>
              <a:t>Reconfigurable antenna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982" y="1825625"/>
            <a:ext cx="7886700" cy="4351338"/>
          </a:xfrm>
        </p:spPr>
        <p:txBody>
          <a:bodyPr/>
          <a:lstStyle/>
          <a:p>
            <a:r>
              <a:rPr lang="en-US" dirty="0" smtClean="0"/>
              <a:t>The Problem: </a:t>
            </a:r>
          </a:p>
          <a:p>
            <a:pPr marL="0" indent="0">
              <a:buNone/>
            </a:pPr>
            <a:r>
              <a:rPr lang="en-US" dirty="0" smtClean="0"/>
              <a:t>multipath fading in indoor propagation model for </a:t>
            </a:r>
          </a:p>
          <a:p>
            <a:pPr marL="0" indent="0">
              <a:buNone/>
            </a:pPr>
            <a:r>
              <a:rPr lang="en-US" dirty="0" smtClean="0"/>
              <a:t>Wi-Fi technology.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The solution: 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Pattern Reconfigurable antenna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9247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54876"/>
            <a:ext cx="8051326" cy="4117876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endParaRPr lang="en-US" sz="2000" dirty="0"/>
          </a:p>
          <a:p>
            <a:pPr algn="just"/>
            <a:r>
              <a:rPr lang="en-US" sz="2000" dirty="0"/>
              <a:t>the reconfigurable </a:t>
            </a:r>
            <a:r>
              <a:rPr lang="en-US" sz="2000" dirty="0" smtClean="0"/>
              <a:t>antenna is a new </a:t>
            </a:r>
            <a:r>
              <a:rPr lang="en-US" sz="2000" dirty="0"/>
              <a:t>technology </a:t>
            </a:r>
            <a:r>
              <a:rPr lang="en-US" sz="2000" dirty="0" smtClean="0"/>
              <a:t>for </a:t>
            </a:r>
            <a:r>
              <a:rPr lang="en-US" sz="2000" dirty="0"/>
              <a:t>next generation </a:t>
            </a:r>
            <a:r>
              <a:rPr lang="en-US" sz="2000" dirty="0" smtClean="0"/>
              <a:t>of wireless </a:t>
            </a:r>
            <a:r>
              <a:rPr lang="en-US" sz="2000" dirty="0"/>
              <a:t>network </a:t>
            </a:r>
            <a:endParaRPr lang="ar-SA" sz="2000" dirty="0" smtClean="0"/>
          </a:p>
          <a:p>
            <a:pPr algn="just"/>
            <a:endParaRPr lang="en-US" sz="2000" dirty="0" smtClean="0"/>
          </a:p>
          <a:p>
            <a:pPr algn="just"/>
            <a:r>
              <a:rPr lang="en-US" sz="2000" dirty="0" smtClean="0"/>
              <a:t>it has the </a:t>
            </a:r>
            <a:r>
              <a:rPr lang="en-US" sz="2000" dirty="0"/>
              <a:t>ability to modify </a:t>
            </a:r>
            <a:r>
              <a:rPr lang="en-US" sz="2000" dirty="0" smtClean="0"/>
              <a:t>its geometry </a:t>
            </a:r>
            <a:r>
              <a:rPr lang="en-US" sz="2000" dirty="0"/>
              <a:t>and </a:t>
            </a:r>
            <a:r>
              <a:rPr lang="en-US" sz="2000" dirty="0" smtClean="0"/>
              <a:t>behavior</a:t>
            </a:r>
            <a:endParaRPr lang="ar-SA" sz="2000" dirty="0" smtClean="0"/>
          </a:p>
          <a:p>
            <a:pPr algn="just"/>
            <a:endParaRPr lang="en-US" sz="2000" dirty="0" smtClean="0"/>
          </a:p>
          <a:p>
            <a:pPr algn="just"/>
            <a:r>
              <a:rPr lang="en-US" sz="2000" dirty="0"/>
              <a:t>adapt the changes in environmental conditions or system </a:t>
            </a:r>
            <a:r>
              <a:rPr lang="en-US" sz="2000" dirty="0" smtClean="0"/>
              <a:t>requirements</a:t>
            </a:r>
          </a:p>
          <a:p>
            <a:pPr algn="just"/>
            <a:endParaRPr lang="en-US" sz="2000" dirty="0"/>
          </a:p>
          <a:p>
            <a:pPr marL="0" indent="0" algn="just">
              <a:buNone/>
            </a:pPr>
            <a:r>
              <a:rPr lang="en-US" sz="2000" dirty="0" smtClean="0"/>
              <a:t>such as: </a:t>
            </a:r>
          </a:p>
          <a:p>
            <a:pPr marL="0" indent="0" algn="just">
              <a:buNone/>
            </a:pPr>
            <a:r>
              <a:rPr lang="en-US" sz="2000" dirty="0" smtClean="0"/>
              <a:t> </a:t>
            </a:r>
            <a:r>
              <a:rPr lang="en-US" sz="2000" dirty="0"/>
              <a:t>enhanced bandwidth, change in operating frequency, polarization, radiation pattern etc</a:t>
            </a:r>
            <a:r>
              <a:rPr lang="en-US" sz="2000" dirty="0" smtClean="0"/>
              <a:t>.</a:t>
            </a:r>
            <a:endParaRPr lang="en-US" sz="2000" dirty="0"/>
          </a:p>
          <a:p>
            <a:pPr algn="just"/>
            <a:endParaRPr lang="en-US" sz="2000" dirty="0"/>
          </a:p>
          <a:p>
            <a:pPr algn="just"/>
            <a:endParaRPr lang="en-US" sz="2000" dirty="0" smtClean="0"/>
          </a:p>
          <a:p>
            <a:pPr algn="just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37931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"/>
    </mc:Choice>
    <mc:Fallback xmlns="">
      <p:transition spd="slow" advTm="38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Fading and Multipath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Fading refers to the distortion </a:t>
            </a:r>
            <a:r>
              <a:rPr lang="en-US" dirty="0" smtClean="0"/>
              <a:t>that comes form the Multipath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3510" y="2222995"/>
            <a:ext cx="4784569" cy="4088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35250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"/>
    </mc:Choice>
    <mc:Fallback xmlns="">
      <p:transition spd="slow" advTm="7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for Dipole Antenna L/2, L</a:t>
            </a:r>
            <a:endParaRPr lang="en-US" baseline="-25000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2"/>
          <a:srcRect r="44511" b="16502"/>
          <a:stretch/>
        </p:blipFill>
        <p:spPr>
          <a:xfrm>
            <a:off x="2526356" y="2453962"/>
            <a:ext cx="3385047" cy="2156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92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Wireless </a:t>
            </a:r>
            <a:r>
              <a:rPr lang="en-US" sz="2400" dirty="0" err="1" smtClean="0"/>
              <a:t>InSite</a:t>
            </a:r>
            <a:r>
              <a:rPr lang="en-US" sz="2400" dirty="0" smtClean="0"/>
              <a:t> Simulation Design for Faculty of Engineering </a:t>
            </a:r>
            <a:endParaRPr lang="en-US" sz="2400" dirty="0"/>
          </a:p>
        </p:txBody>
      </p:sp>
      <p:pic>
        <p:nvPicPr>
          <p:cNvPr id="4" name="Content Placeholder 3" descr="C:\Users\Alawneh-pc\Pictures\10250700_857861890895128_574726015_n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178" y="1262130"/>
            <a:ext cx="6995643" cy="57697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1090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764371"/>
            <a:ext cx="7886700" cy="1325563"/>
          </a:xfrm>
        </p:spPr>
        <p:txBody>
          <a:bodyPr>
            <a:noAutofit/>
          </a:bodyPr>
          <a:lstStyle/>
          <a:p>
            <a:r>
              <a:rPr lang="en-US" sz="3200" dirty="0"/>
              <a:t>Received signal power in (</a:t>
            </a:r>
            <a:r>
              <a:rPr lang="en-US" sz="3200" dirty="0" err="1"/>
              <a:t>dBm</a:t>
            </a:r>
            <a:r>
              <a:rPr lang="en-US" sz="3200" dirty="0"/>
              <a:t>) for different antenna radiation patterns Vs.  Distance points</a:t>
            </a:r>
          </a:p>
        </p:txBody>
      </p:sp>
      <p:pic>
        <p:nvPicPr>
          <p:cNvPr id="4" name="Content Placeholder 3" descr="F:\ahmed\Graduation project\handasa beam\stateo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15" y="2401847"/>
            <a:ext cx="8747169" cy="37156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046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Communication System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9652423"/>
              </p:ext>
            </p:extLst>
          </p:nvPr>
        </p:nvGraphicFramePr>
        <p:xfrm>
          <a:off x="628650" y="1954326"/>
          <a:ext cx="7886700" cy="3263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2197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74464"/>
            <a:ext cx="7886700" cy="994172"/>
          </a:xfrm>
        </p:spPr>
        <p:txBody>
          <a:bodyPr/>
          <a:lstStyle/>
          <a:p>
            <a:r>
              <a:rPr lang="en-US" dirty="0" smtClean="0"/>
              <a:t>BER improvement 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6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1"/>
            <a:ext cx="300038" cy="107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857251"/>
            <a:ext cx="278606" cy="107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2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271463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1"/>
            <a:ext cx="285750" cy="107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285750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1" name="Picture 2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857251"/>
            <a:ext cx="278606" cy="107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F:\ahmed\Graduation project\handasa beam\untitled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716" y="1735119"/>
            <a:ext cx="8482705" cy="47300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749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frequency </a:t>
            </a:r>
            <a:r>
              <a:rPr lang="en-US" dirty="0" smtClean="0"/>
              <a:t>reconfigurable antenna its possible to make a multiband with one antenna </a:t>
            </a:r>
            <a:endParaRPr lang="ar-EG" dirty="0" smtClean="0"/>
          </a:p>
          <a:p>
            <a:endParaRPr lang="en-US" dirty="0" smtClean="0"/>
          </a:p>
          <a:p>
            <a:r>
              <a:rPr lang="en-US" dirty="0" smtClean="0"/>
              <a:t>Reconfigurable with Wi-Fi channel improve the BER</a:t>
            </a:r>
            <a:endParaRPr lang="ar-EG" dirty="0" smtClean="0"/>
          </a:p>
          <a:p>
            <a:endParaRPr lang="en-US" dirty="0"/>
          </a:p>
          <a:p>
            <a:r>
              <a:rPr lang="en-US" dirty="0" smtClean="0"/>
              <a:t>Patten reconfigurable antenna reduce the </a:t>
            </a:r>
            <a:r>
              <a:rPr lang="en-US" dirty="0" err="1" smtClean="0"/>
              <a:t>the</a:t>
            </a:r>
            <a:r>
              <a:rPr lang="en-US" dirty="0" smtClean="0"/>
              <a:t> transmit power needed by nearly 10 </a:t>
            </a:r>
            <a:r>
              <a:rPr lang="en-US" dirty="0" err="1" smtClean="0"/>
              <a:t>db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299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0786" y="893160"/>
            <a:ext cx="7886700" cy="1325563"/>
          </a:xfrm>
        </p:spPr>
        <p:txBody>
          <a:bodyPr/>
          <a:lstStyle/>
          <a:p>
            <a:r>
              <a:rPr lang="en-US" dirty="0" smtClean="0"/>
              <a:t>Future 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506662"/>
            <a:ext cx="7886700" cy="4351338"/>
          </a:xfrm>
        </p:spPr>
        <p:txBody>
          <a:bodyPr/>
          <a:lstStyle/>
          <a:p>
            <a:r>
              <a:rPr lang="en-US" dirty="0" smtClean="0"/>
              <a:t>Reconfigurable antenna will see the light up with new generations of Wireless technology.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495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0906" y="2371347"/>
            <a:ext cx="7886700" cy="1325563"/>
          </a:xfrm>
        </p:spPr>
        <p:txBody>
          <a:bodyPr/>
          <a:lstStyle/>
          <a:p>
            <a:r>
              <a:rPr lang="en-US" dirty="0" smtClean="0"/>
              <a:t>Thank you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28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 of the Reconfigurable antennas</a:t>
            </a:r>
          </a:p>
          <a:p>
            <a:r>
              <a:rPr lang="en-US" dirty="0" smtClean="0"/>
              <a:t> Implement reconfigurable antenna </a:t>
            </a:r>
          </a:p>
          <a:p>
            <a:r>
              <a:rPr lang="en-US" dirty="0" smtClean="0"/>
              <a:t>Frequency reconfigurable antenna </a:t>
            </a:r>
          </a:p>
          <a:p>
            <a:r>
              <a:rPr lang="en-US" dirty="0" smtClean="0"/>
              <a:t>Channel hopping in Wi-Fi </a:t>
            </a:r>
          </a:p>
          <a:p>
            <a:r>
              <a:rPr lang="en-US" dirty="0" smtClean="0"/>
              <a:t>Pattern reconfigurable antenna </a:t>
            </a:r>
          </a:p>
          <a:p>
            <a:r>
              <a:rPr lang="en-US" dirty="0" smtClean="0"/>
              <a:t>BER Improvement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32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353" y="1815921"/>
            <a:ext cx="8143293" cy="2979973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051507" y="49035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Types of Reconfigurable antenna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93862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</a:t>
            </a:r>
            <a:r>
              <a:rPr lang="en-US" sz="4000" dirty="0" smtClean="0"/>
              <a:t>ypes of Reconfigurable antenna </a:t>
            </a:r>
            <a:endParaRPr lang="en-US" sz="4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9274319"/>
              </p:ext>
            </p:extLst>
          </p:nvPr>
        </p:nvGraphicFramePr>
        <p:xfrm>
          <a:off x="628651" y="2125268"/>
          <a:ext cx="8006636" cy="2426771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887283"/>
                <a:gridCol w="2448682"/>
                <a:gridCol w="2670671"/>
              </a:tblGrid>
              <a:tr h="276440">
                <a:tc>
                  <a:txBody>
                    <a:bodyPr/>
                    <a:lstStyle/>
                    <a:p>
                      <a:pPr marL="0" marR="635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Types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635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Process 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635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9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Applications</a:t>
                      </a:r>
                      <a:r>
                        <a:rPr lang="en-US" sz="9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  <a:tr h="458201">
                <a:tc>
                  <a:txBody>
                    <a:bodyPr/>
                    <a:lstStyle/>
                    <a:p>
                      <a:pPr marL="0" marR="635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Frequency Reconfigurable Antennas 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635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Change the surface current distribution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63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NewRomanPSMT"/>
                        </a:rPr>
                        <a:t>WLAN, GSM, UMTS, PCS, Bluetooth, </a:t>
                      </a:r>
                    </a:p>
                    <a:p>
                      <a:pPr marL="0" marR="63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NewRomanPSMT"/>
                        </a:rPr>
                        <a:t>Cognitive Radio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  <a:tr h="599974">
                <a:tc>
                  <a:txBody>
                    <a:bodyPr/>
                    <a:lstStyle/>
                    <a:p>
                      <a:pPr marL="0" marR="635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Pattern Reconfigurable Antennas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635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Change the radiating edges, slots or the </a:t>
                      </a:r>
                      <a:r>
                        <a:rPr lang="en-US" sz="1400" dirty="0" smtClean="0">
                          <a:effectLst/>
                        </a:rPr>
                        <a:t>feeding </a:t>
                      </a:r>
                      <a:r>
                        <a:rPr lang="en-US" sz="1400" dirty="0">
                          <a:effectLst/>
                        </a:rPr>
                        <a:t>network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63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NewRomanPSMT"/>
                        </a:rPr>
                        <a:t>MIMO, Software Defined Radio,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  <a:tr h="1059629">
                <a:tc>
                  <a:txBody>
                    <a:bodyPr/>
                    <a:lstStyle/>
                    <a:p>
                      <a:pPr marL="0" marR="635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Polarization Reconfigurable Antennas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635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Change the antenna surface structure or </a:t>
                      </a:r>
                      <a:r>
                        <a:rPr lang="en-US" sz="1400" dirty="0" smtClean="0">
                          <a:effectLst/>
                        </a:rPr>
                        <a:t>the </a:t>
                      </a:r>
                      <a:r>
                        <a:rPr lang="en-US" sz="1400" dirty="0">
                          <a:effectLst/>
                        </a:rPr>
                        <a:t>feeding network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63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NewRomanPSMT"/>
                        </a:rPr>
                        <a:t>Satellite Communication, MIMO, 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0" marR="63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NewRomanPSMT"/>
                        </a:rPr>
                        <a:t>Cognitive Radio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1307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"/>
    </mc:Choice>
    <mc:Fallback xmlns="">
      <p:transition spd="slow" advTm="2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027907"/>
            <a:ext cx="7886700" cy="326350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In this project we work on two reconfigurable types: </a:t>
            </a:r>
          </a:p>
          <a:p>
            <a:pPr marL="0" indent="0">
              <a:buNone/>
            </a:pPr>
            <a:r>
              <a:rPr lang="en-US" dirty="0" smtClean="0"/>
              <a:t>1- Frequency reconfigurable antenna </a:t>
            </a:r>
          </a:p>
          <a:p>
            <a:pPr marL="0" indent="0">
              <a:buNone/>
            </a:pPr>
            <a:r>
              <a:rPr lang="en-US" dirty="0" smtClean="0"/>
              <a:t>2- Pattern reconfigurable antenna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59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"/>
    </mc:Choice>
    <mc:Fallback xmlns="">
      <p:transition spd="slow" advTm="6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021" y="595549"/>
            <a:ext cx="7886700" cy="994172"/>
          </a:xfrm>
        </p:spPr>
        <p:txBody>
          <a:bodyPr>
            <a:normAutofit/>
          </a:bodyPr>
          <a:lstStyle/>
          <a:p>
            <a:r>
              <a:rPr lang="en-US" sz="3200" b="1" dirty="0"/>
              <a:t>Frequency Reconfigurable antenna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021" y="1589721"/>
            <a:ext cx="7886700" cy="5113733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The Problem:</a:t>
            </a:r>
          </a:p>
          <a:p>
            <a:pPr marL="0" indent="0" algn="just">
              <a:buNone/>
            </a:pPr>
            <a:r>
              <a:rPr lang="en-US" sz="2200" dirty="0" smtClean="0"/>
              <a:t>A single wireless </a:t>
            </a:r>
            <a:r>
              <a:rPr lang="en-US" sz="2200" dirty="0"/>
              <a:t>device such as laptop and  mobile need to support a number of communication standards ( e.g.  WIMAX,3G ,Bluetooth ,GPS ,Wi-Fi, UWB)  </a:t>
            </a:r>
            <a:endParaRPr lang="en-US" sz="2200" dirty="0" smtClean="0"/>
          </a:p>
          <a:p>
            <a:pPr marL="0" indent="0" algn="just">
              <a:buNone/>
            </a:pPr>
            <a:endParaRPr lang="en-US" sz="2200" dirty="0" smtClean="0"/>
          </a:p>
          <a:p>
            <a:pPr marL="0" indent="0" algn="just">
              <a:buNone/>
            </a:pPr>
            <a:endParaRPr lang="en-US" sz="22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1715" y="3137474"/>
            <a:ext cx="4825755" cy="3340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14523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"/>
    </mc:Choice>
    <mc:Fallback xmlns="">
      <p:transition spd="slow" advTm="9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Solutions: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30167"/>
            <a:ext cx="7886700" cy="4351338"/>
          </a:xfrm>
        </p:spPr>
        <p:txBody>
          <a:bodyPr/>
          <a:lstStyle/>
          <a:p>
            <a:pPr marL="0" indent="0" algn="just">
              <a:buNone/>
            </a:pPr>
            <a:endParaRPr lang="en-US" sz="3600" dirty="0"/>
          </a:p>
          <a:p>
            <a:pPr marL="385763" indent="-385763" algn="just">
              <a:buFont typeface="+mj-lt"/>
              <a:buAutoNum type="arabicPeriod"/>
            </a:pPr>
            <a:r>
              <a:rPr lang="en-US" dirty="0" smtClean="0"/>
              <a:t>Individual antenna for each standard </a:t>
            </a:r>
            <a:r>
              <a:rPr lang="en-US" sz="2000" dirty="0" smtClean="0"/>
              <a:t>( lack of space and the strong coupling between radios) </a:t>
            </a:r>
            <a:endParaRPr lang="en-US" sz="3600" dirty="0" smtClean="0"/>
          </a:p>
          <a:p>
            <a:pPr marL="385763" indent="-385763">
              <a:buFont typeface="+mj-lt"/>
              <a:buAutoNum type="arabicPeriod"/>
            </a:pPr>
            <a:r>
              <a:rPr lang="en-US" dirty="0" smtClean="0"/>
              <a:t>multiband antennas </a:t>
            </a:r>
            <a:r>
              <a:rPr lang="en-US" sz="2000" dirty="0" smtClean="0"/>
              <a:t>(more filters , large space)</a:t>
            </a:r>
            <a:endParaRPr lang="en-US" sz="2400" dirty="0" smtClean="0"/>
          </a:p>
          <a:p>
            <a:pPr marL="385763" indent="-385763">
              <a:buFont typeface="+mj-lt"/>
              <a:buAutoNum type="arabicPeriod"/>
            </a:pPr>
            <a:r>
              <a:rPr lang="en-US" dirty="0" smtClean="0"/>
              <a:t>Frequency reconfigurable antenna </a:t>
            </a:r>
            <a:r>
              <a:rPr lang="en-US" sz="2000" dirty="0" smtClean="0"/>
              <a:t>(less space and filters)</a:t>
            </a:r>
            <a:endParaRPr lang="en-US" sz="2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438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450" y="1016794"/>
            <a:ext cx="7886700" cy="994172"/>
          </a:xfrm>
        </p:spPr>
        <p:txBody>
          <a:bodyPr/>
          <a:lstStyle/>
          <a:p>
            <a:r>
              <a:rPr lang="en-US" dirty="0"/>
              <a:t>O</a:t>
            </a:r>
            <a:r>
              <a:rPr lang="en-US" dirty="0" smtClean="0"/>
              <a:t>ur Design of frequency 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450" y="1868091"/>
            <a:ext cx="8085316" cy="1171324"/>
          </a:xfrm>
        </p:spPr>
        <p:txBody>
          <a:bodyPr>
            <a:normAutofit fontScale="55000" lnSpcReduction="20000"/>
          </a:bodyPr>
          <a:lstStyle/>
          <a:p>
            <a:r>
              <a:rPr lang="en-US" sz="3500" dirty="0" smtClean="0"/>
              <a:t>We used HFSS program to design a </a:t>
            </a:r>
            <a:r>
              <a:rPr lang="en-US" sz="3500" dirty="0" err="1" smtClean="0"/>
              <a:t>Microstrip</a:t>
            </a:r>
            <a:r>
              <a:rPr lang="en-US" sz="3500" dirty="0" smtClean="0"/>
              <a:t>  </a:t>
            </a:r>
            <a:r>
              <a:rPr lang="en-US" sz="3500" dirty="0"/>
              <a:t>reconfigurable antenna to operate in two scenarios</a:t>
            </a:r>
            <a:r>
              <a:rPr lang="en-US" sz="3500" dirty="0" smtClean="0"/>
              <a:t>:</a:t>
            </a:r>
            <a:r>
              <a:rPr lang="en-US" sz="3500" dirty="0"/>
              <a:t> </a:t>
            </a:r>
          </a:p>
          <a:p>
            <a:pPr lvl="0"/>
            <a:r>
              <a:rPr lang="en-US" sz="3500" dirty="0" smtClean="0"/>
              <a:t>Single-band </a:t>
            </a:r>
            <a:r>
              <a:rPr lang="en-US" sz="3500" dirty="0"/>
              <a:t>2.4 GHz</a:t>
            </a:r>
            <a:r>
              <a:rPr lang="en-US" sz="3500" dirty="0" smtClean="0"/>
              <a:t>.</a:t>
            </a:r>
          </a:p>
          <a:p>
            <a:r>
              <a:rPr lang="en-US" sz="3500" dirty="0"/>
              <a:t>Dual-band 2.4 &amp;3.5 GHz.</a:t>
            </a:r>
          </a:p>
          <a:p>
            <a:pPr lvl="0"/>
            <a:endParaRPr lang="en-US" dirty="0"/>
          </a:p>
          <a:p>
            <a:endParaRPr lang="en-US" dirty="0"/>
          </a:p>
        </p:txBody>
      </p:sp>
      <p:pic>
        <p:nvPicPr>
          <p:cNvPr id="5" name="Picture 4" descr="yyyyy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859" y="3418134"/>
            <a:ext cx="3905250" cy="25717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5339617"/>
              </p:ext>
            </p:extLst>
          </p:nvPr>
        </p:nvGraphicFramePr>
        <p:xfrm>
          <a:off x="5919788" y="2455863"/>
          <a:ext cx="798512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Packager Shell Object" showAsIcon="1" r:id="rId4" imgW="797760" imgH="491040" progId="Package">
                  <p:embed/>
                </p:oleObj>
              </mc:Choice>
              <mc:Fallback>
                <p:oleObj name="Packager Shell Object" showAsIcon="1" r:id="rId4" imgW="797760" imgH="49104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919788" y="2455863"/>
                        <a:ext cx="798512" cy="490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0238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8"/>
    </mc:Choice>
    <mc:Fallback xmlns="">
      <p:transition spd="slow" advTm="908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3334</TotalTime>
  <Words>610</Words>
  <Application>Microsoft Office PowerPoint</Application>
  <PresentationFormat>On-screen Show (4:3)</PresentationFormat>
  <Paragraphs>124</Paragraphs>
  <Slides>28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Arial</vt:lpstr>
      <vt:lpstr>Calibri</vt:lpstr>
      <vt:lpstr>Calibri Light</vt:lpstr>
      <vt:lpstr>Times New Roman</vt:lpstr>
      <vt:lpstr>TimesNewRomanPSMT</vt:lpstr>
      <vt:lpstr>Office Theme</vt:lpstr>
      <vt:lpstr>Packager Shell Object</vt:lpstr>
      <vt:lpstr>Reconfigurable Antenna   by  Ahmed Alawneh, Mohammed Mansour and Alaa Rawajbeh   The supervisor: Dr. Allam Mousa     2014       </vt:lpstr>
      <vt:lpstr>Overview </vt:lpstr>
      <vt:lpstr>Objectives </vt:lpstr>
      <vt:lpstr>PowerPoint Presentation</vt:lpstr>
      <vt:lpstr>Types of Reconfigurable antenna </vt:lpstr>
      <vt:lpstr>  </vt:lpstr>
      <vt:lpstr>Frequency Reconfigurable antenna </vt:lpstr>
      <vt:lpstr>The Solutions:</vt:lpstr>
      <vt:lpstr>Our Design of frequency RA</vt:lpstr>
      <vt:lpstr>PowerPoint Presentation</vt:lpstr>
      <vt:lpstr>PowerPoint Presentation</vt:lpstr>
      <vt:lpstr>PowerPoint Presentation</vt:lpstr>
      <vt:lpstr>Frequency channel hopping on Wi-Fi </vt:lpstr>
      <vt:lpstr>Wireless InSite Simulation Design for Faculty of Engineering </vt:lpstr>
      <vt:lpstr>Power(dB) of various Wi-Fi channel</vt:lpstr>
      <vt:lpstr>PowerPoint Presentation</vt:lpstr>
      <vt:lpstr>Frequency channel hopping on Wi-Fi </vt:lpstr>
      <vt:lpstr>PowerPoint Presentation</vt:lpstr>
      <vt:lpstr>Pattern Reconfigurable antenna </vt:lpstr>
      <vt:lpstr>Fading and Multipath</vt:lpstr>
      <vt:lpstr>Beam for Dipole Antenna L/2, L</vt:lpstr>
      <vt:lpstr>Wireless InSite Simulation Design for Faculty of Engineering </vt:lpstr>
      <vt:lpstr>Received signal power in (dBm) for different antenna radiation patterns Vs.  Distance points</vt:lpstr>
      <vt:lpstr>The Communication System</vt:lpstr>
      <vt:lpstr>BER improvement  </vt:lpstr>
      <vt:lpstr>Results </vt:lpstr>
      <vt:lpstr>Future Vision</vt:lpstr>
      <vt:lpstr>Thank you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Reconfigurable Antenna  for  BER Improvement and Frequency Tuning</dc:title>
  <dc:creator>mujahed1</dc:creator>
  <cp:lastModifiedBy>ahmad reyad</cp:lastModifiedBy>
  <cp:revision>81</cp:revision>
  <dcterms:created xsi:type="dcterms:W3CDTF">2013-12-06T13:40:48Z</dcterms:created>
  <dcterms:modified xsi:type="dcterms:W3CDTF">2014-05-14T06:28:48Z</dcterms:modified>
</cp:coreProperties>
</file>