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8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8" r:id="rId41"/>
    <p:sldId id="301" r:id="rId42"/>
    <p:sldId id="302" r:id="rId43"/>
    <p:sldId id="303" r:id="rId44"/>
    <p:sldId id="304" r:id="rId45"/>
    <p:sldId id="305" r:id="rId46"/>
    <p:sldId id="333"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 id="330" r:id="rId72"/>
    <p:sldId id="331" r:id="rId73"/>
    <p:sldId id="332" r:id="rId74"/>
    <p:sldId id="299" r:id="rId75"/>
    <p:sldId id="300" r:id="rId7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85" autoAdjust="0"/>
    <p:restoredTop sz="94660"/>
  </p:normalViewPr>
  <p:slideViewPr>
    <p:cSldViewPr>
      <p:cViewPr>
        <p:scale>
          <a:sx n="70" d="100"/>
          <a:sy n="70" d="100"/>
        </p:scale>
        <p:origin x="-52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47E56089-E4BE-4C78-8179-84BA9B05C8A5}" type="datetimeFigureOut">
              <a:rPr lang="ar-SA" smtClean="0"/>
              <a:t>15/06/1443</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D74A64D-FD5F-4209-BD71-EF7E60270502}" type="slidenum">
              <a:rPr lang="ar-SA" smtClean="0"/>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7E56089-E4BE-4C78-8179-84BA9B05C8A5}" type="datetimeFigureOut">
              <a:rPr lang="ar-SA" smtClean="0"/>
              <a:t>15/06/1443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74A64D-FD5F-4209-BD71-EF7E60270502}" type="slidenum">
              <a:rPr lang="ar-SA" smtClean="0"/>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7E56089-E4BE-4C78-8179-84BA9B05C8A5}" type="datetimeFigureOut">
              <a:rPr lang="ar-SA" smtClean="0"/>
              <a:t>15/06/1443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74A64D-FD5F-4209-BD71-EF7E60270502}" type="slidenum">
              <a:rPr lang="ar-SA" smtClean="0"/>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7E56089-E4BE-4C78-8179-84BA9B05C8A5}" type="datetimeFigureOut">
              <a:rPr lang="ar-SA" smtClean="0"/>
              <a:t>15/06/1443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74A64D-FD5F-4209-BD71-EF7E60270502}" type="slidenum">
              <a:rPr lang="ar-SA" smtClean="0"/>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7E56089-E4BE-4C78-8179-84BA9B05C8A5}" type="datetimeFigureOut">
              <a:rPr lang="ar-SA" smtClean="0"/>
              <a:t>15/06/1443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74A64D-FD5F-4209-BD71-EF7E60270502}"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E56089-E4BE-4C78-8179-84BA9B05C8A5}" type="datetimeFigureOut">
              <a:rPr lang="ar-SA" smtClean="0"/>
              <a:t>15/06/1443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74A64D-FD5F-4209-BD71-EF7E60270502}" type="slidenum">
              <a:rPr lang="ar-SA" smtClean="0"/>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7E56089-E4BE-4C78-8179-84BA9B05C8A5}" type="datetimeFigureOut">
              <a:rPr lang="ar-SA" smtClean="0"/>
              <a:t>15/06/1443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74A64D-FD5F-4209-BD71-EF7E60270502}" type="slidenum">
              <a:rPr lang="ar-SA" smtClean="0"/>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7E56089-E4BE-4C78-8179-84BA9B05C8A5}" type="datetimeFigureOut">
              <a:rPr lang="ar-SA" smtClean="0"/>
              <a:t>15/06/1443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D74A64D-FD5F-4209-BD71-EF7E60270502}" type="slidenum">
              <a:rPr lang="ar-SA" smtClean="0"/>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E56089-E4BE-4C78-8179-84BA9B05C8A5}" type="datetimeFigureOut">
              <a:rPr lang="ar-SA" smtClean="0"/>
              <a:t>15/06/1443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D74A64D-FD5F-4209-BD71-EF7E6027050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7E56089-E4BE-4C78-8179-84BA9B05C8A5}" type="datetimeFigureOut">
              <a:rPr lang="ar-SA" smtClean="0"/>
              <a:t>15/06/1443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74A64D-FD5F-4209-BD71-EF7E60270502}"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7E56089-E4BE-4C78-8179-84BA9B05C8A5}" type="datetimeFigureOut">
              <a:rPr lang="ar-SA" smtClean="0"/>
              <a:t>15/06/1443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74A64D-FD5F-4209-BD71-EF7E60270502}"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47E56089-E4BE-4C78-8179-84BA9B05C8A5}" type="datetimeFigureOut">
              <a:rPr lang="ar-SA" smtClean="0"/>
              <a:t>15/06/1443</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D74A64D-FD5F-4209-BD71-EF7E60270502}"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3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764704"/>
            <a:ext cx="8305800" cy="2232248"/>
          </a:xfrm>
        </p:spPr>
        <p:txBody>
          <a:bodyPr/>
          <a:lstStyle/>
          <a:p>
            <a: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An-Najah National </a:t>
            </a:r>
            <a:r>
              <a:rPr lang="en-US" sz="2000" b="1" spc="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University</a:t>
            </a:r>
            <a: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Faculty of Engineering</a:t>
            </a:r>
            <a:b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Civil Engineering Department</a:t>
            </a:r>
            <a:br>
              <a:rPr lang="en-US" sz="20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5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25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br>
            <a:r>
              <a:rPr lang="en-US" sz="2500" b="1" spc="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REDESIGN </a:t>
            </a:r>
            <a:r>
              <a:rPr lang="en-US" sz="2500" b="1" spc="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 SANUR – </a:t>
            </a:r>
            <a:r>
              <a:rPr lang="en-US" sz="2500" b="1" spc="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QABATYA</a:t>
            </a:r>
            <a:r>
              <a:rPr lang="en-US" sz="2500" b="1"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ROAD</a:t>
            </a:r>
            <a:endParaRPr lang="ar-SA" dirty="0"/>
          </a:p>
        </p:txBody>
      </p:sp>
      <p:sp>
        <p:nvSpPr>
          <p:cNvPr id="3" name="عنوان فرعي 2"/>
          <p:cNvSpPr>
            <a:spLocks noGrp="1"/>
          </p:cNvSpPr>
          <p:nvPr>
            <p:ph type="subTitle" idx="1"/>
          </p:nvPr>
        </p:nvSpPr>
        <p:spPr>
          <a:xfrm>
            <a:off x="457200" y="3699804"/>
            <a:ext cx="8291264" cy="1385380"/>
          </a:xfrm>
        </p:spPr>
        <p:txBody>
          <a:bodyPr>
            <a:noAutofit/>
          </a:bodyPr>
          <a:lstStyle/>
          <a:p>
            <a:r>
              <a:rPr lang="en-US" altLang="en-US" sz="1800" b="1" spc="0" dirty="0" smtClean="0">
                <a:solidFill>
                  <a:prstClr val="black"/>
                </a:solidFill>
                <a:latin typeface="Times New Roman" panose="02020603050405020304" pitchFamily="18" charset="0"/>
                <a:cs typeface="+mj-cs"/>
              </a:rPr>
              <a:t>Prepared by</a:t>
            </a:r>
            <a:r>
              <a:rPr lang="en-US" altLang="en-US" sz="1800" spc="0" dirty="0" smtClean="0">
                <a:solidFill>
                  <a:prstClr val="black"/>
                </a:solidFill>
                <a:latin typeface="Times New Roman" panose="02020603050405020304" pitchFamily="18" charset="0"/>
                <a:cs typeface="+mj-cs"/>
              </a:rPr>
              <a:t>:</a:t>
            </a:r>
          </a:p>
          <a:p>
            <a:r>
              <a:rPr lang="en-US" sz="1800" b="1" dirty="0" smtClean="0">
                <a:solidFill>
                  <a:schemeClr val="bg1"/>
                </a:solidFill>
                <a:cs typeface="+mj-cs"/>
              </a:rPr>
              <a:t>Ahmad Mansour </a:t>
            </a:r>
          </a:p>
          <a:p>
            <a:r>
              <a:rPr lang="en-US" sz="1800" b="1" dirty="0" smtClean="0">
                <a:solidFill>
                  <a:schemeClr val="bg1"/>
                </a:solidFill>
                <a:cs typeface="+mj-cs"/>
              </a:rPr>
              <a:t>Mahmoud ALTaha </a:t>
            </a:r>
            <a:endParaRPr lang="en-US" sz="1800" b="1" dirty="0">
              <a:solidFill>
                <a:schemeClr val="bg1"/>
              </a:solidFill>
              <a:cs typeface="+mj-cs"/>
            </a:endParaRPr>
          </a:p>
          <a:p>
            <a:r>
              <a:rPr lang="en-US" sz="1800" b="1" dirty="0">
                <a:solidFill>
                  <a:schemeClr val="bg1"/>
                </a:solidFill>
                <a:cs typeface="+mj-cs"/>
              </a:rPr>
              <a:t>Nser Daood </a:t>
            </a:r>
          </a:p>
          <a:p>
            <a:r>
              <a:rPr lang="en-US" sz="1800" b="1" dirty="0">
                <a:solidFill>
                  <a:schemeClr val="bg1"/>
                </a:solidFill>
                <a:cs typeface="+mj-cs"/>
              </a:rPr>
              <a:t>Ziyad Omar </a:t>
            </a:r>
          </a:p>
          <a:p>
            <a:r>
              <a:rPr lang="en-US" sz="1800" b="1" spc="0" dirty="0">
                <a:solidFill>
                  <a:prstClr val="black"/>
                </a:solidFill>
                <a:latin typeface="Times New Roman" panose="02020603050405020304" pitchFamily="18" charset="0"/>
                <a:cs typeface="+mj-cs"/>
              </a:rPr>
              <a:t>Supervisor</a:t>
            </a:r>
            <a:r>
              <a:rPr lang="en-US" sz="1800" b="1" spc="0" dirty="0">
                <a:solidFill>
                  <a:prstClr val="black"/>
                </a:solidFill>
                <a:latin typeface="Century Gothic"/>
                <a:cs typeface="+mj-cs"/>
              </a:rPr>
              <a:t>: </a:t>
            </a:r>
            <a:r>
              <a:rPr lang="en-US" sz="1800" b="1" spc="0" dirty="0">
                <a:solidFill>
                  <a:schemeClr val="bg1"/>
                </a:solidFill>
                <a:latin typeface="Times New Roman" panose="02020603050405020304" pitchFamily="18" charset="0"/>
                <a:cs typeface="+mj-cs"/>
              </a:rPr>
              <a:t>Amjad Issa</a:t>
            </a:r>
            <a:endParaRPr lang="ar-SA" sz="1800" dirty="0">
              <a:solidFill>
                <a:schemeClr val="bg1"/>
              </a:solidFill>
              <a:cs typeface="+mj-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052736"/>
            <a:ext cx="1365250"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299282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lstStyle/>
              <a:p>
                <a:pPr marL="0" indent="0" algn="l" rtl="0">
                  <a:buNone/>
                </a:pPr>
                <a:r>
                  <a:rPr lang="en-US" sz="2800" dirty="0" smtClean="0">
                    <a:latin typeface="Calibri"/>
                    <a:ea typeface="Calibri"/>
                  </a:rPr>
                  <a:t>DHV </a:t>
                </a:r>
                <a:r>
                  <a:rPr lang="en-US" sz="2800" dirty="0">
                    <a:latin typeface="Calibri"/>
                    <a:ea typeface="Calibri"/>
                  </a:rPr>
                  <a:t>= </a:t>
                </a:r>
                <a:r>
                  <a:rPr lang="en-US" sz="2800" dirty="0" smtClean="0">
                    <a:latin typeface="Calibri"/>
                    <a:ea typeface="Calibri"/>
                  </a:rPr>
                  <a:t> </a:t>
                </a:r>
                <a14:m>
                  <m:oMath xmlns:m="http://schemas.openxmlformats.org/officeDocument/2006/math">
                    <m:f>
                      <m:fPr>
                        <m:ctrlPr>
                          <a:rPr lang="en-US" sz="2800" i="1">
                            <a:effectLst/>
                            <a:latin typeface="Cambria Math"/>
                            <a:cs typeface="Calibri"/>
                          </a:rPr>
                        </m:ctrlPr>
                      </m:fPr>
                      <m:num>
                        <m:r>
                          <a:rPr lang="en-US" sz="2800" i="1">
                            <a:effectLst/>
                            <a:latin typeface="Cambria Math"/>
                            <a:ea typeface="Calibri"/>
                            <a:cs typeface="Calibri"/>
                          </a:rPr>
                          <m:t>𝑃𝐻𝑉</m:t>
                        </m:r>
                      </m:num>
                      <m:den>
                        <m:r>
                          <a:rPr lang="en-US" sz="2800" i="1">
                            <a:effectLst/>
                            <a:latin typeface="Cambria Math"/>
                            <a:ea typeface="Calibri"/>
                            <a:cs typeface="Calibri"/>
                          </a:rPr>
                          <m:t>𝑃𝐻𝐹</m:t>
                        </m:r>
                      </m:den>
                    </m:f>
                  </m:oMath>
                </a14:m>
                <a:endParaRPr lang="en-US" dirty="0" smtClean="0"/>
              </a:p>
              <a:p>
                <a:pPr marL="0" indent="0" algn="l" rtl="0">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1654"/>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schemeClr val="tx1"/>
                </a:solidFill>
                <a:latin typeface="Calibri"/>
                <a:ea typeface="Calibri"/>
              </a:rPr>
              <a:t>The </a:t>
            </a:r>
            <a:r>
              <a:rPr lang="en-US" sz="3200" dirty="0" smtClean="0">
                <a:solidFill>
                  <a:schemeClr val="tx1"/>
                </a:solidFill>
                <a:latin typeface="Calibri"/>
                <a:ea typeface="Calibri"/>
              </a:rPr>
              <a:t>Peak Hour Traffic Count Results </a:t>
            </a:r>
            <a:endParaRPr lang="ar-SA" sz="3200" dirty="0">
              <a:solidFill>
                <a:schemeClr val="tx1"/>
              </a:solidFill>
            </a:endParaRPr>
          </a:p>
        </p:txBody>
      </p:sp>
      <p:pic>
        <p:nvPicPr>
          <p:cNvPr id="4097"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3831836"/>
            <a:ext cx="8712968" cy="1396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195366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b="1" dirty="0">
                <a:latin typeface="Times New Roman"/>
                <a:ea typeface="Calibri"/>
              </a:rPr>
              <a:t>Vehicles </a:t>
            </a:r>
            <a:r>
              <a:rPr lang="en-US" b="1" dirty="0" smtClean="0">
                <a:latin typeface="Times New Roman"/>
                <a:ea typeface="Calibri"/>
              </a:rPr>
              <a:t>Classification</a:t>
            </a: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Calibri"/>
                <a:ea typeface="Calibri"/>
              </a:rPr>
              <a:t>The Peak Hour Traffic Count Results </a:t>
            </a:r>
            <a:endParaRPr lang="ar-SA" dirty="0"/>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723906"/>
            <a:ext cx="8423802"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596831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schemeClr val="tx1"/>
                </a:solidFill>
                <a:latin typeface="Times New Roman"/>
                <a:ea typeface="Calibri"/>
              </a:rPr>
              <a:t>Data collection and analysis flowchart</a:t>
            </a:r>
            <a:endParaRPr lang="ar-SA" sz="3200" dirty="0">
              <a:solidFill>
                <a:schemeClr val="tx1"/>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039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7304" y="2204864"/>
            <a:ext cx="2335459"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332975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just" rtl="0">
              <a:lnSpc>
                <a:spcPct val="115000"/>
              </a:lnSpc>
              <a:spcAft>
                <a:spcPts val="0"/>
              </a:spcAft>
              <a:buNone/>
            </a:pPr>
            <a:r>
              <a:rPr lang="en-US" dirty="0">
                <a:latin typeface="Calibri"/>
                <a:ea typeface="Calibri"/>
              </a:rPr>
              <a:t>Sanur – Qabatya Street is Classified as a two-lane high of Class II as referred to by </a:t>
            </a:r>
            <a:r>
              <a:rPr lang="en-US" dirty="0" smtClean="0">
                <a:latin typeface="Calibri"/>
                <a:ea typeface="Calibri"/>
              </a:rPr>
              <a:t>the (HCM).</a:t>
            </a:r>
            <a:endParaRPr lang="en-US" dirty="0" smtClean="0">
              <a:latin typeface="Calibri"/>
              <a:ea typeface="Calibri"/>
              <a:cs typeface="Calibri"/>
            </a:endParaRPr>
          </a:p>
          <a:p>
            <a:pPr marL="0" indent="0" algn="just" rtl="0">
              <a:lnSpc>
                <a:spcPct val="115000"/>
              </a:lnSpc>
              <a:spcAft>
                <a:spcPts val="0"/>
              </a:spcAft>
              <a:buNone/>
            </a:pPr>
            <a:endParaRPr lang="en-US" dirty="0" smtClean="0">
              <a:latin typeface="Calibri"/>
              <a:ea typeface="Calibri"/>
              <a:cs typeface="Calibri"/>
            </a:endParaRPr>
          </a:p>
          <a:p>
            <a:pPr marL="0" indent="0" algn="just" rtl="0">
              <a:lnSpc>
                <a:spcPct val="115000"/>
              </a:lnSpc>
              <a:spcAft>
                <a:spcPts val="0"/>
              </a:spcAft>
              <a:buNone/>
            </a:pPr>
            <a:r>
              <a:rPr lang="en-US" dirty="0" smtClean="0">
                <a:latin typeface="Calibri"/>
                <a:ea typeface="Calibri"/>
                <a:cs typeface="Calibri"/>
              </a:rPr>
              <a:t>Two </a:t>
            </a:r>
            <a:r>
              <a:rPr lang="en-US" dirty="0">
                <a:latin typeface="Calibri"/>
                <a:ea typeface="Calibri"/>
                <a:cs typeface="Calibri"/>
              </a:rPr>
              <a:t>conditions will be considered:</a:t>
            </a:r>
            <a:endParaRPr lang="en-US" sz="1800" dirty="0">
              <a:latin typeface="Calibri"/>
              <a:ea typeface="Calibri"/>
              <a:cs typeface="Arial"/>
            </a:endParaRPr>
          </a:p>
          <a:p>
            <a:pPr algn="just" rtl="0">
              <a:lnSpc>
                <a:spcPct val="115000"/>
              </a:lnSpc>
              <a:spcAft>
                <a:spcPts val="0"/>
              </a:spcAft>
            </a:pPr>
            <a:r>
              <a:rPr lang="en-US" dirty="0" smtClean="0">
                <a:latin typeface="Calibri"/>
                <a:ea typeface="Calibri"/>
                <a:cs typeface="Calibri"/>
              </a:rPr>
              <a:t> </a:t>
            </a:r>
            <a:r>
              <a:rPr lang="en-US" dirty="0">
                <a:latin typeface="Calibri"/>
                <a:ea typeface="Calibri"/>
                <a:cs typeface="Calibri"/>
              </a:rPr>
              <a:t>Existing conditions for the street.</a:t>
            </a:r>
            <a:endParaRPr lang="en-US" sz="1800" dirty="0">
              <a:latin typeface="Calibri"/>
              <a:ea typeface="Calibri"/>
              <a:cs typeface="Arial"/>
            </a:endParaRPr>
          </a:p>
          <a:p>
            <a:pPr algn="just" rtl="0">
              <a:lnSpc>
                <a:spcPct val="115000"/>
              </a:lnSpc>
              <a:spcAft>
                <a:spcPts val="0"/>
              </a:spcAft>
            </a:pPr>
            <a:r>
              <a:rPr lang="en-US" dirty="0">
                <a:latin typeface="Calibri"/>
                <a:ea typeface="Calibri"/>
                <a:cs typeface="Calibri"/>
              </a:rPr>
              <a:t> </a:t>
            </a:r>
            <a:r>
              <a:rPr lang="en-US" dirty="0" smtClean="0">
                <a:latin typeface="Calibri"/>
                <a:ea typeface="Calibri"/>
                <a:cs typeface="Calibri"/>
              </a:rPr>
              <a:t>Future </a:t>
            </a:r>
            <a:r>
              <a:rPr lang="en-US" dirty="0">
                <a:latin typeface="Calibri"/>
                <a:ea typeface="Calibri"/>
                <a:cs typeface="Calibri"/>
              </a:rPr>
              <a:t>conditions for the street</a:t>
            </a:r>
            <a:r>
              <a:rPr lang="en-US" dirty="0" smtClean="0">
                <a:latin typeface="Calibri"/>
                <a:ea typeface="Calibri"/>
                <a:cs typeface="Calibri"/>
              </a:rPr>
              <a:t>.</a:t>
            </a:r>
          </a:p>
          <a:p>
            <a:pPr marL="0" indent="0" algn="just" rtl="0">
              <a:lnSpc>
                <a:spcPct val="115000"/>
              </a:lnSpc>
              <a:spcAft>
                <a:spcPts val="0"/>
              </a:spcAft>
              <a:buNone/>
            </a:pPr>
            <a:endParaRPr lang="en-US" sz="18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pPr rtl="0">
              <a:lnSpc>
                <a:spcPct val="115000"/>
              </a:lnSpc>
              <a:spcAft>
                <a:spcPts val="1000"/>
              </a:spcAft>
            </a:pPr>
            <a:r>
              <a:rPr lang="en-US" sz="3200" dirty="0" smtClean="0">
                <a:solidFill>
                  <a:schemeClr val="tx1"/>
                </a:solidFill>
                <a:ea typeface="Calibri"/>
                <a:cs typeface="Arial"/>
              </a:rPr>
              <a:t/>
            </a:r>
            <a:br>
              <a:rPr lang="en-US" sz="3200" dirty="0" smtClean="0">
                <a:solidFill>
                  <a:schemeClr val="tx1"/>
                </a:solidFill>
                <a:ea typeface="Calibri"/>
                <a:cs typeface="Arial"/>
              </a:rPr>
            </a:br>
            <a:r>
              <a:rPr lang="en-US" sz="3200" dirty="0" smtClean="0">
                <a:solidFill>
                  <a:schemeClr val="tx1"/>
                </a:solidFill>
                <a:ea typeface="Calibri"/>
                <a:cs typeface="Arial"/>
              </a:rPr>
              <a:t>TRAFFIC </a:t>
            </a:r>
            <a:r>
              <a:rPr lang="en-US" sz="3200" dirty="0">
                <a:solidFill>
                  <a:schemeClr val="tx1"/>
                </a:solidFill>
                <a:ea typeface="Calibri"/>
                <a:cs typeface="Arial"/>
              </a:rPr>
              <a:t>ANALYSIS</a:t>
            </a:r>
            <a:r>
              <a:rPr lang="en-US" sz="4000" dirty="0">
                <a:latin typeface="Calibri"/>
                <a:ea typeface="Calibri"/>
                <a:cs typeface="Arial"/>
              </a:rPr>
              <a:t/>
            </a:r>
            <a:br>
              <a:rPr lang="en-US" sz="4000" dirty="0">
                <a:latin typeface="Calibri"/>
                <a:ea typeface="Calibri"/>
                <a:cs typeface="Arial"/>
              </a:rPr>
            </a:br>
            <a:endParaRPr lang="ar-SA"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820781"/>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820781"/>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363136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dirty="0">
                <a:latin typeface="Calibri"/>
                <a:ea typeface="Calibri"/>
              </a:rPr>
              <a:t>FFS = BFFS – fLS – </a:t>
            </a:r>
            <a:r>
              <a:rPr lang="en-US" dirty="0" smtClean="0">
                <a:latin typeface="Calibri"/>
                <a:ea typeface="Calibri"/>
              </a:rPr>
              <a:t>fA</a:t>
            </a:r>
          </a:p>
          <a:p>
            <a:pPr algn="just" rtl="0">
              <a:lnSpc>
                <a:spcPct val="115000"/>
              </a:lnSpc>
              <a:spcAft>
                <a:spcPts val="1000"/>
              </a:spcAft>
            </a:pPr>
            <a:r>
              <a:rPr lang="en-US" dirty="0">
                <a:latin typeface="Calibri"/>
                <a:ea typeface="Calibri"/>
                <a:cs typeface="Calibri"/>
              </a:rPr>
              <a:t>Assume BFFS = 85 </a:t>
            </a:r>
            <a:r>
              <a:rPr lang="en-US" dirty="0" smtClean="0">
                <a:latin typeface="Calibri"/>
                <a:ea typeface="Calibri"/>
                <a:cs typeface="Calibri"/>
              </a:rPr>
              <a:t>km/h.</a:t>
            </a:r>
          </a:p>
          <a:p>
            <a:pPr algn="just" rtl="0">
              <a:lnSpc>
                <a:spcPct val="115000"/>
              </a:lnSpc>
              <a:spcAft>
                <a:spcPts val="1000"/>
              </a:spcAft>
            </a:pPr>
            <a:r>
              <a:rPr lang="en-US" dirty="0" smtClean="0">
                <a:solidFill>
                  <a:prstClr val="black">
                    <a:lumMod val="85000"/>
                    <a:lumOff val="15000"/>
                  </a:prstClr>
                </a:solidFill>
                <a:latin typeface="Calibri"/>
                <a:ea typeface="Calibri"/>
              </a:rPr>
              <a:t>fLS = </a:t>
            </a:r>
            <a:r>
              <a:rPr lang="en-US" dirty="0">
                <a:latin typeface="Calibri"/>
                <a:ea typeface="Calibri"/>
              </a:rPr>
              <a:t>4.9 </a:t>
            </a:r>
            <a:r>
              <a:rPr lang="en-US" dirty="0" smtClean="0">
                <a:latin typeface="Calibri"/>
                <a:ea typeface="Calibri"/>
              </a:rPr>
              <a:t>Km/h according to the following table. </a:t>
            </a:r>
            <a:endParaRPr lang="en-US" dirty="0" smtClean="0">
              <a:latin typeface="Calibri"/>
              <a:ea typeface="Calibri"/>
              <a:cs typeface="Calibri"/>
            </a:endParaRPr>
          </a:p>
          <a:p>
            <a:pPr marL="0" indent="0" algn="just" rtl="0">
              <a:lnSpc>
                <a:spcPct val="115000"/>
              </a:lnSpc>
              <a:spcAft>
                <a:spcPts val="1000"/>
              </a:spcAft>
              <a:buNone/>
            </a:pPr>
            <a:endParaRPr lang="en-US" sz="18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4149080"/>
            <a:ext cx="7469341"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09473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r>
              <a:rPr lang="en-US" dirty="0" smtClean="0">
                <a:latin typeface="Calibri"/>
                <a:ea typeface="Calibri"/>
              </a:rPr>
              <a:t>fA</a:t>
            </a:r>
            <a:r>
              <a:rPr lang="en-US" dirty="0" smtClean="0"/>
              <a:t> = </a:t>
            </a:r>
            <a:r>
              <a:rPr lang="en-US" dirty="0" smtClean="0">
                <a:latin typeface="Calibri"/>
                <a:ea typeface="Calibri"/>
              </a:rPr>
              <a:t>0.0</a:t>
            </a:r>
          </a:p>
          <a:p>
            <a:pPr marL="0" indent="0" algn="l" rtl="0">
              <a:buNone/>
            </a:pPr>
            <a:endParaRPr lang="en-US" dirty="0">
              <a:latin typeface="Calibri"/>
              <a:ea typeface="Calibri"/>
            </a:endParaRPr>
          </a:p>
          <a:p>
            <a:pPr marL="0" indent="0" algn="l" rtl="0">
              <a:buNone/>
            </a:pPr>
            <a:endParaRPr lang="en-US" dirty="0" smtClean="0">
              <a:latin typeface="Calibri"/>
              <a:ea typeface="Calibri"/>
            </a:endParaRPr>
          </a:p>
          <a:p>
            <a:pPr marL="0" indent="0" algn="l" rtl="0">
              <a:buNone/>
            </a:pPr>
            <a:endParaRPr lang="en-US" dirty="0">
              <a:latin typeface="Calibri"/>
              <a:ea typeface="Calibri"/>
            </a:endParaRPr>
          </a:p>
          <a:p>
            <a:pPr marL="0" indent="0" algn="l" rtl="0">
              <a:buNone/>
            </a:pPr>
            <a:endParaRPr lang="en-US" dirty="0" smtClean="0">
              <a:latin typeface="Calibri"/>
              <a:ea typeface="Calibri"/>
            </a:endParaRPr>
          </a:p>
          <a:p>
            <a:pPr marL="0" indent="0" algn="l" rtl="0">
              <a:buNone/>
            </a:pPr>
            <a:endParaRPr lang="en-US" dirty="0">
              <a:latin typeface="Calibri"/>
              <a:ea typeface="Calibri"/>
            </a:endParaRPr>
          </a:p>
          <a:p>
            <a:pPr marL="0" indent="0" algn="l" rtl="0">
              <a:buNone/>
            </a:pPr>
            <a:endParaRPr lang="en-US" dirty="0" smtClean="0">
              <a:latin typeface="Calibri"/>
              <a:ea typeface="Calibri"/>
            </a:endParaRPr>
          </a:p>
          <a:p>
            <a:pPr algn="l" rtl="0">
              <a:buFont typeface="Wingdings" pitchFamily="2" charset="2"/>
              <a:buChar char="v"/>
            </a:pPr>
            <a:r>
              <a:rPr lang="en-US" dirty="0">
                <a:latin typeface="Calibri"/>
                <a:ea typeface="Calibri"/>
              </a:rPr>
              <a:t>So, FFS = 85 – 4.9 – 0 = 80.1 km/h</a:t>
            </a:r>
            <a:endParaRPr lang="en-US" dirty="0" smtClean="0">
              <a:latin typeface="Calibri"/>
              <a:ea typeface="Calibri"/>
            </a:endParaRPr>
          </a:p>
        </p:txBody>
      </p:sp>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140968"/>
            <a:ext cx="7590033"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290536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lstStyle/>
              <a:p>
                <a:pPr algn="l" rtl="0"/>
                <a14:m>
                  <m:oMath xmlns:m="http://schemas.openxmlformats.org/officeDocument/2006/math">
                    <m:r>
                      <a:rPr lang="en-US" b="0" i="1" smtClean="0">
                        <a:latin typeface="Cambria Math"/>
                      </a:rPr>
                      <m:t>𝑉𝑑</m:t>
                    </m:r>
                    <m:r>
                      <a:rPr lang="en-US" b="0" i="0" smtClean="0">
                        <a:latin typeface="Cambria Math"/>
                      </a:rPr>
                      <m:t>=</m:t>
                    </m:r>
                    <m:f>
                      <m:fPr>
                        <m:ctrlPr>
                          <a:rPr lang="en-US" b="0" i="1" smtClean="0">
                            <a:latin typeface="Cambria Math"/>
                          </a:rPr>
                        </m:ctrlPr>
                      </m:fPr>
                      <m:num>
                        <m:r>
                          <m:rPr>
                            <m:sty m:val="p"/>
                          </m:rPr>
                          <a:rPr lang="en-US" b="0" i="0" smtClean="0">
                            <a:latin typeface="Cambria Math"/>
                          </a:rPr>
                          <m:t>v</m:t>
                        </m:r>
                      </m:num>
                      <m:den>
                        <m:r>
                          <m:rPr>
                            <m:sty m:val="p"/>
                          </m:rPr>
                          <a:rPr lang="en-US" b="0" i="0" smtClean="0">
                            <a:latin typeface="Cambria Math"/>
                          </a:rPr>
                          <m:t>PHF</m:t>
                        </m:r>
                        <m:r>
                          <a:rPr lang="en-US" b="0" i="0" smtClean="0">
                            <a:latin typeface="Cambria Math"/>
                          </a:rPr>
                          <m:t>∗</m:t>
                        </m:r>
                        <m:r>
                          <m:rPr>
                            <m:sty m:val="p"/>
                          </m:rPr>
                          <a:rPr lang="en-US" b="0" i="0" smtClean="0">
                            <a:latin typeface="Cambria Math"/>
                          </a:rPr>
                          <m:t>fG</m:t>
                        </m:r>
                        <m:r>
                          <a:rPr lang="en-US" b="0" i="0" smtClean="0">
                            <a:latin typeface="Cambria Math"/>
                          </a:rPr>
                          <m:t>∗</m:t>
                        </m:r>
                        <m:r>
                          <m:rPr>
                            <m:sty m:val="p"/>
                          </m:rPr>
                          <a:rPr lang="en-US" b="0" i="0" smtClean="0">
                            <a:latin typeface="Cambria Math"/>
                          </a:rPr>
                          <m:t>fHV</m:t>
                        </m:r>
                      </m:den>
                    </m:f>
                  </m:oMath>
                </a14:m>
                <a:endParaRPr lang="en-US" dirty="0" smtClean="0"/>
              </a:p>
              <a:p>
                <a:pPr algn="l" rtl="0">
                  <a:lnSpc>
                    <a:spcPct val="115000"/>
                  </a:lnSpc>
                  <a:spcAft>
                    <a:spcPts val="1000"/>
                  </a:spcAft>
                </a:pPr>
                <a:r>
                  <a:rPr lang="en-US" dirty="0" smtClean="0"/>
                  <a:t> </a:t>
                </a:r>
                <a:r>
                  <a:rPr lang="en-US" dirty="0">
                    <a:latin typeface="Calibri"/>
                    <a:ea typeface="Calibri"/>
                    <a:cs typeface="Calibri"/>
                  </a:rPr>
                  <a:t>PHF = 0.75</a:t>
                </a:r>
                <a:endParaRPr lang="en-US" sz="1800" dirty="0" smtClean="0">
                  <a:latin typeface="Calibri"/>
                  <a:ea typeface="Calibri"/>
                  <a:cs typeface="Arial"/>
                </a:endParaRPr>
              </a:p>
              <a:p>
                <a:pPr algn="l" rtl="0">
                  <a:lnSpc>
                    <a:spcPct val="115000"/>
                  </a:lnSpc>
                  <a:spcAft>
                    <a:spcPts val="1000"/>
                  </a:spcAft>
                </a:pPr>
                <a14:m>
                  <m:oMath xmlns:m="http://schemas.openxmlformats.org/officeDocument/2006/math">
                    <m:r>
                      <m:rPr>
                        <m:sty m:val="p"/>
                      </m:rPr>
                      <a:rPr lang="en-US">
                        <a:solidFill>
                          <a:prstClr val="black">
                            <a:lumMod val="85000"/>
                            <a:lumOff val="15000"/>
                          </a:prstClr>
                        </a:solidFill>
                        <a:latin typeface="Cambria Math"/>
                      </a:rPr>
                      <m:t>fG</m:t>
                    </m:r>
                  </m:oMath>
                </a14:m>
                <a:r>
                  <a:rPr lang="en-US" dirty="0">
                    <a:latin typeface="Calibri"/>
                    <a:ea typeface="Calibri"/>
                  </a:rPr>
                  <a:t> is equal 1 according to the following </a:t>
                </a:r>
                <a:r>
                  <a:rPr lang="en-US" dirty="0" smtClean="0">
                    <a:latin typeface="Calibri"/>
                    <a:ea typeface="Calibri"/>
                  </a:rPr>
                  <a:t>Table.</a:t>
                </a:r>
              </a:p>
              <a:p>
                <a:pPr marL="0" indent="0" algn="l" rtl="0">
                  <a:lnSpc>
                    <a:spcPct val="115000"/>
                  </a:lnSpc>
                  <a:spcAft>
                    <a:spcPts val="1000"/>
                  </a:spcAft>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1102"/>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203380"/>
            <a:ext cx="7645458" cy="2249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5247"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589271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a:xfrm>
                <a:off x="699247" y="2132857"/>
                <a:ext cx="7761185" cy="3993306"/>
              </a:xfrm>
            </p:spPr>
            <p:txBody>
              <a:bodyPr/>
              <a:lstStyle/>
              <a:p>
                <a:pPr algn="l" rtl="0"/>
                <a14:m>
                  <m:oMath xmlns:m="http://schemas.openxmlformats.org/officeDocument/2006/math">
                    <m:r>
                      <m:rPr>
                        <m:sty m:val="p"/>
                      </m:rPr>
                      <a:rPr lang="en-US" smtClean="0">
                        <a:solidFill>
                          <a:prstClr val="black">
                            <a:lumMod val="85000"/>
                            <a:lumOff val="15000"/>
                          </a:prstClr>
                        </a:solidFill>
                        <a:latin typeface="Cambria Math"/>
                      </a:rPr>
                      <m:t>fHV</m:t>
                    </m:r>
                  </m:oMath>
                </a14:m>
                <a:r>
                  <a:rPr lang="en-US" dirty="0" smtClean="0"/>
                  <a:t>=</a:t>
                </a:r>
                <a14:m>
                  <m:oMath xmlns:m="http://schemas.openxmlformats.org/officeDocument/2006/math">
                    <m:f>
                      <m:fPr>
                        <m:ctrlPr>
                          <a:rPr lang="en-US" b="0" i="1" dirty="0" smtClean="0">
                            <a:latin typeface="Cambria Math"/>
                          </a:rPr>
                        </m:ctrlPr>
                      </m:fPr>
                      <m:num>
                        <m:r>
                          <a:rPr lang="en-US" b="0" i="0" dirty="0" smtClean="0">
                            <a:latin typeface="Cambria Math"/>
                          </a:rPr>
                          <m:t>1</m:t>
                        </m:r>
                      </m:num>
                      <m:den>
                        <m:r>
                          <a:rPr lang="en-US" b="0" i="0" dirty="0" smtClean="0">
                            <a:latin typeface="Cambria Math"/>
                          </a:rPr>
                          <m:t>1</m:t>
                        </m:r>
                        <m:r>
                          <a:rPr lang="en-US" b="0" i="0" dirty="0" smtClean="0">
                            <a:latin typeface="Cambria Math"/>
                          </a:rPr>
                          <m:t>+</m:t>
                        </m:r>
                        <m:r>
                          <m:rPr>
                            <m:sty m:val="p"/>
                          </m:rPr>
                          <a:rPr lang="en-US" b="0" i="0" dirty="0" smtClean="0">
                            <a:latin typeface="Cambria Math"/>
                          </a:rPr>
                          <m:t>PT</m:t>
                        </m:r>
                        <m:d>
                          <m:dPr>
                            <m:ctrlPr>
                              <a:rPr lang="en-US" b="0" i="1" dirty="0" smtClean="0">
                                <a:latin typeface="Cambria Math"/>
                              </a:rPr>
                            </m:ctrlPr>
                          </m:dPr>
                          <m:e>
                            <m:r>
                              <m:rPr>
                                <m:sty m:val="p"/>
                              </m:rPr>
                              <a:rPr lang="en-US" b="0" i="0" dirty="0" smtClean="0">
                                <a:latin typeface="Cambria Math"/>
                              </a:rPr>
                              <m:t>ET</m:t>
                            </m:r>
                            <m:r>
                              <a:rPr lang="en-US" b="0" i="0" dirty="0" smtClean="0">
                                <a:latin typeface="Cambria Math"/>
                              </a:rPr>
                              <m:t>−</m:t>
                            </m:r>
                            <m:r>
                              <a:rPr lang="en-US" b="0" i="0" dirty="0" smtClean="0">
                                <a:latin typeface="Cambria Math"/>
                              </a:rPr>
                              <m:t>1</m:t>
                            </m:r>
                          </m:e>
                        </m:d>
                        <m:r>
                          <a:rPr lang="en-US" b="0" i="0" dirty="0" smtClean="0">
                            <a:latin typeface="Cambria Math"/>
                          </a:rPr>
                          <m:t>+</m:t>
                        </m:r>
                        <m:r>
                          <m:rPr>
                            <m:sty m:val="p"/>
                          </m:rPr>
                          <a:rPr lang="en-US" b="0" i="0" dirty="0" smtClean="0">
                            <a:latin typeface="Cambria Math"/>
                          </a:rPr>
                          <m:t>PR</m:t>
                        </m:r>
                        <m:d>
                          <m:dPr>
                            <m:ctrlPr>
                              <a:rPr lang="en-US" b="0" i="1" dirty="0" smtClean="0">
                                <a:latin typeface="Cambria Math"/>
                              </a:rPr>
                            </m:ctrlPr>
                          </m:dPr>
                          <m:e>
                            <m:r>
                              <m:rPr>
                                <m:sty m:val="p"/>
                              </m:rPr>
                              <a:rPr lang="en-US" b="0" i="0" dirty="0" smtClean="0">
                                <a:latin typeface="Cambria Math"/>
                              </a:rPr>
                              <m:t>ER</m:t>
                            </m:r>
                            <m:r>
                              <a:rPr lang="en-US" b="0" i="0" dirty="0" smtClean="0">
                                <a:latin typeface="Cambria Math"/>
                              </a:rPr>
                              <m:t>−</m:t>
                            </m:r>
                            <m:r>
                              <a:rPr lang="en-US" b="0" i="0" dirty="0" smtClean="0">
                                <a:latin typeface="Cambria Math"/>
                              </a:rPr>
                              <m:t>1</m:t>
                            </m:r>
                          </m:e>
                        </m:d>
                      </m:den>
                    </m:f>
                  </m:oMath>
                </a14:m>
                <a:endParaRPr lang="en-US" dirty="0" smtClean="0"/>
              </a:p>
              <a:p>
                <a:pPr algn="l" rtl="0">
                  <a:lnSpc>
                    <a:spcPct val="115000"/>
                  </a:lnSpc>
                  <a:spcAft>
                    <a:spcPts val="0"/>
                  </a:spcAft>
                </a:pPr>
                <a:r>
                  <a:rPr lang="en-US" dirty="0" smtClean="0">
                    <a:latin typeface="Calibri"/>
                    <a:ea typeface="Calibri"/>
                    <a:cs typeface="Calibri"/>
                  </a:rPr>
                  <a:t>ET </a:t>
                </a:r>
                <a:r>
                  <a:rPr lang="en-US" dirty="0">
                    <a:latin typeface="Calibri"/>
                    <a:ea typeface="Calibri"/>
                    <a:cs typeface="Calibri"/>
                  </a:rPr>
                  <a:t>= 1.1, ER =</a:t>
                </a:r>
                <a:r>
                  <a:rPr lang="en-US" dirty="0" smtClean="0">
                    <a:latin typeface="Calibri"/>
                    <a:ea typeface="Calibri"/>
                    <a:cs typeface="Calibri"/>
                  </a:rPr>
                  <a:t>1.0</a:t>
                </a:r>
                <a:r>
                  <a:rPr lang="en-US" dirty="0" smtClean="0">
                    <a:latin typeface="Calibri"/>
                    <a:ea typeface="Calibri"/>
                  </a:rPr>
                  <a:t> from the following Table.</a:t>
                </a:r>
              </a:p>
              <a:p>
                <a:pPr marL="0" indent="0" algn="l" rtl="0">
                  <a:lnSpc>
                    <a:spcPct val="115000"/>
                  </a:lnSpc>
                  <a:spcAft>
                    <a:spcPts val="0"/>
                  </a:spcAft>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xfrm>
                <a:off x="699247" y="2132857"/>
                <a:ext cx="7761185" cy="3993306"/>
              </a:xfrm>
              <a:blipFill rotWithShape="1">
                <a:blip r:embed="rId2"/>
                <a:stretch>
                  <a:fillRect l="-1100"/>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dirty="0"/>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445" y="3429000"/>
            <a:ext cx="7344816" cy="315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36063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pPr>
            <a:r>
              <a:rPr lang="en-US" dirty="0">
                <a:solidFill>
                  <a:prstClr val="black">
                    <a:lumMod val="85000"/>
                    <a:lumOff val="15000"/>
                  </a:prstClr>
                </a:solidFill>
                <a:latin typeface="Calibri"/>
                <a:ea typeface="Calibri"/>
              </a:rPr>
              <a:t>From the traffic survey done and illustrated in Chapter3, PT = 4.37%, PR = 0%.</a:t>
            </a:r>
          </a:p>
          <a:p>
            <a:pPr lvl="0" algn="l" rtl="0">
              <a:lnSpc>
                <a:spcPct val="115000"/>
              </a:lnSpc>
              <a:buClr>
                <a:srgbClr val="873624"/>
              </a:buClr>
            </a:pPr>
            <a:r>
              <a:rPr lang="en-US" dirty="0">
                <a:solidFill>
                  <a:prstClr val="black">
                    <a:lumMod val="85000"/>
                    <a:lumOff val="15000"/>
                  </a:prstClr>
                </a:solidFill>
                <a:latin typeface="Calibri"/>
                <a:ea typeface="Calibri"/>
              </a:rPr>
              <a:t>So, fHV = </a:t>
            </a:r>
            <a:r>
              <a:rPr lang="en-US" dirty="0" smtClean="0">
                <a:solidFill>
                  <a:prstClr val="black">
                    <a:lumMod val="85000"/>
                    <a:lumOff val="15000"/>
                  </a:prstClr>
                </a:solidFill>
                <a:latin typeface="Calibri"/>
                <a:ea typeface="Calibri"/>
              </a:rPr>
              <a:t>0.695</a:t>
            </a:r>
          </a:p>
          <a:p>
            <a:pPr algn="l" rtl="0">
              <a:lnSpc>
                <a:spcPct val="115000"/>
              </a:lnSpc>
              <a:spcAft>
                <a:spcPts val="1000"/>
              </a:spcAft>
            </a:pPr>
            <a:endParaRPr lang="en-US" dirty="0" smtClean="0">
              <a:latin typeface="Calibri"/>
              <a:ea typeface="Calibri"/>
              <a:cs typeface="Calibri"/>
            </a:endParaRPr>
          </a:p>
          <a:p>
            <a:pPr algn="l" rtl="0">
              <a:lnSpc>
                <a:spcPct val="115000"/>
              </a:lnSpc>
              <a:spcAft>
                <a:spcPts val="1000"/>
              </a:spcAft>
              <a:buFont typeface="Wingdings" pitchFamily="2" charset="2"/>
              <a:buChar char="v"/>
            </a:pPr>
            <a:r>
              <a:rPr lang="en-US" dirty="0" smtClean="0">
                <a:latin typeface="Calibri"/>
                <a:ea typeface="Calibri"/>
                <a:cs typeface="Calibri"/>
              </a:rPr>
              <a:t>All </a:t>
            </a:r>
            <a:r>
              <a:rPr lang="en-US" dirty="0">
                <a:latin typeface="Calibri"/>
                <a:ea typeface="Calibri"/>
                <a:cs typeface="Calibri"/>
              </a:rPr>
              <a:t>the previous data are entered on the software as shown in Appendix B.</a:t>
            </a:r>
            <a:endParaRPr lang="en-US" sz="1800" dirty="0">
              <a:latin typeface="Calibri"/>
              <a:ea typeface="Calibri"/>
              <a:cs typeface="Arial"/>
            </a:endParaRPr>
          </a:p>
          <a:p>
            <a:pPr lvl="0" algn="l" rtl="0">
              <a:lnSpc>
                <a:spcPct val="115000"/>
              </a:lnSpc>
              <a:buClr>
                <a:srgbClr val="873624"/>
              </a:buClr>
              <a:buFont typeface="Wingdings" pitchFamily="2" charset="2"/>
              <a:buChar char="v"/>
            </a:pPr>
            <a:endParaRPr lang="en-US" dirty="0">
              <a:solidFill>
                <a:prstClr val="black">
                  <a:lumMod val="85000"/>
                  <a:lumOff val="15000"/>
                </a:prstClr>
              </a:solidFill>
              <a:latin typeface="Calibri"/>
              <a:ea typeface="Calibri"/>
            </a:endParaRPr>
          </a:p>
          <a:p>
            <a:pPr marL="0" indent="0" algn="l" rtl="0">
              <a:buNone/>
            </a:pPr>
            <a:endParaRPr lang="ar-SA" dirty="0"/>
          </a:p>
        </p:txBody>
      </p:sp>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809440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2800" dirty="0">
                <a:solidFill>
                  <a:prstClr val="black">
                    <a:lumMod val="85000"/>
                    <a:lumOff val="15000"/>
                  </a:prstClr>
                </a:solidFill>
                <a:latin typeface="Calibri"/>
                <a:ea typeface="Calibri"/>
              </a:rPr>
              <a:t>Analysis of the Existing Conditions</a:t>
            </a:r>
            <a:endParaRPr lang="ar-SA" dirty="0"/>
          </a:p>
        </p:txBody>
      </p:sp>
      <p:pic>
        <p:nvPicPr>
          <p:cNvPr id="5" name="عنصر نائب للمحتوى 4"/>
          <p:cNvPicPr>
            <a:picLocks noGrp="1"/>
          </p:cNvPicPr>
          <p:nvPr>
            <p:ph idx="1"/>
          </p:nvPr>
        </p:nvPicPr>
        <p:blipFill>
          <a:blip r:embed="rId2"/>
          <a:stretch>
            <a:fillRect/>
          </a:stretch>
        </p:blipFill>
        <p:spPr>
          <a:xfrm>
            <a:off x="467544" y="3309838"/>
            <a:ext cx="7977956" cy="2855466"/>
          </a:xfrm>
          <a:prstGeom prst="rect">
            <a:avLst/>
          </a:prstGeom>
        </p:spPr>
      </p:pic>
      <p:sp>
        <p:nvSpPr>
          <p:cNvPr id="4" name="مستطيل 3"/>
          <p:cNvSpPr/>
          <p:nvPr/>
        </p:nvSpPr>
        <p:spPr>
          <a:xfrm>
            <a:off x="467544" y="2491319"/>
            <a:ext cx="4428264" cy="461665"/>
          </a:xfrm>
          <a:prstGeom prst="rect">
            <a:avLst/>
          </a:prstGeom>
        </p:spPr>
        <p:txBody>
          <a:bodyPr wrap="none">
            <a:spAutoFit/>
          </a:bodyPr>
          <a:lstStyle/>
          <a:p>
            <a:r>
              <a:rPr lang="en-US" sz="2400" dirty="0">
                <a:solidFill>
                  <a:prstClr val="black">
                    <a:lumMod val="85000"/>
                    <a:lumOff val="15000"/>
                  </a:prstClr>
                </a:solidFill>
                <a:latin typeface="Calibri"/>
                <a:ea typeface="Calibri"/>
              </a:rPr>
              <a:t>Result of LOS (Existing Conditions)</a:t>
            </a:r>
            <a:endParaRPr lang="ar-SA"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2400" y="33265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534585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55000" lnSpcReduction="20000"/>
          </a:bodyPr>
          <a:lstStyle/>
          <a:p>
            <a:pPr algn="l" rtl="0">
              <a:buFont typeface="Wingdings" pitchFamily="2" charset="2"/>
              <a:buChar char="Ø"/>
            </a:pPr>
            <a:r>
              <a:rPr lang="en-US" dirty="0" smtClean="0">
                <a:solidFill>
                  <a:schemeClr val="tx1"/>
                </a:solidFill>
              </a:rPr>
              <a:t>INTRODUCTION</a:t>
            </a:r>
          </a:p>
          <a:p>
            <a:pPr algn="l" rtl="0">
              <a:buFont typeface="Wingdings" pitchFamily="2" charset="2"/>
              <a:buChar char="Ø"/>
            </a:pPr>
            <a:endParaRPr lang="en-US" dirty="0" smtClean="0">
              <a:solidFill>
                <a:schemeClr val="tx1"/>
              </a:solidFill>
            </a:endParaRPr>
          </a:p>
          <a:p>
            <a:pPr algn="l" rtl="0">
              <a:buFont typeface="Wingdings" pitchFamily="2" charset="2"/>
              <a:buChar char="Ø"/>
            </a:pPr>
            <a:r>
              <a:rPr lang="en-US" dirty="0" smtClean="0">
                <a:solidFill>
                  <a:schemeClr val="tx1"/>
                </a:solidFill>
              </a:rPr>
              <a:t>METHODOLOGY</a:t>
            </a:r>
          </a:p>
          <a:p>
            <a:pPr algn="l" rtl="0">
              <a:buFont typeface="Wingdings" pitchFamily="2" charset="2"/>
              <a:buChar char="Ø"/>
            </a:pPr>
            <a:endParaRPr lang="en-US" dirty="0" smtClean="0">
              <a:solidFill>
                <a:schemeClr val="tx1"/>
              </a:solidFill>
            </a:endParaRPr>
          </a:p>
          <a:p>
            <a:pPr algn="l" rtl="0">
              <a:buFont typeface="Wingdings" pitchFamily="2" charset="2"/>
              <a:buChar char="Ø"/>
            </a:pPr>
            <a:r>
              <a:rPr lang="en-US" dirty="0">
                <a:solidFill>
                  <a:schemeClr val="tx1"/>
                </a:solidFill>
              </a:rPr>
              <a:t>DATA COLLECTION AND </a:t>
            </a:r>
            <a:r>
              <a:rPr lang="en-US" dirty="0" smtClean="0">
                <a:solidFill>
                  <a:schemeClr val="tx1"/>
                </a:solidFill>
              </a:rPr>
              <a:t>ANALYSIS</a:t>
            </a:r>
          </a:p>
          <a:p>
            <a:pPr marL="0" indent="0" algn="l" rtl="0">
              <a:buNone/>
            </a:pPr>
            <a:endParaRPr lang="en-US" dirty="0" smtClean="0">
              <a:solidFill>
                <a:schemeClr val="tx1"/>
              </a:solidFill>
            </a:endParaRPr>
          </a:p>
          <a:p>
            <a:pPr algn="l" rtl="0">
              <a:buFont typeface="Wingdings" pitchFamily="2" charset="2"/>
              <a:buChar char="Ø"/>
            </a:pPr>
            <a:r>
              <a:rPr lang="en-US" dirty="0">
                <a:solidFill>
                  <a:schemeClr val="tx1"/>
                </a:solidFill>
              </a:rPr>
              <a:t>TRAFFIC </a:t>
            </a:r>
            <a:r>
              <a:rPr lang="en-US" dirty="0" smtClean="0">
                <a:solidFill>
                  <a:schemeClr val="tx1"/>
                </a:solidFill>
              </a:rPr>
              <a:t>ANALYSIS</a:t>
            </a:r>
          </a:p>
          <a:p>
            <a:pPr marL="0" indent="0" algn="l" rtl="0">
              <a:buNone/>
            </a:pPr>
            <a:endParaRPr lang="en-US" dirty="0">
              <a:solidFill>
                <a:schemeClr val="tx1"/>
              </a:solidFill>
            </a:endParaRPr>
          </a:p>
          <a:p>
            <a:pPr algn="l" rtl="0">
              <a:buFont typeface="Wingdings" pitchFamily="2" charset="2"/>
              <a:buChar char="Ø"/>
            </a:pPr>
            <a:r>
              <a:rPr lang="en-US" dirty="0">
                <a:solidFill>
                  <a:schemeClr val="tx1"/>
                </a:solidFill>
              </a:rPr>
              <a:t>GEOMETRIC </a:t>
            </a:r>
            <a:r>
              <a:rPr lang="en-US" dirty="0" smtClean="0">
                <a:solidFill>
                  <a:schemeClr val="tx1"/>
                </a:solidFill>
              </a:rPr>
              <a:t>DESIGN</a:t>
            </a:r>
          </a:p>
          <a:p>
            <a:pPr algn="l" rtl="0">
              <a:buFont typeface="Wingdings" pitchFamily="2" charset="2"/>
              <a:buChar char="Ø"/>
            </a:pPr>
            <a:endParaRPr lang="en-US" dirty="0">
              <a:solidFill>
                <a:schemeClr val="tx1"/>
              </a:solidFill>
            </a:endParaRPr>
          </a:p>
          <a:p>
            <a:pPr algn="l" rtl="0">
              <a:buFont typeface="Wingdings" pitchFamily="2" charset="2"/>
              <a:buChar char="Ø"/>
            </a:pPr>
            <a:r>
              <a:rPr lang="en-US" dirty="0" smtClean="0">
                <a:solidFill>
                  <a:schemeClr val="tx1"/>
                </a:solidFill>
              </a:rPr>
              <a:t>PAVEMENT DESIGN</a:t>
            </a:r>
          </a:p>
          <a:p>
            <a:pPr algn="l" rtl="0">
              <a:buFont typeface="Wingdings" pitchFamily="2" charset="2"/>
              <a:buChar char="Ø"/>
            </a:pPr>
            <a:endParaRPr lang="en-US" dirty="0">
              <a:solidFill>
                <a:schemeClr val="tx1"/>
              </a:solidFill>
            </a:endParaRPr>
          </a:p>
          <a:p>
            <a:pPr algn="l" rtl="0">
              <a:buFont typeface="Wingdings" pitchFamily="2" charset="2"/>
              <a:buChar char="Ø"/>
            </a:pPr>
            <a:r>
              <a:rPr lang="en-US" dirty="0" smtClean="0">
                <a:solidFill>
                  <a:schemeClr val="tx1"/>
                </a:solidFill>
              </a:rPr>
              <a:t>TRAFFIC CONTROL DEVICES</a:t>
            </a:r>
          </a:p>
          <a:p>
            <a:pPr algn="l" rtl="0">
              <a:buFont typeface="Wingdings" pitchFamily="2" charset="2"/>
              <a:buChar char="Ø"/>
            </a:pPr>
            <a:endParaRPr lang="en-US" dirty="0">
              <a:solidFill>
                <a:schemeClr val="tx1"/>
              </a:solidFill>
            </a:endParaRPr>
          </a:p>
          <a:p>
            <a:pPr algn="l" rtl="0">
              <a:buFont typeface="Wingdings" pitchFamily="2" charset="2"/>
              <a:buChar char="Ø"/>
            </a:pPr>
            <a:r>
              <a:rPr lang="en-US" dirty="0" smtClean="0">
                <a:solidFill>
                  <a:schemeClr val="tx1"/>
                </a:solidFill>
              </a:rPr>
              <a:t>INTERSECTIONS DESIGN</a:t>
            </a:r>
          </a:p>
          <a:p>
            <a:pPr algn="l" rtl="0">
              <a:buFont typeface="Wingdings" pitchFamily="2" charset="2"/>
              <a:buChar char="Ø"/>
            </a:pPr>
            <a:endParaRPr lang="en-US" dirty="0">
              <a:solidFill>
                <a:schemeClr val="tx1"/>
              </a:solidFill>
            </a:endParaRPr>
          </a:p>
          <a:p>
            <a:pPr algn="l" rtl="0">
              <a:buFont typeface="Wingdings" pitchFamily="2" charset="2"/>
              <a:buChar char="Ø"/>
            </a:pPr>
            <a:r>
              <a:rPr lang="en-US" dirty="0" smtClean="0">
                <a:solidFill>
                  <a:schemeClr val="tx1"/>
                </a:solidFill>
              </a:rPr>
              <a:t>BILL OF QUANTITY AND COST</a:t>
            </a:r>
          </a:p>
          <a:p>
            <a:pPr marL="0" indent="0" algn="l" rtl="0">
              <a:buNone/>
            </a:pPr>
            <a:endParaRPr lang="en-US" dirty="0" smtClean="0">
              <a:solidFill>
                <a:schemeClr val="tx1"/>
              </a:solidFill>
            </a:endParaRPr>
          </a:p>
          <a:p>
            <a:pPr algn="l" rtl="0">
              <a:buFont typeface="Wingdings" pitchFamily="2" charset="2"/>
              <a:buChar char="Ø"/>
            </a:pPr>
            <a:r>
              <a:rPr lang="en-US" dirty="0">
                <a:solidFill>
                  <a:schemeClr val="tx1"/>
                </a:solidFill>
              </a:rPr>
              <a:t>CONCLUSIONS AND RECOMMENDATIONS</a:t>
            </a:r>
            <a:endParaRPr lang="ar-SA" dirty="0">
              <a:solidFill>
                <a:schemeClr val="tx1"/>
              </a:solidFill>
            </a:endParaRPr>
          </a:p>
        </p:txBody>
      </p:sp>
      <p:sp>
        <p:nvSpPr>
          <p:cNvPr id="3" name="عنوان 2"/>
          <p:cNvSpPr>
            <a:spLocks noGrp="1"/>
          </p:cNvSpPr>
          <p:nvPr>
            <p:ph type="title"/>
          </p:nvPr>
        </p:nvSpPr>
        <p:spPr/>
        <p:txBody>
          <a:bodyPr>
            <a:normAutofit/>
          </a:bodyPr>
          <a:lstStyle/>
          <a:p>
            <a:r>
              <a:rPr lang="en-US" altLang="en-US" sz="3600" b="1" spc="0" dirty="0">
                <a:ln>
                  <a:noFill/>
                </a:ln>
                <a:solidFill>
                  <a:prstClr val="black">
                    <a:lumMod val="85000"/>
                    <a:lumOff val="15000"/>
                  </a:prstClr>
                </a:solidFill>
                <a:effectLst/>
                <a:latin typeface="Times New Roman" panose="02020603050405020304" pitchFamily="18" charset="0"/>
                <a:cs typeface="Times New Roman" panose="02020603050405020304" pitchFamily="18" charset="0"/>
              </a:rPr>
              <a:t>Project Outline</a:t>
            </a:r>
            <a:endParaRPr lang="ar-SA" sz="3600" dirty="0"/>
          </a:p>
        </p:txBody>
      </p:sp>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743790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lstStyle/>
              <a:p>
                <a:pPr algn="just" rtl="0">
                  <a:lnSpc>
                    <a:spcPct val="115000"/>
                  </a:lnSpc>
                  <a:spcAft>
                    <a:spcPts val="1000"/>
                  </a:spcAft>
                </a:pPr>
                <a:r>
                  <a:rPr lang="en-US" dirty="0" smtClean="0">
                    <a:latin typeface="Calibri"/>
                    <a:ea typeface="Calibri"/>
                    <a:cs typeface="Calibri"/>
                  </a:rPr>
                  <a:t>Now, it is desired to compute the PTSF to determine the desired LOS</a:t>
                </a:r>
                <a:r>
                  <a:rPr lang="en-US" dirty="0">
                    <a:latin typeface="Calibri"/>
                    <a:ea typeface="Calibri"/>
                    <a:cs typeface="Calibri"/>
                  </a:rPr>
                  <a:t>. It could be computed from the following equation</a:t>
                </a:r>
                <a:r>
                  <a:rPr lang="en-US" dirty="0" smtClean="0">
                    <a:latin typeface="Calibri"/>
                    <a:ea typeface="Calibri"/>
                    <a:cs typeface="Calibri"/>
                  </a:rPr>
                  <a:t>:</a:t>
                </a:r>
              </a:p>
              <a:p>
                <a:pPr marL="0" indent="0" algn="l" rtl="0">
                  <a:buNone/>
                </a:pPr>
                <a:r>
                  <a:rPr lang="en-US" sz="1800" dirty="0" smtClean="0">
                    <a:latin typeface="Calibri"/>
                    <a:cs typeface="Arial"/>
                  </a:rPr>
                  <a:t>  </a:t>
                </a:r>
                <a:r>
                  <a:rPr lang="en-US" dirty="0" smtClean="0">
                    <a:latin typeface="Calibri"/>
                    <a:cs typeface="Arial"/>
                  </a:rPr>
                  <a:t>PTSFd = BPTSFd + fnp</a:t>
                </a:r>
              </a:p>
              <a:p>
                <a:pPr marL="0" indent="0" algn="l" rtl="0">
                  <a:buNone/>
                </a:pPr>
                <a:r>
                  <a:rPr lang="en-US" dirty="0" smtClean="0">
                    <a:solidFill>
                      <a:prstClr val="black">
                        <a:lumMod val="85000"/>
                        <a:lumOff val="15000"/>
                      </a:prstClr>
                    </a:solidFill>
                    <a:latin typeface="Calibri"/>
                    <a:cs typeface="Arial"/>
                  </a:rPr>
                  <a:t> BPTSFd = 100(1-</a:t>
                </a:r>
                <a14:m>
                  <m:oMath xmlns:m="http://schemas.openxmlformats.org/officeDocument/2006/math">
                    <m:sSup>
                      <m:sSupPr>
                        <m:ctrlPr>
                          <a:rPr lang="en-US" b="0" i="1" smtClean="0">
                            <a:solidFill>
                              <a:prstClr val="black">
                                <a:lumMod val="85000"/>
                                <a:lumOff val="15000"/>
                              </a:prstClr>
                            </a:solidFill>
                            <a:latin typeface="Cambria Math"/>
                            <a:cs typeface="Arial"/>
                          </a:rPr>
                        </m:ctrlPr>
                      </m:sSupPr>
                      <m:e>
                        <m:r>
                          <a:rPr lang="en-US" b="0" i="1" smtClean="0">
                            <a:solidFill>
                              <a:prstClr val="black">
                                <a:lumMod val="85000"/>
                                <a:lumOff val="15000"/>
                              </a:prstClr>
                            </a:solidFill>
                            <a:latin typeface="Cambria Math"/>
                            <a:cs typeface="Arial"/>
                          </a:rPr>
                          <m:t>𝑒</m:t>
                        </m:r>
                      </m:e>
                      <m:sup>
                        <m:r>
                          <a:rPr lang="en-US" b="0" i="1" smtClean="0">
                            <a:solidFill>
                              <a:prstClr val="black">
                                <a:lumMod val="85000"/>
                                <a:lumOff val="15000"/>
                              </a:prstClr>
                            </a:solidFill>
                            <a:latin typeface="Cambria Math"/>
                            <a:cs typeface="Arial"/>
                          </a:rPr>
                          <m:t>𝑎𝑉</m:t>
                        </m:r>
                        <m:sSup>
                          <m:sSupPr>
                            <m:ctrlPr>
                              <a:rPr lang="en-US" b="0" i="1" smtClean="0">
                                <a:solidFill>
                                  <a:prstClr val="black">
                                    <a:lumMod val="85000"/>
                                    <a:lumOff val="15000"/>
                                  </a:prstClr>
                                </a:solidFill>
                                <a:latin typeface="Cambria Math"/>
                                <a:cs typeface="Arial"/>
                              </a:rPr>
                            </m:ctrlPr>
                          </m:sSupPr>
                          <m:e>
                            <m:r>
                              <a:rPr lang="en-US" b="0" i="1" smtClean="0">
                                <a:solidFill>
                                  <a:prstClr val="black">
                                    <a:lumMod val="85000"/>
                                    <a:lumOff val="15000"/>
                                  </a:prstClr>
                                </a:solidFill>
                                <a:latin typeface="Cambria Math"/>
                                <a:cs typeface="Arial"/>
                              </a:rPr>
                              <m:t>𝑑</m:t>
                            </m:r>
                          </m:e>
                          <m:sup>
                            <m:r>
                              <a:rPr lang="en-US" b="0" i="1" smtClean="0">
                                <a:solidFill>
                                  <a:prstClr val="black">
                                    <a:lumMod val="85000"/>
                                    <a:lumOff val="15000"/>
                                  </a:prstClr>
                                </a:solidFill>
                                <a:latin typeface="Cambria Math"/>
                                <a:cs typeface="Arial"/>
                              </a:rPr>
                              <m:t>𝑏</m:t>
                            </m:r>
                          </m:sup>
                        </m:sSup>
                      </m:sup>
                    </m:sSup>
                    <m:r>
                      <a:rPr lang="en-US" b="0" i="1" smtClean="0">
                        <a:solidFill>
                          <a:prstClr val="black">
                            <a:lumMod val="85000"/>
                            <a:lumOff val="15000"/>
                          </a:prstClr>
                        </a:solidFill>
                        <a:latin typeface="Cambria Math"/>
                        <a:cs typeface="Arial"/>
                      </a:rPr>
                      <m:t>)</m:t>
                    </m:r>
                  </m:oMath>
                </a14:m>
                <a:endParaRPr lang="en-US" b="0" dirty="0" smtClean="0">
                  <a:solidFill>
                    <a:prstClr val="black">
                      <a:lumMod val="85000"/>
                      <a:lumOff val="15000"/>
                    </a:prstClr>
                  </a:solidFill>
                  <a:latin typeface="Calibri"/>
                  <a:cs typeface="Arial"/>
                </a:endParaRPr>
              </a:p>
              <a:p>
                <a:pPr marL="0" indent="0" algn="l" rtl="0">
                  <a:buNone/>
                </a:pPr>
                <a:r>
                  <a:rPr lang="en-US" dirty="0">
                    <a:latin typeface="Calibri"/>
                    <a:ea typeface="Calibri"/>
                  </a:rPr>
                  <a:t>a and b </a:t>
                </a:r>
                <a:r>
                  <a:rPr lang="en-US" dirty="0" smtClean="0">
                    <a:latin typeface="Calibri"/>
                    <a:ea typeface="Calibri"/>
                  </a:rPr>
                  <a:t>are from the following Table.</a:t>
                </a:r>
              </a:p>
              <a:p>
                <a:pPr marL="0" indent="0" algn="l" rtl="0">
                  <a:buNone/>
                </a:pPr>
                <a:endParaRPr lang="en-US" dirty="0" smtClean="0">
                  <a:latin typeface="Calibri"/>
                  <a:cs typeface="Arial"/>
                </a:endParaRPr>
              </a:p>
              <a:p>
                <a:pPr marL="0" indent="0" algn="l" rtl="0">
                  <a:buNone/>
                </a:pPr>
                <a:endParaRPr lang="en-US" dirty="0" smtClean="0"/>
              </a:p>
              <a:p>
                <a:pPr marL="0" indent="0" algn="l" rtl="0">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1260" t="-472" r="-1181"/>
                </a:stretch>
              </a:blipFill>
            </p:spPr>
            <p:txBody>
              <a:bodyPr/>
              <a:lstStyle/>
              <a:p>
                <a:r>
                  <a:rPr lang="ar-SA">
                    <a:noFill/>
                  </a:rPr>
                  <a:t> </a:t>
                </a:r>
              </a:p>
            </p:txBody>
          </p:sp>
        </mc:Fallback>
      </mc:AlternateContent>
      <p:sp>
        <p:nvSpPr>
          <p:cNvPr id="3" name="عنوان 2"/>
          <p:cNvSpPr>
            <a:spLocks noGrp="1"/>
          </p:cNvSpPr>
          <p:nvPr>
            <p:ph type="title"/>
          </p:nvPr>
        </p:nvSpPr>
        <p:spPr>
          <a:xfrm>
            <a:off x="683568" y="548680"/>
            <a:ext cx="7756263" cy="1054250"/>
          </a:xfrm>
        </p:spPr>
        <p:txBody>
          <a:bodyPr/>
          <a:lstStyle/>
          <a:p>
            <a:r>
              <a:rPr lang="en-US" sz="3200" dirty="0">
                <a:solidFill>
                  <a:schemeClr val="tx1"/>
                </a:solidFill>
                <a:latin typeface="Times New Roman"/>
                <a:ea typeface="Calibri"/>
              </a:rPr>
              <a:t>Analysis for the Future Condition</a:t>
            </a:r>
            <a:endParaRPr lang="ar-SA" sz="3200" dirty="0">
              <a:solidFill>
                <a:schemeClr val="tx1"/>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58052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69495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sp>
        <p:nvSpPr>
          <p:cNvPr id="4" name="مستطيل 3"/>
          <p:cNvSpPr/>
          <p:nvPr/>
        </p:nvSpPr>
        <p:spPr>
          <a:xfrm>
            <a:off x="1043608" y="5733256"/>
            <a:ext cx="7272808" cy="425501"/>
          </a:xfrm>
          <a:prstGeom prst="rect">
            <a:avLst/>
          </a:prstGeom>
        </p:spPr>
        <p:txBody>
          <a:bodyPr wrap="square">
            <a:spAutoFit/>
          </a:bodyPr>
          <a:lstStyle/>
          <a:p>
            <a:pPr algn="l" rtl="0">
              <a:lnSpc>
                <a:spcPct val="115000"/>
              </a:lnSpc>
              <a:spcAft>
                <a:spcPts val="0"/>
              </a:spcAft>
            </a:pPr>
            <a:r>
              <a:rPr lang="en-US" sz="2000" dirty="0">
                <a:latin typeface="Calibri"/>
                <a:ea typeface="Calibri"/>
                <a:cs typeface="Calibri"/>
              </a:rPr>
              <a:t>Since VO is 514 pc/h, by interpolation a = -0.084 and b = 0.441.</a:t>
            </a:r>
            <a:endParaRPr lang="en-US" sz="1600" dirty="0">
              <a:effectLst/>
              <a:latin typeface="Calibri"/>
              <a:ea typeface="Calibri"/>
              <a:cs typeface="Arial"/>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73350" y="2276872"/>
            <a:ext cx="7879668" cy="3347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47619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normAutofit fontScale="92500" lnSpcReduction="20000"/>
              </a:bodyPr>
              <a:lstStyle/>
              <a:p>
                <a:pPr algn="l" rtl="0">
                  <a:lnSpc>
                    <a:spcPct val="115000"/>
                  </a:lnSpc>
                  <a:spcAft>
                    <a:spcPts val="1000"/>
                  </a:spcAft>
                </a:pPr>
                <a:r>
                  <a:rPr lang="en-US" dirty="0" smtClean="0">
                    <a:latin typeface="Calibri"/>
                    <a:ea typeface="Calibri"/>
                    <a:cs typeface="Calibri"/>
                  </a:rPr>
                  <a:t>BPTSFd = 75.08 %.</a:t>
                </a:r>
              </a:p>
              <a:p>
                <a:pPr algn="l" rtl="0">
                  <a:lnSpc>
                    <a:spcPct val="115000"/>
                  </a:lnSpc>
                  <a:spcAft>
                    <a:spcPts val="1000"/>
                  </a:spcAft>
                </a:pPr>
                <a14:m>
                  <m:oMath xmlns:m="http://schemas.openxmlformats.org/officeDocument/2006/math">
                    <m:r>
                      <a:rPr lang="en-US" b="0" i="1" smtClean="0">
                        <a:latin typeface="Cambria Math"/>
                        <a:ea typeface="Calibri"/>
                      </a:rPr>
                      <m:t>𝑉𝑝</m:t>
                    </m:r>
                    <m:r>
                      <a:rPr lang="en-US" b="0" i="1" smtClean="0">
                        <a:latin typeface="Cambria Math"/>
                        <a:ea typeface="Calibri"/>
                      </a:rPr>
                      <m:t>=</m:t>
                    </m:r>
                    <m:d>
                      <m:dPr>
                        <m:ctrlPr>
                          <a:rPr lang="en-US" b="0" i="1" smtClean="0">
                            <a:latin typeface="Cambria Math"/>
                            <a:ea typeface="Calibri"/>
                          </a:rPr>
                        </m:ctrlPr>
                      </m:dPr>
                      <m:e>
                        <m:f>
                          <m:fPr>
                            <m:ctrlPr>
                              <a:rPr lang="en-US" b="0" i="1" smtClean="0">
                                <a:latin typeface="Cambria Math"/>
                                <a:ea typeface="Calibri"/>
                              </a:rPr>
                            </m:ctrlPr>
                          </m:fPr>
                          <m:num>
                            <m:r>
                              <a:rPr lang="en-US" b="0" i="1" smtClean="0">
                                <a:latin typeface="Cambria Math"/>
                                <a:ea typeface="Calibri"/>
                              </a:rPr>
                              <m:t>𝑉</m:t>
                            </m:r>
                          </m:num>
                          <m:den>
                            <m:r>
                              <a:rPr lang="en-US" b="0" i="1" smtClean="0">
                                <a:latin typeface="Cambria Math"/>
                                <a:ea typeface="Calibri"/>
                              </a:rPr>
                              <m:t>𝑃𝐻𝐹</m:t>
                            </m:r>
                            <m:r>
                              <a:rPr lang="en-US" b="0" i="1" smtClean="0">
                                <a:latin typeface="Cambria Math"/>
                                <a:ea typeface="Calibri"/>
                              </a:rPr>
                              <m:t>∗</m:t>
                            </m:r>
                            <m:r>
                              <a:rPr lang="en-US" b="0" i="1" smtClean="0">
                                <a:latin typeface="Cambria Math"/>
                                <a:ea typeface="Calibri"/>
                              </a:rPr>
                              <m:t>𝑓𝐺</m:t>
                            </m:r>
                            <m:r>
                              <a:rPr lang="en-US" b="0" i="1" smtClean="0">
                                <a:latin typeface="Cambria Math"/>
                                <a:ea typeface="Calibri"/>
                              </a:rPr>
                              <m:t>∗</m:t>
                            </m:r>
                            <m:r>
                              <a:rPr lang="en-US" b="0" i="1" smtClean="0">
                                <a:latin typeface="Cambria Math"/>
                                <a:ea typeface="Calibri"/>
                              </a:rPr>
                              <m:t>𝑓</m:t>
                            </m:r>
                            <m:r>
                              <a:rPr lang="en-US" b="0" i="1" smtClean="0">
                                <a:latin typeface="Cambria Math"/>
                                <a:ea typeface="Calibri"/>
                              </a:rPr>
                              <m:t>h</m:t>
                            </m:r>
                            <m:r>
                              <a:rPr lang="en-US" b="0" i="1" smtClean="0">
                                <a:latin typeface="Cambria Math"/>
                                <a:ea typeface="Calibri"/>
                              </a:rPr>
                              <m:t>𝑣</m:t>
                            </m:r>
                          </m:den>
                        </m:f>
                      </m:e>
                    </m:d>
                  </m:oMath>
                </a14:m>
                <a:r>
                  <a:rPr lang="en-US" dirty="0" smtClean="0">
                    <a:latin typeface="Calibri"/>
                    <a:ea typeface="Calibri"/>
                  </a:rPr>
                  <a:t> = </a:t>
                </a:r>
                <a14:m>
                  <m:oMath xmlns:m="http://schemas.openxmlformats.org/officeDocument/2006/math">
                    <m:r>
                      <a:rPr lang="en-US" i="1">
                        <a:latin typeface="Cambria Math"/>
                        <a:ea typeface="Calibri"/>
                        <a:cs typeface="Calibri"/>
                      </a:rPr>
                      <m:t>1113</m:t>
                    </m:r>
                    <m:r>
                      <a:rPr lang="en-US" i="1">
                        <a:latin typeface="Cambria Math"/>
                        <a:ea typeface="Calibri"/>
                        <a:cs typeface="Calibri"/>
                      </a:rPr>
                      <m:t>𝑝𝑐</m:t>
                    </m:r>
                    <m:r>
                      <a:rPr lang="en-US" i="1">
                        <a:latin typeface="Cambria Math"/>
                        <a:ea typeface="Calibri"/>
                        <a:cs typeface="Calibri"/>
                      </a:rPr>
                      <m:t>/</m:t>
                    </m:r>
                    <m:r>
                      <a:rPr lang="en-US" i="1">
                        <a:latin typeface="Cambria Math"/>
                        <a:ea typeface="Calibri"/>
                        <a:cs typeface="Calibri"/>
                      </a:rPr>
                      <m:t>h</m:t>
                    </m:r>
                  </m:oMath>
                </a14:m>
                <a:r>
                  <a:rPr lang="en-US" dirty="0">
                    <a:effectLst/>
                    <a:latin typeface="Calibri"/>
                    <a:ea typeface="Calibri"/>
                  </a:rPr>
                  <a:t> </a:t>
                </a:r>
                <a:endParaRPr lang="en-US" dirty="0" smtClean="0">
                  <a:effectLst/>
                  <a:latin typeface="Calibri"/>
                  <a:ea typeface="Calibri"/>
                </a:endParaRPr>
              </a:p>
              <a:p>
                <a:pPr algn="just" rtl="0">
                  <a:lnSpc>
                    <a:spcPct val="115000"/>
                  </a:lnSpc>
                  <a:spcAft>
                    <a:spcPts val="1000"/>
                  </a:spcAft>
                </a:pPr>
                <a:r>
                  <a:rPr lang="en-US" dirty="0">
                    <a:latin typeface="Calibri"/>
                    <a:ea typeface="Calibri"/>
                    <a:cs typeface="Calibri"/>
                  </a:rPr>
                  <a:t>Percent of no-passing zones is about 40% (based on field investigation and maps</a:t>
                </a:r>
                <a:r>
                  <a:rPr lang="en-US" dirty="0" smtClean="0">
                    <a:latin typeface="Calibri"/>
                    <a:ea typeface="Calibri"/>
                    <a:cs typeface="Calibri"/>
                  </a:rPr>
                  <a:t>).</a:t>
                </a:r>
                <a:endParaRPr lang="en-US" dirty="0" smtClean="0">
                  <a:effectLst/>
                  <a:latin typeface="Calibri"/>
                  <a:ea typeface="Calibri"/>
                </a:endParaRPr>
              </a:p>
              <a:p>
                <a:pPr algn="l" rtl="0">
                  <a:lnSpc>
                    <a:spcPct val="115000"/>
                  </a:lnSpc>
                  <a:spcAft>
                    <a:spcPts val="1000"/>
                  </a:spcAft>
                </a:pPr>
                <a:r>
                  <a:rPr lang="en-US" dirty="0" smtClean="0">
                    <a:latin typeface="Calibri"/>
                    <a:ea typeface="Calibri"/>
                  </a:rPr>
                  <a:t>Fnp = 2.22</a:t>
                </a:r>
                <a:r>
                  <a:rPr lang="en-US" dirty="0">
                    <a:latin typeface="Calibri"/>
                    <a:ea typeface="Calibri"/>
                  </a:rPr>
                  <a:t>% </a:t>
                </a:r>
                <a:r>
                  <a:rPr lang="en-US" dirty="0" smtClean="0">
                    <a:latin typeface="Calibri"/>
                    <a:ea typeface="Calibri"/>
                  </a:rPr>
                  <a:t>from the following Table.</a:t>
                </a:r>
              </a:p>
              <a:p>
                <a:pPr marL="0" indent="0" algn="l" rtl="0">
                  <a:lnSpc>
                    <a:spcPct val="115000"/>
                  </a:lnSpc>
                  <a:spcAft>
                    <a:spcPts val="1000"/>
                  </a:spcAft>
                  <a:buNone/>
                </a:pPr>
                <a:endParaRPr lang="en-US" dirty="0" smtClean="0">
                  <a:latin typeface="Calibri"/>
                  <a:ea typeface="Calibri"/>
                </a:endParaRPr>
              </a:p>
              <a:p>
                <a:pPr marL="0" indent="0" algn="l" rtl="0">
                  <a:lnSpc>
                    <a:spcPct val="115000"/>
                  </a:lnSpc>
                  <a:spcAft>
                    <a:spcPts val="1000"/>
                  </a:spcAft>
                  <a:buNone/>
                </a:pPr>
                <a:r>
                  <a:rPr lang="en-US" dirty="0" smtClean="0">
                    <a:latin typeface="Calibri"/>
                    <a:ea typeface="Calibri"/>
                  </a:rPr>
                  <a:t> </a:t>
                </a:r>
                <a:endParaRPr lang="en-US" dirty="0">
                  <a:latin typeface="Calibri"/>
                  <a:ea typeface="Calibri"/>
                  <a:cs typeface="Arial"/>
                </a:endParaRPr>
              </a:p>
              <a:p>
                <a:pPr marL="0" indent="0" algn="l" rtl="0">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866" t="-1415" r="-1024"/>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8384"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511693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2132856"/>
            <a:ext cx="6354895"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89838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lnSpc>
                <a:spcPct val="115000"/>
              </a:lnSpc>
              <a:spcAft>
                <a:spcPts val="1000"/>
              </a:spcAft>
            </a:pPr>
            <a:r>
              <a:rPr lang="en-US" dirty="0">
                <a:latin typeface="Calibri"/>
                <a:ea typeface="Calibri"/>
                <a:cs typeface="Calibri"/>
              </a:rPr>
              <a:t>PTSFd = 75.08+2.22 = </a:t>
            </a:r>
            <a:r>
              <a:rPr lang="en-US" dirty="0" smtClean="0">
                <a:latin typeface="Calibri"/>
                <a:ea typeface="Calibri"/>
                <a:cs typeface="Calibri"/>
              </a:rPr>
              <a:t>77.30%</a:t>
            </a:r>
          </a:p>
          <a:p>
            <a:pPr algn="l" rtl="0">
              <a:lnSpc>
                <a:spcPct val="115000"/>
              </a:lnSpc>
              <a:spcAft>
                <a:spcPts val="1000"/>
              </a:spcAft>
            </a:pPr>
            <a:r>
              <a:rPr lang="en-US" dirty="0" smtClean="0">
                <a:latin typeface="Calibri"/>
                <a:ea typeface="Calibri"/>
                <a:cs typeface="Calibri"/>
              </a:rPr>
              <a:t>So the desired LOS is D from the following Table.</a:t>
            </a:r>
          </a:p>
          <a:p>
            <a:pPr marL="0" indent="0" algn="l" rtl="0">
              <a:lnSpc>
                <a:spcPct val="115000"/>
              </a:lnSpc>
              <a:spcAft>
                <a:spcPts val="1000"/>
              </a:spcAft>
              <a:buNone/>
            </a:pPr>
            <a:r>
              <a:rPr lang="en-US" dirty="0" smtClean="0">
                <a:latin typeface="Calibri"/>
                <a:ea typeface="Calibri"/>
                <a:cs typeface="Calibri"/>
              </a:rPr>
              <a:t> </a:t>
            </a:r>
          </a:p>
          <a:p>
            <a:pPr marL="0" indent="0" algn="l" rtl="0">
              <a:lnSpc>
                <a:spcPct val="115000"/>
              </a:lnSpc>
              <a:spcAft>
                <a:spcPts val="1000"/>
              </a:spcAft>
              <a:buNone/>
            </a:pPr>
            <a:endParaRPr lang="en-US" sz="18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6974" y="3573016"/>
            <a:ext cx="7223459"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352" y="372879"/>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800275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normAutofit fontScale="92500" lnSpcReduction="10000"/>
              </a:bodyPr>
              <a:lstStyle/>
              <a:p>
                <a:pPr algn="l" rtl="0">
                  <a:buFont typeface="Wingdings" pitchFamily="2" charset="2"/>
                  <a:buChar char="v"/>
                </a:pPr>
                <a:r>
                  <a:rPr lang="en-US" dirty="0">
                    <a:solidFill>
                      <a:schemeClr val="tx1"/>
                    </a:solidFill>
                    <a:latin typeface="Times New Roman"/>
                    <a:ea typeface="Calibri"/>
                  </a:rPr>
                  <a:t>Prediction of the Future </a:t>
                </a:r>
                <a:r>
                  <a:rPr lang="en-US" dirty="0" smtClean="0">
                    <a:solidFill>
                      <a:schemeClr val="tx1"/>
                    </a:solidFill>
                    <a:latin typeface="Times New Roman"/>
                    <a:ea typeface="Calibri"/>
                  </a:rPr>
                  <a:t>Volume</a:t>
                </a:r>
              </a:p>
              <a:p>
                <a:pPr marL="0" indent="0" algn="l" rtl="0">
                  <a:buNone/>
                </a:pPr>
                <a:r>
                  <a:rPr lang="en-US" dirty="0" smtClean="0">
                    <a:latin typeface="Calibri"/>
                    <a:ea typeface="Calibri"/>
                  </a:rPr>
                  <a:t>The </a:t>
                </a:r>
                <a:r>
                  <a:rPr lang="en-US" dirty="0">
                    <a:latin typeface="Calibri"/>
                    <a:ea typeface="Calibri"/>
                  </a:rPr>
                  <a:t>value of the growth rate of </a:t>
                </a:r>
                <a:r>
                  <a:rPr lang="en-US" dirty="0" smtClean="0">
                    <a:latin typeface="Calibri"/>
                    <a:ea typeface="Calibri"/>
                  </a:rPr>
                  <a:t>3.5%is </a:t>
                </a:r>
                <a:r>
                  <a:rPr lang="en-US" dirty="0">
                    <a:latin typeface="Calibri"/>
                    <a:ea typeface="Calibri"/>
                  </a:rPr>
                  <a:t>used.</a:t>
                </a:r>
                <a:endParaRPr lang="en-US" dirty="0" smtClean="0">
                  <a:solidFill>
                    <a:schemeClr val="tx1"/>
                  </a:solidFill>
                  <a:latin typeface="Times New Roman"/>
                  <a:ea typeface="Calibri"/>
                </a:endParaRPr>
              </a:p>
              <a:p>
                <a:pPr marL="0" indent="0" algn="l" rtl="0">
                  <a:buNone/>
                </a:pPr>
                <a:r>
                  <a:rPr lang="en-US" dirty="0">
                    <a:latin typeface="Calibri"/>
                    <a:ea typeface="Calibri"/>
                  </a:rPr>
                  <a:t>The vehicles numbers in the year 2018 in Jenin city is 52000 vehicles depends on previous </a:t>
                </a:r>
                <a:r>
                  <a:rPr lang="en-US" dirty="0" smtClean="0">
                    <a:latin typeface="Calibri"/>
                    <a:ea typeface="Calibri"/>
                  </a:rPr>
                  <a:t>study.</a:t>
                </a:r>
              </a:p>
              <a:p>
                <a:pPr algn="just" rtl="0">
                  <a:lnSpc>
                    <a:spcPct val="115000"/>
                  </a:lnSpc>
                  <a:spcAft>
                    <a:spcPts val="1000"/>
                  </a:spcAft>
                </a:pPr>
                <a:r>
                  <a:rPr lang="en-US" dirty="0">
                    <a:latin typeface="Calibri"/>
                    <a:ea typeface="Calibri"/>
                    <a:cs typeface="Calibri"/>
                  </a:rPr>
                  <a:t>the population now (2021)</a:t>
                </a:r>
                <a:endParaRPr lang="en-US" sz="1800" dirty="0">
                  <a:effectLst/>
                  <a:latin typeface="Calibri"/>
                  <a:ea typeface="Calibri"/>
                  <a:cs typeface="Arial"/>
                </a:endParaRPr>
              </a:p>
              <a:p>
                <a:pPr algn="just" rtl="0">
                  <a:lnSpc>
                    <a:spcPct val="115000"/>
                  </a:lnSpc>
                  <a:spcAft>
                    <a:spcPts val="0"/>
                  </a:spcAft>
                </a:pPr>
                <a:r>
                  <a:rPr lang="en-US" dirty="0">
                    <a:effectLst/>
                    <a:latin typeface="Calibri"/>
                    <a:ea typeface="Calibri"/>
                    <a:cs typeface="Calibri"/>
                  </a:rPr>
                  <a:t>P3 = 52000 (1+0.035)</a:t>
                </a:r>
                <a:r>
                  <a:rPr lang="en-US" baseline="30000" dirty="0">
                    <a:effectLst/>
                    <a:latin typeface="Calibri"/>
                    <a:ea typeface="Calibri"/>
                    <a:cs typeface="Calibri"/>
                  </a:rPr>
                  <a:t>3</a:t>
                </a:r>
                <a:r>
                  <a:rPr lang="en-US" dirty="0">
                    <a:effectLst/>
                    <a:latin typeface="Calibri"/>
                    <a:ea typeface="Calibri"/>
                    <a:cs typeface="Calibri"/>
                  </a:rPr>
                  <a:t> = 57654</a:t>
                </a:r>
                <a:endParaRPr lang="en-US" sz="1800" dirty="0">
                  <a:effectLst/>
                  <a:latin typeface="Calibri"/>
                  <a:ea typeface="Calibri"/>
                  <a:cs typeface="Arial"/>
                </a:endParaRPr>
              </a:p>
              <a:p>
                <a:pPr algn="just" rtl="0">
                  <a:lnSpc>
                    <a:spcPct val="115000"/>
                  </a:lnSpc>
                  <a:spcAft>
                    <a:spcPts val="0"/>
                  </a:spcAft>
                </a:pPr>
                <a:r>
                  <a:rPr lang="en-US" dirty="0" smtClean="0">
                    <a:effectLst/>
                    <a:latin typeface="Calibri"/>
                    <a:ea typeface="Calibri"/>
                    <a:cs typeface="Calibri"/>
                  </a:rPr>
                  <a:t>the </a:t>
                </a:r>
                <a:r>
                  <a:rPr lang="en-US" dirty="0">
                    <a:effectLst/>
                    <a:latin typeface="Calibri"/>
                    <a:ea typeface="Calibri"/>
                    <a:cs typeface="Calibri"/>
                  </a:rPr>
                  <a:t>population after 20 years</a:t>
                </a:r>
                <a:endParaRPr lang="en-US" sz="1800" dirty="0">
                  <a:effectLst/>
                  <a:latin typeface="Calibri"/>
                  <a:ea typeface="Calibri"/>
                  <a:cs typeface="Arial"/>
                </a:endParaRPr>
              </a:p>
              <a:p>
                <a:pPr algn="just" rtl="0">
                  <a:lnSpc>
                    <a:spcPct val="115000"/>
                  </a:lnSpc>
                  <a:spcAft>
                    <a:spcPts val="0"/>
                  </a:spcAft>
                </a:pPr>
                <a:r>
                  <a:rPr lang="en-US" dirty="0">
                    <a:effectLst/>
                    <a:latin typeface="Calibri"/>
                    <a:ea typeface="Calibri"/>
                    <a:cs typeface="Calibri"/>
                  </a:rPr>
                  <a:t>P20 = 57654 (1+0.035)</a:t>
                </a:r>
                <a:r>
                  <a:rPr lang="en-US" baseline="30000" dirty="0">
                    <a:effectLst/>
                    <a:latin typeface="Calibri"/>
                    <a:ea typeface="Calibri"/>
                    <a:cs typeface="Calibri"/>
                  </a:rPr>
                  <a:t>20</a:t>
                </a:r>
                <a:r>
                  <a:rPr lang="en-US" dirty="0">
                    <a:effectLst/>
                    <a:latin typeface="Calibri"/>
                    <a:ea typeface="Calibri"/>
                    <a:cs typeface="Calibri"/>
                  </a:rPr>
                  <a:t> = 114720 </a:t>
                </a:r>
                <a:endParaRPr lang="en-US" sz="1800" dirty="0">
                  <a:effectLst/>
                  <a:latin typeface="Calibri"/>
                  <a:ea typeface="Calibri"/>
                  <a:cs typeface="Arial"/>
                </a:endParaRPr>
              </a:p>
              <a:p>
                <a:pPr algn="just" rtl="0">
                  <a:lnSpc>
                    <a:spcPct val="115000"/>
                  </a:lnSpc>
                  <a:spcAft>
                    <a:spcPts val="1000"/>
                  </a:spcAft>
                </a:pPr>
                <a:r>
                  <a:rPr lang="en-US" dirty="0">
                    <a:effectLst/>
                    <a:latin typeface="Calibri"/>
                    <a:ea typeface="Calibri"/>
                    <a:cs typeface="Calibri"/>
                  </a:rPr>
                  <a:t>Increment factor = P20 / P0 = 114720/57654 = 1.989</a:t>
                </a:r>
                <a14:m>
                  <m:oMath xmlns:m="http://schemas.openxmlformats.org/officeDocument/2006/math">
                    <m:r>
                      <a:rPr lang="en-US" i="1">
                        <a:effectLst/>
                        <a:latin typeface="Cambria Math"/>
                        <a:ea typeface="Calibri"/>
                        <a:cs typeface="Calibri"/>
                      </a:rPr>
                      <m:t> ≈</m:t>
                    </m:r>
                    <m:r>
                      <a:rPr lang="en-US" i="1">
                        <a:effectLst/>
                        <a:latin typeface="Cambria Math"/>
                        <a:ea typeface="Calibri"/>
                        <a:cs typeface="Calibri"/>
                      </a:rPr>
                      <m:t>2</m:t>
                    </m:r>
                  </m:oMath>
                </a14:m>
                <a:endParaRPr lang="en-US" sz="1800" dirty="0">
                  <a:effectLst/>
                  <a:latin typeface="Calibri"/>
                  <a:ea typeface="Calibri"/>
                  <a:cs typeface="Arial"/>
                </a:endParaRPr>
              </a:p>
              <a:p>
                <a:pPr marL="0" indent="0" algn="l" rtl="0">
                  <a:buNone/>
                </a:pPr>
                <a:endParaRPr lang="ar-SA" dirty="0">
                  <a:solidFill>
                    <a:schemeClr val="tx1"/>
                  </a:solidFill>
                </a:endParaRPr>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1024" t="-1730"/>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36360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algn="just" rtl="0">
              <a:lnSpc>
                <a:spcPct val="115000"/>
              </a:lnSpc>
              <a:spcAft>
                <a:spcPts val="1000"/>
              </a:spcAft>
            </a:pPr>
            <a:r>
              <a:rPr lang="en-US" dirty="0">
                <a:latin typeface="Calibri"/>
                <a:ea typeface="Calibri"/>
                <a:cs typeface="Calibri"/>
              </a:rPr>
              <a:t>So, </a:t>
            </a:r>
            <a:r>
              <a:rPr lang="en-US" dirty="0" smtClean="0">
                <a:latin typeface="Calibri"/>
                <a:ea typeface="Calibri"/>
                <a:cs typeface="Calibri"/>
              </a:rPr>
              <a:t>DHV</a:t>
            </a:r>
            <a:r>
              <a:rPr lang="en-US" dirty="0">
                <a:latin typeface="Calibri"/>
                <a:ea typeface="Calibri"/>
                <a:cs typeface="Calibri"/>
              </a:rPr>
              <a:t>= </a:t>
            </a:r>
            <a:r>
              <a:rPr lang="en-US" dirty="0" smtClean="0">
                <a:latin typeface="Calibri"/>
                <a:ea typeface="Calibri"/>
                <a:cs typeface="Calibri"/>
              </a:rPr>
              <a:t>760</a:t>
            </a:r>
            <a:r>
              <a:rPr lang="en-US" dirty="0">
                <a:latin typeface="Calibri"/>
                <a:ea typeface="Calibri"/>
                <a:cs typeface="Calibri"/>
              </a:rPr>
              <a:t>*(2) = </a:t>
            </a:r>
            <a:r>
              <a:rPr lang="en-US" dirty="0" smtClean="0">
                <a:latin typeface="Calibri"/>
                <a:ea typeface="Calibri"/>
                <a:cs typeface="Calibri"/>
              </a:rPr>
              <a:t>1520 veh/h.</a:t>
            </a:r>
          </a:p>
          <a:p>
            <a:pPr algn="l" rtl="0">
              <a:lnSpc>
                <a:spcPct val="115000"/>
              </a:lnSpc>
              <a:spcAft>
                <a:spcPts val="0"/>
              </a:spcAft>
            </a:pPr>
            <a:r>
              <a:rPr lang="en-US" dirty="0">
                <a:latin typeface="Calibri"/>
                <a:ea typeface="Calibri"/>
                <a:cs typeface="Calibri"/>
              </a:rPr>
              <a:t>The value of K equal to 0.18 for rural areas</a:t>
            </a:r>
            <a:r>
              <a:rPr lang="en-US" dirty="0" smtClean="0">
                <a:latin typeface="Calibri"/>
                <a:ea typeface="Calibri"/>
                <a:cs typeface="Calibri"/>
              </a:rPr>
              <a:t>.</a:t>
            </a:r>
          </a:p>
          <a:p>
            <a:pPr algn="l" rtl="0">
              <a:lnSpc>
                <a:spcPct val="115000"/>
              </a:lnSpc>
              <a:spcAft>
                <a:spcPts val="1000"/>
              </a:spcAft>
            </a:pPr>
            <a:r>
              <a:rPr lang="en-US" dirty="0">
                <a:latin typeface="Calibri"/>
                <a:ea typeface="Calibri"/>
                <a:cs typeface="Calibri"/>
              </a:rPr>
              <a:t>Now we must calculate AADT:</a:t>
            </a:r>
            <a:endParaRPr lang="en-US" sz="1800" dirty="0">
              <a:latin typeface="Calibri"/>
              <a:ea typeface="Calibri"/>
              <a:cs typeface="Arial"/>
            </a:endParaRPr>
          </a:p>
          <a:p>
            <a:pPr algn="l" rtl="0">
              <a:lnSpc>
                <a:spcPct val="115000"/>
              </a:lnSpc>
              <a:spcAft>
                <a:spcPts val="1000"/>
              </a:spcAft>
            </a:pPr>
            <a:r>
              <a:rPr lang="en-US" dirty="0" smtClean="0">
                <a:latin typeface="Calibri"/>
                <a:ea typeface="Calibri"/>
                <a:cs typeface="Calibri"/>
              </a:rPr>
              <a:t>DHV </a:t>
            </a:r>
            <a:r>
              <a:rPr lang="en-US" dirty="0">
                <a:latin typeface="Calibri"/>
                <a:ea typeface="Calibri"/>
                <a:cs typeface="Calibri"/>
              </a:rPr>
              <a:t>= K*AADT 				</a:t>
            </a:r>
            <a:endParaRPr lang="en-US" dirty="0" smtClean="0">
              <a:latin typeface="Calibri"/>
              <a:ea typeface="Calibri"/>
              <a:cs typeface="Calibri"/>
            </a:endParaRPr>
          </a:p>
          <a:p>
            <a:pPr algn="l" rtl="0">
              <a:lnSpc>
                <a:spcPct val="115000"/>
              </a:lnSpc>
              <a:spcAft>
                <a:spcPts val="1000"/>
              </a:spcAft>
            </a:pPr>
            <a:r>
              <a:rPr lang="en-US" dirty="0" smtClean="0">
                <a:latin typeface="Calibri"/>
                <a:ea typeface="Calibri"/>
                <a:cs typeface="Calibri"/>
              </a:rPr>
              <a:t>AADT </a:t>
            </a:r>
            <a:r>
              <a:rPr lang="en-US" dirty="0">
                <a:latin typeface="Calibri"/>
                <a:ea typeface="Calibri"/>
                <a:cs typeface="Calibri"/>
              </a:rPr>
              <a:t>= </a:t>
            </a:r>
            <a:r>
              <a:rPr lang="en-US" dirty="0" smtClean="0">
                <a:latin typeface="Calibri"/>
                <a:ea typeface="Calibri"/>
                <a:cs typeface="Calibri"/>
              </a:rPr>
              <a:t>DHV/K </a:t>
            </a:r>
            <a:r>
              <a:rPr lang="en-US" dirty="0">
                <a:latin typeface="Calibri"/>
                <a:ea typeface="Calibri"/>
                <a:cs typeface="Calibri"/>
              </a:rPr>
              <a:t>= </a:t>
            </a:r>
            <a:r>
              <a:rPr lang="en-US" dirty="0" smtClean="0">
                <a:latin typeface="Calibri"/>
                <a:ea typeface="Calibri"/>
                <a:cs typeface="Calibri"/>
              </a:rPr>
              <a:t>1520/0.18 </a:t>
            </a:r>
            <a:r>
              <a:rPr lang="en-US" dirty="0">
                <a:latin typeface="Calibri"/>
                <a:ea typeface="Calibri"/>
                <a:cs typeface="Calibri"/>
              </a:rPr>
              <a:t>= </a:t>
            </a:r>
            <a:r>
              <a:rPr lang="en-US" dirty="0" smtClean="0">
                <a:latin typeface="Calibri"/>
                <a:ea typeface="Calibri"/>
                <a:cs typeface="Calibri"/>
              </a:rPr>
              <a:t>8445 </a:t>
            </a:r>
            <a:r>
              <a:rPr lang="en-US" dirty="0">
                <a:latin typeface="Calibri"/>
                <a:ea typeface="Calibri"/>
                <a:cs typeface="Calibri"/>
              </a:rPr>
              <a:t>veh/day</a:t>
            </a:r>
            <a:r>
              <a:rPr lang="en-US" dirty="0" smtClean="0">
                <a:latin typeface="Calibri"/>
                <a:ea typeface="Calibri"/>
                <a:cs typeface="Calibri"/>
              </a:rPr>
              <a:t>.</a:t>
            </a:r>
          </a:p>
          <a:p>
            <a:pPr algn="l" rtl="0">
              <a:lnSpc>
                <a:spcPct val="115000"/>
              </a:lnSpc>
              <a:spcAft>
                <a:spcPts val="1000"/>
              </a:spcAft>
            </a:pPr>
            <a:r>
              <a:rPr lang="en-US" dirty="0">
                <a:latin typeface="Calibri"/>
                <a:ea typeface="Calibri"/>
                <a:cs typeface="Calibri"/>
              </a:rPr>
              <a:t>The level of service analysis for future conditions is presented in Appendix C.</a:t>
            </a:r>
            <a:endParaRPr lang="en-US" dirty="0">
              <a:latin typeface="Calibri"/>
              <a:ea typeface="Calibri"/>
              <a:cs typeface="Arial"/>
            </a:endParaRPr>
          </a:p>
          <a:p>
            <a:pPr algn="l" rtl="0">
              <a:lnSpc>
                <a:spcPct val="115000"/>
              </a:lnSpc>
              <a:spcAft>
                <a:spcPts val="1000"/>
              </a:spcAft>
              <a:buFont typeface="Wingdings" pitchFamily="2" charset="2"/>
              <a:buChar char="v"/>
            </a:pPr>
            <a:endParaRPr lang="en-US" sz="1800" dirty="0">
              <a:latin typeface="Calibri"/>
              <a:ea typeface="Calibri"/>
              <a:cs typeface="Arial"/>
            </a:endParaRPr>
          </a:p>
          <a:p>
            <a:pPr algn="l" rtl="0">
              <a:lnSpc>
                <a:spcPct val="115000"/>
              </a:lnSpc>
              <a:spcAft>
                <a:spcPts val="0"/>
              </a:spcAft>
            </a:pPr>
            <a:endParaRPr lang="en-US" dirty="0">
              <a:latin typeface="Calibri"/>
              <a:ea typeface="Calibri"/>
              <a:cs typeface="Arial"/>
            </a:endParaRPr>
          </a:p>
          <a:p>
            <a:pPr algn="just" rtl="0">
              <a:lnSpc>
                <a:spcPct val="115000"/>
              </a:lnSpc>
              <a:spcAft>
                <a:spcPts val="1000"/>
              </a:spcAft>
            </a:pPr>
            <a:endParaRPr lang="en-US" sz="1800" dirty="0" smtClean="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58772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68531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11561" y="2248347"/>
            <a:ext cx="7833192" cy="4204989"/>
          </a:xfrm>
        </p:spPr>
        <p:txBody>
          <a:bodyPr>
            <a:normAutofit fontScale="92500" lnSpcReduction="20000"/>
          </a:bodyPr>
          <a:lstStyle/>
          <a:p>
            <a:pPr marL="0" indent="0" algn="l" rtl="0">
              <a:buNone/>
            </a:pPr>
            <a:r>
              <a:rPr lang="en-US" dirty="0">
                <a:solidFill>
                  <a:schemeClr val="tx1"/>
                </a:solidFill>
                <a:latin typeface="Times New Roman"/>
                <a:ea typeface="Calibri"/>
              </a:rPr>
              <a:t>LOS for the street in 20 </a:t>
            </a:r>
            <a:r>
              <a:rPr lang="en-US" dirty="0" smtClean="0">
                <a:solidFill>
                  <a:schemeClr val="tx1"/>
                </a:solidFill>
                <a:latin typeface="Times New Roman"/>
                <a:ea typeface="Calibri"/>
              </a:rPr>
              <a:t>Years</a:t>
            </a:r>
          </a:p>
          <a:p>
            <a:pPr marL="0" indent="0" algn="l" rtl="0">
              <a:buNone/>
            </a:pPr>
            <a:endParaRPr lang="en-US" dirty="0" smtClean="0">
              <a:solidFill>
                <a:schemeClr val="tx1"/>
              </a:solidFill>
              <a:latin typeface="Times New Roman"/>
              <a:ea typeface="Calibri"/>
            </a:endParaRPr>
          </a:p>
          <a:p>
            <a:pPr marL="0" indent="0" algn="l" rtl="0">
              <a:buNone/>
            </a:pPr>
            <a:endParaRPr lang="en-US" dirty="0">
              <a:solidFill>
                <a:schemeClr val="tx1"/>
              </a:solidFill>
              <a:latin typeface="Times New Roman"/>
              <a:ea typeface="Calibri"/>
            </a:endParaRPr>
          </a:p>
          <a:p>
            <a:pPr marL="0" indent="0" algn="l" rtl="0">
              <a:buNone/>
            </a:pPr>
            <a:endParaRPr lang="en-US" dirty="0" smtClean="0">
              <a:solidFill>
                <a:schemeClr val="tx1"/>
              </a:solidFill>
              <a:latin typeface="Times New Roman"/>
              <a:ea typeface="Calibri"/>
            </a:endParaRPr>
          </a:p>
          <a:p>
            <a:pPr marL="0" indent="0" algn="l" rtl="0">
              <a:buNone/>
            </a:pPr>
            <a:endParaRPr lang="en-US" dirty="0">
              <a:solidFill>
                <a:schemeClr val="tx1"/>
              </a:solidFill>
              <a:latin typeface="Times New Roman"/>
            </a:endParaRPr>
          </a:p>
          <a:p>
            <a:pPr marL="0" indent="0" algn="l" rtl="0">
              <a:buNone/>
            </a:pPr>
            <a:endParaRPr lang="en-US" dirty="0" smtClean="0">
              <a:solidFill>
                <a:schemeClr val="tx1"/>
              </a:solidFill>
              <a:latin typeface="Times New Roman"/>
            </a:endParaRPr>
          </a:p>
          <a:p>
            <a:pPr marL="0" indent="0" algn="l" rtl="0">
              <a:buNone/>
            </a:pPr>
            <a:endParaRPr lang="en-US" dirty="0">
              <a:solidFill>
                <a:schemeClr val="tx1"/>
              </a:solidFill>
              <a:latin typeface="Times New Roman"/>
            </a:endParaRPr>
          </a:p>
          <a:p>
            <a:pPr marL="0" indent="0" algn="l" rtl="0">
              <a:buNone/>
            </a:pPr>
            <a:endParaRPr lang="en-US" dirty="0" smtClean="0">
              <a:solidFill>
                <a:schemeClr val="tx1"/>
              </a:solidFill>
              <a:latin typeface="Times New Roman"/>
            </a:endParaRPr>
          </a:p>
          <a:p>
            <a:pPr marL="0" indent="0" algn="l" rtl="0">
              <a:buNone/>
            </a:pPr>
            <a:endParaRPr lang="en-US" dirty="0">
              <a:solidFill>
                <a:schemeClr val="tx1"/>
              </a:solidFill>
              <a:latin typeface="Times New Roman"/>
            </a:endParaRPr>
          </a:p>
          <a:p>
            <a:pPr algn="just" rtl="0">
              <a:lnSpc>
                <a:spcPct val="115000"/>
              </a:lnSpc>
              <a:spcAft>
                <a:spcPts val="1000"/>
              </a:spcAft>
              <a:buFont typeface="Wingdings" pitchFamily="2" charset="2"/>
              <a:buChar char="v"/>
            </a:pPr>
            <a:r>
              <a:rPr lang="en-US" dirty="0">
                <a:latin typeface="Calibri"/>
                <a:ea typeface="Calibri"/>
                <a:cs typeface="Calibri"/>
              </a:rPr>
              <a:t>According to HCS results, the LOS (D) after 20 years equal to the minimum desire LOS(D) so no need for another lane the road will be the same (two way – two lane).</a:t>
            </a:r>
            <a:endParaRPr lang="en-US" sz="1800" dirty="0">
              <a:latin typeface="Calibri"/>
              <a:ea typeface="Calibri"/>
              <a:cs typeface="Arial"/>
            </a:endParaRPr>
          </a:p>
          <a:p>
            <a:pPr marL="0" indent="0" algn="l" rtl="0">
              <a:buNone/>
            </a:pPr>
            <a:endParaRPr lang="ar-SA" dirty="0">
              <a:solidFill>
                <a:schemeClr val="tx1"/>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Analysis for the Future Condition</a:t>
            </a:r>
            <a:endParaRPr lang="ar-SA" dirty="0"/>
          </a:p>
        </p:txBody>
      </p:sp>
      <p:pic>
        <p:nvPicPr>
          <p:cNvPr id="5" name="صورة 4"/>
          <p:cNvPicPr/>
          <p:nvPr/>
        </p:nvPicPr>
        <p:blipFill>
          <a:blip r:embed="rId2"/>
          <a:stretch>
            <a:fillRect/>
          </a:stretch>
        </p:blipFill>
        <p:spPr>
          <a:xfrm>
            <a:off x="827584" y="2753677"/>
            <a:ext cx="7128792" cy="2306107"/>
          </a:xfrm>
          <a:prstGeom prst="rect">
            <a:avLst/>
          </a:prstGeom>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432204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q"/>
            </a:pPr>
            <a:r>
              <a:rPr lang="en-US" b="1" dirty="0">
                <a:solidFill>
                  <a:srgbClr val="C00000"/>
                </a:solidFill>
                <a:latin typeface="Times New Roman"/>
                <a:ea typeface="Calibri"/>
              </a:rPr>
              <a:t>Horizontal Alignment Design </a:t>
            </a:r>
            <a:r>
              <a:rPr lang="en-US" b="1" dirty="0" smtClean="0">
                <a:solidFill>
                  <a:srgbClr val="C00000"/>
                </a:solidFill>
                <a:latin typeface="Times New Roman"/>
                <a:ea typeface="Calibri"/>
              </a:rPr>
              <a:t>Criteria</a:t>
            </a:r>
          </a:p>
          <a:p>
            <a:pPr algn="l" rtl="0">
              <a:buFont typeface="Wingdings" pitchFamily="2" charset="2"/>
              <a:buChar char="Ø"/>
            </a:pPr>
            <a:r>
              <a:rPr lang="en-US" b="1" dirty="0">
                <a:solidFill>
                  <a:srgbClr val="00B050"/>
                </a:solidFill>
                <a:latin typeface="Times New Roman"/>
                <a:ea typeface="Calibri"/>
              </a:rPr>
              <a:t>Design </a:t>
            </a:r>
            <a:r>
              <a:rPr lang="en-US" b="1" dirty="0" smtClean="0">
                <a:solidFill>
                  <a:srgbClr val="00B050"/>
                </a:solidFill>
                <a:latin typeface="Times New Roman"/>
                <a:ea typeface="Calibri"/>
              </a:rPr>
              <a:t>Speed</a:t>
            </a:r>
            <a:r>
              <a:rPr lang="en-US" b="1" dirty="0">
                <a:solidFill>
                  <a:srgbClr val="00B050"/>
                </a:solidFill>
                <a:latin typeface="Times New Roman"/>
                <a:ea typeface="Calibri"/>
              </a:rPr>
              <a:t> </a:t>
            </a:r>
            <a:endParaRPr lang="en-US" b="1" dirty="0" smtClean="0">
              <a:solidFill>
                <a:srgbClr val="00B050"/>
              </a:solidFill>
              <a:latin typeface="Times New Roman"/>
              <a:ea typeface="Calibri"/>
            </a:endParaRPr>
          </a:p>
          <a:p>
            <a:pPr marL="0" indent="0" algn="l" rtl="0">
              <a:buNone/>
            </a:pPr>
            <a:r>
              <a:rPr lang="en-US" dirty="0">
                <a:latin typeface="Calibri"/>
                <a:ea typeface="Calibri"/>
              </a:rPr>
              <a:t>recommended design speed ranges from 70 km/h to 80 km/h based on AASHTO (2018</a:t>
            </a:r>
            <a:r>
              <a:rPr lang="en-US" dirty="0" smtClean="0">
                <a:latin typeface="Calibri"/>
                <a:ea typeface="Calibri"/>
              </a:rPr>
              <a:t>).</a:t>
            </a:r>
          </a:p>
          <a:p>
            <a:pPr algn="l" rtl="0">
              <a:buFont typeface="Wingdings" pitchFamily="2" charset="2"/>
              <a:buChar char="Ø"/>
            </a:pPr>
            <a:r>
              <a:rPr lang="en-US" b="1" dirty="0">
                <a:solidFill>
                  <a:srgbClr val="00B050"/>
                </a:solidFill>
                <a:latin typeface="Times New Roman"/>
                <a:ea typeface="Calibri"/>
              </a:rPr>
              <a:t>Design </a:t>
            </a:r>
            <a:r>
              <a:rPr lang="en-US" b="1" dirty="0" smtClean="0">
                <a:solidFill>
                  <a:srgbClr val="00B050"/>
                </a:solidFill>
                <a:latin typeface="Times New Roman"/>
                <a:ea typeface="Calibri"/>
              </a:rPr>
              <a:t>Vehicle</a:t>
            </a:r>
          </a:p>
          <a:p>
            <a:pPr marL="0" indent="0" algn="l" rtl="0">
              <a:buNone/>
            </a:pPr>
            <a:r>
              <a:rPr lang="en-US" dirty="0">
                <a:latin typeface="Calibri"/>
                <a:ea typeface="Calibri"/>
                <a:cs typeface="Arial"/>
              </a:rPr>
              <a:t>The design vehicle for this street is a (WB-20) based on the traffic count survey.</a:t>
            </a:r>
            <a:endParaRPr lang="ar-SA" dirty="0"/>
          </a:p>
        </p:txBody>
      </p:sp>
      <p:sp>
        <p:nvSpPr>
          <p:cNvPr id="3" name="عنوان 2"/>
          <p:cNvSpPr>
            <a:spLocks noGrp="1"/>
          </p:cNvSpPr>
          <p:nvPr>
            <p:ph type="title"/>
          </p:nvPr>
        </p:nvSpPr>
        <p:spPr/>
        <p:txBody>
          <a:bodyPr/>
          <a:lstStyle/>
          <a:p>
            <a:r>
              <a:rPr lang="en-US" sz="3200" dirty="0">
                <a:solidFill>
                  <a:schemeClr val="tx1"/>
                </a:solidFill>
                <a:latin typeface="Times New Roman"/>
                <a:ea typeface="Calibri"/>
              </a:rPr>
              <a:t>GEOMETRIC DESIGN</a:t>
            </a:r>
            <a:endParaRPr lang="ar-SA" sz="3200" dirty="0">
              <a:solidFill>
                <a:schemeClr val="tx1"/>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893353"/>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893353"/>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4035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rtl="0">
              <a:lnSpc>
                <a:spcPct val="115000"/>
              </a:lnSpc>
              <a:spcAft>
                <a:spcPts val="1000"/>
              </a:spcAft>
            </a:pPr>
            <a:r>
              <a:rPr lang="en-US" dirty="0">
                <a:latin typeface="Calibri"/>
                <a:ea typeface="Calibri"/>
                <a:cs typeface="Arial"/>
              </a:rPr>
              <a:t>The characteristics of this vehicle as described in AASHTO (2018) are: </a:t>
            </a:r>
            <a:endParaRPr lang="en-US" sz="1800" dirty="0">
              <a:latin typeface="Calibri"/>
              <a:ea typeface="Calibri"/>
              <a:cs typeface="Arial"/>
            </a:endParaRPr>
          </a:p>
          <a:p>
            <a:pPr marL="0" indent="0" algn="just" rtl="0">
              <a:lnSpc>
                <a:spcPct val="115000"/>
              </a:lnSpc>
              <a:spcAft>
                <a:spcPts val="1000"/>
              </a:spcAft>
              <a:buNone/>
            </a:pPr>
            <a:r>
              <a:rPr lang="en-US" dirty="0">
                <a:latin typeface="Calibri"/>
                <a:ea typeface="Calibri"/>
                <a:cs typeface="Arial"/>
              </a:rPr>
              <a:t>Width = 2.59m. Length = 22.04m. Height = 4.11m</a:t>
            </a:r>
            <a:r>
              <a:rPr lang="en-US" dirty="0" smtClean="0">
                <a:latin typeface="Calibri"/>
                <a:ea typeface="Calibri"/>
                <a:cs typeface="Arial"/>
              </a:rPr>
              <a:t>.</a:t>
            </a:r>
          </a:p>
          <a:p>
            <a:pPr marL="0" indent="0" algn="just" rtl="0">
              <a:lnSpc>
                <a:spcPct val="115000"/>
              </a:lnSpc>
              <a:spcAft>
                <a:spcPts val="1000"/>
              </a:spcAft>
              <a:buNone/>
            </a:pPr>
            <a:endParaRPr lang="en-US" sz="18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2800" dirty="0">
                <a:solidFill>
                  <a:schemeClr val="tx1"/>
                </a:solidFill>
                <a:latin typeface="Times New Roman"/>
                <a:ea typeface="Calibri"/>
              </a:rPr>
              <a:t>The Design Vehicle Dimensions - WB-20</a:t>
            </a:r>
            <a:endParaRPr lang="ar-SA" sz="2800" dirty="0">
              <a:solidFill>
                <a:schemeClr val="tx1"/>
              </a:solidFill>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818857"/>
            <a:ext cx="6958336" cy="293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116326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q"/>
            </a:pPr>
            <a:r>
              <a:rPr lang="en-US" dirty="0" smtClean="0"/>
              <a:t>Study Area </a:t>
            </a:r>
          </a:p>
          <a:p>
            <a:pPr marL="0" indent="0" algn="l" rtl="0">
              <a:buNone/>
            </a:pPr>
            <a:endParaRPr lang="en-US" dirty="0" smtClean="0">
              <a:latin typeface="Calibri"/>
              <a:ea typeface="Calibri"/>
              <a:cs typeface="Arial"/>
            </a:endParaRPr>
          </a:p>
          <a:p>
            <a:pPr marL="0" indent="0" algn="l" rtl="0">
              <a:buNone/>
            </a:pPr>
            <a:r>
              <a:rPr lang="en-US" dirty="0" smtClean="0">
                <a:latin typeface="Calibri"/>
                <a:ea typeface="Calibri"/>
                <a:cs typeface="Arial"/>
              </a:rPr>
              <a:t>Sanur </a:t>
            </a:r>
            <a:r>
              <a:rPr lang="en-US" dirty="0">
                <a:latin typeface="Calibri"/>
                <a:ea typeface="Calibri"/>
                <a:cs typeface="Arial"/>
              </a:rPr>
              <a:t>– Qabatya </a:t>
            </a:r>
            <a:endParaRPr lang="en-US" dirty="0" smtClean="0">
              <a:latin typeface="Calibri"/>
              <a:ea typeface="Calibri"/>
              <a:cs typeface="Arial"/>
            </a:endParaRPr>
          </a:p>
          <a:p>
            <a:pPr marL="0" indent="0" algn="l" rtl="0">
              <a:buNone/>
            </a:pPr>
            <a:r>
              <a:rPr lang="en-US" dirty="0" smtClean="0">
                <a:latin typeface="Calibri"/>
                <a:cs typeface="Arial"/>
              </a:rPr>
              <a:t>      street</a:t>
            </a:r>
            <a:endParaRPr lang="en-US" dirty="0" smtClean="0"/>
          </a:p>
          <a:p>
            <a:pPr marL="0" indent="0" algn="l" rtl="0">
              <a:buNone/>
            </a:pPr>
            <a:endParaRPr lang="ar-SA" dirty="0"/>
          </a:p>
        </p:txBody>
      </p:sp>
      <p:sp>
        <p:nvSpPr>
          <p:cNvPr id="3" name="عنوان 2"/>
          <p:cNvSpPr>
            <a:spLocks noGrp="1"/>
          </p:cNvSpPr>
          <p:nvPr>
            <p:ph type="title"/>
          </p:nvPr>
        </p:nvSpPr>
        <p:spPr/>
        <p:txBody>
          <a:bodyPr>
            <a:normAutofit/>
          </a:bodyPr>
          <a:lstStyle/>
          <a:p>
            <a:r>
              <a:rPr lang="en-US" sz="3200" dirty="0" smtClean="0">
                <a:solidFill>
                  <a:schemeClr val="tx1"/>
                </a:solidFill>
              </a:rPr>
              <a:t>INTRODUCTION</a:t>
            </a:r>
            <a:endParaRPr lang="ar-SA" sz="3200" dirty="0">
              <a:solidFill>
                <a:schemeClr val="tx1"/>
              </a:solidFill>
            </a:endParaRPr>
          </a:p>
        </p:txBody>
      </p:sp>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805" y="2348880"/>
            <a:ext cx="4119253" cy="4269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873544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Ø"/>
            </a:pPr>
            <a:r>
              <a:rPr lang="en-US" b="1" dirty="0">
                <a:solidFill>
                  <a:srgbClr val="00B050"/>
                </a:solidFill>
                <a:latin typeface="Times New Roman"/>
                <a:ea typeface="Calibri"/>
              </a:rPr>
              <a:t>Super </a:t>
            </a:r>
            <a:r>
              <a:rPr lang="en-US" b="1" dirty="0" smtClean="0">
                <a:solidFill>
                  <a:srgbClr val="00B050"/>
                </a:solidFill>
                <a:latin typeface="Times New Roman"/>
                <a:ea typeface="Calibri"/>
              </a:rPr>
              <a:t>elevation</a:t>
            </a:r>
          </a:p>
          <a:p>
            <a:pPr marL="0" indent="0" algn="l" rtl="0">
              <a:buNone/>
            </a:pPr>
            <a:r>
              <a:rPr lang="en-US" dirty="0">
                <a:latin typeface="Calibri"/>
                <a:ea typeface="Calibri"/>
                <a:cs typeface="Arial"/>
              </a:rPr>
              <a:t>A value of 8% super elevation rate was considered as a maximum value to determine the minimum radius</a:t>
            </a:r>
            <a:r>
              <a:rPr lang="en-US" dirty="0" smtClean="0">
                <a:latin typeface="Calibri"/>
                <a:ea typeface="Calibri"/>
                <a:cs typeface="Arial"/>
              </a:rPr>
              <a:t>.</a:t>
            </a:r>
          </a:p>
          <a:p>
            <a:pPr algn="l" rtl="0">
              <a:buFont typeface="Wingdings" pitchFamily="2" charset="2"/>
              <a:buChar char="Ø"/>
            </a:pPr>
            <a:r>
              <a:rPr lang="en-US" b="1" dirty="0">
                <a:solidFill>
                  <a:srgbClr val="00B050"/>
                </a:solidFill>
                <a:latin typeface="Times New Roman"/>
                <a:ea typeface="Calibri"/>
              </a:rPr>
              <a:t>Side Friction </a:t>
            </a:r>
            <a:r>
              <a:rPr lang="en-US" b="1" dirty="0" smtClean="0">
                <a:solidFill>
                  <a:srgbClr val="00B050"/>
                </a:solidFill>
                <a:latin typeface="Times New Roman"/>
                <a:ea typeface="Calibri"/>
              </a:rPr>
              <a:t>Factor</a:t>
            </a:r>
          </a:p>
          <a:p>
            <a:pPr marL="0" indent="0" algn="l" rtl="0">
              <a:buNone/>
            </a:pPr>
            <a:r>
              <a:rPr lang="en-US" dirty="0" smtClean="0">
                <a:latin typeface="Calibri"/>
                <a:ea typeface="Calibri"/>
                <a:cs typeface="Arial"/>
              </a:rPr>
              <a:t>fs </a:t>
            </a:r>
            <a:r>
              <a:rPr lang="en-US" dirty="0">
                <a:latin typeface="Calibri"/>
                <a:ea typeface="Calibri"/>
                <a:cs typeface="Arial"/>
              </a:rPr>
              <a:t>is 0.14 based on AASHTO (2018), </a:t>
            </a:r>
            <a:r>
              <a:rPr lang="en-US" dirty="0" smtClean="0">
                <a:latin typeface="Calibri"/>
                <a:ea typeface="Calibri"/>
                <a:cs typeface="Arial"/>
              </a:rPr>
              <a:t>see the following </a:t>
            </a:r>
            <a:r>
              <a:rPr lang="en-US" dirty="0">
                <a:latin typeface="Calibri"/>
                <a:ea typeface="Calibri"/>
                <a:cs typeface="Arial"/>
              </a:rPr>
              <a:t>Table</a:t>
            </a: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365104"/>
            <a:ext cx="5432425"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45995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lstStyle/>
              <a:p>
                <a:pPr algn="l" rtl="0">
                  <a:buFont typeface="Wingdings" pitchFamily="2" charset="2"/>
                  <a:buChar char="Ø"/>
                </a:pPr>
                <a:r>
                  <a:rPr lang="en-US" b="1" dirty="0" smtClean="0">
                    <a:solidFill>
                      <a:srgbClr val="00B050"/>
                    </a:solidFill>
                    <a:latin typeface="Times New Roman"/>
                    <a:ea typeface="Calibri"/>
                  </a:rPr>
                  <a:t>Minimum Radius</a:t>
                </a:r>
              </a:p>
              <a:p>
                <a:pPr marL="0" indent="0" algn="just" rtl="0">
                  <a:lnSpc>
                    <a:spcPct val="115000"/>
                  </a:lnSpc>
                  <a:spcAft>
                    <a:spcPts val="1000"/>
                  </a:spcAft>
                  <a:buNone/>
                </a:pPr>
                <a:r>
                  <a:rPr lang="en-US" dirty="0">
                    <a:latin typeface="Cambria Math"/>
                    <a:ea typeface="Calibri"/>
                    <a:cs typeface="Cambria Math"/>
                  </a:rPr>
                  <a:t>𝑅𝑚𝑖𝑛</a:t>
                </a:r>
                <a:r>
                  <a:rPr lang="en-US" dirty="0">
                    <a:effectLst/>
                    <a:latin typeface="Calibri"/>
                    <a:ea typeface="Calibri"/>
                    <a:cs typeface="Arial"/>
                  </a:rPr>
                  <a:t> =</a:t>
                </a:r>
                <a14:m>
                  <m:oMath xmlns:m="http://schemas.openxmlformats.org/officeDocument/2006/math">
                    <m:f>
                      <m:fPr>
                        <m:ctrlPr>
                          <a:rPr lang="en-US" i="1">
                            <a:effectLst/>
                            <a:latin typeface="Cambria Math"/>
                            <a:ea typeface="Calibri"/>
                            <a:cs typeface="Arial"/>
                          </a:rPr>
                        </m:ctrlPr>
                      </m:fPr>
                      <m:num>
                        <m:sSup>
                          <m:sSupPr>
                            <m:ctrlPr>
                              <a:rPr lang="en-US" i="1">
                                <a:effectLst/>
                                <a:latin typeface="Cambria Math"/>
                                <a:ea typeface="Calibri"/>
                                <a:cs typeface="Arial"/>
                              </a:rPr>
                            </m:ctrlPr>
                          </m:sSupPr>
                          <m:e>
                            <m:r>
                              <a:rPr lang="en-US" b="0" i="1" smtClean="0">
                                <a:effectLst/>
                                <a:latin typeface="Cambria Math"/>
                                <a:ea typeface="Calibri"/>
                                <a:cs typeface="Arial"/>
                              </a:rPr>
                              <m:t>𝑉</m:t>
                            </m:r>
                          </m:e>
                          <m:sup>
                            <m:r>
                              <a:rPr lang="en-US" i="1">
                                <a:effectLst/>
                                <a:latin typeface="Cambria Math"/>
                                <a:ea typeface="Calibri"/>
                                <a:cs typeface="Arial"/>
                              </a:rPr>
                              <m:t>2</m:t>
                            </m:r>
                          </m:sup>
                        </m:sSup>
                      </m:num>
                      <m:den>
                        <m:r>
                          <a:rPr lang="en-US" i="1">
                            <a:effectLst/>
                            <a:latin typeface="Cambria Math"/>
                            <a:ea typeface="Calibri"/>
                            <a:cs typeface="Arial"/>
                          </a:rPr>
                          <m:t>127</m:t>
                        </m:r>
                        <m:r>
                          <a:rPr lang="en-US" i="1">
                            <a:effectLst/>
                            <a:latin typeface="Cambria Math"/>
                            <a:ea typeface="Calibri"/>
                            <a:cs typeface="Arial"/>
                          </a:rPr>
                          <m:t>∗</m:t>
                        </m:r>
                        <m:d>
                          <m:dPr>
                            <m:ctrlPr>
                              <a:rPr lang="en-US" i="1">
                                <a:effectLst/>
                                <a:latin typeface="Cambria Math"/>
                                <a:ea typeface="Calibri"/>
                                <a:cs typeface="Arial"/>
                              </a:rPr>
                            </m:ctrlPr>
                          </m:dPr>
                          <m:e>
                            <m:r>
                              <a:rPr lang="en-US" b="0" i="1" smtClean="0">
                                <a:effectLst/>
                                <a:latin typeface="Cambria Math"/>
                                <a:ea typeface="Calibri"/>
                                <a:cs typeface="Arial"/>
                              </a:rPr>
                              <m:t>𝑒</m:t>
                            </m:r>
                            <m:r>
                              <a:rPr lang="en-US" i="1">
                                <a:effectLst/>
                                <a:latin typeface="Cambria Math"/>
                                <a:ea typeface="Calibri"/>
                                <a:cs typeface="Arial"/>
                              </a:rPr>
                              <m:t>+</m:t>
                            </m:r>
                            <m:r>
                              <a:rPr lang="en-US" b="0" i="1" smtClean="0">
                                <a:effectLst/>
                                <a:latin typeface="Cambria Math"/>
                                <a:ea typeface="Calibri"/>
                                <a:cs typeface="Arial"/>
                              </a:rPr>
                              <m:t>𝑓𝑠</m:t>
                            </m:r>
                          </m:e>
                        </m:d>
                      </m:den>
                    </m:f>
                  </m:oMath>
                </a14:m>
                <a:endParaRPr lang="en-US" dirty="0" smtClean="0">
                  <a:effectLst/>
                  <a:latin typeface="Calibri"/>
                  <a:ea typeface="Calibri"/>
                  <a:cs typeface="Arial"/>
                </a:endParaRPr>
              </a:p>
              <a:p>
                <a:pPr marL="0" indent="0" algn="just" rtl="0">
                  <a:lnSpc>
                    <a:spcPct val="115000"/>
                  </a:lnSpc>
                  <a:spcAft>
                    <a:spcPts val="1000"/>
                  </a:spcAft>
                  <a:buNone/>
                </a:pPr>
                <a:endParaRPr lang="en-US" dirty="0" smtClean="0">
                  <a:effectLst/>
                  <a:latin typeface="Calibri"/>
                  <a:ea typeface="Calibri"/>
                  <a:cs typeface="Arial"/>
                </a:endParaRPr>
              </a:p>
              <a:p>
                <a:pPr algn="just" rtl="0">
                  <a:lnSpc>
                    <a:spcPct val="115000"/>
                  </a:lnSpc>
                  <a:spcAft>
                    <a:spcPts val="1000"/>
                  </a:spcAft>
                </a:pPr>
                <a:r>
                  <a:rPr lang="en-US" dirty="0">
                    <a:latin typeface="Calibri"/>
                    <a:ea typeface="Times New Roman"/>
                    <a:cs typeface="Arial"/>
                  </a:rPr>
                  <a:t>The speed on the road equal to 80 Km/h all over the road and minimum radius 280m as shown in the figure.</a:t>
                </a:r>
                <a:endParaRPr lang="en-US" dirty="0">
                  <a:latin typeface="Calibri"/>
                  <a:ea typeface="Calibri"/>
                  <a:cs typeface="Arial"/>
                </a:endParaRPr>
              </a:p>
              <a:p>
                <a:pPr marL="0" indent="0" algn="just" rtl="0">
                  <a:lnSpc>
                    <a:spcPct val="115000"/>
                  </a:lnSpc>
                  <a:spcAft>
                    <a:spcPts val="1000"/>
                  </a:spcAft>
                  <a:buNone/>
                </a:pPr>
                <a:endParaRPr lang="en-US" sz="1800" dirty="0">
                  <a:effectLst/>
                  <a:latin typeface="Calibri"/>
                  <a:ea typeface="Calibri"/>
                  <a:cs typeface="Arial"/>
                </a:endParaRPr>
              </a:p>
              <a:p>
                <a:pPr marL="0" indent="0" algn="l" rtl="0">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1260" t="-1258" r="-1181"/>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459965"/>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8772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357174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v"/>
            </a:pPr>
            <a:r>
              <a:rPr lang="en-US" dirty="0">
                <a:solidFill>
                  <a:schemeClr val="tx1"/>
                </a:solidFill>
                <a:latin typeface="Times New Roman"/>
                <a:ea typeface="Times New Roman"/>
              </a:rPr>
              <a:t>Design criteria from (civil 3D 2018</a:t>
            </a:r>
            <a:r>
              <a:rPr lang="en-US" dirty="0" smtClean="0">
                <a:solidFill>
                  <a:schemeClr val="tx1"/>
                </a:solidFill>
                <a:latin typeface="Times New Roman"/>
                <a:ea typeface="Times New Roman"/>
              </a:rPr>
              <a:t>)</a:t>
            </a:r>
          </a:p>
          <a:p>
            <a:pPr marL="0" indent="0" algn="l" rtl="0">
              <a:buNone/>
            </a:pPr>
            <a:endParaRPr lang="ar-SA" dirty="0">
              <a:solidFill>
                <a:schemeClr val="tx1"/>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80928"/>
            <a:ext cx="8337824" cy="393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161411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v"/>
            </a:pPr>
            <a:r>
              <a:rPr lang="en-US" dirty="0">
                <a:latin typeface="Calibri"/>
                <a:ea typeface="Times New Roman"/>
                <a:cs typeface="Arial"/>
              </a:rPr>
              <a:t>Horizontal Curves Radius </a:t>
            </a:r>
            <a:r>
              <a:rPr lang="en-US" dirty="0" smtClean="0">
                <a:latin typeface="Calibri"/>
                <a:ea typeface="Times New Roman"/>
                <a:cs typeface="Arial"/>
              </a:rPr>
              <a:t>values</a:t>
            </a: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700338"/>
            <a:ext cx="5297487" cy="415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0392" y="58772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58589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v"/>
            </a:pPr>
            <a:r>
              <a:rPr lang="en-US" dirty="0">
                <a:solidFill>
                  <a:schemeClr val="tx1"/>
                </a:solidFill>
                <a:latin typeface="Times New Roman"/>
                <a:ea typeface="Times New Roman"/>
              </a:rPr>
              <a:t>Example on Horizontal </a:t>
            </a:r>
            <a:r>
              <a:rPr lang="en-US" dirty="0" smtClean="0">
                <a:solidFill>
                  <a:schemeClr val="tx1"/>
                </a:solidFill>
                <a:latin typeface="Times New Roman"/>
                <a:ea typeface="Times New Roman"/>
              </a:rPr>
              <a:t>Curve</a:t>
            </a:r>
          </a:p>
          <a:p>
            <a:pPr algn="l" rtl="0">
              <a:buFont typeface="Wingdings" pitchFamily="2" charset="2"/>
              <a:buChar char="q"/>
            </a:pPr>
            <a:endParaRPr lang="ar-SA" dirty="0">
              <a:solidFill>
                <a:schemeClr val="tx1"/>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3" y="2852936"/>
            <a:ext cx="4003229" cy="3894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593906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q"/>
            </a:pPr>
            <a:r>
              <a:rPr lang="en-US" b="1" dirty="0">
                <a:solidFill>
                  <a:srgbClr val="C00000"/>
                </a:solidFill>
                <a:latin typeface="Times New Roman"/>
                <a:ea typeface="Times New Roman"/>
              </a:rPr>
              <a:t>Vertical </a:t>
            </a:r>
            <a:r>
              <a:rPr lang="en-US" b="1" dirty="0" smtClean="0">
                <a:solidFill>
                  <a:srgbClr val="C00000"/>
                </a:solidFill>
                <a:latin typeface="Times New Roman"/>
                <a:ea typeface="Times New Roman"/>
              </a:rPr>
              <a:t>Alignment</a:t>
            </a:r>
          </a:p>
          <a:p>
            <a:pPr marL="0" indent="0" algn="l" rtl="0">
              <a:buNone/>
            </a:pPr>
            <a:r>
              <a:rPr lang="en-US" dirty="0" smtClean="0">
                <a:latin typeface="Calibri"/>
                <a:ea typeface="Times New Roman"/>
                <a:cs typeface="Arial"/>
              </a:rPr>
              <a:t>According </a:t>
            </a:r>
            <a:r>
              <a:rPr lang="en-US" dirty="0">
                <a:latin typeface="Calibri"/>
                <a:ea typeface="Times New Roman"/>
                <a:cs typeface="Arial"/>
              </a:rPr>
              <a:t>to </a:t>
            </a:r>
            <a:r>
              <a:rPr lang="en-US" dirty="0" smtClean="0">
                <a:latin typeface="Calibri"/>
                <a:ea typeface="Times New Roman"/>
                <a:cs typeface="Arial"/>
              </a:rPr>
              <a:t>the following Table the </a:t>
            </a:r>
            <a:r>
              <a:rPr lang="en-US" dirty="0">
                <a:latin typeface="Calibri"/>
                <a:ea typeface="Times New Roman"/>
                <a:cs typeface="Arial"/>
              </a:rPr>
              <a:t>maximum grade for this street is 6</a:t>
            </a:r>
            <a:r>
              <a:rPr lang="en-US" dirty="0" smtClean="0">
                <a:latin typeface="Calibri"/>
                <a:ea typeface="Times New Roman"/>
                <a:cs typeface="Arial"/>
              </a:rPr>
              <a:t>%.</a:t>
            </a: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284984"/>
            <a:ext cx="6141765" cy="343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667448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dirty="0">
                <a:latin typeface="Calibri"/>
                <a:ea typeface="Times New Roman"/>
                <a:cs typeface="Arial"/>
              </a:rPr>
              <a:t>The following figure shows the proposed profile (vertical curve) of the </a:t>
            </a:r>
            <a:r>
              <a:rPr lang="en-US" dirty="0" smtClean="0">
                <a:latin typeface="Calibri"/>
                <a:ea typeface="Times New Roman"/>
                <a:cs typeface="Arial"/>
              </a:rPr>
              <a:t>street.</a:t>
            </a: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368"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9590" y="3140966"/>
            <a:ext cx="6374780" cy="36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09179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q"/>
            </a:pPr>
            <a:r>
              <a:rPr lang="en-US" b="1" dirty="0">
                <a:solidFill>
                  <a:srgbClr val="C00000"/>
                </a:solidFill>
                <a:latin typeface="Times New Roman"/>
                <a:ea typeface="Times New Roman"/>
              </a:rPr>
              <a:t>Cross </a:t>
            </a:r>
            <a:r>
              <a:rPr lang="en-US" b="1" dirty="0" smtClean="0">
                <a:solidFill>
                  <a:srgbClr val="C00000"/>
                </a:solidFill>
                <a:latin typeface="Times New Roman"/>
                <a:ea typeface="Times New Roman"/>
              </a:rPr>
              <a:t>Section</a:t>
            </a:r>
          </a:p>
          <a:p>
            <a:pPr algn="l" rtl="0">
              <a:buFont typeface="Wingdings" pitchFamily="2" charset="2"/>
              <a:buChar char="Ø"/>
            </a:pPr>
            <a:r>
              <a:rPr lang="en-US" b="1" dirty="0">
                <a:solidFill>
                  <a:srgbClr val="00B050"/>
                </a:solidFill>
                <a:latin typeface="Times New Roman"/>
                <a:ea typeface="Times New Roman"/>
              </a:rPr>
              <a:t>Travel Lanes </a:t>
            </a:r>
            <a:endParaRPr lang="en-US" b="1" dirty="0" smtClean="0">
              <a:solidFill>
                <a:srgbClr val="00B050"/>
              </a:solidFill>
              <a:latin typeface="Times New Roman"/>
              <a:ea typeface="Times New Roman"/>
            </a:endParaRPr>
          </a:p>
          <a:p>
            <a:pPr marL="0" indent="0" algn="just" rtl="0">
              <a:lnSpc>
                <a:spcPct val="115000"/>
              </a:lnSpc>
              <a:spcAft>
                <a:spcPts val="1000"/>
              </a:spcAft>
              <a:buNone/>
            </a:pPr>
            <a:r>
              <a:rPr lang="en-US" dirty="0">
                <a:latin typeface="Calibri"/>
                <a:ea typeface="Times New Roman"/>
                <a:cs typeface="Arial"/>
              </a:rPr>
              <a:t>lane width was chosen to be 3.6 m</a:t>
            </a:r>
            <a:r>
              <a:rPr lang="en-US" dirty="0" smtClean="0">
                <a:latin typeface="Calibri"/>
                <a:ea typeface="Times New Roman"/>
                <a:cs typeface="Arial"/>
              </a:rPr>
              <a:t>.</a:t>
            </a:r>
          </a:p>
          <a:p>
            <a:pPr algn="just" rtl="0">
              <a:lnSpc>
                <a:spcPct val="115000"/>
              </a:lnSpc>
              <a:spcAft>
                <a:spcPts val="1000"/>
              </a:spcAft>
              <a:buFont typeface="Wingdings" pitchFamily="2" charset="2"/>
              <a:buChar char="Ø"/>
            </a:pPr>
            <a:r>
              <a:rPr lang="en-US" b="1" dirty="0" smtClean="0">
                <a:solidFill>
                  <a:srgbClr val="00B050"/>
                </a:solidFill>
                <a:latin typeface="Times New Roman"/>
                <a:ea typeface="Times New Roman"/>
                <a:cs typeface="+mj-cs"/>
              </a:rPr>
              <a:t>Shoulders</a:t>
            </a:r>
          </a:p>
          <a:p>
            <a:pPr marL="0" indent="0" algn="just" rtl="0">
              <a:lnSpc>
                <a:spcPct val="115000"/>
              </a:lnSpc>
              <a:spcAft>
                <a:spcPts val="1000"/>
              </a:spcAft>
              <a:buNone/>
            </a:pPr>
            <a:r>
              <a:rPr lang="en-US" dirty="0" smtClean="0">
                <a:solidFill>
                  <a:schemeClr val="tx1"/>
                </a:solidFill>
                <a:latin typeface="Calibri" pitchFamily="34" charset="0"/>
                <a:ea typeface="Calibri"/>
                <a:cs typeface="Calibri" pitchFamily="34" charset="0"/>
              </a:rPr>
              <a:t>Shoulders 1.5m wide was used.</a:t>
            </a:r>
          </a:p>
          <a:p>
            <a:pPr marL="0" indent="0" algn="just" rtl="0">
              <a:lnSpc>
                <a:spcPct val="115000"/>
              </a:lnSpc>
              <a:spcAft>
                <a:spcPts val="1000"/>
              </a:spcAft>
              <a:buNone/>
            </a:pPr>
            <a:r>
              <a:rPr lang="en-US" dirty="0">
                <a:latin typeface="Calibri"/>
                <a:ea typeface="Times New Roman"/>
                <a:cs typeface="Arial"/>
              </a:rPr>
              <a:t>It was preferred to use concrete shoulders. </a:t>
            </a:r>
            <a:endParaRPr lang="en-US" dirty="0">
              <a:solidFill>
                <a:schemeClr val="tx1"/>
              </a:solidFill>
              <a:latin typeface="Calibri" pitchFamily="34" charset="0"/>
              <a:ea typeface="Calibri"/>
              <a:cs typeface="Calibri" pitchFamily="34" charset="0"/>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8344" y="5589240"/>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23302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2560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7504" y="2276872"/>
            <a:ext cx="5331136" cy="458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943133"/>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943133"/>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10874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v"/>
            </a:pPr>
            <a:r>
              <a:rPr lang="en-US" dirty="0">
                <a:solidFill>
                  <a:schemeClr val="tx1"/>
                </a:solidFill>
                <a:latin typeface="Times New Roman"/>
                <a:ea typeface="Times New Roman"/>
              </a:rPr>
              <a:t>Example on Cross Section with Lanes and </a:t>
            </a:r>
            <a:r>
              <a:rPr lang="en-US" dirty="0" smtClean="0">
                <a:solidFill>
                  <a:schemeClr val="tx1"/>
                </a:solidFill>
                <a:latin typeface="Times New Roman"/>
                <a:ea typeface="Times New Roman"/>
              </a:rPr>
              <a:t>Shoulders</a:t>
            </a:r>
          </a:p>
          <a:p>
            <a:pPr marL="0" indent="0" algn="l" rtl="0">
              <a:buNone/>
            </a:pPr>
            <a:endParaRPr lang="ar-SA" dirty="0">
              <a:solidFill>
                <a:schemeClr val="tx1"/>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839" y="3318156"/>
            <a:ext cx="7494021"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858688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2800" dirty="0">
                <a:solidFill>
                  <a:schemeClr val="tx1"/>
                </a:solidFill>
                <a:latin typeface="Times New Roman"/>
                <a:ea typeface="Calibri"/>
              </a:rPr>
              <a:t>3D Map of Sanur – Qabatya Street</a:t>
            </a:r>
            <a:endParaRPr lang="ar-SA" sz="2800" dirty="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33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15616" y="2204864"/>
            <a:ext cx="7066507" cy="4046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07380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v"/>
            </a:pPr>
            <a:r>
              <a:rPr lang="en-US" dirty="0">
                <a:solidFill>
                  <a:schemeClr val="tx1"/>
                </a:solidFill>
                <a:latin typeface="Times New Roman"/>
                <a:ea typeface="Times New Roman"/>
              </a:rPr>
              <a:t>Typical designed </a:t>
            </a:r>
            <a:r>
              <a:rPr lang="en-US" dirty="0" smtClean="0">
                <a:solidFill>
                  <a:schemeClr val="tx1"/>
                </a:solidFill>
                <a:latin typeface="Times New Roman"/>
                <a:ea typeface="Times New Roman"/>
              </a:rPr>
              <a:t>cross-section.</a:t>
            </a:r>
          </a:p>
          <a:p>
            <a:pPr marL="0" indent="0" algn="l" rtl="0">
              <a:buNone/>
            </a:pPr>
            <a:endParaRPr lang="ar-SA" dirty="0">
              <a:solidFill>
                <a:schemeClr val="tx1"/>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a:ea typeface="Calibri"/>
              </a:rPr>
              <a:t>GEOMETRIC DESIGN</a:t>
            </a:r>
            <a:endParaRPr lang="ar-SA" dirty="0"/>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590030"/>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708" y="3501008"/>
            <a:ext cx="8848641" cy="254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88295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q"/>
            </a:pPr>
            <a:r>
              <a:rPr lang="en-US" b="1" dirty="0" smtClean="0">
                <a:solidFill>
                  <a:srgbClr val="C00000"/>
                </a:solidFill>
                <a:latin typeface="Times New Roman" pitchFamily="18" charset="0"/>
                <a:cs typeface="Times New Roman" pitchFamily="18" charset="0"/>
              </a:rPr>
              <a:t>Introduction</a:t>
            </a:r>
          </a:p>
          <a:p>
            <a:pPr marL="0" indent="0" algn="l" rtl="0">
              <a:buNone/>
            </a:pPr>
            <a:r>
              <a:rPr lang="en-US" dirty="0" smtClean="0">
                <a:latin typeface="Calibri" pitchFamily="34" charset="0"/>
                <a:cs typeface="Calibri" pitchFamily="34" charset="0"/>
              </a:rPr>
              <a:t>Pavement </a:t>
            </a:r>
            <a:r>
              <a:rPr lang="en-US" dirty="0">
                <a:latin typeface="Calibri" pitchFamily="34" charset="0"/>
                <a:cs typeface="Calibri" pitchFamily="34" charset="0"/>
              </a:rPr>
              <a:t>design is the major component in the road construction. Highway pavements are divided into two main categories flexible and rigid</a:t>
            </a:r>
            <a:r>
              <a:rPr lang="en-US" dirty="0" smtClean="0">
                <a:latin typeface="Calibri" pitchFamily="34" charset="0"/>
                <a:cs typeface="Calibri" pitchFamily="34" charset="0"/>
              </a:rPr>
              <a:t>.</a:t>
            </a:r>
            <a:r>
              <a:rPr lang="en-US" dirty="0"/>
              <a:t> </a:t>
            </a:r>
            <a:r>
              <a:rPr lang="en-US" dirty="0" smtClean="0">
                <a:latin typeface="Calibri" pitchFamily="34" charset="0"/>
                <a:cs typeface="Calibri" pitchFamily="34" charset="0"/>
              </a:rPr>
              <a:t>The type of pavement to be constructed depends on several factors such as Initial cost, Environmental conditions, Traffic intensity, Availability of good materials and Cost of maintenance.</a:t>
            </a:r>
            <a:endParaRPr lang="ar-SA" b="1" dirty="0">
              <a:solidFill>
                <a:srgbClr val="C00000"/>
              </a:solidFill>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schemeClr val="tx1"/>
                </a:solidFill>
                <a:latin typeface="Times New Roman" pitchFamily="18" charset="0"/>
                <a:cs typeface="Times New Roman" pitchFamily="18" charset="0"/>
              </a:rPr>
              <a:t>PAVEMENT DESIGN</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611846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q"/>
            </a:pPr>
            <a:r>
              <a:rPr lang="en-US" b="1" dirty="0">
                <a:solidFill>
                  <a:srgbClr val="C00000"/>
                </a:solidFill>
                <a:latin typeface="Times New Roman"/>
                <a:ea typeface="Calibri"/>
              </a:rPr>
              <a:t>Structural </a:t>
            </a:r>
            <a:r>
              <a:rPr lang="en-US" b="1" dirty="0" smtClean="0">
                <a:solidFill>
                  <a:srgbClr val="C00000"/>
                </a:solidFill>
                <a:latin typeface="Times New Roman"/>
                <a:ea typeface="Calibri"/>
              </a:rPr>
              <a:t>Components</a:t>
            </a:r>
          </a:p>
          <a:p>
            <a:pPr marL="0" lvl="0" indent="0" algn="l" rtl="0">
              <a:buClr>
                <a:srgbClr val="873624"/>
              </a:buClr>
              <a:buNone/>
            </a:pPr>
            <a:r>
              <a:rPr lang="en-US" dirty="0">
                <a:latin typeface="Calibri" pitchFamily="34" charset="0"/>
                <a:ea typeface="Calibri"/>
                <a:cs typeface="Calibri" pitchFamily="34" charset="0"/>
              </a:rPr>
              <a:t>The </a:t>
            </a:r>
            <a:r>
              <a:rPr lang="en-US" dirty="0" smtClean="0">
                <a:latin typeface="Calibri" pitchFamily="34" charset="0"/>
                <a:ea typeface="Calibri"/>
                <a:cs typeface="Calibri" pitchFamily="34" charset="0"/>
              </a:rPr>
              <a:t>structural </a:t>
            </a:r>
            <a:r>
              <a:rPr lang="en-US" dirty="0">
                <a:latin typeface="Calibri" pitchFamily="34" charset="0"/>
                <a:ea typeface="Calibri"/>
                <a:cs typeface="Calibri" pitchFamily="34" charset="0"/>
              </a:rPr>
              <a:t>component of the flexible </a:t>
            </a:r>
            <a:r>
              <a:rPr lang="en-US" dirty="0" smtClean="0">
                <a:latin typeface="Calibri" pitchFamily="34" charset="0"/>
                <a:ea typeface="Calibri"/>
                <a:cs typeface="Calibri" pitchFamily="34" charset="0"/>
              </a:rPr>
              <a:t>pavement.</a:t>
            </a:r>
          </a:p>
          <a:p>
            <a:pPr marL="0" lvl="0" indent="0" algn="l" rtl="0">
              <a:buClr>
                <a:srgbClr val="873624"/>
              </a:buClr>
              <a:buNone/>
            </a:pPr>
            <a:endParaRPr lang="en-US" b="1" dirty="0">
              <a:solidFill>
                <a:srgbClr val="C00000"/>
              </a:solidFill>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379875"/>
            <a:ext cx="6984776" cy="3266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909849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q"/>
            </a:pPr>
            <a:r>
              <a:rPr lang="en-US" b="1" dirty="0">
                <a:solidFill>
                  <a:srgbClr val="C00000"/>
                </a:solidFill>
                <a:latin typeface="Times New Roman"/>
                <a:ea typeface="Calibri"/>
              </a:rPr>
              <a:t>Geotechnical Report </a:t>
            </a:r>
            <a:r>
              <a:rPr lang="en-US" b="1" dirty="0" smtClean="0">
                <a:solidFill>
                  <a:srgbClr val="C00000"/>
                </a:solidFill>
                <a:latin typeface="Times New Roman"/>
                <a:ea typeface="Calibri"/>
              </a:rPr>
              <a:t>Analyses</a:t>
            </a:r>
          </a:p>
          <a:p>
            <a:pPr marL="0" marR="0" indent="0" algn="just" rtl="0">
              <a:lnSpc>
                <a:spcPct val="115000"/>
              </a:lnSpc>
              <a:spcBef>
                <a:spcPts val="0"/>
              </a:spcBef>
              <a:spcAft>
                <a:spcPts val="1000"/>
              </a:spcAft>
              <a:buNone/>
            </a:pPr>
            <a:r>
              <a:rPr lang="en-US" dirty="0">
                <a:latin typeface="Calibri" pitchFamily="34" charset="0"/>
                <a:ea typeface="Calibri"/>
                <a:cs typeface="Calibri" pitchFamily="34" charset="0"/>
              </a:rPr>
              <a:t>Geotechnical results show the moisture content, %finer sieve # 200, plasticity index, maximum dry density, optimum moisture content, California Bearing Ratio, and AASHTO soil classification</a:t>
            </a:r>
            <a:r>
              <a:rPr lang="en-US" dirty="0" smtClean="0">
                <a:latin typeface="Calibri" pitchFamily="34" charset="0"/>
                <a:ea typeface="Calibri"/>
                <a:cs typeface="Calibri" pitchFamily="34" charset="0"/>
              </a:rPr>
              <a:t>.</a:t>
            </a:r>
            <a:endParaRPr lang="en-US" sz="2000" dirty="0">
              <a:latin typeface="Calibri" pitchFamily="34" charset="0"/>
              <a:ea typeface="Calibri"/>
              <a:cs typeface="Calibri" pitchFamily="34" charset="0"/>
            </a:endParaRPr>
          </a:p>
          <a:p>
            <a:pPr marL="0" lvl="0" indent="0" algn="l" rtl="0">
              <a:buClr>
                <a:srgbClr val="873624"/>
              </a:buClr>
              <a:buNone/>
            </a:pPr>
            <a:endParaRPr lang="en-US" b="1" dirty="0">
              <a:solidFill>
                <a:srgbClr val="C00000"/>
              </a:solidFill>
              <a:latin typeface="Calibri" pitchFamily="34" charset="0"/>
              <a:ea typeface="Calibri"/>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123749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Ø"/>
            </a:pPr>
            <a:r>
              <a:rPr lang="en-US" b="1" dirty="0">
                <a:solidFill>
                  <a:srgbClr val="00B050"/>
                </a:solidFill>
                <a:latin typeface="Times New Roman"/>
                <a:ea typeface="Calibri"/>
              </a:rPr>
              <a:t>Tests Results</a:t>
            </a: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1591918724"/>
              </p:ext>
            </p:extLst>
          </p:nvPr>
        </p:nvGraphicFramePr>
        <p:xfrm>
          <a:off x="971600" y="2996952"/>
          <a:ext cx="7560840" cy="3384377"/>
        </p:xfrm>
        <a:graphic>
          <a:graphicData uri="http://schemas.openxmlformats.org/drawingml/2006/table">
            <a:tbl>
              <a:tblPr firstRow="1" firstCol="1" bandRow="1"/>
              <a:tblGrid>
                <a:gridCol w="1251184"/>
                <a:gridCol w="1249579"/>
                <a:gridCol w="1247975"/>
                <a:gridCol w="1253590"/>
                <a:gridCol w="1311338"/>
                <a:gridCol w="1247174"/>
              </a:tblGrid>
              <a:tr h="988665">
                <a:tc>
                  <a:txBody>
                    <a:bodyPr/>
                    <a:lstStyle/>
                    <a:p>
                      <a:pPr marL="0" marR="0" algn="ctr" rtl="0">
                        <a:lnSpc>
                          <a:spcPct val="115000"/>
                        </a:lnSpc>
                        <a:spcBef>
                          <a:spcPts val="0"/>
                        </a:spcBef>
                        <a:spcAft>
                          <a:spcPts val="0"/>
                        </a:spcAft>
                      </a:pPr>
                      <a:r>
                        <a:rPr lang="en-US" sz="1200" b="1" dirty="0">
                          <a:effectLst/>
                          <a:latin typeface="Times New Roman"/>
                          <a:ea typeface="Calibri"/>
                          <a:cs typeface="Arial"/>
                        </a:rPr>
                        <a:t>Sample No.</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Calibri"/>
                          <a:cs typeface="Arial"/>
                        </a:rPr>
                        <a:t>%finer</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Calibri"/>
                          <a:cs typeface="Arial"/>
                        </a:rPr>
                        <a:t>sieve # 200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Calibri"/>
                          <a:cs typeface="Arial"/>
                        </a:rPr>
                        <a:t>Liquid</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Calibri"/>
                          <a:cs typeface="Arial"/>
                        </a:rPr>
                        <a:t>Limit %</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Calibri"/>
                          <a:cs typeface="Arial"/>
                        </a:rPr>
                        <a:t>Plasticity</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Calibri"/>
                          <a:cs typeface="Arial"/>
                        </a:rPr>
                        <a:t>Index</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Calibri"/>
                          <a:cs typeface="Arial"/>
                        </a:rPr>
                        <a:t>Soil</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Calibri"/>
                          <a:cs typeface="Arial"/>
                        </a:rPr>
                        <a:t>Classification</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Calibri"/>
                          <a:cs typeface="Arial"/>
                        </a:rPr>
                        <a:t>CBR Value</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8928">
                <a:tc>
                  <a:txBody>
                    <a:bodyPr/>
                    <a:lstStyle/>
                    <a:p>
                      <a:pPr marL="0" marR="0" algn="ctr" rtl="0">
                        <a:lnSpc>
                          <a:spcPct val="115000"/>
                        </a:lnSpc>
                        <a:spcBef>
                          <a:spcPts val="0"/>
                        </a:spcBef>
                        <a:spcAft>
                          <a:spcPts val="0"/>
                        </a:spcAft>
                      </a:pPr>
                      <a:r>
                        <a:rPr lang="en-US" sz="1200">
                          <a:effectLst/>
                          <a:latin typeface="Times New Roman"/>
                          <a:ea typeface="Calibri"/>
                          <a:cs typeface="Arial"/>
                        </a:rPr>
                        <a:t>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66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34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10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A-6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8928">
                <a:tc>
                  <a:txBody>
                    <a:bodyPr/>
                    <a:lstStyle/>
                    <a:p>
                      <a:pPr marL="0" marR="0" algn="ctr" rtl="0">
                        <a:lnSpc>
                          <a:spcPct val="115000"/>
                        </a:lnSpc>
                        <a:spcBef>
                          <a:spcPts val="0"/>
                        </a:spcBef>
                        <a:spcAft>
                          <a:spcPts val="0"/>
                        </a:spcAft>
                      </a:pPr>
                      <a:r>
                        <a:rPr lang="en-US" sz="1200">
                          <a:effectLst/>
                          <a:latin typeface="Times New Roman"/>
                          <a:ea typeface="Calibri"/>
                          <a:cs typeface="Arial"/>
                        </a:rPr>
                        <a:t>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64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40</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17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A-6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8928">
                <a:tc>
                  <a:txBody>
                    <a:bodyPr/>
                    <a:lstStyle/>
                    <a:p>
                      <a:pPr marL="0" marR="0" algn="ctr" rtl="0">
                        <a:lnSpc>
                          <a:spcPct val="115000"/>
                        </a:lnSpc>
                        <a:spcBef>
                          <a:spcPts val="0"/>
                        </a:spcBef>
                        <a:spcAft>
                          <a:spcPts val="0"/>
                        </a:spcAft>
                      </a:pPr>
                      <a:r>
                        <a:rPr lang="en-US" sz="1200">
                          <a:effectLst/>
                          <a:latin typeface="Times New Roman"/>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63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37</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15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A-6</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3</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8928">
                <a:tc>
                  <a:txBody>
                    <a:bodyPr/>
                    <a:lstStyle/>
                    <a:p>
                      <a:pPr marL="0" marR="0" algn="ctr" rtl="0">
                        <a:lnSpc>
                          <a:spcPct val="115000"/>
                        </a:lnSpc>
                        <a:spcBef>
                          <a:spcPts val="0"/>
                        </a:spcBef>
                        <a:spcAft>
                          <a:spcPts val="0"/>
                        </a:spcAft>
                      </a:pPr>
                      <a:r>
                        <a:rPr lang="en-US" sz="1200">
                          <a:effectLst/>
                          <a:latin typeface="Times New Roman"/>
                          <a:ea typeface="Calibri"/>
                          <a:cs typeface="Arial"/>
                        </a:rPr>
                        <a:t>4</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52</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35</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21</a:t>
                      </a:r>
                      <a:endParaRPr lang="en-US" sz="110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dirty="0">
                          <a:effectLst/>
                          <a:latin typeface="Times New Roman"/>
                          <a:ea typeface="Calibri"/>
                          <a:cs typeface="Arial"/>
                        </a:rPr>
                        <a:t>A-6</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dirty="0">
                          <a:effectLst/>
                          <a:latin typeface="Times New Roman"/>
                          <a:ea typeface="Calibri"/>
                          <a:cs typeface="Arial"/>
                        </a:rPr>
                        <a:t>3</a:t>
                      </a:r>
                      <a:endParaRPr lang="en-US" sz="11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338308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q"/>
            </a:pPr>
            <a:r>
              <a:rPr lang="en-US" b="1" dirty="0">
                <a:solidFill>
                  <a:srgbClr val="C00000"/>
                </a:solidFill>
                <a:latin typeface="Times New Roman"/>
                <a:ea typeface="Calibri"/>
              </a:rPr>
              <a:t>Soil </a:t>
            </a:r>
            <a:r>
              <a:rPr lang="en-US" b="1" dirty="0" smtClean="0">
                <a:solidFill>
                  <a:srgbClr val="C00000"/>
                </a:solidFill>
                <a:latin typeface="Times New Roman"/>
                <a:ea typeface="Calibri"/>
              </a:rPr>
              <a:t>Treatment</a:t>
            </a:r>
          </a:p>
          <a:p>
            <a:pPr marL="0" lvl="0" indent="0" algn="l" rtl="0">
              <a:buClr>
                <a:srgbClr val="873624"/>
              </a:buClr>
              <a:buNone/>
            </a:pPr>
            <a:r>
              <a:rPr lang="en-US" dirty="0" smtClean="0">
                <a:latin typeface="Calibri" pitchFamily="34" charset="0"/>
                <a:ea typeface="Calibri"/>
                <a:cs typeface="Calibri" pitchFamily="34" charset="0"/>
              </a:rPr>
              <a:t>The road soil </a:t>
            </a:r>
            <a:r>
              <a:rPr lang="en-US" dirty="0">
                <a:latin typeface="Calibri" pitchFamily="34" charset="0"/>
                <a:ea typeface="Calibri"/>
                <a:cs typeface="Calibri" pitchFamily="34" charset="0"/>
              </a:rPr>
              <a:t>is weak as all samples have low </a:t>
            </a:r>
            <a:r>
              <a:rPr lang="en-US" dirty="0" smtClean="0">
                <a:latin typeface="Calibri" pitchFamily="34" charset="0"/>
                <a:ea typeface="Calibri"/>
                <a:cs typeface="Calibri" pitchFamily="34" charset="0"/>
              </a:rPr>
              <a:t>CBR.                      To </a:t>
            </a:r>
            <a:r>
              <a:rPr lang="en-US" dirty="0">
                <a:latin typeface="Calibri" pitchFamily="34" charset="0"/>
                <a:ea typeface="Calibri"/>
                <a:cs typeface="Calibri" pitchFamily="34" charset="0"/>
              </a:rPr>
              <a:t>improve the strength of the </a:t>
            </a:r>
            <a:r>
              <a:rPr lang="en-US" dirty="0" smtClean="0">
                <a:latin typeface="Calibri" pitchFamily="34" charset="0"/>
                <a:ea typeface="Calibri"/>
                <a:cs typeface="Calibri" pitchFamily="34" charset="0"/>
              </a:rPr>
              <a:t>pavement, rock fill </a:t>
            </a:r>
            <a:r>
              <a:rPr lang="en-US" dirty="0">
                <a:latin typeface="Calibri" pitchFamily="34" charset="0"/>
                <a:ea typeface="Calibri"/>
                <a:cs typeface="Calibri" pitchFamily="34" charset="0"/>
              </a:rPr>
              <a:t>and geotextile </a:t>
            </a:r>
            <a:r>
              <a:rPr lang="en-US" dirty="0" smtClean="0">
                <a:latin typeface="Calibri" pitchFamily="34" charset="0"/>
                <a:ea typeface="Calibri"/>
                <a:cs typeface="Calibri" pitchFamily="34" charset="0"/>
              </a:rPr>
              <a:t>materials were used.</a:t>
            </a:r>
            <a:r>
              <a:rPr lang="en-US" dirty="0" smtClean="0">
                <a:latin typeface="Times New Roman"/>
                <a:ea typeface="Calibri"/>
              </a:rPr>
              <a:t> </a:t>
            </a:r>
            <a:endParaRPr lang="ar-SA" dirty="0">
              <a:solidFill>
                <a:schemeClr val="tx1"/>
              </a:solidFill>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861600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8821" y="980728"/>
            <a:ext cx="57673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53962" y="2708920"/>
            <a:ext cx="665710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064319" y="2132855"/>
            <a:ext cx="1592103" cy="461665"/>
          </a:xfrm>
          <a:prstGeom prst="rect">
            <a:avLst/>
          </a:prstGeom>
        </p:spPr>
        <p:txBody>
          <a:bodyPr wrap="none">
            <a:spAutoFit/>
          </a:bodyPr>
          <a:lstStyle/>
          <a:p>
            <a:r>
              <a:rPr lang="en-US" sz="2400" b="1" dirty="0" smtClean="0">
                <a:solidFill>
                  <a:srgbClr val="00B050"/>
                </a:solidFill>
                <a:latin typeface="Times New Roman"/>
                <a:ea typeface="Times New Roman"/>
              </a:rPr>
              <a:t>Geotextile </a:t>
            </a:r>
            <a:endParaRPr lang="ar-SA" dirty="0"/>
          </a:p>
        </p:txBody>
      </p:sp>
    </p:spTree>
    <p:extLst>
      <p:ext uri="{BB962C8B-B14F-4D97-AF65-F5344CB8AC3E}">
        <p14:creationId xmlns:p14="http://schemas.microsoft.com/office/powerpoint/2010/main" val="27678143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q"/>
            </a:pPr>
            <a:r>
              <a:rPr lang="en-US" b="1" dirty="0" smtClean="0">
                <a:solidFill>
                  <a:srgbClr val="C00000"/>
                </a:solidFill>
                <a:latin typeface="Times New Roman"/>
                <a:ea typeface="Times New Roman"/>
              </a:rPr>
              <a:t>Structural Design</a:t>
            </a:r>
          </a:p>
          <a:p>
            <a:pPr lvl="0" algn="l" rtl="0">
              <a:buClr>
                <a:srgbClr val="873624"/>
              </a:buClr>
              <a:buFont typeface="Wingdings" pitchFamily="2" charset="2"/>
              <a:buChar char="Ø"/>
            </a:pPr>
            <a:r>
              <a:rPr lang="en-US" b="1" dirty="0">
                <a:solidFill>
                  <a:srgbClr val="00B050"/>
                </a:solidFill>
                <a:latin typeface="Times New Roman"/>
                <a:ea typeface="Times New Roman"/>
              </a:rPr>
              <a:t>Pavement Performance </a:t>
            </a:r>
            <a:endParaRPr lang="en-US" dirty="0" smtClean="0">
              <a:solidFill>
                <a:schemeClr val="tx1"/>
              </a:solidFill>
              <a:latin typeface="Calibri" pitchFamily="34" charset="0"/>
              <a:ea typeface="Times New Roman"/>
              <a:cs typeface="Calibri" pitchFamily="34" charset="0"/>
            </a:endParaRPr>
          </a:p>
          <a:p>
            <a:pPr marL="0" lvl="0" indent="0" algn="l" rtl="0">
              <a:buClr>
                <a:srgbClr val="873624"/>
              </a:buClr>
              <a:buNone/>
            </a:pPr>
            <a:r>
              <a:rPr lang="en-US" dirty="0" smtClean="0">
                <a:solidFill>
                  <a:schemeClr val="tx1"/>
                </a:solidFill>
                <a:latin typeface="Calibri" pitchFamily="34" charset="0"/>
                <a:ea typeface="Times New Roman"/>
                <a:cs typeface="Calibri" pitchFamily="34" charset="0"/>
              </a:rPr>
              <a:t>Serviceability </a:t>
            </a:r>
            <a:r>
              <a:rPr lang="en-US" dirty="0">
                <a:solidFill>
                  <a:schemeClr val="tx1"/>
                </a:solidFill>
                <a:latin typeface="Calibri" pitchFamily="34" charset="0"/>
                <a:ea typeface="Times New Roman"/>
                <a:cs typeface="Calibri" pitchFamily="34" charset="0"/>
              </a:rPr>
              <a:t>Index </a:t>
            </a:r>
            <a:endParaRPr lang="en-US" dirty="0" smtClean="0">
              <a:solidFill>
                <a:schemeClr val="tx1"/>
              </a:solidFill>
              <a:latin typeface="Calibri" pitchFamily="34" charset="0"/>
              <a:ea typeface="Times New Roman"/>
              <a:cs typeface="Calibri" pitchFamily="34" charset="0"/>
            </a:endParaRPr>
          </a:p>
          <a:p>
            <a:pPr marL="0" marR="0" indent="0" algn="l" rtl="0">
              <a:lnSpc>
                <a:spcPct val="115000"/>
              </a:lnSpc>
              <a:spcBef>
                <a:spcPts val="0"/>
              </a:spcBef>
              <a:spcAft>
                <a:spcPts val="1000"/>
              </a:spcAft>
              <a:buNone/>
            </a:pPr>
            <a:r>
              <a:rPr lang="en-US" dirty="0" smtClean="0">
                <a:latin typeface="Calibri" pitchFamily="34" charset="0"/>
                <a:ea typeface="Times New Roman"/>
                <a:cs typeface="Calibri" pitchFamily="34" charset="0"/>
              </a:rPr>
              <a:t>Pi </a:t>
            </a:r>
            <a:r>
              <a:rPr lang="en-US" dirty="0">
                <a:latin typeface="Calibri" pitchFamily="34" charset="0"/>
                <a:ea typeface="Times New Roman"/>
                <a:cs typeface="Calibri" pitchFamily="34" charset="0"/>
              </a:rPr>
              <a:t>= </a:t>
            </a:r>
            <a:r>
              <a:rPr lang="en-US" dirty="0" smtClean="0">
                <a:latin typeface="Calibri" pitchFamily="34" charset="0"/>
                <a:ea typeface="Times New Roman"/>
                <a:cs typeface="Calibri" pitchFamily="34" charset="0"/>
              </a:rPr>
              <a:t>4.5                                                                                               </a:t>
            </a:r>
            <a:r>
              <a:rPr lang="en-US" dirty="0" smtClean="0">
                <a:solidFill>
                  <a:prstClr val="black">
                    <a:lumMod val="85000"/>
                    <a:lumOff val="15000"/>
                  </a:prstClr>
                </a:solidFill>
                <a:latin typeface="Calibri" pitchFamily="34" charset="0"/>
                <a:ea typeface="Times New Roman"/>
                <a:cs typeface="Calibri" pitchFamily="34" charset="0"/>
              </a:rPr>
              <a:t>Pt </a:t>
            </a:r>
            <a:r>
              <a:rPr lang="en-US" dirty="0">
                <a:solidFill>
                  <a:prstClr val="black">
                    <a:lumMod val="85000"/>
                    <a:lumOff val="15000"/>
                  </a:prstClr>
                </a:solidFill>
                <a:latin typeface="Calibri" pitchFamily="34" charset="0"/>
                <a:ea typeface="Times New Roman"/>
                <a:cs typeface="Calibri" pitchFamily="34" charset="0"/>
              </a:rPr>
              <a:t>for collector roads </a:t>
            </a:r>
            <a:r>
              <a:rPr lang="en-US" dirty="0" smtClean="0">
                <a:latin typeface="Calibri" pitchFamily="34" charset="0"/>
                <a:ea typeface="Times New Roman"/>
                <a:cs typeface="Calibri" pitchFamily="34" charset="0"/>
              </a:rPr>
              <a:t>= 2.0</a:t>
            </a:r>
            <a:r>
              <a:rPr lang="en-US" dirty="0">
                <a:latin typeface="Times New Roman"/>
                <a:ea typeface="Times New Roman"/>
              </a:rPr>
              <a:t> </a:t>
            </a:r>
            <a:r>
              <a:rPr lang="en-US" dirty="0" smtClean="0">
                <a:latin typeface="Times New Roman"/>
                <a:ea typeface="Times New Roman"/>
              </a:rPr>
              <a:t>                                                     PSI </a:t>
            </a:r>
            <a:r>
              <a:rPr lang="en-US" dirty="0">
                <a:latin typeface="Times New Roman"/>
                <a:ea typeface="Times New Roman"/>
              </a:rPr>
              <a:t>= 4.5 – 2 = 2.5</a:t>
            </a:r>
            <a:endParaRPr lang="en-US" dirty="0" smtClean="0">
              <a:latin typeface="Calibri" pitchFamily="34" charset="0"/>
              <a:ea typeface="Times New Roman"/>
              <a:cs typeface="Calibri" pitchFamily="34" charset="0"/>
            </a:endParaRPr>
          </a:p>
          <a:p>
            <a:pPr marL="0" marR="0" indent="0" algn="l" rtl="0">
              <a:lnSpc>
                <a:spcPct val="115000"/>
              </a:lnSpc>
              <a:spcBef>
                <a:spcPts val="0"/>
              </a:spcBef>
              <a:spcAft>
                <a:spcPts val="1000"/>
              </a:spcAft>
              <a:buNone/>
            </a:pPr>
            <a:r>
              <a:rPr lang="en-US" dirty="0" smtClean="0">
                <a:latin typeface="Calibri" pitchFamily="34" charset="0"/>
                <a:ea typeface="Times New Roman"/>
                <a:cs typeface="Calibri" pitchFamily="34" charset="0"/>
              </a:rPr>
              <a:t> </a:t>
            </a:r>
            <a:endParaRPr lang="en-US" b="1" dirty="0">
              <a:solidFill>
                <a:schemeClr val="tx1"/>
              </a:solidFill>
              <a:latin typeface="Calibri" pitchFamily="34" charset="0"/>
              <a:ea typeface="Calibri"/>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3140967"/>
            <a:ext cx="4664160" cy="3490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816749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83568" y="2276872"/>
            <a:ext cx="7745505" cy="3877815"/>
          </a:xfrm>
        </p:spPr>
        <p:txBody>
          <a:bodyPr/>
          <a:lstStyle/>
          <a:p>
            <a:pPr lvl="0" algn="l" rtl="0">
              <a:buClr>
                <a:srgbClr val="873624"/>
              </a:buClr>
              <a:buFont typeface="Wingdings" pitchFamily="2" charset="2"/>
              <a:buChar char="Ø"/>
            </a:pPr>
            <a:r>
              <a:rPr lang="en-US" b="1" dirty="0">
                <a:solidFill>
                  <a:srgbClr val="00B050"/>
                </a:solidFill>
                <a:latin typeface="Times New Roman"/>
                <a:ea typeface="Times New Roman"/>
              </a:rPr>
              <a:t>Traffic </a:t>
            </a:r>
            <a:r>
              <a:rPr lang="en-US" b="1" dirty="0" smtClean="0">
                <a:solidFill>
                  <a:srgbClr val="00B050"/>
                </a:solidFill>
                <a:latin typeface="Times New Roman"/>
                <a:ea typeface="Times New Roman"/>
              </a:rPr>
              <a:t>Load</a:t>
            </a:r>
          </a:p>
          <a:p>
            <a:pPr marL="0" marR="0" indent="0" algn="just" rtl="0">
              <a:lnSpc>
                <a:spcPct val="115000"/>
              </a:lnSpc>
              <a:spcBef>
                <a:spcPts val="0"/>
              </a:spcBef>
              <a:spcAft>
                <a:spcPts val="1000"/>
              </a:spcAft>
              <a:buNone/>
            </a:pPr>
            <a:r>
              <a:rPr lang="en-US" dirty="0">
                <a:latin typeface="Calibri" pitchFamily="34" charset="0"/>
                <a:ea typeface="Times New Roman"/>
                <a:cs typeface="Calibri" pitchFamily="34" charset="0"/>
              </a:rPr>
              <a:t>ESAL can be calculated from the following equation: </a:t>
            </a:r>
            <a:endParaRPr lang="en-US" dirty="0">
              <a:latin typeface="Calibri" pitchFamily="34" charset="0"/>
              <a:ea typeface="Calibri"/>
              <a:cs typeface="Calibri" pitchFamily="34" charset="0"/>
            </a:endParaRPr>
          </a:p>
          <a:p>
            <a:pPr marL="0" lvl="0" indent="0" algn="l" rtl="0">
              <a:buClr>
                <a:srgbClr val="873624"/>
              </a:buClr>
              <a:buNone/>
            </a:pPr>
            <a:r>
              <a:rPr lang="en-US" dirty="0">
                <a:latin typeface="Calibri" pitchFamily="34" charset="0"/>
                <a:ea typeface="Times New Roman"/>
                <a:cs typeface="Calibri" pitchFamily="34" charset="0"/>
              </a:rPr>
              <a:t>𝐸𝑆A</a:t>
            </a:r>
            <a:r>
              <a:rPr lang="en-US" dirty="0" smtClean="0">
                <a:latin typeface="Calibri" pitchFamily="34" charset="0"/>
                <a:ea typeface="Times New Roman"/>
                <a:cs typeface="Calibri" pitchFamily="34" charset="0"/>
              </a:rPr>
              <a:t>𝐿𝑖 </a:t>
            </a:r>
            <a:r>
              <a:rPr lang="en-US" dirty="0">
                <a:latin typeface="Calibri" pitchFamily="34" charset="0"/>
                <a:ea typeface="Times New Roman"/>
                <a:cs typeface="Calibri" pitchFamily="34" charset="0"/>
              </a:rPr>
              <a:t>= 𝑓𝑑 × 𝐺𝑟𝑛 × 𝐴𝐴𝐷𝑇𝑖 × 365 × 𝑁𝑖 × </a:t>
            </a:r>
            <a:r>
              <a:rPr lang="en-US" dirty="0" smtClean="0">
                <a:latin typeface="Calibri" pitchFamily="34" charset="0"/>
                <a:ea typeface="Times New Roman"/>
                <a:cs typeface="Calibri" pitchFamily="34" charset="0"/>
              </a:rPr>
              <a:t>𝐹𝑒𝑖</a:t>
            </a:r>
          </a:p>
          <a:p>
            <a:pPr marL="0" marR="0" indent="0" algn="just" rtl="0">
              <a:lnSpc>
                <a:spcPct val="115000"/>
              </a:lnSpc>
              <a:spcBef>
                <a:spcPts val="0"/>
              </a:spcBef>
              <a:spcAft>
                <a:spcPts val="1000"/>
              </a:spcAft>
              <a:buNone/>
            </a:pPr>
            <a:r>
              <a:rPr lang="en-US" dirty="0" smtClean="0">
                <a:latin typeface="Calibri" pitchFamily="34" charset="0"/>
                <a:ea typeface="Times New Roman"/>
                <a:cs typeface="Calibri" pitchFamily="34" charset="0"/>
              </a:rPr>
              <a:t>The </a:t>
            </a:r>
            <a:r>
              <a:rPr lang="en-US" dirty="0">
                <a:latin typeface="Calibri" pitchFamily="34" charset="0"/>
                <a:ea typeface="Times New Roman"/>
                <a:cs typeface="Calibri" pitchFamily="34" charset="0"/>
              </a:rPr>
              <a:t>reference axle load is an 18,000-lb. single axle with dual tires.</a:t>
            </a:r>
            <a:endParaRPr lang="en-US" dirty="0">
              <a:latin typeface="Calibri" pitchFamily="34" charset="0"/>
              <a:ea typeface="Calibri"/>
              <a:cs typeface="Calibri" pitchFamily="34" charset="0"/>
            </a:endParaRPr>
          </a:p>
          <a:p>
            <a:pPr marL="0" lvl="0" indent="0" algn="l" rtl="0">
              <a:buClr>
                <a:srgbClr val="873624"/>
              </a:buClr>
              <a:buNone/>
            </a:pPr>
            <a:endParaRPr lang="en-US" b="1" dirty="0">
              <a:solidFill>
                <a:srgbClr val="00B050"/>
              </a:solidFill>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187941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marR="0" indent="0" algn="just" rtl="0">
              <a:lnSpc>
                <a:spcPct val="115000"/>
              </a:lnSpc>
              <a:spcBef>
                <a:spcPts val="0"/>
              </a:spcBef>
              <a:spcAft>
                <a:spcPts val="1000"/>
              </a:spcAft>
              <a:buNone/>
            </a:pPr>
            <a:r>
              <a:rPr lang="en-US" dirty="0" smtClean="0">
                <a:latin typeface="Calibri" pitchFamily="34" charset="0"/>
                <a:ea typeface="Times New Roman"/>
                <a:cs typeface="Calibri" pitchFamily="34" charset="0"/>
              </a:rPr>
              <a:t>      The </a:t>
            </a:r>
            <a:r>
              <a:rPr lang="en-US" dirty="0">
                <a:latin typeface="Calibri" pitchFamily="34" charset="0"/>
                <a:ea typeface="Times New Roman"/>
                <a:cs typeface="Calibri" pitchFamily="34" charset="0"/>
              </a:rPr>
              <a:t>total </a:t>
            </a:r>
            <a:r>
              <a:rPr lang="en-US" dirty="0" smtClean="0">
                <a:latin typeface="Calibri" pitchFamily="34" charset="0"/>
                <a:ea typeface="Times New Roman"/>
                <a:cs typeface="Calibri" pitchFamily="34" charset="0"/>
              </a:rPr>
              <a:t>ESAL </a:t>
            </a:r>
            <a:r>
              <a:rPr lang="en-US" dirty="0">
                <a:latin typeface="Calibri" pitchFamily="34" charset="0"/>
                <a:ea typeface="Times New Roman"/>
                <a:cs typeface="Calibri" pitchFamily="34" charset="0"/>
              </a:rPr>
              <a:t>is computed as illustrated in </a:t>
            </a:r>
            <a:r>
              <a:rPr lang="en-US" dirty="0" smtClean="0">
                <a:latin typeface="Calibri" pitchFamily="34" charset="0"/>
                <a:ea typeface="Times New Roman"/>
                <a:cs typeface="Calibri" pitchFamily="34" charset="0"/>
              </a:rPr>
              <a:t>the Table.</a:t>
            </a:r>
          </a:p>
          <a:p>
            <a:pPr marL="0" marR="0" indent="0" algn="just" rtl="0">
              <a:lnSpc>
                <a:spcPct val="115000"/>
              </a:lnSpc>
              <a:spcBef>
                <a:spcPts val="0"/>
              </a:spcBef>
              <a:spcAft>
                <a:spcPts val="1000"/>
              </a:spcAft>
              <a:buNone/>
            </a:pP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300620906"/>
              </p:ext>
            </p:extLst>
          </p:nvPr>
        </p:nvGraphicFramePr>
        <p:xfrm>
          <a:off x="1043607" y="2780928"/>
          <a:ext cx="6949178" cy="3816421"/>
        </p:xfrm>
        <a:graphic>
          <a:graphicData uri="http://schemas.openxmlformats.org/drawingml/2006/table">
            <a:tbl>
              <a:tblPr firstRow="1" firstCol="1" bandRow="1"/>
              <a:tblGrid>
                <a:gridCol w="1389415"/>
                <a:gridCol w="1389415"/>
                <a:gridCol w="1390116"/>
                <a:gridCol w="1390116"/>
                <a:gridCol w="1390116"/>
              </a:tblGrid>
              <a:tr h="743005">
                <a:tc>
                  <a:txBody>
                    <a:bodyPr/>
                    <a:lstStyle/>
                    <a:p>
                      <a:pPr marL="0" marR="0" algn="ctr" rtl="0">
                        <a:lnSpc>
                          <a:spcPct val="115000"/>
                        </a:lnSpc>
                        <a:spcBef>
                          <a:spcPts val="0"/>
                        </a:spcBef>
                        <a:spcAft>
                          <a:spcPts val="0"/>
                        </a:spcAft>
                      </a:pPr>
                      <a:r>
                        <a:rPr lang="en-US" sz="1200" b="1" dirty="0">
                          <a:effectLst/>
                          <a:latin typeface="Times New Roman"/>
                          <a:ea typeface="Times New Roman"/>
                          <a:cs typeface="Arial"/>
                        </a:rPr>
                        <a:t> </a:t>
                      </a:r>
                      <a:endParaRPr lang="en-US" sz="1100" dirty="0">
                        <a:effectLst/>
                        <a:latin typeface="Calibri"/>
                        <a:ea typeface="Calibri"/>
                        <a:cs typeface="Arial"/>
                      </a:endParaRPr>
                    </a:p>
                    <a:p>
                      <a:pPr marL="0" marR="0" algn="ctr" rtl="0">
                        <a:lnSpc>
                          <a:spcPct val="115000"/>
                        </a:lnSpc>
                        <a:spcBef>
                          <a:spcPts val="0"/>
                        </a:spcBef>
                        <a:spcAft>
                          <a:spcPts val="0"/>
                        </a:spcAft>
                      </a:pPr>
                      <a:r>
                        <a:rPr lang="en-US" sz="1200" b="1" dirty="0">
                          <a:effectLst/>
                          <a:latin typeface="Times New Roman"/>
                          <a:ea typeface="Times New Roman"/>
                          <a:cs typeface="Arial"/>
                        </a:rPr>
                        <a:t>Vehicle Class</a:t>
                      </a:r>
                      <a:endParaRPr lang="en-US" sz="1100" dirty="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dirty="0">
                          <a:effectLst/>
                          <a:latin typeface="Times New Roman"/>
                          <a:ea typeface="Times New Roman"/>
                          <a:cs typeface="Arial"/>
                        </a:rPr>
                        <a:t> </a:t>
                      </a:r>
                      <a:endParaRPr lang="en-US" sz="1100" dirty="0">
                        <a:effectLst/>
                        <a:latin typeface="Calibri"/>
                        <a:ea typeface="Calibri"/>
                        <a:cs typeface="Arial"/>
                      </a:endParaRPr>
                    </a:p>
                    <a:p>
                      <a:pPr marL="0" marR="0" algn="ctr" rtl="0">
                        <a:lnSpc>
                          <a:spcPct val="115000"/>
                        </a:lnSpc>
                        <a:spcBef>
                          <a:spcPts val="0"/>
                        </a:spcBef>
                        <a:spcAft>
                          <a:spcPts val="0"/>
                        </a:spcAft>
                      </a:pPr>
                      <a:r>
                        <a:rPr lang="en-US" sz="1200" b="1" dirty="0">
                          <a:effectLst/>
                          <a:latin typeface="Times New Roman"/>
                          <a:ea typeface="Times New Roman"/>
                          <a:cs typeface="Arial"/>
                        </a:rPr>
                        <a:t>%Vehicle</a:t>
                      </a:r>
                      <a:endParaRPr lang="en-US" sz="1100" dirty="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 </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Times New Roman"/>
                          <a:cs typeface="Arial"/>
                        </a:rPr>
                        <a:t>Vehicle No.</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 </a:t>
                      </a:r>
                      <a:endParaRPr lang="en-US" sz="1100">
                        <a:effectLst/>
                        <a:latin typeface="Calibri"/>
                        <a:ea typeface="Calibri"/>
                        <a:cs typeface="Arial"/>
                      </a:endParaRPr>
                    </a:p>
                    <a:p>
                      <a:pPr marL="0" marR="0" algn="ctr" rtl="0">
                        <a:lnSpc>
                          <a:spcPct val="115000"/>
                        </a:lnSpc>
                        <a:spcBef>
                          <a:spcPts val="0"/>
                        </a:spcBef>
                        <a:spcAft>
                          <a:spcPts val="0"/>
                        </a:spcAft>
                      </a:pPr>
                      <a:r>
                        <a:rPr lang="en-US" sz="1200" b="1">
                          <a:effectLst/>
                          <a:latin typeface="Times New Roman"/>
                          <a:ea typeface="Times New Roman"/>
                          <a:cs typeface="Arial"/>
                        </a:rPr>
                        <a:t>ESAL Factor</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Vehicle No.*ESAL Factor</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495336">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Passenger cars (class A)</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75.70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tabLst>
                          <a:tab pos="400050" algn="l"/>
                          <a:tab pos="699770" algn="ctr"/>
                        </a:tabLst>
                      </a:pPr>
                      <a:r>
                        <a:rPr lang="en-US" sz="1200">
                          <a:effectLst/>
                          <a:latin typeface="Times New Roman"/>
                          <a:ea typeface="Calibri"/>
                          <a:cs typeface="Arial"/>
                        </a:rPr>
                        <a:t>3196</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0.0004</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1.2788</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95336">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Taxi van (class B)</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17.80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752</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0.02</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15.0400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95336">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SU 2 axle 4 tiers (class C)</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1.60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68</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0.02</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1.3600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95336">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SU 2 axle 6 tiers (class C)</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0.53</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22</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0.21</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4.6200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98368">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Bus (class C)</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1.13</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48</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0.21</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10.0800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95336">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Truck / Trailer (class D)</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3.24</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137</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Calibri"/>
                          <a:cs typeface="Arial"/>
                        </a:rPr>
                        <a:t>0.98</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134.2600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298368">
                <a:tc>
                  <a:txBody>
                    <a:bodyPr/>
                    <a:lstStyle/>
                    <a:p>
                      <a:pPr marL="0" marR="0" algn="ctr" rtl="0">
                        <a:lnSpc>
                          <a:spcPct val="115000"/>
                        </a:lnSpc>
                        <a:spcBef>
                          <a:spcPts val="0"/>
                        </a:spcBef>
                        <a:spcAft>
                          <a:spcPts val="0"/>
                        </a:spcAft>
                      </a:pPr>
                      <a:r>
                        <a:rPr lang="en-US" sz="1200" b="1">
                          <a:effectLst/>
                          <a:latin typeface="Times New Roman"/>
                          <a:ea typeface="Times New Roman"/>
                          <a:cs typeface="Arial"/>
                        </a:rPr>
                        <a:t>Total</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100.00</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 </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a:effectLst/>
                          <a:latin typeface="Times New Roman"/>
                          <a:ea typeface="Times New Roman"/>
                          <a:cs typeface="Arial"/>
                        </a:rPr>
                        <a:t> </a:t>
                      </a:r>
                      <a:endParaRPr lang="en-US" sz="110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marL="0" marR="0" algn="ctr" rtl="0">
                        <a:lnSpc>
                          <a:spcPct val="115000"/>
                        </a:lnSpc>
                        <a:spcBef>
                          <a:spcPts val="0"/>
                        </a:spcBef>
                        <a:spcAft>
                          <a:spcPts val="0"/>
                        </a:spcAft>
                      </a:pPr>
                      <a:r>
                        <a:rPr lang="en-US" sz="1200" dirty="0">
                          <a:effectLst/>
                          <a:latin typeface="Times New Roman"/>
                          <a:ea typeface="Times New Roman"/>
                          <a:cs typeface="Arial"/>
                        </a:rPr>
                        <a:t>165.6388</a:t>
                      </a:r>
                      <a:endParaRPr lang="en-US" sz="1100" dirty="0">
                        <a:effectLst/>
                        <a:latin typeface="Calibri"/>
                        <a:ea typeface="Calibri"/>
                        <a:cs typeface="Arial"/>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FFC000"/>
                    </a:solidFill>
                  </a:tcPr>
                </a:tc>
              </a:tr>
            </a:tbl>
          </a:graphicData>
        </a:graphic>
      </p:graphicFrame>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872864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algn="l" rtl="0">
              <a:buFont typeface="Wingdings" pitchFamily="2" charset="2"/>
              <a:buChar char="Ø"/>
            </a:pPr>
            <a:r>
              <a:rPr lang="en-US" dirty="0" smtClean="0"/>
              <a:t>Geometric design </a:t>
            </a:r>
          </a:p>
          <a:p>
            <a:pPr algn="l" rtl="0">
              <a:buFont typeface="Wingdings" pitchFamily="2" charset="2"/>
              <a:buChar char="Ø"/>
            </a:pPr>
            <a:r>
              <a:rPr lang="en-US" dirty="0" smtClean="0"/>
              <a:t>LOS and capacity </a:t>
            </a:r>
          </a:p>
          <a:p>
            <a:pPr algn="l" rtl="0">
              <a:buFont typeface="Wingdings" pitchFamily="2" charset="2"/>
              <a:buChar char="Ø"/>
            </a:pPr>
            <a:r>
              <a:rPr lang="en-US" dirty="0"/>
              <a:t>pavement design</a:t>
            </a:r>
            <a:endParaRPr lang="en-US" dirty="0" smtClean="0"/>
          </a:p>
          <a:p>
            <a:pPr algn="l" rtl="0">
              <a:buFont typeface="Wingdings" pitchFamily="2" charset="2"/>
              <a:buChar char="Ø"/>
            </a:pPr>
            <a:r>
              <a:rPr lang="en-US" dirty="0" smtClean="0"/>
              <a:t>Bill of quantity </a:t>
            </a:r>
          </a:p>
          <a:p>
            <a:pPr marL="0" indent="0" algn="l" rtl="0">
              <a:buNone/>
            </a:pPr>
            <a:r>
              <a:rPr lang="en-US" dirty="0" smtClean="0"/>
              <a:t> </a:t>
            </a:r>
          </a:p>
          <a:p>
            <a:pPr algn="l" rtl="0">
              <a:buFont typeface="Wingdings" pitchFamily="2" charset="2"/>
              <a:buChar char="v"/>
            </a:pPr>
            <a:r>
              <a:rPr lang="en-US" dirty="0"/>
              <a:t>considering the existing conditions</a:t>
            </a:r>
            <a:endParaRPr lang="ar-SA" dirty="0"/>
          </a:p>
        </p:txBody>
      </p:sp>
      <p:sp>
        <p:nvSpPr>
          <p:cNvPr id="3" name="عنوان 2"/>
          <p:cNvSpPr>
            <a:spLocks noGrp="1"/>
          </p:cNvSpPr>
          <p:nvPr>
            <p:ph type="title"/>
          </p:nvPr>
        </p:nvSpPr>
        <p:spPr/>
        <p:txBody>
          <a:bodyPr/>
          <a:lstStyle/>
          <a:p>
            <a:r>
              <a:rPr lang="en-US" sz="3200" dirty="0" smtClean="0">
                <a:solidFill>
                  <a:schemeClr val="tx1"/>
                </a:solidFill>
                <a:latin typeface="Times New Roman"/>
                <a:ea typeface="Calibri"/>
              </a:rPr>
              <a:t>Objective</a:t>
            </a:r>
            <a:endParaRPr lang="ar-SA" sz="3200" dirty="0">
              <a:solidFill>
                <a:schemeClr val="tx1"/>
              </a:solidFill>
            </a:endParaRP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108211"/>
            <a:ext cx="5256584" cy="322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47401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l" rtl="0">
              <a:buFont typeface="Wingdings" pitchFamily="2" charset="2"/>
              <a:buChar char="§"/>
            </a:pPr>
            <a:r>
              <a:rPr lang="en-US" dirty="0">
                <a:solidFill>
                  <a:prstClr val="black">
                    <a:lumMod val="85000"/>
                    <a:lumOff val="15000"/>
                  </a:prstClr>
                </a:solidFill>
                <a:latin typeface="Calibri" pitchFamily="34" charset="0"/>
                <a:ea typeface="Times New Roman"/>
                <a:cs typeface="Calibri" pitchFamily="34" charset="0"/>
              </a:rPr>
              <a:t>𝑓𝑑 </a:t>
            </a:r>
            <a:endParaRPr lang="en-US" dirty="0" smtClean="0">
              <a:solidFill>
                <a:prstClr val="black">
                  <a:lumMod val="85000"/>
                  <a:lumOff val="15000"/>
                </a:prstClr>
              </a:solidFill>
              <a:latin typeface="Calibri" pitchFamily="34" charset="0"/>
              <a:ea typeface="Times New Roman"/>
              <a:cs typeface="Calibri" pitchFamily="34" charset="0"/>
            </a:endParaRPr>
          </a:p>
          <a:p>
            <a:pPr marL="0" indent="0" algn="l" rtl="0">
              <a:buNone/>
            </a:pPr>
            <a:r>
              <a:rPr lang="en-US" dirty="0" smtClean="0">
                <a:latin typeface="Calibri" pitchFamily="34" charset="0"/>
                <a:ea typeface="Times New Roman"/>
                <a:cs typeface="Calibri" pitchFamily="34" charset="0"/>
              </a:rPr>
              <a:t>The </a:t>
            </a:r>
            <a:r>
              <a:rPr lang="en-US" dirty="0">
                <a:latin typeface="Calibri" pitchFamily="34" charset="0"/>
                <a:ea typeface="Times New Roman"/>
                <a:cs typeface="Calibri" pitchFamily="34" charset="0"/>
              </a:rPr>
              <a:t>value of </a:t>
            </a:r>
            <a:r>
              <a:rPr lang="en-US" dirty="0" smtClean="0">
                <a:latin typeface="Calibri" pitchFamily="34" charset="0"/>
                <a:ea typeface="Times New Roman"/>
                <a:cs typeface="Calibri" pitchFamily="34" charset="0"/>
              </a:rPr>
              <a:t>𝑓𝑑 = 50% as </a:t>
            </a:r>
            <a:r>
              <a:rPr lang="en-US" dirty="0">
                <a:latin typeface="Calibri" pitchFamily="34" charset="0"/>
                <a:ea typeface="Times New Roman"/>
                <a:cs typeface="Calibri" pitchFamily="34" charset="0"/>
              </a:rPr>
              <a:t>shown in </a:t>
            </a:r>
            <a:r>
              <a:rPr lang="en-US" dirty="0" smtClean="0">
                <a:latin typeface="Calibri" pitchFamily="34" charset="0"/>
                <a:ea typeface="Times New Roman"/>
                <a:cs typeface="Calibri" pitchFamily="34" charset="0"/>
              </a:rPr>
              <a:t>the Table.</a:t>
            </a:r>
          </a:p>
          <a:p>
            <a:pPr marL="0" indent="0" algn="l" rtl="0">
              <a:buNone/>
            </a:pP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صورة 3"/>
          <p:cNvPicPr/>
          <p:nvPr/>
        </p:nvPicPr>
        <p:blipFill>
          <a:blip r:embed="rId2"/>
          <a:stretch>
            <a:fillRect/>
          </a:stretch>
        </p:blipFill>
        <p:spPr>
          <a:xfrm>
            <a:off x="1475656" y="3501008"/>
            <a:ext cx="5760640" cy="3115423"/>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72709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a:xfrm>
                <a:off x="699247" y="2248347"/>
                <a:ext cx="8049217" cy="3916957"/>
              </a:xfrm>
            </p:spPr>
            <p:txBody>
              <a:bodyPr>
                <a:normAutofit fontScale="92500"/>
              </a:bodyPr>
              <a:lstStyle/>
              <a:p>
                <a:pPr algn="l" rtl="0">
                  <a:buFont typeface="Wingdings" pitchFamily="2" charset="2"/>
                  <a:buChar char="§"/>
                </a:pPr>
                <a:r>
                  <a:rPr lang="en-US" dirty="0">
                    <a:latin typeface="Times New Roman"/>
                    <a:ea typeface="Times New Roman"/>
                  </a:rPr>
                  <a:t>Growth </a:t>
                </a:r>
                <a:r>
                  <a:rPr lang="en-US" dirty="0" smtClean="0">
                    <a:latin typeface="Times New Roman"/>
                    <a:ea typeface="Times New Roman"/>
                  </a:rPr>
                  <a:t>factor</a:t>
                </a:r>
              </a:p>
              <a:p>
                <a:pPr marL="0" indent="0" algn="l" rtl="0">
                  <a:buNone/>
                </a:pPr>
                <a:r>
                  <a:rPr lang="en-US" dirty="0">
                    <a:latin typeface="Calibri" pitchFamily="34" charset="0"/>
                    <a:ea typeface="Times New Roman"/>
                    <a:cs typeface="Calibri" pitchFamily="34" charset="0"/>
                  </a:rPr>
                  <a:t>𝐺𝑟𝑛 = [(1 + 𝑟) </a:t>
                </a:r>
                <a:r>
                  <a:rPr lang="en-US" baseline="30000" dirty="0">
                    <a:latin typeface="Calibri" pitchFamily="34" charset="0"/>
                    <a:ea typeface="Times New Roman"/>
                    <a:cs typeface="Calibri" pitchFamily="34" charset="0"/>
                  </a:rPr>
                  <a:t>𝑛</a:t>
                </a:r>
                <a:r>
                  <a:rPr lang="en-US" dirty="0">
                    <a:latin typeface="Calibri" pitchFamily="34" charset="0"/>
                    <a:ea typeface="Times New Roman"/>
                    <a:cs typeface="Calibri" pitchFamily="34" charset="0"/>
                  </a:rPr>
                  <a:t> − 1]/</a:t>
                </a:r>
                <a:r>
                  <a:rPr lang="en-US" dirty="0" smtClean="0">
                    <a:latin typeface="Calibri" pitchFamily="34" charset="0"/>
                    <a:ea typeface="Times New Roman"/>
                    <a:cs typeface="Calibri" pitchFamily="34" charset="0"/>
                  </a:rPr>
                  <a:t>𝑟</a:t>
                </a:r>
              </a:p>
              <a:p>
                <a:pPr marL="0" marR="0" indent="0" algn="just" rtl="0">
                  <a:lnSpc>
                    <a:spcPct val="115000"/>
                  </a:lnSpc>
                  <a:spcBef>
                    <a:spcPts val="0"/>
                  </a:spcBef>
                  <a:spcAft>
                    <a:spcPts val="1000"/>
                  </a:spcAft>
                  <a:buNone/>
                </a:pPr>
                <a:r>
                  <a:rPr lang="en-US" dirty="0">
                    <a:latin typeface="Times New Roman"/>
                    <a:ea typeface="Times New Roman"/>
                    <a:cs typeface="Arial"/>
                  </a:rPr>
                  <a:t>So, to calculate r:</a:t>
                </a:r>
                <a:endParaRPr lang="en-US" sz="2000" dirty="0">
                  <a:latin typeface="Calibri"/>
                  <a:ea typeface="Calibri"/>
                  <a:cs typeface="Arial"/>
                </a:endParaRPr>
              </a:p>
              <a:p>
                <a:pPr marL="0" marR="0" indent="0" algn="just" rtl="0">
                  <a:lnSpc>
                    <a:spcPct val="115000"/>
                  </a:lnSpc>
                  <a:spcBef>
                    <a:spcPts val="0"/>
                  </a:spcBef>
                  <a:spcAft>
                    <a:spcPts val="1000"/>
                  </a:spcAft>
                  <a:buNone/>
                </a:pPr>
                <a:r>
                  <a:rPr lang="en-US" dirty="0" smtClean="0">
                    <a:latin typeface="Times New Roman"/>
                    <a:ea typeface="Times New Roman"/>
                    <a:cs typeface="Arial"/>
                  </a:rPr>
                  <a:t>1520 </a:t>
                </a:r>
                <a:r>
                  <a:rPr lang="en-US" dirty="0">
                    <a:latin typeface="Times New Roman"/>
                    <a:ea typeface="Times New Roman"/>
                    <a:cs typeface="Arial"/>
                  </a:rPr>
                  <a:t>= 760(1 + </a:t>
                </a:r>
                <a:r>
                  <a:rPr lang="en-US" dirty="0">
                    <a:latin typeface="Cambria Math"/>
                    <a:ea typeface="Times New Roman"/>
                    <a:cs typeface="Cambria Math"/>
                  </a:rPr>
                  <a:t>𝑟</a:t>
                </a:r>
                <a:r>
                  <a:rPr lang="en-US" dirty="0">
                    <a:latin typeface="Times New Roman"/>
                    <a:ea typeface="Times New Roman"/>
                    <a:cs typeface="Arial"/>
                  </a:rPr>
                  <a:t>) </a:t>
                </a:r>
                <a:r>
                  <a:rPr lang="en-US" baseline="30000" dirty="0">
                    <a:latin typeface="Times New Roman"/>
                    <a:ea typeface="Times New Roman"/>
                    <a:cs typeface="Arial"/>
                  </a:rPr>
                  <a:t>20</a:t>
                </a:r>
                <a:endParaRPr lang="en-US" sz="2000" dirty="0">
                  <a:latin typeface="Calibri"/>
                  <a:ea typeface="Calibri"/>
                  <a:cs typeface="Arial"/>
                </a:endParaRPr>
              </a:p>
              <a:p>
                <a:pPr marL="0" marR="0" indent="0" algn="just" rtl="0">
                  <a:lnSpc>
                    <a:spcPct val="115000"/>
                  </a:lnSpc>
                  <a:spcBef>
                    <a:spcPts val="0"/>
                  </a:spcBef>
                  <a:spcAft>
                    <a:spcPts val="1000"/>
                  </a:spcAft>
                  <a:buNone/>
                </a:pPr>
                <a:r>
                  <a:rPr lang="en-US" dirty="0">
                    <a:latin typeface="Times New Roman"/>
                    <a:ea typeface="Times New Roman"/>
                    <a:cs typeface="Arial"/>
                  </a:rPr>
                  <a:t> r = 3.5% </a:t>
                </a:r>
                <a:endParaRPr lang="en-US" dirty="0" smtClean="0">
                  <a:latin typeface="Times New Roman"/>
                  <a:ea typeface="Times New Roman"/>
                  <a:cs typeface="Arial"/>
                </a:endParaRPr>
              </a:p>
              <a:p>
                <a:pPr marL="0" marR="0" indent="0" algn="just" rtl="0">
                  <a:lnSpc>
                    <a:spcPct val="115000"/>
                  </a:lnSpc>
                  <a:spcBef>
                    <a:spcPts val="0"/>
                  </a:spcBef>
                  <a:spcAft>
                    <a:spcPts val="1000"/>
                  </a:spcAft>
                  <a:buNone/>
                </a:pPr>
                <a:r>
                  <a:rPr lang="en-US" dirty="0" smtClean="0">
                    <a:latin typeface="Calibri" pitchFamily="34" charset="0"/>
                    <a:ea typeface="Times New Roman"/>
                    <a:cs typeface="Calibri" pitchFamily="34" charset="0"/>
                  </a:rPr>
                  <a:t>Therefore</a:t>
                </a:r>
                <a:r>
                  <a:rPr lang="en-US" dirty="0">
                    <a:latin typeface="Calibri" pitchFamily="34" charset="0"/>
                    <a:ea typeface="Times New Roman"/>
                    <a:cs typeface="Calibri" pitchFamily="34" charset="0"/>
                  </a:rPr>
                  <a:t>, 𝐺𝑟𝑛 = 28.28</a:t>
                </a:r>
                <a:r>
                  <a:rPr lang="en-US" sz="2000" dirty="0">
                    <a:latin typeface="Times New Roman"/>
                    <a:ea typeface="Times New Roman"/>
                  </a:rPr>
                  <a:t>. </a:t>
                </a:r>
                <a:endParaRPr lang="en-US" sz="2000" dirty="0" smtClean="0">
                  <a:latin typeface="Times New Roman"/>
                  <a:ea typeface="Times New Roman"/>
                </a:endParaRPr>
              </a:p>
              <a:p>
                <a:pPr marR="0" algn="just" rtl="0">
                  <a:lnSpc>
                    <a:spcPct val="115000"/>
                  </a:lnSpc>
                  <a:spcBef>
                    <a:spcPts val="0"/>
                  </a:spcBef>
                  <a:spcAft>
                    <a:spcPts val="1000"/>
                  </a:spcAft>
                  <a:buFont typeface="Wingdings" pitchFamily="2" charset="2"/>
                  <a:buChar char="§"/>
                </a:pPr>
                <a:r>
                  <a:rPr lang="en-US" dirty="0">
                    <a:latin typeface="Calibri" pitchFamily="34" charset="0"/>
                    <a:ea typeface="Times New Roman"/>
                    <a:cs typeface="Calibri" pitchFamily="34" charset="0"/>
                  </a:rPr>
                  <a:t>Total </a:t>
                </a:r>
                <a:r>
                  <a:rPr lang="en-US" dirty="0" smtClean="0">
                    <a:latin typeface="Calibri" pitchFamily="34" charset="0"/>
                    <a:ea typeface="Times New Roman"/>
                    <a:cs typeface="Calibri" pitchFamily="34" charset="0"/>
                  </a:rPr>
                  <a:t>ESAL</a:t>
                </a:r>
              </a:p>
              <a:p>
                <a:pPr marL="0" lvl="0" indent="0" algn="l" rtl="0">
                  <a:lnSpc>
                    <a:spcPct val="115000"/>
                  </a:lnSpc>
                  <a:spcBef>
                    <a:spcPts val="0"/>
                  </a:spcBef>
                  <a:spcAft>
                    <a:spcPts val="1000"/>
                  </a:spcAft>
                  <a:buClr>
                    <a:srgbClr val="873624"/>
                  </a:buClr>
                  <a:buNone/>
                </a:pPr>
                <a:r>
                  <a:rPr lang="en-US" dirty="0" smtClean="0">
                    <a:solidFill>
                      <a:prstClr val="black">
                        <a:lumMod val="85000"/>
                        <a:lumOff val="15000"/>
                      </a:prstClr>
                    </a:solidFill>
                    <a:latin typeface="Calibri" pitchFamily="34" charset="0"/>
                    <a:ea typeface="Times New Roman"/>
                    <a:cs typeface="Calibri" pitchFamily="34" charset="0"/>
                  </a:rPr>
                  <a:t> Total ESAL= </a:t>
                </a:r>
                <a:r>
                  <a:rPr lang="en-US" dirty="0">
                    <a:solidFill>
                      <a:prstClr val="black">
                        <a:lumMod val="85000"/>
                        <a:lumOff val="15000"/>
                      </a:prstClr>
                    </a:solidFill>
                    <a:latin typeface="Calibri" pitchFamily="34" charset="0"/>
                    <a:ea typeface="Times New Roman"/>
                    <a:cs typeface="Calibri" pitchFamily="34" charset="0"/>
                  </a:rPr>
                  <a:t>0.50*28.28*165.6388*365 = 854878.4107</a:t>
                </a:r>
                <a14:m>
                  <m:oMath xmlns:m="http://schemas.openxmlformats.org/officeDocument/2006/math">
                    <m:r>
                      <a:rPr lang="en-US" i="1">
                        <a:solidFill>
                          <a:prstClr val="black">
                            <a:lumMod val="85000"/>
                            <a:lumOff val="15000"/>
                          </a:prstClr>
                        </a:solidFill>
                        <a:latin typeface="Cambria Math"/>
                        <a:ea typeface="Times New Roman"/>
                        <a:cs typeface="Times New Roman"/>
                      </a:rPr>
                      <m:t>≈</m:t>
                    </m:r>
                    <m:r>
                      <a:rPr lang="en-US" i="1">
                        <a:solidFill>
                          <a:prstClr val="black">
                            <a:lumMod val="85000"/>
                            <a:lumOff val="15000"/>
                          </a:prstClr>
                        </a:solidFill>
                        <a:latin typeface="Cambria Math"/>
                        <a:ea typeface="Times New Roman"/>
                        <a:cs typeface="Times New Roman"/>
                      </a:rPr>
                      <m:t>0</m:t>
                    </m:r>
                    <m:r>
                      <a:rPr lang="en-US" i="1">
                        <a:solidFill>
                          <a:prstClr val="black">
                            <a:lumMod val="85000"/>
                            <a:lumOff val="15000"/>
                          </a:prstClr>
                        </a:solidFill>
                        <a:latin typeface="Cambria Math"/>
                        <a:ea typeface="Times New Roman"/>
                        <a:cs typeface="Times New Roman"/>
                      </a:rPr>
                      <m:t>.</m:t>
                    </m:r>
                  </m:oMath>
                </a14:m>
                <a:r>
                  <a:rPr lang="en-US" dirty="0">
                    <a:solidFill>
                      <a:prstClr val="black">
                        <a:lumMod val="85000"/>
                        <a:lumOff val="15000"/>
                      </a:prstClr>
                    </a:solidFill>
                    <a:latin typeface="Calibri" pitchFamily="34" charset="0"/>
                    <a:ea typeface="Times New Roman"/>
                    <a:cs typeface="Calibri" pitchFamily="34" charset="0"/>
                  </a:rPr>
                  <a:t>855*10</a:t>
                </a:r>
                <a:r>
                  <a:rPr lang="en-US" baseline="30000" dirty="0">
                    <a:solidFill>
                      <a:prstClr val="black">
                        <a:lumMod val="85000"/>
                        <a:lumOff val="15000"/>
                      </a:prstClr>
                    </a:solidFill>
                    <a:latin typeface="Calibri" pitchFamily="34" charset="0"/>
                    <a:ea typeface="Times New Roman"/>
                    <a:cs typeface="Calibri" pitchFamily="34" charset="0"/>
                  </a:rPr>
                  <a:t>6</a:t>
                </a:r>
                <a:r>
                  <a:rPr lang="en-US" sz="2000" dirty="0">
                    <a:solidFill>
                      <a:prstClr val="black">
                        <a:lumMod val="85000"/>
                        <a:lumOff val="15000"/>
                      </a:prstClr>
                    </a:solidFill>
                    <a:latin typeface="Times New Roman"/>
                    <a:ea typeface="Times New Roman"/>
                    <a:cs typeface="Arial"/>
                  </a:rPr>
                  <a:t>.</a:t>
                </a:r>
                <a:endParaRPr lang="en-US" sz="1800" dirty="0">
                  <a:solidFill>
                    <a:prstClr val="black">
                      <a:lumMod val="85000"/>
                      <a:lumOff val="15000"/>
                    </a:prstClr>
                  </a:solidFill>
                  <a:latin typeface="Calibri"/>
                  <a:ea typeface="Calibri"/>
                  <a:cs typeface="Arial"/>
                </a:endParaRPr>
              </a:p>
              <a:p>
                <a:pPr marL="0" marR="0" indent="0" algn="just" rtl="0">
                  <a:lnSpc>
                    <a:spcPct val="115000"/>
                  </a:lnSpc>
                  <a:spcBef>
                    <a:spcPts val="0"/>
                  </a:spcBef>
                  <a:spcAft>
                    <a:spcPts val="1000"/>
                  </a:spcAft>
                  <a:buNone/>
                </a:pPr>
                <a:endParaRPr lang="en-US" sz="2000" dirty="0">
                  <a:latin typeface="Calibri"/>
                  <a:ea typeface="Calibri"/>
                  <a:cs typeface="Arial"/>
                </a:endParaRPr>
              </a:p>
              <a:p>
                <a:pPr marL="0" indent="0" algn="l" rtl="0">
                  <a:buNone/>
                </a:pPr>
                <a:endParaRPr lang="ar-SA" dirty="0">
                  <a:latin typeface="Calibri" pitchFamily="34" charset="0"/>
                  <a:cs typeface="Calibri" pitchFamily="34" charset="0"/>
                </a:endParaRPr>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xfrm>
                <a:off x="699247" y="2248347"/>
                <a:ext cx="8049217" cy="3916957"/>
              </a:xfrm>
              <a:blipFill rotWithShape="1">
                <a:blip r:embed="rId2"/>
                <a:stretch>
                  <a:fillRect l="-985" t="-935" b="-24922"/>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780873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2248347"/>
            <a:ext cx="7833193" cy="3844949"/>
          </a:xfrm>
        </p:spPr>
        <p:txBody>
          <a:bodyPr/>
          <a:lstStyle/>
          <a:p>
            <a:pPr lvl="0" algn="l" rtl="0">
              <a:buClr>
                <a:srgbClr val="873624"/>
              </a:buClr>
              <a:buFont typeface="Wingdings" pitchFamily="2" charset="2"/>
              <a:buChar char="Ø"/>
            </a:pPr>
            <a:r>
              <a:rPr lang="en-US" b="1" dirty="0" smtClean="0">
                <a:solidFill>
                  <a:srgbClr val="00B050"/>
                </a:solidFill>
                <a:latin typeface="Times New Roman" pitchFamily="18" charset="0"/>
                <a:ea typeface="Calibri"/>
                <a:cs typeface="Times New Roman" pitchFamily="18" charset="0"/>
              </a:rPr>
              <a:t>Materials </a:t>
            </a:r>
            <a:r>
              <a:rPr lang="en-US" b="1" dirty="0">
                <a:solidFill>
                  <a:srgbClr val="00B050"/>
                </a:solidFill>
                <a:latin typeface="Times New Roman" pitchFamily="18" charset="0"/>
                <a:ea typeface="Calibri"/>
                <a:cs typeface="Times New Roman" pitchFamily="18" charset="0"/>
              </a:rPr>
              <a:t>of Construction</a:t>
            </a:r>
            <a:r>
              <a:rPr lang="en-US" b="1" dirty="0">
                <a:latin typeface="Times New Roman" pitchFamily="18" charset="0"/>
                <a:ea typeface="Calibri"/>
                <a:cs typeface="Times New Roman" pitchFamily="18" charset="0"/>
              </a:rPr>
              <a:t> </a:t>
            </a:r>
            <a:endParaRPr lang="en-US" b="1" dirty="0" smtClean="0">
              <a:latin typeface="Times New Roman" pitchFamily="18" charset="0"/>
              <a:ea typeface="Calibri"/>
              <a:cs typeface="Times New Roman" pitchFamily="18" charset="0"/>
            </a:endParaRPr>
          </a:p>
          <a:p>
            <a:pPr marL="0" marR="0" indent="0" algn="just" rtl="0">
              <a:lnSpc>
                <a:spcPct val="115000"/>
              </a:lnSpc>
              <a:spcBef>
                <a:spcPts val="0"/>
              </a:spcBef>
              <a:spcAft>
                <a:spcPts val="1000"/>
              </a:spcAft>
              <a:buNone/>
            </a:pPr>
            <a:r>
              <a:rPr lang="en-US" dirty="0">
                <a:latin typeface="Cambria Math"/>
                <a:ea typeface="Calibri"/>
                <a:cs typeface="Cambria Math"/>
              </a:rPr>
              <a:t>𝑀𝑟</a:t>
            </a:r>
            <a:r>
              <a:rPr lang="en-US" dirty="0">
                <a:latin typeface="Times New Roman"/>
                <a:ea typeface="Calibri"/>
                <a:cs typeface="Arial"/>
              </a:rPr>
              <a:t> for asphalt layer = 450,000 </a:t>
            </a:r>
            <a:r>
              <a:rPr lang="en-US" dirty="0">
                <a:latin typeface="Cambria Math"/>
                <a:ea typeface="Calibri"/>
                <a:cs typeface="Cambria Math"/>
              </a:rPr>
              <a:t>𝐼𝑏</a:t>
            </a:r>
            <a:r>
              <a:rPr lang="en-US" dirty="0">
                <a:latin typeface="Times New Roman"/>
                <a:ea typeface="Calibri"/>
                <a:cs typeface="Arial"/>
              </a:rPr>
              <a:t> /</a:t>
            </a:r>
            <a:r>
              <a:rPr lang="en-US" dirty="0">
                <a:latin typeface="Cambria Math"/>
                <a:ea typeface="Calibri"/>
                <a:cs typeface="Cambria Math"/>
              </a:rPr>
              <a:t>𝑖𝑛</a:t>
            </a:r>
            <a:r>
              <a:rPr lang="en-US" baseline="30000" dirty="0" smtClean="0">
                <a:latin typeface="Times New Roman"/>
                <a:ea typeface="Calibri"/>
                <a:cs typeface="Arial"/>
              </a:rPr>
              <a:t>2</a:t>
            </a:r>
            <a:endParaRPr lang="en-US" sz="2000" dirty="0" smtClean="0">
              <a:latin typeface="Calibri"/>
              <a:ea typeface="Calibri"/>
              <a:cs typeface="Arial"/>
            </a:endParaRPr>
          </a:p>
          <a:p>
            <a:pPr marL="0" marR="0" indent="0" algn="just" rtl="0">
              <a:lnSpc>
                <a:spcPct val="115000"/>
              </a:lnSpc>
              <a:spcBef>
                <a:spcPts val="0"/>
              </a:spcBef>
              <a:spcAft>
                <a:spcPts val="1000"/>
              </a:spcAft>
              <a:buNone/>
            </a:pPr>
            <a:r>
              <a:rPr lang="en-US" dirty="0" smtClean="0">
                <a:latin typeface="Cambria Math"/>
                <a:ea typeface="Calibri"/>
                <a:cs typeface="Cambria Math"/>
              </a:rPr>
              <a:t>𝑀𝑟</a:t>
            </a:r>
            <a:r>
              <a:rPr lang="en-US" dirty="0" smtClean="0">
                <a:latin typeface="Times New Roman"/>
                <a:ea typeface="Calibri"/>
                <a:cs typeface="Arial"/>
              </a:rPr>
              <a:t> </a:t>
            </a:r>
            <a:r>
              <a:rPr lang="en-US" dirty="0">
                <a:latin typeface="Times New Roman"/>
                <a:ea typeface="Calibri"/>
                <a:cs typeface="Arial"/>
              </a:rPr>
              <a:t>for base coarse layer = 28,000 </a:t>
            </a:r>
            <a:r>
              <a:rPr lang="en-US" dirty="0">
                <a:latin typeface="Cambria Math"/>
                <a:ea typeface="Calibri"/>
                <a:cs typeface="Cambria Math"/>
              </a:rPr>
              <a:t>𝐼𝑏</a:t>
            </a:r>
            <a:r>
              <a:rPr lang="en-US" dirty="0">
                <a:latin typeface="Times New Roman"/>
                <a:ea typeface="Calibri"/>
                <a:cs typeface="Arial"/>
              </a:rPr>
              <a:t> /</a:t>
            </a:r>
            <a:r>
              <a:rPr lang="en-US" dirty="0">
                <a:latin typeface="Cambria Math"/>
                <a:ea typeface="Calibri"/>
                <a:cs typeface="Cambria Math"/>
              </a:rPr>
              <a:t>𝑖𝑛</a:t>
            </a:r>
            <a:r>
              <a:rPr lang="en-US" baseline="30000" dirty="0">
                <a:latin typeface="Times New Roman"/>
                <a:ea typeface="Calibri"/>
                <a:cs typeface="Arial"/>
              </a:rPr>
              <a:t>2</a:t>
            </a:r>
            <a:endParaRPr lang="en-US" sz="2000" dirty="0">
              <a:latin typeface="Calibri"/>
              <a:ea typeface="Calibri"/>
              <a:cs typeface="Arial"/>
            </a:endParaRPr>
          </a:p>
          <a:p>
            <a:pPr marL="0" marR="0" indent="0" algn="just" rtl="0">
              <a:lnSpc>
                <a:spcPct val="115000"/>
              </a:lnSpc>
              <a:spcBef>
                <a:spcPts val="0"/>
              </a:spcBef>
              <a:spcAft>
                <a:spcPts val="1000"/>
              </a:spcAft>
              <a:buNone/>
            </a:pPr>
            <a:r>
              <a:rPr lang="en-US" dirty="0">
                <a:latin typeface="Cambria Math"/>
                <a:ea typeface="Calibri"/>
                <a:cs typeface="Cambria Math"/>
              </a:rPr>
              <a:t>𝑀𝑟</a:t>
            </a:r>
            <a:r>
              <a:rPr lang="en-US" dirty="0">
                <a:latin typeface="Times New Roman"/>
                <a:ea typeface="Calibri"/>
                <a:cs typeface="Arial"/>
              </a:rPr>
              <a:t> for sub base layer = 17,500 </a:t>
            </a:r>
            <a:r>
              <a:rPr lang="en-US" dirty="0">
                <a:latin typeface="Cambria Math"/>
                <a:ea typeface="Calibri"/>
                <a:cs typeface="Cambria Math"/>
              </a:rPr>
              <a:t>𝐼𝑏</a:t>
            </a:r>
            <a:r>
              <a:rPr lang="en-US" dirty="0">
                <a:latin typeface="Times New Roman"/>
                <a:ea typeface="Calibri"/>
                <a:cs typeface="Arial"/>
              </a:rPr>
              <a:t> /</a:t>
            </a:r>
            <a:r>
              <a:rPr lang="en-US" dirty="0">
                <a:latin typeface="Cambria Math"/>
                <a:ea typeface="Calibri"/>
                <a:cs typeface="Cambria Math"/>
              </a:rPr>
              <a:t>𝑖𝑛</a:t>
            </a:r>
            <a:r>
              <a:rPr lang="en-US" baseline="30000" dirty="0">
                <a:latin typeface="Times New Roman"/>
                <a:ea typeface="Calibri"/>
                <a:cs typeface="Arial"/>
              </a:rPr>
              <a:t>2</a:t>
            </a:r>
            <a:endParaRPr lang="en-US" sz="2000" dirty="0">
              <a:latin typeface="Calibri"/>
              <a:ea typeface="Calibri"/>
              <a:cs typeface="Arial"/>
            </a:endParaRPr>
          </a:p>
          <a:p>
            <a:pPr marL="0" lvl="0" indent="0" algn="l" rtl="0">
              <a:buClr>
                <a:srgbClr val="873624"/>
              </a:buClr>
              <a:buNone/>
            </a:pPr>
            <a:endParaRPr lang="ar-SA" b="1" dirty="0">
              <a:latin typeface="Times New Roman" pitchFamily="18" charset="0"/>
              <a:cs typeface="Times New Roman" pitchFamily="18"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749792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dirty="0">
                <a:latin typeface="Calibri" pitchFamily="34" charset="0"/>
                <a:ea typeface="Calibri"/>
                <a:cs typeface="Calibri" pitchFamily="34" charset="0"/>
              </a:rPr>
              <a:t>For asphalt layer a1= 0.44</a:t>
            </a: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924944"/>
            <a:ext cx="5371703" cy="3748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73133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dirty="0">
                <a:latin typeface="Calibri" pitchFamily="34" charset="0"/>
                <a:ea typeface="Calibri"/>
                <a:cs typeface="Calibri" pitchFamily="34" charset="0"/>
              </a:rPr>
              <a:t>For base coarse layer a2= 0.14</a:t>
            </a: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6324" y="2204864"/>
            <a:ext cx="4133850" cy="446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009924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dirty="0">
                <a:latin typeface="Calibri" pitchFamily="34" charset="0"/>
                <a:ea typeface="Calibri"/>
                <a:cs typeface="Calibri" pitchFamily="34" charset="0"/>
              </a:rPr>
              <a:t>For </a:t>
            </a:r>
            <a:r>
              <a:rPr lang="en-US" dirty="0" smtClean="0">
                <a:latin typeface="Calibri" pitchFamily="34" charset="0"/>
                <a:ea typeface="Calibri"/>
                <a:cs typeface="Calibri" pitchFamily="34" charset="0"/>
              </a:rPr>
              <a:t>sub base </a:t>
            </a:r>
            <a:r>
              <a:rPr lang="en-US" dirty="0">
                <a:latin typeface="Calibri" pitchFamily="34" charset="0"/>
                <a:ea typeface="Calibri"/>
                <a:cs typeface="Calibri" pitchFamily="34" charset="0"/>
              </a:rPr>
              <a:t>layer a3= 0.12</a:t>
            </a: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6011" y="2276872"/>
            <a:ext cx="4113952" cy="447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396642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Ø"/>
            </a:pPr>
            <a:r>
              <a:rPr lang="en-US" b="1" dirty="0" smtClean="0">
                <a:solidFill>
                  <a:srgbClr val="00B050"/>
                </a:solidFill>
                <a:latin typeface="Times New Roman"/>
                <a:ea typeface="Calibri"/>
              </a:rPr>
              <a:t>Drainage</a:t>
            </a:r>
          </a:p>
          <a:p>
            <a:pPr marL="0" marR="0" indent="0" algn="l" rtl="0">
              <a:lnSpc>
                <a:spcPct val="115000"/>
              </a:lnSpc>
              <a:spcBef>
                <a:spcPts val="0"/>
              </a:spcBef>
              <a:spcAft>
                <a:spcPts val="1000"/>
              </a:spcAft>
              <a:buNone/>
            </a:pPr>
            <a:r>
              <a:rPr lang="en-US" dirty="0">
                <a:latin typeface="Calibri" pitchFamily="34" charset="0"/>
                <a:ea typeface="Calibri"/>
                <a:cs typeface="Calibri" pitchFamily="34" charset="0"/>
              </a:rPr>
              <a:t>The quality of drainage is fair, then water is removed within one week. The percent saturation condition = (5-25) </a:t>
            </a:r>
            <a:r>
              <a:rPr lang="en-US" dirty="0" smtClean="0">
                <a:latin typeface="Calibri" pitchFamily="34" charset="0"/>
                <a:ea typeface="Calibri"/>
                <a:cs typeface="Calibri" pitchFamily="34" charset="0"/>
              </a:rPr>
              <a:t>%         So mi = 0.9 from table.</a:t>
            </a:r>
            <a:endParaRPr lang="en-US" b="1" dirty="0" smtClean="0"/>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005063"/>
            <a:ext cx="7494448" cy="2504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140862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7895" y="2492896"/>
            <a:ext cx="8411204"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17613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99247" y="2248347"/>
            <a:ext cx="7977209" cy="3844949"/>
          </a:xfrm>
        </p:spPr>
        <p:txBody>
          <a:bodyPr/>
          <a:lstStyle/>
          <a:p>
            <a:pPr lvl="0" algn="l" rtl="0">
              <a:buClr>
                <a:srgbClr val="873624"/>
              </a:buClr>
              <a:buFont typeface="Wingdings" pitchFamily="2" charset="2"/>
              <a:buChar char="Ø"/>
            </a:pPr>
            <a:r>
              <a:rPr lang="en-US" b="1" dirty="0" smtClean="0">
                <a:solidFill>
                  <a:srgbClr val="00B050"/>
                </a:solidFill>
                <a:latin typeface="Times New Roman"/>
                <a:ea typeface="Calibri"/>
              </a:rPr>
              <a:t>Reliability</a:t>
            </a:r>
          </a:p>
          <a:p>
            <a:pPr marL="0" lvl="0" indent="0" algn="l" rtl="0">
              <a:buClr>
                <a:srgbClr val="873624"/>
              </a:buClr>
              <a:buNone/>
            </a:pPr>
            <a:r>
              <a:rPr lang="en-US" dirty="0" smtClean="0">
                <a:latin typeface="Calibri" pitchFamily="34" charset="0"/>
                <a:ea typeface="Calibri"/>
                <a:cs typeface="Calibri" pitchFamily="34" charset="0"/>
              </a:rPr>
              <a:t>Assumed </a:t>
            </a:r>
            <a:r>
              <a:rPr lang="en-US" dirty="0">
                <a:latin typeface="Calibri" pitchFamily="34" charset="0"/>
                <a:ea typeface="Calibri"/>
                <a:cs typeface="Calibri" pitchFamily="34" charset="0"/>
              </a:rPr>
              <a:t>R=85% </a:t>
            </a:r>
            <a:r>
              <a:rPr lang="en-US" dirty="0" smtClean="0">
                <a:latin typeface="Calibri" pitchFamily="34" charset="0"/>
                <a:ea typeface="Calibri"/>
                <a:cs typeface="Calibri" pitchFamily="34" charset="0"/>
              </a:rPr>
              <a:t>from table and </a:t>
            </a:r>
            <a:r>
              <a:rPr lang="en-US" dirty="0">
                <a:latin typeface="Calibri" pitchFamily="34" charset="0"/>
                <a:ea typeface="Calibri"/>
                <a:cs typeface="Calibri" pitchFamily="34" charset="0"/>
              </a:rPr>
              <a:t>standard deviation (S</a:t>
            </a:r>
            <a:r>
              <a:rPr lang="en-US" baseline="-25000" dirty="0">
                <a:latin typeface="Calibri" pitchFamily="34" charset="0"/>
                <a:ea typeface="Calibri"/>
                <a:cs typeface="Calibri" pitchFamily="34" charset="0"/>
              </a:rPr>
              <a:t>o</a:t>
            </a:r>
            <a:r>
              <a:rPr lang="en-US" dirty="0">
                <a:latin typeface="Calibri" pitchFamily="34" charset="0"/>
                <a:ea typeface="Calibri"/>
                <a:cs typeface="Calibri" pitchFamily="34" charset="0"/>
              </a:rPr>
              <a:t>) = 0.45. </a:t>
            </a:r>
            <a:endParaRPr lang="ar-SA" b="1"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294" y="3315816"/>
            <a:ext cx="8208913"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930803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755576" y="2060848"/>
            <a:ext cx="7745505" cy="3877815"/>
          </a:xfrm>
        </p:spPr>
        <p:txBody>
          <a:bodyPr/>
          <a:lstStyle/>
          <a:p>
            <a:pPr lvl="0" algn="l" rtl="0">
              <a:buClr>
                <a:srgbClr val="873624"/>
              </a:buClr>
              <a:buFont typeface="Wingdings" pitchFamily="2" charset="2"/>
              <a:buChar char="Ø"/>
            </a:pPr>
            <a:r>
              <a:rPr lang="en-US" b="1" dirty="0" smtClean="0">
                <a:solidFill>
                  <a:srgbClr val="00B050"/>
                </a:solidFill>
                <a:latin typeface="Times New Roman"/>
                <a:ea typeface="Calibri"/>
              </a:rPr>
              <a:t>Structural Design</a:t>
            </a:r>
            <a:endParaRPr lang="en-US" b="1" dirty="0">
              <a:solidFill>
                <a:srgbClr val="00B050"/>
              </a:solidFill>
              <a:latin typeface="Times New Roman"/>
              <a:ea typeface="Calibri"/>
            </a:endParaRPr>
          </a:p>
          <a:p>
            <a:pPr marL="0" lvl="0" indent="0" algn="l" rtl="0">
              <a:buClr>
                <a:srgbClr val="873624"/>
              </a:buClr>
              <a:buNone/>
            </a:pPr>
            <a:r>
              <a:rPr lang="en-US" dirty="0">
                <a:latin typeface="Calibri" pitchFamily="34" charset="0"/>
                <a:ea typeface="Calibri"/>
                <a:cs typeface="Calibri" pitchFamily="34" charset="0"/>
              </a:rPr>
              <a:t>𝑆𝑁 = 𝑎1𝐷1 + 𝑎</a:t>
            </a:r>
            <a:r>
              <a:rPr lang="en-US" dirty="0" smtClean="0">
                <a:latin typeface="Calibri" pitchFamily="34" charset="0"/>
                <a:ea typeface="Calibri"/>
                <a:cs typeface="Calibri" pitchFamily="34" charset="0"/>
              </a:rPr>
              <a:t>2𝐷</a:t>
            </a:r>
            <a:r>
              <a:rPr lang="en-US" dirty="0">
                <a:latin typeface="Calibri" pitchFamily="34" charset="0"/>
                <a:ea typeface="Calibri"/>
                <a:cs typeface="Calibri" pitchFamily="34" charset="0"/>
              </a:rPr>
              <a:t>2𝑚2 + 𝑎3𝐷3𝑚</a:t>
            </a:r>
            <a:r>
              <a:rPr lang="en-US" dirty="0" smtClean="0">
                <a:latin typeface="Calibri" pitchFamily="34" charset="0"/>
                <a:ea typeface="Calibri"/>
                <a:cs typeface="Calibri" pitchFamily="34" charset="0"/>
              </a:rPr>
              <a:t>3</a:t>
            </a:r>
          </a:p>
          <a:p>
            <a:pPr marL="0" lvl="0" indent="0" algn="l" rtl="0">
              <a:buClr>
                <a:srgbClr val="873624"/>
              </a:buClr>
              <a:buNone/>
            </a:pPr>
            <a:r>
              <a:rPr lang="en-US" dirty="0">
                <a:latin typeface="Calibri" pitchFamily="34" charset="0"/>
                <a:ea typeface="Calibri"/>
                <a:cs typeface="Calibri" pitchFamily="34" charset="0"/>
              </a:rPr>
              <a:t>The SN </a:t>
            </a:r>
            <a:r>
              <a:rPr lang="en-US" dirty="0" smtClean="0">
                <a:latin typeface="Calibri" pitchFamily="34" charset="0"/>
                <a:ea typeface="Calibri"/>
                <a:cs typeface="Calibri" pitchFamily="34" charset="0"/>
              </a:rPr>
              <a:t>could </a:t>
            </a:r>
            <a:r>
              <a:rPr lang="en-US" dirty="0">
                <a:latin typeface="Calibri" pitchFamily="34" charset="0"/>
                <a:ea typeface="Calibri"/>
                <a:cs typeface="Calibri" pitchFamily="34" charset="0"/>
              </a:rPr>
              <a:t>be found from the following </a:t>
            </a:r>
            <a:r>
              <a:rPr lang="en-US" dirty="0" smtClean="0">
                <a:latin typeface="Calibri" pitchFamily="34" charset="0"/>
                <a:ea typeface="Calibri"/>
                <a:cs typeface="Calibri" pitchFamily="34" charset="0"/>
              </a:rPr>
              <a:t>graph.</a:t>
            </a:r>
          </a:p>
          <a:p>
            <a:pPr marL="0" lvl="0" indent="0" algn="l" rtl="0">
              <a:buClr>
                <a:srgbClr val="873624"/>
              </a:buClr>
              <a:buNone/>
            </a:pPr>
            <a:endParaRPr lang="ar-SA" b="1"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3403403"/>
            <a:ext cx="7487020" cy="3382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75385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schemeClr val="tx1"/>
                </a:solidFill>
                <a:ea typeface="Calibri"/>
              </a:rPr>
              <a:t>METHODOLOGY</a:t>
            </a:r>
            <a:endParaRPr lang="ar-SA" sz="3200" dirty="0">
              <a:solidFill>
                <a:schemeClr val="tx1"/>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14054" y="2247900"/>
            <a:ext cx="4046178" cy="4534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742579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51520" y="2276872"/>
            <a:ext cx="7745505" cy="3877815"/>
          </a:xfrm>
        </p:spPr>
        <p:txBody>
          <a:bodyPr>
            <a:normAutofit lnSpcReduction="10000"/>
          </a:bodyPr>
          <a:lstStyle/>
          <a:p>
            <a:pPr marL="0" marR="0" algn="l" rtl="0">
              <a:lnSpc>
                <a:spcPct val="115000"/>
              </a:lnSpc>
              <a:spcBef>
                <a:spcPts val="0"/>
              </a:spcBef>
              <a:spcAft>
                <a:spcPts val="1000"/>
              </a:spcAft>
              <a:tabLst>
                <a:tab pos="878840" algn="l"/>
              </a:tabLst>
            </a:pPr>
            <a:r>
              <a:rPr lang="en-US" dirty="0">
                <a:solidFill>
                  <a:srgbClr val="0070C0"/>
                </a:solidFill>
                <a:latin typeface="Times New Roman"/>
                <a:ea typeface="Calibri"/>
                <a:cs typeface="Arial"/>
              </a:rPr>
              <a:t>Two cases of design</a:t>
            </a:r>
            <a:endParaRPr lang="en-US" sz="1800" dirty="0">
              <a:solidFill>
                <a:srgbClr val="0070C0"/>
              </a:solidFill>
              <a:latin typeface="Calibri"/>
              <a:ea typeface="Calibri"/>
              <a:cs typeface="Arial"/>
            </a:endParaRPr>
          </a:p>
          <a:p>
            <a:pPr marL="0" marR="0" lvl="0" indent="0" algn="l" rtl="0">
              <a:lnSpc>
                <a:spcPct val="115000"/>
              </a:lnSpc>
              <a:spcBef>
                <a:spcPts val="0"/>
              </a:spcBef>
              <a:spcAft>
                <a:spcPts val="1000"/>
              </a:spcAft>
              <a:buClr>
                <a:srgbClr val="00B050"/>
              </a:buClr>
              <a:buSzPts val="1400"/>
              <a:buNone/>
              <a:tabLst>
                <a:tab pos="878840" algn="l"/>
              </a:tabLst>
            </a:pPr>
            <a:r>
              <a:rPr lang="en-US" sz="2200" dirty="0" smtClean="0">
                <a:solidFill>
                  <a:srgbClr val="00B050"/>
                </a:solidFill>
                <a:latin typeface="Calibri" pitchFamily="34" charset="0"/>
                <a:ea typeface="Calibri"/>
                <a:cs typeface="Calibri" pitchFamily="34" charset="0"/>
              </a:rPr>
              <a:t>  1- without </a:t>
            </a:r>
            <a:r>
              <a:rPr lang="en-US" sz="2200" dirty="0">
                <a:solidFill>
                  <a:srgbClr val="00B050"/>
                </a:solidFill>
                <a:latin typeface="Calibri" pitchFamily="34" charset="0"/>
                <a:ea typeface="Calibri"/>
                <a:cs typeface="Calibri" pitchFamily="34" charset="0"/>
              </a:rPr>
              <a:t>Rock fill </a:t>
            </a:r>
            <a:r>
              <a:rPr lang="en-US" sz="2200" dirty="0" smtClean="0">
                <a:solidFill>
                  <a:srgbClr val="00B050"/>
                </a:solidFill>
                <a:latin typeface="Calibri" pitchFamily="34" charset="0"/>
                <a:ea typeface="Calibri"/>
                <a:cs typeface="Calibri" pitchFamily="34" charset="0"/>
              </a:rPr>
              <a:t>layer</a:t>
            </a:r>
          </a:p>
          <a:p>
            <a:pPr marL="0" marR="0" indent="0" algn="l" rtl="0">
              <a:lnSpc>
                <a:spcPct val="115000"/>
              </a:lnSpc>
              <a:spcBef>
                <a:spcPts val="0"/>
              </a:spcBef>
              <a:spcAft>
                <a:spcPts val="1000"/>
              </a:spcAft>
              <a:buNone/>
              <a:tabLst>
                <a:tab pos="878840" algn="l"/>
              </a:tabLst>
            </a:pPr>
            <a:r>
              <a:rPr lang="en-US" sz="2000" dirty="0" smtClean="0">
                <a:latin typeface="Times New Roman"/>
                <a:ea typeface="Calibri"/>
                <a:cs typeface="Arial"/>
              </a:rPr>
              <a:t>  </a:t>
            </a:r>
            <a:r>
              <a:rPr lang="en-US" sz="2000" dirty="0" smtClean="0">
                <a:latin typeface="Calibri" pitchFamily="34" charset="0"/>
                <a:ea typeface="Calibri"/>
                <a:cs typeface="Calibri" pitchFamily="34" charset="0"/>
              </a:rPr>
              <a:t>SN </a:t>
            </a:r>
            <a:r>
              <a:rPr lang="en-US" sz="2000" dirty="0">
                <a:latin typeface="Calibri" pitchFamily="34" charset="0"/>
                <a:ea typeface="Calibri"/>
                <a:cs typeface="Calibri" pitchFamily="34" charset="0"/>
              </a:rPr>
              <a:t>for </a:t>
            </a:r>
            <a:r>
              <a:rPr lang="en-US" sz="2000" dirty="0" smtClean="0">
                <a:latin typeface="Calibri" pitchFamily="34" charset="0"/>
                <a:ea typeface="Calibri"/>
                <a:cs typeface="Calibri" pitchFamily="34" charset="0"/>
              </a:rPr>
              <a:t>Base coars</a:t>
            </a:r>
            <a:r>
              <a:rPr lang="en-US" sz="2000" dirty="0" smtClean="0">
                <a:latin typeface="Calibri" pitchFamily="34" charset="0"/>
                <a:ea typeface="Calibri"/>
                <a:cs typeface="Calibri" pitchFamily="34" charset="0"/>
              </a:rPr>
              <a:t>e </a:t>
            </a:r>
            <a:r>
              <a:rPr lang="en-US" sz="2000" dirty="0" smtClean="0">
                <a:latin typeface="Calibri" pitchFamily="34" charset="0"/>
                <a:ea typeface="Calibri"/>
                <a:cs typeface="Calibri" pitchFamily="34" charset="0"/>
              </a:rPr>
              <a:t>SN1 </a:t>
            </a:r>
            <a:r>
              <a:rPr lang="en-US" sz="2000" dirty="0">
                <a:latin typeface="Calibri" pitchFamily="34" charset="0"/>
                <a:ea typeface="Calibri"/>
                <a:cs typeface="Calibri" pitchFamily="34" charset="0"/>
              </a:rPr>
              <a:t>= 2.0 </a:t>
            </a: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  SN </a:t>
            </a:r>
            <a:r>
              <a:rPr lang="en-US" sz="2000" dirty="0">
                <a:latin typeface="Calibri" pitchFamily="34" charset="0"/>
                <a:ea typeface="Calibri"/>
                <a:cs typeface="Calibri" pitchFamily="34" charset="0"/>
              </a:rPr>
              <a:t>for sub base SN2 = 2.5 </a:t>
            </a: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  SN </a:t>
            </a:r>
            <a:r>
              <a:rPr lang="en-US" sz="2000" dirty="0">
                <a:latin typeface="Calibri" pitchFamily="34" charset="0"/>
                <a:ea typeface="Calibri"/>
                <a:cs typeface="Calibri" pitchFamily="34" charset="0"/>
              </a:rPr>
              <a:t>for subgrade SN3 = 4.0</a:t>
            </a: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  SN1 </a:t>
            </a:r>
            <a:r>
              <a:rPr lang="en-US" sz="2000" dirty="0">
                <a:latin typeface="Calibri" pitchFamily="34" charset="0"/>
                <a:ea typeface="Calibri"/>
                <a:cs typeface="Calibri" pitchFamily="34" charset="0"/>
              </a:rPr>
              <a:t>= a1 </a:t>
            </a:r>
            <a:r>
              <a:rPr lang="en-US" sz="2000" dirty="0" smtClean="0">
                <a:latin typeface="Calibri" pitchFamily="34" charset="0"/>
                <a:ea typeface="Calibri"/>
                <a:cs typeface="Calibri" pitchFamily="34" charset="0"/>
              </a:rPr>
              <a:t>D1   =&gt;     D1</a:t>
            </a:r>
            <a:r>
              <a:rPr lang="en-US" sz="2000" dirty="0">
                <a:latin typeface="Calibri" pitchFamily="34" charset="0"/>
                <a:ea typeface="Calibri"/>
                <a:cs typeface="Calibri" pitchFamily="34" charset="0"/>
              </a:rPr>
              <a:t>= 4.55 in (11.5cm</a:t>
            </a:r>
            <a:r>
              <a:rPr lang="en-US" sz="2000" dirty="0" smtClean="0">
                <a:latin typeface="Calibri" pitchFamily="34" charset="0"/>
                <a:ea typeface="Calibri"/>
                <a:cs typeface="Calibri" pitchFamily="34" charset="0"/>
              </a:rPr>
              <a:t>).</a:t>
            </a: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  Take </a:t>
            </a:r>
            <a:r>
              <a:rPr lang="en-US" sz="2000" dirty="0">
                <a:latin typeface="Calibri" pitchFamily="34" charset="0"/>
                <a:ea typeface="Calibri"/>
                <a:cs typeface="Calibri" pitchFamily="34" charset="0"/>
              </a:rPr>
              <a:t>D1* = 3 in.</a:t>
            </a:r>
          </a:p>
          <a:p>
            <a:pPr marL="0" lvl="0" indent="0" algn="l" rtl="0">
              <a:lnSpc>
                <a:spcPct val="115000"/>
              </a:lnSpc>
              <a:spcBef>
                <a:spcPts val="0"/>
              </a:spcBef>
              <a:spcAft>
                <a:spcPts val="1000"/>
              </a:spcAft>
              <a:buClr>
                <a:srgbClr val="873624"/>
              </a:buClr>
              <a:buNone/>
              <a:tabLst>
                <a:tab pos="878840" algn="l"/>
              </a:tabLst>
            </a:pPr>
            <a:r>
              <a:rPr lang="en-US" sz="2000" dirty="0" smtClean="0">
                <a:solidFill>
                  <a:prstClr val="black">
                    <a:lumMod val="85000"/>
                    <a:lumOff val="15000"/>
                  </a:prstClr>
                </a:solidFill>
                <a:latin typeface="Calibri" pitchFamily="34" charset="0"/>
                <a:ea typeface="Calibri"/>
                <a:cs typeface="Calibri" pitchFamily="34" charset="0"/>
              </a:rPr>
              <a:t>  SN1</a:t>
            </a:r>
            <a:r>
              <a:rPr lang="en-US" sz="2000" dirty="0">
                <a:solidFill>
                  <a:prstClr val="black">
                    <a:lumMod val="85000"/>
                    <a:lumOff val="15000"/>
                  </a:prstClr>
                </a:solidFill>
                <a:latin typeface="Calibri" pitchFamily="34" charset="0"/>
                <a:ea typeface="Calibri"/>
                <a:cs typeface="Calibri" pitchFamily="34" charset="0"/>
              </a:rPr>
              <a:t>*= a1 D* = 0.44*3.0 = 1.32</a:t>
            </a:r>
          </a:p>
          <a:p>
            <a:pPr marL="0" marR="0" lvl="0" indent="0" algn="l" rtl="0">
              <a:lnSpc>
                <a:spcPct val="115000"/>
              </a:lnSpc>
              <a:spcBef>
                <a:spcPts val="0"/>
              </a:spcBef>
              <a:spcAft>
                <a:spcPts val="1000"/>
              </a:spcAft>
              <a:buClr>
                <a:srgbClr val="00B050"/>
              </a:buClr>
              <a:buSzPts val="1400"/>
              <a:buNone/>
              <a:tabLst>
                <a:tab pos="878840" algn="l"/>
              </a:tabLst>
            </a:pPr>
            <a:endParaRPr lang="en-US" sz="2200" dirty="0">
              <a:latin typeface="Calibri" pitchFamily="34" charset="0"/>
              <a:ea typeface="Calibri"/>
              <a:cs typeface="Calibri" pitchFamily="34" charset="0"/>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498180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p:txBody>
              <a:bodyPr/>
              <a:lstStyle/>
              <a:p>
                <a:pPr marL="0" indent="0" algn="l" rtl="0">
                  <a:buNone/>
                </a:pPr>
                <a:r>
                  <a:rPr lang="en-US" sz="2000" dirty="0" smtClean="0">
                    <a:latin typeface="Calibri" pitchFamily="34" charset="0"/>
                    <a:cs typeface="Calibri" pitchFamily="34" charset="0"/>
                  </a:rPr>
                  <a:t>D2* = (SN2−SN1</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/a2m2 = (2.5−1.32)/ (0.13∗0.9) = 10 in.</a:t>
                </a: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Take D2* = 8 in                                                                                              </a:t>
                </a:r>
                <a:r>
                  <a:rPr lang="en-US" sz="2000" dirty="0" smtClean="0">
                    <a:latin typeface="Times New Roman"/>
                    <a:ea typeface="Calibri"/>
                    <a:cs typeface="Arial"/>
                  </a:rPr>
                  <a:t>SN2*= SN1* +a</a:t>
                </a:r>
                <a:r>
                  <a:rPr lang="en-US" sz="2000" baseline="-25000" dirty="0" smtClean="0">
                    <a:latin typeface="Times New Roman"/>
                    <a:ea typeface="Calibri"/>
                    <a:cs typeface="Arial"/>
                  </a:rPr>
                  <a:t>2</a:t>
                </a:r>
                <a:r>
                  <a:rPr lang="en-US" sz="2000" dirty="0" smtClean="0">
                    <a:latin typeface="Times New Roman"/>
                    <a:ea typeface="Calibri"/>
                    <a:cs typeface="Arial"/>
                  </a:rPr>
                  <a:t>D2*m</a:t>
                </a:r>
                <a:r>
                  <a:rPr lang="en-US" sz="2000" baseline="-25000" dirty="0" smtClean="0">
                    <a:latin typeface="Times New Roman"/>
                    <a:ea typeface="Calibri"/>
                    <a:cs typeface="Arial"/>
                  </a:rPr>
                  <a:t>2</a:t>
                </a:r>
                <a:r>
                  <a:rPr lang="en-US" sz="2000" dirty="0" smtClean="0">
                    <a:latin typeface="Times New Roman"/>
                    <a:ea typeface="Calibri"/>
                    <a:cs typeface="Arial"/>
                  </a:rPr>
                  <a:t> = 1.32 + (0.13*8*0.9) = 2.26                              </a:t>
                </a:r>
                <a:r>
                  <a:rPr lang="en-US" sz="1800" dirty="0" smtClean="0">
                    <a:latin typeface="Times New Roman"/>
                    <a:ea typeface="Calibri"/>
                    <a:cs typeface="Arial"/>
                  </a:rPr>
                  <a:t>D3</a:t>
                </a:r>
                <a:r>
                  <a:rPr lang="en-US" sz="1800" dirty="0">
                    <a:latin typeface="Times New Roman"/>
                    <a:ea typeface="Calibri"/>
                    <a:cs typeface="Arial"/>
                  </a:rPr>
                  <a:t>*= (SN3−SN2</a:t>
                </a:r>
                <a:r>
                  <a:rPr lang="en-US" sz="1800" baseline="30000" dirty="0">
                    <a:effectLst/>
                    <a:latin typeface="Times New Roman"/>
                    <a:ea typeface="Calibri"/>
                    <a:cs typeface="Arial"/>
                  </a:rPr>
                  <a:t>*</a:t>
                </a:r>
                <a:r>
                  <a:rPr lang="en-US" sz="1800" dirty="0">
                    <a:effectLst/>
                    <a:latin typeface="Times New Roman"/>
                    <a:ea typeface="Calibri"/>
                    <a:cs typeface="Arial"/>
                  </a:rPr>
                  <a:t>)/ a</a:t>
                </a:r>
                <a:r>
                  <a:rPr lang="en-US" sz="1800" baseline="-25000" dirty="0">
                    <a:effectLst/>
                    <a:latin typeface="Times New Roman"/>
                    <a:ea typeface="Calibri"/>
                    <a:cs typeface="Arial"/>
                  </a:rPr>
                  <a:t>3</a:t>
                </a:r>
                <a:r>
                  <a:rPr lang="en-US" sz="1800" dirty="0">
                    <a:effectLst/>
                    <a:latin typeface="Times New Roman"/>
                    <a:ea typeface="Calibri"/>
                    <a:cs typeface="Arial"/>
                  </a:rPr>
                  <a:t>m</a:t>
                </a:r>
                <a:r>
                  <a:rPr lang="en-US" sz="1800" baseline="-25000" dirty="0">
                    <a:effectLst/>
                    <a:latin typeface="Times New Roman"/>
                    <a:ea typeface="Calibri"/>
                    <a:cs typeface="Arial"/>
                  </a:rPr>
                  <a:t>3</a:t>
                </a:r>
                <a:r>
                  <a:rPr lang="en-US" sz="1800" dirty="0">
                    <a:effectLst/>
                    <a:latin typeface="Times New Roman"/>
                    <a:ea typeface="Calibri"/>
                    <a:cs typeface="Arial"/>
                  </a:rPr>
                  <a:t> = </a:t>
                </a:r>
                <a14:m>
                  <m:oMath xmlns:m="http://schemas.openxmlformats.org/officeDocument/2006/math">
                    <m:f>
                      <m:fPr>
                        <m:ctrlPr>
                          <a:rPr lang="en-US" sz="1800" i="1">
                            <a:effectLst/>
                            <a:latin typeface="Cambria Math"/>
                            <a:ea typeface="Calibri"/>
                            <a:cs typeface="Times New Roman"/>
                          </a:rPr>
                        </m:ctrlPr>
                      </m:fPr>
                      <m:num>
                        <m:r>
                          <a:rPr lang="en-US" sz="1800" i="1">
                            <a:effectLst/>
                            <a:latin typeface="Cambria Math"/>
                            <a:ea typeface="Calibri"/>
                            <a:cs typeface="Times New Roman"/>
                          </a:rPr>
                          <m:t>4</m:t>
                        </m:r>
                        <m:r>
                          <a:rPr lang="en-US" sz="1800" i="1">
                            <a:effectLst/>
                            <a:latin typeface="Cambria Math"/>
                            <a:ea typeface="Calibri"/>
                            <a:cs typeface="Times New Roman"/>
                          </a:rPr>
                          <m:t>−</m:t>
                        </m:r>
                        <m:r>
                          <a:rPr lang="en-US" sz="1800" i="1">
                            <a:effectLst/>
                            <a:latin typeface="Cambria Math"/>
                            <a:ea typeface="Calibri"/>
                            <a:cs typeface="Times New Roman"/>
                          </a:rPr>
                          <m:t>2</m:t>
                        </m:r>
                        <m:r>
                          <a:rPr lang="en-US" sz="1800" i="1">
                            <a:effectLst/>
                            <a:latin typeface="Cambria Math"/>
                            <a:ea typeface="Calibri"/>
                            <a:cs typeface="Times New Roman"/>
                          </a:rPr>
                          <m:t>.</m:t>
                        </m:r>
                        <m:r>
                          <a:rPr lang="en-US" sz="1800" i="1">
                            <a:effectLst/>
                            <a:latin typeface="Cambria Math"/>
                            <a:ea typeface="Calibri"/>
                            <a:cs typeface="Times New Roman"/>
                          </a:rPr>
                          <m:t>26</m:t>
                        </m:r>
                      </m:num>
                      <m:den>
                        <m:r>
                          <a:rPr lang="en-US" sz="1800" i="1">
                            <a:effectLst/>
                            <a:latin typeface="Cambria Math"/>
                            <a:ea typeface="Calibri"/>
                            <a:cs typeface="Times New Roman"/>
                          </a:rPr>
                          <m:t>0</m:t>
                        </m:r>
                        <m:r>
                          <a:rPr lang="en-US" sz="1800" i="1">
                            <a:effectLst/>
                            <a:latin typeface="Cambria Math"/>
                            <a:ea typeface="Calibri"/>
                            <a:cs typeface="Times New Roman"/>
                          </a:rPr>
                          <m:t>.</m:t>
                        </m:r>
                        <m:r>
                          <a:rPr lang="en-US" sz="1800" i="1">
                            <a:effectLst/>
                            <a:latin typeface="Cambria Math"/>
                            <a:ea typeface="Calibri"/>
                            <a:cs typeface="Times New Roman"/>
                          </a:rPr>
                          <m:t>12</m:t>
                        </m:r>
                        <m:r>
                          <a:rPr lang="en-US" sz="1800" i="1">
                            <a:effectLst/>
                            <a:latin typeface="Cambria Math"/>
                            <a:ea typeface="Calibri"/>
                            <a:cs typeface="Times New Roman"/>
                          </a:rPr>
                          <m:t>∗</m:t>
                        </m:r>
                        <m:r>
                          <a:rPr lang="en-US" sz="1800" i="1">
                            <a:effectLst/>
                            <a:latin typeface="Cambria Math"/>
                            <a:ea typeface="Calibri"/>
                            <a:cs typeface="Times New Roman"/>
                          </a:rPr>
                          <m:t>0</m:t>
                        </m:r>
                        <m:r>
                          <a:rPr lang="en-US" sz="1800" i="1">
                            <a:effectLst/>
                            <a:latin typeface="Cambria Math"/>
                            <a:ea typeface="Calibri"/>
                            <a:cs typeface="Times New Roman"/>
                          </a:rPr>
                          <m:t>.</m:t>
                        </m:r>
                        <m:r>
                          <a:rPr lang="en-US" sz="1800" i="1">
                            <a:effectLst/>
                            <a:latin typeface="Cambria Math"/>
                            <a:ea typeface="Calibri"/>
                            <a:cs typeface="Times New Roman"/>
                          </a:rPr>
                          <m:t>9</m:t>
                        </m:r>
                      </m:den>
                    </m:f>
                    <m:r>
                      <a:rPr lang="en-US" sz="1800" i="1">
                        <a:effectLst/>
                        <a:latin typeface="Cambria Math"/>
                        <a:ea typeface="Calibri"/>
                        <a:cs typeface="Times New Roman"/>
                      </a:rPr>
                      <m:t>=</m:t>
                    </m:r>
                    <m:r>
                      <a:rPr lang="en-US" sz="1800" i="1">
                        <a:effectLst/>
                        <a:latin typeface="Cambria Math"/>
                        <a:ea typeface="Calibri"/>
                        <a:cs typeface="Times New Roman"/>
                      </a:rPr>
                      <m:t>16</m:t>
                    </m:r>
                    <m:r>
                      <a:rPr lang="en-US" sz="1800" i="1">
                        <a:effectLst/>
                        <a:latin typeface="Cambria Math"/>
                        <a:ea typeface="Calibri"/>
                        <a:cs typeface="Times New Roman"/>
                      </a:rPr>
                      <m:t>.</m:t>
                    </m:r>
                    <m:r>
                      <a:rPr lang="en-US" sz="1800" i="1">
                        <a:effectLst/>
                        <a:latin typeface="Cambria Math"/>
                        <a:ea typeface="Calibri"/>
                        <a:cs typeface="Times New Roman"/>
                      </a:rPr>
                      <m:t>29</m:t>
                    </m:r>
                    <m:r>
                      <a:rPr lang="en-US" sz="1800" i="1">
                        <a:effectLst/>
                        <a:latin typeface="Cambria Math"/>
                        <a:ea typeface="Calibri"/>
                        <a:cs typeface="Times New Roman"/>
                      </a:rPr>
                      <m:t>𝑖𝑛</m:t>
                    </m:r>
                    <m:r>
                      <a:rPr lang="en-US" sz="1800" b="0" i="0" smtClean="0">
                        <a:effectLst/>
                        <a:latin typeface="Cambria Math"/>
                        <a:ea typeface="Calibri"/>
                        <a:cs typeface="Times New Roman"/>
                      </a:rPr>
                      <m:t>       </m:t>
                    </m:r>
                  </m:oMath>
                </a14:m>
                <a:r>
                  <a:rPr lang="en-US" sz="1800" dirty="0" smtClean="0">
                    <a:effectLst/>
                    <a:latin typeface="Times New Roman"/>
                    <a:ea typeface="Times New Roman"/>
                    <a:cs typeface="Arial"/>
                  </a:rPr>
                  <a:t>                                              Take </a:t>
                </a:r>
                <a:r>
                  <a:rPr lang="en-US" sz="1800" dirty="0">
                    <a:effectLst/>
                    <a:latin typeface="Times New Roman"/>
                    <a:ea typeface="Times New Roman"/>
                    <a:cs typeface="Arial"/>
                  </a:rPr>
                  <a:t>D3* = 16in (40cm).</a:t>
                </a:r>
                <a:endParaRPr lang="en-US" sz="1600" dirty="0">
                  <a:effectLst/>
                  <a:latin typeface="Calibri"/>
                  <a:ea typeface="Calibri"/>
                  <a:cs typeface="Arial"/>
                </a:endParaRPr>
              </a:p>
              <a:p>
                <a:pPr marL="0" marR="0" indent="0" algn="l" rtl="0">
                  <a:lnSpc>
                    <a:spcPct val="115000"/>
                  </a:lnSpc>
                  <a:spcBef>
                    <a:spcPts val="0"/>
                  </a:spcBef>
                  <a:spcAft>
                    <a:spcPts val="1000"/>
                  </a:spcAft>
                  <a:buNone/>
                  <a:tabLst>
                    <a:tab pos="878840" algn="l"/>
                  </a:tabLst>
                </a:pPr>
                <a:endParaRPr lang="en-US" sz="1800" dirty="0" smtClean="0">
                  <a:latin typeface="Calibri"/>
                  <a:ea typeface="Calibri"/>
                  <a:cs typeface="Arial"/>
                </a:endParaRPr>
              </a:p>
              <a:p>
                <a:pPr marL="0" marR="0" indent="0" algn="l" rtl="0">
                  <a:lnSpc>
                    <a:spcPct val="115000"/>
                  </a:lnSpc>
                  <a:spcBef>
                    <a:spcPts val="0"/>
                  </a:spcBef>
                  <a:spcAft>
                    <a:spcPts val="1000"/>
                  </a:spcAft>
                  <a:buNone/>
                  <a:tabLst>
                    <a:tab pos="878840" algn="l"/>
                  </a:tabLst>
                </a:pPr>
                <a:endParaRPr lang="en-US" sz="2000" dirty="0">
                  <a:latin typeface="Calibri" pitchFamily="34" charset="0"/>
                  <a:ea typeface="Calibri"/>
                  <a:cs typeface="Calibri" pitchFamily="34" charset="0"/>
                </a:endParaRPr>
              </a:p>
              <a:p>
                <a:pPr marL="0" indent="0" algn="l" rtl="0">
                  <a:buNone/>
                </a:pPr>
                <a:endParaRPr lang="ar-SA" dirty="0"/>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blipFill rotWithShape="1">
                <a:blip r:embed="rId2"/>
                <a:stretch>
                  <a:fillRect l="-866" t="-1101"/>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447124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pPr marL="0" indent="0" algn="l" rtl="0">
              <a:buNone/>
            </a:pPr>
            <a:r>
              <a:rPr lang="en-US" sz="2200" dirty="0" smtClean="0">
                <a:solidFill>
                  <a:srgbClr val="00B050"/>
                </a:solidFill>
                <a:latin typeface="Calibri" pitchFamily="34" charset="0"/>
                <a:ea typeface="Calibri"/>
                <a:cs typeface="Calibri" pitchFamily="34" charset="0"/>
              </a:rPr>
              <a:t>2- with </a:t>
            </a:r>
            <a:r>
              <a:rPr lang="en-US" sz="2200" dirty="0">
                <a:solidFill>
                  <a:srgbClr val="00B050"/>
                </a:solidFill>
                <a:latin typeface="Calibri" pitchFamily="34" charset="0"/>
                <a:ea typeface="Calibri"/>
                <a:cs typeface="Calibri" pitchFamily="34" charset="0"/>
              </a:rPr>
              <a:t>Rock fill </a:t>
            </a:r>
            <a:r>
              <a:rPr lang="en-US" sz="2200" dirty="0" smtClean="0">
                <a:solidFill>
                  <a:srgbClr val="00B050"/>
                </a:solidFill>
                <a:latin typeface="Calibri" pitchFamily="34" charset="0"/>
                <a:ea typeface="Calibri"/>
                <a:cs typeface="Calibri" pitchFamily="34" charset="0"/>
              </a:rPr>
              <a:t>layer</a:t>
            </a:r>
          </a:p>
          <a:p>
            <a:pPr marL="0" marR="0" indent="0" algn="l" rtl="0">
              <a:lnSpc>
                <a:spcPct val="115000"/>
              </a:lnSpc>
              <a:spcBef>
                <a:spcPts val="0"/>
              </a:spcBef>
              <a:spcAft>
                <a:spcPts val="1000"/>
              </a:spcAft>
              <a:buNone/>
              <a:tabLst>
                <a:tab pos="878840" algn="l"/>
              </a:tabLst>
            </a:pPr>
            <a:r>
              <a:rPr lang="en-US" sz="2000" dirty="0">
                <a:latin typeface="Calibri" pitchFamily="34" charset="0"/>
                <a:ea typeface="Times New Roman"/>
                <a:cs typeface="Calibri" pitchFamily="34" charset="0"/>
              </a:rPr>
              <a:t>If subgrade improved by Rock fill layer, then</a:t>
            </a:r>
            <a:endParaRPr lang="en-US" sz="2000" dirty="0">
              <a:latin typeface="Calibri" pitchFamily="34" charset="0"/>
              <a:ea typeface="Calibri"/>
              <a:cs typeface="Calibri" pitchFamily="34" charset="0"/>
            </a:endParaRPr>
          </a:p>
          <a:p>
            <a:pPr marL="0" marR="0" indent="0" algn="l" rtl="0">
              <a:lnSpc>
                <a:spcPct val="115000"/>
              </a:lnSpc>
              <a:spcBef>
                <a:spcPts val="0"/>
              </a:spcBef>
              <a:spcAft>
                <a:spcPts val="1000"/>
              </a:spcAft>
              <a:buNone/>
              <a:tabLst>
                <a:tab pos="878840" algn="l"/>
              </a:tabLst>
            </a:pPr>
            <a:r>
              <a:rPr lang="en-US" sz="2000" dirty="0" smtClean="0">
                <a:latin typeface="Calibri" pitchFamily="34" charset="0"/>
                <a:ea typeface="Calibri"/>
                <a:cs typeface="Calibri" pitchFamily="34" charset="0"/>
              </a:rPr>
              <a:t>Mr </a:t>
            </a:r>
            <a:r>
              <a:rPr lang="en-US" sz="2000" dirty="0">
                <a:latin typeface="Calibri" pitchFamily="34" charset="0"/>
                <a:ea typeface="Calibri"/>
                <a:cs typeface="Calibri" pitchFamily="34" charset="0"/>
              </a:rPr>
              <a:t>= 15000</a:t>
            </a:r>
          </a:p>
          <a:p>
            <a:pPr marL="0" marR="0" indent="0" algn="l"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rPr>
              <a:t>SN for </a:t>
            </a:r>
            <a:r>
              <a:rPr lang="en-US" sz="2000" dirty="0" smtClean="0">
                <a:latin typeface="Calibri" pitchFamily="34" charset="0"/>
                <a:ea typeface="Calibri"/>
                <a:cs typeface="Calibri" pitchFamily="34" charset="0"/>
              </a:rPr>
              <a:t>base coarse SN1 </a:t>
            </a:r>
            <a:r>
              <a:rPr lang="en-US" sz="2000" dirty="0">
                <a:latin typeface="Calibri" pitchFamily="34" charset="0"/>
                <a:ea typeface="Calibri"/>
                <a:cs typeface="Calibri" pitchFamily="34" charset="0"/>
              </a:rPr>
              <a:t>= 2.0 </a:t>
            </a:r>
          </a:p>
          <a:p>
            <a:pPr marL="0" marR="0" indent="0" algn="l"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rPr>
              <a:t>SN for sub base SN2 = 2.5 </a:t>
            </a:r>
          </a:p>
          <a:p>
            <a:pPr marL="0" marR="0" indent="0" algn="l"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rPr>
              <a:t>SN for subgrade SN3 = 2.8</a:t>
            </a:r>
          </a:p>
          <a:p>
            <a:pPr marL="0" lvl="0" indent="0" algn="l" rtl="0">
              <a:lnSpc>
                <a:spcPct val="115000"/>
              </a:lnSpc>
              <a:spcBef>
                <a:spcPts val="0"/>
              </a:spcBef>
              <a:spcAft>
                <a:spcPts val="1000"/>
              </a:spcAft>
              <a:buClr>
                <a:srgbClr val="873624"/>
              </a:buClr>
              <a:buNone/>
              <a:tabLst>
                <a:tab pos="878840" algn="l"/>
              </a:tabLst>
            </a:pPr>
            <a:r>
              <a:rPr lang="en-US" sz="2000" dirty="0" smtClean="0">
                <a:solidFill>
                  <a:prstClr val="black">
                    <a:lumMod val="85000"/>
                    <a:lumOff val="15000"/>
                  </a:prstClr>
                </a:solidFill>
                <a:latin typeface="Calibri" pitchFamily="34" charset="0"/>
                <a:ea typeface="Calibri"/>
                <a:cs typeface="Calibri" pitchFamily="34" charset="0"/>
              </a:rPr>
              <a:t>SN1 </a:t>
            </a:r>
            <a:r>
              <a:rPr lang="en-US" sz="2000" dirty="0">
                <a:solidFill>
                  <a:prstClr val="black">
                    <a:lumMod val="85000"/>
                    <a:lumOff val="15000"/>
                  </a:prstClr>
                </a:solidFill>
                <a:latin typeface="Calibri" pitchFamily="34" charset="0"/>
                <a:ea typeface="Calibri"/>
                <a:cs typeface="Calibri" pitchFamily="34" charset="0"/>
              </a:rPr>
              <a:t>= a1 D1   =&gt;     D1= 4.55 in (11.5cm).</a:t>
            </a:r>
          </a:p>
          <a:p>
            <a:pPr marL="0" lvl="0" indent="0" algn="l" rtl="0">
              <a:lnSpc>
                <a:spcPct val="115000"/>
              </a:lnSpc>
              <a:spcBef>
                <a:spcPts val="0"/>
              </a:spcBef>
              <a:spcAft>
                <a:spcPts val="1000"/>
              </a:spcAft>
              <a:buClr>
                <a:srgbClr val="873624"/>
              </a:buClr>
              <a:buNone/>
              <a:tabLst>
                <a:tab pos="878840" algn="l"/>
              </a:tabLst>
            </a:pPr>
            <a:r>
              <a:rPr lang="en-US" sz="2000" dirty="0" smtClean="0">
                <a:solidFill>
                  <a:prstClr val="black">
                    <a:lumMod val="85000"/>
                    <a:lumOff val="15000"/>
                  </a:prstClr>
                </a:solidFill>
                <a:latin typeface="Calibri" pitchFamily="34" charset="0"/>
                <a:ea typeface="Calibri"/>
                <a:cs typeface="Calibri" pitchFamily="34" charset="0"/>
              </a:rPr>
              <a:t>Take </a:t>
            </a:r>
            <a:r>
              <a:rPr lang="en-US" sz="2000" dirty="0">
                <a:solidFill>
                  <a:prstClr val="black">
                    <a:lumMod val="85000"/>
                    <a:lumOff val="15000"/>
                  </a:prstClr>
                </a:solidFill>
                <a:latin typeface="Calibri" pitchFamily="34" charset="0"/>
                <a:ea typeface="Calibri"/>
                <a:cs typeface="Calibri" pitchFamily="34" charset="0"/>
              </a:rPr>
              <a:t>D1* = 3 in.</a:t>
            </a:r>
          </a:p>
          <a:p>
            <a:pPr marL="0" lvl="0" indent="0" algn="l" rtl="0">
              <a:lnSpc>
                <a:spcPct val="115000"/>
              </a:lnSpc>
              <a:spcBef>
                <a:spcPts val="0"/>
              </a:spcBef>
              <a:spcAft>
                <a:spcPts val="1000"/>
              </a:spcAft>
              <a:buClr>
                <a:srgbClr val="873624"/>
              </a:buClr>
              <a:buNone/>
              <a:tabLst>
                <a:tab pos="878840" algn="l"/>
              </a:tabLst>
            </a:pPr>
            <a:r>
              <a:rPr lang="en-US" sz="2000" dirty="0" smtClean="0">
                <a:solidFill>
                  <a:prstClr val="black">
                    <a:lumMod val="85000"/>
                    <a:lumOff val="15000"/>
                  </a:prstClr>
                </a:solidFill>
                <a:latin typeface="Calibri" pitchFamily="34" charset="0"/>
                <a:ea typeface="Calibri"/>
                <a:cs typeface="Calibri" pitchFamily="34" charset="0"/>
              </a:rPr>
              <a:t>SN1</a:t>
            </a:r>
            <a:r>
              <a:rPr lang="en-US" sz="2000" dirty="0">
                <a:solidFill>
                  <a:prstClr val="black">
                    <a:lumMod val="85000"/>
                    <a:lumOff val="15000"/>
                  </a:prstClr>
                </a:solidFill>
                <a:latin typeface="Calibri" pitchFamily="34" charset="0"/>
                <a:ea typeface="Calibri"/>
                <a:cs typeface="Calibri" pitchFamily="34" charset="0"/>
              </a:rPr>
              <a:t>*= a1 D* = 0.44*3.0 = 1.32</a:t>
            </a: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451220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عنصر نائب للمحتوى 1"/>
              <p:cNvSpPr>
                <a:spLocks noGrp="1"/>
              </p:cNvSpPr>
              <p:nvPr>
                <p:ph idx="1"/>
              </p:nvPr>
            </p:nvSpPr>
            <p:spPr>
              <a:xfrm>
                <a:off x="683568" y="2348880"/>
                <a:ext cx="7745505" cy="3877815"/>
              </a:xfrm>
            </p:spPr>
            <p:txBody>
              <a:bodyPr/>
              <a:lstStyle/>
              <a:p>
                <a:pPr marL="0" lvl="0" indent="0" algn="l" rtl="0">
                  <a:buClr>
                    <a:srgbClr val="873624"/>
                  </a:buClr>
                  <a:buNone/>
                </a:pPr>
                <a:r>
                  <a:rPr lang="en-US" sz="2000" dirty="0">
                    <a:solidFill>
                      <a:prstClr val="black">
                        <a:lumMod val="85000"/>
                        <a:lumOff val="15000"/>
                      </a:prstClr>
                    </a:solidFill>
                    <a:latin typeface="Calibri" pitchFamily="34" charset="0"/>
                    <a:cs typeface="Calibri" pitchFamily="34" charset="0"/>
                  </a:rPr>
                  <a:t>D2* = (SN2−SN1</a:t>
                </a:r>
                <a:r>
                  <a:rPr lang="en-US" sz="2000" baseline="30000" dirty="0">
                    <a:solidFill>
                      <a:prstClr val="black">
                        <a:lumMod val="85000"/>
                        <a:lumOff val="15000"/>
                      </a:prstClr>
                    </a:solidFill>
                    <a:latin typeface="Calibri" pitchFamily="34" charset="0"/>
                    <a:cs typeface="Calibri" pitchFamily="34" charset="0"/>
                  </a:rPr>
                  <a:t>*</a:t>
                </a:r>
                <a:r>
                  <a:rPr lang="en-US" sz="2000" dirty="0">
                    <a:solidFill>
                      <a:prstClr val="black">
                        <a:lumMod val="85000"/>
                        <a:lumOff val="15000"/>
                      </a:prstClr>
                    </a:solidFill>
                    <a:latin typeface="Calibri" pitchFamily="34" charset="0"/>
                    <a:cs typeface="Calibri" pitchFamily="34" charset="0"/>
                  </a:rPr>
                  <a:t>) /a2m2 = (2.5−1.32)/ (0.13∗0.9) = 10 in.</a:t>
                </a:r>
              </a:p>
              <a:p>
                <a:pPr marL="0" lvl="0" indent="0" algn="l" rtl="0">
                  <a:lnSpc>
                    <a:spcPct val="115000"/>
                  </a:lnSpc>
                  <a:spcBef>
                    <a:spcPts val="0"/>
                  </a:spcBef>
                  <a:spcAft>
                    <a:spcPts val="1000"/>
                  </a:spcAft>
                  <a:buClr>
                    <a:srgbClr val="873624"/>
                  </a:buClr>
                  <a:buNone/>
                  <a:tabLst>
                    <a:tab pos="878840" algn="l"/>
                  </a:tabLst>
                </a:pPr>
                <a:r>
                  <a:rPr lang="en-US" sz="2000" dirty="0">
                    <a:solidFill>
                      <a:prstClr val="black">
                        <a:lumMod val="85000"/>
                        <a:lumOff val="15000"/>
                      </a:prstClr>
                    </a:solidFill>
                    <a:latin typeface="Calibri" pitchFamily="34" charset="0"/>
                    <a:ea typeface="Calibri"/>
                    <a:cs typeface="Calibri" pitchFamily="34" charset="0"/>
                  </a:rPr>
                  <a:t>Take D2* = 8 in                                                                                              </a:t>
                </a:r>
                <a:r>
                  <a:rPr lang="en-US" sz="2000" dirty="0">
                    <a:solidFill>
                      <a:prstClr val="black">
                        <a:lumMod val="85000"/>
                        <a:lumOff val="15000"/>
                      </a:prstClr>
                    </a:solidFill>
                    <a:latin typeface="Times New Roman"/>
                    <a:ea typeface="Calibri"/>
                    <a:cs typeface="Arial"/>
                  </a:rPr>
                  <a:t>SN2*= SN1* +a</a:t>
                </a:r>
                <a:r>
                  <a:rPr lang="en-US" sz="2000" baseline="-25000" dirty="0">
                    <a:solidFill>
                      <a:prstClr val="black">
                        <a:lumMod val="85000"/>
                        <a:lumOff val="15000"/>
                      </a:prstClr>
                    </a:solidFill>
                    <a:latin typeface="Times New Roman"/>
                    <a:ea typeface="Calibri"/>
                    <a:cs typeface="Arial"/>
                  </a:rPr>
                  <a:t>2</a:t>
                </a:r>
                <a:r>
                  <a:rPr lang="en-US" sz="2000" dirty="0">
                    <a:solidFill>
                      <a:prstClr val="black">
                        <a:lumMod val="85000"/>
                        <a:lumOff val="15000"/>
                      </a:prstClr>
                    </a:solidFill>
                    <a:latin typeface="Times New Roman"/>
                    <a:ea typeface="Calibri"/>
                    <a:cs typeface="Arial"/>
                  </a:rPr>
                  <a:t>D2*m</a:t>
                </a:r>
                <a:r>
                  <a:rPr lang="en-US" sz="2000" baseline="-25000" dirty="0">
                    <a:solidFill>
                      <a:prstClr val="black">
                        <a:lumMod val="85000"/>
                        <a:lumOff val="15000"/>
                      </a:prstClr>
                    </a:solidFill>
                    <a:latin typeface="Times New Roman"/>
                    <a:ea typeface="Calibri"/>
                    <a:cs typeface="Arial"/>
                  </a:rPr>
                  <a:t>2</a:t>
                </a:r>
                <a:r>
                  <a:rPr lang="en-US" sz="2000" dirty="0">
                    <a:solidFill>
                      <a:prstClr val="black">
                        <a:lumMod val="85000"/>
                        <a:lumOff val="15000"/>
                      </a:prstClr>
                    </a:solidFill>
                    <a:latin typeface="Times New Roman"/>
                    <a:ea typeface="Calibri"/>
                    <a:cs typeface="Arial"/>
                  </a:rPr>
                  <a:t> = 1.32 + (0.13*8*0.9) = </a:t>
                </a:r>
                <a:r>
                  <a:rPr lang="en-US" sz="2000" dirty="0" smtClean="0">
                    <a:solidFill>
                      <a:prstClr val="black">
                        <a:lumMod val="85000"/>
                        <a:lumOff val="15000"/>
                      </a:prstClr>
                    </a:solidFill>
                    <a:latin typeface="Times New Roman"/>
                    <a:ea typeface="Calibri"/>
                    <a:cs typeface="Arial"/>
                  </a:rPr>
                  <a:t>2.26                             </a:t>
                </a:r>
                <a:r>
                  <a:rPr lang="en-US" sz="2000" dirty="0" smtClean="0">
                    <a:latin typeface="Calibri" pitchFamily="34" charset="0"/>
                    <a:ea typeface="Calibri"/>
                    <a:cs typeface="Calibri" pitchFamily="34" charset="0"/>
                  </a:rPr>
                  <a:t>D3</a:t>
                </a:r>
                <a:r>
                  <a:rPr lang="en-US" sz="2000" dirty="0">
                    <a:latin typeface="Calibri" pitchFamily="34" charset="0"/>
                    <a:ea typeface="Calibri"/>
                    <a:cs typeface="Calibri" pitchFamily="34" charset="0"/>
                  </a:rPr>
                  <a:t>*= (SN3−SN2</a:t>
                </a:r>
                <a:r>
                  <a:rPr lang="en-US" sz="2000" baseline="30000" dirty="0">
                    <a:effectLst/>
                    <a:latin typeface="Calibri" pitchFamily="34" charset="0"/>
                    <a:ea typeface="Calibri"/>
                    <a:cs typeface="Calibri" pitchFamily="34" charset="0"/>
                  </a:rPr>
                  <a:t>*</a:t>
                </a:r>
                <a:r>
                  <a:rPr lang="en-US" sz="2000" dirty="0">
                    <a:effectLst/>
                    <a:latin typeface="Calibri" pitchFamily="34" charset="0"/>
                    <a:ea typeface="Calibri"/>
                    <a:cs typeface="Calibri" pitchFamily="34" charset="0"/>
                  </a:rPr>
                  <a:t>)/ a</a:t>
                </a:r>
                <a:r>
                  <a:rPr lang="en-US" sz="2000" baseline="-25000" dirty="0">
                    <a:effectLst/>
                    <a:latin typeface="Calibri" pitchFamily="34" charset="0"/>
                    <a:ea typeface="Calibri"/>
                    <a:cs typeface="Calibri" pitchFamily="34" charset="0"/>
                  </a:rPr>
                  <a:t>3</a:t>
                </a:r>
                <a:r>
                  <a:rPr lang="en-US" sz="2000" dirty="0">
                    <a:effectLst/>
                    <a:latin typeface="Calibri" pitchFamily="34" charset="0"/>
                    <a:ea typeface="Calibri"/>
                    <a:cs typeface="Calibri" pitchFamily="34" charset="0"/>
                  </a:rPr>
                  <a:t>m</a:t>
                </a:r>
                <a:r>
                  <a:rPr lang="en-US" sz="2000" baseline="-25000" dirty="0">
                    <a:effectLst/>
                    <a:latin typeface="Calibri" pitchFamily="34" charset="0"/>
                    <a:ea typeface="Calibri"/>
                    <a:cs typeface="Calibri" pitchFamily="34" charset="0"/>
                  </a:rPr>
                  <a:t>3</a:t>
                </a:r>
                <a:r>
                  <a:rPr lang="en-US" sz="2000" dirty="0">
                    <a:effectLst/>
                    <a:latin typeface="Calibri" pitchFamily="34" charset="0"/>
                    <a:ea typeface="Calibri"/>
                    <a:cs typeface="Calibri" pitchFamily="34" charset="0"/>
                  </a:rPr>
                  <a:t> = </a:t>
                </a:r>
                <a14:m>
                  <m:oMath xmlns:m="http://schemas.openxmlformats.org/officeDocument/2006/math">
                    <m:f>
                      <m:fPr>
                        <m:ctrlPr>
                          <a:rPr lang="en-US" sz="2000" i="1">
                            <a:effectLst/>
                            <a:latin typeface="Cambria Math"/>
                            <a:ea typeface="Calibri"/>
                            <a:cs typeface="Times New Roman"/>
                          </a:rPr>
                        </m:ctrlPr>
                      </m:fPr>
                      <m:num>
                        <m:r>
                          <a:rPr lang="en-US" sz="2000" i="1">
                            <a:effectLst/>
                            <a:latin typeface="Cambria Math"/>
                            <a:ea typeface="Calibri"/>
                            <a:cs typeface="Times New Roman"/>
                          </a:rPr>
                          <m:t>2</m:t>
                        </m:r>
                        <m:r>
                          <a:rPr lang="en-US" sz="2000" i="1">
                            <a:effectLst/>
                            <a:latin typeface="Cambria Math"/>
                            <a:ea typeface="Calibri"/>
                            <a:cs typeface="Times New Roman"/>
                          </a:rPr>
                          <m:t>.</m:t>
                        </m:r>
                        <m:r>
                          <a:rPr lang="en-US" sz="2000" i="1">
                            <a:effectLst/>
                            <a:latin typeface="Cambria Math"/>
                            <a:ea typeface="Calibri"/>
                            <a:cs typeface="Times New Roman"/>
                          </a:rPr>
                          <m:t>8</m:t>
                        </m:r>
                        <m:r>
                          <a:rPr lang="en-US" sz="2000" i="1">
                            <a:effectLst/>
                            <a:latin typeface="Cambria Math"/>
                            <a:ea typeface="Calibri"/>
                            <a:cs typeface="Times New Roman"/>
                          </a:rPr>
                          <m:t>−</m:t>
                        </m:r>
                        <m:r>
                          <a:rPr lang="en-US" sz="2000" i="1">
                            <a:effectLst/>
                            <a:latin typeface="Cambria Math"/>
                            <a:ea typeface="Calibri"/>
                            <a:cs typeface="Times New Roman"/>
                          </a:rPr>
                          <m:t>2</m:t>
                        </m:r>
                        <m:r>
                          <a:rPr lang="en-US" sz="2000" i="1">
                            <a:effectLst/>
                            <a:latin typeface="Cambria Math"/>
                            <a:ea typeface="Calibri"/>
                            <a:cs typeface="Times New Roman"/>
                          </a:rPr>
                          <m:t>.</m:t>
                        </m:r>
                        <m:r>
                          <a:rPr lang="en-US" sz="2000" i="1">
                            <a:effectLst/>
                            <a:latin typeface="Cambria Math"/>
                            <a:ea typeface="Calibri"/>
                            <a:cs typeface="Times New Roman"/>
                          </a:rPr>
                          <m:t>26</m:t>
                        </m:r>
                      </m:num>
                      <m:den>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12</m:t>
                        </m:r>
                        <m:r>
                          <a:rPr lang="en-US" sz="2000" i="1">
                            <a:effectLst/>
                            <a:latin typeface="Cambria Math"/>
                            <a:ea typeface="Calibri"/>
                            <a:cs typeface="Times New Roman"/>
                          </a:rPr>
                          <m:t>∗</m:t>
                        </m:r>
                        <m:r>
                          <a:rPr lang="en-US" sz="2000" i="1">
                            <a:effectLst/>
                            <a:latin typeface="Cambria Math"/>
                            <a:ea typeface="Calibri"/>
                            <a:cs typeface="Times New Roman"/>
                          </a:rPr>
                          <m:t>0</m:t>
                        </m:r>
                        <m:r>
                          <a:rPr lang="en-US" sz="2000" i="1">
                            <a:effectLst/>
                            <a:latin typeface="Cambria Math"/>
                            <a:ea typeface="Calibri"/>
                            <a:cs typeface="Times New Roman"/>
                          </a:rPr>
                          <m:t>.</m:t>
                        </m:r>
                        <m:r>
                          <a:rPr lang="en-US" sz="2000" i="1">
                            <a:effectLst/>
                            <a:latin typeface="Cambria Math"/>
                            <a:ea typeface="Calibri"/>
                            <a:cs typeface="Times New Roman"/>
                          </a:rPr>
                          <m:t>9</m:t>
                        </m:r>
                      </m:den>
                    </m:f>
                    <m:r>
                      <a:rPr lang="en-US" sz="2000" i="1">
                        <a:effectLst/>
                        <a:latin typeface="Cambria Math"/>
                        <a:ea typeface="Calibri"/>
                        <a:cs typeface="Times New Roman"/>
                      </a:rPr>
                      <m:t>=</m:t>
                    </m:r>
                    <m:r>
                      <a:rPr lang="en-US" sz="2000" i="1">
                        <a:effectLst/>
                        <a:latin typeface="Cambria Math"/>
                        <a:ea typeface="Calibri"/>
                        <a:cs typeface="Times New Roman"/>
                      </a:rPr>
                      <m:t>5</m:t>
                    </m:r>
                    <m:r>
                      <a:rPr lang="en-US" sz="2000" i="1">
                        <a:effectLst/>
                        <a:latin typeface="Cambria Math"/>
                        <a:ea typeface="Calibri"/>
                        <a:cs typeface="Times New Roman"/>
                      </a:rPr>
                      <m:t>𝑖𝑛</m:t>
                    </m:r>
                  </m:oMath>
                </a14:m>
                <a:endParaRPr lang="en-US" sz="2000" dirty="0">
                  <a:effectLst/>
                  <a:latin typeface="Calibri" pitchFamily="34" charset="0"/>
                  <a:ea typeface="Calibri"/>
                  <a:cs typeface="Calibri" pitchFamily="34" charset="0"/>
                </a:endParaRPr>
              </a:p>
              <a:p>
                <a:pPr marL="0" indent="0" algn="l">
                  <a:buNone/>
                </a:pPr>
                <a:r>
                  <a:rPr lang="en-US" sz="2000" dirty="0">
                    <a:effectLst/>
                    <a:latin typeface="Calibri" pitchFamily="34" charset="0"/>
                    <a:ea typeface="Times New Roman"/>
                    <a:cs typeface="Calibri" pitchFamily="34" charset="0"/>
                  </a:rPr>
                  <a:t>Take D3* = 8in        =&gt;            </a:t>
                </a:r>
                <a:r>
                  <a:rPr lang="en-US" sz="2000" dirty="0">
                    <a:effectLst/>
                    <a:latin typeface="Calibri" pitchFamily="34" charset="0"/>
                    <a:ea typeface="Calibri"/>
                    <a:cs typeface="Calibri" pitchFamily="34" charset="0"/>
                  </a:rPr>
                  <a:t>SN3*= 2.26 +0.12*8*0.9 = 3.12 &gt; 2.8 its ok</a:t>
                </a:r>
                <a:endParaRPr lang="ar-SA" sz="2000" dirty="0">
                  <a:latin typeface="Calibri" pitchFamily="34" charset="0"/>
                  <a:cs typeface="Calibri" pitchFamily="34" charset="0"/>
                </a:endParaRPr>
              </a:p>
            </p:txBody>
          </p:sp>
        </mc:Choice>
        <mc:Fallback xmlns="">
          <p:sp>
            <p:nvSpPr>
              <p:cNvPr id="2" name="عنصر نائب للمحتوى 1"/>
              <p:cNvSpPr>
                <a:spLocks noGrp="1" noRot="1" noChangeAspect="1" noMove="1" noResize="1" noEditPoints="1" noAdjustHandles="1" noChangeArrowheads="1" noChangeShapeType="1" noTextEdit="1"/>
              </p:cNvSpPr>
              <p:nvPr>
                <p:ph idx="1"/>
              </p:nvPr>
            </p:nvSpPr>
            <p:spPr>
              <a:xfrm>
                <a:off x="683568" y="2348880"/>
                <a:ext cx="7745505" cy="3877815"/>
              </a:xfrm>
              <a:blipFill rotWithShape="1">
                <a:blip r:embed="rId2"/>
                <a:stretch>
                  <a:fillRect l="-1574" t="-1101"/>
                </a:stretch>
              </a:blipFill>
            </p:spPr>
            <p:txBody>
              <a:bodyPr/>
              <a:lstStyle/>
              <a:p>
                <a:r>
                  <a:rPr lang="ar-SA">
                    <a:noFill/>
                  </a:rPr>
                  <a:t> </a:t>
                </a:r>
              </a:p>
            </p:txBody>
          </p:sp>
        </mc:Fallback>
      </mc:AlternateContent>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62591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l" rtl="0">
              <a:buNone/>
            </a:pPr>
            <a:r>
              <a:rPr lang="en-US" dirty="0">
                <a:latin typeface="Calibri" pitchFamily="34" charset="0"/>
                <a:ea typeface="Times New Roman"/>
                <a:cs typeface="Calibri" pitchFamily="34" charset="0"/>
              </a:rPr>
              <a:t>Recommended Minimum Thicknesses of Highway Layers </a:t>
            </a:r>
            <a:endParaRPr lang="ar-SA"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3140968"/>
            <a:ext cx="872033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93152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indent="0" algn="l" rtl="0">
              <a:buNone/>
            </a:pPr>
            <a:r>
              <a:rPr lang="en-US" b="1" dirty="0" smtClean="0">
                <a:solidFill>
                  <a:srgbClr val="0070C0"/>
                </a:solidFill>
              </a:rPr>
              <a:t>Summary</a:t>
            </a:r>
          </a:p>
          <a:p>
            <a:pPr marL="0" indent="0" algn="l" rtl="0">
              <a:buNone/>
            </a:pPr>
            <a:r>
              <a:rPr lang="en-US" sz="2200" dirty="0">
                <a:solidFill>
                  <a:srgbClr val="00B050"/>
                </a:solidFill>
                <a:latin typeface="Calibri" pitchFamily="34" charset="0"/>
                <a:ea typeface="Calibri"/>
                <a:cs typeface="Calibri" pitchFamily="34" charset="0"/>
              </a:rPr>
              <a:t>1- without Rock fill layer</a:t>
            </a:r>
            <a:endParaRPr lang="ar-SA" b="1" dirty="0">
              <a:solidFill>
                <a:srgbClr val="0070C0"/>
              </a:solidFill>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054" y="3429000"/>
            <a:ext cx="8217063"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692571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prstClr val="black"/>
                </a:solidFill>
                <a:latin typeface="Times New Roman" pitchFamily="18" charset="0"/>
                <a:cs typeface="Times New Roman" pitchFamily="18" charset="0"/>
              </a:rPr>
              <a:t>PAVEMENT DESIGN</a:t>
            </a:r>
            <a:endParaRPr lang="ar-SA"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2996952"/>
            <a:ext cx="6837459"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1115616" y="2348879"/>
            <a:ext cx="2558649" cy="430887"/>
          </a:xfrm>
          <a:prstGeom prst="rect">
            <a:avLst/>
          </a:prstGeom>
        </p:spPr>
        <p:txBody>
          <a:bodyPr wrap="none">
            <a:spAutoFit/>
          </a:bodyPr>
          <a:lstStyle/>
          <a:p>
            <a:pPr lvl="0" algn="l" rtl="0">
              <a:spcBef>
                <a:spcPct val="20000"/>
              </a:spcBef>
              <a:buClr>
                <a:srgbClr val="873624"/>
              </a:buClr>
            </a:pPr>
            <a:r>
              <a:rPr lang="en-US" sz="2200" dirty="0">
                <a:solidFill>
                  <a:srgbClr val="00B050"/>
                </a:solidFill>
                <a:latin typeface="Calibri" pitchFamily="34" charset="0"/>
                <a:ea typeface="Calibri"/>
                <a:cs typeface="Calibri" pitchFamily="34" charset="0"/>
              </a:rPr>
              <a:t>2- with Rock fill layer</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5"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77184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lvl="0" algn="l" rtl="0">
              <a:buClr>
                <a:srgbClr val="873624"/>
              </a:buClr>
              <a:buFont typeface="Wingdings" pitchFamily="2" charset="2"/>
              <a:buChar char="q"/>
            </a:pPr>
            <a:r>
              <a:rPr lang="en-US" b="1" dirty="0">
                <a:solidFill>
                  <a:srgbClr val="C00000"/>
                </a:solidFill>
                <a:latin typeface="Times New Roman" pitchFamily="18" charset="0"/>
                <a:cs typeface="Times New Roman" pitchFamily="18" charset="0"/>
              </a:rPr>
              <a:t>Introduction</a:t>
            </a:r>
          </a:p>
          <a:p>
            <a:pPr marL="0" indent="0" algn="l" rtl="0">
              <a:buNone/>
            </a:pPr>
            <a:r>
              <a:rPr lang="en-US" sz="2000" dirty="0">
                <a:latin typeface="Calibri" pitchFamily="34" charset="0"/>
                <a:ea typeface="Calibri"/>
                <a:cs typeface="Calibri" pitchFamily="34" charset="0"/>
              </a:rPr>
              <a:t>Road traffic control devices are marking, signs, and signal devices used to inform, guide and control traffic, including pedestrians, motor vehicle </a:t>
            </a:r>
            <a:r>
              <a:rPr lang="en-US" sz="2000" dirty="0" smtClean="0">
                <a:latin typeface="Calibri" pitchFamily="34" charset="0"/>
                <a:ea typeface="Calibri"/>
                <a:cs typeface="Calibri" pitchFamily="34" charset="0"/>
              </a:rPr>
              <a:t>drivers</a:t>
            </a:r>
            <a:r>
              <a:rPr lang="en-US" sz="2000" dirty="0">
                <a:latin typeface="Calibri" pitchFamily="34" charset="0"/>
                <a:ea typeface="Calibri"/>
                <a:cs typeface="Calibri" pitchFamily="34" charset="0"/>
              </a:rPr>
              <a:t>, and bicyclists</a:t>
            </a:r>
            <a:r>
              <a:rPr lang="en-US" dirty="0">
                <a:latin typeface="Times New Roman"/>
                <a:ea typeface="Calibri"/>
              </a:rPr>
              <a:t>. </a:t>
            </a:r>
            <a:endParaRPr lang="en-US" dirty="0" smtClean="0">
              <a:latin typeface="Times New Roman"/>
              <a:ea typeface="Calibri"/>
            </a:endParaRPr>
          </a:p>
          <a:p>
            <a:pPr lvl="0" algn="l" rtl="0">
              <a:buClr>
                <a:srgbClr val="873624"/>
              </a:buClr>
              <a:buFont typeface="Wingdings" pitchFamily="2" charset="2"/>
              <a:buChar char="q"/>
            </a:pPr>
            <a:r>
              <a:rPr lang="en-US" b="1" dirty="0">
                <a:solidFill>
                  <a:srgbClr val="C00000"/>
                </a:solidFill>
                <a:latin typeface="Times New Roman"/>
                <a:ea typeface="Calibri"/>
              </a:rPr>
              <a:t>Traffic </a:t>
            </a:r>
            <a:r>
              <a:rPr lang="en-US" b="1" dirty="0" smtClean="0">
                <a:solidFill>
                  <a:srgbClr val="C00000"/>
                </a:solidFill>
                <a:latin typeface="Times New Roman"/>
                <a:ea typeface="Calibri"/>
              </a:rPr>
              <a:t>Signs</a:t>
            </a:r>
          </a:p>
          <a:p>
            <a:pPr marL="0" marR="0" indent="0" algn="just"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rPr>
              <a:t>Traffic signs fall into three categories: </a:t>
            </a:r>
          </a:p>
          <a:p>
            <a:pPr marL="0" marR="0" indent="0" algn="just"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sym typeface="Symbol"/>
              </a:rPr>
              <a:t></a:t>
            </a:r>
            <a:r>
              <a:rPr lang="en-US" sz="2000" dirty="0">
                <a:latin typeface="Calibri" pitchFamily="34" charset="0"/>
                <a:ea typeface="Calibri"/>
                <a:cs typeface="Calibri" pitchFamily="34" charset="0"/>
              </a:rPr>
              <a:t> Regulatory signs. </a:t>
            </a:r>
          </a:p>
          <a:p>
            <a:pPr marL="0" marR="0" indent="0" algn="just"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sym typeface="Symbol"/>
              </a:rPr>
              <a:t></a:t>
            </a:r>
            <a:r>
              <a:rPr lang="en-US" sz="2000" dirty="0">
                <a:latin typeface="Calibri" pitchFamily="34" charset="0"/>
                <a:ea typeface="Calibri"/>
                <a:cs typeface="Calibri" pitchFamily="34" charset="0"/>
              </a:rPr>
              <a:t> Warning signs. </a:t>
            </a:r>
          </a:p>
          <a:p>
            <a:pPr marL="0" marR="0" indent="0" algn="just" rtl="0">
              <a:lnSpc>
                <a:spcPct val="115000"/>
              </a:lnSpc>
              <a:spcBef>
                <a:spcPts val="0"/>
              </a:spcBef>
              <a:spcAft>
                <a:spcPts val="1000"/>
              </a:spcAft>
              <a:buNone/>
              <a:tabLst>
                <a:tab pos="878840" algn="l"/>
              </a:tabLst>
            </a:pPr>
            <a:r>
              <a:rPr lang="en-US" sz="2000" dirty="0">
                <a:latin typeface="Calibri" pitchFamily="34" charset="0"/>
                <a:ea typeface="Calibri"/>
                <a:cs typeface="Calibri" pitchFamily="34" charset="0"/>
                <a:sym typeface="Symbol"/>
              </a:rPr>
              <a:t></a:t>
            </a:r>
            <a:r>
              <a:rPr lang="en-US" sz="2000" dirty="0">
                <a:latin typeface="Calibri" pitchFamily="34" charset="0"/>
                <a:ea typeface="Calibri"/>
                <a:cs typeface="Calibri" pitchFamily="34" charset="0"/>
              </a:rPr>
              <a:t> Guidance signs.</a:t>
            </a:r>
          </a:p>
          <a:p>
            <a:pPr marL="0" lvl="0" indent="0" algn="l" rtl="0">
              <a:buClr>
                <a:srgbClr val="873624"/>
              </a:buClr>
              <a:buNone/>
            </a:pPr>
            <a:endParaRPr lang="ar-SA" dirty="0"/>
          </a:p>
        </p:txBody>
      </p:sp>
      <p:sp>
        <p:nvSpPr>
          <p:cNvPr id="3" name="عنوان 2"/>
          <p:cNvSpPr>
            <a:spLocks noGrp="1"/>
          </p:cNvSpPr>
          <p:nvPr>
            <p:ph type="title"/>
          </p:nvPr>
        </p:nvSpPr>
        <p:spPr/>
        <p:txBody>
          <a:bodyPr/>
          <a:lstStyle/>
          <a:p>
            <a:pPr>
              <a:lnSpc>
                <a:spcPct val="115000"/>
              </a:lnSpc>
              <a:spcBef>
                <a:spcPts val="0"/>
              </a:spcBef>
              <a:spcAft>
                <a:spcPts val="1000"/>
              </a:spcAft>
            </a:pPr>
            <a:r>
              <a:rPr lang="en-US" sz="3200" dirty="0" smtClean="0">
                <a:solidFill>
                  <a:schemeClr val="tx1"/>
                </a:solidFill>
                <a:latin typeface="Times New Roman" pitchFamily="18" charset="0"/>
                <a:ea typeface="Calibri"/>
                <a:cs typeface="Times New Roman" pitchFamily="18" charset="0"/>
              </a:rPr>
              <a:t/>
            </a:r>
            <a:br>
              <a:rPr lang="en-US" sz="3200" dirty="0" smtClean="0">
                <a:solidFill>
                  <a:schemeClr val="tx1"/>
                </a:solidFill>
                <a:latin typeface="Times New Roman" pitchFamily="18" charset="0"/>
                <a:ea typeface="Calibri"/>
                <a:cs typeface="Times New Roman" pitchFamily="18" charset="0"/>
              </a:rPr>
            </a:br>
            <a:r>
              <a:rPr lang="en-US" sz="3200" dirty="0" smtClean="0">
                <a:solidFill>
                  <a:schemeClr val="tx1"/>
                </a:solidFill>
                <a:latin typeface="Times New Roman" pitchFamily="18" charset="0"/>
                <a:ea typeface="Calibri"/>
                <a:cs typeface="Times New Roman" pitchFamily="18" charset="0"/>
              </a:rPr>
              <a:t>TRAFFIC </a:t>
            </a:r>
            <a:r>
              <a:rPr lang="en-US" sz="3200" dirty="0">
                <a:solidFill>
                  <a:schemeClr val="tx1"/>
                </a:solidFill>
                <a:latin typeface="Times New Roman" pitchFamily="18" charset="0"/>
                <a:ea typeface="Calibri"/>
                <a:cs typeface="Times New Roman" pitchFamily="18" charset="0"/>
              </a:rPr>
              <a:t>CONTROL DEVICES</a:t>
            </a:r>
            <a:br>
              <a:rPr lang="en-US" sz="3200" dirty="0">
                <a:solidFill>
                  <a:schemeClr val="tx1"/>
                </a:solidFill>
                <a:latin typeface="Times New Roman" pitchFamily="18" charset="0"/>
                <a:ea typeface="Calibri"/>
                <a:cs typeface="Times New Roman" pitchFamily="18" charset="0"/>
              </a:rPr>
            </a:br>
            <a:endParaRPr lang="ar-SA" sz="3200" dirty="0">
              <a:solidFill>
                <a:schemeClr val="tx1"/>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1340768"/>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519819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lvl="0" algn="l" rtl="0">
              <a:buClr>
                <a:srgbClr val="873624"/>
              </a:buClr>
              <a:buFont typeface="Wingdings" pitchFamily="2" charset="2"/>
              <a:buChar char="q"/>
            </a:pPr>
            <a:r>
              <a:rPr lang="en-US" b="1" dirty="0">
                <a:solidFill>
                  <a:srgbClr val="C00000"/>
                </a:solidFill>
                <a:latin typeface="Times New Roman" pitchFamily="18" charset="0"/>
                <a:cs typeface="Times New Roman" pitchFamily="18" charset="0"/>
              </a:rPr>
              <a:t>Road Surface </a:t>
            </a:r>
            <a:r>
              <a:rPr lang="en-US" b="1" dirty="0" smtClean="0">
                <a:solidFill>
                  <a:srgbClr val="C00000"/>
                </a:solidFill>
                <a:latin typeface="Times New Roman" pitchFamily="18" charset="0"/>
                <a:cs typeface="Times New Roman" pitchFamily="18" charset="0"/>
              </a:rPr>
              <a:t>Markings</a:t>
            </a:r>
          </a:p>
          <a:p>
            <a:pPr marL="0" lvl="0" indent="0" algn="l" rtl="0">
              <a:buClr>
                <a:srgbClr val="873624"/>
              </a:buClr>
              <a:buNone/>
            </a:pPr>
            <a:r>
              <a:rPr lang="en-US" dirty="0" smtClean="0">
                <a:latin typeface="Times New Roman"/>
                <a:ea typeface="Calibri"/>
                <a:cs typeface="Arial"/>
              </a:rPr>
              <a:t>They </a:t>
            </a:r>
            <a:r>
              <a:rPr lang="en-US" dirty="0">
                <a:latin typeface="Times New Roman"/>
                <a:ea typeface="Calibri"/>
                <a:cs typeface="Arial"/>
              </a:rPr>
              <a:t>fall into three board categories:</a:t>
            </a:r>
            <a:endParaRPr lang="en-US" sz="2000" dirty="0">
              <a:latin typeface="Calibri"/>
              <a:ea typeface="Calibri"/>
              <a:cs typeface="Arial"/>
            </a:endParaRPr>
          </a:p>
          <a:p>
            <a:pPr marL="0" marR="0" indent="0" algn="just" rtl="0">
              <a:lnSpc>
                <a:spcPct val="115000"/>
              </a:lnSpc>
              <a:spcBef>
                <a:spcPts val="0"/>
              </a:spcBef>
              <a:spcAft>
                <a:spcPts val="1000"/>
              </a:spcAft>
              <a:buNone/>
              <a:tabLst>
                <a:tab pos="878840" algn="l"/>
              </a:tabLst>
            </a:pPr>
            <a:r>
              <a:rPr lang="en-US" dirty="0">
                <a:latin typeface="Times New Roman"/>
                <a:ea typeface="Calibri"/>
                <a:cs typeface="Times New Roman"/>
                <a:sym typeface="Symbol"/>
              </a:rPr>
              <a:t></a:t>
            </a:r>
            <a:r>
              <a:rPr lang="en-US" dirty="0">
                <a:latin typeface="Times New Roman"/>
                <a:ea typeface="Calibri"/>
                <a:cs typeface="Arial"/>
              </a:rPr>
              <a:t> Longitudinal markings </a:t>
            </a:r>
            <a:endParaRPr lang="en-US" sz="2000" dirty="0">
              <a:latin typeface="Calibri"/>
              <a:ea typeface="Calibri"/>
              <a:cs typeface="Arial"/>
            </a:endParaRPr>
          </a:p>
          <a:p>
            <a:pPr marL="0" marR="0" indent="0" algn="just" rtl="0">
              <a:lnSpc>
                <a:spcPct val="115000"/>
              </a:lnSpc>
              <a:spcBef>
                <a:spcPts val="0"/>
              </a:spcBef>
              <a:spcAft>
                <a:spcPts val="1000"/>
              </a:spcAft>
              <a:buNone/>
              <a:tabLst>
                <a:tab pos="878840" algn="l"/>
              </a:tabLst>
            </a:pPr>
            <a:r>
              <a:rPr lang="en-US" dirty="0">
                <a:latin typeface="Times New Roman"/>
                <a:ea typeface="Calibri"/>
                <a:cs typeface="Times New Roman"/>
                <a:sym typeface="Symbol"/>
              </a:rPr>
              <a:t></a:t>
            </a:r>
            <a:r>
              <a:rPr lang="en-US" dirty="0">
                <a:latin typeface="Times New Roman"/>
                <a:ea typeface="Calibri"/>
                <a:cs typeface="Arial"/>
              </a:rPr>
              <a:t> Transverse markings</a:t>
            </a:r>
            <a:endParaRPr lang="en-US" sz="2000" dirty="0">
              <a:latin typeface="Calibri"/>
              <a:ea typeface="Calibri"/>
              <a:cs typeface="Arial"/>
            </a:endParaRPr>
          </a:p>
          <a:p>
            <a:pPr marL="0" marR="0" indent="0" algn="just" rtl="0">
              <a:lnSpc>
                <a:spcPct val="115000"/>
              </a:lnSpc>
              <a:spcBef>
                <a:spcPts val="0"/>
              </a:spcBef>
              <a:spcAft>
                <a:spcPts val="1000"/>
              </a:spcAft>
              <a:buNone/>
              <a:tabLst>
                <a:tab pos="878840" algn="l"/>
              </a:tabLst>
            </a:pPr>
            <a:r>
              <a:rPr lang="en-US" dirty="0">
                <a:latin typeface="Times New Roman"/>
                <a:ea typeface="Calibri"/>
                <a:cs typeface="Times New Roman"/>
                <a:sym typeface="Symbol"/>
              </a:rPr>
              <a:t></a:t>
            </a:r>
            <a:r>
              <a:rPr lang="en-US" dirty="0">
                <a:latin typeface="Times New Roman"/>
                <a:ea typeface="Calibri"/>
                <a:cs typeface="Arial"/>
              </a:rPr>
              <a:t> Word and symbol markings</a:t>
            </a:r>
            <a:endParaRPr lang="en-US" sz="20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a:solidFill>
                  <a:prstClr val="black"/>
                </a:solidFill>
                <a:latin typeface="Times New Roman" pitchFamily="18" charset="0"/>
                <a:ea typeface="Calibri"/>
                <a:cs typeface="Times New Roman" pitchFamily="18" charset="0"/>
              </a:rPr>
              <a:t>TRAFFIC CONTROL DEVICES</a:t>
            </a:r>
            <a:br>
              <a:rPr lang="en-US" sz="3200" dirty="0">
                <a:solidFill>
                  <a:prstClr val="black"/>
                </a:solidFill>
                <a:latin typeface="Times New Roman" pitchFamily="18" charset="0"/>
                <a:ea typeface="Calibri"/>
                <a:cs typeface="Times New Roman" pitchFamily="18" charset="0"/>
              </a:rPr>
            </a:b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8384" y="1340768"/>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84282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pPr marL="0" indent="0" algn="l" rtl="0">
              <a:buNone/>
            </a:pPr>
            <a:r>
              <a:rPr lang="en-US" sz="2000" dirty="0">
                <a:solidFill>
                  <a:schemeClr val="tx1"/>
                </a:solidFill>
                <a:latin typeface="Calibri" pitchFamily="34" charset="0"/>
                <a:ea typeface="Calibri"/>
                <a:cs typeface="Calibri" pitchFamily="34" charset="0"/>
              </a:rPr>
              <a:t>An example of some of the signs used</a:t>
            </a:r>
            <a:r>
              <a:rPr lang="en-US" sz="2000" baseline="30000" dirty="0">
                <a:solidFill>
                  <a:schemeClr val="tx1"/>
                </a:solidFill>
                <a:latin typeface="Calibri" pitchFamily="34" charset="0"/>
                <a:ea typeface="Calibri"/>
                <a:cs typeface="Calibri" pitchFamily="34" charset="0"/>
              </a:rPr>
              <a:t> </a:t>
            </a:r>
            <a:endParaRPr lang="ar-SA" sz="2000" dirty="0">
              <a:solidFill>
                <a:schemeClr val="tx1"/>
              </a:solidFill>
              <a:latin typeface="Calibri" pitchFamily="34" charset="0"/>
              <a:cs typeface="Calibri" pitchFamily="34" charset="0"/>
            </a:endParaRPr>
          </a:p>
        </p:txBody>
      </p:sp>
      <p:sp>
        <p:nvSpPr>
          <p:cNvPr id="3" name="عنوان 2"/>
          <p:cNvSpPr>
            <a:spLocks noGrp="1"/>
          </p:cNvSpPr>
          <p:nvPr>
            <p:ph type="title"/>
          </p:nvPr>
        </p:nvSpPr>
        <p:spPr/>
        <p:txBody>
          <a:bodyPr/>
          <a:lstStyle/>
          <a:p>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a:solidFill>
                  <a:prstClr val="black"/>
                </a:solidFill>
                <a:latin typeface="Times New Roman" pitchFamily="18" charset="0"/>
                <a:ea typeface="Calibri"/>
                <a:cs typeface="Times New Roman" pitchFamily="18" charset="0"/>
              </a:rPr>
              <a:t>TRAFFIC CONTROL DEVICES</a:t>
            </a:r>
            <a:br>
              <a:rPr lang="en-US" sz="3200" dirty="0">
                <a:solidFill>
                  <a:prstClr val="black"/>
                </a:solidFill>
                <a:latin typeface="Times New Roman" pitchFamily="18" charset="0"/>
                <a:ea typeface="Calibri"/>
                <a:cs typeface="Times New Roman" pitchFamily="18" charset="0"/>
              </a:rPr>
            </a:br>
            <a:endParaRPr lang="ar-SA"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702647"/>
            <a:ext cx="1914525" cy="157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4737" y="2744872"/>
            <a:ext cx="1774191" cy="153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0330" y="2744872"/>
            <a:ext cx="1838054" cy="153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صورة 6"/>
          <p:cNvPicPr/>
          <p:nvPr/>
        </p:nvPicPr>
        <p:blipFill>
          <a:blip r:embed="rId5">
            <a:extLst>
              <a:ext uri="{28A0092B-C50C-407E-A947-70E740481C1C}">
                <a14:useLocalDpi xmlns:a14="http://schemas.microsoft.com/office/drawing/2010/main" val="0"/>
              </a:ext>
            </a:extLst>
          </a:blip>
          <a:srcRect/>
          <a:stretch>
            <a:fillRect/>
          </a:stretch>
        </p:blipFill>
        <p:spPr bwMode="auto">
          <a:xfrm>
            <a:off x="755576" y="4752955"/>
            <a:ext cx="1969135" cy="1591310"/>
          </a:xfrm>
          <a:prstGeom prst="rect">
            <a:avLst/>
          </a:prstGeom>
          <a:noFill/>
        </p:spPr>
      </p:pic>
      <p:pic>
        <p:nvPicPr>
          <p:cNvPr id="8" name="صورة 7"/>
          <p:cNvPicPr/>
          <p:nvPr/>
        </p:nvPicPr>
        <p:blipFill>
          <a:blip r:embed="rId6">
            <a:extLst>
              <a:ext uri="{28A0092B-C50C-407E-A947-70E740481C1C}">
                <a14:useLocalDpi xmlns:a14="http://schemas.microsoft.com/office/drawing/2010/main" val="0"/>
              </a:ext>
            </a:extLst>
          </a:blip>
          <a:srcRect/>
          <a:stretch>
            <a:fillRect/>
          </a:stretch>
        </p:blipFill>
        <p:spPr bwMode="auto">
          <a:xfrm>
            <a:off x="3646714" y="4752955"/>
            <a:ext cx="1774190" cy="1609725"/>
          </a:xfrm>
          <a:prstGeom prst="rect">
            <a:avLst/>
          </a:prstGeom>
          <a:noFill/>
        </p:spPr>
      </p:pic>
      <p:pic>
        <p:nvPicPr>
          <p:cNvPr id="9" name="صورة 8"/>
          <p:cNvPicPr/>
          <p:nvPr/>
        </p:nvPicPr>
        <p:blipFill>
          <a:blip r:embed="rId7">
            <a:extLst>
              <a:ext uri="{28A0092B-C50C-407E-A947-70E740481C1C}">
                <a14:useLocalDpi xmlns:a14="http://schemas.microsoft.com/office/drawing/2010/main" val="0"/>
              </a:ext>
            </a:extLst>
          </a:blip>
          <a:srcRect/>
          <a:stretch>
            <a:fillRect/>
          </a:stretch>
        </p:blipFill>
        <p:spPr bwMode="auto">
          <a:xfrm>
            <a:off x="6262340" y="4752956"/>
            <a:ext cx="1766044" cy="1639128"/>
          </a:xfrm>
          <a:prstGeom prst="rect">
            <a:avLst/>
          </a:prstGeom>
          <a:noFill/>
        </p:spPr>
      </p:pic>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28384" y="1340768"/>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493559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3200" dirty="0">
                <a:solidFill>
                  <a:schemeClr val="tx1"/>
                </a:solidFill>
                <a:ea typeface="Calibri"/>
              </a:rPr>
              <a:t>DATA COLLECTION AND ANALYSIS</a:t>
            </a:r>
            <a:endParaRPr lang="ar-SA" sz="3200" dirty="0">
              <a:solidFill>
                <a:schemeClr val="tx1"/>
              </a:solidFill>
            </a:endParaRPr>
          </a:p>
        </p:txBody>
      </p:sp>
      <p:sp>
        <p:nvSpPr>
          <p:cNvPr id="5" name="عنصر نائب للمحتوى 4"/>
          <p:cNvSpPr>
            <a:spLocks noGrp="1"/>
          </p:cNvSpPr>
          <p:nvPr>
            <p:ph idx="1"/>
          </p:nvPr>
        </p:nvSpPr>
        <p:spPr/>
        <p:txBody>
          <a:bodyPr/>
          <a:lstStyle/>
          <a:p>
            <a:pPr marL="0" indent="0" algn="l" rtl="0">
              <a:buNone/>
            </a:pPr>
            <a:r>
              <a:rPr lang="en-US" dirty="0">
                <a:solidFill>
                  <a:schemeClr val="tx1"/>
                </a:solidFill>
                <a:latin typeface="Times New Roman"/>
                <a:ea typeface="Calibri"/>
              </a:rPr>
              <a:t>Edge and alligator </a:t>
            </a:r>
            <a:r>
              <a:rPr lang="en-US" dirty="0" smtClean="0">
                <a:solidFill>
                  <a:schemeClr val="tx1"/>
                </a:solidFill>
                <a:latin typeface="Times New Roman"/>
                <a:ea typeface="Calibri"/>
              </a:rPr>
              <a:t>Crack</a:t>
            </a:r>
          </a:p>
          <a:p>
            <a:pPr marL="0" indent="0" algn="l" rtl="0">
              <a:buNone/>
            </a:pPr>
            <a:endParaRPr lang="ar-SA" dirty="0">
              <a:solidFill>
                <a:schemeClr val="tx1"/>
              </a:solidFill>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420888"/>
            <a:ext cx="3146056" cy="4199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6416" y="973358"/>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92969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399802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611561" y="2248347"/>
            <a:ext cx="7992888" cy="4060973"/>
          </a:xfrm>
        </p:spPr>
        <p:txBody>
          <a:bodyPr/>
          <a:lstStyle/>
          <a:p>
            <a:pPr lvl="0" algn="l" rtl="0">
              <a:buClr>
                <a:srgbClr val="873624"/>
              </a:buClr>
              <a:buFont typeface="Wingdings" pitchFamily="2" charset="2"/>
              <a:buChar char="q"/>
            </a:pPr>
            <a:r>
              <a:rPr lang="en-US" b="1" dirty="0">
                <a:solidFill>
                  <a:srgbClr val="C00000"/>
                </a:solidFill>
                <a:latin typeface="Times New Roman" pitchFamily="18" charset="0"/>
                <a:cs typeface="Times New Roman" pitchFamily="18" charset="0"/>
              </a:rPr>
              <a:t>Introduction</a:t>
            </a:r>
          </a:p>
          <a:p>
            <a:pPr marL="0" indent="0" algn="l" rtl="0">
              <a:buNone/>
            </a:pPr>
            <a:r>
              <a:rPr lang="en-US" sz="2000" dirty="0">
                <a:latin typeface="Calibri" pitchFamily="34" charset="0"/>
                <a:ea typeface="Calibri"/>
                <a:cs typeface="Calibri" pitchFamily="34" charset="0"/>
              </a:rPr>
              <a:t>An intersections is an area, shared by two or more roads, whose main functions is to </a:t>
            </a:r>
            <a:r>
              <a:rPr lang="en-US" sz="2000" dirty="0" smtClean="0">
                <a:latin typeface="Calibri" pitchFamily="34" charset="0"/>
                <a:ea typeface="Calibri"/>
                <a:cs typeface="Calibri" pitchFamily="34" charset="0"/>
              </a:rPr>
              <a:t>provide </a:t>
            </a:r>
            <a:r>
              <a:rPr lang="en-US" sz="2000" dirty="0">
                <a:latin typeface="Calibri" pitchFamily="34" charset="0"/>
                <a:ea typeface="Calibri"/>
                <a:cs typeface="Calibri" pitchFamily="34" charset="0"/>
              </a:rPr>
              <a:t>for change of route </a:t>
            </a:r>
            <a:r>
              <a:rPr lang="en-US" sz="2000" dirty="0" smtClean="0">
                <a:latin typeface="Calibri" pitchFamily="34" charset="0"/>
                <a:ea typeface="Calibri"/>
                <a:cs typeface="Calibri" pitchFamily="34" charset="0"/>
              </a:rPr>
              <a:t>directions.</a:t>
            </a:r>
            <a:r>
              <a:rPr lang="en-US" sz="2000" dirty="0">
                <a:latin typeface="Times New Roman"/>
                <a:ea typeface="Calibri"/>
              </a:rPr>
              <a:t> </a:t>
            </a:r>
            <a:r>
              <a:rPr lang="en-US" sz="2000" dirty="0">
                <a:latin typeface="Calibri" pitchFamily="34" charset="0"/>
                <a:ea typeface="Calibri"/>
                <a:cs typeface="Calibri" pitchFamily="34" charset="0"/>
              </a:rPr>
              <a:t>An intersections is one of the main sources of traffic conflicts. Intersection is also critical segments of highway in that they can affect the operational characteristic and safety of the highway</a:t>
            </a:r>
            <a:r>
              <a:rPr lang="en-US" sz="2000" dirty="0" smtClean="0">
                <a:latin typeface="Calibri" pitchFamily="34" charset="0"/>
                <a:ea typeface="Calibri"/>
                <a:cs typeface="Calibri" pitchFamily="34" charset="0"/>
              </a:rPr>
              <a:t>.</a:t>
            </a:r>
          </a:p>
          <a:p>
            <a:pPr lvl="0" algn="l" rtl="0">
              <a:buClr>
                <a:srgbClr val="873624"/>
              </a:buClr>
              <a:buFont typeface="Wingdings" pitchFamily="2" charset="2"/>
              <a:buChar char="q"/>
            </a:pPr>
            <a:r>
              <a:rPr lang="en-US" b="1" dirty="0">
                <a:solidFill>
                  <a:srgbClr val="C00000"/>
                </a:solidFill>
                <a:latin typeface="Times New Roman"/>
                <a:ea typeface="Calibri"/>
              </a:rPr>
              <a:t>Types of Intersections </a:t>
            </a:r>
            <a:endParaRPr lang="en-US" b="1" dirty="0" smtClean="0">
              <a:solidFill>
                <a:srgbClr val="C00000"/>
              </a:solidFill>
              <a:latin typeface="Times New Roman"/>
              <a:ea typeface="Calibri"/>
            </a:endParaRPr>
          </a:p>
          <a:p>
            <a:pPr algn="l" rtl="0">
              <a:buFont typeface="Wingdings" pitchFamily="2" charset="2"/>
              <a:buChar char="§"/>
            </a:pPr>
            <a:r>
              <a:rPr lang="en-US" dirty="0">
                <a:latin typeface="Times New Roman"/>
              </a:rPr>
              <a:t>Intersections at grade</a:t>
            </a:r>
            <a:endParaRPr lang="en-US" dirty="0"/>
          </a:p>
          <a:p>
            <a:pPr algn="l" rtl="0">
              <a:buFont typeface="Wingdings" pitchFamily="2" charset="2"/>
              <a:buChar char="§"/>
            </a:pPr>
            <a:r>
              <a:rPr lang="en-US" dirty="0">
                <a:latin typeface="Times New Roman"/>
              </a:rPr>
              <a:t>Grade separations without ramps</a:t>
            </a:r>
            <a:endParaRPr lang="en-US" dirty="0"/>
          </a:p>
          <a:p>
            <a:pPr algn="l" rtl="0">
              <a:buFont typeface="Wingdings" pitchFamily="2" charset="2"/>
              <a:buChar char="§"/>
            </a:pPr>
            <a:r>
              <a:rPr lang="en-US" dirty="0">
                <a:latin typeface="Times New Roman"/>
                <a:ea typeface="Calibri"/>
              </a:rPr>
              <a:t>interchanges</a:t>
            </a:r>
            <a:endParaRPr lang="en-US" b="1" dirty="0" smtClean="0">
              <a:solidFill>
                <a:srgbClr val="C00000"/>
              </a:solidFill>
              <a:latin typeface="Times New Roman"/>
              <a:ea typeface="Calibri"/>
            </a:endParaRPr>
          </a:p>
        </p:txBody>
      </p:sp>
      <p:sp>
        <p:nvSpPr>
          <p:cNvPr id="3" name="عنوان 2"/>
          <p:cNvSpPr>
            <a:spLocks noGrp="1"/>
          </p:cNvSpPr>
          <p:nvPr>
            <p:ph type="title"/>
          </p:nvPr>
        </p:nvSpPr>
        <p:spPr>
          <a:xfrm>
            <a:off x="683568" y="548680"/>
            <a:ext cx="7756263" cy="1054250"/>
          </a:xfrm>
        </p:spPr>
        <p:txBody>
          <a:bodyPr/>
          <a:lstStyle/>
          <a:p>
            <a:pPr>
              <a:lnSpc>
                <a:spcPct val="115000"/>
              </a:lnSpc>
              <a:spcBef>
                <a:spcPts val="0"/>
              </a:spcBef>
              <a:spcAft>
                <a:spcPts val="1000"/>
              </a:spcAft>
            </a:pPr>
            <a:r>
              <a:rPr lang="en-US" sz="4000" dirty="0">
                <a:latin typeface="Calibri"/>
                <a:ea typeface="Calibri"/>
                <a:cs typeface="Arial"/>
              </a:rPr>
              <a:t/>
            </a:r>
            <a:br>
              <a:rPr lang="en-US" sz="4000" dirty="0">
                <a:latin typeface="Calibri"/>
                <a:ea typeface="Calibri"/>
                <a:cs typeface="Arial"/>
              </a:rPr>
            </a:b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smtClean="0">
                <a:solidFill>
                  <a:prstClr val="black"/>
                </a:solidFill>
                <a:latin typeface="Times New Roman" pitchFamily="18" charset="0"/>
                <a:ea typeface="Calibri"/>
                <a:cs typeface="Times New Roman" pitchFamily="18" charset="0"/>
              </a:rPr>
              <a:t>INTERSECTION DESGIN</a:t>
            </a: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2829" y="616530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944402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0" marR="0" indent="0" algn="just" rtl="0">
              <a:lnSpc>
                <a:spcPct val="115000"/>
              </a:lnSpc>
              <a:spcBef>
                <a:spcPts val="0"/>
              </a:spcBef>
              <a:spcAft>
                <a:spcPts val="1000"/>
              </a:spcAft>
              <a:buNone/>
            </a:pPr>
            <a:r>
              <a:rPr lang="en-US" sz="2200" dirty="0">
                <a:latin typeface="Times New Roman"/>
                <a:ea typeface="Calibri"/>
                <a:cs typeface="Arial"/>
              </a:rPr>
              <a:t>At-grade intersections are three types:</a:t>
            </a:r>
            <a:endParaRPr lang="en-US" sz="2200" dirty="0">
              <a:latin typeface="Calibri"/>
              <a:ea typeface="Calibri"/>
              <a:cs typeface="Arial"/>
            </a:endParaRPr>
          </a:p>
          <a:p>
            <a:pPr marL="457200" lvl="0" indent="-457200" algn="just" rtl="0">
              <a:buFont typeface="+mj-lt"/>
              <a:buAutoNum type="arabicPeriod"/>
            </a:pPr>
            <a:r>
              <a:rPr lang="en-US" sz="2200" dirty="0">
                <a:latin typeface="Times New Roman"/>
              </a:rPr>
              <a:t>Three - leg intersections.</a:t>
            </a:r>
            <a:endParaRPr lang="en-US" sz="2200" dirty="0"/>
          </a:p>
          <a:p>
            <a:pPr marL="457200" lvl="0" indent="-457200" algn="just" rtl="0">
              <a:buFont typeface="+mj-lt"/>
              <a:buAutoNum type="arabicPeriod"/>
            </a:pPr>
            <a:r>
              <a:rPr lang="en-US" sz="2200" dirty="0">
                <a:latin typeface="Times New Roman"/>
              </a:rPr>
              <a:t>Four- leg intersections.</a:t>
            </a:r>
            <a:endParaRPr lang="en-US" sz="2200" dirty="0"/>
          </a:p>
          <a:p>
            <a:pPr marL="457200" indent="-457200" algn="l" rtl="0">
              <a:buFont typeface="+mj-lt"/>
              <a:buAutoNum type="arabicPeriod"/>
            </a:pPr>
            <a:r>
              <a:rPr lang="en-US" sz="2200" dirty="0">
                <a:latin typeface="Times New Roman"/>
                <a:ea typeface="Calibri"/>
              </a:rPr>
              <a:t>Multi- leg </a:t>
            </a:r>
            <a:r>
              <a:rPr lang="en-US" sz="2200" dirty="0" smtClean="0">
                <a:latin typeface="Times New Roman"/>
                <a:ea typeface="Calibri"/>
              </a:rPr>
              <a:t>intersections</a:t>
            </a:r>
            <a:r>
              <a:rPr lang="en-US" dirty="0" smtClean="0">
                <a:latin typeface="Times New Roman"/>
                <a:ea typeface="Calibri"/>
              </a:rPr>
              <a:t>.</a:t>
            </a:r>
          </a:p>
          <a:p>
            <a:pPr lvl="0" algn="l" rtl="0">
              <a:buClr>
                <a:srgbClr val="873624"/>
              </a:buClr>
              <a:buFont typeface="Wingdings" pitchFamily="2" charset="2"/>
              <a:buChar char="q"/>
            </a:pPr>
            <a:r>
              <a:rPr lang="en-US" b="1" dirty="0">
                <a:solidFill>
                  <a:srgbClr val="C00000"/>
                </a:solidFill>
                <a:latin typeface="Times New Roman"/>
                <a:ea typeface="Calibri"/>
              </a:rPr>
              <a:t>Geometric Design </a:t>
            </a:r>
            <a:endParaRPr lang="en-US" b="1" dirty="0" smtClean="0">
              <a:solidFill>
                <a:srgbClr val="C00000"/>
              </a:solidFill>
              <a:latin typeface="Times New Roman"/>
              <a:ea typeface="Calibri"/>
            </a:endParaRPr>
          </a:p>
          <a:p>
            <a:pPr marL="0" marR="0" indent="0" algn="just" rtl="0">
              <a:lnSpc>
                <a:spcPct val="115000"/>
              </a:lnSpc>
              <a:spcBef>
                <a:spcPts val="0"/>
              </a:spcBef>
              <a:spcAft>
                <a:spcPts val="1000"/>
              </a:spcAft>
              <a:buNone/>
            </a:pPr>
            <a:r>
              <a:rPr lang="en-US" sz="2200" dirty="0" smtClean="0">
                <a:latin typeface="Calibri" pitchFamily="34" charset="0"/>
                <a:ea typeface="Calibri"/>
                <a:cs typeface="Calibri" pitchFamily="34" charset="0"/>
              </a:rPr>
              <a:t>The </a:t>
            </a:r>
            <a:r>
              <a:rPr lang="en-US" sz="2200" dirty="0">
                <a:latin typeface="Calibri" pitchFamily="34" charset="0"/>
                <a:ea typeface="Calibri"/>
                <a:cs typeface="Calibri" pitchFamily="34" charset="0"/>
              </a:rPr>
              <a:t>design vehicle is the WB-20 it has been taken into consideration so the intersection is designed according to this design vehicle with minimum turning radius of 13.7 m.</a:t>
            </a:r>
          </a:p>
          <a:p>
            <a:pPr marL="0" lvl="0" indent="0" algn="l" rtl="0">
              <a:buClr>
                <a:srgbClr val="873624"/>
              </a:buClr>
              <a:buNone/>
            </a:pPr>
            <a:endParaRPr lang="ar-SA" dirty="0"/>
          </a:p>
        </p:txBody>
      </p:sp>
      <p:sp>
        <p:nvSpPr>
          <p:cNvPr id="3" name="عنوان 2"/>
          <p:cNvSpPr>
            <a:spLocks noGrp="1"/>
          </p:cNvSpPr>
          <p:nvPr>
            <p:ph type="title"/>
          </p:nvPr>
        </p:nvSpPr>
        <p:spPr/>
        <p:txBody>
          <a:bodyPr/>
          <a:lstStyle/>
          <a:p>
            <a:r>
              <a:rPr lang="en-US" sz="4000" dirty="0">
                <a:solidFill>
                  <a:srgbClr val="895D1D"/>
                </a:solidFill>
                <a:latin typeface="Calibri"/>
                <a:ea typeface="Calibri"/>
                <a:cs typeface="Arial"/>
              </a:rPr>
              <a:t/>
            </a:r>
            <a:br>
              <a:rPr lang="en-US" sz="4000" dirty="0">
                <a:solidFill>
                  <a:srgbClr val="895D1D"/>
                </a:solidFill>
                <a:latin typeface="Calibri"/>
                <a:ea typeface="Calibri"/>
                <a:cs typeface="Arial"/>
              </a:rPr>
            </a:b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a:solidFill>
                  <a:prstClr val="black"/>
                </a:solidFill>
                <a:latin typeface="Times New Roman" pitchFamily="18" charset="0"/>
                <a:ea typeface="Calibri"/>
                <a:cs typeface="Times New Roman" pitchFamily="18" charset="0"/>
              </a:rPr>
              <a:t>INTERSECTION DESGIN</a:t>
            </a:r>
            <a:br>
              <a:rPr lang="en-US" sz="3200" dirty="0">
                <a:solidFill>
                  <a:prstClr val="black"/>
                </a:solidFill>
                <a:latin typeface="Times New Roman" pitchFamily="18" charset="0"/>
                <a:ea typeface="Calibri"/>
                <a:cs typeface="Times New Roman" pitchFamily="18" charset="0"/>
              </a:rPr>
            </a:br>
            <a:endParaRPr lang="ar-S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62829" y="616530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88633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4000" dirty="0">
                <a:solidFill>
                  <a:srgbClr val="895D1D"/>
                </a:solidFill>
                <a:latin typeface="Calibri"/>
                <a:ea typeface="Calibri"/>
                <a:cs typeface="Arial"/>
              </a:rPr>
              <a:t/>
            </a:r>
            <a:br>
              <a:rPr lang="en-US" sz="4000" dirty="0">
                <a:solidFill>
                  <a:srgbClr val="895D1D"/>
                </a:solidFill>
                <a:latin typeface="Calibri"/>
                <a:ea typeface="Calibri"/>
                <a:cs typeface="Arial"/>
              </a:rPr>
            </a:b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a:solidFill>
                  <a:prstClr val="black"/>
                </a:solidFill>
                <a:latin typeface="Times New Roman" pitchFamily="18" charset="0"/>
                <a:ea typeface="Calibri"/>
                <a:cs typeface="Times New Roman" pitchFamily="18" charset="0"/>
              </a:rPr>
              <a:t>INTERSECTION DESGIN</a:t>
            </a:r>
            <a:br>
              <a:rPr lang="en-US" sz="3200" dirty="0">
                <a:solidFill>
                  <a:prstClr val="black"/>
                </a:solidFill>
                <a:latin typeface="Times New Roman" pitchFamily="18" charset="0"/>
                <a:ea typeface="Calibri"/>
                <a:cs typeface="Times New Roman" pitchFamily="18" charset="0"/>
              </a:rPr>
            </a:br>
            <a:endParaRPr lang="ar-SA" dirty="0"/>
          </a:p>
        </p:txBody>
      </p:sp>
      <p:pic>
        <p:nvPicPr>
          <p:cNvPr id="1536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5696" y="2132856"/>
            <a:ext cx="5328592" cy="4608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2829" y="6165304"/>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947728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763911" y="2132856"/>
            <a:ext cx="7745505" cy="3877815"/>
          </a:xfrm>
        </p:spPr>
        <p:txBody>
          <a:bodyPr>
            <a:normAutofit/>
          </a:bodyPr>
          <a:lstStyle/>
          <a:p>
            <a:pPr marL="0" indent="0" algn="l" rtl="0">
              <a:buNone/>
            </a:pPr>
            <a:r>
              <a:rPr lang="en-US" sz="2000" dirty="0">
                <a:latin typeface="Calibri" pitchFamily="34" charset="0"/>
                <a:ea typeface="Calibri"/>
                <a:cs typeface="Calibri" pitchFamily="34" charset="0"/>
              </a:rPr>
              <a:t>The estimated total cost of Sanur - Qabatya road is </a:t>
            </a:r>
            <a:r>
              <a:rPr lang="en-US" sz="2000" dirty="0">
                <a:solidFill>
                  <a:srgbClr val="000000"/>
                </a:solidFill>
                <a:latin typeface="Calibri" pitchFamily="34" charset="0"/>
                <a:ea typeface="Times New Roman"/>
                <a:cs typeface="Calibri" pitchFamily="34" charset="0"/>
              </a:rPr>
              <a:t>2605027</a:t>
            </a:r>
            <a:r>
              <a:rPr lang="en-US" sz="2000" dirty="0">
                <a:latin typeface="Calibri" pitchFamily="34" charset="0"/>
                <a:ea typeface="Calibri"/>
                <a:cs typeface="Calibri" pitchFamily="34" charset="0"/>
              </a:rPr>
              <a:t> $</a:t>
            </a:r>
            <a:endParaRPr lang="ar-SA" sz="2000" dirty="0">
              <a:latin typeface="Calibri" pitchFamily="34" charset="0"/>
              <a:cs typeface="Calibri" pitchFamily="34" charset="0"/>
            </a:endParaRPr>
          </a:p>
        </p:txBody>
      </p:sp>
      <p:sp>
        <p:nvSpPr>
          <p:cNvPr id="3" name="عنوان 2"/>
          <p:cNvSpPr>
            <a:spLocks noGrp="1"/>
          </p:cNvSpPr>
          <p:nvPr>
            <p:ph type="title"/>
          </p:nvPr>
        </p:nvSpPr>
        <p:spPr/>
        <p:txBody>
          <a:bodyPr/>
          <a:lstStyle/>
          <a:p>
            <a:r>
              <a:rPr lang="en-US" sz="4000" dirty="0">
                <a:solidFill>
                  <a:srgbClr val="895D1D"/>
                </a:solidFill>
                <a:latin typeface="Calibri"/>
                <a:ea typeface="Calibri"/>
                <a:cs typeface="Arial"/>
              </a:rPr>
              <a:t/>
            </a:r>
            <a:br>
              <a:rPr lang="en-US" sz="4000" dirty="0">
                <a:solidFill>
                  <a:srgbClr val="895D1D"/>
                </a:solidFill>
                <a:latin typeface="Calibri"/>
                <a:ea typeface="Calibri"/>
                <a:cs typeface="Arial"/>
              </a:rPr>
            </a:b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r>
              <a:rPr lang="en-US" sz="3200" dirty="0" smtClean="0">
                <a:solidFill>
                  <a:prstClr val="black"/>
                </a:solidFill>
                <a:latin typeface="Times New Roman" pitchFamily="18" charset="0"/>
                <a:ea typeface="Calibri"/>
                <a:cs typeface="Times New Roman" pitchFamily="18" charset="0"/>
              </a:rPr>
              <a:t>BILL OF QUANTITY AND COST</a:t>
            </a:r>
            <a:r>
              <a:rPr lang="en-US" sz="3200" dirty="0">
                <a:solidFill>
                  <a:prstClr val="black"/>
                </a:solidFill>
                <a:latin typeface="Times New Roman" pitchFamily="18" charset="0"/>
                <a:ea typeface="Calibri"/>
                <a:cs typeface="Times New Roman" pitchFamily="18" charset="0"/>
              </a:rPr>
              <a:t/>
            </a:r>
            <a:br>
              <a:rPr lang="en-US" sz="3200" dirty="0">
                <a:solidFill>
                  <a:prstClr val="black"/>
                </a:solidFill>
                <a:latin typeface="Times New Roman" pitchFamily="18" charset="0"/>
                <a:ea typeface="Calibri"/>
                <a:cs typeface="Times New Roman" pitchFamily="18" charset="0"/>
              </a:rPr>
            </a:br>
            <a:endParaRPr lang="ar-SA" dirty="0"/>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22952" y="2564142"/>
            <a:ext cx="4625312" cy="446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109851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algn="just" rtl="0">
              <a:lnSpc>
                <a:spcPct val="115000"/>
              </a:lnSpc>
              <a:spcAft>
                <a:spcPts val="1000"/>
              </a:spcAft>
            </a:pPr>
            <a:r>
              <a:rPr lang="en-US" dirty="0">
                <a:latin typeface="Calibri"/>
                <a:ea typeface="Calibri"/>
                <a:cs typeface="Calibri"/>
              </a:rPr>
              <a:t>The project team recommended to give priority to the targeted road by the Ministry of Public Works and Housing and rehabilitation as the road is important, vital and links between the two governments Nablus and Jenin.  </a:t>
            </a:r>
            <a:endParaRPr lang="en-US" sz="1800" dirty="0">
              <a:latin typeface="Calibri"/>
              <a:ea typeface="Calibri"/>
              <a:cs typeface="Arial"/>
            </a:endParaRPr>
          </a:p>
          <a:p>
            <a:pPr marL="0" indent="0" algn="l" rtl="0">
              <a:buNone/>
            </a:pPr>
            <a:endParaRPr lang="ar-SA" dirty="0"/>
          </a:p>
        </p:txBody>
      </p:sp>
      <p:sp>
        <p:nvSpPr>
          <p:cNvPr id="3" name="عنوان 2"/>
          <p:cNvSpPr>
            <a:spLocks noGrp="1"/>
          </p:cNvSpPr>
          <p:nvPr>
            <p:ph type="title"/>
          </p:nvPr>
        </p:nvSpPr>
        <p:spPr/>
        <p:txBody>
          <a:bodyPr/>
          <a:lstStyle/>
          <a:p>
            <a:r>
              <a:rPr lang="en-US" sz="3200" dirty="0">
                <a:solidFill>
                  <a:schemeClr val="tx1"/>
                </a:solidFill>
                <a:latin typeface="Times New Roman"/>
                <a:ea typeface="Times New Roman"/>
              </a:rPr>
              <a:t>Recommendation</a:t>
            </a:r>
            <a:endParaRPr lang="ar-SA" sz="3200" dirty="0">
              <a:solidFill>
                <a:schemeClr val="tx1"/>
              </a:solidFill>
            </a:endParaRPr>
          </a:p>
        </p:txBody>
      </p:sp>
      <p:sp>
        <p:nvSpPr>
          <p:cNvPr id="4" name="Rounded Rectangle 51">
            <a:extLst>
              <a:ext uri="{FF2B5EF4-FFF2-40B4-BE49-F238E27FC236}">
                <a16:creationId xmlns="" xmlns:a16="http://schemas.microsoft.com/office/drawing/2014/main" id="{A7E4FA8A-AD41-47FC-A762-DBEB945B92AB}"/>
              </a:ext>
            </a:extLst>
          </p:cNvPr>
          <p:cNvSpPr/>
          <p:nvPr/>
        </p:nvSpPr>
        <p:spPr>
          <a:xfrm rot="16200000" flipH="1">
            <a:off x="7945661" y="703412"/>
            <a:ext cx="367987" cy="34655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6" name="Oval 21"/>
          <p:cNvSpPr/>
          <p:nvPr/>
        </p:nvSpPr>
        <p:spPr>
          <a:xfrm flipH="1">
            <a:off x="1302086" y="643324"/>
            <a:ext cx="505476" cy="505476"/>
          </a:xfrm>
          <a:prstGeom prst="ellipse">
            <a:avLst/>
          </a:prstGeom>
          <a:solidFill>
            <a:srgbClr val="32AEB8"/>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 lastClr="FFFFFF"/>
              </a:solidFill>
              <a:effectLst/>
              <a:uLnTx/>
              <a:uFillTx/>
              <a:latin typeface="Arial"/>
              <a:ea typeface="Arial Unicode MS"/>
              <a:cs typeface="+mn-cs"/>
            </a:endParaRPr>
          </a:p>
        </p:txBody>
      </p:sp>
      <p:sp>
        <p:nvSpPr>
          <p:cNvPr id="7" name="Round Same Side Corner Rectangle 6"/>
          <p:cNvSpPr>
            <a:spLocks noChangeAspect="1"/>
          </p:cNvSpPr>
          <p:nvPr/>
        </p:nvSpPr>
        <p:spPr>
          <a:xfrm rot="18900000" flipH="1">
            <a:off x="1512143" y="738391"/>
            <a:ext cx="85363" cy="34223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ysClr val="window" lastClr="FFFFFF"/>
              </a:solidFill>
              <a:effectLst/>
              <a:uLnTx/>
              <a:uFillTx/>
              <a:latin typeface="Arial"/>
              <a:ea typeface="Arial Unicode MS"/>
              <a:cs typeface="+mn-cs"/>
            </a:endParaRPr>
          </a:p>
        </p:txBody>
      </p:sp>
    </p:spTree>
    <p:extLst>
      <p:ext uri="{BB962C8B-B14F-4D97-AF65-F5344CB8AC3E}">
        <p14:creationId xmlns:p14="http://schemas.microsoft.com/office/powerpoint/2010/main" val="213122454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691680" y="3058356"/>
            <a:ext cx="5801289" cy="1944216"/>
          </a:xfrm>
        </p:spPr>
        <p:txBody>
          <a:bodyPr>
            <a:normAutofit/>
          </a:bodyPr>
          <a:lstStyle/>
          <a:p>
            <a:pPr marL="0" indent="0" algn="ctr" rtl="0">
              <a:buNone/>
            </a:pPr>
            <a:r>
              <a:rPr lang="en-US" sz="3600" b="1" dirty="0" smtClean="0">
                <a:solidFill>
                  <a:srgbClr val="00B0F0"/>
                </a:solidFill>
              </a:rPr>
              <a:t>THANK YOU</a:t>
            </a:r>
            <a:endParaRPr lang="ar-SA" sz="3600" b="1" dirty="0">
              <a:solidFill>
                <a:srgbClr val="00B0F0"/>
              </a:solidFill>
            </a:endParaRPr>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221088"/>
            <a:ext cx="1810351"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2183408"/>
            <a:ext cx="1054100" cy="369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 y="2646710"/>
            <a:ext cx="3146425" cy="3230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304666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2800" dirty="0">
                <a:solidFill>
                  <a:schemeClr val="tx1"/>
                </a:solidFill>
                <a:latin typeface="Times New Roman"/>
                <a:ea typeface="Calibri"/>
              </a:rPr>
              <a:t>Longitudinal, block and alligator Crack</a:t>
            </a:r>
            <a:endParaRPr lang="ar-SA" sz="2800" dirty="0">
              <a:solidFill>
                <a:schemeClr val="tx1"/>
              </a:solidFill>
            </a:endParaRPr>
          </a:p>
        </p:txBody>
      </p:sp>
      <p:pic>
        <p:nvPicPr>
          <p:cNvPr id="4" name="عنصر نائب للمحتوى 3" descr="C:\Users\User\Downloads\WhatsApp Image 2021-03-20 at 9.40.35 AM.jpe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348880"/>
            <a:ext cx="4127764" cy="3456384"/>
          </a:xfrm>
          <a:prstGeom prst="rect">
            <a:avLst/>
          </a:prstGeom>
          <a:noFill/>
          <a:ln>
            <a:noFill/>
          </a:ln>
        </p:spPr>
      </p:pic>
      <p:pic>
        <p:nvPicPr>
          <p:cNvPr id="5" name="صورة 4" descr="C:\Users\User\Downloads\WhatsApp Image 2021-03-20 at 9.41.20 AM.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348880"/>
            <a:ext cx="3744416" cy="3456384"/>
          </a:xfrm>
          <a:prstGeom prst="rect">
            <a:avLst/>
          </a:prstGeom>
          <a:noFill/>
          <a:ln>
            <a:noFill/>
          </a:ln>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0352"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052736"/>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015762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en-US" sz="2800" dirty="0">
                <a:solidFill>
                  <a:schemeClr val="tx1"/>
                </a:solidFill>
                <a:latin typeface="Times New Roman"/>
                <a:ea typeface="Calibri"/>
              </a:rPr>
              <a:t>Master Plan and Contour Lines of 5 m Intervals</a:t>
            </a:r>
            <a:endParaRPr lang="ar-SA" sz="2800" dirty="0">
              <a:solidFill>
                <a:schemeClr val="tx1"/>
              </a:solidFill>
            </a:endParaRPr>
          </a:p>
        </p:txBody>
      </p:sp>
      <p:pic>
        <p:nvPicPr>
          <p:cNvPr id="4" name="عنصر نائب للمحتوى 3"/>
          <p:cNvPicPr>
            <a:picLocks noGrp="1"/>
          </p:cNvPicPr>
          <p:nvPr>
            <p:ph idx="1"/>
          </p:nvPr>
        </p:nvPicPr>
        <p:blipFill>
          <a:blip r:embed="rId2"/>
          <a:stretch>
            <a:fillRect/>
          </a:stretch>
        </p:blipFill>
        <p:spPr>
          <a:xfrm>
            <a:off x="1259632" y="2132856"/>
            <a:ext cx="6408711" cy="4464496"/>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0392" y="476672"/>
            <a:ext cx="585787"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430340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1189</TotalTime>
  <Words>2045</Words>
  <Application>Microsoft Office PowerPoint</Application>
  <PresentationFormat>عرض على الشاشة (3:4)‏</PresentationFormat>
  <Paragraphs>385</Paragraphs>
  <Slides>75</Slides>
  <Notes>0</Notes>
  <HiddenSlides>0</HiddenSlides>
  <MMClips>0</MMClips>
  <ScaleCrop>false</ScaleCrop>
  <HeadingPairs>
    <vt:vector size="4" baseType="variant">
      <vt:variant>
        <vt:lpstr>نسق</vt:lpstr>
      </vt:variant>
      <vt:variant>
        <vt:i4>1</vt:i4>
      </vt:variant>
      <vt:variant>
        <vt:lpstr>عناوين الشرائح</vt:lpstr>
      </vt:variant>
      <vt:variant>
        <vt:i4>75</vt:i4>
      </vt:variant>
    </vt:vector>
  </HeadingPairs>
  <TitlesOfParts>
    <vt:vector size="76" baseType="lpstr">
      <vt:lpstr>غلاف فني</vt:lpstr>
      <vt:lpstr>An-Najah National University Faculty of Engineering Civil Engineering Department  REDESIGN OF SANUR – QABATYA ROAD</vt:lpstr>
      <vt:lpstr>Project Outline</vt:lpstr>
      <vt:lpstr>INTRODUCTION</vt:lpstr>
      <vt:lpstr>3D Map of Sanur – Qabatya Street</vt:lpstr>
      <vt:lpstr>Objective</vt:lpstr>
      <vt:lpstr>METHODOLOGY</vt:lpstr>
      <vt:lpstr>DATA COLLECTION AND ANALYSIS</vt:lpstr>
      <vt:lpstr>Longitudinal, block and alligator Crack</vt:lpstr>
      <vt:lpstr>Master Plan and Contour Lines of 5 m Intervals</vt:lpstr>
      <vt:lpstr>The Peak Hour Traffic Count Results </vt:lpstr>
      <vt:lpstr>The Peak Hour Traffic Count Results </vt:lpstr>
      <vt:lpstr>Data collection and analysis flowchart</vt:lpstr>
      <vt:lpstr> TRAFFIC ANALYSIS </vt:lpstr>
      <vt:lpstr>Analysis of the Existing Conditions</vt:lpstr>
      <vt:lpstr>Analysis of the Existing Conditions</vt:lpstr>
      <vt:lpstr>Analysis of the Existing Conditions</vt:lpstr>
      <vt:lpstr>Analysis of the Existing Conditions</vt:lpstr>
      <vt:lpstr>Analysis of the Existing Conditions</vt:lpstr>
      <vt:lpstr>Analysis of the Existing Conditions</vt:lpstr>
      <vt:lpstr>Analysis for the Future Condition</vt:lpstr>
      <vt:lpstr>Analysis for the Future Condition</vt:lpstr>
      <vt:lpstr>Analysis for the Future Condition</vt:lpstr>
      <vt:lpstr>Analysis for the Future Condition</vt:lpstr>
      <vt:lpstr>Analysis for the Future Condition</vt:lpstr>
      <vt:lpstr>Analysis for the Future Condition</vt:lpstr>
      <vt:lpstr>Analysis for the Future Condition</vt:lpstr>
      <vt:lpstr>Analysis for the Future Condition</vt:lpstr>
      <vt:lpstr>GEOMETRIC DESIGN</vt:lpstr>
      <vt:lpstr>The Design Vehicle Dimensions - WB-20</vt:lpstr>
      <vt:lpstr>GEOMETRIC DESIGN</vt:lpstr>
      <vt:lpstr>GEOMETRIC DESIGN</vt:lpstr>
      <vt:lpstr>GEOMETRIC DESIGN</vt:lpstr>
      <vt:lpstr>GEOMETRIC DESIGN</vt:lpstr>
      <vt:lpstr>GEOMETRIC DESIGN</vt:lpstr>
      <vt:lpstr>GEOMETRIC DESIGN</vt:lpstr>
      <vt:lpstr>GEOMETRIC DESIGN</vt:lpstr>
      <vt:lpstr>GEOMETRIC DESIGN</vt:lpstr>
      <vt:lpstr>GEOMETRIC DESIGN</vt:lpstr>
      <vt:lpstr>GEOMETRIC DESIGN</vt:lpstr>
      <vt:lpstr>GEOMETRIC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PAVEMENT DESIGN</vt:lpstr>
      <vt:lpstr> TRAFFIC CONTROL DEVICES </vt:lpstr>
      <vt:lpstr> TRAFFIC CONTROL DEVICES </vt:lpstr>
      <vt:lpstr> TRAFFIC CONTROL DEVICES </vt:lpstr>
      <vt:lpstr>  INTERSECTION DESGIN </vt:lpstr>
      <vt:lpstr>  INTERSECTION DESGIN </vt:lpstr>
      <vt:lpstr>  INTERSECTION DESGIN </vt:lpstr>
      <vt:lpstr>  BILL OF QUANTITY AND COST </vt:lpstr>
      <vt:lpstr>Recommendation</vt:lpstr>
      <vt:lpstr>عرض تقديمي في PowerPoint</vt:lpstr>
    </vt:vector>
  </TitlesOfParts>
  <Company>Ahmed-Under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An-Najah National University Faculty of Engineering Civil Engineering Department  ROAD REDESIGN OF SANUR – QABATYA</dc:title>
  <dc:creator>User</dc:creator>
  <cp:lastModifiedBy>User</cp:lastModifiedBy>
  <cp:revision>68</cp:revision>
  <dcterms:created xsi:type="dcterms:W3CDTF">2021-06-06T18:52:19Z</dcterms:created>
  <dcterms:modified xsi:type="dcterms:W3CDTF">2022-01-18T12:37:38Z</dcterms:modified>
</cp:coreProperties>
</file>