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7"/>
  </p:notesMasterIdLst>
  <p:sldIdLst>
    <p:sldId id="256" r:id="rId2"/>
    <p:sldId id="271" r:id="rId3"/>
    <p:sldId id="257" r:id="rId4"/>
    <p:sldId id="262" r:id="rId5"/>
    <p:sldId id="264" r:id="rId6"/>
    <p:sldId id="265" r:id="rId7"/>
    <p:sldId id="272" r:id="rId8"/>
    <p:sldId id="286" r:id="rId9"/>
    <p:sldId id="274" r:id="rId10"/>
    <p:sldId id="276" r:id="rId11"/>
    <p:sldId id="288" r:id="rId12"/>
    <p:sldId id="300" r:id="rId13"/>
    <p:sldId id="292" r:id="rId14"/>
    <p:sldId id="293" r:id="rId15"/>
    <p:sldId id="287" r:id="rId16"/>
    <p:sldId id="289" r:id="rId17"/>
    <p:sldId id="290" r:id="rId18"/>
    <p:sldId id="291" r:id="rId19"/>
    <p:sldId id="294" r:id="rId20"/>
    <p:sldId id="295" r:id="rId21"/>
    <p:sldId id="296" r:id="rId22"/>
    <p:sldId id="297" r:id="rId23"/>
    <p:sldId id="298" r:id="rId24"/>
    <p:sldId id="299" r:id="rId25"/>
    <p:sldId id="282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svg"/><Relationship Id="rId1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5B42B3-FEA2-49DD-8530-547A3C98A230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3C38D7B-6BBA-47C0-9445-CC615E611A64}">
      <dgm:prSet/>
      <dgm:spPr/>
      <dgm:t>
        <a:bodyPr/>
        <a:lstStyle/>
        <a:p>
          <a:r>
            <a:rPr lang="en-US" b="1" dirty="0"/>
            <a:t>GP I: Selection and analyzing</a:t>
          </a:r>
        </a:p>
      </dgm:t>
    </dgm:pt>
    <dgm:pt modelId="{BC17E036-69DE-40B8-8ADB-F8A08BBB50BE}" type="parTrans" cxnId="{DC5D65A4-1F58-45E8-848C-7D7DD7D1B631}">
      <dgm:prSet/>
      <dgm:spPr/>
      <dgm:t>
        <a:bodyPr/>
        <a:lstStyle/>
        <a:p>
          <a:endParaRPr lang="en-US"/>
        </a:p>
      </dgm:t>
    </dgm:pt>
    <dgm:pt modelId="{0335F401-981A-4D91-A6F7-A91CD29C8BA8}" type="sibTrans" cxnId="{DC5D65A4-1F58-45E8-848C-7D7DD7D1B631}">
      <dgm:prSet/>
      <dgm:spPr/>
      <dgm:t>
        <a:bodyPr/>
        <a:lstStyle/>
        <a:p>
          <a:endParaRPr lang="en-US"/>
        </a:p>
      </dgm:t>
    </dgm:pt>
    <dgm:pt modelId="{DEAA0B7E-1296-4209-87F3-DCA8EAD62896}">
      <dgm:prSet/>
      <dgm:spPr/>
      <dgm:t>
        <a:bodyPr/>
        <a:lstStyle/>
        <a:p>
          <a:r>
            <a:rPr lang="en-US" b="1" dirty="0"/>
            <a:t>Design</a:t>
          </a:r>
          <a:r>
            <a:rPr lang="en-US" b="1" baseline="0" dirty="0"/>
            <a:t> Process of a full PV Solar On-Grid System</a:t>
          </a:r>
          <a:endParaRPr lang="en-US" b="1" dirty="0"/>
        </a:p>
      </dgm:t>
    </dgm:pt>
    <dgm:pt modelId="{EC45EE6D-D8E0-4863-8BF5-F1E6874F817B}" type="parTrans" cxnId="{7D1BBC89-D420-4077-A6E7-806B55D28FB4}">
      <dgm:prSet/>
      <dgm:spPr/>
      <dgm:t>
        <a:bodyPr/>
        <a:lstStyle/>
        <a:p>
          <a:endParaRPr lang="en-US"/>
        </a:p>
      </dgm:t>
    </dgm:pt>
    <dgm:pt modelId="{CA9FBCC2-905E-4312-BCD0-0D69D800A1BD}" type="sibTrans" cxnId="{7D1BBC89-D420-4077-A6E7-806B55D28FB4}">
      <dgm:prSet/>
      <dgm:spPr/>
      <dgm:t>
        <a:bodyPr/>
        <a:lstStyle/>
        <a:p>
          <a:endParaRPr lang="en-US"/>
        </a:p>
      </dgm:t>
    </dgm:pt>
    <dgm:pt modelId="{52A25B17-81F7-4B87-95A5-645DD48E14DF}">
      <dgm:prSet/>
      <dgm:spPr/>
      <dgm:t>
        <a:bodyPr/>
        <a:lstStyle/>
        <a:p>
          <a:r>
            <a:rPr lang="en-US" b="1" dirty="0"/>
            <a:t>Economic Feasibility of implementing the project</a:t>
          </a:r>
        </a:p>
      </dgm:t>
    </dgm:pt>
    <dgm:pt modelId="{7A938287-5D52-424C-9C75-5AC76F89B82B}" type="parTrans" cxnId="{FBA291E0-A41F-4F6C-A862-74549B53D531}">
      <dgm:prSet/>
      <dgm:spPr/>
      <dgm:t>
        <a:bodyPr/>
        <a:lstStyle/>
        <a:p>
          <a:endParaRPr lang="en-US"/>
        </a:p>
      </dgm:t>
    </dgm:pt>
    <dgm:pt modelId="{E7F84788-726B-4833-807D-D185BEEA9C7C}" type="sibTrans" cxnId="{FBA291E0-A41F-4F6C-A862-74549B53D531}">
      <dgm:prSet/>
      <dgm:spPr/>
      <dgm:t>
        <a:bodyPr/>
        <a:lstStyle/>
        <a:p>
          <a:endParaRPr lang="en-US"/>
        </a:p>
      </dgm:t>
    </dgm:pt>
    <dgm:pt modelId="{8D6885FE-6288-4692-8299-78F64E94DAF2}" type="pres">
      <dgm:prSet presAssocID="{095B42B3-FEA2-49DD-8530-547A3C98A230}" presName="linear" presStyleCnt="0">
        <dgm:presLayoutVars>
          <dgm:animLvl val="lvl"/>
          <dgm:resizeHandles val="exact"/>
        </dgm:presLayoutVars>
      </dgm:prSet>
      <dgm:spPr/>
    </dgm:pt>
    <dgm:pt modelId="{51374307-7218-4C31-8035-B3685FD69437}" type="pres">
      <dgm:prSet presAssocID="{A3C38D7B-6BBA-47C0-9445-CC615E611A6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2F1EF16-C371-48CF-92FD-E83C6C293832}" type="pres">
      <dgm:prSet presAssocID="{0335F401-981A-4D91-A6F7-A91CD29C8BA8}" presName="spacer" presStyleCnt="0"/>
      <dgm:spPr/>
    </dgm:pt>
    <dgm:pt modelId="{24E55B10-930E-4698-8BD9-4234A6271204}" type="pres">
      <dgm:prSet presAssocID="{DEAA0B7E-1296-4209-87F3-DCA8EAD6289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6F3D368-6A54-494E-B24D-9986C8EE9A11}" type="pres">
      <dgm:prSet presAssocID="{CA9FBCC2-905E-4312-BCD0-0D69D800A1BD}" presName="spacer" presStyleCnt="0"/>
      <dgm:spPr/>
    </dgm:pt>
    <dgm:pt modelId="{4B810F51-B698-4E95-B36C-409D6E794A78}" type="pres">
      <dgm:prSet presAssocID="{52A25B17-81F7-4B87-95A5-645DD48E14D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C7DC171-8F69-4426-90F0-6BCC3F0A2CD1}" type="presOf" srcId="{52A25B17-81F7-4B87-95A5-645DD48E14DF}" destId="{4B810F51-B698-4E95-B36C-409D6E794A78}" srcOrd="0" destOrd="0" presId="urn:microsoft.com/office/officeart/2005/8/layout/vList2"/>
    <dgm:cxn modelId="{E8E2CD78-E805-4426-9204-901A86BDF3B8}" type="presOf" srcId="{DEAA0B7E-1296-4209-87F3-DCA8EAD62896}" destId="{24E55B10-930E-4698-8BD9-4234A6271204}" srcOrd="0" destOrd="0" presId="urn:microsoft.com/office/officeart/2005/8/layout/vList2"/>
    <dgm:cxn modelId="{7D1BBC89-D420-4077-A6E7-806B55D28FB4}" srcId="{095B42B3-FEA2-49DD-8530-547A3C98A230}" destId="{DEAA0B7E-1296-4209-87F3-DCA8EAD62896}" srcOrd="1" destOrd="0" parTransId="{EC45EE6D-D8E0-4863-8BF5-F1E6874F817B}" sibTransId="{CA9FBCC2-905E-4312-BCD0-0D69D800A1BD}"/>
    <dgm:cxn modelId="{DC5D65A4-1F58-45E8-848C-7D7DD7D1B631}" srcId="{095B42B3-FEA2-49DD-8530-547A3C98A230}" destId="{A3C38D7B-6BBA-47C0-9445-CC615E611A64}" srcOrd="0" destOrd="0" parTransId="{BC17E036-69DE-40B8-8ADB-F8A08BBB50BE}" sibTransId="{0335F401-981A-4D91-A6F7-A91CD29C8BA8}"/>
    <dgm:cxn modelId="{DBE5BECC-4EBE-4AFF-9CC9-DD64128F66D7}" type="presOf" srcId="{A3C38D7B-6BBA-47C0-9445-CC615E611A64}" destId="{51374307-7218-4C31-8035-B3685FD69437}" srcOrd="0" destOrd="0" presId="urn:microsoft.com/office/officeart/2005/8/layout/vList2"/>
    <dgm:cxn modelId="{A538C1D4-A088-44DF-B0CF-DF9F4396DAEA}" type="presOf" srcId="{095B42B3-FEA2-49DD-8530-547A3C98A230}" destId="{8D6885FE-6288-4692-8299-78F64E94DAF2}" srcOrd="0" destOrd="0" presId="urn:microsoft.com/office/officeart/2005/8/layout/vList2"/>
    <dgm:cxn modelId="{FBA291E0-A41F-4F6C-A862-74549B53D531}" srcId="{095B42B3-FEA2-49DD-8530-547A3C98A230}" destId="{52A25B17-81F7-4B87-95A5-645DD48E14DF}" srcOrd="2" destOrd="0" parTransId="{7A938287-5D52-424C-9C75-5AC76F89B82B}" sibTransId="{E7F84788-726B-4833-807D-D185BEEA9C7C}"/>
    <dgm:cxn modelId="{AA91C1D5-0A98-42A1-90E9-B3EE2C9E2216}" type="presParOf" srcId="{8D6885FE-6288-4692-8299-78F64E94DAF2}" destId="{51374307-7218-4C31-8035-B3685FD69437}" srcOrd="0" destOrd="0" presId="urn:microsoft.com/office/officeart/2005/8/layout/vList2"/>
    <dgm:cxn modelId="{361A5E7B-8D51-4A19-84B3-4506906FB4BA}" type="presParOf" srcId="{8D6885FE-6288-4692-8299-78F64E94DAF2}" destId="{72F1EF16-C371-48CF-92FD-E83C6C293832}" srcOrd="1" destOrd="0" presId="urn:microsoft.com/office/officeart/2005/8/layout/vList2"/>
    <dgm:cxn modelId="{9E2AE13E-FD06-4FD7-B892-C3CC94E78497}" type="presParOf" srcId="{8D6885FE-6288-4692-8299-78F64E94DAF2}" destId="{24E55B10-930E-4698-8BD9-4234A6271204}" srcOrd="2" destOrd="0" presId="urn:microsoft.com/office/officeart/2005/8/layout/vList2"/>
    <dgm:cxn modelId="{AE31D7E4-ABDA-4805-AC61-565D181A2968}" type="presParOf" srcId="{8D6885FE-6288-4692-8299-78F64E94DAF2}" destId="{46F3D368-6A54-494E-B24D-9986C8EE9A11}" srcOrd="3" destOrd="0" presId="urn:microsoft.com/office/officeart/2005/8/layout/vList2"/>
    <dgm:cxn modelId="{7719225E-EFEE-4453-9D19-EB4F18E97514}" type="presParOf" srcId="{8D6885FE-6288-4692-8299-78F64E94DAF2}" destId="{4B810F51-B698-4E95-B36C-409D6E794A7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F80245-6682-4F88-B150-C4F37561C46F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5D1A619-91E3-4BC5-A300-8AB641FFDB97}">
      <dgm:prSet phldrT="[Text]"/>
      <dgm:spPr/>
      <dgm:t>
        <a:bodyPr/>
        <a:lstStyle/>
        <a:p>
          <a:r>
            <a:rPr lang="en-US" dirty="0"/>
            <a:t>Collect Data</a:t>
          </a:r>
        </a:p>
      </dgm:t>
    </dgm:pt>
    <dgm:pt modelId="{A3A43569-C8D5-4346-9F21-8A907D0855CE}" type="parTrans" cxnId="{A79A0746-79B4-4A6D-B023-C1946A7102D6}">
      <dgm:prSet/>
      <dgm:spPr/>
      <dgm:t>
        <a:bodyPr/>
        <a:lstStyle/>
        <a:p>
          <a:endParaRPr lang="en-US"/>
        </a:p>
      </dgm:t>
    </dgm:pt>
    <dgm:pt modelId="{FAAA15E5-5463-4BBF-AE47-E6CAB1A775B8}" type="sibTrans" cxnId="{A79A0746-79B4-4A6D-B023-C1946A7102D6}">
      <dgm:prSet/>
      <dgm:spPr/>
      <dgm:t>
        <a:bodyPr/>
        <a:lstStyle/>
        <a:p>
          <a:endParaRPr lang="en-US"/>
        </a:p>
      </dgm:t>
    </dgm:pt>
    <dgm:pt modelId="{22E4C3DB-7724-4051-8C62-AA3082F9A4C1}">
      <dgm:prSet phldrT="[Text]"/>
      <dgm:spPr/>
      <dgm:t>
        <a:bodyPr/>
        <a:lstStyle/>
        <a:p>
          <a:r>
            <a:rPr lang="en-US" dirty="0"/>
            <a:t>Wells’ Data</a:t>
          </a:r>
        </a:p>
      </dgm:t>
    </dgm:pt>
    <dgm:pt modelId="{E1310F8A-DE41-4BE9-9A57-E37B3873DC1E}" type="parTrans" cxnId="{8E3BE67B-2DBA-45E8-B1BC-6153083A055A}">
      <dgm:prSet/>
      <dgm:spPr/>
      <dgm:t>
        <a:bodyPr/>
        <a:lstStyle/>
        <a:p>
          <a:endParaRPr lang="en-US"/>
        </a:p>
      </dgm:t>
    </dgm:pt>
    <dgm:pt modelId="{5610E5C1-75F2-4862-BBFF-9CC4DB8BDF6E}" type="sibTrans" cxnId="{8E3BE67B-2DBA-45E8-B1BC-6153083A055A}">
      <dgm:prSet/>
      <dgm:spPr/>
      <dgm:t>
        <a:bodyPr/>
        <a:lstStyle/>
        <a:p>
          <a:endParaRPr lang="en-US"/>
        </a:p>
      </dgm:t>
    </dgm:pt>
    <dgm:pt modelId="{4CADE787-99BA-46BD-B600-924B59DBCD23}">
      <dgm:prSet phldrT="[Text]"/>
      <dgm:spPr/>
      <dgm:t>
        <a:bodyPr/>
        <a:lstStyle/>
        <a:p>
          <a:r>
            <a:rPr lang="en-US" dirty="0"/>
            <a:t>Prioritize and select</a:t>
          </a:r>
        </a:p>
      </dgm:t>
    </dgm:pt>
    <dgm:pt modelId="{9335D662-F12C-4423-A002-AE72B6C0B9DC}" type="parTrans" cxnId="{0CCCA010-5F27-4F37-9029-22417215999E}">
      <dgm:prSet/>
      <dgm:spPr/>
      <dgm:t>
        <a:bodyPr/>
        <a:lstStyle/>
        <a:p>
          <a:endParaRPr lang="en-US"/>
        </a:p>
      </dgm:t>
    </dgm:pt>
    <dgm:pt modelId="{64697F33-EB83-4045-8D07-467F5A277F24}" type="sibTrans" cxnId="{0CCCA010-5F27-4F37-9029-22417215999E}">
      <dgm:prSet/>
      <dgm:spPr/>
      <dgm:t>
        <a:bodyPr/>
        <a:lstStyle/>
        <a:p>
          <a:endParaRPr lang="en-US"/>
        </a:p>
      </dgm:t>
    </dgm:pt>
    <dgm:pt modelId="{826098FA-7C2E-4B7F-9000-6505C296F1AF}">
      <dgm:prSet phldrT="[Text]"/>
      <dgm:spPr/>
      <dgm:t>
        <a:bodyPr/>
        <a:lstStyle/>
        <a:p>
          <a:r>
            <a:rPr lang="en-US" dirty="0"/>
            <a:t>Design the system</a:t>
          </a:r>
        </a:p>
      </dgm:t>
    </dgm:pt>
    <dgm:pt modelId="{6142ACD2-808A-41A3-9E7E-754A26FD4F81}" type="parTrans" cxnId="{73C4DC41-4078-4F48-B155-C5140879F115}">
      <dgm:prSet/>
      <dgm:spPr/>
      <dgm:t>
        <a:bodyPr/>
        <a:lstStyle/>
        <a:p>
          <a:endParaRPr lang="en-US"/>
        </a:p>
      </dgm:t>
    </dgm:pt>
    <dgm:pt modelId="{D5FA08C9-8709-4210-A6B4-E63C81F199D3}" type="sibTrans" cxnId="{73C4DC41-4078-4F48-B155-C5140879F115}">
      <dgm:prSet/>
      <dgm:spPr/>
      <dgm:t>
        <a:bodyPr/>
        <a:lstStyle/>
        <a:p>
          <a:endParaRPr lang="en-US"/>
        </a:p>
      </dgm:t>
    </dgm:pt>
    <dgm:pt modelId="{AA9ADF45-F8FC-489B-8B95-7E9F1184794B}">
      <dgm:prSet phldrT="[Text]"/>
      <dgm:spPr/>
      <dgm:t>
        <a:bodyPr/>
        <a:lstStyle/>
        <a:p>
          <a:r>
            <a:rPr lang="en-US" dirty="0"/>
            <a:t>Solar PV cells calculations</a:t>
          </a:r>
        </a:p>
      </dgm:t>
    </dgm:pt>
    <dgm:pt modelId="{5D7BAB49-E074-4846-8AA9-4B90B7ABD11C}" type="parTrans" cxnId="{5D6C7EB6-DB96-4CFB-B1DE-E0187BE23BEB}">
      <dgm:prSet/>
      <dgm:spPr/>
      <dgm:t>
        <a:bodyPr/>
        <a:lstStyle/>
        <a:p>
          <a:endParaRPr lang="en-US"/>
        </a:p>
      </dgm:t>
    </dgm:pt>
    <dgm:pt modelId="{EB7A2E5C-62AE-41A2-A86E-DDEBC4305EFB}" type="sibTrans" cxnId="{5D6C7EB6-DB96-4CFB-B1DE-E0187BE23BEB}">
      <dgm:prSet/>
      <dgm:spPr/>
      <dgm:t>
        <a:bodyPr/>
        <a:lstStyle/>
        <a:p>
          <a:endParaRPr lang="en-US"/>
        </a:p>
      </dgm:t>
    </dgm:pt>
    <dgm:pt modelId="{370413AC-DA5C-4221-83DB-70DC6789F2DF}">
      <dgm:prSet phldrT="[Text]"/>
      <dgm:spPr/>
      <dgm:t>
        <a:bodyPr/>
        <a:lstStyle/>
        <a:p>
          <a:r>
            <a:rPr lang="en-US" dirty="0"/>
            <a:t>Feasibility Study </a:t>
          </a:r>
        </a:p>
      </dgm:t>
    </dgm:pt>
    <dgm:pt modelId="{5905536F-0CA9-45C3-89CD-97918391BE4D}" type="parTrans" cxnId="{DAB516E6-9644-4F73-9D8F-7AD96DDF6956}">
      <dgm:prSet/>
      <dgm:spPr/>
      <dgm:t>
        <a:bodyPr/>
        <a:lstStyle/>
        <a:p>
          <a:endParaRPr lang="en-US"/>
        </a:p>
      </dgm:t>
    </dgm:pt>
    <dgm:pt modelId="{417E53F1-0AB9-4D07-8B81-BE7E1FFDEDE2}" type="sibTrans" cxnId="{DAB516E6-9644-4F73-9D8F-7AD96DDF6956}">
      <dgm:prSet/>
      <dgm:spPr/>
      <dgm:t>
        <a:bodyPr/>
        <a:lstStyle/>
        <a:p>
          <a:endParaRPr lang="en-US"/>
        </a:p>
      </dgm:t>
    </dgm:pt>
    <dgm:pt modelId="{82FAE063-D86A-416C-9CA8-FD80696483E8}">
      <dgm:prSet phldrT="[Text]"/>
      <dgm:spPr/>
      <dgm:t>
        <a:bodyPr/>
        <a:lstStyle/>
        <a:p>
          <a:r>
            <a:rPr lang="en-US" dirty="0"/>
            <a:t>Regulations and laws</a:t>
          </a:r>
        </a:p>
      </dgm:t>
    </dgm:pt>
    <dgm:pt modelId="{35B6ED4C-90CC-48D4-9044-4A29CEDDEFC7}" type="parTrans" cxnId="{7C51F3EC-F64C-4566-870D-078CBAE9A4EC}">
      <dgm:prSet/>
      <dgm:spPr/>
    </dgm:pt>
    <dgm:pt modelId="{642AD196-3EFE-4D78-9480-5159B02F3EAA}" type="sibTrans" cxnId="{7C51F3EC-F64C-4566-870D-078CBAE9A4EC}">
      <dgm:prSet/>
      <dgm:spPr/>
    </dgm:pt>
    <dgm:pt modelId="{3092C166-028A-4409-AA23-0DAC37FF2228}">
      <dgm:prSet phldrT="[Text]"/>
      <dgm:spPr/>
      <dgm:t>
        <a:bodyPr/>
        <a:lstStyle/>
        <a:p>
          <a:r>
            <a:rPr lang="en-US" dirty="0"/>
            <a:t>Site View</a:t>
          </a:r>
        </a:p>
      </dgm:t>
    </dgm:pt>
    <dgm:pt modelId="{5E1C1F87-AAAF-4D9B-A986-580E6060B766}" type="parTrans" cxnId="{58F90D74-7A59-4479-8E72-5946B48BE73F}">
      <dgm:prSet/>
      <dgm:spPr/>
    </dgm:pt>
    <dgm:pt modelId="{75988C7D-E376-49AD-A2C2-8845370E077B}" type="sibTrans" cxnId="{58F90D74-7A59-4479-8E72-5946B48BE73F}">
      <dgm:prSet/>
      <dgm:spPr/>
    </dgm:pt>
    <dgm:pt modelId="{65A90D4F-4D97-42F4-B843-9A63A24D57BD}" type="pres">
      <dgm:prSet presAssocID="{C8F80245-6682-4F88-B150-C4F37561C46F}" presName="linear" presStyleCnt="0">
        <dgm:presLayoutVars>
          <dgm:dir/>
          <dgm:animLvl val="lvl"/>
          <dgm:resizeHandles val="exact"/>
        </dgm:presLayoutVars>
      </dgm:prSet>
      <dgm:spPr/>
    </dgm:pt>
    <dgm:pt modelId="{894ED9D6-7C64-4DD8-A313-F5FF109A3EFD}" type="pres">
      <dgm:prSet presAssocID="{15D1A619-91E3-4BC5-A300-8AB641FFDB97}" presName="parentLin" presStyleCnt="0"/>
      <dgm:spPr/>
    </dgm:pt>
    <dgm:pt modelId="{A35D0FB2-6E2A-49CE-B29D-54F138B7074D}" type="pres">
      <dgm:prSet presAssocID="{15D1A619-91E3-4BC5-A300-8AB641FFDB97}" presName="parentLeftMargin" presStyleLbl="node1" presStyleIdx="0" presStyleCnt="2"/>
      <dgm:spPr/>
    </dgm:pt>
    <dgm:pt modelId="{96505826-546C-4535-96F8-52BD9D7A5592}" type="pres">
      <dgm:prSet presAssocID="{15D1A619-91E3-4BC5-A300-8AB641FFDB9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47DEAB5-4896-47AF-B0DB-B6B01186CF86}" type="pres">
      <dgm:prSet presAssocID="{15D1A619-91E3-4BC5-A300-8AB641FFDB97}" presName="negativeSpace" presStyleCnt="0"/>
      <dgm:spPr/>
    </dgm:pt>
    <dgm:pt modelId="{A4D52CAA-E8F8-4A22-BB7E-8D8DA3BB5F58}" type="pres">
      <dgm:prSet presAssocID="{15D1A619-91E3-4BC5-A300-8AB641FFDB97}" presName="childText" presStyleLbl="conFgAcc1" presStyleIdx="0" presStyleCnt="2">
        <dgm:presLayoutVars>
          <dgm:bulletEnabled val="1"/>
        </dgm:presLayoutVars>
      </dgm:prSet>
      <dgm:spPr/>
    </dgm:pt>
    <dgm:pt modelId="{649AD5C7-727A-4171-9E50-611021809259}" type="pres">
      <dgm:prSet presAssocID="{FAAA15E5-5463-4BBF-AE47-E6CAB1A775B8}" presName="spaceBetweenRectangles" presStyleCnt="0"/>
      <dgm:spPr/>
    </dgm:pt>
    <dgm:pt modelId="{5EB01314-C7F1-4F53-843D-7E86034A47A6}" type="pres">
      <dgm:prSet presAssocID="{826098FA-7C2E-4B7F-9000-6505C296F1AF}" presName="parentLin" presStyleCnt="0"/>
      <dgm:spPr/>
    </dgm:pt>
    <dgm:pt modelId="{BC3C628F-B776-469A-A738-AEBE7F6DE427}" type="pres">
      <dgm:prSet presAssocID="{826098FA-7C2E-4B7F-9000-6505C296F1AF}" presName="parentLeftMargin" presStyleLbl="node1" presStyleIdx="0" presStyleCnt="2"/>
      <dgm:spPr/>
    </dgm:pt>
    <dgm:pt modelId="{9681C707-9C2C-4F75-9C89-3C303B81FC64}" type="pres">
      <dgm:prSet presAssocID="{826098FA-7C2E-4B7F-9000-6505C296F1A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A796BB4-803B-47FD-8268-4FFB861CF1D5}" type="pres">
      <dgm:prSet presAssocID="{826098FA-7C2E-4B7F-9000-6505C296F1AF}" presName="negativeSpace" presStyleCnt="0"/>
      <dgm:spPr/>
    </dgm:pt>
    <dgm:pt modelId="{899F1A59-E480-4E7B-9DCF-EDD3559B144F}" type="pres">
      <dgm:prSet presAssocID="{826098FA-7C2E-4B7F-9000-6505C296F1AF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4FF68A01-8B98-4433-B259-7C197A7731A3}" type="presOf" srcId="{AA9ADF45-F8FC-489B-8B95-7E9F1184794B}" destId="{899F1A59-E480-4E7B-9DCF-EDD3559B144F}" srcOrd="0" destOrd="0" presId="urn:microsoft.com/office/officeart/2005/8/layout/list1"/>
    <dgm:cxn modelId="{59A67B0F-CB1A-41D0-AA86-514FEFF03A4E}" type="presOf" srcId="{15D1A619-91E3-4BC5-A300-8AB641FFDB97}" destId="{A35D0FB2-6E2A-49CE-B29D-54F138B7074D}" srcOrd="0" destOrd="0" presId="urn:microsoft.com/office/officeart/2005/8/layout/list1"/>
    <dgm:cxn modelId="{0CCCA010-5F27-4F37-9029-22417215999E}" srcId="{15D1A619-91E3-4BC5-A300-8AB641FFDB97}" destId="{4CADE787-99BA-46BD-B600-924B59DBCD23}" srcOrd="1" destOrd="0" parTransId="{9335D662-F12C-4423-A002-AE72B6C0B9DC}" sibTransId="{64697F33-EB83-4045-8D07-467F5A277F24}"/>
    <dgm:cxn modelId="{73C4DC41-4078-4F48-B155-C5140879F115}" srcId="{C8F80245-6682-4F88-B150-C4F37561C46F}" destId="{826098FA-7C2E-4B7F-9000-6505C296F1AF}" srcOrd="1" destOrd="0" parTransId="{6142ACD2-808A-41A3-9E7E-754A26FD4F81}" sibTransId="{D5FA08C9-8709-4210-A6B4-E63C81F199D3}"/>
    <dgm:cxn modelId="{A79A0746-79B4-4A6D-B023-C1946A7102D6}" srcId="{C8F80245-6682-4F88-B150-C4F37561C46F}" destId="{15D1A619-91E3-4BC5-A300-8AB641FFDB97}" srcOrd="0" destOrd="0" parTransId="{A3A43569-C8D5-4346-9F21-8A907D0855CE}" sibTransId="{FAAA15E5-5463-4BBF-AE47-E6CAB1A775B8}"/>
    <dgm:cxn modelId="{5484346E-4465-4B2D-8ED5-BE9ECCED107C}" type="presOf" srcId="{C8F80245-6682-4F88-B150-C4F37561C46F}" destId="{65A90D4F-4D97-42F4-B843-9A63A24D57BD}" srcOrd="0" destOrd="0" presId="urn:microsoft.com/office/officeart/2005/8/layout/list1"/>
    <dgm:cxn modelId="{58F90D74-7A59-4479-8E72-5946B48BE73F}" srcId="{826098FA-7C2E-4B7F-9000-6505C296F1AF}" destId="{3092C166-028A-4409-AA23-0DAC37FF2228}" srcOrd="1" destOrd="0" parTransId="{5E1C1F87-AAAF-4D9B-A986-580E6060B766}" sibTransId="{75988C7D-E376-49AD-A2C2-8845370E077B}"/>
    <dgm:cxn modelId="{8E3BE67B-2DBA-45E8-B1BC-6153083A055A}" srcId="{15D1A619-91E3-4BC5-A300-8AB641FFDB97}" destId="{22E4C3DB-7724-4051-8C62-AA3082F9A4C1}" srcOrd="0" destOrd="0" parTransId="{E1310F8A-DE41-4BE9-9A57-E37B3873DC1E}" sibTransId="{5610E5C1-75F2-4862-BBFF-9CC4DB8BDF6E}"/>
    <dgm:cxn modelId="{DA97EB7C-784F-4CF6-A7A9-FB8BA4AFB663}" type="presOf" srcId="{3092C166-028A-4409-AA23-0DAC37FF2228}" destId="{899F1A59-E480-4E7B-9DCF-EDD3559B144F}" srcOrd="0" destOrd="1" presId="urn:microsoft.com/office/officeart/2005/8/layout/list1"/>
    <dgm:cxn modelId="{C265C38F-9BB2-43E0-A983-2B96139FF2C5}" type="presOf" srcId="{826098FA-7C2E-4B7F-9000-6505C296F1AF}" destId="{9681C707-9C2C-4F75-9C89-3C303B81FC64}" srcOrd="1" destOrd="0" presId="urn:microsoft.com/office/officeart/2005/8/layout/list1"/>
    <dgm:cxn modelId="{CA591E95-A02C-41E8-B394-5AD130D73945}" type="presOf" srcId="{826098FA-7C2E-4B7F-9000-6505C296F1AF}" destId="{BC3C628F-B776-469A-A738-AEBE7F6DE427}" srcOrd="0" destOrd="0" presId="urn:microsoft.com/office/officeart/2005/8/layout/list1"/>
    <dgm:cxn modelId="{33503698-5D9C-4CFC-97C4-990679303589}" type="presOf" srcId="{22E4C3DB-7724-4051-8C62-AA3082F9A4C1}" destId="{A4D52CAA-E8F8-4A22-BB7E-8D8DA3BB5F58}" srcOrd="0" destOrd="0" presId="urn:microsoft.com/office/officeart/2005/8/layout/list1"/>
    <dgm:cxn modelId="{590956AB-3425-4923-A082-0AEDD8E1E9F7}" type="presOf" srcId="{15D1A619-91E3-4BC5-A300-8AB641FFDB97}" destId="{96505826-546C-4535-96F8-52BD9D7A5592}" srcOrd="1" destOrd="0" presId="urn:microsoft.com/office/officeart/2005/8/layout/list1"/>
    <dgm:cxn modelId="{5D6C7EB6-DB96-4CFB-B1DE-E0187BE23BEB}" srcId="{826098FA-7C2E-4B7F-9000-6505C296F1AF}" destId="{AA9ADF45-F8FC-489B-8B95-7E9F1184794B}" srcOrd="0" destOrd="0" parTransId="{5D7BAB49-E074-4846-8AA9-4B90B7ABD11C}" sibTransId="{EB7A2E5C-62AE-41A2-A86E-DDEBC4305EFB}"/>
    <dgm:cxn modelId="{4BAAD5C1-FB11-4CEA-AA98-F798DDCEED1D}" type="presOf" srcId="{4CADE787-99BA-46BD-B600-924B59DBCD23}" destId="{A4D52CAA-E8F8-4A22-BB7E-8D8DA3BB5F58}" srcOrd="0" destOrd="1" presId="urn:microsoft.com/office/officeart/2005/8/layout/list1"/>
    <dgm:cxn modelId="{DAB516E6-9644-4F73-9D8F-7AD96DDF6956}" srcId="{826098FA-7C2E-4B7F-9000-6505C296F1AF}" destId="{370413AC-DA5C-4221-83DB-70DC6789F2DF}" srcOrd="2" destOrd="0" parTransId="{5905536F-0CA9-45C3-89CD-97918391BE4D}" sibTransId="{417E53F1-0AB9-4D07-8B81-BE7E1FFDEDE2}"/>
    <dgm:cxn modelId="{7C51F3EC-F64C-4566-870D-078CBAE9A4EC}" srcId="{826098FA-7C2E-4B7F-9000-6505C296F1AF}" destId="{82FAE063-D86A-416C-9CA8-FD80696483E8}" srcOrd="3" destOrd="0" parTransId="{35B6ED4C-90CC-48D4-9044-4A29CEDDEFC7}" sibTransId="{642AD196-3EFE-4D78-9480-5159B02F3EAA}"/>
    <dgm:cxn modelId="{EF4F76EE-19DC-4172-8FEC-5C651C65F3D0}" type="presOf" srcId="{82FAE063-D86A-416C-9CA8-FD80696483E8}" destId="{899F1A59-E480-4E7B-9DCF-EDD3559B144F}" srcOrd="0" destOrd="3" presId="urn:microsoft.com/office/officeart/2005/8/layout/list1"/>
    <dgm:cxn modelId="{65B288F5-E808-4AF2-A1AD-0A38E89EAFFA}" type="presOf" srcId="{370413AC-DA5C-4221-83DB-70DC6789F2DF}" destId="{899F1A59-E480-4E7B-9DCF-EDD3559B144F}" srcOrd="0" destOrd="2" presId="urn:microsoft.com/office/officeart/2005/8/layout/list1"/>
    <dgm:cxn modelId="{DFE3D44B-4565-4440-A17C-522384525E06}" type="presParOf" srcId="{65A90D4F-4D97-42F4-B843-9A63A24D57BD}" destId="{894ED9D6-7C64-4DD8-A313-F5FF109A3EFD}" srcOrd="0" destOrd="0" presId="urn:microsoft.com/office/officeart/2005/8/layout/list1"/>
    <dgm:cxn modelId="{96E07343-199F-4182-8D64-1C40D0DD3CA9}" type="presParOf" srcId="{894ED9D6-7C64-4DD8-A313-F5FF109A3EFD}" destId="{A35D0FB2-6E2A-49CE-B29D-54F138B7074D}" srcOrd="0" destOrd="0" presId="urn:microsoft.com/office/officeart/2005/8/layout/list1"/>
    <dgm:cxn modelId="{5769C36B-E659-4069-8BCD-83B2A05BFDB0}" type="presParOf" srcId="{894ED9D6-7C64-4DD8-A313-F5FF109A3EFD}" destId="{96505826-546C-4535-96F8-52BD9D7A5592}" srcOrd="1" destOrd="0" presId="urn:microsoft.com/office/officeart/2005/8/layout/list1"/>
    <dgm:cxn modelId="{7463E4F7-19C4-4ED0-B83A-62628D74F872}" type="presParOf" srcId="{65A90D4F-4D97-42F4-B843-9A63A24D57BD}" destId="{447DEAB5-4896-47AF-B0DB-B6B01186CF86}" srcOrd="1" destOrd="0" presId="urn:microsoft.com/office/officeart/2005/8/layout/list1"/>
    <dgm:cxn modelId="{9013750B-6A56-47EC-A2AC-19F532F2F770}" type="presParOf" srcId="{65A90D4F-4D97-42F4-B843-9A63A24D57BD}" destId="{A4D52CAA-E8F8-4A22-BB7E-8D8DA3BB5F58}" srcOrd="2" destOrd="0" presId="urn:microsoft.com/office/officeart/2005/8/layout/list1"/>
    <dgm:cxn modelId="{7107AF77-D589-408E-9A03-9BDBB85E2818}" type="presParOf" srcId="{65A90D4F-4D97-42F4-B843-9A63A24D57BD}" destId="{649AD5C7-727A-4171-9E50-611021809259}" srcOrd="3" destOrd="0" presId="urn:microsoft.com/office/officeart/2005/8/layout/list1"/>
    <dgm:cxn modelId="{BB5A9ED8-DD9F-4B3E-8C55-D16CFBA99E58}" type="presParOf" srcId="{65A90D4F-4D97-42F4-B843-9A63A24D57BD}" destId="{5EB01314-C7F1-4F53-843D-7E86034A47A6}" srcOrd="4" destOrd="0" presId="urn:microsoft.com/office/officeart/2005/8/layout/list1"/>
    <dgm:cxn modelId="{E1E33991-A8C6-4C1F-9C78-EE570A3FB100}" type="presParOf" srcId="{5EB01314-C7F1-4F53-843D-7E86034A47A6}" destId="{BC3C628F-B776-469A-A738-AEBE7F6DE427}" srcOrd="0" destOrd="0" presId="urn:microsoft.com/office/officeart/2005/8/layout/list1"/>
    <dgm:cxn modelId="{65225DE1-9371-432E-BAD3-7ADD02F39396}" type="presParOf" srcId="{5EB01314-C7F1-4F53-843D-7E86034A47A6}" destId="{9681C707-9C2C-4F75-9C89-3C303B81FC64}" srcOrd="1" destOrd="0" presId="urn:microsoft.com/office/officeart/2005/8/layout/list1"/>
    <dgm:cxn modelId="{80A6FEB5-8F71-4142-A4BA-13EDB25CA9B2}" type="presParOf" srcId="{65A90D4F-4D97-42F4-B843-9A63A24D57BD}" destId="{FA796BB4-803B-47FD-8268-4FFB861CF1D5}" srcOrd="5" destOrd="0" presId="urn:microsoft.com/office/officeart/2005/8/layout/list1"/>
    <dgm:cxn modelId="{D13CF761-D0AC-4F06-A699-00BEAD0F4C5D}" type="presParOf" srcId="{65A90D4F-4D97-42F4-B843-9A63A24D57BD}" destId="{899F1A59-E480-4E7B-9DCF-EDD3559B144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65F18F-F26F-4503-9D1C-0F557CF664C6}" type="doc">
      <dgm:prSet loTypeId="urn:microsoft.com/office/officeart/2008/layout/LinedList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F11452F-F17E-4068-BFAC-6EE569380EFC}">
      <dgm:prSet/>
      <dgm:spPr/>
      <dgm:t>
        <a:bodyPr/>
        <a:lstStyle/>
        <a:p>
          <a:r>
            <a:rPr lang="en-US" b="1" dirty="0"/>
            <a:t>PVSYST Software</a:t>
          </a:r>
        </a:p>
      </dgm:t>
    </dgm:pt>
    <dgm:pt modelId="{0B2EBF13-BDB3-4B17-978D-FC95273DA511}" type="parTrans" cxnId="{C85C9129-1AB9-4FC8-8F95-BC7DE15C4143}">
      <dgm:prSet/>
      <dgm:spPr/>
      <dgm:t>
        <a:bodyPr/>
        <a:lstStyle/>
        <a:p>
          <a:endParaRPr lang="en-US"/>
        </a:p>
      </dgm:t>
    </dgm:pt>
    <dgm:pt modelId="{3362DDE7-CB85-4182-875C-08EE76C95AD5}" type="sibTrans" cxnId="{C85C9129-1AB9-4FC8-8F95-BC7DE15C4143}">
      <dgm:prSet/>
      <dgm:spPr/>
      <dgm:t>
        <a:bodyPr/>
        <a:lstStyle/>
        <a:p>
          <a:endParaRPr lang="en-US"/>
        </a:p>
      </dgm:t>
    </dgm:pt>
    <dgm:pt modelId="{34FCDAFA-BF9A-472A-A014-D21686B11426}">
      <dgm:prSet/>
      <dgm:spPr/>
      <dgm:t>
        <a:bodyPr/>
        <a:lstStyle/>
        <a:p>
          <a:r>
            <a:rPr lang="en-US" b="1" dirty="0"/>
            <a:t>Manual Design and calculations</a:t>
          </a:r>
        </a:p>
        <a:p>
          <a:endParaRPr lang="en-US" b="1" dirty="0"/>
        </a:p>
      </dgm:t>
    </dgm:pt>
    <dgm:pt modelId="{89F3E30F-C4EF-410F-B661-94E2CD45B289}" type="parTrans" cxnId="{DE7DD6F0-5C9E-4B81-B513-7080D848E6D9}">
      <dgm:prSet/>
      <dgm:spPr/>
      <dgm:t>
        <a:bodyPr/>
        <a:lstStyle/>
        <a:p>
          <a:endParaRPr lang="en-US"/>
        </a:p>
      </dgm:t>
    </dgm:pt>
    <dgm:pt modelId="{F9F4B6D3-822C-42B8-A311-2203ADDCB717}" type="sibTrans" cxnId="{DE7DD6F0-5C9E-4B81-B513-7080D848E6D9}">
      <dgm:prSet/>
      <dgm:spPr/>
      <dgm:t>
        <a:bodyPr/>
        <a:lstStyle/>
        <a:p>
          <a:endParaRPr lang="en-US"/>
        </a:p>
      </dgm:t>
    </dgm:pt>
    <dgm:pt modelId="{7BA0AFCC-3EB1-491B-965A-E1EAC7C1A7DD}" type="pres">
      <dgm:prSet presAssocID="{6C65F18F-F26F-4503-9D1C-0F557CF664C6}" presName="vert0" presStyleCnt="0">
        <dgm:presLayoutVars>
          <dgm:dir/>
          <dgm:animOne val="branch"/>
          <dgm:animLvl val="lvl"/>
        </dgm:presLayoutVars>
      </dgm:prSet>
      <dgm:spPr/>
    </dgm:pt>
    <dgm:pt modelId="{1A7479F0-36FE-4E05-9B23-4737864FCAA7}" type="pres">
      <dgm:prSet presAssocID="{BF11452F-F17E-4068-BFAC-6EE569380EFC}" presName="thickLine" presStyleLbl="alignNode1" presStyleIdx="0" presStyleCnt="2"/>
      <dgm:spPr/>
    </dgm:pt>
    <dgm:pt modelId="{C284D03E-B672-44D9-A206-3AB450F3CAD4}" type="pres">
      <dgm:prSet presAssocID="{BF11452F-F17E-4068-BFAC-6EE569380EFC}" presName="horz1" presStyleCnt="0"/>
      <dgm:spPr/>
    </dgm:pt>
    <dgm:pt modelId="{4DDA9051-5EE8-4613-AF1A-0ABB24EAC9AB}" type="pres">
      <dgm:prSet presAssocID="{BF11452F-F17E-4068-BFAC-6EE569380EFC}" presName="tx1" presStyleLbl="revTx" presStyleIdx="0" presStyleCnt="2"/>
      <dgm:spPr/>
    </dgm:pt>
    <dgm:pt modelId="{3C678EB4-D182-4762-9F55-023FAFDC79D0}" type="pres">
      <dgm:prSet presAssocID="{BF11452F-F17E-4068-BFAC-6EE569380EFC}" presName="vert1" presStyleCnt="0"/>
      <dgm:spPr/>
    </dgm:pt>
    <dgm:pt modelId="{EA24F765-A98C-4947-8FDD-69CA080B0541}" type="pres">
      <dgm:prSet presAssocID="{34FCDAFA-BF9A-472A-A014-D21686B11426}" presName="thickLine" presStyleLbl="alignNode1" presStyleIdx="1" presStyleCnt="2"/>
      <dgm:spPr/>
    </dgm:pt>
    <dgm:pt modelId="{68094446-E1FE-4198-BA6C-61AD9E98E196}" type="pres">
      <dgm:prSet presAssocID="{34FCDAFA-BF9A-472A-A014-D21686B11426}" presName="horz1" presStyleCnt="0"/>
      <dgm:spPr/>
    </dgm:pt>
    <dgm:pt modelId="{A0259081-E4F3-40D4-9181-32E5183DE57E}" type="pres">
      <dgm:prSet presAssocID="{34FCDAFA-BF9A-472A-A014-D21686B11426}" presName="tx1" presStyleLbl="revTx" presStyleIdx="1" presStyleCnt="2"/>
      <dgm:spPr/>
    </dgm:pt>
    <dgm:pt modelId="{C34EA81A-604B-4909-88E0-DF8AD417E992}" type="pres">
      <dgm:prSet presAssocID="{34FCDAFA-BF9A-472A-A014-D21686B11426}" presName="vert1" presStyleCnt="0"/>
      <dgm:spPr/>
    </dgm:pt>
  </dgm:ptLst>
  <dgm:cxnLst>
    <dgm:cxn modelId="{AE887C0D-B41D-45B1-9110-40F91AB3F0D6}" type="presOf" srcId="{BF11452F-F17E-4068-BFAC-6EE569380EFC}" destId="{4DDA9051-5EE8-4613-AF1A-0ABB24EAC9AB}" srcOrd="0" destOrd="0" presId="urn:microsoft.com/office/officeart/2008/layout/LinedList"/>
    <dgm:cxn modelId="{C85C9129-1AB9-4FC8-8F95-BC7DE15C4143}" srcId="{6C65F18F-F26F-4503-9D1C-0F557CF664C6}" destId="{BF11452F-F17E-4068-BFAC-6EE569380EFC}" srcOrd="0" destOrd="0" parTransId="{0B2EBF13-BDB3-4B17-978D-FC95273DA511}" sibTransId="{3362DDE7-CB85-4182-875C-08EE76C95AD5}"/>
    <dgm:cxn modelId="{FE25F951-4556-4FB7-AE77-90248C5D3FA0}" type="presOf" srcId="{6C65F18F-F26F-4503-9D1C-0F557CF664C6}" destId="{7BA0AFCC-3EB1-491B-965A-E1EAC7C1A7DD}" srcOrd="0" destOrd="0" presId="urn:microsoft.com/office/officeart/2008/layout/LinedList"/>
    <dgm:cxn modelId="{EEAE4ED7-CCA3-4BB7-B996-7E7135EE8EF5}" type="presOf" srcId="{34FCDAFA-BF9A-472A-A014-D21686B11426}" destId="{A0259081-E4F3-40D4-9181-32E5183DE57E}" srcOrd="0" destOrd="0" presId="urn:microsoft.com/office/officeart/2008/layout/LinedList"/>
    <dgm:cxn modelId="{DE7DD6F0-5C9E-4B81-B513-7080D848E6D9}" srcId="{6C65F18F-F26F-4503-9D1C-0F557CF664C6}" destId="{34FCDAFA-BF9A-472A-A014-D21686B11426}" srcOrd="1" destOrd="0" parTransId="{89F3E30F-C4EF-410F-B661-94E2CD45B289}" sibTransId="{F9F4B6D3-822C-42B8-A311-2203ADDCB717}"/>
    <dgm:cxn modelId="{7A61C506-B290-442F-8961-7A9E1C2D5C8A}" type="presParOf" srcId="{7BA0AFCC-3EB1-491B-965A-E1EAC7C1A7DD}" destId="{1A7479F0-36FE-4E05-9B23-4737864FCAA7}" srcOrd="0" destOrd="0" presId="urn:microsoft.com/office/officeart/2008/layout/LinedList"/>
    <dgm:cxn modelId="{52B86B09-735F-4DF8-A9AE-B590B858C133}" type="presParOf" srcId="{7BA0AFCC-3EB1-491B-965A-E1EAC7C1A7DD}" destId="{C284D03E-B672-44D9-A206-3AB450F3CAD4}" srcOrd="1" destOrd="0" presId="urn:microsoft.com/office/officeart/2008/layout/LinedList"/>
    <dgm:cxn modelId="{115D38AD-ED7A-4C44-8D18-A27A1D237850}" type="presParOf" srcId="{C284D03E-B672-44D9-A206-3AB450F3CAD4}" destId="{4DDA9051-5EE8-4613-AF1A-0ABB24EAC9AB}" srcOrd="0" destOrd="0" presId="urn:microsoft.com/office/officeart/2008/layout/LinedList"/>
    <dgm:cxn modelId="{03F84F1B-3B1A-4C95-8CB7-E3EC2644F3AE}" type="presParOf" srcId="{C284D03E-B672-44D9-A206-3AB450F3CAD4}" destId="{3C678EB4-D182-4762-9F55-023FAFDC79D0}" srcOrd="1" destOrd="0" presId="urn:microsoft.com/office/officeart/2008/layout/LinedList"/>
    <dgm:cxn modelId="{9939147D-1F99-492E-B645-E83E8DA3A574}" type="presParOf" srcId="{7BA0AFCC-3EB1-491B-965A-E1EAC7C1A7DD}" destId="{EA24F765-A98C-4947-8FDD-69CA080B0541}" srcOrd="2" destOrd="0" presId="urn:microsoft.com/office/officeart/2008/layout/LinedList"/>
    <dgm:cxn modelId="{1E411C1B-9A41-429B-BDC3-BAAC558E69E9}" type="presParOf" srcId="{7BA0AFCC-3EB1-491B-965A-E1EAC7C1A7DD}" destId="{68094446-E1FE-4198-BA6C-61AD9E98E196}" srcOrd="3" destOrd="0" presId="urn:microsoft.com/office/officeart/2008/layout/LinedList"/>
    <dgm:cxn modelId="{C8F7BAA5-7B07-4D76-A1FB-4FE710B964ED}" type="presParOf" srcId="{68094446-E1FE-4198-BA6C-61AD9E98E196}" destId="{A0259081-E4F3-40D4-9181-32E5183DE57E}" srcOrd="0" destOrd="0" presId="urn:microsoft.com/office/officeart/2008/layout/LinedList"/>
    <dgm:cxn modelId="{72D5B380-E797-4A49-9570-80293B9CFDEF}" type="presParOf" srcId="{68094446-E1FE-4198-BA6C-61AD9E98E196}" destId="{C34EA81A-604B-4909-88E0-DF8AD417E99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CB3946-F258-4609-B6A9-91A3896DBD8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BF31663-0953-4092-8FDA-94E8B9655467}">
      <dgm:prSet/>
      <dgm:spPr/>
      <dgm:t>
        <a:bodyPr/>
        <a:lstStyle/>
        <a:p>
          <a:r>
            <a:rPr lang="en-US" b="1" dirty="0"/>
            <a:t>Presenting the existing types of Solar PV cells in the Palestinian Market is to select the best choice depending on specific criterions.</a:t>
          </a:r>
        </a:p>
      </dgm:t>
    </dgm:pt>
    <dgm:pt modelId="{7F9D5E45-DB63-4666-9AF0-49B3F915A56E}" type="parTrans" cxnId="{B7D2FE4A-A7D8-4922-A183-DE8F84D545DF}">
      <dgm:prSet/>
      <dgm:spPr/>
      <dgm:t>
        <a:bodyPr/>
        <a:lstStyle/>
        <a:p>
          <a:endParaRPr lang="en-US"/>
        </a:p>
      </dgm:t>
    </dgm:pt>
    <dgm:pt modelId="{09F721DD-27D3-4728-AA5D-955BD5D9796B}" type="sibTrans" cxnId="{B7D2FE4A-A7D8-4922-A183-DE8F84D545DF}">
      <dgm:prSet/>
      <dgm:spPr/>
      <dgm:t>
        <a:bodyPr/>
        <a:lstStyle/>
        <a:p>
          <a:endParaRPr lang="en-US"/>
        </a:p>
      </dgm:t>
    </dgm:pt>
    <dgm:pt modelId="{A40B6140-4F8C-42A1-9582-849028CD67A9}">
      <dgm:prSet/>
      <dgm:spPr/>
      <dgm:t>
        <a:bodyPr/>
        <a:lstStyle/>
        <a:p>
          <a:r>
            <a:rPr lang="en-US" b="1" dirty="0"/>
            <a:t>The criteria depends on several factors: Efficiency, Output Power, Cost, Temperature Coefficient. </a:t>
          </a:r>
        </a:p>
      </dgm:t>
    </dgm:pt>
    <dgm:pt modelId="{B750CAA2-F637-4AE1-8334-82ACD6CB857E}" type="parTrans" cxnId="{A15FB041-93C6-495E-B381-A03D940AAE59}">
      <dgm:prSet/>
      <dgm:spPr/>
      <dgm:t>
        <a:bodyPr/>
        <a:lstStyle/>
        <a:p>
          <a:endParaRPr lang="en-US"/>
        </a:p>
      </dgm:t>
    </dgm:pt>
    <dgm:pt modelId="{6C6E8223-18F1-48F3-A823-057825A99AA0}" type="sibTrans" cxnId="{A15FB041-93C6-495E-B381-A03D940AAE59}">
      <dgm:prSet/>
      <dgm:spPr/>
      <dgm:t>
        <a:bodyPr/>
        <a:lstStyle/>
        <a:p>
          <a:endParaRPr lang="en-US"/>
        </a:p>
      </dgm:t>
    </dgm:pt>
    <dgm:pt modelId="{6F92174D-9180-4120-B058-4EEC534523CA}" type="pres">
      <dgm:prSet presAssocID="{2ACB3946-F258-4609-B6A9-91A3896DBD80}" presName="root" presStyleCnt="0">
        <dgm:presLayoutVars>
          <dgm:dir/>
          <dgm:resizeHandles val="exact"/>
        </dgm:presLayoutVars>
      </dgm:prSet>
      <dgm:spPr/>
    </dgm:pt>
    <dgm:pt modelId="{A59DCAF6-03B1-49BE-B0E7-52C62821F12B}" type="pres">
      <dgm:prSet presAssocID="{0BF31663-0953-4092-8FDA-94E8B9655467}" presName="compNode" presStyleCnt="0"/>
      <dgm:spPr/>
    </dgm:pt>
    <dgm:pt modelId="{FE604B09-8210-47AF-BFA7-4B0968DA4361}" type="pres">
      <dgm:prSet presAssocID="{0BF31663-0953-4092-8FDA-94E8B9655467}" presName="bgRect" presStyleLbl="bgShp" presStyleIdx="0" presStyleCnt="2"/>
      <dgm:spPr/>
    </dgm:pt>
    <dgm:pt modelId="{2CAD25ED-284D-4C43-BB35-D01B4EC70AC3}" type="pres">
      <dgm:prSet presAssocID="{0BF31663-0953-4092-8FDA-94E8B9655467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n"/>
        </a:ext>
      </dgm:extLst>
    </dgm:pt>
    <dgm:pt modelId="{4BB1B31A-29E8-48A4-8303-127AE811EF7A}" type="pres">
      <dgm:prSet presAssocID="{0BF31663-0953-4092-8FDA-94E8B9655467}" presName="spaceRect" presStyleCnt="0"/>
      <dgm:spPr/>
    </dgm:pt>
    <dgm:pt modelId="{3F1D4E67-346B-49D2-9F72-2B16CE97963A}" type="pres">
      <dgm:prSet presAssocID="{0BF31663-0953-4092-8FDA-94E8B9655467}" presName="parTx" presStyleLbl="revTx" presStyleIdx="0" presStyleCnt="2">
        <dgm:presLayoutVars>
          <dgm:chMax val="0"/>
          <dgm:chPref val="0"/>
        </dgm:presLayoutVars>
      </dgm:prSet>
      <dgm:spPr/>
    </dgm:pt>
    <dgm:pt modelId="{31E8FD07-3296-4489-9120-410D1465615B}" type="pres">
      <dgm:prSet presAssocID="{09F721DD-27D3-4728-AA5D-955BD5D9796B}" presName="sibTrans" presStyleCnt="0"/>
      <dgm:spPr/>
    </dgm:pt>
    <dgm:pt modelId="{E3A3953D-E31E-46AF-886E-C4C93F0E5FA1}" type="pres">
      <dgm:prSet presAssocID="{A40B6140-4F8C-42A1-9582-849028CD67A9}" presName="compNode" presStyleCnt="0"/>
      <dgm:spPr/>
    </dgm:pt>
    <dgm:pt modelId="{49CEB7E2-67E0-4701-BA3E-C72769C2F18B}" type="pres">
      <dgm:prSet presAssocID="{A40B6140-4F8C-42A1-9582-849028CD67A9}" presName="bgRect" presStyleLbl="bgShp" presStyleIdx="1" presStyleCnt="2"/>
      <dgm:spPr/>
    </dgm:pt>
    <dgm:pt modelId="{155C2F57-09DB-4664-BE9D-7859B43CDA0F}" type="pres">
      <dgm:prSet presAssocID="{A40B6140-4F8C-42A1-9582-849028CD67A9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5C031D29-4B78-46E3-80CD-AD0B0B218AC7}" type="pres">
      <dgm:prSet presAssocID="{A40B6140-4F8C-42A1-9582-849028CD67A9}" presName="spaceRect" presStyleCnt="0"/>
      <dgm:spPr/>
    </dgm:pt>
    <dgm:pt modelId="{12DFF381-C9F1-4824-933F-7B2EB4369E09}" type="pres">
      <dgm:prSet presAssocID="{A40B6140-4F8C-42A1-9582-849028CD67A9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15FB041-93C6-495E-B381-A03D940AAE59}" srcId="{2ACB3946-F258-4609-B6A9-91A3896DBD80}" destId="{A40B6140-4F8C-42A1-9582-849028CD67A9}" srcOrd="1" destOrd="0" parTransId="{B750CAA2-F637-4AE1-8334-82ACD6CB857E}" sibTransId="{6C6E8223-18F1-48F3-A823-057825A99AA0}"/>
    <dgm:cxn modelId="{B7D2FE4A-A7D8-4922-A183-DE8F84D545DF}" srcId="{2ACB3946-F258-4609-B6A9-91A3896DBD80}" destId="{0BF31663-0953-4092-8FDA-94E8B9655467}" srcOrd="0" destOrd="0" parTransId="{7F9D5E45-DB63-4666-9AF0-49B3F915A56E}" sibTransId="{09F721DD-27D3-4728-AA5D-955BD5D9796B}"/>
    <dgm:cxn modelId="{8B34F088-10FF-447F-8791-73837D49F508}" type="presOf" srcId="{A40B6140-4F8C-42A1-9582-849028CD67A9}" destId="{12DFF381-C9F1-4824-933F-7B2EB4369E09}" srcOrd="0" destOrd="0" presId="urn:microsoft.com/office/officeart/2018/2/layout/IconVerticalSolidList"/>
    <dgm:cxn modelId="{623574EE-605C-4BE1-8774-9F28BE26A251}" type="presOf" srcId="{0BF31663-0953-4092-8FDA-94E8B9655467}" destId="{3F1D4E67-346B-49D2-9F72-2B16CE97963A}" srcOrd="0" destOrd="0" presId="urn:microsoft.com/office/officeart/2018/2/layout/IconVerticalSolidList"/>
    <dgm:cxn modelId="{8E6E85FE-A46A-4F7F-8F90-A1BA22D171E1}" type="presOf" srcId="{2ACB3946-F258-4609-B6A9-91A3896DBD80}" destId="{6F92174D-9180-4120-B058-4EEC534523CA}" srcOrd="0" destOrd="0" presId="urn:microsoft.com/office/officeart/2018/2/layout/IconVerticalSolidList"/>
    <dgm:cxn modelId="{80781373-E254-4234-810B-F4E37B9E2D5A}" type="presParOf" srcId="{6F92174D-9180-4120-B058-4EEC534523CA}" destId="{A59DCAF6-03B1-49BE-B0E7-52C62821F12B}" srcOrd="0" destOrd="0" presId="urn:microsoft.com/office/officeart/2018/2/layout/IconVerticalSolidList"/>
    <dgm:cxn modelId="{E8FBCD3C-869E-46E8-957D-0B576F2B0D43}" type="presParOf" srcId="{A59DCAF6-03B1-49BE-B0E7-52C62821F12B}" destId="{FE604B09-8210-47AF-BFA7-4B0968DA4361}" srcOrd="0" destOrd="0" presId="urn:microsoft.com/office/officeart/2018/2/layout/IconVerticalSolidList"/>
    <dgm:cxn modelId="{C4CE810C-A3C6-48C4-94DB-0C7F8CA2B41D}" type="presParOf" srcId="{A59DCAF6-03B1-49BE-B0E7-52C62821F12B}" destId="{2CAD25ED-284D-4C43-BB35-D01B4EC70AC3}" srcOrd="1" destOrd="0" presId="urn:microsoft.com/office/officeart/2018/2/layout/IconVerticalSolidList"/>
    <dgm:cxn modelId="{6B287063-93E0-459B-914F-1E56C53EA53B}" type="presParOf" srcId="{A59DCAF6-03B1-49BE-B0E7-52C62821F12B}" destId="{4BB1B31A-29E8-48A4-8303-127AE811EF7A}" srcOrd="2" destOrd="0" presId="urn:microsoft.com/office/officeart/2018/2/layout/IconVerticalSolidList"/>
    <dgm:cxn modelId="{EC5559C1-6F12-4088-A9B2-62D4A1F646E7}" type="presParOf" srcId="{A59DCAF6-03B1-49BE-B0E7-52C62821F12B}" destId="{3F1D4E67-346B-49D2-9F72-2B16CE97963A}" srcOrd="3" destOrd="0" presId="urn:microsoft.com/office/officeart/2018/2/layout/IconVerticalSolidList"/>
    <dgm:cxn modelId="{C94F5A69-F6C6-4375-B571-B1C12D9B987A}" type="presParOf" srcId="{6F92174D-9180-4120-B058-4EEC534523CA}" destId="{31E8FD07-3296-4489-9120-410D1465615B}" srcOrd="1" destOrd="0" presId="urn:microsoft.com/office/officeart/2018/2/layout/IconVerticalSolidList"/>
    <dgm:cxn modelId="{95C533B2-A997-4987-B175-99DBA9F00513}" type="presParOf" srcId="{6F92174D-9180-4120-B058-4EEC534523CA}" destId="{E3A3953D-E31E-46AF-886E-C4C93F0E5FA1}" srcOrd="2" destOrd="0" presId="urn:microsoft.com/office/officeart/2018/2/layout/IconVerticalSolidList"/>
    <dgm:cxn modelId="{01F4712F-534F-48A9-8A02-E0FAA0CA82D3}" type="presParOf" srcId="{E3A3953D-E31E-46AF-886E-C4C93F0E5FA1}" destId="{49CEB7E2-67E0-4701-BA3E-C72769C2F18B}" srcOrd="0" destOrd="0" presId="urn:microsoft.com/office/officeart/2018/2/layout/IconVerticalSolidList"/>
    <dgm:cxn modelId="{8E813481-7474-456E-B2DD-65384BCC8842}" type="presParOf" srcId="{E3A3953D-E31E-46AF-886E-C4C93F0E5FA1}" destId="{155C2F57-09DB-4664-BE9D-7859B43CDA0F}" srcOrd="1" destOrd="0" presId="urn:microsoft.com/office/officeart/2018/2/layout/IconVerticalSolidList"/>
    <dgm:cxn modelId="{2CCD7642-3122-4C19-9660-1A3BBA5ADEDD}" type="presParOf" srcId="{E3A3953D-E31E-46AF-886E-C4C93F0E5FA1}" destId="{5C031D29-4B78-46E3-80CD-AD0B0B218AC7}" srcOrd="2" destOrd="0" presId="urn:microsoft.com/office/officeart/2018/2/layout/IconVerticalSolidList"/>
    <dgm:cxn modelId="{F8413C7C-3BE9-4C70-AC70-4C2586C82F63}" type="presParOf" srcId="{E3A3953D-E31E-46AF-886E-C4C93F0E5FA1}" destId="{12DFF381-C9F1-4824-933F-7B2EB4369E0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258A85-E5B0-4801-880E-DB554F245A42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84DAAD4-FF65-43E1-830B-3C8594387C51}">
      <dgm:prSet/>
      <dgm:spPr/>
      <dgm:t>
        <a:bodyPr/>
        <a:lstStyle/>
        <a:p>
          <a:r>
            <a:rPr lang="en-US" b="1" dirty="0"/>
            <a:t>The well has two pumps, recently renewed and installed with 150 hp and 250 hp powers.</a:t>
          </a:r>
        </a:p>
      </dgm:t>
    </dgm:pt>
    <dgm:pt modelId="{3CB47654-8EF7-4596-858D-15234A095FE8}" type="parTrans" cxnId="{47FF1C5F-E053-48D7-99EF-EF3F402D74BB}">
      <dgm:prSet/>
      <dgm:spPr/>
      <dgm:t>
        <a:bodyPr/>
        <a:lstStyle/>
        <a:p>
          <a:endParaRPr lang="en-US"/>
        </a:p>
      </dgm:t>
    </dgm:pt>
    <dgm:pt modelId="{41D1BF98-9E24-4B6F-866C-60AC89EB9EE7}" type="sibTrans" cxnId="{47FF1C5F-E053-48D7-99EF-EF3F402D74BB}">
      <dgm:prSet/>
      <dgm:spPr/>
      <dgm:t>
        <a:bodyPr/>
        <a:lstStyle/>
        <a:p>
          <a:endParaRPr lang="en-US"/>
        </a:p>
      </dgm:t>
    </dgm:pt>
    <dgm:pt modelId="{BB48F09F-5C9C-40AD-9E73-367CD4C19C82}">
      <dgm:prSet/>
      <dgm:spPr/>
      <dgm:t>
        <a:bodyPr/>
        <a:lstStyle/>
        <a:p>
          <a:r>
            <a:rPr lang="en-US" b="1" dirty="0"/>
            <a:t>The wells’ owner has a piece of land with an estimated space of 1 acre (1000 m far from the well) and is willing to install a PV system to cover the pumps energy needs.</a:t>
          </a:r>
        </a:p>
      </dgm:t>
    </dgm:pt>
    <dgm:pt modelId="{3D005FF4-DB82-476B-9AC2-34FD9E59BC15}" type="parTrans" cxnId="{73EBAB91-6AB2-464F-B779-50848552C7D3}">
      <dgm:prSet/>
      <dgm:spPr/>
      <dgm:t>
        <a:bodyPr/>
        <a:lstStyle/>
        <a:p>
          <a:endParaRPr lang="en-US"/>
        </a:p>
      </dgm:t>
    </dgm:pt>
    <dgm:pt modelId="{1DE4DB70-723F-44F0-A35C-6BDED59ADF9E}" type="sibTrans" cxnId="{73EBAB91-6AB2-464F-B779-50848552C7D3}">
      <dgm:prSet/>
      <dgm:spPr/>
      <dgm:t>
        <a:bodyPr/>
        <a:lstStyle/>
        <a:p>
          <a:endParaRPr lang="en-US"/>
        </a:p>
      </dgm:t>
    </dgm:pt>
    <dgm:pt modelId="{1F1745BD-0927-4318-9749-4542E318F094}">
      <dgm:prSet/>
      <dgm:spPr/>
      <dgm:t>
        <a:bodyPr/>
        <a:lstStyle/>
        <a:p>
          <a:r>
            <a:rPr lang="en-US" b="1" dirty="0"/>
            <a:t>The well distributes water widely, with an average working hours of 5400 </a:t>
          </a:r>
          <a:r>
            <a:rPr lang="en-US" b="1" dirty="0" err="1"/>
            <a:t>hrs</a:t>
          </a:r>
          <a:r>
            <a:rPr lang="en-US" b="1" dirty="0"/>
            <a:t>/year.</a:t>
          </a:r>
        </a:p>
      </dgm:t>
    </dgm:pt>
    <dgm:pt modelId="{0891A6AD-E4B9-440F-98B7-8E26B8444018}" type="parTrans" cxnId="{B86F7E54-5248-45C3-A4AE-DFADACE1B4F9}">
      <dgm:prSet/>
      <dgm:spPr/>
      <dgm:t>
        <a:bodyPr/>
        <a:lstStyle/>
        <a:p>
          <a:endParaRPr lang="en-US"/>
        </a:p>
      </dgm:t>
    </dgm:pt>
    <dgm:pt modelId="{9D1C810A-144D-417B-8A30-7A9677008D54}" type="sibTrans" cxnId="{B86F7E54-5248-45C3-A4AE-DFADACE1B4F9}">
      <dgm:prSet/>
      <dgm:spPr/>
      <dgm:t>
        <a:bodyPr/>
        <a:lstStyle/>
        <a:p>
          <a:endParaRPr lang="en-US"/>
        </a:p>
      </dgm:t>
    </dgm:pt>
    <dgm:pt modelId="{D3EAA87D-C5ED-402F-9147-566DCB684E34}" type="pres">
      <dgm:prSet presAssocID="{21258A85-E5B0-4801-880E-DB554F245A42}" presName="linear" presStyleCnt="0">
        <dgm:presLayoutVars>
          <dgm:animLvl val="lvl"/>
          <dgm:resizeHandles val="exact"/>
        </dgm:presLayoutVars>
      </dgm:prSet>
      <dgm:spPr/>
    </dgm:pt>
    <dgm:pt modelId="{73620D1B-BF1C-4420-8013-FB0D59CBDFE2}" type="pres">
      <dgm:prSet presAssocID="{D84DAAD4-FF65-43E1-830B-3C8594387C5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38B5FD6-D27A-409C-A24E-7C2DCCAE6958}" type="pres">
      <dgm:prSet presAssocID="{41D1BF98-9E24-4B6F-866C-60AC89EB9EE7}" presName="spacer" presStyleCnt="0"/>
      <dgm:spPr/>
    </dgm:pt>
    <dgm:pt modelId="{895D9196-64F6-45D4-8055-6C7A24252FAF}" type="pres">
      <dgm:prSet presAssocID="{BB48F09F-5C9C-40AD-9E73-367CD4C19C8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B29FFDF-88E4-40D3-AF86-F0FA81B7605A}" type="pres">
      <dgm:prSet presAssocID="{1DE4DB70-723F-44F0-A35C-6BDED59ADF9E}" presName="spacer" presStyleCnt="0"/>
      <dgm:spPr/>
    </dgm:pt>
    <dgm:pt modelId="{821454CE-731E-4470-8BF0-0E324BBDF5E7}" type="pres">
      <dgm:prSet presAssocID="{1F1745BD-0927-4318-9749-4542E318F094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F98A2007-3909-4CF9-A7D0-7BF04018942F}" type="presOf" srcId="{D84DAAD4-FF65-43E1-830B-3C8594387C51}" destId="{73620D1B-BF1C-4420-8013-FB0D59CBDFE2}" srcOrd="0" destOrd="0" presId="urn:microsoft.com/office/officeart/2005/8/layout/vList2"/>
    <dgm:cxn modelId="{E0BD8B3C-DEF4-4D6C-831C-9DB88AA1664C}" type="presOf" srcId="{1F1745BD-0927-4318-9749-4542E318F094}" destId="{821454CE-731E-4470-8BF0-0E324BBDF5E7}" srcOrd="0" destOrd="0" presId="urn:microsoft.com/office/officeart/2005/8/layout/vList2"/>
    <dgm:cxn modelId="{47FF1C5F-E053-48D7-99EF-EF3F402D74BB}" srcId="{21258A85-E5B0-4801-880E-DB554F245A42}" destId="{D84DAAD4-FF65-43E1-830B-3C8594387C51}" srcOrd="0" destOrd="0" parTransId="{3CB47654-8EF7-4596-858D-15234A095FE8}" sibTransId="{41D1BF98-9E24-4B6F-866C-60AC89EB9EE7}"/>
    <dgm:cxn modelId="{B86F7E54-5248-45C3-A4AE-DFADACE1B4F9}" srcId="{21258A85-E5B0-4801-880E-DB554F245A42}" destId="{1F1745BD-0927-4318-9749-4542E318F094}" srcOrd="2" destOrd="0" parTransId="{0891A6AD-E4B9-440F-98B7-8E26B8444018}" sibTransId="{9D1C810A-144D-417B-8A30-7A9677008D54}"/>
    <dgm:cxn modelId="{73EBAB91-6AB2-464F-B779-50848552C7D3}" srcId="{21258A85-E5B0-4801-880E-DB554F245A42}" destId="{BB48F09F-5C9C-40AD-9E73-367CD4C19C82}" srcOrd="1" destOrd="0" parTransId="{3D005FF4-DB82-476B-9AC2-34FD9E59BC15}" sibTransId="{1DE4DB70-723F-44F0-A35C-6BDED59ADF9E}"/>
    <dgm:cxn modelId="{ABB19DBC-B922-44AB-921F-753FAD2F16C5}" type="presOf" srcId="{BB48F09F-5C9C-40AD-9E73-367CD4C19C82}" destId="{895D9196-64F6-45D4-8055-6C7A24252FAF}" srcOrd="0" destOrd="0" presId="urn:microsoft.com/office/officeart/2005/8/layout/vList2"/>
    <dgm:cxn modelId="{83EA99F0-A1C7-481D-A2DA-C605153AE3D0}" type="presOf" srcId="{21258A85-E5B0-4801-880E-DB554F245A42}" destId="{D3EAA87D-C5ED-402F-9147-566DCB684E34}" srcOrd="0" destOrd="0" presId="urn:microsoft.com/office/officeart/2005/8/layout/vList2"/>
    <dgm:cxn modelId="{AA5BDA7A-A32D-4526-9A2F-2755CF707206}" type="presParOf" srcId="{D3EAA87D-C5ED-402F-9147-566DCB684E34}" destId="{73620D1B-BF1C-4420-8013-FB0D59CBDFE2}" srcOrd="0" destOrd="0" presId="urn:microsoft.com/office/officeart/2005/8/layout/vList2"/>
    <dgm:cxn modelId="{54369A98-A74A-443A-B35A-E6D03F06569E}" type="presParOf" srcId="{D3EAA87D-C5ED-402F-9147-566DCB684E34}" destId="{338B5FD6-D27A-409C-A24E-7C2DCCAE6958}" srcOrd="1" destOrd="0" presId="urn:microsoft.com/office/officeart/2005/8/layout/vList2"/>
    <dgm:cxn modelId="{12E2FDB6-FF01-486F-8984-F7082286EDBA}" type="presParOf" srcId="{D3EAA87D-C5ED-402F-9147-566DCB684E34}" destId="{895D9196-64F6-45D4-8055-6C7A24252FAF}" srcOrd="2" destOrd="0" presId="urn:microsoft.com/office/officeart/2005/8/layout/vList2"/>
    <dgm:cxn modelId="{A6080C34-C254-49AC-A942-DF953A065B43}" type="presParOf" srcId="{D3EAA87D-C5ED-402F-9147-566DCB684E34}" destId="{7B29FFDF-88E4-40D3-AF86-F0FA81B7605A}" srcOrd="3" destOrd="0" presId="urn:microsoft.com/office/officeart/2005/8/layout/vList2"/>
    <dgm:cxn modelId="{EB7AD037-5843-4726-B7A1-A67CE8D68253}" type="presParOf" srcId="{D3EAA87D-C5ED-402F-9147-566DCB684E34}" destId="{821454CE-731E-4470-8BF0-0E324BBDF5E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374307-7218-4C31-8035-B3685FD69437}">
      <dsp:nvSpPr>
        <dsp:cNvPr id="0" name=""/>
        <dsp:cNvSpPr/>
      </dsp:nvSpPr>
      <dsp:spPr>
        <a:xfrm>
          <a:off x="0" y="15561"/>
          <a:ext cx="6995710" cy="144494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b="1" kern="1200" dirty="0"/>
            <a:t>GP I: Selection and analyzing</a:t>
          </a:r>
        </a:p>
      </dsp:txBody>
      <dsp:txXfrm>
        <a:off x="70537" y="86098"/>
        <a:ext cx="6854636" cy="1303875"/>
      </dsp:txXfrm>
    </dsp:sp>
    <dsp:sp modelId="{24E55B10-930E-4698-8BD9-4234A6271204}">
      <dsp:nvSpPr>
        <dsp:cNvPr id="0" name=""/>
        <dsp:cNvSpPr/>
      </dsp:nvSpPr>
      <dsp:spPr>
        <a:xfrm>
          <a:off x="0" y="1569951"/>
          <a:ext cx="6995710" cy="144494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b="1" kern="1200" dirty="0"/>
            <a:t>Design</a:t>
          </a:r>
          <a:r>
            <a:rPr lang="en-US" sz="3800" b="1" kern="1200" baseline="0" dirty="0"/>
            <a:t> Process of a full PV Solar On-Grid System</a:t>
          </a:r>
          <a:endParaRPr lang="en-US" sz="3800" b="1" kern="1200" dirty="0"/>
        </a:p>
      </dsp:txBody>
      <dsp:txXfrm>
        <a:off x="70537" y="1640488"/>
        <a:ext cx="6854636" cy="1303875"/>
      </dsp:txXfrm>
    </dsp:sp>
    <dsp:sp modelId="{4B810F51-B698-4E95-B36C-409D6E794A78}">
      <dsp:nvSpPr>
        <dsp:cNvPr id="0" name=""/>
        <dsp:cNvSpPr/>
      </dsp:nvSpPr>
      <dsp:spPr>
        <a:xfrm>
          <a:off x="0" y="3124341"/>
          <a:ext cx="6995710" cy="144494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b="1" kern="1200" dirty="0"/>
            <a:t>Economic Feasibility of implementing the project</a:t>
          </a:r>
        </a:p>
      </dsp:txBody>
      <dsp:txXfrm>
        <a:off x="70537" y="3194878"/>
        <a:ext cx="6854636" cy="13038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D52CAA-E8F8-4A22-BB7E-8D8DA3BB5F58}">
      <dsp:nvSpPr>
        <dsp:cNvPr id="0" name=""/>
        <dsp:cNvSpPr/>
      </dsp:nvSpPr>
      <dsp:spPr>
        <a:xfrm>
          <a:off x="0" y="509161"/>
          <a:ext cx="7400543" cy="181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4364" tIns="666496" rIns="574364" bIns="227584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Wells’ Data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Prioritize and select</a:t>
          </a:r>
        </a:p>
      </dsp:txBody>
      <dsp:txXfrm>
        <a:off x="0" y="509161"/>
        <a:ext cx="7400543" cy="1814400"/>
      </dsp:txXfrm>
    </dsp:sp>
    <dsp:sp modelId="{96505826-546C-4535-96F8-52BD9D7A5592}">
      <dsp:nvSpPr>
        <dsp:cNvPr id="0" name=""/>
        <dsp:cNvSpPr/>
      </dsp:nvSpPr>
      <dsp:spPr>
        <a:xfrm>
          <a:off x="370027" y="36841"/>
          <a:ext cx="5180380" cy="9446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5806" tIns="0" rIns="195806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Collect Data</a:t>
          </a:r>
        </a:p>
      </dsp:txBody>
      <dsp:txXfrm>
        <a:off x="416141" y="82955"/>
        <a:ext cx="5088152" cy="852412"/>
      </dsp:txXfrm>
    </dsp:sp>
    <dsp:sp modelId="{899F1A59-E480-4E7B-9DCF-EDD3559B144F}">
      <dsp:nvSpPr>
        <dsp:cNvPr id="0" name=""/>
        <dsp:cNvSpPr/>
      </dsp:nvSpPr>
      <dsp:spPr>
        <a:xfrm>
          <a:off x="0" y="2968681"/>
          <a:ext cx="7400543" cy="282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-1446200"/>
              <a:satOff val="-9924"/>
              <a:lumOff val="5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4364" tIns="666496" rIns="574364" bIns="227584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Solar PV cells calculations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Site View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Feasibility Study 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Regulations and laws</a:t>
          </a:r>
        </a:p>
      </dsp:txBody>
      <dsp:txXfrm>
        <a:off x="0" y="2968681"/>
        <a:ext cx="7400543" cy="2822400"/>
      </dsp:txXfrm>
    </dsp:sp>
    <dsp:sp modelId="{9681C707-9C2C-4F75-9C89-3C303B81FC64}">
      <dsp:nvSpPr>
        <dsp:cNvPr id="0" name=""/>
        <dsp:cNvSpPr/>
      </dsp:nvSpPr>
      <dsp:spPr>
        <a:xfrm>
          <a:off x="370027" y="2496361"/>
          <a:ext cx="5180380" cy="944640"/>
        </a:xfrm>
        <a:prstGeom prst="roundRect">
          <a:avLst/>
        </a:prstGeom>
        <a:gradFill rotWithShape="0">
          <a:gsLst>
            <a:gs pos="0">
              <a:schemeClr val="accent2">
                <a:hueOff val="-1446200"/>
                <a:satOff val="-9924"/>
                <a:lumOff val="5098"/>
                <a:alphaOff val="0"/>
                <a:tint val="96000"/>
                <a:lumMod val="100000"/>
              </a:schemeClr>
            </a:gs>
            <a:gs pos="78000">
              <a:schemeClr val="accent2">
                <a:hueOff val="-1446200"/>
                <a:satOff val="-9924"/>
                <a:lumOff val="509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5806" tIns="0" rIns="195806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Design the system</a:t>
          </a:r>
        </a:p>
      </dsp:txBody>
      <dsp:txXfrm>
        <a:off x="416141" y="2542475"/>
        <a:ext cx="5088152" cy="852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479F0-36FE-4E05-9B23-4737864FCAA7}">
      <dsp:nvSpPr>
        <dsp:cNvPr id="0" name=""/>
        <dsp:cNvSpPr/>
      </dsp:nvSpPr>
      <dsp:spPr>
        <a:xfrm>
          <a:off x="0" y="0"/>
          <a:ext cx="3851122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DDA9051-5EE8-4613-AF1A-0ABB24EAC9AB}">
      <dsp:nvSpPr>
        <dsp:cNvPr id="0" name=""/>
        <dsp:cNvSpPr/>
      </dsp:nvSpPr>
      <dsp:spPr>
        <a:xfrm>
          <a:off x="0" y="0"/>
          <a:ext cx="3851122" cy="1940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PVSYST Software</a:t>
          </a:r>
        </a:p>
      </dsp:txBody>
      <dsp:txXfrm>
        <a:off x="0" y="0"/>
        <a:ext cx="3851122" cy="1940386"/>
      </dsp:txXfrm>
    </dsp:sp>
    <dsp:sp modelId="{EA24F765-A98C-4947-8FDD-69CA080B0541}">
      <dsp:nvSpPr>
        <dsp:cNvPr id="0" name=""/>
        <dsp:cNvSpPr/>
      </dsp:nvSpPr>
      <dsp:spPr>
        <a:xfrm>
          <a:off x="0" y="1940386"/>
          <a:ext cx="3851122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0259081-E4F3-40D4-9181-32E5183DE57E}">
      <dsp:nvSpPr>
        <dsp:cNvPr id="0" name=""/>
        <dsp:cNvSpPr/>
      </dsp:nvSpPr>
      <dsp:spPr>
        <a:xfrm>
          <a:off x="0" y="1940386"/>
          <a:ext cx="3851122" cy="1940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Manual Design and calculations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b="1" kern="1200" dirty="0"/>
        </a:p>
      </dsp:txBody>
      <dsp:txXfrm>
        <a:off x="0" y="1940386"/>
        <a:ext cx="3851122" cy="19403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604B09-8210-47AF-BFA7-4B0968DA4361}">
      <dsp:nvSpPr>
        <dsp:cNvPr id="0" name=""/>
        <dsp:cNvSpPr/>
      </dsp:nvSpPr>
      <dsp:spPr>
        <a:xfrm>
          <a:off x="0" y="742949"/>
          <a:ext cx="7239910" cy="13715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AD25ED-284D-4C43-BB35-D01B4EC70AC3}">
      <dsp:nvSpPr>
        <dsp:cNvPr id="0" name=""/>
        <dsp:cNvSpPr/>
      </dsp:nvSpPr>
      <dsp:spPr>
        <a:xfrm>
          <a:off x="414908" y="1051559"/>
          <a:ext cx="754379" cy="7543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1D4E67-346B-49D2-9F72-2B16CE97963A}">
      <dsp:nvSpPr>
        <dsp:cNvPr id="0" name=""/>
        <dsp:cNvSpPr/>
      </dsp:nvSpPr>
      <dsp:spPr>
        <a:xfrm>
          <a:off x="1584197" y="742949"/>
          <a:ext cx="5655712" cy="13715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161" tIns="145161" rIns="145161" bIns="145161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Presenting the existing types of Solar PV cells in the Palestinian Market is to select the best choice depending on specific criterions.</a:t>
          </a:r>
        </a:p>
      </dsp:txBody>
      <dsp:txXfrm>
        <a:off x="1584197" y="742949"/>
        <a:ext cx="5655712" cy="1371599"/>
      </dsp:txXfrm>
    </dsp:sp>
    <dsp:sp modelId="{49CEB7E2-67E0-4701-BA3E-C72769C2F18B}">
      <dsp:nvSpPr>
        <dsp:cNvPr id="0" name=""/>
        <dsp:cNvSpPr/>
      </dsp:nvSpPr>
      <dsp:spPr>
        <a:xfrm>
          <a:off x="0" y="2457449"/>
          <a:ext cx="7239910" cy="13715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5C2F57-09DB-4664-BE9D-7859B43CDA0F}">
      <dsp:nvSpPr>
        <dsp:cNvPr id="0" name=""/>
        <dsp:cNvSpPr/>
      </dsp:nvSpPr>
      <dsp:spPr>
        <a:xfrm>
          <a:off x="414908" y="2766059"/>
          <a:ext cx="754379" cy="75437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DFF381-C9F1-4824-933F-7B2EB4369E09}">
      <dsp:nvSpPr>
        <dsp:cNvPr id="0" name=""/>
        <dsp:cNvSpPr/>
      </dsp:nvSpPr>
      <dsp:spPr>
        <a:xfrm>
          <a:off x="1584197" y="2457449"/>
          <a:ext cx="5655712" cy="13715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161" tIns="145161" rIns="145161" bIns="145161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The criteria depends on several factors: Efficiency, Output Power, Cost, Temperature Coefficient. </a:t>
          </a:r>
        </a:p>
      </dsp:txBody>
      <dsp:txXfrm>
        <a:off x="1584197" y="2457449"/>
        <a:ext cx="5655712" cy="13715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620D1B-BF1C-4420-8013-FB0D59CBDFE2}">
      <dsp:nvSpPr>
        <dsp:cNvPr id="0" name=""/>
        <dsp:cNvSpPr/>
      </dsp:nvSpPr>
      <dsp:spPr>
        <a:xfrm>
          <a:off x="0" y="92471"/>
          <a:ext cx="6628804" cy="155405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The well has two pumps, recently renewed and installed with 150 hp and 250 hp powers.</a:t>
          </a:r>
        </a:p>
      </dsp:txBody>
      <dsp:txXfrm>
        <a:off x="75863" y="168334"/>
        <a:ext cx="6477078" cy="1402326"/>
      </dsp:txXfrm>
    </dsp:sp>
    <dsp:sp modelId="{895D9196-64F6-45D4-8055-6C7A24252FAF}">
      <dsp:nvSpPr>
        <dsp:cNvPr id="0" name=""/>
        <dsp:cNvSpPr/>
      </dsp:nvSpPr>
      <dsp:spPr>
        <a:xfrm>
          <a:off x="0" y="1712764"/>
          <a:ext cx="6628804" cy="1554052"/>
        </a:xfrm>
        <a:prstGeom prst="roundRect">
          <a:avLst/>
        </a:prstGeom>
        <a:gradFill rotWithShape="0">
          <a:gsLst>
            <a:gs pos="0">
              <a:schemeClr val="accent2">
                <a:hueOff val="-723100"/>
                <a:satOff val="-4962"/>
                <a:lumOff val="2549"/>
                <a:alphaOff val="0"/>
                <a:tint val="96000"/>
                <a:lumMod val="100000"/>
              </a:schemeClr>
            </a:gs>
            <a:gs pos="78000">
              <a:schemeClr val="accent2">
                <a:hueOff val="-723100"/>
                <a:satOff val="-4962"/>
                <a:lumOff val="254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The wells’ owner has a piece of land with an estimated space of 1 acre (1000 m far from the well) and is willing to install a PV system to cover the pumps energy needs.</a:t>
          </a:r>
        </a:p>
      </dsp:txBody>
      <dsp:txXfrm>
        <a:off x="75863" y="1788627"/>
        <a:ext cx="6477078" cy="1402326"/>
      </dsp:txXfrm>
    </dsp:sp>
    <dsp:sp modelId="{821454CE-731E-4470-8BF0-0E324BBDF5E7}">
      <dsp:nvSpPr>
        <dsp:cNvPr id="0" name=""/>
        <dsp:cNvSpPr/>
      </dsp:nvSpPr>
      <dsp:spPr>
        <a:xfrm>
          <a:off x="0" y="3333056"/>
          <a:ext cx="6628804" cy="1554052"/>
        </a:xfrm>
        <a:prstGeom prst="roundRect">
          <a:avLst/>
        </a:prstGeom>
        <a:gradFill rotWithShape="0">
          <a:gsLst>
            <a:gs pos="0">
              <a:schemeClr val="accent2">
                <a:hueOff val="-1446200"/>
                <a:satOff val="-9924"/>
                <a:lumOff val="5098"/>
                <a:alphaOff val="0"/>
                <a:tint val="96000"/>
                <a:lumMod val="100000"/>
              </a:schemeClr>
            </a:gs>
            <a:gs pos="78000">
              <a:schemeClr val="accent2">
                <a:hueOff val="-1446200"/>
                <a:satOff val="-9924"/>
                <a:lumOff val="509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The well distributes water widely, with an average working hours of 5400 </a:t>
          </a:r>
          <a:r>
            <a:rPr lang="en-US" sz="2300" b="1" kern="1200" dirty="0" err="1"/>
            <a:t>hrs</a:t>
          </a:r>
          <a:r>
            <a:rPr lang="en-US" sz="2300" b="1" kern="1200" dirty="0"/>
            <a:t>/year.</a:t>
          </a:r>
        </a:p>
      </dsp:txBody>
      <dsp:txXfrm>
        <a:off x="75863" y="3408919"/>
        <a:ext cx="6477078" cy="1402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6AE3D-9201-48CA-857C-67CB515F50E4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A6ED0-95C3-4BBF-BFAD-3052AB646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26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7AEC-CFBD-4B46-888A-22D174EA168E}" type="datetime1">
              <a:rPr lang="en-US" smtClean="0"/>
              <a:t>7/4/2020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85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56F20-0DAB-4B15-8099-958F28AF4538}" type="datetime1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4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6DFC4-3D0A-42BD-A7CE-EE281D3F0C2B}" type="datetime1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818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B55E5-4A2A-4C9F-A65A-9E845C35B624}" type="datetime1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4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C0A0-6F21-480D-A44C-9A328FCE1BB6}" type="datetime1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414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3A05-2C4C-40D6-86B6-569D6BC5311E}" type="datetime1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4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E3F3-2E6C-4D19-BD5F-AF9A687612FE}" type="datetime1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33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9CFE-5D5F-4AF8-AE82-9D9944031E35}" type="datetime1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9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B665-6F73-4B39-8E2F-8E348DF9E376}" type="datetime1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5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2E50-3EAA-416A-BF23-65B5EF56D3B3}" type="datetime1">
              <a:rPr lang="en-US" smtClean="0"/>
              <a:t>7/4/2020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77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F8B6E-C046-4297-B8F5-DB2F7AE7F9D8}" type="datetime1">
              <a:rPr lang="en-US" smtClean="0"/>
              <a:t>7/4/2020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8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0E63-E9BE-4AF1-8D2B-9D64ED2135EE}" type="datetime1">
              <a:rPr lang="en-US" smtClean="0"/>
              <a:t>7/4/2020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6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E1DB8-4C7A-482F-A50D-FF46C961A66F}" type="datetime1">
              <a:rPr lang="en-US" smtClean="0"/>
              <a:t>7/4/2020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8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E8B9-994C-41C5-9AAA-AF5798E2F031}" type="datetime1">
              <a:rPr lang="en-US" smtClean="0"/>
              <a:t>7/4/2020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56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39E2-A6CB-452E-BC92-68C2BC30CFE3}" type="datetime1">
              <a:rPr lang="en-US" smtClean="0"/>
              <a:t>7/4/2020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7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E5EC9-0A9C-4ABC-967C-6B2220E422A6}" type="datetime1">
              <a:rPr lang="en-US" smtClean="0"/>
              <a:t>7/4/2020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36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B11DD-4703-4F8D-BF1E-7E872A276390}" type="datetime1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4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green field&#10;&#10;Description automatically generated">
            <a:extLst>
              <a:ext uri="{FF2B5EF4-FFF2-40B4-BE49-F238E27FC236}">
                <a16:creationId xmlns:a16="http://schemas.microsoft.com/office/drawing/2014/main" id="{77CC0B4B-F1C1-4EE5-90A7-198EB2B6D8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-1459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B3D68F-CD26-4B65-B156-3500D8B88D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532" y="1282320"/>
            <a:ext cx="8652938" cy="2461504"/>
          </a:xfrm>
        </p:spPr>
        <p:txBody>
          <a:bodyPr>
            <a:normAutofit/>
          </a:bodyPr>
          <a:lstStyle/>
          <a:p>
            <a:pPr algn="ctr"/>
            <a:r>
              <a:rPr lang="en-US" sz="4300" b="1" dirty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POWERING AGRICULTURAL PUMPS BY SOLAR ENERGY IN TULKAREM DISTRICT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24F76B-149E-4F21-94F8-481F34E110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9083" y="3996964"/>
            <a:ext cx="8893387" cy="1303948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 sz="2800" dirty="0">
                <a:solidFill>
                  <a:schemeClr val="tx1"/>
                </a:solidFill>
              </a:rPr>
              <a:t>Graduation Project II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C692F019-B5A4-42BC-A7DF-D38B0C67405E}"/>
              </a:ext>
            </a:extLst>
          </p:cNvPr>
          <p:cNvSpPr txBox="1">
            <a:spLocks/>
          </p:cNvSpPr>
          <p:nvPr/>
        </p:nvSpPr>
        <p:spPr>
          <a:xfrm>
            <a:off x="77118" y="5379897"/>
            <a:ext cx="4394407" cy="19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kern="1200" spc="8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000" b="1" i="1" dirty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Made by (Students):</a:t>
            </a:r>
            <a:br>
              <a:rPr lang="en-US" sz="2000" b="1" i="1" dirty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Eng. Mohammed Ramadan</a:t>
            </a:r>
            <a:br>
              <a:rPr lang="en-US" sz="2000" b="1" i="1" dirty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sz="2000" b="1" i="1" dirty="0" err="1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Qusai</a:t>
            </a:r>
            <a:r>
              <a:rPr lang="en-US" sz="2000" b="1" i="1" dirty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Al-Khalil</a:t>
            </a:r>
            <a:br>
              <a:rPr lang="en-US" sz="2000" b="1" i="1" dirty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sz="2000" b="1" i="1" dirty="0" err="1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Muhannad</a:t>
            </a:r>
            <a:r>
              <a:rPr lang="en-US" sz="2000" b="1" i="1" dirty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Tobeh</a:t>
            </a:r>
            <a:endParaRPr lang="en-US" sz="2000" b="1" i="1" dirty="0">
              <a:solidFill>
                <a:schemeClr val="tx1"/>
              </a:solidFill>
              <a:effectLst>
                <a:glow rad="101600">
                  <a:schemeClr val="bg1">
                    <a:lumMod val="95000"/>
                    <a:lumOff val="5000"/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D3B1BAF-A202-42C9-A5A7-50E9011D7347}"/>
              </a:ext>
            </a:extLst>
          </p:cNvPr>
          <p:cNvSpPr txBox="1">
            <a:spLocks/>
          </p:cNvSpPr>
          <p:nvPr/>
        </p:nvSpPr>
        <p:spPr>
          <a:xfrm>
            <a:off x="9256592" y="5663306"/>
            <a:ext cx="4394407" cy="19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kern="1200" spc="8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000" b="1" i="1" dirty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Supervisor:</a:t>
            </a:r>
            <a:br>
              <a:rPr lang="en-US" sz="2000" b="1" i="1" dirty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Dr. Ihab Al-</a:t>
            </a:r>
            <a:r>
              <a:rPr lang="en-US" sz="2000" b="1" i="1" dirty="0" err="1">
                <a:solidFill>
                  <a:schemeClr val="tx1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Surakji</a:t>
            </a:r>
            <a:endParaRPr lang="en-US" sz="2000" b="1" i="1" dirty="0">
              <a:solidFill>
                <a:schemeClr val="tx1"/>
              </a:solidFill>
              <a:effectLst>
                <a:glow rad="101600">
                  <a:schemeClr val="bg1">
                    <a:lumMod val="95000"/>
                    <a:lumOff val="5000"/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48FD53-8293-4110-8B8A-BE4B6BCE5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8997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BE603-5BE8-40AC-9BD5-5D2D721A7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115" y="147263"/>
            <a:ext cx="8596668" cy="13208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Case Study: </a:t>
            </a:r>
            <a:r>
              <a:rPr lang="en-US" dirty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8F9091-D7A8-40B2-AB79-64522A082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dirty="0"/>
              <a:t>10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92CD5A-46E2-4BC2-8ECD-BF09475C648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91" y="945222"/>
            <a:ext cx="8024117" cy="530317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827520F-7028-4ACD-B802-BC99653E6886}"/>
              </a:ext>
            </a:extLst>
          </p:cNvPr>
          <p:cNvSpPr/>
          <p:nvPr/>
        </p:nvSpPr>
        <p:spPr>
          <a:xfrm>
            <a:off x="1719238" y="6341405"/>
            <a:ext cx="6024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i="1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2: Average working hours of wells in Tulkarem per year</a:t>
            </a:r>
            <a:endParaRPr lang="en-US" sz="1600" i="1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65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9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7BEBA6-AE5A-456D-8A4C-348DCAA42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en-US" sz="4400" b="1" dirty="0">
                <a:solidFill>
                  <a:schemeClr val="tx1"/>
                </a:solidFill>
              </a:rPr>
              <a:t>Technical Study</a:t>
            </a:r>
            <a:r>
              <a:rPr lang="en-US" sz="4400" dirty="0">
                <a:solidFill>
                  <a:schemeClr val="tx1"/>
                </a:solidFill>
              </a:rPr>
              <a:t>: Site View</a:t>
            </a:r>
          </a:p>
        </p:txBody>
      </p:sp>
      <p:grpSp>
        <p:nvGrpSpPr>
          <p:cNvPr id="26" name="Group 11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7" name="Rectangle 22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1F8BDD-C6EC-4ABE-9292-77BD0444D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62500" y="5913438"/>
            <a:ext cx="1749930" cy="49305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 sz="16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 sz="1600" dirty="0">
              <a:solidFill>
                <a:srgbClr val="FFFFFF"/>
              </a:solidFill>
            </a:endParaRPr>
          </a:p>
        </p:txBody>
      </p:sp>
      <p:graphicFrame>
        <p:nvGraphicFramePr>
          <p:cNvPr id="28" name="Content Placeholder 2">
            <a:extLst>
              <a:ext uri="{FF2B5EF4-FFF2-40B4-BE49-F238E27FC236}">
                <a16:creationId xmlns:a16="http://schemas.microsoft.com/office/drawing/2014/main" id="{D6EE871D-BEE7-4187-A79C-5A97542B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3788486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918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992FF-4DF8-47F5-B0B1-5EA8B8765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122739"/>
            <a:ext cx="8596668" cy="1320800"/>
          </a:xfrm>
        </p:spPr>
        <p:txBody>
          <a:bodyPr/>
          <a:lstStyle/>
          <a:p>
            <a:r>
              <a:rPr lang="en-US" sz="3600" b="1" dirty="0">
                <a:solidFill>
                  <a:schemeClr val="tx1"/>
                </a:solidFill>
              </a:rPr>
              <a:t>Technical Study</a:t>
            </a:r>
            <a:r>
              <a:rPr lang="en-US" sz="3600" dirty="0">
                <a:solidFill>
                  <a:schemeClr val="tx1"/>
                </a:solidFill>
              </a:rPr>
              <a:t>: Site View</a:t>
            </a:r>
            <a:endParaRPr lang="en-US" dirty="0"/>
          </a:p>
        </p:txBody>
      </p:sp>
      <p:pic>
        <p:nvPicPr>
          <p:cNvPr id="6" name="Content Placeholder 5" descr="An aerial view of a city&#10;&#10;Description automatically generated">
            <a:extLst>
              <a:ext uri="{FF2B5EF4-FFF2-40B4-BE49-F238E27FC236}">
                <a16:creationId xmlns:a16="http://schemas.microsoft.com/office/drawing/2014/main" id="{0B3A6F20-1C40-4F22-A910-220FEECA2A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80" y="978915"/>
            <a:ext cx="8996421" cy="52746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1C297A-62B7-4899-876D-102993FC8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76845" y="6253554"/>
            <a:ext cx="1608989" cy="481708"/>
          </a:xfrm>
        </p:spPr>
        <p:txBody>
          <a:bodyPr/>
          <a:lstStyle/>
          <a:p>
            <a:fld id="{34B7E4EF-A1BD-40F4-AB7B-04F084DD991D}" type="slidenum">
              <a:rPr lang="en-US" sz="1600" smtClean="0"/>
              <a:t>12</a:t>
            </a:fld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30AB6E-45AA-4FAC-8176-803E010E00CD}"/>
              </a:ext>
            </a:extLst>
          </p:cNvPr>
          <p:cNvSpPr txBox="1"/>
          <p:nvPr/>
        </p:nvSpPr>
        <p:spPr>
          <a:xfrm>
            <a:off x="1582220" y="6253553"/>
            <a:ext cx="6102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i="1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3: Suggested Location for the PV project</a:t>
            </a:r>
            <a:endParaRPr lang="en-US" sz="1600" i="1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85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387ADDF3-96F2-4CFC-A961-14113FC24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B2195AFC-C4B1-4F21-9849-0E1B66F2BC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B21AB1A5-6C23-425A-ACBF-0D08C378E1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23">
              <a:extLst>
                <a:ext uri="{FF2B5EF4-FFF2-40B4-BE49-F238E27FC236}">
                  <a16:creationId xmlns:a16="http://schemas.microsoft.com/office/drawing/2014/main" id="{3259683F-7E6E-4F2B-B111-63DBFBD4F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5">
              <a:extLst>
                <a:ext uri="{FF2B5EF4-FFF2-40B4-BE49-F238E27FC236}">
                  <a16:creationId xmlns:a16="http://schemas.microsoft.com/office/drawing/2014/main" id="{54145D7C-848F-41FC-AF6F-961397D30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49AA40C3-8FF8-4143-9FD4-40F05CB5C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Rectangle 27">
              <a:extLst>
                <a:ext uri="{FF2B5EF4-FFF2-40B4-BE49-F238E27FC236}">
                  <a16:creationId xmlns:a16="http://schemas.microsoft.com/office/drawing/2014/main" id="{F1EF6D83-6402-4744-921F-6A5D16D936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8">
              <a:extLst>
                <a:ext uri="{FF2B5EF4-FFF2-40B4-BE49-F238E27FC236}">
                  <a16:creationId xmlns:a16="http://schemas.microsoft.com/office/drawing/2014/main" id="{E2BF1FF8-D859-496E-960A-4B09EDCC23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9">
              <a:extLst>
                <a:ext uri="{FF2B5EF4-FFF2-40B4-BE49-F238E27FC236}">
                  <a16:creationId xmlns:a16="http://schemas.microsoft.com/office/drawing/2014/main" id="{4037913A-DA6D-4F85-9684-18087E270D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88B65EBE-E36D-4765-90B8-BB2A831487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48D8D2E7-9C8B-4675-A753-93F92FE536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86" name="Rectangle 85">
            <a:extLst>
              <a:ext uri="{FF2B5EF4-FFF2-40B4-BE49-F238E27FC236}">
                <a16:creationId xmlns:a16="http://schemas.microsoft.com/office/drawing/2014/main" id="{7F6E3AEF-B374-49DB-B665-B60B343302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building, sitting, old, dirty&#10;&#10;Description automatically generated">
            <a:extLst>
              <a:ext uri="{FF2B5EF4-FFF2-40B4-BE49-F238E27FC236}">
                <a16:creationId xmlns:a16="http://schemas.microsoft.com/office/drawing/2014/main" id="{C7AF872B-7C24-4F9A-85A4-B67A7B93ED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r="2" b="2"/>
          <a:stretch/>
        </p:blipFill>
        <p:spPr>
          <a:xfrm>
            <a:off x="643467" y="643467"/>
            <a:ext cx="4010828" cy="5571066"/>
          </a:xfrm>
          <a:prstGeom prst="rect">
            <a:avLst/>
          </a:prstGeom>
        </p:spPr>
      </p:pic>
      <p:pic>
        <p:nvPicPr>
          <p:cNvPr id="3" name="Picture 2" descr="A group of sheep in a cage&#10;&#10;Description automatically generated">
            <a:extLst>
              <a:ext uri="{FF2B5EF4-FFF2-40B4-BE49-F238E27FC236}">
                <a16:creationId xmlns:a16="http://schemas.microsoft.com/office/drawing/2014/main" id="{404D9646-72B9-4E38-B942-060A2B3867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r="-1" b="-1"/>
          <a:stretch/>
        </p:blipFill>
        <p:spPr>
          <a:xfrm>
            <a:off x="4974932" y="643467"/>
            <a:ext cx="6573601" cy="557106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16F874-38F7-4DFC-85C8-1D041C37E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65194" y="625818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13</a:t>
            </a:fld>
            <a:endParaRPr lang="en-US" sz="1600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07FA92-9D44-4C2F-B9B6-CEF67064FA12}"/>
              </a:ext>
            </a:extLst>
          </p:cNvPr>
          <p:cNvSpPr txBox="1"/>
          <p:nvPr/>
        </p:nvSpPr>
        <p:spPr>
          <a:xfrm>
            <a:off x="2158884" y="6351600"/>
            <a:ext cx="6102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i="1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4: The wells’ pump</a:t>
            </a:r>
            <a:endParaRPr lang="en-US" sz="1600" i="1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06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DE8DE2B-61C1-46D5-BEB8-521321C18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012C92A-B902-4B69-BDCF-CCA3021FC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BDBC14-42A0-4182-BFBA-0751F6350C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902DC474-5BCC-4188-ACDC-AD63E6B18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7B427019-8592-4032-931B-4F27104C9D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1D6E2CEA-A5BB-4CF7-B907-AE4DBF6748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78D09D5A-29CC-4B32-9CE1-72E607558A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6DF3A3FC-950B-40B0-923D-0F0BC1A542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BCA0F2E1-CD3D-4521-9CCB-41A5CC6C54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9BA4F16A-21DC-462A-AD37-0A93C8B79E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FB75EBDD-038D-4572-A372-114938295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6" name="Content Placeholder 5" descr="A close up of a blue building&#10;&#10;Description automatically generated">
            <a:extLst>
              <a:ext uri="{FF2B5EF4-FFF2-40B4-BE49-F238E27FC236}">
                <a16:creationId xmlns:a16="http://schemas.microsoft.com/office/drawing/2014/main" id="{A7A64911-7FAB-4590-A61A-0A95889409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0" b="1749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A12EE-569C-44EC-8698-49BC56D8C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4367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117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748CC-7A4C-4B7B-8E6F-7DF6ED82A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672" y="116440"/>
            <a:ext cx="8596668" cy="13208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Technical Study</a:t>
            </a:r>
            <a:r>
              <a:rPr lang="en-US" dirty="0">
                <a:solidFill>
                  <a:schemeClr val="tx1"/>
                </a:solidFill>
              </a:rPr>
              <a:t>: PVSYST Software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750489-0375-46A6-8EC9-8D446ED37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7670" y="6081160"/>
            <a:ext cx="683339" cy="365125"/>
          </a:xfrm>
        </p:spPr>
        <p:txBody>
          <a:bodyPr/>
          <a:lstStyle/>
          <a:p>
            <a:r>
              <a:rPr lang="en-US" sz="1600" dirty="0"/>
              <a:t>15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1E38AB82-919E-416C-ADEE-07B1D91198A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65" y="776840"/>
            <a:ext cx="8763675" cy="58910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0C455A-D70E-44F4-91D5-AA2DA5F9F874}"/>
              </a:ext>
            </a:extLst>
          </p:cNvPr>
          <p:cNvSpPr txBox="1"/>
          <p:nvPr/>
        </p:nvSpPr>
        <p:spPr>
          <a:xfrm>
            <a:off x="965772" y="6556894"/>
            <a:ext cx="6102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i="1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5: PVSYST Design</a:t>
            </a:r>
            <a:endParaRPr lang="en-US" sz="1600" i="1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09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E8FFB-4B6E-4D80-B4C2-1678D8394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713" y="0"/>
            <a:ext cx="8596668" cy="13208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Technical Study</a:t>
            </a:r>
            <a:r>
              <a:rPr lang="en-US" dirty="0">
                <a:solidFill>
                  <a:schemeClr val="tx1"/>
                </a:solidFill>
              </a:rPr>
              <a:t>: PVSYST Software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306751-601B-4FC0-90E2-F40935DE2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z="1600" smtClean="0"/>
              <a:t>16</a:t>
            </a:fld>
            <a:endParaRPr lang="en-US" sz="16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94A73A6-56EE-48EA-AE11-D6B59F72FF8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13" y="660400"/>
            <a:ext cx="8152676" cy="563765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0E5D32-F7D9-4F96-A159-AC6D2F632089}"/>
              </a:ext>
            </a:extLst>
          </p:cNvPr>
          <p:cNvSpPr txBox="1"/>
          <p:nvPr/>
        </p:nvSpPr>
        <p:spPr>
          <a:xfrm>
            <a:off x="821933" y="6298058"/>
            <a:ext cx="6102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i="1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5: PVSYST Projects’ Location</a:t>
            </a:r>
            <a:endParaRPr lang="en-US" sz="1600" i="1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53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041E1-CD27-47C4-8089-0F72341EA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664" y="28130"/>
            <a:ext cx="8596668" cy="13208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Technical Study</a:t>
            </a:r>
            <a:r>
              <a:rPr lang="en-US" dirty="0">
                <a:solidFill>
                  <a:schemeClr val="tx1"/>
                </a:solidFill>
              </a:rPr>
              <a:t>: PVSYST Software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058D32-F48E-4255-B38B-BDEA9C24A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z="1600" smtClean="0"/>
              <a:t>17</a:t>
            </a:fld>
            <a:endParaRPr lang="en-US" sz="16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BAC436-8484-43BE-A76D-9EC07A040F8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64" y="616611"/>
            <a:ext cx="8058323" cy="599994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37627F-548C-4064-BD99-03BF3858BACB}"/>
              </a:ext>
            </a:extLst>
          </p:cNvPr>
          <p:cNvSpPr txBox="1"/>
          <p:nvPr/>
        </p:nvSpPr>
        <p:spPr>
          <a:xfrm>
            <a:off x="719191" y="6493805"/>
            <a:ext cx="6102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i="1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6: Areas’ Solar Characteristics</a:t>
            </a:r>
            <a:endParaRPr lang="en-US" sz="1600" i="1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31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9D810-C4EE-461D-80C3-E93893BF7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124" y="62044"/>
            <a:ext cx="8596668" cy="13208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Technical Study</a:t>
            </a:r>
            <a:r>
              <a:rPr lang="en-US" dirty="0">
                <a:solidFill>
                  <a:schemeClr val="tx1"/>
                </a:solidFill>
              </a:rPr>
              <a:t>: Manual Design Results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AEC3AF-A6CC-49A8-838F-285BB180E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20101" y="6485806"/>
            <a:ext cx="683339" cy="365125"/>
          </a:xfrm>
        </p:spPr>
        <p:txBody>
          <a:bodyPr/>
          <a:lstStyle/>
          <a:p>
            <a:fld id="{34B7E4EF-A1BD-40F4-AB7B-04F084DD991D}" type="slidenum">
              <a:rPr lang="en-US" sz="2000" smtClean="0"/>
              <a:t>18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30FA7CEE-430D-4302-9CD8-9E65CF0B9F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5590444"/>
                  </p:ext>
                </p:extLst>
              </p:nvPr>
            </p:nvGraphicFramePr>
            <p:xfrm>
              <a:off x="482124" y="3372068"/>
              <a:ext cx="8596668" cy="90385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298334">
                      <a:extLst>
                        <a:ext uri="{9D8B030D-6E8A-4147-A177-3AD203B41FA5}">
                          <a16:colId xmlns:a16="http://schemas.microsoft.com/office/drawing/2014/main" val="2158183763"/>
                        </a:ext>
                      </a:extLst>
                    </a:gridCol>
                    <a:gridCol w="4298334">
                      <a:extLst>
                        <a:ext uri="{9D8B030D-6E8A-4147-A177-3AD203B41FA5}">
                          <a16:colId xmlns:a16="http://schemas.microsoft.com/office/drawing/2014/main" val="1230152802"/>
                        </a:ext>
                      </a:extLst>
                    </a:gridCol>
                  </a:tblGrid>
                  <a:tr h="577032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150 </m:t>
                                </m:r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h𝑝</m:t>
                                </m:r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+250</m:t>
                                </m:r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h𝑝</m:t>
                                </m:r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=400 </m:t>
                                </m:r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h𝑝</m:t>
                                </m:r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=298.4 </m:t>
                                </m:r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𝐾𝑊𝑝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 rtl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(5.1)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84915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30FA7CEE-430D-4302-9CD8-9E65CF0B9F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5590444"/>
                  </p:ext>
                </p:extLst>
              </p:nvPr>
            </p:nvGraphicFramePr>
            <p:xfrm>
              <a:off x="482124" y="3372068"/>
              <a:ext cx="8596668" cy="90385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4298334">
                      <a:extLst>
                        <a:ext uri="{9D8B030D-6E8A-4147-A177-3AD203B41FA5}">
                          <a16:colId xmlns:a16="http://schemas.microsoft.com/office/drawing/2014/main" val="2158183763"/>
                        </a:ext>
                      </a:extLst>
                    </a:gridCol>
                    <a:gridCol w="4298334">
                      <a:extLst>
                        <a:ext uri="{9D8B030D-6E8A-4147-A177-3AD203B41FA5}">
                          <a16:colId xmlns:a16="http://schemas.microsoft.com/office/drawing/2014/main" val="1230152802"/>
                        </a:ext>
                      </a:extLst>
                    </a:gridCol>
                  </a:tblGrid>
                  <a:tr h="90385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r="-998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 rtl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(5.1)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849159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15">
                <a:extLst>
                  <a:ext uri="{FF2B5EF4-FFF2-40B4-BE49-F238E27FC236}">
                    <a16:creationId xmlns:a16="http://schemas.microsoft.com/office/drawing/2014/main" id="{B1CAC7B4-3CA0-4A1A-996A-1E30D7C6AD4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07199991"/>
                  </p:ext>
                </p:extLst>
              </p:nvPr>
            </p:nvGraphicFramePr>
            <p:xfrm>
              <a:off x="482125" y="3949100"/>
              <a:ext cx="8596667" cy="232479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060659">
                      <a:extLst>
                        <a:ext uri="{9D8B030D-6E8A-4147-A177-3AD203B41FA5}">
                          <a16:colId xmlns:a16="http://schemas.microsoft.com/office/drawing/2014/main" val="205580677"/>
                        </a:ext>
                      </a:extLst>
                    </a:gridCol>
                    <a:gridCol w="2536008">
                      <a:extLst>
                        <a:ext uri="{9D8B030D-6E8A-4147-A177-3AD203B41FA5}">
                          <a16:colId xmlns:a16="http://schemas.microsoft.com/office/drawing/2014/main" val="979756294"/>
                        </a:ext>
                      </a:extLst>
                    </a:gridCol>
                  </a:tblGrid>
                  <a:tr h="326900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5400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h𝑟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∗65 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𝑁𝐼𝑆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=351,000 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𝑁𝐼𝑆</m:t>
                                    </m:r>
                                  </m:num>
                                  <m:den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𝑌𝑒𝑎𝑟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i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(5.2)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578611"/>
                      </a:ext>
                    </a:extLst>
                  </a:tr>
                  <a:tr h="47483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351,000</m:t>
                                    </m:r>
                                  </m:num>
                                  <m:den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0.6</m:t>
                                    </m:r>
                                  </m:den>
                                </m:f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=585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𝑀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h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𝑦𝑒𝑎𝑟</m:t>
                                    </m:r>
                                  </m:den>
                                </m:f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−→1602.7 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𝐾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h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𝑑𝑎𝑦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i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(5.3)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4495580"/>
                      </a:ext>
                    </a:extLst>
                  </a:tr>
                  <a:tr h="46968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1602.7</m:t>
                                    </m:r>
                                  </m:num>
                                  <m:den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5.5</m:t>
                                    </m:r>
                                  </m:den>
                                </m:f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=291.4 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𝐾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𝑑𝑎𝑦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i="1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(5.4)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236441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15">
                <a:extLst>
                  <a:ext uri="{FF2B5EF4-FFF2-40B4-BE49-F238E27FC236}">
                    <a16:creationId xmlns:a16="http://schemas.microsoft.com/office/drawing/2014/main" id="{B1CAC7B4-3CA0-4A1A-996A-1E30D7C6AD4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07199991"/>
                  </p:ext>
                </p:extLst>
              </p:nvPr>
            </p:nvGraphicFramePr>
            <p:xfrm>
              <a:off x="482125" y="3949100"/>
              <a:ext cx="8596667" cy="232479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060659">
                      <a:extLst>
                        <a:ext uri="{9D8B030D-6E8A-4147-A177-3AD203B41FA5}">
                          <a16:colId xmlns:a16="http://schemas.microsoft.com/office/drawing/2014/main" val="205580677"/>
                        </a:ext>
                      </a:extLst>
                    </a:gridCol>
                    <a:gridCol w="2536008">
                      <a:extLst>
                        <a:ext uri="{9D8B030D-6E8A-4147-A177-3AD203B41FA5}">
                          <a16:colId xmlns:a16="http://schemas.microsoft.com/office/drawing/2014/main" val="979756294"/>
                        </a:ext>
                      </a:extLst>
                    </a:gridCol>
                  </a:tblGrid>
                  <a:tr h="59759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r="-41809" b="-2908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i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(5.2)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578611"/>
                      </a:ext>
                    </a:extLst>
                  </a:tr>
                  <a:tr h="86829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t="-68531" r="-41809" b="-993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i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(5.3)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4495580"/>
                      </a:ext>
                    </a:extLst>
                  </a:tr>
                  <a:tr h="85890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t="-169718" r="-418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i="1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(5.4)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236441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F5263DF9-BD38-497D-85C7-CD69F853518D}"/>
              </a:ext>
            </a:extLst>
          </p:cNvPr>
          <p:cNvSpPr txBox="1"/>
          <p:nvPr/>
        </p:nvSpPr>
        <p:spPr>
          <a:xfrm>
            <a:off x="482119" y="1219420"/>
            <a:ext cx="9350250" cy="2017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two pumps are 150 hp and 250 hp, they consume 65 NIS/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hr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work approximately 5400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hr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/year.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Taking into consideration these numbers, with the price of 1 kW = 0.6 NIS in Tulkarem City and the power factor for Palestine = 5.5 :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82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0E867-C336-48ED-AA61-7BD186AC9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28" y="156238"/>
            <a:ext cx="8596668" cy="13208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Technical Study</a:t>
            </a:r>
            <a:r>
              <a:rPr lang="en-US" dirty="0">
                <a:solidFill>
                  <a:schemeClr val="tx1"/>
                </a:solidFill>
              </a:rPr>
              <a:t>: Manual Design Results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FD27D-C4CE-4077-8253-AB37E2A92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96026" y="5960101"/>
            <a:ext cx="683339" cy="365125"/>
          </a:xfrm>
        </p:spPr>
        <p:txBody>
          <a:bodyPr/>
          <a:lstStyle/>
          <a:p>
            <a:fld id="{34B7E4EF-A1BD-40F4-AB7B-04F084DD991D}" type="slidenum">
              <a:rPr lang="en-US" sz="1600" smtClean="0"/>
              <a:t>19</a:t>
            </a:fld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F61633-7EDA-466E-B166-5018B255EF62}"/>
              </a:ext>
            </a:extLst>
          </p:cNvPr>
          <p:cNvSpPr txBox="1"/>
          <p:nvPr/>
        </p:nvSpPr>
        <p:spPr>
          <a:xfrm>
            <a:off x="832206" y="1584561"/>
            <a:ext cx="8441795" cy="878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Since the chosen PV cells have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295 W</a:t>
            </a:r>
            <a:r>
              <a:rPr lang="en-US" sz="1800" b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of power, the needed number of panels to cover the whole needs is: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0F7EFAD-5A07-4C81-94F0-48E2988D8F03}"/>
                  </a:ext>
                </a:extLst>
              </p:cNvPr>
              <p:cNvSpPr txBox="1"/>
              <p:nvPr/>
            </p:nvSpPr>
            <p:spPr>
              <a:xfrm>
                <a:off x="-2260315" y="2739003"/>
                <a:ext cx="9000161" cy="689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291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𝐾𝑊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295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987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𝑝𝑎𝑛𝑒𝑙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0F7EFAD-5A07-4C81-94F0-48E2988D8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60315" y="2739003"/>
                <a:ext cx="9000161" cy="68999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95EDE39C-E95E-4C94-8370-9BCA649A5387}"/>
              </a:ext>
            </a:extLst>
          </p:cNvPr>
          <p:cNvSpPr txBox="1"/>
          <p:nvPr/>
        </p:nvSpPr>
        <p:spPr>
          <a:xfrm>
            <a:off x="832206" y="3499870"/>
            <a:ext cx="8671390" cy="14226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With the available space to implement the system given as 1000 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the number of panels that can fit is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517 panel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which covers around 50% of the wells’ need of power.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For the number of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inverters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needed for this project: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8885A71-47C1-45E8-9A9F-077987D6263B}"/>
                  </a:ext>
                </a:extLst>
              </p:cNvPr>
              <p:cNvSpPr txBox="1"/>
              <p:nvPr/>
            </p:nvSpPr>
            <p:spPr>
              <a:xfrm>
                <a:off x="-493160" y="4922504"/>
                <a:ext cx="7233006" cy="2050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50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%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𝑜𝑓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h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𝑒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𝑡𝑜𝑡𝑎𝑙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𝑛𝑒𝑒𝑑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𝑖𝑠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𝑝𝑟𝑜𝑣𝑖𝑑𝑒𝑑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1602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𝐾</m:t>
                          </m:r>
                          <m:sSub>
                            <m:sSub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𝑑𝑎𝑦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801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𝐾</m:t>
                      </m:r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𝑑𝑎𝑦</m:t>
                      </m:r>
                    </m:oMath>
                  </m:oMathPara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801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145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𝐾𝑊</m:t>
                      </m:r>
                    </m:oMath>
                  </m:oMathPara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8885A71-47C1-45E8-9A9F-077987D626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93160" y="4922504"/>
                <a:ext cx="7233006" cy="20508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0651C10-11E8-4320-9F35-119BA0846180}"/>
              </a:ext>
            </a:extLst>
          </p:cNvPr>
          <p:cNvSpPr txBox="1"/>
          <p:nvPr/>
        </p:nvSpPr>
        <p:spPr>
          <a:xfrm>
            <a:off x="4974160" y="5703215"/>
            <a:ext cx="7233006" cy="878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Which is using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7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inverters 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of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20 KW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and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inverter of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10 KW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B6095F-0D16-4BAC-9ECD-D703A9F2083D}"/>
              </a:ext>
            </a:extLst>
          </p:cNvPr>
          <p:cNvSpPr/>
          <p:nvPr/>
        </p:nvSpPr>
        <p:spPr>
          <a:xfrm>
            <a:off x="4941870" y="5784351"/>
            <a:ext cx="3648793" cy="9174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69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4660126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660127" y="-3"/>
            <a:ext cx="1056745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55696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95CF39-445E-42BA-B22B-C1C9DE694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906" y="643467"/>
            <a:ext cx="4818097" cy="1375608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Presentation Content</a:t>
            </a:r>
          </a:p>
        </p:txBody>
      </p:sp>
      <p:pic>
        <p:nvPicPr>
          <p:cNvPr id="1026" name="Picture 2" descr="نتيجة بحث الصور عن content&quot;">
            <a:extLst>
              <a:ext uri="{FF2B5EF4-FFF2-40B4-BE49-F238E27FC236}">
                <a16:creationId xmlns:a16="http://schemas.microsoft.com/office/drawing/2014/main" id="{65AA0BF9-0CD2-4FFC-B65A-948DCB6DBEF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29" y="2019075"/>
            <a:ext cx="4830779" cy="271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1C9A0A-A64C-48BC-8F69-6E6AE7B70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99452" y="6195475"/>
            <a:ext cx="683339" cy="365125"/>
          </a:xfrm>
        </p:spPr>
        <p:txBody>
          <a:bodyPr/>
          <a:lstStyle/>
          <a:p>
            <a:fld id="{34B7E4EF-A1BD-40F4-AB7B-04F084DD991D}" type="slidenum">
              <a:rPr lang="en-US" sz="2000" smtClean="0"/>
              <a:t>2</a:t>
            </a:fld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780413-509B-47EB-96E9-308F063FDB3F}"/>
              </a:ext>
            </a:extLst>
          </p:cNvPr>
          <p:cNvSpPr txBox="1"/>
          <p:nvPr/>
        </p:nvSpPr>
        <p:spPr>
          <a:xfrm>
            <a:off x="5716872" y="181954"/>
            <a:ext cx="587237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Introduction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Selection and sample study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Technical Study</a:t>
            </a:r>
          </a:p>
          <a:p>
            <a:r>
              <a:rPr lang="en-US" sz="2400" dirty="0"/>
              <a:t>      Site View</a:t>
            </a:r>
          </a:p>
          <a:p>
            <a:r>
              <a:rPr lang="en-US" sz="2400" dirty="0"/>
              <a:t>      Components </a:t>
            </a:r>
            <a:r>
              <a:rPr lang="en-US" sz="2400"/>
              <a:t>Selection Criteria</a:t>
            </a:r>
            <a:endParaRPr lang="en-US" sz="2400" dirty="0"/>
          </a:p>
          <a:p>
            <a:r>
              <a:rPr lang="en-US" sz="2400" dirty="0"/>
              <a:t>      PVSYST Software</a:t>
            </a:r>
          </a:p>
          <a:p>
            <a:r>
              <a:rPr lang="en-US" sz="2400" dirty="0"/>
              <a:t>      Manual Calculations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Feasibility Study</a:t>
            </a:r>
          </a:p>
          <a:p>
            <a:r>
              <a:rPr lang="en-US" sz="2400" dirty="0"/>
              <a:t>      Capital Cost</a:t>
            </a:r>
          </a:p>
          <a:p>
            <a:r>
              <a:rPr lang="en-US" sz="2400" dirty="0"/>
              <a:t>      Payback Period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Regulations and Laws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97431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C8CE0-9503-42FC-B0E2-9C41118C9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00221"/>
            <a:ext cx="8596668" cy="13208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Feasibility Study and Payback Period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D967D7-8480-4D53-98CF-B6EBB5537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 sz="1600" smtClean="0"/>
              <a:pPr>
                <a:spcAft>
                  <a:spcPts val="600"/>
                </a:spcAft>
              </a:pPr>
              <a:t>20</a:t>
            </a:fld>
            <a:endParaRPr lang="en-US" sz="16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EF5FA2F-0531-4DFB-AFC5-D089DC059B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6732486"/>
              </p:ext>
            </p:extLst>
          </p:nvPr>
        </p:nvGraphicFramePr>
        <p:xfrm>
          <a:off x="677333" y="1488280"/>
          <a:ext cx="8024877" cy="4760118"/>
        </p:xfrm>
        <a:graphic>
          <a:graphicData uri="http://schemas.openxmlformats.org/drawingml/2006/table">
            <a:tbl>
              <a:tblPr firstRow="1" firstCol="1" bandRow="1"/>
              <a:tblGrid>
                <a:gridCol w="3582708">
                  <a:extLst>
                    <a:ext uri="{9D8B030D-6E8A-4147-A177-3AD203B41FA5}">
                      <a16:colId xmlns:a16="http://schemas.microsoft.com/office/drawing/2014/main" val="141326074"/>
                    </a:ext>
                  </a:extLst>
                </a:gridCol>
                <a:gridCol w="1040684">
                  <a:extLst>
                    <a:ext uri="{9D8B030D-6E8A-4147-A177-3AD203B41FA5}">
                      <a16:colId xmlns:a16="http://schemas.microsoft.com/office/drawing/2014/main" val="12205418"/>
                    </a:ext>
                  </a:extLst>
                </a:gridCol>
                <a:gridCol w="945732">
                  <a:extLst>
                    <a:ext uri="{9D8B030D-6E8A-4147-A177-3AD203B41FA5}">
                      <a16:colId xmlns:a16="http://schemas.microsoft.com/office/drawing/2014/main" val="3823862028"/>
                    </a:ext>
                  </a:extLst>
                </a:gridCol>
                <a:gridCol w="1613114">
                  <a:extLst>
                    <a:ext uri="{9D8B030D-6E8A-4147-A177-3AD203B41FA5}">
                      <a16:colId xmlns:a16="http://schemas.microsoft.com/office/drawing/2014/main" val="721119591"/>
                    </a:ext>
                  </a:extLst>
                </a:gridCol>
                <a:gridCol w="842639">
                  <a:extLst>
                    <a:ext uri="{9D8B030D-6E8A-4147-A177-3AD203B41FA5}">
                      <a16:colId xmlns:a16="http://schemas.microsoft.com/office/drawing/2014/main" val="3675703805"/>
                    </a:ext>
                  </a:extLst>
                </a:gridCol>
              </a:tblGrid>
              <a:tr h="879007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0" i="0" u="none" strike="noStrike">
                          <a:solidFill>
                            <a:srgbClr val="44546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Type 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0" i="0" u="none" strike="noStrike">
                          <a:solidFill>
                            <a:srgbClr val="44546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# Of Units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0" i="0" u="none" strike="noStrike">
                          <a:solidFill>
                            <a:srgbClr val="44546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Unit Cost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0" i="0" u="none" strike="noStrike">
                          <a:solidFill>
                            <a:srgbClr val="44546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Cost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916622"/>
                  </a:ext>
                </a:extLst>
              </a:tr>
              <a:tr h="44918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PV 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517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1225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633,325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 dirty="0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NIS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858557"/>
                  </a:ext>
                </a:extLst>
              </a:tr>
              <a:tr h="44918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Inverter 20KW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12208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85,456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 dirty="0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NIS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8979908"/>
                  </a:ext>
                </a:extLst>
              </a:tr>
              <a:tr h="44918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Inverter 10KW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4200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4200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 dirty="0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NIS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053524"/>
                  </a:ext>
                </a:extLst>
              </a:tr>
              <a:tr h="817603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Internet connected monitoring system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1700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1700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9C57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NIS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93483"/>
                  </a:ext>
                </a:extLst>
              </a:tr>
              <a:tr h="44918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Structure 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1000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50,000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9C57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NIS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357415"/>
                  </a:ext>
                </a:extLst>
              </a:tr>
              <a:tr h="44918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Cost for Cables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95,000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9C57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NIS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6199099"/>
                  </a:ext>
                </a:extLst>
              </a:tr>
              <a:tr h="817603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Cost for Protection instruments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20,000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i="0" u="none" strike="noStrike" dirty="0">
                          <a:solidFill>
                            <a:srgbClr val="9C57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NIS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961" marR="97961" marT="1360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04218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54597BB-D64D-409E-969C-11A4E65454EE}"/>
              </a:ext>
            </a:extLst>
          </p:cNvPr>
          <p:cNvSpPr txBox="1"/>
          <p:nvPr/>
        </p:nvSpPr>
        <p:spPr>
          <a:xfrm>
            <a:off x="1520575" y="1118948"/>
            <a:ext cx="6102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1800" i="1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Table </a:t>
            </a:r>
            <a:r>
              <a:rPr lang="en-US" i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1800" i="1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Capital Cost of the project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959068-FEFC-490C-B080-EFCE254DC6B4}"/>
              </a:ext>
            </a:extLst>
          </p:cNvPr>
          <p:cNvSpPr txBox="1"/>
          <p:nvPr/>
        </p:nvSpPr>
        <p:spPr>
          <a:xfrm>
            <a:off x="2487815" y="6315657"/>
            <a:ext cx="6102848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Asset = 889,665 NIS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30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4DE830A-B531-4A3B-96F6-0ECE88B085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813DF2C-461A-4A8F-9679-A172790D1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4CD3A85-C039-4249-86E4-1EB9318B5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887EA6D2-2883-42C2-993D-094CA6D65D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3B895046-636F-4D1B-ACA4-29AA0CB33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C6B0CDE3-E054-4EDD-A43B-F96843D8B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3B66B1A2-F145-4C9B-85CC-4BF30D58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D4FC972-94B3-4035-8D31-E668C132B4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374B9941-AFBE-4A77-A50E-B6EA04A746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27A982C5-2C38-4CE9-BC18-94697AD65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060D8D1-7BB1-498F-AFBB-ADAC130A9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5A0AE78-6B49-4A42-B4EC-B128C777C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597" y="-414375"/>
            <a:ext cx="8288032" cy="10963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Feasibility Study and Payback Period</a:t>
            </a: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B862A-4E7F-4D0D-925A-A64674B5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2023" y="6352651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34B7E4EF-A1BD-40F4-AB7B-04F084DD991D}" type="slidenum">
              <a:rPr lang="en-US" sz="1600" smtClean="0"/>
              <a:pPr defTabSz="914400">
                <a:spcAft>
                  <a:spcPts val="600"/>
                </a:spcAft>
              </a:pPr>
              <a:t>21</a:t>
            </a:fld>
            <a:endParaRPr lang="en-US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FE041FD-CEAB-451F-9A4F-1AE33D4AF33B}"/>
                  </a:ext>
                </a:extLst>
              </p:cNvPr>
              <p:cNvSpPr txBox="1"/>
              <p:nvPr/>
            </p:nvSpPr>
            <p:spPr>
              <a:xfrm>
                <a:off x="609875" y="1504914"/>
                <a:ext cx="9008258" cy="44651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the payback period, the wells’ runs the two pumps for a price of nearly </a:t>
                </a:r>
                <a:r>
                  <a:rPr lang="en-US" sz="24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100 NIS/hour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This gives a total revenue of </a:t>
                </a:r>
                <a:br>
                  <a:rPr lang="en-US" sz="2400" i="1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𝟏𝟎𝟎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𝟓𝟒𝟎𝟎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𝟓𝟒𝟎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𝟎𝟎𝟎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𝑵𝑰𝑺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𝒚𝒆𝒂𝒓</m:t>
                    </m:r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  <a:b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</a:b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The cost of running the two pumps is</a:t>
                </a:r>
                <a:b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</a:b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𝟔𝟓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𝟓𝟒𝟎𝟎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𝟑𝟓𝟏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𝟎𝟎𝟎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𝑵𝑰𝑺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𝒚𝒆𝒂𝒓</m:t>
                    </m:r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  <a:b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</a:b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And since the project cuts off half of the running cost, </a:t>
                </a:r>
                <a:b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𝟑𝟑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𝟓𝟒𝟎𝟎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𝟏𝟕𝟖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𝟐𝟎𝟎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𝑵𝑰𝑺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𝒚𝒆𝒂𝒓</m:t>
                    </m:r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this means that the saved money from the project added to the original revenue </a:t>
                </a:r>
                <a:r>
                  <a:rPr lang="en-US" sz="24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367,200 NIS/year.</a:t>
                </a:r>
                <a:endParaRPr lang="en-US" sz="20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FE041FD-CEAB-451F-9A4F-1AE33D4AF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875" y="1504914"/>
                <a:ext cx="9008258" cy="4465133"/>
              </a:xfrm>
              <a:prstGeom prst="rect">
                <a:avLst/>
              </a:prstGeom>
              <a:blipFill>
                <a:blip r:embed="rId2"/>
                <a:stretch>
                  <a:fillRect l="-1015" b="-2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684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59B15-4BFB-4A17-BF29-F532B6FED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z="1600" smtClean="0"/>
              <a:t>22</a:t>
            </a:fld>
            <a:endParaRPr lang="en-US" sz="16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D292966-B012-4518-B1E1-1874E438D9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0860837"/>
              </p:ext>
            </p:extLst>
          </p:nvPr>
        </p:nvGraphicFramePr>
        <p:xfrm>
          <a:off x="1222633" y="1552301"/>
          <a:ext cx="7185406" cy="3299451"/>
        </p:xfrm>
        <a:graphic>
          <a:graphicData uri="http://schemas.openxmlformats.org/drawingml/2006/table">
            <a:tbl>
              <a:tblPr firstRow="1" firstCol="1" bandRow="1"/>
              <a:tblGrid>
                <a:gridCol w="2130471">
                  <a:extLst>
                    <a:ext uri="{9D8B030D-6E8A-4147-A177-3AD203B41FA5}">
                      <a16:colId xmlns:a16="http://schemas.microsoft.com/office/drawing/2014/main" val="250438876"/>
                    </a:ext>
                  </a:extLst>
                </a:gridCol>
                <a:gridCol w="2517392">
                  <a:extLst>
                    <a:ext uri="{9D8B030D-6E8A-4147-A177-3AD203B41FA5}">
                      <a16:colId xmlns:a16="http://schemas.microsoft.com/office/drawing/2014/main" val="3822571105"/>
                    </a:ext>
                  </a:extLst>
                </a:gridCol>
                <a:gridCol w="2537543">
                  <a:extLst>
                    <a:ext uri="{9D8B030D-6E8A-4147-A177-3AD203B41FA5}">
                      <a16:colId xmlns:a16="http://schemas.microsoft.com/office/drawing/2014/main" val="4150256786"/>
                    </a:ext>
                  </a:extLst>
                </a:gridCol>
              </a:tblGrid>
              <a:tr h="695487"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# of year</a:t>
                      </a:r>
                      <a:endParaRPr lang="en-US" sz="4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NCF (NIS)</a:t>
                      </a:r>
                      <a:endParaRPr lang="en-US" sz="4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CCC (NIS)</a:t>
                      </a:r>
                      <a:endParaRPr lang="en-US" sz="4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3372657"/>
                  </a:ext>
                </a:extLst>
              </a:tr>
              <a:tr h="650991"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4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-889,665</a:t>
                      </a:r>
                      <a:endParaRPr lang="en-US" sz="4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-889,665</a:t>
                      </a:r>
                      <a:endParaRPr lang="en-US" sz="4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777199"/>
                  </a:ext>
                </a:extLst>
              </a:tr>
              <a:tr h="650991"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4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+367,200</a:t>
                      </a:r>
                      <a:endParaRPr lang="en-US" sz="4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-522,465</a:t>
                      </a:r>
                      <a:endParaRPr lang="en-US" sz="4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8649235"/>
                  </a:ext>
                </a:extLst>
              </a:tr>
              <a:tr h="650991"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4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+367,200</a:t>
                      </a:r>
                      <a:endParaRPr lang="en-US" sz="4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-155,265</a:t>
                      </a:r>
                      <a:endParaRPr lang="en-US" sz="4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5227998"/>
                  </a:ext>
                </a:extLst>
              </a:tr>
              <a:tr h="650991"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4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+367,200</a:t>
                      </a:r>
                      <a:endParaRPr lang="en-US" sz="4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+211,935</a:t>
                      </a:r>
                      <a:endParaRPr lang="en-US" sz="4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4113" marR="174113" marT="24182" marB="0">
                    <a:lnL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CC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961035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6EB6618-569F-49E5-B29E-61610745AC0A}"/>
              </a:ext>
            </a:extLst>
          </p:cNvPr>
          <p:cNvSpPr txBox="1"/>
          <p:nvPr/>
        </p:nvSpPr>
        <p:spPr>
          <a:xfrm>
            <a:off x="1477184" y="917066"/>
            <a:ext cx="61028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2000" i="1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Table 4</a:t>
            </a:r>
            <a:r>
              <a:rPr lang="en-US" sz="1800" i="1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Payback Period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696A8DB-7D5D-4502-A54D-0C0DA5392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597" y="-414375"/>
            <a:ext cx="8288032" cy="10963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Feasibility Study and Payback Period</a:t>
            </a: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6624-E125-489A-9668-A3BDE4D4C3F8}"/>
              </a:ext>
            </a:extLst>
          </p:cNvPr>
          <p:cNvSpPr txBox="1"/>
          <p:nvPr/>
        </p:nvSpPr>
        <p:spPr>
          <a:xfrm>
            <a:off x="1935189" y="5198892"/>
            <a:ext cx="610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2.42 Years = 2 years and 155 days.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4944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03AE127-802C-459A-A612-DB85B67F0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AEC640-8B28-4571-9446-F4B4B1AA7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25" y="752582"/>
            <a:ext cx="4458350" cy="5085707"/>
          </a:xfrm>
        </p:spPr>
        <p:txBody>
          <a:bodyPr anchor="ctr">
            <a:normAutofit/>
          </a:bodyPr>
          <a:lstStyle/>
          <a:p>
            <a:r>
              <a:rPr lang="en-US" sz="4400" b="1" dirty="0"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Regulations</a:t>
            </a:r>
            <a:r>
              <a:rPr lang="en-US" sz="4400" b="1" dirty="0"/>
              <a:t> And </a:t>
            </a:r>
            <a:r>
              <a:rPr lang="en-US" sz="4400" b="1" dirty="0"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Laws</a:t>
            </a:r>
            <a:r>
              <a:rPr lang="en-US" sz="4400" b="1" dirty="0"/>
              <a:t> For </a:t>
            </a:r>
            <a:r>
              <a:rPr lang="en-US" sz="4400" b="1" dirty="0"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Renewable Energy </a:t>
            </a:r>
            <a:r>
              <a:rPr lang="en-US" sz="4400" b="1" dirty="0"/>
              <a:t>Projects in </a:t>
            </a:r>
            <a:r>
              <a:rPr lang="en-US" sz="4400" b="1" dirty="0"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Palestine</a:t>
            </a: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9323D83D-50D6-4040-A58B-FCEA340F88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1FE6BB-DFB2-4080-9B5E-076EF5DDE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6670" y="1442595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F3D09-310D-44CE-AB94-96226B58F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918" y="1109145"/>
            <a:ext cx="6341016" cy="4603900"/>
          </a:xfrm>
        </p:spPr>
        <p:txBody>
          <a:bodyPr anchor="ctr">
            <a:normAutofit/>
          </a:bodyPr>
          <a:lstStyle/>
          <a:p>
            <a:r>
              <a:rPr lang="en-US" sz="3600" dirty="0"/>
              <a:t>Palestinian Electricity Regulatory Council (PERC)</a:t>
            </a:r>
          </a:p>
          <a:p>
            <a:r>
              <a:rPr lang="en-US" sz="3600" dirty="0"/>
              <a:t>Technical Parameters</a:t>
            </a:r>
          </a:p>
          <a:p>
            <a:r>
              <a:rPr lang="en-US" sz="3600" dirty="0"/>
              <a:t>Calculation and Tariff</a:t>
            </a:r>
          </a:p>
          <a:p>
            <a:r>
              <a:rPr lang="en-US" sz="3600" dirty="0"/>
              <a:t>General Issues</a:t>
            </a:r>
          </a:p>
          <a:p>
            <a:endParaRPr lang="en-US" sz="3600" dirty="0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F10FD715-4DCE-4779-B634-EC78315EA2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1364139" y="0"/>
            <a:ext cx="842596" cy="461628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1C1CF9-EF90-46F5-8A7A-42B9341C8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 sz="1600" smtClean="0"/>
              <a:pPr>
                <a:spcAft>
                  <a:spcPts val="600"/>
                </a:spcAft>
              </a:pPr>
              <a:t>23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7967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03AE127-802C-459A-A612-DB85B67F0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A1B8A0-9441-449F-946F-6E714B69A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950" y="1179151"/>
            <a:ext cx="3300646" cy="4463889"/>
          </a:xfrm>
        </p:spPr>
        <p:txBody>
          <a:bodyPr anchor="ctr"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Conclusion</a:t>
            </a: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9323D83D-50D6-4040-A58B-FCEA340F88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1FE6BB-DFB2-4080-9B5E-076EF5DDE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6670" y="1442595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09A75-2CC7-4D1F-8CF4-CCE476958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6670" y="1540769"/>
            <a:ext cx="7552342" cy="4944861"/>
          </a:xfrm>
        </p:spPr>
        <p:txBody>
          <a:bodyPr anchor="ctr">
            <a:normAutofit/>
          </a:bodyPr>
          <a:lstStyle/>
          <a:p>
            <a:r>
              <a:rPr lang="en-US" sz="2500" dirty="0">
                <a:latin typeface="+mj-lt"/>
              </a:rPr>
              <a:t>The project is implementing 517 Jinko 295wp Solar PV cell on a space of 1 acre.</a:t>
            </a:r>
          </a:p>
          <a:p>
            <a:r>
              <a:rPr lang="en-US" sz="2500" dirty="0">
                <a:latin typeface="+mj-lt"/>
              </a:rPr>
              <a:t>The solar panels are implemented at 29</a:t>
            </a:r>
            <a:r>
              <a:rPr lang="en-US" sz="2500" dirty="0">
                <a:latin typeface="+mj-lt"/>
                <a:cs typeface="Times New Roman" panose="02020603050405020304" pitchFamily="18" charset="0"/>
              </a:rPr>
              <a:t>̊ tilt angle to maximize the solar gain.</a:t>
            </a:r>
          </a:p>
          <a:p>
            <a:r>
              <a:rPr lang="en-US" sz="2500" dirty="0">
                <a:latin typeface="+mj-lt"/>
                <a:cs typeface="Times New Roman" panose="02020603050405020304" pitchFamily="18" charset="0"/>
              </a:rPr>
              <a:t>All regarding laws and regulations are presented.</a:t>
            </a:r>
          </a:p>
          <a:p>
            <a:r>
              <a:rPr lang="en-US" sz="2500" dirty="0">
                <a:latin typeface="+mj-lt"/>
                <a:cs typeface="Times New Roman" panose="02020603050405020304" pitchFamily="18" charset="0"/>
              </a:rPr>
              <a:t>Implementing 517 solar panel would cover nearly 50% of the wells’ need of energy.</a:t>
            </a:r>
          </a:p>
          <a:p>
            <a:r>
              <a:rPr lang="en-US" sz="2500" dirty="0">
                <a:latin typeface="+mj-lt"/>
                <a:cs typeface="Times New Roman" panose="02020603050405020304" pitchFamily="18" charset="0"/>
              </a:rPr>
              <a:t>The chosen well for the study has the highest average working hours among the sample of wells.</a:t>
            </a:r>
          </a:p>
          <a:p>
            <a:endParaRPr lang="en-US" sz="2500" dirty="0">
              <a:latin typeface="+mj-lt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F10FD715-4DCE-4779-B634-EC78315EA2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1364139" y="0"/>
            <a:ext cx="842596" cy="461628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4F6037-A6A3-420E-99C4-673FB8826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 sz="1600" smtClean="0"/>
              <a:pPr>
                <a:spcAft>
                  <a:spcPts val="600"/>
                </a:spcAft>
              </a:pPr>
              <a:t>24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4753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نتيجة بحث الصور عن CHECK MATE&quot;">
            <a:extLst>
              <a:ext uri="{FF2B5EF4-FFF2-40B4-BE49-F238E27FC236}">
                <a16:creationId xmlns:a16="http://schemas.microsoft.com/office/drawing/2014/main" id="{D3F8E0AD-CC98-4BC7-A309-DF43BD48B3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b="909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Isosceles Triangle 72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Parallelogram 74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Isosceles Triangle 84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D9A6E6C-CF1F-4005-86A9-FE64645B0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4200" y="1678665"/>
            <a:ext cx="4569803" cy="2369131"/>
          </a:xfrm>
        </p:spPr>
        <p:txBody>
          <a:bodyPr>
            <a:normAutofit/>
          </a:bodyPr>
          <a:lstStyle/>
          <a:p>
            <a:r>
              <a:rPr lang="en-US" b="1" dirty="0"/>
              <a:t>THE END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4F8B1B24-9F0F-47BB-A91F-B8BF0ACBF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00964" y="4050832"/>
            <a:ext cx="4573037" cy="109689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YOUR OPINION MATTERS.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3A8B12-943F-48E1-8B43-5466EB60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 sz="200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25</a:t>
            </a:fld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87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1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8704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3CB79D-DDFC-417E-A962-9ABF9C9BD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6931" y="186067"/>
            <a:ext cx="6665204" cy="1455445"/>
          </a:xfrm>
        </p:spPr>
        <p:txBody>
          <a:bodyPr>
            <a:noAutofit/>
          </a:bodyPr>
          <a:lstStyle/>
          <a:p>
            <a:r>
              <a:rPr lang="en-US" sz="3500" b="1" dirty="0">
                <a:solidFill>
                  <a:schemeClr val="tx1"/>
                </a:solidFill>
                <a:effectLst>
                  <a:glow rad="101600">
                    <a:schemeClr val="bg1">
                      <a:lumMod val="75000"/>
                      <a:alpha val="60000"/>
                    </a:schemeClr>
                  </a:glow>
                </a:effectLst>
              </a:rPr>
              <a:t>Introduction: </a:t>
            </a:r>
            <a:br>
              <a:rPr lang="en-US" sz="3500" b="1" dirty="0">
                <a:solidFill>
                  <a:schemeClr val="tx1"/>
                </a:solidFill>
                <a:effectLst>
                  <a:glow rad="101600">
                    <a:schemeClr val="bg1">
                      <a:lumMod val="75000"/>
                      <a:alpha val="60000"/>
                    </a:schemeClr>
                  </a:glow>
                </a:effectLst>
              </a:rPr>
            </a:br>
            <a:r>
              <a:rPr lang="en-US" sz="3500" dirty="0">
                <a:solidFill>
                  <a:schemeClr val="tx1"/>
                </a:solidFill>
                <a:effectLst>
                  <a:glow rad="101600">
                    <a:schemeClr val="bg1">
                      <a:lumMod val="75000"/>
                      <a:alpha val="60000"/>
                    </a:schemeClr>
                  </a:glow>
                </a:effectLst>
              </a:rPr>
              <a:t>What did we do?</a:t>
            </a:r>
          </a:p>
        </p:txBody>
      </p:sp>
      <p:pic>
        <p:nvPicPr>
          <p:cNvPr id="15" name="Picture 7">
            <a:extLst>
              <a:ext uri="{FF2B5EF4-FFF2-40B4-BE49-F238E27FC236}">
                <a16:creationId xmlns:a16="http://schemas.microsoft.com/office/drawing/2014/main" id="{51D8CCED-A9B9-4041-89A8-DF85828509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351" r="23492" b="9091"/>
          <a:stretch/>
        </p:blipFill>
        <p:spPr>
          <a:xfrm>
            <a:off x="20" y="10"/>
            <a:ext cx="2734036" cy="6867719"/>
          </a:xfrm>
          <a:custGeom>
            <a:avLst/>
            <a:gdLst>
              <a:gd name="connsiteX0" fmla="*/ 0 w 2734056"/>
              <a:gd name="connsiteY0" fmla="*/ 0 h 6858000"/>
              <a:gd name="connsiteX1" fmla="*/ 1674254 w 2734056"/>
              <a:gd name="connsiteY1" fmla="*/ 0 h 6858000"/>
              <a:gd name="connsiteX2" fmla="*/ 2734056 w 2734056"/>
              <a:gd name="connsiteY2" fmla="*/ 6850199 h 6858000"/>
              <a:gd name="connsiteX3" fmla="*/ 2734056 w 2734056"/>
              <a:gd name="connsiteY3" fmla="*/ 6858000 h 6858000"/>
              <a:gd name="connsiteX4" fmla="*/ 461457 w 2734056"/>
              <a:gd name="connsiteY4" fmla="*/ 6858000 h 6858000"/>
              <a:gd name="connsiteX5" fmla="*/ 0 w 2734056"/>
              <a:gd name="connsiteY5" fmla="*/ 413411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4056" h="6858000">
                <a:moveTo>
                  <a:pt x="0" y="0"/>
                </a:moveTo>
                <a:lnTo>
                  <a:pt x="1674254" y="0"/>
                </a:lnTo>
                <a:lnTo>
                  <a:pt x="2734056" y="6850199"/>
                </a:lnTo>
                <a:lnTo>
                  <a:pt x="2734056" y="6858000"/>
                </a:lnTo>
                <a:lnTo>
                  <a:pt x="461457" y="6858000"/>
                </a:lnTo>
                <a:lnTo>
                  <a:pt x="0" y="4134118"/>
                </a:lnTo>
                <a:close/>
              </a:path>
            </a:pathLst>
          </a:custGeom>
        </p:spPr>
      </p:pic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EB6743CF-E74B-4A3C-A785-599069DB89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14E41AD4-569C-44DC-816D-59DD2EBEF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1807575"/>
              </p:ext>
            </p:extLst>
          </p:nvPr>
        </p:nvGraphicFramePr>
        <p:xfrm>
          <a:off x="2485241" y="1456509"/>
          <a:ext cx="6995710" cy="4584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0C9DB1-5AAF-4561-8D4C-4FCC9872B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z="2000" smtClean="0"/>
              <a:t>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6100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9C424A-64ED-45DF-B784-4526946A7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658" y="1385240"/>
            <a:ext cx="3836505" cy="4093028"/>
          </a:xfrm>
        </p:spPr>
        <p:txBody>
          <a:bodyPr anchor="ctr">
            <a:normAutofit/>
          </a:bodyPr>
          <a:lstStyle/>
          <a:p>
            <a:r>
              <a:rPr lang="en-US" sz="4400" b="1" dirty="0">
                <a:solidFill>
                  <a:schemeClr val="tx1"/>
                </a:solidFill>
              </a:rPr>
              <a:t>Overview</a:t>
            </a:r>
            <a:endParaRPr lang="en-US" sz="4400" dirty="0">
              <a:solidFill>
                <a:schemeClr val="tx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E5E5E83-C3A1-44AE-9142-1B19A9C74C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291857"/>
              </p:ext>
            </p:extLst>
          </p:nvPr>
        </p:nvGraphicFramePr>
        <p:xfrm>
          <a:off x="4618859" y="517793"/>
          <a:ext cx="7400543" cy="5827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962AB5-AD96-47A0-8F1B-6228FF70F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21063" y="5975082"/>
            <a:ext cx="683339" cy="365125"/>
          </a:xfrm>
        </p:spPr>
        <p:txBody>
          <a:bodyPr/>
          <a:lstStyle/>
          <a:p>
            <a:fld id="{34B7E4EF-A1BD-40F4-AB7B-04F084DD991D}" type="slidenum">
              <a:rPr lang="en-US" sz="2000" smtClean="0"/>
              <a:t>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7324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نتيجة بحث الصور عن solar cells&quot;">
            <a:extLst>
              <a:ext uri="{FF2B5EF4-FFF2-40B4-BE49-F238E27FC236}">
                <a16:creationId xmlns:a16="http://schemas.microsoft.com/office/drawing/2014/main" id="{DBDC7682-6098-434D-ADD1-92DC40DADE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0" r="10799"/>
          <a:stretch/>
        </p:blipFill>
        <p:spPr bwMode="auto"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1190F3-C5C3-4A5C-A60F-C4927A633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3851123" cy="1320800"/>
          </a:xfrm>
        </p:spPr>
        <p:txBody>
          <a:bodyPr>
            <a:normAutofit/>
          </a:bodyPr>
          <a:lstStyle/>
          <a:p>
            <a:r>
              <a:rPr lang="en-US" b="1" dirty="0"/>
              <a:t>Technical Study</a:t>
            </a:r>
            <a:br>
              <a:rPr lang="en-US" b="1" dirty="0"/>
            </a:br>
            <a:endParaRPr lang="en-US" dirty="0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8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0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C6A960FF-0DC2-45E5-BEE7-E8460C7C4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20977" y="5774076"/>
            <a:ext cx="1153026" cy="63241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 sz="24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92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4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6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8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1" name="Content Placeholder 6">
            <a:extLst>
              <a:ext uri="{FF2B5EF4-FFF2-40B4-BE49-F238E27FC236}">
                <a16:creationId xmlns:a16="http://schemas.microsoft.com/office/drawing/2014/main" id="{116F0257-DF9F-4FE3-9D02-4BEFF46C3C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1018957"/>
              </p:ext>
            </p:extLst>
          </p:nvPr>
        </p:nvGraphicFramePr>
        <p:xfrm>
          <a:off x="677334" y="2160589"/>
          <a:ext cx="3851122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064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نتيجة بحث الصور عن solar cells&quot;">
            <a:extLst>
              <a:ext uri="{FF2B5EF4-FFF2-40B4-BE49-F238E27FC236}">
                <a16:creationId xmlns:a16="http://schemas.microsoft.com/office/drawing/2014/main" id="{9D7AEC7F-63CC-43C5-99EB-019A4F51B9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6718" b="2373"/>
          <a:stretch/>
        </p:blipFill>
        <p:spPr bwMode="auto">
          <a:xfrm>
            <a:off x="1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Isosceles Triangle 70">
            <a:extLst>
              <a:ext uri="{FF2B5EF4-FFF2-40B4-BE49-F238E27FC236}">
                <a16:creationId xmlns:a16="http://schemas.microsoft.com/office/drawing/2014/main" id="{DD6B6433-CCD9-42F6-83C5-76BCAA8FEE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3" name="Parallelogram 72">
            <a:extLst>
              <a:ext uri="{FF2B5EF4-FFF2-40B4-BE49-F238E27FC236}">
                <a16:creationId xmlns:a16="http://schemas.microsoft.com/office/drawing/2014/main" id="{442B55CB-F27D-4C06-89E5-4EC99A519C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24188" y="0"/>
            <a:ext cx="9372600" cy="6858000"/>
          </a:xfrm>
          <a:prstGeom prst="parallelogram">
            <a:avLst>
              <a:gd name="adj" fmla="val 14937"/>
            </a:avLst>
          </a:prstGeom>
          <a:solidFill>
            <a:schemeClr val="bg1">
              <a:alpha val="9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8527540-7F01-4C2E-9641-738882048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6F60FB6-F855-43F0-A752-3719156C1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23">
            <a:extLst>
              <a:ext uri="{FF2B5EF4-FFF2-40B4-BE49-F238E27FC236}">
                <a16:creationId xmlns:a16="http://schemas.microsoft.com/office/drawing/2014/main" id="{70669A81-0E9B-4B42-AFEA-8F672C6CFB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052C08-07D7-4686-8AE6-7C28421D5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47" y="609599"/>
            <a:ext cx="6717549" cy="1568521"/>
          </a:xfrm>
        </p:spPr>
        <p:txBody>
          <a:bodyPr anchor="t"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Technical Study: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PV Cells Selection Criteria</a:t>
            </a:r>
          </a:p>
        </p:txBody>
      </p:sp>
      <p:sp>
        <p:nvSpPr>
          <p:cNvPr id="81" name="Rectangle 25">
            <a:extLst>
              <a:ext uri="{FF2B5EF4-FFF2-40B4-BE49-F238E27FC236}">
                <a16:creationId xmlns:a16="http://schemas.microsoft.com/office/drawing/2014/main" id="{8C93E0C6-CF08-4771-B5A9-6018CB3AE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A011F1B8-62C5-4D08-A621-EAD05C7D6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Rectangle 27">
            <a:extLst>
              <a:ext uri="{FF2B5EF4-FFF2-40B4-BE49-F238E27FC236}">
                <a16:creationId xmlns:a16="http://schemas.microsoft.com/office/drawing/2014/main" id="{C6A6AECB-428C-4CB4-B65A-359F08B6D8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Rectangle 28">
            <a:extLst>
              <a:ext uri="{FF2B5EF4-FFF2-40B4-BE49-F238E27FC236}">
                <a16:creationId xmlns:a16="http://schemas.microsoft.com/office/drawing/2014/main" id="{28D1A6ED-2AB6-46A3-A315-485B8BF936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Rectangle 29">
            <a:extLst>
              <a:ext uri="{FF2B5EF4-FFF2-40B4-BE49-F238E27FC236}">
                <a16:creationId xmlns:a16="http://schemas.microsoft.com/office/drawing/2014/main" id="{B61CE46B-8525-46A8-AB7B-DCBCC1B65F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1" name="Isosceles Triangle 90">
            <a:extLst>
              <a:ext uri="{FF2B5EF4-FFF2-40B4-BE49-F238E27FC236}">
                <a16:creationId xmlns:a16="http://schemas.microsoft.com/office/drawing/2014/main" id="{4412B991-9935-45FB-A17E-8F30DD832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42" name="Content Placeholder 6">
            <a:extLst>
              <a:ext uri="{FF2B5EF4-FFF2-40B4-BE49-F238E27FC236}">
                <a16:creationId xmlns:a16="http://schemas.microsoft.com/office/drawing/2014/main" id="{B284265B-C912-4001-9A79-61B5C43F7E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4144742"/>
              </p:ext>
            </p:extLst>
          </p:nvPr>
        </p:nvGraphicFramePr>
        <p:xfrm>
          <a:off x="2466784" y="1787703"/>
          <a:ext cx="7239910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3F506CAE-0E42-4A06-8B1F-9D5692C88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z="2000" smtClean="0"/>
              <a:t>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94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3D4A9E-0EA6-487E-A5C8-A41CCF692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659" y="146534"/>
            <a:ext cx="10197494" cy="109945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Technical Study</a:t>
            </a:r>
            <a:r>
              <a:rPr lang="en-US" dirty="0">
                <a:solidFill>
                  <a:schemeClr val="tx1"/>
                </a:solidFill>
              </a:rPr>
              <a:t>: PV Cells Selection Criteria</a:t>
            </a: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37E7BAE-6FBE-491B-9304-2D417A8D86EE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69291576"/>
                  </p:ext>
                </p:extLst>
              </p:nvPr>
            </p:nvGraphicFramePr>
            <p:xfrm>
              <a:off x="619201" y="1892234"/>
              <a:ext cx="10953597" cy="4383520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857326">
                      <a:extLst>
                        <a:ext uri="{9D8B030D-6E8A-4147-A177-3AD203B41FA5}">
                          <a16:colId xmlns:a16="http://schemas.microsoft.com/office/drawing/2014/main" val="2840912091"/>
                        </a:ext>
                      </a:extLst>
                    </a:gridCol>
                    <a:gridCol w="2902248">
                      <a:extLst>
                        <a:ext uri="{9D8B030D-6E8A-4147-A177-3AD203B41FA5}">
                          <a16:colId xmlns:a16="http://schemas.microsoft.com/office/drawing/2014/main" val="562794929"/>
                        </a:ext>
                      </a:extLst>
                    </a:gridCol>
                    <a:gridCol w="2103675">
                      <a:extLst>
                        <a:ext uri="{9D8B030D-6E8A-4147-A177-3AD203B41FA5}">
                          <a16:colId xmlns:a16="http://schemas.microsoft.com/office/drawing/2014/main" val="3847781047"/>
                        </a:ext>
                      </a:extLst>
                    </a:gridCol>
                    <a:gridCol w="1268025">
                      <a:extLst>
                        <a:ext uri="{9D8B030D-6E8A-4147-A177-3AD203B41FA5}">
                          <a16:colId xmlns:a16="http://schemas.microsoft.com/office/drawing/2014/main" val="661251999"/>
                        </a:ext>
                      </a:extLst>
                    </a:gridCol>
                    <a:gridCol w="1812765">
                      <a:extLst>
                        <a:ext uri="{9D8B030D-6E8A-4147-A177-3AD203B41FA5}">
                          <a16:colId xmlns:a16="http://schemas.microsoft.com/office/drawing/2014/main" val="1150267203"/>
                        </a:ext>
                      </a:extLst>
                    </a:gridCol>
                    <a:gridCol w="2009558">
                      <a:extLst>
                        <a:ext uri="{9D8B030D-6E8A-4147-A177-3AD203B41FA5}">
                          <a16:colId xmlns:a16="http://schemas.microsoft.com/office/drawing/2014/main" val="1784571503"/>
                        </a:ext>
                      </a:extLst>
                    </a:gridCol>
                  </a:tblGrid>
                  <a:tr h="140065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No.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Producing Company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Efficiency </a:t>
                          </a:r>
                          <a:br>
                            <a:rPr lang="en-US" sz="1900" dirty="0">
                              <a:effectLst/>
                            </a:rPr>
                          </a:br>
                          <a:r>
                            <a:rPr lang="en-US" sz="1900" dirty="0">
                              <a:effectLst/>
                            </a:rPr>
                            <a:t>(%)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Output Power</a:t>
                          </a:r>
                          <a:br>
                            <a:rPr lang="en-US" sz="1900">
                              <a:effectLst/>
                            </a:rPr>
                          </a:br>
                          <a:r>
                            <a:rPr lang="en-US" sz="1900">
                              <a:effectLst/>
                            </a:rPr>
                            <a:t> (W)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Cost (NIS/panel)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Temperature Coefficient</a:t>
                          </a:r>
                          <a:br>
                            <a:rPr lang="en-US" sz="1900">
                              <a:effectLst/>
                            </a:rPr>
                          </a:br>
                          <a:r>
                            <a:rPr lang="en-US" sz="1900"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en-US" sz="1900">
                                  <a:effectLst/>
                                  <a:latin typeface="Cambria Math" panose="02040503050406030204" pitchFamily="18" charset="0"/>
                                </a:rPr>
                                <m:t>%/</m:t>
                              </m:r>
                              <m:sSup>
                                <m:sSupPr>
                                  <m:ctrlPr>
                                    <a:rPr lang="en-US" sz="19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>
                                      <a:effectLst/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p>
                                  <m:r>
                                    <a:rPr lang="en-US" sz="1900">
                                      <a:effectLst/>
                                      <a:latin typeface="Cambria Math" panose="02040503050406030204" pitchFamily="18" charset="0"/>
                                    </a:rPr>
                                    <m:t>°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900">
                              <a:effectLst/>
                            </a:rPr>
                            <a:t>)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extLst>
                      <a:ext uri="{0D108BD9-81ED-4DB2-BD59-A6C34878D82A}">
                        <a16:rowId xmlns:a16="http://schemas.microsoft.com/office/drawing/2014/main" val="3122170964"/>
                      </a:ext>
                    </a:extLst>
                  </a:tr>
                  <a:tr h="4971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1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>
                            <a:lumMod val="5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 err="1">
                              <a:effectLst/>
                            </a:rPr>
                            <a:t>Jinko</a:t>
                          </a:r>
                          <a:r>
                            <a:rPr lang="en-US" sz="1900" dirty="0">
                              <a:effectLst/>
                            </a:rPr>
                            <a:t>*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>
                            <a:lumMod val="5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17.4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>
                            <a:lumMod val="5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280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>
                            <a:lumMod val="5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312.5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>
                            <a:lumMod val="5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-0.38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>
                            <a:lumMod val="50000"/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8050790"/>
                      </a:ext>
                    </a:extLst>
                  </a:tr>
                  <a:tr h="4971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2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Hanawa Q cell*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17.4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280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312.5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-0.40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extLst>
                      <a:ext uri="{0D108BD9-81ED-4DB2-BD59-A6C34878D82A}">
                        <a16:rowId xmlns:a16="http://schemas.microsoft.com/office/drawing/2014/main" val="1258831137"/>
                      </a:ext>
                    </a:extLst>
                  </a:tr>
                  <a:tr h="4971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Rosen*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17.1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280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332.6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-0.39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98314873"/>
                      </a:ext>
                    </a:extLst>
                  </a:tr>
                  <a:tr h="4971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4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Risen*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17.7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280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332.6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-0.39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4883771"/>
                      </a:ext>
                    </a:extLst>
                  </a:tr>
                  <a:tr h="4971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5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Canadian*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17.4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285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369.36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-0.38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05667310"/>
                      </a:ext>
                    </a:extLst>
                  </a:tr>
                  <a:tr h="4971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6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JA*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17.1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290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334.1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-0.40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extLst>
                      <a:ext uri="{0D108BD9-81ED-4DB2-BD59-A6C34878D82A}">
                        <a16:rowId xmlns:a16="http://schemas.microsoft.com/office/drawing/2014/main" val="373610372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37E7BAE-6FBE-491B-9304-2D417A8D86EE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69291576"/>
                  </p:ext>
                </p:extLst>
              </p:nvPr>
            </p:nvGraphicFramePr>
            <p:xfrm>
              <a:off x="619201" y="1892234"/>
              <a:ext cx="10953597" cy="4383520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857326">
                      <a:extLst>
                        <a:ext uri="{9D8B030D-6E8A-4147-A177-3AD203B41FA5}">
                          <a16:colId xmlns:a16="http://schemas.microsoft.com/office/drawing/2014/main" val="2840912091"/>
                        </a:ext>
                      </a:extLst>
                    </a:gridCol>
                    <a:gridCol w="2902248">
                      <a:extLst>
                        <a:ext uri="{9D8B030D-6E8A-4147-A177-3AD203B41FA5}">
                          <a16:colId xmlns:a16="http://schemas.microsoft.com/office/drawing/2014/main" val="562794929"/>
                        </a:ext>
                      </a:extLst>
                    </a:gridCol>
                    <a:gridCol w="2103675">
                      <a:extLst>
                        <a:ext uri="{9D8B030D-6E8A-4147-A177-3AD203B41FA5}">
                          <a16:colId xmlns:a16="http://schemas.microsoft.com/office/drawing/2014/main" val="3847781047"/>
                        </a:ext>
                      </a:extLst>
                    </a:gridCol>
                    <a:gridCol w="1268025">
                      <a:extLst>
                        <a:ext uri="{9D8B030D-6E8A-4147-A177-3AD203B41FA5}">
                          <a16:colId xmlns:a16="http://schemas.microsoft.com/office/drawing/2014/main" val="661251999"/>
                        </a:ext>
                      </a:extLst>
                    </a:gridCol>
                    <a:gridCol w="1812765">
                      <a:extLst>
                        <a:ext uri="{9D8B030D-6E8A-4147-A177-3AD203B41FA5}">
                          <a16:colId xmlns:a16="http://schemas.microsoft.com/office/drawing/2014/main" val="1150267203"/>
                        </a:ext>
                      </a:extLst>
                    </a:gridCol>
                    <a:gridCol w="2009558">
                      <a:extLst>
                        <a:ext uri="{9D8B030D-6E8A-4147-A177-3AD203B41FA5}">
                          <a16:colId xmlns:a16="http://schemas.microsoft.com/office/drawing/2014/main" val="1784571503"/>
                        </a:ext>
                      </a:extLst>
                    </a:gridCol>
                  </a:tblGrid>
                  <a:tr h="140065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No.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Producing Company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Efficiency </a:t>
                          </a:r>
                          <a:br>
                            <a:rPr lang="en-US" sz="1900" dirty="0">
                              <a:effectLst/>
                            </a:rPr>
                          </a:br>
                          <a:r>
                            <a:rPr lang="en-US" sz="1900" dirty="0">
                              <a:effectLst/>
                            </a:rPr>
                            <a:t>(%)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Output Power</a:t>
                          </a:r>
                          <a:br>
                            <a:rPr lang="en-US" sz="1900">
                              <a:effectLst/>
                            </a:rPr>
                          </a:br>
                          <a:r>
                            <a:rPr lang="en-US" sz="1900">
                              <a:effectLst/>
                            </a:rPr>
                            <a:t> (W)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Cost (NIS/panel)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8187" marR="108187" marT="0" marB="0">
                        <a:blipFill>
                          <a:blip r:embed="rId2"/>
                          <a:stretch>
                            <a:fillRect l="-444848" t="-4348" r="-303" b="-2134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22170964"/>
                      </a:ext>
                    </a:extLst>
                  </a:tr>
                  <a:tr h="4971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1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>
                            <a:lumMod val="5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 err="1">
                              <a:effectLst/>
                            </a:rPr>
                            <a:t>Jinko</a:t>
                          </a:r>
                          <a:r>
                            <a:rPr lang="en-US" sz="1900" dirty="0">
                              <a:effectLst/>
                            </a:rPr>
                            <a:t>*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>
                            <a:lumMod val="5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17.4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>
                            <a:lumMod val="5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280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>
                            <a:lumMod val="5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312.5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>
                            <a:lumMod val="50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-0.38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>
                            <a:lumMod val="50000"/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8050790"/>
                      </a:ext>
                    </a:extLst>
                  </a:tr>
                  <a:tr h="4971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2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Hanawa Q cell*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17.4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280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312.5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-0.40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extLst>
                      <a:ext uri="{0D108BD9-81ED-4DB2-BD59-A6C34878D82A}">
                        <a16:rowId xmlns:a16="http://schemas.microsoft.com/office/drawing/2014/main" val="1258831137"/>
                      </a:ext>
                    </a:extLst>
                  </a:tr>
                  <a:tr h="4971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Rosen*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17.1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280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332.6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-0.39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98314873"/>
                      </a:ext>
                    </a:extLst>
                  </a:tr>
                  <a:tr h="4971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4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Risen*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17.7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280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332.6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-0.39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4883771"/>
                      </a:ext>
                    </a:extLst>
                  </a:tr>
                  <a:tr h="4971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5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Canadian*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17.4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285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369.36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-0.38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05667310"/>
                      </a:ext>
                    </a:extLst>
                  </a:tr>
                  <a:tr h="4971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6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JA*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17.1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290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>
                              <a:effectLst/>
                            </a:rPr>
                            <a:t>334.1</a:t>
                          </a:r>
                          <a:endParaRPr lang="en-US" sz="17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900" dirty="0">
                              <a:effectLst/>
                            </a:rPr>
                            <a:t>-0.40</a:t>
                          </a:r>
                          <a:endParaRPr lang="en-US" sz="17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08187" marR="108187" marT="0" marB="0"/>
                    </a:tc>
                    <a:extLst>
                      <a:ext uri="{0D108BD9-81ED-4DB2-BD59-A6C34878D82A}">
                        <a16:rowId xmlns:a16="http://schemas.microsoft.com/office/drawing/2014/main" val="373610372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1E40CAA4-D9D0-4E8B-BE02-813555642538}"/>
              </a:ext>
            </a:extLst>
          </p:cNvPr>
          <p:cNvSpPr/>
          <p:nvPr/>
        </p:nvSpPr>
        <p:spPr>
          <a:xfrm>
            <a:off x="3047999" y="12459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i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Table 1: Description of commercial Solar PV cells available in Palestinian local market.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85250-E5C1-4784-AA21-CF30F8D06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85258" y="6194535"/>
            <a:ext cx="892384" cy="544373"/>
          </a:xfrm>
        </p:spPr>
        <p:txBody>
          <a:bodyPr/>
          <a:lstStyle/>
          <a:p>
            <a:fld id="{34B7E4EF-A1BD-40F4-AB7B-04F084DD991D}" type="slidenum">
              <a:rPr lang="en-US" sz="2000" smtClean="0"/>
              <a:t>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7658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35C7F3-B5D8-4D8D-AD8F-B89BBD50A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59871"/>
            <a:ext cx="10197494" cy="109945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Technical Study</a:t>
            </a:r>
            <a:r>
              <a:rPr lang="en-US" dirty="0">
                <a:solidFill>
                  <a:schemeClr val="tx1"/>
                </a:solidFill>
              </a:rPr>
              <a:t>: PV Cells module selection</a:t>
            </a:r>
            <a:endParaRPr lang="en-US" dirty="0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3D040-7928-47C0-BE6F-6674D911B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94532" y="6182876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 sz="1600"/>
              <a:pPr>
                <a:spcAft>
                  <a:spcPts val="600"/>
                </a:spcAft>
              </a:pPr>
              <a:t>8</a:t>
            </a:fld>
            <a:endParaRPr lang="en-US" sz="1600"/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B045814-260B-4907-B258-B310E3B2F3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3257331"/>
              </p:ext>
            </p:extLst>
          </p:nvPr>
        </p:nvGraphicFramePr>
        <p:xfrm>
          <a:off x="842597" y="1840643"/>
          <a:ext cx="10641830" cy="4407757"/>
        </p:xfrm>
        <a:graphic>
          <a:graphicData uri="http://schemas.openxmlformats.org/drawingml/2006/table">
            <a:tbl>
              <a:tblPr firstRow="1" firstCol="1" bandRow="1"/>
              <a:tblGrid>
                <a:gridCol w="3340055">
                  <a:extLst>
                    <a:ext uri="{9D8B030D-6E8A-4147-A177-3AD203B41FA5}">
                      <a16:colId xmlns:a16="http://schemas.microsoft.com/office/drawing/2014/main" val="37144333"/>
                    </a:ext>
                  </a:extLst>
                </a:gridCol>
                <a:gridCol w="1460355">
                  <a:extLst>
                    <a:ext uri="{9D8B030D-6E8A-4147-A177-3AD203B41FA5}">
                      <a16:colId xmlns:a16="http://schemas.microsoft.com/office/drawing/2014/main" val="1197606807"/>
                    </a:ext>
                  </a:extLst>
                </a:gridCol>
                <a:gridCol w="1460355">
                  <a:extLst>
                    <a:ext uri="{9D8B030D-6E8A-4147-A177-3AD203B41FA5}">
                      <a16:colId xmlns:a16="http://schemas.microsoft.com/office/drawing/2014/main" val="3955737438"/>
                    </a:ext>
                  </a:extLst>
                </a:gridCol>
                <a:gridCol w="1460355">
                  <a:extLst>
                    <a:ext uri="{9D8B030D-6E8A-4147-A177-3AD203B41FA5}">
                      <a16:colId xmlns:a16="http://schemas.microsoft.com/office/drawing/2014/main" val="1851040322"/>
                    </a:ext>
                  </a:extLst>
                </a:gridCol>
                <a:gridCol w="1460355">
                  <a:extLst>
                    <a:ext uri="{9D8B030D-6E8A-4147-A177-3AD203B41FA5}">
                      <a16:colId xmlns:a16="http://schemas.microsoft.com/office/drawing/2014/main" val="111357301"/>
                    </a:ext>
                  </a:extLst>
                </a:gridCol>
                <a:gridCol w="1460355">
                  <a:extLst>
                    <a:ext uri="{9D8B030D-6E8A-4147-A177-3AD203B41FA5}">
                      <a16:colId xmlns:a16="http://schemas.microsoft.com/office/drawing/2014/main" val="3085777732"/>
                    </a:ext>
                  </a:extLst>
                </a:gridCol>
              </a:tblGrid>
              <a:tr h="623454">
                <a:tc gridSpan="6"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Specifications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5606" marR="135606" marT="67803" marB="678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4971302"/>
                  </a:ext>
                </a:extLst>
              </a:tr>
              <a:tr h="492647"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Module Type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JKM275P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JKM280P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JKM285P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JKM290P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JKM295P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159746"/>
                  </a:ext>
                </a:extLst>
              </a:tr>
              <a:tr h="933003"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Maximum Power at STC (P</a:t>
                      </a:r>
                      <a:r>
                        <a:rPr lang="en-US" sz="1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275 Wp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280 Wp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285 Wp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290 Wp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295 Wp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660471"/>
                  </a:ext>
                </a:extLst>
              </a:tr>
              <a:tr h="933003"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Maximum Power Current (I</a:t>
                      </a:r>
                      <a:r>
                        <a:rPr lang="en-US" sz="1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mp</a:t>
                      </a: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7.77 A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7.89 A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7.92 A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7.97 A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8.02 A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561228"/>
                  </a:ext>
                </a:extLst>
              </a:tr>
              <a:tr h="492647"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Module Efficiency (%)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14.17 %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14.43 %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14.69 %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14.95 %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15.20 %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669090"/>
                  </a:ext>
                </a:extLst>
              </a:tr>
              <a:tr h="933003">
                <a:tc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Temperature coefficient of P</a:t>
                      </a:r>
                      <a:r>
                        <a:rPr lang="en-US" sz="1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</a:t>
                      </a:r>
                      <a:endParaRPr lang="en-US" sz="2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705" marR="101705" marT="141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algn="just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-0.45 %/C ̊</a:t>
                      </a:r>
                      <a:endParaRPr lang="en-US" sz="2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5606" marR="135606" marT="67803" marB="678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067850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411CE893-907A-4A05-B4BF-9723651C6D5B}"/>
              </a:ext>
            </a:extLst>
          </p:cNvPr>
          <p:cNvSpPr txBox="1"/>
          <p:nvPr/>
        </p:nvSpPr>
        <p:spPr>
          <a:xfrm>
            <a:off x="2683942" y="853654"/>
            <a:ext cx="61028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i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Table 2: Description of JINKO Solar PV cells available in Palestinian local market.</a:t>
            </a:r>
          </a:p>
        </p:txBody>
      </p:sp>
    </p:spTree>
    <p:extLst>
      <p:ext uri="{BB962C8B-B14F-4D97-AF65-F5344CB8AC3E}">
        <p14:creationId xmlns:p14="http://schemas.microsoft.com/office/powerpoint/2010/main" val="422024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4660126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660127" y="-3"/>
            <a:ext cx="1056745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A6B139-4B63-481A-A4C2-AF119E4ED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1" y="179260"/>
            <a:ext cx="5058816" cy="137560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br>
              <a:rPr lang="en-US" sz="3300" dirty="0">
                <a:solidFill>
                  <a:schemeClr val="bg1"/>
                </a:solidFill>
              </a:rPr>
            </a:br>
            <a:r>
              <a:rPr lang="en-US" sz="3300" dirty="0">
                <a:solidFill>
                  <a:schemeClr val="bg1"/>
                </a:solidFill>
              </a:rPr>
              <a:t>Why Tulkarem In Specific?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CFEB77E8-3EE4-42F1-92DE-05D460859F76}"/>
              </a:ext>
            </a:extLst>
          </p:cNvPr>
          <p:cNvSpPr txBox="1">
            <a:spLocks/>
          </p:cNvSpPr>
          <p:nvPr/>
        </p:nvSpPr>
        <p:spPr>
          <a:xfrm>
            <a:off x="431514" y="3107891"/>
            <a:ext cx="3973943" cy="34401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There is 54 Agricultural Water Wells in Tulkarem District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Agriculture is an essential income source for the people of Tulkarem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Tulkarem suffers from a serious power shortage problem</a:t>
            </a:r>
          </a:p>
        </p:txBody>
      </p:sp>
      <p:pic>
        <p:nvPicPr>
          <p:cNvPr id="11" name="Picture 10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4D61B78F-504A-4CD7-B896-00F1EA88A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302" y="309999"/>
            <a:ext cx="5290198" cy="5290198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813A8-77D9-47F1-8CBE-EF04A6692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6161" y="6182876"/>
            <a:ext cx="683339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spcAft>
                <a:spcPts val="600"/>
              </a:spcAft>
            </a:pPr>
            <a:fld id="{34B7E4EF-A1BD-40F4-AB7B-04F084DD991D}" type="slidenum"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</a:rPr>
              <a:pPr defTabSz="914400">
                <a:spcAft>
                  <a:spcPts val="600"/>
                </a:spcAft>
              </a:pPr>
              <a:t>9</a:t>
            </a:fld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55696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FC4B552C-E3C6-495E-800A-B1CBB03EA1D3}"/>
              </a:ext>
            </a:extLst>
          </p:cNvPr>
          <p:cNvSpPr txBox="1">
            <a:spLocks/>
          </p:cNvSpPr>
          <p:nvPr/>
        </p:nvSpPr>
        <p:spPr>
          <a:xfrm>
            <a:off x="437478" y="2184941"/>
            <a:ext cx="4412634" cy="8068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The importance of Agricultural Sector in Tulkarem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879785-B1F3-4FAB-9D5D-2550A23C7759}"/>
              </a:ext>
            </a:extLst>
          </p:cNvPr>
          <p:cNvSpPr/>
          <p:nvPr/>
        </p:nvSpPr>
        <p:spPr>
          <a:xfrm>
            <a:off x="6302407" y="5725530"/>
            <a:ext cx="4852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i="1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1: Wells locations in Tulkarem governorate</a:t>
            </a:r>
            <a:endParaRPr lang="en-US" sz="1600" i="1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9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1159</Words>
  <Application>Microsoft Office PowerPoint</Application>
  <PresentationFormat>Widescreen</PresentationFormat>
  <Paragraphs>249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Cambria Math</vt:lpstr>
      <vt:lpstr>Garamond</vt:lpstr>
      <vt:lpstr>Times New Roman</vt:lpstr>
      <vt:lpstr>Trebuchet MS</vt:lpstr>
      <vt:lpstr>Wingdings 3</vt:lpstr>
      <vt:lpstr>Facet</vt:lpstr>
      <vt:lpstr>POWERING AGRICULTURAL PUMPS BY SOLAR ENERGY IN TULKAREM DISTRICT</vt:lpstr>
      <vt:lpstr>Presentation Content</vt:lpstr>
      <vt:lpstr>Introduction:  What did we do?</vt:lpstr>
      <vt:lpstr>Overview</vt:lpstr>
      <vt:lpstr>Technical Study </vt:lpstr>
      <vt:lpstr>Technical Study: PV Cells Selection Criteria</vt:lpstr>
      <vt:lpstr>Technical Study: PV Cells Selection Criteria</vt:lpstr>
      <vt:lpstr>Technical Study: PV Cells module selection</vt:lpstr>
      <vt:lpstr> Why Tulkarem In Specific?</vt:lpstr>
      <vt:lpstr>Case Study: Results</vt:lpstr>
      <vt:lpstr>Technical Study: Site View</vt:lpstr>
      <vt:lpstr>Technical Study: Site View</vt:lpstr>
      <vt:lpstr>PowerPoint Presentation</vt:lpstr>
      <vt:lpstr>PowerPoint Presentation</vt:lpstr>
      <vt:lpstr>Technical Study: PVSYST Software</vt:lpstr>
      <vt:lpstr>Technical Study: PVSYST Software</vt:lpstr>
      <vt:lpstr>Technical Study: PVSYST Software</vt:lpstr>
      <vt:lpstr>Technical Study: Manual Design Results</vt:lpstr>
      <vt:lpstr>Technical Study: Manual Design Results</vt:lpstr>
      <vt:lpstr>Feasibility Study and Payback Period</vt:lpstr>
      <vt:lpstr>Feasibility Study and Payback Period</vt:lpstr>
      <vt:lpstr>Feasibility Study and Payback Period</vt:lpstr>
      <vt:lpstr>Regulations And Laws For Renewable Energy Projects in Palestine</vt:lpstr>
      <vt:lpstr>Conclusion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POWERING AGRICULTURAL PUMPS BY SOLAR ENERGY IN TULKAREM DISTRICT</dc:title>
  <dc:creator>Dell</dc:creator>
  <cp:lastModifiedBy>Dell</cp:lastModifiedBy>
  <cp:revision>4</cp:revision>
  <dcterms:created xsi:type="dcterms:W3CDTF">2020-07-02T13:07:05Z</dcterms:created>
  <dcterms:modified xsi:type="dcterms:W3CDTF">2020-07-04T10:20:24Z</dcterms:modified>
</cp:coreProperties>
</file>