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8"/>
  </p:notesMasterIdLst>
  <p:handoutMasterIdLst>
    <p:handoutMasterId r:id="rId29"/>
  </p:handoutMasterIdLst>
  <p:sldIdLst>
    <p:sldId id="258" r:id="rId5"/>
    <p:sldId id="257" r:id="rId6"/>
    <p:sldId id="268" r:id="rId7"/>
    <p:sldId id="269" r:id="rId8"/>
    <p:sldId id="277" r:id="rId9"/>
    <p:sldId id="270" r:id="rId10"/>
    <p:sldId id="271" r:id="rId11"/>
    <p:sldId id="272" r:id="rId12"/>
    <p:sldId id="278" r:id="rId13"/>
    <p:sldId id="279" r:id="rId14"/>
    <p:sldId id="280" r:id="rId15"/>
    <p:sldId id="281" r:id="rId16"/>
    <p:sldId id="274" r:id="rId17"/>
    <p:sldId id="266" r:id="rId18"/>
    <p:sldId id="282" r:id="rId19"/>
    <p:sldId id="283" r:id="rId20"/>
    <p:sldId id="286" r:id="rId21"/>
    <p:sldId id="288" r:id="rId22"/>
    <p:sldId id="285" r:id="rId23"/>
    <p:sldId id="287" r:id="rId24"/>
    <p:sldId id="256" r:id="rId25"/>
    <p:sldId id="284" r:id="rId26"/>
    <p:sldId id="27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67A"/>
    <a:srgbClr val="0D1D51"/>
    <a:srgbClr val="0072C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4206" autoAdjust="0"/>
  </p:normalViewPr>
  <p:slideViewPr>
    <p:cSldViewPr snapToGrid="0" showGuides="1">
      <p:cViewPr varScale="1">
        <p:scale>
          <a:sx n="71" d="100"/>
          <a:sy n="71" d="100"/>
        </p:scale>
        <p:origin x="456"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560" y="-14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هل لديك علم بوجود تطبيق خاص بالبلدية؟</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E8-154A-9681-C6C3C60B7B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E8-154A-9681-C6C3C60B7B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E8-154A-9681-C6C3C60B7B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E8-154A-9681-C6C3C60B7B55}"/>
              </c:ext>
            </c:extLst>
          </c:dPt>
          <c:cat>
            <c:strRef>
              <c:f>Sheet1!$A$2:$A$5</c:f>
              <c:strCache>
                <c:ptCount val="2"/>
                <c:pt idx="0">
                  <c:v>نعم</c:v>
                </c:pt>
                <c:pt idx="1">
                  <c:v>لا</c:v>
                </c:pt>
              </c:strCache>
            </c:strRef>
          </c:cat>
          <c:val>
            <c:numRef>
              <c:f>Sheet1!$B$2:$B$5</c:f>
              <c:numCache>
                <c:formatCode>General</c:formatCode>
                <c:ptCount val="4"/>
                <c:pt idx="0">
                  <c:v>37.5</c:v>
                </c:pt>
                <c:pt idx="1">
                  <c:v>62.5</c:v>
                </c:pt>
              </c:numCache>
            </c:numRef>
          </c:val>
          <c:extLst>
            <c:ext xmlns:c16="http://schemas.microsoft.com/office/drawing/2014/chart" uri="{C3380CC4-5D6E-409C-BE32-E72D297353CC}">
              <c16:uniqueId val="{00000000-E273-484D-BAD2-07E653310902}"/>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بعد علمك بوجود تطبيق لخدمات البلدية، هل تفضل استخدامه؟</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FA-4CAF-BBEB-60F9AC00A7A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FA-4CAF-BBEB-60F9AC00A7A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AFA-4CAF-BBEB-60F9AC00A7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AFA-4CAF-BBEB-60F9AC00A7AA}"/>
              </c:ext>
            </c:extLst>
          </c:dPt>
          <c:cat>
            <c:strRef>
              <c:f>Sheet1!$A$2:$A$5</c:f>
              <c:strCache>
                <c:ptCount val="3"/>
                <c:pt idx="0">
                  <c:v>نعم</c:v>
                </c:pt>
                <c:pt idx="1">
                  <c:v>لا</c:v>
                </c:pt>
                <c:pt idx="2">
                  <c:v>ربما</c:v>
                </c:pt>
              </c:strCache>
            </c:strRef>
          </c:cat>
          <c:val>
            <c:numRef>
              <c:f>Sheet1!$B$2:$B$5</c:f>
              <c:numCache>
                <c:formatCode>General</c:formatCode>
                <c:ptCount val="4"/>
                <c:pt idx="0">
                  <c:v>43.8</c:v>
                </c:pt>
                <c:pt idx="1">
                  <c:v>25</c:v>
                </c:pt>
                <c:pt idx="2">
                  <c:v>31.3</c:v>
                </c:pt>
              </c:numCache>
            </c:numRef>
          </c:val>
          <c:extLst>
            <c:ext xmlns:c16="http://schemas.microsoft.com/office/drawing/2014/chart" uri="{C3380CC4-5D6E-409C-BE32-E72D297353CC}">
              <c16:uniqueId val="{00000008-EAFA-4CAF-BBEB-60F9AC00A7AA}"/>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ar-SA" dirty="0"/>
              <a:t>اذا كان لديك علم به، ما مدى رضاك عن التطبيق؟</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باذا كان لديك علم به، ما مدى رضاك عن التطبيق؟</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11B-4A7B-B0AA-D226D43E9FC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1B-4A7B-B0AA-D226D43E9FC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11B-4A7B-B0AA-D226D43E9FC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11B-4A7B-B0AA-D226D43E9FC6}"/>
              </c:ext>
            </c:extLst>
          </c:dPt>
          <c:cat>
            <c:strRef>
              <c:f>Sheet1!$A$2:$A$5</c:f>
              <c:strCache>
                <c:ptCount val="4"/>
                <c:pt idx="0">
                  <c:v>راضٍ</c:v>
                </c:pt>
                <c:pt idx="1">
                  <c:v>بحاجة الى تحسين</c:v>
                </c:pt>
                <c:pt idx="2">
                  <c:v>غير راضٍ</c:v>
                </c:pt>
                <c:pt idx="3">
                  <c:v>لا أعلم</c:v>
                </c:pt>
              </c:strCache>
            </c:strRef>
          </c:cat>
          <c:val>
            <c:numRef>
              <c:f>Sheet1!$B$2:$B$5</c:f>
              <c:numCache>
                <c:formatCode>General</c:formatCode>
                <c:ptCount val="4"/>
                <c:pt idx="0">
                  <c:v>30</c:v>
                </c:pt>
                <c:pt idx="1">
                  <c:v>40</c:v>
                </c:pt>
                <c:pt idx="2">
                  <c:v>20</c:v>
                </c:pt>
                <c:pt idx="3">
                  <c:v>10</c:v>
                </c:pt>
              </c:numCache>
            </c:numRef>
          </c:val>
          <c:extLst>
            <c:ext xmlns:c16="http://schemas.microsoft.com/office/drawing/2014/chart" uri="{C3380CC4-5D6E-409C-BE32-E72D297353CC}">
              <c16:uniqueId val="{00000008-C11B-4A7B-B0AA-D226D43E9FC6}"/>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هل سبق وان قمت بتقديم شكوى في البلدية؟</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E8-154A-9681-C6C3C60B7B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E8-154A-9681-C6C3C60B7B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E8-154A-9681-C6C3C60B7B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E8-154A-9681-C6C3C60B7B55}"/>
              </c:ext>
            </c:extLst>
          </c:dPt>
          <c:cat>
            <c:strRef>
              <c:f>Sheet1!$A$2:$A$5</c:f>
              <c:strCache>
                <c:ptCount val="2"/>
                <c:pt idx="0">
                  <c:v>نعم</c:v>
                </c:pt>
                <c:pt idx="1">
                  <c:v>لا</c:v>
                </c:pt>
              </c:strCache>
            </c:strRef>
          </c:cat>
          <c:val>
            <c:numRef>
              <c:f>Sheet1!$B$2:$B$5</c:f>
              <c:numCache>
                <c:formatCode>General</c:formatCode>
                <c:ptCount val="4"/>
                <c:pt idx="0">
                  <c:v>37.5</c:v>
                </c:pt>
                <c:pt idx="1">
                  <c:v>62.5</c:v>
                </c:pt>
              </c:numCache>
            </c:numRef>
          </c:val>
          <c:extLst>
            <c:ext xmlns:c16="http://schemas.microsoft.com/office/drawing/2014/chart" uri="{C3380CC4-5D6E-409C-BE32-E72D297353CC}">
              <c16:uniqueId val="{00000000-E273-484D-BAD2-07E653310902}"/>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اذا كانت الاجابة بنعم، ما هي وسيلة التقديم؟</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FA-4CAF-BBEB-60F9AC00A7A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FA-4CAF-BBEB-60F9AC00A7A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AFA-4CAF-BBEB-60F9AC00A7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AFA-4CAF-BBEB-60F9AC00A7AA}"/>
              </c:ext>
            </c:extLst>
          </c:dPt>
          <c:cat>
            <c:strRef>
              <c:f>Sheet1!$A$2:$A$5</c:f>
              <c:strCache>
                <c:ptCount val="2"/>
                <c:pt idx="0">
                  <c:v>الكترونياً</c:v>
                </c:pt>
                <c:pt idx="1">
                  <c:v>هاتفياّ</c:v>
                </c:pt>
              </c:strCache>
            </c:strRef>
          </c:cat>
          <c:val>
            <c:numRef>
              <c:f>Sheet1!$B$2:$B$5</c:f>
              <c:numCache>
                <c:formatCode>General</c:formatCode>
                <c:ptCount val="4"/>
                <c:pt idx="0">
                  <c:v>50</c:v>
                </c:pt>
                <c:pt idx="1">
                  <c:v>50</c:v>
                </c:pt>
              </c:numCache>
            </c:numRef>
          </c:val>
          <c:extLst>
            <c:ext xmlns:c16="http://schemas.microsoft.com/office/drawing/2014/chart" uri="{C3380CC4-5D6E-409C-BE32-E72D297353CC}">
              <c16:uniqueId val="{00000008-EAFA-4CAF-BBEB-60F9AC00A7AA}"/>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ar-SA" dirty="0"/>
              <a:t>اذا كان لديك علم به، ما مدى رضاك عن التطبيق؟</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ما مدى رضاك عن سرعة الاستجابة للشكوى؟</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11B-4A7B-B0AA-D226D43E9FC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1B-4A7B-B0AA-D226D43E9FC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11B-4A7B-B0AA-D226D43E9FC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11B-4A7B-B0AA-D226D43E9FC6}"/>
              </c:ext>
            </c:extLst>
          </c:dPt>
          <c:cat>
            <c:strRef>
              <c:f>Sheet1!$A$2:$A$5</c:f>
              <c:strCache>
                <c:ptCount val="3"/>
                <c:pt idx="0">
                  <c:v>راضٍ</c:v>
                </c:pt>
                <c:pt idx="2">
                  <c:v>غير راضٍ</c:v>
                </c:pt>
              </c:strCache>
            </c:strRef>
          </c:cat>
          <c:val>
            <c:numRef>
              <c:f>Sheet1!$B$2:$B$5</c:f>
              <c:numCache>
                <c:formatCode>General</c:formatCode>
                <c:ptCount val="4"/>
                <c:pt idx="0">
                  <c:v>22.2</c:v>
                </c:pt>
                <c:pt idx="2">
                  <c:v>77.8</c:v>
                </c:pt>
              </c:numCache>
            </c:numRef>
          </c:val>
          <c:extLst>
            <c:ext xmlns:c16="http://schemas.microsoft.com/office/drawing/2014/chart" uri="{C3380CC4-5D6E-409C-BE32-E72D297353CC}">
              <c16:uniqueId val="{00000008-C11B-4A7B-B0AA-D226D43E9FC6}"/>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هل تفضل تقديم الشكوى الكترونياً أم هاتفياً؟</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E8-154A-9681-C6C3C60B7B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E8-154A-9681-C6C3C60B7B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E8-154A-9681-C6C3C60B7B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E8-154A-9681-C6C3C60B7B55}"/>
              </c:ext>
            </c:extLst>
          </c:dPt>
          <c:cat>
            <c:strRef>
              <c:f>Sheet1!$A$2:$A$5</c:f>
              <c:strCache>
                <c:ptCount val="3"/>
                <c:pt idx="0">
                  <c:v>هاتفياً</c:v>
                </c:pt>
                <c:pt idx="1">
                  <c:v>الكترونياً</c:v>
                </c:pt>
                <c:pt idx="2">
                  <c:v>لا فرق لدي</c:v>
                </c:pt>
              </c:strCache>
            </c:strRef>
          </c:cat>
          <c:val>
            <c:numRef>
              <c:f>Sheet1!$B$2:$B$5</c:f>
              <c:numCache>
                <c:formatCode>General</c:formatCode>
                <c:ptCount val="4"/>
                <c:pt idx="0">
                  <c:v>12.5</c:v>
                </c:pt>
                <c:pt idx="1">
                  <c:v>56.3</c:v>
                </c:pt>
                <c:pt idx="2">
                  <c:v>31.5</c:v>
                </c:pt>
              </c:numCache>
            </c:numRef>
          </c:val>
          <c:extLst>
            <c:ext xmlns:c16="http://schemas.microsoft.com/office/drawing/2014/chart" uri="{C3380CC4-5D6E-409C-BE32-E72D297353CC}">
              <c16:uniqueId val="{00000000-E273-484D-BAD2-07E653310902}"/>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هل واجهت أية صعوبات في تحديد عنوانك بدقة لمتلقي الشكوى سواء هاتفيأ أم إلكترونياً؟</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FA-4CAF-BBEB-60F9AC00A7A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FA-4CAF-BBEB-60F9AC00A7A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AFA-4CAF-BBEB-60F9AC00A7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AFA-4CAF-BBEB-60F9AC00A7AA}"/>
              </c:ext>
            </c:extLst>
          </c:dPt>
          <c:cat>
            <c:strRef>
              <c:f>Sheet1!$A$2:$A$5</c:f>
              <c:strCache>
                <c:ptCount val="3"/>
                <c:pt idx="0">
                  <c:v>نعم</c:v>
                </c:pt>
                <c:pt idx="1">
                  <c:v>لا</c:v>
                </c:pt>
                <c:pt idx="2">
                  <c:v>ريما</c:v>
                </c:pt>
              </c:strCache>
            </c:strRef>
          </c:cat>
          <c:val>
            <c:numRef>
              <c:f>Sheet1!$B$2:$B$5</c:f>
              <c:numCache>
                <c:formatCode>General</c:formatCode>
                <c:ptCount val="4"/>
                <c:pt idx="0">
                  <c:v>12.5</c:v>
                </c:pt>
                <c:pt idx="1">
                  <c:v>31.3</c:v>
                </c:pt>
                <c:pt idx="2">
                  <c:v>56.3</c:v>
                </c:pt>
              </c:numCache>
            </c:numRef>
          </c:val>
          <c:extLst>
            <c:ext xmlns:c16="http://schemas.microsoft.com/office/drawing/2014/chart" uri="{C3380CC4-5D6E-409C-BE32-E72D297353CC}">
              <c16:uniqueId val="{00000008-EAFA-4CAF-BBEB-60F9AC00A7AA}"/>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243D74-B9C1-450A-B0F3-6C6DCB0CF20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2C27C33-9BB1-41D5-A236-12767E7E72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B3EA8-A58D-4C92-A3AB-D271CCC294C7}" type="datetimeFigureOut">
              <a:rPr lang="en-US" smtClean="0"/>
              <a:t>5/24/2022</a:t>
            </a:fld>
            <a:endParaRPr lang="en-US" dirty="0"/>
          </a:p>
        </p:txBody>
      </p:sp>
      <p:sp>
        <p:nvSpPr>
          <p:cNvPr id="4" name="Footer Placeholder 3">
            <a:extLst>
              <a:ext uri="{FF2B5EF4-FFF2-40B4-BE49-F238E27FC236}">
                <a16:creationId xmlns:a16="http://schemas.microsoft.com/office/drawing/2014/main" id="{44A7EADB-04A4-4093-B238-438E2C7317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DDD8696-706D-440E-AE04-4C644F0613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2A5DE8-F2C4-4DB3-88D1-656DCD59E73E}" type="slidenum">
              <a:rPr lang="en-US" smtClean="0"/>
              <a:t>‹#›</a:t>
            </a:fld>
            <a:endParaRPr lang="en-US" dirty="0"/>
          </a:p>
        </p:txBody>
      </p:sp>
    </p:spTree>
    <p:extLst>
      <p:ext uri="{BB962C8B-B14F-4D97-AF65-F5344CB8AC3E}">
        <p14:creationId xmlns:p14="http://schemas.microsoft.com/office/powerpoint/2010/main" val="1789824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FB4FA-E877-413E-B608-88789D806C57}" type="datetimeFigureOut">
              <a:rPr lang="en-US" noProof="0" smtClean="0"/>
              <a:t>5/24/2022</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6304E-FDE3-4B4F-A3B7-EBE87F3FA5E2}" type="slidenum">
              <a:rPr lang="en-US" noProof="0" smtClean="0"/>
              <a:t>‹#›</a:t>
            </a:fld>
            <a:endParaRPr lang="en-US" noProof="0"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a:t>
            </a:fld>
            <a:endParaRPr lang="en-US"/>
          </a:p>
        </p:txBody>
      </p:sp>
    </p:spTree>
    <p:extLst>
      <p:ext uri="{BB962C8B-B14F-4D97-AF65-F5344CB8AC3E}">
        <p14:creationId xmlns:p14="http://schemas.microsoft.com/office/powerpoint/2010/main" val="3179795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smtClean="0"/>
              <a:t>10</a:t>
            </a:fld>
            <a:endParaRPr lang="en-US"/>
          </a:p>
        </p:txBody>
      </p:sp>
    </p:spTree>
    <p:extLst>
      <p:ext uri="{BB962C8B-B14F-4D97-AF65-F5344CB8AC3E}">
        <p14:creationId xmlns:p14="http://schemas.microsoft.com/office/powerpoint/2010/main" val="3845183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smtClean="0"/>
              <a:t>11</a:t>
            </a:fld>
            <a:endParaRPr lang="en-US"/>
          </a:p>
        </p:txBody>
      </p:sp>
    </p:spTree>
    <p:extLst>
      <p:ext uri="{BB962C8B-B14F-4D97-AF65-F5344CB8AC3E}">
        <p14:creationId xmlns:p14="http://schemas.microsoft.com/office/powerpoint/2010/main" val="3236795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12</a:t>
            </a:fld>
            <a:endParaRPr lang="en-US"/>
          </a:p>
        </p:txBody>
      </p:sp>
    </p:spTree>
    <p:extLst>
      <p:ext uri="{BB962C8B-B14F-4D97-AF65-F5344CB8AC3E}">
        <p14:creationId xmlns:p14="http://schemas.microsoft.com/office/powerpoint/2010/main" val="2759861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13</a:t>
            </a:fld>
            <a:endParaRPr lang="en-US"/>
          </a:p>
        </p:txBody>
      </p:sp>
    </p:spTree>
    <p:extLst>
      <p:ext uri="{BB962C8B-B14F-4D97-AF65-F5344CB8AC3E}">
        <p14:creationId xmlns:p14="http://schemas.microsoft.com/office/powerpoint/2010/main" val="179059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14</a:t>
            </a:fld>
            <a:endParaRPr lang="en-US" noProof="0" dirty="0"/>
          </a:p>
        </p:txBody>
      </p:sp>
    </p:spTree>
    <p:extLst>
      <p:ext uri="{BB962C8B-B14F-4D97-AF65-F5344CB8AC3E}">
        <p14:creationId xmlns:p14="http://schemas.microsoft.com/office/powerpoint/2010/main" val="2395719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15</a:t>
            </a:fld>
            <a:endParaRPr lang="en-US" noProof="0" dirty="0"/>
          </a:p>
        </p:txBody>
      </p:sp>
    </p:spTree>
    <p:extLst>
      <p:ext uri="{BB962C8B-B14F-4D97-AF65-F5344CB8AC3E}">
        <p14:creationId xmlns:p14="http://schemas.microsoft.com/office/powerpoint/2010/main" val="4224687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16</a:t>
            </a:fld>
            <a:endParaRPr lang="en-US" noProof="0" dirty="0"/>
          </a:p>
        </p:txBody>
      </p:sp>
    </p:spTree>
    <p:extLst>
      <p:ext uri="{BB962C8B-B14F-4D97-AF65-F5344CB8AC3E}">
        <p14:creationId xmlns:p14="http://schemas.microsoft.com/office/powerpoint/2010/main" val="168212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17</a:t>
            </a:fld>
            <a:endParaRPr lang="en-US" noProof="0" dirty="0"/>
          </a:p>
        </p:txBody>
      </p:sp>
    </p:spTree>
    <p:extLst>
      <p:ext uri="{BB962C8B-B14F-4D97-AF65-F5344CB8AC3E}">
        <p14:creationId xmlns:p14="http://schemas.microsoft.com/office/powerpoint/2010/main" val="4126180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18</a:t>
            </a:fld>
            <a:endParaRPr lang="en-US" noProof="0" dirty="0"/>
          </a:p>
        </p:txBody>
      </p:sp>
    </p:spTree>
    <p:extLst>
      <p:ext uri="{BB962C8B-B14F-4D97-AF65-F5344CB8AC3E}">
        <p14:creationId xmlns:p14="http://schemas.microsoft.com/office/powerpoint/2010/main" val="1465539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19</a:t>
            </a:fld>
            <a:endParaRPr lang="en-US" noProof="0" dirty="0"/>
          </a:p>
        </p:txBody>
      </p:sp>
    </p:spTree>
    <p:extLst>
      <p:ext uri="{BB962C8B-B14F-4D97-AF65-F5344CB8AC3E}">
        <p14:creationId xmlns:p14="http://schemas.microsoft.com/office/powerpoint/2010/main" val="223915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2</a:t>
            </a:fld>
            <a:endParaRPr lang="en-US"/>
          </a:p>
        </p:txBody>
      </p:sp>
    </p:spTree>
    <p:extLst>
      <p:ext uri="{BB962C8B-B14F-4D97-AF65-F5344CB8AC3E}">
        <p14:creationId xmlns:p14="http://schemas.microsoft.com/office/powerpoint/2010/main" val="2985530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20</a:t>
            </a:fld>
            <a:endParaRPr lang="en-US" noProof="0" dirty="0"/>
          </a:p>
        </p:txBody>
      </p:sp>
    </p:spTree>
    <p:extLst>
      <p:ext uri="{BB962C8B-B14F-4D97-AF65-F5344CB8AC3E}">
        <p14:creationId xmlns:p14="http://schemas.microsoft.com/office/powerpoint/2010/main" val="976454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21</a:t>
            </a:fld>
            <a:endParaRPr lang="en-US" noProof="0" dirty="0"/>
          </a:p>
        </p:txBody>
      </p:sp>
    </p:spTree>
    <p:extLst>
      <p:ext uri="{BB962C8B-B14F-4D97-AF65-F5344CB8AC3E}">
        <p14:creationId xmlns:p14="http://schemas.microsoft.com/office/powerpoint/2010/main" val="2825639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22</a:t>
            </a:fld>
            <a:endParaRPr lang="en-US" noProof="0" dirty="0"/>
          </a:p>
        </p:txBody>
      </p:sp>
    </p:spTree>
    <p:extLst>
      <p:ext uri="{BB962C8B-B14F-4D97-AF65-F5344CB8AC3E}">
        <p14:creationId xmlns:p14="http://schemas.microsoft.com/office/powerpoint/2010/main" val="2109237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23</a:t>
            </a:fld>
            <a:endParaRPr lang="en-US" noProof="0" dirty="0"/>
          </a:p>
        </p:txBody>
      </p:sp>
    </p:spTree>
    <p:extLst>
      <p:ext uri="{BB962C8B-B14F-4D97-AF65-F5344CB8AC3E}">
        <p14:creationId xmlns:p14="http://schemas.microsoft.com/office/powerpoint/2010/main" val="1003903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3</a:t>
            </a:fld>
            <a:endParaRPr lang="en-US"/>
          </a:p>
        </p:txBody>
      </p:sp>
    </p:spTree>
    <p:extLst>
      <p:ext uri="{BB962C8B-B14F-4D97-AF65-F5344CB8AC3E}">
        <p14:creationId xmlns:p14="http://schemas.microsoft.com/office/powerpoint/2010/main" val="2243169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4</a:t>
            </a:fld>
            <a:endParaRPr lang="en-US"/>
          </a:p>
        </p:txBody>
      </p:sp>
    </p:spTree>
    <p:extLst>
      <p:ext uri="{BB962C8B-B14F-4D97-AF65-F5344CB8AC3E}">
        <p14:creationId xmlns:p14="http://schemas.microsoft.com/office/powerpoint/2010/main" val="2851398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5</a:t>
            </a:fld>
            <a:endParaRPr lang="en-US"/>
          </a:p>
        </p:txBody>
      </p:sp>
    </p:spTree>
    <p:extLst>
      <p:ext uri="{BB962C8B-B14F-4D97-AF65-F5344CB8AC3E}">
        <p14:creationId xmlns:p14="http://schemas.microsoft.com/office/powerpoint/2010/main" val="786902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6</a:t>
            </a:fld>
            <a:endParaRPr lang="en-US"/>
          </a:p>
        </p:txBody>
      </p:sp>
    </p:spTree>
    <p:extLst>
      <p:ext uri="{BB962C8B-B14F-4D97-AF65-F5344CB8AC3E}">
        <p14:creationId xmlns:p14="http://schemas.microsoft.com/office/powerpoint/2010/main" val="3328078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7</a:t>
            </a:fld>
            <a:endParaRPr lang="en-US"/>
          </a:p>
        </p:txBody>
      </p:sp>
    </p:spTree>
    <p:extLst>
      <p:ext uri="{BB962C8B-B14F-4D97-AF65-F5344CB8AC3E}">
        <p14:creationId xmlns:p14="http://schemas.microsoft.com/office/powerpoint/2010/main" val="3880404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8</a:t>
            </a:fld>
            <a:endParaRPr lang="en-US"/>
          </a:p>
        </p:txBody>
      </p:sp>
    </p:spTree>
    <p:extLst>
      <p:ext uri="{BB962C8B-B14F-4D97-AF65-F5344CB8AC3E}">
        <p14:creationId xmlns:p14="http://schemas.microsoft.com/office/powerpoint/2010/main" val="1631156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smtClean="0"/>
              <a:t>9</a:t>
            </a:fld>
            <a:endParaRPr lang="en-US"/>
          </a:p>
        </p:txBody>
      </p:sp>
    </p:spTree>
    <p:extLst>
      <p:ext uri="{BB962C8B-B14F-4D97-AF65-F5344CB8AC3E}">
        <p14:creationId xmlns:p14="http://schemas.microsoft.com/office/powerpoint/2010/main" val="1246129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312605"/>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844881"/>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a:r>
              <a:rPr lang="en-US" noProof="0" dirty="0"/>
              <a:t>Website </a:t>
            </a:r>
            <a:r>
              <a:rPr lang="en-US" noProof="0" dirty="0" err="1"/>
              <a:t>url</a:t>
            </a:r>
            <a:r>
              <a:rPr lang="en-US" noProof="0" dirty="0"/>
              <a:t> here</a:t>
            </a:r>
          </a:p>
        </p:txBody>
      </p:sp>
      <p:pic>
        <p:nvPicPr>
          <p:cNvPr id="17" name="Graphic 16" descr="Envelope">
            <a:extLst>
              <a:ext uri="{FF2B5EF4-FFF2-40B4-BE49-F238E27FC236}">
                <a16:creationId xmlns:a16="http://schemas.microsoft.com/office/drawing/2014/main" id="{E5B30B87-6C2E-48F1-9026-E4F6BEA1CFE7}"/>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41475" y="4452337"/>
            <a:ext cx="387795" cy="387795"/>
          </a:xfrm>
          <a:prstGeom prst="rect">
            <a:avLst/>
          </a:prstGeom>
        </p:spPr>
      </p:pic>
      <p:pic>
        <p:nvPicPr>
          <p:cNvPr id="18" name="Graphic 17" descr="Network">
            <a:extLst>
              <a:ext uri="{FF2B5EF4-FFF2-40B4-BE49-F238E27FC236}">
                <a16:creationId xmlns:a16="http://schemas.microsoft.com/office/drawing/2014/main" id="{2DA3CFE0-4ED8-4345-A158-94E70F463E99}"/>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522084" y="4925640"/>
            <a:ext cx="426575" cy="426575"/>
          </a:xfrm>
          <a:prstGeom prst="rect">
            <a:avLst/>
          </a:prstGeom>
        </p:spPr>
      </p:pic>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a:r>
              <a:rPr lang="en-US" noProof="0"/>
              <a:t>Click to edit Master title style</a:t>
            </a:r>
            <a:endParaRPr lang="en-US" noProof="0" dirty="0"/>
          </a:p>
        </p:txBody>
      </p:sp>
    </p:spTree>
    <p:extLst>
      <p:ext uri="{BB962C8B-B14F-4D97-AF65-F5344CB8AC3E}">
        <p14:creationId xmlns:p14="http://schemas.microsoft.com/office/powerpoint/2010/main" val="63713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12" name="Straight Connector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Graphic 18" descr="Envelope">
            <a:extLst>
              <a:ext uri="{FF2B5EF4-FFF2-40B4-BE49-F238E27FC236}">
                <a16:creationId xmlns:a16="http://schemas.microsoft.com/office/drawing/2014/main" id="{A686352B-226C-4579-B831-0DC14EC3895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541475" y="4452337"/>
            <a:ext cx="387795" cy="387795"/>
          </a:xfrm>
          <a:prstGeom prst="rect">
            <a:avLst/>
          </a:prstGeom>
        </p:spPr>
      </p:pic>
      <p:pic>
        <p:nvPicPr>
          <p:cNvPr id="20" name="Graphic 19" descr="Network">
            <a:extLst>
              <a:ext uri="{FF2B5EF4-FFF2-40B4-BE49-F238E27FC236}">
                <a16:creationId xmlns:a16="http://schemas.microsoft.com/office/drawing/2014/main" id="{460C8169-012B-451A-A6C2-6FEC0DC82AF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522084" y="4925640"/>
            <a:ext cx="426575" cy="426575"/>
          </a:xfrm>
          <a:prstGeom prst="rect">
            <a:avLst/>
          </a:prstGeom>
        </p:spPr>
      </p:pic>
      <p:sp>
        <p:nvSpPr>
          <p:cNvPr id="21" name="Subtitl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22" name="Text Placeholder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a:r>
              <a:rPr lang="en-US" noProof="0" dirty="0"/>
              <a:t>Website </a:t>
            </a:r>
            <a:r>
              <a:rPr lang="en-US" noProof="0" dirty="0" err="1"/>
              <a:t>url</a:t>
            </a:r>
            <a:r>
              <a:rPr lang="en-US" noProof="0" dirty="0"/>
              <a:t> here</a:t>
            </a:r>
          </a:p>
        </p:txBody>
      </p:sp>
      <p:sp>
        <p:nvSpPr>
          <p:cNvPr id="18" name="Title 1">
            <a:extLst>
              <a:ext uri="{FF2B5EF4-FFF2-40B4-BE49-F238E27FC236}">
                <a16:creationId xmlns:a16="http://schemas.microsoft.com/office/drawing/2014/main" id="{525B5135-F466-4A63-A42C-3BB2BAA7D24D}"/>
              </a:ext>
            </a:extLst>
          </p:cNvPr>
          <p:cNvSpPr>
            <a:spLocks noGrp="1"/>
          </p:cNvSpPr>
          <p:nvPr>
            <p:ph type="title"/>
          </p:nvPr>
        </p:nvSpPr>
        <p:spPr>
          <a:xfrm>
            <a:off x="6469778" y="3158641"/>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a:r>
              <a:rPr lang="en-US" noProof="0"/>
              <a:t>Click to edit Master title style</a:t>
            </a:r>
            <a:endParaRPr lang="en-US" noProof="0" dirty="0"/>
          </a:p>
        </p:txBody>
      </p:sp>
    </p:spTree>
    <p:extLst>
      <p:ext uri="{BB962C8B-B14F-4D97-AF65-F5344CB8AC3E}">
        <p14:creationId xmlns:p14="http://schemas.microsoft.com/office/powerpoint/2010/main" val="81010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057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a:t>Click to edit Master title style</a:t>
            </a:r>
            <a:endParaRPr lang="en-US" noProof="0" dirty="0"/>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noProof="0" smtClean="0"/>
              <a:pPr/>
              <a:t>‹#›</a:t>
            </a:fld>
            <a:endParaRPr lang="en-US" noProof="0"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2654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reeform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5" name="Freeform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6" name="Freeform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2" name="Picture 11">
            <a:extLst>
              <a:ext uri="{FF2B5EF4-FFF2-40B4-BE49-F238E27FC236}">
                <a16:creationId xmlns:a16="http://schemas.microsoft.com/office/drawing/2014/main" id="{EC2DFD46-BF74-47BA-A496-92ED1979C36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3" name="Picture 12">
            <a:extLst>
              <a:ext uri="{FF2B5EF4-FFF2-40B4-BE49-F238E27FC236}">
                <a16:creationId xmlns:a16="http://schemas.microsoft.com/office/drawing/2014/main" id="{332150F9-14BF-4DCB-884D-49596914C29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2092934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21" name="Picture 20">
            <a:extLst>
              <a:ext uri="{FF2B5EF4-FFF2-40B4-BE49-F238E27FC236}">
                <a16:creationId xmlns:a16="http://schemas.microsoft.com/office/drawing/2014/main" id="{03383C6B-3BE4-4380-AF26-1C21492FCE8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246179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flipH="1">
            <a:off x="5400786" y="-2003509"/>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9" name="Titl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endParaRPr lang="en-US" noProof="0" dirty="0"/>
          </a:p>
        </p:txBody>
      </p:sp>
      <p:sp>
        <p:nvSpPr>
          <p:cNvPr id="20" name="Text Placeholder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pic>
        <p:nvPicPr>
          <p:cNvPr id="8" name="Picture 7">
            <a:extLst>
              <a:ext uri="{FF2B5EF4-FFF2-40B4-BE49-F238E27FC236}">
                <a16:creationId xmlns:a16="http://schemas.microsoft.com/office/drawing/2014/main" id="{06298D65-1027-4897-A948-DCEEF8FC3D9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210718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reeform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2" name="Freeform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3" name="Freeform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Titl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endParaRPr lang="en-US" noProof="0" dirty="0"/>
          </a:p>
        </p:txBody>
      </p:sp>
      <p:sp>
        <p:nvSpPr>
          <p:cNvPr id="17" name="Text Placeholder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8" name="Content Placeholder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3" name="Picture 12">
            <a:extLst>
              <a:ext uri="{FF2B5EF4-FFF2-40B4-BE49-F238E27FC236}">
                <a16:creationId xmlns:a16="http://schemas.microsoft.com/office/drawing/2014/main" id="{91881DEA-0ECB-4310-ADF5-4337ACB4338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302531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2140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Dummy Text Comes Here</a:t>
            </a:r>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noProof="0" smtClean="0"/>
              <a:pPr/>
              <a:t>‹#›</a:t>
            </a:fld>
            <a:endParaRPr lang="en-US" noProof="0"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2400"/>
            </a:lvl1pPr>
          </a:lstStyle>
          <a:p>
            <a:r>
              <a:rPr lang="en-US" noProof="0"/>
              <a:t>Click icon to add picture</a:t>
            </a:r>
            <a:endParaRPr lang="en-US" noProof="0" dirty="0"/>
          </a:p>
        </p:txBody>
      </p:sp>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a:t>Click icon to add picture</a:t>
            </a:r>
            <a:endParaRPr lang="en-US" noProof="0" dirty="0"/>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169620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219126" y="3207024"/>
            <a:ext cx="3445566"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6" name="Picture Placeholder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anchor="ctr"/>
          <a:lstStyle>
            <a:lvl1pPr marL="0" indent="0" algn="ctr">
              <a:buNone/>
              <a:defRPr/>
            </a:lvl1pPr>
          </a:lstStyle>
          <a:p>
            <a:r>
              <a:rPr lang="en-US" noProof="0"/>
              <a:t>Click icon to add picture</a:t>
            </a:r>
            <a:endParaRPr lang="en-US" noProof="0" dirty="0"/>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hasCustomPrompt="1"/>
          </p:nvPr>
        </p:nvSpPr>
        <p:spPr>
          <a:xfrm>
            <a:off x="8527490" y="3207024"/>
            <a:ext cx="3445200"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219126"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hasCustomPrompt="1"/>
          </p:nvPr>
        </p:nvSpPr>
        <p:spPr>
          <a:xfrm>
            <a:off x="8527124"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174103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80934" y="2863158"/>
            <a:ext cx="4074002" cy="2846648"/>
          </a:xfrm>
        </p:spPr>
        <p:txBody>
          <a:bodyPr lIns="0" tIns="0" rIns="0" bIns="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2"/>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01 comes here</a:t>
            </a:r>
          </a:p>
        </p:txBody>
      </p:sp>
      <p:sp>
        <p:nvSpPr>
          <p:cNvPr id="23" name="Content Placeholder 2">
            <a:extLst>
              <a:ext uri="{FF2B5EF4-FFF2-40B4-BE49-F238E27FC236}">
                <a16:creationId xmlns:a16="http://schemas.microsoft.com/office/drawing/2014/main" id="{E5123CE7-2F8A-489B-BD99-0C2A33ADF49A}"/>
              </a:ext>
            </a:extLst>
          </p:cNvPr>
          <p:cNvSpPr>
            <a:spLocks noGrp="1"/>
          </p:cNvSpPr>
          <p:nvPr>
            <p:ph idx="19" hasCustomPrompt="1"/>
          </p:nvPr>
        </p:nvSpPr>
        <p:spPr>
          <a:xfrm>
            <a:off x="7327918" y="1648186"/>
            <a:ext cx="4074002" cy="2834508"/>
          </a:xfrm>
        </p:spPr>
        <p:txBody>
          <a:bodyPr lIns="0" tIns="0" rIns="0" bIns="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5" name="Content Placeholder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02 comes here</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89140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Tree>
    <p:extLst>
      <p:ext uri="{BB962C8B-B14F-4D97-AF65-F5344CB8AC3E}">
        <p14:creationId xmlns:p14="http://schemas.microsoft.com/office/powerpoint/2010/main" val="156476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reeform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7" name="Freeform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8" name="Freeform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Oval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Tree>
    <p:extLst>
      <p:ext uri="{BB962C8B-B14F-4D97-AF65-F5344CB8AC3E}">
        <p14:creationId xmlns:p14="http://schemas.microsoft.com/office/powerpoint/2010/main" val="38765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1F27F-98F9-A147-8986-34441C7B752D}" type="datetime1">
              <a:rPr lang="en-US" noProof="0" smtClean="0"/>
              <a:t>5/24/2022</a:t>
            </a:fld>
            <a:endParaRPr lang="en-US" noProof="0" dirty="0"/>
          </a:p>
        </p:txBody>
      </p:sp>
      <p:sp>
        <p:nvSpPr>
          <p:cNvPr id="5" name="Footer Placeholder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45FDEF23-A140-4DD6-A0D0-A86BD4DF3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C71654-96A5-4280-94F3-931C61A9F92C}" type="slidenum">
              <a:rPr lang="en-US" noProof="0" smtClean="0"/>
              <a:t>‹#›</a:t>
            </a:fld>
            <a:endParaRPr lang="en-US" noProof="0"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61" r:id="rId5"/>
    <p:sldLayoutId id="2147483662" r:id="rId6"/>
    <p:sldLayoutId id="2147483663" r:id="rId7"/>
    <p:sldLayoutId id="2147483654"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chart" Target="../charts/chart6.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mailto:Najjar.marah@gmail.com"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9.jpg"/><Relationship Id="rId4" Type="http://schemas.openxmlformats.org/officeDocument/2006/relationships/hyperlink" Target="mailto:menaalkhayyat@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08B8-3DB3-4637-AE23-B8DB96D9FCEC}"/>
              </a:ext>
            </a:extLst>
          </p:cNvPr>
          <p:cNvSpPr>
            <a:spLocks noGrp="1"/>
          </p:cNvSpPr>
          <p:nvPr>
            <p:ph type="ctrTitle"/>
          </p:nvPr>
        </p:nvSpPr>
        <p:spPr/>
        <p:txBody>
          <a:bodyPr/>
          <a:lstStyle/>
          <a:p>
            <a:r>
              <a:rPr lang="en-US" dirty="0"/>
              <a:t>Baladiyati</a:t>
            </a:r>
          </a:p>
        </p:txBody>
      </p:sp>
      <p:sp>
        <p:nvSpPr>
          <p:cNvPr id="3" name="Subtitle 2">
            <a:extLst>
              <a:ext uri="{FF2B5EF4-FFF2-40B4-BE49-F238E27FC236}">
                <a16:creationId xmlns:a16="http://schemas.microsoft.com/office/drawing/2014/main" id="{2198AA37-E298-4CD8-9F0F-2123ACFD9653}"/>
              </a:ext>
            </a:extLst>
          </p:cNvPr>
          <p:cNvSpPr>
            <a:spLocks noGrp="1"/>
          </p:cNvSpPr>
          <p:nvPr>
            <p:ph type="subTitle" idx="1"/>
          </p:nvPr>
        </p:nvSpPr>
        <p:spPr>
          <a:xfrm>
            <a:off x="6343650" y="4279971"/>
            <a:ext cx="4656044" cy="655100"/>
          </a:xfrm>
        </p:spPr>
        <p:txBody>
          <a:bodyPr/>
          <a:lstStyle/>
          <a:p>
            <a:pPr marL="0" marR="0">
              <a:lnSpc>
                <a:spcPct val="107000"/>
              </a:lnSpc>
              <a:spcBef>
                <a:spcPts val="0"/>
              </a:spcBef>
              <a:spcAft>
                <a:spcPts val="800"/>
              </a:spcAft>
            </a:pPr>
            <a:r>
              <a:rPr lang="en-US" sz="1800" b="1" dirty="0">
                <a:solidFill>
                  <a:srgbClr val="050505"/>
                </a:solidFill>
                <a:effectLst/>
                <a:latin typeface="Calibri" panose="020F0502020204030204" pitchFamily="34" charset="0"/>
                <a:ea typeface="Calibri" panose="020F0502020204030204" pitchFamily="34" charset="0"/>
                <a:cs typeface="Calibri" panose="020F0502020204030204" pitchFamily="34" charset="0"/>
              </a:rPr>
              <a:t>E-Governance in Palestine and the MENA Region (INDIGO)</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29C56273-3599-AB6B-3FF6-85A38D610BB0}"/>
              </a:ext>
            </a:extLst>
          </p:cNvPr>
          <p:cNvSpPr/>
          <p:nvPr/>
        </p:nvSpPr>
        <p:spPr>
          <a:xfrm>
            <a:off x="10071847" y="336176"/>
            <a:ext cx="1748118" cy="82027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E445263-8783-CB53-C79B-6F2B5CA2F452}"/>
              </a:ext>
            </a:extLst>
          </p:cNvPr>
          <p:cNvSpPr txBox="1"/>
          <p:nvPr/>
        </p:nvSpPr>
        <p:spPr>
          <a:xfrm>
            <a:off x="147918" y="6197020"/>
            <a:ext cx="4271682" cy="646331"/>
          </a:xfrm>
          <a:prstGeom prst="rect">
            <a:avLst/>
          </a:prstGeom>
          <a:noFill/>
        </p:spPr>
        <p:txBody>
          <a:bodyPr wrap="square" rtlCol="0">
            <a:spAutoFit/>
          </a:bodyPr>
          <a:lstStyle/>
          <a:p>
            <a:r>
              <a:rPr lang="en-US" dirty="0"/>
              <a:t>By: Marah An-Najjar, </a:t>
            </a:r>
            <a:r>
              <a:rPr lang="en-US" dirty="0" err="1"/>
              <a:t>Menna</a:t>
            </a:r>
            <a:r>
              <a:rPr lang="en-US" dirty="0"/>
              <a:t> Al-</a:t>
            </a:r>
            <a:r>
              <a:rPr lang="en-US" dirty="0" err="1"/>
              <a:t>Khayyat</a:t>
            </a:r>
            <a:endParaRPr lang="en-US" dirty="0"/>
          </a:p>
          <a:p>
            <a:r>
              <a:rPr lang="en-US" dirty="0"/>
              <a:t>Supervised by: </a:t>
            </a:r>
            <a:r>
              <a:rPr lang="en-US" dirty="0" err="1"/>
              <a:t>Dr.Emad</a:t>
            </a:r>
            <a:r>
              <a:rPr lang="en-US" dirty="0"/>
              <a:t> </a:t>
            </a:r>
            <a:r>
              <a:rPr lang="en-US" dirty="0" err="1"/>
              <a:t>Natsheh</a:t>
            </a:r>
            <a:endParaRPr lang="en-US" dirty="0"/>
          </a:p>
        </p:txBody>
      </p:sp>
      <p:pic>
        <p:nvPicPr>
          <p:cNvPr id="21" name="Picture Placeholder 20">
            <a:extLst>
              <a:ext uri="{FF2B5EF4-FFF2-40B4-BE49-F238E27FC236}">
                <a16:creationId xmlns:a16="http://schemas.microsoft.com/office/drawing/2014/main" id="{C66F1787-0B69-02B3-B4AE-564B4BEDE6C2}"/>
              </a:ext>
            </a:extLst>
          </p:cNvPr>
          <p:cNvPicPr>
            <a:picLocks noGrp="1" noChangeAspect="1"/>
          </p:cNvPicPr>
          <p:nvPr>
            <p:ph type="pic" sz="quarter" idx="10"/>
          </p:nvPr>
        </p:nvPicPr>
        <p:blipFill>
          <a:blip r:embed="rId3"/>
          <a:srcRect/>
          <a:stretch>
            <a:fillRect/>
          </a:stretch>
        </p:blipFill>
        <p:spPr/>
      </p:pic>
    </p:spTree>
    <p:extLst>
      <p:ext uri="{BB962C8B-B14F-4D97-AF65-F5344CB8AC3E}">
        <p14:creationId xmlns:p14="http://schemas.microsoft.com/office/powerpoint/2010/main" val="3167172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B532-EB3E-428B-9224-EFA237D16A73}"/>
              </a:ext>
            </a:extLst>
          </p:cNvPr>
          <p:cNvSpPr>
            <a:spLocks noGrp="1"/>
          </p:cNvSpPr>
          <p:nvPr>
            <p:ph type="title"/>
          </p:nvPr>
        </p:nvSpPr>
        <p:spPr/>
        <p:txBody>
          <a:bodyPr/>
          <a:lstStyle/>
          <a:p>
            <a:r>
              <a:rPr lang="en-US" sz="4000" dirty="0"/>
              <a:t>inspiration Phase Questionnaire</a:t>
            </a:r>
            <a:endParaRPr lang="en-US" dirty="0"/>
          </a:p>
        </p:txBody>
      </p:sp>
      <p:graphicFrame>
        <p:nvGraphicFramePr>
          <p:cNvPr id="9" name="Chart 8" descr="pie chart">
            <a:extLst>
              <a:ext uri="{FF2B5EF4-FFF2-40B4-BE49-F238E27FC236}">
                <a16:creationId xmlns:a16="http://schemas.microsoft.com/office/drawing/2014/main" id="{DCCB6637-D8E6-4BF1-9EF6-E5654DE57B60}"/>
              </a:ext>
            </a:extLst>
          </p:cNvPr>
          <p:cNvGraphicFramePr/>
          <p:nvPr>
            <p:extLst>
              <p:ext uri="{D42A27DB-BD31-4B8C-83A1-F6EECF244321}">
                <p14:modId xmlns:p14="http://schemas.microsoft.com/office/powerpoint/2010/main" val="1461977272"/>
              </p:ext>
            </p:extLst>
          </p:nvPr>
        </p:nvGraphicFramePr>
        <p:xfrm>
          <a:off x="8229600" y="1692490"/>
          <a:ext cx="3962400" cy="4237716"/>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B5F9B50-CED9-4961-91E8-058BE256771F}"/>
              </a:ext>
            </a:extLst>
          </p:cNvPr>
          <p:cNvSpPr>
            <a:spLocks noGrp="1"/>
          </p:cNvSpPr>
          <p:nvPr>
            <p:ph type="sldNum" sz="quarter" idx="12"/>
          </p:nvPr>
        </p:nvSpPr>
        <p:spPr/>
        <p:txBody>
          <a:bodyPr/>
          <a:lstStyle/>
          <a:p>
            <a:fld id="{9EC71654-96A5-4280-94F3-931C61A9F92C}" type="slidenum">
              <a:rPr lang="en-US" smtClean="0"/>
              <a:pPr/>
              <a:t>10</a:t>
            </a:fld>
            <a:endParaRPr lang="en-US" dirty="0"/>
          </a:p>
        </p:txBody>
      </p:sp>
      <p:sp>
        <p:nvSpPr>
          <p:cNvPr id="7" name="Oval 6">
            <a:extLst>
              <a:ext uri="{FF2B5EF4-FFF2-40B4-BE49-F238E27FC236}">
                <a16:creationId xmlns:a16="http://schemas.microsoft.com/office/drawing/2014/main" id="{664D4249-2936-2A36-E784-F3131FFC0A79}"/>
              </a:ext>
            </a:extLst>
          </p:cNvPr>
          <p:cNvSpPr/>
          <p:nvPr/>
        </p:nvSpPr>
        <p:spPr>
          <a:xfrm>
            <a:off x="171451" y="6137880"/>
            <a:ext cx="1428750" cy="580274"/>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8" name="Chart 7" descr="pie chart">
            <a:extLst>
              <a:ext uri="{FF2B5EF4-FFF2-40B4-BE49-F238E27FC236}">
                <a16:creationId xmlns:a16="http://schemas.microsoft.com/office/drawing/2014/main" id="{3340EC10-79A3-A0AA-8A85-8F5CD86713B4}"/>
              </a:ext>
            </a:extLst>
          </p:cNvPr>
          <p:cNvGraphicFramePr/>
          <p:nvPr>
            <p:extLst>
              <p:ext uri="{D42A27DB-BD31-4B8C-83A1-F6EECF244321}">
                <p14:modId xmlns:p14="http://schemas.microsoft.com/office/powerpoint/2010/main" val="701036362"/>
              </p:ext>
            </p:extLst>
          </p:nvPr>
        </p:nvGraphicFramePr>
        <p:xfrm>
          <a:off x="4429102" y="1699057"/>
          <a:ext cx="3623481" cy="42377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descr="pie chart">
            <a:extLst>
              <a:ext uri="{FF2B5EF4-FFF2-40B4-BE49-F238E27FC236}">
                <a16:creationId xmlns:a16="http://schemas.microsoft.com/office/drawing/2014/main" id="{4F7D8D55-FFB4-B2C1-CB5F-BFA2B0387E85}"/>
              </a:ext>
            </a:extLst>
          </p:cNvPr>
          <p:cNvGraphicFramePr/>
          <p:nvPr>
            <p:extLst>
              <p:ext uri="{D42A27DB-BD31-4B8C-83A1-F6EECF244321}">
                <p14:modId xmlns:p14="http://schemas.microsoft.com/office/powerpoint/2010/main" val="1711804131"/>
              </p:ext>
            </p:extLst>
          </p:nvPr>
        </p:nvGraphicFramePr>
        <p:xfrm>
          <a:off x="515938" y="1699058"/>
          <a:ext cx="3623481" cy="423771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64778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B532-EB3E-428B-9224-EFA237D16A73}"/>
              </a:ext>
            </a:extLst>
          </p:cNvPr>
          <p:cNvSpPr>
            <a:spLocks noGrp="1"/>
          </p:cNvSpPr>
          <p:nvPr>
            <p:ph type="title"/>
          </p:nvPr>
        </p:nvSpPr>
        <p:spPr/>
        <p:txBody>
          <a:bodyPr/>
          <a:lstStyle/>
          <a:p>
            <a:r>
              <a:rPr lang="en-US" sz="4000" dirty="0"/>
              <a:t>inspiration Phase Questionnaire</a:t>
            </a:r>
            <a:endParaRPr lang="en-US" dirty="0"/>
          </a:p>
        </p:txBody>
      </p:sp>
      <p:graphicFrame>
        <p:nvGraphicFramePr>
          <p:cNvPr id="9" name="Chart 8" descr="pie chart">
            <a:extLst>
              <a:ext uri="{FF2B5EF4-FFF2-40B4-BE49-F238E27FC236}">
                <a16:creationId xmlns:a16="http://schemas.microsoft.com/office/drawing/2014/main" id="{DCCB6637-D8E6-4BF1-9EF6-E5654DE57B60}"/>
              </a:ext>
            </a:extLst>
          </p:cNvPr>
          <p:cNvGraphicFramePr/>
          <p:nvPr>
            <p:extLst>
              <p:ext uri="{D42A27DB-BD31-4B8C-83A1-F6EECF244321}">
                <p14:modId xmlns:p14="http://schemas.microsoft.com/office/powerpoint/2010/main" val="3791012267"/>
              </p:ext>
            </p:extLst>
          </p:nvPr>
        </p:nvGraphicFramePr>
        <p:xfrm>
          <a:off x="6398524" y="1897039"/>
          <a:ext cx="3623481" cy="4046983"/>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B5F9B50-CED9-4961-91E8-058BE256771F}"/>
              </a:ext>
            </a:extLst>
          </p:cNvPr>
          <p:cNvSpPr>
            <a:spLocks noGrp="1"/>
          </p:cNvSpPr>
          <p:nvPr>
            <p:ph type="sldNum" sz="quarter" idx="12"/>
          </p:nvPr>
        </p:nvSpPr>
        <p:spPr/>
        <p:txBody>
          <a:bodyPr/>
          <a:lstStyle/>
          <a:p>
            <a:fld id="{9EC71654-96A5-4280-94F3-931C61A9F92C}" type="slidenum">
              <a:rPr lang="en-US" smtClean="0"/>
              <a:pPr/>
              <a:t>11</a:t>
            </a:fld>
            <a:endParaRPr lang="en-US" dirty="0"/>
          </a:p>
        </p:txBody>
      </p:sp>
      <p:sp>
        <p:nvSpPr>
          <p:cNvPr id="7" name="Oval 6">
            <a:extLst>
              <a:ext uri="{FF2B5EF4-FFF2-40B4-BE49-F238E27FC236}">
                <a16:creationId xmlns:a16="http://schemas.microsoft.com/office/drawing/2014/main" id="{664D4249-2936-2A36-E784-F3131FFC0A79}"/>
              </a:ext>
            </a:extLst>
          </p:cNvPr>
          <p:cNvSpPr/>
          <p:nvPr/>
        </p:nvSpPr>
        <p:spPr>
          <a:xfrm>
            <a:off x="171451" y="6137880"/>
            <a:ext cx="1428750" cy="580274"/>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8" name="Chart 7" descr="pie chart">
            <a:extLst>
              <a:ext uri="{FF2B5EF4-FFF2-40B4-BE49-F238E27FC236}">
                <a16:creationId xmlns:a16="http://schemas.microsoft.com/office/drawing/2014/main" id="{3340EC10-79A3-A0AA-8A85-8F5CD86713B4}"/>
              </a:ext>
            </a:extLst>
          </p:cNvPr>
          <p:cNvGraphicFramePr/>
          <p:nvPr>
            <p:extLst>
              <p:ext uri="{D42A27DB-BD31-4B8C-83A1-F6EECF244321}">
                <p14:modId xmlns:p14="http://schemas.microsoft.com/office/powerpoint/2010/main" val="943547770"/>
              </p:ext>
            </p:extLst>
          </p:nvPr>
        </p:nvGraphicFramePr>
        <p:xfrm>
          <a:off x="1600201" y="1706305"/>
          <a:ext cx="3623481" cy="42377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8427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3C2D9-0850-4620-BE32-11F44A927662}"/>
              </a:ext>
            </a:extLst>
          </p:cNvPr>
          <p:cNvSpPr>
            <a:spLocks noGrp="1"/>
          </p:cNvSpPr>
          <p:nvPr>
            <p:ph type="title"/>
          </p:nvPr>
        </p:nvSpPr>
        <p:spPr/>
        <p:txBody>
          <a:bodyPr/>
          <a:lstStyle/>
          <a:p>
            <a:r>
              <a:rPr lang="en-US" sz="4000" b="1" dirty="0">
                <a:effectLst>
                  <a:outerShdw blurRad="38100" dist="38100" dir="2700000" algn="tl">
                    <a:srgbClr val="000000">
                      <a:alpha val="43137"/>
                    </a:srgbClr>
                  </a:outerShdw>
                </a:effectLst>
                <a:ea typeface="Calibri" panose="020F0502020204030204" pitchFamily="34" charset="0"/>
              </a:rPr>
              <a:t>Human-centered design methodology</a:t>
            </a:r>
            <a:endParaRPr lang="en-US" sz="6000" dirty="0">
              <a:effectLst>
                <a:outerShdw blurRad="38100" dist="38100" dir="2700000" algn="tl">
                  <a:srgbClr val="000000">
                    <a:alpha val="43137"/>
                  </a:srgbClr>
                </a:outerShdw>
              </a:effectLst>
            </a:endParaRPr>
          </a:p>
        </p:txBody>
      </p:sp>
      <p:sp>
        <p:nvSpPr>
          <p:cNvPr id="5" name="Content Placeholder 4">
            <a:extLst>
              <a:ext uri="{FF2B5EF4-FFF2-40B4-BE49-F238E27FC236}">
                <a16:creationId xmlns:a16="http://schemas.microsoft.com/office/drawing/2014/main" id="{93A6F33C-3AFE-474E-AC15-C00F368C3C6A}"/>
              </a:ext>
            </a:extLst>
          </p:cNvPr>
          <p:cNvSpPr>
            <a:spLocks noGrp="1"/>
          </p:cNvSpPr>
          <p:nvPr>
            <p:ph idx="15"/>
          </p:nvPr>
        </p:nvSpPr>
        <p:spPr/>
        <p:txBody>
          <a:bodyPr/>
          <a:lstStyle/>
          <a:p>
            <a:r>
              <a:rPr lang="en-US" sz="1800" b="1" dirty="0">
                <a:solidFill>
                  <a:schemeClr val="accent3"/>
                </a:solidFill>
                <a:effectLst/>
                <a:latin typeface="Arial" panose="020B0604020202020204" pitchFamily="34" charset="0"/>
                <a:ea typeface="Calibri" panose="020F0502020204030204" pitchFamily="34" charset="0"/>
              </a:rPr>
              <a:t>ideation phase</a:t>
            </a:r>
            <a:endParaRPr lang="en-US" dirty="0">
              <a:solidFill>
                <a:schemeClr val="accent3"/>
              </a:solidFill>
            </a:endParaRPr>
          </a:p>
        </p:txBody>
      </p:sp>
      <p:sp>
        <p:nvSpPr>
          <p:cNvPr id="3" name="Content Placeholder 2">
            <a:extLst>
              <a:ext uri="{FF2B5EF4-FFF2-40B4-BE49-F238E27FC236}">
                <a16:creationId xmlns:a16="http://schemas.microsoft.com/office/drawing/2014/main" id="{65015163-D5FD-4849-978B-77883FAF7928}"/>
              </a:ext>
            </a:extLst>
          </p:cNvPr>
          <p:cNvSpPr>
            <a:spLocks noGrp="1"/>
          </p:cNvSpPr>
          <p:nvPr>
            <p:ph idx="1"/>
          </p:nvPr>
        </p:nvSpPr>
        <p:spPr/>
        <p:txBody>
          <a:bodyPr/>
          <a:lstStyle/>
          <a:p>
            <a:pPr marL="285750" indent="-285750" algn="l">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Arial" panose="020B0604020202020204" pitchFamily="34" charset="0"/>
              </a:rPr>
              <a:t>Citizens’ time will be saved by allowing them to file their complaints online through the application.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285750" indent="-285750" algn="l">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Arial" panose="020B0604020202020204" pitchFamily="34" charset="0"/>
              </a:rPr>
              <a:t>Citizens </a:t>
            </a:r>
            <a:r>
              <a:rPr lang="en-US" sz="1800" dirty="0">
                <a:effectLst/>
                <a:latin typeface="Arial" panose="020B0604020202020204" pitchFamily="34" charset="0"/>
                <a:ea typeface="Calibri" panose="020F0502020204030204" pitchFamily="34" charset="0"/>
              </a:rPr>
              <a:t>can describe complaints with any terminologies they want.</a:t>
            </a:r>
          </a:p>
          <a:p>
            <a:pPr marL="285750" indent="-285750" algn="l">
              <a:buFont typeface="Wingdings" panose="05000000000000000000" pitchFamily="2" charset="2"/>
              <a:buChar char="§"/>
            </a:pPr>
            <a:r>
              <a:rPr lang="en-US" sz="1800" dirty="0">
                <a:latin typeface="Arial" panose="020B0604020202020204" pitchFamily="34" charset="0"/>
                <a:ea typeface="Calibri" panose="020F0502020204030204" pitchFamily="34" charset="0"/>
              </a:rPr>
              <a:t>C</a:t>
            </a:r>
            <a:r>
              <a:rPr lang="en-US" sz="1800" dirty="0">
                <a:effectLst/>
                <a:latin typeface="Arial" panose="020B0604020202020204" pitchFamily="34" charset="0"/>
                <a:ea typeface="Calibri" panose="020F0502020204030204" pitchFamily="34" charset="0"/>
              </a:rPr>
              <a:t>omplaints filtering will be done automatically through the application.</a:t>
            </a:r>
          </a:p>
          <a:p>
            <a:pPr marL="285750" indent="-285750" algn="l">
              <a:buFont typeface="Wingdings" panose="05000000000000000000" pitchFamily="2" charset="2"/>
              <a:buChar char="§"/>
            </a:pPr>
            <a:r>
              <a:rPr lang="en-US" sz="1800" dirty="0">
                <a:latin typeface="Arial" panose="020B0604020202020204" pitchFamily="34" charset="0"/>
                <a:ea typeface="Calibri" panose="020F0502020204030204" pitchFamily="34" charset="0"/>
              </a:rPr>
              <a:t>S</a:t>
            </a:r>
            <a:r>
              <a:rPr lang="en-US" sz="1800" dirty="0">
                <a:effectLst/>
                <a:latin typeface="Arial" panose="020B0604020202020204" pitchFamily="34" charset="0"/>
                <a:ea typeface="Calibri" panose="020F0502020204030204" pitchFamily="34" charset="0"/>
              </a:rPr>
              <a:t>upporting a hot line calls for urgent situation.</a:t>
            </a:r>
            <a:endParaRPr lang="en-US" sz="1600" dirty="0"/>
          </a:p>
        </p:txBody>
      </p:sp>
      <p:sp>
        <p:nvSpPr>
          <p:cNvPr id="8" name="Content Placeholder 7">
            <a:extLst>
              <a:ext uri="{FF2B5EF4-FFF2-40B4-BE49-F238E27FC236}">
                <a16:creationId xmlns:a16="http://schemas.microsoft.com/office/drawing/2014/main" id="{C8438480-8B6F-44E5-A602-6240C1B85FB3}"/>
              </a:ext>
            </a:extLst>
          </p:cNvPr>
          <p:cNvSpPr>
            <a:spLocks noGrp="1"/>
          </p:cNvSpPr>
          <p:nvPr>
            <p:ph idx="19"/>
          </p:nvPr>
        </p:nvSpPr>
        <p:spPr>
          <a:xfrm>
            <a:off x="7884823" y="4301215"/>
            <a:ext cx="4074002" cy="337782"/>
          </a:xfrm>
        </p:spPr>
        <p:txBody>
          <a:bodyPr/>
          <a:lstStyle/>
          <a:p>
            <a:pPr marL="0" marR="0" algn="just">
              <a:lnSpc>
                <a:spcPct val="100000"/>
              </a:lnSpc>
              <a:spcBef>
                <a:spcPts val="0"/>
              </a:spcBef>
              <a:spcAft>
                <a:spcPts val="800"/>
              </a:spcAft>
            </a:pPr>
            <a:r>
              <a:rPr lang="en-US" sz="1800" dirty="0">
                <a:effectLst/>
                <a:latin typeface="Arial" panose="020B0604020202020204" pitchFamily="34" charset="0"/>
                <a:ea typeface="Calibri" panose="020F0502020204030204" pitchFamily="34" charset="0"/>
              </a:rPr>
              <a:t>Finalizing and developing. </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A1EE8A19-6968-4C81-B180-20FEF61ADEE1}"/>
              </a:ext>
            </a:extLst>
          </p:cNvPr>
          <p:cNvSpPr>
            <a:spLocks noGrp="1"/>
          </p:cNvSpPr>
          <p:nvPr>
            <p:ph idx="20"/>
          </p:nvPr>
        </p:nvSpPr>
        <p:spPr/>
        <p:txBody>
          <a:bodyPr/>
          <a:lstStyle/>
          <a:p>
            <a:r>
              <a:rPr lang="en-US" dirty="0">
                <a:latin typeface="Arial" panose="020B0604020202020204" pitchFamily="34" charset="0"/>
                <a:ea typeface="Calibri" panose="020F0502020204030204" pitchFamily="34" charset="0"/>
              </a:rPr>
              <a:t>i</a:t>
            </a:r>
            <a:r>
              <a:rPr lang="en-US" sz="1800" b="1" dirty="0">
                <a:solidFill>
                  <a:schemeClr val="accent3"/>
                </a:solidFill>
                <a:effectLst/>
                <a:latin typeface="Arial" panose="020B0604020202020204" pitchFamily="34" charset="0"/>
                <a:ea typeface="Calibri" panose="020F0502020204030204" pitchFamily="34" charset="0"/>
              </a:rPr>
              <a:t>mplementation phase</a:t>
            </a:r>
            <a:endParaRPr lang="en-US" dirty="0">
              <a:solidFill>
                <a:schemeClr val="accent3"/>
              </a:solidFill>
            </a:endParaRPr>
          </a:p>
        </p:txBody>
      </p:sp>
      <p:sp>
        <p:nvSpPr>
          <p:cNvPr id="4" name="Slide Number Placeholder 3">
            <a:extLst>
              <a:ext uri="{FF2B5EF4-FFF2-40B4-BE49-F238E27FC236}">
                <a16:creationId xmlns:a16="http://schemas.microsoft.com/office/drawing/2014/main" id="{CA1C0347-C2C9-46A2-B7A6-9653B525F7DD}"/>
              </a:ext>
            </a:extLst>
          </p:cNvPr>
          <p:cNvSpPr>
            <a:spLocks noGrp="1"/>
          </p:cNvSpPr>
          <p:nvPr>
            <p:ph type="sldNum" sz="quarter" idx="12"/>
          </p:nvPr>
        </p:nvSpPr>
        <p:spPr/>
        <p:txBody>
          <a:bodyPr/>
          <a:lstStyle/>
          <a:p>
            <a:fld id="{9EC71654-96A5-4280-94F3-931C61A9F92C}" type="slidenum">
              <a:rPr lang="en-US" smtClean="0"/>
              <a:pPr/>
              <a:t>12</a:t>
            </a:fld>
            <a:endParaRPr lang="en-US" dirty="0"/>
          </a:p>
        </p:txBody>
      </p:sp>
      <p:sp>
        <p:nvSpPr>
          <p:cNvPr id="10" name="Oval 9">
            <a:extLst>
              <a:ext uri="{FF2B5EF4-FFF2-40B4-BE49-F238E27FC236}">
                <a16:creationId xmlns:a16="http://schemas.microsoft.com/office/drawing/2014/main" id="{6E48F258-F5EE-74EB-1319-DB3CE600B102}"/>
              </a:ext>
            </a:extLst>
          </p:cNvPr>
          <p:cNvSpPr/>
          <p:nvPr/>
        </p:nvSpPr>
        <p:spPr>
          <a:xfrm>
            <a:off x="373119" y="6173847"/>
            <a:ext cx="1253976" cy="651457"/>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 name="Picture Placeholder 11">
            <a:extLst>
              <a:ext uri="{FF2B5EF4-FFF2-40B4-BE49-F238E27FC236}">
                <a16:creationId xmlns:a16="http://schemas.microsoft.com/office/drawing/2014/main" id="{B629195F-8C14-31A2-19B2-934308EC8390}"/>
              </a:ext>
            </a:extLst>
          </p:cNvPr>
          <p:cNvPicPr>
            <a:picLocks noGrp="1" noChangeAspect="1"/>
          </p:cNvPicPr>
          <p:nvPr>
            <p:ph type="pic" sz="quarter" idx="21"/>
          </p:nvPr>
        </p:nvPicPr>
        <p:blipFill>
          <a:blip r:embed="rId3"/>
          <a:srcRect l="17150" r="17150"/>
          <a:stretch>
            <a:fillRect/>
          </a:stretch>
        </p:blipFill>
        <p:spPr>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Picture Placeholder 21">
            <a:extLst>
              <a:ext uri="{FF2B5EF4-FFF2-40B4-BE49-F238E27FC236}">
                <a16:creationId xmlns:a16="http://schemas.microsoft.com/office/drawing/2014/main" id="{09094998-8AF6-09B2-3D90-A6554ADE26C6}"/>
              </a:ext>
            </a:extLst>
          </p:cNvPr>
          <p:cNvPicPr>
            <a:picLocks noGrp="1" noChangeAspect="1"/>
          </p:cNvPicPr>
          <p:nvPr>
            <p:ph type="pic" sz="quarter" idx="22"/>
          </p:nvPr>
        </p:nvPicPr>
        <p:blipFill>
          <a:blip r:embed="rId4"/>
          <a:srcRect l="131" r="131"/>
          <a:stretch>
            <a:fillRect/>
          </a:stretch>
        </p:blipFill>
        <p:spPr/>
      </p:pic>
    </p:spTree>
    <p:extLst>
      <p:ext uri="{BB962C8B-B14F-4D97-AF65-F5344CB8AC3E}">
        <p14:creationId xmlns:p14="http://schemas.microsoft.com/office/powerpoint/2010/main" val="1398891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FCA16-8D78-4A87-9023-708458E3A4F3}"/>
              </a:ext>
            </a:extLst>
          </p:cNvPr>
          <p:cNvSpPr>
            <a:spLocks noGrp="1"/>
          </p:cNvSpPr>
          <p:nvPr>
            <p:ph type="title"/>
          </p:nvPr>
        </p:nvSpPr>
        <p:spPr/>
        <p:txBody>
          <a:bodyPr/>
          <a:lstStyle/>
          <a:p>
            <a:r>
              <a:rPr lang="en-US" sz="32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Tools, Methods and Programming Languages</a:t>
            </a:r>
            <a:endParaRPr lang="en-US" dirty="0"/>
          </a:p>
        </p:txBody>
      </p:sp>
      <p:sp>
        <p:nvSpPr>
          <p:cNvPr id="9" name="Content Placeholder 8">
            <a:extLst>
              <a:ext uri="{FF2B5EF4-FFF2-40B4-BE49-F238E27FC236}">
                <a16:creationId xmlns:a16="http://schemas.microsoft.com/office/drawing/2014/main" id="{D66C6D21-6780-4D8A-9B6F-582E0BD2DC2E}"/>
              </a:ext>
            </a:extLst>
          </p:cNvPr>
          <p:cNvSpPr>
            <a:spLocks noGrp="1"/>
          </p:cNvSpPr>
          <p:nvPr>
            <p:ph idx="17"/>
          </p:nvPr>
        </p:nvSpPr>
        <p:spPr/>
        <p:txBody>
          <a:bodyPr/>
          <a:lstStyle/>
          <a:p>
            <a:r>
              <a:rPr lang="en-US" dirty="0"/>
              <a:t>Flutter</a:t>
            </a:r>
          </a:p>
        </p:txBody>
      </p:sp>
      <p:sp>
        <p:nvSpPr>
          <p:cNvPr id="8" name="Content Placeholder 7">
            <a:extLst>
              <a:ext uri="{FF2B5EF4-FFF2-40B4-BE49-F238E27FC236}">
                <a16:creationId xmlns:a16="http://schemas.microsoft.com/office/drawing/2014/main" id="{5935AC4D-C17D-4827-B693-43A34920A5FD}"/>
              </a:ext>
            </a:extLst>
          </p:cNvPr>
          <p:cNvSpPr>
            <a:spLocks noGrp="1"/>
          </p:cNvSpPr>
          <p:nvPr>
            <p:ph idx="1"/>
          </p:nvPr>
        </p:nvSpPr>
        <p:spPr/>
        <p:txBody>
          <a:bodyPr/>
          <a:lstStyle/>
          <a:p>
            <a:r>
              <a:rPr lang="en-US" dirty="0"/>
              <a:t>Frontend programming language</a:t>
            </a:r>
          </a:p>
          <a:p>
            <a:endParaRPr lang="en-US" dirty="0"/>
          </a:p>
        </p:txBody>
      </p:sp>
      <p:sp>
        <p:nvSpPr>
          <p:cNvPr id="11" name="Content Placeholder 10">
            <a:extLst>
              <a:ext uri="{FF2B5EF4-FFF2-40B4-BE49-F238E27FC236}">
                <a16:creationId xmlns:a16="http://schemas.microsoft.com/office/drawing/2014/main" id="{90DE57B2-448D-4C8D-8B9C-FFDDFB0A9208}"/>
              </a:ext>
            </a:extLst>
          </p:cNvPr>
          <p:cNvSpPr>
            <a:spLocks noGrp="1"/>
          </p:cNvSpPr>
          <p:nvPr>
            <p:ph idx="19"/>
          </p:nvPr>
        </p:nvSpPr>
        <p:spPr/>
        <p:txBody>
          <a:bodyPr/>
          <a:lstStyle/>
          <a:p>
            <a:r>
              <a:rPr lang="en-US" dirty="0"/>
              <a:t>PHP</a:t>
            </a:r>
          </a:p>
        </p:txBody>
      </p:sp>
      <p:sp>
        <p:nvSpPr>
          <p:cNvPr id="10" name="Content Placeholder 9">
            <a:extLst>
              <a:ext uri="{FF2B5EF4-FFF2-40B4-BE49-F238E27FC236}">
                <a16:creationId xmlns:a16="http://schemas.microsoft.com/office/drawing/2014/main" id="{CCF1405A-05DA-4553-A7B3-B9592963C6B1}"/>
              </a:ext>
            </a:extLst>
          </p:cNvPr>
          <p:cNvSpPr>
            <a:spLocks noGrp="1"/>
          </p:cNvSpPr>
          <p:nvPr>
            <p:ph idx="18"/>
          </p:nvPr>
        </p:nvSpPr>
        <p:spPr/>
        <p:txBody>
          <a:bodyPr/>
          <a:lstStyle/>
          <a:p>
            <a:r>
              <a:rPr lang="en-US" dirty="0"/>
              <a:t>Backend programming language</a:t>
            </a:r>
          </a:p>
        </p:txBody>
      </p:sp>
      <p:sp>
        <p:nvSpPr>
          <p:cNvPr id="13" name="Content Placeholder 12">
            <a:extLst>
              <a:ext uri="{FF2B5EF4-FFF2-40B4-BE49-F238E27FC236}">
                <a16:creationId xmlns:a16="http://schemas.microsoft.com/office/drawing/2014/main" id="{FB9E2175-1C3C-4B3E-A872-A1B7E6D64D52}"/>
              </a:ext>
            </a:extLst>
          </p:cNvPr>
          <p:cNvSpPr>
            <a:spLocks noGrp="1"/>
          </p:cNvSpPr>
          <p:nvPr>
            <p:ph idx="21"/>
          </p:nvPr>
        </p:nvSpPr>
        <p:spPr/>
        <p:txBody>
          <a:bodyPr/>
          <a:lstStyle/>
          <a:p>
            <a:r>
              <a:rPr lang="en-US" dirty="0"/>
              <a:t>Python</a:t>
            </a:r>
          </a:p>
        </p:txBody>
      </p:sp>
      <p:sp>
        <p:nvSpPr>
          <p:cNvPr id="12" name="Content Placeholder 11">
            <a:extLst>
              <a:ext uri="{FF2B5EF4-FFF2-40B4-BE49-F238E27FC236}">
                <a16:creationId xmlns:a16="http://schemas.microsoft.com/office/drawing/2014/main" id="{780C3E07-3509-4911-AFF9-20EA8F12D0A4}"/>
              </a:ext>
            </a:extLst>
          </p:cNvPr>
          <p:cNvSpPr>
            <a:spLocks noGrp="1"/>
          </p:cNvSpPr>
          <p:nvPr>
            <p:ph idx="20"/>
          </p:nvPr>
        </p:nvSpPr>
        <p:spPr/>
        <p:txBody>
          <a:bodyPr/>
          <a:lstStyle/>
          <a:p>
            <a:r>
              <a:rPr lang="en-US" dirty="0"/>
              <a:t>For chatbot</a:t>
            </a:r>
          </a:p>
          <a:p>
            <a:endParaRPr lang="en-US" dirty="0"/>
          </a:p>
        </p:txBody>
      </p:sp>
      <p:sp>
        <p:nvSpPr>
          <p:cNvPr id="3" name="Slide Number Placeholder 2">
            <a:extLst>
              <a:ext uri="{FF2B5EF4-FFF2-40B4-BE49-F238E27FC236}">
                <a16:creationId xmlns:a16="http://schemas.microsoft.com/office/drawing/2014/main" id="{C10F7B49-6C9D-4DBF-AD20-9D4CFAB1CBFD}"/>
              </a:ext>
            </a:extLst>
          </p:cNvPr>
          <p:cNvSpPr>
            <a:spLocks noGrp="1"/>
          </p:cNvSpPr>
          <p:nvPr>
            <p:ph type="sldNum" sz="quarter" idx="12"/>
          </p:nvPr>
        </p:nvSpPr>
        <p:spPr/>
        <p:txBody>
          <a:bodyPr/>
          <a:lstStyle/>
          <a:p>
            <a:fld id="{9EC71654-96A5-4280-94F3-931C61A9F92C}" type="slidenum">
              <a:rPr lang="en-US" smtClean="0"/>
              <a:pPr/>
              <a:t>13</a:t>
            </a:fld>
            <a:endParaRPr lang="en-US" dirty="0"/>
          </a:p>
        </p:txBody>
      </p:sp>
      <p:sp>
        <p:nvSpPr>
          <p:cNvPr id="16" name="Oval 15">
            <a:extLst>
              <a:ext uri="{FF2B5EF4-FFF2-40B4-BE49-F238E27FC236}">
                <a16:creationId xmlns:a16="http://schemas.microsoft.com/office/drawing/2014/main" id="{3BAB7D28-7551-13FE-ED26-6154C8DBE908}"/>
              </a:ext>
            </a:extLst>
          </p:cNvPr>
          <p:cNvSpPr/>
          <p:nvPr/>
        </p:nvSpPr>
        <p:spPr>
          <a:xfrm>
            <a:off x="292474" y="6199094"/>
            <a:ext cx="1321174" cy="636707"/>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6" name="Picture Placeholder 25">
            <a:extLst>
              <a:ext uri="{FF2B5EF4-FFF2-40B4-BE49-F238E27FC236}">
                <a16:creationId xmlns:a16="http://schemas.microsoft.com/office/drawing/2014/main" id="{DE196B29-AF67-80E4-41BA-01685899CE89}"/>
              </a:ext>
            </a:extLst>
          </p:cNvPr>
          <p:cNvPicPr>
            <a:picLocks noGrp="1" noChangeAspect="1"/>
          </p:cNvPicPr>
          <p:nvPr>
            <p:ph type="pic" sz="quarter" idx="13"/>
          </p:nvPr>
        </p:nvPicPr>
        <p:blipFill>
          <a:blip r:embed="rId3"/>
          <a:srcRect t="12500" b="12500"/>
          <a:stretch>
            <a:fillRect/>
          </a:stretch>
        </p:blipFill>
        <p:spPr/>
      </p:pic>
      <p:pic>
        <p:nvPicPr>
          <p:cNvPr id="34" name="Picture Placeholder 33">
            <a:extLst>
              <a:ext uri="{FF2B5EF4-FFF2-40B4-BE49-F238E27FC236}">
                <a16:creationId xmlns:a16="http://schemas.microsoft.com/office/drawing/2014/main" id="{75FA147F-EBD1-40AE-F8A7-213559F90041}"/>
              </a:ext>
            </a:extLst>
          </p:cNvPr>
          <p:cNvPicPr>
            <a:picLocks noGrp="1" noChangeAspect="1"/>
          </p:cNvPicPr>
          <p:nvPr>
            <p:ph type="pic" sz="quarter" idx="14"/>
          </p:nvPr>
        </p:nvPicPr>
        <p:blipFill>
          <a:blip r:embed="rId4"/>
          <a:srcRect t="2273" b="2273"/>
          <a:stretch>
            <a:fillRect/>
          </a:stretch>
        </p:blipFill>
        <p:spPr/>
      </p:pic>
      <p:pic>
        <p:nvPicPr>
          <p:cNvPr id="44" name="Picture Placeholder 43">
            <a:extLst>
              <a:ext uri="{FF2B5EF4-FFF2-40B4-BE49-F238E27FC236}">
                <a16:creationId xmlns:a16="http://schemas.microsoft.com/office/drawing/2014/main" id="{5C163BFC-9358-FD92-B490-F2196D613870}"/>
              </a:ext>
            </a:extLst>
          </p:cNvPr>
          <p:cNvPicPr>
            <a:picLocks noGrp="1" noChangeAspect="1"/>
          </p:cNvPicPr>
          <p:nvPr>
            <p:ph type="pic" sz="quarter" idx="15"/>
          </p:nvPr>
        </p:nvPicPr>
        <p:blipFill>
          <a:blip r:embed="rId5"/>
          <a:srcRect/>
          <a:stretch>
            <a:fillRect/>
          </a:stretch>
        </p:blipFill>
        <p:spPr/>
      </p:pic>
      <p:sp>
        <p:nvSpPr>
          <p:cNvPr id="45" name="Rectangle 44">
            <a:extLst>
              <a:ext uri="{FF2B5EF4-FFF2-40B4-BE49-F238E27FC236}">
                <a16:creationId xmlns:a16="http://schemas.microsoft.com/office/drawing/2014/main" id="{99A46B93-4DA2-5477-A031-312C1D0748BF}"/>
              </a:ext>
            </a:extLst>
          </p:cNvPr>
          <p:cNvSpPr/>
          <p:nvPr/>
        </p:nvSpPr>
        <p:spPr>
          <a:xfrm>
            <a:off x="9414657" y="1064525"/>
            <a:ext cx="2775045" cy="247474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35634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340571"/>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2B798B7E-144C-00DD-C839-284A815FD0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871" y="1849252"/>
            <a:ext cx="2373749" cy="4224528"/>
          </a:xfrm>
          <a:prstGeom prst="rect">
            <a:avLst/>
          </a:prstGeom>
        </p:spPr>
      </p:pic>
      <p:pic>
        <p:nvPicPr>
          <p:cNvPr id="9" name="Picture 8">
            <a:extLst>
              <a:ext uri="{FF2B5EF4-FFF2-40B4-BE49-F238E27FC236}">
                <a16:creationId xmlns:a16="http://schemas.microsoft.com/office/drawing/2014/main" id="{B02A3E3A-172B-73E8-C7F6-B43B94787C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6435" y="1849252"/>
            <a:ext cx="2373749" cy="4224528"/>
          </a:xfrm>
          <a:prstGeom prst="rect">
            <a:avLst/>
          </a:prstGeom>
        </p:spPr>
      </p:pic>
      <p:pic>
        <p:nvPicPr>
          <p:cNvPr id="10" name="Picture 9">
            <a:extLst>
              <a:ext uri="{FF2B5EF4-FFF2-40B4-BE49-F238E27FC236}">
                <a16:creationId xmlns:a16="http://schemas.microsoft.com/office/drawing/2014/main" id="{1EE224F3-291A-B35D-E167-5D1111A4BA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2364" y="1849252"/>
            <a:ext cx="2373749" cy="4224528"/>
          </a:xfrm>
          <a:prstGeom prst="rect">
            <a:avLst/>
          </a:prstGeom>
        </p:spPr>
      </p:pic>
      <p:pic>
        <p:nvPicPr>
          <p:cNvPr id="11" name="Picture 10">
            <a:extLst>
              <a:ext uri="{FF2B5EF4-FFF2-40B4-BE49-F238E27FC236}">
                <a16:creationId xmlns:a16="http://schemas.microsoft.com/office/drawing/2014/main" id="{F96B3C24-0CBE-A7ED-B6CA-CE33466FEA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28293" y="1849252"/>
            <a:ext cx="2373749" cy="4224528"/>
          </a:xfrm>
          <a:prstGeom prst="rect">
            <a:avLst/>
          </a:prstGeom>
        </p:spPr>
      </p:pic>
    </p:spTree>
    <p:extLst>
      <p:ext uri="{BB962C8B-B14F-4D97-AF65-F5344CB8AC3E}">
        <p14:creationId xmlns:p14="http://schemas.microsoft.com/office/powerpoint/2010/main" val="688656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340571"/>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 name="Picture 11">
            <a:extLst>
              <a:ext uri="{FF2B5EF4-FFF2-40B4-BE49-F238E27FC236}">
                <a16:creationId xmlns:a16="http://schemas.microsoft.com/office/drawing/2014/main" id="{F7E26470-8A02-65C8-006E-37A099703D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06" y="1849252"/>
            <a:ext cx="2373749" cy="4224528"/>
          </a:xfrm>
          <a:prstGeom prst="rect">
            <a:avLst/>
          </a:prstGeom>
        </p:spPr>
      </p:pic>
      <p:pic>
        <p:nvPicPr>
          <p:cNvPr id="13" name="Picture 12">
            <a:extLst>
              <a:ext uri="{FF2B5EF4-FFF2-40B4-BE49-F238E27FC236}">
                <a16:creationId xmlns:a16="http://schemas.microsoft.com/office/drawing/2014/main" id="{4B86B2B9-1B56-91E4-B02E-1ED47EF469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6435" y="1849252"/>
            <a:ext cx="2373749" cy="4224528"/>
          </a:xfrm>
          <a:prstGeom prst="rect">
            <a:avLst/>
          </a:prstGeom>
        </p:spPr>
      </p:pic>
      <p:pic>
        <p:nvPicPr>
          <p:cNvPr id="3" name="Picture 2">
            <a:extLst>
              <a:ext uri="{FF2B5EF4-FFF2-40B4-BE49-F238E27FC236}">
                <a16:creationId xmlns:a16="http://schemas.microsoft.com/office/drawing/2014/main" id="{0A6CCCE5-C0A3-5EAF-59BE-2675C1D46A6C}"/>
              </a:ext>
            </a:extLst>
          </p:cNvPr>
          <p:cNvPicPr>
            <a:picLocks noChangeAspect="1"/>
          </p:cNvPicPr>
          <p:nvPr/>
        </p:nvPicPr>
        <p:blipFill>
          <a:blip r:embed="rId5"/>
          <a:stretch>
            <a:fillRect/>
          </a:stretch>
        </p:blipFill>
        <p:spPr>
          <a:xfrm>
            <a:off x="6069636" y="1849253"/>
            <a:ext cx="2373749" cy="4224528"/>
          </a:xfrm>
          <a:prstGeom prst="rect">
            <a:avLst/>
          </a:prstGeom>
        </p:spPr>
      </p:pic>
      <p:pic>
        <p:nvPicPr>
          <p:cNvPr id="16" name="Picture 15">
            <a:extLst>
              <a:ext uri="{FF2B5EF4-FFF2-40B4-BE49-F238E27FC236}">
                <a16:creationId xmlns:a16="http://schemas.microsoft.com/office/drawing/2014/main" id="{C850D6B5-5275-004A-258E-A7D4C9F25709}"/>
              </a:ext>
            </a:extLst>
          </p:cNvPr>
          <p:cNvPicPr>
            <a:picLocks noChangeAspect="1"/>
          </p:cNvPicPr>
          <p:nvPr/>
        </p:nvPicPr>
        <p:blipFill>
          <a:blip r:embed="rId6"/>
          <a:stretch>
            <a:fillRect/>
          </a:stretch>
        </p:blipFill>
        <p:spPr>
          <a:xfrm>
            <a:off x="8957179" y="1849252"/>
            <a:ext cx="2406517" cy="4390183"/>
          </a:xfrm>
          <a:prstGeom prst="rect">
            <a:avLst/>
          </a:prstGeom>
        </p:spPr>
      </p:pic>
    </p:spTree>
    <p:extLst>
      <p:ext uri="{BB962C8B-B14F-4D97-AF65-F5344CB8AC3E}">
        <p14:creationId xmlns:p14="http://schemas.microsoft.com/office/powerpoint/2010/main" val="11121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340571"/>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04A74727-44A8-3B27-66A5-BB51ADA2BA68}"/>
              </a:ext>
            </a:extLst>
          </p:cNvPr>
          <p:cNvPicPr>
            <a:picLocks noChangeAspect="1"/>
          </p:cNvPicPr>
          <p:nvPr/>
        </p:nvPicPr>
        <p:blipFill>
          <a:blip r:embed="rId3"/>
          <a:stretch>
            <a:fillRect/>
          </a:stretch>
        </p:blipFill>
        <p:spPr>
          <a:xfrm>
            <a:off x="3540945" y="1673245"/>
            <a:ext cx="2259558" cy="4623623"/>
          </a:xfrm>
          <a:prstGeom prst="rect">
            <a:avLst/>
          </a:prstGeom>
        </p:spPr>
      </p:pic>
      <p:pic>
        <p:nvPicPr>
          <p:cNvPr id="10" name="Picture 9">
            <a:extLst>
              <a:ext uri="{FF2B5EF4-FFF2-40B4-BE49-F238E27FC236}">
                <a16:creationId xmlns:a16="http://schemas.microsoft.com/office/drawing/2014/main" id="{9F04CCD7-B9BD-CEED-BFE2-CA9CAD8F9F27}"/>
              </a:ext>
            </a:extLst>
          </p:cNvPr>
          <p:cNvPicPr>
            <a:picLocks noChangeAspect="1"/>
          </p:cNvPicPr>
          <p:nvPr/>
        </p:nvPicPr>
        <p:blipFill>
          <a:blip r:embed="rId4"/>
          <a:stretch>
            <a:fillRect/>
          </a:stretch>
        </p:blipFill>
        <p:spPr>
          <a:xfrm>
            <a:off x="6282182" y="1673245"/>
            <a:ext cx="2369250" cy="4623623"/>
          </a:xfrm>
          <a:prstGeom prst="rect">
            <a:avLst/>
          </a:prstGeom>
        </p:spPr>
      </p:pic>
      <p:pic>
        <p:nvPicPr>
          <p:cNvPr id="17" name="Picture 16">
            <a:extLst>
              <a:ext uri="{FF2B5EF4-FFF2-40B4-BE49-F238E27FC236}">
                <a16:creationId xmlns:a16="http://schemas.microsoft.com/office/drawing/2014/main" id="{B20F3A65-4A15-0399-7694-AB7392541E15}"/>
              </a:ext>
            </a:extLst>
          </p:cNvPr>
          <p:cNvPicPr>
            <a:picLocks noChangeAspect="1"/>
          </p:cNvPicPr>
          <p:nvPr/>
        </p:nvPicPr>
        <p:blipFill>
          <a:blip r:embed="rId5"/>
          <a:stretch>
            <a:fillRect/>
          </a:stretch>
        </p:blipFill>
        <p:spPr>
          <a:xfrm>
            <a:off x="690016" y="1673245"/>
            <a:ext cx="2369250" cy="4623623"/>
          </a:xfrm>
          <a:prstGeom prst="rect">
            <a:avLst/>
          </a:prstGeom>
        </p:spPr>
      </p:pic>
      <p:pic>
        <p:nvPicPr>
          <p:cNvPr id="19" name="Picture 18">
            <a:extLst>
              <a:ext uri="{FF2B5EF4-FFF2-40B4-BE49-F238E27FC236}">
                <a16:creationId xmlns:a16="http://schemas.microsoft.com/office/drawing/2014/main" id="{F147C705-2D2D-9045-11FF-B77E310D6204}"/>
              </a:ext>
            </a:extLst>
          </p:cNvPr>
          <p:cNvPicPr>
            <a:picLocks noChangeAspect="1"/>
          </p:cNvPicPr>
          <p:nvPr/>
        </p:nvPicPr>
        <p:blipFill>
          <a:blip r:embed="rId6"/>
          <a:stretch>
            <a:fillRect/>
          </a:stretch>
        </p:blipFill>
        <p:spPr>
          <a:xfrm>
            <a:off x="9035583" y="1673244"/>
            <a:ext cx="2622573" cy="4623624"/>
          </a:xfrm>
          <a:prstGeom prst="rect">
            <a:avLst/>
          </a:prstGeom>
        </p:spPr>
      </p:pic>
    </p:spTree>
    <p:extLst>
      <p:ext uri="{BB962C8B-B14F-4D97-AF65-F5344CB8AC3E}">
        <p14:creationId xmlns:p14="http://schemas.microsoft.com/office/powerpoint/2010/main" val="3810918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340571"/>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 name="Picture 2">
            <a:extLst>
              <a:ext uri="{FF2B5EF4-FFF2-40B4-BE49-F238E27FC236}">
                <a16:creationId xmlns:a16="http://schemas.microsoft.com/office/drawing/2014/main" id="{B3C8DEFF-A8C2-303C-6F37-BA4B81C4926F}"/>
              </a:ext>
            </a:extLst>
          </p:cNvPr>
          <p:cNvPicPr>
            <a:picLocks noChangeAspect="1"/>
          </p:cNvPicPr>
          <p:nvPr/>
        </p:nvPicPr>
        <p:blipFill>
          <a:blip r:embed="rId3"/>
          <a:stretch>
            <a:fillRect/>
          </a:stretch>
        </p:blipFill>
        <p:spPr>
          <a:xfrm>
            <a:off x="533844" y="1673244"/>
            <a:ext cx="2369250" cy="4623623"/>
          </a:xfrm>
          <a:prstGeom prst="rect">
            <a:avLst/>
          </a:prstGeom>
        </p:spPr>
      </p:pic>
      <p:pic>
        <p:nvPicPr>
          <p:cNvPr id="9" name="Picture 8">
            <a:extLst>
              <a:ext uri="{FF2B5EF4-FFF2-40B4-BE49-F238E27FC236}">
                <a16:creationId xmlns:a16="http://schemas.microsoft.com/office/drawing/2014/main" id="{C81069B4-C358-8587-5C4D-D395BA95A3FB}"/>
              </a:ext>
            </a:extLst>
          </p:cNvPr>
          <p:cNvPicPr>
            <a:picLocks noChangeAspect="1"/>
          </p:cNvPicPr>
          <p:nvPr/>
        </p:nvPicPr>
        <p:blipFill>
          <a:blip r:embed="rId4"/>
          <a:stretch>
            <a:fillRect/>
          </a:stretch>
        </p:blipFill>
        <p:spPr>
          <a:xfrm>
            <a:off x="6133329" y="1668133"/>
            <a:ext cx="2592378" cy="4623623"/>
          </a:xfrm>
          <a:prstGeom prst="rect">
            <a:avLst/>
          </a:prstGeom>
        </p:spPr>
      </p:pic>
      <p:pic>
        <p:nvPicPr>
          <p:cNvPr id="14" name="Picture 13">
            <a:extLst>
              <a:ext uri="{FF2B5EF4-FFF2-40B4-BE49-F238E27FC236}">
                <a16:creationId xmlns:a16="http://schemas.microsoft.com/office/drawing/2014/main" id="{E3DCE607-48AC-FCA3-D262-8CC7D988A683}"/>
              </a:ext>
            </a:extLst>
          </p:cNvPr>
          <p:cNvPicPr>
            <a:picLocks noChangeAspect="1"/>
          </p:cNvPicPr>
          <p:nvPr/>
        </p:nvPicPr>
        <p:blipFill>
          <a:blip r:embed="rId5"/>
          <a:stretch>
            <a:fillRect/>
          </a:stretch>
        </p:blipFill>
        <p:spPr>
          <a:xfrm>
            <a:off x="9236550" y="1668132"/>
            <a:ext cx="2592379" cy="4623623"/>
          </a:xfrm>
          <a:prstGeom prst="rect">
            <a:avLst/>
          </a:prstGeom>
        </p:spPr>
      </p:pic>
      <p:pic>
        <p:nvPicPr>
          <p:cNvPr id="16" name="Picture 15">
            <a:extLst>
              <a:ext uri="{FF2B5EF4-FFF2-40B4-BE49-F238E27FC236}">
                <a16:creationId xmlns:a16="http://schemas.microsoft.com/office/drawing/2014/main" id="{A3435B76-241E-3477-1A08-897FA5860784}"/>
              </a:ext>
            </a:extLst>
          </p:cNvPr>
          <p:cNvPicPr>
            <a:picLocks noChangeAspect="1"/>
          </p:cNvPicPr>
          <p:nvPr/>
        </p:nvPicPr>
        <p:blipFill>
          <a:blip r:embed="rId6"/>
          <a:stretch>
            <a:fillRect/>
          </a:stretch>
        </p:blipFill>
        <p:spPr>
          <a:xfrm>
            <a:off x="3294529" y="1673244"/>
            <a:ext cx="2447365" cy="4623623"/>
          </a:xfrm>
          <a:prstGeom prst="rect">
            <a:avLst/>
          </a:prstGeom>
        </p:spPr>
      </p:pic>
    </p:spTree>
    <p:extLst>
      <p:ext uri="{BB962C8B-B14F-4D97-AF65-F5344CB8AC3E}">
        <p14:creationId xmlns:p14="http://schemas.microsoft.com/office/powerpoint/2010/main" val="4160000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99264"/>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 name="Picture 2">
            <a:extLst>
              <a:ext uri="{FF2B5EF4-FFF2-40B4-BE49-F238E27FC236}">
                <a16:creationId xmlns:a16="http://schemas.microsoft.com/office/drawing/2014/main" id="{0C8BB7F2-E89C-4E4B-8CB4-C8FC70C13334}"/>
              </a:ext>
            </a:extLst>
          </p:cNvPr>
          <p:cNvPicPr>
            <a:picLocks noChangeAspect="1"/>
          </p:cNvPicPr>
          <p:nvPr/>
        </p:nvPicPr>
        <p:blipFill>
          <a:blip r:embed="rId3"/>
          <a:stretch>
            <a:fillRect/>
          </a:stretch>
        </p:blipFill>
        <p:spPr>
          <a:xfrm>
            <a:off x="1913310" y="1144151"/>
            <a:ext cx="2655794" cy="5095284"/>
          </a:xfrm>
          <a:prstGeom prst="rect">
            <a:avLst/>
          </a:prstGeom>
        </p:spPr>
      </p:pic>
      <p:pic>
        <p:nvPicPr>
          <p:cNvPr id="6" name="Picture 5">
            <a:extLst>
              <a:ext uri="{FF2B5EF4-FFF2-40B4-BE49-F238E27FC236}">
                <a16:creationId xmlns:a16="http://schemas.microsoft.com/office/drawing/2014/main" id="{2DB70DB7-605C-80DD-42A8-1F2423AFDF1F}"/>
              </a:ext>
            </a:extLst>
          </p:cNvPr>
          <p:cNvPicPr>
            <a:picLocks noChangeAspect="1"/>
          </p:cNvPicPr>
          <p:nvPr/>
        </p:nvPicPr>
        <p:blipFill>
          <a:blip r:embed="rId4"/>
          <a:stretch>
            <a:fillRect/>
          </a:stretch>
        </p:blipFill>
        <p:spPr>
          <a:xfrm>
            <a:off x="7252447" y="1144151"/>
            <a:ext cx="2792505" cy="5095284"/>
          </a:xfrm>
          <a:prstGeom prst="rect">
            <a:avLst/>
          </a:prstGeom>
        </p:spPr>
      </p:pic>
    </p:spTree>
    <p:extLst>
      <p:ext uri="{BB962C8B-B14F-4D97-AF65-F5344CB8AC3E}">
        <p14:creationId xmlns:p14="http://schemas.microsoft.com/office/powerpoint/2010/main" val="1945791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99264"/>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Design-future vision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 name="Picture 9">
            <a:extLst>
              <a:ext uri="{FF2B5EF4-FFF2-40B4-BE49-F238E27FC236}">
                <a16:creationId xmlns:a16="http://schemas.microsoft.com/office/drawing/2014/main" id="{8CA85FFE-F29A-04D1-0979-D13164E2B655}"/>
              </a:ext>
            </a:extLst>
          </p:cNvPr>
          <p:cNvPicPr>
            <a:picLocks noChangeAspect="1"/>
          </p:cNvPicPr>
          <p:nvPr/>
        </p:nvPicPr>
        <p:blipFill rotWithShape="1">
          <a:blip r:embed="rId3"/>
          <a:srcRect t="21947" r="51691" b="19789"/>
          <a:stretch/>
        </p:blipFill>
        <p:spPr>
          <a:xfrm>
            <a:off x="6096000" y="1735932"/>
            <a:ext cx="5429280" cy="4382480"/>
          </a:xfrm>
          <a:prstGeom prst="rect">
            <a:avLst/>
          </a:prstGeom>
        </p:spPr>
      </p:pic>
      <p:pic>
        <p:nvPicPr>
          <p:cNvPr id="12" name="Picture 11">
            <a:extLst>
              <a:ext uri="{FF2B5EF4-FFF2-40B4-BE49-F238E27FC236}">
                <a16:creationId xmlns:a16="http://schemas.microsoft.com/office/drawing/2014/main" id="{C69F5286-7933-5D4C-32E7-9D3DEA109839}"/>
              </a:ext>
            </a:extLst>
          </p:cNvPr>
          <p:cNvPicPr>
            <a:picLocks noChangeAspect="1"/>
          </p:cNvPicPr>
          <p:nvPr/>
        </p:nvPicPr>
        <p:blipFill rotWithShape="1">
          <a:blip r:embed="rId4"/>
          <a:srcRect l="27857" t="18370" r="28068" b="18412"/>
          <a:stretch/>
        </p:blipFill>
        <p:spPr>
          <a:xfrm>
            <a:off x="666720" y="1733111"/>
            <a:ext cx="4997856" cy="4382481"/>
          </a:xfrm>
          <a:prstGeom prst="rect">
            <a:avLst/>
          </a:prstGeom>
        </p:spPr>
      </p:pic>
    </p:spTree>
    <p:extLst>
      <p:ext uri="{BB962C8B-B14F-4D97-AF65-F5344CB8AC3E}">
        <p14:creationId xmlns:p14="http://schemas.microsoft.com/office/powerpoint/2010/main" val="424296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9D714BA0-D66C-39B3-A4ED-3D248F3B7B8D}"/>
              </a:ext>
            </a:extLst>
          </p:cNvPr>
          <p:cNvSpPr/>
          <p:nvPr/>
        </p:nvSpPr>
        <p:spPr>
          <a:xfrm>
            <a:off x="6343649" y="1156446"/>
            <a:ext cx="1872503" cy="101684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2" name="Picture Placeholder 11">
            <a:extLst>
              <a:ext uri="{FF2B5EF4-FFF2-40B4-BE49-F238E27FC236}">
                <a16:creationId xmlns:a16="http://schemas.microsoft.com/office/drawing/2014/main" id="{6F3CD77A-8C63-4246-EA09-B0B3E7BDA6FA}"/>
              </a:ext>
            </a:extLst>
          </p:cNvPr>
          <p:cNvPicPr>
            <a:picLocks noGrp="1" noChangeAspect="1"/>
          </p:cNvPicPr>
          <p:nvPr>
            <p:ph type="pic" sz="quarter" idx="10"/>
          </p:nvPr>
        </p:nvPicPr>
        <p:blipFill>
          <a:blip r:embed="rId3"/>
          <a:srcRect l="6807" r="6807"/>
          <a:stretch>
            <a:fillRect/>
          </a:stretch>
        </p:blipFill>
        <p:spPr>
          <a:xfrm>
            <a:off x="779929" y="776169"/>
            <a:ext cx="5419165" cy="5305661"/>
          </a:xfrm>
        </p:spPr>
      </p:pic>
      <p:sp>
        <p:nvSpPr>
          <p:cNvPr id="13" name="Rectangle 12">
            <a:extLst>
              <a:ext uri="{FF2B5EF4-FFF2-40B4-BE49-F238E27FC236}">
                <a16:creationId xmlns:a16="http://schemas.microsoft.com/office/drawing/2014/main" id="{661A431D-EC75-168B-248E-C2380CCC66E4}"/>
              </a:ext>
            </a:extLst>
          </p:cNvPr>
          <p:cNvSpPr/>
          <p:nvPr/>
        </p:nvSpPr>
        <p:spPr>
          <a:xfrm>
            <a:off x="6468035" y="4141694"/>
            <a:ext cx="2675965" cy="1748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75474956-875A-C68C-5494-9F725D68216F}"/>
              </a:ext>
            </a:extLst>
          </p:cNvPr>
          <p:cNvSpPr txBox="1"/>
          <p:nvPr/>
        </p:nvSpPr>
        <p:spPr>
          <a:xfrm>
            <a:off x="6276966" y="1156446"/>
            <a:ext cx="5419165" cy="3477875"/>
          </a:xfrm>
          <a:prstGeom prst="rect">
            <a:avLst/>
          </a:prstGeom>
          <a:noFill/>
        </p:spPr>
        <p:txBody>
          <a:bodyPr wrap="square" rtlCol="0">
            <a:spAutoFit/>
          </a:bodyPr>
          <a:lstStyle/>
          <a:p>
            <a:r>
              <a:rPr lang="en-US" sz="4000" b="1" dirty="0">
                <a:solidFill>
                  <a:schemeClr val="tx2"/>
                </a:solidFill>
                <a:effectLst>
                  <a:outerShdw blurRad="38100" dist="38100" dir="2700000" algn="tl">
                    <a:srgbClr val="000000">
                      <a:alpha val="43137"/>
                    </a:srgbClr>
                  </a:outerShdw>
                </a:effectLst>
                <a:latin typeface="+mj-lt"/>
              </a:rPr>
              <a:t>Contents</a:t>
            </a:r>
            <a:r>
              <a:rPr lang="en-US" sz="4000" b="1" dirty="0">
                <a:solidFill>
                  <a:schemeClr val="tx2"/>
                </a:solidFill>
                <a:effectLst>
                  <a:outerShdw blurRad="38100" dist="38100" dir="2700000" algn="tl">
                    <a:srgbClr val="000000">
                      <a:alpha val="43137"/>
                    </a:srgbClr>
                  </a:outerShdw>
                </a:effectLst>
                <a:latin typeface="Corbel" panose="020B0503020204020204" pitchFamily="34" charset="0"/>
              </a:rPr>
              <a:t>: </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Introduction </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Objectives</a:t>
            </a:r>
          </a:p>
          <a:p>
            <a:pPr marL="285750" indent="-285750">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Constraints and Limitations</a:t>
            </a:r>
          </a:p>
          <a:p>
            <a:pPr marL="285750" indent="-285750">
              <a:buFont typeface="Wingdings" panose="05000000000000000000" pitchFamily="2" charset="2"/>
              <a:buChar char="§"/>
            </a:pPr>
            <a:r>
              <a:rPr lang="en-US" sz="1800" dirty="0">
                <a:effectLst/>
                <a:latin typeface="Arial" panose="020B0604020202020204" pitchFamily="34" charset="0"/>
                <a:ea typeface="Calibri" panose="020F0502020204030204" pitchFamily="34" charset="0"/>
              </a:rPr>
              <a:t>Literature review</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sz="1800" dirty="0">
                <a:effectLst/>
                <a:latin typeface="Arial" panose="020B0604020202020204" pitchFamily="34" charset="0"/>
                <a:ea typeface="Calibri" panose="020F0502020204030204" pitchFamily="34" charset="0"/>
              </a:rPr>
              <a:t>Human-centered design </a:t>
            </a:r>
            <a:r>
              <a:rPr lang="en-US" dirty="0">
                <a:latin typeface="Arial" panose="020B0604020202020204" pitchFamily="34" charset="0"/>
                <a:cs typeface="Arial" panose="020B0604020202020204" pitchFamily="34" charset="0"/>
              </a:rPr>
              <a:t>Methodology</a:t>
            </a:r>
          </a:p>
          <a:p>
            <a:pPr marL="285750" indent="-285750">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Tools, Methods and Programming Languages</a:t>
            </a:r>
          </a:p>
          <a:p>
            <a:pPr marL="285750" indent="-285750">
              <a:buFont typeface="Wingdings" panose="05000000000000000000" pitchFamily="2" charset="2"/>
              <a:buChar char="§"/>
            </a:pPr>
            <a:r>
              <a:rPr lang="en-US" dirty="0">
                <a:latin typeface="Arial" panose="020B0604020202020204" pitchFamily="34" charset="0"/>
                <a:cs typeface="Times New Roman" panose="02020603050405020304" pitchFamily="18" charset="0"/>
              </a:rPr>
              <a:t>Features and Design</a:t>
            </a: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Future work</a:t>
            </a:r>
          </a:p>
          <a:p>
            <a:pPr marL="285750" indent="-285750">
              <a:buFont typeface="Wingdings" panose="05000000000000000000" pitchFamily="2" charset="2"/>
              <a:buChar char="§"/>
            </a:pPr>
            <a:r>
              <a:rPr lang="en-US" dirty="0">
                <a:latin typeface="Arial" panose="020B0604020202020204" pitchFamily="34" charset="0"/>
                <a:cs typeface="Arial" panose="020B0604020202020204" pitchFamily="34" charset="0"/>
              </a:rPr>
              <a:t>Conclusion</a:t>
            </a:r>
          </a:p>
          <a:p>
            <a:pPr marL="285750" indent="-285750">
              <a:buFont typeface="Wingdings" panose="05000000000000000000" pitchFamily="2" charset="2"/>
              <a:buChar char="§"/>
            </a:pPr>
            <a:endParaRPr lang="en-US" dirty="0"/>
          </a:p>
        </p:txBody>
      </p:sp>
    </p:spTree>
    <p:extLst>
      <p:ext uri="{BB962C8B-B14F-4D97-AF65-F5344CB8AC3E}">
        <p14:creationId xmlns:p14="http://schemas.microsoft.com/office/powerpoint/2010/main" val="3737989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99264"/>
            <a:ext cx="10874968" cy="920336"/>
          </a:xfrm>
        </p:spPr>
        <p:txBody>
          <a:bodyPr/>
          <a:lstStyle/>
          <a:p>
            <a:pPr marL="457200" marR="0" lvl="1">
              <a:lnSpc>
                <a:spcPct val="107000"/>
              </a:lnSpc>
              <a:spcBef>
                <a:spcPts val="200"/>
              </a:spcBef>
              <a:spcAft>
                <a:spcPts val="0"/>
              </a:spcAft>
            </a:pPr>
            <a:r>
              <a:rPr lang="en-US" sz="4000" b="1" dirty="0">
                <a:solidFill>
                  <a:schemeClr val="tx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Features and Design-future vision</a:t>
            </a:r>
          </a:p>
        </p:txBody>
      </p:sp>
      <p:sp>
        <p:nvSpPr>
          <p:cNvPr id="4" name="Slide Number Placeholder 3"/>
          <p:cNvSpPr>
            <a:spLocks noGrp="1"/>
          </p:cNvSpPr>
          <p:nvPr>
            <p:ph type="sldNum" sz="quarter" idx="12"/>
          </p:nvPr>
        </p:nvSpPr>
        <p:spPr/>
        <p:txBody>
          <a:bodyPr/>
          <a:lstStyle/>
          <a:p>
            <a:r>
              <a:rPr lang="en-US" dirty="0"/>
              <a:t>9</a:t>
            </a:r>
          </a:p>
        </p:txBody>
      </p:sp>
      <p:sp>
        <p:nvSpPr>
          <p:cNvPr id="5" name="Oval 4">
            <a:extLst>
              <a:ext uri="{FF2B5EF4-FFF2-40B4-BE49-F238E27FC236}">
                <a16:creationId xmlns:a16="http://schemas.microsoft.com/office/drawing/2014/main" id="{544F423D-5EBB-E111-D5C1-09829C388C58}"/>
              </a:ext>
            </a:extLst>
          </p:cNvPr>
          <p:cNvSpPr/>
          <p:nvPr/>
        </p:nvSpPr>
        <p:spPr>
          <a:xfrm>
            <a:off x="363071" y="6239435"/>
            <a:ext cx="1143000" cy="51930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BE372285-01BF-E0E9-EF31-A8286D40BE84}"/>
              </a:ext>
            </a:extLst>
          </p:cNvPr>
          <p:cNvPicPr>
            <a:picLocks noChangeAspect="1"/>
          </p:cNvPicPr>
          <p:nvPr/>
        </p:nvPicPr>
        <p:blipFill>
          <a:blip r:embed="rId3"/>
          <a:stretch>
            <a:fillRect/>
          </a:stretch>
        </p:blipFill>
        <p:spPr>
          <a:xfrm>
            <a:off x="1707776" y="1143001"/>
            <a:ext cx="9022977" cy="5096434"/>
          </a:xfrm>
          <a:prstGeom prst="rect">
            <a:avLst/>
          </a:prstGeom>
        </p:spPr>
      </p:pic>
    </p:spTree>
    <p:extLst>
      <p:ext uri="{BB962C8B-B14F-4D97-AF65-F5344CB8AC3E}">
        <p14:creationId xmlns:p14="http://schemas.microsoft.com/office/powerpoint/2010/main" val="4058634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lstStyle/>
          <a:p>
            <a:r>
              <a:rPr lang="en-US" sz="4000" dirty="0">
                <a:effectLst>
                  <a:outerShdw blurRad="38100" dist="38100" dir="2700000" algn="tl">
                    <a:srgbClr val="000000">
                      <a:alpha val="43137"/>
                    </a:srgbClr>
                  </a:outerShdw>
                </a:effectLst>
              </a:rPr>
              <a:t>Future work</a:t>
            </a:r>
          </a:p>
        </p:txBody>
      </p:sp>
      <p:sp>
        <p:nvSpPr>
          <p:cNvPr id="2" name="Slide Number Placeholder 1">
            <a:extLst>
              <a:ext uri="{FF2B5EF4-FFF2-40B4-BE49-F238E27FC236}">
                <a16:creationId xmlns:a16="http://schemas.microsoft.com/office/drawing/2014/main" id="{E668D7CE-0756-4C36-B665-7BEB4733EF8A}"/>
              </a:ext>
            </a:extLst>
          </p:cNvPr>
          <p:cNvSpPr>
            <a:spLocks noGrp="1"/>
          </p:cNvSpPr>
          <p:nvPr>
            <p:ph type="sldNum" sz="quarter" idx="12"/>
          </p:nvPr>
        </p:nvSpPr>
        <p:spPr/>
        <p:txBody>
          <a:bodyPr/>
          <a:lstStyle/>
          <a:p>
            <a:fld id="{9EC71654-96A5-4280-94F3-931C61A9F92C}" type="slidenum">
              <a:rPr lang="en-US" smtClean="0"/>
              <a:pPr/>
              <a:t>21</a:t>
            </a:fld>
            <a:endParaRPr lang="en-US" dirty="0"/>
          </a:p>
        </p:txBody>
      </p:sp>
      <p:sp>
        <p:nvSpPr>
          <p:cNvPr id="5" name="Oval 4">
            <a:extLst>
              <a:ext uri="{FF2B5EF4-FFF2-40B4-BE49-F238E27FC236}">
                <a16:creationId xmlns:a16="http://schemas.microsoft.com/office/drawing/2014/main" id="{F776553D-6092-E8C1-61D7-E2704A84D7AF}"/>
              </a:ext>
            </a:extLst>
          </p:cNvPr>
          <p:cNvSpPr/>
          <p:nvPr/>
        </p:nvSpPr>
        <p:spPr>
          <a:xfrm>
            <a:off x="0" y="5828863"/>
            <a:ext cx="1872503" cy="101684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06FFD297-17FD-AAA5-AB47-CAB3E0857EBD}"/>
              </a:ext>
            </a:extLst>
          </p:cNvPr>
          <p:cNvSpPr txBox="1"/>
          <p:nvPr/>
        </p:nvSpPr>
        <p:spPr>
          <a:xfrm>
            <a:off x="515938" y="1705970"/>
            <a:ext cx="8300516" cy="1962076"/>
          </a:xfrm>
          <a:prstGeom prst="rect">
            <a:avLst/>
          </a:prstGeom>
          <a:noFill/>
        </p:spPr>
        <p:txBody>
          <a:bodyPr wrap="square" rtlCol="0">
            <a:spAutoFit/>
          </a:bodyPr>
          <a:lstStyle/>
          <a:p>
            <a:pPr marL="342900" marR="0" lvl="0" indent="-342900" rtl="0">
              <a:lnSpc>
                <a:spcPct val="115000"/>
              </a:lnSpc>
              <a:spcBef>
                <a:spcPts val="0"/>
              </a:spcBef>
              <a:spcAft>
                <a:spcPts val="0"/>
              </a:spcAft>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Arial" panose="020B0604020202020204" pitchFamily="34" charset="0"/>
              </a:rPr>
              <a:t>We aim to expand project aspects so it can cover all municipality services. </a:t>
            </a:r>
          </a:p>
          <a:p>
            <a:pPr marL="342900" marR="0" lvl="0" indent="-342900">
              <a:lnSpc>
                <a:spcPct val="115000"/>
              </a:lnSpc>
              <a:spcBef>
                <a:spcPts val="0"/>
              </a:spcBef>
              <a:spcAft>
                <a:spcPts val="0"/>
              </a:spcAft>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Arial" panose="020B0604020202020204" pitchFamily="34" charset="0"/>
              </a:rPr>
              <a:t>We seek to add google maps services to the application.</a:t>
            </a:r>
          </a:p>
          <a:p>
            <a:pPr marL="342900" marR="0" lvl="0" indent="-342900">
              <a:lnSpc>
                <a:spcPct val="115000"/>
              </a:lnSpc>
              <a:spcBef>
                <a:spcPts val="0"/>
              </a:spcBef>
              <a:spcAft>
                <a:spcPts val="0"/>
              </a:spcAft>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Arial" panose="020B0604020202020204" pitchFamily="34" charset="0"/>
              </a:rPr>
              <a:t>Taking feedbacks from users and develop the application according to it. </a:t>
            </a:r>
          </a:p>
          <a:p>
            <a:pPr marL="342900" marR="0" lvl="0" indent="-342900">
              <a:lnSpc>
                <a:spcPct val="115000"/>
              </a:lnSpc>
              <a:spcBef>
                <a:spcPts val="0"/>
              </a:spcBef>
              <a:spcAft>
                <a:spcPts val="0"/>
              </a:spcAft>
              <a:buFont typeface="Wingdings" panose="05000000000000000000" pitchFamily="2" charset="2"/>
              <a:buChar char="§"/>
            </a:pPr>
            <a:r>
              <a:rPr lang="en-US" sz="1800" dirty="0">
                <a:effectLst/>
                <a:latin typeface="Arial" panose="020B0604020202020204" pitchFamily="34" charset="0"/>
                <a:ea typeface="Times New Roman" panose="02020603050405020304" pitchFamily="18" charset="0"/>
                <a:cs typeface="Arial" panose="020B0604020202020204" pitchFamily="34" charset="0"/>
              </a:rPr>
              <a:t>Use artificial intelligence in all possible parts.</a:t>
            </a:r>
          </a:p>
          <a:p>
            <a:pPr marL="342900" marR="0" lvl="0" indent="-342900">
              <a:lnSpc>
                <a:spcPct val="115000"/>
              </a:lnSpc>
              <a:spcBef>
                <a:spcPts val="0"/>
              </a:spcBef>
              <a:spcAft>
                <a:spcPts val="0"/>
              </a:spcAft>
              <a:buFont typeface="Wingdings" panose="05000000000000000000" pitchFamily="2" charset="2"/>
              <a:buChar char="§"/>
            </a:pPr>
            <a:r>
              <a:rPr lang="en-US" dirty="0">
                <a:latin typeface="Arial" panose="020B0604020202020204" pitchFamily="34" charset="0"/>
                <a:ea typeface="Times New Roman" panose="02020603050405020304" pitchFamily="18" charset="0"/>
                <a:cs typeface="Arial" panose="020B0604020202020204" pitchFamily="34" charset="0"/>
              </a:rPr>
              <a:t>Activating employees website.</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59582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lstStyle/>
          <a:p>
            <a:r>
              <a:rPr lang="en-US" sz="4000" dirty="0">
                <a:effectLst>
                  <a:outerShdw blurRad="38100" dist="38100" dir="2700000" algn="tl">
                    <a:srgbClr val="000000">
                      <a:alpha val="43137"/>
                    </a:srgbClr>
                  </a:outerShdw>
                </a:effectLst>
              </a:rPr>
              <a:t>conclusion</a:t>
            </a:r>
          </a:p>
        </p:txBody>
      </p:sp>
      <p:sp>
        <p:nvSpPr>
          <p:cNvPr id="2" name="Slide Number Placeholder 1">
            <a:extLst>
              <a:ext uri="{FF2B5EF4-FFF2-40B4-BE49-F238E27FC236}">
                <a16:creationId xmlns:a16="http://schemas.microsoft.com/office/drawing/2014/main" id="{E668D7CE-0756-4C36-B665-7BEB4733EF8A}"/>
              </a:ext>
            </a:extLst>
          </p:cNvPr>
          <p:cNvSpPr>
            <a:spLocks noGrp="1"/>
          </p:cNvSpPr>
          <p:nvPr>
            <p:ph type="sldNum" sz="quarter" idx="12"/>
          </p:nvPr>
        </p:nvSpPr>
        <p:spPr/>
        <p:txBody>
          <a:bodyPr/>
          <a:lstStyle/>
          <a:p>
            <a:fld id="{9EC71654-96A5-4280-94F3-931C61A9F92C}" type="slidenum">
              <a:rPr lang="en-US" smtClean="0"/>
              <a:pPr/>
              <a:t>22</a:t>
            </a:fld>
            <a:endParaRPr lang="en-US" dirty="0"/>
          </a:p>
        </p:txBody>
      </p:sp>
      <p:sp>
        <p:nvSpPr>
          <p:cNvPr id="5" name="Oval 4">
            <a:extLst>
              <a:ext uri="{FF2B5EF4-FFF2-40B4-BE49-F238E27FC236}">
                <a16:creationId xmlns:a16="http://schemas.microsoft.com/office/drawing/2014/main" id="{F776553D-6092-E8C1-61D7-E2704A84D7AF}"/>
              </a:ext>
            </a:extLst>
          </p:cNvPr>
          <p:cNvSpPr/>
          <p:nvPr/>
        </p:nvSpPr>
        <p:spPr>
          <a:xfrm>
            <a:off x="0" y="5828863"/>
            <a:ext cx="1872503" cy="101684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06FFD297-17FD-AAA5-AB47-CAB3E0857EBD}"/>
              </a:ext>
            </a:extLst>
          </p:cNvPr>
          <p:cNvSpPr txBox="1"/>
          <p:nvPr/>
        </p:nvSpPr>
        <p:spPr>
          <a:xfrm>
            <a:off x="515938" y="1705970"/>
            <a:ext cx="8300516" cy="1754326"/>
          </a:xfrm>
          <a:prstGeom prst="rect">
            <a:avLst/>
          </a:prstGeom>
          <a:noFill/>
        </p:spPr>
        <p:txBody>
          <a:bodyPr wrap="square" rtlCol="0">
            <a:spAutoFit/>
          </a:bodyPr>
          <a:lstStyle/>
          <a:p>
            <a:r>
              <a:rPr lang="en-US" sz="1800" dirty="0">
                <a:effectLst/>
                <a:latin typeface="Arial" panose="020B0604020202020204" pitchFamily="34" charset="0"/>
                <a:ea typeface="Calibri" panose="020F0502020204030204" pitchFamily="34" charset="0"/>
              </a:rPr>
              <a:t>Baladiyati mobile application is a unique application that has been designed to facilitate the services which provided by the public complaints services department in the municipality of Nablus, and based on the human centered design methodology as it facilitates the process of submitting complaints electronically by citizens without the need of visiting the municipality or perform any extra activities.</a:t>
            </a:r>
            <a:endParaRPr lang="en-US" dirty="0"/>
          </a:p>
        </p:txBody>
      </p:sp>
    </p:spTree>
    <p:extLst>
      <p:ext uri="{BB962C8B-B14F-4D97-AF65-F5344CB8AC3E}">
        <p14:creationId xmlns:p14="http://schemas.microsoft.com/office/powerpoint/2010/main" val="353253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D612B9-68B9-4C9F-98FE-CEE07DB1F00D}"/>
              </a:ext>
            </a:extLst>
          </p:cNvPr>
          <p:cNvSpPr>
            <a:spLocks noGrp="1"/>
          </p:cNvSpPr>
          <p:nvPr>
            <p:ph type="title"/>
          </p:nvPr>
        </p:nvSpPr>
        <p:spPr>
          <a:xfrm>
            <a:off x="6469777" y="3158641"/>
            <a:ext cx="5722223" cy="921807"/>
          </a:xfrm>
        </p:spPr>
        <p:txBody>
          <a:bodyPr/>
          <a:lstStyle/>
          <a:p>
            <a:r>
              <a:rPr lang="en-US" dirty="0"/>
              <a:t>Thank you!</a:t>
            </a:r>
          </a:p>
        </p:txBody>
      </p:sp>
      <p:sp>
        <p:nvSpPr>
          <p:cNvPr id="5" name="Subtitle 4">
            <a:extLst>
              <a:ext uri="{FF2B5EF4-FFF2-40B4-BE49-F238E27FC236}">
                <a16:creationId xmlns:a16="http://schemas.microsoft.com/office/drawing/2014/main" id="{E3C40962-BA6A-43E4-97BA-511A9B90CF41}"/>
              </a:ext>
            </a:extLst>
          </p:cNvPr>
          <p:cNvSpPr>
            <a:spLocks noGrp="1"/>
          </p:cNvSpPr>
          <p:nvPr>
            <p:ph type="subTitle" idx="1"/>
          </p:nvPr>
        </p:nvSpPr>
        <p:spPr>
          <a:xfrm>
            <a:off x="7002130" y="4385696"/>
            <a:ext cx="4540440" cy="503167"/>
          </a:xfrm>
        </p:spPr>
        <p:txBody>
          <a:bodyPr/>
          <a:lstStyle/>
          <a:p>
            <a:r>
              <a:rPr lang="en-US" dirty="0">
                <a:hlinkClick r:id="rId3">
                  <a:extLst>
                    <a:ext uri="{A12FA001-AC4F-418D-AE19-62706E023703}">
                      <ahyp:hlinkClr xmlns:ahyp="http://schemas.microsoft.com/office/drawing/2018/hyperlinkcolor" val="tx"/>
                    </a:ext>
                  </a:extLst>
                </a:hlinkClick>
              </a:rPr>
              <a:t>Najjar.marah@gmail.com</a:t>
            </a:r>
            <a:r>
              <a:rPr lang="en-US" dirty="0"/>
              <a:t>,  </a:t>
            </a:r>
            <a:r>
              <a:rPr lang="en-US" dirty="0">
                <a:hlinkClick r:id="rId4">
                  <a:extLst>
                    <a:ext uri="{A12FA001-AC4F-418D-AE19-62706E023703}">
                      <ahyp:hlinkClr xmlns:ahyp="http://schemas.microsoft.com/office/drawing/2018/hyperlinkcolor" val="tx"/>
                    </a:ext>
                  </a:extLst>
                </a:hlinkClick>
              </a:rPr>
              <a:t>menaalkhayyat@gmail.com</a:t>
            </a:r>
            <a:r>
              <a:rPr lang="en-US" dirty="0"/>
              <a:t> </a:t>
            </a:r>
          </a:p>
          <a:p>
            <a:endParaRPr lang="en-US" dirty="0"/>
          </a:p>
        </p:txBody>
      </p:sp>
      <p:sp>
        <p:nvSpPr>
          <p:cNvPr id="7" name="Text Placeholder 6">
            <a:extLst>
              <a:ext uri="{FF2B5EF4-FFF2-40B4-BE49-F238E27FC236}">
                <a16:creationId xmlns:a16="http://schemas.microsoft.com/office/drawing/2014/main" id="{11FDFFBF-E125-47CF-AAE0-ACC45013CE38}"/>
              </a:ext>
            </a:extLst>
          </p:cNvPr>
          <p:cNvSpPr>
            <a:spLocks noGrp="1"/>
          </p:cNvSpPr>
          <p:nvPr>
            <p:ph type="body" sz="quarter" idx="11"/>
          </p:nvPr>
        </p:nvSpPr>
        <p:spPr>
          <a:xfrm>
            <a:off x="7002130" y="4888863"/>
            <a:ext cx="4533900" cy="503238"/>
          </a:xfrm>
        </p:spPr>
        <p:txBody>
          <a:bodyPr/>
          <a:lstStyle/>
          <a:p>
            <a:r>
              <a:rPr lang="en-US" b="0" i="0" dirty="0">
                <a:effectLst/>
                <a:latin typeface="-apple-system"/>
              </a:rPr>
              <a:t>https://www.linkedin.com/in/marah-an-najjar-979957195</a:t>
            </a:r>
            <a:endParaRPr lang="en-US" dirty="0"/>
          </a:p>
        </p:txBody>
      </p:sp>
      <p:sp>
        <p:nvSpPr>
          <p:cNvPr id="8" name="Rectangle 7">
            <a:extLst>
              <a:ext uri="{FF2B5EF4-FFF2-40B4-BE49-F238E27FC236}">
                <a16:creationId xmlns:a16="http://schemas.microsoft.com/office/drawing/2014/main" id="{198446CA-01D5-3245-4290-E5ABAFDED773}"/>
              </a:ext>
            </a:extLst>
          </p:cNvPr>
          <p:cNvSpPr/>
          <p:nvPr/>
        </p:nvSpPr>
        <p:spPr>
          <a:xfrm>
            <a:off x="10071847" y="336176"/>
            <a:ext cx="1748118" cy="82027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a:extLst>
              <a:ext uri="{FF2B5EF4-FFF2-40B4-BE49-F238E27FC236}">
                <a16:creationId xmlns:a16="http://schemas.microsoft.com/office/drawing/2014/main" id="{2123B827-9D40-F222-E7BA-4F3A24371B5E}"/>
              </a:ext>
            </a:extLst>
          </p:cNvPr>
          <p:cNvPicPr>
            <a:picLocks noGrp="1" noChangeAspect="1"/>
          </p:cNvPicPr>
          <p:nvPr>
            <p:ph type="pic" sz="quarter" idx="10"/>
          </p:nvPr>
        </p:nvPicPr>
        <p:blipFill>
          <a:blip r:embed="rId5"/>
          <a:srcRect/>
          <a:stretch>
            <a:fillRect/>
          </a:stretch>
        </p:blipFill>
        <p:spPr/>
      </p:pic>
    </p:spTree>
    <p:extLst>
      <p:ext uri="{BB962C8B-B14F-4D97-AF65-F5344CB8AC3E}">
        <p14:creationId xmlns:p14="http://schemas.microsoft.com/office/powerpoint/2010/main" val="112477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4C2A7-EC84-4D8C-9CA2-F6AE46F51FB6}"/>
              </a:ext>
            </a:extLst>
          </p:cNvPr>
          <p:cNvSpPr>
            <a:spLocks noGrp="1"/>
          </p:cNvSpPr>
          <p:nvPr>
            <p:ph type="title"/>
          </p:nvPr>
        </p:nvSpPr>
        <p:spPr>
          <a:xfrm>
            <a:off x="121276" y="190314"/>
            <a:ext cx="4062879" cy="940181"/>
          </a:xfrm>
        </p:spPr>
        <p:txBody>
          <a:bodyPr/>
          <a:lstStyle/>
          <a:p>
            <a:r>
              <a:rPr lang="en-US" dirty="0">
                <a:effectLst>
                  <a:outerShdw blurRad="38100" dist="38100" dir="2700000" algn="tl">
                    <a:srgbClr val="000000">
                      <a:alpha val="43137"/>
                    </a:srgbClr>
                  </a:outerShdw>
                </a:effectLst>
              </a:rPr>
              <a:t>Introduction</a:t>
            </a:r>
          </a:p>
        </p:txBody>
      </p:sp>
      <p:sp>
        <p:nvSpPr>
          <p:cNvPr id="3" name="Text Placeholder 2">
            <a:extLst>
              <a:ext uri="{FF2B5EF4-FFF2-40B4-BE49-F238E27FC236}">
                <a16:creationId xmlns:a16="http://schemas.microsoft.com/office/drawing/2014/main" id="{56960426-AAA6-4126-93AF-30F7DEE010A4}"/>
              </a:ext>
            </a:extLst>
          </p:cNvPr>
          <p:cNvSpPr>
            <a:spLocks noGrp="1"/>
          </p:cNvSpPr>
          <p:nvPr>
            <p:ph type="body" idx="1"/>
          </p:nvPr>
        </p:nvSpPr>
        <p:spPr>
          <a:xfrm>
            <a:off x="233893" y="1323011"/>
            <a:ext cx="7900525" cy="764460"/>
          </a:xfrm>
        </p:spPr>
        <p:txBody>
          <a:bodyPr/>
          <a:lstStyle/>
          <a:p>
            <a:pPr algn="l"/>
            <a:r>
              <a:rPr lang="en-US" sz="1800" dirty="0">
                <a:effectLst/>
                <a:latin typeface="Arial" panose="020B0604020202020204" pitchFamily="34" charset="0"/>
                <a:ea typeface="Calibri" panose="020F0502020204030204" pitchFamily="34" charset="0"/>
                <a:cs typeface="Arial" panose="020B0604020202020204" pitchFamily="34" charset="0"/>
              </a:rPr>
              <a:t>The residents of Nablus city in general, and the beneficiaries of its municipal services in particular</a:t>
            </a:r>
            <a:r>
              <a:rPr lang="en-US" dirty="0">
                <a:latin typeface="Arial" panose="020B0604020202020204" pitchFamily="34" charset="0"/>
                <a:ea typeface="Calibri" panose="020F0502020204030204" pitchFamily="34" charset="0"/>
                <a:cs typeface="Arial" panose="020B0604020202020204" pitchFamily="34" charset="0"/>
              </a:rPr>
              <a:t> always seek to speed up the process of having answers to their complaints.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D66E959E-B23F-467A-9B6E-30F9EE969EC2}"/>
              </a:ext>
            </a:extLst>
          </p:cNvPr>
          <p:cNvSpPr>
            <a:spLocks noGrp="1"/>
          </p:cNvSpPr>
          <p:nvPr>
            <p:ph type="sldNum" sz="quarter" idx="12"/>
          </p:nvPr>
        </p:nvSpPr>
        <p:spPr/>
        <p:txBody>
          <a:bodyPr/>
          <a:lstStyle/>
          <a:p>
            <a:fld id="{9EC71654-96A5-4280-94F3-931C61A9F92C}" type="slidenum">
              <a:rPr lang="en-US" smtClean="0"/>
              <a:pPr/>
              <a:t>3</a:t>
            </a:fld>
            <a:endParaRPr lang="en-US" dirty="0"/>
          </a:p>
        </p:txBody>
      </p:sp>
      <p:sp>
        <p:nvSpPr>
          <p:cNvPr id="6" name="Rectangle 5">
            <a:extLst>
              <a:ext uri="{FF2B5EF4-FFF2-40B4-BE49-F238E27FC236}">
                <a16:creationId xmlns:a16="http://schemas.microsoft.com/office/drawing/2014/main" id="{FF91DFB9-F147-F9CF-4672-0E6D24A96180}"/>
              </a:ext>
            </a:extLst>
          </p:cNvPr>
          <p:cNvSpPr/>
          <p:nvPr/>
        </p:nvSpPr>
        <p:spPr>
          <a:xfrm>
            <a:off x="162796" y="5855166"/>
            <a:ext cx="1748118" cy="82027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49EBF8F6-285F-2629-709F-71CE4444C14F}"/>
              </a:ext>
            </a:extLst>
          </p:cNvPr>
          <p:cNvPicPr>
            <a:picLocks noGrp="1" noChangeAspect="1"/>
          </p:cNvPicPr>
          <p:nvPr>
            <p:ph type="pic" sz="quarter" idx="13"/>
          </p:nvPr>
        </p:nvPicPr>
        <p:blipFill>
          <a:blip r:embed="rId3"/>
          <a:srcRect t="1125" b="1125"/>
          <a:stretch>
            <a:fillRect/>
          </a:stretch>
        </p:blipFill>
        <p:spPr>
          <a:xfrm rot="16200000">
            <a:off x="5840481" y="782425"/>
            <a:ext cx="4587875" cy="7047475"/>
          </a:xfrm>
          <a:prstGeom prst="roundRect">
            <a:avLst>
              <a:gd name="adj" fmla="val 16667"/>
            </a:avLst>
          </a:prstGeom>
          <a:ln>
            <a:noFill/>
          </a:ln>
          <a:effectLst>
            <a:innerShdw blurRad="63500" dist="50800" dir="13500000">
              <a:prstClr val="black">
                <a:alpha val="50000"/>
              </a:prstClr>
            </a:inn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a:extLst>
              <a:ext uri="{FF2B5EF4-FFF2-40B4-BE49-F238E27FC236}">
                <a16:creationId xmlns:a16="http://schemas.microsoft.com/office/drawing/2014/main" id="{014584CD-0431-7629-FD5E-94619159F337}"/>
              </a:ext>
            </a:extLst>
          </p:cNvPr>
          <p:cNvSpPr txBox="1"/>
          <p:nvPr/>
        </p:nvSpPr>
        <p:spPr>
          <a:xfrm>
            <a:off x="233892" y="2274838"/>
            <a:ext cx="4257425" cy="2585323"/>
          </a:xfrm>
          <a:prstGeom prst="rect">
            <a:avLst/>
          </a:prstGeom>
          <a:noFill/>
        </p:spPr>
        <p:txBody>
          <a:bodyPr wrap="square" rtlCol="0">
            <a:spAutoFit/>
          </a:bodyPr>
          <a:lstStyle/>
          <a:p>
            <a:pPr algn="l"/>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T</a:t>
            </a:r>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his project affords help for Nablus citizens who surely have constant complaints or demands from the municipality by providing a customized mobile application facilitated and built based on the human centered design approach.</a:t>
            </a:r>
          </a:p>
          <a:p>
            <a:pPr algn="l"/>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And also, for employees who work in the public services department.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87533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p:txBody>
          <a:bodyPr/>
          <a:lstStyle/>
          <a:p>
            <a:r>
              <a:rPr lang="en-US" sz="4000" dirty="0">
                <a:effectLst>
                  <a:outerShdw blurRad="38100" dist="38100" dir="2700000" algn="tl">
                    <a:srgbClr val="000000">
                      <a:alpha val="43137"/>
                    </a:srgbClr>
                  </a:outerShdw>
                </a:effectLst>
              </a:rPr>
              <a:t>Objectives</a:t>
            </a:r>
            <a:br>
              <a:rPr lang="en-US" dirty="0"/>
            </a:br>
            <a:endParaRPr lang="en-US" dirty="0"/>
          </a:p>
        </p:txBody>
      </p:sp>
      <p:sp>
        <p:nvSpPr>
          <p:cNvPr id="3" name="Content Placeholder 2">
            <a:extLst>
              <a:ext uri="{FF2B5EF4-FFF2-40B4-BE49-F238E27FC236}">
                <a16:creationId xmlns:a16="http://schemas.microsoft.com/office/drawing/2014/main" id="{552A9C73-06ED-419B-81B5-491CBFC22330}"/>
              </a:ext>
            </a:extLst>
          </p:cNvPr>
          <p:cNvSpPr>
            <a:spLocks noGrp="1"/>
          </p:cNvSpPr>
          <p:nvPr>
            <p:ph idx="1"/>
          </p:nvPr>
        </p:nvSpPr>
        <p:spPr>
          <a:xfrm>
            <a:off x="538961" y="1825625"/>
            <a:ext cx="4355768" cy="4351338"/>
          </a:xfrm>
        </p:spPr>
        <p:txBody>
          <a:bodyPr/>
          <a:lstStyle/>
          <a:p>
            <a:pPr>
              <a:buFont typeface="Wingdings" panose="05000000000000000000" pitchFamily="2" charset="2"/>
              <a:buChar char="q"/>
            </a:pPr>
            <a:r>
              <a:rPr lang="en-US" sz="1800" dirty="0">
                <a:latin typeface="Arial" panose="020B0604020202020204" pitchFamily="34" charset="0"/>
                <a:ea typeface="Calibri" panose="020F0502020204030204" pitchFamily="34" charset="0"/>
              </a:rPr>
              <a:t>P</a:t>
            </a:r>
            <a:r>
              <a:rPr lang="en-US" sz="1800" dirty="0">
                <a:effectLst/>
                <a:latin typeface="Arial" panose="020B0604020202020204" pitchFamily="34" charset="0"/>
                <a:ea typeface="Calibri" panose="020F0502020204030204" pitchFamily="34" charset="0"/>
              </a:rPr>
              <a:t>roviding smooth and easy sequence of procedures on a mobile application that enhances the efficiency of filing a complaint process by any citizen living in Nablus city.</a:t>
            </a:r>
          </a:p>
          <a:p>
            <a:pPr marL="0" indent="0">
              <a:buNone/>
            </a:pPr>
            <a:endParaRPr lang="en-US" sz="1800" dirty="0">
              <a:effectLst/>
              <a:latin typeface="Arial" panose="020B0604020202020204" pitchFamily="34" charset="0"/>
              <a:ea typeface="Calibri" panose="020F0502020204030204" pitchFamily="34" charset="0"/>
            </a:endParaRPr>
          </a:p>
          <a:p>
            <a:pPr>
              <a:buFont typeface="Wingdings" panose="05000000000000000000" pitchFamily="2" charset="2"/>
              <a:buChar char="q"/>
            </a:pPr>
            <a:r>
              <a:rPr lang="en-US" sz="1800" dirty="0">
                <a:latin typeface="Arial" panose="020B0604020202020204" pitchFamily="34" charset="0"/>
              </a:rPr>
              <a:t>Creating a 100% automatic and reliable filtering complaints process and redirect them to specific department in Nablus municipality using sentiment analysis in artificial intelligence.</a:t>
            </a:r>
            <a:endParaRPr lang="en-US" sz="1800" dirty="0"/>
          </a:p>
        </p:txBody>
      </p:sp>
      <p:sp>
        <p:nvSpPr>
          <p:cNvPr id="4" name="Slide Number Placeholder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a:lstStyle/>
          <a:p>
            <a:fld id="{9EC71654-96A5-4280-94F3-931C61A9F92C}" type="slidenum">
              <a:rPr lang="en-US" smtClean="0"/>
              <a:pPr/>
              <a:t>4</a:t>
            </a:fld>
            <a:endParaRPr lang="en-US" dirty="0"/>
          </a:p>
        </p:txBody>
      </p:sp>
      <p:sp>
        <p:nvSpPr>
          <p:cNvPr id="6" name="Oval 5">
            <a:extLst>
              <a:ext uri="{FF2B5EF4-FFF2-40B4-BE49-F238E27FC236}">
                <a16:creationId xmlns:a16="http://schemas.microsoft.com/office/drawing/2014/main" id="{AF89B8B5-E21D-D473-A7FD-0E7CC531212C}"/>
              </a:ext>
            </a:extLst>
          </p:cNvPr>
          <p:cNvSpPr/>
          <p:nvPr/>
        </p:nvSpPr>
        <p:spPr>
          <a:xfrm>
            <a:off x="131108" y="5780372"/>
            <a:ext cx="1872503" cy="101684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4" name="Picture Placeholder 13">
            <a:extLst>
              <a:ext uri="{FF2B5EF4-FFF2-40B4-BE49-F238E27FC236}">
                <a16:creationId xmlns:a16="http://schemas.microsoft.com/office/drawing/2014/main" id="{988C3ADA-143F-D304-D4E9-F6C643E92840}"/>
              </a:ext>
            </a:extLst>
          </p:cNvPr>
          <p:cNvPicPr>
            <a:picLocks noGrp="1" noChangeAspect="1"/>
          </p:cNvPicPr>
          <p:nvPr>
            <p:ph type="pic" sz="quarter" idx="13"/>
          </p:nvPr>
        </p:nvPicPr>
        <p:blipFill>
          <a:blip r:embed="rId3"/>
          <a:srcRect l="17499" r="17499"/>
          <a:stretch>
            <a:fillRect/>
          </a:stretch>
        </p:blipFill>
        <p:spPr/>
      </p:pic>
    </p:spTree>
    <p:extLst>
      <p:ext uri="{BB962C8B-B14F-4D97-AF65-F5344CB8AC3E}">
        <p14:creationId xmlns:p14="http://schemas.microsoft.com/office/powerpoint/2010/main" val="433561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211791" y="127238"/>
            <a:ext cx="6194144" cy="1016841"/>
          </a:xfrm>
        </p:spPr>
        <p:txBody>
          <a:bodyPr/>
          <a:lstStyle/>
          <a:p>
            <a:r>
              <a:rPr lang="en-US" dirty="0">
                <a:effectLst>
                  <a:outerShdw blurRad="38100" dist="38100" dir="2700000" algn="tl">
                    <a:srgbClr val="000000">
                      <a:alpha val="43137"/>
                    </a:srgbClr>
                  </a:outerShdw>
                </a:effectLst>
              </a:rPr>
              <a:t>Constraints and Limitations</a:t>
            </a:r>
            <a:br>
              <a:rPr lang="en-US" dirty="0"/>
            </a:br>
            <a:endParaRPr lang="en-US" dirty="0"/>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US" smtClean="0"/>
              <a:pPr/>
              <a:t>5</a:t>
            </a:fld>
            <a:endParaRPr lang="en-US" dirty="0"/>
          </a:p>
        </p:txBody>
      </p:sp>
      <p:sp>
        <p:nvSpPr>
          <p:cNvPr id="6" name="Oval 5">
            <a:extLst>
              <a:ext uri="{FF2B5EF4-FFF2-40B4-BE49-F238E27FC236}">
                <a16:creationId xmlns:a16="http://schemas.microsoft.com/office/drawing/2014/main" id="{306D0A55-F3A7-0A51-B536-5A35F30C9E99}"/>
              </a:ext>
            </a:extLst>
          </p:cNvPr>
          <p:cNvSpPr/>
          <p:nvPr/>
        </p:nvSpPr>
        <p:spPr>
          <a:xfrm>
            <a:off x="211791" y="5751793"/>
            <a:ext cx="1872503" cy="101684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42561C39-091B-C5E3-28F3-AAA9FCDD74E0}"/>
              </a:ext>
            </a:extLst>
          </p:cNvPr>
          <p:cNvPicPr>
            <a:picLocks noChangeAspect="1"/>
          </p:cNvPicPr>
          <p:nvPr/>
        </p:nvPicPr>
        <p:blipFill>
          <a:blip r:embed="rId3"/>
          <a:stretch>
            <a:fillRect/>
          </a:stretch>
        </p:blipFill>
        <p:spPr>
          <a:xfrm>
            <a:off x="0" y="635658"/>
            <a:ext cx="12192000" cy="5712211"/>
          </a:xfrm>
          <a:prstGeom prst="rect">
            <a:avLst/>
          </a:prstGeom>
        </p:spPr>
      </p:pic>
    </p:spTree>
    <p:extLst>
      <p:ext uri="{BB962C8B-B14F-4D97-AF65-F5344CB8AC3E}">
        <p14:creationId xmlns:p14="http://schemas.microsoft.com/office/powerpoint/2010/main" val="3487770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189109" y="476195"/>
            <a:ext cx="7708527" cy="1016841"/>
          </a:xfrm>
        </p:spPr>
        <p:txBody>
          <a:bodyPr/>
          <a:lstStyle/>
          <a:p>
            <a:r>
              <a:rPr lang="en-US" sz="4000" dirty="0">
                <a:effectLst>
                  <a:outerShdw blurRad="38100" dist="38100" dir="2700000" algn="tl">
                    <a:srgbClr val="000000">
                      <a:alpha val="43137"/>
                    </a:srgbClr>
                  </a:outerShdw>
                </a:effectLst>
              </a:rPr>
              <a:t>Constraints and Limitations</a:t>
            </a:r>
            <a:br>
              <a:rPr lang="en-US" dirty="0"/>
            </a:br>
            <a:endParaRPr lang="en-US" dirty="0"/>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538960" y="1825625"/>
            <a:ext cx="4151027" cy="4351338"/>
          </a:xfrm>
        </p:spPr>
        <p:txBody>
          <a:bodyPr/>
          <a:lstStyle/>
          <a:p>
            <a:pPr>
              <a:buFont typeface="Wingdings" panose="05000000000000000000" pitchFamily="2" charset="2"/>
              <a:buChar char="q"/>
            </a:pPr>
            <a:r>
              <a:rPr lang="en-US" sz="1800" dirty="0">
                <a:latin typeface="Arial" panose="020B0604020202020204" pitchFamily="34" charset="0"/>
                <a:cs typeface="Arial" panose="020B0604020202020204" pitchFamily="34" charset="0"/>
              </a:rPr>
              <a:t>Data collection:  We have used real data </a:t>
            </a:r>
            <a:r>
              <a:rPr lang="en-US" sz="1800" dirty="0">
                <a:effectLst/>
                <a:latin typeface="Arial" panose="020B0604020202020204" pitchFamily="34" charset="0"/>
                <a:ea typeface="Calibri" panose="020F0502020204030204" pitchFamily="34" charset="0"/>
                <a:cs typeface="Arial" panose="020B0604020202020204" pitchFamily="34" charset="0"/>
              </a:rPr>
              <a:t>of 4000 unfiltered complaint form Nablus municipality as the previous picture show</a:t>
            </a:r>
            <a:r>
              <a:rPr lang="en-US" sz="1800" dirty="0">
                <a:latin typeface="Arial" panose="020B0604020202020204" pitchFamily="34" charset="0"/>
                <a:ea typeface="Calibri" panose="020F0502020204030204" pitchFamily="34" charset="0"/>
                <a:cs typeface="Arial" panose="020B0604020202020204" pitchFamily="34" charset="0"/>
              </a:rPr>
              <a:t>ed. </a:t>
            </a:r>
            <a:r>
              <a:rPr lang="en-US" sz="1800" dirty="0">
                <a:effectLst/>
                <a:latin typeface="Arial" panose="020B0604020202020204" pitchFamily="34" charset="0"/>
                <a:ea typeface="Calibri" panose="020F0502020204030204" pitchFamily="34" charset="0"/>
                <a:cs typeface="Arial" panose="020B0604020202020204" pitchFamily="34" charset="0"/>
              </a:rPr>
              <a:t> </a:t>
            </a:r>
          </a:p>
          <a:p>
            <a:pPr marL="0" indent="0">
              <a:buNone/>
            </a:pPr>
            <a:endParaRPr lang="en-US" sz="1800" dirty="0">
              <a:latin typeface="Calibri" panose="020F0502020204030204" pitchFamily="34" charset="0"/>
              <a:ea typeface="Calibri" panose="020F0502020204030204" pitchFamily="34" charset="0"/>
              <a:cs typeface="Arial" panose="020B0604020202020204" pitchFamily="34" charset="0"/>
            </a:endParaRPr>
          </a:p>
          <a:p>
            <a:pPr>
              <a:buFont typeface="Wingdings" panose="05000000000000000000" pitchFamily="2" charset="2"/>
              <a:buChar char="q"/>
            </a:pPr>
            <a:r>
              <a:rPr lang="en-US" sz="1800" dirty="0">
                <a:latin typeface="Arial" panose="020B0604020202020204" pitchFamily="34" charset="0"/>
                <a:cs typeface="Arial" panose="020B0604020202020204" pitchFamily="34" charset="0"/>
              </a:rPr>
              <a:t>Time: </a:t>
            </a:r>
            <a:r>
              <a:rPr lang="en-US" sz="1800" dirty="0">
                <a:effectLst/>
                <a:latin typeface="Arial" panose="020B0604020202020204" pitchFamily="34" charset="0"/>
                <a:ea typeface="Calibri" panose="020F0502020204030204" pitchFamily="34" charset="0"/>
              </a:rPr>
              <a:t>3 consecutive months were needed to design and test the whole application.</a:t>
            </a:r>
          </a:p>
          <a:p>
            <a:pPr>
              <a:buFont typeface="Wingdings" panose="05000000000000000000" pitchFamily="2" charset="2"/>
              <a:buChar char="q"/>
            </a:pPr>
            <a:endParaRPr lang="en-US" sz="18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1800" dirty="0">
                <a:latin typeface="Arial" panose="020B0604020202020204" pitchFamily="34" charset="0"/>
                <a:cs typeface="Arial" panose="020B0604020202020204" pitchFamily="34" charset="0"/>
              </a:rPr>
              <a:t>Fixed Cost</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US" smtClean="0"/>
              <a:pPr/>
              <a:t>6</a:t>
            </a:fld>
            <a:endParaRPr lang="en-US" dirty="0"/>
          </a:p>
        </p:txBody>
      </p:sp>
      <p:sp>
        <p:nvSpPr>
          <p:cNvPr id="6" name="Oval 5">
            <a:extLst>
              <a:ext uri="{FF2B5EF4-FFF2-40B4-BE49-F238E27FC236}">
                <a16:creationId xmlns:a16="http://schemas.microsoft.com/office/drawing/2014/main" id="{306D0A55-F3A7-0A51-B536-5A35F30C9E99}"/>
              </a:ext>
            </a:extLst>
          </p:cNvPr>
          <p:cNvSpPr/>
          <p:nvPr/>
        </p:nvSpPr>
        <p:spPr>
          <a:xfrm>
            <a:off x="211791" y="5751793"/>
            <a:ext cx="1872503" cy="1016841"/>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8" name="Picture Placeholder 27">
            <a:extLst>
              <a:ext uri="{FF2B5EF4-FFF2-40B4-BE49-F238E27FC236}">
                <a16:creationId xmlns:a16="http://schemas.microsoft.com/office/drawing/2014/main" id="{AD524B1E-8E1B-2D66-9D13-925EB072559E}"/>
              </a:ext>
            </a:extLst>
          </p:cNvPr>
          <p:cNvPicPr>
            <a:picLocks noGrp="1" noChangeAspect="1"/>
          </p:cNvPicPr>
          <p:nvPr>
            <p:ph type="pic" sz="quarter" idx="13"/>
          </p:nvPr>
        </p:nvPicPr>
        <p:blipFill>
          <a:blip r:embed="rId3"/>
          <a:srcRect l="24700" r="24700"/>
          <a:stretch>
            <a:fillRect/>
          </a:stretch>
        </p:blipFill>
        <p:spPr/>
      </p:pic>
    </p:spTree>
    <p:extLst>
      <p:ext uri="{BB962C8B-B14F-4D97-AF65-F5344CB8AC3E}">
        <p14:creationId xmlns:p14="http://schemas.microsoft.com/office/powerpoint/2010/main" val="961730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985D-7833-4E74-AA1C-E9A4BC3CC6D1}"/>
              </a:ext>
            </a:extLst>
          </p:cNvPr>
          <p:cNvSpPr>
            <a:spLocks noGrp="1"/>
          </p:cNvSpPr>
          <p:nvPr>
            <p:ph type="title"/>
          </p:nvPr>
        </p:nvSpPr>
        <p:spPr/>
        <p:txBody>
          <a:bodyPr/>
          <a:lstStyle/>
          <a:p>
            <a:r>
              <a:rPr lang="en-US" sz="4000" dirty="0">
                <a:effectLst>
                  <a:outerShdw blurRad="38100" dist="38100" dir="2700000" algn="tl">
                    <a:srgbClr val="000000">
                      <a:alpha val="43137"/>
                    </a:srgbClr>
                  </a:outerShdw>
                </a:effectLst>
              </a:rPr>
              <a:t>Literature Review </a:t>
            </a:r>
          </a:p>
        </p:txBody>
      </p:sp>
      <p:sp>
        <p:nvSpPr>
          <p:cNvPr id="7" name="Content Placeholder 6">
            <a:extLst>
              <a:ext uri="{FF2B5EF4-FFF2-40B4-BE49-F238E27FC236}">
                <a16:creationId xmlns:a16="http://schemas.microsoft.com/office/drawing/2014/main" id="{2E37A9B0-8DFC-4474-9F0A-612E661EF4EC}"/>
              </a:ext>
            </a:extLst>
          </p:cNvPr>
          <p:cNvSpPr>
            <a:spLocks noGrp="1"/>
          </p:cNvSpPr>
          <p:nvPr>
            <p:ph idx="15"/>
          </p:nvPr>
        </p:nvSpPr>
        <p:spPr>
          <a:xfrm>
            <a:off x="219126" y="2711636"/>
            <a:ext cx="3445566" cy="601026"/>
          </a:xfrm>
        </p:spPr>
        <p:txBody>
          <a:bodyPr/>
          <a:lstStyle/>
          <a:p>
            <a:r>
              <a:rPr lang="en-US" sz="1800" dirty="0">
                <a:solidFill>
                  <a:schemeClr val="accent3"/>
                </a:solidFill>
                <a:effectLst/>
                <a:latin typeface="Arial" panose="020B0604020202020204" pitchFamily="34" charset="0"/>
                <a:ea typeface="Calibri" panose="020F0502020204030204" pitchFamily="34" charset="0"/>
              </a:rPr>
              <a:t>Nablus municipality mobile application</a:t>
            </a:r>
            <a:endParaRPr lang="en-US" dirty="0">
              <a:solidFill>
                <a:schemeClr val="accent3"/>
              </a:solidFill>
            </a:endParaRPr>
          </a:p>
        </p:txBody>
      </p:sp>
      <p:graphicFrame>
        <p:nvGraphicFramePr>
          <p:cNvPr id="26" name="Table 26">
            <a:extLst>
              <a:ext uri="{FF2B5EF4-FFF2-40B4-BE49-F238E27FC236}">
                <a16:creationId xmlns:a16="http://schemas.microsoft.com/office/drawing/2014/main" id="{58D03712-8287-3EE7-4518-2E6CE25AC218}"/>
              </a:ext>
            </a:extLst>
          </p:cNvPr>
          <p:cNvGraphicFramePr>
            <a:graphicFrameLocks noGrp="1"/>
          </p:cNvGraphicFramePr>
          <p:nvPr>
            <p:ph idx="1"/>
            <p:extLst>
              <p:ext uri="{D42A27DB-BD31-4B8C-83A1-F6EECF244321}">
                <p14:modId xmlns:p14="http://schemas.microsoft.com/office/powerpoint/2010/main" val="172125478"/>
              </p:ext>
            </p:extLst>
          </p:nvPr>
        </p:nvGraphicFramePr>
        <p:xfrm>
          <a:off x="219126" y="3476088"/>
          <a:ext cx="3444874" cy="2504937"/>
        </p:xfrm>
        <a:graphic>
          <a:graphicData uri="http://schemas.openxmlformats.org/drawingml/2006/table">
            <a:tbl>
              <a:tblPr firstRow="1" bandRow="1">
                <a:tableStyleId>{5C22544A-7EE6-4342-B048-85BDC9FD1C3A}</a:tableStyleId>
              </a:tblPr>
              <a:tblGrid>
                <a:gridCol w="2362760">
                  <a:extLst>
                    <a:ext uri="{9D8B030D-6E8A-4147-A177-3AD203B41FA5}">
                      <a16:colId xmlns:a16="http://schemas.microsoft.com/office/drawing/2014/main" val="2146488863"/>
                    </a:ext>
                  </a:extLst>
                </a:gridCol>
                <a:gridCol w="1082114">
                  <a:extLst>
                    <a:ext uri="{9D8B030D-6E8A-4147-A177-3AD203B41FA5}">
                      <a16:colId xmlns:a16="http://schemas.microsoft.com/office/drawing/2014/main" val="316224833"/>
                    </a:ext>
                  </a:extLst>
                </a:gridCol>
              </a:tblGrid>
              <a:tr h="914847">
                <a:tc>
                  <a:txBody>
                    <a:bodyPr/>
                    <a:lstStyle/>
                    <a:p>
                      <a:pPr algn="ctr"/>
                      <a:r>
                        <a:rPr lang="en-US" dirty="0"/>
                        <a:t>Nablus Municipality mobile application</a:t>
                      </a:r>
                    </a:p>
                  </a:txBody>
                  <a:tcPr/>
                </a:tc>
                <a:tc>
                  <a:txBody>
                    <a:bodyPr/>
                    <a:lstStyle/>
                    <a:p>
                      <a:pPr algn="ctr"/>
                      <a:r>
                        <a:rPr lang="en-US" dirty="0"/>
                        <a:t>Decision</a:t>
                      </a:r>
                    </a:p>
                  </a:txBody>
                  <a:tcPr/>
                </a:tc>
                <a:extLst>
                  <a:ext uri="{0D108BD9-81ED-4DB2-BD59-A6C34878D82A}">
                    <a16:rowId xmlns:a16="http://schemas.microsoft.com/office/drawing/2014/main" val="1307712266"/>
                  </a:ext>
                </a:extLst>
              </a:tr>
              <a:tr h="530030">
                <a:tc>
                  <a:txBody>
                    <a:bodyPr/>
                    <a:lstStyle/>
                    <a:p>
                      <a:r>
                        <a:rPr lang="en-US" dirty="0"/>
                        <a:t>Dynamic filtering?</a:t>
                      </a:r>
                    </a:p>
                  </a:txBody>
                  <a:tcPr/>
                </a:tc>
                <a:tc>
                  <a:txBody>
                    <a:bodyPr/>
                    <a:lstStyle/>
                    <a:p>
                      <a:r>
                        <a:rPr lang="en-US" dirty="0"/>
                        <a:t>No</a:t>
                      </a:r>
                    </a:p>
                  </a:txBody>
                  <a:tcPr/>
                </a:tc>
                <a:extLst>
                  <a:ext uri="{0D108BD9-81ED-4DB2-BD59-A6C34878D82A}">
                    <a16:rowId xmlns:a16="http://schemas.microsoft.com/office/drawing/2014/main" val="26616238"/>
                  </a:ext>
                </a:extLst>
              </a:tr>
              <a:tr h="530030">
                <a:tc>
                  <a:txBody>
                    <a:bodyPr/>
                    <a:lstStyle/>
                    <a:p>
                      <a:r>
                        <a:rPr lang="en-US" dirty="0"/>
                        <a:t>Specific? </a:t>
                      </a:r>
                    </a:p>
                  </a:txBody>
                  <a:tcPr/>
                </a:tc>
                <a:tc>
                  <a:txBody>
                    <a:bodyPr/>
                    <a:lstStyle/>
                    <a:p>
                      <a:r>
                        <a:rPr lang="en-US" dirty="0"/>
                        <a:t>No</a:t>
                      </a:r>
                    </a:p>
                  </a:txBody>
                  <a:tcPr/>
                </a:tc>
                <a:extLst>
                  <a:ext uri="{0D108BD9-81ED-4DB2-BD59-A6C34878D82A}">
                    <a16:rowId xmlns:a16="http://schemas.microsoft.com/office/drawing/2014/main" val="3048955074"/>
                  </a:ext>
                </a:extLst>
              </a:tr>
              <a:tr h="530030">
                <a:tc>
                  <a:txBody>
                    <a:bodyPr/>
                    <a:lstStyle/>
                    <a:p>
                      <a:r>
                        <a:rPr lang="en-US" dirty="0"/>
                        <a:t>Easy to use? </a:t>
                      </a:r>
                    </a:p>
                  </a:txBody>
                  <a:tcPr/>
                </a:tc>
                <a:tc>
                  <a:txBody>
                    <a:bodyPr/>
                    <a:lstStyle/>
                    <a:p>
                      <a:r>
                        <a:rPr lang="en-US" dirty="0"/>
                        <a:t>No</a:t>
                      </a:r>
                    </a:p>
                  </a:txBody>
                  <a:tcPr/>
                </a:tc>
                <a:extLst>
                  <a:ext uri="{0D108BD9-81ED-4DB2-BD59-A6C34878D82A}">
                    <a16:rowId xmlns:a16="http://schemas.microsoft.com/office/drawing/2014/main" val="119561566"/>
                  </a:ext>
                </a:extLst>
              </a:tr>
            </a:tbl>
          </a:graphicData>
        </a:graphic>
      </p:graphicFrame>
      <p:pic>
        <p:nvPicPr>
          <p:cNvPr id="85" name="Picture Placeholder 84" descr="Single gear">
            <a:extLst>
              <a:ext uri="{FF2B5EF4-FFF2-40B4-BE49-F238E27FC236}">
                <a16:creationId xmlns:a16="http://schemas.microsoft.com/office/drawing/2014/main" id="{65FBD7DF-30E8-9042-8A0D-0F64C33E0B41}"/>
              </a:ext>
            </a:extLst>
          </p:cNvPr>
          <p:cNvPicPr>
            <a:picLocks noGrp="1" noChangeAspect="1"/>
          </p:cNvPicPr>
          <p:nvPr>
            <p:ph type="pic" sz="quarter" idx="19"/>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9998470" y="1978466"/>
            <a:ext cx="502873" cy="502873"/>
          </a:xfrm>
        </p:spPr>
      </p:pic>
      <p:sp>
        <p:nvSpPr>
          <p:cNvPr id="8" name="Content Placeholder 7">
            <a:extLst>
              <a:ext uri="{FF2B5EF4-FFF2-40B4-BE49-F238E27FC236}">
                <a16:creationId xmlns:a16="http://schemas.microsoft.com/office/drawing/2014/main" id="{D78F2DCC-A50E-40A1-81F9-70371D4AA42F}"/>
              </a:ext>
            </a:extLst>
          </p:cNvPr>
          <p:cNvSpPr>
            <a:spLocks noGrp="1"/>
          </p:cNvSpPr>
          <p:nvPr>
            <p:ph idx="16"/>
          </p:nvPr>
        </p:nvSpPr>
        <p:spPr/>
        <p:txBody>
          <a:bodyPr/>
          <a:lstStyle/>
          <a:p>
            <a:endParaRPr lang="en-US" dirty="0"/>
          </a:p>
          <a:p>
            <a:r>
              <a:rPr lang="en-US" dirty="0">
                <a:solidFill>
                  <a:schemeClr val="accent3"/>
                </a:solidFill>
              </a:rPr>
              <a:t>Baladiyati mobile application for public services department</a:t>
            </a:r>
          </a:p>
        </p:txBody>
      </p:sp>
      <p:graphicFrame>
        <p:nvGraphicFramePr>
          <p:cNvPr id="31" name="Table 63">
            <a:extLst>
              <a:ext uri="{FF2B5EF4-FFF2-40B4-BE49-F238E27FC236}">
                <a16:creationId xmlns:a16="http://schemas.microsoft.com/office/drawing/2014/main" id="{64BB894B-E1E7-8C7A-1E6C-725899A507E5}"/>
              </a:ext>
            </a:extLst>
          </p:cNvPr>
          <p:cNvGraphicFramePr>
            <a:graphicFrameLocks noGrp="1"/>
          </p:cNvGraphicFramePr>
          <p:nvPr>
            <p:ph idx="14"/>
            <p:extLst>
              <p:ext uri="{D42A27DB-BD31-4B8C-83A1-F6EECF244321}">
                <p14:modId xmlns:p14="http://schemas.microsoft.com/office/powerpoint/2010/main" val="1862476363"/>
              </p:ext>
            </p:extLst>
          </p:nvPr>
        </p:nvGraphicFramePr>
        <p:xfrm>
          <a:off x="8527816" y="3498297"/>
          <a:ext cx="3444874" cy="2504938"/>
        </p:xfrm>
        <a:graphic>
          <a:graphicData uri="http://schemas.openxmlformats.org/drawingml/2006/table">
            <a:tbl>
              <a:tblPr firstRow="1" bandRow="1">
                <a:tableStyleId>{5C22544A-7EE6-4342-B048-85BDC9FD1C3A}</a:tableStyleId>
              </a:tblPr>
              <a:tblGrid>
                <a:gridCol w="2390962">
                  <a:extLst>
                    <a:ext uri="{9D8B030D-6E8A-4147-A177-3AD203B41FA5}">
                      <a16:colId xmlns:a16="http://schemas.microsoft.com/office/drawing/2014/main" val="3749108703"/>
                    </a:ext>
                  </a:extLst>
                </a:gridCol>
                <a:gridCol w="1053912">
                  <a:extLst>
                    <a:ext uri="{9D8B030D-6E8A-4147-A177-3AD203B41FA5}">
                      <a16:colId xmlns:a16="http://schemas.microsoft.com/office/drawing/2014/main" val="823134086"/>
                    </a:ext>
                  </a:extLst>
                </a:gridCol>
              </a:tblGrid>
              <a:tr h="617359">
                <a:tc>
                  <a:txBody>
                    <a:bodyPr/>
                    <a:lstStyle/>
                    <a:p>
                      <a:pPr algn="ctr"/>
                      <a:r>
                        <a:rPr lang="en-US" dirty="0"/>
                        <a:t>Baladiyati</a:t>
                      </a:r>
                    </a:p>
                  </a:txBody>
                  <a:tcPr/>
                </a:tc>
                <a:tc>
                  <a:txBody>
                    <a:bodyPr/>
                    <a:lstStyle/>
                    <a:p>
                      <a:pPr algn="ctr"/>
                      <a:r>
                        <a:rPr lang="en-US" dirty="0"/>
                        <a:t>Decision</a:t>
                      </a:r>
                    </a:p>
                  </a:txBody>
                  <a:tcPr/>
                </a:tc>
                <a:extLst>
                  <a:ext uri="{0D108BD9-81ED-4DB2-BD59-A6C34878D82A}">
                    <a16:rowId xmlns:a16="http://schemas.microsoft.com/office/drawing/2014/main" val="3318427325"/>
                  </a:ext>
                </a:extLst>
              </a:tr>
              <a:tr h="6528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Dynamic filtering?</a:t>
                      </a:r>
                    </a:p>
                  </a:txBody>
                  <a:tcPr/>
                </a:tc>
                <a:tc>
                  <a:txBody>
                    <a:bodyPr/>
                    <a:lstStyle/>
                    <a:p>
                      <a:r>
                        <a:rPr lang="en-US" dirty="0"/>
                        <a:t>Yes</a:t>
                      </a:r>
                    </a:p>
                  </a:txBody>
                  <a:tcPr/>
                </a:tc>
                <a:extLst>
                  <a:ext uri="{0D108BD9-81ED-4DB2-BD59-A6C34878D82A}">
                    <a16:rowId xmlns:a16="http://schemas.microsoft.com/office/drawing/2014/main" val="1532286021"/>
                  </a:ext>
                </a:extLst>
              </a:tr>
              <a:tr h="617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Specific? </a:t>
                      </a:r>
                    </a:p>
                  </a:txBody>
                  <a:tcPr/>
                </a:tc>
                <a:tc>
                  <a:txBody>
                    <a:bodyPr/>
                    <a:lstStyle/>
                    <a:p>
                      <a:r>
                        <a:rPr lang="en-US" dirty="0"/>
                        <a:t>Yes</a:t>
                      </a:r>
                    </a:p>
                  </a:txBody>
                  <a:tcPr/>
                </a:tc>
                <a:extLst>
                  <a:ext uri="{0D108BD9-81ED-4DB2-BD59-A6C34878D82A}">
                    <a16:rowId xmlns:a16="http://schemas.microsoft.com/office/drawing/2014/main" val="1026736810"/>
                  </a:ext>
                </a:extLst>
              </a:tr>
              <a:tr h="617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Easy to use? </a:t>
                      </a:r>
                    </a:p>
                  </a:txBody>
                  <a:tcPr/>
                </a:tc>
                <a:tc>
                  <a:txBody>
                    <a:bodyPr/>
                    <a:lstStyle/>
                    <a:p>
                      <a:r>
                        <a:rPr lang="en-US" dirty="0"/>
                        <a:t>Yes</a:t>
                      </a:r>
                    </a:p>
                  </a:txBody>
                  <a:tcPr/>
                </a:tc>
                <a:extLst>
                  <a:ext uri="{0D108BD9-81ED-4DB2-BD59-A6C34878D82A}">
                    <a16:rowId xmlns:a16="http://schemas.microsoft.com/office/drawing/2014/main" val="2284371327"/>
                  </a:ext>
                </a:extLst>
              </a:tr>
            </a:tbl>
          </a:graphicData>
        </a:graphic>
      </p:graphicFrame>
      <p:sp>
        <p:nvSpPr>
          <p:cNvPr id="4" name="Slide Number Placeholder 3">
            <a:extLst>
              <a:ext uri="{FF2B5EF4-FFF2-40B4-BE49-F238E27FC236}">
                <a16:creationId xmlns:a16="http://schemas.microsoft.com/office/drawing/2014/main" id="{1B5E3677-5FC4-4712-BA70-5DBE574539E2}"/>
              </a:ext>
            </a:extLst>
          </p:cNvPr>
          <p:cNvSpPr>
            <a:spLocks noGrp="1"/>
          </p:cNvSpPr>
          <p:nvPr>
            <p:ph type="sldNum" sz="quarter" idx="12"/>
          </p:nvPr>
        </p:nvSpPr>
        <p:spPr/>
        <p:txBody>
          <a:bodyPr/>
          <a:lstStyle/>
          <a:p>
            <a:fld id="{9EC71654-96A5-4280-94F3-931C61A9F92C}" type="slidenum">
              <a:rPr lang="en-US" smtClean="0"/>
              <a:pPr/>
              <a:t>7</a:t>
            </a:fld>
            <a:endParaRPr lang="en-US" dirty="0"/>
          </a:p>
        </p:txBody>
      </p:sp>
      <p:sp>
        <p:nvSpPr>
          <p:cNvPr id="11" name="Oval 10">
            <a:extLst>
              <a:ext uri="{FF2B5EF4-FFF2-40B4-BE49-F238E27FC236}">
                <a16:creationId xmlns:a16="http://schemas.microsoft.com/office/drawing/2014/main" id="{89D239FD-C3CB-EDB0-6643-0F079200BB54}"/>
              </a:ext>
            </a:extLst>
          </p:cNvPr>
          <p:cNvSpPr/>
          <p:nvPr/>
        </p:nvSpPr>
        <p:spPr>
          <a:xfrm>
            <a:off x="320997" y="6172200"/>
            <a:ext cx="1225415" cy="594594"/>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7" name="Picture Placeholder 16">
            <a:extLst>
              <a:ext uri="{FF2B5EF4-FFF2-40B4-BE49-F238E27FC236}">
                <a16:creationId xmlns:a16="http://schemas.microsoft.com/office/drawing/2014/main" id="{093B32B2-B006-BED9-21AA-7B853EE7651F}"/>
              </a:ext>
            </a:extLst>
          </p:cNvPr>
          <p:cNvPicPr>
            <a:picLocks noGrp="1" noChangeAspect="1"/>
          </p:cNvPicPr>
          <p:nvPr>
            <p:ph type="pic" sz="quarter" idx="13"/>
          </p:nvPr>
        </p:nvPicPr>
        <p:blipFill>
          <a:blip r:embed="rId5"/>
          <a:srcRect l="23751" r="23751"/>
          <a:stretch>
            <a:fillRect/>
          </a:stretch>
        </p:blipFill>
        <p:spPr>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0" name="Picture Placeholder 29">
            <a:extLst>
              <a:ext uri="{FF2B5EF4-FFF2-40B4-BE49-F238E27FC236}">
                <a16:creationId xmlns:a16="http://schemas.microsoft.com/office/drawing/2014/main" id="{C1D9D34F-2691-4763-6A8E-FF8C6CB45B8C}"/>
              </a:ext>
            </a:extLst>
          </p:cNvPr>
          <p:cNvPicPr>
            <a:picLocks noGrp="1" noChangeAspect="1"/>
          </p:cNvPicPr>
          <p:nvPr>
            <p:ph type="pic" sz="quarter" idx="17"/>
          </p:nvPr>
        </p:nvPicPr>
        <p:blipFill>
          <a:blip r:embed="rId6"/>
          <a:srcRect t="1271" b="1271"/>
          <a:stretch>
            <a:fillRect/>
          </a:stretch>
        </p:blipFill>
        <p:spPr>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602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3C2D9-0850-4620-BE32-11F44A927662}"/>
              </a:ext>
            </a:extLst>
          </p:cNvPr>
          <p:cNvSpPr>
            <a:spLocks noGrp="1"/>
          </p:cNvSpPr>
          <p:nvPr>
            <p:ph type="title"/>
          </p:nvPr>
        </p:nvSpPr>
        <p:spPr/>
        <p:txBody>
          <a:bodyPr/>
          <a:lstStyle/>
          <a:p>
            <a:r>
              <a:rPr lang="en-US" sz="4000" b="1" dirty="0">
                <a:effectLst>
                  <a:outerShdw blurRad="38100" dist="38100" dir="2700000" algn="tl">
                    <a:srgbClr val="000000">
                      <a:alpha val="43137"/>
                    </a:srgbClr>
                  </a:outerShdw>
                </a:effectLst>
                <a:ea typeface="Calibri" panose="020F0502020204030204" pitchFamily="34" charset="0"/>
              </a:rPr>
              <a:t>Human-centered design methodology</a:t>
            </a:r>
            <a:endParaRPr lang="en-US" sz="6000" dirty="0">
              <a:effectLst>
                <a:outerShdw blurRad="38100" dist="38100" dir="2700000" algn="tl">
                  <a:srgbClr val="000000">
                    <a:alpha val="43137"/>
                  </a:srgbClr>
                </a:outerShdw>
              </a:effectLst>
            </a:endParaRPr>
          </a:p>
        </p:txBody>
      </p:sp>
      <p:sp>
        <p:nvSpPr>
          <p:cNvPr id="5" name="Content Placeholder 4">
            <a:extLst>
              <a:ext uri="{FF2B5EF4-FFF2-40B4-BE49-F238E27FC236}">
                <a16:creationId xmlns:a16="http://schemas.microsoft.com/office/drawing/2014/main" id="{93A6F33C-3AFE-474E-AC15-C00F368C3C6A}"/>
              </a:ext>
            </a:extLst>
          </p:cNvPr>
          <p:cNvSpPr>
            <a:spLocks noGrp="1"/>
          </p:cNvSpPr>
          <p:nvPr>
            <p:ph idx="15"/>
          </p:nvPr>
        </p:nvSpPr>
        <p:spPr/>
        <p:txBody>
          <a:bodyPr/>
          <a:lstStyle/>
          <a:p>
            <a:r>
              <a:rPr lang="en-US" sz="1800" b="1" dirty="0">
                <a:solidFill>
                  <a:schemeClr val="accent3"/>
                </a:solidFill>
                <a:effectLst/>
                <a:latin typeface="Arial" panose="020B0604020202020204" pitchFamily="34" charset="0"/>
                <a:ea typeface="Calibri" panose="020F0502020204030204" pitchFamily="34" charset="0"/>
              </a:rPr>
              <a:t>Inspiration phase</a:t>
            </a:r>
            <a:endParaRPr lang="en-US" dirty="0">
              <a:solidFill>
                <a:schemeClr val="accent3"/>
              </a:solidFill>
            </a:endParaRPr>
          </a:p>
        </p:txBody>
      </p:sp>
      <p:sp>
        <p:nvSpPr>
          <p:cNvPr id="3" name="Content Placeholder 2">
            <a:extLst>
              <a:ext uri="{FF2B5EF4-FFF2-40B4-BE49-F238E27FC236}">
                <a16:creationId xmlns:a16="http://schemas.microsoft.com/office/drawing/2014/main" id="{65015163-D5FD-4849-978B-77883FAF7928}"/>
              </a:ext>
            </a:extLst>
          </p:cNvPr>
          <p:cNvSpPr>
            <a:spLocks noGrp="1"/>
          </p:cNvSpPr>
          <p:nvPr>
            <p:ph idx="1"/>
          </p:nvPr>
        </p:nvSpPr>
        <p:spPr/>
        <p:txBody>
          <a:bodyPr/>
          <a:lstStyle/>
          <a:p>
            <a:pPr algn="l"/>
            <a:r>
              <a:rPr lang="en-US" sz="1800" dirty="0">
                <a:effectLst/>
                <a:latin typeface="Arial" panose="020B0604020202020204" pitchFamily="34" charset="0"/>
                <a:ea typeface="Calibri" panose="020F0502020204030204" pitchFamily="34" charset="0"/>
              </a:rPr>
              <a:t>Many interviews were done online and in real life among the municipality’s employees and citizens. With total of 18 interview with citizens, 2 of them are with special needs. 9 interviews with the municipality’s employees.</a:t>
            </a:r>
          </a:p>
          <a:p>
            <a:pPr algn="l"/>
            <a:endParaRPr lang="en-US" sz="1600" dirty="0"/>
          </a:p>
        </p:txBody>
      </p:sp>
      <p:sp>
        <p:nvSpPr>
          <p:cNvPr id="8" name="Content Placeholder 7">
            <a:extLst>
              <a:ext uri="{FF2B5EF4-FFF2-40B4-BE49-F238E27FC236}">
                <a16:creationId xmlns:a16="http://schemas.microsoft.com/office/drawing/2014/main" id="{C8438480-8B6F-44E5-A602-6240C1B85FB3}"/>
              </a:ext>
            </a:extLst>
          </p:cNvPr>
          <p:cNvSpPr>
            <a:spLocks noGrp="1"/>
          </p:cNvSpPr>
          <p:nvPr>
            <p:ph idx="19"/>
          </p:nvPr>
        </p:nvSpPr>
        <p:spPr/>
        <p:txBody>
          <a:bodyPr/>
          <a:lstStyle/>
          <a:p>
            <a:pPr marL="0" marR="0" algn="just">
              <a:lnSpc>
                <a:spcPct val="100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We noticed the gap of communication between the municipality and citizens due to the stress on employees that caused by ununiformed manual filtering complaints and the large number of them they get daily. </a:t>
            </a:r>
          </a:p>
          <a:p>
            <a:pPr marL="0" marR="0" algn="just">
              <a:lnSpc>
                <a:spcPct val="100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Furthermore, several citizens stated that they do not want to waste their time doing paperwork for some transactions when they could be doing it online. </a:t>
            </a:r>
          </a:p>
        </p:txBody>
      </p:sp>
      <p:sp>
        <p:nvSpPr>
          <p:cNvPr id="9" name="Content Placeholder 8">
            <a:extLst>
              <a:ext uri="{FF2B5EF4-FFF2-40B4-BE49-F238E27FC236}">
                <a16:creationId xmlns:a16="http://schemas.microsoft.com/office/drawing/2014/main" id="{A1EE8A19-6968-4C81-B180-20FEF61ADEE1}"/>
              </a:ext>
            </a:extLst>
          </p:cNvPr>
          <p:cNvSpPr>
            <a:spLocks noGrp="1"/>
          </p:cNvSpPr>
          <p:nvPr>
            <p:ph idx="20"/>
          </p:nvPr>
        </p:nvSpPr>
        <p:spPr/>
        <p:txBody>
          <a:bodyPr/>
          <a:lstStyle/>
          <a:p>
            <a:r>
              <a:rPr lang="en-US" dirty="0"/>
              <a:t>What we have noticed? </a:t>
            </a:r>
          </a:p>
        </p:txBody>
      </p:sp>
      <p:sp>
        <p:nvSpPr>
          <p:cNvPr id="4" name="Slide Number Placeholder 3">
            <a:extLst>
              <a:ext uri="{FF2B5EF4-FFF2-40B4-BE49-F238E27FC236}">
                <a16:creationId xmlns:a16="http://schemas.microsoft.com/office/drawing/2014/main" id="{CA1C0347-C2C9-46A2-B7A6-9653B525F7DD}"/>
              </a:ext>
            </a:extLst>
          </p:cNvPr>
          <p:cNvSpPr>
            <a:spLocks noGrp="1"/>
          </p:cNvSpPr>
          <p:nvPr>
            <p:ph type="sldNum" sz="quarter" idx="12"/>
          </p:nvPr>
        </p:nvSpPr>
        <p:spPr/>
        <p:txBody>
          <a:bodyPr/>
          <a:lstStyle/>
          <a:p>
            <a:fld id="{9EC71654-96A5-4280-94F3-931C61A9F92C}" type="slidenum">
              <a:rPr lang="en-US" smtClean="0"/>
              <a:pPr/>
              <a:t>8</a:t>
            </a:fld>
            <a:endParaRPr lang="en-US" dirty="0"/>
          </a:p>
        </p:txBody>
      </p:sp>
      <p:sp>
        <p:nvSpPr>
          <p:cNvPr id="10" name="Oval 9">
            <a:extLst>
              <a:ext uri="{FF2B5EF4-FFF2-40B4-BE49-F238E27FC236}">
                <a16:creationId xmlns:a16="http://schemas.microsoft.com/office/drawing/2014/main" id="{6E48F258-F5EE-74EB-1319-DB3CE600B102}"/>
              </a:ext>
            </a:extLst>
          </p:cNvPr>
          <p:cNvSpPr/>
          <p:nvPr/>
        </p:nvSpPr>
        <p:spPr>
          <a:xfrm>
            <a:off x="373119" y="6173847"/>
            <a:ext cx="1253976" cy="651457"/>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 name="Picture Placeholder 11">
            <a:extLst>
              <a:ext uri="{FF2B5EF4-FFF2-40B4-BE49-F238E27FC236}">
                <a16:creationId xmlns:a16="http://schemas.microsoft.com/office/drawing/2014/main" id="{B629195F-8C14-31A2-19B2-934308EC8390}"/>
              </a:ext>
            </a:extLst>
          </p:cNvPr>
          <p:cNvPicPr>
            <a:picLocks noGrp="1" noChangeAspect="1"/>
          </p:cNvPicPr>
          <p:nvPr>
            <p:ph type="pic" sz="quarter" idx="21"/>
          </p:nvPr>
        </p:nvPicPr>
        <p:blipFill>
          <a:blip r:embed="rId3"/>
          <a:srcRect l="17150" r="17150"/>
          <a:stretch>
            <a:fillRect/>
          </a:stretch>
        </p:blipFill>
        <p:spPr>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aphicFrame>
        <p:nvGraphicFramePr>
          <p:cNvPr id="13" name="Table 13">
            <a:extLst>
              <a:ext uri="{FF2B5EF4-FFF2-40B4-BE49-F238E27FC236}">
                <a16:creationId xmlns:a16="http://schemas.microsoft.com/office/drawing/2014/main" id="{8B86A01C-1802-EBBB-F8AF-850B0AAD4C9C}"/>
              </a:ext>
            </a:extLst>
          </p:cNvPr>
          <p:cNvGraphicFramePr>
            <a:graphicFrameLocks noGrp="1"/>
          </p:cNvGraphicFramePr>
          <p:nvPr>
            <p:extLst>
              <p:ext uri="{D42A27DB-BD31-4B8C-83A1-F6EECF244321}">
                <p14:modId xmlns:p14="http://schemas.microsoft.com/office/powerpoint/2010/main" val="3039667564"/>
              </p:ext>
            </p:extLst>
          </p:nvPr>
        </p:nvGraphicFramePr>
        <p:xfrm>
          <a:off x="421584" y="4482694"/>
          <a:ext cx="4861386" cy="2021840"/>
        </p:xfrm>
        <a:graphic>
          <a:graphicData uri="http://schemas.openxmlformats.org/drawingml/2006/table">
            <a:tbl>
              <a:tblPr firstRow="1" bandRow="1">
                <a:tableStyleId>{5C22544A-7EE6-4342-B048-85BDC9FD1C3A}</a:tableStyleId>
              </a:tblPr>
              <a:tblGrid>
                <a:gridCol w="4311781">
                  <a:extLst>
                    <a:ext uri="{9D8B030D-6E8A-4147-A177-3AD203B41FA5}">
                      <a16:colId xmlns:a16="http://schemas.microsoft.com/office/drawing/2014/main" val="2365034212"/>
                    </a:ext>
                  </a:extLst>
                </a:gridCol>
                <a:gridCol w="549605">
                  <a:extLst>
                    <a:ext uri="{9D8B030D-6E8A-4147-A177-3AD203B41FA5}">
                      <a16:colId xmlns:a16="http://schemas.microsoft.com/office/drawing/2014/main" val="2139188736"/>
                    </a:ext>
                  </a:extLst>
                </a:gridCol>
              </a:tblGrid>
              <a:tr h="370840">
                <a:tc>
                  <a:txBody>
                    <a:bodyPr/>
                    <a:lstStyle/>
                    <a:p>
                      <a:pPr algn="ctr"/>
                      <a:r>
                        <a:rPr lang="en-US" sz="1800" b="1" kern="1200" dirty="0">
                          <a:solidFill>
                            <a:schemeClr val="lt1"/>
                          </a:solidFill>
                          <a:effectLst/>
                          <a:latin typeface="+mn-lt"/>
                          <a:ea typeface="+mn-ea"/>
                          <a:cs typeface="+mn-cs"/>
                        </a:rPr>
                        <a:t>Total number of interviews</a:t>
                      </a:r>
                      <a:endParaRPr lang="en-US" dirty="0"/>
                    </a:p>
                  </a:txBody>
                  <a:tcPr/>
                </a:tc>
                <a:tc>
                  <a:txBody>
                    <a:bodyPr/>
                    <a:lstStyle/>
                    <a:p>
                      <a:pPr algn="ctr"/>
                      <a:r>
                        <a:rPr lang="en-US" dirty="0"/>
                        <a:t>27</a:t>
                      </a:r>
                    </a:p>
                  </a:txBody>
                  <a:tcPr/>
                </a:tc>
                <a:extLst>
                  <a:ext uri="{0D108BD9-81ED-4DB2-BD59-A6C34878D82A}">
                    <a16:rowId xmlns:a16="http://schemas.microsoft.com/office/drawing/2014/main" val="3663038366"/>
                  </a:ext>
                </a:extLst>
              </a:tr>
              <a:tr h="370840">
                <a:tc>
                  <a:txBody>
                    <a:bodyPr/>
                    <a:lstStyle/>
                    <a:p>
                      <a:r>
                        <a:rPr lang="en-US" sz="1800" b="0" kern="1200" dirty="0">
                          <a:solidFill>
                            <a:schemeClr val="dk1"/>
                          </a:solidFill>
                          <a:effectLst/>
                          <a:latin typeface="+mn-lt"/>
                          <a:ea typeface="+mn-ea"/>
                          <a:cs typeface="+mn-cs"/>
                        </a:rPr>
                        <a:t>Number of interviews with municipality employees</a:t>
                      </a:r>
                      <a:endParaRPr lang="en-US" b="0" dirty="0"/>
                    </a:p>
                  </a:txBody>
                  <a:tcPr/>
                </a:tc>
                <a:tc>
                  <a:txBody>
                    <a:bodyPr/>
                    <a:lstStyle/>
                    <a:p>
                      <a:r>
                        <a:rPr lang="en-US" dirty="0"/>
                        <a:t>9</a:t>
                      </a:r>
                    </a:p>
                  </a:txBody>
                  <a:tcPr/>
                </a:tc>
                <a:extLst>
                  <a:ext uri="{0D108BD9-81ED-4DB2-BD59-A6C34878D82A}">
                    <a16:rowId xmlns:a16="http://schemas.microsoft.com/office/drawing/2014/main" val="2177372096"/>
                  </a:ext>
                </a:extLst>
              </a:tr>
              <a:tr h="370840">
                <a:tc>
                  <a:txBody>
                    <a:bodyPr/>
                    <a:lstStyle/>
                    <a:p>
                      <a:r>
                        <a:rPr lang="en-US" sz="1800" b="0" kern="1200" dirty="0">
                          <a:solidFill>
                            <a:schemeClr val="dk1"/>
                          </a:solidFill>
                          <a:effectLst/>
                          <a:latin typeface="+mn-lt"/>
                          <a:ea typeface="+mn-ea"/>
                          <a:cs typeface="+mn-cs"/>
                        </a:rPr>
                        <a:t>Number of interviews with citizens</a:t>
                      </a:r>
                      <a:endParaRPr lang="en-US" b="0" dirty="0"/>
                    </a:p>
                  </a:txBody>
                  <a:tcPr/>
                </a:tc>
                <a:tc>
                  <a:txBody>
                    <a:bodyPr/>
                    <a:lstStyle/>
                    <a:p>
                      <a:r>
                        <a:rPr lang="en-US" dirty="0"/>
                        <a:t>16</a:t>
                      </a:r>
                    </a:p>
                  </a:txBody>
                  <a:tcPr/>
                </a:tc>
                <a:extLst>
                  <a:ext uri="{0D108BD9-81ED-4DB2-BD59-A6C34878D82A}">
                    <a16:rowId xmlns:a16="http://schemas.microsoft.com/office/drawing/2014/main" val="3533306667"/>
                  </a:ext>
                </a:extLst>
              </a:tr>
              <a:tr h="370840">
                <a:tc>
                  <a:txBody>
                    <a:bodyPr/>
                    <a:lstStyle/>
                    <a:p>
                      <a:r>
                        <a:rPr lang="en-US" sz="1800" b="0" kern="1200" dirty="0">
                          <a:solidFill>
                            <a:schemeClr val="dk1"/>
                          </a:solidFill>
                          <a:effectLst/>
                          <a:latin typeface="+mn-lt"/>
                          <a:ea typeface="+mn-ea"/>
                          <a:cs typeface="+mn-cs"/>
                        </a:rPr>
                        <a:t>Number of interviews with citizens with special needs</a:t>
                      </a:r>
                      <a:endParaRPr lang="en-US" b="0" dirty="0"/>
                    </a:p>
                  </a:txBody>
                  <a:tcPr/>
                </a:tc>
                <a:tc>
                  <a:txBody>
                    <a:bodyPr/>
                    <a:lstStyle/>
                    <a:p>
                      <a:r>
                        <a:rPr lang="en-US" dirty="0"/>
                        <a:t>2</a:t>
                      </a:r>
                    </a:p>
                  </a:txBody>
                  <a:tcPr/>
                </a:tc>
                <a:extLst>
                  <a:ext uri="{0D108BD9-81ED-4DB2-BD59-A6C34878D82A}">
                    <a16:rowId xmlns:a16="http://schemas.microsoft.com/office/drawing/2014/main" val="4162133538"/>
                  </a:ext>
                </a:extLst>
              </a:tr>
            </a:tbl>
          </a:graphicData>
        </a:graphic>
      </p:graphicFrame>
      <p:pic>
        <p:nvPicPr>
          <p:cNvPr id="17" name="Picture Placeholder 16">
            <a:extLst>
              <a:ext uri="{FF2B5EF4-FFF2-40B4-BE49-F238E27FC236}">
                <a16:creationId xmlns:a16="http://schemas.microsoft.com/office/drawing/2014/main" id="{4C3A42F6-301C-5BB5-E712-6969B80D1E6A}"/>
              </a:ext>
            </a:extLst>
          </p:cNvPr>
          <p:cNvPicPr>
            <a:picLocks noGrp="1" noChangeAspect="1"/>
          </p:cNvPicPr>
          <p:nvPr>
            <p:ph type="pic" sz="quarter" idx="22"/>
          </p:nvPr>
        </p:nvPicPr>
        <p:blipFill>
          <a:blip r:embed="rId4"/>
          <a:srcRect l="15150" r="15150"/>
          <a:stretch>
            <a:fillRect/>
          </a:stretch>
        </p:blipFill>
        <p:spPr>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9403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B532-EB3E-428B-9224-EFA237D16A73}"/>
              </a:ext>
            </a:extLst>
          </p:cNvPr>
          <p:cNvSpPr>
            <a:spLocks noGrp="1"/>
          </p:cNvSpPr>
          <p:nvPr>
            <p:ph type="title"/>
          </p:nvPr>
        </p:nvSpPr>
        <p:spPr/>
        <p:txBody>
          <a:bodyPr/>
          <a:lstStyle/>
          <a:p>
            <a:r>
              <a:rPr lang="en-US" sz="4000" dirty="0"/>
              <a:t>inspiration Phase Questionnaire</a:t>
            </a:r>
            <a:endParaRPr lang="en-US" dirty="0"/>
          </a:p>
        </p:txBody>
      </p:sp>
      <p:graphicFrame>
        <p:nvGraphicFramePr>
          <p:cNvPr id="9" name="Chart 8" descr="pie chart">
            <a:extLst>
              <a:ext uri="{FF2B5EF4-FFF2-40B4-BE49-F238E27FC236}">
                <a16:creationId xmlns:a16="http://schemas.microsoft.com/office/drawing/2014/main" id="{DCCB6637-D8E6-4BF1-9EF6-E5654DE57B60}"/>
              </a:ext>
            </a:extLst>
          </p:cNvPr>
          <p:cNvGraphicFramePr/>
          <p:nvPr>
            <p:extLst>
              <p:ext uri="{D42A27DB-BD31-4B8C-83A1-F6EECF244321}">
                <p14:modId xmlns:p14="http://schemas.microsoft.com/office/powerpoint/2010/main" val="1134783571"/>
              </p:ext>
            </p:extLst>
          </p:nvPr>
        </p:nvGraphicFramePr>
        <p:xfrm>
          <a:off x="8229600" y="1692490"/>
          <a:ext cx="3962400" cy="4237716"/>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B5F9B50-CED9-4961-91E8-058BE256771F}"/>
              </a:ext>
            </a:extLst>
          </p:cNvPr>
          <p:cNvSpPr>
            <a:spLocks noGrp="1"/>
          </p:cNvSpPr>
          <p:nvPr>
            <p:ph type="sldNum" sz="quarter" idx="12"/>
          </p:nvPr>
        </p:nvSpPr>
        <p:spPr/>
        <p:txBody>
          <a:bodyPr/>
          <a:lstStyle/>
          <a:p>
            <a:fld id="{9EC71654-96A5-4280-94F3-931C61A9F92C}" type="slidenum">
              <a:rPr lang="en-US" smtClean="0"/>
              <a:pPr/>
              <a:t>9</a:t>
            </a:fld>
            <a:endParaRPr lang="en-US" dirty="0"/>
          </a:p>
        </p:txBody>
      </p:sp>
      <p:sp>
        <p:nvSpPr>
          <p:cNvPr id="7" name="Oval 6">
            <a:extLst>
              <a:ext uri="{FF2B5EF4-FFF2-40B4-BE49-F238E27FC236}">
                <a16:creationId xmlns:a16="http://schemas.microsoft.com/office/drawing/2014/main" id="{664D4249-2936-2A36-E784-F3131FFC0A79}"/>
              </a:ext>
            </a:extLst>
          </p:cNvPr>
          <p:cNvSpPr/>
          <p:nvPr/>
        </p:nvSpPr>
        <p:spPr>
          <a:xfrm>
            <a:off x="171451" y="6137880"/>
            <a:ext cx="1428750" cy="580274"/>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8" name="Chart 7" descr="pie chart">
            <a:extLst>
              <a:ext uri="{FF2B5EF4-FFF2-40B4-BE49-F238E27FC236}">
                <a16:creationId xmlns:a16="http://schemas.microsoft.com/office/drawing/2014/main" id="{3340EC10-79A3-A0AA-8A85-8F5CD86713B4}"/>
              </a:ext>
            </a:extLst>
          </p:cNvPr>
          <p:cNvGraphicFramePr/>
          <p:nvPr>
            <p:extLst>
              <p:ext uri="{D42A27DB-BD31-4B8C-83A1-F6EECF244321}">
                <p14:modId xmlns:p14="http://schemas.microsoft.com/office/powerpoint/2010/main" val="2220163670"/>
              </p:ext>
            </p:extLst>
          </p:nvPr>
        </p:nvGraphicFramePr>
        <p:xfrm>
          <a:off x="4429102" y="1699057"/>
          <a:ext cx="3623481" cy="42377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descr="pie chart">
            <a:extLst>
              <a:ext uri="{FF2B5EF4-FFF2-40B4-BE49-F238E27FC236}">
                <a16:creationId xmlns:a16="http://schemas.microsoft.com/office/drawing/2014/main" id="{4F7D8D55-FFB4-B2C1-CB5F-BFA2B0387E85}"/>
              </a:ext>
            </a:extLst>
          </p:cNvPr>
          <p:cNvGraphicFramePr/>
          <p:nvPr>
            <p:extLst>
              <p:ext uri="{D42A27DB-BD31-4B8C-83A1-F6EECF244321}">
                <p14:modId xmlns:p14="http://schemas.microsoft.com/office/powerpoint/2010/main" val="2527786938"/>
              </p:ext>
            </p:extLst>
          </p:nvPr>
        </p:nvGraphicFramePr>
        <p:xfrm>
          <a:off x="515938" y="1699058"/>
          <a:ext cx="3623481" cy="423771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60350422"/>
      </p:ext>
    </p:extLst>
  </p:cSld>
  <p:clrMapOvr>
    <a:masterClrMapping/>
  </p:clrMapOvr>
</p:sld>
</file>

<file path=ppt/theme/theme1.xml><?xml version="1.0" encoding="utf-8"?>
<a:theme xmlns:a="http://schemas.openxmlformats.org/drawingml/2006/main" name="Office Theme">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4076243_Blue spheres presentation_RVA_v5" id="{E4C0B511-76E7-4C07-AFEA-8FEA0A5A8C84}" vid="{3A463146-28EF-4F73-B63C-03710F66E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C07E3D-60A7-4F4E-8208-D9CCD01982CB}">
  <ds:schemaRefs>
    <ds:schemaRef ds:uri="http://schemas.microsoft.com/sharepoint/v3/contenttype/forms"/>
  </ds:schemaRefs>
</ds:datastoreItem>
</file>

<file path=customXml/itemProps2.xml><?xml version="1.0" encoding="utf-8"?>
<ds:datastoreItem xmlns:ds="http://schemas.openxmlformats.org/officeDocument/2006/customXml" ds:itemID="{CEA9B47F-3DD8-4645-81DC-B88780643C07}">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31071E6-22AE-499A-B09C-BF21CF5F74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Graduation_Project SW</Template>
  <TotalTime>857</TotalTime>
  <Words>771</Words>
  <Application>Microsoft Office PowerPoint</Application>
  <PresentationFormat>Widescreen</PresentationFormat>
  <Paragraphs>150</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-apple-system</vt:lpstr>
      <vt:lpstr>Arial</vt:lpstr>
      <vt:lpstr>Calibri</vt:lpstr>
      <vt:lpstr>Corbel</vt:lpstr>
      <vt:lpstr>Wingdings</vt:lpstr>
      <vt:lpstr>Office Theme</vt:lpstr>
      <vt:lpstr>Baladiyati</vt:lpstr>
      <vt:lpstr>PowerPoint Presentation</vt:lpstr>
      <vt:lpstr>Introduction</vt:lpstr>
      <vt:lpstr>Objectives </vt:lpstr>
      <vt:lpstr>Constraints and Limitations </vt:lpstr>
      <vt:lpstr>Constraints and Limitations </vt:lpstr>
      <vt:lpstr>Literature Review </vt:lpstr>
      <vt:lpstr>Human-centered design methodology</vt:lpstr>
      <vt:lpstr>inspiration Phase Questionnaire</vt:lpstr>
      <vt:lpstr>inspiration Phase Questionnaire</vt:lpstr>
      <vt:lpstr>inspiration Phase Questionnaire</vt:lpstr>
      <vt:lpstr>Human-centered design methodology</vt:lpstr>
      <vt:lpstr>Tools, Methods and Programming Languages</vt:lpstr>
      <vt:lpstr>Features and Design</vt:lpstr>
      <vt:lpstr>Features and Design</vt:lpstr>
      <vt:lpstr>Features and Design</vt:lpstr>
      <vt:lpstr>Features and Design</vt:lpstr>
      <vt:lpstr>Features and Design</vt:lpstr>
      <vt:lpstr>Features and Design-future vision</vt:lpstr>
      <vt:lpstr>Features and Design-future vision</vt:lpstr>
      <vt:lpstr>Future work</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Baladiyati</dc:title>
  <dc:creator>Marah An-najjar</dc:creator>
  <cp:lastModifiedBy>Marah An-najjar</cp:lastModifiedBy>
  <cp:revision>137</cp:revision>
  <dcterms:created xsi:type="dcterms:W3CDTF">2022-05-23T08:22:06Z</dcterms:created>
  <dcterms:modified xsi:type="dcterms:W3CDTF">2022-05-24T19:05:04Z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