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media/image18.jpg" ContentType="image/jpg"/>
  <Override PartName="/ppt/media/image19.jpg" ContentType="image/jp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4097" r:id="rId1"/>
    <p:sldMasterId id="2147484114" r:id="rId2"/>
    <p:sldMasterId id="2147484161" r:id="rId3"/>
  </p:sldMasterIdLst>
  <p:notesMasterIdLst>
    <p:notesMasterId r:id="rId132"/>
  </p:notesMasterIdLst>
  <p:sldIdLst>
    <p:sldId id="337" r:id="rId4"/>
    <p:sldId id="338" r:id="rId5"/>
    <p:sldId id="339" r:id="rId6"/>
    <p:sldId id="340" r:id="rId7"/>
    <p:sldId id="341" r:id="rId8"/>
    <p:sldId id="342" r:id="rId9"/>
    <p:sldId id="343" r:id="rId10"/>
    <p:sldId id="344" r:id="rId11"/>
    <p:sldId id="345" r:id="rId12"/>
    <p:sldId id="346" r:id="rId13"/>
    <p:sldId id="347" r:id="rId14"/>
    <p:sldId id="348" r:id="rId15"/>
    <p:sldId id="349" r:id="rId16"/>
    <p:sldId id="350" r:id="rId17"/>
    <p:sldId id="351" r:id="rId18"/>
    <p:sldId id="352" r:id="rId19"/>
    <p:sldId id="353" r:id="rId20"/>
    <p:sldId id="354" r:id="rId21"/>
    <p:sldId id="355" r:id="rId22"/>
    <p:sldId id="356" r:id="rId23"/>
    <p:sldId id="357" r:id="rId24"/>
    <p:sldId id="358" r:id="rId25"/>
    <p:sldId id="359" r:id="rId26"/>
    <p:sldId id="360" r:id="rId27"/>
    <p:sldId id="451" r:id="rId28"/>
    <p:sldId id="452" r:id="rId29"/>
    <p:sldId id="453" r:id="rId30"/>
    <p:sldId id="454" r:id="rId31"/>
    <p:sldId id="361" r:id="rId32"/>
    <p:sldId id="287" r:id="rId33"/>
    <p:sldId id="398" r:id="rId34"/>
    <p:sldId id="400" r:id="rId35"/>
    <p:sldId id="401" r:id="rId36"/>
    <p:sldId id="402" r:id="rId37"/>
    <p:sldId id="403" r:id="rId38"/>
    <p:sldId id="404" r:id="rId39"/>
    <p:sldId id="436" r:id="rId40"/>
    <p:sldId id="405" r:id="rId41"/>
    <p:sldId id="406" r:id="rId42"/>
    <p:sldId id="407" r:id="rId43"/>
    <p:sldId id="408" r:id="rId44"/>
    <p:sldId id="410" r:id="rId45"/>
    <p:sldId id="312" r:id="rId46"/>
    <p:sldId id="411" r:id="rId47"/>
    <p:sldId id="394" r:id="rId48"/>
    <p:sldId id="412" r:id="rId49"/>
    <p:sldId id="316" r:id="rId50"/>
    <p:sldId id="413" r:id="rId51"/>
    <p:sldId id="317" r:id="rId52"/>
    <p:sldId id="414" r:id="rId53"/>
    <p:sldId id="303" r:id="rId54"/>
    <p:sldId id="308" r:id="rId55"/>
    <p:sldId id="309" r:id="rId56"/>
    <p:sldId id="310" r:id="rId57"/>
    <p:sldId id="311" r:id="rId58"/>
    <p:sldId id="318" r:id="rId59"/>
    <p:sldId id="319" r:id="rId60"/>
    <p:sldId id="320" r:id="rId61"/>
    <p:sldId id="335" r:id="rId62"/>
    <p:sldId id="333" r:id="rId63"/>
    <p:sldId id="430" r:id="rId64"/>
    <p:sldId id="322" r:id="rId65"/>
    <p:sldId id="329" r:id="rId66"/>
    <p:sldId id="328" r:id="rId67"/>
    <p:sldId id="332" r:id="rId68"/>
    <p:sldId id="440" r:id="rId69"/>
    <p:sldId id="331" r:id="rId70"/>
    <p:sldId id="437" r:id="rId71"/>
    <p:sldId id="438" r:id="rId72"/>
    <p:sldId id="432" r:id="rId73"/>
    <p:sldId id="433" r:id="rId74"/>
    <p:sldId id="419" r:id="rId75"/>
    <p:sldId id="434" r:id="rId76"/>
    <p:sldId id="441" r:id="rId77"/>
    <p:sldId id="442" r:id="rId78"/>
    <p:sldId id="443" r:id="rId79"/>
    <p:sldId id="450" r:id="rId80"/>
    <p:sldId id="444" r:id="rId81"/>
    <p:sldId id="445" r:id="rId82"/>
    <p:sldId id="446" r:id="rId83"/>
    <p:sldId id="447" r:id="rId84"/>
    <p:sldId id="448" r:id="rId85"/>
    <p:sldId id="449" r:id="rId86"/>
    <p:sldId id="362" r:id="rId87"/>
    <p:sldId id="363" r:id="rId88"/>
    <p:sldId id="455" r:id="rId89"/>
    <p:sldId id="364" r:id="rId90"/>
    <p:sldId id="365" r:id="rId91"/>
    <p:sldId id="366" r:id="rId92"/>
    <p:sldId id="367" r:id="rId93"/>
    <p:sldId id="368" r:id="rId94"/>
    <p:sldId id="369" r:id="rId95"/>
    <p:sldId id="370" r:id="rId96"/>
    <p:sldId id="371" r:id="rId97"/>
    <p:sldId id="372" r:id="rId98"/>
    <p:sldId id="373" r:id="rId99"/>
    <p:sldId id="374" r:id="rId100"/>
    <p:sldId id="375" r:id="rId101"/>
    <p:sldId id="376" r:id="rId102"/>
    <p:sldId id="377" r:id="rId103"/>
    <p:sldId id="379" r:id="rId104"/>
    <p:sldId id="382" r:id="rId105"/>
    <p:sldId id="383" r:id="rId106"/>
    <p:sldId id="384" r:id="rId107"/>
    <p:sldId id="385" r:id="rId108"/>
    <p:sldId id="386" r:id="rId109"/>
    <p:sldId id="387" r:id="rId110"/>
    <p:sldId id="388" r:id="rId111"/>
    <p:sldId id="389" r:id="rId112"/>
    <p:sldId id="391" r:id="rId113"/>
    <p:sldId id="392" r:id="rId114"/>
    <p:sldId id="456" r:id="rId115"/>
    <p:sldId id="457" r:id="rId116"/>
    <p:sldId id="458" r:id="rId117"/>
    <p:sldId id="459" r:id="rId118"/>
    <p:sldId id="460" r:id="rId119"/>
    <p:sldId id="461" r:id="rId120"/>
    <p:sldId id="462" r:id="rId121"/>
    <p:sldId id="471" r:id="rId122"/>
    <p:sldId id="463" r:id="rId123"/>
    <p:sldId id="464" r:id="rId124"/>
    <p:sldId id="465" r:id="rId125"/>
    <p:sldId id="466" r:id="rId126"/>
    <p:sldId id="467" r:id="rId127"/>
    <p:sldId id="468" r:id="rId128"/>
    <p:sldId id="469" r:id="rId129"/>
    <p:sldId id="470" r:id="rId130"/>
    <p:sldId id="424" r:id="rId131"/>
  </p:sldIdLst>
  <p:sldSz cx="10693400" cy="7562850"/>
  <p:notesSz cx="10693400" cy="756285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06" autoAdjust="0"/>
    <p:restoredTop sz="95332" autoAdjust="0"/>
  </p:normalViewPr>
  <p:slideViewPr>
    <p:cSldViewPr>
      <p:cViewPr>
        <p:scale>
          <a:sx n="75" d="100"/>
          <a:sy n="75" d="100"/>
        </p:scale>
        <p:origin x="1454" y="16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 /><Relationship Id="rId117" Type="http://schemas.openxmlformats.org/officeDocument/2006/relationships/slide" Target="slides/slide114.xml" /><Relationship Id="rId21" Type="http://schemas.openxmlformats.org/officeDocument/2006/relationships/slide" Target="slides/slide18.xml" /><Relationship Id="rId42" Type="http://schemas.openxmlformats.org/officeDocument/2006/relationships/slide" Target="slides/slide39.xml" /><Relationship Id="rId47" Type="http://schemas.openxmlformats.org/officeDocument/2006/relationships/slide" Target="slides/slide44.xml" /><Relationship Id="rId63" Type="http://schemas.openxmlformats.org/officeDocument/2006/relationships/slide" Target="slides/slide60.xml" /><Relationship Id="rId68" Type="http://schemas.openxmlformats.org/officeDocument/2006/relationships/slide" Target="slides/slide65.xml" /><Relationship Id="rId84" Type="http://schemas.openxmlformats.org/officeDocument/2006/relationships/slide" Target="slides/slide81.xml" /><Relationship Id="rId89" Type="http://schemas.openxmlformats.org/officeDocument/2006/relationships/slide" Target="slides/slide86.xml" /><Relationship Id="rId112" Type="http://schemas.openxmlformats.org/officeDocument/2006/relationships/slide" Target="slides/slide109.xml" /><Relationship Id="rId133" Type="http://schemas.openxmlformats.org/officeDocument/2006/relationships/presProps" Target="presProps.xml" /><Relationship Id="rId16" Type="http://schemas.openxmlformats.org/officeDocument/2006/relationships/slide" Target="slides/slide13.xml" /><Relationship Id="rId107" Type="http://schemas.openxmlformats.org/officeDocument/2006/relationships/slide" Target="slides/slide104.xml" /><Relationship Id="rId11" Type="http://schemas.openxmlformats.org/officeDocument/2006/relationships/slide" Target="slides/slide8.xml" /><Relationship Id="rId32" Type="http://schemas.openxmlformats.org/officeDocument/2006/relationships/slide" Target="slides/slide29.xml" /><Relationship Id="rId37" Type="http://schemas.openxmlformats.org/officeDocument/2006/relationships/slide" Target="slides/slide34.xml" /><Relationship Id="rId53" Type="http://schemas.openxmlformats.org/officeDocument/2006/relationships/slide" Target="slides/slide50.xml" /><Relationship Id="rId58" Type="http://schemas.openxmlformats.org/officeDocument/2006/relationships/slide" Target="slides/slide55.xml" /><Relationship Id="rId74" Type="http://schemas.openxmlformats.org/officeDocument/2006/relationships/slide" Target="slides/slide71.xml" /><Relationship Id="rId79" Type="http://schemas.openxmlformats.org/officeDocument/2006/relationships/slide" Target="slides/slide76.xml" /><Relationship Id="rId102" Type="http://schemas.openxmlformats.org/officeDocument/2006/relationships/slide" Target="slides/slide99.xml" /><Relationship Id="rId123" Type="http://schemas.openxmlformats.org/officeDocument/2006/relationships/slide" Target="slides/slide120.xml" /><Relationship Id="rId128" Type="http://schemas.openxmlformats.org/officeDocument/2006/relationships/slide" Target="slides/slide125.xml" /><Relationship Id="rId5" Type="http://schemas.openxmlformats.org/officeDocument/2006/relationships/slide" Target="slides/slide2.xml" /><Relationship Id="rId90" Type="http://schemas.openxmlformats.org/officeDocument/2006/relationships/slide" Target="slides/slide87.xml" /><Relationship Id="rId95" Type="http://schemas.openxmlformats.org/officeDocument/2006/relationships/slide" Target="slides/slide92.xml" /><Relationship Id="rId14" Type="http://schemas.openxmlformats.org/officeDocument/2006/relationships/slide" Target="slides/slide11.xml" /><Relationship Id="rId22" Type="http://schemas.openxmlformats.org/officeDocument/2006/relationships/slide" Target="slides/slide19.xml" /><Relationship Id="rId27" Type="http://schemas.openxmlformats.org/officeDocument/2006/relationships/slide" Target="slides/slide24.xml" /><Relationship Id="rId30" Type="http://schemas.openxmlformats.org/officeDocument/2006/relationships/slide" Target="slides/slide27.xml" /><Relationship Id="rId35" Type="http://schemas.openxmlformats.org/officeDocument/2006/relationships/slide" Target="slides/slide32.xml" /><Relationship Id="rId43" Type="http://schemas.openxmlformats.org/officeDocument/2006/relationships/slide" Target="slides/slide40.xml" /><Relationship Id="rId48" Type="http://schemas.openxmlformats.org/officeDocument/2006/relationships/slide" Target="slides/slide45.xml" /><Relationship Id="rId56" Type="http://schemas.openxmlformats.org/officeDocument/2006/relationships/slide" Target="slides/slide53.xml" /><Relationship Id="rId64" Type="http://schemas.openxmlformats.org/officeDocument/2006/relationships/slide" Target="slides/slide61.xml" /><Relationship Id="rId69" Type="http://schemas.openxmlformats.org/officeDocument/2006/relationships/slide" Target="slides/slide66.xml" /><Relationship Id="rId77" Type="http://schemas.openxmlformats.org/officeDocument/2006/relationships/slide" Target="slides/slide74.xml" /><Relationship Id="rId100" Type="http://schemas.openxmlformats.org/officeDocument/2006/relationships/slide" Target="slides/slide97.xml" /><Relationship Id="rId105" Type="http://schemas.openxmlformats.org/officeDocument/2006/relationships/slide" Target="slides/slide102.xml" /><Relationship Id="rId113" Type="http://schemas.openxmlformats.org/officeDocument/2006/relationships/slide" Target="slides/slide110.xml" /><Relationship Id="rId118" Type="http://schemas.openxmlformats.org/officeDocument/2006/relationships/slide" Target="slides/slide115.xml" /><Relationship Id="rId126" Type="http://schemas.openxmlformats.org/officeDocument/2006/relationships/slide" Target="slides/slide123.xml" /><Relationship Id="rId134" Type="http://schemas.openxmlformats.org/officeDocument/2006/relationships/viewProps" Target="viewProps.xml" /><Relationship Id="rId8" Type="http://schemas.openxmlformats.org/officeDocument/2006/relationships/slide" Target="slides/slide5.xml" /><Relationship Id="rId51" Type="http://schemas.openxmlformats.org/officeDocument/2006/relationships/slide" Target="slides/slide48.xml" /><Relationship Id="rId72" Type="http://schemas.openxmlformats.org/officeDocument/2006/relationships/slide" Target="slides/slide69.xml" /><Relationship Id="rId80" Type="http://schemas.openxmlformats.org/officeDocument/2006/relationships/slide" Target="slides/slide77.xml" /><Relationship Id="rId85" Type="http://schemas.openxmlformats.org/officeDocument/2006/relationships/slide" Target="slides/slide82.xml" /><Relationship Id="rId93" Type="http://schemas.openxmlformats.org/officeDocument/2006/relationships/slide" Target="slides/slide90.xml" /><Relationship Id="rId98" Type="http://schemas.openxmlformats.org/officeDocument/2006/relationships/slide" Target="slides/slide95.xml" /><Relationship Id="rId121" Type="http://schemas.openxmlformats.org/officeDocument/2006/relationships/slide" Target="slides/slide118.xml" /><Relationship Id="rId3" Type="http://schemas.openxmlformats.org/officeDocument/2006/relationships/slideMaster" Target="slideMasters/slideMaster3.xml" /><Relationship Id="rId12" Type="http://schemas.openxmlformats.org/officeDocument/2006/relationships/slide" Target="slides/slide9.xml" /><Relationship Id="rId17" Type="http://schemas.openxmlformats.org/officeDocument/2006/relationships/slide" Target="slides/slide14.xml" /><Relationship Id="rId25" Type="http://schemas.openxmlformats.org/officeDocument/2006/relationships/slide" Target="slides/slide22.xml" /><Relationship Id="rId33" Type="http://schemas.openxmlformats.org/officeDocument/2006/relationships/slide" Target="slides/slide30.xml" /><Relationship Id="rId38" Type="http://schemas.openxmlformats.org/officeDocument/2006/relationships/slide" Target="slides/slide35.xml" /><Relationship Id="rId46" Type="http://schemas.openxmlformats.org/officeDocument/2006/relationships/slide" Target="slides/slide43.xml" /><Relationship Id="rId59" Type="http://schemas.openxmlformats.org/officeDocument/2006/relationships/slide" Target="slides/slide56.xml" /><Relationship Id="rId67" Type="http://schemas.openxmlformats.org/officeDocument/2006/relationships/slide" Target="slides/slide64.xml" /><Relationship Id="rId103" Type="http://schemas.openxmlformats.org/officeDocument/2006/relationships/slide" Target="slides/slide100.xml" /><Relationship Id="rId108" Type="http://schemas.openxmlformats.org/officeDocument/2006/relationships/slide" Target="slides/slide105.xml" /><Relationship Id="rId116" Type="http://schemas.openxmlformats.org/officeDocument/2006/relationships/slide" Target="slides/slide113.xml" /><Relationship Id="rId124" Type="http://schemas.openxmlformats.org/officeDocument/2006/relationships/slide" Target="slides/slide121.xml" /><Relationship Id="rId129" Type="http://schemas.openxmlformats.org/officeDocument/2006/relationships/slide" Target="slides/slide126.xml" /><Relationship Id="rId20" Type="http://schemas.openxmlformats.org/officeDocument/2006/relationships/slide" Target="slides/slide17.xml" /><Relationship Id="rId41" Type="http://schemas.openxmlformats.org/officeDocument/2006/relationships/slide" Target="slides/slide38.xml" /><Relationship Id="rId54" Type="http://schemas.openxmlformats.org/officeDocument/2006/relationships/slide" Target="slides/slide51.xml" /><Relationship Id="rId62" Type="http://schemas.openxmlformats.org/officeDocument/2006/relationships/slide" Target="slides/slide59.xml" /><Relationship Id="rId70" Type="http://schemas.openxmlformats.org/officeDocument/2006/relationships/slide" Target="slides/slide67.xml" /><Relationship Id="rId75" Type="http://schemas.openxmlformats.org/officeDocument/2006/relationships/slide" Target="slides/slide72.xml" /><Relationship Id="rId83" Type="http://schemas.openxmlformats.org/officeDocument/2006/relationships/slide" Target="slides/slide80.xml" /><Relationship Id="rId88" Type="http://schemas.openxmlformats.org/officeDocument/2006/relationships/slide" Target="slides/slide85.xml" /><Relationship Id="rId91" Type="http://schemas.openxmlformats.org/officeDocument/2006/relationships/slide" Target="slides/slide88.xml" /><Relationship Id="rId96" Type="http://schemas.openxmlformats.org/officeDocument/2006/relationships/slide" Target="slides/slide93.xml" /><Relationship Id="rId111" Type="http://schemas.openxmlformats.org/officeDocument/2006/relationships/slide" Target="slides/slide108.xml" /><Relationship Id="rId132" Type="http://schemas.openxmlformats.org/officeDocument/2006/relationships/notesMaster" Target="notesMasters/notesMaster1.xml" /><Relationship Id="rId1" Type="http://schemas.openxmlformats.org/officeDocument/2006/relationships/slideMaster" Target="slideMasters/slideMaster1.xml" /><Relationship Id="rId6" Type="http://schemas.openxmlformats.org/officeDocument/2006/relationships/slide" Target="slides/slide3.xml" /><Relationship Id="rId15" Type="http://schemas.openxmlformats.org/officeDocument/2006/relationships/slide" Target="slides/slide12.xml" /><Relationship Id="rId23" Type="http://schemas.openxmlformats.org/officeDocument/2006/relationships/slide" Target="slides/slide20.xml" /><Relationship Id="rId28" Type="http://schemas.openxmlformats.org/officeDocument/2006/relationships/slide" Target="slides/slide25.xml" /><Relationship Id="rId36" Type="http://schemas.openxmlformats.org/officeDocument/2006/relationships/slide" Target="slides/slide33.xml" /><Relationship Id="rId49" Type="http://schemas.openxmlformats.org/officeDocument/2006/relationships/slide" Target="slides/slide46.xml" /><Relationship Id="rId57" Type="http://schemas.openxmlformats.org/officeDocument/2006/relationships/slide" Target="slides/slide54.xml" /><Relationship Id="rId106" Type="http://schemas.openxmlformats.org/officeDocument/2006/relationships/slide" Target="slides/slide103.xml" /><Relationship Id="rId114" Type="http://schemas.openxmlformats.org/officeDocument/2006/relationships/slide" Target="slides/slide111.xml" /><Relationship Id="rId119" Type="http://schemas.openxmlformats.org/officeDocument/2006/relationships/slide" Target="slides/slide116.xml" /><Relationship Id="rId127" Type="http://schemas.openxmlformats.org/officeDocument/2006/relationships/slide" Target="slides/slide124.xml" /><Relationship Id="rId10" Type="http://schemas.openxmlformats.org/officeDocument/2006/relationships/slide" Target="slides/slide7.xml" /><Relationship Id="rId31" Type="http://schemas.openxmlformats.org/officeDocument/2006/relationships/slide" Target="slides/slide28.xml" /><Relationship Id="rId44" Type="http://schemas.openxmlformats.org/officeDocument/2006/relationships/slide" Target="slides/slide41.xml" /><Relationship Id="rId52" Type="http://schemas.openxmlformats.org/officeDocument/2006/relationships/slide" Target="slides/slide49.xml" /><Relationship Id="rId60" Type="http://schemas.openxmlformats.org/officeDocument/2006/relationships/slide" Target="slides/slide57.xml" /><Relationship Id="rId65" Type="http://schemas.openxmlformats.org/officeDocument/2006/relationships/slide" Target="slides/slide62.xml" /><Relationship Id="rId73" Type="http://schemas.openxmlformats.org/officeDocument/2006/relationships/slide" Target="slides/slide70.xml" /><Relationship Id="rId78" Type="http://schemas.openxmlformats.org/officeDocument/2006/relationships/slide" Target="slides/slide75.xml" /><Relationship Id="rId81" Type="http://schemas.openxmlformats.org/officeDocument/2006/relationships/slide" Target="slides/slide78.xml" /><Relationship Id="rId86" Type="http://schemas.openxmlformats.org/officeDocument/2006/relationships/slide" Target="slides/slide83.xml" /><Relationship Id="rId94" Type="http://schemas.openxmlformats.org/officeDocument/2006/relationships/slide" Target="slides/slide91.xml" /><Relationship Id="rId99" Type="http://schemas.openxmlformats.org/officeDocument/2006/relationships/slide" Target="slides/slide96.xml" /><Relationship Id="rId101" Type="http://schemas.openxmlformats.org/officeDocument/2006/relationships/slide" Target="slides/slide98.xml" /><Relationship Id="rId122" Type="http://schemas.openxmlformats.org/officeDocument/2006/relationships/slide" Target="slides/slide119.xml" /><Relationship Id="rId130" Type="http://schemas.openxmlformats.org/officeDocument/2006/relationships/slide" Target="slides/slide127.xml" /><Relationship Id="rId135" Type="http://schemas.openxmlformats.org/officeDocument/2006/relationships/theme" Target="theme/theme1.xml" /><Relationship Id="rId4" Type="http://schemas.openxmlformats.org/officeDocument/2006/relationships/slide" Target="slides/slide1.xml" /><Relationship Id="rId9" Type="http://schemas.openxmlformats.org/officeDocument/2006/relationships/slide" Target="slides/slide6.xml" /><Relationship Id="rId13" Type="http://schemas.openxmlformats.org/officeDocument/2006/relationships/slide" Target="slides/slide10.xml" /><Relationship Id="rId18" Type="http://schemas.openxmlformats.org/officeDocument/2006/relationships/slide" Target="slides/slide15.xml" /><Relationship Id="rId39" Type="http://schemas.openxmlformats.org/officeDocument/2006/relationships/slide" Target="slides/slide36.xml" /><Relationship Id="rId109" Type="http://schemas.openxmlformats.org/officeDocument/2006/relationships/slide" Target="slides/slide106.xml" /><Relationship Id="rId34" Type="http://schemas.openxmlformats.org/officeDocument/2006/relationships/slide" Target="slides/slide31.xml" /><Relationship Id="rId50" Type="http://schemas.openxmlformats.org/officeDocument/2006/relationships/slide" Target="slides/slide47.xml" /><Relationship Id="rId55" Type="http://schemas.openxmlformats.org/officeDocument/2006/relationships/slide" Target="slides/slide52.xml" /><Relationship Id="rId76" Type="http://schemas.openxmlformats.org/officeDocument/2006/relationships/slide" Target="slides/slide73.xml" /><Relationship Id="rId97" Type="http://schemas.openxmlformats.org/officeDocument/2006/relationships/slide" Target="slides/slide94.xml" /><Relationship Id="rId104" Type="http://schemas.openxmlformats.org/officeDocument/2006/relationships/slide" Target="slides/slide101.xml" /><Relationship Id="rId120" Type="http://schemas.openxmlformats.org/officeDocument/2006/relationships/slide" Target="slides/slide117.xml" /><Relationship Id="rId125" Type="http://schemas.openxmlformats.org/officeDocument/2006/relationships/slide" Target="slides/slide122.xml" /><Relationship Id="rId7" Type="http://schemas.openxmlformats.org/officeDocument/2006/relationships/slide" Target="slides/slide4.xml" /><Relationship Id="rId71" Type="http://schemas.openxmlformats.org/officeDocument/2006/relationships/slide" Target="slides/slide68.xml" /><Relationship Id="rId92" Type="http://schemas.openxmlformats.org/officeDocument/2006/relationships/slide" Target="slides/slide89.xml" /><Relationship Id="rId2" Type="http://schemas.openxmlformats.org/officeDocument/2006/relationships/slideMaster" Target="slideMasters/slideMaster2.xml" /><Relationship Id="rId29" Type="http://schemas.openxmlformats.org/officeDocument/2006/relationships/slide" Target="slides/slide26.xml" /><Relationship Id="rId24" Type="http://schemas.openxmlformats.org/officeDocument/2006/relationships/slide" Target="slides/slide21.xml" /><Relationship Id="rId40" Type="http://schemas.openxmlformats.org/officeDocument/2006/relationships/slide" Target="slides/slide37.xml" /><Relationship Id="rId45" Type="http://schemas.openxmlformats.org/officeDocument/2006/relationships/slide" Target="slides/slide42.xml" /><Relationship Id="rId66" Type="http://schemas.openxmlformats.org/officeDocument/2006/relationships/slide" Target="slides/slide63.xml" /><Relationship Id="rId87" Type="http://schemas.openxmlformats.org/officeDocument/2006/relationships/slide" Target="slides/slide84.xml" /><Relationship Id="rId110" Type="http://schemas.openxmlformats.org/officeDocument/2006/relationships/slide" Target="slides/slide107.xml" /><Relationship Id="rId115" Type="http://schemas.openxmlformats.org/officeDocument/2006/relationships/slide" Target="slides/slide112.xml" /><Relationship Id="rId131" Type="http://schemas.openxmlformats.org/officeDocument/2006/relationships/slide" Target="slides/slide128.xml" /><Relationship Id="rId136" Type="http://schemas.openxmlformats.org/officeDocument/2006/relationships/tableStyles" Target="tableStyles.xml" /><Relationship Id="rId61" Type="http://schemas.openxmlformats.org/officeDocument/2006/relationships/slide" Target="slides/slide58.xml" /><Relationship Id="rId82" Type="http://schemas.openxmlformats.org/officeDocument/2006/relationships/slide" Target="slides/slide79.xml" /><Relationship Id="rId19" Type="http://schemas.openxmlformats.org/officeDocument/2006/relationships/slide" Target="slides/slide16.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6059488" y="0"/>
            <a:ext cx="4633912" cy="379413"/>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3175" y="0"/>
            <a:ext cx="4632325" cy="379413"/>
          </a:xfrm>
          <a:prstGeom prst="rect">
            <a:avLst/>
          </a:prstGeom>
        </p:spPr>
        <p:txBody>
          <a:bodyPr vert="horz" lIns="91440" tIns="45720" rIns="91440" bIns="45720" rtlCol="1"/>
          <a:lstStyle>
            <a:lvl1pPr algn="l">
              <a:defRPr sz="1200"/>
            </a:lvl1pPr>
          </a:lstStyle>
          <a:p>
            <a:fld id="{3CE18506-FD64-457D-AF47-76069DCD3F7E}" type="datetimeFigureOut">
              <a:rPr lang="ar-SA" smtClean="0"/>
              <a:t>01/02/1443</a:t>
            </a:fld>
            <a:endParaRPr lang="ar-SA"/>
          </a:p>
        </p:txBody>
      </p:sp>
      <p:sp>
        <p:nvSpPr>
          <p:cNvPr id="4" name="عنصر نائب لصورة الشريحة 3"/>
          <p:cNvSpPr>
            <a:spLocks noGrp="1" noRot="1" noChangeAspect="1"/>
          </p:cNvSpPr>
          <p:nvPr>
            <p:ph type="sldImg" idx="2"/>
          </p:nvPr>
        </p:nvSpPr>
        <p:spPr>
          <a:xfrm>
            <a:off x="3543300" y="946150"/>
            <a:ext cx="3606800" cy="2551113"/>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1069975" y="3640138"/>
            <a:ext cx="8553450" cy="297815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6059488" y="7183438"/>
            <a:ext cx="4633912" cy="379412"/>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3175" y="7183438"/>
            <a:ext cx="4632325" cy="379412"/>
          </a:xfrm>
          <a:prstGeom prst="rect">
            <a:avLst/>
          </a:prstGeom>
        </p:spPr>
        <p:txBody>
          <a:bodyPr vert="horz" lIns="91440" tIns="45720" rIns="91440" bIns="45720" rtlCol="1" anchor="b"/>
          <a:lstStyle>
            <a:lvl1pPr algn="l">
              <a:defRPr sz="1200"/>
            </a:lvl1pPr>
          </a:lstStyle>
          <a:p>
            <a:fld id="{CB09BBFB-6ADD-4A37-8828-8D4A7D77E37F}" type="slidenum">
              <a:rPr lang="ar-SA" smtClean="0"/>
              <a:t>‹#›</a:t>
            </a:fld>
            <a:endParaRPr lang="ar-SA"/>
          </a:p>
        </p:txBody>
      </p:sp>
    </p:spTree>
    <p:extLst>
      <p:ext uri="{BB962C8B-B14F-4D97-AF65-F5344CB8AC3E}">
        <p14:creationId xmlns:p14="http://schemas.microsoft.com/office/powerpoint/2010/main" val="2452185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4.xml" /><Relationship Id="rId1" Type="http://schemas.openxmlformats.org/officeDocument/2006/relationships/notesMaster" Target="../notesMasters/notesMaster1.xml" /></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0.xml" /><Relationship Id="rId1" Type="http://schemas.openxmlformats.org/officeDocument/2006/relationships/notesMaster" Target="../notesMasters/notesMaster1.xml" /></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8.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CB09BBFB-6ADD-4A37-8828-8D4A7D77E37F}" type="slidenum">
              <a:rPr lang="ar-SA" smtClean="0"/>
              <a:t>49</a:t>
            </a:fld>
            <a:endParaRPr lang="ar-SA"/>
          </a:p>
        </p:txBody>
      </p:sp>
    </p:spTree>
    <p:extLst>
      <p:ext uri="{BB962C8B-B14F-4D97-AF65-F5344CB8AC3E}">
        <p14:creationId xmlns:p14="http://schemas.microsoft.com/office/powerpoint/2010/main" val="226285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a:t>Design results</a:t>
            </a:r>
            <a:r>
              <a:rPr lang="en-US" baseline="0" dirty="0"/>
              <a:t> of program was verified on all structural elements, so final design results were taken directly from the program.</a:t>
            </a:r>
            <a:endParaRPr lang="en-US" dirty="0"/>
          </a:p>
        </p:txBody>
      </p:sp>
      <p:sp>
        <p:nvSpPr>
          <p:cNvPr id="4" name="عنصر نائب لرقم الشريحة 3"/>
          <p:cNvSpPr>
            <a:spLocks noGrp="1"/>
          </p:cNvSpPr>
          <p:nvPr>
            <p:ph type="sldNum" sz="quarter" idx="10"/>
          </p:nvPr>
        </p:nvSpPr>
        <p:spPr/>
        <p:txBody>
          <a:bodyPr/>
          <a:lstStyle/>
          <a:p>
            <a:fld id="{D5BB6DB8-6E79-43E5-B8D4-9D201085197F}" type="slidenum">
              <a:rPr lang="en-US" smtClean="0">
                <a:solidFill>
                  <a:prstClr val="black"/>
                </a:solidFill>
              </a:rPr>
              <a:pPr/>
              <a:t>84</a:t>
            </a:fld>
            <a:endParaRPr lang="en-US">
              <a:solidFill>
                <a:prstClr val="black"/>
              </a:solidFill>
            </a:endParaRPr>
          </a:p>
        </p:txBody>
      </p:sp>
    </p:spTree>
    <p:extLst>
      <p:ext uri="{BB962C8B-B14F-4D97-AF65-F5344CB8AC3E}">
        <p14:creationId xmlns:p14="http://schemas.microsoft.com/office/powerpoint/2010/main" val="2980611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BB6DB8-6E79-43E5-B8D4-9D201085197F}" type="slidenum">
              <a:rPr lang="en-US" smtClean="0">
                <a:solidFill>
                  <a:prstClr val="black"/>
                </a:solidFill>
              </a:rPr>
              <a:pPr/>
              <a:t>90</a:t>
            </a:fld>
            <a:endParaRPr lang="en-US">
              <a:solidFill>
                <a:prstClr val="black"/>
              </a:solidFill>
            </a:endParaRPr>
          </a:p>
        </p:txBody>
      </p:sp>
    </p:spTree>
    <p:extLst>
      <p:ext uri="{BB962C8B-B14F-4D97-AF65-F5344CB8AC3E}">
        <p14:creationId xmlns:p14="http://schemas.microsoft.com/office/powerpoint/2010/main" val="2225882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BB6DB8-6E79-43E5-B8D4-9D201085197F}" type="slidenum">
              <a:rPr lang="en-US" smtClean="0">
                <a:solidFill>
                  <a:prstClr val="black"/>
                </a:solidFill>
              </a:rPr>
              <a:pPr/>
              <a:t>108</a:t>
            </a:fld>
            <a:endParaRPr lang="en-US">
              <a:solidFill>
                <a:prstClr val="black"/>
              </a:solidFill>
            </a:endParaRPr>
          </a:p>
        </p:txBody>
      </p:sp>
    </p:spTree>
    <p:extLst>
      <p:ext uri="{BB962C8B-B14F-4D97-AF65-F5344CB8AC3E}">
        <p14:creationId xmlns:p14="http://schemas.microsoft.com/office/powerpoint/2010/main" val="1748266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9337"/>
            <a:ext cx="10693400" cy="757218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321823" y="2651667"/>
            <a:ext cx="6812250" cy="1815505"/>
          </a:xfrm>
        </p:spPr>
        <p:txBody>
          <a:bodyPr anchor="b">
            <a:noAutofit/>
          </a:bodyPr>
          <a:lstStyle>
            <a:lvl1pPr algn="r">
              <a:defRPr sz="4736">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321823" y="4467169"/>
            <a:ext cx="6812250" cy="1209636"/>
          </a:xfrm>
        </p:spPr>
        <p:txBody>
          <a:bodyPr anchor="t"/>
          <a:lstStyle>
            <a:lvl1pPr marL="0" indent="0" algn="r">
              <a:buNone/>
              <a:defRPr>
                <a:solidFill>
                  <a:schemeClr val="tx1">
                    <a:lumMod val="50000"/>
                    <a:lumOff val="50000"/>
                  </a:schemeClr>
                </a:solidFill>
              </a:defRPr>
            </a:lvl1pPr>
            <a:lvl2pPr marL="401010" indent="0" algn="ctr">
              <a:buNone/>
              <a:defRPr>
                <a:solidFill>
                  <a:schemeClr val="tx1">
                    <a:tint val="75000"/>
                  </a:schemeClr>
                </a:solidFill>
              </a:defRPr>
            </a:lvl2pPr>
            <a:lvl3pPr marL="802020" indent="0" algn="ctr">
              <a:buNone/>
              <a:defRPr>
                <a:solidFill>
                  <a:schemeClr val="tx1">
                    <a:tint val="75000"/>
                  </a:schemeClr>
                </a:solidFill>
              </a:defRPr>
            </a:lvl3pPr>
            <a:lvl4pPr marL="1203030" indent="0" algn="ctr">
              <a:buNone/>
              <a:defRPr>
                <a:solidFill>
                  <a:schemeClr val="tx1">
                    <a:tint val="75000"/>
                  </a:schemeClr>
                </a:solidFill>
              </a:defRPr>
            </a:lvl4pPr>
            <a:lvl5pPr marL="1604040" indent="0" algn="ctr">
              <a:buNone/>
              <a:defRPr>
                <a:solidFill>
                  <a:schemeClr val="tx1">
                    <a:tint val="75000"/>
                  </a:schemeClr>
                </a:solidFill>
              </a:defRPr>
            </a:lvl5pPr>
            <a:lvl6pPr marL="2005051" indent="0" algn="ctr">
              <a:buNone/>
              <a:defRPr>
                <a:solidFill>
                  <a:schemeClr val="tx1">
                    <a:tint val="75000"/>
                  </a:schemeClr>
                </a:solidFill>
              </a:defRPr>
            </a:lvl6pPr>
            <a:lvl7pPr marL="2406061" indent="0" algn="ctr">
              <a:buNone/>
              <a:defRPr>
                <a:solidFill>
                  <a:schemeClr val="tx1">
                    <a:tint val="75000"/>
                  </a:schemeClr>
                </a:solidFill>
              </a:defRPr>
            </a:lvl7pPr>
            <a:lvl8pPr marL="2807071" indent="0" algn="ctr">
              <a:buNone/>
              <a:defRPr>
                <a:solidFill>
                  <a:schemeClr val="tx1">
                    <a:tint val="75000"/>
                  </a:schemeClr>
                </a:solidFill>
              </a:defRPr>
            </a:lvl8pPr>
            <a:lvl9pPr marL="3208081"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1570254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94079" y="672254"/>
            <a:ext cx="7539994" cy="3753414"/>
          </a:xfrm>
        </p:spPr>
        <p:txBody>
          <a:bodyPr anchor="ctr">
            <a:normAutofit/>
          </a:bodyPr>
          <a:lstStyle>
            <a:lvl1pPr algn="l">
              <a:defRPr sz="3859" b="0" cap="none"/>
            </a:lvl1pPr>
          </a:lstStyle>
          <a:p>
            <a:r>
              <a:rPr lang="en-US"/>
              <a:t>Click to edit Master title style</a:t>
            </a:r>
            <a:endParaRPr lang="en-US" dirty="0"/>
          </a:p>
        </p:txBody>
      </p:sp>
      <p:sp>
        <p:nvSpPr>
          <p:cNvPr id="3" name="Text Placeholder 2"/>
          <p:cNvSpPr>
            <a:spLocks noGrp="1"/>
          </p:cNvSpPr>
          <p:nvPr>
            <p:ph type="body" idx="1"/>
          </p:nvPr>
        </p:nvSpPr>
        <p:spPr>
          <a:xfrm>
            <a:off x="594079" y="4929858"/>
            <a:ext cx="7539994" cy="1732422"/>
          </a:xfrm>
        </p:spPr>
        <p:txBody>
          <a:bodyPr anchor="ctr">
            <a:normAutofit/>
          </a:bodyPr>
          <a:lstStyle>
            <a:lvl1pPr marL="0" indent="0" algn="l">
              <a:buNone/>
              <a:defRPr sz="1579">
                <a:solidFill>
                  <a:schemeClr val="tx1">
                    <a:lumMod val="75000"/>
                    <a:lumOff val="25000"/>
                  </a:schemeClr>
                </a:solidFill>
              </a:defRPr>
            </a:lvl1pPr>
            <a:lvl2pPr marL="401010" indent="0">
              <a:buNone/>
              <a:defRPr sz="1579">
                <a:solidFill>
                  <a:schemeClr val="tx1">
                    <a:tint val="75000"/>
                  </a:schemeClr>
                </a:solidFill>
              </a:defRPr>
            </a:lvl2pPr>
            <a:lvl3pPr marL="802020" indent="0">
              <a:buNone/>
              <a:defRPr sz="1403">
                <a:solidFill>
                  <a:schemeClr val="tx1">
                    <a:tint val="75000"/>
                  </a:schemeClr>
                </a:solidFill>
              </a:defRPr>
            </a:lvl3pPr>
            <a:lvl4pPr marL="1203030" indent="0">
              <a:buNone/>
              <a:defRPr sz="1228">
                <a:solidFill>
                  <a:schemeClr val="tx1">
                    <a:tint val="75000"/>
                  </a:schemeClr>
                </a:solidFill>
              </a:defRPr>
            </a:lvl4pPr>
            <a:lvl5pPr marL="1604040" indent="0">
              <a:buNone/>
              <a:defRPr sz="1228">
                <a:solidFill>
                  <a:schemeClr val="tx1">
                    <a:tint val="75000"/>
                  </a:schemeClr>
                </a:solidFill>
              </a:defRPr>
            </a:lvl5pPr>
            <a:lvl6pPr marL="2005051" indent="0">
              <a:buNone/>
              <a:defRPr sz="1228">
                <a:solidFill>
                  <a:schemeClr val="tx1">
                    <a:tint val="75000"/>
                  </a:schemeClr>
                </a:solidFill>
              </a:defRPr>
            </a:lvl6pPr>
            <a:lvl7pPr marL="2406061" indent="0">
              <a:buNone/>
              <a:defRPr sz="1228">
                <a:solidFill>
                  <a:schemeClr val="tx1">
                    <a:tint val="75000"/>
                  </a:schemeClr>
                </a:solidFill>
              </a:defRPr>
            </a:lvl7pPr>
            <a:lvl8pPr marL="2807071" indent="0">
              <a:buNone/>
              <a:defRPr sz="1228">
                <a:solidFill>
                  <a:schemeClr val="tx1">
                    <a:tint val="75000"/>
                  </a:schemeClr>
                </a:solidFill>
              </a:defRPr>
            </a:lvl8pPr>
            <a:lvl9pPr marL="3208081" indent="0">
              <a:buNone/>
              <a:defRPr sz="1228">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2549613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6858" y="672253"/>
            <a:ext cx="7099230" cy="3333256"/>
          </a:xfrm>
        </p:spPr>
        <p:txBody>
          <a:bodyPr anchor="ctr">
            <a:normAutofit/>
          </a:bodyPr>
          <a:lstStyle>
            <a:lvl1pPr algn="l">
              <a:defRPr sz="3859"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98218" y="4005510"/>
            <a:ext cx="6336510" cy="420158"/>
          </a:xfrm>
        </p:spPr>
        <p:txBody>
          <a:bodyPr anchor="ctr">
            <a:noAutofit/>
          </a:bodyPr>
          <a:lstStyle>
            <a:lvl1pPr marL="0" indent="0">
              <a:buFontTx/>
              <a:buNone/>
              <a:defRPr sz="1403">
                <a:solidFill>
                  <a:schemeClr val="tx1">
                    <a:lumMod val="50000"/>
                    <a:lumOff val="50000"/>
                  </a:schemeClr>
                </a:solidFill>
              </a:defRPr>
            </a:lvl1pPr>
            <a:lvl2pPr marL="401010" indent="0">
              <a:buFontTx/>
              <a:buNone/>
              <a:defRPr/>
            </a:lvl2pPr>
            <a:lvl3pPr marL="802020" indent="0">
              <a:buFontTx/>
              <a:buNone/>
              <a:defRPr/>
            </a:lvl3pPr>
            <a:lvl4pPr marL="1203030" indent="0">
              <a:buFontTx/>
              <a:buNone/>
              <a:defRPr/>
            </a:lvl4pPr>
            <a:lvl5pPr marL="1604040" indent="0">
              <a:buFontTx/>
              <a:buNone/>
              <a:defRPr/>
            </a:lvl5pPr>
          </a:lstStyle>
          <a:p>
            <a:pPr lvl="0"/>
            <a:r>
              <a:rPr lang="en-US"/>
              <a:t>Edit Master text styles</a:t>
            </a:r>
          </a:p>
        </p:txBody>
      </p:sp>
      <p:sp>
        <p:nvSpPr>
          <p:cNvPr id="3" name="Text Placeholder 2"/>
          <p:cNvSpPr>
            <a:spLocks noGrp="1"/>
          </p:cNvSpPr>
          <p:nvPr>
            <p:ph type="body" idx="1"/>
          </p:nvPr>
        </p:nvSpPr>
        <p:spPr>
          <a:xfrm>
            <a:off x="594079" y="4929858"/>
            <a:ext cx="7539994" cy="1732422"/>
          </a:xfrm>
        </p:spPr>
        <p:txBody>
          <a:bodyPr anchor="ctr">
            <a:normAutofit/>
          </a:bodyPr>
          <a:lstStyle>
            <a:lvl1pPr marL="0" indent="0" algn="l">
              <a:buNone/>
              <a:defRPr sz="1579">
                <a:solidFill>
                  <a:schemeClr val="tx1">
                    <a:lumMod val="75000"/>
                    <a:lumOff val="25000"/>
                  </a:schemeClr>
                </a:solidFill>
              </a:defRPr>
            </a:lvl1pPr>
            <a:lvl2pPr marL="401010" indent="0">
              <a:buNone/>
              <a:defRPr sz="1579">
                <a:solidFill>
                  <a:schemeClr val="tx1">
                    <a:tint val="75000"/>
                  </a:schemeClr>
                </a:solidFill>
              </a:defRPr>
            </a:lvl2pPr>
            <a:lvl3pPr marL="802020" indent="0">
              <a:buNone/>
              <a:defRPr sz="1403">
                <a:solidFill>
                  <a:schemeClr val="tx1">
                    <a:tint val="75000"/>
                  </a:schemeClr>
                </a:solidFill>
              </a:defRPr>
            </a:lvl3pPr>
            <a:lvl4pPr marL="1203030" indent="0">
              <a:buNone/>
              <a:defRPr sz="1228">
                <a:solidFill>
                  <a:schemeClr val="tx1">
                    <a:tint val="75000"/>
                  </a:schemeClr>
                </a:solidFill>
              </a:defRPr>
            </a:lvl4pPr>
            <a:lvl5pPr marL="1604040" indent="0">
              <a:buNone/>
              <a:defRPr sz="1228">
                <a:solidFill>
                  <a:schemeClr val="tx1">
                    <a:tint val="75000"/>
                  </a:schemeClr>
                </a:solidFill>
              </a:defRPr>
            </a:lvl5pPr>
            <a:lvl6pPr marL="2005051" indent="0">
              <a:buNone/>
              <a:defRPr sz="1228">
                <a:solidFill>
                  <a:schemeClr val="tx1">
                    <a:tint val="75000"/>
                  </a:schemeClr>
                </a:solidFill>
              </a:defRPr>
            </a:lvl6pPr>
            <a:lvl7pPr marL="2406061" indent="0">
              <a:buNone/>
              <a:defRPr sz="1228">
                <a:solidFill>
                  <a:schemeClr val="tx1">
                    <a:tint val="75000"/>
                  </a:schemeClr>
                </a:solidFill>
              </a:defRPr>
            </a:lvl7pPr>
            <a:lvl8pPr marL="2807071" indent="0">
              <a:buNone/>
              <a:defRPr sz="1228">
                <a:solidFill>
                  <a:schemeClr val="tx1">
                    <a:tint val="75000"/>
                  </a:schemeClr>
                </a:solidFill>
              </a:defRPr>
            </a:lvl8pPr>
            <a:lvl9pPr marL="3208081" indent="0">
              <a:buNone/>
              <a:defRPr sz="1228">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
        <p:nvSpPr>
          <p:cNvPr id="20" name="TextBox 19"/>
          <p:cNvSpPr txBox="1"/>
          <p:nvPr/>
        </p:nvSpPr>
        <p:spPr>
          <a:xfrm>
            <a:off x="475265" y="871611"/>
            <a:ext cx="534670" cy="644878"/>
          </a:xfrm>
          <a:prstGeom prst="rect">
            <a:avLst/>
          </a:prstGeom>
        </p:spPr>
        <p:txBody>
          <a:bodyPr vert="horz" lIns="80201" tIns="40100" rIns="80201" bIns="40100" rtlCol="0" anchor="ctr">
            <a:noAutofit/>
          </a:bodyPr>
          <a:lstStyle/>
          <a:p>
            <a:pPr algn="l" defTabSz="401010" rtl="0"/>
            <a:r>
              <a:rPr lang="en-US" sz="7017" dirty="0">
                <a:ln w="3175" cmpd="sng">
                  <a:noFill/>
                </a:ln>
                <a:solidFill>
                  <a:srgbClr val="90C226">
                    <a:lumMod val="60000"/>
                    <a:lumOff val="40000"/>
                  </a:srgbClr>
                </a:solidFill>
                <a:latin typeface="Arial"/>
              </a:rPr>
              <a:t>“</a:t>
            </a:r>
          </a:p>
        </p:txBody>
      </p:sp>
      <p:sp>
        <p:nvSpPr>
          <p:cNvPr id="22" name="TextBox 21"/>
          <p:cNvSpPr txBox="1"/>
          <p:nvPr/>
        </p:nvSpPr>
        <p:spPr>
          <a:xfrm>
            <a:off x="7799912" y="3183230"/>
            <a:ext cx="534670" cy="644878"/>
          </a:xfrm>
          <a:prstGeom prst="rect">
            <a:avLst/>
          </a:prstGeom>
        </p:spPr>
        <p:txBody>
          <a:bodyPr vert="horz" lIns="80201" tIns="40100" rIns="80201" bIns="40100" rtlCol="0" anchor="ctr">
            <a:noAutofit/>
          </a:bodyPr>
          <a:lstStyle/>
          <a:p>
            <a:pPr algn="l" defTabSz="401010" rtl="0"/>
            <a:r>
              <a:rPr lang="en-US" sz="7017" dirty="0">
                <a:ln w="3175" cmpd="sng">
                  <a:noFill/>
                </a:ln>
                <a:solidFill>
                  <a:srgbClr val="90C226">
                    <a:lumMod val="60000"/>
                    <a:lumOff val="40000"/>
                  </a:srgbClr>
                </a:solidFill>
                <a:latin typeface="Arial"/>
              </a:rPr>
              <a:t>”</a:t>
            </a:r>
            <a:endParaRPr lang="en-US" sz="1579" dirty="0">
              <a:solidFill>
                <a:srgbClr val="90C226">
                  <a:lumMod val="60000"/>
                  <a:lumOff val="40000"/>
                </a:srgbClr>
              </a:solidFill>
              <a:latin typeface="Arial"/>
            </a:endParaRPr>
          </a:p>
        </p:txBody>
      </p:sp>
    </p:spTree>
    <p:extLst>
      <p:ext uri="{BB962C8B-B14F-4D97-AF65-F5344CB8AC3E}">
        <p14:creationId xmlns:p14="http://schemas.microsoft.com/office/powerpoint/2010/main" val="3625732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94079" y="2130553"/>
            <a:ext cx="7539994" cy="2862216"/>
          </a:xfrm>
        </p:spPr>
        <p:txBody>
          <a:bodyPr anchor="b">
            <a:normAutofit/>
          </a:bodyPr>
          <a:lstStyle>
            <a:lvl1pPr algn="l">
              <a:defRPr sz="3859" b="0" cap="none"/>
            </a:lvl1pPr>
          </a:lstStyle>
          <a:p>
            <a:r>
              <a:rPr lang="en-US"/>
              <a:t>Click to edit Master title style</a:t>
            </a:r>
            <a:endParaRPr lang="en-US" dirty="0"/>
          </a:p>
        </p:txBody>
      </p:sp>
      <p:sp>
        <p:nvSpPr>
          <p:cNvPr id="3" name="Text Placeholder 2"/>
          <p:cNvSpPr>
            <a:spLocks noGrp="1"/>
          </p:cNvSpPr>
          <p:nvPr>
            <p:ph type="body" idx="1"/>
          </p:nvPr>
        </p:nvSpPr>
        <p:spPr>
          <a:xfrm>
            <a:off x="594079" y="4992769"/>
            <a:ext cx="7539994" cy="1669511"/>
          </a:xfrm>
        </p:spPr>
        <p:txBody>
          <a:bodyPr anchor="t">
            <a:normAutofit/>
          </a:bodyPr>
          <a:lstStyle>
            <a:lvl1pPr marL="0" indent="0" algn="l">
              <a:buNone/>
              <a:defRPr sz="1579">
                <a:solidFill>
                  <a:schemeClr val="tx1">
                    <a:lumMod val="75000"/>
                    <a:lumOff val="25000"/>
                  </a:schemeClr>
                </a:solidFill>
              </a:defRPr>
            </a:lvl1pPr>
            <a:lvl2pPr marL="401010" indent="0">
              <a:buNone/>
              <a:defRPr sz="1579">
                <a:solidFill>
                  <a:schemeClr val="tx1">
                    <a:tint val="75000"/>
                  </a:schemeClr>
                </a:solidFill>
              </a:defRPr>
            </a:lvl2pPr>
            <a:lvl3pPr marL="802020" indent="0">
              <a:buNone/>
              <a:defRPr sz="1403">
                <a:solidFill>
                  <a:schemeClr val="tx1">
                    <a:tint val="75000"/>
                  </a:schemeClr>
                </a:solidFill>
              </a:defRPr>
            </a:lvl3pPr>
            <a:lvl4pPr marL="1203030" indent="0">
              <a:buNone/>
              <a:defRPr sz="1228">
                <a:solidFill>
                  <a:schemeClr val="tx1">
                    <a:tint val="75000"/>
                  </a:schemeClr>
                </a:solidFill>
              </a:defRPr>
            </a:lvl4pPr>
            <a:lvl5pPr marL="1604040" indent="0">
              <a:buNone/>
              <a:defRPr sz="1228">
                <a:solidFill>
                  <a:schemeClr val="tx1">
                    <a:tint val="75000"/>
                  </a:schemeClr>
                </a:solidFill>
              </a:defRPr>
            </a:lvl5pPr>
            <a:lvl6pPr marL="2005051" indent="0">
              <a:buNone/>
              <a:defRPr sz="1228">
                <a:solidFill>
                  <a:schemeClr val="tx1">
                    <a:tint val="75000"/>
                  </a:schemeClr>
                </a:solidFill>
              </a:defRPr>
            </a:lvl6pPr>
            <a:lvl7pPr marL="2406061" indent="0">
              <a:buNone/>
              <a:defRPr sz="1228">
                <a:solidFill>
                  <a:schemeClr val="tx1">
                    <a:tint val="75000"/>
                  </a:schemeClr>
                </a:solidFill>
              </a:defRPr>
            </a:lvl7pPr>
            <a:lvl8pPr marL="2807071" indent="0">
              <a:buNone/>
              <a:defRPr sz="1228">
                <a:solidFill>
                  <a:schemeClr val="tx1">
                    <a:tint val="75000"/>
                  </a:schemeClr>
                </a:solidFill>
              </a:defRPr>
            </a:lvl8pPr>
            <a:lvl9pPr marL="3208081" indent="0">
              <a:buNone/>
              <a:defRPr sz="1228">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10684781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16858" y="672253"/>
            <a:ext cx="7099230" cy="3333256"/>
          </a:xfrm>
        </p:spPr>
        <p:txBody>
          <a:bodyPr anchor="ctr">
            <a:normAutofit/>
          </a:bodyPr>
          <a:lstStyle>
            <a:lvl1pPr algn="l">
              <a:defRPr sz="3859"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94077" y="4425668"/>
            <a:ext cx="7539995" cy="567101"/>
          </a:xfrm>
        </p:spPr>
        <p:txBody>
          <a:bodyPr anchor="b">
            <a:noAutofit/>
          </a:bodyPr>
          <a:lstStyle>
            <a:lvl1pPr marL="0" indent="0">
              <a:buFontTx/>
              <a:buNone/>
              <a:defRPr sz="2105">
                <a:solidFill>
                  <a:schemeClr val="tx1">
                    <a:lumMod val="75000"/>
                    <a:lumOff val="25000"/>
                  </a:schemeClr>
                </a:solidFill>
              </a:defRPr>
            </a:lvl1pPr>
            <a:lvl2pPr marL="401010" indent="0">
              <a:buFontTx/>
              <a:buNone/>
              <a:defRPr/>
            </a:lvl2pPr>
            <a:lvl3pPr marL="802020" indent="0">
              <a:buFontTx/>
              <a:buNone/>
              <a:defRPr/>
            </a:lvl3pPr>
            <a:lvl4pPr marL="1203030" indent="0">
              <a:buFontTx/>
              <a:buNone/>
              <a:defRPr/>
            </a:lvl4pPr>
            <a:lvl5pPr marL="1604040" indent="0">
              <a:buFontTx/>
              <a:buNone/>
              <a:defRPr/>
            </a:lvl5pPr>
          </a:lstStyle>
          <a:p>
            <a:pPr lvl="0"/>
            <a:r>
              <a:rPr lang="en-US"/>
              <a:t>Edit Master text styles</a:t>
            </a:r>
          </a:p>
        </p:txBody>
      </p:sp>
      <p:sp>
        <p:nvSpPr>
          <p:cNvPr id="3" name="Text Placeholder 2"/>
          <p:cNvSpPr>
            <a:spLocks noGrp="1"/>
          </p:cNvSpPr>
          <p:nvPr>
            <p:ph type="body" idx="1"/>
          </p:nvPr>
        </p:nvSpPr>
        <p:spPr>
          <a:xfrm>
            <a:off x="594079" y="4992769"/>
            <a:ext cx="7539994" cy="1669511"/>
          </a:xfrm>
        </p:spPr>
        <p:txBody>
          <a:bodyPr anchor="t">
            <a:normAutofit/>
          </a:bodyPr>
          <a:lstStyle>
            <a:lvl1pPr marL="0" indent="0" algn="l">
              <a:buNone/>
              <a:defRPr sz="1579">
                <a:solidFill>
                  <a:schemeClr val="tx1">
                    <a:lumMod val="50000"/>
                    <a:lumOff val="50000"/>
                  </a:schemeClr>
                </a:solidFill>
              </a:defRPr>
            </a:lvl1pPr>
            <a:lvl2pPr marL="401010" indent="0">
              <a:buNone/>
              <a:defRPr sz="1579">
                <a:solidFill>
                  <a:schemeClr val="tx1">
                    <a:tint val="75000"/>
                  </a:schemeClr>
                </a:solidFill>
              </a:defRPr>
            </a:lvl2pPr>
            <a:lvl3pPr marL="802020" indent="0">
              <a:buNone/>
              <a:defRPr sz="1403">
                <a:solidFill>
                  <a:schemeClr val="tx1">
                    <a:tint val="75000"/>
                  </a:schemeClr>
                </a:solidFill>
              </a:defRPr>
            </a:lvl3pPr>
            <a:lvl4pPr marL="1203030" indent="0">
              <a:buNone/>
              <a:defRPr sz="1228">
                <a:solidFill>
                  <a:schemeClr val="tx1">
                    <a:tint val="75000"/>
                  </a:schemeClr>
                </a:solidFill>
              </a:defRPr>
            </a:lvl4pPr>
            <a:lvl5pPr marL="1604040" indent="0">
              <a:buNone/>
              <a:defRPr sz="1228">
                <a:solidFill>
                  <a:schemeClr val="tx1">
                    <a:tint val="75000"/>
                  </a:schemeClr>
                </a:solidFill>
              </a:defRPr>
            </a:lvl5pPr>
            <a:lvl6pPr marL="2005051" indent="0">
              <a:buNone/>
              <a:defRPr sz="1228">
                <a:solidFill>
                  <a:schemeClr val="tx1">
                    <a:tint val="75000"/>
                  </a:schemeClr>
                </a:solidFill>
              </a:defRPr>
            </a:lvl6pPr>
            <a:lvl7pPr marL="2406061" indent="0">
              <a:buNone/>
              <a:defRPr sz="1228">
                <a:solidFill>
                  <a:schemeClr val="tx1">
                    <a:tint val="75000"/>
                  </a:schemeClr>
                </a:solidFill>
              </a:defRPr>
            </a:lvl7pPr>
            <a:lvl8pPr marL="2807071" indent="0">
              <a:buNone/>
              <a:defRPr sz="1228">
                <a:solidFill>
                  <a:schemeClr val="tx1">
                    <a:tint val="75000"/>
                  </a:schemeClr>
                </a:solidFill>
              </a:defRPr>
            </a:lvl8pPr>
            <a:lvl9pPr marL="3208081" indent="0">
              <a:buNone/>
              <a:defRPr sz="1228">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
        <p:nvSpPr>
          <p:cNvPr id="24" name="TextBox 23"/>
          <p:cNvSpPr txBox="1"/>
          <p:nvPr/>
        </p:nvSpPr>
        <p:spPr>
          <a:xfrm>
            <a:off x="475265" y="871611"/>
            <a:ext cx="534670" cy="644878"/>
          </a:xfrm>
          <a:prstGeom prst="rect">
            <a:avLst/>
          </a:prstGeom>
        </p:spPr>
        <p:txBody>
          <a:bodyPr vert="horz" lIns="80201" tIns="40100" rIns="80201" bIns="40100" rtlCol="0" anchor="ctr">
            <a:noAutofit/>
          </a:bodyPr>
          <a:lstStyle/>
          <a:p>
            <a:pPr algn="l" defTabSz="401010" rtl="0"/>
            <a:r>
              <a:rPr lang="en-US" sz="7017" dirty="0">
                <a:ln w="3175" cmpd="sng">
                  <a:noFill/>
                </a:ln>
                <a:solidFill>
                  <a:srgbClr val="90C226">
                    <a:lumMod val="60000"/>
                    <a:lumOff val="40000"/>
                  </a:srgbClr>
                </a:solidFill>
                <a:latin typeface="Arial"/>
              </a:rPr>
              <a:t>“</a:t>
            </a:r>
          </a:p>
        </p:txBody>
      </p:sp>
      <p:sp>
        <p:nvSpPr>
          <p:cNvPr id="25" name="TextBox 24"/>
          <p:cNvSpPr txBox="1"/>
          <p:nvPr/>
        </p:nvSpPr>
        <p:spPr>
          <a:xfrm>
            <a:off x="7799912" y="3183230"/>
            <a:ext cx="534670" cy="644878"/>
          </a:xfrm>
          <a:prstGeom prst="rect">
            <a:avLst/>
          </a:prstGeom>
        </p:spPr>
        <p:txBody>
          <a:bodyPr vert="horz" lIns="80201" tIns="40100" rIns="80201" bIns="40100" rtlCol="0" anchor="ctr">
            <a:noAutofit/>
          </a:bodyPr>
          <a:lstStyle/>
          <a:p>
            <a:pPr algn="l" defTabSz="401010" rtl="0"/>
            <a:r>
              <a:rPr lang="en-US" sz="7017" dirty="0">
                <a:ln w="3175" cmpd="sng">
                  <a:noFill/>
                </a:ln>
                <a:solidFill>
                  <a:srgbClr val="90C226">
                    <a:lumMod val="60000"/>
                    <a:lumOff val="40000"/>
                  </a:srgbClr>
                </a:solidFill>
                <a:latin typeface="Arial"/>
              </a:rPr>
              <a:t>”</a:t>
            </a:r>
          </a:p>
        </p:txBody>
      </p:sp>
    </p:spTree>
    <p:extLst>
      <p:ext uri="{BB962C8B-B14F-4D97-AF65-F5344CB8AC3E}">
        <p14:creationId xmlns:p14="http://schemas.microsoft.com/office/powerpoint/2010/main" val="31424792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01503" y="672253"/>
            <a:ext cx="7532570" cy="3333256"/>
          </a:xfrm>
        </p:spPr>
        <p:txBody>
          <a:bodyPr anchor="ctr">
            <a:normAutofit/>
          </a:bodyPr>
          <a:lstStyle>
            <a:lvl1pPr algn="l">
              <a:defRPr sz="3859"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94077" y="4425668"/>
            <a:ext cx="7539995" cy="567101"/>
          </a:xfrm>
        </p:spPr>
        <p:txBody>
          <a:bodyPr anchor="b">
            <a:noAutofit/>
          </a:bodyPr>
          <a:lstStyle>
            <a:lvl1pPr marL="0" indent="0">
              <a:buFontTx/>
              <a:buNone/>
              <a:defRPr sz="2105">
                <a:solidFill>
                  <a:schemeClr val="accent1"/>
                </a:solidFill>
              </a:defRPr>
            </a:lvl1pPr>
            <a:lvl2pPr marL="401010" indent="0">
              <a:buFontTx/>
              <a:buNone/>
              <a:defRPr/>
            </a:lvl2pPr>
            <a:lvl3pPr marL="802020" indent="0">
              <a:buFontTx/>
              <a:buNone/>
              <a:defRPr/>
            </a:lvl3pPr>
            <a:lvl4pPr marL="1203030" indent="0">
              <a:buFontTx/>
              <a:buNone/>
              <a:defRPr/>
            </a:lvl4pPr>
            <a:lvl5pPr marL="1604040" indent="0">
              <a:buFontTx/>
              <a:buNone/>
              <a:defRPr/>
            </a:lvl5pPr>
          </a:lstStyle>
          <a:p>
            <a:pPr lvl="0"/>
            <a:r>
              <a:rPr lang="en-US"/>
              <a:t>Edit Master text styles</a:t>
            </a:r>
          </a:p>
        </p:txBody>
      </p:sp>
      <p:sp>
        <p:nvSpPr>
          <p:cNvPr id="3" name="Text Placeholder 2"/>
          <p:cNvSpPr>
            <a:spLocks noGrp="1"/>
          </p:cNvSpPr>
          <p:nvPr>
            <p:ph type="body" idx="1"/>
          </p:nvPr>
        </p:nvSpPr>
        <p:spPr>
          <a:xfrm>
            <a:off x="594079" y="4992769"/>
            <a:ext cx="7539994" cy="1669511"/>
          </a:xfrm>
        </p:spPr>
        <p:txBody>
          <a:bodyPr anchor="t">
            <a:normAutofit/>
          </a:bodyPr>
          <a:lstStyle>
            <a:lvl1pPr marL="0" indent="0" algn="l">
              <a:buNone/>
              <a:defRPr sz="1579">
                <a:solidFill>
                  <a:schemeClr val="tx1">
                    <a:lumMod val="50000"/>
                    <a:lumOff val="50000"/>
                  </a:schemeClr>
                </a:solidFill>
              </a:defRPr>
            </a:lvl1pPr>
            <a:lvl2pPr marL="401010" indent="0">
              <a:buNone/>
              <a:defRPr sz="1579">
                <a:solidFill>
                  <a:schemeClr val="tx1">
                    <a:tint val="75000"/>
                  </a:schemeClr>
                </a:solidFill>
              </a:defRPr>
            </a:lvl2pPr>
            <a:lvl3pPr marL="802020" indent="0">
              <a:buNone/>
              <a:defRPr sz="1403">
                <a:solidFill>
                  <a:schemeClr val="tx1">
                    <a:tint val="75000"/>
                  </a:schemeClr>
                </a:solidFill>
              </a:defRPr>
            </a:lvl3pPr>
            <a:lvl4pPr marL="1203030" indent="0">
              <a:buNone/>
              <a:defRPr sz="1228">
                <a:solidFill>
                  <a:schemeClr val="tx1">
                    <a:tint val="75000"/>
                  </a:schemeClr>
                </a:solidFill>
              </a:defRPr>
            </a:lvl4pPr>
            <a:lvl5pPr marL="1604040" indent="0">
              <a:buNone/>
              <a:defRPr sz="1228">
                <a:solidFill>
                  <a:schemeClr val="tx1">
                    <a:tint val="75000"/>
                  </a:schemeClr>
                </a:solidFill>
              </a:defRPr>
            </a:lvl5pPr>
            <a:lvl6pPr marL="2005051" indent="0">
              <a:buNone/>
              <a:defRPr sz="1228">
                <a:solidFill>
                  <a:schemeClr val="tx1">
                    <a:tint val="75000"/>
                  </a:schemeClr>
                </a:solidFill>
              </a:defRPr>
            </a:lvl6pPr>
            <a:lvl7pPr marL="2406061" indent="0">
              <a:buNone/>
              <a:defRPr sz="1228">
                <a:solidFill>
                  <a:schemeClr val="tx1">
                    <a:tint val="75000"/>
                  </a:schemeClr>
                </a:solidFill>
              </a:defRPr>
            </a:lvl7pPr>
            <a:lvl8pPr marL="2807071" indent="0">
              <a:buNone/>
              <a:defRPr sz="1228">
                <a:solidFill>
                  <a:schemeClr val="tx1">
                    <a:tint val="75000"/>
                  </a:schemeClr>
                </a:solidFill>
              </a:defRPr>
            </a:lvl8pPr>
            <a:lvl9pPr marL="3208081" indent="0">
              <a:buNone/>
              <a:defRPr sz="1228">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2899404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5579859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88314" y="672253"/>
            <a:ext cx="1144368" cy="5791183"/>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94079" y="672254"/>
            <a:ext cx="6192340" cy="579118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20705489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9337"/>
            <a:ext cx="10693400" cy="757218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321823" y="2651667"/>
            <a:ext cx="6812250" cy="1815505"/>
          </a:xfrm>
        </p:spPr>
        <p:txBody>
          <a:bodyPr anchor="b">
            <a:noAutofit/>
          </a:bodyPr>
          <a:lstStyle>
            <a:lvl1pPr algn="r">
              <a:defRPr sz="4736">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321823" y="4467169"/>
            <a:ext cx="6812250" cy="1209636"/>
          </a:xfrm>
        </p:spPr>
        <p:txBody>
          <a:bodyPr anchor="t"/>
          <a:lstStyle>
            <a:lvl1pPr marL="0" indent="0" algn="r">
              <a:buNone/>
              <a:defRPr>
                <a:solidFill>
                  <a:schemeClr val="tx1">
                    <a:lumMod val="50000"/>
                    <a:lumOff val="50000"/>
                  </a:schemeClr>
                </a:solidFill>
              </a:defRPr>
            </a:lvl1pPr>
            <a:lvl2pPr marL="401010" indent="0" algn="ctr">
              <a:buNone/>
              <a:defRPr>
                <a:solidFill>
                  <a:schemeClr val="tx1">
                    <a:tint val="75000"/>
                  </a:schemeClr>
                </a:solidFill>
              </a:defRPr>
            </a:lvl2pPr>
            <a:lvl3pPr marL="802020" indent="0" algn="ctr">
              <a:buNone/>
              <a:defRPr>
                <a:solidFill>
                  <a:schemeClr val="tx1">
                    <a:tint val="75000"/>
                  </a:schemeClr>
                </a:solidFill>
              </a:defRPr>
            </a:lvl3pPr>
            <a:lvl4pPr marL="1203030" indent="0" algn="ctr">
              <a:buNone/>
              <a:defRPr>
                <a:solidFill>
                  <a:schemeClr val="tx1">
                    <a:tint val="75000"/>
                  </a:schemeClr>
                </a:solidFill>
              </a:defRPr>
            </a:lvl4pPr>
            <a:lvl5pPr marL="1604040" indent="0" algn="ctr">
              <a:buNone/>
              <a:defRPr>
                <a:solidFill>
                  <a:schemeClr val="tx1">
                    <a:tint val="75000"/>
                  </a:schemeClr>
                </a:solidFill>
              </a:defRPr>
            </a:lvl5pPr>
            <a:lvl6pPr marL="2005051" indent="0" algn="ctr">
              <a:buNone/>
              <a:defRPr>
                <a:solidFill>
                  <a:schemeClr val="tx1">
                    <a:tint val="75000"/>
                  </a:schemeClr>
                </a:solidFill>
              </a:defRPr>
            </a:lvl6pPr>
            <a:lvl7pPr marL="2406061" indent="0" algn="ctr">
              <a:buNone/>
              <a:defRPr>
                <a:solidFill>
                  <a:schemeClr val="tx1">
                    <a:tint val="75000"/>
                  </a:schemeClr>
                </a:solidFill>
              </a:defRPr>
            </a:lvl7pPr>
            <a:lvl8pPr marL="2807071" indent="0" algn="ctr">
              <a:buNone/>
              <a:defRPr>
                <a:solidFill>
                  <a:schemeClr val="tx1">
                    <a:tint val="75000"/>
                  </a:schemeClr>
                </a:solidFill>
              </a:defRPr>
            </a:lvl8pPr>
            <a:lvl9pPr marL="3208081"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17553328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158"/>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18232390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94079" y="2978457"/>
            <a:ext cx="7539994" cy="2014313"/>
          </a:xfrm>
        </p:spPr>
        <p:txBody>
          <a:bodyPr anchor="b"/>
          <a:lstStyle>
            <a:lvl1pPr algn="l">
              <a:defRPr sz="3508" b="0" cap="none"/>
            </a:lvl1pPr>
          </a:lstStyle>
          <a:p>
            <a:r>
              <a:rPr lang="en-US"/>
              <a:t>Click to edit Master title style</a:t>
            </a:r>
            <a:endParaRPr lang="en-US" dirty="0"/>
          </a:p>
        </p:txBody>
      </p:sp>
      <p:sp>
        <p:nvSpPr>
          <p:cNvPr id="3" name="Text Placeholder 2"/>
          <p:cNvSpPr>
            <a:spLocks noGrp="1"/>
          </p:cNvSpPr>
          <p:nvPr>
            <p:ph type="body" idx="1"/>
          </p:nvPr>
        </p:nvSpPr>
        <p:spPr>
          <a:xfrm>
            <a:off x="594079" y="4992769"/>
            <a:ext cx="7539994" cy="948830"/>
          </a:xfrm>
        </p:spPr>
        <p:txBody>
          <a:bodyPr anchor="t"/>
          <a:lstStyle>
            <a:lvl1pPr marL="0" indent="0" algn="l">
              <a:buNone/>
              <a:defRPr sz="1754">
                <a:solidFill>
                  <a:schemeClr val="tx1">
                    <a:lumMod val="50000"/>
                    <a:lumOff val="50000"/>
                  </a:schemeClr>
                </a:solidFill>
              </a:defRPr>
            </a:lvl1pPr>
            <a:lvl2pPr marL="401010" indent="0">
              <a:buNone/>
              <a:defRPr sz="1579">
                <a:solidFill>
                  <a:schemeClr val="tx1">
                    <a:tint val="75000"/>
                  </a:schemeClr>
                </a:solidFill>
              </a:defRPr>
            </a:lvl2pPr>
            <a:lvl3pPr marL="802020" indent="0">
              <a:buNone/>
              <a:defRPr sz="1403">
                <a:solidFill>
                  <a:schemeClr val="tx1">
                    <a:tint val="75000"/>
                  </a:schemeClr>
                </a:solidFill>
              </a:defRPr>
            </a:lvl3pPr>
            <a:lvl4pPr marL="1203030" indent="0">
              <a:buNone/>
              <a:defRPr sz="1228">
                <a:solidFill>
                  <a:schemeClr val="tx1">
                    <a:tint val="75000"/>
                  </a:schemeClr>
                </a:solidFill>
              </a:defRPr>
            </a:lvl4pPr>
            <a:lvl5pPr marL="1604040" indent="0">
              <a:buNone/>
              <a:defRPr sz="1228">
                <a:solidFill>
                  <a:schemeClr val="tx1">
                    <a:tint val="75000"/>
                  </a:schemeClr>
                </a:solidFill>
              </a:defRPr>
            </a:lvl5pPr>
            <a:lvl6pPr marL="2005051" indent="0">
              <a:buNone/>
              <a:defRPr sz="1228">
                <a:solidFill>
                  <a:schemeClr val="tx1">
                    <a:tint val="75000"/>
                  </a:schemeClr>
                </a:solidFill>
              </a:defRPr>
            </a:lvl6pPr>
            <a:lvl7pPr marL="2406061" indent="0">
              <a:buNone/>
              <a:defRPr sz="1228">
                <a:solidFill>
                  <a:schemeClr val="tx1">
                    <a:tint val="75000"/>
                  </a:schemeClr>
                </a:solidFill>
              </a:defRPr>
            </a:lvl7pPr>
            <a:lvl8pPr marL="2807071" indent="0">
              <a:buNone/>
              <a:defRPr sz="1228">
                <a:solidFill>
                  <a:schemeClr val="tx1">
                    <a:tint val="75000"/>
                  </a:schemeClr>
                </a:solidFill>
              </a:defRPr>
            </a:lvl8pPr>
            <a:lvl9pPr marL="3208081" indent="0">
              <a:buNone/>
              <a:defRPr sz="1228">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3170757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158"/>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10151201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94079" y="2382650"/>
            <a:ext cx="3669747" cy="427962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64328" y="2382650"/>
            <a:ext cx="3669746" cy="427963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35367607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92685" y="2383084"/>
            <a:ext cx="3671140" cy="635489"/>
          </a:xfrm>
        </p:spPr>
        <p:txBody>
          <a:bodyPr anchor="b">
            <a:noAutofit/>
          </a:bodyPr>
          <a:lstStyle>
            <a:lvl1pPr marL="0" indent="0">
              <a:buNone/>
              <a:defRPr sz="2105" b="0"/>
            </a:lvl1pPr>
            <a:lvl2pPr marL="401010" indent="0">
              <a:buNone/>
              <a:defRPr sz="1754" b="1"/>
            </a:lvl2pPr>
            <a:lvl3pPr marL="802020" indent="0">
              <a:buNone/>
              <a:defRPr sz="1579" b="1"/>
            </a:lvl3pPr>
            <a:lvl4pPr marL="1203030" indent="0">
              <a:buNone/>
              <a:defRPr sz="1403" b="1"/>
            </a:lvl4pPr>
            <a:lvl5pPr marL="1604040" indent="0">
              <a:buNone/>
              <a:defRPr sz="1403" b="1"/>
            </a:lvl5pPr>
            <a:lvl6pPr marL="2005051" indent="0">
              <a:buNone/>
              <a:defRPr sz="1403" b="1"/>
            </a:lvl6pPr>
            <a:lvl7pPr marL="2406061" indent="0">
              <a:buNone/>
              <a:defRPr sz="1403" b="1"/>
            </a:lvl7pPr>
            <a:lvl8pPr marL="2807071" indent="0">
              <a:buNone/>
              <a:defRPr sz="1403" b="1"/>
            </a:lvl8pPr>
            <a:lvl9pPr marL="3208081" indent="0">
              <a:buNone/>
              <a:defRPr sz="1403" b="1"/>
            </a:lvl9pPr>
          </a:lstStyle>
          <a:p>
            <a:pPr lvl="0"/>
            <a:r>
              <a:rPr lang="en-US"/>
              <a:t>Edit Master text styles</a:t>
            </a:r>
          </a:p>
        </p:txBody>
      </p:sp>
      <p:sp>
        <p:nvSpPr>
          <p:cNvPr id="4" name="Content Placeholder 3"/>
          <p:cNvSpPr>
            <a:spLocks noGrp="1"/>
          </p:cNvSpPr>
          <p:nvPr>
            <p:ph sz="half" idx="2"/>
          </p:nvPr>
        </p:nvSpPr>
        <p:spPr>
          <a:xfrm>
            <a:off x="592685" y="3018573"/>
            <a:ext cx="3671140" cy="364370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62936" y="2383084"/>
            <a:ext cx="3671136" cy="635489"/>
          </a:xfrm>
        </p:spPr>
        <p:txBody>
          <a:bodyPr anchor="b">
            <a:noAutofit/>
          </a:bodyPr>
          <a:lstStyle>
            <a:lvl1pPr marL="0" indent="0">
              <a:buNone/>
              <a:defRPr sz="2105" b="0"/>
            </a:lvl1pPr>
            <a:lvl2pPr marL="401010" indent="0">
              <a:buNone/>
              <a:defRPr sz="1754" b="1"/>
            </a:lvl2pPr>
            <a:lvl3pPr marL="802020" indent="0">
              <a:buNone/>
              <a:defRPr sz="1579" b="1"/>
            </a:lvl3pPr>
            <a:lvl4pPr marL="1203030" indent="0">
              <a:buNone/>
              <a:defRPr sz="1403" b="1"/>
            </a:lvl4pPr>
            <a:lvl5pPr marL="1604040" indent="0">
              <a:buNone/>
              <a:defRPr sz="1403" b="1"/>
            </a:lvl5pPr>
            <a:lvl6pPr marL="2005051" indent="0">
              <a:buNone/>
              <a:defRPr sz="1403" b="1"/>
            </a:lvl6pPr>
            <a:lvl7pPr marL="2406061" indent="0">
              <a:buNone/>
              <a:defRPr sz="1403" b="1"/>
            </a:lvl7pPr>
            <a:lvl8pPr marL="2807071" indent="0">
              <a:buNone/>
              <a:defRPr sz="1403" b="1"/>
            </a:lvl8pPr>
            <a:lvl9pPr marL="3208081" indent="0">
              <a:buNone/>
              <a:defRPr sz="1403" b="1"/>
            </a:lvl9pPr>
          </a:lstStyle>
          <a:p>
            <a:pPr lvl="0"/>
            <a:r>
              <a:rPr lang="en-US"/>
              <a:t>Edit Master text styles</a:t>
            </a:r>
          </a:p>
        </p:txBody>
      </p:sp>
      <p:sp>
        <p:nvSpPr>
          <p:cNvPr id="6" name="Content Placeholder 5"/>
          <p:cNvSpPr>
            <a:spLocks noGrp="1"/>
          </p:cNvSpPr>
          <p:nvPr>
            <p:ph sz="quarter" idx="4"/>
          </p:nvPr>
        </p:nvSpPr>
        <p:spPr>
          <a:xfrm>
            <a:off x="4462937" y="3018573"/>
            <a:ext cx="3671135" cy="364370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2845780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94078" y="672253"/>
            <a:ext cx="7539994" cy="1456549"/>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9689159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8298390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078" y="1652627"/>
            <a:ext cx="3380742" cy="1409864"/>
          </a:xfrm>
        </p:spPr>
        <p:txBody>
          <a:bodyPr anchor="b">
            <a:normAutofit/>
          </a:bodyPr>
          <a:lstStyle>
            <a:lvl1pPr>
              <a:defRPr sz="1754"/>
            </a:lvl1pPr>
          </a:lstStyle>
          <a:p>
            <a:r>
              <a:rPr lang="en-US"/>
              <a:t>Click to edit Master title style</a:t>
            </a:r>
            <a:endParaRPr lang="en-US" dirty="0"/>
          </a:p>
        </p:txBody>
      </p:sp>
      <p:sp>
        <p:nvSpPr>
          <p:cNvPr id="3" name="Content Placeholder 2"/>
          <p:cNvSpPr>
            <a:spLocks noGrp="1"/>
          </p:cNvSpPr>
          <p:nvPr>
            <p:ph idx="1"/>
          </p:nvPr>
        </p:nvSpPr>
        <p:spPr>
          <a:xfrm>
            <a:off x="4175321" y="567847"/>
            <a:ext cx="3958752" cy="609443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94078" y="3062490"/>
            <a:ext cx="3380742" cy="2850073"/>
          </a:xfrm>
        </p:spPr>
        <p:txBody>
          <a:bodyPr>
            <a:normAutofit/>
          </a:bodyPr>
          <a:lstStyle>
            <a:lvl1pPr marL="0" indent="0">
              <a:buNone/>
              <a:defRPr sz="1228"/>
            </a:lvl1pPr>
            <a:lvl2pPr marL="400890" indent="0">
              <a:buNone/>
              <a:defRPr sz="1228"/>
            </a:lvl2pPr>
            <a:lvl3pPr marL="801780" indent="0">
              <a:buNone/>
              <a:defRPr sz="1053"/>
            </a:lvl3pPr>
            <a:lvl4pPr marL="1202670" indent="0">
              <a:buNone/>
              <a:defRPr sz="877"/>
            </a:lvl4pPr>
            <a:lvl5pPr marL="1603559" indent="0">
              <a:buNone/>
              <a:defRPr sz="877"/>
            </a:lvl5pPr>
            <a:lvl6pPr marL="2004449" indent="0">
              <a:buNone/>
              <a:defRPr sz="877"/>
            </a:lvl6pPr>
            <a:lvl7pPr marL="2405339" indent="0">
              <a:buNone/>
              <a:defRPr sz="877"/>
            </a:lvl7pPr>
            <a:lvl8pPr marL="2806229" indent="0">
              <a:buNone/>
              <a:defRPr sz="877"/>
            </a:lvl8pPr>
            <a:lvl9pPr marL="3207119" indent="0">
              <a:buNone/>
              <a:defRPr sz="877"/>
            </a:lvl9pPr>
          </a:lstStyle>
          <a:p>
            <a:pPr lvl="0"/>
            <a:r>
              <a:rPr lang="en-US"/>
              <a:t>Edit Master text styles</a:t>
            </a:r>
          </a:p>
        </p:txBody>
      </p:sp>
      <p:sp>
        <p:nvSpPr>
          <p:cNvPr id="5" name="Date Placeholder 4"/>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22883810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079" y="5293995"/>
            <a:ext cx="7539993" cy="624986"/>
          </a:xfrm>
        </p:spPr>
        <p:txBody>
          <a:bodyPr anchor="b">
            <a:normAutofit/>
          </a:bodyPr>
          <a:lstStyle>
            <a:lvl1pPr algn="l">
              <a:defRPr sz="2105"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94078" y="672254"/>
            <a:ext cx="7539994" cy="4240972"/>
          </a:xfrm>
        </p:spPr>
        <p:txBody>
          <a:bodyPr anchor="t">
            <a:normAutofit/>
          </a:bodyPr>
          <a:lstStyle>
            <a:lvl1pPr marL="0" indent="0" algn="ctr">
              <a:buNone/>
              <a:defRPr sz="1403"/>
            </a:lvl1pPr>
            <a:lvl2pPr marL="401010" indent="0">
              <a:buNone/>
              <a:defRPr sz="1403"/>
            </a:lvl2pPr>
            <a:lvl3pPr marL="802020" indent="0">
              <a:buNone/>
              <a:defRPr sz="1403"/>
            </a:lvl3pPr>
            <a:lvl4pPr marL="1203030" indent="0">
              <a:buNone/>
              <a:defRPr sz="1403"/>
            </a:lvl4pPr>
            <a:lvl5pPr marL="1604040" indent="0">
              <a:buNone/>
              <a:defRPr sz="1403"/>
            </a:lvl5pPr>
            <a:lvl6pPr marL="2005051" indent="0">
              <a:buNone/>
              <a:defRPr sz="1403"/>
            </a:lvl6pPr>
            <a:lvl7pPr marL="2406061" indent="0">
              <a:buNone/>
              <a:defRPr sz="1403"/>
            </a:lvl7pPr>
            <a:lvl8pPr marL="2807071" indent="0">
              <a:buNone/>
              <a:defRPr sz="1403"/>
            </a:lvl8pPr>
            <a:lvl9pPr marL="3208081" indent="0">
              <a:buNone/>
              <a:defRPr sz="1403"/>
            </a:lvl9pPr>
          </a:lstStyle>
          <a:p>
            <a:r>
              <a:rPr lang="en-US"/>
              <a:t>Click icon to add picture</a:t>
            </a:r>
            <a:endParaRPr lang="en-US" dirty="0"/>
          </a:p>
        </p:txBody>
      </p:sp>
      <p:sp>
        <p:nvSpPr>
          <p:cNvPr id="4" name="Text Placeholder 3"/>
          <p:cNvSpPr>
            <a:spLocks noGrp="1"/>
          </p:cNvSpPr>
          <p:nvPr>
            <p:ph type="body" sz="half" idx="2"/>
          </p:nvPr>
        </p:nvSpPr>
        <p:spPr>
          <a:xfrm>
            <a:off x="594079" y="5918981"/>
            <a:ext cx="7539993" cy="743299"/>
          </a:xfrm>
        </p:spPr>
        <p:txBody>
          <a:bodyPr>
            <a:normAutofit/>
          </a:bodyPr>
          <a:lstStyle>
            <a:lvl1pPr marL="0" indent="0">
              <a:buNone/>
              <a:defRPr sz="1053"/>
            </a:lvl1pPr>
            <a:lvl2pPr marL="401010" indent="0">
              <a:buNone/>
              <a:defRPr sz="1053"/>
            </a:lvl2pPr>
            <a:lvl3pPr marL="802020" indent="0">
              <a:buNone/>
              <a:defRPr sz="877"/>
            </a:lvl3pPr>
            <a:lvl4pPr marL="1203030" indent="0">
              <a:buNone/>
              <a:defRPr sz="789"/>
            </a:lvl4pPr>
            <a:lvl5pPr marL="1604040" indent="0">
              <a:buNone/>
              <a:defRPr sz="789"/>
            </a:lvl5pPr>
            <a:lvl6pPr marL="2005051" indent="0">
              <a:buNone/>
              <a:defRPr sz="789"/>
            </a:lvl6pPr>
            <a:lvl7pPr marL="2406061" indent="0">
              <a:buNone/>
              <a:defRPr sz="789"/>
            </a:lvl7pPr>
            <a:lvl8pPr marL="2807071" indent="0">
              <a:buNone/>
              <a:defRPr sz="789"/>
            </a:lvl8pPr>
            <a:lvl9pPr marL="3208081" indent="0">
              <a:buNone/>
              <a:defRPr sz="789"/>
            </a:lvl9pPr>
          </a:lstStyle>
          <a:p>
            <a:pPr lvl="0"/>
            <a:r>
              <a:rPr lang="en-US"/>
              <a:t>Edit Master text styles</a:t>
            </a:r>
          </a:p>
        </p:txBody>
      </p:sp>
      <p:sp>
        <p:nvSpPr>
          <p:cNvPr id="5" name="Date Placeholder 4"/>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9880007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94079" y="672254"/>
            <a:ext cx="7539994" cy="3753414"/>
          </a:xfrm>
        </p:spPr>
        <p:txBody>
          <a:bodyPr anchor="ctr">
            <a:normAutofit/>
          </a:bodyPr>
          <a:lstStyle>
            <a:lvl1pPr algn="l">
              <a:defRPr sz="3859" b="0" cap="none"/>
            </a:lvl1pPr>
          </a:lstStyle>
          <a:p>
            <a:r>
              <a:rPr lang="en-US"/>
              <a:t>Click to edit Master title style</a:t>
            </a:r>
            <a:endParaRPr lang="en-US" dirty="0"/>
          </a:p>
        </p:txBody>
      </p:sp>
      <p:sp>
        <p:nvSpPr>
          <p:cNvPr id="3" name="Text Placeholder 2"/>
          <p:cNvSpPr>
            <a:spLocks noGrp="1"/>
          </p:cNvSpPr>
          <p:nvPr>
            <p:ph type="body" idx="1"/>
          </p:nvPr>
        </p:nvSpPr>
        <p:spPr>
          <a:xfrm>
            <a:off x="594079" y="4929858"/>
            <a:ext cx="7539994" cy="1732422"/>
          </a:xfrm>
        </p:spPr>
        <p:txBody>
          <a:bodyPr anchor="ctr">
            <a:normAutofit/>
          </a:bodyPr>
          <a:lstStyle>
            <a:lvl1pPr marL="0" indent="0" algn="l">
              <a:buNone/>
              <a:defRPr sz="1579">
                <a:solidFill>
                  <a:schemeClr val="tx1">
                    <a:lumMod val="75000"/>
                    <a:lumOff val="25000"/>
                  </a:schemeClr>
                </a:solidFill>
              </a:defRPr>
            </a:lvl1pPr>
            <a:lvl2pPr marL="401010" indent="0">
              <a:buNone/>
              <a:defRPr sz="1579">
                <a:solidFill>
                  <a:schemeClr val="tx1">
                    <a:tint val="75000"/>
                  </a:schemeClr>
                </a:solidFill>
              </a:defRPr>
            </a:lvl2pPr>
            <a:lvl3pPr marL="802020" indent="0">
              <a:buNone/>
              <a:defRPr sz="1403">
                <a:solidFill>
                  <a:schemeClr val="tx1">
                    <a:tint val="75000"/>
                  </a:schemeClr>
                </a:solidFill>
              </a:defRPr>
            </a:lvl3pPr>
            <a:lvl4pPr marL="1203030" indent="0">
              <a:buNone/>
              <a:defRPr sz="1228">
                <a:solidFill>
                  <a:schemeClr val="tx1">
                    <a:tint val="75000"/>
                  </a:schemeClr>
                </a:solidFill>
              </a:defRPr>
            </a:lvl4pPr>
            <a:lvl5pPr marL="1604040" indent="0">
              <a:buNone/>
              <a:defRPr sz="1228">
                <a:solidFill>
                  <a:schemeClr val="tx1">
                    <a:tint val="75000"/>
                  </a:schemeClr>
                </a:solidFill>
              </a:defRPr>
            </a:lvl5pPr>
            <a:lvl6pPr marL="2005051" indent="0">
              <a:buNone/>
              <a:defRPr sz="1228">
                <a:solidFill>
                  <a:schemeClr val="tx1">
                    <a:tint val="75000"/>
                  </a:schemeClr>
                </a:solidFill>
              </a:defRPr>
            </a:lvl6pPr>
            <a:lvl7pPr marL="2406061" indent="0">
              <a:buNone/>
              <a:defRPr sz="1228">
                <a:solidFill>
                  <a:schemeClr val="tx1">
                    <a:tint val="75000"/>
                  </a:schemeClr>
                </a:solidFill>
              </a:defRPr>
            </a:lvl7pPr>
            <a:lvl8pPr marL="2807071" indent="0">
              <a:buNone/>
              <a:defRPr sz="1228">
                <a:solidFill>
                  <a:schemeClr val="tx1">
                    <a:tint val="75000"/>
                  </a:schemeClr>
                </a:solidFill>
              </a:defRPr>
            </a:lvl8pPr>
            <a:lvl9pPr marL="3208081" indent="0">
              <a:buNone/>
              <a:defRPr sz="1228">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7175336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6858" y="672253"/>
            <a:ext cx="7099230" cy="3333256"/>
          </a:xfrm>
        </p:spPr>
        <p:txBody>
          <a:bodyPr anchor="ctr">
            <a:normAutofit/>
          </a:bodyPr>
          <a:lstStyle>
            <a:lvl1pPr algn="l">
              <a:defRPr sz="3859"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98218" y="4005510"/>
            <a:ext cx="6336510" cy="420158"/>
          </a:xfrm>
        </p:spPr>
        <p:txBody>
          <a:bodyPr anchor="ctr">
            <a:noAutofit/>
          </a:bodyPr>
          <a:lstStyle>
            <a:lvl1pPr marL="0" indent="0">
              <a:buFontTx/>
              <a:buNone/>
              <a:defRPr sz="1403">
                <a:solidFill>
                  <a:schemeClr val="tx1">
                    <a:lumMod val="50000"/>
                    <a:lumOff val="50000"/>
                  </a:schemeClr>
                </a:solidFill>
              </a:defRPr>
            </a:lvl1pPr>
            <a:lvl2pPr marL="401010" indent="0">
              <a:buFontTx/>
              <a:buNone/>
              <a:defRPr/>
            </a:lvl2pPr>
            <a:lvl3pPr marL="802020" indent="0">
              <a:buFontTx/>
              <a:buNone/>
              <a:defRPr/>
            </a:lvl3pPr>
            <a:lvl4pPr marL="1203030" indent="0">
              <a:buFontTx/>
              <a:buNone/>
              <a:defRPr/>
            </a:lvl4pPr>
            <a:lvl5pPr marL="1604040" indent="0">
              <a:buFontTx/>
              <a:buNone/>
              <a:defRPr/>
            </a:lvl5pPr>
          </a:lstStyle>
          <a:p>
            <a:pPr lvl="0"/>
            <a:r>
              <a:rPr lang="en-US"/>
              <a:t>Edit Master text styles</a:t>
            </a:r>
          </a:p>
        </p:txBody>
      </p:sp>
      <p:sp>
        <p:nvSpPr>
          <p:cNvPr id="3" name="Text Placeholder 2"/>
          <p:cNvSpPr>
            <a:spLocks noGrp="1"/>
          </p:cNvSpPr>
          <p:nvPr>
            <p:ph type="body" idx="1"/>
          </p:nvPr>
        </p:nvSpPr>
        <p:spPr>
          <a:xfrm>
            <a:off x="594079" y="4929858"/>
            <a:ext cx="7539994" cy="1732422"/>
          </a:xfrm>
        </p:spPr>
        <p:txBody>
          <a:bodyPr anchor="ctr">
            <a:normAutofit/>
          </a:bodyPr>
          <a:lstStyle>
            <a:lvl1pPr marL="0" indent="0" algn="l">
              <a:buNone/>
              <a:defRPr sz="1579">
                <a:solidFill>
                  <a:schemeClr val="tx1">
                    <a:lumMod val="75000"/>
                    <a:lumOff val="25000"/>
                  </a:schemeClr>
                </a:solidFill>
              </a:defRPr>
            </a:lvl1pPr>
            <a:lvl2pPr marL="401010" indent="0">
              <a:buNone/>
              <a:defRPr sz="1579">
                <a:solidFill>
                  <a:schemeClr val="tx1">
                    <a:tint val="75000"/>
                  </a:schemeClr>
                </a:solidFill>
              </a:defRPr>
            </a:lvl2pPr>
            <a:lvl3pPr marL="802020" indent="0">
              <a:buNone/>
              <a:defRPr sz="1403">
                <a:solidFill>
                  <a:schemeClr val="tx1">
                    <a:tint val="75000"/>
                  </a:schemeClr>
                </a:solidFill>
              </a:defRPr>
            </a:lvl3pPr>
            <a:lvl4pPr marL="1203030" indent="0">
              <a:buNone/>
              <a:defRPr sz="1228">
                <a:solidFill>
                  <a:schemeClr val="tx1">
                    <a:tint val="75000"/>
                  </a:schemeClr>
                </a:solidFill>
              </a:defRPr>
            </a:lvl4pPr>
            <a:lvl5pPr marL="1604040" indent="0">
              <a:buNone/>
              <a:defRPr sz="1228">
                <a:solidFill>
                  <a:schemeClr val="tx1">
                    <a:tint val="75000"/>
                  </a:schemeClr>
                </a:solidFill>
              </a:defRPr>
            </a:lvl5pPr>
            <a:lvl6pPr marL="2005051" indent="0">
              <a:buNone/>
              <a:defRPr sz="1228">
                <a:solidFill>
                  <a:schemeClr val="tx1">
                    <a:tint val="75000"/>
                  </a:schemeClr>
                </a:solidFill>
              </a:defRPr>
            </a:lvl6pPr>
            <a:lvl7pPr marL="2406061" indent="0">
              <a:buNone/>
              <a:defRPr sz="1228">
                <a:solidFill>
                  <a:schemeClr val="tx1">
                    <a:tint val="75000"/>
                  </a:schemeClr>
                </a:solidFill>
              </a:defRPr>
            </a:lvl7pPr>
            <a:lvl8pPr marL="2807071" indent="0">
              <a:buNone/>
              <a:defRPr sz="1228">
                <a:solidFill>
                  <a:schemeClr val="tx1">
                    <a:tint val="75000"/>
                  </a:schemeClr>
                </a:solidFill>
              </a:defRPr>
            </a:lvl8pPr>
            <a:lvl9pPr marL="3208081" indent="0">
              <a:buNone/>
              <a:defRPr sz="1228">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
        <p:nvSpPr>
          <p:cNvPr id="20" name="TextBox 19"/>
          <p:cNvSpPr txBox="1"/>
          <p:nvPr/>
        </p:nvSpPr>
        <p:spPr>
          <a:xfrm>
            <a:off x="475265" y="871611"/>
            <a:ext cx="534670" cy="644878"/>
          </a:xfrm>
          <a:prstGeom prst="rect">
            <a:avLst/>
          </a:prstGeom>
        </p:spPr>
        <p:txBody>
          <a:bodyPr vert="horz" lIns="80201" tIns="40100" rIns="80201" bIns="40100" rtlCol="0" anchor="ctr">
            <a:noAutofit/>
          </a:bodyPr>
          <a:lstStyle/>
          <a:p>
            <a:pPr algn="l" defTabSz="401010" rtl="0"/>
            <a:r>
              <a:rPr lang="en-US" sz="7017" dirty="0">
                <a:ln w="3175" cmpd="sng">
                  <a:noFill/>
                </a:ln>
                <a:solidFill>
                  <a:srgbClr val="90C226">
                    <a:lumMod val="60000"/>
                    <a:lumOff val="40000"/>
                  </a:srgbClr>
                </a:solidFill>
                <a:latin typeface="Arial"/>
              </a:rPr>
              <a:t>“</a:t>
            </a:r>
          </a:p>
        </p:txBody>
      </p:sp>
      <p:sp>
        <p:nvSpPr>
          <p:cNvPr id="22" name="TextBox 21"/>
          <p:cNvSpPr txBox="1"/>
          <p:nvPr/>
        </p:nvSpPr>
        <p:spPr>
          <a:xfrm>
            <a:off x="7799912" y="3183230"/>
            <a:ext cx="534670" cy="644878"/>
          </a:xfrm>
          <a:prstGeom prst="rect">
            <a:avLst/>
          </a:prstGeom>
        </p:spPr>
        <p:txBody>
          <a:bodyPr vert="horz" lIns="80201" tIns="40100" rIns="80201" bIns="40100" rtlCol="0" anchor="ctr">
            <a:noAutofit/>
          </a:bodyPr>
          <a:lstStyle/>
          <a:p>
            <a:pPr algn="l" defTabSz="401010" rtl="0"/>
            <a:r>
              <a:rPr lang="en-US" sz="7017" dirty="0">
                <a:ln w="3175" cmpd="sng">
                  <a:noFill/>
                </a:ln>
                <a:solidFill>
                  <a:srgbClr val="90C226">
                    <a:lumMod val="60000"/>
                    <a:lumOff val="40000"/>
                  </a:srgbClr>
                </a:solidFill>
                <a:latin typeface="Arial"/>
              </a:rPr>
              <a:t>”</a:t>
            </a:r>
            <a:endParaRPr lang="en-US" sz="1579" dirty="0">
              <a:solidFill>
                <a:srgbClr val="90C226">
                  <a:lumMod val="60000"/>
                  <a:lumOff val="40000"/>
                </a:srgbClr>
              </a:solidFill>
              <a:latin typeface="Arial"/>
            </a:endParaRPr>
          </a:p>
        </p:txBody>
      </p:sp>
    </p:spTree>
    <p:extLst>
      <p:ext uri="{BB962C8B-B14F-4D97-AF65-F5344CB8AC3E}">
        <p14:creationId xmlns:p14="http://schemas.microsoft.com/office/powerpoint/2010/main" val="27517346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94079" y="2130553"/>
            <a:ext cx="7539994" cy="2862216"/>
          </a:xfrm>
        </p:spPr>
        <p:txBody>
          <a:bodyPr anchor="b">
            <a:normAutofit/>
          </a:bodyPr>
          <a:lstStyle>
            <a:lvl1pPr algn="l">
              <a:defRPr sz="3859" b="0" cap="none"/>
            </a:lvl1pPr>
          </a:lstStyle>
          <a:p>
            <a:r>
              <a:rPr lang="en-US"/>
              <a:t>Click to edit Master title style</a:t>
            </a:r>
            <a:endParaRPr lang="en-US" dirty="0"/>
          </a:p>
        </p:txBody>
      </p:sp>
      <p:sp>
        <p:nvSpPr>
          <p:cNvPr id="3" name="Text Placeholder 2"/>
          <p:cNvSpPr>
            <a:spLocks noGrp="1"/>
          </p:cNvSpPr>
          <p:nvPr>
            <p:ph type="body" idx="1"/>
          </p:nvPr>
        </p:nvSpPr>
        <p:spPr>
          <a:xfrm>
            <a:off x="594079" y="4992769"/>
            <a:ext cx="7539994" cy="1669511"/>
          </a:xfrm>
        </p:spPr>
        <p:txBody>
          <a:bodyPr anchor="t">
            <a:normAutofit/>
          </a:bodyPr>
          <a:lstStyle>
            <a:lvl1pPr marL="0" indent="0" algn="l">
              <a:buNone/>
              <a:defRPr sz="1579">
                <a:solidFill>
                  <a:schemeClr val="tx1">
                    <a:lumMod val="75000"/>
                    <a:lumOff val="25000"/>
                  </a:schemeClr>
                </a:solidFill>
              </a:defRPr>
            </a:lvl1pPr>
            <a:lvl2pPr marL="401010" indent="0">
              <a:buNone/>
              <a:defRPr sz="1579">
                <a:solidFill>
                  <a:schemeClr val="tx1">
                    <a:tint val="75000"/>
                  </a:schemeClr>
                </a:solidFill>
              </a:defRPr>
            </a:lvl2pPr>
            <a:lvl3pPr marL="802020" indent="0">
              <a:buNone/>
              <a:defRPr sz="1403">
                <a:solidFill>
                  <a:schemeClr val="tx1">
                    <a:tint val="75000"/>
                  </a:schemeClr>
                </a:solidFill>
              </a:defRPr>
            </a:lvl3pPr>
            <a:lvl4pPr marL="1203030" indent="0">
              <a:buNone/>
              <a:defRPr sz="1228">
                <a:solidFill>
                  <a:schemeClr val="tx1">
                    <a:tint val="75000"/>
                  </a:schemeClr>
                </a:solidFill>
              </a:defRPr>
            </a:lvl4pPr>
            <a:lvl5pPr marL="1604040" indent="0">
              <a:buNone/>
              <a:defRPr sz="1228">
                <a:solidFill>
                  <a:schemeClr val="tx1">
                    <a:tint val="75000"/>
                  </a:schemeClr>
                </a:solidFill>
              </a:defRPr>
            </a:lvl5pPr>
            <a:lvl6pPr marL="2005051" indent="0">
              <a:buNone/>
              <a:defRPr sz="1228">
                <a:solidFill>
                  <a:schemeClr val="tx1">
                    <a:tint val="75000"/>
                  </a:schemeClr>
                </a:solidFill>
              </a:defRPr>
            </a:lvl6pPr>
            <a:lvl7pPr marL="2406061" indent="0">
              <a:buNone/>
              <a:defRPr sz="1228">
                <a:solidFill>
                  <a:schemeClr val="tx1">
                    <a:tint val="75000"/>
                  </a:schemeClr>
                </a:solidFill>
              </a:defRPr>
            </a:lvl7pPr>
            <a:lvl8pPr marL="2807071" indent="0">
              <a:buNone/>
              <a:defRPr sz="1228">
                <a:solidFill>
                  <a:schemeClr val="tx1">
                    <a:tint val="75000"/>
                  </a:schemeClr>
                </a:solidFill>
              </a:defRPr>
            </a:lvl8pPr>
            <a:lvl9pPr marL="3208081" indent="0">
              <a:buNone/>
              <a:defRPr sz="1228">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16123280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16858" y="672253"/>
            <a:ext cx="7099230" cy="3333256"/>
          </a:xfrm>
        </p:spPr>
        <p:txBody>
          <a:bodyPr anchor="ctr">
            <a:normAutofit/>
          </a:bodyPr>
          <a:lstStyle>
            <a:lvl1pPr algn="l">
              <a:defRPr sz="3859"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94077" y="4425668"/>
            <a:ext cx="7539995" cy="567101"/>
          </a:xfrm>
        </p:spPr>
        <p:txBody>
          <a:bodyPr anchor="b">
            <a:noAutofit/>
          </a:bodyPr>
          <a:lstStyle>
            <a:lvl1pPr marL="0" indent="0">
              <a:buFontTx/>
              <a:buNone/>
              <a:defRPr sz="2105">
                <a:solidFill>
                  <a:schemeClr val="tx1">
                    <a:lumMod val="75000"/>
                    <a:lumOff val="25000"/>
                  </a:schemeClr>
                </a:solidFill>
              </a:defRPr>
            </a:lvl1pPr>
            <a:lvl2pPr marL="401010" indent="0">
              <a:buFontTx/>
              <a:buNone/>
              <a:defRPr/>
            </a:lvl2pPr>
            <a:lvl3pPr marL="802020" indent="0">
              <a:buFontTx/>
              <a:buNone/>
              <a:defRPr/>
            </a:lvl3pPr>
            <a:lvl4pPr marL="1203030" indent="0">
              <a:buFontTx/>
              <a:buNone/>
              <a:defRPr/>
            </a:lvl4pPr>
            <a:lvl5pPr marL="1604040" indent="0">
              <a:buFontTx/>
              <a:buNone/>
              <a:defRPr/>
            </a:lvl5pPr>
          </a:lstStyle>
          <a:p>
            <a:pPr lvl="0"/>
            <a:r>
              <a:rPr lang="en-US"/>
              <a:t>Edit Master text styles</a:t>
            </a:r>
          </a:p>
        </p:txBody>
      </p:sp>
      <p:sp>
        <p:nvSpPr>
          <p:cNvPr id="3" name="Text Placeholder 2"/>
          <p:cNvSpPr>
            <a:spLocks noGrp="1"/>
          </p:cNvSpPr>
          <p:nvPr>
            <p:ph type="body" idx="1"/>
          </p:nvPr>
        </p:nvSpPr>
        <p:spPr>
          <a:xfrm>
            <a:off x="594079" y="4992769"/>
            <a:ext cx="7539994" cy="1669511"/>
          </a:xfrm>
        </p:spPr>
        <p:txBody>
          <a:bodyPr anchor="t">
            <a:normAutofit/>
          </a:bodyPr>
          <a:lstStyle>
            <a:lvl1pPr marL="0" indent="0" algn="l">
              <a:buNone/>
              <a:defRPr sz="1579">
                <a:solidFill>
                  <a:schemeClr val="tx1">
                    <a:lumMod val="50000"/>
                    <a:lumOff val="50000"/>
                  </a:schemeClr>
                </a:solidFill>
              </a:defRPr>
            </a:lvl1pPr>
            <a:lvl2pPr marL="401010" indent="0">
              <a:buNone/>
              <a:defRPr sz="1579">
                <a:solidFill>
                  <a:schemeClr val="tx1">
                    <a:tint val="75000"/>
                  </a:schemeClr>
                </a:solidFill>
              </a:defRPr>
            </a:lvl2pPr>
            <a:lvl3pPr marL="802020" indent="0">
              <a:buNone/>
              <a:defRPr sz="1403">
                <a:solidFill>
                  <a:schemeClr val="tx1">
                    <a:tint val="75000"/>
                  </a:schemeClr>
                </a:solidFill>
              </a:defRPr>
            </a:lvl3pPr>
            <a:lvl4pPr marL="1203030" indent="0">
              <a:buNone/>
              <a:defRPr sz="1228">
                <a:solidFill>
                  <a:schemeClr val="tx1">
                    <a:tint val="75000"/>
                  </a:schemeClr>
                </a:solidFill>
              </a:defRPr>
            </a:lvl4pPr>
            <a:lvl5pPr marL="1604040" indent="0">
              <a:buNone/>
              <a:defRPr sz="1228">
                <a:solidFill>
                  <a:schemeClr val="tx1">
                    <a:tint val="75000"/>
                  </a:schemeClr>
                </a:solidFill>
              </a:defRPr>
            </a:lvl5pPr>
            <a:lvl6pPr marL="2005051" indent="0">
              <a:buNone/>
              <a:defRPr sz="1228">
                <a:solidFill>
                  <a:schemeClr val="tx1">
                    <a:tint val="75000"/>
                  </a:schemeClr>
                </a:solidFill>
              </a:defRPr>
            </a:lvl6pPr>
            <a:lvl7pPr marL="2406061" indent="0">
              <a:buNone/>
              <a:defRPr sz="1228">
                <a:solidFill>
                  <a:schemeClr val="tx1">
                    <a:tint val="75000"/>
                  </a:schemeClr>
                </a:solidFill>
              </a:defRPr>
            </a:lvl7pPr>
            <a:lvl8pPr marL="2807071" indent="0">
              <a:buNone/>
              <a:defRPr sz="1228">
                <a:solidFill>
                  <a:schemeClr val="tx1">
                    <a:tint val="75000"/>
                  </a:schemeClr>
                </a:solidFill>
              </a:defRPr>
            </a:lvl8pPr>
            <a:lvl9pPr marL="3208081" indent="0">
              <a:buNone/>
              <a:defRPr sz="1228">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
        <p:nvSpPr>
          <p:cNvPr id="24" name="TextBox 23"/>
          <p:cNvSpPr txBox="1"/>
          <p:nvPr/>
        </p:nvSpPr>
        <p:spPr>
          <a:xfrm>
            <a:off x="475265" y="871611"/>
            <a:ext cx="534670" cy="644878"/>
          </a:xfrm>
          <a:prstGeom prst="rect">
            <a:avLst/>
          </a:prstGeom>
        </p:spPr>
        <p:txBody>
          <a:bodyPr vert="horz" lIns="80201" tIns="40100" rIns="80201" bIns="40100" rtlCol="0" anchor="ctr">
            <a:noAutofit/>
          </a:bodyPr>
          <a:lstStyle/>
          <a:p>
            <a:pPr algn="l" defTabSz="401010" rtl="0"/>
            <a:r>
              <a:rPr lang="en-US" sz="7017" dirty="0">
                <a:ln w="3175" cmpd="sng">
                  <a:noFill/>
                </a:ln>
                <a:solidFill>
                  <a:srgbClr val="90C226">
                    <a:lumMod val="60000"/>
                    <a:lumOff val="40000"/>
                  </a:srgbClr>
                </a:solidFill>
                <a:latin typeface="Arial"/>
              </a:rPr>
              <a:t>“</a:t>
            </a:r>
          </a:p>
        </p:txBody>
      </p:sp>
      <p:sp>
        <p:nvSpPr>
          <p:cNvPr id="25" name="TextBox 24"/>
          <p:cNvSpPr txBox="1"/>
          <p:nvPr/>
        </p:nvSpPr>
        <p:spPr>
          <a:xfrm>
            <a:off x="7799912" y="3183230"/>
            <a:ext cx="534670" cy="644878"/>
          </a:xfrm>
          <a:prstGeom prst="rect">
            <a:avLst/>
          </a:prstGeom>
        </p:spPr>
        <p:txBody>
          <a:bodyPr vert="horz" lIns="80201" tIns="40100" rIns="80201" bIns="40100" rtlCol="0" anchor="ctr">
            <a:noAutofit/>
          </a:bodyPr>
          <a:lstStyle/>
          <a:p>
            <a:pPr algn="l" defTabSz="401010" rtl="0"/>
            <a:r>
              <a:rPr lang="en-US" sz="7017" dirty="0">
                <a:ln w="3175" cmpd="sng">
                  <a:noFill/>
                </a:ln>
                <a:solidFill>
                  <a:srgbClr val="90C226">
                    <a:lumMod val="60000"/>
                    <a:lumOff val="40000"/>
                  </a:srgbClr>
                </a:solidFill>
                <a:latin typeface="Arial"/>
              </a:rPr>
              <a:t>”</a:t>
            </a:r>
          </a:p>
        </p:txBody>
      </p:sp>
    </p:spTree>
    <p:extLst>
      <p:ext uri="{BB962C8B-B14F-4D97-AF65-F5344CB8AC3E}">
        <p14:creationId xmlns:p14="http://schemas.microsoft.com/office/powerpoint/2010/main" val="1229956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94079" y="2978457"/>
            <a:ext cx="7539994" cy="2014313"/>
          </a:xfrm>
        </p:spPr>
        <p:txBody>
          <a:bodyPr anchor="b"/>
          <a:lstStyle>
            <a:lvl1pPr algn="l">
              <a:defRPr sz="3508" b="0" cap="none"/>
            </a:lvl1pPr>
          </a:lstStyle>
          <a:p>
            <a:r>
              <a:rPr lang="en-US"/>
              <a:t>Click to edit Master title style</a:t>
            </a:r>
            <a:endParaRPr lang="en-US" dirty="0"/>
          </a:p>
        </p:txBody>
      </p:sp>
      <p:sp>
        <p:nvSpPr>
          <p:cNvPr id="3" name="Text Placeholder 2"/>
          <p:cNvSpPr>
            <a:spLocks noGrp="1"/>
          </p:cNvSpPr>
          <p:nvPr>
            <p:ph type="body" idx="1"/>
          </p:nvPr>
        </p:nvSpPr>
        <p:spPr>
          <a:xfrm>
            <a:off x="594079" y="4992769"/>
            <a:ext cx="7539994" cy="948830"/>
          </a:xfrm>
        </p:spPr>
        <p:txBody>
          <a:bodyPr anchor="t"/>
          <a:lstStyle>
            <a:lvl1pPr marL="0" indent="0" algn="l">
              <a:buNone/>
              <a:defRPr sz="1754">
                <a:solidFill>
                  <a:schemeClr val="tx1">
                    <a:lumMod val="50000"/>
                    <a:lumOff val="50000"/>
                  </a:schemeClr>
                </a:solidFill>
              </a:defRPr>
            </a:lvl1pPr>
            <a:lvl2pPr marL="401010" indent="0">
              <a:buNone/>
              <a:defRPr sz="1579">
                <a:solidFill>
                  <a:schemeClr val="tx1">
                    <a:tint val="75000"/>
                  </a:schemeClr>
                </a:solidFill>
              </a:defRPr>
            </a:lvl2pPr>
            <a:lvl3pPr marL="802020" indent="0">
              <a:buNone/>
              <a:defRPr sz="1403">
                <a:solidFill>
                  <a:schemeClr val="tx1">
                    <a:tint val="75000"/>
                  </a:schemeClr>
                </a:solidFill>
              </a:defRPr>
            </a:lvl3pPr>
            <a:lvl4pPr marL="1203030" indent="0">
              <a:buNone/>
              <a:defRPr sz="1228">
                <a:solidFill>
                  <a:schemeClr val="tx1">
                    <a:tint val="75000"/>
                  </a:schemeClr>
                </a:solidFill>
              </a:defRPr>
            </a:lvl4pPr>
            <a:lvl5pPr marL="1604040" indent="0">
              <a:buNone/>
              <a:defRPr sz="1228">
                <a:solidFill>
                  <a:schemeClr val="tx1">
                    <a:tint val="75000"/>
                  </a:schemeClr>
                </a:solidFill>
              </a:defRPr>
            </a:lvl5pPr>
            <a:lvl6pPr marL="2005051" indent="0">
              <a:buNone/>
              <a:defRPr sz="1228">
                <a:solidFill>
                  <a:schemeClr val="tx1">
                    <a:tint val="75000"/>
                  </a:schemeClr>
                </a:solidFill>
              </a:defRPr>
            </a:lvl6pPr>
            <a:lvl7pPr marL="2406061" indent="0">
              <a:buNone/>
              <a:defRPr sz="1228">
                <a:solidFill>
                  <a:schemeClr val="tx1">
                    <a:tint val="75000"/>
                  </a:schemeClr>
                </a:solidFill>
              </a:defRPr>
            </a:lvl7pPr>
            <a:lvl8pPr marL="2807071" indent="0">
              <a:buNone/>
              <a:defRPr sz="1228">
                <a:solidFill>
                  <a:schemeClr val="tx1">
                    <a:tint val="75000"/>
                  </a:schemeClr>
                </a:solidFill>
              </a:defRPr>
            </a:lvl8pPr>
            <a:lvl9pPr marL="3208081" indent="0">
              <a:buNone/>
              <a:defRPr sz="1228">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31198133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01503" y="672253"/>
            <a:ext cx="7532570" cy="3333256"/>
          </a:xfrm>
        </p:spPr>
        <p:txBody>
          <a:bodyPr anchor="ctr">
            <a:normAutofit/>
          </a:bodyPr>
          <a:lstStyle>
            <a:lvl1pPr algn="l">
              <a:defRPr sz="3859"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94077" y="4425668"/>
            <a:ext cx="7539995" cy="567101"/>
          </a:xfrm>
        </p:spPr>
        <p:txBody>
          <a:bodyPr anchor="b">
            <a:noAutofit/>
          </a:bodyPr>
          <a:lstStyle>
            <a:lvl1pPr marL="0" indent="0">
              <a:buFontTx/>
              <a:buNone/>
              <a:defRPr sz="2105">
                <a:solidFill>
                  <a:schemeClr val="accent1"/>
                </a:solidFill>
              </a:defRPr>
            </a:lvl1pPr>
            <a:lvl2pPr marL="401010" indent="0">
              <a:buFontTx/>
              <a:buNone/>
              <a:defRPr/>
            </a:lvl2pPr>
            <a:lvl3pPr marL="802020" indent="0">
              <a:buFontTx/>
              <a:buNone/>
              <a:defRPr/>
            </a:lvl3pPr>
            <a:lvl4pPr marL="1203030" indent="0">
              <a:buFontTx/>
              <a:buNone/>
              <a:defRPr/>
            </a:lvl4pPr>
            <a:lvl5pPr marL="1604040" indent="0">
              <a:buFontTx/>
              <a:buNone/>
              <a:defRPr/>
            </a:lvl5pPr>
          </a:lstStyle>
          <a:p>
            <a:pPr lvl="0"/>
            <a:r>
              <a:rPr lang="en-US"/>
              <a:t>Edit Master text styles</a:t>
            </a:r>
          </a:p>
        </p:txBody>
      </p:sp>
      <p:sp>
        <p:nvSpPr>
          <p:cNvPr id="3" name="Text Placeholder 2"/>
          <p:cNvSpPr>
            <a:spLocks noGrp="1"/>
          </p:cNvSpPr>
          <p:nvPr>
            <p:ph type="body" idx="1"/>
          </p:nvPr>
        </p:nvSpPr>
        <p:spPr>
          <a:xfrm>
            <a:off x="594079" y="4992769"/>
            <a:ext cx="7539994" cy="1669511"/>
          </a:xfrm>
        </p:spPr>
        <p:txBody>
          <a:bodyPr anchor="t">
            <a:normAutofit/>
          </a:bodyPr>
          <a:lstStyle>
            <a:lvl1pPr marL="0" indent="0" algn="l">
              <a:buNone/>
              <a:defRPr sz="1579">
                <a:solidFill>
                  <a:schemeClr val="tx1">
                    <a:lumMod val="50000"/>
                    <a:lumOff val="50000"/>
                  </a:schemeClr>
                </a:solidFill>
              </a:defRPr>
            </a:lvl1pPr>
            <a:lvl2pPr marL="401010" indent="0">
              <a:buNone/>
              <a:defRPr sz="1579">
                <a:solidFill>
                  <a:schemeClr val="tx1">
                    <a:tint val="75000"/>
                  </a:schemeClr>
                </a:solidFill>
              </a:defRPr>
            </a:lvl2pPr>
            <a:lvl3pPr marL="802020" indent="0">
              <a:buNone/>
              <a:defRPr sz="1403">
                <a:solidFill>
                  <a:schemeClr val="tx1">
                    <a:tint val="75000"/>
                  </a:schemeClr>
                </a:solidFill>
              </a:defRPr>
            </a:lvl3pPr>
            <a:lvl4pPr marL="1203030" indent="0">
              <a:buNone/>
              <a:defRPr sz="1228">
                <a:solidFill>
                  <a:schemeClr val="tx1">
                    <a:tint val="75000"/>
                  </a:schemeClr>
                </a:solidFill>
              </a:defRPr>
            </a:lvl4pPr>
            <a:lvl5pPr marL="1604040" indent="0">
              <a:buNone/>
              <a:defRPr sz="1228">
                <a:solidFill>
                  <a:schemeClr val="tx1">
                    <a:tint val="75000"/>
                  </a:schemeClr>
                </a:solidFill>
              </a:defRPr>
            </a:lvl5pPr>
            <a:lvl6pPr marL="2005051" indent="0">
              <a:buNone/>
              <a:defRPr sz="1228">
                <a:solidFill>
                  <a:schemeClr val="tx1">
                    <a:tint val="75000"/>
                  </a:schemeClr>
                </a:solidFill>
              </a:defRPr>
            </a:lvl6pPr>
            <a:lvl7pPr marL="2406061" indent="0">
              <a:buNone/>
              <a:defRPr sz="1228">
                <a:solidFill>
                  <a:schemeClr val="tx1">
                    <a:tint val="75000"/>
                  </a:schemeClr>
                </a:solidFill>
              </a:defRPr>
            </a:lvl7pPr>
            <a:lvl8pPr marL="2807071" indent="0">
              <a:buNone/>
              <a:defRPr sz="1228">
                <a:solidFill>
                  <a:schemeClr val="tx1">
                    <a:tint val="75000"/>
                  </a:schemeClr>
                </a:solidFill>
              </a:defRPr>
            </a:lvl8pPr>
            <a:lvl9pPr marL="3208081" indent="0">
              <a:buNone/>
              <a:defRPr sz="1228">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27604296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31650130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88314" y="672253"/>
            <a:ext cx="1144368" cy="5791183"/>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94079" y="672254"/>
            <a:ext cx="6192340" cy="579118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17065733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2786" y="7058660"/>
            <a:ext cx="10690616" cy="5041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6985343"/>
            <a:ext cx="10690616" cy="705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962406" y="836955"/>
            <a:ext cx="8822055" cy="3932682"/>
          </a:xfrm>
        </p:spPr>
        <p:txBody>
          <a:bodyPr anchor="b">
            <a:normAutofit/>
          </a:bodyPr>
          <a:lstStyle>
            <a:lvl1pPr algn="l">
              <a:lnSpc>
                <a:spcPct val="85000"/>
              </a:lnSpc>
              <a:defRPr sz="8822" spc="-55" baseline="0">
                <a:solidFill>
                  <a:schemeClr val="tx1">
                    <a:lumMod val="85000"/>
                    <a:lumOff val="15000"/>
                  </a:schemeClr>
                </a:solidFill>
              </a:defRPr>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964836" y="4913560"/>
            <a:ext cx="8822055" cy="1260475"/>
          </a:xfrm>
        </p:spPr>
        <p:txBody>
          <a:bodyPr lIns="91440" rIns="91440">
            <a:normAutofit/>
          </a:bodyPr>
          <a:lstStyle>
            <a:lvl1pPr marL="0" indent="0" algn="l">
              <a:buNone/>
              <a:defRPr sz="2647" cap="all" spc="221" baseline="0">
                <a:solidFill>
                  <a:schemeClr val="tx2"/>
                </a:solidFill>
                <a:latin typeface="+mj-lt"/>
              </a:defRPr>
            </a:lvl1pPr>
            <a:lvl2pPr marL="504200" indent="0" algn="ctr">
              <a:buNone/>
              <a:defRPr sz="2647"/>
            </a:lvl2pPr>
            <a:lvl3pPr marL="1008400" indent="0" algn="ctr">
              <a:buNone/>
              <a:defRPr sz="2647"/>
            </a:lvl3pPr>
            <a:lvl4pPr marL="1512600" indent="0" algn="ctr">
              <a:buNone/>
              <a:defRPr sz="2206"/>
            </a:lvl4pPr>
            <a:lvl5pPr marL="2016801" indent="0" algn="ctr">
              <a:buNone/>
              <a:defRPr sz="2206"/>
            </a:lvl5pPr>
            <a:lvl6pPr marL="2521001" indent="0" algn="ctr">
              <a:buNone/>
              <a:defRPr sz="2206"/>
            </a:lvl6pPr>
            <a:lvl7pPr marL="3025201" indent="0" algn="ctr">
              <a:buNone/>
              <a:defRPr sz="2206"/>
            </a:lvl7pPr>
            <a:lvl8pPr marL="3529401" indent="0" algn="ctr">
              <a:buNone/>
              <a:defRPr sz="2206"/>
            </a:lvl8pPr>
            <a:lvl9pPr marL="4033601" indent="0" algn="ctr">
              <a:buNone/>
              <a:defRPr sz="2206"/>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pPr defTabSz="401010" rtl="0"/>
            <a:fld id="{5E8AD0AF-C6E4-4EAF-B663-E61B36AD1CED}" type="datetimeFigureOut">
              <a:rPr lang="en-US" smtClean="0">
                <a:solidFill>
                  <a:prstClr val="black"/>
                </a:solidFill>
              </a:rPr>
              <a:pPr defTabSz="401010" rtl="0"/>
              <a:t>9/8/2021</a:t>
            </a:fld>
            <a:endParaRPr lang="en-US">
              <a:solidFill>
                <a:prstClr val="black"/>
              </a:solidFill>
            </a:endParaRPr>
          </a:p>
        </p:txBody>
      </p:sp>
      <p:sp>
        <p:nvSpPr>
          <p:cNvPr id="5" name="Footer Placeholder 4"/>
          <p:cNvSpPr>
            <a:spLocks noGrp="1"/>
          </p:cNvSpPr>
          <p:nvPr>
            <p:ph type="ftr" sz="quarter" idx="11"/>
          </p:nvPr>
        </p:nvSpPr>
        <p:spPr/>
        <p:txBody>
          <a:bodyPr/>
          <a:lstStyle/>
          <a:p>
            <a:pPr defTabSz="401010" rtl="0"/>
            <a:endParaRPr lang="en-US">
              <a:solidFill>
                <a:prstClr val="black"/>
              </a:solidFill>
            </a:endParaRPr>
          </a:p>
        </p:txBody>
      </p:sp>
      <p:sp>
        <p:nvSpPr>
          <p:cNvPr id="6" name="Slide Number Placeholder 5"/>
          <p:cNvSpPr>
            <a:spLocks noGrp="1"/>
          </p:cNvSpPr>
          <p:nvPr>
            <p:ph type="sldNum" sz="quarter" idx="12"/>
          </p:nvPr>
        </p:nvSpPr>
        <p:spPr/>
        <p:txBody>
          <a:bodyPr/>
          <a:lstStyle/>
          <a:p>
            <a:pPr defTabSz="401010" rtl="0"/>
            <a:fld id="{DAB8DC52-6CD5-43BB-9A1E-4244E2C3B15A}" type="slidenum">
              <a:rPr lang="en-US" smtClean="0">
                <a:solidFill>
                  <a:prstClr val="black"/>
                </a:solidFill>
              </a:rPr>
              <a:pPr defTabSz="401010" rtl="0"/>
              <a:t>‹#›</a:t>
            </a:fld>
            <a:endParaRPr lang="en-US">
              <a:solidFill>
                <a:prstClr val="black"/>
              </a:solidFill>
            </a:endParaRPr>
          </a:p>
        </p:txBody>
      </p:sp>
      <p:cxnSp>
        <p:nvCxnSpPr>
          <p:cNvPr id="9" name="Straight Connector 8"/>
          <p:cNvCxnSpPr/>
          <p:nvPr/>
        </p:nvCxnSpPr>
        <p:spPr>
          <a:xfrm>
            <a:off x="1059217" y="4789805"/>
            <a:ext cx="866165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57571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pPr defTabSz="401010" rtl="0"/>
            <a:fld id="{5E8AD0AF-C6E4-4EAF-B663-E61B36AD1CED}" type="datetimeFigureOut">
              <a:rPr lang="en-US" smtClean="0">
                <a:solidFill>
                  <a:prstClr val="black"/>
                </a:solidFill>
              </a:rPr>
              <a:pPr defTabSz="401010" rtl="0"/>
              <a:t>9/8/2021</a:t>
            </a:fld>
            <a:endParaRPr lang="en-US">
              <a:solidFill>
                <a:prstClr val="black"/>
              </a:solidFill>
            </a:endParaRPr>
          </a:p>
        </p:txBody>
      </p:sp>
      <p:sp>
        <p:nvSpPr>
          <p:cNvPr id="5" name="Footer Placeholder 4"/>
          <p:cNvSpPr>
            <a:spLocks noGrp="1"/>
          </p:cNvSpPr>
          <p:nvPr>
            <p:ph type="ftr" sz="quarter" idx="11"/>
          </p:nvPr>
        </p:nvSpPr>
        <p:spPr/>
        <p:txBody>
          <a:bodyPr/>
          <a:lstStyle/>
          <a:p>
            <a:pPr defTabSz="401010" rtl="0"/>
            <a:endParaRPr lang="en-US">
              <a:solidFill>
                <a:prstClr val="black"/>
              </a:solidFill>
            </a:endParaRPr>
          </a:p>
        </p:txBody>
      </p:sp>
      <p:sp>
        <p:nvSpPr>
          <p:cNvPr id="6" name="Slide Number Placeholder 5"/>
          <p:cNvSpPr>
            <a:spLocks noGrp="1"/>
          </p:cNvSpPr>
          <p:nvPr>
            <p:ph type="sldNum" sz="quarter" idx="12"/>
          </p:nvPr>
        </p:nvSpPr>
        <p:spPr/>
        <p:txBody>
          <a:bodyPr/>
          <a:lstStyle/>
          <a:p>
            <a:pPr defTabSz="401010" rtl="0"/>
            <a:fld id="{DAB8DC52-6CD5-43BB-9A1E-4244E2C3B15A}" type="slidenum">
              <a:rPr lang="en-US" smtClean="0">
                <a:solidFill>
                  <a:prstClr val="black"/>
                </a:solidFill>
              </a:rPr>
              <a:pPr defTabSz="401010" rtl="0"/>
              <a:t>‹#›</a:t>
            </a:fld>
            <a:endParaRPr lang="en-US">
              <a:solidFill>
                <a:prstClr val="black"/>
              </a:solidFill>
            </a:endParaRPr>
          </a:p>
        </p:txBody>
      </p:sp>
    </p:spTree>
    <p:extLst>
      <p:ext uri="{BB962C8B-B14F-4D97-AF65-F5344CB8AC3E}">
        <p14:creationId xmlns:p14="http://schemas.microsoft.com/office/powerpoint/2010/main" val="24186573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786" y="7058660"/>
            <a:ext cx="10690616" cy="5041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6985343"/>
            <a:ext cx="10690616" cy="705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62406" y="836955"/>
            <a:ext cx="8822055" cy="3932682"/>
          </a:xfrm>
        </p:spPr>
        <p:txBody>
          <a:bodyPr anchor="b" anchorCtr="0">
            <a:normAutofit/>
          </a:bodyPr>
          <a:lstStyle>
            <a:lvl1pPr>
              <a:lnSpc>
                <a:spcPct val="85000"/>
              </a:lnSpc>
              <a:defRPr sz="8822" b="0">
                <a:solidFill>
                  <a:schemeClr val="tx1">
                    <a:lumMod val="85000"/>
                    <a:lumOff val="15000"/>
                  </a:schemeClr>
                </a:solidFill>
              </a:defRPr>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962406" y="4910811"/>
            <a:ext cx="8822055" cy="1260475"/>
          </a:xfrm>
        </p:spPr>
        <p:txBody>
          <a:bodyPr lIns="91440" rIns="91440" anchor="t" anchorCtr="0">
            <a:normAutofit/>
          </a:bodyPr>
          <a:lstStyle>
            <a:lvl1pPr marL="0" indent="0">
              <a:buNone/>
              <a:defRPr sz="2647" cap="all" spc="221" baseline="0">
                <a:solidFill>
                  <a:schemeClr val="tx2"/>
                </a:solidFill>
                <a:latin typeface="+mj-lt"/>
              </a:defRPr>
            </a:lvl1pPr>
            <a:lvl2pPr marL="504200" indent="0">
              <a:buNone/>
              <a:defRPr sz="1985">
                <a:solidFill>
                  <a:schemeClr val="tx1">
                    <a:tint val="75000"/>
                  </a:schemeClr>
                </a:solidFill>
              </a:defRPr>
            </a:lvl2pPr>
            <a:lvl3pPr marL="1008400" indent="0">
              <a:buNone/>
              <a:defRPr sz="1764">
                <a:solidFill>
                  <a:schemeClr val="tx1">
                    <a:tint val="75000"/>
                  </a:schemeClr>
                </a:solidFill>
              </a:defRPr>
            </a:lvl3pPr>
            <a:lvl4pPr marL="1512600" indent="0">
              <a:buNone/>
              <a:defRPr sz="1544">
                <a:solidFill>
                  <a:schemeClr val="tx1">
                    <a:tint val="75000"/>
                  </a:schemeClr>
                </a:solidFill>
              </a:defRPr>
            </a:lvl4pPr>
            <a:lvl5pPr marL="2016801" indent="0">
              <a:buNone/>
              <a:defRPr sz="1544">
                <a:solidFill>
                  <a:schemeClr val="tx1">
                    <a:tint val="75000"/>
                  </a:schemeClr>
                </a:solidFill>
              </a:defRPr>
            </a:lvl5pPr>
            <a:lvl6pPr marL="2521001" indent="0">
              <a:buNone/>
              <a:defRPr sz="1544">
                <a:solidFill>
                  <a:schemeClr val="tx1">
                    <a:tint val="75000"/>
                  </a:schemeClr>
                </a:solidFill>
              </a:defRPr>
            </a:lvl6pPr>
            <a:lvl7pPr marL="3025201" indent="0">
              <a:buNone/>
              <a:defRPr sz="1544">
                <a:solidFill>
                  <a:schemeClr val="tx1">
                    <a:tint val="75000"/>
                  </a:schemeClr>
                </a:solidFill>
              </a:defRPr>
            </a:lvl7pPr>
            <a:lvl8pPr marL="3529401" indent="0">
              <a:buNone/>
              <a:defRPr sz="1544">
                <a:solidFill>
                  <a:schemeClr val="tx1">
                    <a:tint val="75000"/>
                  </a:schemeClr>
                </a:solidFill>
              </a:defRPr>
            </a:lvl8pPr>
            <a:lvl9pPr marL="4033601" indent="0">
              <a:buNone/>
              <a:defRPr sz="1544">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pPr defTabSz="401010" rtl="0"/>
            <a:fld id="{5E8AD0AF-C6E4-4EAF-B663-E61B36AD1CED}" type="datetimeFigureOut">
              <a:rPr lang="en-US" smtClean="0">
                <a:solidFill>
                  <a:prstClr val="black"/>
                </a:solidFill>
              </a:rPr>
              <a:pPr defTabSz="401010" rtl="0"/>
              <a:t>9/8/2021</a:t>
            </a:fld>
            <a:endParaRPr lang="en-US">
              <a:solidFill>
                <a:prstClr val="black"/>
              </a:solidFill>
            </a:endParaRPr>
          </a:p>
        </p:txBody>
      </p:sp>
      <p:sp>
        <p:nvSpPr>
          <p:cNvPr id="5" name="Footer Placeholder 4"/>
          <p:cNvSpPr>
            <a:spLocks noGrp="1"/>
          </p:cNvSpPr>
          <p:nvPr>
            <p:ph type="ftr" sz="quarter" idx="11"/>
          </p:nvPr>
        </p:nvSpPr>
        <p:spPr/>
        <p:txBody>
          <a:bodyPr/>
          <a:lstStyle/>
          <a:p>
            <a:pPr defTabSz="401010" rtl="0"/>
            <a:endParaRPr lang="en-US">
              <a:solidFill>
                <a:prstClr val="black"/>
              </a:solidFill>
            </a:endParaRPr>
          </a:p>
        </p:txBody>
      </p:sp>
      <p:sp>
        <p:nvSpPr>
          <p:cNvPr id="6" name="Slide Number Placeholder 5"/>
          <p:cNvSpPr>
            <a:spLocks noGrp="1"/>
          </p:cNvSpPr>
          <p:nvPr>
            <p:ph type="sldNum" sz="quarter" idx="12"/>
          </p:nvPr>
        </p:nvSpPr>
        <p:spPr/>
        <p:txBody>
          <a:bodyPr/>
          <a:lstStyle/>
          <a:p>
            <a:pPr defTabSz="401010" rtl="0"/>
            <a:fld id="{DAB8DC52-6CD5-43BB-9A1E-4244E2C3B15A}" type="slidenum">
              <a:rPr lang="en-US" smtClean="0">
                <a:solidFill>
                  <a:prstClr val="black"/>
                </a:solidFill>
              </a:rPr>
              <a:pPr defTabSz="401010" rtl="0"/>
              <a:t>‹#›</a:t>
            </a:fld>
            <a:endParaRPr lang="en-US">
              <a:solidFill>
                <a:prstClr val="black"/>
              </a:solidFill>
            </a:endParaRPr>
          </a:p>
        </p:txBody>
      </p:sp>
      <p:cxnSp>
        <p:nvCxnSpPr>
          <p:cNvPr id="9" name="Straight Connector 8"/>
          <p:cNvCxnSpPr/>
          <p:nvPr/>
        </p:nvCxnSpPr>
        <p:spPr>
          <a:xfrm>
            <a:off x="1059217" y="4789805"/>
            <a:ext cx="866165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953682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a:xfrm>
            <a:off x="962406" y="316061"/>
            <a:ext cx="8822055" cy="1599863"/>
          </a:xfrm>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962406" y="2035434"/>
            <a:ext cx="4330827" cy="4436872"/>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5453634" y="2035436"/>
            <a:ext cx="4330827" cy="4436872"/>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pPr defTabSz="401010" rtl="0"/>
            <a:fld id="{5E8AD0AF-C6E4-4EAF-B663-E61B36AD1CED}" type="datetimeFigureOut">
              <a:rPr lang="en-US" smtClean="0">
                <a:solidFill>
                  <a:prstClr val="black"/>
                </a:solidFill>
              </a:rPr>
              <a:pPr defTabSz="401010" rtl="0"/>
              <a:t>9/8/2021</a:t>
            </a:fld>
            <a:endParaRPr lang="en-US">
              <a:solidFill>
                <a:prstClr val="black"/>
              </a:solidFill>
            </a:endParaRPr>
          </a:p>
        </p:txBody>
      </p:sp>
      <p:sp>
        <p:nvSpPr>
          <p:cNvPr id="6" name="Footer Placeholder 5"/>
          <p:cNvSpPr>
            <a:spLocks noGrp="1"/>
          </p:cNvSpPr>
          <p:nvPr>
            <p:ph type="ftr" sz="quarter" idx="11"/>
          </p:nvPr>
        </p:nvSpPr>
        <p:spPr/>
        <p:txBody>
          <a:bodyPr/>
          <a:lstStyle/>
          <a:p>
            <a:pPr defTabSz="401010" rtl="0"/>
            <a:endParaRPr lang="en-US">
              <a:solidFill>
                <a:prstClr val="black"/>
              </a:solidFill>
            </a:endParaRPr>
          </a:p>
        </p:txBody>
      </p:sp>
      <p:sp>
        <p:nvSpPr>
          <p:cNvPr id="7" name="Slide Number Placeholder 6"/>
          <p:cNvSpPr>
            <a:spLocks noGrp="1"/>
          </p:cNvSpPr>
          <p:nvPr>
            <p:ph type="sldNum" sz="quarter" idx="12"/>
          </p:nvPr>
        </p:nvSpPr>
        <p:spPr/>
        <p:txBody>
          <a:bodyPr/>
          <a:lstStyle/>
          <a:p>
            <a:pPr defTabSz="401010" rtl="0"/>
            <a:fld id="{DAB8DC52-6CD5-43BB-9A1E-4244E2C3B15A}" type="slidenum">
              <a:rPr lang="en-US" smtClean="0">
                <a:solidFill>
                  <a:prstClr val="black"/>
                </a:solidFill>
              </a:rPr>
              <a:pPr defTabSz="401010" rtl="0"/>
              <a:t>‹#›</a:t>
            </a:fld>
            <a:endParaRPr lang="en-US">
              <a:solidFill>
                <a:prstClr val="black"/>
              </a:solidFill>
            </a:endParaRPr>
          </a:p>
        </p:txBody>
      </p:sp>
    </p:spTree>
    <p:extLst>
      <p:ext uri="{BB962C8B-B14F-4D97-AF65-F5344CB8AC3E}">
        <p14:creationId xmlns:p14="http://schemas.microsoft.com/office/powerpoint/2010/main" val="32229005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a:xfrm>
            <a:off x="962406" y="316061"/>
            <a:ext cx="8822055" cy="1599863"/>
          </a:xfrm>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962406" y="2035785"/>
            <a:ext cx="4330827" cy="811955"/>
          </a:xfrm>
        </p:spPr>
        <p:txBody>
          <a:bodyPr lIns="91440" rIns="91440" anchor="ctr">
            <a:normAutofit/>
          </a:bodyPr>
          <a:lstStyle>
            <a:lvl1pPr marL="0" indent="0">
              <a:buNone/>
              <a:defRPr sz="2206" b="0" cap="all" baseline="0">
                <a:solidFill>
                  <a:schemeClr val="tx2"/>
                </a:solidFill>
              </a:defRPr>
            </a:lvl1pPr>
            <a:lvl2pPr marL="504200" indent="0">
              <a:buNone/>
              <a:defRPr sz="2206" b="1"/>
            </a:lvl2pPr>
            <a:lvl3pPr marL="1008400" indent="0">
              <a:buNone/>
              <a:defRPr sz="1985" b="1"/>
            </a:lvl3pPr>
            <a:lvl4pPr marL="1512600" indent="0">
              <a:buNone/>
              <a:defRPr sz="1764" b="1"/>
            </a:lvl4pPr>
            <a:lvl5pPr marL="2016801" indent="0">
              <a:buNone/>
              <a:defRPr sz="1764" b="1"/>
            </a:lvl5pPr>
            <a:lvl6pPr marL="2521001" indent="0">
              <a:buNone/>
              <a:defRPr sz="1764" b="1"/>
            </a:lvl6pPr>
            <a:lvl7pPr marL="3025201" indent="0">
              <a:buNone/>
              <a:defRPr sz="1764" b="1"/>
            </a:lvl7pPr>
            <a:lvl8pPr marL="3529401" indent="0">
              <a:buNone/>
              <a:defRPr sz="1764" b="1"/>
            </a:lvl8pPr>
            <a:lvl9pPr marL="4033601" indent="0">
              <a:buNone/>
              <a:defRPr sz="1764" b="1"/>
            </a:lvl9pPr>
          </a:lstStyle>
          <a:p>
            <a:pPr lvl="0"/>
            <a:r>
              <a:rPr lang="ar-SA"/>
              <a:t>انقر لتحرير أنماط النص الرئيسي</a:t>
            </a:r>
          </a:p>
        </p:txBody>
      </p:sp>
      <p:sp>
        <p:nvSpPr>
          <p:cNvPr id="4" name="Content Placeholder 3"/>
          <p:cNvSpPr>
            <a:spLocks noGrp="1"/>
          </p:cNvSpPr>
          <p:nvPr>
            <p:ph sz="half" idx="2"/>
          </p:nvPr>
        </p:nvSpPr>
        <p:spPr>
          <a:xfrm>
            <a:off x="962406" y="2847740"/>
            <a:ext cx="4330827" cy="3725404"/>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453634" y="2035785"/>
            <a:ext cx="4330827" cy="811955"/>
          </a:xfrm>
        </p:spPr>
        <p:txBody>
          <a:bodyPr lIns="91440" rIns="91440" anchor="ctr">
            <a:normAutofit/>
          </a:bodyPr>
          <a:lstStyle>
            <a:lvl1pPr marL="0" indent="0">
              <a:buNone/>
              <a:defRPr sz="2206" b="0" cap="all" baseline="0">
                <a:solidFill>
                  <a:schemeClr val="tx2"/>
                </a:solidFill>
              </a:defRPr>
            </a:lvl1pPr>
            <a:lvl2pPr marL="504200" indent="0">
              <a:buNone/>
              <a:defRPr sz="2206" b="1"/>
            </a:lvl2pPr>
            <a:lvl3pPr marL="1008400" indent="0">
              <a:buNone/>
              <a:defRPr sz="1985" b="1"/>
            </a:lvl3pPr>
            <a:lvl4pPr marL="1512600" indent="0">
              <a:buNone/>
              <a:defRPr sz="1764" b="1"/>
            </a:lvl4pPr>
            <a:lvl5pPr marL="2016801" indent="0">
              <a:buNone/>
              <a:defRPr sz="1764" b="1"/>
            </a:lvl5pPr>
            <a:lvl6pPr marL="2521001" indent="0">
              <a:buNone/>
              <a:defRPr sz="1764" b="1"/>
            </a:lvl6pPr>
            <a:lvl7pPr marL="3025201" indent="0">
              <a:buNone/>
              <a:defRPr sz="1764" b="1"/>
            </a:lvl7pPr>
            <a:lvl8pPr marL="3529401" indent="0">
              <a:buNone/>
              <a:defRPr sz="1764" b="1"/>
            </a:lvl8pPr>
            <a:lvl9pPr marL="4033601" indent="0">
              <a:buNone/>
              <a:defRPr sz="1764" b="1"/>
            </a:lvl9pPr>
          </a:lstStyle>
          <a:p>
            <a:pPr lvl="0"/>
            <a:r>
              <a:rPr lang="ar-SA"/>
              <a:t>انقر لتحرير أنماط النص الرئيسي</a:t>
            </a:r>
          </a:p>
        </p:txBody>
      </p:sp>
      <p:sp>
        <p:nvSpPr>
          <p:cNvPr id="6" name="Content Placeholder 5"/>
          <p:cNvSpPr>
            <a:spLocks noGrp="1"/>
          </p:cNvSpPr>
          <p:nvPr>
            <p:ph sz="quarter" idx="4"/>
          </p:nvPr>
        </p:nvSpPr>
        <p:spPr>
          <a:xfrm>
            <a:off x="5453634" y="2847740"/>
            <a:ext cx="4330827" cy="3725404"/>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pPr defTabSz="401010" rtl="0"/>
            <a:fld id="{5E8AD0AF-C6E4-4EAF-B663-E61B36AD1CED}" type="datetimeFigureOut">
              <a:rPr lang="en-US" smtClean="0">
                <a:solidFill>
                  <a:prstClr val="black"/>
                </a:solidFill>
              </a:rPr>
              <a:pPr defTabSz="401010" rtl="0"/>
              <a:t>9/8/2021</a:t>
            </a:fld>
            <a:endParaRPr lang="en-US">
              <a:solidFill>
                <a:prstClr val="black"/>
              </a:solidFill>
            </a:endParaRPr>
          </a:p>
        </p:txBody>
      </p:sp>
      <p:sp>
        <p:nvSpPr>
          <p:cNvPr id="8" name="Footer Placeholder 7"/>
          <p:cNvSpPr>
            <a:spLocks noGrp="1"/>
          </p:cNvSpPr>
          <p:nvPr>
            <p:ph type="ftr" sz="quarter" idx="11"/>
          </p:nvPr>
        </p:nvSpPr>
        <p:spPr/>
        <p:txBody>
          <a:bodyPr/>
          <a:lstStyle/>
          <a:p>
            <a:pPr defTabSz="401010" rtl="0"/>
            <a:endParaRPr lang="en-US">
              <a:solidFill>
                <a:prstClr val="black"/>
              </a:solidFill>
            </a:endParaRPr>
          </a:p>
        </p:txBody>
      </p:sp>
      <p:sp>
        <p:nvSpPr>
          <p:cNvPr id="9" name="Slide Number Placeholder 8"/>
          <p:cNvSpPr>
            <a:spLocks noGrp="1"/>
          </p:cNvSpPr>
          <p:nvPr>
            <p:ph type="sldNum" sz="quarter" idx="12"/>
          </p:nvPr>
        </p:nvSpPr>
        <p:spPr/>
        <p:txBody>
          <a:bodyPr/>
          <a:lstStyle/>
          <a:p>
            <a:pPr defTabSz="401010" rtl="0"/>
            <a:fld id="{DAB8DC52-6CD5-43BB-9A1E-4244E2C3B15A}" type="slidenum">
              <a:rPr lang="en-US" smtClean="0">
                <a:solidFill>
                  <a:prstClr val="black"/>
                </a:solidFill>
              </a:rPr>
              <a:pPr defTabSz="401010" rtl="0"/>
              <a:t>‹#›</a:t>
            </a:fld>
            <a:endParaRPr lang="en-US">
              <a:solidFill>
                <a:prstClr val="black"/>
              </a:solidFill>
            </a:endParaRPr>
          </a:p>
        </p:txBody>
      </p:sp>
    </p:spTree>
    <p:extLst>
      <p:ext uri="{BB962C8B-B14F-4D97-AF65-F5344CB8AC3E}">
        <p14:creationId xmlns:p14="http://schemas.microsoft.com/office/powerpoint/2010/main" val="23066897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pPr defTabSz="401010" rtl="0"/>
            <a:fld id="{5E8AD0AF-C6E4-4EAF-B663-E61B36AD1CED}" type="datetimeFigureOut">
              <a:rPr lang="en-US" smtClean="0">
                <a:solidFill>
                  <a:prstClr val="black"/>
                </a:solidFill>
              </a:rPr>
              <a:pPr defTabSz="401010" rtl="0"/>
              <a:t>9/8/2021</a:t>
            </a:fld>
            <a:endParaRPr lang="en-US">
              <a:solidFill>
                <a:prstClr val="black"/>
              </a:solidFill>
            </a:endParaRPr>
          </a:p>
        </p:txBody>
      </p:sp>
      <p:sp>
        <p:nvSpPr>
          <p:cNvPr id="4" name="Footer Placeholder 3"/>
          <p:cNvSpPr>
            <a:spLocks noGrp="1"/>
          </p:cNvSpPr>
          <p:nvPr>
            <p:ph type="ftr" sz="quarter" idx="11"/>
          </p:nvPr>
        </p:nvSpPr>
        <p:spPr/>
        <p:txBody>
          <a:bodyPr/>
          <a:lstStyle/>
          <a:p>
            <a:pPr defTabSz="401010" rtl="0"/>
            <a:endParaRPr lang="en-US">
              <a:solidFill>
                <a:prstClr val="black"/>
              </a:solidFill>
            </a:endParaRPr>
          </a:p>
        </p:txBody>
      </p:sp>
      <p:sp>
        <p:nvSpPr>
          <p:cNvPr id="5" name="Slide Number Placeholder 4"/>
          <p:cNvSpPr>
            <a:spLocks noGrp="1"/>
          </p:cNvSpPr>
          <p:nvPr>
            <p:ph type="sldNum" sz="quarter" idx="12"/>
          </p:nvPr>
        </p:nvSpPr>
        <p:spPr/>
        <p:txBody>
          <a:bodyPr/>
          <a:lstStyle/>
          <a:p>
            <a:pPr defTabSz="401010" rtl="0"/>
            <a:fld id="{DAB8DC52-6CD5-43BB-9A1E-4244E2C3B15A}" type="slidenum">
              <a:rPr lang="en-US" smtClean="0">
                <a:solidFill>
                  <a:prstClr val="black"/>
                </a:solidFill>
              </a:rPr>
              <a:pPr defTabSz="401010" rtl="0"/>
              <a:t>‹#›</a:t>
            </a:fld>
            <a:endParaRPr lang="en-US">
              <a:solidFill>
                <a:prstClr val="black"/>
              </a:solidFill>
            </a:endParaRPr>
          </a:p>
        </p:txBody>
      </p:sp>
    </p:spTree>
    <p:extLst>
      <p:ext uri="{BB962C8B-B14F-4D97-AF65-F5344CB8AC3E}">
        <p14:creationId xmlns:p14="http://schemas.microsoft.com/office/powerpoint/2010/main" val="29931844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2786" y="7058660"/>
            <a:ext cx="10690616" cy="5041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4" y="6985343"/>
            <a:ext cx="10690616" cy="705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defTabSz="401010" rtl="0"/>
            <a:fld id="{5E8AD0AF-C6E4-4EAF-B663-E61B36AD1CED}" type="datetimeFigureOut">
              <a:rPr lang="en-US" smtClean="0">
                <a:solidFill>
                  <a:prstClr val="black"/>
                </a:solidFill>
              </a:rPr>
              <a:pPr defTabSz="401010" rtl="0"/>
              <a:t>9/8/2021</a:t>
            </a:fld>
            <a:endParaRPr lang="en-US">
              <a:solidFill>
                <a:prstClr val="black"/>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pPr defTabSz="401010" rtl="0"/>
            <a:endParaRPr lang="en-US">
              <a:solidFill>
                <a:prstClr val="black"/>
              </a:solidFill>
            </a:endParaRPr>
          </a:p>
        </p:txBody>
      </p:sp>
      <p:sp>
        <p:nvSpPr>
          <p:cNvPr id="9" name="Slide Number Placeholder 8"/>
          <p:cNvSpPr>
            <a:spLocks noGrp="1"/>
          </p:cNvSpPr>
          <p:nvPr>
            <p:ph type="sldNum" sz="quarter" idx="12"/>
          </p:nvPr>
        </p:nvSpPr>
        <p:spPr/>
        <p:txBody>
          <a:bodyPr/>
          <a:lstStyle/>
          <a:p>
            <a:pPr defTabSz="401010" rtl="0"/>
            <a:fld id="{DAB8DC52-6CD5-43BB-9A1E-4244E2C3B15A}" type="slidenum">
              <a:rPr lang="en-US" smtClean="0">
                <a:solidFill>
                  <a:prstClr val="black"/>
                </a:solidFill>
              </a:rPr>
              <a:pPr defTabSz="401010" rtl="0"/>
              <a:t>‹#›</a:t>
            </a:fld>
            <a:endParaRPr lang="en-US">
              <a:solidFill>
                <a:prstClr val="black"/>
              </a:solidFill>
            </a:endParaRPr>
          </a:p>
        </p:txBody>
      </p:sp>
    </p:spTree>
    <p:extLst>
      <p:ext uri="{BB962C8B-B14F-4D97-AF65-F5344CB8AC3E}">
        <p14:creationId xmlns:p14="http://schemas.microsoft.com/office/powerpoint/2010/main" val="2733515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94079" y="2382650"/>
            <a:ext cx="3669747" cy="427962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64328" y="2382650"/>
            <a:ext cx="3669746" cy="427963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28291499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Rectangle 7"/>
          <p:cNvSpPr/>
          <p:nvPr/>
        </p:nvSpPr>
        <p:spPr>
          <a:xfrm>
            <a:off x="16" y="0"/>
            <a:ext cx="3552881" cy="75628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543479" y="0"/>
            <a:ext cx="56140" cy="75628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01002" y="655446"/>
            <a:ext cx="2807018" cy="2520950"/>
          </a:xfrm>
        </p:spPr>
        <p:txBody>
          <a:bodyPr anchor="b">
            <a:normAutofit/>
          </a:bodyPr>
          <a:lstStyle>
            <a:lvl1pPr>
              <a:defRPr sz="3970" b="0">
                <a:solidFill>
                  <a:srgbClr val="FFFFFF"/>
                </a:solidFill>
              </a:defRPr>
            </a:lvl1pPr>
          </a:lstStyle>
          <a:p>
            <a:r>
              <a:rPr lang="ar-SA"/>
              <a:t>انقر لتحرير نمط العنوان الرئيسي</a:t>
            </a:r>
            <a:endParaRPr lang="en-US" dirty="0"/>
          </a:p>
        </p:txBody>
      </p:sp>
      <p:sp>
        <p:nvSpPr>
          <p:cNvPr id="3" name="Content Placeholder 2"/>
          <p:cNvSpPr>
            <a:spLocks noGrp="1"/>
          </p:cNvSpPr>
          <p:nvPr>
            <p:ph idx="1"/>
          </p:nvPr>
        </p:nvSpPr>
        <p:spPr>
          <a:xfrm>
            <a:off x="4210526" y="806704"/>
            <a:ext cx="5694236" cy="579818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401002" y="3226816"/>
            <a:ext cx="2807018" cy="3726423"/>
          </a:xfrm>
        </p:spPr>
        <p:txBody>
          <a:bodyPr lIns="91440" rIns="91440">
            <a:normAutofit/>
          </a:bodyPr>
          <a:lstStyle>
            <a:lvl1pPr marL="0" indent="0">
              <a:buNone/>
              <a:defRPr sz="1654">
                <a:solidFill>
                  <a:srgbClr val="FFFFFF"/>
                </a:solidFill>
              </a:defRPr>
            </a:lvl1pPr>
            <a:lvl2pPr marL="504200" indent="0">
              <a:buNone/>
              <a:defRPr sz="1323"/>
            </a:lvl2pPr>
            <a:lvl3pPr marL="1008400" indent="0">
              <a:buNone/>
              <a:defRPr sz="1103"/>
            </a:lvl3pPr>
            <a:lvl4pPr marL="1512600" indent="0">
              <a:buNone/>
              <a:defRPr sz="993"/>
            </a:lvl4pPr>
            <a:lvl5pPr marL="2016801" indent="0">
              <a:buNone/>
              <a:defRPr sz="993"/>
            </a:lvl5pPr>
            <a:lvl6pPr marL="2521001" indent="0">
              <a:buNone/>
              <a:defRPr sz="993"/>
            </a:lvl6pPr>
            <a:lvl7pPr marL="3025201" indent="0">
              <a:buNone/>
              <a:defRPr sz="993"/>
            </a:lvl7pPr>
            <a:lvl8pPr marL="3529401" indent="0">
              <a:buNone/>
              <a:defRPr sz="993"/>
            </a:lvl8pPr>
            <a:lvl9pPr marL="4033601" indent="0">
              <a:buNone/>
              <a:defRPr sz="993"/>
            </a:lvl9pPr>
          </a:lstStyle>
          <a:p>
            <a:pPr lvl="0"/>
            <a:r>
              <a:rPr lang="ar-SA"/>
              <a:t>انقر لتحرير أنماط النص الرئيسي</a:t>
            </a:r>
          </a:p>
        </p:txBody>
      </p:sp>
      <p:sp>
        <p:nvSpPr>
          <p:cNvPr id="5" name="Date Placeholder 4"/>
          <p:cNvSpPr>
            <a:spLocks noGrp="1"/>
          </p:cNvSpPr>
          <p:nvPr>
            <p:ph type="dt" sz="half" idx="10"/>
          </p:nvPr>
        </p:nvSpPr>
        <p:spPr>
          <a:xfrm>
            <a:off x="408293" y="7123709"/>
            <a:ext cx="2296652" cy="402652"/>
          </a:xfrm>
        </p:spPr>
        <p:txBody>
          <a:bodyPr/>
          <a:lstStyle>
            <a:lvl1pPr algn="l">
              <a:defRPr/>
            </a:lvl1pPr>
          </a:lstStyle>
          <a:p>
            <a:pPr defTabSz="401010" rtl="0"/>
            <a:fld id="{5E8AD0AF-C6E4-4EAF-B663-E61B36AD1CED}" type="datetimeFigureOut">
              <a:rPr lang="en-US" smtClean="0">
                <a:solidFill>
                  <a:prstClr val="black"/>
                </a:solidFill>
              </a:rPr>
              <a:pPr defTabSz="401010" rtl="0"/>
              <a:t>9/8/2021</a:t>
            </a:fld>
            <a:endParaRPr lang="en-US">
              <a:solidFill>
                <a:prstClr val="black"/>
              </a:solidFill>
            </a:endParaRPr>
          </a:p>
        </p:txBody>
      </p:sp>
      <p:sp>
        <p:nvSpPr>
          <p:cNvPr id="6" name="Footer Placeholder 5"/>
          <p:cNvSpPr>
            <a:spLocks noGrp="1"/>
          </p:cNvSpPr>
          <p:nvPr>
            <p:ph type="ftr" sz="quarter" idx="11"/>
          </p:nvPr>
        </p:nvSpPr>
        <p:spPr>
          <a:xfrm>
            <a:off x="4210526" y="7123709"/>
            <a:ext cx="4076859" cy="402652"/>
          </a:xfrm>
        </p:spPr>
        <p:txBody>
          <a:bodyPr/>
          <a:lstStyle>
            <a:lvl1pPr algn="l">
              <a:defRPr>
                <a:solidFill>
                  <a:schemeClr val="tx2"/>
                </a:solidFill>
              </a:defRPr>
            </a:lvl1pPr>
          </a:lstStyle>
          <a:p>
            <a:pPr defTabSz="401010" rtl="0"/>
            <a:endParaRPr lang="en-US">
              <a:solidFill>
                <a:prstClr val="black"/>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pPr defTabSz="401010" rtl="0"/>
            <a:fld id="{DAB8DC52-6CD5-43BB-9A1E-4244E2C3B15A}" type="slidenum">
              <a:rPr lang="en-US" smtClean="0">
                <a:solidFill>
                  <a:prstClr val="black"/>
                </a:solidFill>
              </a:rPr>
              <a:pPr defTabSz="401010" rtl="0"/>
              <a:t>‹#›</a:t>
            </a:fld>
            <a:endParaRPr lang="en-US">
              <a:solidFill>
                <a:prstClr val="black"/>
              </a:solidFill>
            </a:endParaRPr>
          </a:p>
        </p:txBody>
      </p:sp>
    </p:spTree>
    <p:extLst>
      <p:ext uri="{BB962C8B-B14F-4D97-AF65-F5344CB8AC3E}">
        <p14:creationId xmlns:p14="http://schemas.microsoft.com/office/powerpoint/2010/main" val="19745575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Rectangle 7"/>
          <p:cNvSpPr/>
          <p:nvPr/>
        </p:nvSpPr>
        <p:spPr>
          <a:xfrm>
            <a:off x="0" y="5462058"/>
            <a:ext cx="10690616" cy="21007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4" y="5420236"/>
            <a:ext cx="10690616" cy="705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62406" y="5596509"/>
            <a:ext cx="8870510" cy="907542"/>
          </a:xfrm>
        </p:spPr>
        <p:txBody>
          <a:bodyPr tIns="0" bIns="0" anchor="b">
            <a:noAutofit/>
          </a:bodyPr>
          <a:lstStyle>
            <a:lvl1pPr>
              <a:defRPr sz="3970" b="0">
                <a:solidFill>
                  <a:srgbClr val="FFFFFF"/>
                </a:solidFill>
              </a:defRPr>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15" y="0"/>
            <a:ext cx="10693387" cy="5420237"/>
          </a:xfrm>
          <a:solidFill>
            <a:schemeClr val="bg2">
              <a:lumMod val="90000"/>
            </a:schemeClr>
          </a:solidFill>
        </p:spPr>
        <p:txBody>
          <a:bodyPr lIns="457200" tIns="457200" anchor="t"/>
          <a:lstStyle>
            <a:lvl1pPr marL="0" indent="0">
              <a:buNone/>
              <a:defRPr sz="3529"/>
            </a:lvl1pPr>
            <a:lvl2pPr marL="504200" indent="0">
              <a:buNone/>
              <a:defRPr sz="3088"/>
            </a:lvl2pPr>
            <a:lvl3pPr marL="1008400" indent="0">
              <a:buNone/>
              <a:defRPr sz="2647"/>
            </a:lvl3pPr>
            <a:lvl4pPr marL="1512600" indent="0">
              <a:buNone/>
              <a:defRPr sz="2206"/>
            </a:lvl4pPr>
            <a:lvl5pPr marL="2016801" indent="0">
              <a:buNone/>
              <a:defRPr sz="2206"/>
            </a:lvl5pPr>
            <a:lvl6pPr marL="2521001" indent="0">
              <a:buNone/>
              <a:defRPr sz="2206"/>
            </a:lvl6pPr>
            <a:lvl7pPr marL="3025201" indent="0">
              <a:buNone/>
              <a:defRPr sz="2206"/>
            </a:lvl7pPr>
            <a:lvl8pPr marL="3529401" indent="0">
              <a:buNone/>
              <a:defRPr sz="2206"/>
            </a:lvl8pPr>
            <a:lvl9pPr marL="4033601" indent="0">
              <a:buNone/>
              <a:defRPr sz="2206"/>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962406" y="6514135"/>
            <a:ext cx="8875522" cy="655447"/>
          </a:xfrm>
        </p:spPr>
        <p:txBody>
          <a:bodyPr lIns="91440" tIns="0" rIns="91440" bIns="0">
            <a:normAutofit/>
          </a:bodyPr>
          <a:lstStyle>
            <a:lvl1pPr marL="0" indent="0">
              <a:spcBef>
                <a:spcPts val="0"/>
              </a:spcBef>
              <a:spcAft>
                <a:spcPts val="662"/>
              </a:spcAft>
              <a:buNone/>
              <a:defRPr sz="1654">
                <a:solidFill>
                  <a:srgbClr val="FFFFFF"/>
                </a:solidFill>
              </a:defRPr>
            </a:lvl1pPr>
            <a:lvl2pPr marL="504200" indent="0">
              <a:buNone/>
              <a:defRPr sz="1323"/>
            </a:lvl2pPr>
            <a:lvl3pPr marL="1008400" indent="0">
              <a:buNone/>
              <a:defRPr sz="1103"/>
            </a:lvl3pPr>
            <a:lvl4pPr marL="1512600" indent="0">
              <a:buNone/>
              <a:defRPr sz="993"/>
            </a:lvl4pPr>
            <a:lvl5pPr marL="2016801" indent="0">
              <a:buNone/>
              <a:defRPr sz="993"/>
            </a:lvl5pPr>
            <a:lvl6pPr marL="2521001" indent="0">
              <a:buNone/>
              <a:defRPr sz="993"/>
            </a:lvl6pPr>
            <a:lvl7pPr marL="3025201" indent="0">
              <a:buNone/>
              <a:defRPr sz="993"/>
            </a:lvl7pPr>
            <a:lvl8pPr marL="3529401" indent="0">
              <a:buNone/>
              <a:defRPr sz="993"/>
            </a:lvl8pPr>
            <a:lvl9pPr marL="4033601" indent="0">
              <a:buNone/>
              <a:defRPr sz="993"/>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pPr defTabSz="401010" rtl="0"/>
            <a:fld id="{5E8AD0AF-C6E4-4EAF-B663-E61B36AD1CED}" type="datetimeFigureOut">
              <a:rPr lang="en-US" smtClean="0">
                <a:solidFill>
                  <a:prstClr val="black"/>
                </a:solidFill>
              </a:rPr>
              <a:pPr defTabSz="401010" rtl="0"/>
              <a:t>9/8/2021</a:t>
            </a:fld>
            <a:endParaRPr lang="en-US">
              <a:solidFill>
                <a:prstClr val="black"/>
              </a:solidFill>
            </a:endParaRPr>
          </a:p>
        </p:txBody>
      </p:sp>
      <p:sp>
        <p:nvSpPr>
          <p:cNvPr id="6" name="Footer Placeholder 5"/>
          <p:cNvSpPr>
            <a:spLocks noGrp="1"/>
          </p:cNvSpPr>
          <p:nvPr>
            <p:ph type="ftr" sz="quarter" idx="11"/>
          </p:nvPr>
        </p:nvSpPr>
        <p:spPr/>
        <p:txBody>
          <a:bodyPr/>
          <a:lstStyle/>
          <a:p>
            <a:pPr defTabSz="401010" rtl="0"/>
            <a:endParaRPr lang="en-US">
              <a:solidFill>
                <a:prstClr val="black"/>
              </a:solidFill>
            </a:endParaRPr>
          </a:p>
        </p:txBody>
      </p:sp>
      <p:sp>
        <p:nvSpPr>
          <p:cNvPr id="7" name="Slide Number Placeholder 6"/>
          <p:cNvSpPr>
            <a:spLocks noGrp="1"/>
          </p:cNvSpPr>
          <p:nvPr>
            <p:ph type="sldNum" sz="quarter" idx="12"/>
          </p:nvPr>
        </p:nvSpPr>
        <p:spPr/>
        <p:txBody>
          <a:bodyPr/>
          <a:lstStyle/>
          <a:p>
            <a:pPr defTabSz="401010" rtl="0"/>
            <a:fld id="{DAB8DC52-6CD5-43BB-9A1E-4244E2C3B15A}" type="slidenum">
              <a:rPr lang="en-US" smtClean="0">
                <a:solidFill>
                  <a:prstClr val="black"/>
                </a:solidFill>
              </a:rPr>
              <a:pPr defTabSz="401010" rtl="0"/>
              <a:t>‹#›</a:t>
            </a:fld>
            <a:endParaRPr lang="en-US">
              <a:solidFill>
                <a:prstClr val="black"/>
              </a:solidFill>
            </a:endParaRPr>
          </a:p>
        </p:txBody>
      </p:sp>
    </p:spTree>
    <p:extLst>
      <p:ext uri="{BB962C8B-B14F-4D97-AF65-F5344CB8AC3E}">
        <p14:creationId xmlns:p14="http://schemas.microsoft.com/office/powerpoint/2010/main" val="295722729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pPr defTabSz="401010" rtl="0"/>
            <a:fld id="{5E8AD0AF-C6E4-4EAF-B663-E61B36AD1CED}" type="datetimeFigureOut">
              <a:rPr lang="en-US" smtClean="0">
                <a:solidFill>
                  <a:prstClr val="black"/>
                </a:solidFill>
              </a:rPr>
              <a:pPr defTabSz="401010" rtl="0"/>
              <a:t>9/8/2021</a:t>
            </a:fld>
            <a:endParaRPr lang="en-US">
              <a:solidFill>
                <a:prstClr val="black"/>
              </a:solidFill>
            </a:endParaRPr>
          </a:p>
        </p:txBody>
      </p:sp>
      <p:sp>
        <p:nvSpPr>
          <p:cNvPr id="5" name="Footer Placeholder 4"/>
          <p:cNvSpPr>
            <a:spLocks noGrp="1"/>
          </p:cNvSpPr>
          <p:nvPr>
            <p:ph type="ftr" sz="quarter" idx="11"/>
          </p:nvPr>
        </p:nvSpPr>
        <p:spPr/>
        <p:txBody>
          <a:bodyPr/>
          <a:lstStyle/>
          <a:p>
            <a:pPr defTabSz="401010" rtl="0"/>
            <a:endParaRPr lang="en-US">
              <a:solidFill>
                <a:prstClr val="black"/>
              </a:solidFill>
            </a:endParaRPr>
          </a:p>
        </p:txBody>
      </p:sp>
      <p:sp>
        <p:nvSpPr>
          <p:cNvPr id="6" name="Slide Number Placeholder 5"/>
          <p:cNvSpPr>
            <a:spLocks noGrp="1"/>
          </p:cNvSpPr>
          <p:nvPr>
            <p:ph type="sldNum" sz="quarter" idx="12"/>
          </p:nvPr>
        </p:nvSpPr>
        <p:spPr/>
        <p:txBody>
          <a:bodyPr/>
          <a:lstStyle/>
          <a:p>
            <a:pPr defTabSz="401010" rtl="0"/>
            <a:fld id="{DAB8DC52-6CD5-43BB-9A1E-4244E2C3B15A}" type="slidenum">
              <a:rPr lang="en-US" smtClean="0">
                <a:solidFill>
                  <a:prstClr val="black"/>
                </a:solidFill>
              </a:rPr>
              <a:pPr defTabSz="401010" rtl="0"/>
              <a:t>‹#›</a:t>
            </a:fld>
            <a:endParaRPr lang="en-US">
              <a:solidFill>
                <a:prstClr val="black"/>
              </a:solidFill>
            </a:endParaRPr>
          </a:p>
        </p:txBody>
      </p:sp>
    </p:spTree>
    <p:extLst>
      <p:ext uri="{BB962C8B-B14F-4D97-AF65-F5344CB8AC3E}">
        <p14:creationId xmlns:p14="http://schemas.microsoft.com/office/powerpoint/2010/main" val="11397629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2786" y="7058660"/>
            <a:ext cx="10690616" cy="5041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6985343"/>
            <a:ext cx="10690616" cy="705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7652465" y="454677"/>
            <a:ext cx="2305764" cy="6351888"/>
          </a:xfrm>
        </p:spPr>
        <p:txBody>
          <a:bodyPr vert="eaVert"/>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735172" y="454677"/>
            <a:ext cx="6783626" cy="6351888"/>
          </a:xfrm>
        </p:spPr>
        <p:txBody>
          <a:bodyPr vert="eaVert" lIns="45720" tIns="0" rIns="45720" bIns="0"/>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pPr defTabSz="401010" rtl="0"/>
            <a:fld id="{5E8AD0AF-C6E4-4EAF-B663-E61B36AD1CED}" type="datetimeFigureOut">
              <a:rPr lang="en-US" smtClean="0">
                <a:solidFill>
                  <a:prstClr val="black"/>
                </a:solidFill>
              </a:rPr>
              <a:pPr defTabSz="401010" rtl="0"/>
              <a:t>9/8/2021</a:t>
            </a:fld>
            <a:endParaRPr lang="en-US">
              <a:solidFill>
                <a:prstClr val="black"/>
              </a:solidFill>
            </a:endParaRPr>
          </a:p>
        </p:txBody>
      </p:sp>
      <p:sp>
        <p:nvSpPr>
          <p:cNvPr id="5" name="Footer Placeholder 4"/>
          <p:cNvSpPr>
            <a:spLocks noGrp="1"/>
          </p:cNvSpPr>
          <p:nvPr>
            <p:ph type="ftr" sz="quarter" idx="11"/>
          </p:nvPr>
        </p:nvSpPr>
        <p:spPr/>
        <p:txBody>
          <a:bodyPr/>
          <a:lstStyle/>
          <a:p>
            <a:pPr defTabSz="401010" rtl="0"/>
            <a:endParaRPr lang="en-US">
              <a:solidFill>
                <a:prstClr val="black"/>
              </a:solidFill>
            </a:endParaRPr>
          </a:p>
        </p:txBody>
      </p:sp>
      <p:sp>
        <p:nvSpPr>
          <p:cNvPr id="6" name="Slide Number Placeholder 5"/>
          <p:cNvSpPr>
            <a:spLocks noGrp="1"/>
          </p:cNvSpPr>
          <p:nvPr>
            <p:ph type="sldNum" sz="quarter" idx="12"/>
          </p:nvPr>
        </p:nvSpPr>
        <p:spPr/>
        <p:txBody>
          <a:bodyPr/>
          <a:lstStyle/>
          <a:p>
            <a:pPr defTabSz="401010" rtl="0"/>
            <a:fld id="{DAB8DC52-6CD5-43BB-9A1E-4244E2C3B15A}" type="slidenum">
              <a:rPr lang="en-US" smtClean="0">
                <a:solidFill>
                  <a:prstClr val="black"/>
                </a:solidFill>
              </a:rPr>
              <a:pPr defTabSz="401010" rtl="0"/>
              <a:t>‹#›</a:t>
            </a:fld>
            <a:endParaRPr lang="en-US">
              <a:solidFill>
                <a:prstClr val="black"/>
              </a:solidFill>
            </a:endParaRPr>
          </a:p>
        </p:txBody>
      </p:sp>
    </p:spTree>
    <p:extLst>
      <p:ext uri="{BB962C8B-B14F-4D97-AF65-F5344CB8AC3E}">
        <p14:creationId xmlns:p14="http://schemas.microsoft.com/office/powerpoint/2010/main" val="3163356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92685" y="2383084"/>
            <a:ext cx="3671140" cy="635489"/>
          </a:xfrm>
        </p:spPr>
        <p:txBody>
          <a:bodyPr anchor="b">
            <a:noAutofit/>
          </a:bodyPr>
          <a:lstStyle>
            <a:lvl1pPr marL="0" indent="0">
              <a:buNone/>
              <a:defRPr sz="2105" b="0"/>
            </a:lvl1pPr>
            <a:lvl2pPr marL="401010" indent="0">
              <a:buNone/>
              <a:defRPr sz="1754" b="1"/>
            </a:lvl2pPr>
            <a:lvl3pPr marL="802020" indent="0">
              <a:buNone/>
              <a:defRPr sz="1579" b="1"/>
            </a:lvl3pPr>
            <a:lvl4pPr marL="1203030" indent="0">
              <a:buNone/>
              <a:defRPr sz="1403" b="1"/>
            </a:lvl4pPr>
            <a:lvl5pPr marL="1604040" indent="0">
              <a:buNone/>
              <a:defRPr sz="1403" b="1"/>
            </a:lvl5pPr>
            <a:lvl6pPr marL="2005051" indent="0">
              <a:buNone/>
              <a:defRPr sz="1403" b="1"/>
            </a:lvl6pPr>
            <a:lvl7pPr marL="2406061" indent="0">
              <a:buNone/>
              <a:defRPr sz="1403" b="1"/>
            </a:lvl7pPr>
            <a:lvl8pPr marL="2807071" indent="0">
              <a:buNone/>
              <a:defRPr sz="1403" b="1"/>
            </a:lvl8pPr>
            <a:lvl9pPr marL="3208081" indent="0">
              <a:buNone/>
              <a:defRPr sz="1403" b="1"/>
            </a:lvl9pPr>
          </a:lstStyle>
          <a:p>
            <a:pPr lvl="0"/>
            <a:r>
              <a:rPr lang="en-US"/>
              <a:t>Edit Master text styles</a:t>
            </a:r>
          </a:p>
        </p:txBody>
      </p:sp>
      <p:sp>
        <p:nvSpPr>
          <p:cNvPr id="4" name="Content Placeholder 3"/>
          <p:cNvSpPr>
            <a:spLocks noGrp="1"/>
          </p:cNvSpPr>
          <p:nvPr>
            <p:ph sz="half" idx="2"/>
          </p:nvPr>
        </p:nvSpPr>
        <p:spPr>
          <a:xfrm>
            <a:off x="592685" y="3018573"/>
            <a:ext cx="3671140" cy="364370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62936" y="2383084"/>
            <a:ext cx="3671136" cy="635489"/>
          </a:xfrm>
        </p:spPr>
        <p:txBody>
          <a:bodyPr anchor="b">
            <a:noAutofit/>
          </a:bodyPr>
          <a:lstStyle>
            <a:lvl1pPr marL="0" indent="0">
              <a:buNone/>
              <a:defRPr sz="2105" b="0"/>
            </a:lvl1pPr>
            <a:lvl2pPr marL="401010" indent="0">
              <a:buNone/>
              <a:defRPr sz="1754" b="1"/>
            </a:lvl2pPr>
            <a:lvl3pPr marL="802020" indent="0">
              <a:buNone/>
              <a:defRPr sz="1579" b="1"/>
            </a:lvl3pPr>
            <a:lvl4pPr marL="1203030" indent="0">
              <a:buNone/>
              <a:defRPr sz="1403" b="1"/>
            </a:lvl4pPr>
            <a:lvl5pPr marL="1604040" indent="0">
              <a:buNone/>
              <a:defRPr sz="1403" b="1"/>
            </a:lvl5pPr>
            <a:lvl6pPr marL="2005051" indent="0">
              <a:buNone/>
              <a:defRPr sz="1403" b="1"/>
            </a:lvl6pPr>
            <a:lvl7pPr marL="2406061" indent="0">
              <a:buNone/>
              <a:defRPr sz="1403" b="1"/>
            </a:lvl7pPr>
            <a:lvl8pPr marL="2807071" indent="0">
              <a:buNone/>
              <a:defRPr sz="1403" b="1"/>
            </a:lvl8pPr>
            <a:lvl9pPr marL="3208081" indent="0">
              <a:buNone/>
              <a:defRPr sz="1403" b="1"/>
            </a:lvl9pPr>
          </a:lstStyle>
          <a:p>
            <a:pPr lvl="0"/>
            <a:r>
              <a:rPr lang="en-US"/>
              <a:t>Edit Master text styles</a:t>
            </a:r>
          </a:p>
        </p:txBody>
      </p:sp>
      <p:sp>
        <p:nvSpPr>
          <p:cNvPr id="6" name="Content Placeholder 5"/>
          <p:cNvSpPr>
            <a:spLocks noGrp="1"/>
          </p:cNvSpPr>
          <p:nvPr>
            <p:ph sz="quarter" idx="4"/>
          </p:nvPr>
        </p:nvSpPr>
        <p:spPr>
          <a:xfrm>
            <a:off x="4462937" y="3018573"/>
            <a:ext cx="3671135" cy="364370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3069995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94078" y="672253"/>
            <a:ext cx="7539994" cy="1456549"/>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1804554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1048745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078" y="1652627"/>
            <a:ext cx="3380742" cy="1409864"/>
          </a:xfrm>
        </p:spPr>
        <p:txBody>
          <a:bodyPr anchor="b">
            <a:normAutofit/>
          </a:bodyPr>
          <a:lstStyle>
            <a:lvl1pPr>
              <a:defRPr sz="1754"/>
            </a:lvl1pPr>
          </a:lstStyle>
          <a:p>
            <a:r>
              <a:rPr lang="en-US"/>
              <a:t>Click to edit Master title style</a:t>
            </a:r>
            <a:endParaRPr lang="en-US" dirty="0"/>
          </a:p>
        </p:txBody>
      </p:sp>
      <p:sp>
        <p:nvSpPr>
          <p:cNvPr id="3" name="Content Placeholder 2"/>
          <p:cNvSpPr>
            <a:spLocks noGrp="1"/>
          </p:cNvSpPr>
          <p:nvPr>
            <p:ph idx="1"/>
          </p:nvPr>
        </p:nvSpPr>
        <p:spPr>
          <a:xfrm>
            <a:off x="4175321" y="567847"/>
            <a:ext cx="3958752" cy="609443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94078" y="3062490"/>
            <a:ext cx="3380742" cy="2850073"/>
          </a:xfrm>
        </p:spPr>
        <p:txBody>
          <a:bodyPr>
            <a:normAutofit/>
          </a:bodyPr>
          <a:lstStyle>
            <a:lvl1pPr marL="0" indent="0">
              <a:buNone/>
              <a:defRPr sz="1228"/>
            </a:lvl1pPr>
            <a:lvl2pPr marL="400890" indent="0">
              <a:buNone/>
              <a:defRPr sz="1228"/>
            </a:lvl2pPr>
            <a:lvl3pPr marL="801780" indent="0">
              <a:buNone/>
              <a:defRPr sz="1053"/>
            </a:lvl3pPr>
            <a:lvl4pPr marL="1202670" indent="0">
              <a:buNone/>
              <a:defRPr sz="877"/>
            </a:lvl4pPr>
            <a:lvl5pPr marL="1603559" indent="0">
              <a:buNone/>
              <a:defRPr sz="877"/>
            </a:lvl5pPr>
            <a:lvl6pPr marL="2004449" indent="0">
              <a:buNone/>
              <a:defRPr sz="877"/>
            </a:lvl6pPr>
            <a:lvl7pPr marL="2405339" indent="0">
              <a:buNone/>
              <a:defRPr sz="877"/>
            </a:lvl7pPr>
            <a:lvl8pPr marL="2806229" indent="0">
              <a:buNone/>
              <a:defRPr sz="877"/>
            </a:lvl8pPr>
            <a:lvl9pPr marL="3207119" indent="0">
              <a:buNone/>
              <a:defRPr sz="877"/>
            </a:lvl9pPr>
          </a:lstStyle>
          <a:p>
            <a:pPr lvl="0"/>
            <a:r>
              <a:rPr lang="en-US"/>
              <a:t>Edit Master text styles</a:t>
            </a:r>
          </a:p>
        </p:txBody>
      </p:sp>
      <p:sp>
        <p:nvSpPr>
          <p:cNvPr id="5" name="Date Placeholder 4"/>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585137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079" y="5293995"/>
            <a:ext cx="7539993" cy="624986"/>
          </a:xfrm>
        </p:spPr>
        <p:txBody>
          <a:bodyPr anchor="b">
            <a:normAutofit/>
          </a:bodyPr>
          <a:lstStyle>
            <a:lvl1pPr algn="l">
              <a:defRPr sz="2105"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94078" y="672254"/>
            <a:ext cx="7539994" cy="4240972"/>
          </a:xfrm>
        </p:spPr>
        <p:txBody>
          <a:bodyPr anchor="t">
            <a:normAutofit/>
          </a:bodyPr>
          <a:lstStyle>
            <a:lvl1pPr marL="0" indent="0" algn="ctr">
              <a:buNone/>
              <a:defRPr sz="1403"/>
            </a:lvl1pPr>
            <a:lvl2pPr marL="401010" indent="0">
              <a:buNone/>
              <a:defRPr sz="1403"/>
            </a:lvl2pPr>
            <a:lvl3pPr marL="802020" indent="0">
              <a:buNone/>
              <a:defRPr sz="1403"/>
            </a:lvl3pPr>
            <a:lvl4pPr marL="1203030" indent="0">
              <a:buNone/>
              <a:defRPr sz="1403"/>
            </a:lvl4pPr>
            <a:lvl5pPr marL="1604040" indent="0">
              <a:buNone/>
              <a:defRPr sz="1403"/>
            </a:lvl5pPr>
            <a:lvl6pPr marL="2005051" indent="0">
              <a:buNone/>
              <a:defRPr sz="1403"/>
            </a:lvl6pPr>
            <a:lvl7pPr marL="2406061" indent="0">
              <a:buNone/>
              <a:defRPr sz="1403"/>
            </a:lvl7pPr>
            <a:lvl8pPr marL="2807071" indent="0">
              <a:buNone/>
              <a:defRPr sz="1403"/>
            </a:lvl8pPr>
            <a:lvl9pPr marL="3208081" indent="0">
              <a:buNone/>
              <a:defRPr sz="1403"/>
            </a:lvl9pPr>
          </a:lstStyle>
          <a:p>
            <a:r>
              <a:rPr lang="en-US"/>
              <a:t>Click icon to add picture</a:t>
            </a:r>
            <a:endParaRPr lang="en-US" dirty="0"/>
          </a:p>
        </p:txBody>
      </p:sp>
      <p:sp>
        <p:nvSpPr>
          <p:cNvPr id="4" name="Text Placeholder 3"/>
          <p:cNvSpPr>
            <a:spLocks noGrp="1"/>
          </p:cNvSpPr>
          <p:nvPr>
            <p:ph type="body" sz="half" idx="2"/>
          </p:nvPr>
        </p:nvSpPr>
        <p:spPr>
          <a:xfrm>
            <a:off x="594079" y="5918981"/>
            <a:ext cx="7539993" cy="743299"/>
          </a:xfrm>
        </p:spPr>
        <p:txBody>
          <a:bodyPr>
            <a:normAutofit/>
          </a:bodyPr>
          <a:lstStyle>
            <a:lvl1pPr marL="0" indent="0">
              <a:buNone/>
              <a:defRPr sz="1053"/>
            </a:lvl1pPr>
            <a:lvl2pPr marL="401010" indent="0">
              <a:buNone/>
              <a:defRPr sz="1053"/>
            </a:lvl2pPr>
            <a:lvl3pPr marL="802020" indent="0">
              <a:buNone/>
              <a:defRPr sz="877"/>
            </a:lvl3pPr>
            <a:lvl4pPr marL="1203030" indent="0">
              <a:buNone/>
              <a:defRPr sz="789"/>
            </a:lvl4pPr>
            <a:lvl5pPr marL="1604040" indent="0">
              <a:buNone/>
              <a:defRPr sz="789"/>
            </a:lvl5pPr>
            <a:lvl6pPr marL="2005051" indent="0">
              <a:buNone/>
              <a:defRPr sz="789"/>
            </a:lvl6pPr>
            <a:lvl7pPr marL="2406061" indent="0">
              <a:buNone/>
              <a:defRPr sz="789"/>
            </a:lvl7pPr>
            <a:lvl8pPr marL="2807071" indent="0">
              <a:buNone/>
              <a:defRPr sz="789"/>
            </a:lvl8pPr>
            <a:lvl9pPr marL="3208081" indent="0">
              <a:buNone/>
              <a:defRPr sz="789"/>
            </a:lvl9pPr>
          </a:lstStyle>
          <a:p>
            <a:pPr lvl="0"/>
            <a:r>
              <a:rPr lang="en-US"/>
              <a:t>Edit Master text styles</a:t>
            </a:r>
          </a:p>
        </p:txBody>
      </p:sp>
      <p:sp>
        <p:nvSpPr>
          <p:cNvPr id="5" name="Date Placeholder 4"/>
          <p:cNvSpPr>
            <a:spLocks noGrp="1"/>
          </p:cNvSpPr>
          <p:nvPr>
            <p:ph type="dt" sz="half" idx="10"/>
          </p:nvPr>
        </p:nvSpPr>
        <p:spPr/>
        <p:txBody>
          <a:bodyPr/>
          <a:lstStyle/>
          <a:p>
            <a:fld id="{5E8AD0AF-C6E4-4EAF-B663-E61B36AD1CED}" type="datetimeFigureOut">
              <a:rPr lang="en-US" smtClean="0">
                <a:solidFill>
                  <a:prstClr val="black">
                    <a:tint val="75000"/>
                  </a:prstClr>
                </a:solidFill>
              </a:rPr>
              <a:pPr/>
              <a:t>9/8/2021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AB8DC52-6CD5-43BB-9A1E-4244E2C3B15A}" type="slidenum">
              <a:rPr lang="en-US" smtClean="0">
                <a:solidFill>
                  <a:srgbClr val="90C226"/>
                </a:solidFill>
              </a:rPr>
              <a:pPr/>
              <a:t>‹#›</a:t>
            </a:fld>
            <a:endParaRPr lang="en-US">
              <a:solidFill>
                <a:srgbClr val="90C226"/>
              </a:solidFill>
            </a:endParaRPr>
          </a:p>
        </p:txBody>
      </p:sp>
    </p:spTree>
    <p:extLst>
      <p:ext uri="{BB962C8B-B14F-4D97-AF65-F5344CB8AC3E}">
        <p14:creationId xmlns:p14="http://schemas.microsoft.com/office/powerpoint/2010/main" val="2391603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theme" Target="../theme/theme1.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 /><Relationship Id="rId13" Type="http://schemas.openxmlformats.org/officeDocument/2006/relationships/slideLayout" Target="../slideLayouts/slideLayout29.xml" /><Relationship Id="rId3" Type="http://schemas.openxmlformats.org/officeDocument/2006/relationships/slideLayout" Target="../slideLayouts/slideLayout19.xml" /><Relationship Id="rId7" Type="http://schemas.openxmlformats.org/officeDocument/2006/relationships/slideLayout" Target="../slideLayouts/slideLayout23.xml" /><Relationship Id="rId12" Type="http://schemas.openxmlformats.org/officeDocument/2006/relationships/slideLayout" Target="../slideLayouts/slideLayout28.xml" /><Relationship Id="rId17" Type="http://schemas.openxmlformats.org/officeDocument/2006/relationships/theme" Target="../theme/theme2.xml" /><Relationship Id="rId2" Type="http://schemas.openxmlformats.org/officeDocument/2006/relationships/slideLayout" Target="../slideLayouts/slideLayout18.xml" /><Relationship Id="rId16" Type="http://schemas.openxmlformats.org/officeDocument/2006/relationships/slideLayout" Target="../slideLayouts/slideLayout32.xml" /><Relationship Id="rId1" Type="http://schemas.openxmlformats.org/officeDocument/2006/relationships/slideLayout" Target="../slideLayouts/slideLayout17.xml" /><Relationship Id="rId6" Type="http://schemas.openxmlformats.org/officeDocument/2006/relationships/slideLayout" Target="../slideLayouts/slideLayout22.xml" /><Relationship Id="rId11" Type="http://schemas.openxmlformats.org/officeDocument/2006/relationships/slideLayout" Target="../slideLayouts/slideLayout27.xml" /><Relationship Id="rId5" Type="http://schemas.openxmlformats.org/officeDocument/2006/relationships/slideLayout" Target="../slideLayouts/slideLayout21.xml" /><Relationship Id="rId15" Type="http://schemas.openxmlformats.org/officeDocument/2006/relationships/slideLayout" Target="../slideLayouts/slideLayout31.xml" /><Relationship Id="rId10" Type="http://schemas.openxmlformats.org/officeDocument/2006/relationships/slideLayout" Target="../slideLayouts/slideLayout26.xml" /><Relationship Id="rId4" Type="http://schemas.openxmlformats.org/officeDocument/2006/relationships/slideLayout" Target="../slideLayouts/slideLayout20.xml" /><Relationship Id="rId9" Type="http://schemas.openxmlformats.org/officeDocument/2006/relationships/slideLayout" Target="../slideLayouts/slideLayout25.xml" /><Relationship Id="rId14" Type="http://schemas.openxmlformats.org/officeDocument/2006/relationships/slideLayout" Target="../slideLayouts/slideLayout30.xml" /></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 /><Relationship Id="rId3" Type="http://schemas.openxmlformats.org/officeDocument/2006/relationships/slideLayout" Target="../slideLayouts/slideLayout35.xml" /><Relationship Id="rId7" Type="http://schemas.openxmlformats.org/officeDocument/2006/relationships/slideLayout" Target="../slideLayouts/slideLayout39.xml" /><Relationship Id="rId12" Type="http://schemas.openxmlformats.org/officeDocument/2006/relationships/theme" Target="../theme/theme3.xml" /><Relationship Id="rId2" Type="http://schemas.openxmlformats.org/officeDocument/2006/relationships/slideLayout" Target="../slideLayouts/slideLayout34.xml" /><Relationship Id="rId1" Type="http://schemas.openxmlformats.org/officeDocument/2006/relationships/slideLayout" Target="../slideLayouts/slideLayout33.xml" /><Relationship Id="rId6" Type="http://schemas.openxmlformats.org/officeDocument/2006/relationships/slideLayout" Target="../slideLayouts/slideLayout38.xml" /><Relationship Id="rId11" Type="http://schemas.openxmlformats.org/officeDocument/2006/relationships/slideLayout" Target="../slideLayouts/slideLayout43.xml" /><Relationship Id="rId5" Type="http://schemas.openxmlformats.org/officeDocument/2006/relationships/slideLayout" Target="../slideLayouts/slideLayout37.xml" /><Relationship Id="rId10" Type="http://schemas.openxmlformats.org/officeDocument/2006/relationships/slideLayout" Target="../slideLayouts/slideLayout42.xml" /><Relationship Id="rId4" Type="http://schemas.openxmlformats.org/officeDocument/2006/relationships/slideLayout" Target="../slideLayouts/slideLayout36.xml" /><Relationship Id="rId9" Type="http://schemas.openxmlformats.org/officeDocument/2006/relationships/slideLayout" Target="../slideLayouts/slideLayout4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9337"/>
            <a:ext cx="10693400" cy="757218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94078" y="672253"/>
            <a:ext cx="7539994" cy="145654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94078" y="2382650"/>
            <a:ext cx="7539994" cy="427963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319503" y="6662280"/>
            <a:ext cx="799846" cy="402652"/>
          </a:xfrm>
          <a:prstGeom prst="rect">
            <a:avLst/>
          </a:prstGeom>
        </p:spPr>
        <p:txBody>
          <a:bodyPr vert="horz" lIns="91440" tIns="45720" rIns="91440" bIns="45720" rtlCol="0" anchor="ctr"/>
          <a:lstStyle>
            <a:lvl1pPr algn="r">
              <a:defRPr sz="789">
                <a:solidFill>
                  <a:schemeClr val="tx1">
                    <a:tint val="75000"/>
                  </a:schemeClr>
                </a:solidFill>
              </a:defRPr>
            </a:lvl1pPr>
          </a:lstStyle>
          <a:p>
            <a:pPr defTabSz="401010" rtl="0"/>
            <a:fld id="{5E8AD0AF-C6E4-4EAF-B663-E61B36AD1CED}" type="datetimeFigureOut">
              <a:rPr lang="en-US" smtClean="0">
                <a:solidFill>
                  <a:prstClr val="black">
                    <a:tint val="75000"/>
                  </a:prstClr>
                </a:solidFill>
              </a:rPr>
              <a:pPr defTabSz="401010" rtl="0"/>
              <a:t>9/8/2021</a:t>
            </a:fld>
            <a:endParaRPr lang="en-US">
              <a:solidFill>
                <a:prstClr val="black">
                  <a:tint val="75000"/>
                </a:prstClr>
              </a:solidFill>
            </a:endParaRPr>
          </a:p>
        </p:txBody>
      </p:sp>
      <p:sp>
        <p:nvSpPr>
          <p:cNvPr id="5" name="Footer Placeholder 4"/>
          <p:cNvSpPr>
            <a:spLocks noGrp="1"/>
          </p:cNvSpPr>
          <p:nvPr>
            <p:ph type="ftr" sz="quarter" idx="3"/>
          </p:nvPr>
        </p:nvSpPr>
        <p:spPr>
          <a:xfrm>
            <a:off x="594078" y="6662280"/>
            <a:ext cx="5523531" cy="402652"/>
          </a:xfrm>
          <a:prstGeom prst="rect">
            <a:avLst/>
          </a:prstGeom>
        </p:spPr>
        <p:txBody>
          <a:bodyPr vert="horz" lIns="91440" tIns="45720" rIns="91440" bIns="45720" rtlCol="0" anchor="ctr"/>
          <a:lstStyle>
            <a:lvl1pPr algn="l">
              <a:defRPr sz="789">
                <a:solidFill>
                  <a:schemeClr val="tx1">
                    <a:tint val="75000"/>
                  </a:schemeClr>
                </a:solidFill>
              </a:defRPr>
            </a:lvl1pPr>
          </a:lstStyle>
          <a:p>
            <a:pPr defTabSz="401010" rtl="0"/>
            <a:endParaRPr lang="en-US">
              <a:solidFill>
                <a:prstClr val="black">
                  <a:tint val="75000"/>
                </a:prstClr>
              </a:solidFill>
            </a:endParaRPr>
          </a:p>
        </p:txBody>
      </p:sp>
      <p:sp>
        <p:nvSpPr>
          <p:cNvPr id="6" name="Slide Number Placeholder 5"/>
          <p:cNvSpPr>
            <a:spLocks noGrp="1"/>
          </p:cNvSpPr>
          <p:nvPr>
            <p:ph type="sldNum" sz="quarter" idx="4"/>
          </p:nvPr>
        </p:nvSpPr>
        <p:spPr>
          <a:xfrm>
            <a:off x="7534728" y="6662280"/>
            <a:ext cx="599345" cy="402652"/>
          </a:xfrm>
          <a:prstGeom prst="rect">
            <a:avLst/>
          </a:prstGeom>
        </p:spPr>
        <p:txBody>
          <a:bodyPr vert="horz" lIns="91440" tIns="45720" rIns="91440" bIns="45720" rtlCol="0" anchor="ctr"/>
          <a:lstStyle>
            <a:lvl1pPr algn="r">
              <a:defRPr sz="789">
                <a:solidFill>
                  <a:schemeClr val="accent1"/>
                </a:solidFill>
              </a:defRPr>
            </a:lvl1pPr>
          </a:lstStyle>
          <a:p>
            <a:pPr defTabSz="401010" rtl="0"/>
            <a:fld id="{DAB8DC52-6CD5-43BB-9A1E-4244E2C3B15A}" type="slidenum">
              <a:rPr lang="en-US" smtClean="0">
                <a:solidFill>
                  <a:srgbClr val="90C226"/>
                </a:solidFill>
              </a:rPr>
              <a:pPr defTabSz="401010" rtl="0"/>
              <a:t>‹#›</a:t>
            </a:fld>
            <a:endParaRPr lang="en-US">
              <a:solidFill>
                <a:srgbClr val="90C226"/>
              </a:solidFill>
            </a:endParaRPr>
          </a:p>
        </p:txBody>
      </p:sp>
    </p:spTree>
    <p:extLst>
      <p:ext uri="{BB962C8B-B14F-4D97-AF65-F5344CB8AC3E}">
        <p14:creationId xmlns:p14="http://schemas.microsoft.com/office/powerpoint/2010/main" val="2047838668"/>
      </p:ext>
    </p:extLst>
  </p:cSld>
  <p:clrMap bg1="lt1" tx1="dk1" bg2="lt2" tx2="dk2" accent1="accent1" accent2="accent2" accent3="accent3" accent4="accent4" accent5="accent5" accent6="accent6" hlink="hlink" folHlink="folHlink"/>
  <p:sldLayoutIdLst>
    <p:sldLayoutId id="2147484098" r:id="rId1"/>
    <p:sldLayoutId id="2147484099" r:id="rId2"/>
    <p:sldLayoutId id="2147484100" r:id="rId3"/>
    <p:sldLayoutId id="2147484101" r:id="rId4"/>
    <p:sldLayoutId id="2147484102" r:id="rId5"/>
    <p:sldLayoutId id="2147484103" r:id="rId6"/>
    <p:sldLayoutId id="2147484104" r:id="rId7"/>
    <p:sldLayoutId id="2147484105" r:id="rId8"/>
    <p:sldLayoutId id="2147484106" r:id="rId9"/>
    <p:sldLayoutId id="2147484107" r:id="rId10"/>
    <p:sldLayoutId id="2147484108" r:id="rId11"/>
    <p:sldLayoutId id="2147484109" r:id="rId12"/>
    <p:sldLayoutId id="2147484110" r:id="rId13"/>
    <p:sldLayoutId id="2147484111" r:id="rId14"/>
    <p:sldLayoutId id="2147484112" r:id="rId15"/>
    <p:sldLayoutId id="2147484113" r:id="rId16"/>
  </p:sldLayoutIdLst>
  <p:txStyles>
    <p:titleStyle>
      <a:lvl1pPr algn="l" defTabSz="401010" rtl="0" eaLnBrk="1" latinLnBrk="0" hangingPunct="1">
        <a:spcBef>
          <a:spcPct val="0"/>
        </a:spcBef>
        <a:buNone/>
        <a:defRPr sz="3158"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0758" indent="-300758" algn="l" defTabSz="401010" rtl="0" eaLnBrk="1" latinLnBrk="0" hangingPunct="1">
        <a:spcBef>
          <a:spcPts val="877"/>
        </a:spcBef>
        <a:spcAft>
          <a:spcPts val="0"/>
        </a:spcAft>
        <a:buClr>
          <a:schemeClr val="accent1"/>
        </a:buClr>
        <a:buSzPct val="80000"/>
        <a:buFont typeface="Wingdings 3" charset="2"/>
        <a:buChar char=""/>
        <a:defRPr sz="1579" kern="1200">
          <a:solidFill>
            <a:schemeClr val="tx1">
              <a:lumMod val="75000"/>
              <a:lumOff val="25000"/>
            </a:schemeClr>
          </a:solidFill>
          <a:latin typeface="+mn-lt"/>
          <a:ea typeface="+mn-ea"/>
          <a:cs typeface="+mn-cs"/>
        </a:defRPr>
      </a:lvl1pPr>
      <a:lvl2pPr marL="651641" indent="-250631" algn="l" defTabSz="401010" rtl="0" eaLnBrk="1" latinLnBrk="0" hangingPunct="1">
        <a:spcBef>
          <a:spcPts val="877"/>
        </a:spcBef>
        <a:spcAft>
          <a:spcPts val="0"/>
        </a:spcAft>
        <a:buClr>
          <a:schemeClr val="accent1"/>
        </a:buClr>
        <a:buSzPct val="80000"/>
        <a:buFont typeface="Wingdings 3" charset="2"/>
        <a:buChar char=""/>
        <a:defRPr sz="1403" kern="1200">
          <a:solidFill>
            <a:schemeClr val="tx1">
              <a:lumMod val="75000"/>
              <a:lumOff val="25000"/>
            </a:schemeClr>
          </a:solidFill>
          <a:latin typeface="+mn-lt"/>
          <a:ea typeface="+mn-ea"/>
          <a:cs typeface="+mn-cs"/>
        </a:defRPr>
      </a:lvl2pPr>
      <a:lvl3pPr marL="1002525" indent="-200505" algn="l" defTabSz="401010" rtl="0" eaLnBrk="1" latinLnBrk="0" hangingPunct="1">
        <a:spcBef>
          <a:spcPts val="877"/>
        </a:spcBef>
        <a:spcAft>
          <a:spcPts val="0"/>
        </a:spcAft>
        <a:buClr>
          <a:schemeClr val="accent1"/>
        </a:buClr>
        <a:buSzPct val="80000"/>
        <a:buFont typeface="Wingdings 3" charset="2"/>
        <a:buChar char=""/>
        <a:defRPr sz="1228" kern="1200">
          <a:solidFill>
            <a:schemeClr val="tx1">
              <a:lumMod val="75000"/>
              <a:lumOff val="25000"/>
            </a:schemeClr>
          </a:solidFill>
          <a:latin typeface="+mn-lt"/>
          <a:ea typeface="+mn-ea"/>
          <a:cs typeface="+mn-cs"/>
        </a:defRPr>
      </a:lvl3pPr>
      <a:lvl4pPr marL="1403535" indent="-200505" algn="l" defTabSz="401010" rtl="0" eaLnBrk="1" latinLnBrk="0" hangingPunct="1">
        <a:spcBef>
          <a:spcPts val="877"/>
        </a:spcBef>
        <a:spcAft>
          <a:spcPts val="0"/>
        </a:spcAft>
        <a:buClr>
          <a:schemeClr val="accent1"/>
        </a:buClr>
        <a:buSzPct val="80000"/>
        <a:buFont typeface="Wingdings 3" charset="2"/>
        <a:buChar char=""/>
        <a:defRPr sz="1053" kern="1200">
          <a:solidFill>
            <a:schemeClr val="tx1">
              <a:lumMod val="75000"/>
              <a:lumOff val="25000"/>
            </a:schemeClr>
          </a:solidFill>
          <a:latin typeface="+mn-lt"/>
          <a:ea typeface="+mn-ea"/>
          <a:cs typeface="+mn-cs"/>
        </a:defRPr>
      </a:lvl4pPr>
      <a:lvl5pPr marL="1804546" indent="-200505" algn="l" defTabSz="401010" rtl="0" eaLnBrk="1" latinLnBrk="0" hangingPunct="1">
        <a:spcBef>
          <a:spcPts val="877"/>
        </a:spcBef>
        <a:spcAft>
          <a:spcPts val="0"/>
        </a:spcAft>
        <a:buClr>
          <a:schemeClr val="accent1"/>
        </a:buClr>
        <a:buSzPct val="80000"/>
        <a:buFont typeface="Wingdings 3" charset="2"/>
        <a:buChar char=""/>
        <a:defRPr sz="1053" kern="1200">
          <a:solidFill>
            <a:schemeClr val="tx1">
              <a:lumMod val="75000"/>
              <a:lumOff val="25000"/>
            </a:schemeClr>
          </a:solidFill>
          <a:latin typeface="+mn-lt"/>
          <a:ea typeface="+mn-ea"/>
          <a:cs typeface="+mn-cs"/>
        </a:defRPr>
      </a:lvl5pPr>
      <a:lvl6pPr marL="2205556" indent="-200505" algn="l" defTabSz="401010" rtl="0" eaLnBrk="1" latinLnBrk="0" hangingPunct="1">
        <a:spcBef>
          <a:spcPts val="877"/>
        </a:spcBef>
        <a:spcAft>
          <a:spcPts val="0"/>
        </a:spcAft>
        <a:buClr>
          <a:schemeClr val="accent1"/>
        </a:buClr>
        <a:buSzPct val="80000"/>
        <a:buFont typeface="Wingdings 3" charset="2"/>
        <a:buChar char=""/>
        <a:defRPr sz="1053" kern="1200">
          <a:solidFill>
            <a:schemeClr val="tx1">
              <a:lumMod val="75000"/>
              <a:lumOff val="25000"/>
            </a:schemeClr>
          </a:solidFill>
          <a:latin typeface="+mn-lt"/>
          <a:ea typeface="+mn-ea"/>
          <a:cs typeface="+mn-cs"/>
        </a:defRPr>
      </a:lvl6pPr>
      <a:lvl7pPr marL="2606566" indent="-200505" algn="l" defTabSz="401010" rtl="0" eaLnBrk="1" latinLnBrk="0" hangingPunct="1">
        <a:spcBef>
          <a:spcPts val="877"/>
        </a:spcBef>
        <a:spcAft>
          <a:spcPts val="0"/>
        </a:spcAft>
        <a:buClr>
          <a:schemeClr val="accent1"/>
        </a:buClr>
        <a:buSzPct val="80000"/>
        <a:buFont typeface="Wingdings 3" charset="2"/>
        <a:buChar char=""/>
        <a:defRPr sz="1053" kern="1200">
          <a:solidFill>
            <a:schemeClr val="tx1">
              <a:lumMod val="75000"/>
              <a:lumOff val="25000"/>
            </a:schemeClr>
          </a:solidFill>
          <a:latin typeface="+mn-lt"/>
          <a:ea typeface="+mn-ea"/>
          <a:cs typeface="+mn-cs"/>
        </a:defRPr>
      </a:lvl7pPr>
      <a:lvl8pPr marL="3007576" indent="-200505" algn="l" defTabSz="401010" rtl="0" eaLnBrk="1" latinLnBrk="0" hangingPunct="1">
        <a:spcBef>
          <a:spcPts val="877"/>
        </a:spcBef>
        <a:spcAft>
          <a:spcPts val="0"/>
        </a:spcAft>
        <a:buClr>
          <a:schemeClr val="accent1"/>
        </a:buClr>
        <a:buSzPct val="80000"/>
        <a:buFont typeface="Wingdings 3" charset="2"/>
        <a:buChar char=""/>
        <a:defRPr sz="1053" kern="1200">
          <a:solidFill>
            <a:schemeClr val="tx1">
              <a:lumMod val="75000"/>
              <a:lumOff val="25000"/>
            </a:schemeClr>
          </a:solidFill>
          <a:latin typeface="+mn-lt"/>
          <a:ea typeface="+mn-ea"/>
          <a:cs typeface="+mn-cs"/>
        </a:defRPr>
      </a:lvl8pPr>
      <a:lvl9pPr marL="3408586" indent="-200505" algn="l" defTabSz="401010" rtl="0" eaLnBrk="1" latinLnBrk="0" hangingPunct="1">
        <a:spcBef>
          <a:spcPts val="877"/>
        </a:spcBef>
        <a:spcAft>
          <a:spcPts val="0"/>
        </a:spcAft>
        <a:buClr>
          <a:schemeClr val="accent1"/>
        </a:buClr>
        <a:buSzPct val="80000"/>
        <a:buFont typeface="Wingdings 3" charset="2"/>
        <a:buChar char=""/>
        <a:defRPr sz="1053" kern="1200">
          <a:solidFill>
            <a:schemeClr val="tx1">
              <a:lumMod val="75000"/>
              <a:lumOff val="25000"/>
            </a:schemeClr>
          </a:solidFill>
          <a:latin typeface="+mn-lt"/>
          <a:ea typeface="+mn-ea"/>
          <a:cs typeface="+mn-cs"/>
        </a:defRPr>
      </a:lvl9pPr>
    </p:bodyStyle>
    <p:otherStyle>
      <a:defPPr>
        <a:defRPr lang="en-US"/>
      </a:defPPr>
      <a:lvl1pPr marL="0" algn="l" defTabSz="401010" rtl="0" eaLnBrk="1" latinLnBrk="0" hangingPunct="1">
        <a:defRPr sz="1579" kern="1200">
          <a:solidFill>
            <a:schemeClr val="tx1"/>
          </a:solidFill>
          <a:latin typeface="+mn-lt"/>
          <a:ea typeface="+mn-ea"/>
          <a:cs typeface="+mn-cs"/>
        </a:defRPr>
      </a:lvl1pPr>
      <a:lvl2pPr marL="401010" algn="l" defTabSz="401010" rtl="0" eaLnBrk="1" latinLnBrk="0" hangingPunct="1">
        <a:defRPr sz="1579" kern="1200">
          <a:solidFill>
            <a:schemeClr val="tx1"/>
          </a:solidFill>
          <a:latin typeface="+mn-lt"/>
          <a:ea typeface="+mn-ea"/>
          <a:cs typeface="+mn-cs"/>
        </a:defRPr>
      </a:lvl2pPr>
      <a:lvl3pPr marL="802020" algn="l" defTabSz="401010" rtl="0" eaLnBrk="1" latinLnBrk="0" hangingPunct="1">
        <a:defRPr sz="1579" kern="1200">
          <a:solidFill>
            <a:schemeClr val="tx1"/>
          </a:solidFill>
          <a:latin typeface="+mn-lt"/>
          <a:ea typeface="+mn-ea"/>
          <a:cs typeface="+mn-cs"/>
        </a:defRPr>
      </a:lvl3pPr>
      <a:lvl4pPr marL="1203030" algn="l" defTabSz="401010" rtl="0" eaLnBrk="1" latinLnBrk="0" hangingPunct="1">
        <a:defRPr sz="1579" kern="1200">
          <a:solidFill>
            <a:schemeClr val="tx1"/>
          </a:solidFill>
          <a:latin typeface="+mn-lt"/>
          <a:ea typeface="+mn-ea"/>
          <a:cs typeface="+mn-cs"/>
        </a:defRPr>
      </a:lvl4pPr>
      <a:lvl5pPr marL="1604040" algn="l" defTabSz="401010" rtl="0" eaLnBrk="1" latinLnBrk="0" hangingPunct="1">
        <a:defRPr sz="1579" kern="1200">
          <a:solidFill>
            <a:schemeClr val="tx1"/>
          </a:solidFill>
          <a:latin typeface="+mn-lt"/>
          <a:ea typeface="+mn-ea"/>
          <a:cs typeface="+mn-cs"/>
        </a:defRPr>
      </a:lvl5pPr>
      <a:lvl6pPr marL="2005051" algn="l" defTabSz="401010" rtl="0" eaLnBrk="1" latinLnBrk="0" hangingPunct="1">
        <a:defRPr sz="1579" kern="1200">
          <a:solidFill>
            <a:schemeClr val="tx1"/>
          </a:solidFill>
          <a:latin typeface="+mn-lt"/>
          <a:ea typeface="+mn-ea"/>
          <a:cs typeface="+mn-cs"/>
        </a:defRPr>
      </a:lvl6pPr>
      <a:lvl7pPr marL="2406061" algn="l" defTabSz="401010" rtl="0" eaLnBrk="1" latinLnBrk="0" hangingPunct="1">
        <a:defRPr sz="1579" kern="1200">
          <a:solidFill>
            <a:schemeClr val="tx1"/>
          </a:solidFill>
          <a:latin typeface="+mn-lt"/>
          <a:ea typeface="+mn-ea"/>
          <a:cs typeface="+mn-cs"/>
        </a:defRPr>
      </a:lvl7pPr>
      <a:lvl8pPr marL="2807071" algn="l" defTabSz="401010" rtl="0" eaLnBrk="1" latinLnBrk="0" hangingPunct="1">
        <a:defRPr sz="1579" kern="1200">
          <a:solidFill>
            <a:schemeClr val="tx1"/>
          </a:solidFill>
          <a:latin typeface="+mn-lt"/>
          <a:ea typeface="+mn-ea"/>
          <a:cs typeface="+mn-cs"/>
        </a:defRPr>
      </a:lvl8pPr>
      <a:lvl9pPr marL="3208081" algn="l" defTabSz="401010" rtl="0" eaLnBrk="1" latinLnBrk="0" hangingPunct="1">
        <a:defRPr sz="157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9337"/>
            <a:ext cx="10693400" cy="757218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94078" y="672253"/>
            <a:ext cx="7539994" cy="145654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94078" y="2382650"/>
            <a:ext cx="7539994" cy="427963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319503" y="6662280"/>
            <a:ext cx="799846" cy="402652"/>
          </a:xfrm>
          <a:prstGeom prst="rect">
            <a:avLst/>
          </a:prstGeom>
        </p:spPr>
        <p:txBody>
          <a:bodyPr vert="horz" lIns="91440" tIns="45720" rIns="91440" bIns="45720" rtlCol="0" anchor="ctr"/>
          <a:lstStyle>
            <a:lvl1pPr algn="r">
              <a:defRPr sz="789">
                <a:solidFill>
                  <a:schemeClr val="tx1">
                    <a:tint val="75000"/>
                  </a:schemeClr>
                </a:solidFill>
              </a:defRPr>
            </a:lvl1pPr>
          </a:lstStyle>
          <a:p>
            <a:pPr defTabSz="401010" rtl="0"/>
            <a:fld id="{5E8AD0AF-C6E4-4EAF-B663-E61B36AD1CED}" type="datetimeFigureOut">
              <a:rPr lang="en-US" smtClean="0">
                <a:solidFill>
                  <a:prstClr val="black">
                    <a:tint val="75000"/>
                  </a:prstClr>
                </a:solidFill>
              </a:rPr>
              <a:pPr defTabSz="401010" rtl="0"/>
              <a:t>9/8/2021</a:t>
            </a:fld>
            <a:endParaRPr lang="en-US">
              <a:solidFill>
                <a:prstClr val="black">
                  <a:tint val="75000"/>
                </a:prstClr>
              </a:solidFill>
            </a:endParaRPr>
          </a:p>
        </p:txBody>
      </p:sp>
      <p:sp>
        <p:nvSpPr>
          <p:cNvPr id="5" name="Footer Placeholder 4"/>
          <p:cNvSpPr>
            <a:spLocks noGrp="1"/>
          </p:cNvSpPr>
          <p:nvPr>
            <p:ph type="ftr" sz="quarter" idx="3"/>
          </p:nvPr>
        </p:nvSpPr>
        <p:spPr>
          <a:xfrm>
            <a:off x="594078" y="6662280"/>
            <a:ext cx="5523531" cy="402652"/>
          </a:xfrm>
          <a:prstGeom prst="rect">
            <a:avLst/>
          </a:prstGeom>
        </p:spPr>
        <p:txBody>
          <a:bodyPr vert="horz" lIns="91440" tIns="45720" rIns="91440" bIns="45720" rtlCol="0" anchor="ctr"/>
          <a:lstStyle>
            <a:lvl1pPr algn="l">
              <a:defRPr sz="789">
                <a:solidFill>
                  <a:schemeClr val="tx1">
                    <a:tint val="75000"/>
                  </a:schemeClr>
                </a:solidFill>
              </a:defRPr>
            </a:lvl1pPr>
          </a:lstStyle>
          <a:p>
            <a:pPr defTabSz="401010" rtl="0"/>
            <a:endParaRPr lang="en-US">
              <a:solidFill>
                <a:prstClr val="black">
                  <a:tint val="75000"/>
                </a:prstClr>
              </a:solidFill>
            </a:endParaRPr>
          </a:p>
        </p:txBody>
      </p:sp>
      <p:sp>
        <p:nvSpPr>
          <p:cNvPr id="6" name="Slide Number Placeholder 5"/>
          <p:cNvSpPr>
            <a:spLocks noGrp="1"/>
          </p:cNvSpPr>
          <p:nvPr>
            <p:ph type="sldNum" sz="quarter" idx="4"/>
          </p:nvPr>
        </p:nvSpPr>
        <p:spPr>
          <a:xfrm>
            <a:off x="7534728" y="6662280"/>
            <a:ext cx="599345" cy="402652"/>
          </a:xfrm>
          <a:prstGeom prst="rect">
            <a:avLst/>
          </a:prstGeom>
        </p:spPr>
        <p:txBody>
          <a:bodyPr vert="horz" lIns="91440" tIns="45720" rIns="91440" bIns="45720" rtlCol="0" anchor="ctr"/>
          <a:lstStyle>
            <a:lvl1pPr algn="r">
              <a:defRPr sz="789">
                <a:solidFill>
                  <a:schemeClr val="accent1"/>
                </a:solidFill>
              </a:defRPr>
            </a:lvl1pPr>
          </a:lstStyle>
          <a:p>
            <a:pPr defTabSz="401010" rtl="0"/>
            <a:fld id="{DAB8DC52-6CD5-43BB-9A1E-4244E2C3B15A}" type="slidenum">
              <a:rPr lang="en-US" smtClean="0">
                <a:solidFill>
                  <a:srgbClr val="90C226"/>
                </a:solidFill>
              </a:rPr>
              <a:pPr defTabSz="401010" rtl="0"/>
              <a:t>‹#›</a:t>
            </a:fld>
            <a:endParaRPr lang="en-US">
              <a:solidFill>
                <a:srgbClr val="90C226"/>
              </a:solidFill>
            </a:endParaRPr>
          </a:p>
        </p:txBody>
      </p:sp>
    </p:spTree>
    <p:extLst>
      <p:ext uri="{BB962C8B-B14F-4D97-AF65-F5344CB8AC3E}">
        <p14:creationId xmlns:p14="http://schemas.microsoft.com/office/powerpoint/2010/main" val="863114202"/>
      </p:ext>
    </p:extLst>
  </p:cSld>
  <p:clrMap bg1="lt1" tx1="dk1" bg2="lt2" tx2="dk2" accent1="accent1" accent2="accent2" accent3="accent3" accent4="accent4" accent5="accent5" accent6="accent6" hlink="hlink" folHlink="folHlink"/>
  <p:sldLayoutIdLst>
    <p:sldLayoutId id="2147484115" r:id="rId1"/>
    <p:sldLayoutId id="2147484116" r:id="rId2"/>
    <p:sldLayoutId id="2147484117" r:id="rId3"/>
    <p:sldLayoutId id="2147484118" r:id="rId4"/>
    <p:sldLayoutId id="2147484119" r:id="rId5"/>
    <p:sldLayoutId id="2147484120" r:id="rId6"/>
    <p:sldLayoutId id="2147484121" r:id="rId7"/>
    <p:sldLayoutId id="2147484122" r:id="rId8"/>
    <p:sldLayoutId id="2147484123" r:id="rId9"/>
    <p:sldLayoutId id="2147484124" r:id="rId10"/>
    <p:sldLayoutId id="2147484125" r:id="rId11"/>
    <p:sldLayoutId id="2147484126" r:id="rId12"/>
    <p:sldLayoutId id="2147484127" r:id="rId13"/>
    <p:sldLayoutId id="2147484128" r:id="rId14"/>
    <p:sldLayoutId id="2147484129" r:id="rId15"/>
    <p:sldLayoutId id="2147484130" r:id="rId16"/>
  </p:sldLayoutIdLst>
  <p:txStyles>
    <p:titleStyle>
      <a:lvl1pPr algn="l" defTabSz="401010" rtl="0" eaLnBrk="1" latinLnBrk="0" hangingPunct="1">
        <a:spcBef>
          <a:spcPct val="0"/>
        </a:spcBef>
        <a:buNone/>
        <a:defRPr sz="3158"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0758" indent="-300758" algn="l" defTabSz="401010" rtl="0" eaLnBrk="1" latinLnBrk="0" hangingPunct="1">
        <a:spcBef>
          <a:spcPts val="877"/>
        </a:spcBef>
        <a:spcAft>
          <a:spcPts val="0"/>
        </a:spcAft>
        <a:buClr>
          <a:schemeClr val="accent1"/>
        </a:buClr>
        <a:buSzPct val="80000"/>
        <a:buFont typeface="Wingdings 3" charset="2"/>
        <a:buChar char=""/>
        <a:defRPr sz="1579" kern="1200">
          <a:solidFill>
            <a:schemeClr val="tx1">
              <a:lumMod val="75000"/>
              <a:lumOff val="25000"/>
            </a:schemeClr>
          </a:solidFill>
          <a:latin typeface="+mn-lt"/>
          <a:ea typeface="+mn-ea"/>
          <a:cs typeface="+mn-cs"/>
        </a:defRPr>
      </a:lvl1pPr>
      <a:lvl2pPr marL="651641" indent="-250631" algn="l" defTabSz="401010" rtl="0" eaLnBrk="1" latinLnBrk="0" hangingPunct="1">
        <a:spcBef>
          <a:spcPts val="877"/>
        </a:spcBef>
        <a:spcAft>
          <a:spcPts val="0"/>
        </a:spcAft>
        <a:buClr>
          <a:schemeClr val="accent1"/>
        </a:buClr>
        <a:buSzPct val="80000"/>
        <a:buFont typeface="Wingdings 3" charset="2"/>
        <a:buChar char=""/>
        <a:defRPr sz="1403" kern="1200">
          <a:solidFill>
            <a:schemeClr val="tx1">
              <a:lumMod val="75000"/>
              <a:lumOff val="25000"/>
            </a:schemeClr>
          </a:solidFill>
          <a:latin typeface="+mn-lt"/>
          <a:ea typeface="+mn-ea"/>
          <a:cs typeface="+mn-cs"/>
        </a:defRPr>
      </a:lvl2pPr>
      <a:lvl3pPr marL="1002525" indent="-200505" algn="l" defTabSz="401010" rtl="0" eaLnBrk="1" latinLnBrk="0" hangingPunct="1">
        <a:spcBef>
          <a:spcPts val="877"/>
        </a:spcBef>
        <a:spcAft>
          <a:spcPts val="0"/>
        </a:spcAft>
        <a:buClr>
          <a:schemeClr val="accent1"/>
        </a:buClr>
        <a:buSzPct val="80000"/>
        <a:buFont typeface="Wingdings 3" charset="2"/>
        <a:buChar char=""/>
        <a:defRPr sz="1228" kern="1200">
          <a:solidFill>
            <a:schemeClr val="tx1">
              <a:lumMod val="75000"/>
              <a:lumOff val="25000"/>
            </a:schemeClr>
          </a:solidFill>
          <a:latin typeface="+mn-lt"/>
          <a:ea typeface="+mn-ea"/>
          <a:cs typeface="+mn-cs"/>
        </a:defRPr>
      </a:lvl3pPr>
      <a:lvl4pPr marL="1403535" indent="-200505" algn="l" defTabSz="401010" rtl="0" eaLnBrk="1" latinLnBrk="0" hangingPunct="1">
        <a:spcBef>
          <a:spcPts val="877"/>
        </a:spcBef>
        <a:spcAft>
          <a:spcPts val="0"/>
        </a:spcAft>
        <a:buClr>
          <a:schemeClr val="accent1"/>
        </a:buClr>
        <a:buSzPct val="80000"/>
        <a:buFont typeface="Wingdings 3" charset="2"/>
        <a:buChar char=""/>
        <a:defRPr sz="1053" kern="1200">
          <a:solidFill>
            <a:schemeClr val="tx1">
              <a:lumMod val="75000"/>
              <a:lumOff val="25000"/>
            </a:schemeClr>
          </a:solidFill>
          <a:latin typeface="+mn-lt"/>
          <a:ea typeface="+mn-ea"/>
          <a:cs typeface="+mn-cs"/>
        </a:defRPr>
      </a:lvl4pPr>
      <a:lvl5pPr marL="1804546" indent="-200505" algn="l" defTabSz="401010" rtl="0" eaLnBrk="1" latinLnBrk="0" hangingPunct="1">
        <a:spcBef>
          <a:spcPts val="877"/>
        </a:spcBef>
        <a:spcAft>
          <a:spcPts val="0"/>
        </a:spcAft>
        <a:buClr>
          <a:schemeClr val="accent1"/>
        </a:buClr>
        <a:buSzPct val="80000"/>
        <a:buFont typeface="Wingdings 3" charset="2"/>
        <a:buChar char=""/>
        <a:defRPr sz="1053" kern="1200">
          <a:solidFill>
            <a:schemeClr val="tx1">
              <a:lumMod val="75000"/>
              <a:lumOff val="25000"/>
            </a:schemeClr>
          </a:solidFill>
          <a:latin typeface="+mn-lt"/>
          <a:ea typeface="+mn-ea"/>
          <a:cs typeface="+mn-cs"/>
        </a:defRPr>
      </a:lvl5pPr>
      <a:lvl6pPr marL="2205556" indent="-200505" algn="l" defTabSz="401010" rtl="0" eaLnBrk="1" latinLnBrk="0" hangingPunct="1">
        <a:spcBef>
          <a:spcPts val="877"/>
        </a:spcBef>
        <a:spcAft>
          <a:spcPts val="0"/>
        </a:spcAft>
        <a:buClr>
          <a:schemeClr val="accent1"/>
        </a:buClr>
        <a:buSzPct val="80000"/>
        <a:buFont typeface="Wingdings 3" charset="2"/>
        <a:buChar char=""/>
        <a:defRPr sz="1053" kern="1200">
          <a:solidFill>
            <a:schemeClr val="tx1">
              <a:lumMod val="75000"/>
              <a:lumOff val="25000"/>
            </a:schemeClr>
          </a:solidFill>
          <a:latin typeface="+mn-lt"/>
          <a:ea typeface="+mn-ea"/>
          <a:cs typeface="+mn-cs"/>
        </a:defRPr>
      </a:lvl6pPr>
      <a:lvl7pPr marL="2606566" indent="-200505" algn="l" defTabSz="401010" rtl="0" eaLnBrk="1" latinLnBrk="0" hangingPunct="1">
        <a:spcBef>
          <a:spcPts val="877"/>
        </a:spcBef>
        <a:spcAft>
          <a:spcPts val="0"/>
        </a:spcAft>
        <a:buClr>
          <a:schemeClr val="accent1"/>
        </a:buClr>
        <a:buSzPct val="80000"/>
        <a:buFont typeface="Wingdings 3" charset="2"/>
        <a:buChar char=""/>
        <a:defRPr sz="1053" kern="1200">
          <a:solidFill>
            <a:schemeClr val="tx1">
              <a:lumMod val="75000"/>
              <a:lumOff val="25000"/>
            </a:schemeClr>
          </a:solidFill>
          <a:latin typeface="+mn-lt"/>
          <a:ea typeface="+mn-ea"/>
          <a:cs typeface="+mn-cs"/>
        </a:defRPr>
      </a:lvl7pPr>
      <a:lvl8pPr marL="3007576" indent="-200505" algn="l" defTabSz="401010" rtl="0" eaLnBrk="1" latinLnBrk="0" hangingPunct="1">
        <a:spcBef>
          <a:spcPts val="877"/>
        </a:spcBef>
        <a:spcAft>
          <a:spcPts val="0"/>
        </a:spcAft>
        <a:buClr>
          <a:schemeClr val="accent1"/>
        </a:buClr>
        <a:buSzPct val="80000"/>
        <a:buFont typeface="Wingdings 3" charset="2"/>
        <a:buChar char=""/>
        <a:defRPr sz="1053" kern="1200">
          <a:solidFill>
            <a:schemeClr val="tx1">
              <a:lumMod val="75000"/>
              <a:lumOff val="25000"/>
            </a:schemeClr>
          </a:solidFill>
          <a:latin typeface="+mn-lt"/>
          <a:ea typeface="+mn-ea"/>
          <a:cs typeface="+mn-cs"/>
        </a:defRPr>
      </a:lvl8pPr>
      <a:lvl9pPr marL="3408586" indent="-200505" algn="l" defTabSz="401010" rtl="0" eaLnBrk="1" latinLnBrk="0" hangingPunct="1">
        <a:spcBef>
          <a:spcPts val="877"/>
        </a:spcBef>
        <a:spcAft>
          <a:spcPts val="0"/>
        </a:spcAft>
        <a:buClr>
          <a:schemeClr val="accent1"/>
        </a:buClr>
        <a:buSzPct val="80000"/>
        <a:buFont typeface="Wingdings 3" charset="2"/>
        <a:buChar char=""/>
        <a:defRPr sz="1053" kern="1200">
          <a:solidFill>
            <a:schemeClr val="tx1">
              <a:lumMod val="75000"/>
              <a:lumOff val="25000"/>
            </a:schemeClr>
          </a:solidFill>
          <a:latin typeface="+mn-lt"/>
          <a:ea typeface="+mn-ea"/>
          <a:cs typeface="+mn-cs"/>
        </a:defRPr>
      </a:lvl9pPr>
    </p:bodyStyle>
    <p:otherStyle>
      <a:defPPr>
        <a:defRPr lang="en-US"/>
      </a:defPPr>
      <a:lvl1pPr marL="0" algn="l" defTabSz="401010" rtl="0" eaLnBrk="1" latinLnBrk="0" hangingPunct="1">
        <a:defRPr sz="1579" kern="1200">
          <a:solidFill>
            <a:schemeClr val="tx1"/>
          </a:solidFill>
          <a:latin typeface="+mn-lt"/>
          <a:ea typeface="+mn-ea"/>
          <a:cs typeface="+mn-cs"/>
        </a:defRPr>
      </a:lvl1pPr>
      <a:lvl2pPr marL="401010" algn="l" defTabSz="401010" rtl="0" eaLnBrk="1" latinLnBrk="0" hangingPunct="1">
        <a:defRPr sz="1579" kern="1200">
          <a:solidFill>
            <a:schemeClr val="tx1"/>
          </a:solidFill>
          <a:latin typeface="+mn-lt"/>
          <a:ea typeface="+mn-ea"/>
          <a:cs typeface="+mn-cs"/>
        </a:defRPr>
      </a:lvl2pPr>
      <a:lvl3pPr marL="802020" algn="l" defTabSz="401010" rtl="0" eaLnBrk="1" latinLnBrk="0" hangingPunct="1">
        <a:defRPr sz="1579" kern="1200">
          <a:solidFill>
            <a:schemeClr val="tx1"/>
          </a:solidFill>
          <a:latin typeface="+mn-lt"/>
          <a:ea typeface="+mn-ea"/>
          <a:cs typeface="+mn-cs"/>
        </a:defRPr>
      </a:lvl3pPr>
      <a:lvl4pPr marL="1203030" algn="l" defTabSz="401010" rtl="0" eaLnBrk="1" latinLnBrk="0" hangingPunct="1">
        <a:defRPr sz="1579" kern="1200">
          <a:solidFill>
            <a:schemeClr val="tx1"/>
          </a:solidFill>
          <a:latin typeface="+mn-lt"/>
          <a:ea typeface="+mn-ea"/>
          <a:cs typeface="+mn-cs"/>
        </a:defRPr>
      </a:lvl4pPr>
      <a:lvl5pPr marL="1604040" algn="l" defTabSz="401010" rtl="0" eaLnBrk="1" latinLnBrk="0" hangingPunct="1">
        <a:defRPr sz="1579" kern="1200">
          <a:solidFill>
            <a:schemeClr val="tx1"/>
          </a:solidFill>
          <a:latin typeface="+mn-lt"/>
          <a:ea typeface="+mn-ea"/>
          <a:cs typeface="+mn-cs"/>
        </a:defRPr>
      </a:lvl5pPr>
      <a:lvl6pPr marL="2005051" algn="l" defTabSz="401010" rtl="0" eaLnBrk="1" latinLnBrk="0" hangingPunct="1">
        <a:defRPr sz="1579" kern="1200">
          <a:solidFill>
            <a:schemeClr val="tx1"/>
          </a:solidFill>
          <a:latin typeface="+mn-lt"/>
          <a:ea typeface="+mn-ea"/>
          <a:cs typeface="+mn-cs"/>
        </a:defRPr>
      </a:lvl6pPr>
      <a:lvl7pPr marL="2406061" algn="l" defTabSz="401010" rtl="0" eaLnBrk="1" latinLnBrk="0" hangingPunct="1">
        <a:defRPr sz="1579" kern="1200">
          <a:solidFill>
            <a:schemeClr val="tx1"/>
          </a:solidFill>
          <a:latin typeface="+mn-lt"/>
          <a:ea typeface="+mn-ea"/>
          <a:cs typeface="+mn-cs"/>
        </a:defRPr>
      </a:lvl7pPr>
      <a:lvl8pPr marL="2807071" algn="l" defTabSz="401010" rtl="0" eaLnBrk="1" latinLnBrk="0" hangingPunct="1">
        <a:defRPr sz="1579" kern="1200">
          <a:solidFill>
            <a:schemeClr val="tx1"/>
          </a:solidFill>
          <a:latin typeface="+mn-lt"/>
          <a:ea typeface="+mn-ea"/>
          <a:cs typeface="+mn-cs"/>
        </a:defRPr>
      </a:lvl8pPr>
      <a:lvl9pPr marL="3208081" algn="l" defTabSz="401010" rtl="0" eaLnBrk="1" latinLnBrk="0" hangingPunct="1">
        <a:defRPr sz="157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058660"/>
            <a:ext cx="10693401" cy="5041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 y="6985342"/>
            <a:ext cx="10693401" cy="727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62406" y="316061"/>
            <a:ext cx="8822055" cy="1599863"/>
          </a:xfrm>
          <a:prstGeom prst="rect">
            <a:avLst/>
          </a:prstGeom>
        </p:spPr>
        <p:txBody>
          <a:bodyPr vert="horz" lIns="91440" tIns="45720" rIns="91440" bIns="45720" rtlCol="0" anchor="b">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962405" y="2035434"/>
            <a:ext cx="8822056" cy="4436872"/>
          </a:xfrm>
          <a:prstGeom prst="rect">
            <a:avLst/>
          </a:prstGeom>
        </p:spPr>
        <p:txBody>
          <a:bodyPr vert="horz" lIns="0" tIns="45720" rIns="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962408" y="7123709"/>
            <a:ext cx="2168387" cy="402652"/>
          </a:xfrm>
          <a:prstGeom prst="rect">
            <a:avLst/>
          </a:prstGeom>
        </p:spPr>
        <p:txBody>
          <a:bodyPr vert="horz" lIns="91440" tIns="45720" rIns="91440" bIns="45720" rtlCol="0" anchor="ctr"/>
          <a:lstStyle>
            <a:lvl1pPr algn="l">
              <a:defRPr sz="993">
                <a:solidFill>
                  <a:srgbClr val="FFFFFF"/>
                </a:solidFill>
              </a:defRPr>
            </a:lvl1pPr>
          </a:lstStyle>
          <a:p>
            <a:fld id="{1D8BD707-D9CF-40AE-B4C6-C98DA3205C09}" type="datetimeFigureOut">
              <a:rPr lang="en-US" smtClean="0"/>
              <a:t>9/8/2021</a:t>
            </a:fld>
            <a:endParaRPr lang="en-US"/>
          </a:p>
        </p:txBody>
      </p:sp>
      <p:sp>
        <p:nvSpPr>
          <p:cNvPr id="5" name="Footer Placeholder 4"/>
          <p:cNvSpPr>
            <a:spLocks noGrp="1"/>
          </p:cNvSpPr>
          <p:nvPr>
            <p:ph type="ftr" sz="quarter" idx="3"/>
          </p:nvPr>
        </p:nvSpPr>
        <p:spPr>
          <a:xfrm>
            <a:off x="3233092" y="7123709"/>
            <a:ext cx="4230001" cy="402652"/>
          </a:xfrm>
          <a:prstGeom prst="rect">
            <a:avLst/>
          </a:prstGeom>
        </p:spPr>
        <p:txBody>
          <a:bodyPr vert="horz" lIns="91440" tIns="45720" rIns="91440" bIns="45720" rtlCol="0" anchor="ctr"/>
          <a:lstStyle>
            <a:lvl1pPr algn="ctr">
              <a:defRPr sz="993" cap="all" baseline="0">
                <a:solidFill>
                  <a:srgbClr val="FFFFFF"/>
                </a:solidFill>
              </a:defRPr>
            </a:lvl1pPr>
          </a:lstStyle>
          <a:p>
            <a:endParaRPr lang="ar-SA"/>
          </a:p>
        </p:txBody>
      </p:sp>
      <p:sp>
        <p:nvSpPr>
          <p:cNvPr id="6" name="Slide Number Placeholder 5"/>
          <p:cNvSpPr>
            <a:spLocks noGrp="1"/>
          </p:cNvSpPr>
          <p:nvPr>
            <p:ph type="sldNum" sz="quarter" idx="4"/>
          </p:nvPr>
        </p:nvSpPr>
        <p:spPr>
          <a:xfrm>
            <a:off x="8683528" y="7123709"/>
            <a:ext cx="1150756" cy="402652"/>
          </a:xfrm>
          <a:prstGeom prst="rect">
            <a:avLst/>
          </a:prstGeom>
        </p:spPr>
        <p:txBody>
          <a:bodyPr vert="horz" lIns="91440" tIns="45720" rIns="91440" bIns="45720" rtlCol="0" anchor="ctr"/>
          <a:lstStyle>
            <a:lvl1pPr algn="r">
              <a:defRPr sz="1158">
                <a:solidFill>
                  <a:srgbClr val="FFFFFF"/>
                </a:solidFill>
              </a:defRPr>
            </a:lvl1pPr>
          </a:lstStyle>
          <a:p>
            <a:fld id="{B6F15528-21DE-4FAA-801E-634DDDAF4B2B}" type="slidenum">
              <a:rPr lang="ar-SA" smtClean="0"/>
              <a:t>‹#›</a:t>
            </a:fld>
            <a:endParaRPr lang="ar-SA"/>
          </a:p>
        </p:txBody>
      </p:sp>
      <p:cxnSp>
        <p:nvCxnSpPr>
          <p:cNvPr id="10" name="Straight Connector 9"/>
          <p:cNvCxnSpPr/>
          <p:nvPr/>
        </p:nvCxnSpPr>
        <p:spPr>
          <a:xfrm>
            <a:off x="1046827" y="1916457"/>
            <a:ext cx="874185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4607723"/>
      </p:ext>
    </p:extLst>
  </p:cSld>
  <p:clrMap bg1="lt1" tx1="dk1" bg2="lt2" tx2="dk2" accent1="accent1" accent2="accent2" accent3="accent3" accent4="accent4" accent5="accent5" accent6="accent6" hlink="hlink" folHlink="folHlink"/>
  <p:sldLayoutIdLst>
    <p:sldLayoutId id="2147484162" r:id="rId1"/>
    <p:sldLayoutId id="2147484163" r:id="rId2"/>
    <p:sldLayoutId id="2147484164" r:id="rId3"/>
    <p:sldLayoutId id="2147484165" r:id="rId4"/>
    <p:sldLayoutId id="2147484166" r:id="rId5"/>
    <p:sldLayoutId id="2147484167" r:id="rId6"/>
    <p:sldLayoutId id="2147484168" r:id="rId7"/>
    <p:sldLayoutId id="2147484169" r:id="rId8"/>
    <p:sldLayoutId id="2147484170" r:id="rId9"/>
    <p:sldLayoutId id="2147484171" r:id="rId10"/>
    <p:sldLayoutId id="2147484172" r:id="rId11"/>
  </p:sldLayoutIdLst>
  <p:txStyles>
    <p:titleStyle>
      <a:lvl1pPr algn="l" defTabSz="1008400" rtl="1" eaLnBrk="1" latinLnBrk="0" hangingPunct="1">
        <a:lnSpc>
          <a:spcPct val="85000"/>
        </a:lnSpc>
        <a:spcBef>
          <a:spcPct val="0"/>
        </a:spcBef>
        <a:buNone/>
        <a:defRPr sz="5293" kern="1200" spc="-55" baseline="0">
          <a:solidFill>
            <a:schemeClr val="tx1">
              <a:lumMod val="75000"/>
              <a:lumOff val="25000"/>
            </a:schemeClr>
          </a:solidFill>
          <a:latin typeface="+mj-lt"/>
          <a:ea typeface="+mj-ea"/>
          <a:cs typeface="+mj-cs"/>
        </a:defRPr>
      </a:lvl1pPr>
    </p:titleStyle>
    <p:bodyStyle>
      <a:lvl1pPr marL="100840" indent="-100840" algn="r" defTabSz="1008400" rtl="1" eaLnBrk="1" latinLnBrk="0" hangingPunct="1">
        <a:lnSpc>
          <a:spcPct val="90000"/>
        </a:lnSpc>
        <a:spcBef>
          <a:spcPts val="1323"/>
        </a:spcBef>
        <a:spcAft>
          <a:spcPts val="221"/>
        </a:spcAft>
        <a:buClr>
          <a:schemeClr val="accent1"/>
        </a:buClr>
        <a:buSzPct val="100000"/>
        <a:buFont typeface="Calibri" panose="020F0502020204030204" pitchFamily="34" charset="0"/>
        <a:buChar char=" "/>
        <a:defRPr sz="2206" kern="1200">
          <a:solidFill>
            <a:schemeClr val="tx1">
              <a:lumMod val="75000"/>
              <a:lumOff val="25000"/>
            </a:schemeClr>
          </a:solidFill>
          <a:latin typeface="+mn-lt"/>
          <a:ea typeface="+mn-ea"/>
          <a:cs typeface="+mn-cs"/>
        </a:defRPr>
      </a:lvl1pPr>
      <a:lvl2pPr marL="423528" indent="-201680" algn="r" defTabSz="1008400" rtl="1" eaLnBrk="1" latinLnBrk="0" hangingPunct="1">
        <a:lnSpc>
          <a:spcPct val="90000"/>
        </a:lnSpc>
        <a:spcBef>
          <a:spcPts val="221"/>
        </a:spcBef>
        <a:spcAft>
          <a:spcPts val="441"/>
        </a:spcAft>
        <a:buClr>
          <a:schemeClr val="accent1"/>
        </a:buClr>
        <a:buFont typeface="Calibri" pitchFamily="34" charset="0"/>
        <a:buChar char="◦"/>
        <a:defRPr sz="1985" kern="1200">
          <a:solidFill>
            <a:schemeClr val="tx1">
              <a:lumMod val="75000"/>
              <a:lumOff val="25000"/>
            </a:schemeClr>
          </a:solidFill>
          <a:latin typeface="+mn-lt"/>
          <a:ea typeface="+mn-ea"/>
          <a:cs typeface="+mn-cs"/>
        </a:defRPr>
      </a:lvl2pPr>
      <a:lvl3pPr marL="625208" indent="-201680" algn="r" defTabSz="1008400" rtl="1" eaLnBrk="1" latinLnBrk="0" hangingPunct="1">
        <a:lnSpc>
          <a:spcPct val="90000"/>
        </a:lnSpc>
        <a:spcBef>
          <a:spcPts val="221"/>
        </a:spcBef>
        <a:spcAft>
          <a:spcPts val="441"/>
        </a:spcAft>
        <a:buClr>
          <a:schemeClr val="accent1"/>
        </a:buClr>
        <a:buFont typeface="Calibri" pitchFamily="34" charset="0"/>
        <a:buChar char="◦"/>
        <a:defRPr sz="1544" kern="1200">
          <a:solidFill>
            <a:schemeClr val="tx1">
              <a:lumMod val="75000"/>
              <a:lumOff val="25000"/>
            </a:schemeClr>
          </a:solidFill>
          <a:latin typeface="+mn-lt"/>
          <a:ea typeface="+mn-ea"/>
          <a:cs typeface="+mn-cs"/>
        </a:defRPr>
      </a:lvl3pPr>
      <a:lvl4pPr marL="826888" indent="-201680" algn="r" defTabSz="1008400" rtl="1" eaLnBrk="1" latinLnBrk="0" hangingPunct="1">
        <a:lnSpc>
          <a:spcPct val="90000"/>
        </a:lnSpc>
        <a:spcBef>
          <a:spcPts val="221"/>
        </a:spcBef>
        <a:spcAft>
          <a:spcPts val="441"/>
        </a:spcAft>
        <a:buClr>
          <a:schemeClr val="accent1"/>
        </a:buClr>
        <a:buFont typeface="Calibri" pitchFamily="34" charset="0"/>
        <a:buChar char="◦"/>
        <a:defRPr sz="1544" kern="1200">
          <a:solidFill>
            <a:schemeClr val="tx1">
              <a:lumMod val="75000"/>
              <a:lumOff val="25000"/>
            </a:schemeClr>
          </a:solidFill>
          <a:latin typeface="+mn-lt"/>
          <a:ea typeface="+mn-ea"/>
          <a:cs typeface="+mn-cs"/>
        </a:defRPr>
      </a:lvl4pPr>
      <a:lvl5pPr marL="1028568" indent="-201680" algn="r" defTabSz="1008400" rtl="1" eaLnBrk="1" latinLnBrk="0" hangingPunct="1">
        <a:lnSpc>
          <a:spcPct val="90000"/>
        </a:lnSpc>
        <a:spcBef>
          <a:spcPts val="221"/>
        </a:spcBef>
        <a:spcAft>
          <a:spcPts val="441"/>
        </a:spcAft>
        <a:buClr>
          <a:schemeClr val="accent1"/>
        </a:buClr>
        <a:buFont typeface="Calibri" pitchFamily="34" charset="0"/>
        <a:buChar char="◦"/>
        <a:defRPr sz="1544" kern="1200">
          <a:solidFill>
            <a:schemeClr val="tx1">
              <a:lumMod val="75000"/>
              <a:lumOff val="25000"/>
            </a:schemeClr>
          </a:solidFill>
          <a:latin typeface="+mn-lt"/>
          <a:ea typeface="+mn-ea"/>
          <a:cs typeface="+mn-cs"/>
        </a:defRPr>
      </a:lvl5pPr>
      <a:lvl6pPr marL="1213080" indent="-252100" algn="r" defTabSz="1008400" rtl="1" eaLnBrk="1" latinLnBrk="0" hangingPunct="1">
        <a:lnSpc>
          <a:spcPct val="90000"/>
        </a:lnSpc>
        <a:spcBef>
          <a:spcPts val="221"/>
        </a:spcBef>
        <a:spcAft>
          <a:spcPts val="441"/>
        </a:spcAft>
        <a:buClr>
          <a:schemeClr val="accent1"/>
        </a:buClr>
        <a:buFont typeface="Calibri" pitchFamily="34" charset="0"/>
        <a:buChar char="◦"/>
        <a:defRPr sz="1544" kern="1200">
          <a:solidFill>
            <a:schemeClr val="tx1">
              <a:lumMod val="75000"/>
              <a:lumOff val="25000"/>
            </a:schemeClr>
          </a:solidFill>
          <a:latin typeface="+mn-lt"/>
          <a:ea typeface="+mn-ea"/>
          <a:cs typeface="+mn-cs"/>
        </a:defRPr>
      </a:lvl6pPr>
      <a:lvl7pPr marL="1433640" indent="-252100" algn="r" defTabSz="1008400" rtl="1" eaLnBrk="1" latinLnBrk="0" hangingPunct="1">
        <a:lnSpc>
          <a:spcPct val="90000"/>
        </a:lnSpc>
        <a:spcBef>
          <a:spcPts val="221"/>
        </a:spcBef>
        <a:spcAft>
          <a:spcPts val="441"/>
        </a:spcAft>
        <a:buClr>
          <a:schemeClr val="accent1"/>
        </a:buClr>
        <a:buFont typeface="Calibri" pitchFamily="34" charset="0"/>
        <a:buChar char="◦"/>
        <a:defRPr sz="1544" kern="1200">
          <a:solidFill>
            <a:schemeClr val="tx1">
              <a:lumMod val="75000"/>
              <a:lumOff val="25000"/>
            </a:schemeClr>
          </a:solidFill>
          <a:latin typeface="+mn-lt"/>
          <a:ea typeface="+mn-ea"/>
          <a:cs typeface="+mn-cs"/>
        </a:defRPr>
      </a:lvl7pPr>
      <a:lvl8pPr marL="1654200" indent="-252100" algn="r" defTabSz="1008400" rtl="1" eaLnBrk="1" latinLnBrk="0" hangingPunct="1">
        <a:lnSpc>
          <a:spcPct val="90000"/>
        </a:lnSpc>
        <a:spcBef>
          <a:spcPts val="221"/>
        </a:spcBef>
        <a:spcAft>
          <a:spcPts val="441"/>
        </a:spcAft>
        <a:buClr>
          <a:schemeClr val="accent1"/>
        </a:buClr>
        <a:buFont typeface="Calibri" pitchFamily="34" charset="0"/>
        <a:buChar char="◦"/>
        <a:defRPr sz="1544" kern="1200">
          <a:solidFill>
            <a:schemeClr val="tx1">
              <a:lumMod val="75000"/>
              <a:lumOff val="25000"/>
            </a:schemeClr>
          </a:solidFill>
          <a:latin typeface="+mn-lt"/>
          <a:ea typeface="+mn-ea"/>
          <a:cs typeface="+mn-cs"/>
        </a:defRPr>
      </a:lvl8pPr>
      <a:lvl9pPr marL="1874760" indent="-252100" algn="r" defTabSz="1008400" rtl="1" eaLnBrk="1" latinLnBrk="0" hangingPunct="1">
        <a:lnSpc>
          <a:spcPct val="90000"/>
        </a:lnSpc>
        <a:spcBef>
          <a:spcPts val="221"/>
        </a:spcBef>
        <a:spcAft>
          <a:spcPts val="441"/>
        </a:spcAft>
        <a:buClr>
          <a:schemeClr val="accent1"/>
        </a:buClr>
        <a:buFont typeface="Calibri" pitchFamily="34" charset="0"/>
        <a:buChar char="◦"/>
        <a:defRPr sz="1544" kern="1200">
          <a:solidFill>
            <a:schemeClr val="tx1">
              <a:lumMod val="75000"/>
              <a:lumOff val="25000"/>
            </a:schemeClr>
          </a:solidFill>
          <a:latin typeface="+mn-lt"/>
          <a:ea typeface="+mn-ea"/>
          <a:cs typeface="+mn-cs"/>
        </a:defRPr>
      </a:lvl9pPr>
    </p:bodyStyle>
    <p:otherStyle>
      <a:defPPr>
        <a:defRPr lang="en-US"/>
      </a:defPPr>
      <a:lvl1pPr marL="0" algn="r" defTabSz="1008400" rtl="1" eaLnBrk="1" latinLnBrk="0" hangingPunct="1">
        <a:defRPr sz="1985" kern="1200">
          <a:solidFill>
            <a:schemeClr val="tx1"/>
          </a:solidFill>
          <a:latin typeface="+mn-lt"/>
          <a:ea typeface="+mn-ea"/>
          <a:cs typeface="+mn-cs"/>
        </a:defRPr>
      </a:lvl1pPr>
      <a:lvl2pPr marL="504200" algn="r" defTabSz="1008400" rtl="1" eaLnBrk="1" latinLnBrk="0" hangingPunct="1">
        <a:defRPr sz="1985" kern="1200">
          <a:solidFill>
            <a:schemeClr val="tx1"/>
          </a:solidFill>
          <a:latin typeface="+mn-lt"/>
          <a:ea typeface="+mn-ea"/>
          <a:cs typeface="+mn-cs"/>
        </a:defRPr>
      </a:lvl2pPr>
      <a:lvl3pPr marL="1008400" algn="r" defTabSz="1008400" rtl="1" eaLnBrk="1" latinLnBrk="0" hangingPunct="1">
        <a:defRPr sz="1985" kern="1200">
          <a:solidFill>
            <a:schemeClr val="tx1"/>
          </a:solidFill>
          <a:latin typeface="+mn-lt"/>
          <a:ea typeface="+mn-ea"/>
          <a:cs typeface="+mn-cs"/>
        </a:defRPr>
      </a:lvl3pPr>
      <a:lvl4pPr marL="1512600" algn="r" defTabSz="1008400" rtl="1" eaLnBrk="1" latinLnBrk="0" hangingPunct="1">
        <a:defRPr sz="1985" kern="1200">
          <a:solidFill>
            <a:schemeClr val="tx1"/>
          </a:solidFill>
          <a:latin typeface="+mn-lt"/>
          <a:ea typeface="+mn-ea"/>
          <a:cs typeface="+mn-cs"/>
        </a:defRPr>
      </a:lvl4pPr>
      <a:lvl5pPr marL="2016801" algn="r" defTabSz="1008400" rtl="1" eaLnBrk="1" latinLnBrk="0" hangingPunct="1">
        <a:defRPr sz="1985" kern="1200">
          <a:solidFill>
            <a:schemeClr val="tx1"/>
          </a:solidFill>
          <a:latin typeface="+mn-lt"/>
          <a:ea typeface="+mn-ea"/>
          <a:cs typeface="+mn-cs"/>
        </a:defRPr>
      </a:lvl5pPr>
      <a:lvl6pPr marL="2521001" algn="r" defTabSz="1008400" rtl="1" eaLnBrk="1" latinLnBrk="0" hangingPunct="1">
        <a:defRPr sz="1985" kern="1200">
          <a:solidFill>
            <a:schemeClr val="tx1"/>
          </a:solidFill>
          <a:latin typeface="+mn-lt"/>
          <a:ea typeface="+mn-ea"/>
          <a:cs typeface="+mn-cs"/>
        </a:defRPr>
      </a:lvl6pPr>
      <a:lvl7pPr marL="3025201" algn="r" defTabSz="1008400" rtl="1" eaLnBrk="1" latinLnBrk="0" hangingPunct="1">
        <a:defRPr sz="1985" kern="1200">
          <a:solidFill>
            <a:schemeClr val="tx1"/>
          </a:solidFill>
          <a:latin typeface="+mn-lt"/>
          <a:ea typeface="+mn-ea"/>
          <a:cs typeface="+mn-cs"/>
        </a:defRPr>
      </a:lvl7pPr>
      <a:lvl8pPr marL="3529401" algn="r" defTabSz="1008400" rtl="1" eaLnBrk="1" latinLnBrk="0" hangingPunct="1">
        <a:defRPr sz="1985" kern="1200">
          <a:solidFill>
            <a:schemeClr val="tx1"/>
          </a:solidFill>
          <a:latin typeface="+mn-lt"/>
          <a:ea typeface="+mn-ea"/>
          <a:cs typeface="+mn-cs"/>
        </a:defRPr>
      </a:lvl8pPr>
      <a:lvl9pPr marL="4033601" algn="r" defTabSz="1008400" rtl="1" eaLnBrk="1" latinLnBrk="0" hangingPunct="1">
        <a:defRPr sz="198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Layout" Target="../slideLayouts/slideLayout33.xml" /></Relationships>
</file>

<file path=ppt/slides/_rels/slide10.xml.rels><?xml version="1.0" encoding="UTF-8" standalone="yes"?>
<Relationships xmlns="http://schemas.openxmlformats.org/package/2006/relationships"><Relationship Id="rId2" Type="http://schemas.openxmlformats.org/officeDocument/2006/relationships/image" Target="../media/image4.png" /><Relationship Id="rId1" Type="http://schemas.openxmlformats.org/officeDocument/2006/relationships/slideLayout" Target="../slideLayouts/slideLayout2.xml" /></Relationships>
</file>

<file path=ppt/slides/_rels/slide100.xml.rels><?xml version="1.0" encoding="UTF-8" standalone="yes"?>
<Relationships xmlns="http://schemas.openxmlformats.org/package/2006/relationships"><Relationship Id="rId2" Type="http://schemas.openxmlformats.org/officeDocument/2006/relationships/image" Target="../media/image74.png" /><Relationship Id="rId1" Type="http://schemas.openxmlformats.org/officeDocument/2006/relationships/slideLayout" Target="../slideLayouts/slideLayout18.xml" /></Relationships>
</file>

<file path=ppt/slides/_rels/slide101.xml.rels><?xml version="1.0" encoding="UTF-8" standalone="yes"?>
<Relationships xmlns="http://schemas.openxmlformats.org/package/2006/relationships"><Relationship Id="rId3" Type="http://schemas.openxmlformats.org/officeDocument/2006/relationships/image" Target="../media/image76.png" /><Relationship Id="rId2" Type="http://schemas.openxmlformats.org/officeDocument/2006/relationships/image" Target="../media/image75.png" /><Relationship Id="rId1" Type="http://schemas.openxmlformats.org/officeDocument/2006/relationships/slideLayout" Target="../slideLayouts/slideLayout18.xml" /></Relationships>
</file>

<file path=ppt/slides/_rels/slide102.xml.rels><?xml version="1.0" encoding="UTF-8" standalone="yes"?>
<Relationships xmlns="http://schemas.openxmlformats.org/package/2006/relationships"><Relationship Id="rId2" Type="http://schemas.openxmlformats.org/officeDocument/2006/relationships/image" Target="../media/image77.png" /><Relationship Id="rId1" Type="http://schemas.openxmlformats.org/officeDocument/2006/relationships/slideLayout" Target="../slideLayouts/slideLayout18.xml" /></Relationships>
</file>

<file path=ppt/slides/_rels/slide103.xml.rels><?xml version="1.0" encoding="UTF-8" standalone="yes"?>
<Relationships xmlns="http://schemas.openxmlformats.org/package/2006/relationships"><Relationship Id="rId2" Type="http://schemas.openxmlformats.org/officeDocument/2006/relationships/image" Target="../media/image78.png" /><Relationship Id="rId1" Type="http://schemas.openxmlformats.org/officeDocument/2006/relationships/slideLayout" Target="../slideLayouts/slideLayout19.xml" /></Relationships>
</file>

<file path=ppt/slides/_rels/slide104.xml.rels><?xml version="1.0" encoding="UTF-8" standalone="yes"?>
<Relationships xmlns="http://schemas.openxmlformats.org/package/2006/relationships"><Relationship Id="rId2" Type="http://schemas.openxmlformats.org/officeDocument/2006/relationships/image" Target="../media/image79.jpeg" /><Relationship Id="rId1" Type="http://schemas.openxmlformats.org/officeDocument/2006/relationships/slideLayout" Target="../slideLayouts/slideLayout18.xml" /></Relationships>
</file>

<file path=ppt/slides/_rels/slide105.xml.rels><?xml version="1.0" encoding="UTF-8" standalone="yes"?>
<Relationships xmlns="http://schemas.openxmlformats.org/package/2006/relationships"><Relationship Id="rId3" Type="http://schemas.openxmlformats.org/officeDocument/2006/relationships/image" Target="../media/image80.png" /><Relationship Id="rId2" Type="http://schemas.openxmlformats.org/officeDocument/2006/relationships/hyperlink" Target="#_bookmark76" /><Relationship Id="rId1" Type="http://schemas.openxmlformats.org/officeDocument/2006/relationships/slideLayout" Target="../slideLayouts/slideLayout18.xml" /></Relationships>
</file>

<file path=ppt/slides/_rels/slide106.xml.rels><?xml version="1.0" encoding="UTF-8" standalone="yes"?>
<Relationships xmlns="http://schemas.openxmlformats.org/package/2006/relationships"><Relationship Id="rId3" Type="http://schemas.openxmlformats.org/officeDocument/2006/relationships/image" Target="../media/image81.jpeg" /><Relationship Id="rId2" Type="http://schemas.openxmlformats.org/officeDocument/2006/relationships/hyperlink" Target="#_bookmark76" /><Relationship Id="rId1" Type="http://schemas.openxmlformats.org/officeDocument/2006/relationships/slideLayout" Target="../slideLayouts/slideLayout18.xml" /></Relationships>
</file>

<file path=ppt/slides/_rels/slide107.xml.rels><?xml version="1.0" encoding="UTF-8" standalone="yes"?>
<Relationships xmlns="http://schemas.openxmlformats.org/package/2006/relationships"><Relationship Id="rId2" Type="http://schemas.openxmlformats.org/officeDocument/2006/relationships/image" Target="../media/image82.png" /><Relationship Id="rId1" Type="http://schemas.openxmlformats.org/officeDocument/2006/relationships/slideLayout" Target="../slideLayouts/slideLayout18.xml" /></Relationships>
</file>

<file path=ppt/slides/_rels/slide108.xml.rels><?xml version="1.0" encoding="UTF-8" standalone="yes"?>
<Relationships xmlns="http://schemas.openxmlformats.org/package/2006/relationships"><Relationship Id="rId3" Type="http://schemas.openxmlformats.org/officeDocument/2006/relationships/image" Target="../media/image83.png" /><Relationship Id="rId2" Type="http://schemas.openxmlformats.org/officeDocument/2006/relationships/notesSlide" Target="../notesSlides/notesSlide4.xml" /><Relationship Id="rId1" Type="http://schemas.openxmlformats.org/officeDocument/2006/relationships/slideLayout" Target="../slideLayouts/slideLayout18.xml" /></Relationships>
</file>

<file path=ppt/slides/_rels/slide109.xml.rels><?xml version="1.0" encoding="UTF-8" standalone="yes"?>
<Relationships xmlns="http://schemas.openxmlformats.org/package/2006/relationships"><Relationship Id="rId2" Type="http://schemas.openxmlformats.org/officeDocument/2006/relationships/image" Target="../media/image84.png" /><Relationship Id="rId1" Type="http://schemas.openxmlformats.org/officeDocument/2006/relationships/slideLayout" Target="../slideLayouts/slideLayout18.xml" /></Relationships>
</file>

<file path=ppt/slides/_rels/slide11.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2.xml" /></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8.xml" /></Relationships>
</file>

<file path=ppt/slides/_rels/slide111.xml.rels><?xml version="1.0" encoding="UTF-8" standalone="yes"?>
<Relationships xmlns="http://schemas.openxmlformats.org/package/2006/relationships"><Relationship Id="rId2" Type="http://schemas.openxmlformats.org/officeDocument/2006/relationships/image" Target="../media/image85.png" /><Relationship Id="rId1" Type="http://schemas.openxmlformats.org/officeDocument/2006/relationships/slideLayout" Target="../slideLayouts/slideLayout18.xml" /></Relationships>
</file>

<file path=ppt/slides/_rels/slide112.xml.rels><?xml version="1.0" encoding="UTF-8" standalone="yes"?>
<Relationships xmlns="http://schemas.openxmlformats.org/package/2006/relationships"><Relationship Id="rId2" Type="http://schemas.openxmlformats.org/officeDocument/2006/relationships/image" Target="../media/image86.png" /><Relationship Id="rId1" Type="http://schemas.openxmlformats.org/officeDocument/2006/relationships/slideLayout" Target="../slideLayouts/slideLayout18.xml" /></Relationships>
</file>

<file path=ppt/slides/_rels/slide113.xml.rels><?xml version="1.0" encoding="UTF-8" standalone="yes"?>
<Relationships xmlns="http://schemas.openxmlformats.org/package/2006/relationships"><Relationship Id="rId3" Type="http://schemas.openxmlformats.org/officeDocument/2006/relationships/image" Target="../media/image88.png" /><Relationship Id="rId2" Type="http://schemas.openxmlformats.org/officeDocument/2006/relationships/image" Target="../media/image87.png" /><Relationship Id="rId1" Type="http://schemas.openxmlformats.org/officeDocument/2006/relationships/slideLayout" Target="../slideLayouts/slideLayout18.xml" /></Relationships>
</file>

<file path=ppt/slides/_rels/slide114.xml.rels><?xml version="1.0" encoding="UTF-8" standalone="yes"?>
<Relationships xmlns="http://schemas.openxmlformats.org/package/2006/relationships"><Relationship Id="rId2" Type="http://schemas.openxmlformats.org/officeDocument/2006/relationships/image" Target="../media/image89.png" /><Relationship Id="rId1" Type="http://schemas.openxmlformats.org/officeDocument/2006/relationships/slideLayout" Target="../slideLayouts/slideLayout18.xml" /></Relationships>
</file>

<file path=ppt/slides/_rels/slide115.xml.rels><?xml version="1.0" encoding="UTF-8" standalone="yes"?>
<Relationships xmlns="http://schemas.openxmlformats.org/package/2006/relationships"><Relationship Id="rId2" Type="http://schemas.openxmlformats.org/officeDocument/2006/relationships/image" Target="../media/image90.png" /><Relationship Id="rId1" Type="http://schemas.openxmlformats.org/officeDocument/2006/relationships/slideLayout" Target="../slideLayouts/slideLayout18.xml" /></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8.xml" /></Relationships>
</file>

<file path=ppt/slides/_rels/slide117.xml.rels><?xml version="1.0" encoding="UTF-8" standalone="yes"?>
<Relationships xmlns="http://schemas.openxmlformats.org/package/2006/relationships"><Relationship Id="rId2" Type="http://schemas.openxmlformats.org/officeDocument/2006/relationships/image" Target="../media/image91.png" /><Relationship Id="rId1" Type="http://schemas.openxmlformats.org/officeDocument/2006/relationships/slideLayout" Target="../slideLayouts/slideLayout18.xml" /></Relationships>
</file>

<file path=ppt/slides/_rels/slide118.xml.rels><?xml version="1.0" encoding="UTF-8" standalone="yes"?>
<Relationships xmlns="http://schemas.openxmlformats.org/package/2006/relationships"><Relationship Id="rId2" Type="http://schemas.openxmlformats.org/officeDocument/2006/relationships/image" Target="../media/image92.png" /><Relationship Id="rId1" Type="http://schemas.openxmlformats.org/officeDocument/2006/relationships/slideLayout" Target="../slideLayouts/slideLayout18.xml" /></Relationships>
</file>

<file path=ppt/slides/_rels/slide119.xml.rels><?xml version="1.0" encoding="UTF-8" standalone="yes"?>
<Relationships xmlns="http://schemas.openxmlformats.org/package/2006/relationships"><Relationship Id="rId3" Type="http://schemas.openxmlformats.org/officeDocument/2006/relationships/image" Target="../media/image94.png" /><Relationship Id="rId2" Type="http://schemas.openxmlformats.org/officeDocument/2006/relationships/image" Target="../media/image93.png" /><Relationship Id="rId1" Type="http://schemas.openxmlformats.org/officeDocument/2006/relationships/slideLayout" Target="../slideLayouts/slideLayout18.xml" /></Relationships>
</file>

<file path=ppt/slides/_rels/slide12.xml.rels><?xml version="1.0" encoding="UTF-8" standalone="yes"?>
<Relationships xmlns="http://schemas.openxmlformats.org/package/2006/relationships"><Relationship Id="rId2" Type="http://schemas.openxmlformats.org/officeDocument/2006/relationships/image" Target="../media/image6.png" /><Relationship Id="rId1" Type="http://schemas.openxmlformats.org/officeDocument/2006/relationships/slideLayout" Target="../slideLayouts/slideLayout2.xml" /></Relationships>
</file>

<file path=ppt/slides/_rels/slide120.xml.rels><?xml version="1.0" encoding="UTF-8" standalone="yes"?>
<Relationships xmlns="http://schemas.openxmlformats.org/package/2006/relationships"><Relationship Id="rId2" Type="http://schemas.openxmlformats.org/officeDocument/2006/relationships/image" Target="../media/image95.png" /><Relationship Id="rId1" Type="http://schemas.openxmlformats.org/officeDocument/2006/relationships/slideLayout" Target="../slideLayouts/slideLayout18.xml" /></Relationships>
</file>

<file path=ppt/slides/_rels/slide121.xml.rels><?xml version="1.0" encoding="UTF-8" standalone="yes"?>
<Relationships xmlns="http://schemas.openxmlformats.org/package/2006/relationships"><Relationship Id="rId2" Type="http://schemas.openxmlformats.org/officeDocument/2006/relationships/image" Target="../media/image96.png" /><Relationship Id="rId1" Type="http://schemas.openxmlformats.org/officeDocument/2006/relationships/slideLayout" Target="../slideLayouts/slideLayout18.xml" /></Relationships>
</file>

<file path=ppt/slides/_rels/slide122.xml.rels><?xml version="1.0" encoding="UTF-8" standalone="yes"?>
<Relationships xmlns="http://schemas.openxmlformats.org/package/2006/relationships"><Relationship Id="rId2" Type="http://schemas.openxmlformats.org/officeDocument/2006/relationships/image" Target="../media/image97.png" /><Relationship Id="rId1" Type="http://schemas.openxmlformats.org/officeDocument/2006/relationships/slideLayout" Target="../slideLayouts/slideLayout18.xml" /></Relationships>
</file>

<file path=ppt/slides/_rels/slide123.xml.rels><?xml version="1.0" encoding="UTF-8" standalone="yes"?>
<Relationships xmlns="http://schemas.openxmlformats.org/package/2006/relationships"><Relationship Id="rId2" Type="http://schemas.openxmlformats.org/officeDocument/2006/relationships/image" Target="../media/image98.png" /><Relationship Id="rId1" Type="http://schemas.openxmlformats.org/officeDocument/2006/relationships/slideLayout" Target="../slideLayouts/slideLayout18.xml" /></Relationships>
</file>

<file path=ppt/slides/_rels/slide124.xml.rels><?xml version="1.0" encoding="UTF-8" standalone="yes"?>
<Relationships xmlns="http://schemas.openxmlformats.org/package/2006/relationships"><Relationship Id="rId2" Type="http://schemas.openxmlformats.org/officeDocument/2006/relationships/image" Target="../media/image99.png" /><Relationship Id="rId1" Type="http://schemas.openxmlformats.org/officeDocument/2006/relationships/slideLayout" Target="../slideLayouts/slideLayout18.xml" /></Relationships>
</file>

<file path=ppt/slides/_rels/slide125.xml.rels><?xml version="1.0" encoding="UTF-8" standalone="yes"?>
<Relationships xmlns="http://schemas.openxmlformats.org/package/2006/relationships"><Relationship Id="rId2" Type="http://schemas.openxmlformats.org/officeDocument/2006/relationships/image" Target="../media/image100.png" /><Relationship Id="rId1" Type="http://schemas.openxmlformats.org/officeDocument/2006/relationships/slideLayout" Target="../slideLayouts/slideLayout18.xml" /></Relationships>
</file>

<file path=ppt/slides/_rels/slide126.xml.rels><?xml version="1.0" encoding="UTF-8" standalone="yes"?>
<Relationships xmlns="http://schemas.openxmlformats.org/package/2006/relationships"><Relationship Id="rId3" Type="http://schemas.openxmlformats.org/officeDocument/2006/relationships/image" Target="../media/image102.png" /><Relationship Id="rId2" Type="http://schemas.openxmlformats.org/officeDocument/2006/relationships/image" Target="../media/image101.png" /><Relationship Id="rId1" Type="http://schemas.openxmlformats.org/officeDocument/2006/relationships/slideLayout" Target="../slideLayouts/slideLayout18.xml" /></Relationships>
</file>

<file path=ppt/slides/_rels/slide127.xml.rels><?xml version="1.0" encoding="UTF-8" standalone="yes"?>
<Relationships xmlns="http://schemas.openxmlformats.org/package/2006/relationships"><Relationship Id="rId3" Type="http://schemas.openxmlformats.org/officeDocument/2006/relationships/image" Target="../media/image104.png" /><Relationship Id="rId2" Type="http://schemas.openxmlformats.org/officeDocument/2006/relationships/image" Target="../media/image103.png" /><Relationship Id="rId1" Type="http://schemas.openxmlformats.org/officeDocument/2006/relationships/slideLayout" Target="../slideLayouts/slideLayout18.xml" /></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8.xml" /></Relationships>
</file>

<file path=ppt/slides/_rels/slide13.xml.rels><?xml version="1.0" encoding="UTF-8" standalone="yes"?>
<Relationships xmlns="http://schemas.openxmlformats.org/package/2006/relationships"><Relationship Id="rId2" Type="http://schemas.openxmlformats.org/officeDocument/2006/relationships/image" Target="../media/image7.png" /><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 standalone="yes"?>
<Relationships xmlns="http://schemas.openxmlformats.org/package/2006/relationships"><Relationship Id="rId2" Type="http://schemas.openxmlformats.org/officeDocument/2006/relationships/image" Target="../media/image8.png" /><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2" Type="http://schemas.openxmlformats.org/officeDocument/2006/relationships/hyperlink" Target="#_bookmark16" /><Relationship Id="rId1" Type="http://schemas.openxmlformats.org/officeDocument/2006/relationships/slideLayout" Target="../slideLayouts/slideLayout2.xml" /></Relationships>
</file>

<file path=ppt/slides/_rels/slide22.xml.rels><?xml version="1.0" encoding="UTF-8" standalone="yes"?>
<Relationships xmlns="http://schemas.openxmlformats.org/package/2006/relationships"><Relationship Id="rId2" Type="http://schemas.openxmlformats.org/officeDocument/2006/relationships/image" Target="../media/image9.png" /><Relationship Id="rId1" Type="http://schemas.openxmlformats.org/officeDocument/2006/relationships/slideLayout" Target="../slideLayouts/slideLayout2.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 standalone="yes"?>
<Relationships xmlns="http://schemas.openxmlformats.org/package/2006/relationships"><Relationship Id="rId2" Type="http://schemas.openxmlformats.org/officeDocument/2006/relationships/hyperlink" Target="#_bookmark14" /><Relationship Id="rId1" Type="http://schemas.openxmlformats.org/officeDocument/2006/relationships/slideLayout" Target="../slideLayouts/slideLayout2.xml" /></Relationships>
</file>

<file path=ppt/slides/_rels/slide25.xml.rels><?xml version="1.0" encoding="UTF-8" standalone="yes"?>
<Relationships xmlns="http://schemas.openxmlformats.org/package/2006/relationships"><Relationship Id="rId2" Type="http://schemas.openxmlformats.org/officeDocument/2006/relationships/image" Target="../media/image10.png" /><Relationship Id="rId1" Type="http://schemas.openxmlformats.org/officeDocument/2006/relationships/slideLayout" Target="../slideLayouts/slideLayout2.xml" /></Relationships>
</file>

<file path=ppt/slides/_rels/slide26.xml.rels><?xml version="1.0" encoding="UTF-8" standalone="yes"?>
<Relationships xmlns="http://schemas.openxmlformats.org/package/2006/relationships"><Relationship Id="rId2" Type="http://schemas.openxmlformats.org/officeDocument/2006/relationships/image" Target="../media/image11.png" /><Relationship Id="rId1" Type="http://schemas.openxmlformats.org/officeDocument/2006/relationships/slideLayout" Target="../slideLayouts/slideLayout2.xml" /></Relationships>
</file>

<file path=ppt/slides/_rels/slide27.xml.rels><?xml version="1.0" encoding="UTF-8" standalone="yes"?>
<Relationships xmlns="http://schemas.openxmlformats.org/package/2006/relationships"><Relationship Id="rId2" Type="http://schemas.openxmlformats.org/officeDocument/2006/relationships/image" Target="../media/image12.png" /><Relationship Id="rId1" Type="http://schemas.openxmlformats.org/officeDocument/2006/relationships/slideLayout" Target="../slideLayouts/slideLayout2.xml" /></Relationships>
</file>

<file path=ppt/slides/_rels/slide28.xml.rels><?xml version="1.0" encoding="UTF-8" standalone="yes"?>
<Relationships xmlns="http://schemas.openxmlformats.org/package/2006/relationships"><Relationship Id="rId3" Type="http://schemas.openxmlformats.org/officeDocument/2006/relationships/image" Target="../media/image14.png" /><Relationship Id="rId2" Type="http://schemas.openxmlformats.org/officeDocument/2006/relationships/image" Target="../media/image13.png" /><Relationship Id="rId1" Type="http://schemas.openxmlformats.org/officeDocument/2006/relationships/slideLayout" Target="../slideLayouts/slideLayout2.xml" /></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2" Type="http://schemas.openxmlformats.org/officeDocument/2006/relationships/image" Target="../media/image2.jpg" /><Relationship Id="rId1" Type="http://schemas.openxmlformats.org/officeDocument/2006/relationships/slideLayout" Target="../slideLayouts/slideLayout2.xml" /></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 /></Relationships>
</file>

<file path=ppt/slides/_rels/slide31.xml.rels><?xml version="1.0" encoding="UTF-8" standalone="yes"?>
<Relationships xmlns="http://schemas.openxmlformats.org/package/2006/relationships"><Relationship Id="rId3" Type="http://schemas.openxmlformats.org/officeDocument/2006/relationships/image" Target="../media/image15.png" /><Relationship Id="rId2" Type="http://schemas.openxmlformats.org/officeDocument/2006/relationships/image" Target="../media/image105.png" /><Relationship Id="rId1" Type="http://schemas.openxmlformats.org/officeDocument/2006/relationships/slideLayout" Target="../slideLayouts/slideLayout22.xml" /></Relationships>
</file>

<file path=ppt/slides/_rels/slide32.xml.rels><?xml version="1.0" encoding="UTF-8" standalone="yes"?>
<Relationships xmlns="http://schemas.openxmlformats.org/package/2006/relationships"><Relationship Id="rId2" Type="http://schemas.openxmlformats.org/officeDocument/2006/relationships/image" Target="../media/image16.png" /><Relationship Id="rId1" Type="http://schemas.openxmlformats.org/officeDocument/2006/relationships/slideLayout" Target="../slideLayouts/slideLayout22.xml" /></Relationships>
</file>

<file path=ppt/slides/_rels/slide33.xml.rels><?xml version="1.0" encoding="UTF-8" standalone="yes"?>
<Relationships xmlns="http://schemas.openxmlformats.org/package/2006/relationships"><Relationship Id="rId2" Type="http://schemas.openxmlformats.org/officeDocument/2006/relationships/image" Target="../media/image17.emf" /><Relationship Id="rId1" Type="http://schemas.openxmlformats.org/officeDocument/2006/relationships/slideLayout" Target="../slideLayouts/slideLayout23.xml" /></Relationships>
</file>

<file path=ppt/slides/_rels/slide34.xml.rels><?xml version="1.0" encoding="UTF-8" standalone="yes"?>
<Relationships xmlns="http://schemas.openxmlformats.org/package/2006/relationships"><Relationship Id="rId2" Type="http://schemas.openxmlformats.org/officeDocument/2006/relationships/image" Target="../media/image18.jpg" /><Relationship Id="rId1" Type="http://schemas.openxmlformats.org/officeDocument/2006/relationships/slideLayout" Target="../slideLayouts/slideLayout23.xml" /></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3.xml" /></Relationships>
</file>

<file path=ppt/slides/_rels/slide36.xml.rels><?xml version="1.0" encoding="UTF-8" standalone="yes"?>
<Relationships xmlns="http://schemas.openxmlformats.org/package/2006/relationships"><Relationship Id="rId2" Type="http://schemas.openxmlformats.org/officeDocument/2006/relationships/image" Target="../media/image19.jpg" /><Relationship Id="rId1" Type="http://schemas.openxmlformats.org/officeDocument/2006/relationships/slideLayout" Target="../slideLayouts/slideLayout23.xml" /></Relationships>
</file>

<file path=ppt/slides/_rels/slide37.xml.rels><?xml version="1.0" encoding="UTF-8" standalone="yes"?>
<Relationships xmlns="http://schemas.openxmlformats.org/package/2006/relationships"><Relationship Id="rId2" Type="http://schemas.openxmlformats.org/officeDocument/2006/relationships/image" Target="../media/image20.png" /><Relationship Id="rId1" Type="http://schemas.openxmlformats.org/officeDocument/2006/relationships/slideLayout" Target="../slideLayouts/slideLayout23.xml" /></Relationships>
</file>

<file path=ppt/slides/_rels/slide38.xml.rels><?xml version="1.0" encoding="UTF-8" standalone="yes"?>
<Relationships xmlns="http://schemas.openxmlformats.org/package/2006/relationships"><Relationship Id="rId2" Type="http://schemas.openxmlformats.org/officeDocument/2006/relationships/image" Target="../media/image21.PNG" /><Relationship Id="rId1" Type="http://schemas.openxmlformats.org/officeDocument/2006/relationships/slideLayout" Target="../slideLayouts/slideLayout18.xml" /></Relationships>
</file>

<file path=ppt/slides/_rels/slide39.xml.rels><?xml version="1.0" encoding="UTF-8" standalone="yes"?>
<Relationships xmlns="http://schemas.openxmlformats.org/package/2006/relationships"><Relationship Id="rId2" Type="http://schemas.openxmlformats.org/officeDocument/2006/relationships/image" Target="../media/image18.jpg" /><Relationship Id="rId1" Type="http://schemas.openxmlformats.org/officeDocument/2006/relationships/slideLayout" Target="../slideLayouts/slideLayout23.xml" /></Relationships>
</file>

<file path=ppt/slides/_rels/slide4.xml.rels><?xml version="1.0" encoding="UTF-8" standalone="yes"?>
<Relationships xmlns="http://schemas.openxmlformats.org/package/2006/relationships"><Relationship Id="rId2" Type="http://schemas.openxmlformats.org/officeDocument/2006/relationships/image" Target="../media/image3.jpg" /><Relationship Id="rId1" Type="http://schemas.openxmlformats.org/officeDocument/2006/relationships/slideLayout" Target="../slideLayouts/slideLayout2.xml" /></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3.xml" /></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3.xml" /></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2.xml" /></Relationships>
</file>

<file path=ppt/slides/_rels/slide43.xml.rels><?xml version="1.0" encoding="UTF-8" standalone="yes"?>
<Relationships xmlns="http://schemas.openxmlformats.org/package/2006/relationships"><Relationship Id="rId2" Type="http://schemas.openxmlformats.org/officeDocument/2006/relationships/image" Target="../media/image22.png" /><Relationship Id="rId1" Type="http://schemas.openxmlformats.org/officeDocument/2006/relationships/slideLayout" Target="../slideLayouts/slideLayout22.xml" /></Relationships>
</file>

<file path=ppt/slides/_rels/slide44.xml.rels><?xml version="1.0" encoding="UTF-8" standalone="yes"?>
<Relationships xmlns="http://schemas.openxmlformats.org/package/2006/relationships"><Relationship Id="rId2" Type="http://schemas.openxmlformats.org/officeDocument/2006/relationships/image" Target="../media/image23.png" /><Relationship Id="rId1" Type="http://schemas.openxmlformats.org/officeDocument/2006/relationships/slideLayout" Target="../slideLayouts/slideLayout22.xml" /></Relationships>
</file>

<file path=ppt/slides/_rels/slide45.xml.rels><?xml version="1.0" encoding="UTF-8" standalone="yes"?>
<Relationships xmlns="http://schemas.openxmlformats.org/package/2006/relationships"><Relationship Id="rId2" Type="http://schemas.openxmlformats.org/officeDocument/2006/relationships/image" Target="../media/image24.PNG" /><Relationship Id="rId1" Type="http://schemas.openxmlformats.org/officeDocument/2006/relationships/slideLayout" Target="../slideLayouts/slideLayout22.xml" /></Relationships>
</file>

<file path=ppt/slides/_rels/slide46.xml.rels><?xml version="1.0" encoding="UTF-8" standalone="yes"?>
<Relationships xmlns="http://schemas.openxmlformats.org/package/2006/relationships"><Relationship Id="rId2" Type="http://schemas.openxmlformats.org/officeDocument/2006/relationships/image" Target="../media/image25.png" /><Relationship Id="rId1" Type="http://schemas.openxmlformats.org/officeDocument/2006/relationships/slideLayout" Target="../slideLayouts/slideLayout23.xml" /></Relationships>
</file>

<file path=ppt/slides/_rels/slide47.xml.rels><?xml version="1.0" encoding="UTF-8" standalone="yes"?>
<Relationships xmlns="http://schemas.openxmlformats.org/package/2006/relationships"><Relationship Id="rId2" Type="http://schemas.openxmlformats.org/officeDocument/2006/relationships/image" Target="../media/image26.png" /><Relationship Id="rId1" Type="http://schemas.openxmlformats.org/officeDocument/2006/relationships/slideLayout" Target="../slideLayouts/slideLayout22.xml" /></Relationships>
</file>

<file path=ppt/slides/_rels/slide48.xml.rels><?xml version="1.0" encoding="UTF-8" standalone="yes"?>
<Relationships xmlns="http://schemas.openxmlformats.org/package/2006/relationships"><Relationship Id="rId2" Type="http://schemas.openxmlformats.org/officeDocument/2006/relationships/image" Target="../media/image27.PNG" /><Relationship Id="rId1" Type="http://schemas.openxmlformats.org/officeDocument/2006/relationships/slideLayout" Target="../slideLayouts/slideLayout18.xml" /></Relationships>
</file>

<file path=ppt/slides/_rels/slide49.xml.rels><?xml version="1.0" encoding="UTF-8" standalone="yes"?>
<Relationships xmlns="http://schemas.openxmlformats.org/package/2006/relationships"><Relationship Id="rId3" Type="http://schemas.openxmlformats.org/officeDocument/2006/relationships/image" Target="../media/image28.png" /><Relationship Id="rId2" Type="http://schemas.openxmlformats.org/officeDocument/2006/relationships/notesSlide" Target="../notesSlides/notesSlide1.xml" /><Relationship Id="rId1" Type="http://schemas.openxmlformats.org/officeDocument/2006/relationships/slideLayout" Target="../slideLayouts/slideLayout18.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Relationship Id="rId2" Type="http://schemas.openxmlformats.org/officeDocument/2006/relationships/image" Target="../media/image29.png" /><Relationship Id="rId1" Type="http://schemas.openxmlformats.org/officeDocument/2006/relationships/slideLayout" Target="../slideLayouts/slideLayout22.xml" /></Relationships>
</file>

<file path=ppt/slides/_rels/slide51.xml.rels><?xml version="1.0" encoding="UTF-8" standalone="yes"?>
<Relationships xmlns="http://schemas.openxmlformats.org/package/2006/relationships"><Relationship Id="rId2" Type="http://schemas.openxmlformats.org/officeDocument/2006/relationships/image" Target="../media/image30.png" /><Relationship Id="rId1" Type="http://schemas.openxmlformats.org/officeDocument/2006/relationships/slideLayout" Target="../slideLayouts/slideLayout22.xml" /></Relationships>
</file>

<file path=ppt/slides/_rels/slide52.xml.rels><?xml version="1.0" encoding="UTF-8" standalone="yes"?>
<Relationships xmlns="http://schemas.openxmlformats.org/package/2006/relationships"><Relationship Id="rId2" Type="http://schemas.openxmlformats.org/officeDocument/2006/relationships/image" Target="../media/image31.png" /><Relationship Id="rId1" Type="http://schemas.openxmlformats.org/officeDocument/2006/relationships/slideLayout" Target="../slideLayouts/slideLayout22.xml" /></Relationships>
</file>

<file path=ppt/slides/_rels/slide53.xml.rels><?xml version="1.0" encoding="UTF-8" standalone="yes"?>
<Relationships xmlns="http://schemas.openxmlformats.org/package/2006/relationships"><Relationship Id="rId2" Type="http://schemas.openxmlformats.org/officeDocument/2006/relationships/image" Target="../media/image32.png" /><Relationship Id="rId1" Type="http://schemas.openxmlformats.org/officeDocument/2006/relationships/slideLayout" Target="../slideLayouts/slideLayout22.xml" /></Relationships>
</file>

<file path=ppt/slides/_rels/slide54.xml.rels><?xml version="1.0" encoding="UTF-8" standalone="yes"?>
<Relationships xmlns="http://schemas.openxmlformats.org/package/2006/relationships"><Relationship Id="rId2" Type="http://schemas.openxmlformats.org/officeDocument/2006/relationships/image" Target="../media/image33.png" /><Relationship Id="rId1" Type="http://schemas.openxmlformats.org/officeDocument/2006/relationships/slideLayout" Target="../slideLayouts/slideLayout22.xml" /></Relationships>
</file>

<file path=ppt/slides/_rels/slide55.xml.rels><?xml version="1.0" encoding="UTF-8" standalone="yes"?>
<Relationships xmlns="http://schemas.openxmlformats.org/package/2006/relationships"><Relationship Id="rId2" Type="http://schemas.openxmlformats.org/officeDocument/2006/relationships/image" Target="../media/image34.png" /><Relationship Id="rId1" Type="http://schemas.openxmlformats.org/officeDocument/2006/relationships/slideLayout" Target="../slideLayouts/slideLayout22.xml" /></Relationships>
</file>

<file path=ppt/slides/_rels/slide56.xml.rels><?xml version="1.0" encoding="UTF-8" standalone="yes"?>
<Relationships xmlns="http://schemas.openxmlformats.org/package/2006/relationships"><Relationship Id="rId2" Type="http://schemas.openxmlformats.org/officeDocument/2006/relationships/image" Target="../media/image35.png" /><Relationship Id="rId1" Type="http://schemas.openxmlformats.org/officeDocument/2006/relationships/slideLayout" Target="../slideLayouts/slideLayout22.xml" /></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2.xml" /></Relationships>
</file>

<file path=ppt/slides/_rels/slide58.xml.rels><?xml version="1.0" encoding="UTF-8" standalone="yes"?>
<Relationships xmlns="http://schemas.openxmlformats.org/package/2006/relationships"><Relationship Id="rId2" Type="http://schemas.openxmlformats.org/officeDocument/2006/relationships/image" Target="../media/image36.PNG" /><Relationship Id="rId1" Type="http://schemas.openxmlformats.org/officeDocument/2006/relationships/slideLayout" Target="../slideLayouts/slideLayout22.xml" /></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18.xml" /><Relationship Id="rId2" Type="http://schemas.openxmlformats.org/officeDocument/2006/relationships/video" Target="../media/media1.mp4" /><Relationship Id="rId1" Type="http://schemas.microsoft.com/office/2007/relationships/media" Target="../media/media1.mp4" /><Relationship Id="rId4" Type="http://schemas.openxmlformats.org/officeDocument/2006/relationships/image" Target="../media/image37.png"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Relationship Id="rId2" Type="http://schemas.openxmlformats.org/officeDocument/2006/relationships/image" Target="../media/image38.png" /><Relationship Id="rId1" Type="http://schemas.openxmlformats.org/officeDocument/2006/relationships/slideLayout" Target="../slideLayouts/slideLayout22.xml" /></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22.xml" /><Relationship Id="rId2" Type="http://schemas.openxmlformats.org/officeDocument/2006/relationships/video" Target="../media/media2.mp4" /><Relationship Id="rId1" Type="http://schemas.microsoft.com/office/2007/relationships/media" Target="../media/media2.mp4" /><Relationship Id="rId4" Type="http://schemas.openxmlformats.org/officeDocument/2006/relationships/image" Target="../media/image37.png" /></Relationships>
</file>

<file path=ppt/slides/_rels/slide62.xml.rels><?xml version="1.0" encoding="UTF-8" standalone="yes"?>
<Relationships xmlns="http://schemas.openxmlformats.org/package/2006/relationships"><Relationship Id="rId2" Type="http://schemas.openxmlformats.org/officeDocument/2006/relationships/image" Target="../media/image39.png" /><Relationship Id="rId1" Type="http://schemas.openxmlformats.org/officeDocument/2006/relationships/slideLayout" Target="../slideLayouts/slideLayout22.xml" /></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2.xml" /></Relationships>
</file>

<file path=ppt/slides/_rels/slide64.xml.rels><?xml version="1.0" encoding="UTF-8" standalone="yes"?>
<Relationships xmlns="http://schemas.openxmlformats.org/package/2006/relationships"><Relationship Id="rId2" Type="http://schemas.openxmlformats.org/officeDocument/2006/relationships/image" Target="../media/image40.png" /><Relationship Id="rId1" Type="http://schemas.openxmlformats.org/officeDocument/2006/relationships/slideLayout" Target="../slideLayouts/slideLayout22.xml" /></Relationships>
</file>

<file path=ppt/slides/_rels/slide65.xml.rels><?xml version="1.0" encoding="UTF-8" standalone="yes"?>
<Relationships xmlns="http://schemas.openxmlformats.org/package/2006/relationships"><Relationship Id="rId2" Type="http://schemas.openxmlformats.org/officeDocument/2006/relationships/image" Target="../media/image41.png" /><Relationship Id="rId1" Type="http://schemas.openxmlformats.org/officeDocument/2006/relationships/slideLayout" Target="../slideLayouts/slideLayout22.xml" /></Relationships>
</file>

<file path=ppt/slides/_rels/slide66.xml.rels><?xml version="1.0" encoding="UTF-8" standalone="yes"?>
<Relationships xmlns="http://schemas.openxmlformats.org/package/2006/relationships"><Relationship Id="rId2" Type="http://schemas.openxmlformats.org/officeDocument/2006/relationships/image" Target="../media/image42.png" /><Relationship Id="rId1" Type="http://schemas.openxmlformats.org/officeDocument/2006/relationships/slideLayout" Target="../slideLayouts/slideLayout22.xml" /></Relationships>
</file>

<file path=ppt/slides/_rels/slide67.xml.rels><?xml version="1.0" encoding="UTF-8" standalone="yes"?>
<Relationships xmlns="http://schemas.openxmlformats.org/package/2006/relationships"><Relationship Id="rId2" Type="http://schemas.openxmlformats.org/officeDocument/2006/relationships/image" Target="../media/image43.png" /><Relationship Id="rId1" Type="http://schemas.openxmlformats.org/officeDocument/2006/relationships/slideLayout" Target="../slideLayouts/slideLayout22.xml" /></Relationships>
</file>

<file path=ppt/slides/_rels/slide68.xml.rels><?xml version="1.0" encoding="UTF-8" standalone="yes"?>
<Relationships xmlns="http://schemas.openxmlformats.org/package/2006/relationships"><Relationship Id="rId2" Type="http://schemas.openxmlformats.org/officeDocument/2006/relationships/image" Target="../media/image44.png" /><Relationship Id="rId1" Type="http://schemas.openxmlformats.org/officeDocument/2006/relationships/slideLayout" Target="../slideLayouts/slideLayout22.xml" /></Relationships>
</file>

<file path=ppt/slides/_rels/slide69.xml.rels><?xml version="1.0" encoding="UTF-8" standalone="yes"?>
<Relationships xmlns="http://schemas.openxmlformats.org/package/2006/relationships"><Relationship Id="rId2" Type="http://schemas.openxmlformats.org/officeDocument/2006/relationships/image" Target="../media/image45.png" /><Relationship Id="rId1" Type="http://schemas.openxmlformats.org/officeDocument/2006/relationships/slideLayout" Target="../slideLayouts/slideLayout2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0.xml.rels><?xml version="1.0" encoding="UTF-8" standalone="yes"?>
<Relationships xmlns="http://schemas.openxmlformats.org/package/2006/relationships"><Relationship Id="rId2" Type="http://schemas.openxmlformats.org/officeDocument/2006/relationships/image" Target="../media/image46.png" /><Relationship Id="rId1" Type="http://schemas.openxmlformats.org/officeDocument/2006/relationships/slideLayout" Target="../slideLayouts/slideLayout22.xml" /></Relationships>
</file>

<file path=ppt/slides/_rels/slide71.xml.rels><?xml version="1.0" encoding="UTF-8" standalone="yes"?>
<Relationships xmlns="http://schemas.openxmlformats.org/package/2006/relationships"><Relationship Id="rId2" Type="http://schemas.openxmlformats.org/officeDocument/2006/relationships/image" Target="../media/image47.png" /><Relationship Id="rId1" Type="http://schemas.openxmlformats.org/officeDocument/2006/relationships/slideLayout" Target="../slideLayouts/slideLayout22.xml" /></Relationships>
</file>

<file path=ppt/slides/_rels/slide72.xml.rels><?xml version="1.0" encoding="UTF-8" standalone="yes"?>
<Relationships xmlns="http://schemas.openxmlformats.org/package/2006/relationships"><Relationship Id="rId3" Type="http://schemas.openxmlformats.org/officeDocument/2006/relationships/image" Target="../media/image49.emf" /><Relationship Id="rId2" Type="http://schemas.openxmlformats.org/officeDocument/2006/relationships/image" Target="../media/image48.png" /><Relationship Id="rId1" Type="http://schemas.openxmlformats.org/officeDocument/2006/relationships/slideLayout" Target="../slideLayouts/slideLayout22.xml" /></Relationships>
</file>

<file path=ppt/slides/_rels/slide73.xml.rels><?xml version="1.0" encoding="UTF-8" standalone="yes"?>
<Relationships xmlns="http://schemas.openxmlformats.org/package/2006/relationships"><Relationship Id="rId3" Type="http://schemas.openxmlformats.org/officeDocument/2006/relationships/image" Target="../media/image470.png" /><Relationship Id="rId2" Type="http://schemas.openxmlformats.org/officeDocument/2006/relationships/image" Target="../media/image50.png" /><Relationship Id="rId1" Type="http://schemas.openxmlformats.org/officeDocument/2006/relationships/slideLayout" Target="../slideLayouts/slideLayout22.xml" /></Relationships>
</file>

<file path=ppt/slides/_rels/slide74.xml.rels><?xml version="1.0" encoding="UTF-8" standalone="yes"?>
<Relationships xmlns="http://schemas.openxmlformats.org/package/2006/relationships"><Relationship Id="rId2" Type="http://schemas.openxmlformats.org/officeDocument/2006/relationships/image" Target="../media/image51.png" /><Relationship Id="rId1" Type="http://schemas.openxmlformats.org/officeDocument/2006/relationships/slideLayout" Target="../slideLayouts/slideLayout22.xml" /></Relationships>
</file>

<file path=ppt/slides/_rels/slide75.xml.rels><?xml version="1.0" encoding="UTF-8" standalone="yes"?>
<Relationships xmlns="http://schemas.openxmlformats.org/package/2006/relationships"><Relationship Id="rId2" Type="http://schemas.openxmlformats.org/officeDocument/2006/relationships/image" Target="../media/image52.png" /><Relationship Id="rId1" Type="http://schemas.openxmlformats.org/officeDocument/2006/relationships/slideLayout" Target="../slideLayouts/slideLayout22.xml" /></Relationships>
</file>

<file path=ppt/slides/_rels/slide76.xml.rels><?xml version="1.0" encoding="UTF-8" standalone="yes"?>
<Relationships xmlns="http://schemas.openxmlformats.org/package/2006/relationships"><Relationship Id="rId2" Type="http://schemas.openxmlformats.org/officeDocument/2006/relationships/image" Target="../media/image53.png" /><Relationship Id="rId1" Type="http://schemas.openxmlformats.org/officeDocument/2006/relationships/slideLayout" Target="../slideLayouts/slideLayout22.xml" /></Relationships>
</file>

<file path=ppt/slides/_rels/slide77.xml.rels><?xml version="1.0" encoding="UTF-8" standalone="yes"?>
<Relationships xmlns="http://schemas.openxmlformats.org/package/2006/relationships"><Relationship Id="rId2" Type="http://schemas.openxmlformats.org/officeDocument/2006/relationships/image" Target="../media/image54.png" /><Relationship Id="rId1" Type="http://schemas.openxmlformats.org/officeDocument/2006/relationships/slideLayout" Target="../slideLayouts/slideLayout22.xml" /></Relationships>
</file>

<file path=ppt/slides/_rels/slide78.xml.rels><?xml version="1.0" encoding="UTF-8" standalone="yes"?>
<Relationships xmlns="http://schemas.openxmlformats.org/package/2006/relationships"><Relationship Id="rId2" Type="http://schemas.openxmlformats.org/officeDocument/2006/relationships/image" Target="../media/image55.png" /><Relationship Id="rId1" Type="http://schemas.openxmlformats.org/officeDocument/2006/relationships/slideLayout" Target="../slideLayouts/slideLayout22.xml" /></Relationships>
</file>

<file path=ppt/slides/_rels/slide79.xml.rels><?xml version="1.0" encoding="UTF-8" standalone="yes"?>
<Relationships xmlns="http://schemas.openxmlformats.org/package/2006/relationships"><Relationship Id="rId2" Type="http://schemas.openxmlformats.org/officeDocument/2006/relationships/image" Target="../media/image56.png" /><Relationship Id="rId1" Type="http://schemas.openxmlformats.org/officeDocument/2006/relationships/slideLayout" Target="../slideLayouts/slideLayout2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0.xml.rels><?xml version="1.0" encoding="UTF-8" standalone="yes"?>
<Relationships xmlns="http://schemas.openxmlformats.org/package/2006/relationships"><Relationship Id="rId2" Type="http://schemas.openxmlformats.org/officeDocument/2006/relationships/image" Target="../media/image57.png" /><Relationship Id="rId1" Type="http://schemas.openxmlformats.org/officeDocument/2006/relationships/slideLayout" Target="../slideLayouts/slideLayout22.xml" /></Relationships>
</file>

<file path=ppt/slides/_rels/slide81.xml.rels><?xml version="1.0" encoding="UTF-8" standalone="yes"?>
<Relationships xmlns="http://schemas.openxmlformats.org/package/2006/relationships"><Relationship Id="rId2" Type="http://schemas.openxmlformats.org/officeDocument/2006/relationships/image" Target="../media/image58.png" /><Relationship Id="rId1" Type="http://schemas.openxmlformats.org/officeDocument/2006/relationships/slideLayout" Target="../slideLayouts/slideLayout22.xml" /></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2.xml" /></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2.xml" /></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2.xml" /><Relationship Id="rId1" Type="http://schemas.openxmlformats.org/officeDocument/2006/relationships/slideLayout" Target="../slideLayouts/slideLayout18.xml" /></Relationships>
</file>

<file path=ppt/slides/_rels/slide85.xml.rels><?xml version="1.0" encoding="UTF-8" standalone="yes"?>
<Relationships xmlns="http://schemas.openxmlformats.org/package/2006/relationships"><Relationship Id="rId3" Type="http://schemas.openxmlformats.org/officeDocument/2006/relationships/image" Target="../media/image360.png" /><Relationship Id="rId2" Type="http://schemas.openxmlformats.org/officeDocument/2006/relationships/image" Target="../media/image350.png" /><Relationship Id="rId1" Type="http://schemas.openxmlformats.org/officeDocument/2006/relationships/slideLayout" Target="../slideLayouts/slideLayout18.xml" /></Relationships>
</file>

<file path=ppt/slides/_rels/slide86.xml.rels><?xml version="1.0" encoding="UTF-8" standalone="yes"?>
<Relationships xmlns="http://schemas.openxmlformats.org/package/2006/relationships"><Relationship Id="rId2" Type="http://schemas.openxmlformats.org/officeDocument/2006/relationships/image" Target="../media/image59.png" /><Relationship Id="rId1" Type="http://schemas.openxmlformats.org/officeDocument/2006/relationships/slideLayout" Target="../slideLayouts/slideLayout18.xml" /></Relationships>
</file>

<file path=ppt/slides/_rels/slide87.xml.rels><?xml version="1.0" encoding="UTF-8" standalone="yes"?>
<Relationships xmlns="http://schemas.openxmlformats.org/package/2006/relationships"><Relationship Id="rId2" Type="http://schemas.openxmlformats.org/officeDocument/2006/relationships/image" Target="../media/image60.png" /><Relationship Id="rId1" Type="http://schemas.openxmlformats.org/officeDocument/2006/relationships/slideLayout" Target="../slideLayouts/slideLayout17.xml" /></Relationships>
</file>

<file path=ppt/slides/_rels/slide88.xml.rels><?xml version="1.0" encoding="UTF-8" standalone="yes"?>
<Relationships xmlns="http://schemas.openxmlformats.org/package/2006/relationships"><Relationship Id="rId2" Type="http://schemas.openxmlformats.org/officeDocument/2006/relationships/image" Target="../media/image61.png" /><Relationship Id="rId1" Type="http://schemas.openxmlformats.org/officeDocument/2006/relationships/slideLayout" Target="../slideLayouts/slideLayout18.xml" /></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7.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90.xml.rels><?xml version="1.0" encoding="UTF-8" standalone="yes"?>
<Relationships xmlns="http://schemas.openxmlformats.org/package/2006/relationships"><Relationship Id="rId3" Type="http://schemas.openxmlformats.org/officeDocument/2006/relationships/image" Target="../media/image62.png" /><Relationship Id="rId2" Type="http://schemas.openxmlformats.org/officeDocument/2006/relationships/notesSlide" Target="../notesSlides/notesSlide3.xml" /><Relationship Id="rId1" Type="http://schemas.openxmlformats.org/officeDocument/2006/relationships/slideLayout" Target="../slideLayouts/slideLayout18.xml" /></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8.xml" /></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8.xml" /></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8.xml" /></Relationships>
</file>

<file path=ppt/slides/_rels/slide94.xml.rels><?xml version="1.0" encoding="UTF-8" standalone="yes"?>
<Relationships xmlns="http://schemas.openxmlformats.org/package/2006/relationships"><Relationship Id="rId3" Type="http://schemas.openxmlformats.org/officeDocument/2006/relationships/image" Target="../media/image64.png" /><Relationship Id="rId2" Type="http://schemas.openxmlformats.org/officeDocument/2006/relationships/image" Target="../media/image63.emf" /><Relationship Id="rId1" Type="http://schemas.openxmlformats.org/officeDocument/2006/relationships/slideLayout" Target="../slideLayouts/slideLayout17.xml" /></Relationships>
</file>

<file path=ppt/slides/_rels/slide95.xml.rels><?xml version="1.0" encoding="UTF-8" standalone="yes"?>
<Relationships xmlns="http://schemas.openxmlformats.org/package/2006/relationships"><Relationship Id="rId2" Type="http://schemas.openxmlformats.org/officeDocument/2006/relationships/image" Target="../media/image65.jpeg" /><Relationship Id="rId1" Type="http://schemas.openxmlformats.org/officeDocument/2006/relationships/slideLayout" Target="../slideLayouts/slideLayout18.xml" /></Relationships>
</file>

<file path=ppt/slides/_rels/slide96.xml.rels><?xml version="1.0" encoding="UTF-8" standalone="yes"?>
<Relationships xmlns="http://schemas.openxmlformats.org/package/2006/relationships"><Relationship Id="rId3" Type="http://schemas.openxmlformats.org/officeDocument/2006/relationships/image" Target="../media/image67.emf" /><Relationship Id="rId2" Type="http://schemas.openxmlformats.org/officeDocument/2006/relationships/image" Target="../media/image66.png" /><Relationship Id="rId1" Type="http://schemas.openxmlformats.org/officeDocument/2006/relationships/slideLayout" Target="../slideLayouts/slideLayout18.xml" /><Relationship Id="rId4" Type="http://schemas.openxmlformats.org/officeDocument/2006/relationships/image" Target="../media/image68.emf" /></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8.xml" /></Relationships>
</file>

<file path=ppt/slides/_rels/slide98.xml.rels><?xml version="1.0" encoding="UTF-8" standalone="yes"?>
<Relationships xmlns="http://schemas.openxmlformats.org/package/2006/relationships"><Relationship Id="rId2" Type="http://schemas.openxmlformats.org/officeDocument/2006/relationships/image" Target="../media/image69.jpeg" /><Relationship Id="rId1" Type="http://schemas.openxmlformats.org/officeDocument/2006/relationships/slideLayout" Target="../slideLayouts/slideLayout18.xml" /></Relationships>
</file>

<file path=ppt/slides/_rels/slide99.xml.rels><?xml version="1.0" encoding="UTF-8" standalone="yes"?>
<Relationships xmlns="http://schemas.openxmlformats.org/package/2006/relationships"><Relationship Id="rId3" Type="http://schemas.openxmlformats.org/officeDocument/2006/relationships/image" Target="../media/image71.png" /><Relationship Id="rId2" Type="http://schemas.openxmlformats.org/officeDocument/2006/relationships/image" Target="../media/image70.png" /><Relationship Id="rId1" Type="http://schemas.openxmlformats.org/officeDocument/2006/relationships/slideLayout" Target="../slideLayouts/slideLayout18.xml" /><Relationship Id="rId5" Type="http://schemas.openxmlformats.org/officeDocument/2006/relationships/image" Target="../media/image73.png" /><Relationship Id="rId4" Type="http://schemas.openxmlformats.org/officeDocument/2006/relationships/image" Target="../media/image72.pn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4700" y="1800225"/>
            <a:ext cx="10319986" cy="2029319"/>
          </a:xfrm>
        </p:spPr>
        <p:txBody>
          <a:bodyPr>
            <a:normAutofit fontScale="90000"/>
          </a:bodyPr>
          <a:lstStyle/>
          <a:p>
            <a:pPr algn="ctr">
              <a:lnSpc>
                <a:spcPct val="120000"/>
              </a:lnSpc>
            </a:pPr>
            <a:br>
              <a:rPr lang="ar-SA" sz="2807" dirty="0">
                <a:solidFill>
                  <a:schemeClr val="accent1"/>
                </a:solidFill>
                <a:latin typeface="Times New Roman" panose="02020603050405020304" pitchFamily="18" charset="0"/>
                <a:cs typeface="Times New Roman" panose="02020603050405020304" pitchFamily="18" charset="0"/>
              </a:rPr>
            </a:br>
            <a:r>
              <a:rPr lang="en-US" sz="3508" dirty="0">
                <a:solidFill>
                  <a:schemeClr val="accent1"/>
                </a:solidFill>
                <a:latin typeface="Times New Roman" panose="02020603050405020304" pitchFamily="18" charset="0"/>
                <a:cs typeface="Times New Roman" panose="02020603050405020304" pitchFamily="18" charset="0"/>
              </a:rPr>
              <a:t>Graduation Project 2</a:t>
            </a:r>
            <a:br>
              <a:rPr lang="en-US" sz="3508" dirty="0">
                <a:latin typeface="Times New Roman" panose="02020603050405020304" pitchFamily="18" charset="0"/>
                <a:cs typeface="Times New Roman" panose="02020603050405020304" pitchFamily="18" charset="0"/>
              </a:rPr>
            </a:br>
            <a:r>
              <a:rPr lang="en-US" sz="2368" dirty="0">
                <a:solidFill>
                  <a:schemeClr val="accent5">
                    <a:lumMod val="50000"/>
                  </a:schemeClr>
                </a:solidFill>
                <a:latin typeface="Times New Roman" panose="02020603050405020304" pitchFamily="18" charset="0"/>
                <a:cs typeface="Times New Roman" panose="02020603050405020304" pitchFamily="18" charset="0"/>
              </a:rPr>
              <a:t>Structural Analysis and Design of  and commercial</a:t>
            </a:r>
            <a:br>
              <a:rPr lang="en-US" sz="2368" dirty="0">
                <a:solidFill>
                  <a:schemeClr val="accent5">
                    <a:lumMod val="50000"/>
                  </a:schemeClr>
                </a:solidFill>
                <a:latin typeface="Times New Roman" panose="02020603050405020304" pitchFamily="18" charset="0"/>
                <a:cs typeface="Times New Roman" panose="02020603050405020304" pitchFamily="18" charset="0"/>
              </a:rPr>
            </a:br>
            <a:r>
              <a:rPr lang="en-US" sz="2368" dirty="0">
                <a:solidFill>
                  <a:schemeClr val="accent5">
                    <a:lumMod val="50000"/>
                  </a:schemeClr>
                </a:solidFill>
                <a:latin typeface="Times New Roman" panose="02020603050405020304" pitchFamily="18" charset="0"/>
                <a:cs typeface="Times New Roman" panose="02020603050405020304" pitchFamily="18" charset="0"/>
              </a:rPr>
              <a:t>Building  by software sap (2000)</a:t>
            </a:r>
            <a:r>
              <a:rPr lang="ar-SY" sz="2368" dirty="0">
                <a:solidFill>
                  <a:schemeClr val="accent5">
                    <a:lumMod val="50000"/>
                  </a:schemeClr>
                </a:solidFill>
                <a:latin typeface="Times New Roman" panose="02020603050405020304" pitchFamily="18" charset="0"/>
                <a:cs typeface="Times New Roman" panose="02020603050405020304" pitchFamily="18" charset="0"/>
              </a:rPr>
              <a:t> </a:t>
            </a:r>
            <a:r>
              <a:rPr lang="en-US" sz="2368" dirty="0">
                <a:solidFill>
                  <a:schemeClr val="accent5">
                    <a:lumMod val="50000"/>
                  </a:schemeClr>
                </a:solidFill>
                <a:latin typeface="Times New Roman" panose="02020603050405020304" pitchFamily="18" charset="0"/>
                <a:cs typeface="Times New Roman" panose="02020603050405020304" pitchFamily="18" charset="0"/>
              </a:rPr>
              <a:t>in Nablus </a:t>
            </a:r>
          </a:p>
        </p:txBody>
      </p:sp>
      <p:sp>
        <p:nvSpPr>
          <p:cNvPr id="3" name="Subtitle 2"/>
          <p:cNvSpPr>
            <a:spLocks noGrp="1"/>
          </p:cNvSpPr>
          <p:nvPr>
            <p:ph type="subTitle" idx="1"/>
          </p:nvPr>
        </p:nvSpPr>
        <p:spPr>
          <a:xfrm>
            <a:off x="3218666" y="4073786"/>
            <a:ext cx="5699065" cy="2571377"/>
          </a:xfrm>
        </p:spPr>
        <p:txBody>
          <a:bodyPr>
            <a:normAutofit/>
          </a:bodyPr>
          <a:lstStyle/>
          <a:p>
            <a:pPr algn="ctr">
              <a:lnSpc>
                <a:spcPct val="110000"/>
              </a:lnSpc>
              <a:spcBef>
                <a:spcPts val="0"/>
              </a:spcBef>
              <a:spcAft>
                <a:spcPts val="1053"/>
              </a:spcAft>
            </a:pPr>
            <a:r>
              <a:rPr lang="en-US" sz="1754" dirty="0">
                <a:latin typeface="Times New Roman" panose="02020603050405020304" pitchFamily="18" charset="0"/>
                <a:cs typeface="Times New Roman" panose="02020603050405020304" pitchFamily="18" charset="0"/>
              </a:rPr>
              <a:t>Prepared by:</a:t>
            </a:r>
          </a:p>
          <a:p>
            <a:pPr algn="ctr">
              <a:spcBef>
                <a:spcPts val="0"/>
              </a:spcBef>
            </a:pPr>
            <a:r>
              <a:rPr lang="en-US" sz="1930" i="1" dirty="0">
                <a:latin typeface="Times New Roman" panose="02020603050405020304" pitchFamily="18" charset="0"/>
                <a:cs typeface="Times New Roman" panose="02020603050405020304" pitchFamily="18" charset="0"/>
              </a:rPr>
              <a:t>Aseel Ahmad Ali </a:t>
            </a:r>
          </a:p>
          <a:p>
            <a:pPr algn="ctr">
              <a:spcBef>
                <a:spcPts val="0"/>
              </a:spcBef>
            </a:pPr>
            <a:r>
              <a:rPr lang="en-US" sz="1930" i="1" dirty="0">
                <a:latin typeface="Times New Roman" panose="02020603050405020304" pitchFamily="18" charset="0"/>
                <a:cs typeface="Times New Roman" panose="02020603050405020304" pitchFamily="18" charset="0"/>
              </a:rPr>
              <a:t>Mais hijab </a:t>
            </a:r>
          </a:p>
          <a:p>
            <a:pPr algn="ctr">
              <a:spcBef>
                <a:spcPts val="0"/>
              </a:spcBef>
            </a:pPr>
            <a:r>
              <a:rPr lang="en-US" sz="1930" i="1" dirty="0">
                <a:latin typeface="Times New Roman" panose="02020603050405020304" pitchFamily="18" charset="0"/>
                <a:cs typeface="Times New Roman" panose="02020603050405020304" pitchFamily="18" charset="0"/>
              </a:rPr>
              <a:t>Nirmeen Issam Natour </a:t>
            </a:r>
          </a:p>
          <a:p>
            <a:pPr algn="ctr">
              <a:spcBef>
                <a:spcPts val="1053"/>
              </a:spcBef>
            </a:pPr>
            <a:r>
              <a:rPr lang="en-US" sz="1754" dirty="0">
                <a:latin typeface="Times New Roman" panose="02020603050405020304" pitchFamily="18" charset="0"/>
                <a:cs typeface="Times New Roman" panose="02020603050405020304" pitchFamily="18" charset="0"/>
              </a:rPr>
              <a:t>Supervised by:</a:t>
            </a:r>
          </a:p>
          <a:p>
            <a:pPr algn="ctr">
              <a:spcBef>
                <a:spcPts val="1053"/>
              </a:spcBef>
            </a:pPr>
            <a:r>
              <a:rPr lang="en-US" sz="1754" b="1" i="1" dirty="0">
                <a:solidFill>
                  <a:srgbClr val="C00000"/>
                </a:solidFill>
                <a:latin typeface="Times New Roman" panose="02020603050405020304" pitchFamily="18" charset="0"/>
                <a:cs typeface="Times New Roman" panose="02020603050405020304" pitchFamily="18" charset="0"/>
              </a:rPr>
              <a:t>  </a:t>
            </a:r>
            <a:r>
              <a:rPr lang="en-US" sz="1930" i="1" dirty="0">
                <a:latin typeface="Times New Roman" panose="02020603050405020304" pitchFamily="18" charset="0"/>
                <a:cs typeface="Times New Roman" panose="02020603050405020304" pitchFamily="18" charset="0"/>
              </a:rPr>
              <a:t>Dr. Riyad Awad</a:t>
            </a:r>
          </a:p>
          <a:p>
            <a:pPr algn="ctr"/>
            <a:endParaRPr lang="en-US"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22900" y="1027173"/>
            <a:ext cx="1290599" cy="128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037114" y="1351280"/>
            <a:ext cx="2903359" cy="632224"/>
          </a:xfrm>
          <a:prstGeom prst="rect">
            <a:avLst/>
          </a:prstGeom>
          <a:noFill/>
        </p:spPr>
        <p:txBody>
          <a:bodyPr wrap="none" rtlCol="0">
            <a:spAutoFit/>
          </a:bodyPr>
          <a:lstStyle/>
          <a:p>
            <a:pPr algn="ctr" defTabSz="401010" rtl="0"/>
            <a:r>
              <a:rPr lang="en-US" sz="1754" dirty="0">
                <a:solidFill>
                  <a:prstClr val="black"/>
                </a:solidFill>
                <a:latin typeface="Times New Roman" panose="02020603050405020304" pitchFamily="18" charset="0"/>
                <a:cs typeface="Times New Roman" panose="02020603050405020304" pitchFamily="18" charset="0"/>
              </a:rPr>
              <a:t>An-</a:t>
            </a:r>
            <a:r>
              <a:rPr lang="en-US" sz="1754" dirty="0" err="1">
                <a:solidFill>
                  <a:prstClr val="black"/>
                </a:solidFill>
                <a:latin typeface="Times New Roman" panose="02020603050405020304" pitchFamily="18" charset="0"/>
                <a:cs typeface="Times New Roman" panose="02020603050405020304" pitchFamily="18" charset="0"/>
              </a:rPr>
              <a:t>Najah</a:t>
            </a:r>
            <a:r>
              <a:rPr lang="en-US" sz="1754" dirty="0">
                <a:solidFill>
                  <a:prstClr val="black"/>
                </a:solidFill>
                <a:latin typeface="Times New Roman" panose="02020603050405020304" pitchFamily="18" charset="0"/>
                <a:cs typeface="Times New Roman" panose="02020603050405020304" pitchFamily="18" charset="0"/>
              </a:rPr>
              <a:t> National University</a:t>
            </a:r>
            <a:br>
              <a:rPr lang="en-US" sz="1754" dirty="0">
                <a:solidFill>
                  <a:prstClr val="black"/>
                </a:solidFill>
                <a:latin typeface="Times New Roman" panose="02020603050405020304" pitchFamily="18" charset="0"/>
                <a:cs typeface="Times New Roman" panose="02020603050405020304" pitchFamily="18" charset="0"/>
              </a:rPr>
            </a:br>
            <a:r>
              <a:rPr lang="en-US" sz="1754" dirty="0">
                <a:solidFill>
                  <a:prstClr val="black"/>
                </a:solidFill>
                <a:latin typeface="Times New Roman" panose="02020603050405020304" pitchFamily="18" charset="0"/>
                <a:cs typeface="Times New Roman" panose="02020603050405020304" pitchFamily="18" charset="0"/>
              </a:rPr>
              <a:t>Nablus - Palestine</a:t>
            </a:r>
          </a:p>
        </p:txBody>
      </p:sp>
      <p:sp>
        <p:nvSpPr>
          <p:cNvPr id="6" name="TextBox 5"/>
          <p:cNvSpPr txBox="1"/>
          <p:nvPr/>
        </p:nvSpPr>
        <p:spPr>
          <a:xfrm>
            <a:off x="7343568" y="1351280"/>
            <a:ext cx="2904962" cy="632224"/>
          </a:xfrm>
          <a:prstGeom prst="rect">
            <a:avLst/>
          </a:prstGeom>
          <a:noFill/>
        </p:spPr>
        <p:txBody>
          <a:bodyPr wrap="none" rtlCol="0">
            <a:spAutoFit/>
          </a:bodyPr>
          <a:lstStyle/>
          <a:p>
            <a:pPr algn="ctr" defTabSz="401010" rtl="0"/>
            <a:r>
              <a:rPr lang="en-US" sz="1754" dirty="0">
                <a:solidFill>
                  <a:prstClr val="black"/>
                </a:solidFill>
                <a:latin typeface="Times New Roman" panose="02020603050405020304" pitchFamily="18" charset="0"/>
                <a:cs typeface="Times New Roman" panose="02020603050405020304" pitchFamily="18" charset="0"/>
              </a:rPr>
              <a:t>Faculty of Engineering</a:t>
            </a:r>
            <a:br>
              <a:rPr lang="en-US" sz="1754" dirty="0">
                <a:solidFill>
                  <a:prstClr val="black"/>
                </a:solidFill>
                <a:latin typeface="Times New Roman" panose="02020603050405020304" pitchFamily="18" charset="0"/>
                <a:cs typeface="Times New Roman" panose="02020603050405020304" pitchFamily="18" charset="0"/>
              </a:rPr>
            </a:br>
            <a:r>
              <a:rPr lang="en-US" sz="1754" dirty="0">
                <a:solidFill>
                  <a:prstClr val="black"/>
                </a:solidFill>
                <a:latin typeface="Times New Roman" panose="02020603050405020304" pitchFamily="18" charset="0"/>
                <a:cs typeface="Times New Roman" panose="02020603050405020304" pitchFamily="18" charset="0"/>
              </a:rPr>
              <a:t>Civil Engineering Department</a:t>
            </a:r>
          </a:p>
        </p:txBody>
      </p:sp>
      <p:sp>
        <p:nvSpPr>
          <p:cNvPr id="7" name="TextBox 6"/>
          <p:cNvSpPr txBox="1"/>
          <p:nvPr/>
        </p:nvSpPr>
        <p:spPr>
          <a:xfrm>
            <a:off x="1141134" y="6273359"/>
            <a:ext cx="689612" cy="362279"/>
          </a:xfrm>
          <a:prstGeom prst="rect">
            <a:avLst/>
          </a:prstGeom>
          <a:noFill/>
        </p:spPr>
        <p:txBody>
          <a:bodyPr wrap="none" rtlCol="0">
            <a:spAutoFit/>
          </a:bodyPr>
          <a:lstStyle/>
          <a:p>
            <a:pPr defTabSz="401010" rtl="0"/>
            <a:r>
              <a:rPr lang="en-US" sz="1754" b="1" dirty="0">
                <a:solidFill>
                  <a:prstClr val="black"/>
                </a:solidFill>
                <a:latin typeface="Times New Roman" panose="02020603050405020304" pitchFamily="18" charset="0"/>
                <a:cs typeface="Times New Roman" panose="02020603050405020304" pitchFamily="18" charset="0"/>
              </a:rPr>
              <a:t> 2021</a:t>
            </a:r>
          </a:p>
        </p:txBody>
      </p:sp>
      <p:sp>
        <p:nvSpPr>
          <p:cNvPr id="8" name="Google Shape;299;p37"/>
          <p:cNvSpPr/>
          <p:nvPr/>
        </p:nvSpPr>
        <p:spPr>
          <a:xfrm>
            <a:off x="241130" y="6312058"/>
            <a:ext cx="286862" cy="273532"/>
          </a:xfrm>
          <a:custGeom>
            <a:avLst/>
            <a:gdLst/>
            <a:ahLst/>
            <a:cxnLst/>
            <a:rect l="l" t="t" r="r" b="b"/>
            <a:pathLst>
              <a:path w="16766" h="15987" extrusionOk="0">
                <a:moveTo>
                  <a:pt x="14284" y="487"/>
                </a:moveTo>
                <a:lnTo>
                  <a:pt x="14405" y="536"/>
                </a:lnTo>
                <a:lnTo>
                  <a:pt x="14478" y="585"/>
                </a:lnTo>
                <a:lnTo>
                  <a:pt x="14527" y="658"/>
                </a:lnTo>
                <a:lnTo>
                  <a:pt x="14527" y="755"/>
                </a:lnTo>
                <a:lnTo>
                  <a:pt x="14527" y="852"/>
                </a:lnTo>
                <a:lnTo>
                  <a:pt x="14551" y="925"/>
                </a:lnTo>
                <a:lnTo>
                  <a:pt x="13578" y="925"/>
                </a:lnTo>
                <a:lnTo>
                  <a:pt x="13627" y="804"/>
                </a:lnTo>
                <a:lnTo>
                  <a:pt x="13700" y="706"/>
                </a:lnTo>
                <a:lnTo>
                  <a:pt x="13797" y="609"/>
                </a:lnTo>
                <a:lnTo>
                  <a:pt x="13894" y="536"/>
                </a:lnTo>
                <a:lnTo>
                  <a:pt x="13967" y="512"/>
                </a:lnTo>
                <a:lnTo>
                  <a:pt x="14065" y="487"/>
                </a:lnTo>
                <a:close/>
                <a:moveTo>
                  <a:pt x="4064" y="633"/>
                </a:moveTo>
                <a:lnTo>
                  <a:pt x="4137" y="682"/>
                </a:lnTo>
                <a:lnTo>
                  <a:pt x="4210" y="755"/>
                </a:lnTo>
                <a:lnTo>
                  <a:pt x="4259" y="852"/>
                </a:lnTo>
                <a:lnTo>
                  <a:pt x="4283" y="950"/>
                </a:lnTo>
                <a:lnTo>
                  <a:pt x="3529" y="974"/>
                </a:lnTo>
                <a:lnTo>
                  <a:pt x="3602" y="804"/>
                </a:lnTo>
                <a:lnTo>
                  <a:pt x="3650" y="755"/>
                </a:lnTo>
                <a:lnTo>
                  <a:pt x="3675" y="706"/>
                </a:lnTo>
                <a:lnTo>
                  <a:pt x="3796" y="633"/>
                </a:lnTo>
                <a:close/>
                <a:moveTo>
                  <a:pt x="13724" y="2020"/>
                </a:moveTo>
                <a:lnTo>
                  <a:pt x="13797" y="2044"/>
                </a:lnTo>
                <a:lnTo>
                  <a:pt x="13870" y="2093"/>
                </a:lnTo>
                <a:lnTo>
                  <a:pt x="13943" y="2142"/>
                </a:lnTo>
                <a:lnTo>
                  <a:pt x="13992" y="2215"/>
                </a:lnTo>
                <a:lnTo>
                  <a:pt x="14040" y="2288"/>
                </a:lnTo>
                <a:lnTo>
                  <a:pt x="14089" y="2385"/>
                </a:lnTo>
                <a:lnTo>
                  <a:pt x="14113" y="2531"/>
                </a:lnTo>
                <a:lnTo>
                  <a:pt x="13992" y="2555"/>
                </a:lnTo>
                <a:lnTo>
                  <a:pt x="13870" y="2555"/>
                </a:lnTo>
                <a:lnTo>
                  <a:pt x="13773" y="2531"/>
                </a:lnTo>
                <a:lnTo>
                  <a:pt x="13724" y="2482"/>
                </a:lnTo>
                <a:lnTo>
                  <a:pt x="13675" y="2409"/>
                </a:lnTo>
                <a:lnTo>
                  <a:pt x="13602" y="2215"/>
                </a:lnTo>
                <a:lnTo>
                  <a:pt x="13554" y="2020"/>
                </a:lnTo>
                <a:close/>
                <a:moveTo>
                  <a:pt x="3407" y="1874"/>
                </a:moveTo>
                <a:lnTo>
                  <a:pt x="3529" y="1923"/>
                </a:lnTo>
                <a:lnTo>
                  <a:pt x="3602" y="1971"/>
                </a:lnTo>
                <a:lnTo>
                  <a:pt x="3675" y="2044"/>
                </a:lnTo>
                <a:lnTo>
                  <a:pt x="3723" y="2142"/>
                </a:lnTo>
                <a:lnTo>
                  <a:pt x="3772" y="2215"/>
                </a:lnTo>
                <a:lnTo>
                  <a:pt x="3821" y="2434"/>
                </a:lnTo>
                <a:lnTo>
                  <a:pt x="3821" y="2531"/>
                </a:lnTo>
                <a:lnTo>
                  <a:pt x="3796" y="2628"/>
                </a:lnTo>
                <a:lnTo>
                  <a:pt x="3699" y="2628"/>
                </a:lnTo>
                <a:lnTo>
                  <a:pt x="3602" y="2555"/>
                </a:lnTo>
                <a:lnTo>
                  <a:pt x="3529" y="2482"/>
                </a:lnTo>
                <a:lnTo>
                  <a:pt x="3480" y="2385"/>
                </a:lnTo>
                <a:lnTo>
                  <a:pt x="3456" y="2263"/>
                </a:lnTo>
                <a:lnTo>
                  <a:pt x="3431" y="2142"/>
                </a:lnTo>
                <a:lnTo>
                  <a:pt x="3407" y="1874"/>
                </a:lnTo>
                <a:close/>
                <a:moveTo>
                  <a:pt x="2920" y="1923"/>
                </a:moveTo>
                <a:lnTo>
                  <a:pt x="2969" y="2263"/>
                </a:lnTo>
                <a:lnTo>
                  <a:pt x="2993" y="2434"/>
                </a:lnTo>
                <a:lnTo>
                  <a:pt x="3042" y="2580"/>
                </a:lnTo>
                <a:lnTo>
                  <a:pt x="3115" y="2726"/>
                </a:lnTo>
                <a:lnTo>
                  <a:pt x="3188" y="2847"/>
                </a:lnTo>
                <a:lnTo>
                  <a:pt x="3310" y="2945"/>
                </a:lnTo>
                <a:lnTo>
                  <a:pt x="3407" y="3042"/>
                </a:lnTo>
                <a:lnTo>
                  <a:pt x="3164" y="3042"/>
                </a:lnTo>
                <a:lnTo>
                  <a:pt x="3042" y="3018"/>
                </a:lnTo>
                <a:lnTo>
                  <a:pt x="2920" y="2945"/>
                </a:lnTo>
                <a:lnTo>
                  <a:pt x="2823" y="2872"/>
                </a:lnTo>
                <a:lnTo>
                  <a:pt x="2750" y="2774"/>
                </a:lnTo>
                <a:lnTo>
                  <a:pt x="2701" y="2653"/>
                </a:lnTo>
                <a:lnTo>
                  <a:pt x="2677" y="2531"/>
                </a:lnTo>
                <a:lnTo>
                  <a:pt x="2677" y="2385"/>
                </a:lnTo>
                <a:lnTo>
                  <a:pt x="2726" y="2239"/>
                </a:lnTo>
                <a:lnTo>
                  <a:pt x="2774" y="2117"/>
                </a:lnTo>
                <a:lnTo>
                  <a:pt x="2872" y="1996"/>
                </a:lnTo>
                <a:lnTo>
                  <a:pt x="2920" y="1923"/>
                </a:lnTo>
                <a:close/>
                <a:moveTo>
                  <a:pt x="13067" y="2069"/>
                </a:moveTo>
                <a:lnTo>
                  <a:pt x="13140" y="2385"/>
                </a:lnTo>
                <a:lnTo>
                  <a:pt x="13262" y="2653"/>
                </a:lnTo>
                <a:lnTo>
                  <a:pt x="13310" y="2750"/>
                </a:lnTo>
                <a:lnTo>
                  <a:pt x="13383" y="2823"/>
                </a:lnTo>
                <a:lnTo>
                  <a:pt x="13529" y="2969"/>
                </a:lnTo>
                <a:lnTo>
                  <a:pt x="13724" y="3042"/>
                </a:lnTo>
                <a:lnTo>
                  <a:pt x="13919" y="3091"/>
                </a:lnTo>
                <a:lnTo>
                  <a:pt x="13870" y="3139"/>
                </a:lnTo>
                <a:lnTo>
                  <a:pt x="13724" y="3188"/>
                </a:lnTo>
                <a:lnTo>
                  <a:pt x="13578" y="3212"/>
                </a:lnTo>
                <a:lnTo>
                  <a:pt x="13456" y="3188"/>
                </a:lnTo>
                <a:lnTo>
                  <a:pt x="13310" y="3139"/>
                </a:lnTo>
                <a:lnTo>
                  <a:pt x="13213" y="3066"/>
                </a:lnTo>
                <a:lnTo>
                  <a:pt x="13116" y="2945"/>
                </a:lnTo>
                <a:lnTo>
                  <a:pt x="13018" y="2847"/>
                </a:lnTo>
                <a:lnTo>
                  <a:pt x="12970" y="2701"/>
                </a:lnTo>
                <a:lnTo>
                  <a:pt x="12945" y="2531"/>
                </a:lnTo>
                <a:lnTo>
                  <a:pt x="12945" y="2361"/>
                </a:lnTo>
                <a:lnTo>
                  <a:pt x="12994" y="2215"/>
                </a:lnTo>
                <a:lnTo>
                  <a:pt x="13067" y="2069"/>
                </a:lnTo>
                <a:close/>
                <a:moveTo>
                  <a:pt x="5548" y="1339"/>
                </a:moveTo>
                <a:lnTo>
                  <a:pt x="7641" y="1387"/>
                </a:lnTo>
                <a:lnTo>
                  <a:pt x="13018" y="1387"/>
                </a:lnTo>
                <a:lnTo>
                  <a:pt x="13018" y="1533"/>
                </a:lnTo>
                <a:lnTo>
                  <a:pt x="12872" y="1631"/>
                </a:lnTo>
                <a:lnTo>
                  <a:pt x="12775" y="1752"/>
                </a:lnTo>
                <a:lnTo>
                  <a:pt x="12702" y="1923"/>
                </a:lnTo>
                <a:lnTo>
                  <a:pt x="12629" y="2069"/>
                </a:lnTo>
                <a:lnTo>
                  <a:pt x="12580" y="2239"/>
                </a:lnTo>
                <a:lnTo>
                  <a:pt x="12556" y="2434"/>
                </a:lnTo>
                <a:lnTo>
                  <a:pt x="12556" y="2604"/>
                </a:lnTo>
                <a:lnTo>
                  <a:pt x="12580" y="2750"/>
                </a:lnTo>
                <a:lnTo>
                  <a:pt x="12629" y="2993"/>
                </a:lnTo>
                <a:lnTo>
                  <a:pt x="12751" y="3188"/>
                </a:lnTo>
                <a:lnTo>
                  <a:pt x="12897" y="3334"/>
                </a:lnTo>
                <a:lnTo>
                  <a:pt x="13067" y="3480"/>
                </a:lnTo>
                <a:lnTo>
                  <a:pt x="13262" y="3553"/>
                </a:lnTo>
                <a:lnTo>
                  <a:pt x="13481" y="3602"/>
                </a:lnTo>
                <a:lnTo>
                  <a:pt x="13724" y="3602"/>
                </a:lnTo>
                <a:lnTo>
                  <a:pt x="13943" y="3553"/>
                </a:lnTo>
                <a:lnTo>
                  <a:pt x="14113" y="3480"/>
                </a:lnTo>
                <a:lnTo>
                  <a:pt x="14259" y="3358"/>
                </a:lnTo>
                <a:lnTo>
                  <a:pt x="14381" y="3212"/>
                </a:lnTo>
                <a:lnTo>
                  <a:pt x="14454" y="3042"/>
                </a:lnTo>
                <a:lnTo>
                  <a:pt x="14503" y="2872"/>
                </a:lnTo>
                <a:lnTo>
                  <a:pt x="14527" y="2701"/>
                </a:lnTo>
                <a:lnTo>
                  <a:pt x="14551" y="2507"/>
                </a:lnTo>
                <a:lnTo>
                  <a:pt x="14527" y="2312"/>
                </a:lnTo>
                <a:lnTo>
                  <a:pt x="14454" y="2142"/>
                </a:lnTo>
                <a:lnTo>
                  <a:pt x="14381" y="1996"/>
                </a:lnTo>
                <a:lnTo>
                  <a:pt x="14284" y="1874"/>
                </a:lnTo>
                <a:lnTo>
                  <a:pt x="14186" y="1777"/>
                </a:lnTo>
                <a:lnTo>
                  <a:pt x="14040" y="1704"/>
                </a:lnTo>
                <a:lnTo>
                  <a:pt x="13894" y="1631"/>
                </a:lnTo>
                <a:lnTo>
                  <a:pt x="13748" y="1606"/>
                </a:lnTo>
                <a:lnTo>
                  <a:pt x="13602" y="1582"/>
                </a:lnTo>
                <a:lnTo>
                  <a:pt x="13554" y="1533"/>
                </a:lnTo>
                <a:lnTo>
                  <a:pt x="13505" y="1485"/>
                </a:lnTo>
                <a:lnTo>
                  <a:pt x="13505" y="1387"/>
                </a:lnTo>
                <a:lnTo>
                  <a:pt x="16255" y="1387"/>
                </a:lnTo>
                <a:lnTo>
                  <a:pt x="16230" y="1996"/>
                </a:lnTo>
                <a:lnTo>
                  <a:pt x="16230" y="2604"/>
                </a:lnTo>
                <a:lnTo>
                  <a:pt x="16279" y="3821"/>
                </a:lnTo>
                <a:lnTo>
                  <a:pt x="15890" y="3748"/>
                </a:lnTo>
                <a:lnTo>
                  <a:pt x="15476" y="3723"/>
                </a:lnTo>
                <a:lnTo>
                  <a:pt x="15038" y="3699"/>
                </a:lnTo>
                <a:lnTo>
                  <a:pt x="14624" y="3723"/>
                </a:lnTo>
                <a:lnTo>
                  <a:pt x="13797" y="3796"/>
                </a:lnTo>
                <a:lnTo>
                  <a:pt x="12970" y="3796"/>
                </a:lnTo>
                <a:lnTo>
                  <a:pt x="12386" y="3772"/>
                </a:lnTo>
                <a:lnTo>
                  <a:pt x="11802" y="3772"/>
                </a:lnTo>
                <a:lnTo>
                  <a:pt x="10634" y="3796"/>
                </a:lnTo>
                <a:lnTo>
                  <a:pt x="9466" y="3821"/>
                </a:lnTo>
                <a:lnTo>
                  <a:pt x="8322" y="3845"/>
                </a:lnTo>
                <a:lnTo>
                  <a:pt x="7130" y="3821"/>
                </a:lnTo>
                <a:lnTo>
                  <a:pt x="5962" y="3772"/>
                </a:lnTo>
                <a:lnTo>
                  <a:pt x="4794" y="3723"/>
                </a:lnTo>
                <a:lnTo>
                  <a:pt x="3139" y="3723"/>
                </a:lnTo>
                <a:lnTo>
                  <a:pt x="2653" y="3772"/>
                </a:lnTo>
                <a:lnTo>
                  <a:pt x="2166" y="3796"/>
                </a:lnTo>
                <a:lnTo>
                  <a:pt x="1679" y="3796"/>
                </a:lnTo>
                <a:lnTo>
                  <a:pt x="1096" y="3772"/>
                </a:lnTo>
                <a:lnTo>
                  <a:pt x="804" y="3772"/>
                </a:lnTo>
                <a:lnTo>
                  <a:pt x="512" y="3821"/>
                </a:lnTo>
                <a:lnTo>
                  <a:pt x="585" y="3115"/>
                </a:lnTo>
                <a:lnTo>
                  <a:pt x="658" y="2409"/>
                </a:lnTo>
                <a:lnTo>
                  <a:pt x="682" y="2166"/>
                </a:lnTo>
                <a:lnTo>
                  <a:pt x="682" y="1874"/>
                </a:lnTo>
                <a:lnTo>
                  <a:pt x="658" y="1606"/>
                </a:lnTo>
                <a:lnTo>
                  <a:pt x="585" y="1339"/>
                </a:lnTo>
                <a:lnTo>
                  <a:pt x="585" y="1339"/>
                </a:lnTo>
                <a:lnTo>
                  <a:pt x="877" y="1363"/>
                </a:lnTo>
                <a:lnTo>
                  <a:pt x="1169" y="1387"/>
                </a:lnTo>
                <a:lnTo>
                  <a:pt x="2069" y="1387"/>
                </a:lnTo>
                <a:lnTo>
                  <a:pt x="2969" y="1363"/>
                </a:lnTo>
                <a:lnTo>
                  <a:pt x="2945" y="1412"/>
                </a:lnTo>
                <a:lnTo>
                  <a:pt x="2774" y="1509"/>
                </a:lnTo>
                <a:lnTo>
                  <a:pt x="2604" y="1631"/>
                </a:lnTo>
                <a:lnTo>
                  <a:pt x="2458" y="1801"/>
                </a:lnTo>
                <a:lnTo>
                  <a:pt x="2336" y="1971"/>
                </a:lnTo>
                <a:lnTo>
                  <a:pt x="2288" y="2117"/>
                </a:lnTo>
                <a:lnTo>
                  <a:pt x="2239" y="2263"/>
                </a:lnTo>
                <a:lnTo>
                  <a:pt x="2239" y="2434"/>
                </a:lnTo>
                <a:lnTo>
                  <a:pt x="2215" y="2580"/>
                </a:lnTo>
                <a:lnTo>
                  <a:pt x="2239" y="2750"/>
                </a:lnTo>
                <a:lnTo>
                  <a:pt x="2288" y="2896"/>
                </a:lnTo>
                <a:lnTo>
                  <a:pt x="2361" y="3042"/>
                </a:lnTo>
                <a:lnTo>
                  <a:pt x="2458" y="3164"/>
                </a:lnTo>
                <a:lnTo>
                  <a:pt x="2604" y="3310"/>
                </a:lnTo>
                <a:lnTo>
                  <a:pt x="2750" y="3383"/>
                </a:lnTo>
                <a:lnTo>
                  <a:pt x="2920" y="3456"/>
                </a:lnTo>
                <a:lnTo>
                  <a:pt x="3091" y="3480"/>
                </a:lnTo>
                <a:lnTo>
                  <a:pt x="3285" y="3480"/>
                </a:lnTo>
                <a:lnTo>
                  <a:pt x="3480" y="3456"/>
                </a:lnTo>
                <a:lnTo>
                  <a:pt x="3650" y="3407"/>
                </a:lnTo>
                <a:lnTo>
                  <a:pt x="3821" y="3334"/>
                </a:lnTo>
                <a:lnTo>
                  <a:pt x="3967" y="3237"/>
                </a:lnTo>
                <a:lnTo>
                  <a:pt x="4088" y="3139"/>
                </a:lnTo>
                <a:lnTo>
                  <a:pt x="4161" y="2993"/>
                </a:lnTo>
                <a:lnTo>
                  <a:pt x="4234" y="2847"/>
                </a:lnTo>
                <a:lnTo>
                  <a:pt x="4259" y="2701"/>
                </a:lnTo>
                <a:lnTo>
                  <a:pt x="4283" y="2531"/>
                </a:lnTo>
                <a:lnTo>
                  <a:pt x="4259" y="2385"/>
                </a:lnTo>
                <a:lnTo>
                  <a:pt x="4234" y="2215"/>
                </a:lnTo>
                <a:lnTo>
                  <a:pt x="4186" y="2093"/>
                </a:lnTo>
                <a:lnTo>
                  <a:pt x="4137" y="1947"/>
                </a:lnTo>
                <a:lnTo>
                  <a:pt x="4064" y="1825"/>
                </a:lnTo>
                <a:lnTo>
                  <a:pt x="3967" y="1704"/>
                </a:lnTo>
                <a:lnTo>
                  <a:pt x="3869" y="1582"/>
                </a:lnTo>
                <a:lnTo>
                  <a:pt x="3748" y="1509"/>
                </a:lnTo>
                <a:lnTo>
                  <a:pt x="3626" y="1436"/>
                </a:lnTo>
                <a:lnTo>
                  <a:pt x="3480" y="1412"/>
                </a:lnTo>
                <a:lnTo>
                  <a:pt x="3431" y="1412"/>
                </a:lnTo>
                <a:lnTo>
                  <a:pt x="3456" y="1363"/>
                </a:lnTo>
                <a:lnTo>
                  <a:pt x="4502" y="1339"/>
                </a:lnTo>
                <a:close/>
                <a:moveTo>
                  <a:pt x="11802" y="6011"/>
                </a:moveTo>
                <a:lnTo>
                  <a:pt x="11753" y="6132"/>
                </a:lnTo>
                <a:lnTo>
                  <a:pt x="11704" y="6254"/>
                </a:lnTo>
                <a:lnTo>
                  <a:pt x="11680" y="6522"/>
                </a:lnTo>
                <a:lnTo>
                  <a:pt x="11656" y="6789"/>
                </a:lnTo>
                <a:lnTo>
                  <a:pt x="11656" y="7057"/>
                </a:lnTo>
                <a:lnTo>
                  <a:pt x="11656" y="7446"/>
                </a:lnTo>
                <a:lnTo>
                  <a:pt x="11704" y="7860"/>
                </a:lnTo>
                <a:lnTo>
                  <a:pt x="9855" y="7860"/>
                </a:lnTo>
                <a:lnTo>
                  <a:pt x="9855" y="7836"/>
                </a:lnTo>
                <a:lnTo>
                  <a:pt x="9831" y="7325"/>
                </a:lnTo>
                <a:lnTo>
                  <a:pt x="9758" y="6814"/>
                </a:lnTo>
                <a:lnTo>
                  <a:pt x="9733" y="6619"/>
                </a:lnTo>
                <a:lnTo>
                  <a:pt x="9733" y="6449"/>
                </a:lnTo>
                <a:lnTo>
                  <a:pt x="9709" y="6084"/>
                </a:lnTo>
                <a:lnTo>
                  <a:pt x="10755" y="6059"/>
                </a:lnTo>
                <a:lnTo>
                  <a:pt x="11802" y="6011"/>
                </a:lnTo>
                <a:close/>
                <a:moveTo>
                  <a:pt x="13870" y="5962"/>
                </a:moveTo>
                <a:lnTo>
                  <a:pt x="14089" y="6011"/>
                </a:lnTo>
                <a:lnTo>
                  <a:pt x="14162" y="6059"/>
                </a:lnTo>
                <a:lnTo>
                  <a:pt x="14235" y="6108"/>
                </a:lnTo>
                <a:lnTo>
                  <a:pt x="14284" y="6157"/>
                </a:lnTo>
                <a:lnTo>
                  <a:pt x="14259" y="6473"/>
                </a:lnTo>
                <a:lnTo>
                  <a:pt x="14284" y="6765"/>
                </a:lnTo>
                <a:lnTo>
                  <a:pt x="14284" y="7081"/>
                </a:lnTo>
                <a:lnTo>
                  <a:pt x="14284" y="7398"/>
                </a:lnTo>
                <a:lnTo>
                  <a:pt x="14235" y="7884"/>
                </a:lnTo>
                <a:lnTo>
                  <a:pt x="12142" y="7860"/>
                </a:lnTo>
                <a:lnTo>
                  <a:pt x="12118" y="7568"/>
                </a:lnTo>
                <a:lnTo>
                  <a:pt x="12094" y="7179"/>
                </a:lnTo>
                <a:lnTo>
                  <a:pt x="12094" y="6789"/>
                </a:lnTo>
                <a:lnTo>
                  <a:pt x="12094" y="6376"/>
                </a:lnTo>
                <a:lnTo>
                  <a:pt x="12069" y="6181"/>
                </a:lnTo>
                <a:lnTo>
                  <a:pt x="12045" y="6011"/>
                </a:lnTo>
                <a:lnTo>
                  <a:pt x="12288" y="5986"/>
                </a:lnTo>
                <a:lnTo>
                  <a:pt x="12872" y="5962"/>
                </a:lnTo>
                <a:close/>
                <a:moveTo>
                  <a:pt x="7276" y="6011"/>
                </a:moveTo>
                <a:lnTo>
                  <a:pt x="9417" y="6059"/>
                </a:lnTo>
                <a:lnTo>
                  <a:pt x="9369" y="6181"/>
                </a:lnTo>
                <a:lnTo>
                  <a:pt x="9344" y="6351"/>
                </a:lnTo>
                <a:lnTo>
                  <a:pt x="9320" y="6497"/>
                </a:lnTo>
                <a:lnTo>
                  <a:pt x="9344" y="6668"/>
                </a:lnTo>
                <a:lnTo>
                  <a:pt x="9369" y="7008"/>
                </a:lnTo>
                <a:lnTo>
                  <a:pt x="9417" y="7276"/>
                </a:lnTo>
                <a:lnTo>
                  <a:pt x="9442" y="7884"/>
                </a:lnTo>
                <a:lnTo>
                  <a:pt x="8176" y="7909"/>
                </a:lnTo>
                <a:lnTo>
                  <a:pt x="7495" y="7957"/>
                </a:lnTo>
                <a:lnTo>
                  <a:pt x="7495" y="7446"/>
                </a:lnTo>
                <a:lnTo>
                  <a:pt x="7471" y="6960"/>
                </a:lnTo>
                <a:lnTo>
                  <a:pt x="7398" y="6473"/>
                </a:lnTo>
                <a:lnTo>
                  <a:pt x="7325" y="6254"/>
                </a:lnTo>
                <a:lnTo>
                  <a:pt x="7276" y="6011"/>
                </a:lnTo>
                <a:close/>
                <a:moveTo>
                  <a:pt x="6911" y="6011"/>
                </a:moveTo>
                <a:lnTo>
                  <a:pt x="6887" y="6205"/>
                </a:lnTo>
                <a:lnTo>
                  <a:pt x="6887" y="6424"/>
                </a:lnTo>
                <a:lnTo>
                  <a:pt x="6960" y="6838"/>
                </a:lnTo>
                <a:lnTo>
                  <a:pt x="6984" y="7130"/>
                </a:lnTo>
                <a:lnTo>
                  <a:pt x="7008" y="7398"/>
                </a:lnTo>
                <a:lnTo>
                  <a:pt x="7008" y="7982"/>
                </a:lnTo>
                <a:lnTo>
                  <a:pt x="6157" y="8030"/>
                </a:lnTo>
                <a:lnTo>
                  <a:pt x="5281" y="8079"/>
                </a:lnTo>
                <a:lnTo>
                  <a:pt x="5062" y="8079"/>
                </a:lnTo>
                <a:lnTo>
                  <a:pt x="5037" y="7203"/>
                </a:lnTo>
                <a:lnTo>
                  <a:pt x="5037" y="6303"/>
                </a:lnTo>
                <a:lnTo>
                  <a:pt x="5037" y="6205"/>
                </a:lnTo>
                <a:lnTo>
                  <a:pt x="5013" y="6035"/>
                </a:lnTo>
                <a:lnTo>
                  <a:pt x="5743" y="6011"/>
                </a:lnTo>
                <a:close/>
                <a:moveTo>
                  <a:pt x="2774" y="6011"/>
                </a:moveTo>
                <a:lnTo>
                  <a:pt x="3091" y="6035"/>
                </a:lnTo>
                <a:lnTo>
                  <a:pt x="3407" y="6059"/>
                </a:lnTo>
                <a:lnTo>
                  <a:pt x="3699" y="6059"/>
                </a:lnTo>
                <a:lnTo>
                  <a:pt x="4648" y="6035"/>
                </a:lnTo>
                <a:lnTo>
                  <a:pt x="4599" y="6303"/>
                </a:lnTo>
                <a:lnTo>
                  <a:pt x="4599" y="6522"/>
                </a:lnTo>
                <a:lnTo>
                  <a:pt x="4575" y="6911"/>
                </a:lnTo>
                <a:lnTo>
                  <a:pt x="4575" y="7300"/>
                </a:lnTo>
                <a:lnTo>
                  <a:pt x="4599" y="8103"/>
                </a:lnTo>
                <a:lnTo>
                  <a:pt x="3869" y="8079"/>
                </a:lnTo>
                <a:lnTo>
                  <a:pt x="3529" y="8055"/>
                </a:lnTo>
                <a:lnTo>
                  <a:pt x="3188" y="8006"/>
                </a:lnTo>
                <a:lnTo>
                  <a:pt x="2701" y="8006"/>
                </a:lnTo>
                <a:lnTo>
                  <a:pt x="2531" y="8030"/>
                </a:lnTo>
                <a:lnTo>
                  <a:pt x="2482" y="7519"/>
                </a:lnTo>
                <a:lnTo>
                  <a:pt x="2434" y="7008"/>
                </a:lnTo>
                <a:lnTo>
                  <a:pt x="2409" y="6741"/>
                </a:lnTo>
                <a:lnTo>
                  <a:pt x="2409" y="6497"/>
                </a:lnTo>
                <a:lnTo>
                  <a:pt x="2434" y="6254"/>
                </a:lnTo>
                <a:lnTo>
                  <a:pt x="2482" y="6011"/>
                </a:lnTo>
                <a:close/>
                <a:moveTo>
                  <a:pt x="10220" y="8639"/>
                </a:moveTo>
                <a:lnTo>
                  <a:pt x="10147" y="8663"/>
                </a:lnTo>
                <a:lnTo>
                  <a:pt x="10098" y="8736"/>
                </a:lnTo>
                <a:lnTo>
                  <a:pt x="10098" y="8809"/>
                </a:lnTo>
                <a:lnTo>
                  <a:pt x="10123" y="8882"/>
                </a:lnTo>
                <a:lnTo>
                  <a:pt x="10196" y="9052"/>
                </a:lnTo>
                <a:lnTo>
                  <a:pt x="10317" y="9198"/>
                </a:lnTo>
                <a:lnTo>
                  <a:pt x="10439" y="9320"/>
                </a:lnTo>
                <a:lnTo>
                  <a:pt x="10366" y="9393"/>
                </a:lnTo>
                <a:lnTo>
                  <a:pt x="10317" y="9490"/>
                </a:lnTo>
                <a:lnTo>
                  <a:pt x="10269" y="9563"/>
                </a:lnTo>
                <a:lnTo>
                  <a:pt x="10269" y="9660"/>
                </a:lnTo>
                <a:lnTo>
                  <a:pt x="10293" y="9733"/>
                </a:lnTo>
                <a:lnTo>
                  <a:pt x="10317" y="9758"/>
                </a:lnTo>
                <a:lnTo>
                  <a:pt x="10342" y="9758"/>
                </a:lnTo>
                <a:lnTo>
                  <a:pt x="10439" y="9733"/>
                </a:lnTo>
                <a:lnTo>
                  <a:pt x="10536" y="9709"/>
                </a:lnTo>
                <a:lnTo>
                  <a:pt x="10707" y="9587"/>
                </a:lnTo>
                <a:lnTo>
                  <a:pt x="10780" y="9660"/>
                </a:lnTo>
                <a:lnTo>
                  <a:pt x="10877" y="9733"/>
                </a:lnTo>
                <a:lnTo>
                  <a:pt x="10999" y="9782"/>
                </a:lnTo>
                <a:lnTo>
                  <a:pt x="11096" y="9806"/>
                </a:lnTo>
                <a:lnTo>
                  <a:pt x="11145" y="9782"/>
                </a:lnTo>
                <a:lnTo>
                  <a:pt x="11193" y="9782"/>
                </a:lnTo>
                <a:lnTo>
                  <a:pt x="11266" y="9685"/>
                </a:lnTo>
                <a:lnTo>
                  <a:pt x="11291" y="9636"/>
                </a:lnTo>
                <a:lnTo>
                  <a:pt x="11315" y="9587"/>
                </a:lnTo>
                <a:lnTo>
                  <a:pt x="11291" y="9539"/>
                </a:lnTo>
                <a:lnTo>
                  <a:pt x="11266" y="9490"/>
                </a:lnTo>
                <a:lnTo>
                  <a:pt x="11218" y="9417"/>
                </a:lnTo>
                <a:lnTo>
                  <a:pt x="11169" y="9393"/>
                </a:lnTo>
                <a:lnTo>
                  <a:pt x="11047" y="9295"/>
                </a:lnTo>
                <a:lnTo>
                  <a:pt x="11266" y="9150"/>
                </a:lnTo>
                <a:lnTo>
                  <a:pt x="11485" y="9028"/>
                </a:lnTo>
                <a:lnTo>
                  <a:pt x="11558" y="8979"/>
                </a:lnTo>
                <a:lnTo>
                  <a:pt x="11607" y="8906"/>
                </a:lnTo>
                <a:lnTo>
                  <a:pt x="11631" y="8833"/>
                </a:lnTo>
                <a:lnTo>
                  <a:pt x="11607" y="8760"/>
                </a:lnTo>
                <a:lnTo>
                  <a:pt x="11558" y="8712"/>
                </a:lnTo>
                <a:lnTo>
                  <a:pt x="11510" y="8663"/>
                </a:lnTo>
                <a:lnTo>
                  <a:pt x="11437" y="8639"/>
                </a:lnTo>
                <a:lnTo>
                  <a:pt x="11339" y="8663"/>
                </a:lnTo>
                <a:lnTo>
                  <a:pt x="11193" y="8736"/>
                </a:lnTo>
                <a:lnTo>
                  <a:pt x="11047" y="8833"/>
                </a:lnTo>
                <a:lnTo>
                  <a:pt x="10780" y="9028"/>
                </a:lnTo>
                <a:lnTo>
                  <a:pt x="10512" y="8785"/>
                </a:lnTo>
                <a:lnTo>
                  <a:pt x="10366" y="8687"/>
                </a:lnTo>
                <a:lnTo>
                  <a:pt x="10293" y="8639"/>
                </a:lnTo>
                <a:close/>
                <a:moveTo>
                  <a:pt x="12191" y="8322"/>
                </a:moveTo>
                <a:lnTo>
                  <a:pt x="14211" y="8347"/>
                </a:lnTo>
                <a:lnTo>
                  <a:pt x="14186" y="9028"/>
                </a:lnTo>
                <a:lnTo>
                  <a:pt x="14186" y="9368"/>
                </a:lnTo>
                <a:lnTo>
                  <a:pt x="14211" y="9709"/>
                </a:lnTo>
                <a:lnTo>
                  <a:pt x="14235" y="10171"/>
                </a:lnTo>
                <a:lnTo>
                  <a:pt x="13992" y="10147"/>
                </a:lnTo>
                <a:lnTo>
                  <a:pt x="13724" y="10147"/>
                </a:lnTo>
                <a:lnTo>
                  <a:pt x="13213" y="10171"/>
                </a:lnTo>
                <a:lnTo>
                  <a:pt x="12191" y="10196"/>
                </a:lnTo>
                <a:lnTo>
                  <a:pt x="12191" y="10196"/>
                </a:lnTo>
                <a:lnTo>
                  <a:pt x="12240" y="9247"/>
                </a:lnTo>
                <a:lnTo>
                  <a:pt x="12215" y="8785"/>
                </a:lnTo>
                <a:lnTo>
                  <a:pt x="12191" y="8322"/>
                </a:lnTo>
                <a:close/>
                <a:moveTo>
                  <a:pt x="7008" y="8420"/>
                </a:moveTo>
                <a:lnTo>
                  <a:pt x="7033" y="9320"/>
                </a:lnTo>
                <a:lnTo>
                  <a:pt x="7033" y="9782"/>
                </a:lnTo>
                <a:lnTo>
                  <a:pt x="7033" y="10220"/>
                </a:lnTo>
                <a:lnTo>
                  <a:pt x="5110" y="10220"/>
                </a:lnTo>
                <a:lnTo>
                  <a:pt x="5110" y="9368"/>
                </a:lnTo>
                <a:lnTo>
                  <a:pt x="5086" y="8541"/>
                </a:lnTo>
                <a:lnTo>
                  <a:pt x="6059" y="8493"/>
                </a:lnTo>
                <a:lnTo>
                  <a:pt x="7008" y="8420"/>
                </a:lnTo>
                <a:close/>
                <a:moveTo>
                  <a:pt x="9490" y="8322"/>
                </a:moveTo>
                <a:lnTo>
                  <a:pt x="9539" y="9052"/>
                </a:lnTo>
                <a:lnTo>
                  <a:pt x="9539" y="9417"/>
                </a:lnTo>
                <a:lnTo>
                  <a:pt x="9514" y="9782"/>
                </a:lnTo>
                <a:lnTo>
                  <a:pt x="9466" y="10220"/>
                </a:lnTo>
                <a:lnTo>
                  <a:pt x="7519" y="10220"/>
                </a:lnTo>
                <a:lnTo>
                  <a:pt x="7544" y="9782"/>
                </a:lnTo>
                <a:lnTo>
                  <a:pt x="7519" y="9320"/>
                </a:lnTo>
                <a:lnTo>
                  <a:pt x="7495" y="8420"/>
                </a:lnTo>
                <a:lnTo>
                  <a:pt x="7495" y="8395"/>
                </a:lnTo>
                <a:lnTo>
                  <a:pt x="7982" y="8371"/>
                </a:lnTo>
                <a:lnTo>
                  <a:pt x="9490" y="8322"/>
                </a:lnTo>
                <a:close/>
                <a:moveTo>
                  <a:pt x="11753" y="8322"/>
                </a:moveTo>
                <a:lnTo>
                  <a:pt x="11802" y="8906"/>
                </a:lnTo>
                <a:lnTo>
                  <a:pt x="11802" y="9563"/>
                </a:lnTo>
                <a:lnTo>
                  <a:pt x="11753" y="10196"/>
                </a:lnTo>
                <a:lnTo>
                  <a:pt x="11680" y="10196"/>
                </a:lnTo>
                <a:lnTo>
                  <a:pt x="9879" y="10220"/>
                </a:lnTo>
                <a:lnTo>
                  <a:pt x="9928" y="9879"/>
                </a:lnTo>
                <a:lnTo>
                  <a:pt x="9952" y="9490"/>
                </a:lnTo>
                <a:lnTo>
                  <a:pt x="9952" y="9101"/>
                </a:lnTo>
                <a:lnTo>
                  <a:pt x="9928" y="8712"/>
                </a:lnTo>
                <a:lnTo>
                  <a:pt x="9904" y="8322"/>
                </a:lnTo>
                <a:close/>
                <a:moveTo>
                  <a:pt x="2555" y="8298"/>
                </a:moveTo>
                <a:lnTo>
                  <a:pt x="2750" y="8371"/>
                </a:lnTo>
                <a:lnTo>
                  <a:pt x="2945" y="8420"/>
                </a:lnTo>
                <a:lnTo>
                  <a:pt x="3334" y="8468"/>
                </a:lnTo>
                <a:lnTo>
                  <a:pt x="3650" y="8517"/>
                </a:lnTo>
                <a:lnTo>
                  <a:pt x="3991" y="8517"/>
                </a:lnTo>
                <a:lnTo>
                  <a:pt x="4624" y="8541"/>
                </a:lnTo>
                <a:lnTo>
                  <a:pt x="4648" y="9368"/>
                </a:lnTo>
                <a:lnTo>
                  <a:pt x="4648" y="10220"/>
                </a:lnTo>
                <a:lnTo>
                  <a:pt x="3285" y="10220"/>
                </a:lnTo>
                <a:lnTo>
                  <a:pt x="2920" y="10244"/>
                </a:lnTo>
                <a:lnTo>
                  <a:pt x="2555" y="10293"/>
                </a:lnTo>
                <a:lnTo>
                  <a:pt x="2580" y="9393"/>
                </a:lnTo>
                <a:lnTo>
                  <a:pt x="2580" y="8931"/>
                </a:lnTo>
                <a:lnTo>
                  <a:pt x="2580" y="8468"/>
                </a:lnTo>
                <a:lnTo>
                  <a:pt x="2555" y="8298"/>
                </a:lnTo>
                <a:close/>
                <a:moveTo>
                  <a:pt x="14259" y="10658"/>
                </a:moveTo>
                <a:lnTo>
                  <a:pt x="14259" y="11023"/>
                </a:lnTo>
                <a:lnTo>
                  <a:pt x="14235" y="11364"/>
                </a:lnTo>
                <a:lnTo>
                  <a:pt x="14186" y="11972"/>
                </a:lnTo>
                <a:lnTo>
                  <a:pt x="14162" y="12288"/>
                </a:lnTo>
                <a:lnTo>
                  <a:pt x="14162" y="12434"/>
                </a:lnTo>
                <a:lnTo>
                  <a:pt x="14186" y="12579"/>
                </a:lnTo>
                <a:lnTo>
                  <a:pt x="14186" y="12579"/>
                </a:lnTo>
                <a:lnTo>
                  <a:pt x="13773" y="12556"/>
                </a:lnTo>
                <a:lnTo>
                  <a:pt x="13018" y="12532"/>
                </a:lnTo>
                <a:lnTo>
                  <a:pt x="12142" y="12556"/>
                </a:lnTo>
                <a:lnTo>
                  <a:pt x="12167" y="12167"/>
                </a:lnTo>
                <a:lnTo>
                  <a:pt x="12167" y="11777"/>
                </a:lnTo>
                <a:lnTo>
                  <a:pt x="12142" y="11412"/>
                </a:lnTo>
                <a:lnTo>
                  <a:pt x="12142" y="11023"/>
                </a:lnTo>
                <a:lnTo>
                  <a:pt x="12167" y="10731"/>
                </a:lnTo>
                <a:lnTo>
                  <a:pt x="13213" y="10707"/>
                </a:lnTo>
                <a:lnTo>
                  <a:pt x="14259" y="10658"/>
                </a:lnTo>
                <a:close/>
                <a:moveTo>
                  <a:pt x="11729" y="10731"/>
                </a:moveTo>
                <a:lnTo>
                  <a:pt x="11704" y="10828"/>
                </a:lnTo>
                <a:lnTo>
                  <a:pt x="11704" y="11266"/>
                </a:lnTo>
                <a:lnTo>
                  <a:pt x="11704" y="11704"/>
                </a:lnTo>
                <a:lnTo>
                  <a:pt x="11704" y="12142"/>
                </a:lnTo>
                <a:lnTo>
                  <a:pt x="11680" y="12580"/>
                </a:lnTo>
                <a:lnTo>
                  <a:pt x="11510" y="12580"/>
                </a:lnTo>
                <a:lnTo>
                  <a:pt x="9733" y="12653"/>
                </a:lnTo>
                <a:lnTo>
                  <a:pt x="9758" y="12556"/>
                </a:lnTo>
                <a:lnTo>
                  <a:pt x="9733" y="12459"/>
                </a:lnTo>
                <a:lnTo>
                  <a:pt x="9709" y="12240"/>
                </a:lnTo>
                <a:lnTo>
                  <a:pt x="9709" y="11850"/>
                </a:lnTo>
                <a:lnTo>
                  <a:pt x="9733" y="11461"/>
                </a:lnTo>
                <a:lnTo>
                  <a:pt x="9806" y="10755"/>
                </a:lnTo>
                <a:lnTo>
                  <a:pt x="11729" y="10731"/>
                </a:lnTo>
                <a:close/>
                <a:moveTo>
                  <a:pt x="2555" y="10609"/>
                </a:moveTo>
                <a:lnTo>
                  <a:pt x="2872" y="10658"/>
                </a:lnTo>
                <a:lnTo>
                  <a:pt x="3188" y="10707"/>
                </a:lnTo>
                <a:lnTo>
                  <a:pt x="3845" y="10707"/>
                </a:lnTo>
                <a:lnTo>
                  <a:pt x="4624" y="10731"/>
                </a:lnTo>
                <a:lnTo>
                  <a:pt x="4599" y="11680"/>
                </a:lnTo>
                <a:lnTo>
                  <a:pt x="4575" y="12653"/>
                </a:lnTo>
                <a:lnTo>
                  <a:pt x="4064" y="12629"/>
                </a:lnTo>
                <a:lnTo>
                  <a:pt x="3553" y="12629"/>
                </a:lnTo>
                <a:lnTo>
                  <a:pt x="3042" y="12653"/>
                </a:lnTo>
                <a:lnTo>
                  <a:pt x="2555" y="12702"/>
                </a:lnTo>
                <a:lnTo>
                  <a:pt x="2555" y="11680"/>
                </a:lnTo>
                <a:lnTo>
                  <a:pt x="2531" y="10634"/>
                </a:lnTo>
                <a:lnTo>
                  <a:pt x="2555" y="10609"/>
                </a:lnTo>
                <a:close/>
                <a:moveTo>
                  <a:pt x="5378" y="10731"/>
                </a:moveTo>
                <a:lnTo>
                  <a:pt x="6984" y="10755"/>
                </a:lnTo>
                <a:lnTo>
                  <a:pt x="6887" y="12045"/>
                </a:lnTo>
                <a:lnTo>
                  <a:pt x="6862" y="12386"/>
                </a:lnTo>
                <a:lnTo>
                  <a:pt x="6887" y="12556"/>
                </a:lnTo>
                <a:lnTo>
                  <a:pt x="6911" y="12653"/>
                </a:lnTo>
                <a:lnTo>
                  <a:pt x="6960" y="12702"/>
                </a:lnTo>
                <a:lnTo>
                  <a:pt x="6035" y="12702"/>
                </a:lnTo>
                <a:lnTo>
                  <a:pt x="5110" y="12678"/>
                </a:lnTo>
                <a:lnTo>
                  <a:pt x="5062" y="12678"/>
                </a:lnTo>
                <a:lnTo>
                  <a:pt x="5062" y="12653"/>
                </a:lnTo>
                <a:lnTo>
                  <a:pt x="5062" y="11704"/>
                </a:lnTo>
                <a:lnTo>
                  <a:pt x="5110" y="10731"/>
                </a:lnTo>
                <a:close/>
                <a:moveTo>
                  <a:pt x="9393" y="10755"/>
                </a:moveTo>
                <a:lnTo>
                  <a:pt x="9296" y="11583"/>
                </a:lnTo>
                <a:lnTo>
                  <a:pt x="9271" y="11826"/>
                </a:lnTo>
                <a:lnTo>
                  <a:pt x="9247" y="12118"/>
                </a:lnTo>
                <a:lnTo>
                  <a:pt x="9271" y="12288"/>
                </a:lnTo>
                <a:lnTo>
                  <a:pt x="9271" y="12434"/>
                </a:lnTo>
                <a:lnTo>
                  <a:pt x="9320" y="12556"/>
                </a:lnTo>
                <a:lnTo>
                  <a:pt x="9369" y="12678"/>
                </a:lnTo>
                <a:lnTo>
                  <a:pt x="8225" y="12702"/>
                </a:lnTo>
                <a:lnTo>
                  <a:pt x="7325" y="12702"/>
                </a:lnTo>
                <a:lnTo>
                  <a:pt x="7349" y="12678"/>
                </a:lnTo>
                <a:lnTo>
                  <a:pt x="7373" y="12264"/>
                </a:lnTo>
                <a:lnTo>
                  <a:pt x="7398" y="11777"/>
                </a:lnTo>
                <a:lnTo>
                  <a:pt x="7471" y="10755"/>
                </a:lnTo>
                <a:close/>
                <a:moveTo>
                  <a:pt x="13578" y="5451"/>
                </a:moveTo>
                <a:lnTo>
                  <a:pt x="13335" y="5475"/>
                </a:lnTo>
                <a:lnTo>
                  <a:pt x="12945" y="5500"/>
                </a:lnTo>
                <a:lnTo>
                  <a:pt x="11607" y="5573"/>
                </a:lnTo>
                <a:lnTo>
                  <a:pt x="10950" y="5621"/>
                </a:lnTo>
                <a:lnTo>
                  <a:pt x="10293" y="5646"/>
                </a:lnTo>
                <a:lnTo>
                  <a:pt x="9150" y="5621"/>
                </a:lnTo>
                <a:lnTo>
                  <a:pt x="8006" y="5621"/>
                </a:lnTo>
                <a:lnTo>
                  <a:pt x="6887" y="5597"/>
                </a:lnTo>
                <a:lnTo>
                  <a:pt x="5743" y="5597"/>
                </a:lnTo>
                <a:lnTo>
                  <a:pt x="4624" y="5621"/>
                </a:lnTo>
                <a:lnTo>
                  <a:pt x="3504" y="5646"/>
                </a:lnTo>
                <a:lnTo>
                  <a:pt x="3188" y="5646"/>
                </a:lnTo>
                <a:lnTo>
                  <a:pt x="2872" y="5621"/>
                </a:lnTo>
                <a:lnTo>
                  <a:pt x="2531" y="5621"/>
                </a:lnTo>
                <a:lnTo>
                  <a:pt x="2385" y="5670"/>
                </a:lnTo>
                <a:lnTo>
                  <a:pt x="2239" y="5719"/>
                </a:lnTo>
                <a:lnTo>
                  <a:pt x="2190" y="5792"/>
                </a:lnTo>
                <a:lnTo>
                  <a:pt x="2166" y="5865"/>
                </a:lnTo>
                <a:lnTo>
                  <a:pt x="2190" y="5938"/>
                </a:lnTo>
                <a:lnTo>
                  <a:pt x="2239" y="5986"/>
                </a:lnTo>
                <a:lnTo>
                  <a:pt x="2166" y="6108"/>
                </a:lnTo>
                <a:lnTo>
                  <a:pt x="2117" y="6254"/>
                </a:lnTo>
                <a:lnTo>
                  <a:pt x="2093" y="6522"/>
                </a:lnTo>
                <a:lnTo>
                  <a:pt x="2069" y="6935"/>
                </a:lnTo>
                <a:lnTo>
                  <a:pt x="2069" y="7325"/>
                </a:lnTo>
                <a:lnTo>
                  <a:pt x="2117" y="8128"/>
                </a:lnTo>
                <a:lnTo>
                  <a:pt x="2166" y="8736"/>
                </a:lnTo>
                <a:lnTo>
                  <a:pt x="2166" y="9344"/>
                </a:lnTo>
                <a:lnTo>
                  <a:pt x="2142" y="10561"/>
                </a:lnTo>
                <a:lnTo>
                  <a:pt x="2117" y="11753"/>
                </a:lnTo>
                <a:lnTo>
                  <a:pt x="2093" y="12361"/>
                </a:lnTo>
                <a:lnTo>
                  <a:pt x="2117" y="12970"/>
                </a:lnTo>
                <a:lnTo>
                  <a:pt x="2117" y="13043"/>
                </a:lnTo>
                <a:lnTo>
                  <a:pt x="2166" y="13116"/>
                </a:lnTo>
                <a:lnTo>
                  <a:pt x="2215" y="13164"/>
                </a:lnTo>
                <a:lnTo>
                  <a:pt x="2288" y="13189"/>
                </a:lnTo>
                <a:lnTo>
                  <a:pt x="2361" y="13189"/>
                </a:lnTo>
                <a:lnTo>
                  <a:pt x="2434" y="13164"/>
                </a:lnTo>
                <a:lnTo>
                  <a:pt x="2482" y="13116"/>
                </a:lnTo>
                <a:lnTo>
                  <a:pt x="2531" y="13067"/>
                </a:lnTo>
                <a:lnTo>
                  <a:pt x="3821" y="13067"/>
                </a:lnTo>
                <a:lnTo>
                  <a:pt x="4453" y="13091"/>
                </a:lnTo>
                <a:lnTo>
                  <a:pt x="5110" y="13091"/>
                </a:lnTo>
                <a:lnTo>
                  <a:pt x="6668" y="13140"/>
                </a:lnTo>
                <a:lnTo>
                  <a:pt x="8225" y="13140"/>
                </a:lnTo>
                <a:lnTo>
                  <a:pt x="9758" y="13116"/>
                </a:lnTo>
                <a:lnTo>
                  <a:pt x="11315" y="13067"/>
                </a:lnTo>
                <a:lnTo>
                  <a:pt x="12118" y="13043"/>
                </a:lnTo>
                <a:lnTo>
                  <a:pt x="12921" y="13091"/>
                </a:lnTo>
                <a:lnTo>
                  <a:pt x="14600" y="13091"/>
                </a:lnTo>
                <a:lnTo>
                  <a:pt x="14649" y="13043"/>
                </a:lnTo>
                <a:lnTo>
                  <a:pt x="14722" y="13018"/>
                </a:lnTo>
                <a:lnTo>
                  <a:pt x="14746" y="12970"/>
                </a:lnTo>
                <a:lnTo>
                  <a:pt x="14795" y="12897"/>
                </a:lnTo>
                <a:lnTo>
                  <a:pt x="14795" y="12824"/>
                </a:lnTo>
                <a:lnTo>
                  <a:pt x="14795" y="12775"/>
                </a:lnTo>
                <a:lnTo>
                  <a:pt x="14746" y="12702"/>
                </a:lnTo>
                <a:lnTo>
                  <a:pt x="14746" y="12678"/>
                </a:lnTo>
                <a:lnTo>
                  <a:pt x="14673" y="12605"/>
                </a:lnTo>
                <a:lnTo>
                  <a:pt x="14697" y="12507"/>
                </a:lnTo>
                <a:lnTo>
                  <a:pt x="14770" y="11753"/>
                </a:lnTo>
                <a:lnTo>
                  <a:pt x="14795" y="11023"/>
                </a:lnTo>
                <a:lnTo>
                  <a:pt x="14770" y="10269"/>
                </a:lnTo>
                <a:lnTo>
                  <a:pt x="14722" y="9514"/>
                </a:lnTo>
                <a:lnTo>
                  <a:pt x="14697" y="8979"/>
                </a:lnTo>
                <a:lnTo>
                  <a:pt x="14722" y="8468"/>
                </a:lnTo>
                <a:lnTo>
                  <a:pt x="14770" y="7398"/>
                </a:lnTo>
                <a:lnTo>
                  <a:pt x="14795" y="7033"/>
                </a:lnTo>
                <a:lnTo>
                  <a:pt x="14770" y="6668"/>
                </a:lnTo>
                <a:lnTo>
                  <a:pt x="14722" y="6327"/>
                </a:lnTo>
                <a:lnTo>
                  <a:pt x="14624" y="5986"/>
                </a:lnTo>
                <a:lnTo>
                  <a:pt x="14624" y="5889"/>
                </a:lnTo>
                <a:lnTo>
                  <a:pt x="14600" y="5816"/>
                </a:lnTo>
                <a:lnTo>
                  <a:pt x="14551" y="5719"/>
                </a:lnTo>
                <a:lnTo>
                  <a:pt x="14478" y="5670"/>
                </a:lnTo>
                <a:lnTo>
                  <a:pt x="14381" y="5597"/>
                </a:lnTo>
                <a:lnTo>
                  <a:pt x="14284" y="5548"/>
                </a:lnTo>
                <a:lnTo>
                  <a:pt x="14065" y="5500"/>
                </a:lnTo>
                <a:lnTo>
                  <a:pt x="13846" y="5475"/>
                </a:lnTo>
                <a:lnTo>
                  <a:pt x="13578" y="5451"/>
                </a:lnTo>
                <a:close/>
                <a:moveTo>
                  <a:pt x="3796" y="4137"/>
                </a:moveTo>
                <a:lnTo>
                  <a:pt x="4916" y="4161"/>
                </a:lnTo>
                <a:lnTo>
                  <a:pt x="6059" y="4186"/>
                </a:lnTo>
                <a:lnTo>
                  <a:pt x="7179" y="4234"/>
                </a:lnTo>
                <a:lnTo>
                  <a:pt x="8322" y="4283"/>
                </a:lnTo>
                <a:lnTo>
                  <a:pt x="9393" y="4259"/>
                </a:lnTo>
                <a:lnTo>
                  <a:pt x="10463" y="4234"/>
                </a:lnTo>
                <a:lnTo>
                  <a:pt x="11534" y="4210"/>
                </a:lnTo>
                <a:lnTo>
                  <a:pt x="12605" y="4234"/>
                </a:lnTo>
                <a:lnTo>
                  <a:pt x="13529" y="4259"/>
                </a:lnTo>
                <a:lnTo>
                  <a:pt x="13992" y="4234"/>
                </a:lnTo>
                <a:lnTo>
                  <a:pt x="14478" y="4210"/>
                </a:lnTo>
                <a:lnTo>
                  <a:pt x="14916" y="4186"/>
                </a:lnTo>
                <a:lnTo>
                  <a:pt x="15379" y="4186"/>
                </a:lnTo>
                <a:lnTo>
                  <a:pt x="15817" y="4210"/>
                </a:lnTo>
                <a:lnTo>
                  <a:pt x="16060" y="4234"/>
                </a:lnTo>
                <a:lnTo>
                  <a:pt x="16279" y="4283"/>
                </a:lnTo>
                <a:lnTo>
                  <a:pt x="16303" y="4283"/>
                </a:lnTo>
                <a:lnTo>
                  <a:pt x="16303" y="4697"/>
                </a:lnTo>
                <a:lnTo>
                  <a:pt x="16279" y="5086"/>
                </a:lnTo>
                <a:lnTo>
                  <a:pt x="16230" y="6084"/>
                </a:lnTo>
                <a:lnTo>
                  <a:pt x="16206" y="7081"/>
                </a:lnTo>
                <a:lnTo>
                  <a:pt x="16182" y="9077"/>
                </a:lnTo>
                <a:lnTo>
                  <a:pt x="16157" y="10050"/>
                </a:lnTo>
                <a:lnTo>
                  <a:pt x="16133" y="10999"/>
                </a:lnTo>
                <a:lnTo>
                  <a:pt x="16157" y="11534"/>
                </a:lnTo>
                <a:lnTo>
                  <a:pt x="16206" y="12045"/>
                </a:lnTo>
                <a:lnTo>
                  <a:pt x="16279" y="12556"/>
                </a:lnTo>
                <a:lnTo>
                  <a:pt x="16328" y="13067"/>
                </a:lnTo>
                <a:lnTo>
                  <a:pt x="16328" y="13627"/>
                </a:lnTo>
                <a:lnTo>
                  <a:pt x="16303" y="14186"/>
                </a:lnTo>
                <a:lnTo>
                  <a:pt x="15281" y="14284"/>
                </a:lnTo>
                <a:lnTo>
                  <a:pt x="14259" y="14332"/>
                </a:lnTo>
                <a:lnTo>
                  <a:pt x="13213" y="14357"/>
                </a:lnTo>
                <a:lnTo>
                  <a:pt x="12191" y="14381"/>
                </a:lnTo>
                <a:lnTo>
                  <a:pt x="11096" y="14405"/>
                </a:lnTo>
                <a:lnTo>
                  <a:pt x="10025" y="14430"/>
                </a:lnTo>
                <a:lnTo>
                  <a:pt x="7860" y="14527"/>
                </a:lnTo>
                <a:lnTo>
                  <a:pt x="6789" y="14551"/>
                </a:lnTo>
                <a:lnTo>
                  <a:pt x="5719" y="14551"/>
                </a:lnTo>
                <a:lnTo>
                  <a:pt x="3602" y="14478"/>
                </a:lnTo>
                <a:lnTo>
                  <a:pt x="2604" y="14478"/>
                </a:lnTo>
                <a:lnTo>
                  <a:pt x="1606" y="14503"/>
                </a:lnTo>
                <a:lnTo>
                  <a:pt x="1047" y="14478"/>
                </a:lnTo>
                <a:lnTo>
                  <a:pt x="779" y="14478"/>
                </a:lnTo>
                <a:lnTo>
                  <a:pt x="633" y="14503"/>
                </a:lnTo>
                <a:lnTo>
                  <a:pt x="512" y="14527"/>
                </a:lnTo>
                <a:lnTo>
                  <a:pt x="463" y="13700"/>
                </a:lnTo>
                <a:lnTo>
                  <a:pt x="439" y="12848"/>
                </a:lnTo>
                <a:lnTo>
                  <a:pt x="439" y="11169"/>
                </a:lnTo>
                <a:lnTo>
                  <a:pt x="463" y="9466"/>
                </a:lnTo>
                <a:lnTo>
                  <a:pt x="487" y="7787"/>
                </a:lnTo>
                <a:lnTo>
                  <a:pt x="487" y="6887"/>
                </a:lnTo>
                <a:lnTo>
                  <a:pt x="463" y="5986"/>
                </a:lnTo>
                <a:lnTo>
                  <a:pt x="439" y="5086"/>
                </a:lnTo>
                <a:lnTo>
                  <a:pt x="463" y="4648"/>
                </a:lnTo>
                <a:lnTo>
                  <a:pt x="463" y="4186"/>
                </a:lnTo>
                <a:lnTo>
                  <a:pt x="804" y="4161"/>
                </a:lnTo>
                <a:lnTo>
                  <a:pt x="1144" y="4186"/>
                </a:lnTo>
                <a:lnTo>
                  <a:pt x="1801" y="4210"/>
                </a:lnTo>
                <a:lnTo>
                  <a:pt x="2288" y="4210"/>
                </a:lnTo>
                <a:lnTo>
                  <a:pt x="2799" y="4186"/>
                </a:lnTo>
                <a:lnTo>
                  <a:pt x="3285" y="4161"/>
                </a:lnTo>
                <a:lnTo>
                  <a:pt x="3796" y="4137"/>
                </a:lnTo>
                <a:close/>
                <a:moveTo>
                  <a:pt x="15671" y="14770"/>
                </a:moveTo>
                <a:lnTo>
                  <a:pt x="15500" y="14965"/>
                </a:lnTo>
                <a:lnTo>
                  <a:pt x="15403" y="15062"/>
                </a:lnTo>
                <a:lnTo>
                  <a:pt x="15354" y="15184"/>
                </a:lnTo>
                <a:lnTo>
                  <a:pt x="15087" y="15184"/>
                </a:lnTo>
                <a:lnTo>
                  <a:pt x="15184" y="14989"/>
                </a:lnTo>
                <a:lnTo>
                  <a:pt x="15208" y="14892"/>
                </a:lnTo>
                <a:lnTo>
                  <a:pt x="15233" y="14770"/>
                </a:lnTo>
                <a:close/>
                <a:moveTo>
                  <a:pt x="15038" y="14795"/>
                </a:moveTo>
                <a:lnTo>
                  <a:pt x="14965" y="14868"/>
                </a:lnTo>
                <a:lnTo>
                  <a:pt x="14868" y="15014"/>
                </a:lnTo>
                <a:lnTo>
                  <a:pt x="14770" y="15184"/>
                </a:lnTo>
                <a:lnTo>
                  <a:pt x="14405" y="15208"/>
                </a:lnTo>
                <a:lnTo>
                  <a:pt x="14527" y="15014"/>
                </a:lnTo>
                <a:lnTo>
                  <a:pt x="14649" y="14795"/>
                </a:lnTo>
                <a:close/>
                <a:moveTo>
                  <a:pt x="10877" y="14843"/>
                </a:moveTo>
                <a:lnTo>
                  <a:pt x="10755" y="15014"/>
                </a:lnTo>
                <a:lnTo>
                  <a:pt x="10634" y="15233"/>
                </a:lnTo>
                <a:lnTo>
                  <a:pt x="10220" y="15233"/>
                </a:lnTo>
                <a:lnTo>
                  <a:pt x="10293" y="15038"/>
                </a:lnTo>
                <a:lnTo>
                  <a:pt x="10342" y="14868"/>
                </a:lnTo>
                <a:lnTo>
                  <a:pt x="10877" y="14843"/>
                </a:lnTo>
                <a:close/>
                <a:moveTo>
                  <a:pt x="11753" y="14819"/>
                </a:moveTo>
                <a:lnTo>
                  <a:pt x="11729" y="14868"/>
                </a:lnTo>
                <a:lnTo>
                  <a:pt x="11607" y="15038"/>
                </a:lnTo>
                <a:lnTo>
                  <a:pt x="11485" y="15233"/>
                </a:lnTo>
                <a:lnTo>
                  <a:pt x="11072" y="15233"/>
                </a:lnTo>
                <a:lnTo>
                  <a:pt x="11169" y="15038"/>
                </a:lnTo>
                <a:lnTo>
                  <a:pt x="11291" y="14843"/>
                </a:lnTo>
                <a:lnTo>
                  <a:pt x="11753" y="14819"/>
                </a:lnTo>
                <a:close/>
                <a:moveTo>
                  <a:pt x="12532" y="14819"/>
                </a:moveTo>
                <a:lnTo>
                  <a:pt x="12507" y="14868"/>
                </a:lnTo>
                <a:lnTo>
                  <a:pt x="12313" y="15233"/>
                </a:lnTo>
                <a:lnTo>
                  <a:pt x="11899" y="15233"/>
                </a:lnTo>
                <a:lnTo>
                  <a:pt x="12021" y="15014"/>
                </a:lnTo>
                <a:lnTo>
                  <a:pt x="12069" y="14916"/>
                </a:lnTo>
                <a:lnTo>
                  <a:pt x="12094" y="14819"/>
                </a:lnTo>
                <a:close/>
                <a:moveTo>
                  <a:pt x="13529" y="14819"/>
                </a:moveTo>
                <a:lnTo>
                  <a:pt x="13481" y="14868"/>
                </a:lnTo>
                <a:lnTo>
                  <a:pt x="13237" y="15233"/>
                </a:lnTo>
                <a:lnTo>
                  <a:pt x="12678" y="15233"/>
                </a:lnTo>
                <a:lnTo>
                  <a:pt x="12775" y="15014"/>
                </a:lnTo>
                <a:lnTo>
                  <a:pt x="12897" y="14819"/>
                </a:lnTo>
                <a:close/>
                <a:moveTo>
                  <a:pt x="14357" y="14795"/>
                </a:moveTo>
                <a:lnTo>
                  <a:pt x="14186" y="15014"/>
                </a:lnTo>
                <a:lnTo>
                  <a:pt x="14016" y="15208"/>
                </a:lnTo>
                <a:lnTo>
                  <a:pt x="13627" y="15233"/>
                </a:lnTo>
                <a:lnTo>
                  <a:pt x="13724" y="15062"/>
                </a:lnTo>
                <a:lnTo>
                  <a:pt x="13846" y="14868"/>
                </a:lnTo>
                <a:lnTo>
                  <a:pt x="13870" y="14819"/>
                </a:lnTo>
                <a:lnTo>
                  <a:pt x="14357" y="14795"/>
                </a:lnTo>
                <a:close/>
                <a:moveTo>
                  <a:pt x="10025" y="14868"/>
                </a:moveTo>
                <a:lnTo>
                  <a:pt x="9952" y="14989"/>
                </a:lnTo>
                <a:lnTo>
                  <a:pt x="9831" y="15233"/>
                </a:lnTo>
                <a:lnTo>
                  <a:pt x="9320" y="15257"/>
                </a:lnTo>
                <a:lnTo>
                  <a:pt x="9417" y="15087"/>
                </a:lnTo>
                <a:lnTo>
                  <a:pt x="9514" y="14892"/>
                </a:lnTo>
                <a:lnTo>
                  <a:pt x="10025" y="14868"/>
                </a:lnTo>
                <a:close/>
                <a:moveTo>
                  <a:pt x="9101" y="14916"/>
                </a:moveTo>
                <a:lnTo>
                  <a:pt x="9052" y="14989"/>
                </a:lnTo>
                <a:lnTo>
                  <a:pt x="8955" y="15111"/>
                </a:lnTo>
                <a:lnTo>
                  <a:pt x="8858" y="15281"/>
                </a:lnTo>
                <a:lnTo>
                  <a:pt x="8663" y="15281"/>
                </a:lnTo>
                <a:lnTo>
                  <a:pt x="8663" y="15257"/>
                </a:lnTo>
                <a:lnTo>
                  <a:pt x="8809" y="14916"/>
                </a:lnTo>
                <a:close/>
                <a:moveTo>
                  <a:pt x="8468" y="14941"/>
                </a:moveTo>
                <a:lnTo>
                  <a:pt x="8395" y="15038"/>
                </a:lnTo>
                <a:lnTo>
                  <a:pt x="8225" y="15281"/>
                </a:lnTo>
                <a:lnTo>
                  <a:pt x="7738" y="15306"/>
                </a:lnTo>
                <a:lnTo>
                  <a:pt x="7763" y="15281"/>
                </a:lnTo>
                <a:lnTo>
                  <a:pt x="7836" y="15135"/>
                </a:lnTo>
                <a:lnTo>
                  <a:pt x="7909" y="14965"/>
                </a:lnTo>
                <a:lnTo>
                  <a:pt x="8468" y="14941"/>
                </a:lnTo>
                <a:close/>
                <a:moveTo>
                  <a:pt x="16303" y="14746"/>
                </a:moveTo>
                <a:lnTo>
                  <a:pt x="16303" y="15014"/>
                </a:lnTo>
                <a:lnTo>
                  <a:pt x="16303" y="15306"/>
                </a:lnTo>
                <a:lnTo>
                  <a:pt x="16182" y="15257"/>
                </a:lnTo>
                <a:lnTo>
                  <a:pt x="16084" y="15233"/>
                </a:lnTo>
                <a:lnTo>
                  <a:pt x="15841" y="15208"/>
                </a:lnTo>
                <a:lnTo>
                  <a:pt x="15987" y="14989"/>
                </a:lnTo>
                <a:lnTo>
                  <a:pt x="16157" y="14746"/>
                </a:lnTo>
                <a:close/>
                <a:moveTo>
                  <a:pt x="7617" y="14965"/>
                </a:moveTo>
                <a:lnTo>
                  <a:pt x="7471" y="15160"/>
                </a:lnTo>
                <a:lnTo>
                  <a:pt x="7349" y="15330"/>
                </a:lnTo>
                <a:lnTo>
                  <a:pt x="6911" y="15330"/>
                </a:lnTo>
                <a:lnTo>
                  <a:pt x="6984" y="15160"/>
                </a:lnTo>
                <a:lnTo>
                  <a:pt x="7057" y="14965"/>
                </a:lnTo>
                <a:close/>
                <a:moveTo>
                  <a:pt x="6716" y="14965"/>
                </a:moveTo>
                <a:lnTo>
                  <a:pt x="6570" y="15160"/>
                </a:lnTo>
                <a:lnTo>
                  <a:pt x="6449" y="15354"/>
                </a:lnTo>
                <a:lnTo>
                  <a:pt x="5889" y="15379"/>
                </a:lnTo>
                <a:lnTo>
                  <a:pt x="5889" y="15379"/>
                </a:lnTo>
                <a:lnTo>
                  <a:pt x="6011" y="15257"/>
                </a:lnTo>
                <a:lnTo>
                  <a:pt x="6132" y="15135"/>
                </a:lnTo>
                <a:lnTo>
                  <a:pt x="6254" y="15038"/>
                </a:lnTo>
                <a:lnTo>
                  <a:pt x="6376" y="14965"/>
                </a:lnTo>
                <a:close/>
                <a:moveTo>
                  <a:pt x="5256" y="14941"/>
                </a:moveTo>
                <a:lnTo>
                  <a:pt x="5865" y="14965"/>
                </a:lnTo>
                <a:lnTo>
                  <a:pt x="5792" y="15038"/>
                </a:lnTo>
                <a:lnTo>
                  <a:pt x="5646" y="15184"/>
                </a:lnTo>
                <a:lnTo>
                  <a:pt x="5500" y="15379"/>
                </a:lnTo>
                <a:lnTo>
                  <a:pt x="4672" y="15379"/>
                </a:lnTo>
                <a:lnTo>
                  <a:pt x="4867" y="15233"/>
                </a:lnTo>
                <a:lnTo>
                  <a:pt x="5062" y="15135"/>
                </a:lnTo>
                <a:lnTo>
                  <a:pt x="5183" y="15038"/>
                </a:lnTo>
                <a:lnTo>
                  <a:pt x="5232" y="14989"/>
                </a:lnTo>
                <a:lnTo>
                  <a:pt x="5256" y="14941"/>
                </a:lnTo>
                <a:close/>
                <a:moveTo>
                  <a:pt x="4113" y="14916"/>
                </a:moveTo>
                <a:lnTo>
                  <a:pt x="4745" y="14941"/>
                </a:lnTo>
                <a:lnTo>
                  <a:pt x="4624" y="15038"/>
                </a:lnTo>
                <a:lnTo>
                  <a:pt x="4453" y="15184"/>
                </a:lnTo>
                <a:lnTo>
                  <a:pt x="4307" y="15354"/>
                </a:lnTo>
                <a:lnTo>
                  <a:pt x="4283" y="15403"/>
                </a:lnTo>
                <a:lnTo>
                  <a:pt x="3626" y="15403"/>
                </a:lnTo>
                <a:lnTo>
                  <a:pt x="3650" y="15354"/>
                </a:lnTo>
                <a:lnTo>
                  <a:pt x="3894" y="15087"/>
                </a:lnTo>
                <a:lnTo>
                  <a:pt x="4113" y="14916"/>
                </a:lnTo>
                <a:close/>
                <a:moveTo>
                  <a:pt x="1874" y="14892"/>
                </a:moveTo>
                <a:lnTo>
                  <a:pt x="1801" y="14965"/>
                </a:lnTo>
                <a:lnTo>
                  <a:pt x="1631" y="15184"/>
                </a:lnTo>
                <a:lnTo>
                  <a:pt x="1558" y="15281"/>
                </a:lnTo>
                <a:lnTo>
                  <a:pt x="1509" y="15427"/>
                </a:lnTo>
                <a:lnTo>
                  <a:pt x="1217" y="15427"/>
                </a:lnTo>
                <a:lnTo>
                  <a:pt x="1266" y="15354"/>
                </a:lnTo>
                <a:lnTo>
                  <a:pt x="1436" y="15208"/>
                </a:lnTo>
                <a:lnTo>
                  <a:pt x="1509" y="15160"/>
                </a:lnTo>
                <a:lnTo>
                  <a:pt x="1558" y="15135"/>
                </a:lnTo>
                <a:lnTo>
                  <a:pt x="1606" y="15087"/>
                </a:lnTo>
                <a:lnTo>
                  <a:pt x="1631" y="15038"/>
                </a:lnTo>
                <a:lnTo>
                  <a:pt x="1631" y="14965"/>
                </a:lnTo>
                <a:lnTo>
                  <a:pt x="1631" y="14892"/>
                </a:lnTo>
                <a:close/>
                <a:moveTo>
                  <a:pt x="2750" y="14892"/>
                </a:moveTo>
                <a:lnTo>
                  <a:pt x="2726" y="14916"/>
                </a:lnTo>
                <a:lnTo>
                  <a:pt x="2628" y="15087"/>
                </a:lnTo>
                <a:lnTo>
                  <a:pt x="2555" y="15233"/>
                </a:lnTo>
                <a:lnTo>
                  <a:pt x="2531" y="15330"/>
                </a:lnTo>
                <a:lnTo>
                  <a:pt x="2531" y="15427"/>
                </a:lnTo>
                <a:lnTo>
                  <a:pt x="1898" y="15427"/>
                </a:lnTo>
                <a:lnTo>
                  <a:pt x="2093" y="15233"/>
                </a:lnTo>
                <a:lnTo>
                  <a:pt x="2190" y="15135"/>
                </a:lnTo>
                <a:lnTo>
                  <a:pt x="2312" y="15038"/>
                </a:lnTo>
                <a:lnTo>
                  <a:pt x="2409" y="14989"/>
                </a:lnTo>
                <a:lnTo>
                  <a:pt x="2482" y="14892"/>
                </a:lnTo>
                <a:close/>
                <a:moveTo>
                  <a:pt x="3553" y="14892"/>
                </a:moveTo>
                <a:lnTo>
                  <a:pt x="3431" y="15062"/>
                </a:lnTo>
                <a:lnTo>
                  <a:pt x="3310" y="15208"/>
                </a:lnTo>
                <a:lnTo>
                  <a:pt x="3261" y="15306"/>
                </a:lnTo>
                <a:lnTo>
                  <a:pt x="3188" y="15403"/>
                </a:lnTo>
                <a:lnTo>
                  <a:pt x="2920" y="15427"/>
                </a:lnTo>
                <a:lnTo>
                  <a:pt x="2823" y="15427"/>
                </a:lnTo>
                <a:lnTo>
                  <a:pt x="2969" y="15233"/>
                </a:lnTo>
                <a:lnTo>
                  <a:pt x="3066" y="15111"/>
                </a:lnTo>
                <a:lnTo>
                  <a:pt x="3164" y="14989"/>
                </a:lnTo>
                <a:lnTo>
                  <a:pt x="3285" y="14892"/>
                </a:lnTo>
                <a:close/>
                <a:moveTo>
                  <a:pt x="877" y="14868"/>
                </a:moveTo>
                <a:lnTo>
                  <a:pt x="1193" y="14892"/>
                </a:lnTo>
                <a:lnTo>
                  <a:pt x="1023" y="15038"/>
                </a:lnTo>
                <a:lnTo>
                  <a:pt x="877" y="15233"/>
                </a:lnTo>
                <a:lnTo>
                  <a:pt x="804" y="15330"/>
                </a:lnTo>
                <a:lnTo>
                  <a:pt x="755" y="15452"/>
                </a:lnTo>
                <a:lnTo>
                  <a:pt x="585" y="15452"/>
                </a:lnTo>
                <a:lnTo>
                  <a:pt x="536" y="14868"/>
                </a:lnTo>
                <a:close/>
                <a:moveTo>
                  <a:pt x="13894" y="1"/>
                </a:moveTo>
                <a:lnTo>
                  <a:pt x="13724" y="49"/>
                </a:lnTo>
                <a:lnTo>
                  <a:pt x="13578" y="122"/>
                </a:lnTo>
                <a:lnTo>
                  <a:pt x="13456" y="220"/>
                </a:lnTo>
                <a:lnTo>
                  <a:pt x="13335" y="341"/>
                </a:lnTo>
                <a:lnTo>
                  <a:pt x="13262" y="463"/>
                </a:lnTo>
                <a:lnTo>
                  <a:pt x="13189" y="609"/>
                </a:lnTo>
                <a:lnTo>
                  <a:pt x="13116" y="779"/>
                </a:lnTo>
                <a:lnTo>
                  <a:pt x="13067" y="925"/>
                </a:lnTo>
                <a:lnTo>
                  <a:pt x="11996" y="925"/>
                </a:lnTo>
                <a:lnTo>
                  <a:pt x="10901" y="950"/>
                </a:lnTo>
                <a:lnTo>
                  <a:pt x="9831" y="974"/>
                </a:lnTo>
                <a:lnTo>
                  <a:pt x="8736" y="974"/>
                </a:lnTo>
                <a:lnTo>
                  <a:pt x="7641" y="998"/>
                </a:lnTo>
                <a:lnTo>
                  <a:pt x="6108" y="974"/>
                </a:lnTo>
                <a:lnTo>
                  <a:pt x="4599" y="950"/>
                </a:lnTo>
                <a:lnTo>
                  <a:pt x="4648" y="852"/>
                </a:lnTo>
                <a:lnTo>
                  <a:pt x="4624" y="731"/>
                </a:lnTo>
                <a:lnTo>
                  <a:pt x="4599" y="609"/>
                </a:lnTo>
                <a:lnTo>
                  <a:pt x="4526" y="487"/>
                </a:lnTo>
                <a:lnTo>
                  <a:pt x="4429" y="366"/>
                </a:lnTo>
                <a:lnTo>
                  <a:pt x="4332" y="293"/>
                </a:lnTo>
                <a:lnTo>
                  <a:pt x="4210" y="220"/>
                </a:lnTo>
                <a:lnTo>
                  <a:pt x="4088" y="171"/>
                </a:lnTo>
                <a:lnTo>
                  <a:pt x="3894" y="147"/>
                </a:lnTo>
                <a:lnTo>
                  <a:pt x="3723" y="147"/>
                </a:lnTo>
                <a:lnTo>
                  <a:pt x="3553" y="220"/>
                </a:lnTo>
                <a:lnTo>
                  <a:pt x="3407" y="317"/>
                </a:lnTo>
                <a:lnTo>
                  <a:pt x="3285" y="439"/>
                </a:lnTo>
                <a:lnTo>
                  <a:pt x="3188" y="585"/>
                </a:lnTo>
                <a:lnTo>
                  <a:pt x="3115" y="755"/>
                </a:lnTo>
                <a:lnTo>
                  <a:pt x="3042" y="925"/>
                </a:lnTo>
                <a:lnTo>
                  <a:pt x="3042" y="998"/>
                </a:lnTo>
                <a:lnTo>
                  <a:pt x="1242" y="1047"/>
                </a:lnTo>
                <a:lnTo>
                  <a:pt x="828" y="1023"/>
                </a:lnTo>
                <a:lnTo>
                  <a:pt x="633" y="1023"/>
                </a:lnTo>
                <a:lnTo>
                  <a:pt x="439" y="1047"/>
                </a:lnTo>
                <a:lnTo>
                  <a:pt x="390" y="1023"/>
                </a:lnTo>
                <a:lnTo>
                  <a:pt x="317" y="1023"/>
                </a:lnTo>
                <a:lnTo>
                  <a:pt x="268" y="1071"/>
                </a:lnTo>
                <a:lnTo>
                  <a:pt x="244" y="1144"/>
                </a:lnTo>
                <a:lnTo>
                  <a:pt x="268" y="1850"/>
                </a:lnTo>
                <a:lnTo>
                  <a:pt x="268" y="2215"/>
                </a:lnTo>
                <a:lnTo>
                  <a:pt x="268" y="2555"/>
                </a:lnTo>
                <a:lnTo>
                  <a:pt x="171" y="3358"/>
                </a:lnTo>
                <a:lnTo>
                  <a:pt x="74" y="4137"/>
                </a:lnTo>
                <a:lnTo>
                  <a:pt x="49" y="4624"/>
                </a:lnTo>
                <a:lnTo>
                  <a:pt x="25" y="5086"/>
                </a:lnTo>
                <a:lnTo>
                  <a:pt x="25" y="6059"/>
                </a:lnTo>
                <a:lnTo>
                  <a:pt x="49" y="7008"/>
                </a:lnTo>
                <a:lnTo>
                  <a:pt x="74" y="7982"/>
                </a:lnTo>
                <a:lnTo>
                  <a:pt x="25" y="9879"/>
                </a:lnTo>
                <a:lnTo>
                  <a:pt x="1" y="11802"/>
                </a:lnTo>
                <a:lnTo>
                  <a:pt x="1" y="12751"/>
                </a:lnTo>
                <a:lnTo>
                  <a:pt x="1" y="13700"/>
                </a:lnTo>
                <a:lnTo>
                  <a:pt x="49" y="14673"/>
                </a:lnTo>
                <a:lnTo>
                  <a:pt x="122" y="15622"/>
                </a:lnTo>
                <a:lnTo>
                  <a:pt x="122" y="15671"/>
                </a:lnTo>
                <a:lnTo>
                  <a:pt x="147" y="15719"/>
                </a:lnTo>
                <a:lnTo>
                  <a:pt x="171" y="15792"/>
                </a:lnTo>
                <a:lnTo>
                  <a:pt x="195" y="15841"/>
                </a:lnTo>
                <a:lnTo>
                  <a:pt x="244" y="15865"/>
                </a:lnTo>
                <a:lnTo>
                  <a:pt x="293" y="15890"/>
                </a:lnTo>
                <a:lnTo>
                  <a:pt x="560" y="15938"/>
                </a:lnTo>
                <a:lnTo>
                  <a:pt x="828" y="15963"/>
                </a:lnTo>
                <a:lnTo>
                  <a:pt x="1339" y="15987"/>
                </a:lnTo>
                <a:lnTo>
                  <a:pt x="1850" y="15987"/>
                </a:lnTo>
                <a:lnTo>
                  <a:pt x="2385" y="15963"/>
                </a:lnTo>
                <a:lnTo>
                  <a:pt x="3577" y="15938"/>
                </a:lnTo>
                <a:lnTo>
                  <a:pt x="4770" y="15938"/>
                </a:lnTo>
                <a:lnTo>
                  <a:pt x="5938" y="15914"/>
                </a:lnTo>
                <a:lnTo>
                  <a:pt x="7130" y="15890"/>
                </a:lnTo>
                <a:lnTo>
                  <a:pt x="9466" y="15817"/>
                </a:lnTo>
                <a:lnTo>
                  <a:pt x="10536" y="15792"/>
                </a:lnTo>
                <a:lnTo>
                  <a:pt x="11607" y="15792"/>
                </a:lnTo>
                <a:lnTo>
                  <a:pt x="12678" y="15817"/>
                </a:lnTo>
                <a:lnTo>
                  <a:pt x="13748" y="15792"/>
                </a:lnTo>
                <a:lnTo>
                  <a:pt x="15038" y="15744"/>
                </a:lnTo>
                <a:lnTo>
                  <a:pt x="15646" y="15744"/>
                </a:lnTo>
                <a:lnTo>
                  <a:pt x="15914" y="15768"/>
                </a:lnTo>
                <a:lnTo>
                  <a:pt x="16011" y="15792"/>
                </a:lnTo>
                <a:lnTo>
                  <a:pt x="16060" y="15792"/>
                </a:lnTo>
                <a:lnTo>
                  <a:pt x="16084" y="15817"/>
                </a:lnTo>
                <a:lnTo>
                  <a:pt x="16157" y="15841"/>
                </a:lnTo>
                <a:lnTo>
                  <a:pt x="16279" y="15841"/>
                </a:lnTo>
                <a:lnTo>
                  <a:pt x="16328" y="15865"/>
                </a:lnTo>
                <a:lnTo>
                  <a:pt x="16401" y="15890"/>
                </a:lnTo>
                <a:lnTo>
                  <a:pt x="16474" y="15865"/>
                </a:lnTo>
                <a:lnTo>
                  <a:pt x="16547" y="15817"/>
                </a:lnTo>
                <a:lnTo>
                  <a:pt x="16595" y="15744"/>
                </a:lnTo>
                <a:lnTo>
                  <a:pt x="16620" y="15671"/>
                </a:lnTo>
                <a:lnTo>
                  <a:pt x="16668" y="15476"/>
                </a:lnTo>
                <a:lnTo>
                  <a:pt x="16693" y="15111"/>
                </a:lnTo>
                <a:lnTo>
                  <a:pt x="16717" y="14454"/>
                </a:lnTo>
                <a:lnTo>
                  <a:pt x="16741" y="13773"/>
                </a:lnTo>
                <a:lnTo>
                  <a:pt x="16717" y="13262"/>
                </a:lnTo>
                <a:lnTo>
                  <a:pt x="16693" y="12775"/>
                </a:lnTo>
                <a:lnTo>
                  <a:pt x="16571" y="11777"/>
                </a:lnTo>
                <a:lnTo>
                  <a:pt x="16547" y="11193"/>
                </a:lnTo>
                <a:lnTo>
                  <a:pt x="16547" y="10634"/>
                </a:lnTo>
                <a:lnTo>
                  <a:pt x="16595" y="9466"/>
                </a:lnTo>
                <a:lnTo>
                  <a:pt x="16644" y="8420"/>
                </a:lnTo>
                <a:lnTo>
                  <a:pt x="16668" y="7373"/>
                </a:lnTo>
                <a:lnTo>
                  <a:pt x="16693" y="6327"/>
                </a:lnTo>
                <a:lnTo>
                  <a:pt x="16717" y="5281"/>
                </a:lnTo>
                <a:lnTo>
                  <a:pt x="16766" y="4283"/>
                </a:lnTo>
                <a:lnTo>
                  <a:pt x="16741" y="3285"/>
                </a:lnTo>
                <a:lnTo>
                  <a:pt x="16693" y="2312"/>
                </a:lnTo>
                <a:lnTo>
                  <a:pt x="16595" y="1314"/>
                </a:lnTo>
                <a:lnTo>
                  <a:pt x="16644" y="1266"/>
                </a:lnTo>
                <a:lnTo>
                  <a:pt x="16668" y="1193"/>
                </a:lnTo>
                <a:lnTo>
                  <a:pt x="16668" y="1120"/>
                </a:lnTo>
                <a:lnTo>
                  <a:pt x="16668" y="1047"/>
                </a:lnTo>
                <a:lnTo>
                  <a:pt x="16620" y="998"/>
                </a:lnTo>
                <a:lnTo>
                  <a:pt x="16571" y="950"/>
                </a:lnTo>
                <a:lnTo>
                  <a:pt x="16522" y="901"/>
                </a:lnTo>
                <a:lnTo>
                  <a:pt x="16425" y="901"/>
                </a:lnTo>
                <a:lnTo>
                  <a:pt x="14916" y="925"/>
                </a:lnTo>
                <a:lnTo>
                  <a:pt x="14965" y="877"/>
                </a:lnTo>
                <a:lnTo>
                  <a:pt x="14989" y="755"/>
                </a:lnTo>
                <a:lnTo>
                  <a:pt x="14989" y="658"/>
                </a:lnTo>
                <a:lnTo>
                  <a:pt x="14989" y="560"/>
                </a:lnTo>
                <a:lnTo>
                  <a:pt x="14941" y="463"/>
                </a:lnTo>
                <a:lnTo>
                  <a:pt x="14892" y="366"/>
                </a:lnTo>
                <a:lnTo>
                  <a:pt x="14843" y="293"/>
                </a:lnTo>
                <a:lnTo>
                  <a:pt x="14673" y="171"/>
                </a:lnTo>
                <a:lnTo>
                  <a:pt x="14503" y="74"/>
                </a:lnTo>
                <a:lnTo>
                  <a:pt x="14284" y="25"/>
                </a:lnTo>
                <a:lnTo>
                  <a:pt x="14089" y="1"/>
                </a:lnTo>
                <a:close/>
              </a:path>
            </a:pathLst>
          </a:custGeom>
          <a:solidFill>
            <a:schemeClr val="dk1"/>
          </a:solidFill>
          <a:ln>
            <a:noFill/>
          </a:ln>
        </p:spPr>
        <p:txBody>
          <a:bodyPr spcFirstLastPara="1" wrap="square" lIns="80187" tIns="80187" rIns="80187" bIns="80187" anchor="ctr" anchorCtr="0">
            <a:noAutofit/>
          </a:bodyPr>
          <a:lstStyle/>
          <a:p>
            <a:pPr algn="l" defTabSz="401010" rtl="0"/>
            <a:endParaRPr sz="1579">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3820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Plan for First  Basement</a:t>
            </a:r>
          </a:p>
        </p:txBody>
      </p:sp>
      <p:sp>
        <p:nvSpPr>
          <p:cNvPr id="3" name="Content Placeholder 2"/>
          <p:cNvSpPr>
            <a:spLocks noGrp="1"/>
          </p:cNvSpPr>
          <p:nvPr>
            <p:ph idx="1"/>
          </p:nvPr>
        </p:nvSpPr>
        <p:spPr>
          <a:xfrm>
            <a:off x="1081491" y="1941946"/>
            <a:ext cx="7052581" cy="4666211"/>
          </a:xfrm>
        </p:spPr>
        <p:txBody>
          <a:bodyPr>
            <a:normAutofit/>
          </a:bodyPr>
          <a:lstStyle/>
          <a:p>
            <a:pPr marL="0" indent="0">
              <a:buNone/>
            </a:pPr>
            <a:endParaRPr lang="en-US" dirty="0"/>
          </a:p>
          <a:p>
            <a:endParaRPr lang="en-US" dirty="0"/>
          </a:p>
          <a:p>
            <a:endParaRPr lang="en-US" dirty="0"/>
          </a:p>
          <a:p>
            <a:endParaRPr lang="en-US" dirty="0"/>
          </a:p>
        </p:txBody>
      </p:sp>
      <p:pic>
        <p:nvPicPr>
          <p:cNvPr id="4" name="Picture 3"/>
          <p:cNvPicPr>
            <a:picLocks noChangeAspect="1"/>
          </p:cNvPicPr>
          <p:nvPr/>
        </p:nvPicPr>
        <p:blipFill>
          <a:blip r:embed="rId2"/>
          <a:stretch>
            <a:fillRect/>
          </a:stretch>
        </p:blipFill>
        <p:spPr>
          <a:xfrm>
            <a:off x="3032513" y="2013336"/>
            <a:ext cx="5588972" cy="4594820"/>
          </a:xfrm>
          <a:prstGeom prst="rect">
            <a:avLst/>
          </a:prstGeom>
        </p:spPr>
      </p:pic>
    </p:spTree>
    <p:extLst>
      <p:ext uri="{BB962C8B-B14F-4D97-AF65-F5344CB8AC3E}">
        <p14:creationId xmlns:p14="http://schemas.microsoft.com/office/powerpoint/2010/main" val="149094887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94078" y="3532747"/>
            <a:ext cx="7539994" cy="2539937"/>
          </a:xfrm>
        </p:spPr>
        <p:txBody>
          <a:bodyPr/>
          <a:lstStyle/>
          <a:p>
            <a:r>
              <a:rPr lang="en-US" b="1" dirty="0"/>
              <a:t>Note: </a:t>
            </a:r>
            <a:r>
              <a:rPr lang="en-US" dirty="0"/>
              <a:t>Steel of ribbed slab in y- direction:</a:t>
            </a:r>
          </a:p>
          <a:p>
            <a:pPr lvl="2"/>
            <a:r>
              <a:rPr lang="en-US" dirty="0"/>
              <a:t>Use bottom steel equal </a:t>
            </a:r>
            <a:r>
              <a:rPr lang="en-US" b="1" dirty="0"/>
              <a:t>2</a:t>
            </a:r>
            <a:r>
              <a:rPr lang="en-US" dirty="0"/>
              <a:t>∅</a:t>
            </a:r>
            <a:r>
              <a:rPr lang="en-US" b="1" dirty="0"/>
              <a:t>12/rib </a:t>
            </a:r>
            <a:r>
              <a:rPr lang="en-US" dirty="0"/>
              <a:t>in zone A.</a:t>
            </a:r>
            <a:endParaRPr lang="en-US" sz="1053" dirty="0"/>
          </a:p>
          <a:p>
            <a:pPr lvl="2"/>
            <a:r>
              <a:rPr lang="en-US" dirty="0"/>
              <a:t>Use top steel equal </a:t>
            </a:r>
            <a:r>
              <a:rPr lang="en-US" b="1" dirty="0"/>
              <a:t>2</a:t>
            </a:r>
            <a:r>
              <a:rPr lang="en-US" dirty="0"/>
              <a:t>∅</a:t>
            </a:r>
            <a:r>
              <a:rPr lang="en-US" b="1" dirty="0"/>
              <a:t>25/rib </a:t>
            </a:r>
            <a:r>
              <a:rPr lang="en-US" dirty="0"/>
              <a:t>in zone B area No.1.</a:t>
            </a:r>
            <a:endParaRPr lang="en-US" sz="1053" dirty="0"/>
          </a:p>
          <a:p>
            <a:pPr lvl="2"/>
            <a:r>
              <a:rPr lang="en-US" dirty="0"/>
              <a:t>Use top steel equal </a:t>
            </a:r>
            <a:r>
              <a:rPr lang="en-US" b="1" dirty="0"/>
              <a:t>2</a:t>
            </a:r>
            <a:r>
              <a:rPr lang="en-US" dirty="0"/>
              <a:t>∅</a:t>
            </a:r>
            <a:r>
              <a:rPr lang="en-US" b="1" dirty="0"/>
              <a:t>18/rib </a:t>
            </a:r>
            <a:r>
              <a:rPr lang="en-US" dirty="0"/>
              <a:t>in zone B area No.2.</a:t>
            </a:r>
            <a:endParaRPr lang="en-US" sz="1053" dirty="0"/>
          </a:p>
          <a:p>
            <a:pPr lvl="2"/>
            <a:r>
              <a:rPr lang="en-US" dirty="0"/>
              <a:t>Use top steel equal </a:t>
            </a:r>
            <a:r>
              <a:rPr lang="en-US" b="1" dirty="0"/>
              <a:t>2</a:t>
            </a:r>
            <a:r>
              <a:rPr lang="en-US" dirty="0"/>
              <a:t>∅</a:t>
            </a:r>
            <a:r>
              <a:rPr lang="en-US" b="1" dirty="0"/>
              <a:t>12/rib </a:t>
            </a:r>
            <a:r>
              <a:rPr lang="en-US" dirty="0"/>
              <a:t>in zone B area No.3.</a:t>
            </a:r>
            <a:endParaRPr lang="en-US" sz="1053" dirty="0"/>
          </a:p>
          <a:p>
            <a:pPr lvl="2"/>
            <a:r>
              <a:rPr lang="en-US" dirty="0"/>
              <a:t>Use top steel equal </a:t>
            </a:r>
            <a:r>
              <a:rPr lang="en-US" b="1" dirty="0"/>
              <a:t>2</a:t>
            </a:r>
            <a:r>
              <a:rPr lang="en-US" dirty="0"/>
              <a:t>∅</a:t>
            </a:r>
            <a:r>
              <a:rPr lang="en-US" b="1" dirty="0"/>
              <a:t>12/rib </a:t>
            </a:r>
            <a:r>
              <a:rPr lang="en-US" dirty="0"/>
              <a:t>in zone B area No.4.</a:t>
            </a:r>
            <a:endParaRPr lang="en-US" sz="1053" dirty="0"/>
          </a:p>
          <a:p>
            <a:pPr lvl="2"/>
            <a:r>
              <a:rPr lang="en-US" dirty="0"/>
              <a:t>Use bottom and top steel equal </a:t>
            </a:r>
            <a:r>
              <a:rPr lang="en-US" b="1" dirty="0"/>
              <a:t>2</a:t>
            </a:r>
            <a:r>
              <a:rPr lang="en-US" dirty="0"/>
              <a:t>∅</a:t>
            </a:r>
            <a:r>
              <a:rPr lang="en-US" b="1" dirty="0"/>
              <a:t>10/rib </a:t>
            </a:r>
            <a:r>
              <a:rPr lang="en-US" dirty="0"/>
              <a:t>for the other zones.</a:t>
            </a:r>
            <a:endParaRPr lang="en-US" sz="1053" dirty="0"/>
          </a:p>
          <a:p>
            <a:r>
              <a:rPr lang="en-US" dirty="0"/>
              <a:t> </a:t>
            </a:r>
            <a:endParaRPr lang="en-US" sz="1403" dirty="0"/>
          </a:p>
          <a:p>
            <a:endParaRPr lang="en-US" dirty="0"/>
          </a:p>
        </p:txBody>
      </p:sp>
      <p:pic>
        <p:nvPicPr>
          <p:cNvPr id="6" name="Picture 5"/>
          <p:cNvPicPr>
            <a:picLocks noChangeAspect="1"/>
          </p:cNvPicPr>
          <p:nvPr/>
        </p:nvPicPr>
        <p:blipFill>
          <a:blip r:embed="rId2"/>
          <a:stretch>
            <a:fillRect/>
          </a:stretch>
        </p:blipFill>
        <p:spPr>
          <a:xfrm>
            <a:off x="157338" y="1018128"/>
            <a:ext cx="4586466" cy="2514620"/>
          </a:xfrm>
          <a:prstGeom prst="rect">
            <a:avLst/>
          </a:prstGeom>
        </p:spPr>
      </p:pic>
    </p:spTree>
    <p:extLst>
      <p:ext uri="{BB962C8B-B14F-4D97-AF65-F5344CB8AC3E}">
        <p14:creationId xmlns:p14="http://schemas.microsoft.com/office/powerpoint/2010/main" val="55459316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2F200-70B0-4499-85BD-1F5F40824874}"/>
              </a:ext>
            </a:extLst>
          </p:cNvPr>
          <p:cNvSpPr>
            <a:spLocks noGrp="1"/>
          </p:cNvSpPr>
          <p:nvPr>
            <p:ph type="title"/>
          </p:nvPr>
        </p:nvSpPr>
        <p:spPr>
          <a:xfrm>
            <a:off x="198152" y="851738"/>
            <a:ext cx="7539994" cy="1158452"/>
          </a:xfrm>
        </p:spPr>
        <p:txBody>
          <a:bodyPr/>
          <a:lstStyle/>
          <a:p>
            <a:r>
              <a:rPr lang="en-US" dirty="0">
                <a:latin typeface="Times New Roman" panose="02020603050405020304" pitchFamily="18" charset="0"/>
                <a:cs typeface="Times New Roman" panose="02020603050405020304" pitchFamily="18" charset="0"/>
              </a:rPr>
              <a:t>	Shear Design of ribbed Slab :</a:t>
            </a:r>
          </a:p>
        </p:txBody>
      </p:sp>
      <p:sp>
        <p:nvSpPr>
          <p:cNvPr id="3" name="عنصر نائب للمحتوى 2"/>
          <p:cNvSpPr>
            <a:spLocks noGrp="1"/>
          </p:cNvSpPr>
          <p:nvPr>
            <p:ph idx="1"/>
          </p:nvPr>
        </p:nvSpPr>
        <p:spPr>
          <a:xfrm>
            <a:off x="152436" y="1596215"/>
            <a:ext cx="7539994" cy="4293735"/>
          </a:xfrm>
        </p:spPr>
        <p:txBody>
          <a:bodyPr>
            <a:normAutofit/>
          </a:bodyPr>
          <a:lstStyle/>
          <a:p>
            <a:pPr>
              <a:lnSpc>
                <a:spcPct val="110000"/>
              </a:lnSpc>
            </a:pPr>
            <a:r>
              <a:rPr lang="en-US" sz="1842" dirty="0">
                <a:latin typeface="Times New Roman" panose="02020603050405020304" pitchFamily="18" charset="0"/>
                <a:cs typeface="Times New Roman" panose="02020603050405020304" pitchFamily="18" charset="0"/>
              </a:rPr>
              <a:t>As per discussed later  when we do check, some areas need shear reinforcement to increase efficiency of slab to resist shear loads.</a:t>
            </a:r>
          </a:p>
          <a:p>
            <a:pPr>
              <a:lnSpc>
                <a:spcPct val="110000"/>
              </a:lnSpc>
            </a:pPr>
            <a:r>
              <a:rPr lang="en-US" sz="1842" dirty="0">
                <a:latin typeface="Times New Roman" panose="02020603050405020304" pitchFamily="18" charset="0"/>
                <a:cs typeface="Times New Roman" panose="02020603050405020304" pitchFamily="18" charset="0"/>
              </a:rPr>
              <a:t>Figure  shows the highest three values of slab shear.</a:t>
            </a:r>
          </a:p>
          <a:p>
            <a:pPr>
              <a:lnSpc>
                <a:spcPct val="110000"/>
              </a:lnSpc>
            </a:pPr>
            <a:endParaRPr lang="en-US" sz="1842"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pic>
        <p:nvPicPr>
          <p:cNvPr id="4" name="image89.png"/>
          <p:cNvPicPr/>
          <p:nvPr/>
        </p:nvPicPr>
        <p:blipFill>
          <a:blip r:embed="rId2" cstate="print"/>
          <a:stretch>
            <a:fillRect/>
          </a:stretch>
        </p:blipFill>
        <p:spPr>
          <a:xfrm>
            <a:off x="5563276" y="2652019"/>
            <a:ext cx="4883093" cy="4136925"/>
          </a:xfrm>
          <a:prstGeom prst="rect">
            <a:avLst/>
          </a:prstGeom>
        </p:spPr>
      </p:pic>
      <p:sp>
        <p:nvSpPr>
          <p:cNvPr id="7" name="Rectangle 6"/>
          <p:cNvSpPr/>
          <p:nvPr/>
        </p:nvSpPr>
        <p:spPr>
          <a:xfrm>
            <a:off x="805273" y="4035688"/>
            <a:ext cx="2362139" cy="821379"/>
          </a:xfrm>
          <a:prstGeom prst="rect">
            <a:avLst/>
          </a:prstGeom>
        </p:spPr>
        <p:txBody>
          <a:bodyPr wrap="square">
            <a:spAutoFit/>
          </a:bodyPr>
          <a:lstStyle/>
          <a:p>
            <a:pPr algn="l" defTabSz="401010" rtl="0"/>
            <a:r>
              <a:rPr lang="fr-FR" sz="1579" dirty="0">
                <a:solidFill>
                  <a:srgbClr val="54A021"/>
                </a:solidFill>
              </a:rPr>
              <a:t>Vu1 = 49.51 </a:t>
            </a:r>
            <a:r>
              <a:rPr lang="fr-FR" sz="1579" dirty="0" err="1">
                <a:solidFill>
                  <a:srgbClr val="54A021"/>
                </a:solidFill>
              </a:rPr>
              <a:t>kN</a:t>
            </a:r>
            <a:r>
              <a:rPr lang="fr-FR" sz="1579" dirty="0">
                <a:solidFill>
                  <a:srgbClr val="54A021"/>
                </a:solidFill>
              </a:rPr>
              <a:t>/m </a:t>
            </a:r>
          </a:p>
          <a:p>
            <a:pPr algn="l" defTabSz="401010" rtl="0"/>
            <a:r>
              <a:rPr lang="fr-FR" sz="1579" dirty="0">
                <a:solidFill>
                  <a:srgbClr val="54A021"/>
                </a:solidFill>
              </a:rPr>
              <a:t>Vu2 = 71.67 </a:t>
            </a:r>
            <a:r>
              <a:rPr lang="fr-FR" sz="1579" dirty="0" err="1">
                <a:solidFill>
                  <a:srgbClr val="54A021"/>
                </a:solidFill>
              </a:rPr>
              <a:t>kN</a:t>
            </a:r>
            <a:r>
              <a:rPr lang="fr-FR" sz="1579" dirty="0">
                <a:solidFill>
                  <a:srgbClr val="54A021"/>
                </a:solidFill>
              </a:rPr>
              <a:t>/m</a:t>
            </a:r>
          </a:p>
          <a:p>
            <a:pPr algn="l" defTabSz="401010" rtl="0"/>
            <a:r>
              <a:rPr lang="fr-FR" sz="1579" dirty="0">
                <a:solidFill>
                  <a:srgbClr val="54A021"/>
                </a:solidFill>
              </a:rPr>
              <a:t> Vu3 = 59.59 </a:t>
            </a:r>
            <a:r>
              <a:rPr lang="fr-FR" sz="1579" dirty="0" err="1">
                <a:solidFill>
                  <a:srgbClr val="54A021"/>
                </a:solidFill>
              </a:rPr>
              <a:t>kN</a:t>
            </a:r>
            <a:r>
              <a:rPr lang="fr-FR" sz="1579" dirty="0">
                <a:solidFill>
                  <a:srgbClr val="54A021"/>
                </a:solidFill>
              </a:rPr>
              <a:t>/m</a:t>
            </a:r>
            <a:endParaRPr lang="en-US" sz="1579" dirty="0">
              <a:solidFill>
                <a:srgbClr val="54A021"/>
              </a:solidFill>
            </a:endParaRPr>
          </a:p>
        </p:txBody>
      </p:sp>
      <p:sp>
        <p:nvSpPr>
          <p:cNvPr id="5" name="Rectangle 4"/>
          <p:cNvSpPr/>
          <p:nvPr/>
        </p:nvSpPr>
        <p:spPr>
          <a:xfrm>
            <a:off x="494062" y="5462377"/>
            <a:ext cx="5346700" cy="578363"/>
          </a:xfrm>
          <a:prstGeom prst="rect">
            <a:avLst/>
          </a:prstGeom>
        </p:spPr>
        <p:txBody>
          <a:bodyPr>
            <a:spAutoFit/>
          </a:bodyPr>
          <a:lstStyle/>
          <a:p>
            <a:pPr marL="300758" lvl="0" indent="-300758" algn="l" defTabSz="401010" rtl="0">
              <a:spcBef>
                <a:spcPts val="877"/>
              </a:spcBef>
              <a:buClr>
                <a:srgbClr val="90C226"/>
              </a:buClr>
              <a:buSzPct val="80000"/>
              <a:buFont typeface="Wingdings 3" charset="2"/>
              <a:buChar char=""/>
            </a:pPr>
            <a:r>
              <a:rPr lang="en-US" sz="1579" dirty="0">
                <a:solidFill>
                  <a:prstClr val="black">
                    <a:lumMod val="75000"/>
                    <a:lumOff val="25000"/>
                  </a:prstClr>
                </a:solidFill>
              </a:rPr>
              <a:t>We will design shear for maximum value and choose Vu2 = 71.67 </a:t>
            </a:r>
            <a:r>
              <a:rPr lang="en-US" sz="1579" dirty="0" err="1">
                <a:solidFill>
                  <a:prstClr val="black">
                    <a:lumMod val="75000"/>
                    <a:lumOff val="25000"/>
                  </a:prstClr>
                </a:solidFill>
              </a:rPr>
              <a:t>kN</a:t>
            </a:r>
            <a:r>
              <a:rPr lang="en-US" sz="1579" dirty="0">
                <a:solidFill>
                  <a:prstClr val="black">
                    <a:lumMod val="75000"/>
                    <a:lumOff val="25000"/>
                  </a:prstClr>
                </a:solidFill>
              </a:rPr>
              <a:t>/m.</a:t>
            </a:r>
          </a:p>
        </p:txBody>
      </p:sp>
      <p:pic>
        <p:nvPicPr>
          <p:cNvPr id="6" name="Picture 5"/>
          <p:cNvPicPr>
            <a:picLocks noChangeAspect="1"/>
          </p:cNvPicPr>
          <p:nvPr/>
        </p:nvPicPr>
        <p:blipFill>
          <a:blip r:embed="rId3"/>
          <a:stretch>
            <a:fillRect/>
          </a:stretch>
        </p:blipFill>
        <p:spPr>
          <a:xfrm>
            <a:off x="762356" y="6420602"/>
            <a:ext cx="2095500" cy="923925"/>
          </a:xfrm>
          <a:prstGeom prst="rect">
            <a:avLst/>
          </a:prstGeom>
        </p:spPr>
      </p:pic>
    </p:spTree>
    <p:extLst>
      <p:ext uri="{BB962C8B-B14F-4D97-AF65-F5344CB8AC3E}">
        <p14:creationId xmlns:p14="http://schemas.microsoft.com/office/powerpoint/2010/main" val="355260564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D4AF3-4215-4B42-A1B3-9ADE293AFC8D}"/>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Design of Beams</a:t>
            </a:r>
          </a:p>
        </p:txBody>
      </p:sp>
      <p:pic>
        <p:nvPicPr>
          <p:cNvPr id="3" name="Picture 2"/>
          <p:cNvPicPr>
            <a:picLocks noChangeAspect="1"/>
          </p:cNvPicPr>
          <p:nvPr/>
        </p:nvPicPr>
        <p:blipFill>
          <a:blip r:embed="rId2"/>
          <a:stretch>
            <a:fillRect/>
          </a:stretch>
        </p:blipFill>
        <p:spPr>
          <a:xfrm>
            <a:off x="4364076" y="1555609"/>
            <a:ext cx="6385584" cy="5233335"/>
          </a:xfrm>
          <a:prstGeom prst="rect">
            <a:avLst/>
          </a:prstGeom>
        </p:spPr>
      </p:pic>
      <p:sp>
        <p:nvSpPr>
          <p:cNvPr id="4" name="Rectangle 3"/>
          <p:cNvSpPr/>
          <p:nvPr/>
        </p:nvSpPr>
        <p:spPr>
          <a:xfrm>
            <a:off x="0" y="2634005"/>
            <a:ext cx="4364075" cy="1064394"/>
          </a:xfrm>
          <a:prstGeom prst="rect">
            <a:avLst/>
          </a:prstGeom>
        </p:spPr>
        <p:txBody>
          <a:bodyPr wrap="square">
            <a:spAutoFit/>
          </a:bodyPr>
          <a:lstStyle/>
          <a:p>
            <a:pPr algn="l" defTabSz="401010" rtl="0"/>
            <a:r>
              <a:rPr lang="en-US" sz="1579" dirty="0">
                <a:solidFill>
                  <a:srgbClr val="54A021"/>
                </a:solidFill>
              </a:rPr>
              <a:t>Figure show  Beams distribution in typical floors</a:t>
            </a:r>
          </a:p>
          <a:p>
            <a:pPr algn="l" defTabSz="401010" rtl="0"/>
            <a:endParaRPr lang="en-US" sz="1579" dirty="0">
              <a:solidFill>
                <a:srgbClr val="54A021"/>
              </a:solidFill>
            </a:endParaRPr>
          </a:p>
          <a:p>
            <a:pPr algn="l" defTabSz="401010" rtl="0"/>
            <a:endParaRPr lang="en-US" sz="1579" dirty="0">
              <a:solidFill>
                <a:prstClr val="black"/>
              </a:solidFill>
            </a:endParaRPr>
          </a:p>
        </p:txBody>
      </p:sp>
    </p:spTree>
    <p:extLst>
      <p:ext uri="{BB962C8B-B14F-4D97-AF65-F5344CB8AC3E}">
        <p14:creationId xmlns:p14="http://schemas.microsoft.com/office/powerpoint/2010/main" val="373482310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72386"/>
            <a:ext cx="7539994" cy="884753"/>
          </a:xfrm>
        </p:spPr>
        <p:txBody>
          <a:bodyPr/>
          <a:lstStyle/>
          <a:p>
            <a:r>
              <a:rPr lang="en-US" dirty="0"/>
              <a:t>	Flexure Design for Beams</a:t>
            </a:r>
          </a:p>
        </p:txBody>
      </p:sp>
      <p:sp>
        <p:nvSpPr>
          <p:cNvPr id="3" name="Text Placeholder 2"/>
          <p:cNvSpPr>
            <a:spLocks noGrp="1"/>
          </p:cNvSpPr>
          <p:nvPr>
            <p:ph type="body" idx="1"/>
          </p:nvPr>
        </p:nvSpPr>
        <p:spPr>
          <a:xfrm>
            <a:off x="380888" y="1871849"/>
            <a:ext cx="7539994" cy="754643"/>
          </a:xfrm>
        </p:spPr>
        <p:txBody>
          <a:bodyPr/>
          <a:lstStyle/>
          <a:p>
            <a:r>
              <a:rPr lang="en-US" dirty="0"/>
              <a:t>Beams only in the typical floors distributed as figure  Then, sap results for beams are shown in the </a:t>
            </a:r>
            <a:r>
              <a:rPr lang="en-US" dirty="0">
                <a:solidFill>
                  <a:schemeClr val="accent2"/>
                </a:solidFill>
              </a:rPr>
              <a:t>Figure</a:t>
            </a:r>
            <a:r>
              <a:rPr lang="en-US" dirty="0"/>
              <a:t>.</a:t>
            </a:r>
          </a:p>
          <a:p>
            <a:endParaRPr lang="en-US" dirty="0"/>
          </a:p>
        </p:txBody>
      </p:sp>
      <p:pic>
        <p:nvPicPr>
          <p:cNvPr id="4" name="image91.png"/>
          <p:cNvPicPr/>
          <p:nvPr/>
        </p:nvPicPr>
        <p:blipFill>
          <a:blip r:embed="rId2" cstate="print"/>
          <a:stretch>
            <a:fillRect/>
          </a:stretch>
        </p:blipFill>
        <p:spPr>
          <a:xfrm>
            <a:off x="3365500" y="2610617"/>
            <a:ext cx="4649599" cy="4304431"/>
          </a:xfrm>
          <a:prstGeom prst="rect">
            <a:avLst/>
          </a:prstGeom>
        </p:spPr>
      </p:pic>
    </p:spTree>
    <p:extLst>
      <p:ext uri="{BB962C8B-B14F-4D97-AF65-F5344CB8AC3E}">
        <p14:creationId xmlns:p14="http://schemas.microsoft.com/office/powerpoint/2010/main" val="120859943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0887" y="1267952"/>
            <a:ext cx="7539994" cy="3403761"/>
          </a:xfrm>
        </p:spPr>
        <p:txBody>
          <a:bodyPr/>
          <a:lstStyle/>
          <a:p>
            <a:r>
              <a:rPr lang="en-US" dirty="0"/>
              <a:t>There are red beams suffering from shear and torsion problems, then we should increase the section as per message from SAP .</a:t>
            </a:r>
          </a:p>
          <a:p>
            <a:endParaRPr lang="en-US" dirty="0"/>
          </a:p>
          <a:p>
            <a:endParaRPr lang="en-US" dirty="0"/>
          </a:p>
          <a:p>
            <a:endParaRPr lang="en-US" dirty="0"/>
          </a:p>
        </p:txBody>
      </p:sp>
      <p:pic>
        <p:nvPicPr>
          <p:cNvPr id="4" name="image92.jpeg"/>
          <p:cNvPicPr/>
          <p:nvPr/>
        </p:nvPicPr>
        <p:blipFill>
          <a:blip r:embed="rId2" cstate="print"/>
          <a:stretch>
            <a:fillRect/>
          </a:stretch>
        </p:blipFill>
        <p:spPr>
          <a:xfrm>
            <a:off x="1106564" y="2215485"/>
            <a:ext cx="6740902" cy="4497319"/>
          </a:xfrm>
          <a:prstGeom prst="rect">
            <a:avLst/>
          </a:prstGeom>
        </p:spPr>
      </p:pic>
    </p:spTree>
    <p:extLst>
      <p:ext uri="{BB962C8B-B14F-4D97-AF65-F5344CB8AC3E}">
        <p14:creationId xmlns:p14="http://schemas.microsoft.com/office/powerpoint/2010/main" val="3324544909"/>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1951" y="773906"/>
            <a:ext cx="7539994" cy="1624314"/>
          </a:xfrm>
        </p:spPr>
        <p:txBody>
          <a:bodyPr>
            <a:normAutofit fontScale="85000" lnSpcReduction="10000"/>
          </a:bodyPr>
          <a:lstStyle/>
          <a:p>
            <a:pPr marL="0" indent="0">
              <a:buNone/>
            </a:pPr>
            <a:r>
              <a:rPr lang="en-US" dirty="0"/>
              <a:t> </a:t>
            </a:r>
            <a:r>
              <a:rPr lang="en-US" b="1" dirty="0"/>
              <a:t> </a:t>
            </a:r>
            <a:endParaRPr lang="en-US" dirty="0"/>
          </a:p>
          <a:p>
            <a:r>
              <a:rPr lang="en-US" dirty="0"/>
              <a:t>We will try to increase size section as per </a:t>
            </a:r>
            <a:r>
              <a:rPr lang="en-US" dirty="0">
                <a:hlinkClick r:id="rId2" action="ppaction://hlinkfile"/>
              </a:rPr>
              <a:t>Figure 4.</a:t>
            </a:r>
            <a:r>
              <a:rPr lang="en-US" dirty="0"/>
              <a:t>20 that shown final dimensions of beams.</a:t>
            </a:r>
          </a:p>
          <a:p>
            <a:endParaRPr lang="en-US" dirty="0"/>
          </a:p>
          <a:p>
            <a:r>
              <a:rPr lang="en-US" dirty="0"/>
              <a:t>*Three type of beams mentioned (B400*300, B700*300 and B900*300)</a:t>
            </a:r>
          </a:p>
          <a:p>
            <a:pPr marL="0" indent="0">
              <a:buNone/>
            </a:pPr>
            <a:r>
              <a:rPr lang="en-US" dirty="0"/>
              <a:t> </a:t>
            </a:r>
          </a:p>
        </p:txBody>
      </p:sp>
      <p:pic>
        <p:nvPicPr>
          <p:cNvPr id="4" name="image93.png"/>
          <p:cNvPicPr/>
          <p:nvPr/>
        </p:nvPicPr>
        <p:blipFill>
          <a:blip r:embed="rId3" cstate="print"/>
          <a:stretch>
            <a:fillRect/>
          </a:stretch>
        </p:blipFill>
        <p:spPr>
          <a:xfrm>
            <a:off x="1908570" y="2398221"/>
            <a:ext cx="5025330" cy="4284128"/>
          </a:xfrm>
          <a:prstGeom prst="rect">
            <a:avLst/>
          </a:prstGeom>
        </p:spPr>
      </p:pic>
    </p:spTree>
    <p:extLst>
      <p:ext uri="{BB962C8B-B14F-4D97-AF65-F5344CB8AC3E}">
        <p14:creationId xmlns:p14="http://schemas.microsoft.com/office/powerpoint/2010/main" val="244571360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3623" y="1004002"/>
            <a:ext cx="7539994" cy="673430"/>
          </a:xfrm>
        </p:spPr>
        <p:txBody>
          <a:bodyPr>
            <a:normAutofit lnSpcReduction="10000"/>
          </a:bodyPr>
          <a:lstStyle/>
          <a:p>
            <a:r>
              <a:rPr lang="en-US" dirty="0"/>
              <a:t>Longitudinal reinforcing area for beams is shown in the </a:t>
            </a:r>
            <a:r>
              <a:rPr lang="en-US" dirty="0">
                <a:hlinkClick r:id="rId2" action="ppaction://hlinkfile"/>
              </a:rPr>
              <a:t>Figure 4.</a:t>
            </a:r>
            <a:r>
              <a:rPr lang="en-US" dirty="0"/>
              <a:t>  </a:t>
            </a:r>
          </a:p>
          <a:p>
            <a:pPr marL="0" indent="0">
              <a:buNone/>
            </a:pPr>
            <a:r>
              <a:rPr lang="en-US" dirty="0"/>
              <a:t> </a:t>
            </a:r>
          </a:p>
          <a:p>
            <a:endParaRPr lang="en-US" dirty="0"/>
          </a:p>
        </p:txBody>
      </p:sp>
      <p:pic>
        <p:nvPicPr>
          <p:cNvPr id="4" name="image94.jpeg"/>
          <p:cNvPicPr/>
          <p:nvPr/>
        </p:nvPicPr>
        <p:blipFill>
          <a:blip r:embed="rId3" cstate="print"/>
          <a:stretch>
            <a:fillRect/>
          </a:stretch>
        </p:blipFill>
        <p:spPr>
          <a:xfrm>
            <a:off x="2222500" y="2333625"/>
            <a:ext cx="5438639" cy="4165216"/>
          </a:xfrm>
          <a:prstGeom prst="rect">
            <a:avLst/>
          </a:prstGeom>
        </p:spPr>
      </p:pic>
    </p:spTree>
    <p:extLst>
      <p:ext uri="{BB962C8B-B14F-4D97-AF65-F5344CB8AC3E}">
        <p14:creationId xmlns:p14="http://schemas.microsoft.com/office/powerpoint/2010/main" val="2011138594"/>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015" y="773907"/>
            <a:ext cx="7539994" cy="693718"/>
          </a:xfrm>
        </p:spPr>
        <p:txBody>
          <a:bodyPr/>
          <a:lstStyle/>
          <a:p>
            <a:r>
              <a:rPr lang="en-US" dirty="0"/>
              <a:t>	Shear Design for Beams</a:t>
            </a:r>
          </a:p>
        </p:txBody>
      </p:sp>
      <p:sp>
        <p:nvSpPr>
          <p:cNvPr id="3" name="Content Placeholder 2"/>
          <p:cNvSpPr>
            <a:spLocks noGrp="1"/>
          </p:cNvSpPr>
          <p:nvPr>
            <p:ph idx="1"/>
          </p:nvPr>
        </p:nvSpPr>
        <p:spPr>
          <a:xfrm>
            <a:off x="299672" y="1613119"/>
            <a:ext cx="7539994" cy="3403761"/>
          </a:xfrm>
        </p:spPr>
        <p:txBody>
          <a:bodyPr/>
          <a:lstStyle/>
          <a:p>
            <a:r>
              <a:rPr lang="en-US" dirty="0"/>
              <a:t>Shear reinforcing ratio for beams is shown in the Figure 4</a:t>
            </a:r>
          </a:p>
        </p:txBody>
      </p:sp>
      <p:pic>
        <p:nvPicPr>
          <p:cNvPr id="4" name="image95.png"/>
          <p:cNvPicPr/>
          <p:nvPr/>
        </p:nvPicPr>
        <p:blipFill>
          <a:blip r:embed="rId2" cstate="print"/>
          <a:stretch>
            <a:fillRect/>
          </a:stretch>
        </p:blipFill>
        <p:spPr>
          <a:xfrm>
            <a:off x="1380667" y="2365386"/>
            <a:ext cx="5807024" cy="4225595"/>
          </a:xfrm>
          <a:prstGeom prst="rect">
            <a:avLst/>
          </a:prstGeom>
        </p:spPr>
      </p:pic>
    </p:spTree>
    <p:extLst>
      <p:ext uri="{BB962C8B-B14F-4D97-AF65-F5344CB8AC3E}">
        <p14:creationId xmlns:p14="http://schemas.microsoft.com/office/powerpoint/2010/main" val="86970757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471" y="773906"/>
            <a:ext cx="7539994" cy="774933"/>
          </a:xfrm>
        </p:spPr>
        <p:txBody>
          <a:bodyPr>
            <a:normAutofit fontScale="90000"/>
          </a:bodyPr>
          <a:lstStyle/>
          <a:p>
            <a:r>
              <a:rPr lang="en-US" dirty="0"/>
              <a:t>	Torsion Design for Beams</a:t>
            </a:r>
            <a:br>
              <a:rPr lang="en-US" dirty="0"/>
            </a:br>
            <a:br>
              <a:rPr lang="en-US" dirty="0"/>
            </a:br>
            <a:endParaRPr lang="en-US" dirty="0"/>
          </a:p>
        </p:txBody>
      </p:sp>
      <p:sp>
        <p:nvSpPr>
          <p:cNvPr id="3" name="Content Placeholder 2"/>
          <p:cNvSpPr>
            <a:spLocks noGrp="1"/>
          </p:cNvSpPr>
          <p:nvPr>
            <p:ph idx="1"/>
          </p:nvPr>
        </p:nvSpPr>
        <p:spPr>
          <a:xfrm>
            <a:off x="259063" y="1548840"/>
            <a:ext cx="7539994" cy="3403761"/>
          </a:xfrm>
        </p:spPr>
        <p:txBody>
          <a:bodyPr/>
          <a:lstStyle/>
          <a:p>
            <a:r>
              <a:rPr lang="en-US" dirty="0"/>
              <a:t>Torsion reinforcing for beams is shown in the Figure .</a:t>
            </a:r>
          </a:p>
          <a:p>
            <a:endParaRPr lang="en-US" dirty="0"/>
          </a:p>
        </p:txBody>
      </p:sp>
      <p:pic>
        <p:nvPicPr>
          <p:cNvPr id="4" name="image96.png"/>
          <p:cNvPicPr/>
          <p:nvPr/>
        </p:nvPicPr>
        <p:blipFill>
          <a:blip r:embed="rId3" cstate="print"/>
          <a:stretch>
            <a:fillRect/>
          </a:stretch>
        </p:blipFill>
        <p:spPr>
          <a:xfrm>
            <a:off x="1289300" y="2154574"/>
            <a:ext cx="6073224" cy="4634370"/>
          </a:xfrm>
          <a:prstGeom prst="rect">
            <a:avLst/>
          </a:prstGeom>
        </p:spPr>
      </p:pic>
    </p:spTree>
    <p:extLst>
      <p:ext uri="{BB962C8B-B14F-4D97-AF65-F5344CB8AC3E}">
        <p14:creationId xmlns:p14="http://schemas.microsoft.com/office/powerpoint/2010/main" val="3563414690"/>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D4AF3-4215-4B42-A1B3-9ADE293AFC8D}"/>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Design of Beams</a:t>
            </a:r>
          </a:p>
        </p:txBody>
      </p:sp>
      <p:pic>
        <p:nvPicPr>
          <p:cNvPr id="6" name="image101.png"/>
          <p:cNvPicPr>
            <a:picLocks noGrp="1"/>
          </p:cNvPicPr>
          <p:nvPr>
            <p:ph idx="1"/>
          </p:nvPr>
        </p:nvPicPr>
        <p:blipFill>
          <a:blip r:embed="rId2" cstate="print"/>
          <a:stretch>
            <a:fillRect/>
          </a:stretch>
        </p:blipFill>
        <p:spPr>
          <a:xfrm>
            <a:off x="1132596" y="3312606"/>
            <a:ext cx="7539682" cy="2353044"/>
          </a:xfrm>
          <a:prstGeom prst="rect">
            <a:avLst/>
          </a:prstGeom>
        </p:spPr>
      </p:pic>
      <p:sp>
        <p:nvSpPr>
          <p:cNvPr id="7" name="Rectangle 6"/>
          <p:cNvSpPr/>
          <p:nvPr/>
        </p:nvSpPr>
        <p:spPr>
          <a:xfrm>
            <a:off x="196271" y="2467028"/>
            <a:ext cx="5346700" cy="686213"/>
          </a:xfrm>
          <a:prstGeom prst="rect">
            <a:avLst/>
          </a:prstGeom>
        </p:spPr>
        <p:txBody>
          <a:bodyPr>
            <a:spAutoFit/>
          </a:bodyPr>
          <a:lstStyle/>
          <a:p>
            <a:pPr marR="77974" algn="ctr" defTabSz="401010" rtl="0">
              <a:spcBef>
                <a:spcPts val="399"/>
              </a:spcBef>
            </a:pPr>
            <a:r>
              <a:rPr lang="en-US" sz="1754" b="1" dirty="0">
                <a:solidFill>
                  <a:srgbClr val="54A021"/>
                </a:solidFill>
                <a:latin typeface="Times New Roman" panose="02020603050405020304" pitchFamily="18" charset="0"/>
                <a:ea typeface="Times New Roman" panose="02020603050405020304" pitchFamily="18" charset="0"/>
              </a:rPr>
              <a:t>General beam longitudinal section.</a:t>
            </a:r>
            <a:endParaRPr lang="en-US" sz="1754" dirty="0">
              <a:solidFill>
                <a:srgbClr val="54A021"/>
              </a:solidFill>
              <a:latin typeface="Times New Roman" panose="02020603050405020304" pitchFamily="18" charset="0"/>
              <a:ea typeface="Times New Roman" panose="02020603050405020304" pitchFamily="18" charset="0"/>
            </a:endParaRPr>
          </a:p>
          <a:p>
            <a:pPr algn="l" defTabSz="401010" rtl="0">
              <a:spcBef>
                <a:spcPts val="4"/>
              </a:spcBef>
            </a:pPr>
            <a:r>
              <a:rPr lang="en-US" sz="2105" b="1" dirty="0">
                <a:solidFill>
                  <a:prstClr val="black"/>
                </a:solidFill>
                <a:latin typeface="Times New Roman" panose="02020603050405020304" pitchFamily="18" charset="0"/>
                <a:ea typeface="Times New Roman" panose="02020603050405020304" pitchFamily="18" charset="0"/>
              </a:rPr>
              <a:t> </a:t>
            </a:r>
            <a:endParaRPr lang="en-US" sz="1754" dirty="0">
              <a:solidFill>
                <a:prstClr val="black"/>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219231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Plan for  second  Basement </a:t>
            </a:r>
          </a:p>
        </p:txBody>
      </p:sp>
      <p:sp>
        <p:nvSpPr>
          <p:cNvPr id="3" name="Content Placeholder 2"/>
          <p:cNvSpPr>
            <a:spLocks noGrp="1"/>
          </p:cNvSpPr>
          <p:nvPr>
            <p:ph idx="1"/>
          </p:nvPr>
        </p:nvSpPr>
        <p:spPr>
          <a:xfrm>
            <a:off x="1081491" y="1941946"/>
            <a:ext cx="7052581" cy="4666211"/>
          </a:xfrm>
        </p:spPr>
        <p:txBody>
          <a:bodyPr>
            <a:normAutofit/>
          </a:bodyPr>
          <a:lstStyle/>
          <a:p>
            <a:pPr marL="0" indent="0">
              <a:buNone/>
            </a:pPr>
            <a:endParaRPr lang="en-US" dirty="0"/>
          </a:p>
          <a:p>
            <a:endParaRPr lang="en-US" dirty="0"/>
          </a:p>
          <a:p>
            <a:endParaRPr lang="en-US" dirty="0"/>
          </a:p>
          <a:p>
            <a:endParaRPr lang="en-US" dirty="0"/>
          </a:p>
        </p:txBody>
      </p:sp>
      <p:pic>
        <p:nvPicPr>
          <p:cNvPr id="4" name="Picture 3"/>
          <p:cNvPicPr>
            <a:picLocks noChangeAspect="1"/>
          </p:cNvPicPr>
          <p:nvPr/>
        </p:nvPicPr>
        <p:blipFill>
          <a:blip r:embed="rId2"/>
          <a:stretch>
            <a:fillRect/>
          </a:stretch>
        </p:blipFill>
        <p:spPr>
          <a:xfrm>
            <a:off x="4030784" y="1923338"/>
            <a:ext cx="5580618" cy="4703425"/>
          </a:xfrm>
          <a:prstGeom prst="rect">
            <a:avLst/>
          </a:prstGeom>
        </p:spPr>
      </p:pic>
    </p:spTree>
    <p:extLst>
      <p:ext uri="{BB962C8B-B14F-4D97-AF65-F5344CB8AC3E}">
        <p14:creationId xmlns:p14="http://schemas.microsoft.com/office/powerpoint/2010/main" val="2825276395"/>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D4AF3-4215-4B42-A1B3-9ADE293AFC8D}"/>
              </a:ext>
            </a:extLst>
          </p:cNvPr>
          <p:cNvSpPr>
            <a:spLocks noGrp="1"/>
          </p:cNvSpPr>
          <p:nvPr>
            <p:ph type="title"/>
          </p:nvPr>
        </p:nvSpPr>
        <p:spPr>
          <a:xfrm>
            <a:off x="837725" y="1342416"/>
            <a:ext cx="7539994" cy="466990"/>
          </a:xfrm>
        </p:spPr>
        <p:txBody>
          <a:bodyPr>
            <a:normAutofit fontScale="90000"/>
          </a:bodyPr>
          <a:lstStyle/>
          <a:p>
            <a:r>
              <a:rPr lang="en-US" dirty="0">
                <a:latin typeface="Times New Roman" panose="02020603050405020304" pitchFamily="18" charset="0"/>
                <a:cs typeface="Times New Roman" panose="02020603050405020304" pitchFamily="18" charset="0"/>
              </a:rPr>
              <a:t>Design of Beams</a:t>
            </a:r>
          </a:p>
        </p:txBody>
      </p:sp>
      <p:sp>
        <p:nvSpPr>
          <p:cNvPr id="3" name="Content Placeholder 2">
            <a:extLst>
              <a:ext uri="{FF2B5EF4-FFF2-40B4-BE49-F238E27FC236}">
                <a16:creationId xmlns:a16="http://schemas.microsoft.com/office/drawing/2014/main" id="{69FDC01B-2BB7-401D-BA88-ABC06A5D37D8}"/>
              </a:ext>
            </a:extLst>
          </p:cNvPr>
          <p:cNvSpPr>
            <a:spLocks noGrp="1"/>
          </p:cNvSpPr>
          <p:nvPr>
            <p:ph idx="1"/>
          </p:nvPr>
        </p:nvSpPr>
        <p:spPr>
          <a:xfrm>
            <a:off x="837725" y="2580955"/>
            <a:ext cx="7539994" cy="3918584"/>
          </a:xfrm>
        </p:spPr>
        <p:txBody>
          <a:bodyPr>
            <a:normAutofit fontScale="77500" lnSpcReduction="20000"/>
          </a:bodyPr>
          <a:lstStyle/>
          <a:p>
            <a:pPr marL="378732" marR="1010323">
              <a:lnSpc>
                <a:spcPct val="112000"/>
              </a:lnSpc>
              <a:spcBef>
                <a:spcPts val="395"/>
              </a:spcBef>
            </a:pPr>
            <a:r>
              <a:rPr lang="en-US" sz="2894" dirty="0">
                <a:latin typeface="Times New Roman" panose="02020603050405020304" pitchFamily="18" charset="0"/>
                <a:ea typeface="Times New Roman" panose="02020603050405020304" pitchFamily="18" charset="0"/>
              </a:rPr>
              <a:t>Let’s take the same beam named in the AutoCAD drawings </a:t>
            </a:r>
            <a:r>
              <a:rPr lang="en-US" sz="2894" b="1" dirty="0">
                <a:latin typeface="Times New Roman" panose="02020603050405020304" pitchFamily="18" charset="0"/>
                <a:ea typeface="Times New Roman" panose="02020603050405020304" pitchFamily="18" charset="0"/>
              </a:rPr>
              <a:t>B8 </a:t>
            </a:r>
            <a:r>
              <a:rPr lang="en-US" sz="2894" dirty="0">
                <a:latin typeface="Times New Roman" panose="02020603050405020304" pitchFamily="18" charset="0"/>
                <a:ea typeface="Times New Roman" panose="02020603050405020304" pitchFamily="18" charset="0"/>
              </a:rPr>
              <a:t>in Figure .</a:t>
            </a:r>
          </a:p>
          <a:p>
            <a:pPr marL="77974" marR="1010323" indent="0">
              <a:lnSpc>
                <a:spcPct val="112000"/>
              </a:lnSpc>
              <a:spcBef>
                <a:spcPts val="395"/>
              </a:spcBef>
              <a:buNone/>
            </a:pPr>
            <a:r>
              <a:rPr lang="en-US" sz="2894" dirty="0">
                <a:latin typeface="Times New Roman" panose="02020603050405020304" pitchFamily="18" charset="0"/>
                <a:ea typeface="Times New Roman" panose="02020603050405020304" pitchFamily="18" charset="0"/>
              </a:rPr>
              <a:t> </a:t>
            </a:r>
          </a:p>
          <a:p>
            <a:pPr marL="0" indent="0">
              <a:buNone/>
            </a:pPr>
            <a:r>
              <a:rPr lang="en-US" sz="1930" dirty="0">
                <a:latin typeface="Times New Roman" panose="02020603050405020304" pitchFamily="18" charset="0"/>
                <a:ea typeface="Times New Roman" panose="02020603050405020304" pitchFamily="18" charset="0"/>
              </a:rPr>
              <a:t> </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sz="614"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b="1"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2267261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773906"/>
            <a:ext cx="10693400" cy="6015038"/>
          </a:xfrm>
          <a:prstGeom prst="rect">
            <a:avLst/>
          </a:prstGeom>
        </p:spPr>
      </p:pic>
    </p:spTree>
    <p:extLst>
      <p:ext uri="{BB962C8B-B14F-4D97-AF65-F5344CB8AC3E}">
        <p14:creationId xmlns:p14="http://schemas.microsoft.com/office/powerpoint/2010/main" val="3101407167"/>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Design for Columns:</a:t>
            </a:r>
          </a:p>
        </p:txBody>
      </p:sp>
      <p:sp>
        <p:nvSpPr>
          <p:cNvPr id="3" name="Content Placeholder 2"/>
          <p:cNvSpPr>
            <a:spLocks noGrp="1"/>
          </p:cNvSpPr>
          <p:nvPr>
            <p:ph idx="1"/>
          </p:nvPr>
        </p:nvSpPr>
        <p:spPr>
          <a:xfrm>
            <a:off x="469900" y="1410052"/>
            <a:ext cx="7539994" cy="4279630"/>
          </a:xfrm>
        </p:spPr>
        <p:txBody>
          <a:bodyPr/>
          <a:lstStyle/>
          <a:p>
            <a:r>
              <a:rPr lang="en-US" dirty="0"/>
              <a:t>Flexure Design for columns</a:t>
            </a:r>
            <a:endParaRPr lang="ar-SY" dirty="0"/>
          </a:p>
          <a:p>
            <a:r>
              <a:rPr lang="en-US" dirty="0"/>
              <a:t> Longitudinal steel reinforcement check: </a:t>
            </a:r>
            <a:endParaRPr lang="ar-SY" dirty="0"/>
          </a:p>
          <a:p>
            <a:r>
              <a:rPr lang="en-US" dirty="0"/>
              <a:t>The rebar percentages for columns from SAP2000 are shown Figure</a:t>
            </a:r>
          </a:p>
        </p:txBody>
      </p:sp>
      <p:pic>
        <p:nvPicPr>
          <p:cNvPr id="4" name="Picture 3"/>
          <p:cNvPicPr>
            <a:picLocks noChangeAspect="1"/>
          </p:cNvPicPr>
          <p:nvPr/>
        </p:nvPicPr>
        <p:blipFill>
          <a:blip r:embed="rId2"/>
          <a:stretch>
            <a:fillRect/>
          </a:stretch>
        </p:blipFill>
        <p:spPr>
          <a:xfrm>
            <a:off x="748984" y="2714625"/>
            <a:ext cx="6981825" cy="5600700"/>
          </a:xfrm>
          <a:prstGeom prst="rect">
            <a:avLst/>
          </a:prstGeom>
        </p:spPr>
      </p:pic>
    </p:spTree>
    <p:extLst>
      <p:ext uri="{BB962C8B-B14F-4D97-AF65-F5344CB8AC3E}">
        <p14:creationId xmlns:p14="http://schemas.microsoft.com/office/powerpoint/2010/main" val="172061414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3700" y="200025"/>
            <a:ext cx="7539994" cy="4279630"/>
          </a:xfrm>
        </p:spPr>
        <p:txBody>
          <a:bodyPr/>
          <a:lstStyle/>
          <a:p>
            <a:r>
              <a:rPr lang="en-US" dirty="0"/>
              <a:t>Any column with rebar percentage less than 3%, </a:t>
            </a:r>
            <a:endParaRPr lang="ar-SY" dirty="0"/>
          </a:p>
          <a:p>
            <a:r>
              <a:rPr lang="en-US" dirty="0"/>
              <a:t>column pass Any column more than 3% (selected in the Figure 4.29), column size to be enlarge.</a:t>
            </a:r>
          </a:p>
        </p:txBody>
      </p:sp>
      <p:pic>
        <p:nvPicPr>
          <p:cNvPr id="4" name="Picture 3"/>
          <p:cNvPicPr>
            <a:picLocks noChangeAspect="1"/>
          </p:cNvPicPr>
          <p:nvPr/>
        </p:nvPicPr>
        <p:blipFill>
          <a:blip r:embed="rId2"/>
          <a:stretch>
            <a:fillRect/>
          </a:stretch>
        </p:blipFill>
        <p:spPr>
          <a:xfrm>
            <a:off x="22225" y="1450705"/>
            <a:ext cx="5902325" cy="4343400"/>
          </a:xfrm>
          <a:prstGeom prst="rect">
            <a:avLst/>
          </a:prstGeom>
        </p:spPr>
      </p:pic>
      <p:pic>
        <p:nvPicPr>
          <p:cNvPr id="5" name="Picture 4"/>
          <p:cNvPicPr>
            <a:picLocks noChangeAspect="1"/>
          </p:cNvPicPr>
          <p:nvPr/>
        </p:nvPicPr>
        <p:blipFill>
          <a:blip r:embed="rId3"/>
          <a:stretch>
            <a:fillRect/>
          </a:stretch>
        </p:blipFill>
        <p:spPr>
          <a:xfrm>
            <a:off x="5041900" y="3895725"/>
            <a:ext cx="5334000" cy="3667125"/>
          </a:xfrm>
          <a:prstGeom prst="rect">
            <a:avLst/>
          </a:prstGeom>
        </p:spPr>
      </p:pic>
    </p:spTree>
    <p:extLst>
      <p:ext uri="{BB962C8B-B14F-4D97-AF65-F5344CB8AC3E}">
        <p14:creationId xmlns:p14="http://schemas.microsoft.com/office/powerpoint/2010/main" val="3859269298"/>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4078" y="428625"/>
            <a:ext cx="7539994" cy="6233655"/>
          </a:xfrm>
        </p:spPr>
        <p:txBody>
          <a:bodyPr/>
          <a:lstStyle/>
          <a:p>
            <a:r>
              <a:rPr lang="en-US" dirty="0"/>
              <a:t>New rebar percentages for columns from ETABS after changing size are shown Figure</a:t>
            </a:r>
          </a:p>
        </p:txBody>
      </p:sp>
      <p:pic>
        <p:nvPicPr>
          <p:cNvPr id="4" name="Picture 3"/>
          <p:cNvPicPr>
            <a:picLocks noChangeAspect="1"/>
          </p:cNvPicPr>
          <p:nvPr/>
        </p:nvPicPr>
        <p:blipFill>
          <a:blip r:embed="rId2"/>
          <a:stretch>
            <a:fillRect/>
          </a:stretch>
        </p:blipFill>
        <p:spPr>
          <a:xfrm>
            <a:off x="850900" y="1266825"/>
            <a:ext cx="6191250" cy="4495800"/>
          </a:xfrm>
          <a:prstGeom prst="rect">
            <a:avLst/>
          </a:prstGeom>
        </p:spPr>
      </p:pic>
    </p:spTree>
    <p:extLst>
      <p:ext uri="{BB962C8B-B14F-4D97-AF65-F5344CB8AC3E}">
        <p14:creationId xmlns:p14="http://schemas.microsoft.com/office/powerpoint/2010/main" val="1360325261"/>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stretch>
            <a:fillRect/>
          </a:stretch>
        </p:blipFill>
        <p:spPr>
          <a:xfrm>
            <a:off x="317500" y="1800226"/>
            <a:ext cx="6461681" cy="5724490"/>
          </a:xfrm>
          <a:prstGeom prst="rect">
            <a:avLst/>
          </a:prstGeom>
        </p:spPr>
      </p:pic>
    </p:spTree>
    <p:extLst>
      <p:ext uri="{BB962C8B-B14F-4D97-AF65-F5344CB8AC3E}">
        <p14:creationId xmlns:p14="http://schemas.microsoft.com/office/powerpoint/2010/main" val="3984361227"/>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155269821"/>
              </p:ext>
            </p:extLst>
          </p:nvPr>
        </p:nvGraphicFramePr>
        <p:xfrm>
          <a:off x="340229" y="1419225"/>
          <a:ext cx="7696200" cy="3124200"/>
        </p:xfrm>
        <a:graphic>
          <a:graphicData uri="http://schemas.openxmlformats.org/drawingml/2006/table">
            <a:tbl>
              <a:tblPr firstRow="1" bandRow="1">
                <a:tableStyleId>{5C22544A-7EE6-4342-B048-85BDC9FD1C3A}</a:tableStyleId>
              </a:tblPr>
              <a:tblGrid>
                <a:gridCol w="1539240">
                  <a:extLst>
                    <a:ext uri="{9D8B030D-6E8A-4147-A177-3AD203B41FA5}">
                      <a16:colId xmlns:a16="http://schemas.microsoft.com/office/drawing/2014/main" val="932706543"/>
                    </a:ext>
                  </a:extLst>
                </a:gridCol>
                <a:gridCol w="1539240">
                  <a:extLst>
                    <a:ext uri="{9D8B030D-6E8A-4147-A177-3AD203B41FA5}">
                      <a16:colId xmlns:a16="http://schemas.microsoft.com/office/drawing/2014/main" val="4288985222"/>
                    </a:ext>
                  </a:extLst>
                </a:gridCol>
                <a:gridCol w="1539240">
                  <a:extLst>
                    <a:ext uri="{9D8B030D-6E8A-4147-A177-3AD203B41FA5}">
                      <a16:colId xmlns:a16="http://schemas.microsoft.com/office/drawing/2014/main" val="2983725038"/>
                    </a:ext>
                  </a:extLst>
                </a:gridCol>
                <a:gridCol w="1539240">
                  <a:extLst>
                    <a:ext uri="{9D8B030D-6E8A-4147-A177-3AD203B41FA5}">
                      <a16:colId xmlns:a16="http://schemas.microsoft.com/office/drawing/2014/main" val="3769476987"/>
                    </a:ext>
                  </a:extLst>
                </a:gridCol>
                <a:gridCol w="1539240">
                  <a:extLst>
                    <a:ext uri="{9D8B030D-6E8A-4147-A177-3AD203B41FA5}">
                      <a16:colId xmlns:a16="http://schemas.microsoft.com/office/drawing/2014/main" val="2140908730"/>
                    </a:ext>
                  </a:extLst>
                </a:gridCol>
              </a:tblGrid>
              <a:tr h="624840">
                <a:tc>
                  <a:txBody>
                    <a:bodyPr/>
                    <a:lstStyle/>
                    <a:p>
                      <a:r>
                        <a:rPr lang="en-US" dirty="0"/>
                        <a:t>Column Name </a:t>
                      </a:r>
                    </a:p>
                  </a:txBody>
                  <a:tcPr/>
                </a:tc>
                <a:tc>
                  <a:txBody>
                    <a:bodyPr/>
                    <a:lstStyle/>
                    <a:p>
                      <a:pPr algn="ctr">
                        <a:lnSpc>
                          <a:spcPct val="115000"/>
                        </a:lnSpc>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Width (mm)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Length(mm)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 of rebar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Longitudinal</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Bars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09471690"/>
                  </a:ext>
                </a:extLst>
              </a:tr>
              <a:tr h="624840">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C1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300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800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18</a:t>
                      </a:r>
                      <a:r>
                        <a:rPr lang="en-US" sz="1200" b="1">
                          <a:effectLst/>
                          <a:latin typeface="Calibri" panose="020F0502020204030204" pitchFamily="34" charset="0"/>
                          <a:ea typeface="Times New Roman" panose="02020603050405020304" pitchFamily="18" charset="0"/>
                          <a:cs typeface="Calibri" panose="020F0502020204030204" pitchFamily="34" charset="0"/>
                        </a:rPr>
                        <a:t>Ø</a:t>
                      </a:r>
                      <a:r>
                        <a:rPr lang="en-US" sz="1200" b="1">
                          <a:effectLst/>
                          <a:latin typeface="Times New Roman" panose="02020603050405020304" pitchFamily="18" charset="0"/>
                          <a:ea typeface="Times New Roman" panose="02020603050405020304" pitchFamily="18" charset="0"/>
                          <a:cs typeface="Arial" panose="020B0604020202020204" pitchFamily="34" charset="0"/>
                        </a:rPr>
                        <a:t>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3300294"/>
                  </a:ext>
                </a:extLst>
              </a:tr>
              <a:tr h="624840">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C2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3</a:t>
                      </a:r>
                      <a:r>
                        <a:rPr lang="ar-SA" sz="1200" b="1">
                          <a:effectLst/>
                          <a:latin typeface="Times New Roman" panose="02020603050405020304" pitchFamily="18" charset="0"/>
                          <a:ea typeface="Times New Roman" panose="02020603050405020304" pitchFamily="18" charset="0"/>
                          <a:cs typeface="Arial" panose="020B0604020202020204" pitchFamily="34" charset="0"/>
                        </a:rPr>
                        <a:t>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10</a:t>
                      </a:r>
                      <a:r>
                        <a:rPr lang="ar-SA" sz="1200" b="1">
                          <a:effectLst/>
                          <a:latin typeface="Times New Roman" panose="02020603050405020304" pitchFamily="18" charset="0"/>
                          <a:ea typeface="Times New Roman" panose="02020603050405020304" pitchFamily="18" charset="0"/>
                          <a:cs typeface="Arial" panose="020B0604020202020204" pitchFamily="34" charset="0"/>
                        </a:rPr>
                        <a:t>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3.45%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22 Ø25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12349976"/>
                  </a:ext>
                </a:extLst>
              </a:tr>
              <a:tr h="624840">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C3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300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1200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ar-SA" sz="1200" b="1" dirty="0">
                          <a:effectLst/>
                          <a:latin typeface="Calibri" panose="020F0502020204030204" pitchFamily="34" charset="0"/>
                          <a:ea typeface="Times New Roman" panose="02020603050405020304" pitchFamily="18" charset="0"/>
                          <a:cs typeface="Times New Roman" panose="02020603050405020304" pitchFamily="18" charset="0"/>
                        </a:rPr>
                        <a:t>2</a:t>
                      </a:r>
                      <a:r>
                        <a:rPr lang="ar-SY" sz="1200" b="1" dirty="0">
                          <a:effectLst/>
                          <a:latin typeface="Calibri" panose="020F0502020204030204" pitchFamily="34" charset="0"/>
                          <a:ea typeface="Times New Roman" panose="02020603050405020304" pitchFamily="18" charset="0"/>
                          <a:cs typeface="Times New Roman" panose="02020603050405020304" pitchFamily="18" charset="0"/>
                        </a:rPr>
                        <a:t>5</a:t>
                      </a: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6 Ø</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88558118"/>
                  </a:ext>
                </a:extLst>
              </a:tr>
              <a:tr h="624840">
                <a:tc>
                  <a:txBody>
                    <a:bodyPr/>
                    <a:lstStyle/>
                    <a:p>
                      <a:pPr algn="ctr">
                        <a:lnSpc>
                          <a:spcPct val="115000"/>
                        </a:lnSpc>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C4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400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1200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3.84%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24 Ø32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33480114"/>
                  </a:ext>
                </a:extLst>
              </a:tr>
            </a:tbl>
          </a:graphicData>
        </a:graphic>
      </p:graphicFrame>
      <p:sp>
        <p:nvSpPr>
          <p:cNvPr id="5" name="Rectangle 4"/>
          <p:cNvSpPr/>
          <p:nvPr/>
        </p:nvSpPr>
        <p:spPr>
          <a:xfrm>
            <a:off x="393700" y="200025"/>
            <a:ext cx="3794629"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summery of reinforcement of columns.</a:t>
            </a:r>
            <a:endParaRPr lang="en-US" dirty="0"/>
          </a:p>
        </p:txBody>
      </p:sp>
      <p:sp>
        <p:nvSpPr>
          <p:cNvPr id="6" name="Rectangle 5"/>
          <p:cNvSpPr/>
          <p:nvPr/>
        </p:nvSpPr>
        <p:spPr>
          <a:xfrm>
            <a:off x="787558" y="962025"/>
            <a:ext cx="3006912" cy="369332"/>
          </a:xfrm>
          <a:prstGeom prst="rect">
            <a:avLst/>
          </a:prstGeom>
        </p:spPr>
        <p:txBody>
          <a:bodyPr wrap="none">
            <a:spAutoFit/>
          </a:bodyPr>
          <a:lstStyle/>
          <a:p>
            <a:r>
              <a:rPr lang="en-US" dirty="0">
                <a:latin typeface="Calibri" panose="020F0502020204030204" pitchFamily="34" charset="0"/>
                <a:ea typeface="Calibri" panose="020F0502020204030204" pitchFamily="34" charset="0"/>
                <a:cs typeface="Arial" panose="020B0604020202020204" pitchFamily="34" charset="0"/>
              </a:rPr>
              <a:t>Longitudinal steel for columns</a:t>
            </a:r>
            <a:endParaRPr lang="en-US" dirty="0"/>
          </a:p>
        </p:txBody>
      </p:sp>
      <p:sp>
        <p:nvSpPr>
          <p:cNvPr id="7" name="Rectangle 6"/>
          <p:cNvSpPr/>
          <p:nvPr/>
        </p:nvSpPr>
        <p:spPr>
          <a:xfrm>
            <a:off x="-368300" y="4772025"/>
            <a:ext cx="7490329" cy="458074"/>
          </a:xfrm>
          <a:prstGeom prst="rect">
            <a:avLst/>
          </a:prstGeom>
        </p:spPr>
        <p:txBody>
          <a:bodyPr wrap="square">
            <a:spAutoFit/>
          </a:bodyPr>
          <a:lstStyle/>
          <a:p>
            <a:pPr marL="180340" algn="ctr">
              <a:lnSpc>
                <a:spcPct val="150000"/>
              </a:lnSpc>
              <a:spcAft>
                <a:spcPts val="1000"/>
              </a:spcAft>
            </a:pPr>
            <a:r>
              <a:rPr lang="en-US" dirty="0">
                <a:solidFill>
                  <a:schemeClr val="accent1"/>
                </a:solidFill>
                <a:latin typeface="Times New Roman" panose="02020603050405020304" pitchFamily="18" charset="0"/>
                <a:ea typeface="Calibri" panose="020F0502020204030204" pitchFamily="34" charset="0"/>
                <a:cs typeface="Times New Roman" panose="02020603050405020304" pitchFamily="18" charset="0"/>
              </a:rPr>
              <a:t>Spacing requirements for shear reinforcement for columns</a:t>
            </a:r>
            <a:r>
              <a:rPr lang="en-US" b="1" dirty="0">
                <a:solidFill>
                  <a:srgbClr val="4F81BD"/>
                </a:solidFill>
                <a:latin typeface="Times New Roman" panose="02020603050405020304" pitchFamily="18" charset="0"/>
                <a:ea typeface="Calibri" panose="020F0502020204030204" pitchFamily="34" charset="0"/>
                <a:cs typeface="Times New Roman" panose="02020603050405020304" pitchFamily="18" charset="0"/>
              </a:rPr>
              <a:t>.</a:t>
            </a:r>
          </a:p>
        </p:txBody>
      </p:sp>
      <p:graphicFrame>
        <p:nvGraphicFramePr>
          <p:cNvPr id="8" name="Table 7"/>
          <p:cNvGraphicFramePr>
            <a:graphicFrameLocks noGrp="1"/>
          </p:cNvGraphicFramePr>
          <p:nvPr>
            <p:extLst>
              <p:ext uri="{D42A27DB-BD31-4B8C-83A1-F6EECF244321}">
                <p14:modId xmlns:p14="http://schemas.microsoft.com/office/powerpoint/2010/main" val="1139236724"/>
              </p:ext>
            </p:extLst>
          </p:nvPr>
        </p:nvGraphicFramePr>
        <p:xfrm>
          <a:off x="393700" y="5458699"/>
          <a:ext cx="7128935" cy="1854200"/>
        </p:xfrm>
        <a:graphic>
          <a:graphicData uri="http://schemas.openxmlformats.org/drawingml/2006/table">
            <a:tbl>
              <a:tblPr firstRow="1" bandRow="1">
                <a:tableStyleId>{5C22544A-7EE6-4342-B048-85BDC9FD1C3A}</a:tableStyleId>
              </a:tblPr>
              <a:tblGrid>
                <a:gridCol w="1425787">
                  <a:extLst>
                    <a:ext uri="{9D8B030D-6E8A-4147-A177-3AD203B41FA5}">
                      <a16:colId xmlns:a16="http://schemas.microsoft.com/office/drawing/2014/main" val="935590343"/>
                    </a:ext>
                  </a:extLst>
                </a:gridCol>
                <a:gridCol w="1425787">
                  <a:extLst>
                    <a:ext uri="{9D8B030D-6E8A-4147-A177-3AD203B41FA5}">
                      <a16:colId xmlns:a16="http://schemas.microsoft.com/office/drawing/2014/main" val="4280826592"/>
                    </a:ext>
                  </a:extLst>
                </a:gridCol>
                <a:gridCol w="1425787">
                  <a:extLst>
                    <a:ext uri="{9D8B030D-6E8A-4147-A177-3AD203B41FA5}">
                      <a16:colId xmlns:a16="http://schemas.microsoft.com/office/drawing/2014/main" val="4208674902"/>
                    </a:ext>
                  </a:extLst>
                </a:gridCol>
                <a:gridCol w="1425787">
                  <a:extLst>
                    <a:ext uri="{9D8B030D-6E8A-4147-A177-3AD203B41FA5}">
                      <a16:colId xmlns:a16="http://schemas.microsoft.com/office/drawing/2014/main" val="662823674"/>
                    </a:ext>
                  </a:extLst>
                </a:gridCol>
                <a:gridCol w="1425787">
                  <a:extLst>
                    <a:ext uri="{9D8B030D-6E8A-4147-A177-3AD203B41FA5}">
                      <a16:colId xmlns:a16="http://schemas.microsoft.com/office/drawing/2014/main" val="2426316743"/>
                    </a:ext>
                  </a:extLst>
                </a:gridCol>
              </a:tblGrid>
              <a:tr h="370840">
                <a:tc>
                  <a:txBody>
                    <a:bodyPr/>
                    <a:lstStyle/>
                    <a:p>
                      <a:pPr algn="ctr">
                        <a:lnSpc>
                          <a:spcPct val="115000"/>
                        </a:lnSpc>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Column-Name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L</a:t>
                      </a:r>
                      <a:r>
                        <a:rPr lang="en-US" sz="1200" b="1" baseline="-25000">
                          <a:effectLst/>
                          <a:latin typeface="Times New Roman" panose="02020603050405020304" pitchFamily="18" charset="0"/>
                          <a:ea typeface="Times New Roman" panose="02020603050405020304" pitchFamily="18" charset="0"/>
                          <a:cs typeface="Arial" panose="020B0604020202020204" pitchFamily="34" charset="0"/>
                        </a:rPr>
                        <a:t>s</a:t>
                      </a:r>
                      <a:r>
                        <a:rPr lang="en-US" sz="1200" b="1">
                          <a:effectLst/>
                          <a:latin typeface="Times New Roman" panose="02020603050405020304" pitchFamily="18" charset="0"/>
                          <a:ea typeface="Times New Roman" panose="02020603050405020304" pitchFamily="18" charset="0"/>
                          <a:cs typeface="Arial" panose="020B0604020202020204" pitchFamily="34" charset="0"/>
                        </a:rPr>
                        <a:t>(mm)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L</a:t>
                      </a:r>
                      <a:r>
                        <a:rPr lang="en-US" sz="1200" b="1" baseline="-25000">
                          <a:effectLst/>
                          <a:latin typeface="Times New Roman" panose="02020603050405020304" pitchFamily="18" charset="0"/>
                          <a:ea typeface="Times New Roman" panose="02020603050405020304" pitchFamily="18" charset="0"/>
                          <a:cs typeface="Arial" panose="020B0604020202020204" pitchFamily="34" charset="0"/>
                        </a:rPr>
                        <a:t>o</a:t>
                      </a:r>
                      <a:r>
                        <a:rPr lang="en-US" sz="1200" b="1">
                          <a:effectLst/>
                          <a:latin typeface="Times New Roman" panose="02020603050405020304" pitchFamily="18" charset="0"/>
                          <a:ea typeface="Times New Roman" panose="02020603050405020304" pitchFamily="18" charset="0"/>
                          <a:cs typeface="Arial" panose="020B0604020202020204" pitchFamily="34" charset="0"/>
                        </a:rPr>
                        <a:t>(mm)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S</a:t>
                      </a:r>
                      <a:r>
                        <a:rPr lang="en-US" sz="1200" b="1" baseline="-25000">
                          <a:effectLst/>
                          <a:latin typeface="Times New Roman" panose="02020603050405020304" pitchFamily="18" charset="0"/>
                          <a:ea typeface="Times New Roman" panose="02020603050405020304" pitchFamily="18" charset="0"/>
                          <a:cs typeface="Arial" panose="020B0604020202020204" pitchFamily="34" charset="0"/>
                        </a:rPr>
                        <a:t>o</a:t>
                      </a:r>
                      <a:r>
                        <a:rPr lang="en-US" sz="1200" b="1">
                          <a:effectLst/>
                          <a:latin typeface="Times New Roman" panose="02020603050405020304" pitchFamily="18" charset="0"/>
                          <a:ea typeface="Times New Roman" panose="02020603050405020304" pitchFamily="18" charset="0"/>
                          <a:cs typeface="Arial" panose="020B0604020202020204" pitchFamily="34" charset="0"/>
                        </a:rPr>
                        <a:t>(mm)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S</a:t>
                      </a:r>
                      <a:r>
                        <a:rPr lang="en-US" sz="1200" b="1" baseline="-25000">
                          <a:effectLst/>
                          <a:latin typeface="Times New Roman" panose="02020603050405020304" pitchFamily="18" charset="0"/>
                          <a:ea typeface="Times New Roman" panose="02020603050405020304" pitchFamily="18" charset="0"/>
                          <a:cs typeface="Arial" panose="020B0604020202020204" pitchFamily="34" charset="0"/>
                        </a:rPr>
                        <a:t>1</a:t>
                      </a:r>
                      <a:r>
                        <a:rPr lang="en-US" sz="1200" b="1">
                          <a:effectLst/>
                          <a:latin typeface="Times New Roman" panose="02020603050405020304" pitchFamily="18" charset="0"/>
                          <a:ea typeface="Times New Roman" panose="02020603050405020304" pitchFamily="18" charset="0"/>
                          <a:cs typeface="Arial" panose="020B0604020202020204" pitchFamily="34" charset="0"/>
                        </a:rPr>
                        <a:t>(mm)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83683942"/>
                  </a:ext>
                </a:extLst>
              </a:tr>
              <a:tr h="370840">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C1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650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800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150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250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32305869"/>
                  </a:ext>
                </a:extLst>
              </a:tr>
              <a:tr h="370840">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C2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650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1000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150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250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80199480"/>
                  </a:ext>
                </a:extLst>
              </a:tr>
              <a:tr h="370840">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C3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650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1200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150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250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35781861"/>
                  </a:ext>
                </a:extLst>
              </a:tr>
              <a:tr h="370840">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C4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800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1200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150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250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161313150"/>
                  </a:ext>
                </a:extLst>
              </a:tr>
            </a:tbl>
          </a:graphicData>
        </a:graphic>
      </p:graphicFrame>
    </p:spTree>
    <p:extLst>
      <p:ext uri="{BB962C8B-B14F-4D97-AF65-F5344CB8AC3E}">
        <p14:creationId xmlns:p14="http://schemas.microsoft.com/office/powerpoint/2010/main" val="371143348"/>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Design of Shear walls</a:t>
            </a:r>
          </a:p>
        </p:txBody>
      </p:sp>
      <p:sp>
        <p:nvSpPr>
          <p:cNvPr id="3" name="Content Placeholder 2"/>
          <p:cNvSpPr>
            <a:spLocks noGrp="1"/>
          </p:cNvSpPr>
          <p:nvPr>
            <p:ph idx="1"/>
          </p:nvPr>
        </p:nvSpPr>
        <p:spPr>
          <a:xfrm>
            <a:off x="594078" y="1419225"/>
            <a:ext cx="7539994" cy="5243055"/>
          </a:xfrm>
        </p:spPr>
        <p:txBody>
          <a:bodyPr/>
          <a:lstStyle/>
          <a:p>
            <a:r>
              <a:rPr lang="en-US" dirty="0"/>
              <a:t>Sample Design and Detailing for Shear Walls</a:t>
            </a:r>
          </a:p>
        </p:txBody>
      </p:sp>
      <p:pic>
        <p:nvPicPr>
          <p:cNvPr id="4" name="Picture 3"/>
          <p:cNvPicPr>
            <a:picLocks noChangeAspect="1"/>
          </p:cNvPicPr>
          <p:nvPr/>
        </p:nvPicPr>
        <p:blipFill>
          <a:blip r:embed="rId2"/>
          <a:stretch>
            <a:fillRect/>
          </a:stretch>
        </p:blipFill>
        <p:spPr>
          <a:xfrm>
            <a:off x="165100" y="2166902"/>
            <a:ext cx="6562725" cy="5705475"/>
          </a:xfrm>
          <a:prstGeom prst="rect">
            <a:avLst/>
          </a:prstGeom>
        </p:spPr>
      </p:pic>
    </p:spTree>
    <p:extLst>
      <p:ext uri="{BB962C8B-B14F-4D97-AF65-F5344CB8AC3E}">
        <p14:creationId xmlns:p14="http://schemas.microsoft.com/office/powerpoint/2010/main" val="3529144953"/>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5100" y="200025"/>
            <a:ext cx="7539994" cy="7010400"/>
          </a:xfrm>
        </p:spPr>
        <p:txBody>
          <a:bodyPr>
            <a:normAutofit/>
          </a:bodyPr>
          <a:lstStyle/>
          <a:p>
            <a:r>
              <a:rPr lang="en-US" dirty="0"/>
              <a:t>Internal forces in shear wall:  Vu = 25 </a:t>
            </a:r>
            <a:r>
              <a:rPr lang="en-US" dirty="0" err="1"/>
              <a:t>kN</a:t>
            </a:r>
            <a:r>
              <a:rPr lang="en-US" dirty="0"/>
              <a:t>/m    </a:t>
            </a:r>
          </a:p>
          <a:p>
            <a:r>
              <a:rPr lang="en-US" dirty="0"/>
              <a:t> Mu = 20 kN.m/m </a:t>
            </a:r>
          </a:p>
          <a:p>
            <a:r>
              <a:rPr lang="en-US" dirty="0" err="1"/>
              <a:t>Pn</a:t>
            </a:r>
            <a:r>
              <a:rPr lang="en-US" dirty="0"/>
              <a:t> = 1700 </a:t>
            </a:r>
            <a:r>
              <a:rPr lang="en-US" dirty="0" err="1"/>
              <a:t>kN</a:t>
            </a:r>
            <a:endParaRPr lang="en-US" dirty="0"/>
          </a:p>
          <a:p>
            <a:endParaRPr lang="en-US" dirty="0"/>
          </a:p>
          <a:p>
            <a:r>
              <a:rPr lang="en-US" dirty="0"/>
              <a:t>Design for shear.</a:t>
            </a:r>
          </a:p>
          <a:p>
            <a:r>
              <a:rPr lang="en-US" dirty="0"/>
              <a:t>For horizontal shear reinforcement: Use 2</a:t>
            </a:r>
            <a:r>
              <a:rPr lang="az-Cyrl-AZ" dirty="0"/>
              <a:t>Ф10/250</a:t>
            </a:r>
            <a:r>
              <a:rPr lang="en-US" dirty="0"/>
              <a:t>mm</a:t>
            </a:r>
          </a:p>
          <a:p>
            <a:r>
              <a:rPr lang="en-US" dirty="0"/>
              <a:t>For vertical shear reinforcement: Use 2</a:t>
            </a:r>
            <a:r>
              <a:rPr lang="az-Cyrl-AZ" dirty="0"/>
              <a:t>Ф10/250</a:t>
            </a:r>
            <a:r>
              <a:rPr lang="en-US" dirty="0"/>
              <a:t>mm</a:t>
            </a:r>
          </a:p>
          <a:p>
            <a:r>
              <a:rPr lang="en-US" dirty="0"/>
              <a:t>special boundary elements check.</a:t>
            </a:r>
          </a:p>
          <a:p>
            <a:r>
              <a:rPr lang="en-US" dirty="0"/>
              <a:t> Special boundary elements are needed if the stress σ &gt; 0.2 </a:t>
            </a:r>
            <a:r>
              <a:rPr lang="en-US" dirty="0" err="1"/>
              <a:t>f'c</a:t>
            </a:r>
            <a:endParaRPr lang="en-US" dirty="0"/>
          </a:p>
          <a:p>
            <a:r>
              <a:rPr lang="en-US" dirty="0"/>
              <a:t> σ = 0.2 x 24 = 4.8 MPa Vu = 25 </a:t>
            </a:r>
            <a:r>
              <a:rPr lang="en-US" dirty="0" err="1"/>
              <a:t>kN</a:t>
            </a:r>
            <a:r>
              <a:rPr lang="en-US" dirty="0"/>
              <a:t>/m Mu = 20 kN.m/m </a:t>
            </a:r>
            <a:r>
              <a:rPr lang="en-US" dirty="0" err="1"/>
              <a:t>Pn</a:t>
            </a:r>
            <a:r>
              <a:rPr lang="en-US" dirty="0"/>
              <a:t> = 1700 </a:t>
            </a:r>
            <a:r>
              <a:rPr lang="en-US" dirty="0" err="1"/>
              <a:t>kN</a:t>
            </a:r>
            <a:endParaRPr lang="en-US" dirty="0"/>
          </a:p>
          <a:p>
            <a:endParaRPr lang="en-US" dirty="0"/>
          </a:p>
          <a:p>
            <a:pPr marL="0" indent="0">
              <a:buNone/>
            </a:pPr>
            <a:endParaRPr lang="en-US" dirty="0"/>
          </a:p>
        </p:txBody>
      </p:sp>
      <p:pic>
        <p:nvPicPr>
          <p:cNvPr id="4" name="Picture 3"/>
          <p:cNvPicPr>
            <a:picLocks noChangeAspect="1"/>
          </p:cNvPicPr>
          <p:nvPr/>
        </p:nvPicPr>
        <p:blipFill>
          <a:blip r:embed="rId2"/>
          <a:stretch>
            <a:fillRect/>
          </a:stretch>
        </p:blipFill>
        <p:spPr>
          <a:xfrm>
            <a:off x="142244" y="3857625"/>
            <a:ext cx="7562850" cy="3581400"/>
          </a:xfrm>
          <a:prstGeom prst="rect">
            <a:avLst/>
          </a:prstGeom>
        </p:spPr>
      </p:pic>
    </p:spTree>
    <p:extLst>
      <p:ext uri="{BB962C8B-B14F-4D97-AF65-F5344CB8AC3E}">
        <p14:creationId xmlns:p14="http://schemas.microsoft.com/office/powerpoint/2010/main" val="2273383313"/>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stretch>
            <a:fillRect/>
          </a:stretch>
        </p:blipFill>
        <p:spPr>
          <a:xfrm>
            <a:off x="241300" y="3248025"/>
            <a:ext cx="8230865" cy="3200400"/>
          </a:xfrm>
          <a:prstGeom prst="rect">
            <a:avLst/>
          </a:prstGeom>
        </p:spPr>
      </p:pic>
      <p:pic>
        <p:nvPicPr>
          <p:cNvPr id="5" name="Picture 4"/>
          <p:cNvPicPr>
            <a:picLocks noChangeAspect="1"/>
          </p:cNvPicPr>
          <p:nvPr/>
        </p:nvPicPr>
        <p:blipFill>
          <a:blip r:embed="rId3"/>
          <a:stretch>
            <a:fillRect/>
          </a:stretch>
        </p:blipFill>
        <p:spPr>
          <a:xfrm>
            <a:off x="6261100" y="3781425"/>
            <a:ext cx="1257300" cy="228600"/>
          </a:xfrm>
          <a:prstGeom prst="rect">
            <a:avLst/>
          </a:prstGeom>
        </p:spPr>
      </p:pic>
      <p:pic>
        <p:nvPicPr>
          <p:cNvPr id="6" name="Picture 5"/>
          <p:cNvPicPr>
            <a:picLocks noChangeAspect="1"/>
          </p:cNvPicPr>
          <p:nvPr/>
        </p:nvPicPr>
        <p:blipFill>
          <a:blip r:embed="rId3"/>
          <a:stretch>
            <a:fillRect/>
          </a:stretch>
        </p:blipFill>
        <p:spPr>
          <a:xfrm>
            <a:off x="6642100" y="6067425"/>
            <a:ext cx="1257300" cy="228600"/>
          </a:xfrm>
          <a:prstGeom prst="rect">
            <a:avLst/>
          </a:prstGeom>
        </p:spPr>
      </p:pic>
    </p:spTree>
    <p:extLst>
      <p:ext uri="{BB962C8B-B14F-4D97-AF65-F5344CB8AC3E}">
        <p14:creationId xmlns:p14="http://schemas.microsoft.com/office/powerpoint/2010/main" val="37594549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Plan for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Ground Floor </a:t>
            </a:r>
          </a:p>
        </p:txBody>
      </p:sp>
      <p:sp>
        <p:nvSpPr>
          <p:cNvPr id="3" name="Content Placeholder 2"/>
          <p:cNvSpPr>
            <a:spLocks noGrp="1"/>
          </p:cNvSpPr>
          <p:nvPr>
            <p:ph idx="1"/>
          </p:nvPr>
        </p:nvSpPr>
        <p:spPr>
          <a:xfrm>
            <a:off x="1081491" y="1941946"/>
            <a:ext cx="7052581" cy="4666211"/>
          </a:xfrm>
        </p:spPr>
        <p:txBody>
          <a:bodyPr>
            <a:normAutofit/>
          </a:bodyPr>
          <a:lstStyle/>
          <a:p>
            <a:pPr marL="0" indent="0">
              <a:buNone/>
            </a:pPr>
            <a:endParaRPr lang="en-US" dirty="0"/>
          </a:p>
          <a:p>
            <a:endParaRPr lang="en-US" dirty="0"/>
          </a:p>
          <a:p>
            <a:endParaRPr lang="en-US" dirty="0"/>
          </a:p>
          <a:p>
            <a:endParaRPr lang="en-US" dirty="0"/>
          </a:p>
        </p:txBody>
      </p:sp>
      <p:pic>
        <p:nvPicPr>
          <p:cNvPr id="4" name="Picture 3"/>
          <p:cNvPicPr>
            <a:picLocks noChangeAspect="1"/>
          </p:cNvPicPr>
          <p:nvPr/>
        </p:nvPicPr>
        <p:blipFill>
          <a:blip r:embed="rId2"/>
          <a:stretch>
            <a:fillRect/>
          </a:stretch>
        </p:blipFill>
        <p:spPr>
          <a:xfrm>
            <a:off x="3134858" y="790615"/>
            <a:ext cx="7493734" cy="5998329"/>
          </a:xfrm>
          <a:prstGeom prst="rect">
            <a:avLst/>
          </a:prstGeom>
        </p:spPr>
      </p:pic>
    </p:spTree>
    <p:extLst>
      <p:ext uri="{BB962C8B-B14F-4D97-AF65-F5344CB8AC3E}">
        <p14:creationId xmlns:p14="http://schemas.microsoft.com/office/powerpoint/2010/main" val="237984683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0" y="200025"/>
            <a:ext cx="7539994" cy="746972"/>
          </a:xfrm>
        </p:spPr>
        <p:txBody>
          <a:bodyPr/>
          <a:lstStyle/>
          <a:p>
            <a:r>
              <a:rPr lang="en-US" dirty="0"/>
              <a:t> Design for Retaining walls: </a:t>
            </a:r>
          </a:p>
        </p:txBody>
      </p:sp>
      <p:pic>
        <p:nvPicPr>
          <p:cNvPr id="4" name="Content Placeholder 3"/>
          <p:cNvPicPr>
            <a:picLocks noGrp="1" noChangeAspect="1"/>
          </p:cNvPicPr>
          <p:nvPr>
            <p:ph idx="1"/>
          </p:nvPr>
        </p:nvPicPr>
        <p:blipFill>
          <a:blip r:embed="rId2"/>
          <a:stretch>
            <a:fillRect/>
          </a:stretch>
        </p:blipFill>
        <p:spPr>
          <a:xfrm>
            <a:off x="622300" y="1114425"/>
            <a:ext cx="7620000" cy="6096000"/>
          </a:xfrm>
          <a:prstGeom prst="rect">
            <a:avLst/>
          </a:prstGeom>
        </p:spPr>
      </p:pic>
    </p:spTree>
    <p:extLst>
      <p:ext uri="{BB962C8B-B14F-4D97-AF65-F5344CB8AC3E}">
        <p14:creationId xmlns:p14="http://schemas.microsoft.com/office/powerpoint/2010/main" val="2187783292"/>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698500" y="504825"/>
            <a:ext cx="7315200" cy="6386513"/>
          </a:xfrm>
          <a:prstGeom prst="rect">
            <a:avLst/>
          </a:prstGeom>
        </p:spPr>
      </p:pic>
    </p:spTree>
    <p:extLst>
      <p:ext uri="{BB962C8B-B14F-4D97-AF65-F5344CB8AC3E}">
        <p14:creationId xmlns:p14="http://schemas.microsoft.com/office/powerpoint/2010/main" val="4283187727"/>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200025"/>
            <a:ext cx="7539994" cy="746972"/>
          </a:xfrm>
        </p:spPr>
        <p:txBody>
          <a:bodyPr/>
          <a:lstStyle/>
          <a:p>
            <a:r>
              <a:rPr lang="en-US" dirty="0"/>
              <a:t>Design of Mat Footing </a:t>
            </a:r>
          </a:p>
        </p:txBody>
      </p:sp>
      <p:pic>
        <p:nvPicPr>
          <p:cNvPr id="4" name="Picture 3"/>
          <p:cNvPicPr>
            <a:picLocks noChangeAspect="1"/>
          </p:cNvPicPr>
          <p:nvPr/>
        </p:nvPicPr>
        <p:blipFill>
          <a:blip r:embed="rId2"/>
          <a:stretch>
            <a:fillRect/>
          </a:stretch>
        </p:blipFill>
        <p:spPr>
          <a:xfrm>
            <a:off x="196850" y="1190625"/>
            <a:ext cx="6057900" cy="5314950"/>
          </a:xfrm>
          <a:prstGeom prst="rect">
            <a:avLst/>
          </a:prstGeom>
        </p:spPr>
      </p:pic>
    </p:spTree>
    <p:extLst>
      <p:ext uri="{BB962C8B-B14F-4D97-AF65-F5344CB8AC3E}">
        <p14:creationId xmlns:p14="http://schemas.microsoft.com/office/powerpoint/2010/main" val="505274104"/>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500" y="0"/>
            <a:ext cx="7539994" cy="442172"/>
          </a:xfrm>
        </p:spPr>
        <p:txBody>
          <a:bodyPr>
            <a:normAutofit fontScale="90000"/>
          </a:bodyPr>
          <a:lstStyle/>
          <a:p>
            <a:r>
              <a:rPr lang="en-US" dirty="0"/>
              <a:t>Deflection: </a:t>
            </a:r>
          </a:p>
        </p:txBody>
      </p:sp>
      <p:sp>
        <p:nvSpPr>
          <p:cNvPr id="3" name="Content Placeholder 2"/>
          <p:cNvSpPr>
            <a:spLocks noGrp="1"/>
          </p:cNvSpPr>
          <p:nvPr>
            <p:ph idx="1"/>
          </p:nvPr>
        </p:nvSpPr>
        <p:spPr>
          <a:xfrm>
            <a:off x="165100" y="451697"/>
            <a:ext cx="7539994" cy="4279630"/>
          </a:xfrm>
        </p:spPr>
        <p:txBody>
          <a:bodyPr/>
          <a:lstStyle/>
          <a:p>
            <a:r>
              <a:rPr lang="en-US" dirty="0"/>
              <a:t>Deflection is the main criterion for the design of footing. Figure  shows maximum deflection on mat footing from envelope combination</a:t>
            </a:r>
          </a:p>
        </p:txBody>
      </p:sp>
      <p:pic>
        <p:nvPicPr>
          <p:cNvPr id="4" name="Picture 3"/>
          <p:cNvPicPr>
            <a:picLocks noChangeAspect="1"/>
          </p:cNvPicPr>
          <p:nvPr/>
        </p:nvPicPr>
        <p:blipFill>
          <a:blip r:embed="rId2"/>
          <a:stretch>
            <a:fillRect/>
          </a:stretch>
        </p:blipFill>
        <p:spPr>
          <a:xfrm>
            <a:off x="317500" y="962025"/>
            <a:ext cx="8003302" cy="6400800"/>
          </a:xfrm>
          <a:prstGeom prst="rect">
            <a:avLst/>
          </a:prstGeom>
        </p:spPr>
      </p:pic>
    </p:spTree>
    <p:extLst>
      <p:ext uri="{BB962C8B-B14F-4D97-AF65-F5344CB8AC3E}">
        <p14:creationId xmlns:p14="http://schemas.microsoft.com/office/powerpoint/2010/main" val="2011547147"/>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100" y="123826"/>
            <a:ext cx="7539994" cy="762000"/>
          </a:xfrm>
        </p:spPr>
        <p:txBody>
          <a:bodyPr>
            <a:normAutofit fontScale="90000"/>
          </a:bodyPr>
          <a:lstStyle/>
          <a:p>
            <a:pPr lvl="0"/>
            <a:r>
              <a:rPr lang="en-US" b="1" dirty="0"/>
              <a:t>Stress under the base:</a:t>
            </a:r>
            <a:br>
              <a:rPr lang="en-US" dirty="0"/>
            </a:br>
            <a:endParaRPr lang="en-US" dirty="0"/>
          </a:p>
        </p:txBody>
      </p:sp>
      <p:pic>
        <p:nvPicPr>
          <p:cNvPr id="4" name="Content Placeholder 3"/>
          <p:cNvPicPr>
            <a:picLocks noGrp="1" noChangeAspect="1"/>
          </p:cNvPicPr>
          <p:nvPr>
            <p:ph idx="1"/>
          </p:nvPr>
        </p:nvPicPr>
        <p:blipFill>
          <a:blip r:embed="rId2"/>
          <a:stretch>
            <a:fillRect/>
          </a:stretch>
        </p:blipFill>
        <p:spPr>
          <a:xfrm>
            <a:off x="774700" y="885827"/>
            <a:ext cx="6930393" cy="6400798"/>
          </a:xfrm>
          <a:prstGeom prst="rect">
            <a:avLst/>
          </a:prstGeom>
        </p:spPr>
      </p:pic>
    </p:spTree>
    <p:extLst>
      <p:ext uri="{BB962C8B-B14F-4D97-AF65-F5344CB8AC3E}">
        <p14:creationId xmlns:p14="http://schemas.microsoft.com/office/powerpoint/2010/main" val="2292676252"/>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100" y="200025"/>
            <a:ext cx="7539994" cy="1981200"/>
          </a:xfrm>
        </p:spPr>
        <p:txBody>
          <a:bodyPr>
            <a:normAutofit fontScale="90000"/>
          </a:bodyPr>
          <a:lstStyle/>
          <a:p>
            <a:r>
              <a:rPr lang="en-US" b="1" dirty="0"/>
              <a:t>Thickness of footing</a:t>
            </a:r>
            <a:br>
              <a:rPr lang="en-US" b="1" dirty="0"/>
            </a:br>
            <a:br>
              <a:rPr lang="en-US" b="1" dirty="0"/>
            </a:br>
            <a:r>
              <a:rPr lang="en-US" b="1" dirty="0"/>
              <a:t>Punching shear </a:t>
            </a:r>
            <a:br>
              <a:rPr lang="en-US" dirty="0"/>
            </a:br>
            <a:br>
              <a:rPr lang="en-US" dirty="0"/>
            </a:br>
            <a:endParaRPr lang="en-US" dirty="0"/>
          </a:p>
        </p:txBody>
      </p:sp>
      <p:pic>
        <p:nvPicPr>
          <p:cNvPr id="4" name="Content Placeholder 3"/>
          <p:cNvPicPr>
            <a:picLocks noGrp="1" noChangeAspect="1"/>
          </p:cNvPicPr>
          <p:nvPr>
            <p:ph idx="1"/>
          </p:nvPr>
        </p:nvPicPr>
        <p:blipFill>
          <a:blip r:embed="rId2"/>
          <a:stretch>
            <a:fillRect/>
          </a:stretch>
        </p:blipFill>
        <p:spPr>
          <a:xfrm>
            <a:off x="469900" y="1724025"/>
            <a:ext cx="6478951" cy="5562600"/>
          </a:xfrm>
          <a:prstGeom prst="rect">
            <a:avLst/>
          </a:prstGeom>
        </p:spPr>
      </p:pic>
    </p:spTree>
    <p:extLst>
      <p:ext uri="{BB962C8B-B14F-4D97-AF65-F5344CB8AC3E}">
        <p14:creationId xmlns:p14="http://schemas.microsoft.com/office/powerpoint/2010/main" val="3084849531"/>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700" y="123825"/>
            <a:ext cx="7539994" cy="1456549"/>
          </a:xfrm>
        </p:spPr>
        <p:txBody>
          <a:bodyPr>
            <a:normAutofit fontScale="90000"/>
          </a:bodyPr>
          <a:lstStyle/>
          <a:p>
            <a:pPr lvl="0"/>
            <a:r>
              <a:rPr lang="en-US" b="1" dirty="0"/>
              <a:t>Thickness of footing</a:t>
            </a:r>
            <a:br>
              <a:rPr lang="en-US" b="1" dirty="0"/>
            </a:br>
            <a:br>
              <a:rPr lang="en-US" b="1" dirty="0"/>
            </a:br>
            <a:r>
              <a:rPr lang="en-US" b="1" dirty="0"/>
              <a:t>One-way shear </a:t>
            </a:r>
            <a:br>
              <a:rPr lang="en-US" dirty="0"/>
            </a:br>
            <a:endParaRPr lang="en-US" dirty="0"/>
          </a:p>
        </p:txBody>
      </p:sp>
      <p:pic>
        <p:nvPicPr>
          <p:cNvPr id="4" name="Content Placeholder 3"/>
          <p:cNvPicPr>
            <a:picLocks noGrp="1" noChangeAspect="1"/>
          </p:cNvPicPr>
          <p:nvPr>
            <p:ph idx="1"/>
          </p:nvPr>
        </p:nvPicPr>
        <p:blipFill>
          <a:blip r:embed="rId2"/>
          <a:stretch>
            <a:fillRect/>
          </a:stretch>
        </p:blipFill>
        <p:spPr>
          <a:xfrm>
            <a:off x="-139700" y="1580374"/>
            <a:ext cx="6334093" cy="5782451"/>
          </a:xfrm>
          <a:prstGeom prst="rect">
            <a:avLst/>
          </a:prstGeom>
        </p:spPr>
      </p:pic>
      <p:pic>
        <p:nvPicPr>
          <p:cNvPr id="5" name="Content Placeholder 3"/>
          <p:cNvPicPr>
            <a:picLocks noChangeAspect="1"/>
          </p:cNvPicPr>
          <p:nvPr/>
        </p:nvPicPr>
        <p:blipFill>
          <a:blip r:embed="rId3"/>
          <a:stretch>
            <a:fillRect/>
          </a:stretch>
        </p:blipFill>
        <p:spPr>
          <a:xfrm>
            <a:off x="5194300" y="1437886"/>
            <a:ext cx="5270500" cy="6067425"/>
          </a:xfrm>
          <a:prstGeom prst="rect">
            <a:avLst/>
          </a:prstGeom>
        </p:spPr>
      </p:pic>
    </p:spTree>
    <p:extLst>
      <p:ext uri="{BB962C8B-B14F-4D97-AF65-F5344CB8AC3E}">
        <p14:creationId xmlns:p14="http://schemas.microsoft.com/office/powerpoint/2010/main" val="3135331125"/>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3825"/>
            <a:ext cx="7539994" cy="1432771"/>
          </a:xfrm>
        </p:spPr>
        <p:txBody>
          <a:bodyPr/>
          <a:lstStyle/>
          <a:p>
            <a:r>
              <a:rPr lang="en-US" dirty="0"/>
              <a:t>Design  of mat footing</a:t>
            </a:r>
          </a:p>
        </p:txBody>
      </p:sp>
      <p:sp>
        <p:nvSpPr>
          <p:cNvPr id="5" name="Content Placeholder 4"/>
          <p:cNvSpPr>
            <a:spLocks noGrp="1"/>
          </p:cNvSpPr>
          <p:nvPr>
            <p:ph idx="1"/>
          </p:nvPr>
        </p:nvSpPr>
        <p:spPr>
          <a:xfrm>
            <a:off x="165100" y="1038225"/>
            <a:ext cx="7539994" cy="4279630"/>
          </a:xfrm>
        </p:spPr>
        <p:txBody>
          <a:bodyPr/>
          <a:lstStyle/>
          <a:p>
            <a:r>
              <a:rPr lang="en-US" dirty="0"/>
              <a:t>Design footing in x-direction.</a:t>
            </a:r>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100198688"/>
                  </p:ext>
                </p:extLst>
              </p:nvPr>
            </p:nvGraphicFramePr>
            <p:xfrm>
              <a:off x="165100" y="1698460"/>
              <a:ext cx="7459135" cy="1479580"/>
            </p:xfrm>
            <a:graphic>
              <a:graphicData uri="http://schemas.openxmlformats.org/drawingml/2006/table">
                <a:tbl>
                  <a:tblPr firstRow="1" bandRow="1">
                    <a:tableStyleId>{5C22544A-7EE6-4342-B048-85BDC9FD1C3A}</a:tableStyleId>
                  </a:tblPr>
                  <a:tblGrid>
                    <a:gridCol w="1491827">
                      <a:extLst>
                        <a:ext uri="{9D8B030D-6E8A-4147-A177-3AD203B41FA5}">
                          <a16:colId xmlns:a16="http://schemas.microsoft.com/office/drawing/2014/main" val="1874848487"/>
                        </a:ext>
                      </a:extLst>
                    </a:gridCol>
                    <a:gridCol w="1491827">
                      <a:extLst>
                        <a:ext uri="{9D8B030D-6E8A-4147-A177-3AD203B41FA5}">
                          <a16:colId xmlns:a16="http://schemas.microsoft.com/office/drawing/2014/main" val="3886397962"/>
                        </a:ext>
                      </a:extLst>
                    </a:gridCol>
                    <a:gridCol w="1491827">
                      <a:extLst>
                        <a:ext uri="{9D8B030D-6E8A-4147-A177-3AD203B41FA5}">
                          <a16:colId xmlns:a16="http://schemas.microsoft.com/office/drawing/2014/main" val="544544847"/>
                        </a:ext>
                      </a:extLst>
                    </a:gridCol>
                    <a:gridCol w="1491827">
                      <a:extLst>
                        <a:ext uri="{9D8B030D-6E8A-4147-A177-3AD203B41FA5}">
                          <a16:colId xmlns:a16="http://schemas.microsoft.com/office/drawing/2014/main" val="1514090257"/>
                        </a:ext>
                      </a:extLst>
                    </a:gridCol>
                    <a:gridCol w="1491827">
                      <a:extLst>
                        <a:ext uri="{9D8B030D-6E8A-4147-A177-3AD203B41FA5}">
                          <a16:colId xmlns:a16="http://schemas.microsoft.com/office/drawing/2014/main" val="520051160"/>
                        </a:ext>
                      </a:extLst>
                    </a:gridCol>
                  </a:tblGrid>
                  <a:tr h="506084">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Description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Moment value (kN.m/m)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US" sz="11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𝛒</m:t>
                                </m:r>
                              </m:oMath>
                            </m:oMathPara>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Area of steel</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(mm</a:t>
                          </a:r>
                          <a:r>
                            <a:rPr lang="en-US" sz="1100" b="1" baseline="30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Min. area of steel</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(mm</a:t>
                          </a:r>
                          <a:r>
                            <a:rPr lang="en-US" sz="1100" b="1" baseline="30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99762302"/>
                      </a:ext>
                    </a:extLst>
                  </a:tr>
                  <a:tr h="486748">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Bottom steel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888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0.0041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3075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1440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96013015"/>
                      </a:ext>
                    </a:extLst>
                  </a:tr>
                  <a:tr h="486748">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Top steel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0.0016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1440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509139582"/>
                      </a:ext>
                    </a:extLst>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100198688"/>
                  </p:ext>
                </p:extLst>
              </p:nvPr>
            </p:nvGraphicFramePr>
            <p:xfrm>
              <a:off x="165100" y="1698460"/>
              <a:ext cx="7459135" cy="1479580"/>
            </p:xfrm>
            <a:graphic>
              <a:graphicData uri="http://schemas.openxmlformats.org/drawingml/2006/table">
                <a:tbl>
                  <a:tblPr firstRow="1" bandRow="1">
                    <a:tableStyleId>{5C22544A-7EE6-4342-B048-85BDC9FD1C3A}</a:tableStyleId>
                  </a:tblPr>
                  <a:tblGrid>
                    <a:gridCol w="1491827">
                      <a:extLst>
                        <a:ext uri="{9D8B030D-6E8A-4147-A177-3AD203B41FA5}">
                          <a16:colId xmlns:a16="http://schemas.microsoft.com/office/drawing/2014/main" val="1874848487"/>
                        </a:ext>
                      </a:extLst>
                    </a:gridCol>
                    <a:gridCol w="1491827">
                      <a:extLst>
                        <a:ext uri="{9D8B030D-6E8A-4147-A177-3AD203B41FA5}">
                          <a16:colId xmlns:a16="http://schemas.microsoft.com/office/drawing/2014/main" val="3886397962"/>
                        </a:ext>
                      </a:extLst>
                    </a:gridCol>
                    <a:gridCol w="1491827">
                      <a:extLst>
                        <a:ext uri="{9D8B030D-6E8A-4147-A177-3AD203B41FA5}">
                          <a16:colId xmlns:a16="http://schemas.microsoft.com/office/drawing/2014/main" val="544544847"/>
                        </a:ext>
                      </a:extLst>
                    </a:gridCol>
                    <a:gridCol w="1491827">
                      <a:extLst>
                        <a:ext uri="{9D8B030D-6E8A-4147-A177-3AD203B41FA5}">
                          <a16:colId xmlns:a16="http://schemas.microsoft.com/office/drawing/2014/main" val="1514090257"/>
                        </a:ext>
                      </a:extLst>
                    </a:gridCol>
                    <a:gridCol w="1491827">
                      <a:extLst>
                        <a:ext uri="{9D8B030D-6E8A-4147-A177-3AD203B41FA5}">
                          <a16:colId xmlns:a16="http://schemas.microsoft.com/office/drawing/2014/main" val="520051160"/>
                        </a:ext>
                      </a:extLst>
                    </a:gridCol>
                  </a:tblGrid>
                  <a:tr h="506084">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Description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Moment value (kN.m/m)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en-US"/>
                        </a:p>
                      </a:txBody>
                      <a:tcPr marL="68580" marR="68580" marT="0" marB="0" anchor="ctr">
                        <a:blipFill>
                          <a:blip r:embed="rId2"/>
                          <a:stretch>
                            <a:fillRect l="-201230" t="-1205" r="-202459" b="-196386"/>
                          </a:stretch>
                        </a:blipFill>
                      </a:tcPr>
                    </a:tc>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Area of steel</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(mm</a:t>
                          </a:r>
                          <a:r>
                            <a:rPr lang="en-US" sz="1100" b="1" baseline="30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Min. area of steel</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(mm</a:t>
                          </a:r>
                          <a:r>
                            <a:rPr lang="en-US" sz="1100" b="1" baseline="30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99762302"/>
                      </a:ext>
                    </a:extLst>
                  </a:tr>
                  <a:tr h="486748">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Bottom steel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888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0.0041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3075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1440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96013015"/>
                      </a:ext>
                    </a:extLst>
                  </a:tr>
                  <a:tr h="486748">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Top steel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0.0016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1440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509139582"/>
                      </a:ext>
                    </a:extLst>
                  </a:tr>
                </a:tbl>
              </a:graphicData>
            </a:graphic>
          </p:graphicFrame>
        </mc:Fallback>
      </mc:AlternateContent>
      <p:sp>
        <p:nvSpPr>
          <p:cNvPr id="7" name="Rectangle 6"/>
          <p:cNvSpPr/>
          <p:nvPr/>
        </p:nvSpPr>
        <p:spPr>
          <a:xfrm>
            <a:off x="241300" y="3653609"/>
            <a:ext cx="4121641" cy="369332"/>
          </a:xfrm>
          <a:prstGeom prst="rect">
            <a:avLst/>
          </a:prstGeom>
        </p:spPr>
        <p:txBody>
          <a:bodyPr wrap="none">
            <a:spAutoFit/>
          </a:bodyPr>
          <a:lstStyle/>
          <a:p>
            <a:r>
              <a:rPr lang="en-US" dirty="0"/>
              <a:t>	Design footing in y-direction.</a:t>
            </a:r>
          </a:p>
        </p:txBody>
      </p:sp>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4214266064"/>
                  </p:ext>
                </p:extLst>
              </p:nvPr>
            </p:nvGraphicFramePr>
            <p:xfrm>
              <a:off x="370629" y="4736127"/>
              <a:ext cx="7128935" cy="1115060"/>
            </p:xfrm>
            <a:graphic>
              <a:graphicData uri="http://schemas.openxmlformats.org/drawingml/2006/table">
                <a:tbl>
                  <a:tblPr firstRow="1" bandRow="1">
                    <a:tableStyleId>{5C22544A-7EE6-4342-B048-85BDC9FD1C3A}</a:tableStyleId>
                  </a:tblPr>
                  <a:tblGrid>
                    <a:gridCol w="1425787">
                      <a:extLst>
                        <a:ext uri="{9D8B030D-6E8A-4147-A177-3AD203B41FA5}">
                          <a16:colId xmlns:a16="http://schemas.microsoft.com/office/drawing/2014/main" val="3407020863"/>
                        </a:ext>
                      </a:extLst>
                    </a:gridCol>
                    <a:gridCol w="1425787">
                      <a:extLst>
                        <a:ext uri="{9D8B030D-6E8A-4147-A177-3AD203B41FA5}">
                          <a16:colId xmlns:a16="http://schemas.microsoft.com/office/drawing/2014/main" val="3226288704"/>
                        </a:ext>
                      </a:extLst>
                    </a:gridCol>
                    <a:gridCol w="1425787">
                      <a:extLst>
                        <a:ext uri="{9D8B030D-6E8A-4147-A177-3AD203B41FA5}">
                          <a16:colId xmlns:a16="http://schemas.microsoft.com/office/drawing/2014/main" val="3428434532"/>
                        </a:ext>
                      </a:extLst>
                    </a:gridCol>
                    <a:gridCol w="1425787">
                      <a:extLst>
                        <a:ext uri="{9D8B030D-6E8A-4147-A177-3AD203B41FA5}">
                          <a16:colId xmlns:a16="http://schemas.microsoft.com/office/drawing/2014/main" val="1182918797"/>
                        </a:ext>
                      </a:extLst>
                    </a:gridCol>
                    <a:gridCol w="1425787">
                      <a:extLst>
                        <a:ext uri="{9D8B030D-6E8A-4147-A177-3AD203B41FA5}">
                          <a16:colId xmlns:a16="http://schemas.microsoft.com/office/drawing/2014/main" val="3273686636"/>
                        </a:ext>
                      </a:extLst>
                    </a:gridCol>
                  </a:tblGrid>
                  <a:tr h="370840">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Description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Moment value (kN.m/m)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US" sz="1100" b="1"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𝛒</m:t>
                                </m:r>
                              </m:oMath>
                            </m:oMathPara>
                          </a14:m>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Area of steel</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(mm</a:t>
                          </a:r>
                          <a:r>
                            <a:rPr lang="en-US" sz="1100" b="1" baseline="30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Min. area of steel</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(mm</a:t>
                          </a:r>
                          <a:r>
                            <a:rPr lang="en-US" sz="1100" b="1" baseline="30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85715387"/>
                      </a:ext>
                    </a:extLst>
                  </a:tr>
                  <a:tr h="370840">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Bottom steel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888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0.0041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3075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1440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42901204"/>
                      </a:ext>
                    </a:extLst>
                  </a:tr>
                  <a:tr h="370840">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Top steel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0.0016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1440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43359786"/>
                      </a:ext>
                    </a:extLst>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val="4214266064"/>
                  </p:ext>
                </p:extLst>
              </p:nvPr>
            </p:nvGraphicFramePr>
            <p:xfrm>
              <a:off x="370629" y="4736127"/>
              <a:ext cx="7128935" cy="1127252"/>
            </p:xfrm>
            <a:graphic>
              <a:graphicData uri="http://schemas.openxmlformats.org/drawingml/2006/table">
                <a:tbl>
                  <a:tblPr firstRow="1" bandRow="1">
                    <a:tableStyleId>{5C22544A-7EE6-4342-B048-85BDC9FD1C3A}</a:tableStyleId>
                  </a:tblPr>
                  <a:tblGrid>
                    <a:gridCol w="1425787">
                      <a:extLst>
                        <a:ext uri="{9D8B030D-6E8A-4147-A177-3AD203B41FA5}">
                          <a16:colId xmlns:a16="http://schemas.microsoft.com/office/drawing/2014/main" val="3407020863"/>
                        </a:ext>
                      </a:extLst>
                    </a:gridCol>
                    <a:gridCol w="1425787">
                      <a:extLst>
                        <a:ext uri="{9D8B030D-6E8A-4147-A177-3AD203B41FA5}">
                          <a16:colId xmlns:a16="http://schemas.microsoft.com/office/drawing/2014/main" val="3226288704"/>
                        </a:ext>
                      </a:extLst>
                    </a:gridCol>
                    <a:gridCol w="1425787">
                      <a:extLst>
                        <a:ext uri="{9D8B030D-6E8A-4147-A177-3AD203B41FA5}">
                          <a16:colId xmlns:a16="http://schemas.microsoft.com/office/drawing/2014/main" val="3428434532"/>
                        </a:ext>
                      </a:extLst>
                    </a:gridCol>
                    <a:gridCol w="1425787">
                      <a:extLst>
                        <a:ext uri="{9D8B030D-6E8A-4147-A177-3AD203B41FA5}">
                          <a16:colId xmlns:a16="http://schemas.microsoft.com/office/drawing/2014/main" val="1182918797"/>
                        </a:ext>
                      </a:extLst>
                    </a:gridCol>
                    <a:gridCol w="1425787">
                      <a:extLst>
                        <a:ext uri="{9D8B030D-6E8A-4147-A177-3AD203B41FA5}">
                          <a16:colId xmlns:a16="http://schemas.microsoft.com/office/drawing/2014/main" val="3273686636"/>
                        </a:ext>
                      </a:extLst>
                    </a:gridCol>
                  </a:tblGrid>
                  <a:tr h="385572">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Description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Moment value (kN.m/m)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en-US"/>
                        </a:p>
                      </a:txBody>
                      <a:tcPr marL="68580" marR="68580" marT="0" marB="0" anchor="ctr">
                        <a:blipFill>
                          <a:blip r:embed="rId3"/>
                          <a:stretch>
                            <a:fillRect l="-199574" t="-7813" r="-200851" b="-193750"/>
                          </a:stretch>
                        </a:blipFill>
                      </a:tcPr>
                    </a:tc>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Area of steel</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(mm</a:t>
                          </a:r>
                          <a:r>
                            <a:rPr lang="en-US" sz="1100" b="1" baseline="30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Min. area of steel</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(mm</a:t>
                          </a:r>
                          <a:r>
                            <a:rPr lang="en-US" sz="1100" b="1" baseline="300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85715387"/>
                      </a:ext>
                    </a:extLst>
                  </a:tr>
                  <a:tr h="370840">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Bottom steel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888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0.0041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3075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1440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42901204"/>
                      </a:ext>
                    </a:extLst>
                  </a:tr>
                  <a:tr h="370840">
                    <a:tc>
                      <a:txBody>
                        <a:bodyPr/>
                        <a:lstStyle/>
                        <a:p>
                          <a:pPr algn="ctr">
                            <a:lnSpc>
                              <a:spcPct val="115000"/>
                            </a:lnSpc>
                            <a:spcAft>
                              <a:spcPts val="0"/>
                            </a:spcAft>
                          </a:pPr>
                          <a:r>
                            <a:rPr lang="en-US" sz="11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Top steel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0.0016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1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1440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43359786"/>
                      </a:ext>
                    </a:extLst>
                  </a:tr>
                </a:tbl>
              </a:graphicData>
            </a:graphic>
          </p:graphicFrame>
        </mc:Fallback>
      </mc:AlternateContent>
    </p:spTree>
    <p:extLst>
      <p:ext uri="{BB962C8B-B14F-4D97-AF65-F5344CB8AC3E}">
        <p14:creationId xmlns:p14="http://schemas.microsoft.com/office/powerpoint/2010/main" val="519047274"/>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9100" y="2867025"/>
            <a:ext cx="7539994" cy="1456549"/>
          </a:xfrm>
        </p:spPr>
        <p:txBody>
          <a:bodyPr>
            <a:normAutofit/>
          </a:bodyPr>
          <a:lstStyle/>
          <a:p>
            <a:r>
              <a:rPr lang="en-US" sz="8000" dirty="0"/>
              <a:t> Thank you </a:t>
            </a:r>
          </a:p>
        </p:txBody>
      </p:sp>
    </p:spTree>
    <p:extLst>
      <p:ext uri="{BB962C8B-B14F-4D97-AF65-F5344CB8AC3E}">
        <p14:creationId xmlns:p14="http://schemas.microsoft.com/office/powerpoint/2010/main" val="6081282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08576"/>
            <a:ext cx="8134073" cy="1158452"/>
          </a:xfrm>
        </p:spPr>
        <p:txBody>
          <a:bodyPr>
            <a:normAutofit fontScale="90000"/>
          </a:bodyPr>
          <a:lstStyle/>
          <a:p>
            <a:r>
              <a:rPr lang="en-US" dirty="0">
                <a:latin typeface="Times New Roman" panose="02020603050405020304" pitchFamily="18" charset="0"/>
                <a:cs typeface="Times New Roman" panose="02020603050405020304" pitchFamily="18" charset="0"/>
              </a:rPr>
              <a:t>Plan for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Typical Floor </a:t>
            </a:r>
            <a:br>
              <a:rPr lang="en-US" dirty="0">
                <a:latin typeface="Times New Roman" panose="02020603050405020304" pitchFamily="18" charset="0"/>
                <a:cs typeface="Times New Roman" panose="02020603050405020304" pitchFamily="18" charset="0"/>
              </a:rPr>
            </a:br>
            <a:br>
              <a:rPr lang="en-US" dirty="0">
                <a:latin typeface="Times New Roman" panose="02020603050405020304" pitchFamily="18" charset="0"/>
                <a:cs typeface="Times New Roman" panose="02020603050405020304" pitchFamily="18" charset="0"/>
              </a:rPr>
            </a:br>
            <a:br>
              <a:rPr lang="en-US" dirty="0">
                <a:latin typeface="Times New Roman" panose="02020603050405020304" pitchFamily="18" charset="0"/>
                <a:cs typeface="Times New Roman" panose="02020603050405020304" pitchFamily="18" charset="0"/>
              </a:rPr>
            </a:br>
            <a:br>
              <a:rPr lang="en-US" dirty="0">
                <a:latin typeface="Times New Roman" panose="02020603050405020304" pitchFamily="18" charset="0"/>
                <a:cs typeface="Times New Roman" panose="02020603050405020304" pitchFamily="18" charset="0"/>
              </a:rPr>
            </a:b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81491" y="1941946"/>
            <a:ext cx="7052581" cy="4666211"/>
          </a:xfrm>
        </p:spPr>
        <p:txBody>
          <a:bodyPr>
            <a:normAutofit/>
          </a:bodyPr>
          <a:lstStyle/>
          <a:p>
            <a:pPr marL="0" indent="0">
              <a:buNone/>
            </a:pPr>
            <a:endParaRPr lang="en-US" dirty="0"/>
          </a:p>
          <a:p>
            <a:endParaRPr lang="en-US" dirty="0"/>
          </a:p>
          <a:p>
            <a:endParaRPr lang="en-US" dirty="0"/>
          </a:p>
          <a:p>
            <a:endParaRPr lang="en-US" dirty="0"/>
          </a:p>
        </p:txBody>
      </p:sp>
      <p:pic>
        <p:nvPicPr>
          <p:cNvPr id="4" name="Picture 3"/>
          <p:cNvPicPr>
            <a:picLocks noChangeAspect="1"/>
          </p:cNvPicPr>
          <p:nvPr/>
        </p:nvPicPr>
        <p:blipFill>
          <a:blip r:embed="rId2"/>
          <a:stretch>
            <a:fillRect/>
          </a:stretch>
        </p:blipFill>
        <p:spPr>
          <a:xfrm>
            <a:off x="3535480" y="773906"/>
            <a:ext cx="6992481" cy="5881370"/>
          </a:xfrm>
          <a:prstGeom prst="rect">
            <a:avLst/>
          </a:prstGeom>
        </p:spPr>
      </p:pic>
    </p:spTree>
    <p:extLst>
      <p:ext uri="{BB962C8B-B14F-4D97-AF65-F5344CB8AC3E}">
        <p14:creationId xmlns:p14="http://schemas.microsoft.com/office/powerpoint/2010/main" val="5116984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078" y="1308576"/>
            <a:ext cx="7539994" cy="1032885"/>
          </a:xfrm>
        </p:spPr>
        <p:txBody>
          <a:bodyPr/>
          <a:lstStyle/>
          <a:p>
            <a:r>
              <a:rPr lang="en-US" dirty="0">
                <a:latin typeface="Times New Roman" panose="02020603050405020304" pitchFamily="18" charset="0"/>
                <a:cs typeface="Times New Roman" panose="02020603050405020304" pitchFamily="18" charset="0"/>
              </a:rPr>
              <a:t>Materials</a:t>
            </a:r>
          </a:p>
        </p:txBody>
      </p:sp>
      <p:sp>
        <p:nvSpPr>
          <p:cNvPr id="3" name="Content Placeholder 2"/>
          <p:cNvSpPr>
            <a:spLocks noGrp="1"/>
          </p:cNvSpPr>
          <p:nvPr>
            <p:ph idx="1"/>
          </p:nvPr>
        </p:nvSpPr>
        <p:spPr>
          <a:xfrm>
            <a:off x="594078" y="2341462"/>
            <a:ext cx="7539994" cy="3403761"/>
          </a:xfrm>
        </p:spPr>
        <p:txBody>
          <a:bodyPr>
            <a:normAutofit/>
          </a:bodyPr>
          <a:lstStyle/>
          <a:p>
            <a:pPr marL="0" indent="0">
              <a:lnSpc>
                <a:spcPct val="120000"/>
              </a:lnSpc>
              <a:buNone/>
            </a:pPr>
            <a:r>
              <a:rPr lang="en-US" sz="2105" dirty="0">
                <a:latin typeface="Times New Roman" panose="02020603050405020304" pitchFamily="18" charset="0"/>
                <a:cs typeface="Times New Roman" panose="02020603050405020304" pitchFamily="18" charset="0"/>
              </a:rPr>
              <a:t>Materials for structural elements</a:t>
            </a:r>
            <a:r>
              <a:rPr lang="ar-SA" sz="2105" dirty="0">
                <a:latin typeface="Times New Roman" panose="02020603050405020304" pitchFamily="18" charset="0"/>
                <a:cs typeface="Times New Roman" panose="02020603050405020304" pitchFamily="18" charset="0"/>
              </a:rPr>
              <a:t>:</a:t>
            </a:r>
          </a:p>
          <a:p>
            <a:pPr>
              <a:lnSpc>
                <a:spcPct val="120000"/>
              </a:lnSpc>
            </a:pPr>
            <a:r>
              <a:rPr lang="en-US" sz="2105" dirty="0">
                <a:latin typeface="Times New Roman" panose="02020603050405020304" pitchFamily="18" charset="0"/>
                <a:cs typeface="Times New Roman" panose="02020603050405020304" pitchFamily="18" charset="0"/>
              </a:rPr>
              <a:t>Concrete  (f’c = 28 MPa)</a:t>
            </a:r>
            <a:br>
              <a:rPr lang="en-US" sz="2105" dirty="0">
                <a:latin typeface="Times New Roman" panose="02020603050405020304" pitchFamily="18" charset="0"/>
                <a:cs typeface="Times New Roman" panose="02020603050405020304" pitchFamily="18" charset="0"/>
              </a:rPr>
            </a:br>
            <a:r>
              <a:rPr lang="en-US" sz="2105" dirty="0">
                <a:latin typeface="Times New Roman" panose="02020603050405020304" pitchFamily="18" charset="0"/>
                <a:cs typeface="Times New Roman" panose="02020603050405020304" pitchFamily="18" charset="0"/>
              </a:rPr>
              <a:t>E = 24870. MPa,	</a:t>
            </a:r>
            <a:r>
              <a:rPr lang="el-GR" sz="2105" dirty="0">
                <a:latin typeface="Times New Roman" panose="02020603050405020304" pitchFamily="18" charset="0"/>
                <a:cs typeface="Times New Roman" panose="02020603050405020304" pitchFamily="18" charset="0"/>
              </a:rPr>
              <a:t>γ</a:t>
            </a:r>
            <a:r>
              <a:rPr lang="en-US" sz="2105" dirty="0">
                <a:latin typeface="Times New Roman" panose="02020603050405020304" pitchFamily="18" charset="0"/>
                <a:cs typeface="Times New Roman" panose="02020603050405020304" pitchFamily="18" charset="0"/>
              </a:rPr>
              <a:t> = 25 kN/m</a:t>
            </a:r>
            <a:r>
              <a:rPr lang="en-US" sz="2105" baseline="30000" dirty="0">
                <a:latin typeface="Times New Roman" panose="02020603050405020304" pitchFamily="18" charset="0"/>
                <a:cs typeface="Times New Roman" panose="02020603050405020304" pitchFamily="18" charset="0"/>
              </a:rPr>
              <a:t>3</a:t>
            </a:r>
          </a:p>
          <a:p>
            <a:pPr>
              <a:lnSpc>
                <a:spcPct val="120000"/>
              </a:lnSpc>
            </a:pPr>
            <a:endParaRPr lang="en-US" sz="2105" baseline="30000" dirty="0">
              <a:latin typeface="Times New Roman" panose="02020603050405020304" pitchFamily="18" charset="0"/>
              <a:cs typeface="Times New Roman" panose="02020603050405020304" pitchFamily="18" charset="0"/>
            </a:endParaRPr>
          </a:p>
          <a:p>
            <a:pPr>
              <a:lnSpc>
                <a:spcPct val="120000"/>
              </a:lnSpc>
            </a:pPr>
            <a:r>
              <a:rPr lang="en-US" sz="2105" dirty="0">
                <a:latin typeface="Times New Roman" panose="02020603050405020304" pitchFamily="18" charset="0"/>
                <a:cs typeface="Times New Roman" panose="02020603050405020304" pitchFamily="18" charset="0"/>
              </a:rPr>
              <a:t>Reinforcing Steel (ASTM A615, Grade 50)</a:t>
            </a:r>
            <a:br>
              <a:rPr lang="en-US" sz="2105" dirty="0">
                <a:latin typeface="Times New Roman" panose="02020603050405020304" pitchFamily="18" charset="0"/>
                <a:cs typeface="Times New Roman" panose="02020603050405020304" pitchFamily="18" charset="0"/>
              </a:rPr>
            </a:br>
            <a:r>
              <a:rPr lang="en-US" sz="2105" dirty="0">
                <a:latin typeface="Times New Roman" panose="02020603050405020304" pitchFamily="18" charset="0"/>
                <a:cs typeface="Times New Roman" panose="02020603050405020304" pitchFamily="18" charset="0"/>
              </a:rPr>
              <a:t>Fy = 420 MPa,		Fu = 450 MPa</a:t>
            </a:r>
            <a:r>
              <a:rPr lang="ar-SA" sz="2105" dirty="0">
                <a:latin typeface="Times New Roman" panose="02020603050405020304" pitchFamily="18" charset="0"/>
                <a:cs typeface="Times New Roman" panose="02020603050405020304" pitchFamily="18" charset="0"/>
              </a:rPr>
              <a:t>    </a:t>
            </a:r>
            <a:r>
              <a:rPr lang="en-US" sz="2105" dirty="0">
                <a:latin typeface="Times New Roman" panose="02020603050405020304" pitchFamily="18" charset="0"/>
                <a:cs typeface="Times New Roman" panose="02020603050405020304" pitchFamily="18" charset="0"/>
              </a:rPr>
              <a:t>  Es = 200 GPa</a:t>
            </a:r>
          </a:p>
        </p:txBody>
      </p:sp>
    </p:spTree>
    <p:extLst>
      <p:ext uri="{BB962C8B-B14F-4D97-AF65-F5344CB8AC3E}">
        <p14:creationId xmlns:p14="http://schemas.microsoft.com/office/powerpoint/2010/main" val="17128376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078" y="1308576"/>
            <a:ext cx="7539994" cy="1032885"/>
          </a:xfrm>
        </p:spPr>
        <p:txBody>
          <a:bodyPr/>
          <a:lstStyle/>
          <a:p>
            <a:r>
              <a:rPr lang="en-US" dirty="0">
                <a:latin typeface="Times New Roman" panose="02020603050405020304" pitchFamily="18" charset="0"/>
                <a:cs typeface="Times New Roman" panose="02020603050405020304" pitchFamily="18" charset="0"/>
              </a:rPr>
              <a:t>Materials</a:t>
            </a:r>
          </a:p>
        </p:txBody>
      </p:sp>
      <p:sp>
        <p:nvSpPr>
          <p:cNvPr id="3" name="Content Placeholder 2"/>
          <p:cNvSpPr>
            <a:spLocks noGrp="1"/>
          </p:cNvSpPr>
          <p:nvPr>
            <p:ph idx="1"/>
          </p:nvPr>
        </p:nvSpPr>
        <p:spPr>
          <a:xfrm>
            <a:off x="594078" y="2341462"/>
            <a:ext cx="7539994" cy="3985722"/>
          </a:xfrm>
        </p:spPr>
        <p:txBody>
          <a:bodyPr>
            <a:normAutofit/>
          </a:bodyPr>
          <a:lstStyle/>
          <a:p>
            <a:pPr marL="0" indent="0">
              <a:lnSpc>
                <a:spcPct val="120000"/>
              </a:lnSpc>
              <a:buNone/>
            </a:pPr>
            <a:r>
              <a:rPr lang="en-US" sz="2105" dirty="0">
                <a:latin typeface="Times New Roman" panose="02020603050405020304" pitchFamily="18" charset="0"/>
                <a:cs typeface="Times New Roman" panose="02020603050405020304" pitchFamily="18" charset="0"/>
              </a:rPr>
              <a:t>Materials for non- structural elements</a:t>
            </a:r>
            <a:r>
              <a:rPr lang="ar-SA" sz="2105" dirty="0">
                <a:latin typeface="Times New Roman" panose="02020603050405020304" pitchFamily="18" charset="0"/>
                <a:cs typeface="Times New Roman" panose="02020603050405020304" pitchFamily="18" charset="0"/>
              </a:rPr>
              <a:t>:</a:t>
            </a:r>
            <a:r>
              <a:rPr lang="en-US" sz="2105" dirty="0">
                <a:latin typeface="Times New Roman" panose="02020603050405020304" pitchFamily="18" charset="0"/>
                <a:cs typeface="Times New Roman" panose="02020603050405020304" pitchFamily="18" charset="0"/>
              </a:rPr>
              <a:t> </a:t>
            </a:r>
          </a:p>
          <a:p>
            <a:pPr marL="0" indent="0">
              <a:lnSpc>
                <a:spcPct val="120000"/>
              </a:lnSpc>
              <a:buNone/>
            </a:pPr>
            <a:endParaRPr lang="ar-SA" sz="2105" dirty="0">
              <a:latin typeface="Times New Roman" panose="02020603050405020304" pitchFamily="18" charset="0"/>
              <a:cs typeface="Times New Roman" panose="02020603050405020304" pitchFamily="18" charset="0"/>
            </a:endParaRPr>
          </a:p>
        </p:txBody>
      </p:sp>
      <p:graphicFrame>
        <p:nvGraphicFramePr>
          <p:cNvPr id="6" name="جدول 5"/>
          <p:cNvGraphicFramePr>
            <a:graphicFrameLocks noGrp="1"/>
          </p:cNvGraphicFramePr>
          <p:nvPr/>
        </p:nvGraphicFramePr>
        <p:xfrm>
          <a:off x="1675996" y="3541018"/>
          <a:ext cx="5376776" cy="1682496"/>
        </p:xfrm>
        <a:graphic>
          <a:graphicData uri="http://schemas.openxmlformats.org/drawingml/2006/table">
            <a:tbl>
              <a:tblPr firstRow="1" firstCol="1" bandRow="1">
                <a:tableStyleId>{5C22544A-7EE6-4342-B048-85BDC9FD1C3A}</a:tableStyleId>
              </a:tblPr>
              <a:tblGrid>
                <a:gridCol w="2688388">
                  <a:extLst>
                    <a:ext uri="{9D8B030D-6E8A-4147-A177-3AD203B41FA5}">
                      <a16:colId xmlns:a16="http://schemas.microsoft.com/office/drawing/2014/main" val="20000"/>
                    </a:ext>
                  </a:extLst>
                </a:gridCol>
                <a:gridCol w="2688388">
                  <a:extLst>
                    <a:ext uri="{9D8B030D-6E8A-4147-A177-3AD203B41FA5}">
                      <a16:colId xmlns:a16="http://schemas.microsoft.com/office/drawing/2014/main" val="20001"/>
                    </a:ext>
                  </a:extLst>
                </a:gridCol>
              </a:tblGrid>
              <a:tr h="276692">
                <a:tc>
                  <a:txBody>
                    <a:bodyPr/>
                    <a:lstStyle/>
                    <a:p>
                      <a:pPr algn="ctr">
                        <a:lnSpc>
                          <a:spcPct val="115000"/>
                        </a:lnSpc>
                        <a:spcAft>
                          <a:spcPts val="0"/>
                        </a:spcAft>
                      </a:pPr>
                      <a:r>
                        <a:rPr lang="en-US" sz="1600">
                          <a:effectLst/>
                        </a:rPr>
                        <a:t>Material</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150" marR="60150" marT="0" marB="0"/>
                </a:tc>
                <a:tc>
                  <a:txBody>
                    <a:bodyPr/>
                    <a:lstStyle/>
                    <a:p>
                      <a:pPr algn="ctr">
                        <a:lnSpc>
                          <a:spcPct val="115000"/>
                        </a:lnSpc>
                        <a:spcAft>
                          <a:spcPts val="0"/>
                        </a:spcAft>
                      </a:pPr>
                      <a:r>
                        <a:rPr lang="en-US" sz="1600" dirty="0">
                          <a:effectLst/>
                        </a:rPr>
                        <a:t>𝛾 𝑖𝑛 kN/𝑚</a:t>
                      </a:r>
                      <a:r>
                        <a:rPr lang="en-US" sz="1600" baseline="30000" dirty="0">
                          <a:effectLst/>
                        </a:rPr>
                        <a:t>3</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0150" marR="60150" marT="0" marB="0"/>
                </a:tc>
                <a:extLst>
                  <a:ext uri="{0D108BD9-81ED-4DB2-BD59-A6C34878D82A}">
                    <a16:rowId xmlns:a16="http://schemas.microsoft.com/office/drawing/2014/main" val="10000"/>
                  </a:ext>
                </a:extLst>
              </a:tr>
              <a:tr h="276692">
                <a:tc>
                  <a:txBody>
                    <a:bodyPr/>
                    <a:lstStyle/>
                    <a:p>
                      <a:pPr algn="ctr">
                        <a:lnSpc>
                          <a:spcPct val="115000"/>
                        </a:lnSpc>
                        <a:spcAft>
                          <a:spcPts val="0"/>
                        </a:spcAft>
                      </a:pPr>
                      <a:r>
                        <a:rPr lang="en-US" sz="1600">
                          <a:effectLst/>
                        </a:rPr>
                        <a:t>Block</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150" marR="60150" marT="0" marB="0"/>
                </a:tc>
                <a:tc>
                  <a:txBody>
                    <a:bodyPr/>
                    <a:lstStyle/>
                    <a:p>
                      <a:pPr algn="ctr">
                        <a:lnSpc>
                          <a:spcPct val="115000"/>
                        </a:lnSpc>
                        <a:spcAft>
                          <a:spcPts val="0"/>
                        </a:spcAft>
                        <a:tabLst>
                          <a:tab pos="1139825" algn="l"/>
                        </a:tabLst>
                      </a:pPr>
                      <a:r>
                        <a:rPr lang="en-US" sz="1600">
                          <a:effectLst/>
                        </a:rPr>
                        <a:t>12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150" marR="60150" marT="0" marB="0"/>
                </a:tc>
                <a:extLst>
                  <a:ext uri="{0D108BD9-81ED-4DB2-BD59-A6C34878D82A}">
                    <a16:rowId xmlns:a16="http://schemas.microsoft.com/office/drawing/2014/main" val="10001"/>
                  </a:ext>
                </a:extLst>
              </a:tr>
              <a:tr h="276692">
                <a:tc>
                  <a:txBody>
                    <a:bodyPr/>
                    <a:lstStyle/>
                    <a:p>
                      <a:pPr algn="ctr">
                        <a:lnSpc>
                          <a:spcPct val="115000"/>
                        </a:lnSpc>
                        <a:spcAft>
                          <a:spcPts val="0"/>
                        </a:spcAft>
                      </a:pPr>
                      <a:r>
                        <a:rPr lang="en-US" sz="1600">
                          <a:effectLst/>
                        </a:rPr>
                        <a:t>Tiles</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150" marR="60150" marT="0" marB="0"/>
                </a:tc>
                <a:tc>
                  <a:txBody>
                    <a:bodyPr/>
                    <a:lstStyle/>
                    <a:p>
                      <a:pPr algn="ctr">
                        <a:lnSpc>
                          <a:spcPct val="115000"/>
                        </a:lnSpc>
                        <a:spcAft>
                          <a:spcPts val="0"/>
                        </a:spcAft>
                      </a:pPr>
                      <a:r>
                        <a:rPr lang="en-US" sz="1600">
                          <a:effectLst/>
                        </a:rPr>
                        <a:t>25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150" marR="60150" marT="0" marB="0"/>
                </a:tc>
                <a:extLst>
                  <a:ext uri="{0D108BD9-81ED-4DB2-BD59-A6C34878D82A}">
                    <a16:rowId xmlns:a16="http://schemas.microsoft.com/office/drawing/2014/main" val="10002"/>
                  </a:ext>
                </a:extLst>
              </a:tr>
              <a:tr h="276692">
                <a:tc>
                  <a:txBody>
                    <a:bodyPr/>
                    <a:lstStyle/>
                    <a:p>
                      <a:pPr algn="ctr">
                        <a:lnSpc>
                          <a:spcPct val="115000"/>
                        </a:lnSpc>
                        <a:spcAft>
                          <a:spcPts val="0"/>
                        </a:spcAft>
                      </a:pPr>
                      <a:r>
                        <a:rPr lang="en-US" sz="1600">
                          <a:effectLst/>
                        </a:rPr>
                        <a:t>Plastering</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150" marR="60150" marT="0" marB="0"/>
                </a:tc>
                <a:tc>
                  <a:txBody>
                    <a:bodyPr/>
                    <a:lstStyle/>
                    <a:p>
                      <a:pPr algn="ctr">
                        <a:lnSpc>
                          <a:spcPct val="115000"/>
                        </a:lnSpc>
                        <a:spcAft>
                          <a:spcPts val="0"/>
                        </a:spcAft>
                      </a:pPr>
                      <a:r>
                        <a:rPr lang="en-US" sz="1600">
                          <a:effectLst/>
                        </a:rPr>
                        <a:t>23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150" marR="60150" marT="0" marB="0"/>
                </a:tc>
                <a:extLst>
                  <a:ext uri="{0D108BD9-81ED-4DB2-BD59-A6C34878D82A}">
                    <a16:rowId xmlns:a16="http://schemas.microsoft.com/office/drawing/2014/main" val="10003"/>
                  </a:ext>
                </a:extLst>
              </a:tr>
              <a:tr h="276692">
                <a:tc>
                  <a:txBody>
                    <a:bodyPr/>
                    <a:lstStyle/>
                    <a:p>
                      <a:pPr algn="ctr">
                        <a:lnSpc>
                          <a:spcPct val="115000"/>
                        </a:lnSpc>
                        <a:spcAft>
                          <a:spcPts val="0"/>
                        </a:spcAft>
                      </a:pPr>
                      <a:r>
                        <a:rPr lang="en-US" sz="1600">
                          <a:effectLst/>
                        </a:rPr>
                        <a:t>Filling Material</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150" marR="60150" marT="0" marB="0"/>
                </a:tc>
                <a:tc>
                  <a:txBody>
                    <a:bodyPr/>
                    <a:lstStyle/>
                    <a:p>
                      <a:pPr algn="ctr">
                        <a:lnSpc>
                          <a:spcPct val="115000"/>
                        </a:lnSpc>
                        <a:spcAft>
                          <a:spcPts val="0"/>
                        </a:spcAft>
                      </a:pPr>
                      <a:r>
                        <a:rPr lang="en-US" sz="1600">
                          <a:effectLst/>
                        </a:rPr>
                        <a:t>18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150" marR="60150" marT="0" marB="0"/>
                </a:tc>
                <a:extLst>
                  <a:ext uri="{0D108BD9-81ED-4DB2-BD59-A6C34878D82A}">
                    <a16:rowId xmlns:a16="http://schemas.microsoft.com/office/drawing/2014/main" val="10004"/>
                  </a:ext>
                </a:extLst>
              </a:tr>
              <a:tr h="276692">
                <a:tc>
                  <a:txBody>
                    <a:bodyPr/>
                    <a:lstStyle/>
                    <a:p>
                      <a:pPr algn="ctr">
                        <a:lnSpc>
                          <a:spcPct val="115000"/>
                        </a:lnSpc>
                        <a:spcAft>
                          <a:spcPts val="0"/>
                        </a:spcAft>
                      </a:pPr>
                      <a:r>
                        <a:rPr lang="en-US" sz="1600">
                          <a:effectLst/>
                        </a:rPr>
                        <a:t>Concrete mortar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0150" marR="60150" marT="0" marB="0"/>
                </a:tc>
                <a:tc>
                  <a:txBody>
                    <a:bodyPr/>
                    <a:lstStyle/>
                    <a:p>
                      <a:pPr algn="ctr">
                        <a:lnSpc>
                          <a:spcPct val="115000"/>
                        </a:lnSpc>
                        <a:spcAft>
                          <a:spcPts val="0"/>
                        </a:spcAft>
                      </a:pPr>
                      <a:r>
                        <a:rPr lang="en-US" sz="1600" dirty="0">
                          <a:effectLst/>
                        </a:rPr>
                        <a:t>23</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0150" marR="6015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8953815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078" y="1308576"/>
            <a:ext cx="7539994" cy="1032885"/>
          </a:xfrm>
        </p:spPr>
        <p:txBody>
          <a:bodyPr/>
          <a:lstStyle/>
          <a:p>
            <a:r>
              <a:rPr lang="en-US" dirty="0">
                <a:latin typeface="Times New Roman" panose="02020603050405020304" pitchFamily="18" charset="0"/>
                <a:cs typeface="Times New Roman" panose="02020603050405020304" pitchFamily="18" charset="0"/>
              </a:rPr>
              <a:t>Codes</a:t>
            </a:r>
          </a:p>
        </p:txBody>
      </p:sp>
      <p:sp>
        <p:nvSpPr>
          <p:cNvPr id="3" name="Content Placeholder 2"/>
          <p:cNvSpPr>
            <a:spLocks noGrp="1"/>
          </p:cNvSpPr>
          <p:nvPr>
            <p:ph idx="1"/>
          </p:nvPr>
        </p:nvSpPr>
        <p:spPr>
          <a:xfrm>
            <a:off x="594078" y="2341462"/>
            <a:ext cx="7539994" cy="3985722"/>
          </a:xfrm>
        </p:spPr>
        <p:txBody>
          <a:bodyPr>
            <a:normAutofit/>
          </a:bodyPr>
          <a:lstStyle/>
          <a:p>
            <a:pPr>
              <a:lnSpc>
                <a:spcPct val="120000"/>
              </a:lnSpc>
            </a:pPr>
            <a:r>
              <a:rPr lang="en-US" sz="2105" dirty="0">
                <a:latin typeface="Times New Roman" panose="02020603050405020304" pitchFamily="18" charset="0"/>
                <a:cs typeface="Times New Roman" panose="02020603050405020304" pitchFamily="18" charset="0"/>
              </a:rPr>
              <a:t>ACI 318-11: For sections design and detailing.</a:t>
            </a:r>
          </a:p>
          <a:p>
            <a:pPr>
              <a:lnSpc>
                <a:spcPct val="120000"/>
              </a:lnSpc>
            </a:pPr>
            <a:endParaRPr lang="en-US" sz="2105" dirty="0">
              <a:latin typeface="Times New Roman" panose="02020603050405020304" pitchFamily="18" charset="0"/>
              <a:cs typeface="Times New Roman" panose="02020603050405020304" pitchFamily="18" charset="0"/>
            </a:endParaRPr>
          </a:p>
          <a:p>
            <a:pPr>
              <a:lnSpc>
                <a:spcPct val="120000"/>
              </a:lnSpc>
            </a:pPr>
            <a:r>
              <a:rPr lang="en-US" sz="2105" dirty="0">
                <a:latin typeface="Times New Roman" panose="02020603050405020304" pitchFamily="18" charset="0"/>
                <a:cs typeface="Times New Roman" panose="02020603050405020304" pitchFamily="18" charset="0"/>
              </a:rPr>
              <a:t>IBC–2017: Were</a:t>
            </a:r>
            <a:r>
              <a:rPr lang="en-US" sz="2105" dirty="0"/>
              <a:t> </a:t>
            </a:r>
            <a:r>
              <a:rPr lang="en-US" sz="2105" dirty="0">
                <a:latin typeface="Times New Roman" panose="02020603050405020304" pitchFamily="18" charset="0"/>
                <a:cs typeface="Times New Roman" panose="02020603050405020304" pitchFamily="18" charset="0"/>
              </a:rPr>
              <a:t>used</a:t>
            </a:r>
            <a:r>
              <a:rPr lang="en-US" sz="2105" dirty="0"/>
              <a:t> </a:t>
            </a:r>
            <a:r>
              <a:rPr lang="en-US" sz="2105" dirty="0">
                <a:latin typeface="Times New Roman" panose="02020603050405020304" pitchFamily="18" charset="0"/>
                <a:cs typeface="Times New Roman" panose="02020603050405020304" pitchFamily="18" charset="0"/>
              </a:rPr>
              <a:t>for</a:t>
            </a:r>
            <a:r>
              <a:rPr lang="en-US" sz="2105" dirty="0"/>
              <a:t> </a:t>
            </a:r>
            <a:r>
              <a:rPr lang="en-US" sz="2105" dirty="0">
                <a:latin typeface="Times New Roman" panose="02020603050405020304" pitchFamily="18" charset="0"/>
                <a:cs typeface="Times New Roman" panose="02020603050405020304" pitchFamily="18" charset="0"/>
              </a:rPr>
              <a:t>gravity live load .</a:t>
            </a:r>
          </a:p>
          <a:p>
            <a:pPr>
              <a:lnSpc>
                <a:spcPct val="120000"/>
              </a:lnSpc>
            </a:pPr>
            <a:r>
              <a:rPr lang="en-US" sz="2105" dirty="0">
                <a:latin typeface="Times New Roman" panose="02020603050405020304" pitchFamily="18" charset="0"/>
                <a:cs typeface="Times New Roman" panose="02020603050405020304" pitchFamily="18" charset="0"/>
              </a:rPr>
              <a:t>UBC-1997: We used it for Earthquake load </a:t>
            </a:r>
            <a:r>
              <a:rPr lang="en-US" sz="1929" dirty="0"/>
              <a:t> </a:t>
            </a:r>
            <a:endParaRPr lang="en-US" sz="1929" dirty="0">
              <a:latin typeface="Times New Roman" panose="02020603050405020304" pitchFamily="18" charset="0"/>
              <a:cs typeface="Times New Roman" panose="02020603050405020304" pitchFamily="18" charset="0"/>
            </a:endParaRPr>
          </a:p>
          <a:p>
            <a:pPr>
              <a:lnSpc>
                <a:spcPct val="120000"/>
              </a:lnSpc>
            </a:pPr>
            <a:endParaRPr lang="en-US" sz="2105" dirty="0">
              <a:latin typeface="Times New Roman" panose="02020603050405020304" pitchFamily="18" charset="0"/>
              <a:cs typeface="Times New Roman" panose="02020603050405020304" pitchFamily="18" charset="0"/>
            </a:endParaRPr>
          </a:p>
          <a:p>
            <a:pPr>
              <a:lnSpc>
                <a:spcPct val="120000"/>
              </a:lnSpc>
            </a:pPr>
            <a:endParaRPr lang="en-US" sz="2105" baseline="30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1488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078" y="1308577"/>
            <a:ext cx="7539994" cy="1008582"/>
          </a:xfrm>
        </p:spPr>
        <p:txBody>
          <a:bodyPr/>
          <a:lstStyle/>
          <a:p>
            <a:r>
              <a:rPr lang="en-US" dirty="0">
                <a:latin typeface="Times New Roman" panose="02020603050405020304" pitchFamily="18" charset="0"/>
                <a:cs typeface="Times New Roman" panose="02020603050405020304" pitchFamily="18" charset="0"/>
              </a:rPr>
              <a:t>Software</a:t>
            </a:r>
          </a:p>
        </p:txBody>
      </p:sp>
      <p:sp>
        <p:nvSpPr>
          <p:cNvPr id="3" name="Content Placeholder 2"/>
          <p:cNvSpPr>
            <a:spLocks noGrp="1"/>
          </p:cNvSpPr>
          <p:nvPr>
            <p:ph idx="1"/>
          </p:nvPr>
        </p:nvSpPr>
        <p:spPr>
          <a:xfrm>
            <a:off x="594078" y="2317158"/>
            <a:ext cx="7539994" cy="3764864"/>
          </a:xfrm>
        </p:spPr>
        <p:txBody>
          <a:bodyPr>
            <a:normAutofit/>
          </a:bodyPr>
          <a:lstStyle/>
          <a:p>
            <a:pPr lvl="0">
              <a:lnSpc>
                <a:spcPct val="120000"/>
              </a:lnSpc>
            </a:pPr>
            <a:endParaRPr lang="en-US" sz="2105" dirty="0">
              <a:latin typeface="Times New Roman" panose="02020603050405020304" pitchFamily="18" charset="0"/>
              <a:cs typeface="Times New Roman" panose="02020603050405020304" pitchFamily="18" charset="0"/>
            </a:endParaRPr>
          </a:p>
          <a:p>
            <a:pPr>
              <a:lnSpc>
                <a:spcPct val="120000"/>
              </a:lnSpc>
            </a:pPr>
            <a:r>
              <a:rPr lang="en-US" sz="2105" dirty="0">
                <a:latin typeface="Times New Roman" panose="02020603050405020304" pitchFamily="18" charset="0"/>
                <a:cs typeface="Times New Roman" panose="02020603050405020304" pitchFamily="18" charset="0"/>
              </a:rPr>
              <a:t>SAP2000  19.</a:t>
            </a:r>
          </a:p>
          <a:p>
            <a:pPr lvl="0">
              <a:lnSpc>
                <a:spcPct val="120000"/>
              </a:lnSpc>
            </a:pPr>
            <a:endParaRPr lang="en-US" sz="2105" dirty="0">
              <a:latin typeface="Times New Roman" panose="02020603050405020304" pitchFamily="18" charset="0"/>
              <a:cs typeface="Times New Roman" panose="02020603050405020304" pitchFamily="18" charset="0"/>
            </a:endParaRPr>
          </a:p>
          <a:p>
            <a:pPr>
              <a:lnSpc>
                <a:spcPct val="120000"/>
              </a:lnSpc>
            </a:pPr>
            <a:r>
              <a:rPr lang="en-US" sz="2105" dirty="0">
                <a:latin typeface="Times New Roman" panose="02020603050405020304" pitchFamily="18" charset="0"/>
                <a:cs typeface="Times New Roman" panose="02020603050405020304" pitchFamily="18" charset="0"/>
              </a:rPr>
              <a:t>AUTOCAD 2017.</a:t>
            </a:r>
          </a:p>
        </p:txBody>
      </p:sp>
    </p:spTree>
    <p:extLst>
      <p:ext uri="{BB962C8B-B14F-4D97-AF65-F5344CB8AC3E}">
        <p14:creationId xmlns:p14="http://schemas.microsoft.com/office/powerpoint/2010/main" val="7058276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461" y="960230"/>
            <a:ext cx="7539994" cy="3694084"/>
          </a:xfrm>
        </p:spPr>
        <p:txBody>
          <a:bodyPr>
            <a:normAutofit/>
          </a:bodyPr>
          <a:lstStyle/>
          <a:p>
            <a:pPr lvl="1" rtl="0"/>
            <a:r>
              <a:rPr lang="en-US" sz="2368" b="1" dirty="0">
                <a:solidFill>
                  <a:schemeClr val="accent1"/>
                </a:solidFill>
                <a:latin typeface="Times New Roman" panose="02020603050405020304" pitchFamily="18" charset="0"/>
                <a:cs typeface="Times New Roman" panose="02020603050405020304" pitchFamily="18" charset="0"/>
              </a:rPr>
              <a:t>Loads</a:t>
            </a:r>
            <a:br>
              <a:rPr lang="en-US" sz="1754" b="1" dirty="0"/>
            </a:br>
            <a:r>
              <a:rPr lang="en-US" sz="2105" b="1" dirty="0"/>
              <a:t> </a:t>
            </a:r>
            <a:br>
              <a:rPr lang="en-US" dirty="0"/>
            </a:br>
            <a:r>
              <a:rPr lang="en-US" sz="1754" dirty="0"/>
              <a:t>Load patterns can be classified in this structure into two categories</a:t>
            </a:r>
            <a:br>
              <a:rPr lang="en-US" sz="1754" dirty="0"/>
            </a:br>
            <a:br>
              <a:rPr lang="en-US" sz="1754" dirty="0"/>
            </a:br>
            <a:r>
              <a:rPr lang="en-US" sz="1754" dirty="0"/>
              <a:t> </a:t>
            </a:r>
            <a:br>
              <a:rPr lang="en-US" sz="1754" dirty="0"/>
            </a:br>
            <a:br>
              <a:rPr lang="en-US" sz="1754" dirty="0"/>
            </a:br>
            <a:r>
              <a:rPr lang="en-US" sz="1754" dirty="0">
                <a:solidFill>
                  <a:schemeClr val="accent1"/>
                </a:solidFill>
              </a:rPr>
              <a:t>1-</a:t>
            </a:r>
            <a:r>
              <a:rPr lang="en-US" sz="1754" dirty="0"/>
              <a:t>Gravity loads, including dead, live, and super imposed dead loads.</a:t>
            </a:r>
            <a:br>
              <a:rPr lang="en-US" sz="1754" dirty="0"/>
            </a:br>
            <a:br>
              <a:rPr lang="en-US" sz="1754" dirty="0"/>
            </a:br>
            <a:br>
              <a:rPr lang="en-US" sz="1754" dirty="0"/>
            </a:br>
            <a:r>
              <a:rPr lang="en-US" sz="1754" dirty="0">
                <a:solidFill>
                  <a:schemeClr val="accent1"/>
                </a:solidFill>
              </a:rPr>
              <a:t>2-</a:t>
            </a:r>
            <a:r>
              <a:rPr lang="en-US" sz="1754" dirty="0"/>
              <a:t>Lateral loads, which include seismic loads.</a:t>
            </a:r>
            <a:br>
              <a:rPr lang="en-US" sz="1754" dirty="0"/>
            </a:br>
            <a:r>
              <a:rPr lang="en-US" sz="1754" dirty="0"/>
              <a:t> </a:t>
            </a:r>
            <a:br>
              <a:rPr lang="en-US" sz="1754" dirty="0"/>
            </a:br>
            <a:r>
              <a:rPr lang="en-US" sz="1228" dirty="0"/>
              <a:t> </a:t>
            </a:r>
            <a:br>
              <a:rPr lang="en-US" dirty="0"/>
            </a:br>
            <a:endParaRPr lang="en-US" dirty="0"/>
          </a:p>
        </p:txBody>
      </p:sp>
    </p:spTree>
    <p:extLst>
      <p:ext uri="{BB962C8B-B14F-4D97-AF65-F5344CB8AC3E}">
        <p14:creationId xmlns:p14="http://schemas.microsoft.com/office/powerpoint/2010/main" val="40695475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921" y="831423"/>
            <a:ext cx="7980152" cy="1158452"/>
          </a:xfrm>
        </p:spPr>
        <p:txBody>
          <a:bodyPr>
            <a:normAutofit/>
          </a:bodyPr>
          <a:lstStyle/>
          <a:p>
            <a:pPr>
              <a:lnSpc>
                <a:spcPct val="120000"/>
              </a:lnSpc>
            </a:pPr>
            <a:r>
              <a:rPr lang="en-US" dirty="0">
                <a:latin typeface="Times New Roman" panose="02020603050405020304" pitchFamily="18" charset="0"/>
                <a:cs typeface="Times New Roman" panose="02020603050405020304" pitchFamily="18" charset="0"/>
              </a:rPr>
              <a:t>Gravity load  Types </a:t>
            </a:r>
          </a:p>
        </p:txBody>
      </p:sp>
      <p:sp>
        <p:nvSpPr>
          <p:cNvPr id="3" name="Content Placeholder 2"/>
          <p:cNvSpPr>
            <a:spLocks noGrp="1"/>
          </p:cNvSpPr>
          <p:nvPr>
            <p:ph idx="1"/>
          </p:nvPr>
        </p:nvSpPr>
        <p:spPr>
          <a:xfrm>
            <a:off x="594078" y="2094784"/>
            <a:ext cx="7539994" cy="4265209"/>
          </a:xfrm>
        </p:spPr>
        <p:txBody>
          <a:bodyPr>
            <a:normAutofit fontScale="92500"/>
          </a:bodyPr>
          <a:lstStyle/>
          <a:p>
            <a:pPr marL="0" indent="0">
              <a:buNone/>
            </a:pPr>
            <a:r>
              <a:rPr lang="en-US" sz="2456" dirty="0">
                <a:solidFill>
                  <a:srgbClr val="90C226"/>
                </a:solidFill>
                <a:latin typeface="Times New Roman" panose="02020603050405020304" pitchFamily="18" charset="0"/>
                <a:ea typeface="+mj-ea"/>
                <a:cs typeface="Times New Roman" panose="02020603050405020304" pitchFamily="18" charset="0"/>
              </a:rPr>
              <a:t>Dead Loads </a:t>
            </a:r>
          </a:p>
          <a:p>
            <a:pPr>
              <a:lnSpc>
                <a:spcPct val="115000"/>
              </a:lnSpc>
              <a:spcAft>
                <a:spcPts val="877"/>
              </a:spcAft>
            </a:pPr>
            <a:r>
              <a:rPr lang="en-US" sz="2456" dirty="0">
                <a:latin typeface="Times New Roman" panose="02020603050405020304" pitchFamily="18" charset="0"/>
                <a:ea typeface="Calibri" panose="020F0502020204030204" pitchFamily="34" charset="0"/>
                <a:cs typeface="Arial" panose="020B0604020202020204" pitchFamily="34" charset="0"/>
              </a:rPr>
              <a:t> </a:t>
            </a:r>
            <a:r>
              <a:rPr lang="en-US" sz="2105" dirty="0">
                <a:latin typeface="Times New Roman" panose="02020603050405020304" pitchFamily="18" charset="0"/>
                <a:ea typeface="Calibri" panose="020F0502020204030204" pitchFamily="34" charset="0"/>
                <a:cs typeface="Arial" panose="020B0604020202020204" pitchFamily="34" charset="0"/>
              </a:rPr>
              <a:t>It is mainly the own weight of the structural elements, which can be defined as the loads that does not change with time progressing.</a:t>
            </a:r>
            <a:endParaRPr lang="en-US" sz="2105" dirty="0">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sz="2456" dirty="0">
              <a:solidFill>
                <a:srgbClr val="90C226"/>
              </a:solidFill>
              <a:latin typeface="Times New Roman" panose="02020603050405020304" pitchFamily="18" charset="0"/>
              <a:ea typeface="+mj-ea"/>
              <a:cs typeface="Times New Roman" panose="02020603050405020304" pitchFamily="18" charset="0"/>
            </a:endParaRPr>
          </a:p>
          <a:p>
            <a:pPr marL="0" indent="0">
              <a:buNone/>
            </a:pPr>
            <a:r>
              <a:rPr lang="en-US" sz="2456" dirty="0">
                <a:solidFill>
                  <a:srgbClr val="90C226"/>
                </a:solidFill>
                <a:latin typeface="Times New Roman" panose="02020603050405020304" pitchFamily="18" charset="0"/>
                <a:cs typeface="Times New Roman" panose="02020603050405020304" pitchFamily="18" charset="0"/>
              </a:rPr>
              <a:t>Superimposed Dead Loads</a:t>
            </a:r>
          </a:p>
          <a:p>
            <a:pPr marL="0" indent="0">
              <a:buNone/>
            </a:pPr>
            <a:endParaRPr lang="en-US" sz="2456" dirty="0">
              <a:solidFill>
                <a:srgbClr val="90C226"/>
              </a:solidFill>
              <a:latin typeface="Times New Roman" panose="02020603050405020304" pitchFamily="18" charset="0"/>
              <a:cs typeface="Times New Roman" panose="02020603050405020304" pitchFamily="18" charset="0"/>
            </a:endParaRPr>
          </a:p>
          <a:p>
            <a:r>
              <a:rPr lang="en-US" sz="2105" dirty="0">
                <a:latin typeface="Times New Roman" panose="02020603050405020304" pitchFamily="18" charset="0"/>
                <a:ea typeface="Calibri" panose="020F0502020204030204" pitchFamily="34" charset="0"/>
              </a:rPr>
              <a:t>These loads are mainly created by the non-structural elements of the building as </a:t>
            </a:r>
            <a:r>
              <a:rPr lang="en-US" sz="2105" dirty="0">
                <a:latin typeface="Times New Roman" panose="02020603050405020304" pitchFamily="18" charset="0"/>
                <a:cs typeface="Times New Roman" panose="02020603050405020304" pitchFamily="18" charset="0"/>
              </a:rPr>
              <a:t>tiles, stones, partitions, filling materials and plastering and so on</a:t>
            </a:r>
          </a:p>
          <a:p>
            <a:pPr marL="0" indent="0">
              <a:buNone/>
            </a:pPr>
            <a:r>
              <a:rPr lang="en-US" sz="2105"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14028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Outline</a:t>
            </a:r>
          </a:p>
        </p:txBody>
      </p:sp>
      <p:sp>
        <p:nvSpPr>
          <p:cNvPr id="3" name="Content Placeholder 2"/>
          <p:cNvSpPr>
            <a:spLocks noGrp="1"/>
          </p:cNvSpPr>
          <p:nvPr>
            <p:ph idx="1"/>
          </p:nvPr>
        </p:nvSpPr>
        <p:spPr>
          <a:xfrm>
            <a:off x="1081491" y="1941946"/>
            <a:ext cx="7052581" cy="4666211"/>
          </a:xfrm>
        </p:spPr>
        <p:txBody>
          <a:bodyPr>
            <a:normAutofit fontScale="92500" lnSpcReduction="10000"/>
          </a:bodyPr>
          <a:lstStyle/>
          <a:p>
            <a:r>
              <a:rPr lang="en-US" sz="2105" dirty="0">
                <a:solidFill>
                  <a:schemeClr val="tx2"/>
                </a:solidFill>
                <a:latin typeface="Times New Roman" panose="02020603050405020304" pitchFamily="18" charset="0"/>
                <a:cs typeface="Times New Roman" panose="02020603050405020304" pitchFamily="18" charset="0"/>
              </a:rPr>
              <a:t>Project Description</a:t>
            </a:r>
          </a:p>
          <a:p>
            <a:r>
              <a:rPr lang="en-US" sz="2105" dirty="0">
                <a:solidFill>
                  <a:schemeClr val="tx2"/>
                </a:solidFill>
                <a:latin typeface="Times New Roman" panose="02020603050405020304" pitchFamily="18" charset="0"/>
                <a:cs typeface="Times New Roman" panose="02020603050405020304" pitchFamily="18" charset="0"/>
              </a:rPr>
              <a:t>Building structural system </a:t>
            </a:r>
          </a:p>
          <a:p>
            <a:r>
              <a:rPr lang="en-US" sz="2105" dirty="0">
                <a:solidFill>
                  <a:schemeClr val="tx2"/>
                </a:solidFill>
                <a:latin typeface="Times New Roman" panose="02020603050405020304" pitchFamily="18" charset="0"/>
                <a:cs typeface="Times New Roman" panose="02020603050405020304" pitchFamily="18" charset="0"/>
              </a:rPr>
              <a:t>Codes and Standards</a:t>
            </a:r>
          </a:p>
          <a:p>
            <a:r>
              <a:rPr lang="en-US" sz="2105" dirty="0">
                <a:solidFill>
                  <a:schemeClr val="tx2"/>
                </a:solidFill>
                <a:latin typeface="Times New Roman" panose="02020603050405020304" pitchFamily="18" charset="0"/>
                <a:cs typeface="Times New Roman" panose="02020603050405020304" pitchFamily="18" charset="0"/>
              </a:rPr>
              <a:t>Materials</a:t>
            </a:r>
            <a:endParaRPr lang="ar-SA" sz="2105" dirty="0">
              <a:solidFill>
                <a:schemeClr val="tx2"/>
              </a:solidFill>
              <a:latin typeface="Times New Roman" panose="02020603050405020304" pitchFamily="18" charset="0"/>
              <a:cs typeface="Times New Roman" panose="02020603050405020304" pitchFamily="18" charset="0"/>
            </a:endParaRPr>
          </a:p>
          <a:p>
            <a:r>
              <a:rPr lang="en-US" sz="2105" dirty="0">
                <a:solidFill>
                  <a:schemeClr val="tx2"/>
                </a:solidFill>
                <a:latin typeface="Times New Roman" panose="02020603050405020304" pitchFamily="18" charset="0"/>
                <a:cs typeface="Times New Roman" panose="02020603050405020304" pitchFamily="18" charset="0"/>
              </a:rPr>
              <a:t>Software</a:t>
            </a:r>
          </a:p>
          <a:p>
            <a:r>
              <a:rPr lang="en-US" sz="2105" dirty="0">
                <a:solidFill>
                  <a:schemeClr val="tx2"/>
                </a:solidFill>
                <a:latin typeface="Times New Roman" panose="02020603050405020304" pitchFamily="18" charset="0"/>
                <a:cs typeface="Times New Roman" panose="02020603050405020304" pitchFamily="18" charset="0"/>
              </a:rPr>
              <a:t>Load Types</a:t>
            </a:r>
          </a:p>
          <a:p>
            <a:r>
              <a:rPr lang="en-US" sz="2105" dirty="0">
                <a:solidFill>
                  <a:schemeClr val="tx2"/>
                </a:solidFill>
                <a:latin typeface="Times New Roman" panose="02020603050405020304" pitchFamily="18" charset="0"/>
                <a:cs typeface="Times New Roman" panose="02020603050405020304" pitchFamily="18" charset="0"/>
              </a:rPr>
              <a:t>Load Combinations</a:t>
            </a:r>
          </a:p>
          <a:p>
            <a:r>
              <a:rPr lang="en-US" sz="2105" dirty="0">
                <a:solidFill>
                  <a:schemeClr val="tx2"/>
                </a:solidFill>
                <a:latin typeface="Times New Roman" panose="02020603050405020304" pitchFamily="18" charset="0"/>
                <a:cs typeface="Times New Roman" panose="02020603050405020304" pitchFamily="18" charset="0"/>
              </a:rPr>
              <a:t>Preliminary Dimensions</a:t>
            </a:r>
          </a:p>
          <a:p>
            <a:r>
              <a:rPr lang="en-US" sz="2105" dirty="0">
                <a:solidFill>
                  <a:schemeClr val="tx2"/>
                </a:solidFill>
                <a:latin typeface="Times New Roman" panose="02020603050405020304" pitchFamily="18" charset="0"/>
                <a:cs typeface="Times New Roman" panose="02020603050405020304" pitchFamily="18" charset="0"/>
              </a:rPr>
              <a:t>Modeling</a:t>
            </a:r>
          </a:p>
          <a:p>
            <a:r>
              <a:rPr lang="en-US" sz="2105" dirty="0">
                <a:solidFill>
                  <a:schemeClr val="tx2"/>
                </a:solidFill>
                <a:latin typeface="Times New Roman" panose="02020603050405020304" pitchFamily="18" charset="0"/>
                <a:cs typeface="Times New Roman" panose="02020603050405020304" pitchFamily="18" charset="0"/>
              </a:rPr>
              <a:t>Irregularities</a:t>
            </a:r>
          </a:p>
          <a:p>
            <a:r>
              <a:rPr lang="en-US" sz="2105" dirty="0">
                <a:solidFill>
                  <a:schemeClr val="tx2"/>
                </a:solidFill>
                <a:latin typeface="Times New Roman" panose="02020603050405020304" pitchFamily="18" charset="0"/>
                <a:cs typeface="Times New Roman" panose="02020603050405020304" pitchFamily="18" charset="0"/>
              </a:rPr>
              <a:t>Checks</a:t>
            </a:r>
          </a:p>
          <a:p>
            <a:r>
              <a:rPr lang="en-US" sz="2105" dirty="0">
                <a:solidFill>
                  <a:schemeClr val="tx2"/>
                </a:solidFill>
                <a:latin typeface="Times New Roman" panose="02020603050405020304" pitchFamily="18" charset="0"/>
                <a:cs typeface="Times New Roman" panose="02020603050405020304" pitchFamily="18" charset="0"/>
              </a:rPr>
              <a:t>Design of structural elements</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68613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Section in a slab</a:t>
            </a:r>
            <a:endParaRPr lang="en-US" dirty="0"/>
          </a:p>
        </p:txBody>
      </p:sp>
      <p:pic>
        <p:nvPicPr>
          <p:cNvPr id="4" name="image3.png" descr="C:\Users\Amjad\Desktop\Capturfdsde.PNG"/>
          <p:cNvPicPr>
            <a:picLocks noGrp="1"/>
          </p:cNvPicPr>
          <p:nvPr>
            <p:ph idx="1"/>
          </p:nvPr>
        </p:nvPicPr>
        <p:blipFill>
          <a:blip r:embed="rId2" cstate="print"/>
          <a:stretch>
            <a:fillRect/>
          </a:stretch>
        </p:blipFill>
        <p:spPr>
          <a:xfrm>
            <a:off x="594078" y="2188245"/>
            <a:ext cx="7539682" cy="2842697"/>
          </a:xfrm>
          <a:prstGeom prst="rect">
            <a:avLst/>
          </a:prstGeom>
        </p:spPr>
      </p:pic>
    </p:spTree>
    <p:extLst>
      <p:ext uri="{BB962C8B-B14F-4D97-AF65-F5344CB8AC3E}">
        <p14:creationId xmlns:p14="http://schemas.microsoft.com/office/powerpoint/2010/main" val="18607052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3920" y="1018122"/>
            <a:ext cx="8813954" cy="2042354"/>
          </a:xfrm>
          <a:prstGeom prst="rect">
            <a:avLst/>
          </a:prstGeom>
        </p:spPr>
        <p:txBody>
          <a:bodyPr wrap="square">
            <a:spAutoFit/>
          </a:bodyPr>
          <a:lstStyle/>
          <a:p>
            <a:pPr marL="300758" indent="-300758" algn="l" defTabSz="401010" rtl="0">
              <a:buSzPts val="1200"/>
              <a:buFont typeface="Symbol" panose="05050102010706020507" pitchFamily="18" charset="2"/>
              <a:buChar char=""/>
              <a:tabLst>
                <a:tab pos="378732" algn="l"/>
                <a:tab pos="379289" algn="l"/>
              </a:tabLst>
            </a:pPr>
            <a:r>
              <a:rPr lang="en-US" sz="1579" dirty="0">
                <a:solidFill>
                  <a:prstClr val="black"/>
                </a:solidFill>
                <a:latin typeface="Times New Roman" panose="02020603050405020304" pitchFamily="18" charset="0"/>
                <a:ea typeface="Symbol" panose="05050102010706020507" pitchFamily="18" charset="2"/>
                <a:cs typeface="Symbol" panose="05050102010706020507" pitchFamily="18" charset="2"/>
              </a:rPr>
              <a:t>Superimposed dead load = weight of tiles + weight of mortar + </a:t>
            </a:r>
            <a:r>
              <a:rPr lang="en-US" sz="1579" spc="-13" dirty="0">
                <a:solidFill>
                  <a:prstClr val="black"/>
                </a:solidFill>
                <a:latin typeface="Times New Roman" panose="02020603050405020304" pitchFamily="18" charset="0"/>
                <a:ea typeface="Symbol" panose="05050102010706020507" pitchFamily="18" charset="2"/>
                <a:cs typeface="Symbol" panose="05050102010706020507" pitchFamily="18" charset="2"/>
              </a:rPr>
              <a:t>weight </a:t>
            </a:r>
            <a:r>
              <a:rPr lang="en-US" sz="1579" dirty="0">
                <a:solidFill>
                  <a:prstClr val="black"/>
                </a:solidFill>
                <a:latin typeface="Times New Roman" panose="02020603050405020304" pitchFamily="18" charset="0"/>
                <a:ea typeface="Symbol" panose="05050102010706020507" pitchFamily="18" charset="2"/>
                <a:cs typeface="Symbol" panose="05050102010706020507" pitchFamily="18" charset="2"/>
              </a:rPr>
              <a:t>of filling</a:t>
            </a:r>
            <a:r>
              <a:rPr lang="en-US" sz="1579" spc="31" dirty="0">
                <a:solidFill>
                  <a:prstClr val="black"/>
                </a:solidFill>
                <a:latin typeface="Times New Roman" panose="02020603050405020304" pitchFamily="18" charset="0"/>
                <a:ea typeface="Symbol" panose="05050102010706020507" pitchFamily="18" charset="2"/>
                <a:cs typeface="Symbol" panose="05050102010706020507" pitchFamily="18" charset="2"/>
              </a:rPr>
              <a:t> </a:t>
            </a:r>
            <a:r>
              <a:rPr lang="en-US" sz="1579" dirty="0">
                <a:solidFill>
                  <a:prstClr val="black"/>
                </a:solidFill>
                <a:latin typeface="Times New Roman" panose="02020603050405020304" pitchFamily="18" charset="0"/>
                <a:ea typeface="Symbol" panose="05050102010706020507" pitchFamily="18" charset="2"/>
                <a:cs typeface="Symbol" panose="05050102010706020507" pitchFamily="18" charset="2"/>
              </a:rPr>
              <a:t>material</a:t>
            </a:r>
            <a:endParaRPr lang="en-US" sz="1403" dirty="0">
              <a:solidFill>
                <a:prstClr val="black"/>
              </a:solidFill>
              <a:latin typeface="Times New Roman" panose="02020603050405020304" pitchFamily="18" charset="0"/>
              <a:ea typeface="Symbol" panose="05050102010706020507" pitchFamily="18" charset="2"/>
              <a:cs typeface="Symbol" panose="05050102010706020507" pitchFamily="18" charset="2"/>
            </a:endParaRPr>
          </a:p>
          <a:p>
            <a:pPr marL="2285758" algn="l" defTabSz="401010" rtl="0">
              <a:spcBef>
                <a:spcPts val="197"/>
              </a:spcBef>
            </a:pPr>
            <a:r>
              <a:rPr lang="en-US" sz="1579" dirty="0">
                <a:solidFill>
                  <a:prstClr val="black"/>
                </a:solidFill>
                <a:latin typeface="Times New Roman" panose="02020603050405020304" pitchFamily="18" charset="0"/>
                <a:ea typeface="Times New Roman" panose="02020603050405020304" pitchFamily="18" charset="0"/>
              </a:rPr>
              <a:t>+ weight of plaster + weight of partitions</a:t>
            </a:r>
          </a:p>
          <a:p>
            <a:pPr algn="l" defTabSz="401010" rtl="0">
              <a:spcBef>
                <a:spcPts val="4"/>
              </a:spcBef>
            </a:pPr>
            <a:r>
              <a:rPr lang="en-US" sz="2105" dirty="0">
                <a:solidFill>
                  <a:prstClr val="black"/>
                </a:solidFill>
                <a:latin typeface="Times New Roman" panose="02020603050405020304" pitchFamily="18" charset="0"/>
                <a:ea typeface="Times New Roman" panose="02020603050405020304" pitchFamily="18" charset="0"/>
              </a:rPr>
              <a:t> </a:t>
            </a:r>
            <a:endParaRPr lang="en-US" sz="1579" dirty="0">
              <a:solidFill>
                <a:prstClr val="black"/>
              </a:solidFill>
              <a:latin typeface="Times New Roman" panose="02020603050405020304" pitchFamily="18" charset="0"/>
              <a:ea typeface="Times New Roman" panose="02020603050405020304" pitchFamily="18" charset="0"/>
            </a:endParaRPr>
          </a:p>
          <a:p>
            <a:pPr marL="429415" algn="l" defTabSz="401010" rtl="0"/>
            <a:r>
              <a:rPr lang="en-US" sz="1579" dirty="0">
                <a:solidFill>
                  <a:prstClr val="black"/>
                </a:solidFill>
                <a:latin typeface="Cambria Math" panose="02040503050406030204" pitchFamily="18" charset="0"/>
                <a:ea typeface="Cambria Math" panose="02040503050406030204" pitchFamily="18" charset="0"/>
              </a:rPr>
              <a:t>𝑊</a:t>
            </a:r>
            <a:r>
              <a:rPr lang="en-US" sz="921" dirty="0">
                <a:solidFill>
                  <a:prstClr val="black"/>
                </a:solidFill>
                <a:latin typeface="Cambria Math" panose="02040503050406030204" pitchFamily="18" charset="0"/>
                <a:ea typeface="Cambria Math" panose="02040503050406030204" pitchFamily="18" charset="0"/>
              </a:rPr>
              <a:t>𝑆𝐷 </a:t>
            </a:r>
            <a:r>
              <a:rPr lang="en-US" sz="1579" dirty="0">
                <a:solidFill>
                  <a:prstClr val="black"/>
                </a:solidFill>
                <a:latin typeface="Times New Roman" panose="02020603050405020304" pitchFamily="18" charset="0"/>
                <a:ea typeface="Times New Roman" panose="02020603050405020304" pitchFamily="18" charset="0"/>
              </a:rPr>
              <a:t>= 0.01*25 + 0.02*23 + 0.15*18 + 0.015*23 + 1 = 4.75KN/m</a:t>
            </a:r>
            <a:r>
              <a:rPr lang="en-US" sz="1579" baseline="30000" dirty="0">
                <a:solidFill>
                  <a:prstClr val="black"/>
                </a:solidFill>
                <a:latin typeface="Times New Roman" panose="02020603050405020304" pitchFamily="18" charset="0"/>
                <a:ea typeface="Times New Roman" panose="02020603050405020304" pitchFamily="18" charset="0"/>
              </a:rPr>
              <a:t>2</a:t>
            </a:r>
            <a:r>
              <a:rPr lang="en-US" sz="1579" dirty="0">
                <a:solidFill>
                  <a:prstClr val="black"/>
                </a:solidFill>
                <a:latin typeface="Times New Roman" panose="02020603050405020304" pitchFamily="18" charset="0"/>
                <a:ea typeface="Times New Roman" panose="02020603050405020304" pitchFamily="18" charset="0"/>
              </a:rPr>
              <a:t> = 5 KN/m</a:t>
            </a:r>
            <a:r>
              <a:rPr lang="en-US" sz="1579" baseline="30000" dirty="0">
                <a:solidFill>
                  <a:prstClr val="black"/>
                </a:solidFill>
                <a:latin typeface="Times New Roman" panose="02020603050405020304" pitchFamily="18" charset="0"/>
                <a:ea typeface="Times New Roman" panose="02020603050405020304" pitchFamily="18" charset="0"/>
              </a:rPr>
              <a:t>2</a:t>
            </a:r>
            <a:endParaRPr lang="en-US" sz="1579" dirty="0">
              <a:solidFill>
                <a:prstClr val="black"/>
              </a:solidFill>
              <a:latin typeface="Times New Roman" panose="02020603050405020304" pitchFamily="18" charset="0"/>
              <a:ea typeface="Times New Roman" panose="02020603050405020304" pitchFamily="18" charset="0"/>
            </a:endParaRPr>
          </a:p>
          <a:p>
            <a:pPr algn="l" defTabSz="401010" rtl="0"/>
            <a:r>
              <a:rPr lang="en-US" sz="1754" dirty="0">
                <a:solidFill>
                  <a:prstClr val="black"/>
                </a:solidFill>
                <a:latin typeface="Times New Roman" panose="02020603050405020304" pitchFamily="18" charset="0"/>
                <a:ea typeface="Times New Roman" panose="02020603050405020304" pitchFamily="18" charset="0"/>
              </a:rPr>
              <a:t> </a:t>
            </a:r>
            <a:endParaRPr lang="en-US" sz="1579" dirty="0">
              <a:solidFill>
                <a:prstClr val="black"/>
              </a:solidFill>
              <a:latin typeface="Times New Roman" panose="02020603050405020304" pitchFamily="18" charset="0"/>
              <a:ea typeface="Times New Roman" panose="02020603050405020304" pitchFamily="18" charset="0"/>
            </a:endParaRPr>
          </a:p>
          <a:p>
            <a:pPr marL="378732" algn="l" defTabSz="401010" rtl="0">
              <a:spcBef>
                <a:spcPts val="789"/>
              </a:spcBef>
            </a:pPr>
            <a:r>
              <a:rPr lang="en-US" sz="1579" dirty="0">
                <a:solidFill>
                  <a:prstClr val="black"/>
                </a:solidFill>
                <a:latin typeface="Times New Roman" panose="02020603050405020304" pitchFamily="18" charset="0"/>
                <a:ea typeface="Times New Roman" panose="02020603050405020304" pitchFamily="18" charset="0"/>
              </a:rPr>
              <a:t>*For garage parking area:</a:t>
            </a:r>
          </a:p>
          <a:p>
            <a:pPr marL="849362" algn="l" defTabSz="401010" rtl="0">
              <a:spcBef>
                <a:spcPts val="136"/>
              </a:spcBef>
            </a:pPr>
            <a:r>
              <a:rPr lang="en-US" sz="1579" dirty="0">
                <a:solidFill>
                  <a:prstClr val="black"/>
                </a:solidFill>
                <a:latin typeface="Cambria Math" panose="02040503050406030204" pitchFamily="18" charset="0"/>
                <a:ea typeface="Cambria Math" panose="02040503050406030204" pitchFamily="18" charset="0"/>
              </a:rPr>
              <a:t>𝑊</a:t>
            </a:r>
            <a:r>
              <a:rPr lang="en-US" sz="921" dirty="0">
                <a:solidFill>
                  <a:prstClr val="black"/>
                </a:solidFill>
                <a:latin typeface="Cambria Math" panose="02040503050406030204" pitchFamily="18" charset="0"/>
                <a:ea typeface="Cambria Math" panose="02040503050406030204" pitchFamily="18" charset="0"/>
              </a:rPr>
              <a:t>𝑆𝐷 </a:t>
            </a:r>
            <a:r>
              <a:rPr lang="en-US" sz="1579" dirty="0">
                <a:solidFill>
                  <a:prstClr val="black"/>
                </a:solidFill>
                <a:latin typeface="Times New Roman" panose="02020603050405020304" pitchFamily="18" charset="0"/>
                <a:ea typeface="Times New Roman" panose="02020603050405020304" pitchFamily="18" charset="0"/>
              </a:rPr>
              <a:t>= 0</a:t>
            </a:r>
            <a:endParaRPr lang="en-US" sz="1403" dirty="0">
              <a:solidFill>
                <a:prstClr val="black"/>
              </a:solidFill>
              <a:latin typeface="Times New Roman" panose="02020603050405020304" pitchFamily="18" charset="0"/>
              <a:ea typeface="Times New Roman" panose="02020603050405020304" pitchFamily="18" charset="0"/>
            </a:endParaRPr>
          </a:p>
        </p:txBody>
      </p:sp>
      <p:graphicFrame>
        <p:nvGraphicFramePr>
          <p:cNvPr id="5" name="Table 4"/>
          <p:cNvGraphicFramePr>
            <a:graphicFrameLocks noGrp="1"/>
          </p:cNvGraphicFramePr>
          <p:nvPr/>
        </p:nvGraphicFramePr>
        <p:xfrm>
          <a:off x="810106" y="3706491"/>
          <a:ext cx="7128934" cy="3082452"/>
        </p:xfrm>
        <a:graphic>
          <a:graphicData uri="http://schemas.openxmlformats.org/drawingml/2006/table">
            <a:tbl>
              <a:tblPr firstRow="1" bandRow="1">
                <a:tableStyleId>{5C22544A-7EE6-4342-B048-85BDC9FD1C3A}</a:tableStyleId>
              </a:tblPr>
              <a:tblGrid>
                <a:gridCol w="3564467">
                  <a:extLst>
                    <a:ext uri="{9D8B030D-6E8A-4147-A177-3AD203B41FA5}">
                      <a16:colId xmlns:a16="http://schemas.microsoft.com/office/drawing/2014/main" val="3326746258"/>
                    </a:ext>
                  </a:extLst>
                </a:gridCol>
                <a:gridCol w="3564467">
                  <a:extLst>
                    <a:ext uri="{9D8B030D-6E8A-4147-A177-3AD203B41FA5}">
                      <a16:colId xmlns:a16="http://schemas.microsoft.com/office/drawing/2014/main" val="4132581410"/>
                    </a:ext>
                  </a:extLst>
                </a:gridCol>
              </a:tblGrid>
              <a:tr h="770613">
                <a:tc>
                  <a:txBody>
                    <a:bodyPr/>
                    <a:lstStyle/>
                    <a:p>
                      <a:pPr marL="775335" marR="759460" algn="ctr">
                        <a:lnSpc>
                          <a:spcPct val="10000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775335" marR="759460" algn="ctr">
                        <a:lnSpc>
                          <a:spcPct val="100000"/>
                        </a:lnSpc>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Story No. or Use</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640715" marR="626745" algn="ctr">
                        <a:lnSpc>
                          <a:spcPts val="136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640715" marR="626745" algn="ctr">
                        <a:lnSpc>
                          <a:spcPts val="1360"/>
                        </a:lnSpc>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S. D</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640715" marR="627380" algn="ctr">
                        <a:lnSpc>
                          <a:spcPts val="1290"/>
                        </a:lnSpc>
                        <a:spcBef>
                          <a:spcPts val="10"/>
                        </a:spcBef>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640715" marR="627380" algn="ctr">
                        <a:lnSpc>
                          <a:spcPts val="1290"/>
                        </a:lnSpc>
                        <a:spcBef>
                          <a:spcPts val="10"/>
                        </a:spcBef>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(kN/m</a:t>
                      </a:r>
                      <a:r>
                        <a:rPr lang="en-US" sz="1600" b="1" baseline="30000" dirty="0">
                          <a:effectLst/>
                          <a:latin typeface="Times New Roman" panose="02020603050405020304" pitchFamily="18" charset="0"/>
                          <a:ea typeface="Times New Roman" panose="02020603050405020304" pitchFamily="18" charset="0"/>
                          <a:cs typeface="Arial" panose="020B0604020202020204" pitchFamily="34" charset="0"/>
                        </a:rPr>
                        <a:t>2</a:t>
                      </a: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extLst>
                  <a:ext uri="{0D108BD9-81ED-4DB2-BD59-A6C34878D82A}">
                    <a16:rowId xmlns:a16="http://schemas.microsoft.com/office/drawing/2014/main" val="4210228787"/>
                  </a:ext>
                </a:extLst>
              </a:tr>
              <a:tr h="770613">
                <a:tc>
                  <a:txBody>
                    <a:bodyPr/>
                    <a:lstStyle/>
                    <a:p>
                      <a:pPr marL="775335" marR="763270" algn="ctr">
                        <a:lnSpc>
                          <a:spcPts val="1365"/>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775335" marR="763270" algn="ctr">
                        <a:lnSpc>
                          <a:spcPts val="1365"/>
                        </a:lnSpc>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Parking Floors</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874395" algn="l">
                        <a:lnSpc>
                          <a:spcPts val="134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874395" algn="l">
                        <a:lnSpc>
                          <a:spcPts val="134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874395" algn="l">
                        <a:lnSpc>
                          <a:spcPts val="1340"/>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0</a:t>
                      </a:r>
                    </a:p>
                  </a:txBody>
                  <a:tcPr marL="0" marR="0" marT="0" marB="0"/>
                </a:tc>
                <a:extLst>
                  <a:ext uri="{0D108BD9-81ED-4DB2-BD59-A6C34878D82A}">
                    <a16:rowId xmlns:a16="http://schemas.microsoft.com/office/drawing/2014/main" val="3239855003"/>
                  </a:ext>
                </a:extLst>
              </a:tr>
              <a:tr h="770613">
                <a:tc>
                  <a:txBody>
                    <a:bodyPr/>
                    <a:lstStyle/>
                    <a:p>
                      <a:pPr marL="775335" marR="762635" algn="ctr">
                        <a:lnSpc>
                          <a:spcPts val="136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775335" marR="762635" algn="ctr">
                        <a:lnSpc>
                          <a:spcPts val="1360"/>
                        </a:lnSpc>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Stores</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874395" algn="l">
                        <a:lnSpc>
                          <a:spcPts val="134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874395" algn="l">
                        <a:lnSpc>
                          <a:spcPts val="134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874395" algn="l">
                        <a:lnSpc>
                          <a:spcPts val="1340"/>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5</a:t>
                      </a:r>
                    </a:p>
                  </a:txBody>
                  <a:tcPr marL="0" marR="0" marT="0" marB="0"/>
                </a:tc>
                <a:extLst>
                  <a:ext uri="{0D108BD9-81ED-4DB2-BD59-A6C34878D82A}">
                    <a16:rowId xmlns:a16="http://schemas.microsoft.com/office/drawing/2014/main" val="111897207"/>
                  </a:ext>
                </a:extLst>
              </a:tr>
              <a:tr h="770613">
                <a:tc>
                  <a:txBody>
                    <a:bodyPr/>
                    <a:lstStyle/>
                    <a:p>
                      <a:pPr marL="772795" marR="763270" algn="ctr">
                        <a:lnSpc>
                          <a:spcPts val="136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772795" marR="763270" algn="ctr">
                        <a:lnSpc>
                          <a:spcPts val="136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772795" marR="763270" algn="ctr">
                        <a:lnSpc>
                          <a:spcPts val="1360"/>
                        </a:lnSpc>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Offices</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874395" algn="l">
                        <a:lnSpc>
                          <a:spcPts val="134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874395" algn="l">
                        <a:lnSpc>
                          <a:spcPts val="134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874395" algn="l">
                        <a:lnSpc>
                          <a:spcPts val="1340"/>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5</a:t>
                      </a:r>
                    </a:p>
                  </a:txBody>
                  <a:tcPr marL="0" marR="0" marT="0" marB="0"/>
                </a:tc>
                <a:extLst>
                  <a:ext uri="{0D108BD9-81ED-4DB2-BD59-A6C34878D82A}">
                    <a16:rowId xmlns:a16="http://schemas.microsoft.com/office/drawing/2014/main" val="2128548617"/>
                  </a:ext>
                </a:extLst>
              </a:tr>
            </a:tbl>
          </a:graphicData>
        </a:graphic>
      </p:graphicFrame>
      <p:sp>
        <p:nvSpPr>
          <p:cNvPr id="6" name="Rectangle 5"/>
          <p:cNvSpPr/>
          <p:nvPr/>
        </p:nvSpPr>
        <p:spPr>
          <a:xfrm>
            <a:off x="396952" y="3218259"/>
            <a:ext cx="5468540" cy="335348"/>
          </a:xfrm>
          <a:prstGeom prst="rect">
            <a:avLst/>
          </a:prstGeom>
        </p:spPr>
        <p:txBody>
          <a:bodyPr wrap="square">
            <a:spAutoFit/>
          </a:bodyPr>
          <a:lstStyle/>
          <a:p>
            <a:pPr algn="l" defTabSz="401010" rtl="0"/>
            <a:r>
              <a:rPr lang="en-US" sz="1579" dirty="0">
                <a:solidFill>
                  <a:prstClr val="black"/>
                </a:solidFill>
                <a:latin typeface="Times New Roman" panose="02020603050405020304" pitchFamily="18" charset="0"/>
                <a:ea typeface="Times New Roman" panose="02020603050405020304" pitchFamily="18" charset="0"/>
              </a:rPr>
              <a:t>Super imposed dead load summarized in </a:t>
            </a:r>
            <a:r>
              <a:rPr lang="en-US" sz="1579" dirty="0">
                <a:solidFill>
                  <a:prstClr val="black"/>
                </a:solidFill>
                <a:latin typeface="Times New Roman" panose="02020603050405020304" pitchFamily="18" charset="0"/>
                <a:ea typeface="Times New Roman" panose="02020603050405020304" pitchFamily="18" charset="0"/>
                <a:hlinkClick r:id="rId2" action="ppaction://hlinkfile"/>
              </a:rPr>
              <a:t>Table .</a:t>
            </a:r>
            <a:endParaRPr lang="en-US" sz="1579" dirty="0">
              <a:solidFill>
                <a:prstClr val="black"/>
              </a:solidFill>
            </a:endParaRPr>
          </a:p>
        </p:txBody>
      </p:sp>
    </p:spTree>
    <p:extLst>
      <p:ext uri="{BB962C8B-B14F-4D97-AF65-F5344CB8AC3E}">
        <p14:creationId xmlns:p14="http://schemas.microsoft.com/office/powerpoint/2010/main" val="42308291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212" y="200025"/>
            <a:ext cx="7539994" cy="826309"/>
          </a:xfrm>
        </p:spPr>
        <p:txBody>
          <a:bodyPr>
            <a:normAutofit fontScale="90000"/>
          </a:bodyPr>
          <a:lstStyle/>
          <a:p>
            <a:r>
              <a:rPr lang="en-US" dirty="0"/>
              <a:t>Section in the external wall</a:t>
            </a:r>
            <a:br>
              <a:rPr lang="en-US" dirty="0"/>
            </a:br>
            <a:r>
              <a:rPr lang="en-US" dirty="0"/>
              <a:t> </a:t>
            </a:r>
          </a:p>
        </p:txBody>
      </p:sp>
      <p:graphicFrame>
        <p:nvGraphicFramePr>
          <p:cNvPr id="7" name="Table 6"/>
          <p:cNvGraphicFramePr>
            <a:graphicFrameLocks noGrp="1"/>
          </p:cNvGraphicFramePr>
          <p:nvPr>
            <p:extLst>
              <p:ext uri="{D42A27DB-BD31-4B8C-83A1-F6EECF244321}">
                <p14:modId xmlns:p14="http://schemas.microsoft.com/office/powerpoint/2010/main" val="2868407538"/>
              </p:ext>
            </p:extLst>
          </p:nvPr>
        </p:nvGraphicFramePr>
        <p:xfrm>
          <a:off x="243033" y="4581404"/>
          <a:ext cx="7128934" cy="2207538"/>
        </p:xfrm>
        <a:graphic>
          <a:graphicData uri="http://schemas.openxmlformats.org/drawingml/2006/table">
            <a:tbl>
              <a:tblPr firstRow="1" bandRow="1">
                <a:tableStyleId>{5C22544A-7EE6-4342-B048-85BDC9FD1C3A}</a:tableStyleId>
              </a:tblPr>
              <a:tblGrid>
                <a:gridCol w="3564467">
                  <a:extLst>
                    <a:ext uri="{9D8B030D-6E8A-4147-A177-3AD203B41FA5}">
                      <a16:colId xmlns:a16="http://schemas.microsoft.com/office/drawing/2014/main" val="913563419"/>
                    </a:ext>
                  </a:extLst>
                </a:gridCol>
                <a:gridCol w="3564467">
                  <a:extLst>
                    <a:ext uri="{9D8B030D-6E8A-4147-A177-3AD203B41FA5}">
                      <a16:colId xmlns:a16="http://schemas.microsoft.com/office/drawing/2014/main" val="610654840"/>
                    </a:ext>
                  </a:extLst>
                </a:gridCol>
              </a:tblGrid>
              <a:tr h="367923">
                <a:tc>
                  <a:txBody>
                    <a:bodyPr/>
                    <a:lstStyle/>
                    <a:p>
                      <a:pPr marL="978535" marR="969645" algn="ctr">
                        <a:lnSpc>
                          <a:spcPts val="1355"/>
                        </a:lnSpc>
                        <a:spcBef>
                          <a:spcPts val="30"/>
                        </a:spcBef>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 Layer</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1292225" marR="1289050" algn="ctr">
                        <a:lnSpc>
                          <a:spcPts val="1355"/>
                        </a:lnSpc>
                        <a:spcBef>
                          <a:spcPts val="30"/>
                        </a:spcBef>
                        <a:spcAft>
                          <a:spcPts val="0"/>
                        </a:spcAft>
                      </a:pPr>
                      <a:r>
                        <a:rPr lang="en-US" sz="1100" b="1">
                          <a:effectLst/>
                          <a:latin typeface="Times New Roman" panose="02020603050405020304" pitchFamily="18" charset="0"/>
                          <a:ea typeface="Times New Roman" panose="02020603050405020304" pitchFamily="18" charset="0"/>
                          <a:cs typeface="Arial" panose="020B0604020202020204" pitchFamily="34" charset="0"/>
                        </a:rPr>
                        <a:t>Thickness(cm)</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extLst>
                  <a:ext uri="{0D108BD9-81ED-4DB2-BD59-A6C34878D82A}">
                    <a16:rowId xmlns:a16="http://schemas.microsoft.com/office/drawing/2014/main" val="2192351313"/>
                  </a:ext>
                </a:extLst>
              </a:tr>
              <a:tr h="367923">
                <a:tc>
                  <a:txBody>
                    <a:bodyPr/>
                    <a:lstStyle/>
                    <a:p>
                      <a:pPr marL="872490" marR="864235" algn="ctr">
                        <a:lnSpc>
                          <a:spcPts val="1265"/>
                        </a:lnSpc>
                        <a:spcAft>
                          <a:spcPts val="0"/>
                        </a:spcAft>
                      </a:pPr>
                      <a:endParaRPr lang="en-US" sz="1100" b="1" dirty="0">
                        <a:effectLst/>
                        <a:latin typeface="Times New Roman" panose="02020603050405020304" pitchFamily="18" charset="0"/>
                        <a:ea typeface="Times New Roman" panose="02020603050405020304" pitchFamily="18" charset="0"/>
                        <a:cs typeface="Arial" panose="020B0604020202020204" pitchFamily="34" charset="0"/>
                      </a:endParaRPr>
                    </a:p>
                    <a:p>
                      <a:pPr marL="872490" marR="864235" algn="ctr">
                        <a:lnSpc>
                          <a:spcPts val="1265"/>
                        </a:lnSpc>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Stone</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6350" algn="ctr">
                        <a:lnSpc>
                          <a:spcPts val="1265"/>
                        </a:lnSpc>
                        <a:spcAft>
                          <a:spcPts val="0"/>
                        </a:spcAft>
                      </a:pPr>
                      <a:r>
                        <a:rPr lang="en-US" sz="1100">
                          <a:effectLst/>
                          <a:latin typeface="Baskerville Old Face" panose="02020602080505020303" pitchFamily="18" charset="0"/>
                          <a:ea typeface="Times New Roman" panose="02020603050405020304" pitchFamily="18" charset="0"/>
                          <a:cs typeface="Arial" panose="020B0604020202020204" pitchFamily="34" charset="0"/>
                        </a:rPr>
                        <a:t>5</a:t>
                      </a:r>
                      <a:endParaRPr lang="en-US" sz="100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extLst>
                  <a:ext uri="{0D108BD9-81ED-4DB2-BD59-A6C34878D82A}">
                    <a16:rowId xmlns:a16="http://schemas.microsoft.com/office/drawing/2014/main" val="2198224493"/>
                  </a:ext>
                </a:extLst>
              </a:tr>
              <a:tr h="367923">
                <a:tc>
                  <a:txBody>
                    <a:bodyPr/>
                    <a:lstStyle/>
                    <a:p>
                      <a:pPr marL="872490" marR="866775" algn="ctr">
                        <a:lnSpc>
                          <a:spcPts val="1285"/>
                        </a:lnSpc>
                        <a:spcBef>
                          <a:spcPts val="5"/>
                        </a:spcBef>
                        <a:spcAft>
                          <a:spcPts val="0"/>
                        </a:spcAft>
                      </a:pPr>
                      <a:endParaRPr lang="en-US" sz="1100" b="1" dirty="0">
                        <a:effectLst/>
                        <a:latin typeface="Times New Roman" panose="02020603050405020304" pitchFamily="18" charset="0"/>
                        <a:ea typeface="Times New Roman" panose="02020603050405020304" pitchFamily="18" charset="0"/>
                        <a:cs typeface="Arial" panose="020B0604020202020204" pitchFamily="34" charset="0"/>
                      </a:endParaRPr>
                    </a:p>
                    <a:p>
                      <a:pPr marL="872490" marR="866775" algn="ctr">
                        <a:lnSpc>
                          <a:spcPts val="1285"/>
                        </a:lnSpc>
                        <a:spcBef>
                          <a:spcPts val="5"/>
                        </a:spcBef>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Concrete</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1672590" marR="1661795" algn="ctr">
                        <a:lnSpc>
                          <a:spcPts val="1270"/>
                        </a:lnSpc>
                        <a:spcBef>
                          <a:spcPts val="20"/>
                        </a:spcBef>
                        <a:spcAft>
                          <a:spcPts val="0"/>
                        </a:spcAft>
                      </a:pPr>
                      <a:r>
                        <a:rPr lang="en-US" sz="1100" dirty="0">
                          <a:effectLst/>
                          <a:latin typeface="Baskerville Old Face" panose="02020602080505020303" pitchFamily="18" charset="0"/>
                          <a:ea typeface="Times New Roman" panose="02020603050405020304" pitchFamily="18" charset="0"/>
                          <a:cs typeface="Arial" panose="020B0604020202020204" pitchFamily="34" charset="0"/>
                        </a:rPr>
                        <a:t>10</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extLst>
                  <a:ext uri="{0D108BD9-81ED-4DB2-BD59-A6C34878D82A}">
                    <a16:rowId xmlns:a16="http://schemas.microsoft.com/office/drawing/2014/main" val="2609534007"/>
                  </a:ext>
                </a:extLst>
              </a:tr>
              <a:tr h="367923">
                <a:tc>
                  <a:txBody>
                    <a:bodyPr/>
                    <a:lstStyle/>
                    <a:p>
                      <a:pPr marL="872490" marR="865505" algn="ctr">
                        <a:lnSpc>
                          <a:spcPts val="1290"/>
                        </a:lnSpc>
                        <a:spcAft>
                          <a:spcPts val="0"/>
                        </a:spcAft>
                      </a:pPr>
                      <a:endParaRPr lang="en-US" sz="1100" b="1" dirty="0">
                        <a:effectLst/>
                        <a:latin typeface="Times New Roman" panose="02020603050405020304" pitchFamily="18" charset="0"/>
                        <a:ea typeface="Times New Roman" panose="02020603050405020304" pitchFamily="18" charset="0"/>
                        <a:cs typeface="Arial" panose="020B0604020202020204" pitchFamily="34" charset="0"/>
                      </a:endParaRPr>
                    </a:p>
                    <a:p>
                      <a:pPr marL="872490" marR="865505" algn="ctr">
                        <a:lnSpc>
                          <a:spcPts val="1290"/>
                        </a:lnSpc>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Isolation</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6350" algn="ctr">
                        <a:lnSpc>
                          <a:spcPts val="1290"/>
                        </a:lnSpc>
                        <a:spcAft>
                          <a:spcPts val="0"/>
                        </a:spcAft>
                      </a:pPr>
                      <a:r>
                        <a:rPr lang="en-US" sz="1100" dirty="0">
                          <a:effectLst/>
                          <a:latin typeface="Baskerville Old Face" panose="02020602080505020303" pitchFamily="18" charset="0"/>
                          <a:ea typeface="Times New Roman" panose="02020603050405020304" pitchFamily="18" charset="0"/>
                          <a:cs typeface="Arial" panose="020B0604020202020204" pitchFamily="34" charset="0"/>
                        </a:rPr>
                        <a:t>4</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extLst>
                  <a:ext uri="{0D108BD9-81ED-4DB2-BD59-A6C34878D82A}">
                    <a16:rowId xmlns:a16="http://schemas.microsoft.com/office/drawing/2014/main" val="4000745137"/>
                  </a:ext>
                </a:extLst>
              </a:tr>
              <a:tr h="367923">
                <a:tc>
                  <a:txBody>
                    <a:bodyPr/>
                    <a:lstStyle/>
                    <a:p>
                      <a:pPr marL="872490" marR="864870" algn="ctr">
                        <a:lnSpc>
                          <a:spcPts val="1265"/>
                        </a:lnSpc>
                        <a:spcAft>
                          <a:spcPts val="0"/>
                        </a:spcAft>
                      </a:pPr>
                      <a:endParaRPr lang="en-US" sz="1100" b="1" dirty="0">
                        <a:effectLst/>
                        <a:latin typeface="Times New Roman" panose="02020603050405020304" pitchFamily="18" charset="0"/>
                        <a:ea typeface="Times New Roman" panose="02020603050405020304" pitchFamily="18" charset="0"/>
                        <a:cs typeface="Arial" panose="020B0604020202020204" pitchFamily="34" charset="0"/>
                      </a:endParaRPr>
                    </a:p>
                    <a:p>
                      <a:pPr marL="872490" marR="864870" algn="ctr">
                        <a:lnSpc>
                          <a:spcPts val="1265"/>
                        </a:lnSpc>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Block</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1672590" marR="1661795" algn="ctr">
                        <a:lnSpc>
                          <a:spcPts val="1265"/>
                        </a:lnSpc>
                        <a:spcAft>
                          <a:spcPts val="0"/>
                        </a:spcAft>
                      </a:pPr>
                      <a:r>
                        <a:rPr lang="en-US" sz="1100" dirty="0">
                          <a:effectLst/>
                          <a:latin typeface="Baskerville Old Face" panose="02020602080505020303" pitchFamily="18" charset="0"/>
                          <a:ea typeface="Times New Roman" panose="02020603050405020304" pitchFamily="18" charset="0"/>
                          <a:cs typeface="Arial" panose="020B0604020202020204" pitchFamily="34" charset="0"/>
                        </a:rPr>
                        <a:t>10</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extLst>
                  <a:ext uri="{0D108BD9-81ED-4DB2-BD59-A6C34878D82A}">
                    <a16:rowId xmlns:a16="http://schemas.microsoft.com/office/drawing/2014/main" val="2083892332"/>
                  </a:ext>
                </a:extLst>
              </a:tr>
              <a:tr h="367923">
                <a:tc>
                  <a:txBody>
                    <a:bodyPr/>
                    <a:lstStyle/>
                    <a:p>
                      <a:pPr marL="872490" marR="864235" algn="ctr">
                        <a:lnSpc>
                          <a:spcPts val="1290"/>
                        </a:lnSpc>
                        <a:spcAft>
                          <a:spcPts val="0"/>
                        </a:spcAft>
                      </a:pPr>
                      <a:endParaRPr lang="en-US" sz="1100" b="1" dirty="0">
                        <a:effectLst/>
                        <a:latin typeface="Times New Roman" panose="02020603050405020304" pitchFamily="18" charset="0"/>
                        <a:ea typeface="Times New Roman" panose="02020603050405020304" pitchFamily="18" charset="0"/>
                        <a:cs typeface="Arial" panose="020B0604020202020204" pitchFamily="34" charset="0"/>
                      </a:endParaRPr>
                    </a:p>
                    <a:p>
                      <a:pPr marL="872490" marR="864235" algn="ctr">
                        <a:lnSpc>
                          <a:spcPts val="1290"/>
                        </a:lnSpc>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Plaster</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1672590" marR="1663065" algn="ctr">
                        <a:lnSpc>
                          <a:spcPts val="1290"/>
                        </a:lnSpc>
                        <a:spcAft>
                          <a:spcPts val="0"/>
                        </a:spcAft>
                      </a:pPr>
                      <a:r>
                        <a:rPr lang="en-US" sz="1100" dirty="0">
                          <a:effectLst/>
                          <a:latin typeface="Baskerville Old Face" panose="02020602080505020303" pitchFamily="18" charset="0"/>
                          <a:ea typeface="Times New Roman" panose="02020603050405020304" pitchFamily="18" charset="0"/>
                          <a:cs typeface="Arial" panose="020B0604020202020204" pitchFamily="34" charset="0"/>
                        </a:rPr>
                        <a:t>1.5</a:t>
                      </a:r>
                      <a:endParaRPr lang="en-US" sz="10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extLst>
                  <a:ext uri="{0D108BD9-81ED-4DB2-BD59-A6C34878D82A}">
                    <a16:rowId xmlns:a16="http://schemas.microsoft.com/office/drawing/2014/main" val="3362138230"/>
                  </a:ext>
                </a:extLst>
              </a:tr>
            </a:tbl>
          </a:graphicData>
        </a:graphic>
      </p:graphicFrame>
      <p:sp>
        <p:nvSpPr>
          <p:cNvPr id="8" name="Rectangle 7"/>
          <p:cNvSpPr/>
          <p:nvPr/>
        </p:nvSpPr>
        <p:spPr>
          <a:xfrm>
            <a:off x="1766663" y="4095502"/>
            <a:ext cx="1784463" cy="335348"/>
          </a:xfrm>
          <a:prstGeom prst="rect">
            <a:avLst/>
          </a:prstGeom>
        </p:spPr>
        <p:txBody>
          <a:bodyPr wrap="none">
            <a:spAutoFit/>
          </a:bodyPr>
          <a:lstStyle/>
          <a:p>
            <a:pPr algn="l" defTabSz="401010" rtl="0"/>
            <a:r>
              <a:rPr lang="en-US" sz="1579" b="1" dirty="0">
                <a:solidFill>
                  <a:srgbClr val="90C226"/>
                </a:solidFill>
                <a:latin typeface="Times New Roman" panose="02020603050405020304" pitchFamily="18" charset="0"/>
                <a:ea typeface="Times New Roman" panose="02020603050405020304" pitchFamily="18" charset="0"/>
              </a:rPr>
              <a:t>Material thickness</a:t>
            </a:r>
            <a:endParaRPr lang="en-US" sz="1579" dirty="0">
              <a:solidFill>
                <a:srgbClr val="90C226"/>
              </a:solidFill>
            </a:endParaRPr>
          </a:p>
        </p:txBody>
      </p:sp>
      <p:pic>
        <p:nvPicPr>
          <p:cNvPr id="3" name="Picture 2"/>
          <p:cNvPicPr>
            <a:picLocks noChangeAspect="1"/>
          </p:cNvPicPr>
          <p:nvPr/>
        </p:nvPicPr>
        <p:blipFill>
          <a:blip r:embed="rId2"/>
          <a:stretch>
            <a:fillRect/>
          </a:stretch>
        </p:blipFill>
        <p:spPr>
          <a:xfrm>
            <a:off x="1769838" y="944573"/>
            <a:ext cx="5000625" cy="3000375"/>
          </a:xfrm>
          <a:prstGeom prst="rect">
            <a:avLst/>
          </a:prstGeom>
        </p:spPr>
      </p:pic>
    </p:spTree>
    <p:extLst>
      <p:ext uri="{BB962C8B-B14F-4D97-AF65-F5344CB8AC3E}">
        <p14:creationId xmlns:p14="http://schemas.microsoft.com/office/powerpoint/2010/main" val="27552632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Wall weight </a:t>
            </a:r>
            <a:endParaRPr lang="ar-SA" dirty="0"/>
          </a:p>
        </p:txBody>
      </p:sp>
      <p:sp>
        <p:nvSpPr>
          <p:cNvPr id="3" name="عنصر نائب للمحتوى 2"/>
          <p:cNvSpPr>
            <a:spLocks noGrp="1"/>
          </p:cNvSpPr>
          <p:nvPr>
            <p:ph idx="1"/>
          </p:nvPr>
        </p:nvSpPr>
        <p:spPr/>
        <p:txBody>
          <a:bodyPr>
            <a:normAutofit/>
          </a:bodyPr>
          <a:lstStyle/>
          <a:p>
            <a:r>
              <a:rPr lang="en-US" dirty="0"/>
              <a:t>Usually the used isolation is polystyrene rolls with unit weight of 0.3 KN/ m</a:t>
            </a:r>
            <a:r>
              <a:rPr lang="en-US" baseline="30000" dirty="0"/>
              <a:t>3</a:t>
            </a:r>
            <a:r>
              <a:rPr lang="en-US" dirty="0"/>
              <a:t>, the first story height  is 4.5m and the second story high is 2.95 m </a:t>
            </a:r>
          </a:p>
          <a:p>
            <a:pPr marL="0" indent="0">
              <a:buNone/>
            </a:pPr>
            <a:r>
              <a:rPr lang="en-US" dirty="0"/>
              <a:t> </a:t>
            </a:r>
          </a:p>
          <a:p>
            <a:r>
              <a:rPr lang="en-US" dirty="0"/>
              <a:t>So, the wall weight per unit length were calculated as follows for 4.5 m </a:t>
            </a:r>
          </a:p>
          <a:p>
            <a:r>
              <a:rPr lang="en-US" dirty="0"/>
              <a:t>Wall weight in ground floor = (0.05*27 + 0.10*23 + 0.04*0.3 + 0.1*12 + 0.015*23) * 4.5 = 23.43 </a:t>
            </a:r>
            <a:r>
              <a:rPr lang="en-US" dirty="0" err="1"/>
              <a:t>kN</a:t>
            </a:r>
            <a:r>
              <a:rPr lang="en-US" dirty="0"/>
              <a:t>/m </a:t>
            </a:r>
          </a:p>
          <a:p>
            <a:endParaRPr lang="en-US" dirty="0"/>
          </a:p>
          <a:p>
            <a:r>
              <a:rPr lang="en-US" dirty="0"/>
              <a:t>Wall weight in typical floor = 5.207 * 2.95 = 15.36 </a:t>
            </a:r>
            <a:r>
              <a:rPr lang="en-US" dirty="0" err="1"/>
              <a:t>kN</a:t>
            </a:r>
            <a:r>
              <a:rPr lang="en-US" dirty="0"/>
              <a:t>/m </a:t>
            </a:r>
          </a:p>
          <a:p>
            <a:r>
              <a:rPr lang="en-US" dirty="0"/>
              <a:t>Wall weight in roof floor = 5.207 * 1.2 = 6.25 </a:t>
            </a:r>
            <a:r>
              <a:rPr lang="en-US" dirty="0" err="1"/>
              <a:t>kN</a:t>
            </a:r>
            <a:r>
              <a:rPr lang="en-US" dirty="0"/>
              <a:t>/m</a:t>
            </a:r>
          </a:p>
          <a:p>
            <a:endParaRPr lang="ar-SA" dirty="0"/>
          </a:p>
        </p:txBody>
      </p:sp>
    </p:spTree>
    <p:extLst>
      <p:ext uri="{BB962C8B-B14F-4D97-AF65-F5344CB8AC3E}">
        <p14:creationId xmlns:p14="http://schemas.microsoft.com/office/powerpoint/2010/main" val="30053417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028" y="871929"/>
            <a:ext cx="7539994" cy="1158452"/>
          </a:xfrm>
        </p:spPr>
        <p:txBody>
          <a:bodyPr>
            <a:normAutofit/>
          </a:bodyPr>
          <a:lstStyle/>
          <a:p>
            <a:pPr>
              <a:lnSpc>
                <a:spcPct val="120000"/>
              </a:lnSpc>
            </a:pPr>
            <a:r>
              <a:rPr lang="en-US" dirty="0">
                <a:latin typeface="Times New Roman" panose="02020603050405020304" pitchFamily="18" charset="0"/>
                <a:cs typeface="Times New Roman" panose="02020603050405020304" pitchFamily="18" charset="0"/>
              </a:rPr>
              <a:t>Load Types</a:t>
            </a:r>
          </a:p>
        </p:txBody>
      </p:sp>
      <p:sp>
        <p:nvSpPr>
          <p:cNvPr id="3" name="Content Placeholder 2"/>
          <p:cNvSpPr>
            <a:spLocks noGrp="1"/>
          </p:cNvSpPr>
          <p:nvPr>
            <p:ph idx="1"/>
          </p:nvPr>
        </p:nvSpPr>
        <p:spPr>
          <a:xfrm>
            <a:off x="240028" y="1616821"/>
            <a:ext cx="8489856" cy="4265209"/>
          </a:xfrm>
        </p:spPr>
        <p:txBody>
          <a:bodyPr>
            <a:normAutofit/>
          </a:bodyPr>
          <a:lstStyle/>
          <a:p>
            <a:pPr marL="0" indent="0">
              <a:buNone/>
            </a:pPr>
            <a:r>
              <a:rPr lang="en-US" sz="2456" dirty="0">
                <a:solidFill>
                  <a:srgbClr val="90C226"/>
                </a:solidFill>
                <a:latin typeface="Times New Roman" panose="02020603050405020304" pitchFamily="18" charset="0"/>
                <a:ea typeface="+mj-ea"/>
                <a:cs typeface="Times New Roman" panose="02020603050405020304" pitchFamily="18" charset="0"/>
              </a:rPr>
              <a:t>Live Loads</a:t>
            </a:r>
          </a:p>
          <a:p>
            <a:r>
              <a:rPr lang="en-US" dirty="0"/>
              <a:t>Live loads are temporary loads, of short duration, or the load to which a structure is subjected in addition to its own weight, such as, people, furniture, cars…etc.</a:t>
            </a:r>
          </a:p>
          <a:p>
            <a:r>
              <a:rPr lang="en-US" dirty="0"/>
              <a:t>In our structure, there are many live loads depending on use of every floor according to ASCE 7- 10.</a:t>
            </a:r>
          </a:p>
          <a:p>
            <a:pPr marL="0" indent="0">
              <a:buNone/>
            </a:pPr>
            <a:endParaRPr lang="en-US" dirty="0"/>
          </a:p>
          <a:p>
            <a:pPr marL="0" indent="0">
              <a:buNone/>
            </a:pPr>
            <a:r>
              <a:rPr lang="en-US" dirty="0"/>
              <a:t>Distribution of live load on the slabs are summarized in </a:t>
            </a:r>
            <a:r>
              <a:rPr lang="en-US" dirty="0">
                <a:hlinkClick r:id="rId2" action="ppaction://hlinkfile"/>
              </a:rPr>
              <a:t>Table 1.5</a:t>
            </a:r>
            <a:r>
              <a:rPr lang="en-US" dirty="0"/>
              <a:t>.</a:t>
            </a:r>
          </a:p>
          <a:p>
            <a:pPr marL="0" indent="0">
              <a:buNone/>
            </a:pPr>
            <a:endParaRPr lang="en-US" sz="2456" dirty="0">
              <a:solidFill>
                <a:srgbClr val="90C226"/>
              </a:solidFill>
              <a:latin typeface="Times New Roman" panose="02020603050405020304" pitchFamily="18" charset="0"/>
              <a:ea typeface="+mj-ea"/>
              <a:cs typeface="Times New Roman" panose="02020603050405020304" pitchFamily="18" charset="0"/>
            </a:endParaRPr>
          </a:p>
          <a:p>
            <a:pPr marL="0" indent="0">
              <a:buNone/>
            </a:pPr>
            <a:endParaRPr lang="en-US" sz="2456" dirty="0">
              <a:solidFill>
                <a:srgbClr val="90C226"/>
              </a:solidFill>
              <a:latin typeface="Times New Roman" panose="02020603050405020304" pitchFamily="18" charset="0"/>
              <a:ea typeface="+mj-ea"/>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4094329288"/>
              </p:ext>
            </p:extLst>
          </p:nvPr>
        </p:nvGraphicFramePr>
        <p:xfrm>
          <a:off x="445559" y="4346471"/>
          <a:ext cx="7128934" cy="2527532"/>
        </p:xfrm>
        <a:graphic>
          <a:graphicData uri="http://schemas.openxmlformats.org/drawingml/2006/table">
            <a:tbl>
              <a:tblPr firstRow="1" bandRow="1">
                <a:tableStyleId>{5C22544A-7EE6-4342-B048-85BDC9FD1C3A}</a:tableStyleId>
              </a:tblPr>
              <a:tblGrid>
                <a:gridCol w="3564467">
                  <a:extLst>
                    <a:ext uri="{9D8B030D-6E8A-4147-A177-3AD203B41FA5}">
                      <a16:colId xmlns:a16="http://schemas.microsoft.com/office/drawing/2014/main" val="2644629729"/>
                    </a:ext>
                  </a:extLst>
                </a:gridCol>
                <a:gridCol w="3564467">
                  <a:extLst>
                    <a:ext uri="{9D8B030D-6E8A-4147-A177-3AD203B41FA5}">
                      <a16:colId xmlns:a16="http://schemas.microsoft.com/office/drawing/2014/main" val="3421303172"/>
                    </a:ext>
                  </a:extLst>
                </a:gridCol>
              </a:tblGrid>
              <a:tr h="631883">
                <a:tc>
                  <a:txBody>
                    <a:bodyPr/>
                    <a:lstStyle/>
                    <a:p>
                      <a:pPr marL="1263015" marR="1254760" algn="ctr">
                        <a:lnSpc>
                          <a:spcPts val="1305"/>
                        </a:lnSpc>
                        <a:spcBef>
                          <a:spcPts val="5"/>
                        </a:spcBef>
                        <a:spcAft>
                          <a:spcPts val="0"/>
                        </a:spcAft>
                      </a:pPr>
                      <a:endParaRPr lang="en-US" sz="1400" b="1" dirty="0">
                        <a:effectLst/>
                        <a:latin typeface="Times New Roman" panose="02020603050405020304" pitchFamily="18" charset="0"/>
                        <a:ea typeface="Times New Roman" panose="02020603050405020304" pitchFamily="18" charset="0"/>
                        <a:cs typeface="Arial" panose="020B0604020202020204" pitchFamily="34" charset="0"/>
                      </a:endParaRPr>
                    </a:p>
                    <a:p>
                      <a:pPr marL="1263015" marR="1254760" algn="ctr">
                        <a:lnSpc>
                          <a:spcPts val="1305"/>
                        </a:lnSpc>
                        <a:spcBef>
                          <a:spcPts val="5"/>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Story No. or Use</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821055" marR="815975" algn="ctr">
                        <a:lnSpc>
                          <a:spcPts val="1305"/>
                        </a:lnSpc>
                        <a:spcBef>
                          <a:spcPts val="5"/>
                        </a:spcBef>
                        <a:spcAft>
                          <a:spcPts val="0"/>
                        </a:spcAft>
                      </a:pPr>
                      <a:endParaRPr lang="en-US" sz="1400" b="1" dirty="0">
                        <a:effectLst/>
                        <a:latin typeface="Times New Roman" panose="02020603050405020304" pitchFamily="18" charset="0"/>
                        <a:ea typeface="Times New Roman" panose="02020603050405020304" pitchFamily="18" charset="0"/>
                        <a:cs typeface="Arial" panose="020B0604020202020204" pitchFamily="34" charset="0"/>
                      </a:endParaRPr>
                    </a:p>
                    <a:p>
                      <a:pPr marL="821055" marR="815975" algn="ctr">
                        <a:lnSpc>
                          <a:spcPts val="1305"/>
                        </a:lnSpc>
                        <a:spcBef>
                          <a:spcPts val="5"/>
                        </a:spcBef>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Live (kN/m</a:t>
                      </a:r>
                      <a:r>
                        <a:rPr lang="en-US" sz="1400" b="1" baseline="30000" dirty="0">
                          <a:effectLst/>
                          <a:latin typeface="Times New Roman" panose="02020603050405020304" pitchFamily="18" charset="0"/>
                          <a:ea typeface="Times New Roman" panose="02020603050405020304" pitchFamily="18" charset="0"/>
                          <a:cs typeface="Arial" panose="020B0604020202020204" pitchFamily="34" charset="0"/>
                        </a:rPr>
                        <a:t>2</a:t>
                      </a: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extLst>
                  <a:ext uri="{0D108BD9-81ED-4DB2-BD59-A6C34878D82A}">
                    <a16:rowId xmlns:a16="http://schemas.microsoft.com/office/drawing/2014/main" val="2033674924"/>
                  </a:ext>
                </a:extLst>
              </a:tr>
              <a:tr h="631883">
                <a:tc>
                  <a:txBody>
                    <a:bodyPr/>
                    <a:lstStyle/>
                    <a:p>
                      <a:pPr marL="1263015" marR="1253490" algn="ctr">
                        <a:lnSpc>
                          <a:spcPts val="1360"/>
                        </a:lnSpc>
                        <a:spcAft>
                          <a:spcPts val="0"/>
                        </a:spcAft>
                      </a:pPr>
                      <a:endParaRPr lang="en-US" sz="1400" b="1" dirty="0">
                        <a:effectLst/>
                        <a:latin typeface="Times New Roman" panose="02020603050405020304" pitchFamily="18" charset="0"/>
                        <a:ea typeface="Times New Roman" panose="02020603050405020304" pitchFamily="18" charset="0"/>
                        <a:cs typeface="Arial" panose="020B0604020202020204" pitchFamily="34" charset="0"/>
                      </a:endParaRPr>
                    </a:p>
                    <a:p>
                      <a:pPr marL="1263015" marR="1253490" algn="ctr">
                        <a:lnSpc>
                          <a:spcPts val="1360"/>
                        </a:lnSpc>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Parking Floors</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8890" algn="ctr">
                        <a:lnSpc>
                          <a:spcPts val="1340"/>
                        </a:lnSpc>
                        <a:spcAft>
                          <a:spcPts val="0"/>
                        </a:spcAft>
                      </a:pP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p>
                      <a:pPr marL="8890" algn="ctr">
                        <a:lnSpc>
                          <a:spcPts val="1340"/>
                        </a:lnSpc>
                        <a:spcAft>
                          <a:spcPts val="0"/>
                        </a:spcAft>
                      </a:pPr>
                      <a:r>
                        <a:rPr lang="en-US" sz="1400" dirty="0">
                          <a:effectLst/>
                          <a:latin typeface="Times New Roman" panose="02020603050405020304" pitchFamily="18" charset="0"/>
                          <a:ea typeface="Times New Roman" panose="02020603050405020304" pitchFamily="18" charset="0"/>
                          <a:cs typeface="Arial" panose="020B0604020202020204" pitchFamily="34" charset="0"/>
                        </a:rPr>
                        <a:t>5</a:t>
                      </a:r>
                    </a:p>
                  </a:txBody>
                  <a:tcPr marL="0" marR="0" marT="0" marB="0"/>
                </a:tc>
                <a:extLst>
                  <a:ext uri="{0D108BD9-81ED-4DB2-BD59-A6C34878D82A}">
                    <a16:rowId xmlns:a16="http://schemas.microsoft.com/office/drawing/2014/main" val="2165554646"/>
                  </a:ext>
                </a:extLst>
              </a:tr>
              <a:tr h="631883">
                <a:tc>
                  <a:txBody>
                    <a:bodyPr/>
                    <a:lstStyle/>
                    <a:p>
                      <a:pPr marL="1263015" marR="1247140" algn="ctr">
                        <a:lnSpc>
                          <a:spcPts val="1360"/>
                        </a:lnSpc>
                        <a:spcAft>
                          <a:spcPts val="0"/>
                        </a:spcAft>
                      </a:pPr>
                      <a:endParaRPr lang="en-US" sz="1400" b="1" dirty="0">
                        <a:effectLst/>
                        <a:latin typeface="Times New Roman" panose="02020603050405020304" pitchFamily="18" charset="0"/>
                        <a:ea typeface="Times New Roman" panose="02020603050405020304" pitchFamily="18" charset="0"/>
                        <a:cs typeface="Arial" panose="020B0604020202020204" pitchFamily="34" charset="0"/>
                      </a:endParaRPr>
                    </a:p>
                    <a:p>
                      <a:pPr marL="1263015" marR="1247140" algn="ctr">
                        <a:lnSpc>
                          <a:spcPts val="1360"/>
                        </a:lnSpc>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Stores</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821055" marR="810260" algn="ctr">
                        <a:lnSpc>
                          <a:spcPts val="1340"/>
                        </a:lnSpc>
                        <a:spcAft>
                          <a:spcPts val="0"/>
                        </a:spcAft>
                      </a:pP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p>
                      <a:pPr marL="821055" marR="810260" algn="ctr">
                        <a:lnSpc>
                          <a:spcPts val="1340"/>
                        </a:lnSpc>
                        <a:spcAft>
                          <a:spcPts val="0"/>
                        </a:spcAft>
                      </a:pPr>
                      <a:r>
                        <a:rPr lang="en-US" sz="1400" dirty="0">
                          <a:effectLst/>
                          <a:latin typeface="Times New Roman" panose="02020603050405020304" pitchFamily="18" charset="0"/>
                          <a:ea typeface="Times New Roman" panose="02020603050405020304" pitchFamily="18" charset="0"/>
                          <a:cs typeface="Arial" panose="020B0604020202020204" pitchFamily="34" charset="0"/>
                        </a:rPr>
                        <a:t>5</a:t>
                      </a:r>
                    </a:p>
                  </a:txBody>
                  <a:tcPr marL="0" marR="0" marT="0" marB="0"/>
                </a:tc>
                <a:extLst>
                  <a:ext uri="{0D108BD9-81ED-4DB2-BD59-A6C34878D82A}">
                    <a16:rowId xmlns:a16="http://schemas.microsoft.com/office/drawing/2014/main" val="1710809537"/>
                  </a:ext>
                </a:extLst>
              </a:tr>
              <a:tr h="631883">
                <a:tc>
                  <a:txBody>
                    <a:bodyPr/>
                    <a:lstStyle/>
                    <a:p>
                      <a:pPr marL="1263015" marR="1250315" algn="ctr">
                        <a:lnSpc>
                          <a:spcPts val="1360"/>
                        </a:lnSpc>
                        <a:spcAft>
                          <a:spcPts val="0"/>
                        </a:spcAft>
                      </a:pPr>
                      <a:endParaRPr lang="en-US" sz="1400" b="1" dirty="0">
                        <a:effectLst/>
                        <a:latin typeface="Times New Roman" panose="02020603050405020304" pitchFamily="18" charset="0"/>
                        <a:ea typeface="Times New Roman" panose="02020603050405020304" pitchFamily="18" charset="0"/>
                        <a:cs typeface="Arial" panose="020B0604020202020204" pitchFamily="34" charset="0"/>
                      </a:endParaRPr>
                    </a:p>
                    <a:p>
                      <a:pPr marL="1263015" marR="1250315" algn="ctr">
                        <a:lnSpc>
                          <a:spcPts val="1360"/>
                        </a:lnSpc>
                        <a:spcAft>
                          <a:spcPts val="0"/>
                        </a:spcAft>
                      </a:pPr>
                      <a:r>
                        <a:rPr lang="en-US" sz="1400" b="1" dirty="0">
                          <a:effectLst/>
                          <a:latin typeface="Times New Roman" panose="02020603050405020304" pitchFamily="18" charset="0"/>
                          <a:ea typeface="Times New Roman" panose="02020603050405020304" pitchFamily="18" charset="0"/>
                          <a:cs typeface="Arial" panose="020B0604020202020204" pitchFamily="34" charset="0"/>
                        </a:rPr>
                        <a:t>Offices</a:t>
                      </a: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821055" marR="812165" algn="ctr">
                        <a:lnSpc>
                          <a:spcPts val="1340"/>
                        </a:lnSpc>
                        <a:spcAft>
                          <a:spcPts val="0"/>
                        </a:spcAft>
                      </a:pPr>
                      <a:endParaRPr lang="en-US" sz="1400" dirty="0">
                        <a:effectLst/>
                        <a:latin typeface="Times New Roman" panose="02020603050405020304" pitchFamily="18" charset="0"/>
                        <a:ea typeface="Times New Roman" panose="02020603050405020304" pitchFamily="18" charset="0"/>
                        <a:cs typeface="Arial" panose="020B0604020202020204" pitchFamily="34" charset="0"/>
                      </a:endParaRPr>
                    </a:p>
                    <a:p>
                      <a:pPr marL="821055" marR="812165" algn="ctr">
                        <a:lnSpc>
                          <a:spcPts val="1340"/>
                        </a:lnSpc>
                        <a:spcAft>
                          <a:spcPts val="0"/>
                        </a:spcAft>
                      </a:pPr>
                      <a:r>
                        <a:rPr lang="en-US" sz="1400" dirty="0">
                          <a:effectLst/>
                          <a:latin typeface="Times New Roman" panose="02020603050405020304" pitchFamily="18" charset="0"/>
                          <a:ea typeface="Times New Roman" panose="02020603050405020304" pitchFamily="18" charset="0"/>
                          <a:cs typeface="Arial" panose="020B0604020202020204" pitchFamily="34" charset="0"/>
                        </a:rPr>
                        <a:t>2.5</a:t>
                      </a:r>
                    </a:p>
                  </a:txBody>
                  <a:tcPr marL="0" marR="0" marT="0" marB="0"/>
                </a:tc>
                <a:extLst>
                  <a:ext uri="{0D108BD9-81ED-4DB2-BD59-A6C34878D82A}">
                    <a16:rowId xmlns:a16="http://schemas.microsoft.com/office/drawing/2014/main" val="3669901842"/>
                  </a:ext>
                </a:extLst>
              </a:tr>
            </a:tbl>
          </a:graphicData>
        </a:graphic>
      </p:graphicFrame>
    </p:spTree>
    <p:extLst>
      <p:ext uri="{BB962C8B-B14F-4D97-AF65-F5344CB8AC3E}">
        <p14:creationId xmlns:p14="http://schemas.microsoft.com/office/powerpoint/2010/main" val="15649003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539994" cy="1456549"/>
          </a:xfrm>
        </p:spPr>
        <p:txBody>
          <a:bodyPr/>
          <a:lstStyle/>
          <a:p>
            <a:r>
              <a:rPr lang="en-US" dirty="0"/>
              <a:t>Seismic load</a:t>
            </a:r>
          </a:p>
        </p:txBody>
      </p:sp>
      <p:sp>
        <p:nvSpPr>
          <p:cNvPr id="3" name="Content Placeholder 2"/>
          <p:cNvSpPr>
            <a:spLocks noGrp="1"/>
          </p:cNvSpPr>
          <p:nvPr>
            <p:ph idx="1"/>
          </p:nvPr>
        </p:nvSpPr>
        <p:spPr>
          <a:xfrm>
            <a:off x="469900" y="1371952"/>
            <a:ext cx="7539994" cy="4279630"/>
          </a:xfrm>
        </p:spPr>
        <p:txBody>
          <a:bodyPr/>
          <a:lstStyle/>
          <a:p>
            <a:r>
              <a:rPr lang="en-US" dirty="0"/>
              <a:t>to determine the seismic load value the requirements of UBC97 code will be </a:t>
            </a:r>
          </a:p>
          <a:p>
            <a:pPr marL="0" indent="0">
              <a:buNone/>
            </a:pPr>
            <a:r>
              <a:rPr lang="en-US" dirty="0"/>
              <a:t>Applied Mapped spectral response acceleration parameters: . </a:t>
            </a:r>
          </a:p>
          <a:p>
            <a:pPr marL="0" indent="0">
              <a:buNone/>
            </a:pPr>
            <a:endParaRPr lang="en-US" dirty="0"/>
          </a:p>
          <a:p>
            <a:r>
              <a:rPr lang="en-US" dirty="0"/>
              <a:t>These parameters can be obtained in the maps of risk-target maximum considered earthquake accelerations at 10% of critical damping. Seismic hazard map of spectral response accelerations</a:t>
            </a:r>
          </a:p>
          <a:p>
            <a:endParaRPr lang="en-US" dirty="0"/>
          </a:p>
        </p:txBody>
      </p:sp>
      <p:pic>
        <p:nvPicPr>
          <p:cNvPr id="4" name="Picture 3"/>
          <p:cNvPicPr>
            <a:picLocks noChangeAspect="1"/>
          </p:cNvPicPr>
          <p:nvPr/>
        </p:nvPicPr>
        <p:blipFill>
          <a:blip r:embed="rId2"/>
          <a:stretch>
            <a:fillRect/>
          </a:stretch>
        </p:blipFill>
        <p:spPr>
          <a:xfrm>
            <a:off x="6108700" y="3818019"/>
            <a:ext cx="3105150" cy="3667125"/>
          </a:xfrm>
          <a:prstGeom prst="rect">
            <a:avLst/>
          </a:prstGeom>
        </p:spPr>
      </p:pic>
      <p:sp>
        <p:nvSpPr>
          <p:cNvPr id="5" name="Rectangle 4"/>
          <p:cNvSpPr/>
          <p:nvPr/>
        </p:nvSpPr>
        <p:spPr>
          <a:xfrm>
            <a:off x="492125" y="3818019"/>
            <a:ext cx="3209532" cy="369332"/>
          </a:xfrm>
          <a:prstGeom prst="rect">
            <a:avLst/>
          </a:prstGeom>
        </p:spPr>
        <p:txBody>
          <a:bodyPr wrap="none">
            <a:spAutoFit/>
          </a:bodyPr>
          <a:lstStyle/>
          <a:p>
            <a:r>
              <a:rPr lang="en-US" dirty="0"/>
              <a:t>Zone factor value is Z = 0.20 </a:t>
            </a:r>
          </a:p>
        </p:txBody>
      </p:sp>
    </p:spTree>
    <p:extLst>
      <p:ext uri="{BB962C8B-B14F-4D97-AF65-F5344CB8AC3E}">
        <p14:creationId xmlns:p14="http://schemas.microsoft.com/office/powerpoint/2010/main" val="33196840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Soil profile type:</a:t>
            </a:r>
          </a:p>
        </p:txBody>
      </p:sp>
      <p:sp>
        <p:nvSpPr>
          <p:cNvPr id="3" name="Content Placeholder 2"/>
          <p:cNvSpPr>
            <a:spLocks noGrp="1"/>
          </p:cNvSpPr>
          <p:nvPr>
            <p:ph idx="1"/>
          </p:nvPr>
        </p:nvSpPr>
        <p:spPr>
          <a:xfrm>
            <a:off x="594078" y="1876425"/>
            <a:ext cx="7539994" cy="4279630"/>
          </a:xfrm>
        </p:spPr>
        <p:txBody>
          <a:bodyPr/>
          <a:lstStyle/>
          <a:p>
            <a:r>
              <a:rPr lang="en-US" dirty="0"/>
              <a:t>Bearing capacity for soil (</a:t>
            </a:r>
            <a:r>
              <a:rPr lang="en-US" dirty="0" err="1"/>
              <a:t>qall</a:t>
            </a:r>
            <a:r>
              <a:rPr lang="en-US" dirty="0"/>
              <a:t>) equal 210 </a:t>
            </a:r>
            <a:r>
              <a:rPr lang="en-US" dirty="0" err="1"/>
              <a:t>kN</a:t>
            </a:r>
            <a:r>
              <a:rPr lang="en-US" dirty="0"/>
              <a:t>/m2 To check the site class, average undrained shear strength is applied.</a:t>
            </a:r>
            <a:endParaRPr lang="ar-SY" dirty="0"/>
          </a:p>
          <a:p>
            <a:endParaRPr lang="ar-SY" dirty="0"/>
          </a:p>
          <a:p>
            <a:r>
              <a:rPr lang="en-US" dirty="0"/>
              <a:t> Su = </a:t>
            </a:r>
            <a:r>
              <a:rPr lang="en-US" dirty="0" err="1"/>
              <a:t>qall</a:t>
            </a:r>
            <a:r>
              <a:rPr lang="en-US" dirty="0"/>
              <a:t> /2 = 210 2 = 105 </a:t>
            </a:r>
            <a:r>
              <a:rPr lang="en-US" dirty="0" err="1"/>
              <a:t>kpa</a:t>
            </a:r>
            <a:r>
              <a:rPr lang="en-US" dirty="0"/>
              <a:t>.</a:t>
            </a:r>
          </a:p>
          <a:p>
            <a:r>
              <a:rPr lang="en-US" dirty="0"/>
              <a:t>The soil profile is ‘</a:t>
            </a:r>
            <a:r>
              <a:rPr lang="en-US" dirty="0" err="1"/>
              <a:t>Sc</a:t>
            </a:r>
            <a:r>
              <a:rPr lang="en-US" dirty="0"/>
              <a:t>’ .</a:t>
            </a:r>
          </a:p>
          <a:p>
            <a:endParaRPr lang="en-US" dirty="0"/>
          </a:p>
        </p:txBody>
      </p:sp>
      <p:pic>
        <p:nvPicPr>
          <p:cNvPr id="4" name="Picture 3"/>
          <p:cNvPicPr>
            <a:picLocks noChangeAspect="1"/>
          </p:cNvPicPr>
          <p:nvPr/>
        </p:nvPicPr>
        <p:blipFill>
          <a:blip r:embed="rId2"/>
          <a:stretch>
            <a:fillRect/>
          </a:stretch>
        </p:blipFill>
        <p:spPr>
          <a:xfrm>
            <a:off x="241300" y="3750252"/>
            <a:ext cx="9791700" cy="3609975"/>
          </a:xfrm>
          <a:prstGeom prst="rect">
            <a:avLst/>
          </a:prstGeom>
        </p:spPr>
      </p:pic>
    </p:spTree>
    <p:extLst>
      <p:ext uri="{BB962C8B-B14F-4D97-AF65-F5344CB8AC3E}">
        <p14:creationId xmlns:p14="http://schemas.microsoft.com/office/powerpoint/2010/main" val="2689795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Importance factor and risk category</a:t>
            </a:r>
          </a:p>
        </p:txBody>
      </p:sp>
      <p:sp>
        <p:nvSpPr>
          <p:cNvPr id="3" name="Content Placeholder 2"/>
          <p:cNvSpPr>
            <a:spLocks noGrp="1"/>
          </p:cNvSpPr>
          <p:nvPr>
            <p:ph idx="1"/>
          </p:nvPr>
        </p:nvSpPr>
        <p:spPr>
          <a:xfrm>
            <a:off x="594078" y="1724025"/>
            <a:ext cx="7539994" cy="4279630"/>
          </a:xfrm>
        </p:spPr>
        <p:txBody>
          <a:bodyPr/>
          <a:lstStyle/>
          <a:p>
            <a:r>
              <a:rPr lang="en-US" dirty="0"/>
              <a:t>The risk category was decided to be (4), so the importance factor is equal to 1.00 according to UBC97, see Figure.</a:t>
            </a:r>
          </a:p>
          <a:p>
            <a:endParaRPr lang="en-US" dirty="0"/>
          </a:p>
          <a:p>
            <a:endParaRPr lang="en-US" dirty="0"/>
          </a:p>
        </p:txBody>
      </p:sp>
      <p:pic>
        <p:nvPicPr>
          <p:cNvPr id="4" name="Picture 3"/>
          <p:cNvPicPr>
            <a:picLocks noChangeAspect="1"/>
          </p:cNvPicPr>
          <p:nvPr/>
        </p:nvPicPr>
        <p:blipFill>
          <a:blip r:embed="rId2"/>
          <a:stretch>
            <a:fillRect/>
          </a:stretch>
        </p:blipFill>
        <p:spPr>
          <a:xfrm>
            <a:off x="594078" y="2562225"/>
            <a:ext cx="7229475" cy="5257800"/>
          </a:xfrm>
          <a:prstGeom prst="rect">
            <a:avLst/>
          </a:prstGeom>
        </p:spPr>
      </p:pic>
    </p:spTree>
    <p:extLst>
      <p:ext uri="{BB962C8B-B14F-4D97-AF65-F5344CB8AC3E}">
        <p14:creationId xmlns:p14="http://schemas.microsoft.com/office/powerpoint/2010/main" val="5148450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100" y="200025"/>
            <a:ext cx="8715022" cy="1456549"/>
          </a:xfrm>
        </p:spPr>
        <p:txBody>
          <a:bodyPr/>
          <a:lstStyle/>
          <a:p>
            <a:r>
              <a:rPr lang="en-US" dirty="0"/>
              <a:t>Seismic Coefficients for Response Spectrum Design</a:t>
            </a:r>
          </a:p>
        </p:txBody>
      </p:sp>
      <p:pic>
        <p:nvPicPr>
          <p:cNvPr id="4" name="Content Placeholder 3"/>
          <p:cNvPicPr>
            <a:picLocks noGrp="1" noChangeAspect="1"/>
          </p:cNvPicPr>
          <p:nvPr>
            <p:ph idx="1"/>
          </p:nvPr>
        </p:nvPicPr>
        <p:blipFill>
          <a:blip r:embed="rId2"/>
          <a:stretch>
            <a:fillRect/>
          </a:stretch>
        </p:blipFill>
        <p:spPr>
          <a:xfrm>
            <a:off x="317500" y="1656574"/>
            <a:ext cx="7540625" cy="2375054"/>
          </a:xfrm>
          <a:prstGeom prst="rect">
            <a:avLst/>
          </a:prstGeom>
        </p:spPr>
      </p:pic>
      <p:pic>
        <p:nvPicPr>
          <p:cNvPr id="5" name="Picture 4"/>
          <p:cNvPicPr>
            <a:picLocks noChangeAspect="1"/>
          </p:cNvPicPr>
          <p:nvPr/>
        </p:nvPicPr>
        <p:blipFill>
          <a:blip r:embed="rId3"/>
          <a:stretch>
            <a:fillRect/>
          </a:stretch>
        </p:blipFill>
        <p:spPr>
          <a:xfrm>
            <a:off x="165100" y="4276725"/>
            <a:ext cx="8534400" cy="3305175"/>
          </a:xfrm>
          <a:prstGeom prst="rect">
            <a:avLst/>
          </a:prstGeom>
        </p:spPr>
      </p:pic>
    </p:spTree>
    <p:extLst>
      <p:ext uri="{BB962C8B-B14F-4D97-AF65-F5344CB8AC3E}">
        <p14:creationId xmlns:p14="http://schemas.microsoft.com/office/powerpoint/2010/main" val="27401032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078" y="1228376"/>
            <a:ext cx="7539994" cy="1158452"/>
          </a:xfrm>
        </p:spPr>
        <p:txBody>
          <a:bodyPr>
            <a:normAutofit/>
          </a:bodyPr>
          <a:lstStyle/>
          <a:p>
            <a:pPr>
              <a:lnSpc>
                <a:spcPct val="120000"/>
              </a:lnSpc>
            </a:pPr>
            <a:r>
              <a:rPr lang="en-US" dirty="0">
                <a:latin typeface="Times New Roman" panose="02020603050405020304" pitchFamily="18" charset="0"/>
                <a:cs typeface="Times New Roman" panose="02020603050405020304" pitchFamily="18" charset="0"/>
              </a:rPr>
              <a:t>Load Combinations</a:t>
            </a:r>
          </a:p>
        </p:txBody>
      </p:sp>
      <p:sp>
        <p:nvSpPr>
          <p:cNvPr id="3" name="Content Placeholder 2"/>
          <p:cNvSpPr>
            <a:spLocks noGrp="1"/>
          </p:cNvSpPr>
          <p:nvPr>
            <p:ph idx="1"/>
          </p:nvPr>
        </p:nvSpPr>
        <p:spPr>
          <a:xfrm>
            <a:off x="340245" y="2094784"/>
            <a:ext cx="8181059" cy="4172857"/>
          </a:xfrm>
        </p:spPr>
        <p:txBody>
          <a:bodyPr>
            <a:normAutofit fontScale="77500" lnSpcReduction="20000"/>
          </a:bodyPr>
          <a:lstStyle/>
          <a:p>
            <a:endParaRPr lang="en-US" sz="1228" dirty="0"/>
          </a:p>
          <a:p>
            <a:r>
              <a:rPr lang="en-US" dirty="0"/>
              <a:t>According to the “ACI 318-11” code section 9.2.1, the following loading combinations may be considered:</a:t>
            </a:r>
          </a:p>
          <a:p>
            <a:pPr marL="0" indent="0">
              <a:buNone/>
            </a:pPr>
            <a:r>
              <a:rPr lang="en-US" dirty="0"/>
              <a:t> </a:t>
            </a:r>
            <a:endParaRPr lang="en-US" sz="1403" dirty="0"/>
          </a:p>
          <a:p>
            <a:r>
              <a:rPr lang="en-US" dirty="0"/>
              <a:t>U=1.4D</a:t>
            </a:r>
          </a:p>
          <a:p>
            <a:r>
              <a:rPr lang="en-US" dirty="0"/>
              <a:t>U= 1.2D + 1.6L</a:t>
            </a:r>
          </a:p>
          <a:p>
            <a:r>
              <a:rPr lang="en-US" dirty="0"/>
              <a:t>U = 1.2D + 1.0E + 1.0L</a:t>
            </a:r>
          </a:p>
          <a:p>
            <a:r>
              <a:rPr lang="en-US" dirty="0"/>
              <a:t>U=1.2D + 1.0E - 1.0L</a:t>
            </a:r>
          </a:p>
          <a:p>
            <a:r>
              <a:rPr lang="en-US" dirty="0"/>
              <a:t>U= 0.9D + 1.0E</a:t>
            </a:r>
          </a:p>
          <a:p>
            <a:r>
              <a:rPr lang="en-US" dirty="0"/>
              <a:t>U = 0.9D - 1.0E</a:t>
            </a:r>
          </a:p>
          <a:p>
            <a:pPr marL="0" indent="0">
              <a:buNone/>
            </a:pPr>
            <a:r>
              <a:rPr lang="en-US" dirty="0"/>
              <a:t> </a:t>
            </a:r>
          </a:p>
          <a:p>
            <a:pPr marL="0" indent="0">
              <a:buNone/>
            </a:pPr>
            <a:endParaRPr lang="en-US" sz="1228" dirty="0"/>
          </a:p>
          <a:p>
            <a:r>
              <a:rPr lang="en-US" dirty="0"/>
              <a:t>   Where:</a:t>
            </a:r>
          </a:p>
          <a:p>
            <a:pPr marL="0" indent="0">
              <a:buNone/>
            </a:pPr>
            <a:r>
              <a:rPr lang="en-US" dirty="0"/>
              <a:t> </a:t>
            </a:r>
            <a:endParaRPr lang="en-US" sz="1403" dirty="0"/>
          </a:p>
          <a:p>
            <a:r>
              <a:rPr lang="en-US" dirty="0"/>
              <a:t>U: ultimate load D: dead load</a:t>
            </a:r>
          </a:p>
          <a:p>
            <a:r>
              <a:rPr lang="en-US" dirty="0"/>
              <a:t>L: live load</a:t>
            </a:r>
          </a:p>
          <a:p>
            <a:r>
              <a:rPr lang="en-US" dirty="0"/>
              <a:t>E: earthquake Load</a:t>
            </a:r>
          </a:p>
          <a:p>
            <a:pPr marL="0" indent="0">
              <a:lnSpc>
                <a:spcPct val="120000"/>
              </a:lnSpc>
              <a:buNone/>
            </a:pPr>
            <a:endParaRPr lang="en-US" sz="2105" dirty="0">
              <a:solidFill>
                <a:schemeClr val="tx1"/>
              </a:solidFill>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1765254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1491" y="1941946"/>
            <a:ext cx="7052581" cy="4666211"/>
          </a:xfrm>
        </p:spPr>
        <p:txBody>
          <a:bodyPr>
            <a:normAutofit/>
          </a:bodyPr>
          <a:lstStyle/>
          <a:p>
            <a:pPr marL="0" indent="0">
              <a:buNone/>
            </a:pPr>
            <a:endParaRPr lang="en-US" dirty="0"/>
          </a:p>
          <a:p>
            <a:endParaRPr lang="en-US" dirty="0"/>
          </a:p>
          <a:p>
            <a:endParaRPr lang="en-US"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73907"/>
            <a:ext cx="9255792" cy="6015038"/>
          </a:xfrm>
          <a:prstGeom prst="rect">
            <a:avLst/>
          </a:prstGeom>
        </p:spPr>
      </p:pic>
    </p:spTree>
    <p:extLst>
      <p:ext uri="{BB962C8B-B14F-4D97-AF65-F5344CB8AC3E}">
        <p14:creationId xmlns:p14="http://schemas.microsoft.com/office/powerpoint/2010/main" val="32667237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12900" y="2714625"/>
            <a:ext cx="8890000" cy="830997"/>
          </a:xfrm>
        </p:spPr>
        <p:txBody>
          <a:bodyPr>
            <a:normAutofit fontScale="90000"/>
          </a:bodyPr>
          <a:lstStyle/>
          <a:p>
            <a:r>
              <a:rPr lang="en-US" sz="5400" kern="1200" dirty="0">
                <a:latin typeface="Times New Roman" panose="02020603050405020304" pitchFamily="18" charset="0"/>
                <a:cs typeface="Times New Roman" panose="02020603050405020304" pitchFamily="18" charset="0"/>
              </a:rPr>
              <a:t>Preliminary Dimensions</a:t>
            </a:r>
            <a:endParaRPr lang="ar-SA" dirty="0"/>
          </a:p>
        </p:txBody>
      </p:sp>
    </p:spTree>
    <p:extLst>
      <p:ext uri="{BB962C8B-B14F-4D97-AF65-F5344CB8AC3E}">
        <p14:creationId xmlns:p14="http://schemas.microsoft.com/office/powerpoint/2010/main" val="31440260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object 2"/>
              <p:cNvSpPr txBox="1">
                <a:spLocks noGrp="1"/>
              </p:cNvSpPr>
              <p:nvPr>
                <p:ph type="title"/>
              </p:nvPr>
            </p:nvSpPr>
            <p:spPr>
              <a:xfrm>
                <a:off x="393700" y="1571625"/>
                <a:ext cx="10515600" cy="4860305"/>
              </a:xfrm>
              <a:prstGeom prst="rect">
                <a:avLst/>
              </a:prstGeom>
            </p:spPr>
            <p:txBody>
              <a:bodyPr vert="horz" wrap="square" lIns="0" tIns="12700" rIns="0" bIns="0" rtlCol="0">
                <a:spAutoFit/>
              </a:bodyPr>
              <a:lstStyle/>
              <a:p>
                <a:pPr marL="12700" lvl="0" defTabSz="914400" rtl="1">
                  <a:lnSpc>
                    <a:spcPts val="2135"/>
                  </a:lnSpc>
                  <a:spcBef>
                    <a:spcPts val="100"/>
                  </a:spcBef>
                </a:pPr>
                <a:r>
                  <a:rPr lang="en-US" dirty="0">
                    <a:solidFill>
                      <a:srgbClr val="2D75B6"/>
                    </a:solidFill>
                  </a:rPr>
                  <a:t>	</a:t>
                </a:r>
                <a:r>
                  <a:rPr lang="en-US" spc="-5" dirty="0"/>
                  <a:t>Flat </a:t>
                </a:r>
                <a:r>
                  <a:rPr lang="en-US" dirty="0"/>
                  <a:t>plate thickness slab in the </a:t>
                </a:r>
                <a:r>
                  <a:rPr lang="en-US" spc="-5" dirty="0"/>
                  <a:t>Basements</a:t>
                </a:r>
                <a:r>
                  <a:rPr lang="en-US" spc="-10" dirty="0"/>
                  <a:t> </a:t>
                </a:r>
                <a:r>
                  <a:rPr lang="en-US" spc="-5" dirty="0"/>
                  <a:t>Floors </a:t>
                </a:r>
                <a:br>
                  <a:rPr lang="en-US" spc="-5" dirty="0"/>
                </a:br>
                <a:br>
                  <a:rPr lang="en-US" spc="-5" dirty="0"/>
                </a:br>
                <a:br>
                  <a:rPr lang="en-US" spc="-5" dirty="0"/>
                </a:br>
                <a:r>
                  <a:rPr lang="en-US" sz="1800" spc="-5" dirty="0">
                    <a:solidFill>
                      <a:schemeClr val="tx1"/>
                    </a:solidFill>
                  </a:rPr>
                  <a:t>according to  table ACI 318-14</a:t>
                </a:r>
                <a:r>
                  <a:rPr lang="en-US" spc="-5" dirty="0"/>
                  <a:t>  </a:t>
                </a:r>
                <a:br>
                  <a:rPr lang="en-US" spc="-5" dirty="0"/>
                </a:br>
                <a:br>
                  <a:rPr lang="en-US" spc="-5" dirty="0"/>
                </a:br>
                <a:br>
                  <a:rPr lang="en-US" spc="-5" dirty="0"/>
                </a:br>
                <a:br>
                  <a:rPr lang="en-US" spc="-5" dirty="0"/>
                </a:br>
                <a:r>
                  <a:rPr lang="en-US" sz="1800" spc="-5" dirty="0">
                    <a:solidFill>
                      <a:schemeClr val="tx1"/>
                    </a:solidFill>
                  </a:rPr>
                  <a:t>h soiled = </a:t>
                </a:r>
                <a14:m>
                  <m:oMath xmlns:m="http://schemas.openxmlformats.org/officeDocument/2006/math">
                    <m:f>
                      <m:fPr>
                        <m:ctrlPr>
                          <a:rPr lang="ar-SA" sz="1800" b="1" i="1" spc="-5" smtClean="0">
                            <a:solidFill>
                              <a:schemeClr val="tx1"/>
                            </a:solidFill>
                            <a:latin typeface="Cambria Math" panose="02040503050406030204" pitchFamily="18" charset="0"/>
                          </a:rPr>
                        </m:ctrlPr>
                      </m:fPr>
                      <m:num>
                        <m:r>
                          <a:rPr lang="ar-SA" sz="1800" b="1" i="1" spc="-5" smtClean="0">
                            <a:solidFill>
                              <a:schemeClr val="tx1"/>
                            </a:solidFill>
                            <a:latin typeface="Cambria Math" panose="02040503050406030204" pitchFamily="18" charset="0"/>
                          </a:rPr>
                          <m:t>𝑳</m:t>
                        </m:r>
                        <m:r>
                          <a:rPr lang="en-US" sz="1800" b="1" i="1" spc="-5" smtClean="0">
                            <a:solidFill>
                              <a:schemeClr val="tx1"/>
                            </a:solidFill>
                            <a:latin typeface="Cambria Math" panose="02040503050406030204" pitchFamily="18" charset="0"/>
                          </a:rPr>
                          <m:t>𝒏</m:t>
                        </m:r>
                      </m:num>
                      <m:den>
                        <m:r>
                          <a:rPr lang="ar-SA" sz="1800" b="1" i="1" spc="-5" smtClean="0">
                            <a:solidFill>
                              <a:schemeClr val="tx1"/>
                            </a:solidFill>
                            <a:latin typeface="Cambria Math" panose="02040503050406030204" pitchFamily="18" charset="0"/>
                          </a:rPr>
                          <m:t>𝟑𝟎</m:t>
                        </m:r>
                      </m:den>
                    </m:f>
                  </m:oMath>
                </a14:m>
                <a:br>
                  <a:rPr lang="ar-SA" sz="2700" b="1" baseline="4629" dirty="0">
                    <a:solidFill>
                      <a:prstClr val="black"/>
                    </a:solidFill>
                    <a:latin typeface="Times New Roman"/>
                    <a:cs typeface="Times New Roman"/>
                  </a:rPr>
                </a:br>
                <a:br>
                  <a:rPr lang="en-US" sz="2700" b="1" baseline="4629" dirty="0">
                    <a:solidFill>
                      <a:prstClr val="black"/>
                    </a:solidFill>
                    <a:latin typeface="Times New Roman"/>
                    <a:cs typeface="Times New Roman"/>
                  </a:rPr>
                </a:br>
                <a:br>
                  <a:rPr lang="en-US" sz="2700" b="1" baseline="4629" dirty="0">
                    <a:solidFill>
                      <a:prstClr val="black"/>
                    </a:solidFill>
                    <a:latin typeface="Times New Roman"/>
                    <a:cs typeface="Times New Roman"/>
                  </a:rPr>
                </a:br>
                <a:r>
                  <a:rPr lang="en-US" sz="1800" b="1" spc="-5" dirty="0">
                    <a:solidFill>
                      <a:prstClr val="black"/>
                    </a:solidFill>
                    <a:latin typeface="Times New Roman"/>
                    <a:cs typeface="Times New Roman"/>
                  </a:rPr>
                  <a:t>Where:</a:t>
                </a:r>
                <a:br>
                  <a:rPr lang="en-US" sz="1800" b="1" dirty="0">
                    <a:solidFill>
                      <a:prstClr val="black"/>
                    </a:solidFill>
                    <a:latin typeface="Times New Roman"/>
                    <a:cs typeface="Times New Roman"/>
                  </a:rPr>
                </a:br>
                <a:r>
                  <a:rPr lang="en-US" sz="1800" b="1" spc="15" dirty="0">
                    <a:solidFill>
                      <a:prstClr val="black"/>
                    </a:solidFill>
                    <a:latin typeface="Cambria Math"/>
                    <a:cs typeface="Cambria Math"/>
                  </a:rPr>
                  <a:t>𝐿 n</a:t>
                </a:r>
                <a:r>
                  <a:rPr lang="en-US" sz="1800" b="1" dirty="0">
                    <a:solidFill>
                      <a:prstClr val="black"/>
                    </a:solidFill>
                    <a:latin typeface="Times New Roman"/>
                    <a:cs typeface="Times New Roman"/>
                  </a:rPr>
                  <a:t>= 6.5</a:t>
                </a:r>
                <a:r>
                  <a:rPr lang="en-US" sz="1800" b="1" spc="-55" dirty="0">
                    <a:solidFill>
                      <a:prstClr val="black"/>
                    </a:solidFill>
                    <a:latin typeface="Times New Roman"/>
                    <a:cs typeface="Times New Roman"/>
                  </a:rPr>
                  <a:t> </a:t>
                </a:r>
                <a:r>
                  <a:rPr lang="en-US" sz="1800" b="1" spc="-15" dirty="0">
                    <a:solidFill>
                      <a:prstClr val="black"/>
                    </a:solidFill>
                    <a:latin typeface="Times New Roman"/>
                    <a:cs typeface="Times New Roman"/>
                  </a:rPr>
                  <a:t>m</a:t>
                </a:r>
                <a:br>
                  <a:rPr lang="ar-SA" b="1" spc="-5" dirty="0"/>
                </a:br>
                <a:br>
                  <a:rPr lang="ar-SA" b="1" spc="-5" dirty="0"/>
                </a:br>
                <a:r>
                  <a:rPr lang="en-US" sz="1800" b="1" spc="-5" dirty="0">
                    <a:solidFill>
                      <a:prstClr val="black"/>
                    </a:solidFill>
                  </a:rPr>
                  <a:t>h soiled = </a:t>
                </a:r>
                <a14:m>
                  <m:oMath xmlns:m="http://schemas.openxmlformats.org/officeDocument/2006/math">
                    <m:f>
                      <m:fPr>
                        <m:ctrlPr>
                          <a:rPr lang="ar-SA" sz="1800" b="1" i="1" spc="-5">
                            <a:solidFill>
                              <a:prstClr val="black"/>
                            </a:solidFill>
                            <a:latin typeface="Cambria Math" panose="02040503050406030204" pitchFamily="18" charset="0"/>
                          </a:rPr>
                        </m:ctrlPr>
                      </m:fPr>
                      <m:num>
                        <m:r>
                          <a:rPr lang="ar-SA" sz="1800" b="1" i="1" spc="-5" smtClean="0">
                            <a:solidFill>
                              <a:prstClr val="black"/>
                            </a:solidFill>
                            <a:latin typeface="Cambria Math" panose="02040503050406030204" pitchFamily="18" charset="0"/>
                          </a:rPr>
                          <m:t>𝟔</m:t>
                        </m:r>
                        <m:r>
                          <a:rPr lang="en-US" sz="1800" b="1" i="1" spc="-5" smtClean="0">
                            <a:solidFill>
                              <a:prstClr val="black"/>
                            </a:solidFill>
                            <a:latin typeface="Cambria Math" panose="02040503050406030204" pitchFamily="18" charset="0"/>
                          </a:rPr>
                          <m:t>.</m:t>
                        </m:r>
                        <m:r>
                          <a:rPr lang="en-US" sz="1800" b="1" i="1" spc="-5" smtClean="0">
                            <a:solidFill>
                              <a:prstClr val="black"/>
                            </a:solidFill>
                            <a:latin typeface="Cambria Math" panose="02040503050406030204" pitchFamily="18" charset="0"/>
                          </a:rPr>
                          <m:t>𝟓</m:t>
                        </m:r>
                      </m:num>
                      <m:den>
                        <m:r>
                          <a:rPr lang="ar-SA" sz="1800" b="1" i="1" spc="-5">
                            <a:solidFill>
                              <a:prstClr val="black"/>
                            </a:solidFill>
                            <a:latin typeface="Cambria Math" panose="02040503050406030204" pitchFamily="18" charset="0"/>
                          </a:rPr>
                          <m:t>𝟑𝟎</m:t>
                        </m:r>
                      </m:den>
                    </m:f>
                  </m:oMath>
                </a14:m>
                <a:br>
                  <a:rPr lang="ar-SA" b="1" spc="-5" dirty="0"/>
                </a:br>
                <a:br>
                  <a:rPr lang="ar-SA" b="1" spc="-5" dirty="0"/>
                </a:br>
                <a:r>
                  <a:rPr lang="ar-SA" sz="1800" b="1" spc="-5" dirty="0"/>
                  <a:t>  </a:t>
                </a:r>
                <a:r>
                  <a:rPr lang="en-US" sz="1800" b="1" spc="-5" dirty="0"/>
                  <a:t>              </a:t>
                </a:r>
                <a:r>
                  <a:rPr lang="en-US" sz="1800" b="1" spc="-5" dirty="0">
                    <a:solidFill>
                      <a:schemeClr val="tx1"/>
                    </a:solidFill>
                  </a:rPr>
                  <a:t>= .216 m                      take it 250 mm </a:t>
                </a:r>
                <a:br>
                  <a:rPr lang="ar-SA" b="1" spc="-5" dirty="0"/>
                </a:br>
                <a:br>
                  <a:rPr lang="ar-SA" b="1" spc="-5" dirty="0"/>
                </a:br>
                <a:endParaRPr b="1" spc="-5" dirty="0"/>
              </a:p>
            </p:txBody>
          </p:sp>
        </mc:Choice>
        <mc:Fallback xmlns="">
          <p:sp>
            <p:nvSpPr>
              <p:cNvPr id="2" name="object 2"/>
              <p:cNvSpPr txBox="1">
                <a:spLocks noGrp="1" noRot="1" noChangeAspect="1" noMove="1" noResize="1" noEditPoints="1" noAdjustHandles="1" noChangeArrowheads="1" noChangeShapeType="1" noTextEdit="1"/>
              </p:cNvSpPr>
              <p:nvPr>
                <p:ph type="title"/>
              </p:nvPr>
            </p:nvSpPr>
            <p:spPr>
              <a:xfrm>
                <a:off x="393700" y="1571625"/>
                <a:ext cx="10515600" cy="4860305"/>
              </a:xfrm>
              <a:prstGeom prst="rect">
                <a:avLst/>
              </a:prstGeom>
              <a:blipFill rotWithShape="0">
                <a:blip r:embed="rId2"/>
                <a:stretch>
                  <a:fillRect l="-2261" t="-6148"/>
                </a:stretch>
              </a:blipFill>
            </p:spPr>
            <p:txBody>
              <a:bodyPr/>
              <a:lstStyle/>
              <a:p>
                <a:r>
                  <a:rPr lang="ar-SA">
                    <a:noFill/>
                  </a:rPr>
                  <a:t> </a:t>
                </a:r>
              </a:p>
            </p:txBody>
          </p:sp>
        </mc:Fallback>
      </mc:AlternateContent>
      <p:pic>
        <p:nvPicPr>
          <p:cNvPr id="4" name="صورة 3"/>
          <p:cNvPicPr>
            <a:picLocks noChangeAspect="1"/>
          </p:cNvPicPr>
          <p:nvPr/>
        </p:nvPicPr>
        <p:blipFill>
          <a:blip r:embed="rId3"/>
          <a:stretch>
            <a:fillRect/>
          </a:stretch>
        </p:blipFill>
        <p:spPr>
          <a:xfrm>
            <a:off x="2755900" y="5686425"/>
            <a:ext cx="633046" cy="152400"/>
          </a:xfrm>
          <a:prstGeom prst="rect">
            <a:avLst/>
          </a:prstGeom>
        </p:spPr>
      </p:pic>
    </p:spTree>
    <p:extLst>
      <p:ext uri="{BB962C8B-B14F-4D97-AF65-F5344CB8AC3E}">
        <p14:creationId xmlns:p14="http://schemas.microsoft.com/office/powerpoint/2010/main" val="9647965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01700" y="1038225"/>
            <a:ext cx="11290300" cy="498791"/>
          </a:xfrm>
          <a:prstGeom prst="rect">
            <a:avLst/>
          </a:prstGeom>
        </p:spPr>
        <p:txBody>
          <a:bodyPr vert="horz" wrap="square" lIns="0" tIns="12700" rIns="0" bIns="0" rtlCol="0">
            <a:spAutoFit/>
          </a:bodyPr>
          <a:lstStyle/>
          <a:p>
            <a:pPr marL="12700">
              <a:lnSpc>
                <a:spcPct val="100000"/>
              </a:lnSpc>
              <a:spcBef>
                <a:spcPts val="100"/>
              </a:spcBef>
              <a:tabLst>
                <a:tab pos="884555" algn="l"/>
              </a:tabLst>
            </a:pPr>
            <a:r>
              <a:rPr dirty="0">
                <a:solidFill>
                  <a:srgbClr val="2D75B6"/>
                </a:solidFill>
              </a:rPr>
              <a:t>	</a:t>
            </a:r>
            <a:r>
              <a:rPr spc="-5" dirty="0"/>
              <a:t>Ribbed slab</a:t>
            </a:r>
            <a:r>
              <a:rPr lang="ar-SA" spc="-5" dirty="0"/>
              <a:t> </a:t>
            </a:r>
            <a:r>
              <a:rPr lang="en-US" spc="-5" dirty="0"/>
              <a:t>thickness </a:t>
            </a:r>
            <a:r>
              <a:rPr spc="-5" dirty="0"/>
              <a:t> in </a:t>
            </a:r>
            <a:r>
              <a:rPr dirty="0"/>
              <a:t>typical</a:t>
            </a:r>
            <a:r>
              <a:rPr spc="-30" dirty="0"/>
              <a:t> </a:t>
            </a:r>
            <a:r>
              <a:rPr dirty="0"/>
              <a:t>floors</a:t>
            </a:r>
            <a:r>
              <a:rPr lang="en-US" dirty="0"/>
              <a:t> and ground floor</a:t>
            </a:r>
            <a:endParaRPr dirty="0"/>
          </a:p>
        </p:txBody>
      </p:sp>
      <p:pic>
        <p:nvPicPr>
          <p:cNvPr id="5" name="Picture 111629"/>
          <p:cNvPicPr/>
          <p:nvPr/>
        </p:nvPicPr>
        <p:blipFill>
          <a:blip r:embed="rId2">
            <a:extLst>
              <a:ext uri="{28A0092B-C50C-407E-A947-70E740481C1C}">
                <a14:useLocalDpi xmlns:a14="http://schemas.microsoft.com/office/drawing/2010/main" val="0"/>
              </a:ext>
            </a:extLst>
          </a:blip>
          <a:srcRect/>
          <a:stretch>
            <a:fillRect/>
          </a:stretch>
        </p:blipFill>
        <p:spPr bwMode="auto">
          <a:xfrm>
            <a:off x="1612900" y="2105025"/>
            <a:ext cx="5402262" cy="4953000"/>
          </a:xfrm>
          <a:prstGeom prst="rect">
            <a:avLst/>
          </a:prstGeom>
          <a:noFill/>
          <a:ln>
            <a:noFill/>
          </a:ln>
        </p:spPr>
      </p:pic>
    </p:spTree>
    <p:extLst>
      <p:ext uri="{BB962C8B-B14F-4D97-AF65-F5344CB8AC3E}">
        <p14:creationId xmlns:p14="http://schemas.microsoft.com/office/powerpoint/2010/main" val="10108496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58571" y="2345747"/>
            <a:ext cx="1860550" cy="299720"/>
          </a:xfrm>
          <a:prstGeom prst="rect">
            <a:avLst/>
          </a:prstGeom>
        </p:spPr>
        <p:txBody>
          <a:bodyPr vert="horz" wrap="square" lIns="0" tIns="12700" rIns="0" bIns="0" rtlCol="0">
            <a:spAutoFit/>
          </a:bodyPr>
          <a:lstStyle/>
          <a:p>
            <a:pPr marL="12700">
              <a:lnSpc>
                <a:spcPct val="100000"/>
              </a:lnSpc>
              <a:spcBef>
                <a:spcPts val="100"/>
              </a:spcBef>
            </a:pPr>
            <a:r>
              <a:rPr sz="2700" b="1" baseline="4629" dirty="0">
                <a:latin typeface="Times New Roman"/>
                <a:cs typeface="Times New Roman"/>
              </a:rPr>
              <a:t>ℎ </a:t>
            </a:r>
            <a:r>
              <a:rPr sz="1150" b="1" spc="-5" dirty="0">
                <a:latin typeface="Times New Roman"/>
                <a:cs typeface="Times New Roman"/>
              </a:rPr>
              <a:t>Ribbed </a:t>
            </a:r>
            <a:r>
              <a:rPr sz="1150" b="1" dirty="0">
                <a:latin typeface="Times New Roman"/>
                <a:cs typeface="Times New Roman"/>
              </a:rPr>
              <a:t>two</a:t>
            </a:r>
            <a:r>
              <a:rPr sz="1150" b="1" spc="-95" dirty="0">
                <a:latin typeface="Times New Roman"/>
                <a:cs typeface="Times New Roman"/>
              </a:rPr>
              <a:t> </a:t>
            </a:r>
            <a:r>
              <a:rPr sz="1150" b="1" dirty="0">
                <a:latin typeface="Times New Roman"/>
                <a:cs typeface="Times New Roman"/>
              </a:rPr>
              <a:t>way</a:t>
            </a:r>
            <a:r>
              <a:rPr lang="en-US" sz="1150" b="1" dirty="0">
                <a:latin typeface="Times New Roman"/>
                <a:cs typeface="Times New Roman"/>
              </a:rPr>
              <a:t>     </a:t>
            </a:r>
            <a:r>
              <a:rPr sz="2700" b="1" baseline="4629" dirty="0">
                <a:latin typeface="Times New Roman"/>
                <a:cs typeface="Times New Roman"/>
              </a:rPr>
              <a:t>=</a:t>
            </a:r>
            <a:endParaRPr sz="2700" baseline="4629" dirty="0">
              <a:latin typeface="Times New Roman"/>
              <a:cs typeface="Times New Roman"/>
            </a:endParaRPr>
          </a:p>
        </p:txBody>
      </p:sp>
      <p:sp>
        <p:nvSpPr>
          <p:cNvPr id="3" name="object 3"/>
          <p:cNvSpPr txBox="1"/>
          <p:nvPr/>
        </p:nvSpPr>
        <p:spPr>
          <a:xfrm>
            <a:off x="573277" y="1887715"/>
            <a:ext cx="3347085" cy="548640"/>
          </a:xfrm>
          <a:prstGeom prst="rect">
            <a:avLst/>
          </a:prstGeom>
        </p:spPr>
        <p:txBody>
          <a:bodyPr vert="horz" wrap="square" lIns="0" tIns="41910" rIns="0" bIns="0" rtlCol="0">
            <a:spAutoFit/>
          </a:bodyPr>
          <a:lstStyle/>
          <a:p>
            <a:pPr marL="12700">
              <a:lnSpc>
                <a:spcPct val="100000"/>
              </a:lnSpc>
              <a:spcBef>
                <a:spcPts val="330"/>
              </a:spcBef>
            </a:pPr>
            <a:r>
              <a:rPr sz="1800" b="1" spc="-5" dirty="0">
                <a:latin typeface="Times New Roman"/>
                <a:cs typeface="Times New Roman"/>
              </a:rPr>
              <a:t>Thickness </a:t>
            </a:r>
            <a:r>
              <a:rPr sz="1800" b="1" dirty="0">
                <a:latin typeface="Times New Roman"/>
                <a:cs typeface="Times New Roman"/>
              </a:rPr>
              <a:t>of </a:t>
            </a:r>
            <a:r>
              <a:rPr sz="1800" b="1" spc="-5" dirty="0">
                <a:latin typeface="Times New Roman"/>
                <a:cs typeface="Times New Roman"/>
              </a:rPr>
              <a:t>two way ribbed</a:t>
            </a:r>
            <a:r>
              <a:rPr sz="1800" b="1" spc="5" dirty="0">
                <a:latin typeface="Times New Roman"/>
                <a:cs typeface="Times New Roman"/>
              </a:rPr>
              <a:t> </a:t>
            </a:r>
            <a:r>
              <a:rPr sz="1800" b="1" spc="-5" dirty="0">
                <a:latin typeface="Times New Roman"/>
                <a:cs typeface="Times New Roman"/>
              </a:rPr>
              <a:t>slab</a:t>
            </a:r>
          </a:p>
          <a:p>
            <a:pPr marR="602615" algn="r">
              <a:lnSpc>
                <a:spcPct val="100000"/>
              </a:lnSpc>
              <a:spcBef>
                <a:spcPts val="165"/>
              </a:spcBef>
            </a:pPr>
            <a:r>
              <a:rPr sz="1300" spc="-5" dirty="0">
                <a:latin typeface="Cambria Math"/>
                <a:cs typeface="Cambria Math"/>
              </a:rPr>
              <a:t>𝑳</a:t>
            </a:r>
            <a:endParaRPr sz="1300" dirty="0">
              <a:latin typeface="Cambria Math"/>
              <a:cs typeface="Cambria Math"/>
            </a:endParaRPr>
          </a:p>
        </p:txBody>
      </p:sp>
      <p:sp>
        <p:nvSpPr>
          <p:cNvPr id="4" name="object 4"/>
          <p:cNvSpPr txBox="1"/>
          <p:nvPr/>
        </p:nvSpPr>
        <p:spPr>
          <a:xfrm>
            <a:off x="3709542" y="2565018"/>
            <a:ext cx="223520" cy="223520"/>
          </a:xfrm>
          <a:prstGeom prst="rect">
            <a:avLst/>
          </a:prstGeom>
        </p:spPr>
        <p:txBody>
          <a:bodyPr vert="horz" wrap="square" lIns="0" tIns="12065" rIns="0" bIns="0" rtlCol="0">
            <a:spAutoFit/>
          </a:bodyPr>
          <a:lstStyle/>
          <a:p>
            <a:pPr marL="12700">
              <a:lnSpc>
                <a:spcPct val="100000"/>
              </a:lnSpc>
              <a:spcBef>
                <a:spcPts val="95"/>
              </a:spcBef>
            </a:pPr>
            <a:r>
              <a:rPr sz="1300" spc="-5" dirty="0">
                <a:latin typeface="Cambria Math"/>
                <a:cs typeface="Cambria Math"/>
              </a:rPr>
              <a:t>𝟑𝟑</a:t>
            </a:r>
            <a:endParaRPr sz="1300" dirty="0">
              <a:latin typeface="Cambria Math"/>
              <a:cs typeface="Cambria Math"/>
            </a:endParaRPr>
          </a:p>
        </p:txBody>
      </p:sp>
      <p:sp>
        <p:nvSpPr>
          <p:cNvPr id="5" name="object 5"/>
          <p:cNvSpPr/>
          <p:nvPr/>
        </p:nvSpPr>
        <p:spPr>
          <a:xfrm>
            <a:off x="3722242" y="2554859"/>
            <a:ext cx="198120" cy="15240"/>
          </a:xfrm>
          <a:custGeom>
            <a:avLst/>
            <a:gdLst/>
            <a:ahLst/>
            <a:cxnLst/>
            <a:rect l="l" t="t" r="r" b="b"/>
            <a:pathLst>
              <a:path w="198120" h="15239">
                <a:moveTo>
                  <a:pt x="198120" y="0"/>
                </a:moveTo>
                <a:lnTo>
                  <a:pt x="0" y="0"/>
                </a:lnTo>
                <a:lnTo>
                  <a:pt x="0" y="15239"/>
                </a:lnTo>
                <a:lnTo>
                  <a:pt x="198120" y="15239"/>
                </a:lnTo>
                <a:lnTo>
                  <a:pt x="198120" y="0"/>
                </a:lnTo>
                <a:close/>
              </a:path>
            </a:pathLst>
          </a:custGeom>
          <a:solidFill>
            <a:srgbClr val="000000"/>
          </a:solidFill>
        </p:spPr>
        <p:txBody>
          <a:bodyPr wrap="square" lIns="0" tIns="0" rIns="0" bIns="0" rtlCol="0"/>
          <a:lstStyle/>
          <a:p>
            <a:endParaRPr dirty="0"/>
          </a:p>
        </p:txBody>
      </p:sp>
      <p:pic>
        <p:nvPicPr>
          <p:cNvPr id="6" name="صورة 5"/>
          <p:cNvPicPr>
            <a:picLocks noChangeAspect="1"/>
          </p:cNvPicPr>
          <p:nvPr/>
        </p:nvPicPr>
        <p:blipFill>
          <a:blip r:embed="rId2"/>
          <a:stretch>
            <a:fillRect/>
          </a:stretch>
        </p:blipFill>
        <p:spPr>
          <a:xfrm>
            <a:off x="1003300" y="3476625"/>
            <a:ext cx="6037292" cy="1371600"/>
          </a:xfrm>
          <a:prstGeom prst="rect">
            <a:avLst/>
          </a:prstGeom>
        </p:spPr>
      </p:pic>
    </p:spTree>
    <p:extLst>
      <p:ext uri="{BB962C8B-B14F-4D97-AF65-F5344CB8AC3E}">
        <p14:creationId xmlns:p14="http://schemas.microsoft.com/office/powerpoint/2010/main" val="30278160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74700" y="1343025"/>
            <a:ext cx="3333115"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Times New Roman"/>
                <a:cs typeface="Times New Roman"/>
              </a:rPr>
              <a:t>Thickness </a:t>
            </a:r>
            <a:r>
              <a:rPr sz="1800" b="1" dirty="0">
                <a:latin typeface="Times New Roman"/>
                <a:cs typeface="Times New Roman"/>
              </a:rPr>
              <a:t>of </a:t>
            </a:r>
            <a:r>
              <a:rPr sz="1800" b="1" spc="-5" dirty="0">
                <a:latin typeface="Times New Roman"/>
                <a:cs typeface="Times New Roman"/>
              </a:rPr>
              <a:t>one way ribbed</a:t>
            </a:r>
            <a:r>
              <a:rPr sz="1800" b="1" spc="-10" dirty="0">
                <a:latin typeface="Times New Roman"/>
                <a:cs typeface="Times New Roman"/>
              </a:rPr>
              <a:t> </a:t>
            </a:r>
            <a:r>
              <a:rPr sz="1800" b="1" spc="-5" dirty="0">
                <a:latin typeface="Times New Roman"/>
                <a:cs typeface="Times New Roman"/>
              </a:rPr>
              <a:t>slab:</a:t>
            </a:r>
            <a:endParaRPr sz="1800" dirty="0">
              <a:latin typeface="Times New Roman"/>
              <a:cs typeface="Times New Roman"/>
            </a:endParaRPr>
          </a:p>
        </p:txBody>
      </p:sp>
      <p:sp>
        <p:nvSpPr>
          <p:cNvPr id="3" name="object 3"/>
          <p:cNvSpPr/>
          <p:nvPr/>
        </p:nvSpPr>
        <p:spPr>
          <a:xfrm>
            <a:off x="774700" y="2562225"/>
            <a:ext cx="5334000" cy="2362200"/>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9580650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317875" y="1746250"/>
            <a:ext cx="124460" cy="223520"/>
          </a:xfrm>
          <a:prstGeom prst="rect">
            <a:avLst/>
          </a:prstGeom>
        </p:spPr>
        <p:txBody>
          <a:bodyPr vert="horz" wrap="square" lIns="0" tIns="12065" rIns="0" bIns="0" rtlCol="0">
            <a:spAutoFit/>
          </a:bodyPr>
          <a:lstStyle/>
          <a:p>
            <a:pPr marL="12700">
              <a:lnSpc>
                <a:spcPct val="100000"/>
              </a:lnSpc>
              <a:spcBef>
                <a:spcPts val="95"/>
              </a:spcBef>
            </a:pPr>
            <a:r>
              <a:rPr sz="1300" spc="-5" dirty="0">
                <a:latin typeface="Cambria Math"/>
                <a:cs typeface="Cambria Math"/>
              </a:rPr>
              <a:t>𝟖</a:t>
            </a:r>
            <a:endParaRPr sz="1300">
              <a:latin typeface="Cambria Math"/>
              <a:cs typeface="Cambria Math"/>
            </a:endParaRPr>
          </a:p>
        </p:txBody>
      </p:sp>
      <p:sp>
        <p:nvSpPr>
          <p:cNvPr id="3" name="object 3"/>
          <p:cNvSpPr/>
          <p:nvPr/>
        </p:nvSpPr>
        <p:spPr>
          <a:xfrm>
            <a:off x="3330575" y="1736090"/>
            <a:ext cx="99060" cy="15240"/>
          </a:xfrm>
          <a:custGeom>
            <a:avLst/>
            <a:gdLst/>
            <a:ahLst/>
            <a:cxnLst/>
            <a:rect l="l" t="t" r="r" b="b"/>
            <a:pathLst>
              <a:path w="99060" h="15239">
                <a:moveTo>
                  <a:pt x="99060" y="0"/>
                </a:moveTo>
                <a:lnTo>
                  <a:pt x="0" y="0"/>
                </a:lnTo>
                <a:lnTo>
                  <a:pt x="0" y="15239"/>
                </a:lnTo>
                <a:lnTo>
                  <a:pt x="99060" y="15239"/>
                </a:lnTo>
                <a:lnTo>
                  <a:pt x="99060" y="0"/>
                </a:lnTo>
                <a:close/>
              </a:path>
            </a:pathLst>
          </a:custGeom>
          <a:solidFill>
            <a:srgbClr val="000000"/>
          </a:solidFill>
        </p:spPr>
        <p:txBody>
          <a:bodyPr wrap="square" lIns="0" tIns="0" rIns="0" bIns="0" rtlCol="0"/>
          <a:lstStyle/>
          <a:p>
            <a:endParaRPr/>
          </a:p>
        </p:txBody>
      </p:sp>
      <p:sp>
        <p:nvSpPr>
          <p:cNvPr id="4" name="object 4"/>
          <p:cNvSpPr txBox="1"/>
          <p:nvPr/>
        </p:nvSpPr>
        <p:spPr>
          <a:xfrm>
            <a:off x="1906777" y="1587754"/>
            <a:ext cx="1835150" cy="299720"/>
          </a:xfrm>
          <a:prstGeom prst="rect">
            <a:avLst/>
          </a:prstGeom>
        </p:spPr>
        <p:txBody>
          <a:bodyPr vert="horz" wrap="square" lIns="0" tIns="12700" rIns="0" bIns="0" rtlCol="0">
            <a:spAutoFit/>
          </a:bodyPr>
          <a:lstStyle/>
          <a:p>
            <a:pPr marL="38100">
              <a:lnSpc>
                <a:spcPct val="100000"/>
              </a:lnSpc>
              <a:spcBef>
                <a:spcPts val="100"/>
              </a:spcBef>
            </a:pPr>
            <a:r>
              <a:rPr sz="2700" b="1" baseline="4629" dirty="0">
                <a:latin typeface="Times New Roman"/>
                <a:cs typeface="Times New Roman"/>
              </a:rPr>
              <a:t>ℎ </a:t>
            </a:r>
            <a:r>
              <a:rPr sz="1150" b="1" spc="-5" dirty="0">
                <a:latin typeface="Times New Roman"/>
                <a:cs typeface="Times New Roman"/>
              </a:rPr>
              <a:t>ribbed one </a:t>
            </a:r>
            <a:r>
              <a:rPr sz="1150" b="1" dirty="0">
                <a:latin typeface="Times New Roman"/>
                <a:cs typeface="Times New Roman"/>
              </a:rPr>
              <a:t>way </a:t>
            </a:r>
            <a:r>
              <a:rPr lang="en-US" sz="1150" b="1" dirty="0">
                <a:latin typeface="Times New Roman"/>
                <a:cs typeface="Times New Roman"/>
              </a:rPr>
              <a:t> </a:t>
            </a:r>
            <a:r>
              <a:rPr sz="2700" b="1" baseline="4629" dirty="0">
                <a:latin typeface="Times New Roman"/>
                <a:cs typeface="Times New Roman"/>
              </a:rPr>
              <a:t>= </a:t>
            </a:r>
            <a:r>
              <a:rPr sz="1950" spc="-7" baseline="51282" dirty="0">
                <a:latin typeface="Cambria Math"/>
                <a:cs typeface="Cambria Math"/>
              </a:rPr>
              <a:t>𝑳</a:t>
            </a:r>
            <a:r>
              <a:rPr sz="1950" spc="37" baseline="51282" dirty="0">
                <a:latin typeface="Cambria Math"/>
                <a:cs typeface="Cambria Math"/>
              </a:rPr>
              <a:t> </a:t>
            </a:r>
            <a:r>
              <a:rPr sz="2700" b="1" baseline="4629" dirty="0">
                <a:latin typeface="Times New Roman"/>
                <a:cs typeface="Times New Roman"/>
              </a:rPr>
              <a:t>or</a:t>
            </a:r>
            <a:endParaRPr sz="2700" baseline="4629" dirty="0">
              <a:latin typeface="Times New Roman"/>
              <a:cs typeface="Times New Roman"/>
            </a:endParaRPr>
          </a:p>
        </p:txBody>
      </p:sp>
      <p:sp>
        <p:nvSpPr>
          <p:cNvPr id="5" name="object 5"/>
          <p:cNvSpPr txBox="1"/>
          <p:nvPr/>
        </p:nvSpPr>
        <p:spPr>
          <a:xfrm>
            <a:off x="3864990" y="1497837"/>
            <a:ext cx="118745" cy="223520"/>
          </a:xfrm>
          <a:prstGeom prst="rect">
            <a:avLst/>
          </a:prstGeom>
        </p:spPr>
        <p:txBody>
          <a:bodyPr vert="horz" wrap="square" lIns="0" tIns="12065" rIns="0" bIns="0" rtlCol="0">
            <a:spAutoFit/>
          </a:bodyPr>
          <a:lstStyle/>
          <a:p>
            <a:pPr marL="12700">
              <a:lnSpc>
                <a:spcPct val="100000"/>
              </a:lnSpc>
              <a:spcBef>
                <a:spcPts val="95"/>
              </a:spcBef>
            </a:pPr>
            <a:r>
              <a:rPr sz="1300" spc="-5" dirty="0">
                <a:latin typeface="Cambria Math"/>
                <a:cs typeface="Cambria Math"/>
              </a:rPr>
              <a:t>𝑳</a:t>
            </a:r>
            <a:endParaRPr sz="1300">
              <a:latin typeface="Cambria Math"/>
              <a:cs typeface="Cambria Math"/>
            </a:endParaRPr>
          </a:p>
        </p:txBody>
      </p:sp>
      <p:sp>
        <p:nvSpPr>
          <p:cNvPr id="6" name="object 6"/>
          <p:cNvSpPr txBox="1"/>
          <p:nvPr/>
        </p:nvSpPr>
        <p:spPr>
          <a:xfrm>
            <a:off x="3746119" y="1746250"/>
            <a:ext cx="355600" cy="223520"/>
          </a:xfrm>
          <a:prstGeom prst="rect">
            <a:avLst/>
          </a:prstGeom>
        </p:spPr>
        <p:txBody>
          <a:bodyPr vert="horz" wrap="square" lIns="0" tIns="12065" rIns="0" bIns="0" rtlCol="0">
            <a:spAutoFit/>
          </a:bodyPr>
          <a:lstStyle/>
          <a:p>
            <a:pPr marL="12700">
              <a:lnSpc>
                <a:spcPct val="100000"/>
              </a:lnSpc>
              <a:spcBef>
                <a:spcPts val="95"/>
              </a:spcBef>
            </a:pPr>
            <a:r>
              <a:rPr sz="1300" spc="-5" dirty="0">
                <a:latin typeface="Cambria Math"/>
                <a:cs typeface="Cambria Math"/>
              </a:rPr>
              <a:t>𝟏𝟖</a:t>
            </a:r>
            <a:r>
              <a:rPr sz="1300" spc="-10" dirty="0">
                <a:latin typeface="Cambria Math"/>
                <a:cs typeface="Cambria Math"/>
              </a:rPr>
              <a:t>.</a:t>
            </a:r>
            <a:r>
              <a:rPr sz="1300" spc="-5" dirty="0">
                <a:latin typeface="Cambria Math"/>
                <a:cs typeface="Cambria Math"/>
              </a:rPr>
              <a:t>𝟓</a:t>
            </a:r>
            <a:endParaRPr sz="1300">
              <a:latin typeface="Cambria Math"/>
              <a:cs typeface="Cambria Math"/>
            </a:endParaRPr>
          </a:p>
        </p:txBody>
      </p:sp>
      <p:sp>
        <p:nvSpPr>
          <p:cNvPr id="7" name="object 7"/>
          <p:cNvSpPr/>
          <p:nvPr/>
        </p:nvSpPr>
        <p:spPr>
          <a:xfrm>
            <a:off x="3758819" y="1736090"/>
            <a:ext cx="330835" cy="15240"/>
          </a:xfrm>
          <a:custGeom>
            <a:avLst/>
            <a:gdLst/>
            <a:ahLst/>
            <a:cxnLst/>
            <a:rect l="l" t="t" r="r" b="b"/>
            <a:pathLst>
              <a:path w="330835" h="15239">
                <a:moveTo>
                  <a:pt x="330708" y="0"/>
                </a:moveTo>
                <a:lnTo>
                  <a:pt x="0" y="0"/>
                </a:lnTo>
                <a:lnTo>
                  <a:pt x="0" y="15239"/>
                </a:lnTo>
                <a:lnTo>
                  <a:pt x="330708" y="15239"/>
                </a:lnTo>
                <a:lnTo>
                  <a:pt x="330708" y="0"/>
                </a:lnTo>
                <a:close/>
              </a:path>
            </a:pathLst>
          </a:custGeom>
          <a:solidFill>
            <a:srgbClr val="000000"/>
          </a:solidFill>
        </p:spPr>
        <p:txBody>
          <a:bodyPr wrap="square" lIns="0" tIns="0" rIns="0" bIns="0" rtlCol="0"/>
          <a:lstStyle/>
          <a:p>
            <a:endParaRPr/>
          </a:p>
        </p:txBody>
      </p:sp>
      <p:sp>
        <p:nvSpPr>
          <p:cNvPr id="8" name="object 8"/>
          <p:cNvSpPr txBox="1"/>
          <p:nvPr/>
        </p:nvSpPr>
        <p:spPr>
          <a:xfrm>
            <a:off x="1246428" y="2161159"/>
            <a:ext cx="4016375" cy="1098550"/>
          </a:xfrm>
          <a:prstGeom prst="rect">
            <a:avLst/>
          </a:prstGeom>
        </p:spPr>
        <p:txBody>
          <a:bodyPr vert="horz" wrap="square" lIns="0" tIns="12700" rIns="0" bIns="0" rtlCol="0">
            <a:spAutoFit/>
          </a:bodyPr>
          <a:lstStyle/>
          <a:p>
            <a:pPr marL="12700">
              <a:lnSpc>
                <a:spcPts val="2130"/>
              </a:lnSpc>
              <a:spcBef>
                <a:spcPts val="100"/>
              </a:spcBef>
            </a:pPr>
            <a:r>
              <a:rPr sz="1800" b="1" spc="-5" dirty="0">
                <a:latin typeface="Times New Roman"/>
                <a:cs typeface="Times New Roman"/>
              </a:rPr>
              <a:t>Where:</a:t>
            </a:r>
            <a:endParaRPr sz="1800">
              <a:latin typeface="Times New Roman"/>
              <a:cs typeface="Times New Roman"/>
            </a:endParaRPr>
          </a:p>
          <a:p>
            <a:pPr marL="925194">
              <a:lnSpc>
                <a:spcPts val="2130"/>
              </a:lnSpc>
            </a:pPr>
            <a:r>
              <a:rPr sz="1800" b="1" spc="15" dirty="0">
                <a:latin typeface="Cambria Math"/>
                <a:cs typeface="Cambria Math"/>
              </a:rPr>
              <a:t>𝐿 </a:t>
            </a:r>
            <a:r>
              <a:rPr sz="1800" b="1" dirty="0">
                <a:latin typeface="Times New Roman"/>
                <a:cs typeface="Times New Roman"/>
              </a:rPr>
              <a:t>= 2.40 m</a:t>
            </a:r>
            <a:r>
              <a:rPr sz="1800" b="1" spc="5" dirty="0">
                <a:latin typeface="Times New Roman"/>
                <a:cs typeface="Times New Roman"/>
              </a:rPr>
              <a:t> </a:t>
            </a:r>
            <a:r>
              <a:rPr sz="1800" b="1" spc="-5" dirty="0">
                <a:latin typeface="Times New Roman"/>
                <a:cs typeface="Times New Roman"/>
              </a:rPr>
              <a:t>(cantilever)</a:t>
            </a:r>
            <a:endParaRPr sz="1800">
              <a:latin typeface="Times New Roman"/>
              <a:cs typeface="Times New Roman"/>
            </a:endParaRPr>
          </a:p>
          <a:p>
            <a:pPr>
              <a:lnSpc>
                <a:spcPct val="100000"/>
              </a:lnSpc>
              <a:spcBef>
                <a:spcPts val="15"/>
              </a:spcBef>
            </a:pPr>
            <a:endParaRPr sz="1750">
              <a:latin typeface="Times New Roman"/>
              <a:cs typeface="Times New Roman"/>
            </a:endParaRPr>
          </a:p>
          <a:p>
            <a:pPr marL="905510">
              <a:lnSpc>
                <a:spcPct val="100000"/>
              </a:lnSpc>
            </a:pPr>
            <a:r>
              <a:rPr sz="1800" b="1" spc="15" dirty="0">
                <a:latin typeface="Cambria Math"/>
                <a:cs typeface="Cambria Math"/>
              </a:rPr>
              <a:t>𝐿 </a:t>
            </a:r>
            <a:r>
              <a:rPr sz="1800" b="1" dirty="0">
                <a:latin typeface="Times New Roman"/>
                <a:cs typeface="Times New Roman"/>
              </a:rPr>
              <a:t>= 3.55 m (one </a:t>
            </a:r>
            <a:r>
              <a:rPr sz="1800" b="1" spc="-10" dirty="0">
                <a:latin typeface="Times New Roman"/>
                <a:cs typeface="Times New Roman"/>
              </a:rPr>
              <a:t>end</a:t>
            </a:r>
            <a:r>
              <a:rPr sz="1800" b="1" spc="-40" dirty="0">
                <a:latin typeface="Times New Roman"/>
                <a:cs typeface="Times New Roman"/>
              </a:rPr>
              <a:t> </a:t>
            </a:r>
            <a:r>
              <a:rPr sz="1800" b="1" spc="-5" dirty="0">
                <a:latin typeface="Times New Roman"/>
                <a:cs typeface="Times New Roman"/>
              </a:rPr>
              <a:t>continuous)</a:t>
            </a:r>
            <a:endParaRPr sz="1800">
              <a:latin typeface="Times New Roman"/>
              <a:cs typeface="Times New Roman"/>
            </a:endParaRPr>
          </a:p>
        </p:txBody>
      </p:sp>
      <p:sp>
        <p:nvSpPr>
          <p:cNvPr id="9" name="object 9"/>
          <p:cNvSpPr txBox="1"/>
          <p:nvPr/>
        </p:nvSpPr>
        <p:spPr>
          <a:xfrm>
            <a:off x="1736089" y="3574160"/>
            <a:ext cx="1249680" cy="299720"/>
          </a:xfrm>
          <a:prstGeom prst="rect">
            <a:avLst/>
          </a:prstGeom>
        </p:spPr>
        <p:txBody>
          <a:bodyPr vert="horz" wrap="square" lIns="0" tIns="12700" rIns="0" bIns="0" rtlCol="0">
            <a:spAutoFit/>
          </a:bodyPr>
          <a:lstStyle/>
          <a:p>
            <a:pPr marL="38100">
              <a:lnSpc>
                <a:spcPct val="100000"/>
              </a:lnSpc>
              <a:spcBef>
                <a:spcPts val="100"/>
              </a:spcBef>
            </a:pPr>
            <a:r>
              <a:rPr sz="2700" b="1" spc="-7" baseline="4629" dirty="0">
                <a:latin typeface="Times New Roman"/>
                <a:cs typeface="Times New Roman"/>
              </a:rPr>
              <a:t>h </a:t>
            </a:r>
            <a:r>
              <a:rPr sz="1150" b="1" spc="-5" dirty="0">
                <a:latin typeface="Times New Roman"/>
                <a:cs typeface="Times New Roman"/>
              </a:rPr>
              <a:t>ribbed </a:t>
            </a:r>
            <a:r>
              <a:rPr sz="2700" b="1" baseline="4629" dirty="0">
                <a:latin typeface="Times New Roman"/>
                <a:cs typeface="Times New Roman"/>
              </a:rPr>
              <a:t>=</a:t>
            </a:r>
            <a:r>
              <a:rPr sz="2700" b="1" spc="-284" baseline="4629" dirty="0">
                <a:latin typeface="Times New Roman"/>
                <a:cs typeface="Times New Roman"/>
              </a:rPr>
              <a:t> </a:t>
            </a:r>
            <a:r>
              <a:rPr sz="1950" baseline="51282" dirty="0">
                <a:latin typeface="Cambria Math"/>
                <a:cs typeface="Cambria Math"/>
              </a:rPr>
              <a:t>𝟐.𝟒𝟎</a:t>
            </a:r>
            <a:endParaRPr sz="1950" baseline="51282">
              <a:latin typeface="Cambria Math"/>
              <a:cs typeface="Cambria Math"/>
            </a:endParaRPr>
          </a:p>
        </p:txBody>
      </p:sp>
      <p:sp>
        <p:nvSpPr>
          <p:cNvPr id="10" name="object 10"/>
          <p:cNvSpPr txBox="1"/>
          <p:nvPr/>
        </p:nvSpPr>
        <p:spPr>
          <a:xfrm>
            <a:off x="2718561" y="3732657"/>
            <a:ext cx="124460" cy="223520"/>
          </a:xfrm>
          <a:prstGeom prst="rect">
            <a:avLst/>
          </a:prstGeom>
        </p:spPr>
        <p:txBody>
          <a:bodyPr vert="horz" wrap="square" lIns="0" tIns="12065" rIns="0" bIns="0" rtlCol="0">
            <a:spAutoFit/>
          </a:bodyPr>
          <a:lstStyle/>
          <a:p>
            <a:pPr marL="12700">
              <a:lnSpc>
                <a:spcPct val="100000"/>
              </a:lnSpc>
              <a:spcBef>
                <a:spcPts val="95"/>
              </a:spcBef>
            </a:pPr>
            <a:r>
              <a:rPr sz="1300" spc="-5" dirty="0">
                <a:latin typeface="Cambria Math"/>
                <a:cs typeface="Cambria Math"/>
              </a:rPr>
              <a:t>𝟖</a:t>
            </a:r>
            <a:endParaRPr sz="1300">
              <a:latin typeface="Cambria Math"/>
              <a:cs typeface="Cambria Math"/>
            </a:endParaRPr>
          </a:p>
        </p:txBody>
      </p:sp>
      <p:sp>
        <p:nvSpPr>
          <p:cNvPr id="11" name="object 11"/>
          <p:cNvSpPr/>
          <p:nvPr/>
        </p:nvSpPr>
        <p:spPr>
          <a:xfrm>
            <a:off x="2615438" y="3722192"/>
            <a:ext cx="330835" cy="15875"/>
          </a:xfrm>
          <a:custGeom>
            <a:avLst/>
            <a:gdLst/>
            <a:ahLst/>
            <a:cxnLst/>
            <a:rect l="l" t="t" r="r" b="b"/>
            <a:pathLst>
              <a:path w="330835" h="15875">
                <a:moveTo>
                  <a:pt x="330707" y="0"/>
                </a:moveTo>
                <a:lnTo>
                  <a:pt x="0" y="0"/>
                </a:lnTo>
                <a:lnTo>
                  <a:pt x="0" y="15544"/>
                </a:lnTo>
                <a:lnTo>
                  <a:pt x="330707" y="15544"/>
                </a:lnTo>
                <a:lnTo>
                  <a:pt x="330707" y="0"/>
                </a:lnTo>
                <a:close/>
              </a:path>
            </a:pathLst>
          </a:custGeom>
          <a:solidFill>
            <a:srgbClr val="000000"/>
          </a:solidFill>
        </p:spPr>
        <p:txBody>
          <a:bodyPr wrap="square" lIns="0" tIns="0" rIns="0" bIns="0" rtlCol="0"/>
          <a:lstStyle/>
          <a:p>
            <a:endParaRPr/>
          </a:p>
        </p:txBody>
      </p:sp>
      <p:sp>
        <p:nvSpPr>
          <p:cNvPr id="12" name="object 12"/>
          <p:cNvSpPr txBox="1"/>
          <p:nvPr/>
        </p:nvSpPr>
        <p:spPr>
          <a:xfrm>
            <a:off x="3320922" y="3732657"/>
            <a:ext cx="355600" cy="223520"/>
          </a:xfrm>
          <a:prstGeom prst="rect">
            <a:avLst/>
          </a:prstGeom>
        </p:spPr>
        <p:txBody>
          <a:bodyPr vert="horz" wrap="square" lIns="0" tIns="12065" rIns="0" bIns="0" rtlCol="0">
            <a:spAutoFit/>
          </a:bodyPr>
          <a:lstStyle/>
          <a:p>
            <a:pPr marL="12700">
              <a:lnSpc>
                <a:spcPct val="100000"/>
              </a:lnSpc>
              <a:spcBef>
                <a:spcPts val="95"/>
              </a:spcBef>
            </a:pPr>
            <a:r>
              <a:rPr sz="1300" spc="-5" dirty="0">
                <a:latin typeface="Cambria Math"/>
                <a:cs typeface="Cambria Math"/>
              </a:rPr>
              <a:t>𝟏𝟖</a:t>
            </a:r>
            <a:r>
              <a:rPr sz="1300" spc="-10" dirty="0">
                <a:latin typeface="Cambria Math"/>
                <a:cs typeface="Cambria Math"/>
              </a:rPr>
              <a:t>.</a:t>
            </a:r>
            <a:r>
              <a:rPr sz="1300" spc="-5" dirty="0">
                <a:latin typeface="Cambria Math"/>
                <a:cs typeface="Cambria Math"/>
              </a:rPr>
              <a:t>𝟓</a:t>
            </a:r>
            <a:endParaRPr sz="1300">
              <a:latin typeface="Cambria Math"/>
              <a:cs typeface="Cambria Math"/>
            </a:endParaRPr>
          </a:p>
        </p:txBody>
      </p:sp>
      <p:sp>
        <p:nvSpPr>
          <p:cNvPr id="13" name="object 13"/>
          <p:cNvSpPr/>
          <p:nvPr/>
        </p:nvSpPr>
        <p:spPr>
          <a:xfrm>
            <a:off x="3333622" y="3722192"/>
            <a:ext cx="330835" cy="15875"/>
          </a:xfrm>
          <a:custGeom>
            <a:avLst/>
            <a:gdLst/>
            <a:ahLst/>
            <a:cxnLst/>
            <a:rect l="l" t="t" r="r" b="b"/>
            <a:pathLst>
              <a:path w="330835" h="15875">
                <a:moveTo>
                  <a:pt x="330708" y="0"/>
                </a:moveTo>
                <a:lnTo>
                  <a:pt x="0" y="0"/>
                </a:lnTo>
                <a:lnTo>
                  <a:pt x="0" y="15544"/>
                </a:lnTo>
                <a:lnTo>
                  <a:pt x="330708" y="15544"/>
                </a:lnTo>
                <a:lnTo>
                  <a:pt x="330708" y="0"/>
                </a:lnTo>
                <a:close/>
              </a:path>
            </a:pathLst>
          </a:custGeom>
          <a:solidFill>
            <a:srgbClr val="000000"/>
          </a:solidFill>
        </p:spPr>
        <p:txBody>
          <a:bodyPr wrap="square" lIns="0" tIns="0" rIns="0" bIns="0" rtlCol="0"/>
          <a:lstStyle/>
          <a:p>
            <a:endParaRPr/>
          </a:p>
        </p:txBody>
      </p:sp>
      <p:sp>
        <p:nvSpPr>
          <p:cNvPr id="14" name="object 14"/>
          <p:cNvSpPr txBox="1"/>
          <p:nvPr/>
        </p:nvSpPr>
        <p:spPr>
          <a:xfrm>
            <a:off x="3023870" y="3554348"/>
            <a:ext cx="2053589" cy="299720"/>
          </a:xfrm>
          <a:prstGeom prst="rect">
            <a:avLst/>
          </a:prstGeom>
        </p:spPr>
        <p:txBody>
          <a:bodyPr vert="horz" wrap="square" lIns="0" tIns="12700" rIns="0" bIns="0" rtlCol="0">
            <a:spAutoFit/>
          </a:bodyPr>
          <a:lstStyle/>
          <a:p>
            <a:pPr marL="38100">
              <a:lnSpc>
                <a:spcPct val="100000"/>
              </a:lnSpc>
              <a:spcBef>
                <a:spcPts val="100"/>
              </a:spcBef>
            </a:pPr>
            <a:r>
              <a:rPr sz="1800" b="1" dirty="0">
                <a:latin typeface="Times New Roman"/>
                <a:cs typeface="Times New Roman"/>
              </a:rPr>
              <a:t>or </a:t>
            </a:r>
            <a:r>
              <a:rPr sz="1950" spc="-7" baseline="44871" dirty="0">
                <a:latin typeface="Cambria Math"/>
                <a:cs typeface="Cambria Math"/>
              </a:rPr>
              <a:t>𝟑.𝟓𝟓 </a:t>
            </a:r>
            <a:r>
              <a:rPr sz="1800" b="1" dirty="0">
                <a:latin typeface="Times New Roman"/>
                <a:cs typeface="Times New Roman"/>
              </a:rPr>
              <a:t>= </a:t>
            </a:r>
            <a:r>
              <a:rPr lang="en-US" sz="1800" b="1" dirty="0">
                <a:latin typeface="Times New Roman"/>
                <a:cs typeface="Times New Roman"/>
              </a:rPr>
              <a:t> </a:t>
            </a:r>
            <a:r>
              <a:rPr sz="1800" b="1" dirty="0">
                <a:latin typeface="Times New Roman"/>
                <a:cs typeface="Times New Roman"/>
              </a:rPr>
              <a:t>0.30 </a:t>
            </a:r>
            <a:r>
              <a:rPr sz="1800" b="1" spc="-10" dirty="0">
                <a:latin typeface="Times New Roman"/>
                <a:cs typeface="Times New Roman"/>
              </a:rPr>
              <a:t>or</a:t>
            </a:r>
            <a:r>
              <a:rPr sz="1800" b="1" spc="-200" dirty="0">
                <a:latin typeface="Times New Roman"/>
                <a:cs typeface="Times New Roman"/>
              </a:rPr>
              <a:t> </a:t>
            </a:r>
            <a:r>
              <a:rPr sz="1800" b="1" dirty="0">
                <a:latin typeface="Times New Roman"/>
                <a:cs typeface="Times New Roman"/>
              </a:rPr>
              <a:t>0.19</a:t>
            </a:r>
            <a:endParaRPr sz="1800" dirty="0">
              <a:latin typeface="Times New Roman"/>
              <a:cs typeface="Times New Roman"/>
            </a:endParaRPr>
          </a:p>
        </p:txBody>
      </p:sp>
      <p:sp>
        <p:nvSpPr>
          <p:cNvPr id="15" name="object 15"/>
          <p:cNvSpPr txBox="1"/>
          <p:nvPr/>
        </p:nvSpPr>
        <p:spPr>
          <a:xfrm>
            <a:off x="5886069" y="3554348"/>
            <a:ext cx="1536065"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Times New Roman"/>
                <a:cs typeface="Times New Roman"/>
              </a:rPr>
              <a:t>take </a:t>
            </a:r>
            <a:r>
              <a:rPr sz="1800" b="1" dirty="0">
                <a:latin typeface="Times New Roman"/>
                <a:cs typeface="Times New Roman"/>
              </a:rPr>
              <a:t>it 300</a:t>
            </a:r>
            <a:r>
              <a:rPr sz="1800" b="1" spc="-90" dirty="0">
                <a:latin typeface="Times New Roman"/>
                <a:cs typeface="Times New Roman"/>
              </a:rPr>
              <a:t> </a:t>
            </a:r>
            <a:r>
              <a:rPr sz="1800" b="1" dirty="0">
                <a:latin typeface="Times New Roman"/>
                <a:cs typeface="Times New Roman"/>
              </a:rPr>
              <a:t>mm.</a:t>
            </a:r>
            <a:endParaRPr sz="1800">
              <a:latin typeface="Times New Roman"/>
              <a:cs typeface="Times New Roman"/>
            </a:endParaRPr>
          </a:p>
        </p:txBody>
      </p:sp>
    </p:spTree>
    <p:extLst>
      <p:ext uri="{BB962C8B-B14F-4D97-AF65-F5344CB8AC3E}">
        <p14:creationId xmlns:p14="http://schemas.microsoft.com/office/powerpoint/2010/main" val="21619138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27100" y="2257425"/>
            <a:ext cx="7010400" cy="3633216"/>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24284104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69900" y="1571625"/>
            <a:ext cx="5346700" cy="369332"/>
          </a:xfrm>
          <a:prstGeom prst="rect">
            <a:avLst/>
          </a:prstGeom>
        </p:spPr>
        <p:txBody>
          <a:bodyPr>
            <a:spAutoFit/>
          </a:bodyPr>
          <a:lstStyle/>
          <a:p>
            <a:r>
              <a:rPr lang="en-US" dirty="0">
                <a:latin typeface="Times New Roman" panose="02020603050405020304" pitchFamily="18" charset="0"/>
                <a:ea typeface="Times New Roman" panose="02020603050405020304" pitchFamily="18" charset="0"/>
              </a:rPr>
              <a:t>After Graduation project I, the last ribbed slab section</a:t>
            </a:r>
            <a:endParaRPr lang="ar-SA" dirty="0"/>
          </a:p>
        </p:txBody>
      </p:sp>
      <p:pic>
        <p:nvPicPr>
          <p:cNvPr id="3" name="Picture 509"/>
          <p:cNvPicPr/>
          <p:nvPr/>
        </p:nvPicPr>
        <p:blipFill>
          <a:blip r:embed="rId2">
            <a:extLst>
              <a:ext uri="{28A0092B-C50C-407E-A947-70E740481C1C}">
                <a14:useLocalDpi xmlns:a14="http://schemas.microsoft.com/office/drawing/2010/main" val="0"/>
              </a:ext>
            </a:extLst>
          </a:blip>
          <a:srcRect/>
          <a:stretch>
            <a:fillRect/>
          </a:stretch>
        </p:blipFill>
        <p:spPr bwMode="auto">
          <a:xfrm>
            <a:off x="1155700" y="2562225"/>
            <a:ext cx="4876800" cy="3200400"/>
          </a:xfrm>
          <a:prstGeom prst="rect">
            <a:avLst/>
          </a:prstGeom>
          <a:noFill/>
          <a:ln>
            <a:noFill/>
          </a:ln>
        </p:spPr>
      </p:pic>
    </p:spTree>
    <p:extLst>
      <p:ext uri="{BB962C8B-B14F-4D97-AF65-F5344CB8AC3E}">
        <p14:creationId xmlns:p14="http://schemas.microsoft.com/office/powerpoint/2010/main" val="28356570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74700" y="1190625"/>
            <a:ext cx="3620770" cy="574040"/>
          </a:xfrm>
          <a:prstGeom prst="rect">
            <a:avLst/>
          </a:prstGeom>
        </p:spPr>
        <p:txBody>
          <a:bodyPr vert="horz" wrap="square" lIns="0" tIns="12700" rIns="0" bIns="0" rtlCol="0">
            <a:spAutoFit/>
          </a:bodyPr>
          <a:lstStyle/>
          <a:p>
            <a:pPr marL="12700">
              <a:lnSpc>
                <a:spcPct val="100000"/>
              </a:lnSpc>
              <a:spcBef>
                <a:spcPts val="100"/>
              </a:spcBef>
            </a:pPr>
            <a:r>
              <a:rPr sz="3600" b="1" spc="-5" dirty="0">
                <a:solidFill>
                  <a:schemeClr val="accent1"/>
                </a:solidFill>
                <a:latin typeface="Times New Roman"/>
                <a:cs typeface="Times New Roman"/>
              </a:rPr>
              <a:t>Beams</a:t>
            </a:r>
            <a:r>
              <a:rPr sz="3600" b="1" spc="-30" dirty="0">
                <a:solidFill>
                  <a:srgbClr val="4F81BC"/>
                </a:solidFill>
                <a:latin typeface="Times New Roman"/>
                <a:cs typeface="Times New Roman"/>
              </a:rPr>
              <a:t> </a:t>
            </a:r>
            <a:r>
              <a:rPr sz="3600" b="1" spc="-5" dirty="0">
                <a:solidFill>
                  <a:schemeClr val="accent1"/>
                </a:solidFill>
                <a:latin typeface="Times New Roman"/>
                <a:cs typeface="Times New Roman"/>
              </a:rPr>
              <a:t>dimensions</a:t>
            </a:r>
            <a:endParaRPr sz="3600" dirty="0">
              <a:solidFill>
                <a:schemeClr val="accent1"/>
              </a:solidFill>
              <a:latin typeface="Times New Roman"/>
              <a:cs typeface="Times New Roman"/>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6778" y="2105025"/>
            <a:ext cx="5791200" cy="5105400"/>
          </a:xfrm>
          <a:prstGeom prst="rect">
            <a:avLst/>
          </a:prstGeom>
        </p:spPr>
      </p:pic>
    </p:spTree>
    <p:extLst>
      <p:ext uri="{BB962C8B-B14F-4D97-AF65-F5344CB8AC3E}">
        <p14:creationId xmlns:p14="http://schemas.microsoft.com/office/powerpoint/2010/main" val="25324979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173796" y="5000625"/>
            <a:ext cx="4485005" cy="289823"/>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Times New Roman"/>
                <a:cs typeface="Times New Roman"/>
              </a:rPr>
              <a:t>The </a:t>
            </a:r>
            <a:r>
              <a:rPr sz="1800" b="1" dirty="0">
                <a:latin typeface="Times New Roman"/>
                <a:cs typeface="Times New Roman"/>
              </a:rPr>
              <a:t>selected </a:t>
            </a:r>
            <a:r>
              <a:rPr sz="1800" b="1" spc="-5" dirty="0">
                <a:latin typeface="Times New Roman"/>
                <a:cs typeface="Times New Roman"/>
              </a:rPr>
              <a:t>beam has </a:t>
            </a:r>
            <a:r>
              <a:rPr sz="1800" b="1" dirty="0">
                <a:latin typeface="Times New Roman"/>
                <a:cs typeface="Times New Roman"/>
              </a:rPr>
              <a:t>a length </a:t>
            </a:r>
            <a:r>
              <a:rPr sz="1800" b="1" spc="-5" dirty="0">
                <a:latin typeface="Times New Roman"/>
                <a:cs typeface="Times New Roman"/>
              </a:rPr>
              <a:t>equals </a:t>
            </a:r>
            <a:r>
              <a:rPr sz="1800" b="1" dirty="0">
                <a:latin typeface="Times New Roman"/>
                <a:cs typeface="Times New Roman"/>
              </a:rPr>
              <a:t>6.52</a:t>
            </a:r>
            <a:r>
              <a:rPr sz="1800" b="1" spc="-25" dirty="0">
                <a:latin typeface="Times New Roman"/>
                <a:cs typeface="Times New Roman"/>
              </a:rPr>
              <a:t> </a:t>
            </a:r>
            <a:r>
              <a:rPr sz="1800" b="1" dirty="0">
                <a:latin typeface="Times New Roman"/>
                <a:cs typeface="Times New Roman"/>
              </a:rPr>
              <a:t>m</a:t>
            </a:r>
            <a:endParaRPr sz="1800" dirty="0">
              <a:latin typeface="Times New Roman"/>
              <a:cs typeface="Times New Roman"/>
            </a:endParaRPr>
          </a:p>
        </p:txBody>
      </p:sp>
      <p:sp>
        <p:nvSpPr>
          <p:cNvPr id="4" name="object 4"/>
          <p:cNvSpPr/>
          <p:nvPr/>
        </p:nvSpPr>
        <p:spPr>
          <a:xfrm>
            <a:off x="1003300" y="1419225"/>
            <a:ext cx="5029200" cy="3276600"/>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508787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1491" y="1941946"/>
            <a:ext cx="7052581" cy="4666211"/>
          </a:xfrm>
        </p:spPr>
        <p:txBody>
          <a:bodyPr>
            <a:normAutofit/>
          </a:bodyPr>
          <a:lstStyle/>
          <a:p>
            <a:pPr marL="0" indent="0">
              <a:buNone/>
            </a:pPr>
            <a:endParaRPr lang="en-US" dirty="0"/>
          </a:p>
          <a:p>
            <a:endParaRPr lang="en-US" dirty="0"/>
          </a:p>
          <a:p>
            <a:endParaRPr lang="en-US" dirty="0"/>
          </a:p>
          <a:p>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73907"/>
            <a:ext cx="9857978" cy="5916833"/>
          </a:xfrm>
          <a:prstGeom prst="rect">
            <a:avLst/>
          </a:prstGeom>
        </p:spPr>
      </p:pic>
    </p:spTree>
    <p:extLst>
      <p:ext uri="{BB962C8B-B14F-4D97-AF65-F5344CB8AC3E}">
        <p14:creationId xmlns:p14="http://schemas.microsoft.com/office/powerpoint/2010/main" val="23844875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87398" y="1360678"/>
            <a:ext cx="223520" cy="223520"/>
          </a:xfrm>
          <a:prstGeom prst="rect">
            <a:avLst/>
          </a:prstGeom>
        </p:spPr>
        <p:txBody>
          <a:bodyPr vert="horz" wrap="square" lIns="0" tIns="12065" rIns="0" bIns="0" rtlCol="0">
            <a:spAutoFit/>
          </a:bodyPr>
          <a:lstStyle/>
          <a:p>
            <a:pPr marL="12700">
              <a:lnSpc>
                <a:spcPct val="100000"/>
              </a:lnSpc>
              <a:spcBef>
                <a:spcPts val="95"/>
              </a:spcBef>
            </a:pPr>
            <a:r>
              <a:rPr sz="1300" spc="-5" dirty="0">
                <a:latin typeface="Cambria Math"/>
                <a:cs typeface="Cambria Math"/>
              </a:rPr>
              <a:t>𝟐𝟏</a:t>
            </a:r>
            <a:endParaRPr sz="1300">
              <a:latin typeface="Cambria Math"/>
              <a:cs typeface="Cambria Math"/>
            </a:endParaRPr>
          </a:p>
        </p:txBody>
      </p:sp>
      <p:sp>
        <p:nvSpPr>
          <p:cNvPr id="3" name="object 3"/>
          <p:cNvSpPr/>
          <p:nvPr/>
        </p:nvSpPr>
        <p:spPr>
          <a:xfrm>
            <a:off x="1734566" y="1350518"/>
            <a:ext cx="330835" cy="15240"/>
          </a:xfrm>
          <a:custGeom>
            <a:avLst/>
            <a:gdLst/>
            <a:ahLst/>
            <a:cxnLst/>
            <a:rect l="l" t="t" r="r" b="b"/>
            <a:pathLst>
              <a:path w="330835" h="15240">
                <a:moveTo>
                  <a:pt x="330707" y="0"/>
                </a:moveTo>
                <a:lnTo>
                  <a:pt x="0" y="0"/>
                </a:lnTo>
                <a:lnTo>
                  <a:pt x="0" y="15239"/>
                </a:lnTo>
                <a:lnTo>
                  <a:pt x="330707" y="15239"/>
                </a:lnTo>
                <a:lnTo>
                  <a:pt x="330707" y="0"/>
                </a:lnTo>
                <a:close/>
              </a:path>
            </a:pathLst>
          </a:custGeom>
          <a:solidFill>
            <a:srgbClr val="000000"/>
          </a:solidFill>
        </p:spPr>
        <p:txBody>
          <a:bodyPr wrap="square" lIns="0" tIns="0" rIns="0" bIns="0" rtlCol="0"/>
          <a:lstStyle/>
          <a:p>
            <a:endParaRPr/>
          </a:p>
        </p:txBody>
      </p:sp>
      <p:sp>
        <p:nvSpPr>
          <p:cNvPr id="4" name="object 4"/>
          <p:cNvSpPr txBox="1"/>
          <p:nvPr/>
        </p:nvSpPr>
        <p:spPr>
          <a:xfrm>
            <a:off x="856487" y="1208278"/>
            <a:ext cx="1873250" cy="299720"/>
          </a:xfrm>
          <a:prstGeom prst="rect">
            <a:avLst/>
          </a:prstGeom>
        </p:spPr>
        <p:txBody>
          <a:bodyPr vert="horz" wrap="square" lIns="0" tIns="12700" rIns="0" bIns="0" rtlCol="0">
            <a:spAutoFit/>
          </a:bodyPr>
          <a:lstStyle/>
          <a:p>
            <a:pPr marL="38100">
              <a:lnSpc>
                <a:spcPct val="100000"/>
              </a:lnSpc>
              <a:spcBef>
                <a:spcPts val="100"/>
              </a:spcBef>
            </a:pPr>
            <a:r>
              <a:rPr sz="1800" b="1" dirty="0">
                <a:latin typeface="Times New Roman"/>
                <a:cs typeface="Times New Roman"/>
              </a:rPr>
              <a:t>H </a:t>
            </a:r>
            <a:r>
              <a:rPr sz="1725" b="1" spc="-7" baseline="-7246" dirty="0">
                <a:latin typeface="Times New Roman"/>
                <a:cs typeface="Times New Roman"/>
              </a:rPr>
              <a:t>beam </a:t>
            </a:r>
            <a:r>
              <a:rPr sz="1800" b="1" dirty="0">
                <a:latin typeface="Times New Roman"/>
                <a:cs typeface="Times New Roman"/>
              </a:rPr>
              <a:t>= </a:t>
            </a:r>
            <a:r>
              <a:rPr sz="1950" spc="-7" baseline="44871" dirty="0">
                <a:latin typeface="Cambria Math"/>
                <a:cs typeface="Cambria Math"/>
              </a:rPr>
              <a:t>𝟔.𝟓𝟐 </a:t>
            </a:r>
            <a:r>
              <a:rPr sz="1800" b="1" dirty="0">
                <a:latin typeface="Times New Roman"/>
                <a:cs typeface="Times New Roman"/>
              </a:rPr>
              <a:t>=</a:t>
            </a:r>
            <a:r>
              <a:rPr sz="1800" b="1" spc="-300" dirty="0">
                <a:latin typeface="Times New Roman"/>
                <a:cs typeface="Times New Roman"/>
              </a:rPr>
              <a:t> </a:t>
            </a:r>
            <a:r>
              <a:rPr sz="1800" b="1" dirty="0">
                <a:latin typeface="Times New Roman"/>
                <a:cs typeface="Times New Roman"/>
              </a:rPr>
              <a:t>0.31</a:t>
            </a:r>
            <a:endParaRPr sz="1800" dirty="0">
              <a:latin typeface="Times New Roman"/>
              <a:cs typeface="Times New Roman"/>
            </a:endParaRPr>
          </a:p>
        </p:txBody>
      </p:sp>
      <p:sp>
        <p:nvSpPr>
          <p:cNvPr id="5" name="object 5"/>
          <p:cNvSpPr txBox="1"/>
          <p:nvPr/>
        </p:nvSpPr>
        <p:spPr>
          <a:xfrm>
            <a:off x="3499230" y="1182370"/>
            <a:ext cx="5662295" cy="289823"/>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Times New Roman"/>
                <a:cs typeface="Times New Roman"/>
              </a:rPr>
              <a:t>take </a:t>
            </a:r>
            <a:r>
              <a:rPr sz="1800" b="1" dirty="0">
                <a:latin typeface="Times New Roman"/>
                <a:cs typeface="Times New Roman"/>
              </a:rPr>
              <a:t>it </a:t>
            </a:r>
            <a:r>
              <a:rPr sz="1800" b="1" spc="-10" dirty="0">
                <a:latin typeface="Times New Roman"/>
                <a:cs typeface="Times New Roman"/>
              </a:rPr>
              <a:t>300 </a:t>
            </a:r>
            <a:r>
              <a:rPr sz="1800" b="1" spc="-5" dirty="0">
                <a:latin typeface="Times New Roman"/>
                <a:cs typeface="Times New Roman"/>
              </a:rPr>
              <a:t>mm</a:t>
            </a:r>
            <a:r>
              <a:rPr lang="en-US" sz="1800" b="1" spc="-5" dirty="0">
                <a:latin typeface="Times New Roman"/>
                <a:cs typeface="Times New Roman"/>
              </a:rPr>
              <a:t>                                                                     </a:t>
            </a:r>
            <a:endParaRPr sz="1800" dirty="0">
              <a:latin typeface="Times New Roman"/>
              <a:cs typeface="Times New Roman"/>
            </a:endParaRPr>
          </a:p>
        </p:txBody>
      </p:sp>
      <p:sp>
        <p:nvSpPr>
          <p:cNvPr id="6" name="object 6"/>
          <p:cNvSpPr txBox="1"/>
          <p:nvPr/>
        </p:nvSpPr>
        <p:spPr>
          <a:xfrm>
            <a:off x="856487" y="1726001"/>
            <a:ext cx="7525513" cy="406522"/>
          </a:xfrm>
          <a:prstGeom prst="rect">
            <a:avLst/>
          </a:prstGeom>
        </p:spPr>
        <p:txBody>
          <a:bodyPr vert="horz" wrap="square" lIns="0" tIns="128270" rIns="0" bIns="0" rtlCol="0">
            <a:spAutoFit/>
          </a:bodyPr>
          <a:lstStyle/>
          <a:p>
            <a:pPr marL="12700">
              <a:lnSpc>
                <a:spcPct val="100000"/>
              </a:lnSpc>
              <a:spcBef>
                <a:spcPts val="915"/>
              </a:spcBef>
            </a:pPr>
            <a:r>
              <a:rPr sz="1800" b="1" spc="-5" dirty="0">
                <a:latin typeface="Times New Roman"/>
                <a:cs typeface="Times New Roman"/>
              </a:rPr>
              <a:t>The </a:t>
            </a:r>
            <a:r>
              <a:rPr sz="1800" b="1" dirty="0">
                <a:latin typeface="Times New Roman"/>
                <a:cs typeface="Times New Roman"/>
              </a:rPr>
              <a:t>width of </a:t>
            </a:r>
            <a:r>
              <a:rPr sz="1800" b="1" spc="-5" dirty="0">
                <a:latin typeface="Times New Roman"/>
                <a:cs typeface="Times New Roman"/>
              </a:rPr>
              <a:t>the </a:t>
            </a:r>
            <a:r>
              <a:rPr sz="1800" b="1" dirty="0">
                <a:latin typeface="Times New Roman"/>
                <a:cs typeface="Times New Roman"/>
              </a:rPr>
              <a:t>beam </a:t>
            </a:r>
            <a:r>
              <a:rPr sz="1800" b="1" spc="-5" dirty="0">
                <a:latin typeface="Times New Roman"/>
                <a:cs typeface="Times New Roman"/>
              </a:rPr>
              <a:t>will be taken </a:t>
            </a:r>
            <a:r>
              <a:rPr sz="1800" b="1" dirty="0">
                <a:latin typeface="Times New Roman"/>
                <a:cs typeface="Times New Roman"/>
              </a:rPr>
              <a:t>approximately </a:t>
            </a:r>
            <a:r>
              <a:rPr sz="1800" b="1" spc="-5" dirty="0">
                <a:latin typeface="Times New Roman"/>
                <a:cs typeface="Times New Roman"/>
              </a:rPr>
              <a:t>as the following</a:t>
            </a:r>
            <a:r>
              <a:rPr sz="1800" b="1" spc="65" dirty="0">
                <a:latin typeface="Times New Roman"/>
                <a:cs typeface="Times New Roman"/>
              </a:rPr>
              <a:t> </a:t>
            </a:r>
            <a:r>
              <a:rPr sz="1800" b="1" spc="-5" dirty="0">
                <a:latin typeface="Times New Roman"/>
                <a:cs typeface="Times New Roman"/>
              </a:rPr>
              <a:t>relation:</a:t>
            </a:r>
            <a:endParaRPr sz="1800" dirty="0">
              <a:latin typeface="Times New Roman"/>
              <a:cs typeface="Times New Roman"/>
            </a:endParaRPr>
          </a:p>
        </p:txBody>
      </p:sp>
      <p:sp>
        <p:nvSpPr>
          <p:cNvPr id="7" name="object 7"/>
          <p:cNvSpPr txBox="1"/>
          <p:nvPr/>
        </p:nvSpPr>
        <p:spPr>
          <a:xfrm>
            <a:off x="876300" y="2362327"/>
            <a:ext cx="1880235" cy="299720"/>
          </a:xfrm>
          <a:prstGeom prst="rect">
            <a:avLst/>
          </a:prstGeom>
        </p:spPr>
        <p:txBody>
          <a:bodyPr vert="horz" wrap="square" lIns="0" tIns="12700" rIns="0" bIns="0" rtlCol="0">
            <a:spAutoFit/>
          </a:bodyPr>
          <a:lstStyle/>
          <a:p>
            <a:pPr marL="38100">
              <a:lnSpc>
                <a:spcPct val="100000"/>
              </a:lnSpc>
              <a:spcBef>
                <a:spcPts val="100"/>
              </a:spcBef>
            </a:pPr>
            <a:r>
              <a:rPr sz="1800" b="1" spc="-5" dirty="0">
                <a:latin typeface="Times New Roman"/>
                <a:cs typeface="Times New Roman"/>
              </a:rPr>
              <a:t>Width </a:t>
            </a:r>
            <a:r>
              <a:rPr sz="1800" b="1" dirty="0">
                <a:latin typeface="Times New Roman"/>
                <a:cs typeface="Times New Roman"/>
              </a:rPr>
              <a:t>(B) =</a:t>
            </a:r>
            <a:r>
              <a:rPr sz="1800" b="1" spc="-65" dirty="0">
                <a:latin typeface="Times New Roman"/>
                <a:cs typeface="Times New Roman"/>
              </a:rPr>
              <a:t> </a:t>
            </a:r>
            <a:r>
              <a:rPr sz="1950" spc="-7" baseline="44871" dirty="0">
                <a:latin typeface="Cambria Math"/>
                <a:cs typeface="Cambria Math"/>
              </a:rPr>
              <a:t>𝑳𝒆𝒏𝒈𝒕𝒉</a:t>
            </a:r>
            <a:endParaRPr sz="1950" baseline="44871">
              <a:latin typeface="Cambria Math"/>
              <a:cs typeface="Cambria Math"/>
            </a:endParaRPr>
          </a:p>
        </p:txBody>
      </p:sp>
      <p:sp>
        <p:nvSpPr>
          <p:cNvPr id="8" name="object 8"/>
          <p:cNvSpPr txBox="1"/>
          <p:nvPr/>
        </p:nvSpPr>
        <p:spPr>
          <a:xfrm>
            <a:off x="2300985" y="2540635"/>
            <a:ext cx="223520" cy="223520"/>
          </a:xfrm>
          <a:prstGeom prst="rect">
            <a:avLst/>
          </a:prstGeom>
        </p:spPr>
        <p:txBody>
          <a:bodyPr vert="horz" wrap="square" lIns="0" tIns="12065" rIns="0" bIns="0" rtlCol="0">
            <a:spAutoFit/>
          </a:bodyPr>
          <a:lstStyle/>
          <a:p>
            <a:pPr marL="12700">
              <a:lnSpc>
                <a:spcPct val="100000"/>
              </a:lnSpc>
              <a:spcBef>
                <a:spcPts val="95"/>
              </a:spcBef>
            </a:pPr>
            <a:r>
              <a:rPr sz="1300" spc="-5" dirty="0">
                <a:latin typeface="Cambria Math"/>
                <a:cs typeface="Cambria Math"/>
              </a:rPr>
              <a:t>𝟐𝟎</a:t>
            </a:r>
            <a:endParaRPr sz="1300">
              <a:latin typeface="Cambria Math"/>
              <a:cs typeface="Cambria Math"/>
            </a:endParaRPr>
          </a:p>
        </p:txBody>
      </p:sp>
      <p:sp>
        <p:nvSpPr>
          <p:cNvPr id="9" name="object 9"/>
          <p:cNvSpPr/>
          <p:nvPr/>
        </p:nvSpPr>
        <p:spPr>
          <a:xfrm>
            <a:off x="2142998" y="2530475"/>
            <a:ext cx="576580" cy="15240"/>
          </a:xfrm>
          <a:custGeom>
            <a:avLst/>
            <a:gdLst/>
            <a:ahLst/>
            <a:cxnLst/>
            <a:rect l="l" t="t" r="r" b="b"/>
            <a:pathLst>
              <a:path w="576580" h="15239">
                <a:moveTo>
                  <a:pt x="576072" y="0"/>
                </a:moveTo>
                <a:lnTo>
                  <a:pt x="0" y="0"/>
                </a:lnTo>
                <a:lnTo>
                  <a:pt x="0" y="15239"/>
                </a:lnTo>
                <a:lnTo>
                  <a:pt x="576072" y="15239"/>
                </a:lnTo>
                <a:lnTo>
                  <a:pt x="576072" y="0"/>
                </a:lnTo>
                <a:close/>
              </a:path>
            </a:pathLst>
          </a:custGeom>
          <a:solidFill>
            <a:srgbClr val="000000"/>
          </a:solidFill>
        </p:spPr>
        <p:txBody>
          <a:bodyPr wrap="square" lIns="0" tIns="0" rIns="0" bIns="0" rtlCol="0"/>
          <a:lstStyle/>
          <a:p>
            <a:endParaRPr/>
          </a:p>
        </p:txBody>
      </p:sp>
      <p:sp>
        <p:nvSpPr>
          <p:cNvPr id="10" name="object 10"/>
          <p:cNvSpPr txBox="1"/>
          <p:nvPr/>
        </p:nvSpPr>
        <p:spPr>
          <a:xfrm>
            <a:off x="1746250" y="3066414"/>
            <a:ext cx="223520" cy="223520"/>
          </a:xfrm>
          <a:prstGeom prst="rect">
            <a:avLst/>
          </a:prstGeom>
        </p:spPr>
        <p:txBody>
          <a:bodyPr vert="horz" wrap="square" lIns="0" tIns="12065" rIns="0" bIns="0" rtlCol="0">
            <a:spAutoFit/>
          </a:bodyPr>
          <a:lstStyle/>
          <a:p>
            <a:pPr marL="12700">
              <a:lnSpc>
                <a:spcPct val="100000"/>
              </a:lnSpc>
              <a:spcBef>
                <a:spcPts val="95"/>
              </a:spcBef>
            </a:pPr>
            <a:r>
              <a:rPr sz="1300" spc="-5" dirty="0">
                <a:latin typeface="Cambria Math"/>
                <a:cs typeface="Cambria Math"/>
              </a:rPr>
              <a:t>𝟐𝟎</a:t>
            </a:r>
            <a:endParaRPr sz="1300">
              <a:latin typeface="Cambria Math"/>
              <a:cs typeface="Cambria Math"/>
            </a:endParaRPr>
          </a:p>
        </p:txBody>
      </p:sp>
      <p:sp>
        <p:nvSpPr>
          <p:cNvPr id="11" name="object 11"/>
          <p:cNvSpPr/>
          <p:nvPr/>
        </p:nvSpPr>
        <p:spPr>
          <a:xfrm>
            <a:off x="1710182" y="3056255"/>
            <a:ext cx="330835" cy="15240"/>
          </a:xfrm>
          <a:custGeom>
            <a:avLst/>
            <a:gdLst/>
            <a:ahLst/>
            <a:cxnLst/>
            <a:rect l="l" t="t" r="r" b="b"/>
            <a:pathLst>
              <a:path w="330835" h="15239">
                <a:moveTo>
                  <a:pt x="330707" y="0"/>
                </a:moveTo>
                <a:lnTo>
                  <a:pt x="0" y="0"/>
                </a:lnTo>
                <a:lnTo>
                  <a:pt x="0" y="15239"/>
                </a:lnTo>
                <a:lnTo>
                  <a:pt x="330707" y="15239"/>
                </a:lnTo>
                <a:lnTo>
                  <a:pt x="330707" y="0"/>
                </a:lnTo>
                <a:close/>
              </a:path>
            </a:pathLst>
          </a:custGeom>
          <a:solidFill>
            <a:srgbClr val="000000"/>
          </a:solidFill>
        </p:spPr>
        <p:txBody>
          <a:bodyPr wrap="square" lIns="0" tIns="0" rIns="0" bIns="0" rtlCol="0"/>
          <a:lstStyle/>
          <a:p>
            <a:endParaRPr/>
          </a:p>
        </p:txBody>
      </p:sp>
      <p:sp>
        <p:nvSpPr>
          <p:cNvPr id="12" name="object 12"/>
          <p:cNvSpPr txBox="1"/>
          <p:nvPr/>
        </p:nvSpPr>
        <p:spPr>
          <a:xfrm>
            <a:off x="876300" y="2888107"/>
            <a:ext cx="2210435" cy="299720"/>
          </a:xfrm>
          <a:prstGeom prst="rect">
            <a:avLst/>
          </a:prstGeom>
        </p:spPr>
        <p:txBody>
          <a:bodyPr vert="horz" wrap="square" lIns="0" tIns="12700" rIns="0" bIns="0" rtlCol="0">
            <a:spAutoFit/>
          </a:bodyPr>
          <a:lstStyle/>
          <a:p>
            <a:pPr marL="38100">
              <a:lnSpc>
                <a:spcPct val="100000"/>
              </a:lnSpc>
              <a:spcBef>
                <a:spcPts val="100"/>
              </a:spcBef>
            </a:pPr>
            <a:r>
              <a:rPr sz="1800" b="1" dirty="0">
                <a:latin typeface="Times New Roman"/>
                <a:cs typeface="Times New Roman"/>
              </a:rPr>
              <a:t>B </a:t>
            </a:r>
            <a:r>
              <a:rPr sz="1725" b="1" spc="-7" baseline="-7246" dirty="0">
                <a:latin typeface="Times New Roman"/>
                <a:cs typeface="Times New Roman"/>
              </a:rPr>
              <a:t>beam </a:t>
            </a:r>
            <a:r>
              <a:rPr sz="1800" b="1" dirty="0">
                <a:latin typeface="Times New Roman"/>
                <a:cs typeface="Times New Roman"/>
              </a:rPr>
              <a:t>= </a:t>
            </a:r>
            <a:r>
              <a:rPr sz="1950" spc="-7" baseline="44871" dirty="0">
                <a:latin typeface="Cambria Math"/>
                <a:cs typeface="Cambria Math"/>
              </a:rPr>
              <a:t>𝟔.𝟓𝟐 </a:t>
            </a:r>
            <a:r>
              <a:rPr sz="1800" b="1" dirty="0">
                <a:latin typeface="Times New Roman"/>
                <a:cs typeface="Times New Roman"/>
              </a:rPr>
              <a:t>= 0.326</a:t>
            </a:r>
            <a:r>
              <a:rPr sz="1800" b="1" spc="-295" dirty="0">
                <a:latin typeface="Times New Roman"/>
                <a:cs typeface="Times New Roman"/>
              </a:rPr>
              <a:t> </a:t>
            </a:r>
            <a:r>
              <a:rPr sz="1800" b="1" dirty="0">
                <a:latin typeface="Times New Roman"/>
                <a:cs typeface="Times New Roman"/>
              </a:rPr>
              <a:t>m</a:t>
            </a:r>
            <a:endParaRPr sz="1800">
              <a:latin typeface="Times New Roman"/>
              <a:cs typeface="Times New Roman"/>
            </a:endParaRPr>
          </a:p>
        </p:txBody>
      </p:sp>
      <p:sp>
        <p:nvSpPr>
          <p:cNvPr id="13" name="object 13"/>
          <p:cNvSpPr txBox="1"/>
          <p:nvPr/>
        </p:nvSpPr>
        <p:spPr>
          <a:xfrm>
            <a:off x="3779646" y="2888107"/>
            <a:ext cx="1535430" cy="289823"/>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Times New Roman"/>
                <a:cs typeface="Times New Roman"/>
              </a:rPr>
              <a:t>take it 400</a:t>
            </a:r>
            <a:r>
              <a:rPr sz="1800" b="1" spc="-50" dirty="0">
                <a:latin typeface="Times New Roman"/>
                <a:cs typeface="Times New Roman"/>
              </a:rPr>
              <a:t> </a:t>
            </a:r>
            <a:r>
              <a:rPr sz="1800" b="1" spc="-5" dirty="0">
                <a:latin typeface="Times New Roman"/>
                <a:cs typeface="Times New Roman"/>
              </a:rPr>
              <a:t>mm</a:t>
            </a:r>
            <a:endParaRPr sz="1800" dirty="0">
              <a:latin typeface="Times New Roman"/>
              <a:cs typeface="Times New Roman"/>
            </a:endParaRPr>
          </a:p>
        </p:txBody>
      </p:sp>
      <p:sp>
        <p:nvSpPr>
          <p:cNvPr id="14" name="object 14"/>
          <p:cNvSpPr txBox="1"/>
          <p:nvPr/>
        </p:nvSpPr>
        <p:spPr>
          <a:xfrm>
            <a:off x="-39370" y="5076825"/>
            <a:ext cx="8660130" cy="440505"/>
          </a:xfrm>
          <a:prstGeom prst="rect">
            <a:avLst/>
          </a:prstGeom>
        </p:spPr>
        <p:txBody>
          <a:bodyPr vert="horz" wrap="square" lIns="0" tIns="161925" rIns="0" bIns="0" rtlCol="0">
            <a:spAutoFit/>
          </a:bodyPr>
          <a:lstStyle/>
          <a:p>
            <a:pPr marL="520065">
              <a:lnSpc>
                <a:spcPct val="100000"/>
              </a:lnSpc>
              <a:spcBef>
                <a:spcPts val="1275"/>
              </a:spcBef>
            </a:pPr>
            <a:r>
              <a:rPr sz="1800" b="1" spc="-5" dirty="0">
                <a:latin typeface="Times New Roman"/>
                <a:cs typeface="Times New Roman"/>
              </a:rPr>
              <a:t>.</a:t>
            </a:r>
            <a:endParaRPr sz="1800" dirty="0">
              <a:latin typeface="Times New Roman"/>
              <a:cs typeface="Times New Roman"/>
            </a:endParaRPr>
          </a:p>
        </p:txBody>
      </p:sp>
      <p:sp>
        <p:nvSpPr>
          <p:cNvPr id="15" name="object 15"/>
          <p:cNvSpPr/>
          <p:nvPr/>
        </p:nvSpPr>
        <p:spPr>
          <a:xfrm>
            <a:off x="3139313" y="3060573"/>
            <a:ext cx="349885" cy="76200"/>
          </a:xfrm>
          <a:custGeom>
            <a:avLst/>
            <a:gdLst/>
            <a:ahLst/>
            <a:cxnLst/>
            <a:rect l="l" t="t" r="r" b="b"/>
            <a:pathLst>
              <a:path w="349885" h="76200">
                <a:moveTo>
                  <a:pt x="273938" y="0"/>
                </a:moveTo>
                <a:lnTo>
                  <a:pt x="273356" y="31773"/>
                </a:lnTo>
                <a:lnTo>
                  <a:pt x="286003" y="32003"/>
                </a:lnTo>
                <a:lnTo>
                  <a:pt x="285750" y="44703"/>
                </a:lnTo>
                <a:lnTo>
                  <a:pt x="273119" y="44703"/>
                </a:lnTo>
                <a:lnTo>
                  <a:pt x="272541" y="76200"/>
                </a:lnTo>
                <a:lnTo>
                  <a:pt x="338476" y="44703"/>
                </a:lnTo>
                <a:lnTo>
                  <a:pt x="285750" y="44703"/>
                </a:lnTo>
                <a:lnTo>
                  <a:pt x="273123" y="44473"/>
                </a:lnTo>
                <a:lnTo>
                  <a:pt x="338958" y="44473"/>
                </a:lnTo>
                <a:lnTo>
                  <a:pt x="349376" y="39496"/>
                </a:lnTo>
                <a:lnTo>
                  <a:pt x="273938" y="0"/>
                </a:lnTo>
                <a:close/>
              </a:path>
              <a:path w="349885" h="76200">
                <a:moveTo>
                  <a:pt x="273356" y="31773"/>
                </a:moveTo>
                <a:lnTo>
                  <a:pt x="273123" y="44473"/>
                </a:lnTo>
                <a:lnTo>
                  <a:pt x="285750" y="44703"/>
                </a:lnTo>
                <a:lnTo>
                  <a:pt x="286003" y="32003"/>
                </a:lnTo>
                <a:lnTo>
                  <a:pt x="273356" y="31773"/>
                </a:lnTo>
                <a:close/>
              </a:path>
              <a:path w="349885" h="76200">
                <a:moveTo>
                  <a:pt x="254" y="26796"/>
                </a:moveTo>
                <a:lnTo>
                  <a:pt x="0" y="39496"/>
                </a:lnTo>
                <a:lnTo>
                  <a:pt x="273123" y="44473"/>
                </a:lnTo>
                <a:lnTo>
                  <a:pt x="273356" y="31773"/>
                </a:lnTo>
                <a:lnTo>
                  <a:pt x="254" y="26796"/>
                </a:lnTo>
                <a:close/>
              </a:path>
            </a:pathLst>
          </a:custGeom>
          <a:solidFill>
            <a:srgbClr val="497DBA"/>
          </a:solidFill>
        </p:spPr>
        <p:txBody>
          <a:bodyPr wrap="square" lIns="0" tIns="0" rIns="0" bIns="0" rtlCol="0"/>
          <a:lstStyle/>
          <a:p>
            <a:endParaRPr/>
          </a:p>
        </p:txBody>
      </p:sp>
      <p:sp>
        <p:nvSpPr>
          <p:cNvPr id="16" name="object 16"/>
          <p:cNvSpPr/>
          <p:nvPr/>
        </p:nvSpPr>
        <p:spPr>
          <a:xfrm>
            <a:off x="2931921" y="1327658"/>
            <a:ext cx="349885" cy="76200"/>
          </a:xfrm>
          <a:custGeom>
            <a:avLst/>
            <a:gdLst/>
            <a:ahLst/>
            <a:cxnLst/>
            <a:rect l="l" t="t" r="r" b="b"/>
            <a:pathLst>
              <a:path w="349885" h="76200">
                <a:moveTo>
                  <a:pt x="273939" y="0"/>
                </a:moveTo>
                <a:lnTo>
                  <a:pt x="273356" y="31773"/>
                </a:lnTo>
                <a:lnTo>
                  <a:pt x="286004" y="32003"/>
                </a:lnTo>
                <a:lnTo>
                  <a:pt x="285750" y="44703"/>
                </a:lnTo>
                <a:lnTo>
                  <a:pt x="273119" y="44703"/>
                </a:lnTo>
                <a:lnTo>
                  <a:pt x="272542" y="76200"/>
                </a:lnTo>
                <a:lnTo>
                  <a:pt x="338476" y="44703"/>
                </a:lnTo>
                <a:lnTo>
                  <a:pt x="285750" y="44703"/>
                </a:lnTo>
                <a:lnTo>
                  <a:pt x="273123" y="44473"/>
                </a:lnTo>
                <a:lnTo>
                  <a:pt x="338958" y="44473"/>
                </a:lnTo>
                <a:lnTo>
                  <a:pt x="349377" y="39497"/>
                </a:lnTo>
                <a:lnTo>
                  <a:pt x="273939" y="0"/>
                </a:lnTo>
                <a:close/>
              </a:path>
              <a:path w="349885" h="76200">
                <a:moveTo>
                  <a:pt x="273356" y="31773"/>
                </a:moveTo>
                <a:lnTo>
                  <a:pt x="273123" y="44473"/>
                </a:lnTo>
                <a:lnTo>
                  <a:pt x="285750" y="44703"/>
                </a:lnTo>
                <a:lnTo>
                  <a:pt x="286004" y="32003"/>
                </a:lnTo>
                <a:lnTo>
                  <a:pt x="273356" y="31773"/>
                </a:lnTo>
                <a:close/>
              </a:path>
              <a:path w="349885" h="76200">
                <a:moveTo>
                  <a:pt x="254" y="26797"/>
                </a:moveTo>
                <a:lnTo>
                  <a:pt x="0" y="39497"/>
                </a:lnTo>
                <a:lnTo>
                  <a:pt x="273123" y="44473"/>
                </a:lnTo>
                <a:lnTo>
                  <a:pt x="273356" y="31773"/>
                </a:lnTo>
                <a:lnTo>
                  <a:pt x="254" y="26797"/>
                </a:lnTo>
                <a:close/>
              </a:path>
            </a:pathLst>
          </a:custGeom>
          <a:solidFill>
            <a:srgbClr val="497DBA"/>
          </a:solidFill>
        </p:spPr>
        <p:txBody>
          <a:bodyPr wrap="square" lIns="0" tIns="0" rIns="0" bIns="0" rtlCol="0"/>
          <a:lstStyle/>
          <a:p>
            <a:endParaRPr/>
          </a:p>
        </p:txBody>
      </p:sp>
      <p:graphicFrame>
        <p:nvGraphicFramePr>
          <p:cNvPr id="17" name="object 4"/>
          <p:cNvGraphicFramePr>
            <a:graphicFrameLocks noGrp="1"/>
          </p:cNvGraphicFramePr>
          <p:nvPr/>
        </p:nvGraphicFramePr>
        <p:xfrm>
          <a:off x="876300" y="4391025"/>
          <a:ext cx="5842635" cy="818641"/>
        </p:xfrm>
        <a:graphic>
          <a:graphicData uri="http://schemas.openxmlformats.org/drawingml/2006/table">
            <a:tbl>
              <a:tblPr firstRow="1" bandRow="1">
                <a:tableStyleId>{2D5ABB26-0587-4C30-8999-92F81FD0307C}</a:tableStyleId>
              </a:tblPr>
              <a:tblGrid>
                <a:gridCol w="2877185">
                  <a:extLst>
                    <a:ext uri="{9D8B030D-6E8A-4147-A177-3AD203B41FA5}">
                      <a16:colId xmlns:a16="http://schemas.microsoft.com/office/drawing/2014/main" val="20000"/>
                    </a:ext>
                  </a:extLst>
                </a:gridCol>
                <a:gridCol w="2965450">
                  <a:extLst>
                    <a:ext uri="{9D8B030D-6E8A-4147-A177-3AD203B41FA5}">
                      <a16:colId xmlns:a16="http://schemas.microsoft.com/office/drawing/2014/main" val="20001"/>
                    </a:ext>
                  </a:extLst>
                </a:gridCol>
              </a:tblGrid>
              <a:tr h="199644">
                <a:tc>
                  <a:txBody>
                    <a:bodyPr/>
                    <a:lstStyle/>
                    <a:p>
                      <a:pPr marL="635" algn="ctr">
                        <a:lnSpc>
                          <a:spcPts val="2070"/>
                        </a:lnSpc>
                      </a:pPr>
                      <a:r>
                        <a:rPr sz="1800" b="1" dirty="0">
                          <a:latin typeface="Times New Roman"/>
                          <a:cs typeface="Times New Roman"/>
                        </a:rPr>
                        <a:t>Beam </a:t>
                      </a:r>
                      <a:r>
                        <a:rPr sz="1800" b="1" spc="-5" dirty="0">
                          <a:latin typeface="Times New Roman"/>
                          <a:cs typeface="Times New Roman"/>
                        </a:rPr>
                        <a:t>groups</a:t>
                      </a:r>
                      <a:endParaRPr sz="1800" dirty="0">
                        <a:latin typeface="Times New Roman"/>
                        <a:cs typeface="Times New Roman"/>
                      </a:endParaRPr>
                    </a:p>
                  </a:txBody>
                  <a:tcPr marL="0" marR="0" marT="0" marB="0">
                    <a:lnL w="12700">
                      <a:solidFill>
                        <a:srgbClr val="4F81BC"/>
                      </a:solidFill>
                      <a:prstDash val="solid"/>
                    </a:lnL>
                    <a:lnR w="12700">
                      <a:solidFill>
                        <a:srgbClr val="4F81BC"/>
                      </a:solidFill>
                      <a:prstDash val="solid"/>
                    </a:lnR>
                    <a:lnT w="12700">
                      <a:solidFill>
                        <a:srgbClr val="4F81BC"/>
                      </a:solidFill>
                      <a:prstDash val="solid"/>
                    </a:lnT>
                    <a:lnB w="12700">
                      <a:solidFill>
                        <a:srgbClr val="4F81BC"/>
                      </a:solidFill>
                      <a:prstDash val="solid"/>
                    </a:lnB>
                    <a:solidFill>
                      <a:schemeClr val="accent1"/>
                    </a:solidFill>
                  </a:tcPr>
                </a:tc>
                <a:tc>
                  <a:txBody>
                    <a:bodyPr/>
                    <a:lstStyle/>
                    <a:p>
                      <a:pPr algn="ctr">
                        <a:lnSpc>
                          <a:spcPts val="2070"/>
                        </a:lnSpc>
                      </a:pPr>
                      <a:r>
                        <a:rPr sz="1800" b="1" spc="-5" dirty="0">
                          <a:latin typeface="Times New Roman"/>
                          <a:cs typeface="Times New Roman"/>
                        </a:rPr>
                        <a:t>Dimension</a:t>
                      </a:r>
                      <a:r>
                        <a:rPr sz="1800" b="1" spc="-10" dirty="0">
                          <a:latin typeface="Times New Roman"/>
                          <a:cs typeface="Times New Roman"/>
                        </a:rPr>
                        <a:t> </a:t>
                      </a:r>
                      <a:r>
                        <a:rPr sz="1800" b="1" dirty="0">
                          <a:latin typeface="Times New Roman"/>
                          <a:cs typeface="Times New Roman"/>
                        </a:rPr>
                        <a:t>(mm)</a:t>
                      </a:r>
                      <a:endParaRPr sz="1800">
                        <a:latin typeface="Times New Roman"/>
                        <a:cs typeface="Times New Roman"/>
                      </a:endParaRPr>
                    </a:p>
                  </a:txBody>
                  <a:tcPr marL="0" marR="0" marT="0" marB="0">
                    <a:lnL w="12700">
                      <a:solidFill>
                        <a:srgbClr val="4F81BC"/>
                      </a:solidFill>
                      <a:prstDash val="solid"/>
                    </a:lnL>
                    <a:lnR w="12700">
                      <a:solidFill>
                        <a:srgbClr val="4F81BC"/>
                      </a:solidFill>
                      <a:prstDash val="solid"/>
                    </a:lnR>
                    <a:lnT w="12700">
                      <a:solidFill>
                        <a:srgbClr val="4F81BC"/>
                      </a:solidFill>
                      <a:prstDash val="solid"/>
                    </a:lnT>
                    <a:lnB w="12700">
                      <a:solidFill>
                        <a:srgbClr val="4F81BC"/>
                      </a:solidFill>
                      <a:prstDash val="solid"/>
                    </a:lnB>
                    <a:solidFill>
                      <a:schemeClr val="accent1"/>
                    </a:solidFill>
                  </a:tcPr>
                </a:tc>
                <a:extLst>
                  <a:ext uri="{0D108BD9-81ED-4DB2-BD59-A6C34878D82A}">
                    <a16:rowId xmlns:a16="http://schemas.microsoft.com/office/drawing/2014/main" val="10000"/>
                  </a:ext>
                </a:extLst>
              </a:tr>
              <a:tr h="276097">
                <a:tc>
                  <a:txBody>
                    <a:bodyPr/>
                    <a:lstStyle/>
                    <a:p>
                      <a:pPr algn="ctr">
                        <a:lnSpc>
                          <a:spcPts val="2075"/>
                        </a:lnSpc>
                      </a:pPr>
                      <a:r>
                        <a:rPr sz="1800" b="1" dirty="0">
                          <a:latin typeface="Times New Roman"/>
                          <a:cs typeface="Times New Roman"/>
                        </a:rPr>
                        <a:t>Main</a:t>
                      </a:r>
                      <a:r>
                        <a:rPr sz="1800" b="1" spc="-10" dirty="0">
                          <a:latin typeface="Times New Roman"/>
                          <a:cs typeface="Times New Roman"/>
                        </a:rPr>
                        <a:t> </a:t>
                      </a:r>
                      <a:r>
                        <a:rPr sz="1800" b="1" dirty="0">
                          <a:latin typeface="Times New Roman"/>
                          <a:cs typeface="Times New Roman"/>
                        </a:rPr>
                        <a:t>Beams</a:t>
                      </a:r>
                      <a:endParaRPr sz="1800" dirty="0">
                        <a:latin typeface="Times New Roman"/>
                        <a:cs typeface="Times New Roman"/>
                      </a:endParaRPr>
                    </a:p>
                  </a:txBody>
                  <a:tcPr marL="0" marR="0" marT="0" marB="0">
                    <a:lnL w="12700">
                      <a:solidFill>
                        <a:srgbClr val="4F81BC"/>
                      </a:solidFill>
                      <a:prstDash val="solid"/>
                    </a:lnL>
                    <a:lnR w="12700">
                      <a:solidFill>
                        <a:srgbClr val="4F81BC"/>
                      </a:solidFill>
                      <a:prstDash val="solid"/>
                    </a:lnR>
                    <a:lnT w="12700">
                      <a:solidFill>
                        <a:srgbClr val="4F81BC"/>
                      </a:solidFill>
                      <a:prstDash val="solid"/>
                    </a:lnT>
                    <a:lnB w="12700">
                      <a:solidFill>
                        <a:srgbClr val="4F81BC"/>
                      </a:solidFill>
                      <a:prstDash val="solid"/>
                    </a:lnB>
                    <a:solidFill>
                      <a:schemeClr val="accent1">
                        <a:lumMod val="20000"/>
                        <a:lumOff val="80000"/>
                      </a:schemeClr>
                    </a:solidFill>
                  </a:tcPr>
                </a:tc>
                <a:tc>
                  <a:txBody>
                    <a:bodyPr/>
                    <a:lstStyle/>
                    <a:p>
                      <a:pPr algn="ctr">
                        <a:lnSpc>
                          <a:spcPts val="2075"/>
                        </a:lnSpc>
                      </a:pPr>
                      <a:r>
                        <a:rPr sz="1800" b="1" dirty="0">
                          <a:latin typeface="Times New Roman"/>
                          <a:cs typeface="Times New Roman"/>
                        </a:rPr>
                        <a:t>400*300</a:t>
                      </a:r>
                      <a:endParaRPr sz="1800" dirty="0">
                        <a:latin typeface="Times New Roman"/>
                        <a:cs typeface="Times New Roman"/>
                      </a:endParaRPr>
                    </a:p>
                  </a:txBody>
                  <a:tcPr marL="0" marR="0" marT="0" marB="0">
                    <a:lnL w="12700">
                      <a:solidFill>
                        <a:srgbClr val="4F81BC"/>
                      </a:solidFill>
                      <a:prstDash val="solid"/>
                    </a:lnL>
                    <a:lnR w="12700">
                      <a:solidFill>
                        <a:srgbClr val="4F81BC"/>
                      </a:solidFill>
                      <a:prstDash val="solid"/>
                    </a:lnR>
                    <a:lnT w="12700">
                      <a:solidFill>
                        <a:srgbClr val="4F81BC"/>
                      </a:solidFill>
                      <a:prstDash val="solid"/>
                    </a:lnT>
                    <a:lnB w="12700">
                      <a:solidFill>
                        <a:srgbClr val="4F81BC"/>
                      </a:solidFill>
                      <a:prstDash val="solid"/>
                    </a:lnB>
                    <a:solidFill>
                      <a:schemeClr val="accent1">
                        <a:lumMod val="20000"/>
                        <a:lumOff val="80000"/>
                      </a:schemeClr>
                    </a:solidFill>
                  </a:tcPr>
                </a:tc>
                <a:extLst>
                  <a:ext uri="{0D108BD9-81ED-4DB2-BD59-A6C34878D82A}">
                    <a16:rowId xmlns:a16="http://schemas.microsoft.com/office/drawing/2014/main" val="10001"/>
                  </a:ext>
                </a:extLst>
              </a:tr>
              <a:tr h="275844">
                <a:tc>
                  <a:txBody>
                    <a:bodyPr/>
                    <a:lstStyle/>
                    <a:p>
                      <a:pPr algn="ctr">
                        <a:lnSpc>
                          <a:spcPts val="2070"/>
                        </a:lnSpc>
                      </a:pPr>
                      <a:r>
                        <a:rPr sz="1800" b="1" spc="-5" dirty="0">
                          <a:latin typeface="Times New Roman"/>
                          <a:cs typeface="Times New Roman"/>
                        </a:rPr>
                        <a:t>Secondary</a:t>
                      </a:r>
                      <a:r>
                        <a:rPr sz="1800" b="1" spc="5" dirty="0">
                          <a:latin typeface="Times New Roman"/>
                          <a:cs typeface="Times New Roman"/>
                        </a:rPr>
                        <a:t> </a:t>
                      </a:r>
                      <a:r>
                        <a:rPr sz="1800" b="1" spc="-10" dirty="0">
                          <a:latin typeface="Times New Roman"/>
                          <a:cs typeface="Times New Roman"/>
                        </a:rPr>
                        <a:t>Beams</a:t>
                      </a:r>
                      <a:endParaRPr sz="1800">
                        <a:latin typeface="Times New Roman"/>
                        <a:cs typeface="Times New Roman"/>
                      </a:endParaRPr>
                    </a:p>
                  </a:txBody>
                  <a:tcPr marL="0" marR="0" marT="0" marB="0">
                    <a:lnL w="12700">
                      <a:solidFill>
                        <a:srgbClr val="4F81BC"/>
                      </a:solidFill>
                      <a:prstDash val="solid"/>
                    </a:lnL>
                    <a:lnR w="12700">
                      <a:solidFill>
                        <a:srgbClr val="4F81BC"/>
                      </a:solidFill>
                      <a:prstDash val="solid"/>
                    </a:lnR>
                    <a:lnT w="12700">
                      <a:solidFill>
                        <a:srgbClr val="4F81BC"/>
                      </a:solidFill>
                      <a:prstDash val="solid"/>
                    </a:lnT>
                    <a:lnB w="12700">
                      <a:solidFill>
                        <a:srgbClr val="4F81BC"/>
                      </a:solidFill>
                      <a:prstDash val="solid"/>
                    </a:lnB>
                    <a:solidFill>
                      <a:schemeClr val="accent1"/>
                    </a:solidFill>
                  </a:tcPr>
                </a:tc>
                <a:tc>
                  <a:txBody>
                    <a:bodyPr/>
                    <a:lstStyle/>
                    <a:p>
                      <a:pPr algn="ctr">
                        <a:lnSpc>
                          <a:spcPts val="2070"/>
                        </a:lnSpc>
                      </a:pPr>
                      <a:r>
                        <a:rPr sz="1800" b="1" dirty="0">
                          <a:latin typeface="Times New Roman"/>
                          <a:cs typeface="Times New Roman"/>
                        </a:rPr>
                        <a:t>400*300</a:t>
                      </a:r>
                      <a:endParaRPr sz="1800" dirty="0">
                        <a:latin typeface="Times New Roman"/>
                        <a:cs typeface="Times New Roman"/>
                      </a:endParaRPr>
                    </a:p>
                  </a:txBody>
                  <a:tcPr marL="0" marR="0" marT="0" marB="0">
                    <a:lnL w="12700">
                      <a:solidFill>
                        <a:srgbClr val="4F81BC"/>
                      </a:solidFill>
                      <a:prstDash val="solid"/>
                    </a:lnL>
                    <a:lnR w="12700">
                      <a:solidFill>
                        <a:srgbClr val="4F81BC"/>
                      </a:solidFill>
                      <a:prstDash val="solid"/>
                    </a:lnR>
                    <a:lnT w="12700">
                      <a:solidFill>
                        <a:srgbClr val="4F81BC"/>
                      </a:solidFill>
                      <a:prstDash val="solid"/>
                    </a:lnT>
                    <a:lnB w="12700">
                      <a:solidFill>
                        <a:srgbClr val="4F81BC"/>
                      </a:solidFill>
                      <a:prstDash val="solid"/>
                    </a:lnB>
                    <a:solidFill>
                      <a:schemeClr val="accent1"/>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5218881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8900" y="1343025"/>
            <a:ext cx="10439399" cy="1231619"/>
          </a:xfrm>
          <a:prstGeom prst="rect">
            <a:avLst/>
          </a:prstGeom>
        </p:spPr>
        <p:txBody>
          <a:bodyPr vert="horz" wrap="square" lIns="0" tIns="12700" rIns="0" bIns="0" rtlCol="0">
            <a:spAutoFit/>
          </a:bodyPr>
          <a:lstStyle/>
          <a:p>
            <a:pPr marL="469900" marR="5080" indent="-457834" algn="ctr">
              <a:lnSpc>
                <a:spcPct val="110000"/>
              </a:lnSpc>
              <a:spcBef>
                <a:spcPts val="100"/>
              </a:spcBef>
            </a:pPr>
            <a:r>
              <a:rPr lang="en-US" sz="3600" b="1" dirty="0">
                <a:solidFill>
                  <a:srgbClr val="4F81BC"/>
                </a:solidFill>
                <a:latin typeface="Times New Roman"/>
                <a:cs typeface="Times New Roman"/>
              </a:rPr>
              <a:t>  </a:t>
            </a:r>
            <a:r>
              <a:rPr sz="3600" b="1" dirty="0">
                <a:solidFill>
                  <a:schemeClr val="accent1"/>
                </a:solidFill>
                <a:latin typeface="Times New Roman"/>
                <a:cs typeface="Times New Roman"/>
              </a:rPr>
              <a:t>Columns, </a:t>
            </a:r>
            <a:r>
              <a:rPr sz="3600" b="1" spc="-5" dirty="0">
                <a:solidFill>
                  <a:schemeClr val="accent1"/>
                </a:solidFill>
                <a:latin typeface="Times New Roman"/>
                <a:cs typeface="Times New Roman"/>
              </a:rPr>
              <a:t>shear walls and </a:t>
            </a:r>
            <a:r>
              <a:rPr sz="3600" b="1" dirty="0">
                <a:solidFill>
                  <a:schemeClr val="accent1"/>
                </a:solidFill>
                <a:latin typeface="Times New Roman"/>
                <a:cs typeface="Times New Roman"/>
              </a:rPr>
              <a:t>retaining </a:t>
            </a:r>
            <a:r>
              <a:rPr sz="3600" b="1" spc="-5" dirty="0">
                <a:solidFill>
                  <a:schemeClr val="accent1"/>
                </a:solidFill>
                <a:latin typeface="Times New Roman"/>
                <a:cs typeface="Times New Roman"/>
              </a:rPr>
              <a:t>walls</a:t>
            </a:r>
            <a:r>
              <a:rPr lang="en-US" sz="3600" b="1" spc="-5" dirty="0">
                <a:solidFill>
                  <a:schemeClr val="accent1"/>
                </a:solidFill>
                <a:latin typeface="Times New Roman"/>
                <a:cs typeface="Times New Roman"/>
              </a:rPr>
              <a:t>           </a:t>
            </a:r>
            <a:r>
              <a:rPr lang="ar-SA" sz="3600" b="1" spc="-5" dirty="0">
                <a:solidFill>
                  <a:schemeClr val="accent1"/>
                </a:solidFill>
                <a:latin typeface="Times New Roman"/>
                <a:cs typeface="Times New Roman"/>
              </a:rPr>
              <a:t> </a:t>
            </a:r>
            <a:r>
              <a:rPr sz="3600" b="1" spc="-5" dirty="0">
                <a:solidFill>
                  <a:schemeClr val="accent1"/>
                </a:solidFill>
                <a:latin typeface="Times New Roman"/>
                <a:cs typeface="Times New Roman"/>
              </a:rPr>
              <a:t>  dimensions</a:t>
            </a:r>
            <a:endParaRPr sz="3600" dirty="0">
              <a:solidFill>
                <a:schemeClr val="accent1"/>
              </a:solidFill>
              <a:latin typeface="Times New Roman"/>
              <a:cs typeface="Times New Roman"/>
            </a:endParaRPr>
          </a:p>
        </p:txBody>
      </p:sp>
      <p:sp>
        <p:nvSpPr>
          <p:cNvPr id="3" name="object 3"/>
          <p:cNvSpPr txBox="1"/>
          <p:nvPr/>
        </p:nvSpPr>
        <p:spPr>
          <a:xfrm>
            <a:off x="901700" y="5747816"/>
            <a:ext cx="8325484" cy="632460"/>
          </a:xfrm>
          <a:prstGeom prst="rect">
            <a:avLst/>
          </a:prstGeom>
        </p:spPr>
        <p:txBody>
          <a:bodyPr vert="horz" wrap="square" lIns="0" tIns="12700" rIns="0" bIns="0" rtlCol="0">
            <a:spAutoFit/>
          </a:bodyPr>
          <a:lstStyle/>
          <a:p>
            <a:pPr marL="12700" marR="5080">
              <a:lnSpc>
                <a:spcPct val="110500"/>
              </a:lnSpc>
              <a:spcBef>
                <a:spcPts val="100"/>
              </a:spcBef>
            </a:pPr>
            <a:r>
              <a:rPr sz="1800" b="1" spc="-5" dirty="0">
                <a:latin typeface="Times New Roman"/>
                <a:cs typeface="Times New Roman"/>
              </a:rPr>
              <a:t>After assuming vertical members, their dimensions shall be checked proper </a:t>
            </a:r>
            <a:r>
              <a:rPr sz="1800" b="1" spc="-10" dirty="0">
                <a:latin typeface="Times New Roman"/>
                <a:cs typeface="Times New Roman"/>
              </a:rPr>
              <a:t>or </a:t>
            </a:r>
            <a:r>
              <a:rPr sz="1800" b="1" spc="-5" dirty="0">
                <a:latin typeface="Times New Roman"/>
                <a:cs typeface="Times New Roman"/>
              </a:rPr>
              <a:t>not </a:t>
            </a:r>
            <a:r>
              <a:rPr sz="1800" b="1" spc="-15" dirty="0">
                <a:latin typeface="Times New Roman"/>
                <a:cs typeface="Times New Roman"/>
              </a:rPr>
              <a:t>by  </a:t>
            </a:r>
            <a:r>
              <a:rPr sz="1800" b="1" spc="-5" dirty="0">
                <a:latin typeface="Times New Roman"/>
                <a:cs typeface="Times New Roman"/>
              </a:rPr>
              <a:t>SAP2000.</a:t>
            </a:r>
            <a:endParaRPr sz="1800">
              <a:latin typeface="Times New Roman"/>
              <a:cs typeface="Times New Roman"/>
            </a:endParaRPr>
          </a:p>
        </p:txBody>
      </p:sp>
      <p:graphicFrame>
        <p:nvGraphicFramePr>
          <p:cNvPr id="4" name="object 3"/>
          <p:cNvGraphicFramePr>
            <a:graphicFrameLocks noGrp="1"/>
          </p:cNvGraphicFramePr>
          <p:nvPr/>
        </p:nvGraphicFramePr>
        <p:xfrm>
          <a:off x="1917700" y="3095625"/>
          <a:ext cx="5938520" cy="1643380"/>
        </p:xfrm>
        <a:graphic>
          <a:graphicData uri="http://schemas.openxmlformats.org/drawingml/2006/table">
            <a:tbl>
              <a:tblPr firstRow="1" bandRow="1">
                <a:tableStyleId>{2D5ABB26-0587-4C30-8999-92F81FD0307C}</a:tableStyleId>
              </a:tblPr>
              <a:tblGrid>
                <a:gridCol w="2969260">
                  <a:extLst>
                    <a:ext uri="{9D8B030D-6E8A-4147-A177-3AD203B41FA5}">
                      <a16:colId xmlns:a16="http://schemas.microsoft.com/office/drawing/2014/main" val="20000"/>
                    </a:ext>
                  </a:extLst>
                </a:gridCol>
                <a:gridCol w="2969260">
                  <a:extLst>
                    <a:ext uri="{9D8B030D-6E8A-4147-A177-3AD203B41FA5}">
                      <a16:colId xmlns:a16="http://schemas.microsoft.com/office/drawing/2014/main" val="20001"/>
                    </a:ext>
                  </a:extLst>
                </a:gridCol>
              </a:tblGrid>
              <a:tr h="537971">
                <a:tc>
                  <a:txBody>
                    <a:bodyPr/>
                    <a:lstStyle/>
                    <a:p>
                      <a:pPr marL="1020444" marR="548005" indent="-467995">
                        <a:lnSpc>
                          <a:spcPts val="2080"/>
                        </a:lnSpc>
                        <a:spcBef>
                          <a:spcPts val="50"/>
                        </a:spcBef>
                      </a:pPr>
                      <a:r>
                        <a:rPr sz="1800" b="1" spc="-5" dirty="0">
                          <a:latin typeface="Times New Roman"/>
                          <a:cs typeface="Times New Roman"/>
                        </a:rPr>
                        <a:t>Vertical Structural  </a:t>
                      </a:r>
                      <a:r>
                        <a:rPr sz="1800" b="1" dirty="0">
                          <a:latin typeface="Times New Roman"/>
                          <a:cs typeface="Times New Roman"/>
                        </a:rPr>
                        <a:t>Members</a:t>
                      </a:r>
                      <a:endParaRPr sz="1800" dirty="0">
                        <a:latin typeface="Times New Roman"/>
                        <a:cs typeface="Times New Roman"/>
                      </a:endParaRPr>
                    </a:p>
                  </a:txBody>
                  <a:tcPr marL="0" marR="0" marT="6350" marB="0">
                    <a:lnL w="12700">
                      <a:solidFill>
                        <a:srgbClr val="4F81BC"/>
                      </a:solidFill>
                      <a:prstDash val="solid"/>
                    </a:lnL>
                    <a:lnR w="12700">
                      <a:solidFill>
                        <a:srgbClr val="4F81BC"/>
                      </a:solidFill>
                      <a:prstDash val="solid"/>
                    </a:lnR>
                    <a:lnT w="12700">
                      <a:solidFill>
                        <a:srgbClr val="4F81BC"/>
                      </a:solidFill>
                      <a:prstDash val="solid"/>
                    </a:lnT>
                    <a:lnB w="12700">
                      <a:solidFill>
                        <a:srgbClr val="4F81BC"/>
                      </a:solidFill>
                      <a:prstDash val="solid"/>
                    </a:lnB>
                    <a:solidFill>
                      <a:schemeClr val="accent1"/>
                    </a:solidFill>
                  </a:tcPr>
                </a:tc>
                <a:tc>
                  <a:txBody>
                    <a:bodyPr/>
                    <a:lstStyle/>
                    <a:p>
                      <a:pPr algn="ctr">
                        <a:lnSpc>
                          <a:spcPts val="2075"/>
                        </a:lnSpc>
                      </a:pPr>
                      <a:r>
                        <a:rPr sz="1800" b="1" spc="-5" dirty="0">
                          <a:latin typeface="Times New Roman"/>
                          <a:cs typeface="Times New Roman"/>
                        </a:rPr>
                        <a:t>Dimensions</a:t>
                      </a:r>
                      <a:r>
                        <a:rPr sz="1800" b="1" spc="-10" dirty="0">
                          <a:latin typeface="Times New Roman"/>
                          <a:cs typeface="Times New Roman"/>
                        </a:rPr>
                        <a:t> </a:t>
                      </a:r>
                      <a:r>
                        <a:rPr sz="1800" b="1" dirty="0">
                          <a:latin typeface="Times New Roman"/>
                          <a:cs typeface="Times New Roman"/>
                        </a:rPr>
                        <a:t>(mm)</a:t>
                      </a:r>
                      <a:endParaRPr sz="1800" dirty="0">
                        <a:latin typeface="Times New Roman"/>
                        <a:cs typeface="Times New Roman"/>
                      </a:endParaRPr>
                    </a:p>
                  </a:txBody>
                  <a:tcPr marL="0" marR="0" marT="0" marB="0">
                    <a:lnL w="12700">
                      <a:solidFill>
                        <a:srgbClr val="4F81BC"/>
                      </a:solidFill>
                      <a:prstDash val="solid"/>
                    </a:lnL>
                    <a:lnR w="12700">
                      <a:solidFill>
                        <a:srgbClr val="4F81BC"/>
                      </a:solidFill>
                      <a:prstDash val="solid"/>
                    </a:lnR>
                    <a:lnT w="12700">
                      <a:solidFill>
                        <a:srgbClr val="4F81BC"/>
                      </a:solidFill>
                      <a:prstDash val="solid"/>
                    </a:lnT>
                    <a:lnB w="12700">
                      <a:solidFill>
                        <a:srgbClr val="4F81BC"/>
                      </a:solidFill>
                      <a:prstDash val="solid"/>
                    </a:lnB>
                    <a:solidFill>
                      <a:schemeClr val="accent1"/>
                    </a:solidFill>
                  </a:tcPr>
                </a:tc>
                <a:extLst>
                  <a:ext uri="{0D108BD9-81ED-4DB2-BD59-A6C34878D82A}">
                    <a16:rowId xmlns:a16="http://schemas.microsoft.com/office/drawing/2014/main" val="10000"/>
                  </a:ext>
                </a:extLst>
              </a:tr>
              <a:tr h="275844">
                <a:tc>
                  <a:txBody>
                    <a:bodyPr/>
                    <a:lstStyle/>
                    <a:p>
                      <a:pPr algn="ctr">
                        <a:lnSpc>
                          <a:spcPts val="2070"/>
                        </a:lnSpc>
                      </a:pPr>
                      <a:r>
                        <a:rPr sz="1800" b="1" spc="-5" dirty="0">
                          <a:latin typeface="Times New Roman"/>
                          <a:cs typeface="Times New Roman"/>
                        </a:rPr>
                        <a:t>Columns</a:t>
                      </a:r>
                      <a:endParaRPr sz="1800">
                        <a:latin typeface="Times New Roman"/>
                        <a:cs typeface="Times New Roman"/>
                      </a:endParaRPr>
                    </a:p>
                  </a:txBody>
                  <a:tcPr marL="0" marR="0" marT="0" marB="0">
                    <a:lnL w="12700">
                      <a:solidFill>
                        <a:srgbClr val="4F81BC"/>
                      </a:solidFill>
                      <a:prstDash val="solid"/>
                    </a:lnL>
                    <a:lnR w="12700">
                      <a:solidFill>
                        <a:srgbClr val="4F81BC"/>
                      </a:solidFill>
                      <a:prstDash val="solid"/>
                    </a:lnR>
                    <a:lnT w="12700">
                      <a:solidFill>
                        <a:srgbClr val="4F81BC"/>
                      </a:solidFill>
                      <a:prstDash val="solid"/>
                    </a:lnT>
                    <a:lnB w="12700">
                      <a:solidFill>
                        <a:srgbClr val="4F81BC"/>
                      </a:solidFill>
                      <a:prstDash val="solid"/>
                    </a:lnB>
                    <a:solidFill>
                      <a:schemeClr val="accent1">
                        <a:lumMod val="20000"/>
                        <a:lumOff val="80000"/>
                      </a:schemeClr>
                    </a:solidFill>
                  </a:tcPr>
                </a:tc>
                <a:tc>
                  <a:txBody>
                    <a:bodyPr/>
                    <a:lstStyle/>
                    <a:p>
                      <a:pPr algn="ctr">
                        <a:lnSpc>
                          <a:spcPts val="2070"/>
                        </a:lnSpc>
                      </a:pPr>
                      <a:r>
                        <a:rPr sz="1800" b="1" dirty="0">
                          <a:latin typeface="Times New Roman"/>
                          <a:cs typeface="Times New Roman"/>
                        </a:rPr>
                        <a:t>300*800</a:t>
                      </a:r>
                      <a:endParaRPr sz="1800" dirty="0">
                        <a:latin typeface="Times New Roman"/>
                        <a:cs typeface="Times New Roman"/>
                      </a:endParaRPr>
                    </a:p>
                  </a:txBody>
                  <a:tcPr marL="0" marR="0" marT="0" marB="0">
                    <a:lnL w="12700">
                      <a:solidFill>
                        <a:srgbClr val="4F81BC"/>
                      </a:solidFill>
                      <a:prstDash val="solid"/>
                    </a:lnL>
                    <a:lnR w="12700">
                      <a:solidFill>
                        <a:srgbClr val="4F81BC"/>
                      </a:solidFill>
                      <a:prstDash val="solid"/>
                    </a:lnR>
                    <a:lnT w="12700">
                      <a:solidFill>
                        <a:srgbClr val="4F81BC"/>
                      </a:solidFill>
                      <a:prstDash val="solid"/>
                    </a:lnT>
                    <a:lnB w="12700">
                      <a:solidFill>
                        <a:srgbClr val="4F81BC"/>
                      </a:solidFill>
                      <a:prstDash val="solid"/>
                    </a:lnB>
                    <a:solidFill>
                      <a:schemeClr val="accent1">
                        <a:lumMod val="20000"/>
                        <a:lumOff val="80000"/>
                      </a:schemeClr>
                    </a:solidFill>
                  </a:tcPr>
                </a:tc>
                <a:extLst>
                  <a:ext uri="{0D108BD9-81ED-4DB2-BD59-A6C34878D82A}">
                    <a16:rowId xmlns:a16="http://schemas.microsoft.com/office/drawing/2014/main" val="10001"/>
                  </a:ext>
                </a:extLst>
              </a:tr>
              <a:tr h="275844">
                <a:tc>
                  <a:txBody>
                    <a:bodyPr/>
                    <a:lstStyle/>
                    <a:p>
                      <a:pPr algn="ctr">
                        <a:lnSpc>
                          <a:spcPts val="2070"/>
                        </a:lnSpc>
                      </a:pPr>
                      <a:r>
                        <a:rPr sz="1800" b="1" spc="-5" dirty="0">
                          <a:latin typeface="Times New Roman"/>
                          <a:cs typeface="Times New Roman"/>
                        </a:rPr>
                        <a:t>Retaining</a:t>
                      </a:r>
                      <a:r>
                        <a:rPr sz="1800" b="1" spc="-15" dirty="0">
                          <a:latin typeface="Times New Roman"/>
                          <a:cs typeface="Times New Roman"/>
                        </a:rPr>
                        <a:t> </a:t>
                      </a:r>
                      <a:r>
                        <a:rPr sz="1800" b="1" dirty="0">
                          <a:latin typeface="Times New Roman"/>
                          <a:cs typeface="Times New Roman"/>
                        </a:rPr>
                        <a:t>walls</a:t>
                      </a:r>
                      <a:endParaRPr sz="1800">
                        <a:latin typeface="Times New Roman"/>
                        <a:cs typeface="Times New Roman"/>
                      </a:endParaRPr>
                    </a:p>
                  </a:txBody>
                  <a:tcPr marL="0" marR="0" marT="0" marB="0">
                    <a:lnL w="12700">
                      <a:solidFill>
                        <a:srgbClr val="4F81BC"/>
                      </a:solidFill>
                      <a:prstDash val="solid"/>
                    </a:lnL>
                    <a:lnR w="12700">
                      <a:solidFill>
                        <a:srgbClr val="4F81BC"/>
                      </a:solidFill>
                      <a:prstDash val="solid"/>
                    </a:lnR>
                    <a:lnT w="12700">
                      <a:solidFill>
                        <a:srgbClr val="4F81BC"/>
                      </a:solidFill>
                      <a:prstDash val="solid"/>
                    </a:lnT>
                    <a:lnB w="12700">
                      <a:solidFill>
                        <a:srgbClr val="4F81BC"/>
                      </a:solidFill>
                      <a:prstDash val="solid"/>
                    </a:lnB>
                    <a:solidFill>
                      <a:schemeClr val="accent1">
                        <a:lumMod val="20000"/>
                        <a:lumOff val="80000"/>
                      </a:schemeClr>
                    </a:solidFill>
                  </a:tcPr>
                </a:tc>
                <a:tc>
                  <a:txBody>
                    <a:bodyPr/>
                    <a:lstStyle/>
                    <a:p>
                      <a:pPr algn="ctr">
                        <a:lnSpc>
                          <a:spcPts val="2070"/>
                        </a:lnSpc>
                      </a:pPr>
                      <a:r>
                        <a:rPr sz="1800" b="1" dirty="0">
                          <a:latin typeface="Times New Roman"/>
                          <a:cs typeface="Times New Roman"/>
                        </a:rPr>
                        <a:t>300</a:t>
                      </a:r>
                      <a:endParaRPr sz="1800" dirty="0">
                        <a:latin typeface="Times New Roman"/>
                        <a:cs typeface="Times New Roman"/>
                      </a:endParaRPr>
                    </a:p>
                  </a:txBody>
                  <a:tcPr marL="0" marR="0" marT="0" marB="0">
                    <a:lnL w="12700">
                      <a:solidFill>
                        <a:srgbClr val="4F81BC"/>
                      </a:solidFill>
                      <a:prstDash val="solid"/>
                    </a:lnL>
                    <a:lnR w="12700">
                      <a:solidFill>
                        <a:srgbClr val="4F81BC"/>
                      </a:solidFill>
                      <a:prstDash val="solid"/>
                    </a:lnR>
                    <a:lnT w="12700">
                      <a:solidFill>
                        <a:srgbClr val="4F81BC"/>
                      </a:solidFill>
                      <a:prstDash val="solid"/>
                    </a:lnT>
                    <a:lnB w="12700">
                      <a:solidFill>
                        <a:srgbClr val="4F81BC"/>
                      </a:solidFill>
                      <a:prstDash val="solid"/>
                    </a:lnB>
                    <a:solidFill>
                      <a:schemeClr val="accent1">
                        <a:lumMod val="20000"/>
                        <a:lumOff val="80000"/>
                      </a:schemeClr>
                    </a:solidFill>
                  </a:tcPr>
                </a:tc>
                <a:extLst>
                  <a:ext uri="{0D108BD9-81ED-4DB2-BD59-A6C34878D82A}">
                    <a16:rowId xmlns:a16="http://schemas.microsoft.com/office/drawing/2014/main" val="10002"/>
                  </a:ext>
                </a:extLst>
              </a:tr>
              <a:tr h="276098">
                <a:tc>
                  <a:txBody>
                    <a:bodyPr/>
                    <a:lstStyle/>
                    <a:p>
                      <a:pPr algn="ctr">
                        <a:lnSpc>
                          <a:spcPts val="2075"/>
                        </a:lnSpc>
                      </a:pPr>
                      <a:r>
                        <a:rPr sz="1800" b="1" spc="-5" dirty="0">
                          <a:latin typeface="Times New Roman"/>
                          <a:cs typeface="Times New Roman"/>
                        </a:rPr>
                        <a:t>Shear </a:t>
                      </a:r>
                      <a:r>
                        <a:rPr sz="1800" b="1" dirty="0">
                          <a:latin typeface="Times New Roman"/>
                          <a:cs typeface="Times New Roman"/>
                        </a:rPr>
                        <a:t>walls</a:t>
                      </a:r>
                      <a:r>
                        <a:rPr sz="1800" b="1" spc="-5" dirty="0">
                          <a:latin typeface="Times New Roman"/>
                          <a:cs typeface="Times New Roman"/>
                        </a:rPr>
                        <a:t> </a:t>
                      </a:r>
                      <a:r>
                        <a:rPr sz="1800" b="1" dirty="0">
                          <a:latin typeface="Times New Roman"/>
                          <a:cs typeface="Times New Roman"/>
                        </a:rPr>
                        <a:t>1</a:t>
                      </a:r>
                      <a:endParaRPr sz="1800" dirty="0">
                        <a:latin typeface="Times New Roman"/>
                        <a:cs typeface="Times New Roman"/>
                      </a:endParaRPr>
                    </a:p>
                  </a:txBody>
                  <a:tcPr marL="0" marR="0" marT="0" marB="0">
                    <a:lnL w="12700">
                      <a:solidFill>
                        <a:srgbClr val="4F81BC"/>
                      </a:solidFill>
                      <a:prstDash val="solid"/>
                    </a:lnL>
                    <a:lnR w="12700">
                      <a:solidFill>
                        <a:srgbClr val="4F81BC"/>
                      </a:solidFill>
                      <a:prstDash val="solid"/>
                    </a:lnR>
                    <a:lnT w="12700">
                      <a:solidFill>
                        <a:srgbClr val="4F81BC"/>
                      </a:solidFill>
                      <a:prstDash val="solid"/>
                    </a:lnT>
                    <a:lnB w="12700">
                      <a:solidFill>
                        <a:srgbClr val="4F81BC"/>
                      </a:solidFill>
                      <a:prstDash val="solid"/>
                    </a:lnB>
                    <a:solidFill>
                      <a:schemeClr val="accent1">
                        <a:lumMod val="20000"/>
                        <a:lumOff val="80000"/>
                      </a:schemeClr>
                    </a:solidFill>
                  </a:tcPr>
                </a:tc>
                <a:tc>
                  <a:txBody>
                    <a:bodyPr/>
                    <a:lstStyle/>
                    <a:p>
                      <a:pPr algn="ctr">
                        <a:lnSpc>
                          <a:spcPts val="2075"/>
                        </a:lnSpc>
                      </a:pPr>
                      <a:r>
                        <a:rPr sz="1800" b="1" dirty="0">
                          <a:latin typeface="Times New Roman"/>
                          <a:cs typeface="Times New Roman"/>
                        </a:rPr>
                        <a:t>300</a:t>
                      </a:r>
                      <a:endParaRPr sz="1800" dirty="0">
                        <a:latin typeface="Times New Roman"/>
                        <a:cs typeface="Times New Roman"/>
                      </a:endParaRPr>
                    </a:p>
                  </a:txBody>
                  <a:tcPr marL="0" marR="0" marT="0" marB="0">
                    <a:lnL w="12700">
                      <a:solidFill>
                        <a:srgbClr val="4F81BC"/>
                      </a:solidFill>
                      <a:prstDash val="solid"/>
                    </a:lnL>
                    <a:lnR w="12700">
                      <a:solidFill>
                        <a:srgbClr val="4F81BC"/>
                      </a:solidFill>
                      <a:prstDash val="solid"/>
                    </a:lnR>
                    <a:lnT w="12700">
                      <a:solidFill>
                        <a:srgbClr val="4F81BC"/>
                      </a:solidFill>
                      <a:prstDash val="solid"/>
                    </a:lnT>
                    <a:lnB w="12700">
                      <a:solidFill>
                        <a:srgbClr val="4F81BC"/>
                      </a:solidFill>
                      <a:prstDash val="solid"/>
                    </a:lnB>
                    <a:solidFill>
                      <a:schemeClr val="accent1">
                        <a:lumMod val="20000"/>
                        <a:lumOff val="80000"/>
                      </a:schemeClr>
                    </a:solidFill>
                  </a:tcPr>
                </a:tc>
                <a:extLst>
                  <a:ext uri="{0D108BD9-81ED-4DB2-BD59-A6C34878D82A}">
                    <a16:rowId xmlns:a16="http://schemas.microsoft.com/office/drawing/2014/main" val="10003"/>
                  </a:ext>
                </a:extLst>
              </a:tr>
              <a:tr h="275844">
                <a:tc>
                  <a:txBody>
                    <a:bodyPr/>
                    <a:lstStyle/>
                    <a:p>
                      <a:pPr algn="ctr">
                        <a:lnSpc>
                          <a:spcPts val="2070"/>
                        </a:lnSpc>
                      </a:pPr>
                      <a:r>
                        <a:rPr sz="1800" b="1" spc="-5">
                          <a:latin typeface="Times New Roman"/>
                          <a:cs typeface="Times New Roman"/>
                        </a:rPr>
                        <a:t>Shear </a:t>
                      </a:r>
                      <a:r>
                        <a:rPr sz="1800" b="1">
                          <a:latin typeface="Times New Roman"/>
                          <a:cs typeface="Times New Roman"/>
                        </a:rPr>
                        <a:t>walls</a:t>
                      </a:r>
                      <a:r>
                        <a:rPr sz="1800" b="1" spc="-5">
                          <a:latin typeface="Times New Roman"/>
                          <a:cs typeface="Times New Roman"/>
                        </a:rPr>
                        <a:t> </a:t>
                      </a:r>
                      <a:r>
                        <a:rPr sz="1800" b="1">
                          <a:latin typeface="Times New Roman"/>
                          <a:cs typeface="Times New Roman"/>
                        </a:rPr>
                        <a:t>2</a:t>
                      </a:r>
                      <a:endParaRPr sz="1800" dirty="0">
                        <a:latin typeface="Times New Roman"/>
                        <a:cs typeface="Times New Roman"/>
                      </a:endParaRPr>
                    </a:p>
                  </a:txBody>
                  <a:tcPr marL="0" marR="0" marT="0" marB="0">
                    <a:lnL w="12700">
                      <a:solidFill>
                        <a:srgbClr val="4F81BC"/>
                      </a:solidFill>
                      <a:prstDash val="solid"/>
                    </a:lnL>
                    <a:lnR w="12700">
                      <a:solidFill>
                        <a:srgbClr val="4F81BC"/>
                      </a:solidFill>
                      <a:prstDash val="solid"/>
                    </a:lnR>
                    <a:lnT w="12700">
                      <a:solidFill>
                        <a:srgbClr val="4F81BC"/>
                      </a:solidFill>
                      <a:prstDash val="solid"/>
                    </a:lnT>
                    <a:lnB w="12700">
                      <a:solidFill>
                        <a:srgbClr val="4F81BC"/>
                      </a:solidFill>
                      <a:prstDash val="solid"/>
                    </a:lnB>
                    <a:solidFill>
                      <a:schemeClr val="accent1">
                        <a:lumMod val="20000"/>
                        <a:lumOff val="80000"/>
                      </a:schemeClr>
                    </a:solidFill>
                  </a:tcPr>
                </a:tc>
                <a:tc>
                  <a:txBody>
                    <a:bodyPr/>
                    <a:lstStyle/>
                    <a:p>
                      <a:pPr algn="ctr">
                        <a:lnSpc>
                          <a:spcPts val="2070"/>
                        </a:lnSpc>
                      </a:pPr>
                      <a:r>
                        <a:rPr sz="1800" b="1" dirty="0">
                          <a:latin typeface="Times New Roman"/>
                          <a:cs typeface="Times New Roman"/>
                        </a:rPr>
                        <a:t>250</a:t>
                      </a:r>
                      <a:endParaRPr sz="1800" dirty="0">
                        <a:latin typeface="Times New Roman"/>
                        <a:cs typeface="Times New Roman"/>
                      </a:endParaRPr>
                    </a:p>
                  </a:txBody>
                  <a:tcPr marL="0" marR="0" marT="0" marB="0">
                    <a:lnL w="12700">
                      <a:solidFill>
                        <a:srgbClr val="4F81BC"/>
                      </a:solidFill>
                      <a:prstDash val="solid"/>
                    </a:lnL>
                    <a:lnR w="12700">
                      <a:solidFill>
                        <a:srgbClr val="4F81BC"/>
                      </a:solidFill>
                      <a:prstDash val="solid"/>
                    </a:lnR>
                    <a:lnT w="12700">
                      <a:solidFill>
                        <a:srgbClr val="4F81BC"/>
                      </a:solidFill>
                      <a:prstDash val="solid"/>
                    </a:lnT>
                    <a:lnB w="12700">
                      <a:solidFill>
                        <a:srgbClr val="4F81BC"/>
                      </a:solidFill>
                      <a:prstDash val="solid"/>
                    </a:lnB>
                    <a:solidFill>
                      <a:schemeClr val="accent1">
                        <a:lumMod val="20000"/>
                        <a:lumOff val="80000"/>
                      </a:schemeClr>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9639848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679700" y="3171825"/>
            <a:ext cx="4731385" cy="1674817"/>
          </a:xfrm>
          <a:prstGeom prst="rect">
            <a:avLst/>
          </a:prstGeom>
        </p:spPr>
        <p:txBody>
          <a:bodyPr vert="horz" wrap="square" lIns="0" tIns="12700" rIns="0" bIns="0" rtlCol="0">
            <a:spAutoFit/>
          </a:bodyPr>
          <a:lstStyle/>
          <a:p>
            <a:pPr marL="12700">
              <a:lnSpc>
                <a:spcPct val="100000"/>
              </a:lnSpc>
              <a:spcBef>
                <a:spcPts val="100"/>
              </a:spcBef>
            </a:pPr>
            <a:r>
              <a:rPr lang="en-US" sz="5400" spc="-5" dirty="0"/>
              <a:t>Modeling </a:t>
            </a:r>
            <a:br>
              <a:rPr lang="en-US" sz="5400" spc="-5" dirty="0"/>
            </a:br>
            <a:endParaRPr sz="5400" dirty="0"/>
          </a:p>
        </p:txBody>
      </p:sp>
    </p:spTree>
    <p:extLst>
      <p:ext uri="{BB962C8B-B14F-4D97-AF65-F5344CB8AC3E}">
        <p14:creationId xmlns:p14="http://schemas.microsoft.com/office/powerpoint/2010/main" val="20591375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46100" y="962025"/>
            <a:ext cx="8890000" cy="574039"/>
          </a:xfrm>
        </p:spPr>
        <p:txBody>
          <a:bodyPr/>
          <a:lstStyle/>
          <a:p>
            <a:r>
              <a:rPr lang="en-US" dirty="0"/>
              <a:t>Flat plate</a:t>
            </a:r>
            <a:r>
              <a:rPr lang="en-US" spc="-80" dirty="0"/>
              <a:t> </a:t>
            </a:r>
            <a:r>
              <a:rPr lang="en-US" spc="-5" dirty="0"/>
              <a:t>slab definition  </a:t>
            </a:r>
            <a:endParaRPr lang="ar-SA" dirty="0"/>
          </a:p>
        </p:txBody>
      </p:sp>
      <p:pic>
        <p:nvPicPr>
          <p:cNvPr id="3" name="Picture 467"/>
          <p:cNvPicPr/>
          <p:nvPr/>
        </p:nvPicPr>
        <p:blipFill>
          <a:blip r:embed="rId2">
            <a:extLst>
              <a:ext uri="{28A0092B-C50C-407E-A947-70E740481C1C}">
                <a14:useLocalDpi xmlns:a14="http://schemas.microsoft.com/office/drawing/2010/main" val="0"/>
              </a:ext>
            </a:extLst>
          </a:blip>
          <a:srcRect/>
          <a:stretch>
            <a:fillRect/>
          </a:stretch>
        </p:blipFill>
        <p:spPr bwMode="auto">
          <a:xfrm>
            <a:off x="571500" y="2028825"/>
            <a:ext cx="6324600" cy="3505200"/>
          </a:xfrm>
          <a:prstGeom prst="rect">
            <a:avLst/>
          </a:prstGeom>
          <a:noFill/>
          <a:ln>
            <a:noFill/>
          </a:ln>
        </p:spPr>
      </p:pic>
    </p:spTree>
    <p:extLst>
      <p:ext uri="{BB962C8B-B14F-4D97-AF65-F5344CB8AC3E}">
        <p14:creationId xmlns:p14="http://schemas.microsoft.com/office/powerpoint/2010/main" val="38781229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27100" y="962025"/>
            <a:ext cx="6400800" cy="498791"/>
          </a:xfrm>
          <a:prstGeom prst="rect">
            <a:avLst/>
          </a:prstGeom>
        </p:spPr>
        <p:txBody>
          <a:bodyPr vert="horz" wrap="square" lIns="0" tIns="12700" rIns="0" bIns="0" rtlCol="0">
            <a:spAutoFit/>
          </a:bodyPr>
          <a:lstStyle/>
          <a:p>
            <a:pPr marL="12700" algn="l">
              <a:lnSpc>
                <a:spcPct val="100000"/>
              </a:lnSpc>
              <a:spcBef>
                <a:spcPts val="100"/>
              </a:spcBef>
              <a:tabLst>
                <a:tab pos="697865" algn="l"/>
              </a:tabLst>
            </a:pPr>
            <a:r>
              <a:rPr spc="-5" dirty="0">
                <a:solidFill>
                  <a:srgbClr val="000000"/>
                </a:solidFill>
              </a:rPr>
              <a:t>	</a:t>
            </a:r>
            <a:r>
              <a:rPr dirty="0"/>
              <a:t>Flat plate</a:t>
            </a:r>
            <a:r>
              <a:rPr spc="-80" dirty="0"/>
              <a:t> </a:t>
            </a:r>
            <a:r>
              <a:rPr spc="-5" dirty="0"/>
              <a:t>slab</a:t>
            </a:r>
            <a:r>
              <a:rPr lang="en-US" spc="-5" dirty="0"/>
              <a:t> modifiers  </a:t>
            </a:r>
            <a:endParaRPr spc="-5" dirty="0"/>
          </a:p>
        </p:txBody>
      </p:sp>
      <p:sp>
        <p:nvSpPr>
          <p:cNvPr id="4" name="object 3"/>
          <p:cNvSpPr/>
          <p:nvPr/>
        </p:nvSpPr>
        <p:spPr>
          <a:xfrm>
            <a:off x="1765300" y="1952625"/>
            <a:ext cx="4034408" cy="4343400"/>
          </a:xfrm>
          <a:prstGeom prst="rect">
            <a:avLst/>
          </a:prstGeom>
          <a:blipFill>
            <a:blip r:embed="rId2" cstate="print"/>
            <a:stretch>
              <a:fillRect/>
            </a:stretch>
          </a:blipFill>
        </p:spPr>
        <p:txBody>
          <a:bodyPr wrap="square" lIns="0" tIns="0" rIns="0" bIns="0" rtlCol="0"/>
          <a:lstStyle/>
          <a:p>
            <a:endParaRPr>
              <a:solidFill>
                <a:prstClr val="black"/>
              </a:solidFill>
            </a:endParaRPr>
          </a:p>
        </p:txBody>
      </p:sp>
    </p:spTree>
    <p:extLst>
      <p:ext uri="{BB962C8B-B14F-4D97-AF65-F5344CB8AC3E}">
        <p14:creationId xmlns:p14="http://schemas.microsoft.com/office/powerpoint/2010/main" val="2063025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marL="12700" marR="5080" lvl="0" indent="228600" defTabSz="914400" rtl="1">
              <a:lnSpc>
                <a:spcPts val="4160"/>
              </a:lnSpc>
              <a:spcBef>
                <a:spcPts val="375"/>
              </a:spcBef>
            </a:pPr>
            <a:r>
              <a:rPr lang="en-US" sz="3600" b="1" dirty="0">
                <a:solidFill>
                  <a:srgbClr val="90C226"/>
                </a:solidFill>
                <a:latin typeface="Times New Roman"/>
                <a:cs typeface="Times New Roman"/>
              </a:rPr>
              <a:t>One way ribbed</a:t>
            </a:r>
            <a:r>
              <a:rPr lang="en-US" sz="3600" b="1" spc="-90" dirty="0">
                <a:solidFill>
                  <a:srgbClr val="90C226"/>
                </a:solidFill>
                <a:latin typeface="Times New Roman"/>
                <a:cs typeface="Times New Roman"/>
              </a:rPr>
              <a:t> </a:t>
            </a:r>
            <a:r>
              <a:rPr lang="en-US" sz="3600" b="1" spc="-5" dirty="0">
                <a:solidFill>
                  <a:srgbClr val="90C226"/>
                </a:solidFill>
                <a:latin typeface="Times New Roman"/>
                <a:cs typeface="Times New Roman"/>
              </a:rPr>
              <a:t>slab  </a:t>
            </a:r>
            <a:r>
              <a:rPr lang="en-US" sz="3600" b="1" u="heavy" dirty="0">
                <a:solidFill>
                  <a:srgbClr val="90C226"/>
                </a:solidFill>
                <a:uFill>
                  <a:solidFill>
                    <a:srgbClr val="2D75B5"/>
                  </a:solidFill>
                </a:uFill>
                <a:latin typeface="Times New Roman"/>
                <a:cs typeface="Times New Roman"/>
              </a:rPr>
              <a:t>X-Direction</a:t>
            </a:r>
            <a:r>
              <a:rPr lang="en-US" sz="3600" b="1" u="heavy" spc="-10" dirty="0">
                <a:solidFill>
                  <a:srgbClr val="90C226"/>
                </a:solidFill>
                <a:uFill>
                  <a:solidFill>
                    <a:srgbClr val="2D75B5"/>
                  </a:solidFill>
                </a:uFill>
                <a:latin typeface="Times New Roman"/>
                <a:cs typeface="Times New Roman"/>
              </a:rPr>
              <a:t> </a:t>
            </a:r>
            <a:r>
              <a:rPr lang="en-US" sz="3600" b="1" u="heavy" spc="-5" dirty="0">
                <a:solidFill>
                  <a:srgbClr val="90C226"/>
                </a:solidFill>
                <a:uFill>
                  <a:solidFill>
                    <a:srgbClr val="2D75B5"/>
                  </a:solidFill>
                </a:uFill>
                <a:latin typeface="Times New Roman"/>
                <a:cs typeface="Times New Roman"/>
              </a:rPr>
              <a:t>Slab </a:t>
            </a:r>
            <a:r>
              <a:rPr lang="en-US" sz="3600" b="1" u="heavy" spc="-5" dirty="0" err="1">
                <a:solidFill>
                  <a:srgbClr val="90C226"/>
                </a:solidFill>
                <a:uFill>
                  <a:solidFill>
                    <a:srgbClr val="2D75B5"/>
                  </a:solidFill>
                </a:uFill>
                <a:latin typeface="Times New Roman"/>
                <a:cs typeface="Times New Roman"/>
              </a:rPr>
              <a:t>defntion</a:t>
            </a:r>
            <a:r>
              <a:rPr lang="en-US" sz="3600" b="1" u="heavy" spc="-5" dirty="0">
                <a:solidFill>
                  <a:srgbClr val="90C226"/>
                </a:solidFill>
                <a:uFill>
                  <a:solidFill>
                    <a:srgbClr val="2D75B5"/>
                  </a:solidFill>
                </a:uFill>
                <a:latin typeface="Times New Roman"/>
                <a:cs typeface="Times New Roman"/>
              </a:rPr>
              <a:t>        </a:t>
            </a:r>
            <a:br>
              <a:rPr lang="en-US" sz="3600" dirty="0">
                <a:solidFill>
                  <a:srgbClr val="90C226"/>
                </a:solidFill>
                <a:latin typeface="Times New Roman"/>
                <a:cs typeface="Times New Roman"/>
              </a:rPr>
            </a:br>
            <a:endParaRPr lang="ar-SA"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0100" y="1894684"/>
            <a:ext cx="4038600" cy="5668166"/>
          </a:xfrm>
          <a:prstGeom prst="rect">
            <a:avLst/>
          </a:prstGeom>
        </p:spPr>
      </p:pic>
    </p:spTree>
    <p:extLst>
      <p:ext uri="{BB962C8B-B14F-4D97-AF65-F5344CB8AC3E}">
        <p14:creationId xmlns:p14="http://schemas.microsoft.com/office/powerpoint/2010/main" val="12973697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41300" y="1038225"/>
            <a:ext cx="8686800" cy="1125308"/>
          </a:xfrm>
          <a:prstGeom prst="rect">
            <a:avLst/>
          </a:prstGeom>
        </p:spPr>
        <p:txBody>
          <a:bodyPr vert="horz" wrap="square" lIns="0" tIns="47625" rIns="0" bIns="0" rtlCol="0">
            <a:spAutoFit/>
          </a:bodyPr>
          <a:lstStyle/>
          <a:p>
            <a:pPr marL="12700" marR="5080" indent="228600" algn="l">
              <a:lnSpc>
                <a:spcPts val="4160"/>
              </a:lnSpc>
              <a:spcBef>
                <a:spcPts val="375"/>
              </a:spcBef>
            </a:pPr>
            <a:r>
              <a:rPr sz="3600" b="1" dirty="0">
                <a:solidFill>
                  <a:schemeClr val="accent1"/>
                </a:solidFill>
                <a:latin typeface="Times New Roman"/>
                <a:cs typeface="Times New Roman"/>
              </a:rPr>
              <a:t>One way ribbed</a:t>
            </a:r>
            <a:r>
              <a:rPr sz="3600" b="1" spc="-90" dirty="0">
                <a:solidFill>
                  <a:schemeClr val="accent1"/>
                </a:solidFill>
                <a:latin typeface="Times New Roman"/>
                <a:cs typeface="Times New Roman"/>
              </a:rPr>
              <a:t> </a:t>
            </a:r>
            <a:r>
              <a:rPr sz="3600" b="1" spc="-5" dirty="0">
                <a:solidFill>
                  <a:schemeClr val="accent1"/>
                </a:solidFill>
                <a:latin typeface="Times New Roman"/>
                <a:cs typeface="Times New Roman"/>
              </a:rPr>
              <a:t>slab  </a:t>
            </a:r>
            <a:r>
              <a:rPr sz="3600" b="1" u="heavy" dirty="0">
                <a:solidFill>
                  <a:schemeClr val="accent1"/>
                </a:solidFill>
                <a:uFill>
                  <a:solidFill>
                    <a:srgbClr val="2D75B5"/>
                  </a:solidFill>
                </a:uFill>
                <a:latin typeface="Times New Roman"/>
                <a:cs typeface="Times New Roman"/>
              </a:rPr>
              <a:t>X-Direction</a:t>
            </a:r>
            <a:r>
              <a:rPr sz="3600" b="1" u="heavy" spc="-10" dirty="0">
                <a:solidFill>
                  <a:schemeClr val="accent1"/>
                </a:solidFill>
                <a:uFill>
                  <a:solidFill>
                    <a:srgbClr val="2D75B5"/>
                  </a:solidFill>
                </a:uFill>
                <a:latin typeface="Times New Roman"/>
                <a:cs typeface="Times New Roman"/>
              </a:rPr>
              <a:t> </a:t>
            </a:r>
            <a:r>
              <a:rPr sz="3600" b="1" u="heavy" spc="-5" dirty="0">
                <a:solidFill>
                  <a:schemeClr val="accent1"/>
                </a:solidFill>
                <a:uFill>
                  <a:solidFill>
                    <a:srgbClr val="2D75B5"/>
                  </a:solidFill>
                </a:uFill>
                <a:latin typeface="Times New Roman"/>
                <a:cs typeface="Times New Roman"/>
              </a:rPr>
              <a:t>Slab</a:t>
            </a:r>
            <a:r>
              <a:rPr lang="en-US" sz="3600" b="1" u="heavy" spc="-5" dirty="0">
                <a:solidFill>
                  <a:schemeClr val="accent1"/>
                </a:solidFill>
                <a:uFill>
                  <a:solidFill>
                    <a:srgbClr val="2D75B5"/>
                  </a:solidFill>
                </a:uFill>
                <a:latin typeface="Times New Roman"/>
                <a:cs typeface="Times New Roman"/>
              </a:rPr>
              <a:t> </a:t>
            </a:r>
            <a:r>
              <a:rPr lang="en-US" sz="3600" b="1" u="heavy" spc="-5" dirty="0" err="1">
                <a:solidFill>
                  <a:schemeClr val="accent1"/>
                </a:solidFill>
                <a:uFill>
                  <a:solidFill>
                    <a:srgbClr val="2D75B5"/>
                  </a:solidFill>
                </a:uFill>
                <a:latin typeface="Times New Roman"/>
                <a:cs typeface="Times New Roman"/>
              </a:rPr>
              <a:t>modifires</a:t>
            </a:r>
            <a:r>
              <a:rPr lang="en-US" sz="3600" b="1" u="heavy" spc="-5" dirty="0">
                <a:solidFill>
                  <a:schemeClr val="accent1"/>
                </a:solidFill>
                <a:uFill>
                  <a:solidFill>
                    <a:srgbClr val="2D75B5"/>
                  </a:solidFill>
                </a:uFill>
                <a:latin typeface="Times New Roman"/>
                <a:cs typeface="Times New Roman"/>
              </a:rPr>
              <a:t>        </a:t>
            </a:r>
            <a:endParaRPr sz="3600" dirty="0">
              <a:solidFill>
                <a:schemeClr val="accent1"/>
              </a:solidFill>
              <a:latin typeface="Times New Roman"/>
              <a:cs typeface="Times New Roman"/>
            </a:endParaRPr>
          </a:p>
        </p:txBody>
      </p:sp>
      <p:pic>
        <p:nvPicPr>
          <p:cNvPr id="4" name="Picture 111616"/>
          <p:cNvPicPr/>
          <p:nvPr/>
        </p:nvPicPr>
        <p:blipFill>
          <a:blip r:embed="rId2">
            <a:extLst>
              <a:ext uri="{28A0092B-C50C-407E-A947-70E740481C1C}">
                <a14:useLocalDpi xmlns:a14="http://schemas.microsoft.com/office/drawing/2010/main" val="0"/>
              </a:ext>
            </a:extLst>
          </a:blip>
          <a:srcRect/>
          <a:stretch>
            <a:fillRect/>
          </a:stretch>
        </p:blipFill>
        <p:spPr bwMode="auto">
          <a:xfrm>
            <a:off x="1308100" y="2638425"/>
            <a:ext cx="3962400" cy="4343400"/>
          </a:xfrm>
          <a:prstGeom prst="rect">
            <a:avLst/>
          </a:prstGeom>
          <a:noFill/>
          <a:ln>
            <a:noFill/>
          </a:ln>
        </p:spPr>
      </p:pic>
    </p:spTree>
    <p:extLst>
      <p:ext uri="{BB962C8B-B14F-4D97-AF65-F5344CB8AC3E}">
        <p14:creationId xmlns:p14="http://schemas.microsoft.com/office/powerpoint/2010/main" val="12298797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46100" y="962025"/>
            <a:ext cx="8890000" cy="574039"/>
          </a:xfrm>
        </p:spPr>
        <p:txBody>
          <a:bodyPr>
            <a:normAutofit fontScale="90000"/>
          </a:bodyPr>
          <a:lstStyle/>
          <a:p>
            <a:r>
              <a:rPr lang="en-US" sz="3200" b="1" u="heavy" dirty="0">
                <a:uFill>
                  <a:solidFill>
                    <a:srgbClr val="2D75B5"/>
                  </a:solidFill>
                </a:uFill>
                <a:latin typeface="Times New Roman"/>
                <a:cs typeface="Times New Roman"/>
              </a:rPr>
              <a:t>One way </a:t>
            </a:r>
            <a:r>
              <a:rPr lang="en-US" u="heavy" dirty="0">
                <a:uFill>
                  <a:solidFill>
                    <a:srgbClr val="2D75B5"/>
                  </a:solidFill>
                </a:uFill>
              </a:rPr>
              <a:t>Y-Direction</a:t>
            </a:r>
            <a:r>
              <a:rPr lang="en-US" u="heavy" spc="-80" dirty="0">
                <a:uFill>
                  <a:solidFill>
                    <a:srgbClr val="2D75B5"/>
                  </a:solidFill>
                </a:uFill>
              </a:rPr>
              <a:t> </a:t>
            </a:r>
            <a:r>
              <a:rPr lang="en-US" u="heavy" spc="-5" dirty="0">
                <a:uFill>
                  <a:solidFill>
                    <a:srgbClr val="2D75B5"/>
                  </a:solidFill>
                </a:uFill>
              </a:rPr>
              <a:t>Slab </a:t>
            </a:r>
            <a:r>
              <a:rPr lang="en-US" u="heavy" spc="-5" dirty="0" err="1">
                <a:uFill>
                  <a:solidFill>
                    <a:srgbClr val="2D75B5"/>
                  </a:solidFill>
                </a:uFill>
              </a:rPr>
              <a:t>deffintion</a:t>
            </a:r>
            <a:r>
              <a:rPr lang="en-US" u="heavy" spc="-5" dirty="0">
                <a:uFill>
                  <a:solidFill>
                    <a:srgbClr val="2D75B5"/>
                  </a:solidFill>
                </a:uFill>
              </a:rPr>
              <a:t> </a:t>
            </a:r>
            <a:endParaRPr lang="ar-SA" dirty="0"/>
          </a:p>
        </p:txBody>
      </p:sp>
      <p:pic>
        <p:nvPicPr>
          <p:cNvPr id="3" name="Picture 471"/>
          <p:cNvPicPr/>
          <p:nvPr/>
        </p:nvPicPr>
        <p:blipFill>
          <a:blip r:embed="rId2">
            <a:extLst>
              <a:ext uri="{28A0092B-C50C-407E-A947-70E740481C1C}">
                <a14:useLocalDpi xmlns:a14="http://schemas.microsoft.com/office/drawing/2010/main" val="0"/>
              </a:ext>
            </a:extLst>
          </a:blip>
          <a:srcRect/>
          <a:stretch>
            <a:fillRect/>
          </a:stretch>
        </p:blipFill>
        <p:spPr bwMode="auto">
          <a:xfrm>
            <a:off x="393700" y="2105025"/>
            <a:ext cx="6096000" cy="3124200"/>
          </a:xfrm>
          <a:prstGeom prst="rect">
            <a:avLst/>
          </a:prstGeom>
          <a:noFill/>
          <a:ln>
            <a:noFill/>
          </a:ln>
        </p:spPr>
      </p:pic>
    </p:spTree>
    <p:extLst>
      <p:ext uri="{BB962C8B-B14F-4D97-AF65-F5344CB8AC3E}">
        <p14:creationId xmlns:p14="http://schemas.microsoft.com/office/powerpoint/2010/main" val="39662082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93700" y="1114425"/>
            <a:ext cx="7162800" cy="566822"/>
          </a:xfrm>
          <a:prstGeom prst="rect">
            <a:avLst/>
          </a:prstGeom>
        </p:spPr>
        <p:txBody>
          <a:bodyPr vert="horz" wrap="square" lIns="0" tIns="12700" rIns="0" bIns="0" rtlCol="0">
            <a:spAutoFit/>
          </a:bodyPr>
          <a:lstStyle/>
          <a:p>
            <a:pPr marL="12700" algn="l">
              <a:spcBef>
                <a:spcPts val="100"/>
              </a:spcBef>
            </a:pPr>
            <a:r>
              <a:rPr lang="en-US" sz="3600" b="1" u="heavy" dirty="0">
                <a:solidFill>
                  <a:schemeClr val="accent1"/>
                </a:solidFill>
                <a:uFill>
                  <a:solidFill>
                    <a:srgbClr val="2D75B5"/>
                  </a:solidFill>
                </a:uFill>
                <a:latin typeface="Times New Roman"/>
                <a:cs typeface="Times New Roman"/>
              </a:rPr>
              <a:t>One way  </a:t>
            </a:r>
            <a:r>
              <a:rPr sz="3600" b="1" u="heavy" dirty="0">
                <a:solidFill>
                  <a:schemeClr val="accent1"/>
                </a:solidFill>
                <a:uFill>
                  <a:solidFill>
                    <a:srgbClr val="2D75B5"/>
                  </a:solidFill>
                </a:uFill>
                <a:latin typeface="Times New Roman"/>
                <a:cs typeface="Times New Roman"/>
              </a:rPr>
              <a:t>Y-Direction</a:t>
            </a:r>
            <a:r>
              <a:rPr sz="3600" b="1" u="heavy" spc="-80" dirty="0">
                <a:solidFill>
                  <a:schemeClr val="accent1"/>
                </a:solidFill>
                <a:uFill>
                  <a:solidFill>
                    <a:srgbClr val="2D75B5"/>
                  </a:solidFill>
                </a:uFill>
                <a:latin typeface="Times New Roman"/>
                <a:cs typeface="Times New Roman"/>
              </a:rPr>
              <a:t> </a:t>
            </a:r>
            <a:r>
              <a:rPr sz="3600" b="1" u="heavy" spc="-5" dirty="0">
                <a:solidFill>
                  <a:schemeClr val="accent1"/>
                </a:solidFill>
                <a:uFill>
                  <a:solidFill>
                    <a:srgbClr val="2D75B5"/>
                  </a:solidFill>
                </a:uFill>
                <a:latin typeface="Times New Roman"/>
                <a:cs typeface="Times New Roman"/>
              </a:rPr>
              <a:t>Slab</a:t>
            </a:r>
            <a:r>
              <a:rPr lang="en-US" sz="3600" b="1" u="heavy" spc="-5" dirty="0">
                <a:solidFill>
                  <a:schemeClr val="accent1"/>
                </a:solidFill>
                <a:uFill>
                  <a:solidFill>
                    <a:srgbClr val="2D75B5"/>
                  </a:solidFill>
                </a:uFill>
                <a:latin typeface="Times New Roman"/>
                <a:cs typeface="Times New Roman"/>
              </a:rPr>
              <a:t> modifiers</a:t>
            </a:r>
            <a:r>
              <a:rPr lang="ar-SA" sz="3600" b="1" u="heavy" spc="-5" dirty="0">
                <a:solidFill>
                  <a:schemeClr val="accent1"/>
                </a:solidFill>
                <a:uFill>
                  <a:solidFill>
                    <a:srgbClr val="2D75B5"/>
                  </a:solidFill>
                </a:uFill>
                <a:latin typeface="Times New Roman"/>
                <a:cs typeface="Times New Roman"/>
              </a:rPr>
              <a:t>  </a:t>
            </a:r>
            <a:endParaRPr sz="3600" dirty="0">
              <a:solidFill>
                <a:schemeClr val="accent1"/>
              </a:solidFill>
              <a:latin typeface="Times New Roman"/>
              <a:cs typeface="Times New Roman"/>
            </a:endParaRPr>
          </a:p>
        </p:txBody>
      </p:sp>
      <p:sp>
        <p:nvSpPr>
          <p:cNvPr id="3" name="object 3"/>
          <p:cNvSpPr txBox="1"/>
          <p:nvPr/>
        </p:nvSpPr>
        <p:spPr>
          <a:xfrm>
            <a:off x="927100" y="2756814"/>
            <a:ext cx="8608695" cy="295466"/>
          </a:xfrm>
          <a:prstGeom prst="rect">
            <a:avLst/>
          </a:prstGeom>
        </p:spPr>
        <p:txBody>
          <a:bodyPr vert="horz" wrap="square" lIns="0" tIns="12700" rIns="0" bIns="0" rtlCol="0">
            <a:spAutoFit/>
          </a:bodyPr>
          <a:lstStyle/>
          <a:p>
            <a:pPr marL="12700" marR="5080" algn="ctr">
              <a:lnSpc>
                <a:spcPct val="110000"/>
              </a:lnSpc>
              <a:spcBef>
                <a:spcPts val="100"/>
              </a:spcBef>
              <a:tabLst>
                <a:tab pos="2781300" algn="l"/>
              </a:tabLst>
            </a:pPr>
            <a:r>
              <a:rPr b="1" spc="-5" dirty="0">
                <a:solidFill>
                  <a:prstClr val="black"/>
                </a:solidFill>
                <a:latin typeface="Times New Roman"/>
                <a:cs typeface="Times New Roman"/>
              </a:rPr>
              <a:t>	</a:t>
            </a:r>
            <a:endParaRPr dirty="0">
              <a:solidFill>
                <a:prstClr val="black"/>
              </a:solidFill>
              <a:latin typeface="Times New Roman"/>
              <a:cs typeface="Times New Roman"/>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100" y="2257425"/>
            <a:ext cx="5257800" cy="4724400"/>
          </a:xfrm>
          <a:prstGeom prst="rect">
            <a:avLst/>
          </a:prstGeom>
        </p:spPr>
      </p:pic>
    </p:spTree>
    <p:extLst>
      <p:ext uri="{BB962C8B-B14F-4D97-AF65-F5344CB8AC3E}">
        <p14:creationId xmlns:p14="http://schemas.microsoft.com/office/powerpoint/2010/main" val="21203245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01700" y="581025"/>
            <a:ext cx="8890000" cy="574039"/>
          </a:xfrm>
        </p:spPr>
        <p:txBody>
          <a:bodyPr>
            <a:normAutofit/>
          </a:bodyPr>
          <a:lstStyle/>
          <a:p>
            <a:r>
              <a:rPr lang="en-US" spc="-5" dirty="0"/>
              <a:t>Two way ribbed</a:t>
            </a:r>
            <a:r>
              <a:rPr lang="en-US" spc="-15" dirty="0"/>
              <a:t> </a:t>
            </a:r>
            <a:r>
              <a:rPr lang="en-US" spc="-5" dirty="0"/>
              <a:t>slab definition </a:t>
            </a:r>
            <a:endParaRPr lang="ar-SA" dirty="0"/>
          </a:p>
        </p:txBody>
      </p:sp>
      <p:sp>
        <p:nvSpPr>
          <p:cNvPr id="3" name="عنصر نائب للنص 2"/>
          <p:cNvSpPr>
            <a:spLocks noGrp="1"/>
          </p:cNvSpPr>
          <p:nvPr>
            <p:ph idx="1"/>
          </p:nvPr>
        </p:nvSpPr>
        <p:spPr/>
        <p:txBody>
          <a:bodyPr/>
          <a:lstStyle/>
          <a:p>
            <a:endParaRPr lang="ar-SA" dirty="0"/>
          </a:p>
        </p:txBody>
      </p:sp>
      <p:pic>
        <p:nvPicPr>
          <p:cNvPr id="4" name="Picture 468"/>
          <p:cNvPicPr/>
          <p:nvPr/>
        </p:nvPicPr>
        <p:blipFill>
          <a:blip r:embed="rId3">
            <a:extLst>
              <a:ext uri="{28A0092B-C50C-407E-A947-70E740481C1C}">
                <a14:useLocalDpi xmlns:a14="http://schemas.microsoft.com/office/drawing/2010/main" val="0"/>
              </a:ext>
            </a:extLst>
          </a:blip>
          <a:srcRect/>
          <a:stretch>
            <a:fillRect/>
          </a:stretch>
        </p:blipFill>
        <p:spPr bwMode="auto">
          <a:xfrm>
            <a:off x="901700" y="2105025"/>
            <a:ext cx="5283200" cy="3639691"/>
          </a:xfrm>
          <a:prstGeom prst="rect">
            <a:avLst/>
          </a:prstGeom>
          <a:noFill/>
          <a:ln>
            <a:noFill/>
          </a:ln>
        </p:spPr>
      </p:pic>
    </p:spTree>
    <p:extLst>
      <p:ext uri="{BB962C8B-B14F-4D97-AF65-F5344CB8AC3E}">
        <p14:creationId xmlns:p14="http://schemas.microsoft.com/office/powerpoint/2010/main" val="2186063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100" y="2333625"/>
            <a:ext cx="6812250" cy="1815505"/>
          </a:xfrm>
        </p:spPr>
        <p:txBody>
          <a:bodyPr/>
          <a:lstStyle/>
          <a:p>
            <a:pPr algn="ctr"/>
            <a:r>
              <a:rPr lang="en-US" dirty="0">
                <a:latin typeface="Times New Roman" panose="02020603050405020304" pitchFamily="18" charset="0"/>
                <a:cs typeface="Times New Roman" panose="02020603050405020304" pitchFamily="18" charset="0"/>
              </a:rPr>
              <a:t>Project Description </a:t>
            </a:r>
          </a:p>
        </p:txBody>
      </p:sp>
    </p:spTree>
    <p:extLst>
      <p:ext uri="{BB962C8B-B14F-4D97-AF65-F5344CB8AC3E}">
        <p14:creationId xmlns:p14="http://schemas.microsoft.com/office/powerpoint/2010/main" val="27248408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31900" y="962025"/>
            <a:ext cx="6477000" cy="498791"/>
          </a:xfrm>
          <a:prstGeom prst="rect">
            <a:avLst/>
          </a:prstGeom>
        </p:spPr>
        <p:txBody>
          <a:bodyPr vert="horz" wrap="square" lIns="0" tIns="12700" rIns="0" bIns="0" rtlCol="0">
            <a:spAutoFit/>
          </a:bodyPr>
          <a:lstStyle/>
          <a:p>
            <a:pPr marL="12700">
              <a:lnSpc>
                <a:spcPct val="100000"/>
              </a:lnSpc>
              <a:spcBef>
                <a:spcPts val="100"/>
              </a:spcBef>
            </a:pPr>
            <a:r>
              <a:rPr spc="-5" dirty="0"/>
              <a:t>Two way ribbed</a:t>
            </a:r>
            <a:r>
              <a:rPr spc="-15" dirty="0"/>
              <a:t> </a:t>
            </a:r>
            <a:r>
              <a:rPr spc="-5" dirty="0"/>
              <a:t>slab</a:t>
            </a:r>
            <a:r>
              <a:rPr lang="en-US" spc="-5" dirty="0"/>
              <a:t> modifiers </a:t>
            </a:r>
            <a:endParaRPr spc="-5" dirty="0"/>
          </a:p>
        </p:txBody>
      </p:sp>
      <p:pic>
        <p:nvPicPr>
          <p:cNvPr id="4" name="Picture 111617"/>
          <p:cNvPicPr/>
          <p:nvPr/>
        </p:nvPicPr>
        <p:blipFill>
          <a:blip r:embed="rId2">
            <a:extLst>
              <a:ext uri="{28A0092B-C50C-407E-A947-70E740481C1C}">
                <a14:useLocalDpi xmlns:a14="http://schemas.microsoft.com/office/drawing/2010/main" val="0"/>
              </a:ext>
            </a:extLst>
          </a:blip>
          <a:srcRect/>
          <a:stretch>
            <a:fillRect/>
          </a:stretch>
        </p:blipFill>
        <p:spPr bwMode="auto">
          <a:xfrm>
            <a:off x="1460500" y="2028825"/>
            <a:ext cx="4191000" cy="4572000"/>
          </a:xfrm>
          <a:prstGeom prst="rect">
            <a:avLst/>
          </a:prstGeom>
          <a:noFill/>
          <a:ln>
            <a:noFill/>
          </a:ln>
        </p:spPr>
      </p:pic>
    </p:spTree>
    <p:extLst>
      <p:ext uri="{BB962C8B-B14F-4D97-AF65-F5344CB8AC3E}">
        <p14:creationId xmlns:p14="http://schemas.microsoft.com/office/powerpoint/2010/main" val="336084108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22300" y="885825"/>
            <a:ext cx="8890000" cy="574039"/>
          </a:xfrm>
        </p:spPr>
        <p:txBody>
          <a:bodyPr>
            <a:normAutofit/>
          </a:bodyPr>
          <a:lstStyle/>
          <a:p>
            <a:r>
              <a:rPr lang="en-US" dirty="0"/>
              <a:t>Beams definition and  modifiers  </a:t>
            </a:r>
            <a:endParaRPr lang="ar-SA" dirty="0"/>
          </a:p>
        </p:txBody>
      </p:sp>
      <p:pic>
        <p:nvPicPr>
          <p:cNvPr id="3" name="Picture 448"/>
          <p:cNvPicPr/>
          <p:nvPr/>
        </p:nvPicPr>
        <p:blipFill>
          <a:blip r:embed="rId2">
            <a:extLst>
              <a:ext uri="{28A0092B-C50C-407E-A947-70E740481C1C}">
                <a14:useLocalDpi xmlns:a14="http://schemas.microsoft.com/office/drawing/2010/main" val="0"/>
              </a:ext>
            </a:extLst>
          </a:blip>
          <a:srcRect/>
          <a:stretch>
            <a:fillRect/>
          </a:stretch>
        </p:blipFill>
        <p:spPr bwMode="auto">
          <a:xfrm>
            <a:off x="469900" y="1800225"/>
            <a:ext cx="5638800" cy="3886200"/>
          </a:xfrm>
          <a:prstGeom prst="rect">
            <a:avLst/>
          </a:prstGeom>
          <a:noFill/>
          <a:ln>
            <a:noFill/>
          </a:ln>
        </p:spPr>
      </p:pic>
    </p:spTree>
    <p:extLst>
      <p:ext uri="{BB962C8B-B14F-4D97-AF65-F5344CB8AC3E}">
        <p14:creationId xmlns:p14="http://schemas.microsoft.com/office/powerpoint/2010/main" val="17261021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74700" y="809625"/>
            <a:ext cx="8890000" cy="574039"/>
          </a:xfrm>
        </p:spPr>
        <p:txBody>
          <a:bodyPr>
            <a:normAutofit/>
          </a:bodyPr>
          <a:lstStyle/>
          <a:p>
            <a:r>
              <a:rPr lang="en-US" dirty="0"/>
              <a:t>Column definition and modifiers </a:t>
            </a:r>
            <a:endParaRPr lang="ar-SA" dirty="0"/>
          </a:p>
        </p:txBody>
      </p:sp>
      <p:pic>
        <p:nvPicPr>
          <p:cNvPr id="3" name="Picture 450"/>
          <p:cNvPicPr/>
          <p:nvPr/>
        </p:nvPicPr>
        <p:blipFill>
          <a:blip r:embed="rId2">
            <a:extLst>
              <a:ext uri="{28A0092B-C50C-407E-A947-70E740481C1C}">
                <a14:useLocalDpi xmlns:a14="http://schemas.microsoft.com/office/drawing/2010/main" val="0"/>
              </a:ext>
            </a:extLst>
          </a:blip>
          <a:srcRect/>
          <a:stretch>
            <a:fillRect/>
          </a:stretch>
        </p:blipFill>
        <p:spPr bwMode="auto">
          <a:xfrm>
            <a:off x="774700" y="1800225"/>
            <a:ext cx="6172200" cy="3733800"/>
          </a:xfrm>
          <a:prstGeom prst="rect">
            <a:avLst/>
          </a:prstGeom>
          <a:noFill/>
          <a:ln>
            <a:noFill/>
          </a:ln>
        </p:spPr>
      </p:pic>
    </p:spTree>
    <p:extLst>
      <p:ext uri="{BB962C8B-B14F-4D97-AF65-F5344CB8AC3E}">
        <p14:creationId xmlns:p14="http://schemas.microsoft.com/office/powerpoint/2010/main" val="68197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46100" y="733425"/>
            <a:ext cx="8890000" cy="574039"/>
          </a:xfrm>
        </p:spPr>
        <p:txBody>
          <a:bodyPr>
            <a:normAutofit/>
          </a:bodyPr>
          <a:lstStyle/>
          <a:p>
            <a:r>
              <a:rPr lang="en-US" dirty="0"/>
              <a:t>Shear wall 30 cm definition and modifiers  </a:t>
            </a:r>
            <a:endParaRPr lang="ar-SA" dirty="0"/>
          </a:p>
        </p:txBody>
      </p:sp>
      <p:pic>
        <p:nvPicPr>
          <p:cNvPr id="3" name="Picture 459"/>
          <p:cNvPicPr/>
          <p:nvPr/>
        </p:nvPicPr>
        <p:blipFill>
          <a:blip r:embed="rId2">
            <a:extLst>
              <a:ext uri="{28A0092B-C50C-407E-A947-70E740481C1C}">
                <a14:useLocalDpi xmlns:a14="http://schemas.microsoft.com/office/drawing/2010/main" val="0"/>
              </a:ext>
            </a:extLst>
          </a:blip>
          <a:srcRect/>
          <a:stretch>
            <a:fillRect/>
          </a:stretch>
        </p:blipFill>
        <p:spPr bwMode="auto">
          <a:xfrm>
            <a:off x="546100" y="1571625"/>
            <a:ext cx="6172200" cy="4038600"/>
          </a:xfrm>
          <a:prstGeom prst="rect">
            <a:avLst/>
          </a:prstGeom>
          <a:noFill/>
          <a:ln>
            <a:noFill/>
          </a:ln>
        </p:spPr>
      </p:pic>
    </p:spTree>
    <p:extLst>
      <p:ext uri="{BB962C8B-B14F-4D97-AF65-F5344CB8AC3E}">
        <p14:creationId xmlns:p14="http://schemas.microsoft.com/office/powerpoint/2010/main" val="19025241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46100" y="733425"/>
            <a:ext cx="8890000" cy="574039"/>
          </a:xfrm>
        </p:spPr>
        <p:txBody>
          <a:bodyPr>
            <a:normAutofit/>
          </a:bodyPr>
          <a:lstStyle/>
          <a:p>
            <a:r>
              <a:rPr lang="en-US" dirty="0"/>
              <a:t>Shear wall 25 cm definition and  modifiers </a:t>
            </a:r>
            <a:endParaRPr lang="ar-SA" dirty="0"/>
          </a:p>
        </p:txBody>
      </p:sp>
      <p:pic>
        <p:nvPicPr>
          <p:cNvPr id="3" name="Picture 457"/>
          <p:cNvPicPr/>
          <p:nvPr/>
        </p:nvPicPr>
        <p:blipFill>
          <a:blip r:embed="rId2">
            <a:extLst>
              <a:ext uri="{28A0092B-C50C-407E-A947-70E740481C1C}">
                <a14:useLocalDpi xmlns:a14="http://schemas.microsoft.com/office/drawing/2010/main" val="0"/>
              </a:ext>
            </a:extLst>
          </a:blip>
          <a:srcRect/>
          <a:stretch>
            <a:fillRect/>
          </a:stretch>
        </p:blipFill>
        <p:spPr bwMode="auto">
          <a:xfrm>
            <a:off x="546100" y="1647825"/>
            <a:ext cx="5181600" cy="4038600"/>
          </a:xfrm>
          <a:prstGeom prst="rect">
            <a:avLst/>
          </a:prstGeom>
          <a:noFill/>
          <a:ln>
            <a:noFill/>
          </a:ln>
        </p:spPr>
      </p:pic>
    </p:spTree>
    <p:extLst>
      <p:ext uri="{BB962C8B-B14F-4D97-AF65-F5344CB8AC3E}">
        <p14:creationId xmlns:p14="http://schemas.microsoft.com/office/powerpoint/2010/main" val="21466151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50900" y="581025"/>
            <a:ext cx="8940800" cy="553998"/>
          </a:xfrm>
        </p:spPr>
        <p:txBody>
          <a:bodyPr>
            <a:normAutofit fontScale="90000"/>
          </a:bodyPr>
          <a:lstStyle/>
          <a:p>
            <a:r>
              <a:rPr lang="en-US" dirty="0"/>
              <a:t>Retaining Wall definition and modifiers </a:t>
            </a:r>
            <a:endParaRPr lang="ar-SA" dirty="0"/>
          </a:p>
        </p:txBody>
      </p:sp>
      <p:pic>
        <p:nvPicPr>
          <p:cNvPr id="4" name="Picture 111618"/>
          <p:cNvPicPr/>
          <p:nvPr/>
        </p:nvPicPr>
        <p:blipFill>
          <a:blip r:embed="rId2">
            <a:extLst>
              <a:ext uri="{28A0092B-C50C-407E-A947-70E740481C1C}">
                <a14:useLocalDpi xmlns:a14="http://schemas.microsoft.com/office/drawing/2010/main" val="0"/>
              </a:ext>
            </a:extLst>
          </a:blip>
          <a:srcRect/>
          <a:stretch>
            <a:fillRect/>
          </a:stretch>
        </p:blipFill>
        <p:spPr bwMode="auto">
          <a:xfrm>
            <a:off x="1612900" y="1571625"/>
            <a:ext cx="4267200" cy="4572000"/>
          </a:xfrm>
          <a:prstGeom prst="rect">
            <a:avLst/>
          </a:prstGeom>
          <a:noFill/>
          <a:ln>
            <a:noFill/>
          </a:ln>
        </p:spPr>
      </p:pic>
    </p:spTree>
    <p:extLst>
      <p:ext uri="{BB962C8B-B14F-4D97-AF65-F5344CB8AC3E}">
        <p14:creationId xmlns:p14="http://schemas.microsoft.com/office/powerpoint/2010/main" val="21584239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03300" y="1190625"/>
            <a:ext cx="8890000" cy="574039"/>
          </a:xfrm>
        </p:spPr>
        <p:txBody>
          <a:bodyPr/>
          <a:lstStyle/>
          <a:p>
            <a:r>
              <a:rPr lang="en-US" dirty="0"/>
              <a:t>Loud pattern </a:t>
            </a:r>
            <a:endParaRPr lang="ar-SA" dirty="0"/>
          </a:p>
        </p:txBody>
      </p:sp>
      <p:pic>
        <p:nvPicPr>
          <p:cNvPr id="4" name="Picture 111620"/>
          <p:cNvPicPr/>
          <p:nvPr/>
        </p:nvPicPr>
        <p:blipFill>
          <a:blip r:embed="rId2">
            <a:extLst>
              <a:ext uri="{28A0092B-C50C-407E-A947-70E740481C1C}">
                <a14:useLocalDpi xmlns:a14="http://schemas.microsoft.com/office/drawing/2010/main" val="0"/>
              </a:ext>
            </a:extLst>
          </a:blip>
          <a:srcRect/>
          <a:stretch>
            <a:fillRect/>
          </a:stretch>
        </p:blipFill>
        <p:spPr bwMode="auto">
          <a:xfrm>
            <a:off x="546100" y="2257425"/>
            <a:ext cx="6324600" cy="3048000"/>
          </a:xfrm>
          <a:prstGeom prst="rect">
            <a:avLst/>
          </a:prstGeom>
          <a:noFill/>
          <a:ln>
            <a:noFill/>
          </a:ln>
        </p:spPr>
      </p:pic>
    </p:spTree>
    <p:extLst>
      <p:ext uri="{BB962C8B-B14F-4D97-AF65-F5344CB8AC3E}">
        <p14:creationId xmlns:p14="http://schemas.microsoft.com/office/powerpoint/2010/main" val="421370624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41500" y="2790825"/>
            <a:ext cx="9010180" cy="2184823"/>
          </a:xfrm>
        </p:spPr>
        <p:txBody>
          <a:bodyPr>
            <a:normAutofit/>
          </a:bodyPr>
          <a:lstStyle/>
          <a:p>
            <a:pPr algn="l"/>
            <a:r>
              <a:rPr lang="en-US" sz="5400" dirty="0">
                <a:solidFill>
                  <a:schemeClr val="accent1">
                    <a:lumMod val="75000"/>
                  </a:schemeClr>
                </a:solidFill>
              </a:rPr>
              <a:t>Model checks </a:t>
            </a:r>
            <a:endParaRPr lang="ar-SA" sz="5400" dirty="0">
              <a:solidFill>
                <a:schemeClr val="accent1">
                  <a:lumMod val="75000"/>
                </a:schemeClr>
              </a:solidFill>
            </a:endParaRPr>
          </a:p>
        </p:txBody>
      </p:sp>
    </p:spTree>
    <p:extLst>
      <p:ext uri="{BB962C8B-B14F-4D97-AF65-F5344CB8AC3E}">
        <p14:creationId xmlns:p14="http://schemas.microsoft.com/office/powerpoint/2010/main" val="34302949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a:t>Compatibility check  </a:t>
            </a:r>
            <a:br>
              <a:rPr lang="en-US" dirty="0"/>
            </a:br>
            <a:r>
              <a:rPr lang="en-US" dirty="0"/>
              <a:t> </a:t>
            </a:r>
            <a:br>
              <a:rPr lang="en-US" dirty="0"/>
            </a:br>
            <a:r>
              <a:rPr lang="en-US" sz="2400" dirty="0">
                <a:solidFill>
                  <a:schemeClr val="tx1"/>
                </a:solidFill>
              </a:rPr>
              <a:t>model one  </a:t>
            </a:r>
            <a:endParaRPr lang="ar-SA" sz="2400" dirty="0">
              <a:solidFill>
                <a:schemeClr val="tx1"/>
              </a:solidFill>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6965" y="2028825"/>
            <a:ext cx="6954220" cy="4744112"/>
          </a:xfrm>
          <a:prstGeom prst="rect">
            <a:avLst/>
          </a:prstGeom>
        </p:spPr>
      </p:pic>
    </p:spTree>
    <p:extLst>
      <p:ext uri="{BB962C8B-B14F-4D97-AF65-F5344CB8AC3E}">
        <p14:creationId xmlns:p14="http://schemas.microsoft.com/office/powerpoint/2010/main" val="402327320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5" name="zoom_0">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0" y="0"/>
            <a:ext cx="10693399" cy="6905625"/>
          </a:xfrm>
        </p:spPr>
      </p:pic>
    </p:spTree>
    <p:extLst>
      <p:ext uri="{BB962C8B-B14F-4D97-AF65-F5344CB8AC3E}">
        <p14:creationId xmlns:p14="http://schemas.microsoft.com/office/powerpoint/2010/main" val="159740895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87066" y="1563760"/>
            <a:ext cx="6501101" cy="4951355"/>
          </a:xfrm>
          <a:prstGeom prst="rect">
            <a:avLst/>
          </a:prstGeom>
          <a:noFill/>
        </p:spPr>
        <p:txBody>
          <a:bodyPr wrap="square" rtlCol="0">
            <a:spAutoFit/>
          </a:bodyPr>
          <a:lstStyle/>
          <a:p>
            <a:pPr algn="l" defTabSz="401010" rtl="0"/>
            <a:r>
              <a:rPr lang="en-US" sz="2105" dirty="0">
                <a:solidFill>
                  <a:prstClr val="black"/>
                </a:solidFill>
                <a:latin typeface="Times New Roman" panose="02020603050405020304" pitchFamily="18" charset="0"/>
                <a:cs typeface="Times New Roman" panose="02020603050405020304" pitchFamily="18" charset="0"/>
              </a:rPr>
              <a:t>This is a graduation project to redesign the structural elements of the building for gravitational and lateral loads. </a:t>
            </a:r>
          </a:p>
          <a:p>
            <a:pPr algn="l" defTabSz="401010" rtl="0"/>
            <a:endParaRPr lang="en-US" sz="2105" dirty="0">
              <a:solidFill>
                <a:prstClr val="black"/>
              </a:solidFill>
              <a:latin typeface="Times New Roman" panose="02020603050405020304" pitchFamily="18" charset="0"/>
              <a:cs typeface="Times New Roman" panose="02020603050405020304" pitchFamily="18" charset="0"/>
            </a:endParaRPr>
          </a:p>
          <a:p>
            <a:pPr algn="l" defTabSz="401010" rtl="0"/>
            <a:r>
              <a:rPr lang="en-US" sz="2105" dirty="0">
                <a:solidFill>
                  <a:prstClr val="black"/>
                </a:solidFill>
                <a:latin typeface="Times New Roman" panose="02020603050405020304" pitchFamily="18" charset="0"/>
                <a:cs typeface="Times New Roman" panose="02020603050405020304" pitchFamily="18" charset="0"/>
              </a:rPr>
              <a:t>This structure is the building of Abdalhameed al Sosa in Nablus. The building will be analyzed and deigned using the primary principles of structural design. Also one of the most modern software programs to analyze reinforced concrete structures was used.</a:t>
            </a:r>
          </a:p>
          <a:p>
            <a:pPr algn="l" defTabSz="401010" rtl="0"/>
            <a:endParaRPr lang="en-US" sz="2105" dirty="0">
              <a:solidFill>
                <a:prstClr val="black"/>
              </a:solidFill>
              <a:latin typeface="Times New Roman" panose="02020603050405020304" pitchFamily="18" charset="0"/>
              <a:cs typeface="Times New Roman" panose="02020603050405020304" pitchFamily="18" charset="0"/>
            </a:endParaRPr>
          </a:p>
          <a:p>
            <a:pPr algn="l" defTabSz="401010" rtl="0"/>
            <a:endParaRPr lang="en-US" sz="2105" dirty="0">
              <a:solidFill>
                <a:prstClr val="black"/>
              </a:solidFill>
              <a:latin typeface="Times New Roman" panose="02020603050405020304" pitchFamily="18" charset="0"/>
              <a:cs typeface="Times New Roman" panose="02020603050405020304" pitchFamily="18" charset="0"/>
            </a:endParaRPr>
          </a:p>
          <a:p>
            <a:pPr algn="l" defTabSz="401010" rtl="0"/>
            <a:endParaRPr lang="en-US" sz="2105" dirty="0">
              <a:solidFill>
                <a:prstClr val="black"/>
              </a:solidFill>
              <a:latin typeface="Times New Roman" panose="02020603050405020304" pitchFamily="18" charset="0"/>
              <a:cs typeface="Times New Roman" panose="02020603050405020304" pitchFamily="18" charset="0"/>
            </a:endParaRPr>
          </a:p>
          <a:p>
            <a:pPr algn="l" defTabSz="401010" rtl="0"/>
            <a:r>
              <a:rPr lang="en-US" sz="2105" dirty="0">
                <a:solidFill>
                  <a:prstClr val="black"/>
                </a:solidFill>
                <a:latin typeface="Times New Roman" panose="02020603050405020304" pitchFamily="18" charset="0"/>
                <a:cs typeface="Times New Roman" panose="02020603050405020304" pitchFamily="18" charset="0"/>
              </a:rPr>
              <a:t>The project will give a summary of the design principles of different structural elements in the structure, and finally it will introduce practical design drawings for implementation.</a:t>
            </a:r>
          </a:p>
        </p:txBody>
      </p:sp>
    </p:spTree>
    <p:extLst>
      <p:ext uri="{BB962C8B-B14F-4D97-AF65-F5344CB8AC3E}">
        <p14:creationId xmlns:p14="http://schemas.microsoft.com/office/powerpoint/2010/main" val="117079808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2400" dirty="0">
                <a:solidFill>
                  <a:schemeClr val="tx1"/>
                </a:solidFill>
              </a:rPr>
              <a:t>Model two </a:t>
            </a:r>
            <a:endParaRPr lang="ar-SA" sz="2400" dirty="0">
              <a:solidFill>
                <a:schemeClr val="tx1"/>
              </a:solidFill>
            </a:endParaRPr>
          </a:p>
        </p:txBody>
      </p:sp>
      <p:pic>
        <p:nvPicPr>
          <p:cNvPr id="4" name="Picture 111621"/>
          <p:cNvPicPr/>
          <p:nvPr/>
        </p:nvPicPr>
        <p:blipFill>
          <a:blip r:embed="rId2">
            <a:extLst>
              <a:ext uri="{28A0092B-C50C-407E-A947-70E740481C1C}">
                <a14:useLocalDpi xmlns:a14="http://schemas.microsoft.com/office/drawing/2010/main" val="0"/>
              </a:ext>
            </a:extLst>
          </a:blip>
          <a:srcRect/>
          <a:stretch>
            <a:fillRect/>
          </a:stretch>
        </p:blipFill>
        <p:spPr bwMode="auto">
          <a:xfrm>
            <a:off x="1003300" y="1952625"/>
            <a:ext cx="4114800" cy="4419600"/>
          </a:xfrm>
          <a:prstGeom prst="rect">
            <a:avLst/>
          </a:prstGeom>
          <a:noFill/>
          <a:ln>
            <a:noFill/>
          </a:ln>
        </p:spPr>
      </p:pic>
    </p:spTree>
    <p:extLst>
      <p:ext uri="{BB962C8B-B14F-4D97-AF65-F5344CB8AC3E}">
        <p14:creationId xmlns:p14="http://schemas.microsoft.com/office/powerpoint/2010/main" val="34264672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zoom_0">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1"/>
            <a:ext cx="10693400" cy="7134224"/>
          </a:xfrm>
          <a:prstGeom prst="rect">
            <a:avLst/>
          </a:prstGeom>
        </p:spPr>
      </p:pic>
    </p:spTree>
    <p:extLst>
      <p:ext uri="{BB962C8B-B14F-4D97-AF65-F5344CB8AC3E}">
        <p14:creationId xmlns:p14="http://schemas.microsoft.com/office/powerpoint/2010/main" val="48598283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5400" dirty="0">
                <a:solidFill>
                  <a:srgbClr val="4F81BD"/>
                </a:solidFill>
                <a:latin typeface="Times New Roman" panose="02020603050405020304" pitchFamily="18" charset="0"/>
                <a:ea typeface="Times New Roman" panose="02020603050405020304" pitchFamily="18" charset="0"/>
              </a:rPr>
              <a:t>Equilibrium check  </a:t>
            </a:r>
            <a:br>
              <a:rPr lang="en-US" sz="5400" dirty="0">
                <a:solidFill>
                  <a:srgbClr val="4F81BD"/>
                </a:solidFill>
                <a:latin typeface="Times New Roman" panose="02020603050405020304" pitchFamily="18" charset="0"/>
                <a:ea typeface="Times New Roman" panose="02020603050405020304" pitchFamily="18" charset="0"/>
              </a:rPr>
            </a:br>
            <a:br>
              <a:rPr lang="en-US" sz="5400" dirty="0">
                <a:solidFill>
                  <a:srgbClr val="4F81BD"/>
                </a:solidFill>
                <a:latin typeface="Times New Roman" panose="02020603050405020304" pitchFamily="18" charset="0"/>
                <a:ea typeface="Times New Roman" panose="02020603050405020304" pitchFamily="18" charset="0"/>
              </a:rPr>
            </a:br>
            <a:r>
              <a:rPr lang="en-US" sz="3100" dirty="0">
                <a:solidFill>
                  <a:schemeClr val="tx1"/>
                </a:solidFill>
                <a:latin typeface="Times New Roman" panose="02020603050405020304" pitchFamily="18" charset="0"/>
                <a:ea typeface="Times New Roman" panose="02020603050405020304" pitchFamily="18" charset="0"/>
              </a:rPr>
              <a:t>model one                                                                          </a:t>
            </a:r>
            <a:br>
              <a:rPr lang="en-US" sz="2400" dirty="0">
                <a:solidFill>
                  <a:schemeClr val="tx1"/>
                </a:solidFill>
                <a:latin typeface="Times New Roman" panose="02020603050405020304" pitchFamily="18" charset="0"/>
                <a:ea typeface="Times New Roman" panose="02020603050405020304" pitchFamily="18" charset="0"/>
              </a:rPr>
            </a:br>
            <a:r>
              <a:rPr lang="en-US" sz="2400" dirty="0">
                <a:solidFill>
                  <a:schemeClr val="tx1"/>
                </a:solidFill>
                <a:latin typeface="Times New Roman" panose="02020603050405020304" pitchFamily="18" charset="0"/>
                <a:ea typeface="Times New Roman" panose="02020603050405020304" pitchFamily="18" charset="0"/>
              </a:rPr>
              <a:t>                                  </a:t>
            </a:r>
            <a:endParaRPr lang="ar-SA" sz="2400" dirty="0">
              <a:solidFill>
                <a:schemeClr val="tx1"/>
              </a:solidFill>
            </a:endParaRPr>
          </a:p>
        </p:txBody>
      </p:sp>
      <p:pic>
        <p:nvPicPr>
          <p:cNvPr id="4"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850900" y="2943225"/>
            <a:ext cx="6629400" cy="2971800"/>
          </a:xfrm>
          <a:prstGeom prst="rect">
            <a:avLst/>
          </a:prstGeom>
          <a:noFill/>
          <a:ln>
            <a:noFill/>
          </a:ln>
        </p:spPr>
      </p:pic>
    </p:spTree>
    <p:extLst>
      <p:ext uri="{BB962C8B-B14F-4D97-AF65-F5344CB8AC3E}">
        <p14:creationId xmlns:p14="http://schemas.microsoft.com/office/powerpoint/2010/main" val="344533020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89100" y="5229225"/>
            <a:ext cx="7539994" cy="1456549"/>
          </a:xfrm>
        </p:spPr>
        <p:txBody>
          <a:bodyPr>
            <a:normAutofit/>
          </a:bodyPr>
          <a:lstStyle/>
          <a:p>
            <a:r>
              <a:rPr lang="en-US" sz="1800" dirty="0">
                <a:solidFill>
                  <a:schemeClr val="tx1"/>
                </a:solidFill>
              </a:rPr>
              <a:t>All error &lt; 5% ok</a:t>
            </a:r>
            <a:endParaRPr lang="ar-SA" sz="1800" dirty="0">
              <a:solidFill>
                <a:schemeClr val="tx1"/>
              </a:solidFill>
            </a:endParaRPr>
          </a:p>
        </p:txBody>
      </p:sp>
      <p:graphicFrame>
        <p:nvGraphicFramePr>
          <p:cNvPr id="3" name="جدول 2"/>
          <p:cNvGraphicFramePr>
            <a:graphicFrameLocks noGrp="1"/>
          </p:cNvGraphicFramePr>
          <p:nvPr>
            <p:extLst>
              <p:ext uri="{D42A27DB-BD31-4B8C-83A1-F6EECF244321}">
                <p14:modId xmlns:p14="http://schemas.microsoft.com/office/powerpoint/2010/main" val="3079481406"/>
              </p:ext>
            </p:extLst>
          </p:nvPr>
        </p:nvGraphicFramePr>
        <p:xfrm>
          <a:off x="2298700" y="1952625"/>
          <a:ext cx="4740275" cy="1226820"/>
        </p:xfrm>
        <a:graphic>
          <a:graphicData uri="http://schemas.openxmlformats.org/drawingml/2006/table">
            <a:tbl>
              <a:tblPr firstRow="1" firstCol="1" bandRow="1"/>
              <a:tblGrid>
                <a:gridCol w="968375">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200150">
                  <a:extLst>
                    <a:ext uri="{9D8B030D-6E8A-4147-A177-3AD203B41FA5}">
                      <a16:colId xmlns:a16="http://schemas.microsoft.com/office/drawing/2014/main" val="20002"/>
                    </a:ext>
                  </a:extLst>
                </a:gridCol>
                <a:gridCol w="1200150">
                  <a:extLst>
                    <a:ext uri="{9D8B030D-6E8A-4147-A177-3AD203B41FA5}">
                      <a16:colId xmlns:a16="http://schemas.microsoft.com/office/drawing/2014/main" val="20003"/>
                    </a:ext>
                  </a:extLst>
                </a:gridCol>
              </a:tblGrid>
              <a:tr h="190500">
                <a:tc>
                  <a:txBody>
                    <a:bodyPr/>
                    <a:lstStyle/>
                    <a:p>
                      <a:pPr algn="ctr">
                        <a:lnSpc>
                          <a:spcPct val="115000"/>
                        </a:lnSpc>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Load type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solidFill>
                      <a:schemeClr val="accent1"/>
                    </a:solidFill>
                  </a:tcPr>
                </a:tc>
                <a:tc>
                  <a:txBody>
                    <a:bodyPr/>
                    <a:lstStyle/>
                    <a:p>
                      <a:pPr algn="ctr">
                        <a:lnSpc>
                          <a:spcPct val="115000"/>
                        </a:lnSpc>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Manual results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 (kN)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solidFill>
                      <a:schemeClr val="accent1"/>
                    </a:solidFill>
                  </a:tcPr>
                </a:tc>
                <a:tc>
                  <a:txBody>
                    <a:bodyPr/>
                    <a:lstStyle/>
                    <a:p>
                      <a:pPr algn="ctr">
                        <a:lnSpc>
                          <a:spcPct val="115000"/>
                        </a:lnSpc>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SAP2000 results (kN)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solidFill>
                      <a:schemeClr val="accent1"/>
                    </a:solidFill>
                  </a:tcPr>
                </a:tc>
                <a:tc>
                  <a:txBody>
                    <a:bodyPr/>
                    <a:lstStyle/>
                    <a:p>
                      <a:pPr algn="ctr">
                        <a:lnSpc>
                          <a:spcPct val="115000"/>
                        </a:lnSpc>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Error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190500">
                <a:tc>
                  <a:txBody>
                    <a:bodyPr/>
                    <a:lstStyle/>
                    <a:p>
                      <a:pPr algn="ctr">
                        <a:lnSpc>
                          <a:spcPct val="115000"/>
                        </a:lnSpc>
                        <a:spcAft>
                          <a:spcPts val="0"/>
                        </a:spcAft>
                      </a:pPr>
                      <a:r>
                        <a:rPr lang="en-US" sz="1100" b="1">
                          <a:effectLst/>
                          <a:latin typeface="Times New Roman" panose="02020603050405020304" pitchFamily="18" charset="0"/>
                          <a:ea typeface="Times New Roman" panose="02020603050405020304" pitchFamily="18" charset="0"/>
                          <a:cs typeface="Arial" panose="020B0604020202020204" pitchFamily="34" charset="0"/>
                        </a:rPr>
                        <a:t>Live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4470.66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4389.15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100" b="1">
                          <a:effectLst/>
                          <a:latin typeface="Times New Roman" panose="02020603050405020304" pitchFamily="18" charset="0"/>
                          <a:ea typeface="Times New Roman" panose="02020603050405020304" pitchFamily="18" charset="0"/>
                          <a:cs typeface="Arial" panose="020B0604020202020204" pitchFamily="34" charset="0"/>
                        </a:rPr>
                        <a:t>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1"/>
                  </a:ext>
                </a:extLst>
              </a:tr>
              <a:tr h="190500">
                <a:tc>
                  <a:txBody>
                    <a:bodyPr/>
                    <a:lstStyle/>
                    <a:p>
                      <a:pPr algn="ctr">
                        <a:lnSpc>
                          <a:spcPct val="115000"/>
                        </a:lnSpc>
                        <a:spcAft>
                          <a:spcPts val="0"/>
                        </a:spcAft>
                      </a:pPr>
                      <a:r>
                        <a:rPr lang="en-US" sz="1100" b="1">
                          <a:effectLst/>
                          <a:latin typeface="Times New Roman" panose="02020603050405020304" pitchFamily="18" charset="0"/>
                          <a:ea typeface="Times New Roman" panose="02020603050405020304" pitchFamily="18" charset="0"/>
                          <a:cs typeface="Arial" panose="020B0604020202020204" pitchFamily="34" charset="0"/>
                        </a:rPr>
                        <a:t>Dead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11718.99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11668.66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nSpc>
                          <a:spcPct val="115000"/>
                        </a:lnSpc>
                        <a:spcAft>
                          <a:spcPts val="0"/>
                        </a:spcAft>
                        <a:tabLst>
                          <a:tab pos="531495" algn="ctr"/>
                          <a:tab pos="892175" algn="l"/>
                        </a:tabLst>
                      </a:pPr>
                      <a:r>
                        <a:rPr lang="ar-SA" sz="1100" b="1">
                          <a:effectLst/>
                          <a:latin typeface="Calibri" panose="020F0502020204030204" pitchFamily="34" charset="0"/>
                          <a:ea typeface="Times New Roman" panose="02020603050405020304" pitchFamily="18" charset="0"/>
                          <a:cs typeface="Times New Roman" panose="02020603050405020304" pitchFamily="18" charset="0"/>
                        </a:rPr>
                        <a:t>	</a:t>
                      </a:r>
                      <a:r>
                        <a:rPr lang="en-US" sz="1100" b="1">
                          <a:effectLst/>
                          <a:latin typeface="Times New Roman" panose="02020603050405020304" pitchFamily="18" charset="0"/>
                          <a:ea typeface="Times New Roman" panose="02020603050405020304" pitchFamily="18" charset="0"/>
                          <a:cs typeface="Arial" panose="020B0604020202020204" pitchFamily="34" charset="0"/>
                        </a:rPr>
                        <a:t>0.43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2"/>
                  </a:ext>
                </a:extLst>
              </a:tr>
              <a:tr h="190500">
                <a:tc>
                  <a:txBody>
                    <a:bodyPr/>
                    <a:lstStyle/>
                    <a:p>
                      <a:pPr algn="ctr">
                        <a:lnSpc>
                          <a:spcPct val="115000"/>
                        </a:lnSpc>
                        <a:spcAft>
                          <a:spcPts val="0"/>
                        </a:spcAft>
                      </a:pPr>
                      <a:r>
                        <a:rPr lang="en-US" sz="1100" b="1">
                          <a:effectLst/>
                          <a:latin typeface="Times New Roman" panose="02020603050405020304" pitchFamily="18" charset="0"/>
                          <a:ea typeface="Times New Roman" panose="02020603050405020304" pitchFamily="18" charset="0"/>
                          <a:cs typeface="Arial" panose="020B0604020202020204" pitchFamily="34" charset="0"/>
                        </a:rPr>
                        <a:t>SD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2629.80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2581.72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100" b="1">
                          <a:effectLst/>
                          <a:latin typeface="Times New Roman" panose="02020603050405020304" pitchFamily="18" charset="0"/>
                          <a:ea typeface="Times New Roman" panose="02020603050405020304" pitchFamily="18" charset="0"/>
                          <a:cs typeface="Arial" panose="020B0604020202020204" pitchFamily="34" charset="0"/>
                        </a:rPr>
                        <a:t>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3"/>
                  </a:ext>
                </a:extLst>
              </a:tr>
              <a:tr h="190500">
                <a:tc>
                  <a:txBody>
                    <a:bodyPr/>
                    <a:lstStyle/>
                    <a:p>
                      <a:pPr algn="ctr">
                        <a:lnSpc>
                          <a:spcPct val="115000"/>
                        </a:lnSpc>
                        <a:spcAft>
                          <a:spcPts val="0"/>
                        </a:spcAft>
                      </a:pPr>
                      <a:r>
                        <a:rPr lang="en-US" sz="1100" b="1">
                          <a:effectLst/>
                          <a:latin typeface="Times New Roman" panose="02020603050405020304" pitchFamily="18" charset="0"/>
                          <a:ea typeface="Times New Roman" panose="02020603050405020304" pitchFamily="18" charset="0"/>
                          <a:cs typeface="Arial" panose="020B0604020202020204" pitchFamily="34" charset="0"/>
                        </a:rPr>
                        <a:t>Wall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rtl="0">
                        <a:lnSpc>
                          <a:spcPct val="115000"/>
                        </a:lnSpc>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1407.13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1406.89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0.02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95764359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3462" y="428625"/>
            <a:ext cx="9010180" cy="2184823"/>
          </a:xfrm>
        </p:spPr>
        <p:txBody>
          <a:bodyPr>
            <a:normAutofit/>
          </a:bodyPr>
          <a:lstStyle/>
          <a:p>
            <a:pPr algn="l"/>
            <a:r>
              <a:rPr lang="en-US" sz="2800" dirty="0">
                <a:solidFill>
                  <a:schemeClr val="tx1"/>
                </a:solidFill>
              </a:rPr>
              <a:t>Model two </a:t>
            </a:r>
            <a:endParaRPr lang="ar-SA" sz="2800" dirty="0">
              <a:solidFill>
                <a:schemeClr val="tx1"/>
              </a:solidFill>
            </a:endParaRPr>
          </a:p>
        </p:txBody>
      </p:sp>
      <p:graphicFrame>
        <p:nvGraphicFramePr>
          <p:cNvPr id="4" name="جدول 3"/>
          <p:cNvGraphicFramePr>
            <a:graphicFrameLocks noGrp="1"/>
          </p:cNvGraphicFramePr>
          <p:nvPr>
            <p:extLst>
              <p:ext uri="{D42A27DB-BD31-4B8C-83A1-F6EECF244321}">
                <p14:modId xmlns:p14="http://schemas.microsoft.com/office/powerpoint/2010/main" val="1696616693"/>
              </p:ext>
            </p:extLst>
          </p:nvPr>
        </p:nvGraphicFramePr>
        <p:xfrm>
          <a:off x="2222500" y="4920615"/>
          <a:ext cx="4740275" cy="1226820"/>
        </p:xfrm>
        <a:graphic>
          <a:graphicData uri="http://schemas.openxmlformats.org/drawingml/2006/table">
            <a:tbl>
              <a:tblPr firstRow="1" firstCol="1" bandRow="1"/>
              <a:tblGrid>
                <a:gridCol w="968375">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200150">
                  <a:extLst>
                    <a:ext uri="{9D8B030D-6E8A-4147-A177-3AD203B41FA5}">
                      <a16:colId xmlns:a16="http://schemas.microsoft.com/office/drawing/2014/main" val="20002"/>
                    </a:ext>
                  </a:extLst>
                </a:gridCol>
                <a:gridCol w="1200150">
                  <a:extLst>
                    <a:ext uri="{9D8B030D-6E8A-4147-A177-3AD203B41FA5}">
                      <a16:colId xmlns:a16="http://schemas.microsoft.com/office/drawing/2014/main" val="20003"/>
                    </a:ext>
                  </a:extLst>
                </a:gridCol>
              </a:tblGrid>
              <a:tr h="190500">
                <a:tc>
                  <a:txBody>
                    <a:bodyPr/>
                    <a:lstStyle/>
                    <a:p>
                      <a:pPr algn="ctr">
                        <a:lnSpc>
                          <a:spcPct val="115000"/>
                        </a:lnSpc>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Load type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solidFill>
                      <a:schemeClr val="accent1"/>
                    </a:solidFill>
                  </a:tcPr>
                </a:tc>
                <a:tc>
                  <a:txBody>
                    <a:bodyPr/>
                    <a:lstStyle/>
                    <a:p>
                      <a:pPr algn="ctr">
                        <a:lnSpc>
                          <a:spcPct val="115000"/>
                        </a:lnSpc>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Manual results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 (kN)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solidFill>
                      <a:schemeClr val="accent1"/>
                    </a:solidFill>
                  </a:tcPr>
                </a:tc>
                <a:tc>
                  <a:txBody>
                    <a:bodyPr/>
                    <a:lstStyle/>
                    <a:p>
                      <a:pPr algn="ctr">
                        <a:lnSpc>
                          <a:spcPct val="115000"/>
                        </a:lnSpc>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SAP results (kN)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solidFill>
                      <a:schemeClr val="accent1"/>
                    </a:solidFill>
                  </a:tcPr>
                </a:tc>
                <a:tc>
                  <a:txBody>
                    <a:bodyPr/>
                    <a:lstStyle/>
                    <a:p>
                      <a:pPr algn="ctr">
                        <a:lnSpc>
                          <a:spcPct val="115000"/>
                        </a:lnSpc>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Error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190500">
                <a:tc>
                  <a:txBody>
                    <a:bodyPr/>
                    <a:lstStyle/>
                    <a:p>
                      <a:pPr algn="ctr">
                        <a:lnSpc>
                          <a:spcPct val="115000"/>
                        </a:lnSpc>
                        <a:spcAft>
                          <a:spcPts val="0"/>
                        </a:spcAft>
                      </a:pPr>
                      <a:r>
                        <a:rPr lang="en-US" sz="1100" b="1">
                          <a:effectLst/>
                          <a:latin typeface="Times New Roman" panose="02020603050405020304" pitchFamily="18" charset="0"/>
                          <a:ea typeface="Times New Roman" panose="02020603050405020304" pitchFamily="18" charset="0"/>
                          <a:cs typeface="Arial" panose="020B0604020202020204" pitchFamily="34" charset="0"/>
                        </a:rPr>
                        <a:t>Live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5190.15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5189.49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100" b="1">
                          <a:effectLst/>
                          <a:latin typeface="Times New Roman" panose="02020603050405020304" pitchFamily="18" charset="0"/>
                          <a:ea typeface="Times New Roman" panose="02020603050405020304" pitchFamily="18" charset="0"/>
                          <a:cs typeface="Arial" panose="020B0604020202020204" pitchFamily="34" charset="0"/>
                        </a:rPr>
                        <a:t>0.01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1"/>
                  </a:ext>
                </a:extLst>
              </a:tr>
              <a:tr h="190500">
                <a:tc>
                  <a:txBody>
                    <a:bodyPr/>
                    <a:lstStyle/>
                    <a:p>
                      <a:pPr algn="ctr">
                        <a:lnSpc>
                          <a:spcPct val="115000"/>
                        </a:lnSpc>
                        <a:spcAft>
                          <a:spcPts val="0"/>
                        </a:spcAft>
                      </a:pPr>
                      <a:r>
                        <a:rPr lang="en-US" sz="1100" b="1">
                          <a:effectLst/>
                          <a:latin typeface="Times New Roman" panose="02020603050405020304" pitchFamily="18" charset="0"/>
                          <a:ea typeface="Times New Roman" panose="02020603050405020304" pitchFamily="18" charset="0"/>
                          <a:cs typeface="Arial" panose="020B0604020202020204" pitchFamily="34" charset="0"/>
                        </a:rPr>
                        <a:t>Dead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20019.48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19507.48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nSpc>
                          <a:spcPct val="115000"/>
                        </a:lnSpc>
                        <a:spcAft>
                          <a:spcPts val="0"/>
                        </a:spcAft>
                        <a:tabLst>
                          <a:tab pos="531495" algn="ctr"/>
                          <a:tab pos="892175" algn="l"/>
                        </a:tabLst>
                      </a:pPr>
                      <a:r>
                        <a:rPr lang="ar-SA" sz="1100" b="1">
                          <a:effectLst/>
                          <a:latin typeface="Calibri" panose="020F0502020204030204" pitchFamily="34" charset="0"/>
                          <a:ea typeface="Times New Roman" panose="02020603050405020304" pitchFamily="18" charset="0"/>
                          <a:cs typeface="Times New Roman" panose="02020603050405020304" pitchFamily="18" charset="0"/>
                        </a:rPr>
                        <a:t>	</a:t>
                      </a:r>
                      <a:r>
                        <a:rPr lang="en-US" sz="1100" b="1">
                          <a:effectLst/>
                          <a:latin typeface="Times New Roman" panose="02020603050405020304" pitchFamily="18" charset="0"/>
                          <a:ea typeface="Times New Roman" panose="02020603050405020304" pitchFamily="18" charset="0"/>
                          <a:cs typeface="Arial" panose="020B0604020202020204" pitchFamily="34" charset="0"/>
                        </a:rPr>
                        <a:t>2.55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2"/>
                  </a:ext>
                </a:extLst>
              </a:tr>
              <a:tr h="190500">
                <a:tc>
                  <a:txBody>
                    <a:bodyPr/>
                    <a:lstStyle/>
                    <a:p>
                      <a:pPr algn="ctr">
                        <a:lnSpc>
                          <a:spcPct val="115000"/>
                        </a:lnSpc>
                        <a:spcAft>
                          <a:spcPts val="0"/>
                        </a:spcAft>
                      </a:pPr>
                      <a:r>
                        <a:rPr lang="en-US" sz="1100" b="1">
                          <a:effectLst/>
                          <a:latin typeface="Times New Roman" panose="02020603050405020304" pitchFamily="18" charset="0"/>
                          <a:ea typeface="Times New Roman" panose="02020603050405020304" pitchFamily="18" charset="0"/>
                          <a:cs typeface="Arial" panose="020B0604020202020204" pitchFamily="34" charset="0"/>
                        </a:rPr>
                        <a:t>SD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10380.30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200" b="1">
                          <a:effectLst/>
                          <a:latin typeface="Times New Roman" panose="02020603050405020304" pitchFamily="18" charset="0"/>
                          <a:ea typeface="Times New Roman" panose="02020603050405020304" pitchFamily="18" charset="0"/>
                          <a:cs typeface="Arial" panose="020B0604020202020204" pitchFamily="34" charset="0"/>
                        </a:rPr>
                        <a:t>10378.99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100" b="1">
                          <a:effectLst/>
                          <a:latin typeface="Times New Roman" panose="02020603050405020304" pitchFamily="18" charset="0"/>
                          <a:ea typeface="Times New Roman" panose="02020603050405020304" pitchFamily="18" charset="0"/>
                          <a:cs typeface="Arial" panose="020B0604020202020204" pitchFamily="34" charset="0"/>
                        </a:rPr>
                        <a:t>0.02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3"/>
                  </a:ext>
                </a:extLst>
              </a:tr>
              <a:tr h="190500">
                <a:tc>
                  <a:txBody>
                    <a:bodyPr/>
                    <a:lstStyle/>
                    <a:p>
                      <a:pPr algn="ctr">
                        <a:lnSpc>
                          <a:spcPct val="115000"/>
                        </a:lnSpc>
                        <a:spcAft>
                          <a:spcPts val="0"/>
                        </a:spcAft>
                      </a:pPr>
                      <a:r>
                        <a:rPr lang="en-US" sz="1100" b="1">
                          <a:effectLst/>
                          <a:latin typeface="Times New Roman" panose="02020603050405020304" pitchFamily="18" charset="0"/>
                          <a:ea typeface="Times New Roman" panose="02020603050405020304" pitchFamily="18" charset="0"/>
                          <a:cs typeface="Arial" panose="020B0604020202020204" pitchFamily="34" charset="0"/>
                        </a:rPr>
                        <a:t>Wall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rtl="0">
                        <a:lnSpc>
                          <a:spcPct val="115000"/>
                        </a:lnSpc>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6737.15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200" b="1" dirty="0">
                          <a:effectLst/>
                          <a:latin typeface="Times New Roman" panose="02020603050405020304" pitchFamily="18" charset="0"/>
                          <a:ea typeface="Times New Roman" panose="02020603050405020304" pitchFamily="18" charset="0"/>
                          <a:cs typeface="Arial" panose="020B0604020202020204" pitchFamily="34" charset="0"/>
                        </a:rPr>
                        <a:t>6789.01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1100" b="1" dirty="0">
                          <a:effectLst/>
                          <a:latin typeface="Times New Roman" panose="02020603050405020304" pitchFamily="18" charset="0"/>
                          <a:ea typeface="Times New Roman" panose="02020603050405020304" pitchFamily="18" charset="0"/>
                          <a:cs typeface="Arial" panose="020B0604020202020204" pitchFamily="34" charset="0"/>
                        </a:rPr>
                        <a:t>0.77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4"/>
                  </a:ext>
                </a:extLst>
              </a:tr>
            </a:tbl>
          </a:graphicData>
        </a:graphic>
      </p:graphicFrame>
      <p:sp>
        <p:nvSpPr>
          <p:cNvPr id="5" name="مستطيل 4"/>
          <p:cNvSpPr/>
          <p:nvPr/>
        </p:nvSpPr>
        <p:spPr>
          <a:xfrm>
            <a:off x="3365500" y="6600825"/>
            <a:ext cx="1872628" cy="369332"/>
          </a:xfrm>
          <a:prstGeom prst="rect">
            <a:avLst/>
          </a:prstGeom>
        </p:spPr>
        <p:txBody>
          <a:bodyPr wrap="none">
            <a:spAutoFit/>
          </a:bodyPr>
          <a:lstStyle/>
          <a:p>
            <a:r>
              <a:rPr lang="en-US" dirty="0"/>
              <a:t>All error &lt; 5% ok</a:t>
            </a:r>
            <a:endParaRPr lang="ar-SA" dirty="0"/>
          </a:p>
        </p:txBody>
      </p:sp>
      <p:pic>
        <p:nvPicPr>
          <p:cNvPr id="6" name="Picture 111622"/>
          <p:cNvPicPr/>
          <p:nvPr/>
        </p:nvPicPr>
        <p:blipFill>
          <a:blip r:embed="rId2">
            <a:extLst>
              <a:ext uri="{28A0092B-C50C-407E-A947-70E740481C1C}">
                <a14:useLocalDpi xmlns:a14="http://schemas.microsoft.com/office/drawing/2010/main" val="0"/>
              </a:ext>
            </a:extLst>
          </a:blip>
          <a:srcRect/>
          <a:stretch>
            <a:fillRect/>
          </a:stretch>
        </p:blipFill>
        <p:spPr bwMode="auto">
          <a:xfrm>
            <a:off x="1330014" y="1521036"/>
            <a:ext cx="5943600" cy="2394480"/>
          </a:xfrm>
          <a:prstGeom prst="rect">
            <a:avLst/>
          </a:prstGeom>
          <a:noFill/>
          <a:ln>
            <a:noFill/>
          </a:ln>
        </p:spPr>
      </p:pic>
    </p:spTree>
    <p:extLst>
      <p:ext uri="{BB962C8B-B14F-4D97-AF65-F5344CB8AC3E}">
        <p14:creationId xmlns:p14="http://schemas.microsoft.com/office/powerpoint/2010/main" val="13309536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5400" dirty="0">
                <a:solidFill>
                  <a:schemeClr val="accent1">
                    <a:lumMod val="75000"/>
                  </a:schemeClr>
                </a:solidFill>
              </a:rPr>
              <a:t>Stress strain check </a:t>
            </a:r>
            <a:br>
              <a:rPr lang="en-US" sz="5400" dirty="0">
                <a:solidFill>
                  <a:schemeClr val="accent1">
                    <a:lumMod val="75000"/>
                  </a:schemeClr>
                </a:solidFill>
              </a:rPr>
            </a:br>
            <a:r>
              <a:rPr lang="en-US" sz="5400" dirty="0">
                <a:solidFill>
                  <a:schemeClr val="accent1">
                    <a:lumMod val="75000"/>
                  </a:schemeClr>
                </a:solidFill>
              </a:rPr>
              <a:t> </a:t>
            </a:r>
            <a:r>
              <a:rPr lang="en-US" sz="3100" dirty="0">
                <a:solidFill>
                  <a:prstClr val="black"/>
                </a:solidFill>
                <a:latin typeface="Times New Roman" panose="02020603050405020304" pitchFamily="18" charset="0"/>
                <a:ea typeface="Times New Roman" panose="02020603050405020304" pitchFamily="18" charset="0"/>
              </a:rPr>
              <a:t>model one</a:t>
            </a:r>
            <a:br>
              <a:rPr lang="en-US" sz="5400" dirty="0">
                <a:solidFill>
                  <a:schemeClr val="accent1">
                    <a:lumMod val="75000"/>
                  </a:schemeClr>
                </a:solidFill>
              </a:rPr>
            </a:br>
            <a:br>
              <a:rPr lang="en-US" sz="5400" dirty="0">
                <a:solidFill>
                  <a:schemeClr val="accent1">
                    <a:lumMod val="75000"/>
                  </a:schemeClr>
                </a:solidFill>
              </a:rPr>
            </a:br>
            <a:br>
              <a:rPr lang="en-US" sz="2800" dirty="0">
                <a:solidFill>
                  <a:schemeClr val="tx1"/>
                </a:solidFill>
              </a:rPr>
            </a:br>
            <a:br>
              <a:rPr lang="en-US" sz="5400" dirty="0">
                <a:solidFill>
                  <a:schemeClr val="accent1">
                    <a:lumMod val="75000"/>
                  </a:schemeClr>
                </a:solidFill>
              </a:rPr>
            </a:br>
            <a:br>
              <a:rPr lang="en-US" sz="5400" dirty="0">
                <a:solidFill>
                  <a:schemeClr val="accent1">
                    <a:lumMod val="75000"/>
                  </a:schemeClr>
                </a:solidFill>
              </a:rPr>
            </a:br>
            <a:endParaRPr lang="ar-SA" sz="5400" dirty="0">
              <a:solidFill>
                <a:schemeClr val="tx1"/>
              </a:solidFill>
            </a:endParaRPr>
          </a:p>
        </p:txBody>
      </p:sp>
      <p:pic>
        <p:nvPicPr>
          <p:cNvPr id="3" name="Picture 14"/>
          <p:cNvPicPr/>
          <p:nvPr/>
        </p:nvPicPr>
        <p:blipFill>
          <a:blip r:embed="rId2">
            <a:extLst>
              <a:ext uri="{28A0092B-C50C-407E-A947-70E740481C1C}">
                <a14:useLocalDpi xmlns:a14="http://schemas.microsoft.com/office/drawing/2010/main" val="0"/>
              </a:ext>
            </a:extLst>
          </a:blip>
          <a:srcRect/>
          <a:stretch>
            <a:fillRect/>
          </a:stretch>
        </p:blipFill>
        <p:spPr bwMode="auto">
          <a:xfrm>
            <a:off x="1155700" y="2257425"/>
            <a:ext cx="4800600" cy="3505200"/>
          </a:xfrm>
          <a:prstGeom prst="rect">
            <a:avLst/>
          </a:prstGeom>
          <a:noFill/>
          <a:ln>
            <a:noFill/>
          </a:ln>
        </p:spPr>
      </p:pic>
      <p:sp>
        <p:nvSpPr>
          <p:cNvPr id="4" name="مستطيل 3"/>
          <p:cNvSpPr/>
          <p:nvPr/>
        </p:nvSpPr>
        <p:spPr>
          <a:xfrm>
            <a:off x="1171916" y="6219825"/>
            <a:ext cx="7603784" cy="1092094"/>
          </a:xfrm>
          <a:prstGeom prst="rect">
            <a:avLst/>
          </a:prstGeom>
        </p:spPr>
        <p:txBody>
          <a:bodyPr wrap="square">
            <a:spAutoFit/>
          </a:bodyPr>
          <a:lstStyle/>
          <a:p>
            <a:pPr marL="450215" algn="l">
              <a:lnSpc>
                <a:spcPct val="115000"/>
              </a:lnSpc>
              <a:spcAft>
                <a:spcPts val="1000"/>
              </a:spcAft>
            </a:pPr>
            <a:r>
              <a:rPr lang="en-US" sz="1400" b="1" dirty="0">
                <a:latin typeface="Times New Roman" panose="02020603050405020304" pitchFamily="18" charset="0"/>
                <a:ea typeface="Calibri" panose="020F0502020204030204" pitchFamily="34" charset="0"/>
                <a:cs typeface="Arial" panose="020B0604020202020204" pitchFamily="34" charset="0"/>
              </a:rPr>
              <a:t>P (SD) = 112.06 </a:t>
            </a:r>
            <a:r>
              <a:rPr lang="en-US" sz="1400" b="1" dirty="0" err="1">
                <a:latin typeface="Times New Roman" panose="02020603050405020304" pitchFamily="18" charset="0"/>
                <a:ea typeface="Calibri" panose="020F0502020204030204" pitchFamily="34" charset="0"/>
                <a:cs typeface="Arial" panose="020B0604020202020204" pitchFamily="34" charset="0"/>
              </a:rPr>
              <a:t>kN</a:t>
            </a:r>
            <a:r>
              <a:rPr lang="en-US" sz="1400" b="1" dirty="0">
                <a:latin typeface="Times New Roman" panose="02020603050405020304" pitchFamily="18" charset="0"/>
                <a:ea typeface="Calibri" panose="020F0502020204030204" pitchFamily="34" charset="0"/>
                <a:cs typeface="Arial" panose="020B0604020202020204" pitchFamily="34" charset="0"/>
              </a:rPr>
              <a:t>   </a:t>
            </a:r>
          </a:p>
          <a:p>
            <a:pPr marL="450215" algn="l">
              <a:lnSpc>
                <a:spcPct val="115000"/>
              </a:lnSpc>
              <a:spcAft>
                <a:spcPts val="1000"/>
              </a:spcAft>
            </a:pPr>
            <a:r>
              <a:rPr lang="en-US" sz="1400" b="1" dirty="0">
                <a:latin typeface="Times New Roman" panose="02020603050405020304" pitchFamily="18" charset="0"/>
                <a:ea typeface="Calibri" panose="020F0502020204030204" pitchFamily="34" charset="0"/>
                <a:cs typeface="Arial" panose="020B0604020202020204" pitchFamily="34" charset="0"/>
              </a:rPr>
              <a:t>P (SD) </a:t>
            </a:r>
            <a:r>
              <a:rPr lang="en-US" sz="1400" b="1" dirty="0" err="1">
                <a:latin typeface="Times New Roman" panose="02020603050405020304" pitchFamily="18" charset="0"/>
                <a:ea typeface="Calibri" panose="020F0502020204030204" pitchFamily="34" charset="0"/>
                <a:cs typeface="Arial" panose="020B0604020202020204" pitchFamily="34" charset="0"/>
              </a:rPr>
              <a:t>theo</a:t>
            </a:r>
            <a:r>
              <a:rPr lang="en-US" sz="1400" b="1" dirty="0">
                <a:latin typeface="Times New Roman" panose="02020603050405020304" pitchFamily="18" charset="0"/>
                <a:ea typeface="Calibri" panose="020F0502020204030204" pitchFamily="34" charset="0"/>
                <a:cs typeface="Arial" panose="020B0604020202020204" pitchFamily="34" charset="0"/>
              </a:rPr>
              <a:t> = 97.53 KN </a:t>
            </a:r>
            <a:endParaRPr lang="en-US" sz="1400" b="1" dirty="0">
              <a:latin typeface="Calibri" panose="020F0502020204030204" pitchFamily="34" charset="0"/>
              <a:ea typeface="Calibri" panose="020F0502020204030204" pitchFamily="34" charset="0"/>
              <a:cs typeface="Arial" panose="020B0604020202020204" pitchFamily="34" charset="0"/>
            </a:endParaRPr>
          </a:p>
          <a:p>
            <a:pPr marL="450215">
              <a:lnSpc>
                <a:spcPct val="115000"/>
              </a:lnSpc>
              <a:spcAft>
                <a:spcPts val="1000"/>
              </a:spcAft>
            </a:pPr>
            <a:r>
              <a:rPr lang="en-US" sz="1400" b="1" dirty="0">
                <a:latin typeface="Times New Roman" panose="02020603050405020304" pitchFamily="18" charset="0"/>
                <a:ea typeface="Calibri" panose="020F0502020204030204" pitchFamily="34" charset="0"/>
                <a:cs typeface="Arial" panose="020B0604020202020204" pitchFamily="34" charset="0"/>
              </a:rPr>
              <a:t>%Error = 14.89 % &gt;10%    (this is because there are shear walls in addition to columns) </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4536814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2800" dirty="0">
                <a:solidFill>
                  <a:prstClr val="black"/>
                </a:solidFill>
                <a:latin typeface="Times New Roman" panose="02020603050405020304" pitchFamily="18" charset="0"/>
                <a:ea typeface="Times New Roman" panose="02020603050405020304" pitchFamily="18" charset="0"/>
              </a:rPr>
              <a:t>model two </a:t>
            </a:r>
            <a:endParaRPr lang="ar-SA" dirty="0"/>
          </a:p>
        </p:txBody>
      </p:sp>
      <p:pic>
        <p:nvPicPr>
          <p:cNvPr id="3" name="Picture 111623"/>
          <p:cNvPicPr/>
          <p:nvPr/>
        </p:nvPicPr>
        <p:blipFill>
          <a:blip r:embed="rId2">
            <a:extLst>
              <a:ext uri="{28A0092B-C50C-407E-A947-70E740481C1C}">
                <a14:useLocalDpi xmlns:a14="http://schemas.microsoft.com/office/drawing/2010/main" val="0"/>
              </a:ext>
            </a:extLst>
          </a:blip>
          <a:srcRect/>
          <a:stretch>
            <a:fillRect/>
          </a:stretch>
        </p:blipFill>
        <p:spPr bwMode="auto">
          <a:xfrm>
            <a:off x="834219" y="1510027"/>
            <a:ext cx="5358900" cy="3441104"/>
          </a:xfrm>
          <a:prstGeom prst="rect">
            <a:avLst/>
          </a:prstGeom>
          <a:noFill/>
          <a:ln>
            <a:noFill/>
          </a:ln>
        </p:spPr>
      </p:pic>
      <p:sp>
        <p:nvSpPr>
          <p:cNvPr id="5" name="مستطيل 4"/>
          <p:cNvSpPr/>
          <p:nvPr/>
        </p:nvSpPr>
        <p:spPr>
          <a:xfrm>
            <a:off x="937034" y="5592471"/>
            <a:ext cx="2536655" cy="410882"/>
          </a:xfrm>
          <a:prstGeom prst="rect">
            <a:avLst/>
          </a:prstGeom>
        </p:spPr>
        <p:txBody>
          <a:bodyPr wrap="none">
            <a:spAutoFit/>
          </a:bodyPr>
          <a:lstStyle/>
          <a:p>
            <a:pPr marL="450215">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P (live) = 344.12 </a:t>
            </a:r>
            <a:r>
              <a:rPr lang="en-US" dirty="0" err="1">
                <a:latin typeface="Times New Roman" panose="02020603050405020304" pitchFamily="18" charset="0"/>
                <a:ea typeface="Calibri" panose="020F0502020204030204" pitchFamily="34" charset="0"/>
                <a:cs typeface="Arial" panose="020B0604020202020204" pitchFamily="34" charset="0"/>
              </a:rPr>
              <a:t>kN</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مستطيل 5"/>
          <p:cNvSpPr/>
          <p:nvPr/>
        </p:nvSpPr>
        <p:spPr>
          <a:xfrm>
            <a:off x="903049" y="5915395"/>
            <a:ext cx="2604624"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P (live) </a:t>
            </a:r>
            <a:r>
              <a:rPr lang="en-US" dirty="0" err="1">
                <a:latin typeface="Times New Roman" panose="02020603050405020304" pitchFamily="18" charset="0"/>
                <a:ea typeface="Calibri" panose="020F0502020204030204" pitchFamily="34" charset="0"/>
                <a:cs typeface="Arial" panose="020B0604020202020204" pitchFamily="34" charset="0"/>
              </a:rPr>
              <a:t>theo</a:t>
            </a:r>
            <a:r>
              <a:rPr lang="en-US" dirty="0"/>
              <a:t> = 341.33 </a:t>
            </a:r>
            <a:r>
              <a:rPr lang="en-US" dirty="0" err="1"/>
              <a:t>kN</a:t>
            </a:r>
            <a:endParaRPr lang="ar-SA" dirty="0"/>
          </a:p>
        </p:txBody>
      </p:sp>
      <p:sp>
        <p:nvSpPr>
          <p:cNvPr id="7" name="مستطيل 6"/>
          <p:cNvSpPr/>
          <p:nvPr/>
        </p:nvSpPr>
        <p:spPr>
          <a:xfrm>
            <a:off x="841057" y="6402210"/>
            <a:ext cx="3676968" cy="410882"/>
          </a:xfrm>
          <a:prstGeom prst="rect">
            <a:avLst/>
          </a:prstGeom>
        </p:spPr>
        <p:txBody>
          <a:bodyPr wrap="none">
            <a:spAutoFit/>
          </a:bodyPr>
          <a:lstStyle/>
          <a:p>
            <a:pPr marL="450215">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%Error = 0.82 % &lt;10%    </a:t>
            </a:r>
            <a:r>
              <a:rPr lang="en-US" dirty="0">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a:t>
            </a:r>
            <a:r>
              <a:rPr lang="en-US" dirty="0">
                <a:latin typeface="Times New Roman" panose="02020603050405020304" pitchFamily="18" charset="0"/>
                <a:ea typeface="Calibri" panose="020F0502020204030204" pitchFamily="34" charset="0"/>
                <a:cs typeface="Arial" panose="020B0604020202020204" pitchFamily="34" charset="0"/>
              </a:rPr>
              <a:t> OK</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268100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a:r>
              <a:rPr lang="en-US" sz="5400" dirty="0">
                <a:solidFill>
                  <a:schemeClr val="accent1">
                    <a:lumMod val="75000"/>
                  </a:schemeClr>
                </a:solidFill>
              </a:rPr>
              <a:t>Punching shear check flat plate  </a:t>
            </a:r>
            <a:endParaRPr lang="ar-SA" sz="5400" dirty="0">
              <a:solidFill>
                <a:schemeClr val="accent1">
                  <a:lumMod val="75000"/>
                </a:schemeClr>
              </a:solidFill>
            </a:endParaRPr>
          </a:p>
        </p:txBody>
      </p:sp>
      <p:sp>
        <p:nvSpPr>
          <p:cNvPr id="3" name="مستطيل 2"/>
          <p:cNvSpPr/>
          <p:nvPr/>
        </p:nvSpPr>
        <p:spPr>
          <a:xfrm>
            <a:off x="-44028" y="3400425"/>
            <a:ext cx="3738396" cy="2644827"/>
          </a:xfrm>
          <a:prstGeom prst="rect">
            <a:avLst/>
          </a:prstGeom>
        </p:spPr>
        <p:txBody>
          <a:bodyPr wrap="none">
            <a:spAutoFit/>
          </a:bodyPr>
          <a:lstStyle/>
          <a:p>
            <a:pPr>
              <a:lnSpc>
                <a:spcPct val="115000"/>
              </a:lnSpc>
              <a:spcAft>
                <a:spcPts val="1000"/>
              </a:spcAft>
            </a:pPr>
            <a:r>
              <a:rPr lang="en-US" b="1" dirty="0">
                <a:latin typeface="Times New Roman" panose="02020603050405020304" pitchFamily="18" charset="0"/>
                <a:ea typeface="Times New Roman" panose="02020603050405020304" pitchFamily="18" charset="0"/>
                <a:cs typeface="Arial" panose="020B0604020202020204" pitchFamily="34" charset="0"/>
              </a:rPr>
              <a:t>Vc,p &lt; 2.46 Mpa                  </a:t>
            </a:r>
          </a:p>
          <a:p>
            <a:pPr>
              <a:lnSpc>
                <a:spcPct val="115000"/>
              </a:lnSpc>
              <a:spcAft>
                <a:spcPts val="1000"/>
              </a:spcAft>
            </a:pPr>
            <a:r>
              <a:rPr lang="en-US" b="1" dirty="0">
                <a:latin typeface="Times New Roman" panose="02020603050405020304" pitchFamily="18" charset="0"/>
                <a:ea typeface="Times New Roman" panose="02020603050405020304" pitchFamily="18" charset="0"/>
                <a:cs typeface="Arial" panose="020B0604020202020204" pitchFamily="34" charset="0"/>
              </a:rPr>
              <a:t>    &lt;  1.004  Mpa               </a:t>
            </a:r>
            <a:endParaRPr lang="en-US" b="1"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b="1" dirty="0">
                <a:latin typeface="Times New Roman" panose="02020603050405020304" pitchFamily="18" charset="0"/>
                <a:ea typeface="Times New Roman" panose="02020603050405020304" pitchFamily="18" charset="0"/>
                <a:cs typeface="Arial" panose="020B0604020202020204" pitchFamily="34" charset="0"/>
              </a:rPr>
              <a:t>         &lt;   1.76 Mpa                </a:t>
            </a:r>
          </a:p>
          <a:p>
            <a:pPr algn="l">
              <a:lnSpc>
                <a:spcPct val="115000"/>
              </a:lnSpc>
              <a:spcAft>
                <a:spcPts val="1000"/>
              </a:spcAft>
            </a:pPr>
            <a:r>
              <a:rPr lang="en-US" b="1" dirty="0">
                <a:latin typeface="Times New Roman" panose="02020603050405020304" pitchFamily="18" charset="0"/>
                <a:ea typeface="Calibri" panose="020F0502020204030204" pitchFamily="34" charset="0"/>
                <a:cs typeface="Arial" panose="020B0604020202020204" pitchFamily="34" charset="0"/>
              </a:rPr>
              <a:t>     From saap = .95 &lt; 1.004  ok  </a:t>
            </a:r>
            <a:endParaRPr lang="en-US" b="1" dirty="0">
              <a:latin typeface="Calibri" panose="020F0502020204030204" pitchFamily="34" charset="0"/>
              <a:ea typeface="Calibri" panose="020F0502020204030204" pitchFamily="34" charset="0"/>
              <a:cs typeface="Arial" panose="020B0604020202020204" pitchFamily="34" charset="0"/>
            </a:endParaRPr>
          </a:p>
          <a:p>
            <a:pPr algn="l">
              <a:lnSpc>
                <a:spcPct val="115000"/>
              </a:lnSpc>
              <a:spcAft>
                <a:spcPts val="1000"/>
              </a:spcAft>
            </a:pPr>
            <a:endParaRPr lang="en-US" dirty="0">
              <a:latin typeface="Times New Roman" panose="02020603050405020304" pitchFamily="18" charset="0"/>
              <a:ea typeface="Times New Roman" panose="02020603050405020304" pitchFamily="18" charset="0"/>
              <a:cs typeface="Arial" panose="020B0604020202020204" pitchFamily="34" charset="0"/>
            </a:endParaRPr>
          </a:p>
          <a:p>
            <a:pPr algn="l">
              <a:lnSpc>
                <a:spcPct val="115000"/>
              </a:lnSpc>
              <a:spcAft>
                <a:spcPts val="1000"/>
              </a:spcAft>
            </a:pPr>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4" name="Picture 47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22900" y="3552825"/>
            <a:ext cx="2358390" cy="1553845"/>
          </a:xfrm>
          <a:prstGeom prst="rect">
            <a:avLst/>
          </a:prstGeom>
          <a:noFill/>
          <a:ln>
            <a:noFill/>
          </a:ln>
        </p:spPr>
      </p:pic>
    </p:spTree>
    <p:extLst>
      <p:ext uri="{BB962C8B-B14F-4D97-AF65-F5344CB8AC3E}">
        <p14:creationId xmlns:p14="http://schemas.microsoft.com/office/powerpoint/2010/main" val="143666400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9900" y="672253"/>
            <a:ext cx="7664172" cy="1456549"/>
          </a:xfrm>
        </p:spPr>
        <p:txBody>
          <a:bodyPr>
            <a:normAutofit fontScale="90000"/>
          </a:bodyPr>
          <a:lstStyle/>
          <a:p>
            <a:pPr lvl="3" algn="l" defTabSz="401010" rtl="0">
              <a:spcBef>
                <a:spcPct val="0"/>
              </a:spcBef>
            </a:pPr>
            <a:r>
              <a:rPr lang="en-US" sz="5400" dirty="0">
                <a:solidFill>
                  <a:srgbClr val="90C226"/>
                </a:solidFill>
              </a:rPr>
              <a:t>shear check </a:t>
            </a:r>
            <a:br>
              <a:rPr lang="en-US" sz="4800" dirty="0">
                <a:solidFill>
                  <a:srgbClr val="90C226"/>
                </a:solidFill>
              </a:rPr>
            </a:br>
            <a:r>
              <a:rPr lang="en-US" sz="3100" dirty="0">
                <a:solidFill>
                  <a:schemeClr val="tx1"/>
                </a:solidFill>
              </a:rPr>
              <a:t>Model one</a:t>
            </a:r>
            <a:br>
              <a:rPr lang="en-US" sz="4800" dirty="0">
                <a:solidFill>
                  <a:srgbClr val="90C226"/>
                </a:solidFill>
              </a:rPr>
            </a:br>
            <a:br>
              <a:rPr lang="en-US" sz="3100" dirty="0">
                <a:solidFill>
                  <a:srgbClr val="90C226"/>
                </a:solidFill>
              </a:rPr>
            </a:br>
            <a:r>
              <a:rPr lang="en-US" b="1" dirty="0"/>
              <a:t>Shear capacity of flat plate slab = </a:t>
            </a:r>
            <a:br>
              <a:rPr lang="en-US" b="1" dirty="0"/>
            </a:br>
            <a:br>
              <a:rPr lang="en-US" b="1" dirty="0"/>
            </a:br>
            <a:r>
              <a:rPr lang="en-US" sz="2000" b="1" dirty="0"/>
              <a:t>Distribution of shear in x-direction</a:t>
            </a:r>
            <a:br>
              <a:rPr lang="en-US" sz="2000" dirty="0">
                <a:solidFill>
                  <a:srgbClr val="90C226"/>
                </a:solidFill>
              </a:rPr>
            </a:br>
            <a:endParaRPr lang="ar-SA" sz="2000" dirty="0"/>
          </a:p>
        </p:txBody>
      </p:sp>
      <p:sp>
        <p:nvSpPr>
          <p:cNvPr id="3" name="مستطيل 2"/>
          <p:cNvSpPr/>
          <p:nvPr/>
        </p:nvSpPr>
        <p:spPr>
          <a:xfrm>
            <a:off x="3975100" y="2257425"/>
            <a:ext cx="1595372" cy="923330"/>
          </a:xfrm>
          <a:prstGeom prst="rect">
            <a:avLst/>
          </a:prstGeom>
        </p:spPr>
        <p:txBody>
          <a:bodyPr wrap="none">
            <a:spAutoFit/>
          </a:bodyPr>
          <a:lstStyle/>
          <a:p>
            <a:r>
              <a:rPr lang="en-US" dirty="0"/>
              <a:t>145.52 </a:t>
            </a:r>
            <a:r>
              <a:rPr lang="en-US" dirty="0" err="1"/>
              <a:t>kN</a:t>
            </a:r>
            <a:r>
              <a:rPr lang="en-US" dirty="0"/>
              <a:t>/m </a:t>
            </a:r>
          </a:p>
          <a:p>
            <a:endParaRPr lang="en-US" dirty="0"/>
          </a:p>
          <a:p>
            <a:endParaRPr lang="ar-SA" dirty="0"/>
          </a:p>
        </p:txBody>
      </p:sp>
      <p:pic>
        <p:nvPicPr>
          <p:cNvPr id="4" name="Picture 111638"/>
          <p:cNvPicPr/>
          <p:nvPr/>
        </p:nvPicPr>
        <p:blipFill>
          <a:blip r:embed="rId2">
            <a:extLst>
              <a:ext uri="{28A0092B-C50C-407E-A947-70E740481C1C}">
                <a14:useLocalDpi xmlns:a14="http://schemas.microsoft.com/office/drawing/2010/main" val="0"/>
              </a:ext>
            </a:extLst>
          </a:blip>
          <a:srcRect/>
          <a:stretch>
            <a:fillRect/>
          </a:stretch>
        </p:blipFill>
        <p:spPr bwMode="auto">
          <a:xfrm>
            <a:off x="774700" y="3629025"/>
            <a:ext cx="5934710" cy="3505200"/>
          </a:xfrm>
          <a:prstGeom prst="rect">
            <a:avLst/>
          </a:prstGeom>
          <a:noFill/>
          <a:ln>
            <a:noFill/>
          </a:ln>
        </p:spPr>
      </p:pic>
    </p:spTree>
    <p:extLst>
      <p:ext uri="{BB962C8B-B14F-4D97-AF65-F5344CB8AC3E}">
        <p14:creationId xmlns:p14="http://schemas.microsoft.com/office/powerpoint/2010/main" val="392333874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22300" y="885825"/>
            <a:ext cx="7539994" cy="1456549"/>
          </a:xfrm>
        </p:spPr>
        <p:txBody>
          <a:bodyPr>
            <a:normAutofit/>
          </a:bodyPr>
          <a:lstStyle/>
          <a:p>
            <a:r>
              <a:rPr lang="en-US" sz="1800" b="1" dirty="0">
                <a:solidFill>
                  <a:schemeClr val="tx1"/>
                </a:solidFill>
              </a:rPr>
              <a:t>Distribution of shear in y-direction</a:t>
            </a:r>
            <a:endParaRPr lang="ar-SA" sz="1800" dirty="0">
              <a:solidFill>
                <a:schemeClr val="tx1"/>
              </a:solidFill>
            </a:endParaRPr>
          </a:p>
        </p:txBody>
      </p:sp>
      <p:pic>
        <p:nvPicPr>
          <p:cNvPr id="3" name="Picture 111640"/>
          <p:cNvPicPr/>
          <p:nvPr/>
        </p:nvPicPr>
        <p:blipFill>
          <a:blip r:embed="rId2">
            <a:extLst>
              <a:ext uri="{28A0092B-C50C-407E-A947-70E740481C1C}">
                <a14:useLocalDpi xmlns:a14="http://schemas.microsoft.com/office/drawing/2010/main" val="0"/>
              </a:ext>
            </a:extLst>
          </a:blip>
          <a:srcRect/>
          <a:stretch>
            <a:fillRect/>
          </a:stretch>
        </p:blipFill>
        <p:spPr bwMode="auto">
          <a:xfrm>
            <a:off x="774700" y="2114295"/>
            <a:ext cx="6477000" cy="3724530"/>
          </a:xfrm>
          <a:prstGeom prst="rect">
            <a:avLst/>
          </a:prstGeom>
          <a:noFill/>
          <a:ln>
            <a:noFill/>
          </a:ln>
        </p:spPr>
      </p:pic>
    </p:spTree>
    <p:extLst>
      <p:ext uri="{BB962C8B-B14F-4D97-AF65-F5344CB8AC3E}">
        <p14:creationId xmlns:p14="http://schemas.microsoft.com/office/powerpoint/2010/main" val="3038062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6685" y="3001698"/>
            <a:ext cx="7539994" cy="3020886"/>
          </a:xfrm>
        </p:spPr>
        <p:txBody>
          <a:bodyPr/>
          <a:lstStyle/>
          <a:p>
            <a:r>
              <a:rPr lang="en-US" dirty="0"/>
              <a:t>Building Structural System</a:t>
            </a:r>
            <a:br>
              <a:rPr lang="en-US" dirty="0"/>
            </a:br>
            <a:endParaRPr lang="en-US" dirty="0"/>
          </a:p>
        </p:txBody>
      </p:sp>
    </p:spTree>
    <p:extLst>
      <p:ext uri="{BB962C8B-B14F-4D97-AF65-F5344CB8AC3E}">
        <p14:creationId xmlns:p14="http://schemas.microsoft.com/office/powerpoint/2010/main" val="107052427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46100" y="5305425"/>
            <a:ext cx="7539994" cy="3871172"/>
          </a:xfrm>
        </p:spPr>
        <p:txBody>
          <a:bodyPr>
            <a:normAutofit/>
          </a:bodyPr>
          <a:lstStyle/>
          <a:p>
            <a:r>
              <a:rPr lang="en-US" sz="1800" dirty="0">
                <a:solidFill>
                  <a:schemeClr val="tx1"/>
                </a:solidFill>
              </a:rPr>
              <a:t>Shear capacity  new section slab = 46.16 KN/m </a:t>
            </a:r>
            <a:br>
              <a:rPr lang="en-US" sz="1800" dirty="0">
                <a:solidFill>
                  <a:schemeClr val="tx1"/>
                </a:solidFill>
              </a:rPr>
            </a:br>
            <a:r>
              <a:rPr lang="en-US" sz="1800" dirty="0">
                <a:solidFill>
                  <a:schemeClr val="tx1"/>
                </a:solidFill>
              </a:rPr>
              <a:t>shear in x-direction from saap  = 35.58 KN/m  </a:t>
            </a:r>
            <a:br>
              <a:rPr lang="en-US" sz="1800" dirty="0">
                <a:solidFill>
                  <a:schemeClr val="tx1"/>
                </a:solidFill>
              </a:rPr>
            </a:br>
            <a:r>
              <a:rPr lang="en-US" sz="1800" dirty="0">
                <a:solidFill>
                  <a:schemeClr val="tx1"/>
                </a:solidFill>
              </a:rPr>
              <a:t>35.58 &lt; 46.16 ok </a:t>
            </a:r>
            <a:br>
              <a:rPr lang="en-US" sz="1800" dirty="0">
                <a:solidFill>
                  <a:schemeClr val="tx1"/>
                </a:solidFill>
              </a:rPr>
            </a:br>
            <a:br>
              <a:rPr lang="en-US" sz="1800" dirty="0">
                <a:solidFill>
                  <a:schemeClr val="tx1"/>
                </a:solidFill>
              </a:rPr>
            </a:br>
            <a:endParaRPr lang="ar-SA" sz="1800" dirty="0">
              <a:solidFill>
                <a:schemeClr val="tx1"/>
              </a:solidFill>
            </a:endParaRPr>
          </a:p>
        </p:txBody>
      </p:sp>
      <p:pic>
        <p:nvPicPr>
          <p:cNvPr id="4" name="Picture 61"/>
          <p:cNvPicPr/>
          <p:nvPr/>
        </p:nvPicPr>
        <p:blipFill>
          <a:blip r:embed="rId2">
            <a:extLst>
              <a:ext uri="{28A0092B-C50C-407E-A947-70E740481C1C}">
                <a14:useLocalDpi xmlns:a14="http://schemas.microsoft.com/office/drawing/2010/main" val="0"/>
              </a:ext>
            </a:extLst>
          </a:blip>
          <a:srcRect/>
          <a:stretch>
            <a:fillRect/>
          </a:stretch>
        </p:blipFill>
        <p:spPr bwMode="auto">
          <a:xfrm>
            <a:off x="389894" y="1038225"/>
            <a:ext cx="7696200" cy="4267200"/>
          </a:xfrm>
          <a:prstGeom prst="rect">
            <a:avLst/>
          </a:prstGeom>
          <a:noFill/>
          <a:ln>
            <a:noFill/>
          </a:ln>
        </p:spPr>
      </p:pic>
      <p:sp>
        <p:nvSpPr>
          <p:cNvPr id="3" name="مستطيل 2"/>
          <p:cNvSpPr/>
          <p:nvPr/>
        </p:nvSpPr>
        <p:spPr>
          <a:xfrm>
            <a:off x="546100" y="276225"/>
            <a:ext cx="2021707" cy="569387"/>
          </a:xfrm>
          <a:prstGeom prst="rect">
            <a:avLst/>
          </a:prstGeom>
        </p:spPr>
        <p:txBody>
          <a:bodyPr wrap="none">
            <a:spAutoFit/>
          </a:bodyPr>
          <a:lstStyle/>
          <a:p>
            <a:r>
              <a:rPr lang="en-US" sz="3100" dirty="0">
                <a:solidFill>
                  <a:prstClr val="black"/>
                </a:solidFill>
              </a:rPr>
              <a:t>Model two</a:t>
            </a:r>
            <a:endParaRPr lang="ar-SA" dirty="0"/>
          </a:p>
        </p:txBody>
      </p:sp>
    </p:spTree>
    <p:extLst>
      <p:ext uri="{BB962C8B-B14F-4D97-AF65-F5344CB8AC3E}">
        <p14:creationId xmlns:p14="http://schemas.microsoft.com/office/powerpoint/2010/main" val="50802178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69178" y="276225"/>
            <a:ext cx="7539994" cy="1456549"/>
          </a:xfrm>
        </p:spPr>
        <p:txBody>
          <a:bodyPr/>
          <a:lstStyle/>
          <a:p>
            <a:r>
              <a:rPr lang="en-US" dirty="0">
                <a:solidFill>
                  <a:schemeClr val="tx1"/>
                </a:solidFill>
              </a:rPr>
              <a:t>Shear in y-direction </a:t>
            </a:r>
            <a:endParaRPr lang="ar-SA" dirty="0">
              <a:solidFill>
                <a:schemeClr val="tx1"/>
              </a:solidFill>
            </a:endParaRPr>
          </a:p>
        </p:txBody>
      </p:sp>
      <p:pic>
        <p:nvPicPr>
          <p:cNvPr id="3" name="Picture 482"/>
          <p:cNvPicPr/>
          <p:nvPr/>
        </p:nvPicPr>
        <p:blipFill>
          <a:blip r:embed="rId2">
            <a:extLst>
              <a:ext uri="{28A0092B-C50C-407E-A947-70E740481C1C}">
                <a14:useLocalDpi xmlns:a14="http://schemas.microsoft.com/office/drawing/2010/main" val="0"/>
              </a:ext>
            </a:extLst>
          </a:blip>
          <a:srcRect/>
          <a:stretch>
            <a:fillRect/>
          </a:stretch>
        </p:blipFill>
        <p:spPr bwMode="auto">
          <a:xfrm>
            <a:off x="563403" y="1519311"/>
            <a:ext cx="6352822" cy="4345723"/>
          </a:xfrm>
          <a:prstGeom prst="rect">
            <a:avLst/>
          </a:prstGeom>
          <a:noFill/>
          <a:ln>
            <a:noFill/>
          </a:ln>
        </p:spPr>
      </p:pic>
      <p:sp>
        <p:nvSpPr>
          <p:cNvPr id="4" name="مستطيل 3"/>
          <p:cNvSpPr/>
          <p:nvPr/>
        </p:nvSpPr>
        <p:spPr>
          <a:xfrm>
            <a:off x="1689100" y="6067425"/>
            <a:ext cx="6458788" cy="1754326"/>
          </a:xfrm>
          <a:prstGeom prst="rect">
            <a:avLst/>
          </a:prstGeom>
        </p:spPr>
        <p:txBody>
          <a:bodyPr wrap="square">
            <a:spAutoFit/>
          </a:bodyPr>
          <a:lstStyle/>
          <a:p>
            <a:r>
              <a:rPr lang="en-US" dirty="0"/>
              <a:t>shear in y-direction from saap  12.61 KN/m &lt; 46.16 KN /m ok                         </a:t>
            </a:r>
          </a:p>
          <a:p>
            <a:pPr algn="l"/>
            <a:r>
              <a:rPr lang="en-US" dirty="0"/>
              <a:t>The result from saap show that the slab is adequate for shear instead of balacons  that need shear reinforcement    </a:t>
            </a:r>
          </a:p>
          <a:p>
            <a:endParaRPr lang="en-US" dirty="0"/>
          </a:p>
          <a:p>
            <a:r>
              <a:rPr lang="en-US" dirty="0"/>
              <a:t> </a:t>
            </a:r>
            <a:endParaRPr lang="ar-SA" dirty="0"/>
          </a:p>
        </p:txBody>
      </p:sp>
    </p:spTree>
    <p:extLst>
      <p:ext uri="{BB962C8B-B14F-4D97-AF65-F5344CB8AC3E}">
        <p14:creationId xmlns:p14="http://schemas.microsoft.com/office/powerpoint/2010/main" val="49623039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22300" y="276225"/>
            <a:ext cx="7511772" cy="6233372"/>
          </a:xfrm>
        </p:spPr>
        <p:txBody>
          <a:bodyPr>
            <a:normAutofit fontScale="90000"/>
          </a:bodyPr>
          <a:lstStyle/>
          <a:p>
            <a:r>
              <a:rPr lang="en-US" sz="5400" b="1" dirty="0"/>
              <a:t>Deflection Check </a:t>
            </a:r>
            <a:br>
              <a:rPr lang="en-US" sz="5400" b="1" dirty="0"/>
            </a:br>
            <a:r>
              <a:rPr lang="en-US" sz="2800" b="1" dirty="0">
                <a:solidFill>
                  <a:schemeClr val="tx1"/>
                </a:solidFill>
              </a:rPr>
              <a:t>model one </a:t>
            </a:r>
            <a:br>
              <a:rPr lang="en-US" sz="2800" b="1" dirty="0">
                <a:solidFill>
                  <a:schemeClr val="tx1"/>
                </a:solidFill>
              </a:rPr>
            </a:br>
            <a:r>
              <a:rPr lang="en-US" sz="5400" b="1" dirty="0"/>
              <a:t> </a:t>
            </a:r>
            <a:br>
              <a:rPr lang="en-US" sz="2000" dirty="0"/>
            </a:br>
            <a:br>
              <a:rPr lang="en-US" sz="2000" dirty="0"/>
            </a:br>
            <a:br>
              <a:rPr lang="en-US" sz="2000" dirty="0"/>
            </a:br>
            <a:br>
              <a:rPr lang="en-US" sz="2000" dirty="0"/>
            </a:br>
            <a:br>
              <a:rPr lang="en-US" sz="2000" dirty="0"/>
            </a:br>
            <a:br>
              <a:rPr lang="en-US" sz="2000" dirty="0"/>
            </a:br>
            <a:br>
              <a:rPr lang="en-US" sz="2000" dirty="0"/>
            </a:br>
            <a:br>
              <a:rPr lang="en-US" sz="2000" dirty="0"/>
            </a:br>
            <a:br>
              <a:rPr lang="en-US" sz="2000" dirty="0"/>
            </a:br>
            <a:br>
              <a:rPr lang="en-US" sz="2000" dirty="0"/>
            </a:br>
            <a:br>
              <a:rPr lang="en-US" sz="2000" dirty="0"/>
            </a:br>
            <a:br>
              <a:rPr lang="en-US" sz="2000" dirty="0"/>
            </a:br>
            <a:br>
              <a:rPr lang="en-US" sz="2000" dirty="0"/>
            </a:br>
            <a:br>
              <a:rPr lang="en-US" sz="1800" dirty="0"/>
            </a:br>
            <a:br>
              <a:rPr lang="en-US" sz="1800" b="1" dirty="0"/>
            </a:br>
            <a:br>
              <a:rPr lang="en-US" sz="2000" dirty="0"/>
            </a:br>
            <a:r>
              <a:rPr lang="en-US" sz="2000" b="1" dirty="0"/>
              <a:t> </a:t>
            </a:r>
            <a:br>
              <a:rPr lang="en-US" sz="2000" dirty="0"/>
            </a:br>
            <a:endParaRPr lang="en-US" sz="2000" dirty="0"/>
          </a:p>
        </p:txBody>
      </p:sp>
      <p:pic>
        <p:nvPicPr>
          <p:cNvPr id="5" name="Picture 111641"/>
          <p:cNvPicPr/>
          <p:nvPr/>
        </p:nvPicPr>
        <p:blipFill>
          <a:blip r:embed="rId2">
            <a:extLst>
              <a:ext uri="{28A0092B-C50C-407E-A947-70E740481C1C}">
                <a14:useLocalDpi xmlns:a14="http://schemas.microsoft.com/office/drawing/2010/main" val="0"/>
              </a:ext>
            </a:extLst>
          </a:blip>
          <a:srcRect/>
          <a:stretch>
            <a:fillRect/>
          </a:stretch>
        </p:blipFill>
        <p:spPr bwMode="auto">
          <a:xfrm>
            <a:off x="644378" y="1495425"/>
            <a:ext cx="4876800" cy="4427256"/>
          </a:xfrm>
          <a:prstGeom prst="rect">
            <a:avLst/>
          </a:prstGeom>
          <a:noFill/>
          <a:ln>
            <a:noFill/>
          </a:ln>
        </p:spPr>
      </p:pic>
      <p:pic>
        <p:nvPicPr>
          <p:cNvPr id="6" name="صورة 5"/>
          <p:cNvPicPr>
            <a:picLocks noChangeAspect="1"/>
          </p:cNvPicPr>
          <p:nvPr/>
        </p:nvPicPr>
        <p:blipFill>
          <a:blip r:embed="rId3"/>
          <a:stretch>
            <a:fillRect/>
          </a:stretch>
        </p:blipFill>
        <p:spPr>
          <a:xfrm>
            <a:off x="927100" y="5986528"/>
            <a:ext cx="6019800" cy="1633054"/>
          </a:xfrm>
          <a:prstGeom prst="rect">
            <a:avLst/>
          </a:prstGeom>
        </p:spPr>
      </p:pic>
    </p:spTree>
    <p:extLst>
      <p:ext uri="{BB962C8B-B14F-4D97-AF65-F5344CB8AC3E}">
        <p14:creationId xmlns:p14="http://schemas.microsoft.com/office/powerpoint/2010/main" val="66956655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a:solidFill>
                  <a:schemeClr val="tx1"/>
                </a:solidFill>
              </a:rPr>
              <a:t>Model two</a:t>
            </a:r>
            <a:endParaRPr lang="ar-SA" sz="2800" dirty="0">
              <a:solidFill>
                <a:schemeClr val="tx1"/>
              </a:solidFill>
            </a:endParaRPr>
          </a:p>
        </p:txBody>
      </p:sp>
      <p:pic>
        <p:nvPicPr>
          <p:cNvPr id="3" name="Picture 483"/>
          <p:cNvPicPr/>
          <p:nvPr/>
        </p:nvPicPr>
        <p:blipFill>
          <a:blip r:embed="rId2">
            <a:extLst>
              <a:ext uri="{28A0092B-C50C-407E-A947-70E740481C1C}">
                <a14:useLocalDpi xmlns:a14="http://schemas.microsoft.com/office/drawing/2010/main" val="0"/>
              </a:ext>
            </a:extLst>
          </a:blip>
          <a:srcRect/>
          <a:stretch>
            <a:fillRect/>
          </a:stretch>
        </p:blipFill>
        <p:spPr bwMode="auto">
          <a:xfrm>
            <a:off x="850900" y="1412983"/>
            <a:ext cx="4267200" cy="4267200"/>
          </a:xfrm>
          <a:prstGeom prst="rect">
            <a:avLst/>
          </a:prstGeom>
          <a:noFill/>
          <a:ln>
            <a:noFill/>
          </a:ln>
        </p:spPr>
      </p:pic>
      <mc:AlternateContent xmlns:mc="http://schemas.openxmlformats.org/markup-compatibility/2006" xmlns:a14="http://schemas.microsoft.com/office/drawing/2010/main">
        <mc:Choice Requires="a14">
          <p:sp>
            <p:nvSpPr>
              <p:cNvPr id="4" name="مستطيل 3"/>
              <p:cNvSpPr/>
              <p:nvPr/>
            </p:nvSpPr>
            <p:spPr>
              <a:xfrm>
                <a:off x="397158" y="5915025"/>
                <a:ext cx="3249480" cy="442172"/>
              </a:xfrm>
              <a:prstGeom prst="rect">
                <a:avLst/>
              </a:prstGeom>
            </p:spPr>
            <p:txBody>
              <a:bodyPr wrap="none">
                <a:spAutoFit/>
              </a:bodyPr>
              <a:lstStyle/>
              <a:p>
                <a:r>
                  <a:rPr lang="en-US" sz="1600" dirty="0">
                    <a:latin typeface="Times New Roman" panose="02020603050405020304" pitchFamily="18" charset="0"/>
                    <a:ea typeface="Calibri" panose="020F0502020204030204" pitchFamily="34" charset="0"/>
                  </a:rPr>
                  <a:t>Δ allowable = </a:t>
                </a:r>
                <a14:m>
                  <m:oMath xmlns:m="http://schemas.openxmlformats.org/officeDocument/2006/math">
                    <m:f>
                      <m:fPr>
                        <m:ctrlPr>
                          <a:rPr lang="en-US" sz="1600" i="1">
                            <a:effectLst/>
                            <a:latin typeface="Cambria Math" panose="02040503050406030204" pitchFamily="18" charset="0"/>
                            <a:cs typeface="Times New Roman" panose="02020603050405020304" pitchFamily="18" charset="0"/>
                          </a:rPr>
                        </m:ctrlPr>
                      </m:fPr>
                      <m:num>
                        <m:r>
                          <a:rPr lang="en-US" sz="1600" i="1">
                            <a:effectLst/>
                            <a:latin typeface="Cambria Math" panose="02040503050406030204" pitchFamily="18" charset="0"/>
                            <a:ea typeface="Calibri" panose="020F0502020204030204" pitchFamily="34" charset="0"/>
                            <a:cs typeface="Times New Roman" panose="02020603050405020304" pitchFamily="18" charset="0"/>
                          </a:rPr>
                          <m:t>𝐿</m:t>
                        </m:r>
                      </m:num>
                      <m:den>
                        <m:r>
                          <a:rPr lang="en-US" sz="1600" i="1">
                            <a:effectLst/>
                            <a:latin typeface="Cambria Math" panose="02040503050406030204" pitchFamily="18" charset="0"/>
                            <a:ea typeface="Calibri" panose="020F0502020204030204" pitchFamily="34" charset="0"/>
                            <a:cs typeface="Times New Roman" panose="02020603050405020304" pitchFamily="18" charset="0"/>
                          </a:rPr>
                          <m:t>240</m:t>
                        </m:r>
                      </m:den>
                    </m:f>
                  </m:oMath>
                </a14:m>
                <a:r>
                  <a:rPr lang="en-US" sz="1600" dirty="0">
                    <a:effectLst/>
                    <a:latin typeface="Times New Roman" panose="02020603050405020304" pitchFamily="18" charset="0"/>
                    <a:ea typeface="Times New Roman" panose="02020603050405020304" pitchFamily="18" charset="0"/>
                  </a:rPr>
                  <a:t> = </a:t>
                </a:r>
                <a14:m>
                  <m:oMath xmlns:m="http://schemas.openxmlformats.org/officeDocument/2006/math">
                    <m:f>
                      <m:fPr>
                        <m:ctrlPr>
                          <a:rPr lang="en-US" sz="1600" i="1">
                            <a:effectLst/>
                            <a:latin typeface="Cambria Math" panose="02040503050406030204" pitchFamily="18" charset="0"/>
                            <a:cs typeface="Times New Roman" panose="02020603050405020304" pitchFamily="18" charset="0"/>
                          </a:rPr>
                        </m:ctrlPr>
                      </m:fPr>
                      <m:num>
                        <m:r>
                          <a:rPr lang="en-US" sz="1600" i="1">
                            <a:effectLst/>
                            <a:latin typeface="Cambria Math" panose="02040503050406030204" pitchFamily="18" charset="0"/>
                            <a:ea typeface="Calibri" panose="020F0502020204030204" pitchFamily="34" charset="0"/>
                            <a:cs typeface="Times New Roman" panose="02020603050405020304" pitchFamily="18" charset="0"/>
                          </a:rPr>
                          <m:t>3370</m:t>
                        </m:r>
                      </m:num>
                      <m:den>
                        <m:r>
                          <a:rPr lang="en-US" sz="1600" i="1">
                            <a:effectLst/>
                            <a:latin typeface="Cambria Math" panose="02040503050406030204" pitchFamily="18" charset="0"/>
                            <a:ea typeface="Calibri" panose="020F0502020204030204" pitchFamily="34" charset="0"/>
                            <a:cs typeface="Times New Roman" panose="02020603050405020304" pitchFamily="18" charset="0"/>
                          </a:rPr>
                          <m:t>240</m:t>
                        </m:r>
                      </m:den>
                    </m:f>
                  </m:oMath>
                </a14:m>
                <a:r>
                  <a:rPr lang="en-US" sz="1600" dirty="0">
                    <a:effectLst/>
                    <a:latin typeface="Times New Roman" panose="02020603050405020304" pitchFamily="18" charset="0"/>
                    <a:ea typeface="Times New Roman" panose="02020603050405020304" pitchFamily="18" charset="0"/>
                  </a:rPr>
                  <a:t> = </a:t>
                </a:r>
                <a:r>
                  <a:rPr lang="en-US" sz="1600" dirty="0">
                    <a:effectLst/>
                    <a:latin typeface="Times New Roman" panose="02020603050405020304" pitchFamily="18" charset="0"/>
                    <a:ea typeface="Calibri" panose="020F0502020204030204" pitchFamily="34" charset="0"/>
                  </a:rPr>
                  <a:t>14.04 </a:t>
                </a:r>
                <a:r>
                  <a:rPr lang="en-US" sz="1600" dirty="0">
                    <a:effectLst/>
                    <a:latin typeface="Times New Roman" panose="02020603050405020304" pitchFamily="18" charset="0"/>
                    <a:ea typeface="Times New Roman" panose="02020603050405020304" pitchFamily="18" charset="0"/>
                  </a:rPr>
                  <a:t>mm</a:t>
                </a:r>
                <a:endParaRPr lang="ar-SA" sz="1600" dirty="0"/>
              </a:p>
            </p:txBody>
          </p:sp>
        </mc:Choice>
        <mc:Fallback xmlns="">
          <p:sp>
            <p:nvSpPr>
              <p:cNvPr id="4" name="مستطيل 3"/>
              <p:cNvSpPr>
                <a:spLocks noRot="1" noChangeAspect="1" noMove="1" noResize="1" noEditPoints="1" noAdjustHandles="1" noChangeArrowheads="1" noChangeShapeType="1" noTextEdit="1"/>
              </p:cNvSpPr>
              <p:nvPr/>
            </p:nvSpPr>
            <p:spPr>
              <a:xfrm>
                <a:off x="397158" y="5915025"/>
                <a:ext cx="3249480" cy="442172"/>
              </a:xfrm>
              <a:prstGeom prst="rect">
                <a:avLst/>
              </a:prstGeom>
              <a:blipFill rotWithShape="0">
                <a:blip r:embed="rId3"/>
                <a:stretch>
                  <a:fillRect r="-1313" b="-4110"/>
                </a:stretch>
              </a:blipFill>
            </p:spPr>
            <p:txBody>
              <a:bodyPr/>
              <a:lstStyle/>
              <a:p>
                <a:r>
                  <a:rPr lang="ar-SA">
                    <a:noFill/>
                  </a:rPr>
                  <a:t> </a:t>
                </a:r>
              </a:p>
            </p:txBody>
          </p:sp>
        </mc:Fallback>
      </mc:AlternateContent>
      <p:sp>
        <p:nvSpPr>
          <p:cNvPr id="5" name="مستطيل 4"/>
          <p:cNvSpPr/>
          <p:nvPr/>
        </p:nvSpPr>
        <p:spPr>
          <a:xfrm>
            <a:off x="706967" y="6677025"/>
            <a:ext cx="3631122"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 13.72 </a:t>
            </a:r>
            <a:r>
              <a:rPr lang="en-US" dirty="0">
                <a:latin typeface="Times New Roman" panose="02020603050405020304" pitchFamily="18" charset="0"/>
                <a:ea typeface="Calibri" panose="020F0502020204030204" pitchFamily="34" charset="0"/>
              </a:rPr>
              <a:t>mm &gt; 14.04 mm              OK</a:t>
            </a:r>
            <a:endParaRPr lang="ar-SA" dirty="0"/>
          </a:p>
        </p:txBody>
      </p:sp>
    </p:spTree>
    <p:extLst>
      <p:ext uri="{BB962C8B-B14F-4D97-AF65-F5344CB8AC3E}">
        <p14:creationId xmlns:p14="http://schemas.microsoft.com/office/powerpoint/2010/main" val="16182151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5400" dirty="0"/>
              <a:t>Period check </a:t>
            </a:r>
            <a:br>
              <a:rPr lang="en-US" sz="5400" dirty="0"/>
            </a:br>
            <a:r>
              <a:rPr lang="en-US" sz="5400" dirty="0"/>
              <a:t> </a:t>
            </a:r>
            <a:r>
              <a:rPr lang="en-US" sz="2700" dirty="0">
                <a:solidFill>
                  <a:schemeClr val="tx1"/>
                </a:solidFill>
                <a:latin typeface="Times New Roman" panose="02020603050405020304" pitchFamily="18" charset="0"/>
                <a:ea typeface="Calibri" panose="020F0502020204030204" pitchFamily="34" charset="0"/>
              </a:rPr>
              <a:t>T ≤ 1.4 Ta </a:t>
            </a:r>
            <a:br>
              <a:rPr lang="en-US" sz="2700" dirty="0">
                <a:solidFill>
                  <a:schemeClr val="tx1"/>
                </a:solidFill>
                <a:latin typeface="Times New Roman" panose="02020603050405020304" pitchFamily="18" charset="0"/>
                <a:ea typeface="Calibri" panose="020F0502020204030204" pitchFamily="34" charset="0"/>
              </a:rPr>
            </a:br>
            <a:r>
              <a:rPr lang="en-US" sz="2700" dirty="0">
                <a:solidFill>
                  <a:schemeClr val="tx1"/>
                </a:solidFill>
                <a:latin typeface="Times New Roman" panose="02020603050405020304" pitchFamily="18" charset="0"/>
                <a:ea typeface="Calibri" panose="020F0502020204030204" pitchFamily="34" charset="0"/>
              </a:rPr>
              <a:t>   </a:t>
            </a:r>
            <a:r>
              <a:rPr lang="en-US" sz="2700" dirty="0" err="1">
                <a:solidFill>
                  <a:schemeClr val="tx1"/>
                </a:solidFill>
                <a:latin typeface="Times New Roman" panose="02020603050405020304" pitchFamily="18" charset="0"/>
                <a:ea typeface="Calibri" panose="020F0502020204030204" pitchFamily="34" charset="0"/>
              </a:rPr>
              <a:t>Ta</a:t>
            </a:r>
            <a:r>
              <a:rPr lang="en-US" sz="2700" dirty="0">
                <a:solidFill>
                  <a:schemeClr val="tx1"/>
                </a:solidFill>
                <a:latin typeface="Times New Roman" panose="02020603050405020304" pitchFamily="18" charset="0"/>
                <a:ea typeface="Calibri" panose="020F0502020204030204" pitchFamily="34" charset="0"/>
              </a:rPr>
              <a:t> = .49 second </a:t>
            </a:r>
            <a:endParaRPr lang="ar-SA" sz="2700" dirty="0">
              <a:solidFill>
                <a:schemeClr val="tx1"/>
              </a:solidFill>
            </a:endParaRPr>
          </a:p>
        </p:txBody>
      </p:sp>
      <p:pic>
        <p:nvPicPr>
          <p:cNvPr id="3" name="Picture 16"/>
          <p:cNvPicPr/>
          <p:nvPr/>
        </p:nvPicPr>
        <p:blipFill>
          <a:blip r:embed="rId2">
            <a:extLst>
              <a:ext uri="{28A0092B-C50C-407E-A947-70E740481C1C}">
                <a14:useLocalDpi xmlns:a14="http://schemas.microsoft.com/office/drawing/2010/main" val="0"/>
              </a:ext>
            </a:extLst>
          </a:blip>
          <a:srcRect/>
          <a:stretch>
            <a:fillRect/>
          </a:stretch>
        </p:blipFill>
        <p:spPr bwMode="auto">
          <a:xfrm>
            <a:off x="820775" y="2638425"/>
            <a:ext cx="7086600" cy="3810000"/>
          </a:xfrm>
          <a:prstGeom prst="rect">
            <a:avLst/>
          </a:prstGeom>
          <a:noFill/>
          <a:ln>
            <a:noFill/>
          </a:ln>
        </p:spPr>
      </p:pic>
      <p:sp>
        <p:nvSpPr>
          <p:cNvPr id="4" name="مستطيل 3"/>
          <p:cNvSpPr/>
          <p:nvPr/>
        </p:nvSpPr>
        <p:spPr>
          <a:xfrm>
            <a:off x="1765300" y="6773382"/>
            <a:ext cx="3268844"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Building is too soft in x-direction</a:t>
            </a:r>
            <a:endParaRPr lang="ar-SA" dirty="0"/>
          </a:p>
        </p:txBody>
      </p:sp>
    </p:spTree>
    <p:extLst>
      <p:ext uri="{BB962C8B-B14F-4D97-AF65-F5344CB8AC3E}">
        <p14:creationId xmlns:p14="http://schemas.microsoft.com/office/powerpoint/2010/main" val="395011954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17500" y="581025"/>
            <a:ext cx="8839200" cy="1456549"/>
          </a:xfrm>
        </p:spPr>
        <p:txBody>
          <a:bodyPr>
            <a:normAutofit fontScale="90000"/>
          </a:bodyPr>
          <a:lstStyle/>
          <a:p>
            <a:r>
              <a:rPr lang="en-US" dirty="0"/>
              <a:t>	</a:t>
            </a:r>
            <a:r>
              <a:rPr lang="en-US" sz="5400" dirty="0"/>
              <a:t>Mass participation ratio for  </a:t>
            </a:r>
            <a:br>
              <a:rPr lang="en-US" sz="5400" dirty="0"/>
            </a:br>
            <a:r>
              <a:rPr lang="en-US" sz="5400" dirty="0"/>
              <a:t>  model  analysis</a:t>
            </a:r>
            <a:endParaRPr lang="ar-SA" sz="5400" dirty="0"/>
          </a:p>
        </p:txBody>
      </p:sp>
      <p:pic>
        <p:nvPicPr>
          <p:cNvPr id="3" name="Picture 46"/>
          <p:cNvPicPr/>
          <p:nvPr/>
        </p:nvPicPr>
        <p:blipFill>
          <a:blip r:embed="rId2">
            <a:extLst>
              <a:ext uri="{28A0092B-C50C-407E-A947-70E740481C1C}">
                <a14:useLocalDpi xmlns:a14="http://schemas.microsoft.com/office/drawing/2010/main" val="0"/>
              </a:ext>
            </a:extLst>
          </a:blip>
          <a:srcRect/>
          <a:stretch>
            <a:fillRect/>
          </a:stretch>
        </p:blipFill>
        <p:spPr bwMode="auto">
          <a:xfrm>
            <a:off x="1079500" y="2562225"/>
            <a:ext cx="6629400" cy="3962400"/>
          </a:xfrm>
          <a:prstGeom prst="rect">
            <a:avLst/>
          </a:prstGeom>
          <a:noFill/>
          <a:ln>
            <a:noFill/>
          </a:ln>
        </p:spPr>
      </p:pic>
    </p:spTree>
    <p:extLst>
      <p:ext uri="{BB962C8B-B14F-4D97-AF65-F5344CB8AC3E}">
        <p14:creationId xmlns:p14="http://schemas.microsoft.com/office/powerpoint/2010/main" val="77218261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50900" y="793505"/>
            <a:ext cx="7539994" cy="1456549"/>
          </a:xfrm>
        </p:spPr>
        <p:txBody>
          <a:bodyPr>
            <a:normAutofit/>
          </a:bodyPr>
          <a:lstStyle/>
          <a:p>
            <a:r>
              <a:rPr lang="en-US" sz="5400" dirty="0"/>
              <a:t>Base shear check </a:t>
            </a:r>
            <a:endParaRPr lang="ar-SA" sz="5400" dirty="0"/>
          </a:p>
        </p:txBody>
      </p:sp>
      <p:sp>
        <p:nvSpPr>
          <p:cNvPr id="4" name="مستطيل 3"/>
          <p:cNvSpPr/>
          <p:nvPr/>
        </p:nvSpPr>
        <p:spPr>
          <a:xfrm>
            <a:off x="469900" y="2250054"/>
            <a:ext cx="4495800" cy="646331"/>
          </a:xfrm>
          <a:prstGeom prst="rect">
            <a:avLst/>
          </a:prstGeom>
        </p:spPr>
        <p:txBody>
          <a:bodyPr wrap="square">
            <a:spAutoFit/>
          </a:bodyPr>
          <a:lstStyle/>
          <a:p>
            <a:pPr lvl="0"/>
            <a:r>
              <a:rPr lang="en-US" b="1" dirty="0">
                <a:latin typeface="Times New Roman" panose="02020603050405020304" pitchFamily="18" charset="0"/>
                <a:ea typeface="Calibri" panose="020F0502020204030204" pitchFamily="34" charset="0"/>
              </a:rPr>
              <a:t>base shear by hand = </a:t>
            </a:r>
            <a:r>
              <a:rPr lang="en-US" dirty="0"/>
              <a:t>38434.46 </a:t>
            </a:r>
            <a:r>
              <a:rPr lang="en-US" dirty="0" err="1"/>
              <a:t>kN</a:t>
            </a:r>
            <a:endParaRPr lang="en-US" dirty="0"/>
          </a:p>
          <a:p>
            <a:r>
              <a:rPr lang="en-US" b="1" dirty="0">
                <a:latin typeface="Times New Roman" panose="02020603050405020304" pitchFamily="18" charset="0"/>
                <a:ea typeface="Calibri" panose="020F0502020204030204" pitchFamily="34" charset="0"/>
              </a:rPr>
              <a:t>               </a:t>
            </a:r>
            <a:endParaRPr lang="ar-SA" dirty="0"/>
          </a:p>
        </p:txBody>
      </p:sp>
      <p:pic>
        <p:nvPicPr>
          <p:cNvPr id="5" name="Picture 460"/>
          <p:cNvPicPr/>
          <p:nvPr/>
        </p:nvPicPr>
        <p:blipFill>
          <a:blip r:embed="rId2">
            <a:extLst>
              <a:ext uri="{28A0092B-C50C-407E-A947-70E740481C1C}">
                <a14:useLocalDpi xmlns:a14="http://schemas.microsoft.com/office/drawing/2010/main" val="0"/>
              </a:ext>
            </a:extLst>
          </a:blip>
          <a:srcRect/>
          <a:stretch>
            <a:fillRect/>
          </a:stretch>
        </p:blipFill>
        <p:spPr bwMode="auto">
          <a:xfrm>
            <a:off x="878840" y="3248025"/>
            <a:ext cx="7088112" cy="2133600"/>
          </a:xfrm>
          <a:prstGeom prst="rect">
            <a:avLst/>
          </a:prstGeom>
          <a:noFill/>
          <a:ln>
            <a:noFill/>
          </a:ln>
        </p:spPr>
      </p:pic>
    </p:spTree>
    <p:extLst>
      <p:ext uri="{BB962C8B-B14F-4D97-AF65-F5344CB8AC3E}">
        <p14:creationId xmlns:p14="http://schemas.microsoft.com/office/powerpoint/2010/main" val="199467697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After edit the scale factor </a:t>
            </a:r>
            <a:endParaRPr lang="ar-SA" dirty="0"/>
          </a:p>
        </p:txBody>
      </p:sp>
      <p:sp>
        <p:nvSpPr>
          <p:cNvPr id="4" name="مستطيل 3"/>
          <p:cNvSpPr/>
          <p:nvPr/>
        </p:nvSpPr>
        <p:spPr>
          <a:xfrm>
            <a:off x="165100" y="4748351"/>
            <a:ext cx="6705600" cy="369332"/>
          </a:xfrm>
          <a:prstGeom prst="rect">
            <a:avLst/>
          </a:prstGeom>
        </p:spPr>
        <p:txBody>
          <a:bodyPr wrap="square">
            <a:spAutoFit/>
          </a:bodyPr>
          <a:lstStyle/>
          <a:p>
            <a:r>
              <a:rPr lang="en-US" dirty="0">
                <a:latin typeface="Times New Roman" panose="02020603050405020304" pitchFamily="18" charset="0"/>
                <a:ea typeface="Calibri" panose="020F0502020204030204" pitchFamily="34" charset="0"/>
              </a:rPr>
              <a:t>All values are more than 85% of base shear from equivalent static</a:t>
            </a:r>
            <a:endParaRPr lang="ar-SA" dirty="0"/>
          </a:p>
        </p:txBody>
      </p:sp>
      <p:pic>
        <p:nvPicPr>
          <p:cNvPr id="5" name="Picture 174438"/>
          <p:cNvPicPr/>
          <p:nvPr/>
        </p:nvPicPr>
        <p:blipFill>
          <a:blip r:embed="rId2"/>
          <a:stretch>
            <a:fillRect/>
          </a:stretch>
        </p:blipFill>
        <p:spPr>
          <a:xfrm>
            <a:off x="589475" y="2165876"/>
            <a:ext cx="6261100" cy="1981200"/>
          </a:xfrm>
          <a:prstGeom prst="rect">
            <a:avLst/>
          </a:prstGeom>
        </p:spPr>
      </p:pic>
    </p:spTree>
    <p:extLst>
      <p:ext uri="{BB962C8B-B14F-4D97-AF65-F5344CB8AC3E}">
        <p14:creationId xmlns:p14="http://schemas.microsoft.com/office/powerpoint/2010/main" val="123766017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5400" dirty="0">
                <a:solidFill>
                  <a:schemeClr val="tx1"/>
                </a:solidFill>
              </a:rPr>
              <a:t>Torsion Irregularity check </a:t>
            </a:r>
            <a:endParaRPr lang="ar-SA" sz="5400" dirty="0">
              <a:solidFill>
                <a:schemeClr val="tx1"/>
              </a:solidFill>
            </a:endParaRPr>
          </a:p>
        </p:txBody>
      </p:sp>
      <p:sp>
        <p:nvSpPr>
          <p:cNvPr id="3" name="مستطيل 2"/>
          <p:cNvSpPr/>
          <p:nvPr/>
        </p:nvSpPr>
        <p:spPr>
          <a:xfrm>
            <a:off x="-444500" y="2128802"/>
            <a:ext cx="6794500" cy="646331"/>
          </a:xfrm>
          <a:prstGeom prst="rect">
            <a:avLst/>
          </a:prstGeom>
        </p:spPr>
        <p:txBody>
          <a:bodyPr wrap="square">
            <a:spAutoFit/>
          </a:bodyPr>
          <a:lstStyle/>
          <a:p>
            <a:r>
              <a:rPr lang="en-US" dirty="0">
                <a:latin typeface="Calibri" panose="020F0502020204030204" pitchFamily="34" charset="0"/>
                <a:ea typeface="Calibri" panose="020F0502020204030204" pitchFamily="34" charset="0"/>
                <a:cs typeface="Arial" panose="020B0604020202020204" pitchFamily="34" charset="0"/>
              </a:rPr>
              <a:t>The maximum story drift  from </a:t>
            </a:r>
            <a:r>
              <a:rPr lang="en-US" dirty="0"/>
              <a:t>earthquake in X- direction.</a:t>
            </a:r>
          </a:p>
          <a:p>
            <a:r>
              <a:rPr lang="en-US" dirty="0">
                <a:latin typeface="Calibri" panose="020F0502020204030204" pitchFamily="34" charset="0"/>
                <a:ea typeface="Calibri" panose="020F0502020204030204" pitchFamily="34" charset="0"/>
                <a:cs typeface="Arial" panose="020B0604020202020204" pitchFamily="34" charset="0"/>
              </a:rPr>
              <a:t>                                        </a:t>
            </a:r>
            <a:endParaRPr lang="ar-SA" dirty="0"/>
          </a:p>
        </p:txBody>
      </p:sp>
      <p:pic>
        <p:nvPicPr>
          <p:cNvPr id="4" name="Picture 111625"/>
          <p:cNvPicPr/>
          <p:nvPr/>
        </p:nvPicPr>
        <p:blipFill>
          <a:blip r:embed="rId2">
            <a:extLst>
              <a:ext uri="{28A0092B-C50C-407E-A947-70E740481C1C}">
                <a14:useLocalDpi xmlns:a14="http://schemas.microsoft.com/office/drawing/2010/main" val="0"/>
              </a:ext>
            </a:extLst>
          </a:blip>
          <a:srcRect/>
          <a:stretch>
            <a:fillRect/>
          </a:stretch>
        </p:blipFill>
        <p:spPr bwMode="auto">
          <a:xfrm>
            <a:off x="1716040" y="2943225"/>
            <a:ext cx="5535660" cy="4419600"/>
          </a:xfrm>
          <a:prstGeom prst="rect">
            <a:avLst/>
          </a:prstGeom>
          <a:noFill/>
          <a:ln>
            <a:noFill/>
          </a:ln>
        </p:spPr>
      </p:pic>
    </p:spTree>
    <p:extLst>
      <p:ext uri="{BB962C8B-B14F-4D97-AF65-F5344CB8AC3E}">
        <p14:creationId xmlns:p14="http://schemas.microsoft.com/office/powerpoint/2010/main" val="353932099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3" name="Picture 111626"/>
          <p:cNvPicPr/>
          <p:nvPr/>
        </p:nvPicPr>
        <p:blipFill>
          <a:blip r:embed="rId2">
            <a:extLst>
              <a:ext uri="{28A0092B-C50C-407E-A947-70E740481C1C}">
                <a14:useLocalDpi xmlns:a14="http://schemas.microsoft.com/office/drawing/2010/main" val="0"/>
              </a:ext>
            </a:extLst>
          </a:blip>
          <a:srcRect/>
          <a:stretch>
            <a:fillRect/>
          </a:stretch>
        </p:blipFill>
        <p:spPr bwMode="auto">
          <a:xfrm>
            <a:off x="317500" y="809625"/>
            <a:ext cx="6553200" cy="4267200"/>
          </a:xfrm>
          <a:prstGeom prst="rect">
            <a:avLst/>
          </a:prstGeom>
          <a:noFill/>
          <a:ln>
            <a:noFill/>
          </a:ln>
        </p:spPr>
      </p:pic>
      <p:sp>
        <p:nvSpPr>
          <p:cNvPr id="4" name="مستطيل 3"/>
          <p:cNvSpPr/>
          <p:nvPr/>
        </p:nvSpPr>
        <p:spPr>
          <a:xfrm>
            <a:off x="850900" y="5534025"/>
            <a:ext cx="5079916" cy="507831"/>
          </a:xfrm>
          <a:prstGeom prst="rect">
            <a:avLst/>
          </a:prstGeom>
        </p:spPr>
        <p:txBody>
          <a:bodyPr wrap="none">
            <a:spAutoFit/>
          </a:bodyPr>
          <a:lstStyle/>
          <a:p>
            <a:pPr marL="90170">
              <a:lnSpc>
                <a:spcPct val="150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Ratio = max/</a:t>
            </a:r>
            <a:r>
              <a:rPr lang="en-US" dirty="0" err="1">
                <a:latin typeface="Times New Roman" panose="02020603050405020304" pitchFamily="18" charset="0"/>
                <a:ea typeface="Calibri" panose="020F0502020204030204" pitchFamily="34" charset="0"/>
                <a:cs typeface="Arial" panose="020B0604020202020204" pitchFamily="34" charset="0"/>
              </a:rPr>
              <a:t>avg</a:t>
            </a:r>
            <a:r>
              <a:rPr lang="en-US" dirty="0">
                <a:latin typeface="Times New Roman" panose="02020603050405020304" pitchFamily="18" charset="0"/>
                <a:ea typeface="Calibri" panose="020F0502020204030204" pitchFamily="34" charset="0"/>
                <a:cs typeface="Arial" panose="020B0604020202020204" pitchFamily="34" charset="0"/>
              </a:rPr>
              <a:t> = 13.05/12.42 = 1.05 &lt; 1.20 </a:t>
            </a:r>
            <a:r>
              <a:rPr lang="en-US" dirty="0">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a:t>
            </a:r>
            <a:r>
              <a:rPr lang="en-US" dirty="0">
                <a:latin typeface="Times New Roman" panose="02020603050405020304" pitchFamily="18" charset="0"/>
                <a:ea typeface="Calibri" panose="020F0502020204030204" pitchFamily="34" charset="0"/>
                <a:cs typeface="Arial" panose="020B0604020202020204" pitchFamily="34" charset="0"/>
              </a:rPr>
              <a:t>OK</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399561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Building Structural System</a:t>
            </a:r>
            <a:br>
              <a:rPr lang="en-US" dirty="0"/>
            </a:br>
            <a:endParaRPr lang="en-US" dirty="0"/>
          </a:p>
        </p:txBody>
      </p:sp>
      <p:sp>
        <p:nvSpPr>
          <p:cNvPr id="3" name="Content Placeholder 2"/>
          <p:cNvSpPr>
            <a:spLocks noGrp="1"/>
          </p:cNvSpPr>
          <p:nvPr>
            <p:ph idx="1"/>
          </p:nvPr>
        </p:nvSpPr>
        <p:spPr/>
        <p:txBody>
          <a:bodyPr/>
          <a:lstStyle/>
          <a:p>
            <a:r>
              <a:rPr lang="en-US" dirty="0"/>
              <a:t>The structural system of the building is formed of two types: two-way solid slabs without beams (flat plate slabs) and two way ribbed slabs, one-way ribbed slab x-direction and one-way ribbed slab y-direction with hidden interior beams  </a:t>
            </a:r>
          </a:p>
          <a:p>
            <a:r>
              <a:rPr lang="en-US" dirty="0"/>
              <a:t>The beams are supported by columns, which are the main vertical structural elements.                               </a:t>
            </a:r>
          </a:p>
          <a:p>
            <a:r>
              <a:rPr lang="en-US" dirty="0"/>
              <a:t>We will discuss design of structural element  like slab and beam and  other elements: such as  columns, shear walls, retaining wall and  footings.</a:t>
            </a:r>
          </a:p>
        </p:txBody>
      </p:sp>
    </p:spTree>
    <p:extLst>
      <p:ext uri="{BB962C8B-B14F-4D97-AF65-F5344CB8AC3E}">
        <p14:creationId xmlns:p14="http://schemas.microsoft.com/office/powerpoint/2010/main" val="264884531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1800" dirty="0">
                <a:solidFill>
                  <a:prstClr val="black"/>
                </a:solidFill>
                <a:latin typeface="Calibri" panose="020F0502020204030204" pitchFamily="34" charset="0"/>
                <a:ea typeface="Calibri" panose="020F0502020204030204" pitchFamily="34" charset="0"/>
                <a:cs typeface="Arial" panose="020B0604020202020204" pitchFamily="34" charset="0"/>
              </a:rPr>
              <a:t>The maximum story drift  from </a:t>
            </a:r>
            <a:r>
              <a:rPr lang="en-US" sz="1800" dirty="0">
                <a:solidFill>
                  <a:prstClr val="black"/>
                </a:solidFill>
              </a:rPr>
              <a:t>earthquake in y- direction</a:t>
            </a:r>
            <a:endParaRPr lang="ar-SA" dirty="0"/>
          </a:p>
        </p:txBody>
      </p:sp>
      <p:pic>
        <p:nvPicPr>
          <p:cNvPr id="3" name="Picture 111627"/>
          <p:cNvPicPr/>
          <p:nvPr/>
        </p:nvPicPr>
        <p:blipFill>
          <a:blip r:embed="rId2">
            <a:extLst>
              <a:ext uri="{28A0092B-C50C-407E-A947-70E740481C1C}">
                <a14:useLocalDpi xmlns:a14="http://schemas.microsoft.com/office/drawing/2010/main" val="0"/>
              </a:ext>
            </a:extLst>
          </a:blip>
          <a:srcRect/>
          <a:stretch>
            <a:fillRect/>
          </a:stretch>
        </p:blipFill>
        <p:spPr bwMode="auto">
          <a:xfrm>
            <a:off x="850900" y="1420017"/>
            <a:ext cx="5562600" cy="4952208"/>
          </a:xfrm>
          <a:prstGeom prst="rect">
            <a:avLst/>
          </a:prstGeom>
          <a:noFill/>
          <a:ln>
            <a:noFill/>
          </a:ln>
        </p:spPr>
      </p:pic>
    </p:spTree>
    <p:extLst>
      <p:ext uri="{BB962C8B-B14F-4D97-AF65-F5344CB8AC3E}">
        <p14:creationId xmlns:p14="http://schemas.microsoft.com/office/powerpoint/2010/main" val="272169496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3" name="Picture 111628"/>
          <p:cNvPicPr/>
          <p:nvPr/>
        </p:nvPicPr>
        <p:blipFill>
          <a:blip r:embed="rId2">
            <a:extLst>
              <a:ext uri="{28A0092B-C50C-407E-A947-70E740481C1C}">
                <a14:useLocalDpi xmlns:a14="http://schemas.microsoft.com/office/drawing/2010/main" val="0"/>
              </a:ext>
            </a:extLst>
          </a:blip>
          <a:srcRect/>
          <a:stretch>
            <a:fillRect/>
          </a:stretch>
        </p:blipFill>
        <p:spPr bwMode="auto">
          <a:xfrm>
            <a:off x="594078" y="504825"/>
            <a:ext cx="6337777" cy="4785572"/>
          </a:xfrm>
          <a:prstGeom prst="rect">
            <a:avLst/>
          </a:prstGeom>
          <a:noFill/>
          <a:ln>
            <a:noFill/>
          </a:ln>
        </p:spPr>
      </p:pic>
      <p:sp>
        <p:nvSpPr>
          <p:cNvPr id="4" name="مستطيل 3"/>
          <p:cNvSpPr/>
          <p:nvPr/>
        </p:nvSpPr>
        <p:spPr>
          <a:xfrm>
            <a:off x="594078" y="5452696"/>
            <a:ext cx="7223954" cy="507831"/>
          </a:xfrm>
          <a:prstGeom prst="rect">
            <a:avLst/>
          </a:prstGeom>
        </p:spPr>
        <p:txBody>
          <a:bodyPr wrap="square">
            <a:spAutoFit/>
          </a:bodyPr>
          <a:lstStyle/>
          <a:p>
            <a:pPr marL="90170">
              <a:lnSpc>
                <a:spcPct val="150000"/>
              </a:lnSpc>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a:t>
            </a:r>
            <a:r>
              <a:rPr lang="en-US" dirty="0">
                <a:latin typeface="Times New Roman" panose="02020603050405020304" pitchFamily="18" charset="0"/>
                <a:ea typeface="Calibri" panose="020F0502020204030204" pitchFamily="34" charset="0"/>
                <a:cs typeface="Arial" panose="020B0604020202020204" pitchFamily="34" charset="0"/>
              </a:rPr>
              <a:t> All ratios in two directions less than 1.2 then no Torsional Irregularity.</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3333474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4800" dirty="0"/>
              <a:t>Drift check </a:t>
            </a:r>
            <a:br>
              <a:rPr lang="en-US" sz="4800" dirty="0"/>
            </a:br>
            <a:r>
              <a:rPr lang="en-US" sz="4800" dirty="0"/>
              <a:t> </a:t>
            </a:r>
            <a:br>
              <a:rPr lang="en-US" sz="4800" dirty="0"/>
            </a:br>
            <a:r>
              <a:rPr lang="en-US" sz="2000" dirty="0">
                <a:solidFill>
                  <a:schemeClr val="tx1"/>
                </a:solidFill>
              </a:rPr>
              <a:t>Story drift calculations due to earthquake load in X-direction</a:t>
            </a:r>
            <a:endParaRPr lang="ar-SA" sz="2000" dirty="0">
              <a:solidFill>
                <a:schemeClr val="tx1"/>
              </a:solidFill>
            </a:endParaRPr>
          </a:p>
        </p:txBody>
      </p:sp>
      <p:graphicFrame>
        <p:nvGraphicFramePr>
          <p:cNvPr id="3" name="جدول 2"/>
          <p:cNvGraphicFramePr>
            <a:graphicFrameLocks noGrp="1"/>
          </p:cNvGraphicFramePr>
          <p:nvPr>
            <p:extLst>
              <p:ext uri="{D42A27DB-BD31-4B8C-83A1-F6EECF244321}">
                <p14:modId xmlns:p14="http://schemas.microsoft.com/office/powerpoint/2010/main" val="2095597714"/>
              </p:ext>
            </p:extLst>
          </p:nvPr>
        </p:nvGraphicFramePr>
        <p:xfrm>
          <a:off x="594078" y="2638425"/>
          <a:ext cx="6138545" cy="1929384"/>
        </p:xfrm>
        <a:graphic>
          <a:graphicData uri="http://schemas.openxmlformats.org/drawingml/2006/table">
            <a:tbl>
              <a:tblPr firstRow="1" firstCol="1" bandRow="1">
                <a:tableStyleId>{5C22544A-7EE6-4342-B048-85BDC9FD1C3A}</a:tableStyleId>
              </a:tblPr>
              <a:tblGrid>
                <a:gridCol w="1126490">
                  <a:extLst>
                    <a:ext uri="{9D8B030D-6E8A-4147-A177-3AD203B41FA5}">
                      <a16:colId xmlns:a16="http://schemas.microsoft.com/office/drawing/2014/main" val="20000"/>
                    </a:ext>
                  </a:extLst>
                </a:gridCol>
                <a:gridCol w="1160145">
                  <a:extLst>
                    <a:ext uri="{9D8B030D-6E8A-4147-A177-3AD203B41FA5}">
                      <a16:colId xmlns:a16="http://schemas.microsoft.com/office/drawing/2014/main" val="20001"/>
                    </a:ext>
                  </a:extLst>
                </a:gridCol>
                <a:gridCol w="1710690">
                  <a:extLst>
                    <a:ext uri="{9D8B030D-6E8A-4147-A177-3AD203B41FA5}">
                      <a16:colId xmlns:a16="http://schemas.microsoft.com/office/drawing/2014/main" val="20002"/>
                    </a:ext>
                  </a:extLst>
                </a:gridCol>
                <a:gridCol w="789305">
                  <a:extLst>
                    <a:ext uri="{9D8B030D-6E8A-4147-A177-3AD203B41FA5}">
                      <a16:colId xmlns:a16="http://schemas.microsoft.com/office/drawing/2014/main" val="20003"/>
                    </a:ext>
                  </a:extLst>
                </a:gridCol>
                <a:gridCol w="570230">
                  <a:extLst>
                    <a:ext uri="{9D8B030D-6E8A-4147-A177-3AD203B41FA5}">
                      <a16:colId xmlns:a16="http://schemas.microsoft.com/office/drawing/2014/main" val="20004"/>
                    </a:ext>
                  </a:extLst>
                </a:gridCol>
                <a:gridCol w="781685">
                  <a:extLst>
                    <a:ext uri="{9D8B030D-6E8A-4147-A177-3AD203B41FA5}">
                      <a16:colId xmlns:a16="http://schemas.microsoft.com/office/drawing/2014/main" val="20005"/>
                    </a:ext>
                  </a:extLst>
                </a:gridCol>
              </a:tblGrid>
              <a:tr h="457200">
                <a:tc>
                  <a:txBody>
                    <a:bodyPr/>
                    <a:lstStyle/>
                    <a:p>
                      <a:pPr algn="ctr">
                        <a:lnSpc>
                          <a:spcPct val="115000"/>
                        </a:lnSpc>
                        <a:spcAft>
                          <a:spcPts val="0"/>
                        </a:spcAft>
                      </a:pPr>
                      <a:r>
                        <a:rPr lang="en-US" sz="1200" dirty="0">
                          <a:effectLst/>
                        </a:rPr>
                        <a:t>Story Number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Displacement (Δs’)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Relative</a:t>
                      </a:r>
                      <a:endParaRPr lang="en-US" sz="1100">
                        <a:effectLst/>
                      </a:endParaRPr>
                    </a:p>
                    <a:p>
                      <a:pPr algn="ctr">
                        <a:lnSpc>
                          <a:spcPct val="115000"/>
                        </a:lnSpc>
                        <a:spcAft>
                          <a:spcPts val="0"/>
                        </a:spcAft>
                      </a:pPr>
                      <a:r>
                        <a:rPr lang="en-US" sz="1200">
                          <a:effectLst/>
                        </a:rPr>
                        <a:t>Displacement (Δs)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Drift (Δ</a:t>
                      </a:r>
                      <a:r>
                        <a:rPr lang="en-US" sz="1200" baseline="-25000">
                          <a:effectLst/>
                        </a:rPr>
                        <a:t>M</a:t>
                      </a: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h</a:t>
                      </a:r>
                      <a:r>
                        <a:rPr lang="en-US" sz="1200" baseline="-250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Δ </a:t>
                      </a:r>
                      <a:r>
                        <a:rPr lang="en-US" sz="1200" baseline="-25000">
                          <a:effectLst/>
                        </a:rPr>
                        <a:t>allowable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0"/>
                  </a:ext>
                </a:extLst>
              </a:tr>
              <a:tr h="159385">
                <a:tc>
                  <a:txBody>
                    <a:bodyPr/>
                    <a:lstStyle/>
                    <a:p>
                      <a:pPr algn="ctr">
                        <a:lnSpc>
                          <a:spcPct val="115000"/>
                        </a:lnSpc>
                        <a:spcAft>
                          <a:spcPts val="0"/>
                        </a:spcAft>
                      </a:pPr>
                      <a:r>
                        <a:rPr lang="en-US" sz="1200" dirty="0">
                          <a:effectLst/>
                        </a:rPr>
                        <a: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5.95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5.95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27.0725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4500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dirty="0">
                          <a:effectLst/>
                        </a:rPr>
                        <a:t>112.5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159385">
                <a:tc>
                  <a:txBody>
                    <a:bodyPr/>
                    <a:lstStyle/>
                    <a:p>
                      <a:pPr algn="ctr">
                        <a:lnSpc>
                          <a:spcPct val="115000"/>
                        </a:lnSpc>
                        <a:spcAft>
                          <a:spcPts val="0"/>
                        </a:spcAft>
                      </a:pPr>
                      <a:r>
                        <a:rPr lang="en-US" sz="1200" dirty="0">
                          <a:effectLst/>
                        </a:rPr>
                        <a:t>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13.05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7.10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32.305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2950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dirty="0">
                          <a:effectLst/>
                        </a:rPr>
                        <a:t>73.75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159385">
                <a:tc>
                  <a:txBody>
                    <a:bodyPr/>
                    <a:lstStyle/>
                    <a:p>
                      <a:pPr algn="ctr">
                        <a:lnSpc>
                          <a:spcPct val="115000"/>
                        </a:lnSpc>
                        <a:spcAft>
                          <a:spcPts val="0"/>
                        </a:spcAft>
                      </a:pPr>
                      <a:r>
                        <a:rPr lang="en-US" sz="1200" dirty="0">
                          <a:effectLst/>
                        </a:rPr>
                        <a:t>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dirty="0">
                          <a:effectLst/>
                        </a:rPr>
                        <a:t>21.13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8.08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36.764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2950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dirty="0">
                          <a:effectLst/>
                        </a:rPr>
                        <a:t>73.75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r h="159385">
                <a:tc>
                  <a:txBody>
                    <a:bodyPr/>
                    <a:lstStyle/>
                    <a:p>
                      <a:pPr algn="ctr">
                        <a:lnSpc>
                          <a:spcPct val="115000"/>
                        </a:lnSpc>
                        <a:spcAft>
                          <a:spcPts val="0"/>
                        </a:spcAft>
                      </a:pPr>
                      <a:r>
                        <a:rPr lang="en-US" sz="1200" dirty="0">
                          <a:effectLst/>
                          <a:latin typeface="+mn-lt"/>
                          <a:ea typeface="+mn-ea"/>
                          <a:cs typeface="+mn-cs"/>
                        </a:rPr>
                        <a:t>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29.28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8.15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37.0825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2950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dirty="0">
                          <a:effectLst/>
                        </a:rPr>
                        <a:t>73.75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r h="159385">
                <a:tc>
                  <a:txBody>
                    <a:bodyPr/>
                    <a:lstStyle/>
                    <a:p>
                      <a:pPr algn="ctr">
                        <a:lnSpc>
                          <a:spcPct val="115000"/>
                        </a:lnSpc>
                        <a:spcAft>
                          <a:spcPts val="0"/>
                        </a:spcAft>
                      </a:pPr>
                      <a:r>
                        <a:rPr lang="en-US" sz="1200" dirty="0">
                          <a:effectLst/>
                        </a:rPr>
                        <a:t>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37.03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7.75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35.2625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2950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dirty="0">
                          <a:effectLst/>
                        </a:rPr>
                        <a:t>73.75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5"/>
                  </a:ext>
                </a:extLst>
              </a:tr>
              <a:tr h="159385">
                <a:tc>
                  <a:txBody>
                    <a:bodyPr/>
                    <a:lstStyle/>
                    <a:p>
                      <a:pPr algn="ctr">
                        <a:lnSpc>
                          <a:spcPct val="115000"/>
                        </a:lnSpc>
                        <a:spcAft>
                          <a:spcPts val="0"/>
                        </a:spcAft>
                      </a:pPr>
                      <a:r>
                        <a:rPr lang="en-US" sz="1200" dirty="0">
                          <a:effectLst/>
                        </a:rPr>
                        <a:t>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44.19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7.16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32.578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2950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dirty="0">
                          <a:effectLst/>
                        </a:rPr>
                        <a:t>73.75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6"/>
                  </a:ext>
                </a:extLst>
              </a:tr>
              <a:tr h="159385">
                <a:tc>
                  <a:txBody>
                    <a:bodyPr/>
                    <a:lstStyle/>
                    <a:p>
                      <a:pPr algn="ctr">
                        <a:lnSpc>
                          <a:spcPct val="115000"/>
                        </a:lnSpc>
                        <a:spcAft>
                          <a:spcPts val="0"/>
                        </a:spcAft>
                      </a:pPr>
                      <a:r>
                        <a:rPr lang="en-US" sz="1200" dirty="0">
                          <a:effectLst/>
                        </a:rPr>
                        <a:t>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50.61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6.42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29.211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2950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200" dirty="0">
                          <a:effectLst/>
                        </a:rPr>
                        <a:t>73.75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63447271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1800" dirty="0">
                <a:solidFill>
                  <a:prstClr val="black"/>
                </a:solidFill>
              </a:rPr>
              <a:t>Story drift calculations due to earthquake load in Y-direction</a:t>
            </a:r>
            <a:endParaRPr lang="ar-SA" dirty="0"/>
          </a:p>
        </p:txBody>
      </p:sp>
      <p:graphicFrame>
        <p:nvGraphicFramePr>
          <p:cNvPr id="3" name="جدول 2"/>
          <p:cNvGraphicFramePr>
            <a:graphicFrameLocks noGrp="1"/>
          </p:cNvGraphicFramePr>
          <p:nvPr>
            <p:extLst>
              <p:ext uri="{D42A27DB-BD31-4B8C-83A1-F6EECF244321}">
                <p14:modId xmlns:p14="http://schemas.microsoft.com/office/powerpoint/2010/main" val="1723752035"/>
              </p:ext>
            </p:extLst>
          </p:nvPr>
        </p:nvGraphicFramePr>
        <p:xfrm>
          <a:off x="850900" y="1876425"/>
          <a:ext cx="6138545" cy="1892808"/>
        </p:xfrm>
        <a:graphic>
          <a:graphicData uri="http://schemas.openxmlformats.org/drawingml/2006/table">
            <a:tbl>
              <a:tblPr firstRow="1" firstCol="1" bandRow="1">
                <a:tableStyleId>{5C22544A-7EE6-4342-B048-85BDC9FD1C3A}</a:tableStyleId>
              </a:tblPr>
              <a:tblGrid>
                <a:gridCol w="1126490">
                  <a:extLst>
                    <a:ext uri="{9D8B030D-6E8A-4147-A177-3AD203B41FA5}">
                      <a16:colId xmlns:a16="http://schemas.microsoft.com/office/drawing/2014/main" val="20000"/>
                    </a:ext>
                  </a:extLst>
                </a:gridCol>
                <a:gridCol w="1160145">
                  <a:extLst>
                    <a:ext uri="{9D8B030D-6E8A-4147-A177-3AD203B41FA5}">
                      <a16:colId xmlns:a16="http://schemas.microsoft.com/office/drawing/2014/main" val="20001"/>
                    </a:ext>
                  </a:extLst>
                </a:gridCol>
                <a:gridCol w="1710690">
                  <a:extLst>
                    <a:ext uri="{9D8B030D-6E8A-4147-A177-3AD203B41FA5}">
                      <a16:colId xmlns:a16="http://schemas.microsoft.com/office/drawing/2014/main" val="20002"/>
                    </a:ext>
                  </a:extLst>
                </a:gridCol>
                <a:gridCol w="789305">
                  <a:extLst>
                    <a:ext uri="{9D8B030D-6E8A-4147-A177-3AD203B41FA5}">
                      <a16:colId xmlns:a16="http://schemas.microsoft.com/office/drawing/2014/main" val="20003"/>
                    </a:ext>
                  </a:extLst>
                </a:gridCol>
                <a:gridCol w="570230">
                  <a:extLst>
                    <a:ext uri="{9D8B030D-6E8A-4147-A177-3AD203B41FA5}">
                      <a16:colId xmlns:a16="http://schemas.microsoft.com/office/drawing/2014/main" val="20004"/>
                    </a:ext>
                  </a:extLst>
                </a:gridCol>
                <a:gridCol w="781685">
                  <a:extLst>
                    <a:ext uri="{9D8B030D-6E8A-4147-A177-3AD203B41FA5}">
                      <a16:colId xmlns:a16="http://schemas.microsoft.com/office/drawing/2014/main" val="20005"/>
                    </a:ext>
                  </a:extLst>
                </a:gridCol>
              </a:tblGrid>
              <a:tr h="159385">
                <a:tc>
                  <a:txBody>
                    <a:bodyPr/>
                    <a:lstStyle/>
                    <a:p>
                      <a:pPr algn="ctr">
                        <a:lnSpc>
                          <a:spcPct val="115000"/>
                        </a:lnSpc>
                        <a:spcAft>
                          <a:spcPts val="0"/>
                        </a:spcAft>
                      </a:pPr>
                      <a:r>
                        <a:rPr lang="en-US" sz="1200" dirty="0">
                          <a:effectLst/>
                        </a:rPr>
                        <a:t>Story Number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Displacement (Δs’)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Relative</a:t>
                      </a:r>
                      <a:endParaRPr lang="en-US" sz="1100">
                        <a:effectLst/>
                      </a:endParaRPr>
                    </a:p>
                    <a:p>
                      <a:pPr algn="ctr">
                        <a:lnSpc>
                          <a:spcPct val="115000"/>
                        </a:lnSpc>
                        <a:spcAft>
                          <a:spcPts val="0"/>
                        </a:spcAft>
                      </a:pPr>
                      <a:r>
                        <a:rPr lang="en-US" sz="1200">
                          <a:effectLst/>
                        </a:rPr>
                        <a:t>Displacement (Δs)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Drift (Δ</a:t>
                      </a:r>
                      <a:r>
                        <a:rPr lang="en-US" sz="1200" baseline="-25000">
                          <a:effectLst/>
                        </a:rPr>
                        <a:t>M</a:t>
                      </a: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h</a:t>
                      </a:r>
                      <a:r>
                        <a:rPr lang="en-US" sz="1200" baseline="-25000">
                          <a:effectLst/>
                        </a:rPr>
                        <a:t>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Δ </a:t>
                      </a:r>
                      <a:r>
                        <a:rPr lang="en-US" sz="1200" baseline="-25000">
                          <a:effectLst/>
                        </a:rPr>
                        <a:t>allowable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0"/>
                  </a:ext>
                </a:extLst>
              </a:tr>
              <a:tr h="159385">
                <a:tc>
                  <a:txBody>
                    <a:bodyPr/>
                    <a:lstStyle/>
                    <a:p>
                      <a:pPr algn="ctr">
                        <a:lnSpc>
                          <a:spcPct val="115000"/>
                        </a:lnSpc>
                        <a:spcAft>
                          <a:spcPts val="0"/>
                        </a:spcAft>
                      </a:pPr>
                      <a:r>
                        <a:rPr lang="en-US" sz="1200" dirty="0">
                          <a:effectLst/>
                        </a:rPr>
                        <a: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3.33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3.33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15.15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4500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dirty="0">
                          <a:effectLst/>
                        </a:rPr>
                        <a:t>112.5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159385">
                <a:tc>
                  <a:txBody>
                    <a:bodyPr/>
                    <a:lstStyle/>
                    <a:p>
                      <a:pPr algn="ctr">
                        <a:lnSpc>
                          <a:spcPct val="115000"/>
                        </a:lnSpc>
                        <a:spcAft>
                          <a:spcPts val="0"/>
                        </a:spcAft>
                      </a:pPr>
                      <a:r>
                        <a:rPr lang="en-US" sz="1200" dirty="0">
                          <a:effectLst/>
                        </a:rPr>
                        <a:t>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5.54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2.21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10.06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2950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dirty="0">
                          <a:effectLst/>
                        </a:rPr>
                        <a:t>73.75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159385">
                <a:tc>
                  <a:txBody>
                    <a:bodyPr/>
                    <a:lstStyle/>
                    <a:p>
                      <a:pPr algn="ctr">
                        <a:lnSpc>
                          <a:spcPct val="115000"/>
                        </a:lnSpc>
                        <a:spcAft>
                          <a:spcPts val="0"/>
                        </a:spcAft>
                      </a:pPr>
                      <a:r>
                        <a:rPr lang="en-US" sz="1200" dirty="0">
                          <a:effectLst/>
                        </a:rPr>
                        <a:t>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8.48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2.94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13.38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2950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dirty="0">
                          <a:effectLst/>
                        </a:rPr>
                        <a:t>73.75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r h="159385">
                <a:tc>
                  <a:txBody>
                    <a:bodyPr/>
                    <a:lstStyle/>
                    <a:p>
                      <a:pPr algn="ctr">
                        <a:lnSpc>
                          <a:spcPct val="115000"/>
                        </a:lnSpc>
                        <a:spcAft>
                          <a:spcPts val="0"/>
                        </a:spcAft>
                      </a:pPr>
                      <a:r>
                        <a:rPr lang="en-US" sz="1200" dirty="0">
                          <a:effectLst/>
                          <a:latin typeface="+mn-lt"/>
                          <a:ea typeface="+mn-ea"/>
                          <a:cs typeface="+mn-cs"/>
                        </a:rPr>
                        <a:t>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11.6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3.12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14.20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2950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dirty="0">
                          <a:effectLst/>
                        </a:rPr>
                        <a:t>73.75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r h="159385">
                <a:tc>
                  <a:txBody>
                    <a:bodyPr/>
                    <a:lstStyle/>
                    <a:p>
                      <a:pPr algn="ctr">
                        <a:lnSpc>
                          <a:spcPct val="115000"/>
                        </a:lnSpc>
                        <a:spcAft>
                          <a:spcPts val="0"/>
                        </a:spcAft>
                      </a:pPr>
                      <a:r>
                        <a:rPr lang="en-US" sz="1200" dirty="0">
                          <a:effectLst/>
                        </a:rPr>
                        <a:t>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14.75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3.15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14.33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2950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dirty="0">
                          <a:effectLst/>
                        </a:rPr>
                        <a:t>73.75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5"/>
                  </a:ext>
                </a:extLst>
              </a:tr>
              <a:tr h="159385">
                <a:tc>
                  <a:txBody>
                    <a:bodyPr/>
                    <a:lstStyle/>
                    <a:p>
                      <a:pPr algn="ctr">
                        <a:lnSpc>
                          <a:spcPct val="115000"/>
                        </a:lnSpc>
                        <a:spcAft>
                          <a:spcPts val="0"/>
                        </a:spcAft>
                      </a:pPr>
                      <a:r>
                        <a:rPr lang="en-US" sz="1200" dirty="0">
                          <a:effectLst/>
                        </a:rPr>
                        <a:t>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17.75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13.65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2950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dirty="0">
                          <a:effectLst/>
                        </a:rPr>
                        <a:t>73.75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6"/>
                  </a:ext>
                </a:extLst>
              </a:tr>
              <a:tr h="159385">
                <a:tc>
                  <a:txBody>
                    <a:bodyPr/>
                    <a:lstStyle/>
                    <a:p>
                      <a:pPr algn="ctr">
                        <a:lnSpc>
                          <a:spcPct val="115000"/>
                        </a:lnSpc>
                        <a:spcAft>
                          <a:spcPts val="0"/>
                        </a:spcAft>
                      </a:pPr>
                      <a:r>
                        <a:rPr lang="en-US" sz="1200" dirty="0">
                          <a:effectLst/>
                        </a:rPr>
                        <a:t>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US" sz="1200">
                          <a:effectLst/>
                        </a:rPr>
                        <a:t>20.39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2.64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12.01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a:effectLst/>
                        </a:rPr>
                        <a:t>2950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a:lnSpc>
                          <a:spcPct val="115000"/>
                        </a:lnSpc>
                        <a:spcAft>
                          <a:spcPts val="0"/>
                        </a:spcAft>
                      </a:pPr>
                      <a:r>
                        <a:rPr lang="en-US" sz="1200" dirty="0">
                          <a:effectLst/>
                        </a:rPr>
                        <a:t>73.75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7"/>
                  </a:ext>
                </a:extLst>
              </a:tr>
            </a:tbl>
          </a:graphicData>
        </a:graphic>
      </p:graphicFrame>
      <p:sp>
        <p:nvSpPr>
          <p:cNvPr id="4" name="مستطيل 3"/>
          <p:cNvSpPr/>
          <p:nvPr/>
        </p:nvSpPr>
        <p:spPr>
          <a:xfrm>
            <a:off x="1446554" y="4695825"/>
            <a:ext cx="2905603" cy="410882"/>
          </a:xfrm>
          <a:prstGeom prst="rect">
            <a:avLst/>
          </a:prstGeom>
        </p:spPr>
        <p:txBody>
          <a:bodyPr wrap="none">
            <a:spAutoFit/>
          </a:bodyPr>
          <a:lstStyle/>
          <a:p>
            <a:pPr>
              <a:lnSpc>
                <a:spcPct val="115000"/>
              </a:lnSpc>
              <a:spcAft>
                <a:spcPts val="0"/>
              </a:spcAft>
            </a:pPr>
            <a:r>
              <a:rPr lang="en-US" sz="1100" dirty="0">
                <a:latin typeface="Times New Roman" panose="02020603050405020304" pitchFamily="18" charset="0"/>
                <a:ea typeface="Calibri" panose="020F0502020204030204" pitchFamily="34" charset="0"/>
                <a:cs typeface="Arial" panose="020B0604020202020204" pitchFamily="34" charset="0"/>
              </a:rPr>
              <a:t> </a:t>
            </a:r>
            <a:r>
              <a:rPr lang="en-US" sz="1100" dirty="0">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a:t>
            </a:r>
            <a:r>
              <a:rPr lang="en-US" sz="1100" dirty="0">
                <a:latin typeface="Times New Roman" panose="02020603050405020304" pitchFamily="18" charset="0"/>
                <a:ea typeface="Calibri" panose="020F0502020204030204" pitchFamily="34" charset="0"/>
                <a:cs typeface="Arial" panose="020B0604020202020204" pitchFamily="34" charset="0"/>
              </a:rPr>
              <a:t>  </a:t>
            </a:r>
            <a:r>
              <a:rPr lang="en-US" b="1" dirty="0">
                <a:latin typeface="Times New Roman" panose="02020603050405020304" pitchFamily="18" charset="0"/>
                <a:ea typeface="Calibri" panose="020F0502020204030204" pitchFamily="34" charset="0"/>
                <a:cs typeface="Arial" panose="020B0604020202020204" pitchFamily="34" charset="0"/>
              </a:rPr>
              <a:t>All values of drift are Ok</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1557486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7500" y="2867025"/>
            <a:ext cx="8602246" cy="2601125"/>
          </a:xfrm>
        </p:spPr>
        <p:txBody>
          <a:bodyPr>
            <a:normAutofit/>
          </a:bodyPr>
          <a:lstStyle/>
          <a:p>
            <a:pPr marL="0" indent="0" algn="ctr">
              <a:buNone/>
            </a:pPr>
            <a:r>
              <a:rPr lang="en-US" sz="4736" dirty="0">
                <a:solidFill>
                  <a:schemeClr val="accent1"/>
                </a:solidFill>
                <a:latin typeface="Times New Roman" panose="02020603050405020304" pitchFamily="18" charset="0"/>
                <a:cs typeface="Times New Roman" panose="02020603050405020304" pitchFamily="18" charset="0"/>
              </a:rPr>
              <a:t>Design of Structural Elements</a:t>
            </a:r>
          </a:p>
        </p:txBody>
      </p:sp>
    </p:spTree>
    <p:extLst>
      <p:ext uri="{BB962C8B-B14F-4D97-AF65-F5344CB8AC3E}">
        <p14:creationId xmlns:p14="http://schemas.microsoft.com/office/powerpoint/2010/main" val="128512306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93412-62F7-45B5-93EC-9987A10BAB9C}"/>
              </a:ext>
            </a:extLst>
          </p:cNvPr>
          <p:cNvSpPr>
            <a:spLocks noGrp="1"/>
          </p:cNvSpPr>
          <p:nvPr>
            <p:ph type="title"/>
          </p:nvPr>
        </p:nvSpPr>
        <p:spPr>
          <a:xfrm>
            <a:off x="59408" y="970033"/>
            <a:ext cx="7539994" cy="1158452"/>
          </a:xfrm>
        </p:spPr>
        <p:txBody>
          <a:bodyPr/>
          <a:lstStyle/>
          <a:p>
            <a:r>
              <a:rPr lang="en-US" dirty="0">
                <a:latin typeface="Times New Roman" panose="02020603050405020304" pitchFamily="18" charset="0"/>
                <a:cs typeface="Times New Roman" panose="02020603050405020304" pitchFamily="18" charset="0"/>
              </a:rPr>
              <a:t>	Design of flat plate slab</a:t>
            </a:r>
          </a:p>
        </p:txBody>
      </p:sp>
      <p:sp>
        <p:nvSpPr>
          <p:cNvPr id="3" name="Content Placeholder 2">
            <a:extLst>
              <a:ext uri="{FF2B5EF4-FFF2-40B4-BE49-F238E27FC236}">
                <a16:creationId xmlns:a16="http://schemas.microsoft.com/office/drawing/2014/main" id="{86E5AE4B-AE52-47E9-8B77-8F6788B09C4B}"/>
              </a:ext>
            </a:extLst>
          </p:cNvPr>
          <p:cNvSpPr>
            <a:spLocks noGrp="1"/>
          </p:cNvSpPr>
          <p:nvPr>
            <p:ph idx="1"/>
          </p:nvPr>
        </p:nvSpPr>
        <p:spPr>
          <a:xfrm>
            <a:off x="226830" y="1889422"/>
            <a:ext cx="7907243" cy="3926459"/>
          </a:xfrm>
        </p:spPr>
        <p:txBody>
          <a:bodyPr>
            <a:noAutofit/>
          </a:bodyPr>
          <a:lstStyle/>
          <a:p>
            <a:r>
              <a:rPr lang="en-US" sz="1403" dirty="0">
                <a:latin typeface="Times New Roman" panose="02020603050405020304" pitchFamily="18" charset="0"/>
                <a:cs typeface="Times New Roman" panose="02020603050405020304" pitchFamily="18" charset="0"/>
              </a:rPr>
              <a:t>The ultimate minimum moment in both direction X and Y:</a:t>
            </a:r>
          </a:p>
          <a:p>
            <a:pPr marL="0" indent="0">
              <a:buNone/>
            </a:pPr>
            <a:endParaRPr lang="en-US" sz="1403" dirty="0">
              <a:latin typeface="Times New Roman" panose="02020603050405020304" pitchFamily="18" charset="0"/>
              <a:cs typeface="Times New Roman" panose="02020603050405020304" pitchFamily="18" charset="0"/>
            </a:endParaRPr>
          </a:p>
          <a:p>
            <a:r>
              <a:rPr lang="en-US" sz="1403" dirty="0">
                <a:latin typeface="Times New Roman" panose="02020603050405020304" pitchFamily="18" charset="0"/>
                <a:cs typeface="Times New Roman" panose="02020603050405020304" pitchFamily="18" charset="0"/>
              </a:rPr>
              <a:t>•	depth of slap (H) = 250 mm</a:t>
            </a:r>
          </a:p>
          <a:p>
            <a:r>
              <a:rPr lang="en-US" sz="1403" dirty="0">
                <a:latin typeface="Times New Roman" panose="02020603050405020304" pitchFamily="18" charset="0"/>
                <a:cs typeface="Times New Roman" panose="02020603050405020304" pitchFamily="18" charset="0"/>
              </a:rPr>
              <a:t>•	Width of slap section (B) = 1000 mm.</a:t>
            </a:r>
          </a:p>
          <a:p>
            <a:r>
              <a:rPr lang="en-US" sz="1403" dirty="0">
                <a:latin typeface="Times New Roman" panose="02020603050405020304" pitchFamily="18" charset="0"/>
                <a:cs typeface="Times New Roman" panose="02020603050405020304" pitchFamily="18" charset="0"/>
              </a:rPr>
              <a:t>•	Effective depth of the slap (d) = 220 mm.</a:t>
            </a:r>
          </a:p>
          <a:p>
            <a:r>
              <a:rPr lang="en-US" sz="1403" dirty="0">
                <a:latin typeface="Times New Roman" panose="02020603050405020304" pitchFamily="18" charset="0"/>
                <a:cs typeface="Times New Roman" panose="02020603050405020304" pitchFamily="18" charset="0"/>
              </a:rPr>
              <a:t>•	𝜌min = 0.0018 and 𝜌 max = 0.018</a:t>
            </a:r>
          </a:p>
          <a:p>
            <a:r>
              <a:rPr lang="en-US" sz="1403" dirty="0">
                <a:latin typeface="Times New Roman" panose="02020603050405020304" pitchFamily="18" charset="0"/>
                <a:cs typeface="Times New Roman" panose="02020603050405020304" pitchFamily="18" charset="0"/>
              </a:rPr>
              <a:t>•	As min = 0.0018 x 1000 x 250 = 450 mm2</a:t>
            </a:r>
          </a:p>
          <a:p>
            <a:endParaRPr lang="en-US" sz="1403" dirty="0">
              <a:latin typeface="Times New Roman" panose="02020603050405020304" pitchFamily="18" charset="0"/>
              <a:cs typeface="Times New Roman" panose="02020603050405020304" pitchFamily="18" charset="0"/>
            </a:endParaRPr>
          </a:p>
          <a:p>
            <a:endParaRPr lang="en-US" sz="1403" dirty="0">
              <a:latin typeface="Times New Roman" panose="02020603050405020304" pitchFamily="18" charset="0"/>
              <a:cs typeface="Times New Roman" panose="02020603050405020304" pitchFamily="18" charset="0"/>
            </a:endParaRPr>
          </a:p>
          <a:p>
            <a:pPr marL="0" indent="0">
              <a:buNone/>
            </a:pPr>
            <a:r>
              <a:rPr lang="en-US" sz="1403" dirty="0">
                <a:latin typeface="Times New Roman" panose="02020603050405020304" pitchFamily="18" charset="0"/>
                <a:cs typeface="Times New Roman" panose="02020603050405020304" pitchFamily="18" charset="0"/>
              </a:rPr>
              <a:t> </a:t>
            </a:r>
          </a:p>
        </p:txBody>
      </p:sp>
      <mc:AlternateContent xmlns:mc="http://schemas.openxmlformats.org/markup-compatibility/2006" xmlns:a14="http://schemas.microsoft.com/office/drawing/2010/main">
        <mc:Choice Requires="a14">
          <p:sp>
            <p:nvSpPr>
              <p:cNvPr id="11" name="TextBox 10"/>
              <p:cNvSpPr txBox="1"/>
              <p:nvPr/>
            </p:nvSpPr>
            <p:spPr>
              <a:xfrm>
                <a:off x="226830" y="4416650"/>
                <a:ext cx="3244080" cy="348878"/>
              </a:xfrm>
              <a:prstGeom prst="rect">
                <a:avLst/>
              </a:prstGeom>
              <a:noFill/>
            </p:spPr>
            <p:txBody>
              <a:bodyPr wrap="square" lIns="0" tIns="0" rIns="0" bIns="0" rtlCol="0">
                <a:spAutoFit/>
              </a:bodyPr>
              <a:lstStyle/>
              <a:p>
                <a:pPr algn="l" defTabSz="401010" rtl="0"/>
                <a:r>
                  <a:rPr lang="en-US" sz="1579" dirty="0">
                    <a:solidFill>
                      <a:srgbClr val="90C226"/>
                    </a:solidFill>
                    <a:latin typeface="Times New Roman" panose="02020603050405020304" pitchFamily="18" charset="0"/>
                    <a:cs typeface="Times New Roman" panose="02020603050405020304" pitchFamily="18" charset="0"/>
                  </a:rPr>
                  <a:t>a  </a:t>
                </a:r>
                <a14:m>
                  <m:oMath xmlns:m="http://schemas.openxmlformats.org/officeDocument/2006/math">
                    <m:r>
                      <a:rPr lang="en-US" sz="1579" i="1">
                        <a:solidFill>
                          <a:srgbClr val="90C226"/>
                        </a:solidFill>
                        <a:latin typeface="Cambria Math" panose="02040503050406030204" pitchFamily="18" charset="0"/>
                      </a:rPr>
                      <m:t>= </m:t>
                    </m:r>
                    <m:f>
                      <m:fPr>
                        <m:ctrlPr>
                          <a:rPr lang="en-US" sz="1579" i="1">
                            <a:solidFill>
                              <a:srgbClr val="90C226"/>
                            </a:solidFill>
                            <a:latin typeface="Cambria Math" panose="02040503050406030204" pitchFamily="18" charset="0"/>
                          </a:rPr>
                        </m:ctrlPr>
                      </m:fPr>
                      <m:num>
                        <m:r>
                          <a:rPr lang="en-US" sz="1579" i="1">
                            <a:solidFill>
                              <a:srgbClr val="90C226"/>
                            </a:solidFill>
                            <a:latin typeface="Cambria Math" panose="02040503050406030204" pitchFamily="18" charset="0"/>
                          </a:rPr>
                          <m:t>450 ∗420</m:t>
                        </m:r>
                      </m:num>
                      <m:den>
                        <m:r>
                          <a:rPr lang="en-US" sz="1579" i="1">
                            <a:solidFill>
                              <a:srgbClr val="90C226"/>
                            </a:solidFill>
                            <a:latin typeface="Cambria Math" panose="02040503050406030204" pitchFamily="18" charset="0"/>
                          </a:rPr>
                          <m:t>.85∗28∗1000</m:t>
                        </m:r>
                      </m:den>
                    </m:f>
                  </m:oMath>
                </a14:m>
                <a:r>
                  <a:rPr lang="en-US" sz="1579" dirty="0">
                    <a:solidFill>
                      <a:srgbClr val="90C226"/>
                    </a:solidFill>
                    <a:latin typeface="Times New Roman" panose="02020603050405020304" pitchFamily="18" charset="0"/>
                    <a:cs typeface="Times New Roman" panose="02020603050405020304" pitchFamily="18" charset="0"/>
                  </a:rPr>
                  <a:t>  =7.94mm</a:t>
                </a:r>
              </a:p>
            </p:txBody>
          </p:sp>
        </mc:Choice>
        <mc:Fallback xmlns="">
          <p:sp>
            <p:nvSpPr>
              <p:cNvPr id="11" name="TextBox 10"/>
              <p:cNvSpPr txBox="1">
                <a:spLocks noRot="1" noChangeAspect="1" noMove="1" noResize="1" noEditPoints="1" noAdjustHandles="1" noChangeArrowheads="1" noChangeShapeType="1" noTextEdit="1"/>
              </p:cNvSpPr>
              <p:nvPr/>
            </p:nvSpPr>
            <p:spPr>
              <a:xfrm>
                <a:off x="226830" y="4416650"/>
                <a:ext cx="3244080" cy="348878"/>
              </a:xfrm>
              <a:prstGeom prst="rect">
                <a:avLst/>
              </a:prstGeom>
              <a:blipFill rotWithShape="0">
                <a:blip r:embed="rId2"/>
                <a:stretch>
                  <a:fillRect l="-3759" t="-5263" b="-19298"/>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145819" y="5405446"/>
                <a:ext cx="4609503" cy="810030"/>
              </a:xfrm>
              <a:prstGeom prst="rect">
                <a:avLst/>
              </a:prstGeom>
              <a:noFill/>
            </p:spPr>
            <p:txBody>
              <a:bodyPr wrap="square" lIns="0" tIns="0" rIns="0" bIns="0" rtlCol="0">
                <a:spAutoFit/>
              </a:bodyPr>
              <a:lstStyle/>
              <a:p>
                <a:pPr algn="l" defTabSz="401010" rtl="0"/>
                <a14:m>
                  <m:oMath xmlns:m="http://schemas.openxmlformats.org/officeDocument/2006/math">
                    <m:r>
                      <m:rPr>
                        <m:nor/>
                      </m:rPr>
                      <a:rPr lang="en-US" sz="1579">
                        <a:solidFill>
                          <a:srgbClr val="90C226"/>
                        </a:solidFill>
                        <a:latin typeface="Times New Roman" panose="02020603050405020304" pitchFamily="18" charset="0"/>
                        <a:ea typeface="Cambria Math" panose="02040503050406030204" pitchFamily="18" charset="0"/>
                        <a:cs typeface="Times New Roman" panose="02020603050405020304" pitchFamily="18" charset="0"/>
                      </a:rPr>
                      <m:t>∅</m:t>
                    </m:r>
                    <m:r>
                      <m:rPr>
                        <m:nor/>
                      </m:rPr>
                      <a:rPr lang="en-US" sz="1579">
                        <a:solidFill>
                          <a:srgbClr val="90C226"/>
                        </a:solidFill>
                        <a:latin typeface="Times New Roman" panose="02020603050405020304" pitchFamily="18" charset="0"/>
                        <a:ea typeface="Cambria Math" panose="02040503050406030204" pitchFamily="18" charset="0"/>
                        <a:cs typeface="Times New Roman" panose="02020603050405020304" pitchFamily="18" charset="0"/>
                      </a:rPr>
                      <m:t>M</m:t>
                    </m:r>
                    <m:r>
                      <m:rPr>
                        <m:nor/>
                      </m:rPr>
                      <a:rPr lang="en-US" sz="1579">
                        <a:solidFill>
                          <a:srgbClr val="90C226"/>
                        </a:solidFill>
                        <a:latin typeface="Times New Roman" panose="02020603050405020304" pitchFamily="18" charset="0"/>
                        <a:ea typeface="Cambria Math" panose="02040503050406030204" pitchFamily="18" charset="0"/>
                        <a:cs typeface="Times New Roman" panose="02020603050405020304" pitchFamily="18" charset="0"/>
                      </a:rPr>
                      <m:t>  </m:t>
                    </m:r>
                    <m:r>
                      <a:rPr lang="en-US" sz="1579" i="1">
                        <a:solidFill>
                          <a:srgbClr val="90C226"/>
                        </a:solidFill>
                        <a:latin typeface="Cambria Math" panose="02040503050406030204" pitchFamily="18" charset="0"/>
                      </a:rPr>
                      <m:t>=</m:t>
                    </m:r>
                    <m:r>
                      <m:rPr>
                        <m:nor/>
                      </m:rPr>
                      <a:rPr lang="en-US" sz="1579">
                        <a:solidFill>
                          <a:srgbClr val="90C226"/>
                        </a:solidFill>
                        <a:latin typeface="Times New Roman" panose="02020603050405020304" pitchFamily="18" charset="0"/>
                        <a:cs typeface="Times New Roman" panose="02020603050405020304" pitchFamily="18" charset="0"/>
                      </a:rPr>
                      <m:t>As</m:t>
                    </m:r>
                    <m:r>
                      <m:rPr>
                        <m:nor/>
                      </m:rPr>
                      <a:rPr lang="en-US" sz="1579">
                        <a:solidFill>
                          <a:srgbClr val="90C226"/>
                        </a:solidFill>
                        <a:latin typeface="Times New Roman" panose="02020603050405020304" pitchFamily="18" charset="0"/>
                        <a:cs typeface="Times New Roman" panose="02020603050405020304" pitchFamily="18" charset="0"/>
                      </a:rPr>
                      <m:t> × </m:t>
                    </m:r>
                    <m:r>
                      <m:rPr>
                        <m:nor/>
                      </m:rPr>
                      <a:rPr lang="en-US" sz="1579">
                        <a:solidFill>
                          <a:srgbClr val="90C226"/>
                        </a:solidFill>
                        <a:latin typeface="Times New Roman" panose="02020603050405020304" pitchFamily="18" charset="0"/>
                        <a:cs typeface="Times New Roman" panose="02020603050405020304" pitchFamily="18" charset="0"/>
                      </a:rPr>
                      <m:t>𝑓𝑦</m:t>
                    </m:r>
                    <m:r>
                      <m:rPr>
                        <m:nor/>
                      </m:rPr>
                      <a:rPr lang="en-US" sz="1579">
                        <a:solidFill>
                          <a:srgbClr val="90C226"/>
                        </a:solidFill>
                        <a:latin typeface="Times New Roman" panose="02020603050405020304" pitchFamily="18" charset="0"/>
                        <a:cs typeface="Times New Roman" panose="02020603050405020304" pitchFamily="18" charset="0"/>
                      </a:rPr>
                      <m:t> × (</m:t>
                    </m:r>
                    <m:r>
                      <m:rPr>
                        <m:nor/>
                      </m:rPr>
                      <a:rPr lang="en-US" sz="1579">
                        <a:solidFill>
                          <a:srgbClr val="90C226"/>
                        </a:solidFill>
                        <a:latin typeface="Times New Roman" panose="02020603050405020304" pitchFamily="18" charset="0"/>
                        <a:cs typeface="Times New Roman" panose="02020603050405020304" pitchFamily="18" charset="0"/>
                      </a:rPr>
                      <m:t>d</m:t>
                    </m:r>
                    <m:r>
                      <m:rPr>
                        <m:nor/>
                      </m:rPr>
                      <a:rPr lang="en-US" sz="1579">
                        <a:solidFill>
                          <a:srgbClr val="90C226"/>
                        </a:solidFill>
                        <a:latin typeface="Times New Roman" panose="02020603050405020304" pitchFamily="18" charset="0"/>
                        <a:cs typeface="Times New Roman" panose="02020603050405020304" pitchFamily="18" charset="0"/>
                      </a:rPr>
                      <m:t> −</m:t>
                    </m:r>
                    <m:f>
                      <m:fPr>
                        <m:ctrlPr>
                          <a:rPr lang="en-US" sz="1579" i="1">
                            <a:solidFill>
                              <a:srgbClr val="90C226"/>
                            </a:solidFill>
                            <a:latin typeface="Cambria Math" panose="02040503050406030204" pitchFamily="18" charset="0"/>
                          </a:rPr>
                        </m:ctrlPr>
                      </m:fPr>
                      <m:num>
                        <m:r>
                          <a:rPr lang="en-US" sz="1579" i="1">
                            <a:solidFill>
                              <a:srgbClr val="90C226"/>
                            </a:solidFill>
                            <a:latin typeface="Cambria Math" panose="02040503050406030204" pitchFamily="18" charset="0"/>
                          </a:rPr>
                          <m:t>𝑎</m:t>
                        </m:r>
                      </m:num>
                      <m:den>
                        <m:r>
                          <a:rPr lang="en-US" sz="1579" i="1">
                            <a:solidFill>
                              <a:srgbClr val="90C226"/>
                            </a:solidFill>
                            <a:latin typeface="Cambria Math" panose="02040503050406030204" pitchFamily="18" charset="0"/>
                          </a:rPr>
                          <m:t>2</m:t>
                        </m:r>
                      </m:den>
                    </m:f>
                    <m:r>
                      <a:rPr lang="en-US" sz="1579">
                        <a:solidFill>
                          <a:srgbClr val="90C226"/>
                        </a:solidFill>
                        <a:latin typeface="Cambria Math" panose="02040503050406030204" pitchFamily="18" charset="0"/>
                      </a:rPr>
                      <m:t>)=</m:t>
                    </m:r>
                  </m:oMath>
                </a14:m>
                <a:r>
                  <a:rPr lang="en-US" sz="1579" dirty="0">
                    <a:solidFill>
                      <a:srgbClr val="90C226"/>
                    </a:solidFill>
                    <a:latin typeface="Times New Roman" panose="02020603050405020304" pitchFamily="18" charset="0"/>
                    <a:cs typeface="Times New Roman" panose="02020603050405020304" pitchFamily="18" charset="0"/>
                  </a:rPr>
                  <a:t>40.83 </a:t>
                </a:r>
                <a:r>
                  <a:rPr lang="en-US" sz="1579" dirty="0" err="1">
                    <a:solidFill>
                      <a:srgbClr val="90C226"/>
                    </a:solidFill>
                    <a:latin typeface="Times New Roman" panose="02020603050405020304" pitchFamily="18" charset="0"/>
                    <a:cs typeface="Times New Roman" panose="02020603050405020304" pitchFamily="18" charset="0"/>
                  </a:rPr>
                  <a:t>kN.</a:t>
                </a:r>
                <a:r>
                  <a:rPr lang="en-US" sz="1579" dirty="0">
                    <a:solidFill>
                      <a:srgbClr val="90C226"/>
                    </a:solidFill>
                    <a:latin typeface="Times New Roman" panose="02020603050405020304" pitchFamily="18" charset="0"/>
                    <a:cs typeface="Times New Roman" panose="02020603050405020304" pitchFamily="18" charset="0"/>
                  </a:rPr>
                  <a:t> m</a:t>
                </a:r>
              </a:p>
              <a:p>
                <a:pPr algn="l" defTabSz="401010" rtl="0"/>
                <a:br>
                  <a:rPr lang="en-US" sz="1579" dirty="0">
                    <a:solidFill>
                      <a:srgbClr val="90C226"/>
                    </a:solidFill>
                    <a:latin typeface="Times New Roman" panose="02020603050405020304" pitchFamily="18" charset="0"/>
                    <a:cs typeface="Times New Roman" panose="02020603050405020304" pitchFamily="18" charset="0"/>
                  </a:rPr>
                </a:br>
                <a:endParaRPr lang="en-US" sz="1579" dirty="0">
                  <a:solidFill>
                    <a:srgbClr val="90C226"/>
                  </a:solidFill>
                  <a:latin typeface="Times New Roman" panose="02020603050405020304" pitchFamily="18" charset="0"/>
                  <a:cs typeface="Times New Roman" panose="02020603050405020304" pitchFamily="18"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145819" y="5405446"/>
                <a:ext cx="4609503" cy="810030"/>
              </a:xfrm>
              <a:prstGeom prst="rect">
                <a:avLst/>
              </a:prstGeom>
              <a:blipFill rotWithShape="0">
                <a:blip r:embed="rId3"/>
                <a:stretch>
                  <a:fillRect l="-1852" t="-5263"/>
                </a:stretch>
              </a:blipFill>
            </p:spPr>
            <p:txBody>
              <a:bodyPr/>
              <a:lstStyle/>
              <a:p>
                <a:r>
                  <a:rPr lang="ar-SA">
                    <a:noFill/>
                  </a:rPr>
                  <a:t> </a:t>
                </a:r>
              </a:p>
            </p:txBody>
          </p:sp>
        </mc:Fallback>
      </mc:AlternateContent>
    </p:spTree>
    <p:extLst>
      <p:ext uri="{BB962C8B-B14F-4D97-AF65-F5344CB8AC3E}">
        <p14:creationId xmlns:p14="http://schemas.microsoft.com/office/powerpoint/2010/main" val="285128323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100" y="200025"/>
            <a:ext cx="7539994" cy="1456549"/>
          </a:xfrm>
        </p:spPr>
        <p:txBody>
          <a:bodyPr/>
          <a:lstStyle/>
          <a:p>
            <a:r>
              <a:rPr lang="en-US" dirty="0"/>
              <a:t>Check for the ultimate moment in x- direction (M11):</a:t>
            </a:r>
          </a:p>
        </p:txBody>
      </p:sp>
      <p:pic>
        <p:nvPicPr>
          <p:cNvPr id="4" name="Content Placeholder 3"/>
          <p:cNvPicPr>
            <a:picLocks noGrp="1" noChangeAspect="1"/>
          </p:cNvPicPr>
          <p:nvPr>
            <p:ph idx="1"/>
          </p:nvPr>
        </p:nvPicPr>
        <p:blipFill>
          <a:blip r:embed="rId2"/>
          <a:stretch>
            <a:fillRect/>
          </a:stretch>
        </p:blipFill>
        <p:spPr>
          <a:xfrm>
            <a:off x="698500" y="2562225"/>
            <a:ext cx="7540625" cy="3515238"/>
          </a:xfrm>
          <a:prstGeom prst="rect">
            <a:avLst/>
          </a:prstGeom>
        </p:spPr>
      </p:pic>
    </p:spTree>
    <p:extLst>
      <p:ext uri="{BB962C8B-B14F-4D97-AF65-F5344CB8AC3E}">
        <p14:creationId xmlns:p14="http://schemas.microsoft.com/office/powerpoint/2010/main" val="140852248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1400" y="38100"/>
            <a:ext cx="10507075" cy="4309763"/>
          </a:xfrm>
        </p:spPr>
        <p:txBody>
          <a:bodyPr/>
          <a:lstStyle/>
          <a:p>
            <a:pPr lvl="0"/>
            <a:r>
              <a:rPr lang="en-US" b="1" dirty="0"/>
              <a:t>  </a:t>
            </a:r>
          </a:p>
          <a:p>
            <a:pPr algn="l"/>
            <a:r>
              <a:rPr lang="en-US" b="1" dirty="0">
                <a:solidFill>
                  <a:schemeClr val="tx1"/>
                </a:solidFill>
              </a:rPr>
              <a:t>                Check for the ultimate moment in x- direction (M11):  </a:t>
            </a:r>
            <a:r>
              <a:rPr lang="en-US" b="1" dirty="0"/>
              <a:t> </a:t>
            </a:r>
            <a:endParaRPr lang="en-US" dirty="0"/>
          </a:p>
          <a:p>
            <a:r>
              <a:rPr lang="en-US" dirty="0"/>
              <a:t>             As shown in </a:t>
            </a:r>
            <a:r>
              <a:rPr lang="en-US" dirty="0">
                <a:solidFill>
                  <a:schemeClr val="accent1"/>
                </a:solidFill>
              </a:rPr>
              <a:t>Figure</a:t>
            </a:r>
            <a:r>
              <a:rPr lang="en-US" dirty="0"/>
              <a:t>  there are two type of zone where the moment is more than the minimum moment.   </a:t>
            </a:r>
          </a:p>
          <a:p>
            <a:endParaRPr lang="en-US" dirty="0"/>
          </a:p>
        </p:txBody>
      </p:sp>
      <p:sp>
        <p:nvSpPr>
          <p:cNvPr id="12" name="Rectangle 11"/>
          <p:cNvSpPr/>
          <p:nvPr/>
        </p:nvSpPr>
        <p:spPr>
          <a:xfrm>
            <a:off x="546100" y="6524625"/>
            <a:ext cx="6553758" cy="335348"/>
          </a:xfrm>
          <a:prstGeom prst="rect">
            <a:avLst/>
          </a:prstGeom>
        </p:spPr>
        <p:txBody>
          <a:bodyPr wrap="square">
            <a:spAutoFit/>
          </a:bodyPr>
          <a:lstStyle/>
          <a:p>
            <a:pPr marR="80759" algn="ctr" defTabSz="401010" rtl="0"/>
            <a:r>
              <a:rPr lang="en-US" sz="1579" b="1" dirty="0">
                <a:solidFill>
                  <a:srgbClr val="54A021"/>
                </a:solidFill>
                <a:latin typeface="Times New Roman" panose="02020603050405020304" pitchFamily="18" charset="0"/>
                <a:ea typeface="Times New Roman" panose="02020603050405020304" pitchFamily="18" charset="0"/>
              </a:rPr>
              <a:t>Distribution of moment in X- direction (M</a:t>
            </a:r>
            <a:r>
              <a:rPr lang="en-US" sz="702" b="1" dirty="0">
                <a:solidFill>
                  <a:srgbClr val="54A021"/>
                </a:solidFill>
                <a:latin typeface="Times New Roman" panose="02020603050405020304" pitchFamily="18" charset="0"/>
                <a:ea typeface="Times New Roman" panose="02020603050405020304" pitchFamily="18" charset="0"/>
              </a:rPr>
              <a:t>11</a:t>
            </a:r>
            <a:r>
              <a:rPr lang="en-US" sz="1579" b="1" dirty="0">
                <a:solidFill>
                  <a:srgbClr val="54A021"/>
                </a:solidFill>
                <a:latin typeface="Times New Roman" panose="02020603050405020304" pitchFamily="18" charset="0"/>
                <a:ea typeface="Times New Roman" panose="02020603050405020304" pitchFamily="18" charset="0"/>
              </a:rPr>
              <a:t>) for ground floor.</a:t>
            </a:r>
            <a:endParaRPr lang="en-US" sz="1579" dirty="0">
              <a:solidFill>
                <a:srgbClr val="54A021"/>
              </a:solidFill>
              <a:latin typeface="Times New Roman" panose="02020603050405020304" pitchFamily="18" charset="0"/>
              <a:ea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2679700" y="1343025"/>
            <a:ext cx="5305425" cy="4819650"/>
          </a:xfrm>
          <a:prstGeom prst="rect">
            <a:avLst/>
          </a:prstGeom>
        </p:spPr>
      </p:pic>
    </p:spTree>
    <p:extLst>
      <p:ext uri="{BB962C8B-B14F-4D97-AF65-F5344CB8AC3E}">
        <p14:creationId xmlns:p14="http://schemas.microsoft.com/office/powerpoint/2010/main" val="33445474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22300" y="581025"/>
            <a:ext cx="7715250" cy="6048375"/>
          </a:xfrm>
          <a:prstGeom prst="rect">
            <a:avLst/>
          </a:prstGeom>
        </p:spPr>
      </p:pic>
    </p:spTree>
    <p:extLst>
      <p:ext uri="{BB962C8B-B14F-4D97-AF65-F5344CB8AC3E}">
        <p14:creationId xmlns:p14="http://schemas.microsoft.com/office/powerpoint/2010/main" val="148462061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703982" y="2846049"/>
            <a:ext cx="7761626" cy="1550424"/>
          </a:xfrm>
          <a:prstGeom prst="rect">
            <a:avLst/>
          </a:prstGeom>
        </p:spPr>
        <p:txBody>
          <a:bodyPr wrap="square">
            <a:spAutoFit/>
          </a:bodyPr>
          <a:lstStyle/>
          <a:p>
            <a:pPr algn="l" defTabSz="401010" rtl="0"/>
            <a:r>
              <a:rPr lang="en-US" sz="1579" dirty="0">
                <a:solidFill>
                  <a:prstClr val="black"/>
                </a:solidFill>
              </a:rPr>
              <a:t>Note: Steel of flat plate slab in x- direction:</a:t>
            </a:r>
          </a:p>
          <a:p>
            <a:pPr algn="l" defTabSz="401010" rtl="0"/>
            <a:endParaRPr lang="en-US" sz="1579" dirty="0">
              <a:solidFill>
                <a:prstClr val="black"/>
              </a:solidFill>
            </a:endParaRPr>
          </a:p>
          <a:p>
            <a:pPr algn="l" defTabSz="401010" rtl="0"/>
            <a:r>
              <a:rPr lang="en-US" sz="1579" dirty="0">
                <a:solidFill>
                  <a:prstClr val="black"/>
                </a:solidFill>
              </a:rPr>
              <a:t>•	Use bottom steel equal ∅12/200mm in zone A.</a:t>
            </a:r>
          </a:p>
          <a:p>
            <a:pPr algn="l" defTabSz="401010" rtl="0"/>
            <a:r>
              <a:rPr lang="en-US" sz="1579" dirty="0">
                <a:solidFill>
                  <a:prstClr val="black"/>
                </a:solidFill>
              </a:rPr>
              <a:t>•	Use top steel equal ∅12/140 mm in zone B.</a:t>
            </a:r>
          </a:p>
          <a:p>
            <a:pPr algn="l" defTabSz="401010" rtl="0"/>
            <a:r>
              <a:rPr lang="en-US" sz="1579" dirty="0">
                <a:solidFill>
                  <a:prstClr val="black"/>
                </a:solidFill>
              </a:rPr>
              <a:t>•	Use bottom and top steel equal ∅10/200mm for the other zones.</a:t>
            </a:r>
          </a:p>
          <a:p>
            <a:pPr algn="l" defTabSz="401010" rtl="0"/>
            <a:endParaRPr lang="en-US" sz="1579" dirty="0">
              <a:solidFill>
                <a:prstClr val="black"/>
              </a:solidFill>
            </a:endParaRPr>
          </a:p>
        </p:txBody>
      </p:sp>
    </p:spTree>
    <p:extLst>
      <p:ext uri="{BB962C8B-B14F-4D97-AF65-F5344CB8AC3E}">
        <p14:creationId xmlns:p14="http://schemas.microsoft.com/office/powerpoint/2010/main" val="1314830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882106095"/>
              </p:ext>
            </p:extLst>
          </p:nvPr>
        </p:nvGraphicFramePr>
        <p:xfrm>
          <a:off x="121515" y="846815"/>
          <a:ext cx="8457508" cy="5973356"/>
        </p:xfrm>
        <a:graphic>
          <a:graphicData uri="http://schemas.openxmlformats.org/drawingml/2006/table">
            <a:tbl>
              <a:tblPr firstRow="1" bandRow="1">
                <a:tableStyleId>{5C22544A-7EE6-4342-B048-85BDC9FD1C3A}</a:tableStyleId>
              </a:tblPr>
              <a:tblGrid>
                <a:gridCol w="2114377">
                  <a:extLst>
                    <a:ext uri="{9D8B030D-6E8A-4147-A177-3AD203B41FA5}">
                      <a16:colId xmlns:a16="http://schemas.microsoft.com/office/drawing/2014/main" val="1986921334"/>
                    </a:ext>
                  </a:extLst>
                </a:gridCol>
                <a:gridCol w="2114377">
                  <a:extLst>
                    <a:ext uri="{9D8B030D-6E8A-4147-A177-3AD203B41FA5}">
                      <a16:colId xmlns:a16="http://schemas.microsoft.com/office/drawing/2014/main" val="2386360835"/>
                    </a:ext>
                  </a:extLst>
                </a:gridCol>
                <a:gridCol w="2114377">
                  <a:extLst>
                    <a:ext uri="{9D8B030D-6E8A-4147-A177-3AD203B41FA5}">
                      <a16:colId xmlns:a16="http://schemas.microsoft.com/office/drawing/2014/main" val="3926237212"/>
                    </a:ext>
                  </a:extLst>
                </a:gridCol>
                <a:gridCol w="2114377">
                  <a:extLst>
                    <a:ext uri="{9D8B030D-6E8A-4147-A177-3AD203B41FA5}">
                      <a16:colId xmlns:a16="http://schemas.microsoft.com/office/drawing/2014/main" val="2309111499"/>
                    </a:ext>
                  </a:extLst>
                </a:gridCol>
              </a:tblGrid>
              <a:tr h="1120302">
                <a:tc>
                  <a:txBody>
                    <a:bodyPr/>
                    <a:lstStyle/>
                    <a:p>
                      <a:pPr marL="235585" marR="229235" algn="ctr">
                        <a:lnSpc>
                          <a:spcPts val="129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235585" marR="229235" algn="ctr">
                        <a:lnSpc>
                          <a:spcPts val="129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235585" marR="229235" algn="ctr">
                        <a:lnSpc>
                          <a:spcPts val="1290"/>
                        </a:lnSpc>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Floor</a:t>
                      </a:r>
                    </a:p>
                    <a:p>
                      <a:pPr marL="235585" marR="229235" algn="ctr">
                        <a:lnSpc>
                          <a:spcPts val="129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235585" marR="229235" algn="ctr">
                        <a:lnSpc>
                          <a:spcPts val="1290"/>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 </a:t>
                      </a:r>
                    </a:p>
                    <a:p>
                      <a:pPr marL="235585" marR="229235"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210820" marR="208915" algn="ctr">
                        <a:lnSpc>
                          <a:spcPts val="129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210820" marR="208915" algn="ctr">
                        <a:lnSpc>
                          <a:spcPts val="129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210820" marR="208915" algn="ctr">
                        <a:lnSpc>
                          <a:spcPts val="1290"/>
                        </a:lnSpc>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Area (m</a:t>
                      </a:r>
                      <a:r>
                        <a:rPr lang="en-US" sz="1600" b="1" baseline="30000" dirty="0">
                          <a:effectLst/>
                          <a:latin typeface="Times New Roman" panose="02020603050405020304" pitchFamily="18" charset="0"/>
                          <a:ea typeface="Times New Roman" panose="02020603050405020304" pitchFamily="18" charset="0"/>
                          <a:cs typeface="Arial" panose="020B0604020202020204" pitchFamily="34" charset="0"/>
                        </a:rPr>
                        <a:t>2</a:t>
                      </a: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371475" marR="358775" algn="ctr">
                        <a:lnSpc>
                          <a:spcPts val="129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371475" marR="358775" algn="ctr">
                        <a:lnSpc>
                          <a:spcPts val="129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371475" marR="358775" algn="ctr">
                        <a:lnSpc>
                          <a:spcPts val="1290"/>
                        </a:lnSpc>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Height (m)</a:t>
                      </a:r>
                    </a:p>
                    <a:p>
                      <a:pPr marL="371475" marR="358775" algn="ctr">
                        <a:lnSpc>
                          <a:spcPts val="129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371475" marR="358775"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346075" marR="339725" algn="ctr">
                        <a:lnSpc>
                          <a:spcPts val="129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346075" marR="339725" algn="ctr">
                        <a:lnSpc>
                          <a:spcPts val="129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346075" marR="339725" algn="ctr">
                        <a:lnSpc>
                          <a:spcPts val="1290"/>
                        </a:lnSpc>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Use of floor</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extLst>
                  <a:ext uri="{0D108BD9-81ED-4DB2-BD59-A6C34878D82A}">
                    <a16:rowId xmlns:a16="http://schemas.microsoft.com/office/drawing/2014/main" val="3435851257"/>
                  </a:ext>
                </a:extLst>
              </a:tr>
              <a:tr h="1188242">
                <a:tc>
                  <a:txBody>
                    <a:bodyPr/>
                    <a:lstStyle/>
                    <a:p>
                      <a:pPr marL="235585" marR="229870" algn="ctr">
                        <a:lnSpc>
                          <a:spcPts val="129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235585" marR="229870" algn="ctr">
                        <a:lnSpc>
                          <a:spcPts val="129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235585" marR="229870" algn="ctr">
                        <a:lnSpc>
                          <a:spcPts val="1290"/>
                        </a:lnSpc>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Basement 2</a:t>
                      </a:r>
                    </a:p>
                    <a:p>
                      <a:pPr marL="235585" marR="229870"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210820" marR="198755"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210820" marR="198755"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210820" marR="198755" algn="ctr">
                        <a:lnSpc>
                          <a:spcPts val="1290"/>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525.96</a:t>
                      </a:r>
                    </a:p>
                  </a:txBody>
                  <a:tcPr marL="0" marR="0" marT="0" marB="0"/>
                </a:tc>
                <a:tc>
                  <a:txBody>
                    <a:bodyPr/>
                    <a:lstStyle/>
                    <a:p>
                      <a:pPr marL="371475" marR="353695"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71475" marR="353695"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71475" marR="353695" algn="ctr">
                        <a:lnSpc>
                          <a:spcPts val="1290"/>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2.60</a:t>
                      </a:r>
                    </a:p>
                  </a:txBody>
                  <a:tcPr marL="0" marR="0" marT="0" marB="0"/>
                </a:tc>
                <a:tc>
                  <a:txBody>
                    <a:bodyPr/>
                    <a:lstStyle/>
                    <a:p>
                      <a:pPr marL="345440" marR="339725"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45440" marR="339725"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45440" marR="339725" algn="ctr">
                        <a:lnSpc>
                          <a:spcPts val="1290"/>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Car Parking</a:t>
                      </a:r>
                    </a:p>
                  </a:txBody>
                  <a:tcPr marL="0" marR="0" marT="0" marB="0"/>
                </a:tc>
                <a:extLst>
                  <a:ext uri="{0D108BD9-81ED-4DB2-BD59-A6C34878D82A}">
                    <a16:rowId xmlns:a16="http://schemas.microsoft.com/office/drawing/2014/main" val="1734821133"/>
                  </a:ext>
                </a:extLst>
              </a:tr>
              <a:tr h="1288328">
                <a:tc>
                  <a:txBody>
                    <a:bodyPr/>
                    <a:lstStyle/>
                    <a:p>
                      <a:pPr marL="235585" marR="229870" algn="ctr">
                        <a:lnSpc>
                          <a:spcPts val="1265"/>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235585" marR="229870" algn="ctr">
                        <a:lnSpc>
                          <a:spcPts val="1265"/>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235585" marR="229870" algn="ctr">
                        <a:lnSpc>
                          <a:spcPts val="1265"/>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235585" marR="229870" algn="ctr">
                        <a:lnSpc>
                          <a:spcPts val="1265"/>
                        </a:lnSpc>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Basement 1</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210820" marR="198755" algn="ctr">
                        <a:lnSpc>
                          <a:spcPts val="1265"/>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210820" marR="198755" algn="ctr">
                        <a:lnSpc>
                          <a:spcPts val="1265"/>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210820" marR="198755" algn="ctr">
                        <a:lnSpc>
                          <a:spcPts val="1265"/>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210820" marR="198755" algn="ctr">
                        <a:lnSpc>
                          <a:spcPts val="1265"/>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525.96</a:t>
                      </a:r>
                    </a:p>
                  </a:txBody>
                  <a:tcPr marL="0" marR="0" marT="0" marB="0"/>
                </a:tc>
                <a:tc>
                  <a:txBody>
                    <a:bodyPr/>
                    <a:lstStyle/>
                    <a:p>
                      <a:pPr marL="371475" marR="353695" algn="ctr">
                        <a:lnSpc>
                          <a:spcPts val="1265"/>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71475" marR="353695" algn="ctr">
                        <a:lnSpc>
                          <a:spcPts val="1265"/>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71475" marR="353695" algn="ctr">
                        <a:lnSpc>
                          <a:spcPts val="1265"/>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71475" marR="353695" algn="ctr">
                        <a:lnSpc>
                          <a:spcPts val="1265"/>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2.60</a:t>
                      </a:r>
                    </a:p>
                  </a:txBody>
                  <a:tcPr marL="0" marR="0" marT="0" marB="0"/>
                </a:tc>
                <a:tc>
                  <a:txBody>
                    <a:bodyPr/>
                    <a:lstStyle/>
                    <a:p>
                      <a:pPr marL="345440" marR="339725" algn="ctr">
                        <a:lnSpc>
                          <a:spcPts val="1265"/>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45440" marR="339725" algn="ctr">
                        <a:lnSpc>
                          <a:spcPts val="1265"/>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45440" marR="339725" algn="ctr">
                        <a:lnSpc>
                          <a:spcPts val="1265"/>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45440" marR="339725" algn="ctr">
                        <a:lnSpc>
                          <a:spcPts val="1265"/>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Car Parking</a:t>
                      </a:r>
                    </a:p>
                  </a:txBody>
                  <a:tcPr marL="0" marR="0" marT="0" marB="0"/>
                </a:tc>
                <a:extLst>
                  <a:ext uri="{0D108BD9-81ED-4DB2-BD59-A6C34878D82A}">
                    <a16:rowId xmlns:a16="http://schemas.microsoft.com/office/drawing/2014/main" val="3809954546"/>
                  </a:ext>
                </a:extLst>
              </a:tr>
              <a:tr h="1188242">
                <a:tc>
                  <a:txBody>
                    <a:bodyPr/>
                    <a:lstStyle/>
                    <a:p>
                      <a:pPr marL="235585" marR="227330" algn="ctr">
                        <a:lnSpc>
                          <a:spcPts val="129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235585" marR="227330" algn="ctr">
                        <a:lnSpc>
                          <a:spcPts val="129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235585" marR="227330" algn="ctr">
                        <a:lnSpc>
                          <a:spcPts val="129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235585" marR="227330" algn="ctr">
                        <a:lnSpc>
                          <a:spcPts val="129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235585" marR="227330" algn="ctr">
                        <a:lnSpc>
                          <a:spcPts val="1290"/>
                        </a:lnSpc>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Ground floor</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210820" marR="198755"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210820" marR="198755"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210820" marR="198755"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210820" marR="198755" algn="ctr">
                        <a:lnSpc>
                          <a:spcPts val="1290"/>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317.75</a:t>
                      </a:r>
                    </a:p>
                  </a:txBody>
                  <a:tcPr marL="0" marR="0" marT="0" marB="0"/>
                </a:tc>
                <a:tc>
                  <a:txBody>
                    <a:bodyPr/>
                    <a:lstStyle/>
                    <a:p>
                      <a:pPr marL="371475" marR="353695"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71475" marR="353695"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71475" marR="353695"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71475" marR="353695" algn="ctr">
                        <a:lnSpc>
                          <a:spcPts val="1290"/>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4.5</a:t>
                      </a:r>
                    </a:p>
                  </a:txBody>
                  <a:tcPr marL="0" marR="0" marT="0" marB="0"/>
                </a:tc>
                <a:tc>
                  <a:txBody>
                    <a:bodyPr/>
                    <a:lstStyle/>
                    <a:p>
                      <a:pPr marL="346075" marR="338455"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46075" marR="338455"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46075" marR="338455" algn="ctr">
                        <a:lnSpc>
                          <a:spcPts val="129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46075" marR="338455" algn="ctr">
                        <a:lnSpc>
                          <a:spcPts val="1290"/>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Stores</a:t>
                      </a:r>
                    </a:p>
                  </a:txBody>
                  <a:tcPr marL="0" marR="0" marT="0" marB="0"/>
                </a:tc>
                <a:extLst>
                  <a:ext uri="{0D108BD9-81ED-4DB2-BD59-A6C34878D82A}">
                    <a16:rowId xmlns:a16="http://schemas.microsoft.com/office/drawing/2014/main" val="4268261394"/>
                  </a:ext>
                </a:extLst>
              </a:tr>
              <a:tr h="1188242">
                <a:tc>
                  <a:txBody>
                    <a:bodyPr/>
                    <a:lstStyle/>
                    <a:p>
                      <a:pPr marL="235585" marR="232410" algn="ctr">
                        <a:lnSpc>
                          <a:spcPts val="136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235585" marR="232410" algn="ctr">
                        <a:lnSpc>
                          <a:spcPts val="1360"/>
                        </a:lnSpc>
                        <a:spcAft>
                          <a:spcPts val="0"/>
                        </a:spcAft>
                      </a:pP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p>
                      <a:pPr marL="235585" marR="232410" algn="ctr">
                        <a:lnSpc>
                          <a:spcPts val="1360"/>
                        </a:lnSpc>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Typical Floors</a:t>
                      </a:r>
                    </a:p>
                    <a:p>
                      <a:pPr marL="235585" marR="232410" algn="ctr">
                        <a:lnSpc>
                          <a:spcPts val="136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235585" marR="231775" algn="ctr">
                        <a:lnSpc>
                          <a:spcPts val="1280"/>
                        </a:lnSpc>
                        <a:spcBef>
                          <a:spcPts val="10"/>
                        </a:spcBef>
                        <a:spcAft>
                          <a:spcPts val="0"/>
                        </a:spcAft>
                      </a:pPr>
                      <a:r>
                        <a:rPr lang="en-US" sz="1600" b="1" dirty="0">
                          <a:effectLst/>
                          <a:latin typeface="Times New Roman" panose="02020603050405020304" pitchFamily="18" charset="0"/>
                          <a:ea typeface="Times New Roman" panose="02020603050405020304" pitchFamily="18" charset="0"/>
                          <a:cs typeface="Arial" panose="020B0604020202020204" pitchFamily="34" charset="0"/>
                        </a:rPr>
                        <a:t>(6 floors)</a:t>
                      </a: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0" marR="0" marT="0" marB="0"/>
                </a:tc>
                <a:tc>
                  <a:txBody>
                    <a:bodyPr/>
                    <a:lstStyle/>
                    <a:p>
                      <a:pPr marL="210820" marR="198755" algn="ctr">
                        <a:lnSpc>
                          <a:spcPts val="134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210820" marR="198755" algn="ctr">
                        <a:lnSpc>
                          <a:spcPts val="134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210820" marR="198755" algn="ctr">
                        <a:lnSpc>
                          <a:spcPts val="134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210820" marR="198755" algn="ctr">
                        <a:lnSpc>
                          <a:spcPts val="1340"/>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317.75</a:t>
                      </a:r>
                    </a:p>
                  </a:txBody>
                  <a:tcPr marL="0" marR="0" marT="0" marB="0"/>
                </a:tc>
                <a:tc>
                  <a:txBody>
                    <a:bodyPr/>
                    <a:lstStyle/>
                    <a:p>
                      <a:pPr marL="371475" marR="353695" algn="ctr">
                        <a:lnSpc>
                          <a:spcPts val="134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71475" marR="353695" algn="ctr">
                        <a:lnSpc>
                          <a:spcPts val="134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71475" marR="353695" algn="ctr">
                        <a:lnSpc>
                          <a:spcPts val="134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71475" marR="353695" algn="ctr">
                        <a:lnSpc>
                          <a:spcPts val="1340"/>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2.95</a:t>
                      </a:r>
                    </a:p>
                  </a:txBody>
                  <a:tcPr marL="0" marR="0" marT="0" marB="0"/>
                </a:tc>
                <a:tc>
                  <a:txBody>
                    <a:bodyPr/>
                    <a:lstStyle/>
                    <a:p>
                      <a:pPr marL="344170" marR="339725" algn="ctr">
                        <a:lnSpc>
                          <a:spcPts val="134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44170" marR="339725" algn="ctr">
                        <a:lnSpc>
                          <a:spcPts val="134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44170" marR="339725" algn="ctr">
                        <a:lnSpc>
                          <a:spcPts val="1340"/>
                        </a:lnSpc>
                        <a:spcAft>
                          <a:spcPts val="0"/>
                        </a:spcAft>
                      </a:pPr>
                      <a:endParaRPr lang="en-US" sz="1600" dirty="0">
                        <a:effectLst/>
                        <a:latin typeface="Times New Roman" panose="02020603050405020304" pitchFamily="18" charset="0"/>
                        <a:ea typeface="Times New Roman" panose="02020603050405020304" pitchFamily="18" charset="0"/>
                        <a:cs typeface="Arial" panose="020B0604020202020204" pitchFamily="34" charset="0"/>
                      </a:endParaRPr>
                    </a:p>
                    <a:p>
                      <a:pPr marL="344170" marR="339725" algn="ctr">
                        <a:lnSpc>
                          <a:spcPts val="1340"/>
                        </a:lnSpc>
                        <a:spcAft>
                          <a:spcPts val="0"/>
                        </a:spcAft>
                      </a:pPr>
                      <a:r>
                        <a:rPr lang="en-US" sz="1600" dirty="0">
                          <a:effectLst/>
                          <a:latin typeface="Times New Roman" panose="02020603050405020304" pitchFamily="18" charset="0"/>
                          <a:ea typeface="Times New Roman" panose="02020603050405020304" pitchFamily="18" charset="0"/>
                          <a:cs typeface="Arial" panose="020B0604020202020204" pitchFamily="34" charset="0"/>
                        </a:rPr>
                        <a:t>Offices</a:t>
                      </a:r>
                    </a:p>
                  </a:txBody>
                  <a:tcPr marL="0" marR="0" marT="0" marB="0"/>
                </a:tc>
                <a:extLst>
                  <a:ext uri="{0D108BD9-81ED-4DB2-BD59-A6C34878D82A}">
                    <a16:rowId xmlns:a16="http://schemas.microsoft.com/office/drawing/2014/main" val="2773137513"/>
                  </a:ext>
                </a:extLst>
              </a:tr>
            </a:tbl>
          </a:graphicData>
        </a:graphic>
      </p:graphicFrame>
    </p:spTree>
    <p:extLst>
      <p:ext uri="{BB962C8B-B14F-4D97-AF65-F5344CB8AC3E}">
        <p14:creationId xmlns:p14="http://schemas.microsoft.com/office/powerpoint/2010/main" val="267805094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011" y="854918"/>
            <a:ext cx="8053062" cy="5217767"/>
          </a:xfrm>
        </p:spPr>
        <p:txBody>
          <a:bodyPr/>
          <a:lstStyle/>
          <a:p>
            <a:pPr lvl="0"/>
            <a:r>
              <a:rPr lang="en-US" b="1" dirty="0"/>
              <a:t>Check for the ultimate moment in y- direction (M22):</a:t>
            </a:r>
          </a:p>
          <a:p>
            <a:endParaRPr lang="en-US" dirty="0"/>
          </a:p>
        </p:txBody>
      </p:sp>
      <p:sp>
        <p:nvSpPr>
          <p:cNvPr id="5" name="Rectangle 4"/>
          <p:cNvSpPr/>
          <p:nvPr/>
        </p:nvSpPr>
        <p:spPr>
          <a:xfrm>
            <a:off x="-818208" y="6002890"/>
            <a:ext cx="6278323" cy="443326"/>
          </a:xfrm>
          <a:prstGeom prst="rect">
            <a:avLst/>
          </a:prstGeom>
        </p:spPr>
        <p:txBody>
          <a:bodyPr wrap="square">
            <a:spAutoFit/>
          </a:bodyPr>
          <a:lstStyle/>
          <a:p>
            <a:pPr marL="1175739" algn="l" defTabSz="401010" rtl="0">
              <a:spcBef>
                <a:spcPts val="399"/>
              </a:spcBef>
            </a:pPr>
            <a:r>
              <a:rPr lang="en-US" sz="1228" b="1" dirty="0">
                <a:solidFill>
                  <a:srgbClr val="54A021"/>
                </a:solidFill>
                <a:latin typeface="Times New Roman" panose="02020603050405020304" pitchFamily="18" charset="0"/>
                <a:ea typeface="Times New Roman" panose="02020603050405020304" pitchFamily="18" charset="0"/>
              </a:rPr>
              <a:t>Distribution of moment in y- direction (M22) for ground floor</a:t>
            </a:r>
            <a:r>
              <a:rPr lang="en-US" sz="965" b="1" dirty="0">
                <a:solidFill>
                  <a:srgbClr val="4F81BC"/>
                </a:solidFill>
                <a:latin typeface="Times New Roman" panose="02020603050405020304" pitchFamily="18" charset="0"/>
                <a:ea typeface="Times New Roman" panose="02020603050405020304" pitchFamily="18" charset="0"/>
              </a:rPr>
              <a:t>.</a:t>
            </a:r>
            <a:endParaRPr lang="en-US" sz="965" dirty="0">
              <a:solidFill>
                <a:prstClr val="black"/>
              </a:solidFill>
              <a:latin typeface="Times New Roman" panose="02020603050405020304" pitchFamily="18" charset="0"/>
              <a:ea typeface="Times New Roman" panose="02020603050405020304" pitchFamily="18" charset="0"/>
            </a:endParaRPr>
          </a:p>
          <a:p>
            <a:pPr algn="l" defTabSz="401010" rtl="0"/>
            <a:r>
              <a:rPr lang="en-US" sz="1053" b="1" dirty="0">
                <a:solidFill>
                  <a:prstClr val="black"/>
                </a:solidFill>
                <a:latin typeface="Times New Roman" panose="02020603050405020304" pitchFamily="18" charset="0"/>
                <a:ea typeface="Times New Roman" panose="02020603050405020304" pitchFamily="18" charset="0"/>
              </a:rPr>
              <a:t> </a:t>
            </a:r>
            <a:endParaRPr lang="en-US" sz="1053" dirty="0">
              <a:solidFill>
                <a:prstClr val="black"/>
              </a:solidFill>
              <a:latin typeface="Times New Roman" panose="02020603050405020304" pitchFamily="18" charset="0"/>
              <a:ea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2860675" y="2057400"/>
            <a:ext cx="4972050" cy="3448050"/>
          </a:xfrm>
          <a:prstGeom prst="rect">
            <a:avLst/>
          </a:prstGeom>
        </p:spPr>
      </p:pic>
    </p:spTree>
    <p:extLst>
      <p:ext uri="{BB962C8B-B14F-4D97-AF65-F5344CB8AC3E}">
        <p14:creationId xmlns:p14="http://schemas.microsoft.com/office/powerpoint/2010/main" val="340429777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7832" y="1341160"/>
            <a:ext cx="7539994" cy="3403761"/>
          </a:xfrm>
        </p:spPr>
        <p:txBody>
          <a:bodyPr>
            <a:normAutofit/>
          </a:bodyPr>
          <a:lstStyle/>
          <a:p>
            <a:endParaRPr lang="en-US" dirty="0"/>
          </a:p>
          <a:p>
            <a:endParaRPr lang="en-US" dirty="0"/>
          </a:p>
          <a:p>
            <a:r>
              <a:rPr lang="en-US" dirty="0"/>
              <a:t>Note: Steel of flat plate slab in y- direction:</a:t>
            </a:r>
          </a:p>
          <a:p>
            <a:pPr marL="0" indent="0">
              <a:buNone/>
            </a:pPr>
            <a:endParaRPr lang="en-US" dirty="0"/>
          </a:p>
          <a:p>
            <a:r>
              <a:rPr lang="en-US" dirty="0"/>
              <a:t>•	Use bottom steel equal ∅12/200mm in zone A.</a:t>
            </a:r>
          </a:p>
          <a:p>
            <a:r>
              <a:rPr lang="en-US" dirty="0"/>
              <a:t>•	Use top steel equal ∅12/140 mm in zone B.</a:t>
            </a:r>
          </a:p>
          <a:p>
            <a:r>
              <a:rPr lang="en-US" dirty="0"/>
              <a:t>•	Use bottom and top steel equal ∅10/200mm for the other zones.</a:t>
            </a:r>
          </a:p>
          <a:p>
            <a:endParaRPr lang="en-US" dirty="0"/>
          </a:p>
          <a:p>
            <a:endParaRPr lang="en-US" dirty="0"/>
          </a:p>
        </p:txBody>
      </p:sp>
    </p:spTree>
    <p:extLst>
      <p:ext uri="{BB962C8B-B14F-4D97-AF65-F5344CB8AC3E}">
        <p14:creationId xmlns:p14="http://schemas.microsoft.com/office/powerpoint/2010/main" val="344219580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Design of flat plate </a:t>
            </a:r>
          </a:p>
        </p:txBody>
      </p:sp>
      <p:graphicFrame>
        <p:nvGraphicFramePr>
          <p:cNvPr id="4" name="Content Placeholder 3"/>
          <p:cNvGraphicFramePr>
            <a:graphicFrameLocks noGrp="1"/>
          </p:cNvGraphicFramePr>
          <p:nvPr>
            <p:ph idx="1"/>
          </p:nvPr>
        </p:nvGraphicFramePr>
        <p:xfrm>
          <a:off x="258979" y="2668922"/>
          <a:ext cx="10058478" cy="3648016"/>
        </p:xfrm>
        <a:graphic>
          <a:graphicData uri="http://schemas.openxmlformats.org/drawingml/2006/table">
            <a:tbl>
              <a:tblPr firstRow="1" bandRow="1">
                <a:tableStyleId>{5C22544A-7EE6-4342-B048-85BDC9FD1C3A}</a:tableStyleId>
              </a:tblPr>
              <a:tblGrid>
                <a:gridCol w="1676413">
                  <a:extLst>
                    <a:ext uri="{9D8B030D-6E8A-4147-A177-3AD203B41FA5}">
                      <a16:colId xmlns:a16="http://schemas.microsoft.com/office/drawing/2014/main" val="1984288000"/>
                    </a:ext>
                  </a:extLst>
                </a:gridCol>
                <a:gridCol w="1676413">
                  <a:extLst>
                    <a:ext uri="{9D8B030D-6E8A-4147-A177-3AD203B41FA5}">
                      <a16:colId xmlns:a16="http://schemas.microsoft.com/office/drawing/2014/main" val="865981544"/>
                    </a:ext>
                  </a:extLst>
                </a:gridCol>
                <a:gridCol w="1676413">
                  <a:extLst>
                    <a:ext uri="{9D8B030D-6E8A-4147-A177-3AD203B41FA5}">
                      <a16:colId xmlns:a16="http://schemas.microsoft.com/office/drawing/2014/main" val="1480512955"/>
                    </a:ext>
                  </a:extLst>
                </a:gridCol>
                <a:gridCol w="1676413">
                  <a:extLst>
                    <a:ext uri="{9D8B030D-6E8A-4147-A177-3AD203B41FA5}">
                      <a16:colId xmlns:a16="http://schemas.microsoft.com/office/drawing/2014/main" val="692081288"/>
                    </a:ext>
                  </a:extLst>
                </a:gridCol>
                <a:gridCol w="1676413">
                  <a:extLst>
                    <a:ext uri="{9D8B030D-6E8A-4147-A177-3AD203B41FA5}">
                      <a16:colId xmlns:a16="http://schemas.microsoft.com/office/drawing/2014/main" val="3934378869"/>
                    </a:ext>
                  </a:extLst>
                </a:gridCol>
                <a:gridCol w="1676413">
                  <a:extLst>
                    <a:ext uri="{9D8B030D-6E8A-4147-A177-3AD203B41FA5}">
                      <a16:colId xmlns:a16="http://schemas.microsoft.com/office/drawing/2014/main" val="3254217425"/>
                    </a:ext>
                  </a:extLst>
                </a:gridCol>
              </a:tblGrid>
              <a:tr h="1253690">
                <a:tc>
                  <a:txBody>
                    <a:bodyPr/>
                    <a:lstStyle/>
                    <a:p>
                      <a:r>
                        <a:rPr lang="en-US" sz="1400" dirty="0"/>
                        <a:t>floor</a:t>
                      </a:r>
                    </a:p>
                  </a:txBody>
                  <a:tcPr marL="80201" marR="80201" marT="40100" marB="4010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effectLst/>
                          <a:latin typeface="Times New Roman" panose="02020603050405020304" pitchFamily="18" charset="0"/>
                          <a:cs typeface="Times New Roman" panose="02020603050405020304" pitchFamily="18" charset="0"/>
                        </a:rPr>
                        <a:t>Bottom steel in direction X</a:t>
                      </a:r>
                      <a:endParaRPr lang="en-US" sz="1600" baseline="0" dirty="0">
                        <a:effectLst/>
                        <a:latin typeface="Times New Roman" panose="02020603050405020304" pitchFamily="18" charset="0"/>
                        <a:cs typeface="Times New Roman" panose="02020603050405020304" pitchFamily="18"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a:effectLst/>
                        <a:latin typeface="Times New Roman" panose="02020603050405020304" pitchFamily="18" charset="0"/>
                        <a:ea typeface="MS Mincho" panose="02020609040205080304" pitchFamily="49" charset="-128"/>
                        <a:cs typeface="Times New Roman" panose="02020603050405020304" pitchFamily="18" charset="0"/>
                      </a:endParaRPr>
                    </a:p>
                    <a:p>
                      <a:r>
                        <a:rPr lang="en-US" sz="1400" dirty="0"/>
                        <a:t>Zone A</a:t>
                      </a:r>
                    </a:p>
                  </a:txBody>
                  <a:tcPr marL="80201" marR="80201" marT="40100" marB="4010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effectLst/>
                          <a:latin typeface="Times New Roman" panose="02020603050405020304" pitchFamily="18" charset="0"/>
                          <a:cs typeface="Times New Roman" panose="02020603050405020304" pitchFamily="18" charset="0"/>
                        </a:rPr>
                        <a:t>Top steel in direction X</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a:effectLst/>
                        <a:latin typeface="Times New Roman" panose="02020603050405020304" pitchFamily="18" charset="0"/>
                        <a:ea typeface="MS Mincho" panose="02020609040205080304" pitchFamily="49" charset="-128"/>
                        <a:cs typeface="Times New Roman" panose="02020603050405020304" pitchFamily="18"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Zone</a:t>
                      </a:r>
                      <a:r>
                        <a:rPr lang="en-US" sz="1600" baseline="0" dirty="0">
                          <a:effectLst/>
                          <a:latin typeface="Times New Roman" panose="02020603050405020304" pitchFamily="18" charset="0"/>
                          <a:ea typeface="MS Mincho" panose="02020609040205080304" pitchFamily="49" charset="-128"/>
                          <a:cs typeface="Times New Roman" panose="02020603050405020304" pitchFamily="18" charset="0"/>
                        </a:rPr>
                        <a:t> B</a:t>
                      </a:r>
                      <a:endParaRPr lang="en-US" sz="16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80201" marR="80201" marT="40100" marB="4010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effectLst/>
                          <a:latin typeface="Times New Roman" panose="02020603050405020304" pitchFamily="18" charset="0"/>
                          <a:cs typeface="Times New Roman" panose="02020603050405020304" pitchFamily="18" charset="0"/>
                        </a:rPr>
                        <a:t>Bottom steel in direction Y</a:t>
                      </a:r>
                      <a:endParaRPr lang="en-US" sz="1600" baseline="0" dirty="0">
                        <a:effectLst/>
                        <a:latin typeface="Times New Roman" panose="02020603050405020304" pitchFamily="18" charset="0"/>
                        <a:cs typeface="Times New Roman" panose="02020603050405020304" pitchFamily="18"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a:effectLst/>
                        <a:latin typeface="Times New Roman" panose="02020603050405020304" pitchFamily="18" charset="0"/>
                        <a:ea typeface="MS Mincho" panose="02020609040205080304" pitchFamily="49" charset="-128"/>
                        <a:cs typeface="Times New Roman" panose="02020603050405020304" pitchFamily="18" charset="0"/>
                      </a:endParaRPr>
                    </a:p>
                    <a:p>
                      <a:r>
                        <a:rPr lang="en-US" sz="1400" dirty="0"/>
                        <a:t>Zone A</a:t>
                      </a:r>
                    </a:p>
                    <a:p>
                      <a:endParaRPr lang="en-US" sz="1400" dirty="0"/>
                    </a:p>
                  </a:txBody>
                  <a:tcPr marL="80201" marR="80201" marT="40100" marB="4010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effectLst/>
                          <a:latin typeface="Times New Roman" panose="02020603050405020304" pitchFamily="18" charset="0"/>
                          <a:cs typeface="Times New Roman" panose="02020603050405020304" pitchFamily="18" charset="0"/>
                        </a:rPr>
                        <a:t>Top steel in direction Y</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a:effectLst/>
                        <a:latin typeface="Times New Roman" panose="02020603050405020304" pitchFamily="18" charset="0"/>
                        <a:ea typeface="MS Mincho" panose="02020609040205080304" pitchFamily="49" charset="-128"/>
                        <a:cs typeface="Times New Roman" panose="02020603050405020304" pitchFamily="18"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effectLst/>
                          <a:latin typeface="Times New Roman" panose="02020603050405020304" pitchFamily="18" charset="0"/>
                          <a:ea typeface="MS Mincho" panose="02020609040205080304" pitchFamily="49" charset="-128"/>
                          <a:cs typeface="Times New Roman" panose="02020603050405020304" pitchFamily="18" charset="0"/>
                        </a:rPr>
                        <a:t>Zone</a:t>
                      </a:r>
                      <a:r>
                        <a:rPr lang="en-US" sz="1600" baseline="0" dirty="0">
                          <a:effectLst/>
                          <a:latin typeface="Times New Roman" panose="02020603050405020304" pitchFamily="18" charset="0"/>
                          <a:ea typeface="MS Mincho" panose="02020609040205080304" pitchFamily="49" charset="-128"/>
                          <a:cs typeface="Times New Roman" panose="02020603050405020304" pitchFamily="18" charset="0"/>
                        </a:rPr>
                        <a:t> B</a:t>
                      </a:r>
                      <a:endParaRPr lang="en-US" sz="1600" dirty="0">
                        <a:effectLst/>
                        <a:latin typeface="Times New Roman" panose="02020603050405020304" pitchFamily="18" charset="0"/>
                        <a:ea typeface="MS Mincho" panose="02020609040205080304" pitchFamily="49" charset="-128"/>
                        <a:cs typeface="Times New Roman" panose="02020603050405020304" pitchFamily="18" charset="0"/>
                      </a:endParaRPr>
                    </a:p>
                    <a:p>
                      <a:endParaRPr lang="en-US" sz="1400" dirty="0"/>
                    </a:p>
                  </a:txBody>
                  <a:tcPr marL="80201" marR="80201" marT="40100" marB="40100"/>
                </a:tc>
                <a:tc>
                  <a:txBody>
                    <a:bodyPr/>
                    <a:lstStyle/>
                    <a:p>
                      <a:r>
                        <a:rPr lang="en-US" sz="1400" dirty="0"/>
                        <a:t>Other</a:t>
                      </a:r>
                      <a:r>
                        <a:rPr lang="en-US" sz="1400" baseline="0" dirty="0"/>
                        <a:t> Zone </a:t>
                      </a:r>
                    </a:p>
                    <a:p>
                      <a:endParaRPr lang="en-US" sz="1400" baseline="0" dirty="0"/>
                    </a:p>
                    <a:p>
                      <a:r>
                        <a:rPr lang="en-US" sz="1400" baseline="0" dirty="0"/>
                        <a:t>Minimum steel</a:t>
                      </a:r>
                      <a:endParaRPr lang="en-US" sz="1400" dirty="0"/>
                    </a:p>
                  </a:txBody>
                  <a:tcPr marL="80201" marR="80201" marT="40100" marB="40100"/>
                </a:tc>
                <a:extLst>
                  <a:ext uri="{0D108BD9-81ED-4DB2-BD59-A6C34878D82A}">
                    <a16:rowId xmlns:a16="http://schemas.microsoft.com/office/drawing/2014/main" val="451303301"/>
                  </a:ext>
                </a:extLst>
              </a:tr>
              <a:tr h="1189548">
                <a:tc>
                  <a:txBody>
                    <a:bodyPr/>
                    <a:lstStyle/>
                    <a:p>
                      <a:r>
                        <a:rPr lang="en-US" sz="1400" dirty="0"/>
                        <a:t>Slab of first basement </a:t>
                      </a:r>
                    </a:p>
                  </a:txBody>
                  <a:tcPr marL="80201" marR="80201" marT="40100" marB="40100"/>
                </a:tc>
                <a:tc>
                  <a:txBody>
                    <a:bodyPr/>
                    <a:lstStyle/>
                    <a:p>
                      <a:r>
                        <a:rPr lang="en-US" sz="1600" b="1" dirty="0">
                          <a:solidFill>
                            <a:schemeClr val="tx1"/>
                          </a:solidFill>
                          <a:latin typeface="Times New Roman" panose="02020603050405020304" pitchFamily="18" charset="0"/>
                          <a:cs typeface="Times New Roman" panose="02020603050405020304" pitchFamily="18" charset="0"/>
                        </a:rPr>
                        <a:t>∅12/200mm </a:t>
                      </a:r>
                      <a:endParaRPr lang="en-US" sz="1400" b="1" dirty="0">
                        <a:latin typeface="Times New Roman" panose="02020603050405020304" pitchFamily="18" charset="0"/>
                        <a:cs typeface="Times New Roman" panose="02020603050405020304" pitchFamily="18" charset="0"/>
                      </a:endParaRPr>
                    </a:p>
                  </a:txBody>
                  <a:tcPr marL="80201" marR="80201" marT="40100" marB="40100"/>
                </a:tc>
                <a:tc>
                  <a:txBody>
                    <a:bodyPr/>
                    <a:lstStyle/>
                    <a:p>
                      <a:r>
                        <a:rPr lang="en-US" sz="1600" b="1" dirty="0">
                          <a:solidFill>
                            <a:schemeClr val="tx1"/>
                          </a:solidFill>
                          <a:latin typeface="Times New Roman" panose="02020603050405020304" pitchFamily="18" charset="0"/>
                          <a:cs typeface="Times New Roman" panose="02020603050405020304" pitchFamily="18" charset="0"/>
                        </a:rPr>
                        <a:t>∅12/140 mm </a:t>
                      </a:r>
                      <a:endParaRPr lang="en-US" sz="1400" b="1" dirty="0">
                        <a:latin typeface="Times New Roman" panose="02020603050405020304" pitchFamily="18" charset="0"/>
                        <a:cs typeface="Times New Roman" panose="02020603050405020304" pitchFamily="18" charset="0"/>
                      </a:endParaRPr>
                    </a:p>
                  </a:txBody>
                  <a:tcPr marL="80201" marR="80201" marT="40100" marB="40100"/>
                </a:tc>
                <a:tc>
                  <a:txBody>
                    <a:bodyPr/>
                    <a:lstStyle/>
                    <a:p>
                      <a:r>
                        <a:rPr lang="en-US" sz="1400" b="1" dirty="0">
                          <a:latin typeface="Times New Roman" panose="02020603050405020304" pitchFamily="18" charset="0"/>
                          <a:cs typeface="Times New Roman" panose="02020603050405020304" pitchFamily="18" charset="0"/>
                        </a:rPr>
                        <a:t>∅12/200mm </a:t>
                      </a:r>
                    </a:p>
                  </a:txBody>
                  <a:tcPr marL="80201" marR="80201" marT="40100" marB="40100"/>
                </a:tc>
                <a:tc>
                  <a:txBody>
                    <a:bodyPr/>
                    <a:lstStyle/>
                    <a:p>
                      <a:r>
                        <a:rPr lang="en-US" sz="1400" b="1" dirty="0">
                          <a:latin typeface="Times New Roman" panose="02020603050405020304" pitchFamily="18" charset="0"/>
                          <a:cs typeface="Times New Roman" panose="02020603050405020304" pitchFamily="18" charset="0"/>
                        </a:rPr>
                        <a:t>∅12/140 mm </a:t>
                      </a:r>
                    </a:p>
                  </a:txBody>
                  <a:tcPr marL="80201" marR="80201" marT="40100" marB="40100"/>
                </a:tc>
                <a:tc>
                  <a:txBody>
                    <a:bodyPr/>
                    <a:lstStyle/>
                    <a:p>
                      <a:r>
                        <a:rPr lang="en-US" sz="1400" b="1" dirty="0">
                          <a:latin typeface="Times New Roman" panose="02020603050405020304" pitchFamily="18" charset="0"/>
                          <a:cs typeface="Times New Roman" panose="02020603050405020304" pitchFamily="18" charset="0"/>
                        </a:rPr>
                        <a:t>∅10/200mm </a:t>
                      </a:r>
                    </a:p>
                  </a:txBody>
                  <a:tcPr marL="80201" marR="80201" marT="40100" marB="40100"/>
                </a:tc>
                <a:extLst>
                  <a:ext uri="{0D108BD9-81ED-4DB2-BD59-A6C34878D82A}">
                    <a16:rowId xmlns:a16="http://schemas.microsoft.com/office/drawing/2014/main" val="1186991081"/>
                  </a:ext>
                </a:extLst>
              </a:tr>
              <a:tr h="1189548">
                <a:tc>
                  <a:txBody>
                    <a:bodyPr/>
                    <a:lstStyle/>
                    <a:p>
                      <a:r>
                        <a:rPr lang="en-US" sz="1400" dirty="0"/>
                        <a:t>Slab of second basement</a:t>
                      </a:r>
                      <a:r>
                        <a:rPr lang="en-US" sz="1400" baseline="0" dirty="0"/>
                        <a:t> </a:t>
                      </a:r>
                      <a:endParaRPr lang="en-US" sz="1400" dirty="0"/>
                    </a:p>
                  </a:txBody>
                  <a:tcPr marL="80201" marR="80201" marT="40100" marB="40100"/>
                </a:tc>
                <a:tc>
                  <a:txBody>
                    <a:bodyPr/>
                    <a:lstStyle/>
                    <a:p>
                      <a:r>
                        <a:rPr lang="en-US" sz="1600" b="1" dirty="0">
                          <a:solidFill>
                            <a:schemeClr val="tx1"/>
                          </a:solidFill>
                          <a:latin typeface="Times New Roman" panose="02020603050405020304" pitchFamily="18" charset="0"/>
                          <a:cs typeface="Times New Roman" panose="02020603050405020304" pitchFamily="18" charset="0"/>
                        </a:rPr>
                        <a:t>∅12/200mm </a:t>
                      </a:r>
                      <a:endParaRPr lang="en-US" sz="1400" b="1" dirty="0">
                        <a:latin typeface="Times New Roman" panose="02020603050405020304" pitchFamily="18" charset="0"/>
                        <a:cs typeface="Times New Roman" panose="02020603050405020304" pitchFamily="18" charset="0"/>
                      </a:endParaRPr>
                    </a:p>
                  </a:txBody>
                  <a:tcPr marL="80201" marR="80201" marT="40100" marB="40100"/>
                </a:tc>
                <a:tc>
                  <a:txBody>
                    <a:bodyPr/>
                    <a:lstStyle/>
                    <a:p>
                      <a:r>
                        <a:rPr lang="en-US" sz="1600" b="1" dirty="0">
                          <a:solidFill>
                            <a:schemeClr val="tx1"/>
                          </a:solidFill>
                          <a:latin typeface="Times New Roman" panose="02020603050405020304" pitchFamily="18" charset="0"/>
                          <a:cs typeface="Times New Roman" panose="02020603050405020304" pitchFamily="18" charset="0"/>
                        </a:rPr>
                        <a:t>∅12/140 mm </a:t>
                      </a:r>
                      <a:endParaRPr lang="en-US" sz="1400" b="1" dirty="0">
                        <a:latin typeface="Times New Roman" panose="02020603050405020304" pitchFamily="18" charset="0"/>
                        <a:cs typeface="Times New Roman" panose="02020603050405020304" pitchFamily="18" charset="0"/>
                      </a:endParaRPr>
                    </a:p>
                  </a:txBody>
                  <a:tcPr marL="80201" marR="80201" marT="40100" marB="40100"/>
                </a:tc>
                <a:tc>
                  <a:txBody>
                    <a:bodyPr/>
                    <a:lstStyle/>
                    <a:p>
                      <a:r>
                        <a:rPr lang="en-US" sz="1400" b="1" dirty="0">
                          <a:latin typeface="Times New Roman" panose="02020603050405020304" pitchFamily="18" charset="0"/>
                          <a:cs typeface="Times New Roman" panose="02020603050405020304" pitchFamily="18" charset="0"/>
                        </a:rPr>
                        <a:t>∅12/200mm </a:t>
                      </a:r>
                    </a:p>
                  </a:txBody>
                  <a:tcPr marL="80201" marR="80201" marT="40100" marB="40100"/>
                </a:tc>
                <a:tc>
                  <a:txBody>
                    <a:bodyPr/>
                    <a:lstStyle/>
                    <a:p>
                      <a:r>
                        <a:rPr lang="en-US" sz="1400" b="1" dirty="0">
                          <a:latin typeface="Times New Roman" panose="02020603050405020304" pitchFamily="18" charset="0"/>
                          <a:cs typeface="Times New Roman" panose="02020603050405020304" pitchFamily="18" charset="0"/>
                        </a:rPr>
                        <a:t>∅12/140 mm </a:t>
                      </a:r>
                    </a:p>
                  </a:txBody>
                  <a:tcPr marL="80201" marR="80201" marT="40100" marB="40100"/>
                </a:tc>
                <a:tc>
                  <a:txBody>
                    <a:bodyPr/>
                    <a:lstStyle/>
                    <a:p>
                      <a:r>
                        <a:rPr lang="en-US" sz="1400" b="1" dirty="0">
                          <a:latin typeface="Times New Roman" panose="02020603050405020304" pitchFamily="18" charset="0"/>
                          <a:cs typeface="Times New Roman" panose="02020603050405020304" pitchFamily="18" charset="0"/>
                        </a:rPr>
                        <a:t>∅10/200mm </a:t>
                      </a:r>
                    </a:p>
                  </a:txBody>
                  <a:tcPr marL="80201" marR="80201" marT="40100" marB="40100"/>
                </a:tc>
                <a:extLst>
                  <a:ext uri="{0D108BD9-81ED-4DB2-BD59-A6C34878D82A}">
                    <a16:rowId xmlns:a16="http://schemas.microsoft.com/office/drawing/2014/main" val="2357107860"/>
                  </a:ext>
                </a:extLst>
              </a:tr>
            </a:tbl>
          </a:graphicData>
        </a:graphic>
      </p:graphicFrame>
    </p:spTree>
    <p:extLst>
      <p:ext uri="{BB962C8B-B14F-4D97-AF65-F5344CB8AC3E}">
        <p14:creationId xmlns:p14="http://schemas.microsoft.com/office/powerpoint/2010/main" val="56699480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5969" y="3081898"/>
            <a:ext cx="7539994" cy="1158452"/>
          </a:xfrm>
        </p:spPr>
        <p:txBody>
          <a:bodyPr/>
          <a:lstStyle/>
          <a:p>
            <a:r>
              <a:rPr lang="en-US" dirty="0"/>
              <a:t>Design of ribbed slab</a:t>
            </a:r>
          </a:p>
        </p:txBody>
      </p:sp>
    </p:spTree>
    <p:extLst>
      <p:ext uri="{BB962C8B-B14F-4D97-AF65-F5344CB8AC3E}">
        <p14:creationId xmlns:p14="http://schemas.microsoft.com/office/powerpoint/2010/main" val="324335658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30639" y="773907"/>
            <a:ext cx="4616254" cy="704793"/>
          </a:xfrm>
        </p:spPr>
        <p:txBody>
          <a:bodyPr/>
          <a:lstStyle/>
          <a:p>
            <a:pPr algn="l"/>
            <a:r>
              <a:rPr lang="en-US" sz="2456" dirty="0"/>
              <a:t>Design of ribbed slab</a:t>
            </a:r>
          </a:p>
        </p:txBody>
      </p:sp>
      <p:sp>
        <p:nvSpPr>
          <p:cNvPr id="3" name="Subtitle 2"/>
          <p:cNvSpPr>
            <a:spLocks noGrp="1"/>
          </p:cNvSpPr>
          <p:nvPr>
            <p:ph type="subTitle" idx="1"/>
          </p:nvPr>
        </p:nvSpPr>
        <p:spPr>
          <a:xfrm>
            <a:off x="202527" y="1442244"/>
            <a:ext cx="10290372" cy="4546462"/>
          </a:xfrm>
        </p:spPr>
        <p:txBody>
          <a:bodyPr/>
          <a:lstStyle/>
          <a:p>
            <a:endParaRPr lang="en-US" dirty="0"/>
          </a:p>
        </p:txBody>
      </p:sp>
      <p:pic>
        <p:nvPicPr>
          <p:cNvPr id="4" name="Picture 3"/>
          <p:cNvPicPr>
            <a:picLocks noChangeAspect="1"/>
          </p:cNvPicPr>
          <p:nvPr/>
        </p:nvPicPr>
        <p:blipFill>
          <a:blip r:embed="rId2"/>
          <a:stretch>
            <a:fillRect/>
          </a:stretch>
        </p:blipFill>
        <p:spPr>
          <a:xfrm>
            <a:off x="202526" y="1907753"/>
            <a:ext cx="9534947" cy="4471484"/>
          </a:xfrm>
          <a:prstGeom prst="rect">
            <a:avLst/>
          </a:prstGeom>
        </p:spPr>
      </p:pic>
      <p:pic>
        <p:nvPicPr>
          <p:cNvPr id="6" name="Picture 5"/>
          <p:cNvPicPr>
            <a:picLocks noChangeAspect="1"/>
          </p:cNvPicPr>
          <p:nvPr/>
        </p:nvPicPr>
        <p:blipFill>
          <a:blip r:embed="rId3"/>
          <a:stretch>
            <a:fillRect/>
          </a:stretch>
        </p:blipFill>
        <p:spPr>
          <a:xfrm>
            <a:off x="546100" y="6379237"/>
            <a:ext cx="6657975" cy="790575"/>
          </a:xfrm>
          <a:prstGeom prst="rect">
            <a:avLst/>
          </a:prstGeom>
        </p:spPr>
      </p:pic>
    </p:spTree>
    <p:extLst>
      <p:ext uri="{BB962C8B-B14F-4D97-AF65-F5344CB8AC3E}">
        <p14:creationId xmlns:p14="http://schemas.microsoft.com/office/powerpoint/2010/main" val="349478207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926" y="957095"/>
            <a:ext cx="7539994" cy="743525"/>
          </a:xfrm>
        </p:spPr>
        <p:txBody>
          <a:bodyPr>
            <a:normAutofit fontScale="90000"/>
          </a:bodyPr>
          <a:lstStyle/>
          <a:p>
            <a:pPr lvl="0"/>
            <a:r>
              <a:rPr lang="en-US" dirty="0"/>
              <a:t> </a:t>
            </a:r>
            <a:r>
              <a:rPr lang="en-US" sz="1754" b="1" dirty="0"/>
              <a:t>Check for the ultimate moment in x- direction (M11):</a:t>
            </a:r>
            <a:br>
              <a:rPr lang="en-US" sz="1754" b="1" dirty="0"/>
            </a:br>
            <a:r>
              <a:rPr lang="en-US" b="1" dirty="0"/>
              <a:t> </a:t>
            </a:r>
            <a:br>
              <a:rPr lang="en-US" dirty="0"/>
            </a:br>
            <a:endParaRPr lang="en-US" dirty="0"/>
          </a:p>
        </p:txBody>
      </p:sp>
      <p:sp>
        <p:nvSpPr>
          <p:cNvPr id="5" name="Content Placeholder 4"/>
          <p:cNvSpPr>
            <a:spLocks noGrp="1"/>
          </p:cNvSpPr>
          <p:nvPr>
            <p:ph idx="1"/>
          </p:nvPr>
        </p:nvSpPr>
        <p:spPr>
          <a:xfrm>
            <a:off x="259910" y="2067420"/>
            <a:ext cx="7539994" cy="3403761"/>
          </a:xfrm>
        </p:spPr>
        <p:txBody>
          <a:bodyPr/>
          <a:lstStyle/>
          <a:p>
            <a:r>
              <a:rPr lang="en-US" dirty="0"/>
              <a:t>As shown in </a:t>
            </a:r>
            <a:r>
              <a:rPr lang="en-US" dirty="0">
                <a:solidFill>
                  <a:schemeClr val="accent2"/>
                </a:solidFill>
              </a:rPr>
              <a:t>Figure </a:t>
            </a:r>
            <a:r>
              <a:rPr lang="en-US" dirty="0"/>
              <a:t> there are two type of zone where the moment is more than the minimum moment.</a:t>
            </a:r>
          </a:p>
          <a:p>
            <a:endParaRPr lang="en-US" dirty="0"/>
          </a:p>
        </p:txBody>
      </p:sp>
      <p:pic>
        <p:nvPicPr>
          <p:cNvPr id="6" name="image79.jpeg"/>
          <p:cNvPicPr/>
          <p:nvPr/>
        </p:nvPicPr>
        <p:blipFill>
          <a:blip r:embed="rId2" cstate="print"/>
          <a:stretch>
            <a:fillRect/>
          </a:stretch>
        </p:blipFill>
        <p:spPr>
          <a:xfrm>
            <a:off x="259910" y="3005319"/>
            <a:ext cx="5697577" cy="3560846"/>
          </a:xfrm>
          <a:prstGeom prst="rect">
            <a:avLst/>
          </a:prstGeom>
        </p:spPr>
      </p:pic>
    </p:spTree>
    <p:extLst>
      <p:ext uri="{BB962C8B-B14F-4D97-AF65-F5344CB8AC3E}">
        <p14:creationId xmlns:p14="http://schemas.microsoft.com/office/powerpoint/2010/main" val="39935439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idx="1"/>
          </p:nvPr>
        </p:nvPicPr>
        <p:blipFill>
          <a:blip r:embed="rId2"/>
          <a:stretch>
            <a:fillRect/>
          </a:stretch>
        </p:blipFill>
        <p:spPr>
          <a:xfrm>
            <a:off x="85013" y="804827"/>
            <a:ext cx="3851654" cy="3681670"/>
          </a:xfrm>
          <a:prstGeom prst="rect">
            <a:avLst/>
          </a:prstGeom>
        </p:spPr>
      </p:pic>
      <p:sp>
        <p:nvSpPr>
          <p:cNvPr id="11" name="Rectangle 10"/>
          <p:cNvSpPr/>
          <p:nvPr/>
        </p:nvSpPr>
        <p:spPr>
          <a:xfrm>
            <a:off x="142880" y="5018736"/>
            <a:ext cx="4126001" cy="335348"/>
          </a:xfrm>
          <a:prstGeom prst="rect">
            <a:avLst/>
          </a:prstGeom>
        </p:spPr>
        <p:txBody>
          <a:bodyPr wrap="none">
            <a:spAutoFit/>
          </a:bodyPr>
          <a:lstStyle/>
          <a:p>
            <a:pPr algn="l" defTabSz="401010" rtl="0"/>
            <a:r>
              <a:rPr lang="en-US" sz="1579" b="1" dirty="0">
                <a:solidFill>
                  <a:srgbClr val="54A021"/>
                </a:solidFill>
                <a:latin typeface="Times New Roman" panose="02020603050405020304" pitchFamily="18" charset="0"/>
                <a:ea typeface="Times New Roman" panose="02020603050405020304" pitchFamily="18" charset="0"/>
              </a:rPr>
              <a:t>The ultimate moment  in zone B (x-direction).</a:t>
            </a:r>
            <a:endParaRPr lang="en-US" sz="1579" dirty="0">
              <a:solidFill>
                <a:srgbClr val="54A021"/>
              </a:solidFill>
            </a:endParaRPr>
          </a:p>
        </p:txBody>
      </p:sp>
      <p:pic>
        <p:nvPicPr>
          <p:cNvPr id="12" name="Picture 11"/>
          <p:cNvPicPr>
            <a:picLocks noChangeAspect="1"/>
          </p:cNvPicPr>
          <p:nvPr/>
        </p:nvPicPr>
        <p:blipFill>
          <a:blip r:embed="rId3"/>
          <a:stretch>
            <a:fillRect/>
          </a:stretch>
        </p:blipFill>
        <p:spPr>
          <a:xfrm>
            <a:off x="3936667" y="804827"/>
            <a:ext cx="6756733" cy="2902997"/>
          </a:xfrm>
          <a:prstGeom prst="rect">
            <a:avLst/>
          </a:prstGeom>
        </p:spPr>
      </p:pic>
      <p:pic>
        <p:nvPicPr>
          <p:cNvPr id="13" name="Picture 12"/>
          <p:cNvPicPr>
            <a:picLocks noChangeAspect="1"/>
          </p:cNvPicPr>
          <p:nvPr/>
        </p:nvPicPr>
        <p:blipFill>
          <a:blip r:embed="rId4"/>
          <a:stretch>
            <a:fillRect/>
          </a:stretch>
        </p:blipFill>
        <p:spPr>
          <a:xfrm>
            <a:off x="4020177" y="3910862"/>
            <a:ext cx="6598775" cy="2588751"/>
          </a:xfrm>
          <a:prstGeom prst="rect">
            <a:avLst/>
          </a:prstGeom>
        </p:spPr>
      </p:pic>
    </p:spTree>
    <p:extLst>
      <p:ext uri="{BB962C8B-B14F-4D97-AF65-F5344CB8AC3E}">
        <p14:creationId xmlns:p14="http://schemas.microsoft.com/office/powerpoint/2010/main" val="375259578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667" y="920680"/>
            <a:ext cx="10559733" cy="5551656"/>
          </a:xfrm>
        </p:spPr>
        <p:txBody>
          <a:bodyPr/>
          <a:lstStyle/>
          <a:p>
            <a:r>
              <a:rPr lang="en-US" dirty="0"/>
              <a:t>•	Note: Steel of ribbed slab in x- direction:</a:t>
            </a:r>
          </a:p>
          <a:p>
            <a:endParaRPr lang="en-US" dirty="0"/>
          </a:p>
          <a:p>
            <a:endParaRPr lang="en-US" dirty="0"/>
          </a:p>
          <a:p>
            <a:r>
              <a:rPr lang="en-US" dirty="0"/>
              <a:t>•	Use bottom steel equal 2∅12/rib in zone A.</a:t>
            </a:r>
          </a:p>
          <a:p>
            <a:r>
              <a:rPr lang="en-US" dirty="0"/>
              <a:t>•	Use top steel equal 2∅20/rib in zone B.</a:t>
            </a:r>
          </a:p>
          <a:p>
            <a:r>
              <a:rPr lang="en-US" dirty="0"/>
              <a:t>•	Use bottom and top steel equal 2∅10/rib for the other zones.</a:t>
            </a:r>
          </a:p>
          <a:p>
            <a:endParaRPr lang="en-US" dirty="0"/>
          </a:p>
          <a:p>
            <a:endParaRPr lang="en-US" dirty="0">
              <a:solidFill>
                <a:schemeClr val="tx2">
                  <a:lumMod val="50000"/>
                </a:schemeClr>
              </a:solidFill>
            </a:endParaRPr>
          </a:p>
        </p:txBody>
      </p:sp>
    </p:spTree>
    <p:extLst>
      <p:ext uri="{BB962C8B-B14F-4D97-AF65-F5344CB8AC3E}">
        <p14:creationId xmlns:p14="http://schemas.microsoft.com/office/powerpoint/2010/main" val="343861652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52130"/>
            <a:ext cx="7539994" cy="703982"/>
          </a:xfrm>
        </p:spPr>
        <p:txBody>
          <a:bodyPr>
            <a:normAutofit fontScale="90000"/>
          </a:bodyPr>
          <a:lstStyle/>
          <a:p>
            <a:r>
              <a:rPr lang="en-US" dirty="0"/>
              <a:t>	</a:t>
            </a:r>
            <a:r>
              <a:rPr lang="en-US" sz="1754" dirty="0"/>
              <a:t>Check for the ultimate moment in y- direction (M22):</a:t>
            </a:r>
            <a:br>
              <a:rPr lang="en-US" sz="1754" dirty="0"/>
            </a:br>
            <a:br>
              <a:rPr lang="en-US" dirty="0"/>
            </a:br>
            <a:endParaRPr lang="en-US" dirty="0"/>
          </a:p>
        </p:txBody>
      </p:sp>
      <p:sp>
        <p:nvSpPr>
          <p:cNvPr id="3" name="Content Placeholder 2"/>
          <p:cNvSpPr>
            <a:spLocks noGrp="1"/>
          </p:cNvSpPr>
          <p:nvPr>
            <p:ph idx="1"/>
          </p:nvPr>
        </p:nvSpPr>
        <p:spPr>
          <a:xfrm>
            <a:off x="246543" y="1964941"/>
            <a:ext cx="7539994" cy="3403761"/>
          </a:xfrm>
        </p:spPr>
        <p:txBody>
          <a:bodyPr/>
          <a:lstStyle/>
          <a:p>
            <a:r>
              <a:rPr lang="en-US" dirty="0"/>
              <a:t>As shown in </a:t>
            </a:r>
            <a:r>
              <a:rPr lang="en-US" dirty="0">
                <a:solidFill>
                  <a:schemeClr val="accent1"/>
                </a:solidFill>
              </a:rPr>
              <a:t>Figure</a:t>
            </a:r>
            <a:r>
              <a:rPr lang="en-US" dirty="0"/>
              <a:t> there are two type of zone where the moment is more than the minimum moment.</a:t>
            </a:r>
          </a:p>
          <a:p>
            <a:endParaRPr lang="en-US" dirty="0"/>
          </a:p>
        </p:txBody>
      </p:sp>
      <p:pic>
        <p:nvPicPr>
          <p:cNvPr id="4" name="image83.jpeg"/>
          <p:cNvPicPr/>
          <p:nvPr/>
        </p:nvPicPr>
        <p:blipFill>
          <a:blip r:embed="rId2" cstate="print"/>
          <a:stretch>
            <a:fillRect/>
          </a:stretch>
        </p:blipFill>
        <p:spPr>
          <a:xfrm>
            <a:off x="329713" y="2819768"/>
            <a:ext cx="5277638" cy="3268752"/>
          </a:xfrm>
          <a:prstGeom prst="rect">
            <a:avLst/>
          </a:prstGeom>
        </p:spPr>
      </p:pic>
      <p:sp>
        <p:nvSpPr>
          <p:cNvPr id="5" name="Rectangle 4"/>
          <p:cNvSpPr/>
          <p:nvPr/>
        </p:nvSpPr>
        <p:spPr>
          <a:xfrm>
            <a:off x="5607352" y="2958097"/>
            <a:ext cx="5346700" cy="335348"/>
          </a:xfrm>
          <a:prstGeom prst="rect">
            <a:avLst/>
          </a:prstGeom>
        </p:spPr>
        <p:txBody>
          <a:bodyPr>
            <a:spAutoFit/>
          </a:bodyPr>
          <a:lstStyle/>
          <a:p>
            <a:pPr algn="l" defTabSz="401010" rtl="0"/>
            <a:r>
              <a:rPr lang="en-US" sz="1579" dirty="0">
                <a:solidFill>
                  <a:prstClr val="black"/>
                </a:solidFill>
              </a:rPr>
              <a:t>	</a:t>
            </a:r>
          </a:p>
        </p:txBody>
      </p:sp>
    </p:spTree>
    <p:extLst>
      <p:ext uri="{BB962C8B-B14F-4D97-AF65-F5344CB8AC3E}">
        <p14:creationId xmlns:p14="http://schemas.microsoft.com/office/powerpoint/2010/main" val="17291777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46449" y="1378892"/>
            <a:ext cx="3166249" cy="2865497"/>
          </a:xfrm>
          <a:prstGeom prst="rect">
            <a:avLst/>
          </a:prstGeom>
        </p:spPr>
      </p:pic>
      <p:sp>
        <p:nvSpPr>
          <p:cNvPr id="5" name="Rectangle 4"/>
          <p:cNvSpPr/>
          <p:nvPr/>
        </p:nvSpPr>
        <p:spPr>
          <a:xfrm>
            <a:off x="712893" y="4813067"/>
            <a:ext cx="4428850" cy="335348"/>
          </a:xfrm>
          <a:prstGeom prst="rect">
            <a:avLst/>
          </a:prstGeom>
        </p:spPr>
        <p:txBody>
          <a:bodyPr wrap="square">
            <a:spAutoFit/>
          </a:bodyPr>
          <a:lstStyle/>
          <a:p>
            <a:pPr algn="l" defTabSz="401010" rtl="0"/>
            <a:r>
              <a:rPr lang="en-US" sz="1579" dirty="0">
                <a:solidFill>
                  <a:prstClr val="black"/>
                </a:solidFill>
              </a:rPr>
              <a:t>	</a:t>
            </a:r>
          </a:p>
        </p:txBody>
      </p:sp>
      <p:sp>
        <p:nvSpPr>
          <p:cNvPr id="6" name="Rectangle 5"/>
          <p:cNvSpPr/>
          <p:nvPr/>
        </p:nvSpPr>
        <p:spPr>
          <a:xfrm>
            <a:off x="605959" y="1095448"/>
            <a:ext cx="5346700" cy="578363"/>
          </a:xfrm>
          <a:prstGeom prst="rect">
            <a:avLst/>
          </a:prstGeom>
        </p:spPr>
        <p:txBody>
          <a:bodyPr>
            <a:spAutoFit/>
          </a:bodyPr>
          <a:lstStyle/>
          <a:p>
            <a:pPr algn="l" defTabSz="401010" rtl="0"/>
            <a:r>
              <a:rPr lang="en-US" sz="1579" dirty="0">
                <a:solidFill>
                  <a:srgbClr val="54A021"/>
                </a:solidFill>
              </a:rPr>
              <a:t>The ultimate moment  in zone B (y-direction).</a:t>
            </a:r>
          </a:p>
          <a:p>
            <a:pPr algn="l" defTabSz="401010" rtl="0"/>
            <a:endParaRPr lang="en-US" sz="1579" dirty="0">
              <a:solidFill>
                <a:srgbClr val="54A021"/>
              </a:solidFill>
            </a:endParaRPr>
          </a:p>
        </p:txBody>
      </p:sp>
      <p:pic>
        <p:nvPicPr>
          <p:cNvPr id="10" name="Picture 9"/>
          <p:cNvPicPr>
            <a:picLocks noChangeAspect="1"/>
          </p:cNvPicPr>
          <p:nvPr/>
        </p:nvPicPr>
        <p:blipFill>
          <a:blip r:embed="rId3"/>
          <a:stretch>
            <a:fillRect/>
          </a:stretch>
        </p:blipFill>
        <p:spPr>
          <a:xfrm>
            <a:off x="202867" y="4527832"/>
            <a:ext cx="3968254" cy="2113617"/>
          </a:xfrm>
          <a:prstGeom prst="rect">
            <a:avLst/>
          </a:prstGeom>
        </p:spPr>
      </p:pic>
      <p:pic>
        <p:nvPicPr>
          <p:cNvPr id="11" name="Picture 10"/>
          <p:cNvPicPr>
            <a:picLocks noChangeAspect="1"/>
          </p:cNvPicPr>
          <p:nvPr/>
        </p:nvPicPr>
        <p:blipFill>
          <a:blip r:embed="rId4"/>
          <a:stretch>
            <a:fillRect/>
          </a:stretch>
        </p:blipFill>
        <p:spPr>
          <a:xfrm>
            <a:off x="4560846" y="1600278"/>
            <a:ext cx="3692565" cy="2422723"/>
          </a:xfrm>
          <a:prstGeom prst="rect">
            <a:avLst/>
          </a:prstGeom>
        </p:spPr>
      </p:pic>
      <p:pic>
        <p:nvPicPr>
          <p:cNvPr id="20" name="Picture 19"/>
          <p:cNvPicPr>
            <a:picLocks noChangeAspect="1"/>
          </p:cNvPicPr>
          <p:nvPr/>
        </p:nvPicPr>
        <p:blipFill>
          <a:blip r:embed="rId5"/>
          <a:stretch>
            <a:fillRect/>
          </a:stretch>
        </p:blipFill>
        <p:spPr>
          <a:xfrm>
            <a:off x="4018658" y="4306445"/>
            <a:ext cx="3868003" cy="1804511"/>
          </a:xfrm>
          <a:prstGeom prst="rect">
            <a:avLst/>
          </a:prstGeom>
        </p:spPr>
      </p:pic>
    </p:spTree>
    <p:extLst>
      <p:ext uri="{BB962C8B-B14F-4D97-AF65-F5344CB8AC3E}">
        <p14:creationId xmlns:p14="http://schemas.microsoft.com/office/powerpoint/2010/main" val="215621324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1_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3.xml><?xml version="1.0" encoding="utf-8"?>
<a:theme xmlns:a="http://schemas.openxmlformats.org/drawingml/2006/main" name="أثر رجعي">
  <a:themeElements>
    <a:clrScheme name="أثر رجعي">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أثر رجعي">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ثر رجعي">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4.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3350</TotalTime>
  <Words>2497</Words>
  <Application>Microsoft Office PowerPoint</Application>
  <PresentationFormat>Custom</PresentationFormat>
  <Paragraphs>792</Paragraphs>
  <Slides>128</Slides>
  <Notes>4</Notes>
  <HiddenSlides>0</HiddenSlides>
  <MMClips>2</MMClips>
  <ScaleCrop>false</ScaleCrop>
  <HeadingPairs>
    <vt:vector size="4" baseType="variant">
      <vt:variant>
        <vt:lpstr>Theme</vt:lpstr>
      </vt:variant>
      <vt:variant>
        <vt:i4>3</vt:i4>
      </vt:variant>
      <vt:variant>
        <vt:lpstr>Slide Titles</vt:lpstr>
      </vt:variant>
      <vt:variant>
        <vt:i4>128</vt:i4>
      </vt:variant>
    </vt:vector>
  </HeadingPairs>
  <TitlesOfParts>
    <vt:vector size="131" baseType="lpstr">
      <vt:lpstr>Facet</vt:lpstr>
      <vt:lpstr>1_Facet</vt:lpstr>
      <vt:lpstr>أثر رجعي</vt:lpstr>
      <vt:lpstr> Graduation Project 2 Structural Analysis and Design of  and commercial Building  by software sap (2000) in Nablus </vt:lpstr>
      <vt:lpstr>Outline</vt:lpstr>
      <vt:lpstr>PowerPoint Presentation</vt:lpstr>
      <vt:lpstr>PowerPoint Presentation</vt:lpstr>
      <vt:lpstr>Project Description </vt:lpstr>
      <vt:lpstr>PowerPoint Presentation</vt:lpstr>
      <vt:lpstr>Building Structural System </vt:lpstr>
      <vt:lpstr>Building Structural System </vt:lpstr>
      <vt:lpstr>PowerPoint Presentation</vt:lpstr>
      <vt:lpstr>Plan for First  Basement</vt:lpstr>
      <vt:lpstr>Plan for  second  Basement </vt:lpstr>
      <vt:lpstr>Plan for  Ground Floor </vt:lpstr>
      <vt:lpstr>Plan for  Typical Floor      </vt:lpstr>
      <vt:lpstr>Materials</vt:lpstr>
      <vt:lpstr>Materials</vt:lpstr>
      <vt:lpstr>Codes</vt:lpstr>
      <vt:lpstr>Software</vt:lpstr>
      <vt:lpstr>Loads   Load patterns can be classified in this structure into two categories     1-Gravity loads, including dead, live, and super imposed dead loads.   2-Lateral loads, which include seismic loads.     </vt:lpstr>
      <vt:lpstr>Gravity load  Types </vt:lpstr>
      <vt:lpstr>Section in a slab</vt:lpstr>
      <vt:lpstr>PowerPoint Presentation</vt:lpstr>
      <vt:lpstr>Section in the external wall  </vt:lpstr>
      <vt:lpstr>Wall weight </vt:lpstr>
      <vt:lpstr>Load Types</vt:lpstr>
      <vt:lpstr>Seismic load</vt:lpstr>
      <vt:lpstr>Soil profile type:</vt:lpstr>
      <vt:lpstr>Importance factor and risk category</vt:lpstr>
      <vt:lpstr>Seismic Coefficients for Response Spectrum Design</vt:lpstr>
      <vt:lpstr>Load Combinations</vt:lpstr>
      <vt:lpstr>Preliminary Dimensions</vt:lpstr>
      <vt:lpstr> Flat plate thickness slab in the Basements Floors    according to  table ACI 318-14      h soiled = Ln/30   Where: 𝐿 n= 6.5 m  h soiled = (6.5)/30                  = .216 m                      take it 250 mm   </vt:lpstr>
      <vt:lpstr> Ribbed slab thickness  in typical floors and ground floor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Modeling  </vt:lpstr>
      <vt:lpstr>Flat plate slab definition  </vt:lpstr>
      <vt:lpstr> Flat plate slab modifiers  </vt:lpstr>
      <vt:lpstr>One way ribbed slab  X-Direction Slab defntion         </vt:lpstr>
      <vt:lpstr>PowerPoint Presentation</vt:lpstr>
      <vt:lpstr>One way Y-Direction Slab deffintion </vt:lpstr>
      <vt:lpstr>PowerPoint Presentation</vt:lpstr>
      <vt:lpstr>Two way ribbed slab definition </vt:lpstr>
      <vt:lpstr>Two way ribbed slab modifiers </vt:lpstr>
      <vt:lpstr>Beams definition and  modifiers  </vt:lpstr>
      <vt:lpstr>Column definition and modifiers </vt:lpstr>
      <vt:lpstr>Shear wall 30 cm definition and modifiers  </vt:lpstr>
      <vt:lpstr>Shear wall 25 cm definition and  modifiers </vt:lpstr>
      <vt:lpstr>Retaining Wall definition and modifiers </vt:lpstr>
      <vt:lpstr>Loud pattern </vt:lpstr>
      <vt:lpstr>Model checks </vt:lpstr>
      <vt:lpstr>Compatibility check     model one  </vt:lpstr>
      <vt:lpstr>PowerPoint Presentation</vt:lpstr>
      <vt:lpstr>Model two </vt:lpstr>
      <vt:lpstr>PowerPoint Presentation</vt:lpstr>
      <vt:lpstr>Equilibrium check    model one                                                                                                             </vt:lpstr>
      <vt:lpstr>All error &lt; 5% ok</vt:lpstr>
      <vt:lpstr>Model two </vt:lpstr>
      <vt:lpstr>Stress strain check   model one     </vt:lpstr>
      <vt:lpstr>model two </vt:lpstr>
      <vt:lpstr>Punching shear check flat plate  </vt:lpstr>
      <vt:lpstr>shear check  Model one  Shear capacity of flat plate slab =   Distribution of shear in x-direction </vt:lpstr>
      <vt:lpstr>Distribution of shear in y-direction</vt:lpstr>
      <vt:lpstr>Shear capacity  new section slab = 46.16 KN/m  shear in x-direction from saap  = 35.58 KN/m   35.58 &lt; 46.16 ok   </vt:lpstr>
      <vt:lpstr>Shear in y-direction </vt:lpstr>
      <vt:lpstr>Deflection Check  model one                     </vt:lpstr>
      <vt:lpstr>Model two</vt:lpstr>
      <vt:lpstr>Period check   T ≤ 1.4 Ta     Ta = .49 second </vt:lpstr>
      <vt:lpstr> Mass participation ratio for     model  analysis</vt:lpstr>
      <vt:lpstr>Base shear check </vt:lpstr>
      <vt:lpstr>After edit the scale factor </vt:lpstr>
      <vt:lpstr>Torsion Irregularity check </vt:lpstr>
      <vt:lpstr>PowerPoint Presentation</vt:lpstr>
      <vt:lpstr>The maximum story drift  from earthquake in y- direction</vt:lpstr>
      <vt:lpstr>PowerPoint Presentation</vt:lpstr>
      <vt:lpstr>Drift check    Story drift calculations due to earthquake load in X-direction</vt:lpstr>
      <vt:lpstr>Story drift calculations due to earthquake load in Y-direction</vt:lpstr>
      <vt:lpstr>PowerPoint Presentation</vt:lpstr>
      <vt:lpstr> Design of flat plate slab</vt:lpstr>
      <vt:lpstr>Check for the ultimate moment in x- direction (M11):</vt:lpstr>
      <vt:lpstr>PowerPoint Presentation</vt:lpstr>
      <vt:lpstr>PowerPoint Presentation</vt:lpstr>
      <vt:lpstr>PowerPoint Presentation</vt:lpstr>
      <vt:lpstr>PowerPoint Presentation</vt:lpstr>
      <vt:lpstr>PowerPoint Presentation</vt:lpstr>
      <vt:lpstr>Design of flat plate </vt:lpstr>
      <vt:lpstr>Design of ribbed slab</vt:lpstr>
      <vt:lpstr>Design of ribbed slab</vt:lpstr>
      <vt:lpstr> Check for the ultimate moment in x- direction (M11):   </vt:lpstr>
      <vt:lpstr>PowerPoint Presentation</vt:lpstr>
      <vt:lpstr>PowerPoint Presentation</vt:lpstr>
      <vt:lpstr> Check for the ultimate moment in y- direction (M22):  </vt:lpstr>
      <vt:lpstr>PowerPoint Presentation</vt:lpstr>
      <vt:lpstr>PowerPoint Presentation</vt:lpstr>
      <vt:lpstr> Shear Design of ribbed Slab :</vt:lpstr>
      <vt:lpstr>Design of Beams</vt:lpstr>
      <vt:lpstr> Flexure Design for Beams</vt:lpstr>
      <vt:lpstr>PowerPoint Presentation</vt:lpstr>
      <vt:lpstr>PowerPoint Presentation</vt:lpstr>
      <vt:lpstr>PowerPoint Presentation</vt:lpstr>
      <vt:lpstr> Shear Design for Beams</vt:lpstr>
      <vt:lpstr> Torsion Design for Beams  </vt:lpstr>
      <vt:lpstr>Design of Beams</vt:lpstr>
      <vt:lpstr>Design of Beams</vt:lpstr>
      <vt:lpstr>PowerPoint Presentation</vt:lpstr>
      <vt:lpstr>Design for Columns:</vt:lpstr>
      <vt:lpstr>PowerPoint Presentation</vt:lpstr>
      <vt:lpstr>PowerPoint Presentation</vt:lpstr>
      <vt:lpstr>PowerPoint Presentation</vt:lpstr>
      <vt:lpstr>PowerPoint Presentation</vt:lpstr>
      <vt:lpstr>Design of Shear walls</vt:lpstr>
      <vt:lpstr>PowerPoint Presentation</vt:lpstr>
      <vt:lpstr>PowerPoint Presentation</vt:lpstr>
      <vt:lpstr> Design for Retaining walls: </vt:lpstr>
      <vt:lpstr>PowerPoint Presentation</vt:lpstr>
      <vt:lpstr>Design of Mat Footing </vt:lpstr>
      <vt:lpstr>Deflection: </vt:lpstr>
      <vt:lpstr>Stress under the base: </vt:lpstr>
      <vt:lpstr>Thickness of footing  Punching shear   </vt:lpstr>
      <vt:lpstr>Thickness of footing  One-way shear  </vt:lpstr>
      <vt:lpstr>Design  of mat footing</vt:lpstr>
      <vt:lpstr> 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Preliminary Dimensions</dc:title>
  <dc:creator>hp</dc:creator>
  <cp:lastModifiedBy>ميس حجاب</cp:lastModifiedBy>
  <cp:revision>138</cp:revision>
  <dcterms:created xsi:type="dcterms:W3CDTF">2021-01-04T12:10:14Z</dcterms:created>
  <dcterms:modified xsi:type="dcterms:W3CDTF">2021-09-08T04:46:04Z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2021-01-04T00:00:00Z</vt:filetime>
  </property>
  <property fmtid="{D5CDD505-2E9C-101B-9397-08002B2CF9AE}" pid="3" name="Creator">
    <vt:lpwstr>Microsoft® Word 2013</vt:lpwstr>
  </property>
  <property fmtid="{D5CDD505-2E9C-101B-9397-08002B2CF9AE}" pid="4" name="LastSaved">
    <vt:filetime>2021-01-04T00:00:00Z</vt:filetime>
  </property>
</Properties>
</file>