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handoutMasterIdLst>
    <p:handoutMasterId r:id="rId60"/>
  </p:handoutMasterIdLst>
  <p:sldIdLst>
    <p:sldId id="256" r:id="rId2"/>
    <p:sldId id="258" r:id="rId3"/>
    <p:sldId id="315" r:id="rId4"/>
    <p:sldId id="260" r:id="rId5"/>
    <p:sldId id="313" r:id="rId6"/>
    <p:sldId id="314" r:id="rId7"/>
    <p:sldId id="265" r:id="rId8"/>
    <p:sldId id="303" r:id="rId9"/>
    <p:sldId id="304" r:id="rId10"/>
    <p:sldId id="259" r:id="rId11"/>
    <p:sldId id="310" r:id="rId12"/>
    <p:sldId id="257" r:id="rId13"/>
    <p:sldId id="261" r:id="rId14"/>
    <p:sldId id="262" r:id="rId15"/>
    <p:sldId id="319" r:id="rId16"/>
    <p:sldId id="300" r:id="rId17"/>
    <p:sldId id="263" r:id="rId18"/>
    <p:sldId id="301" r:id="rId19"/>
    <p:sldId id="264" r:id="rId20"/>
    <p:sldId id="302" r:id="rId21"/>
    <p:sldId id="311" r:id="rId22"/>
    <p:sldId id="267" r:id="rId23"/>
    <p:sldId id="268" r:id="rId24"/>
    <p:sldId id="271" r:id="rId25"/>
    <p:sldId id="269" r:id="rId26"/>
    <p:sldId id="270" r:id="rId27"/>
    <p:sldId id="272" r:id="rId28"/>
    <p:sldId id="273" r:id="rId29"/>
    <p:sldId id="316" r:id="rId30"/>
    <p:sldId id="274" r:id="rId31"/>
    <p:sldId id="317" r:id="rId32"/>
    <p:sldId id="275" r:id="rId33"/>
    <p:sldId id="318" r:id="rId34"/>
    <p:sldId id="277" r:id="rId35"/>
    <p:sldId id="278" r:id="rId36"/>
    <p:sldId id="279" r:id="rId37"/>
    <p:sldId id="281" r:id="rId38"/>
    <p:sldId id="283" r:id="rId39"/>
    <p:sldId id="284" r:id="rId40"/>
    <p:sldId id="285" r:id="rId41"/>
    <p:sldId id="286" r:id="rId42"/>
    <p:sldId id="287" r:id="rId43"/>
    <p:sldId id="288" r:id="rId44"/>
    <p:sldId id="312" r:id="rId45"/>
    <p:sldId id="290" r:id="rId46"/>
    <p:sldId id="289" r:id="rId47"/>
    <p:sldId id="291" r:id="rId48"/>
    <p:sldId id="266" r:id="rId49"/>
    <p:sldId id="292" r:id="rId50"/>
    <p:sldId id="293" r:id="rId51"/>
    <p:sldId id="297" r:id="rId52"/>
    <p:sldId id="298" r:id="rId53"/>
    <p:sldId id="299" r:id="rId54"/>
    <p:sldId id="305" r:id="rId55"/>
    <p:sldId id="306" r:id="rId56"/>
    <p:sldId id="307" r:id="rId57"/>
    <p:sldId id="308" r:id="rId58"/>
    <p:sldId id="309" r:id="rId5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min"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BAD2"/>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p:cViewPr varScale="1">
        <p:scale>
          <a:sx n="74" d="100"/>
          <a:sy n="74" d="100"/>
        </p:scale>
        <p:origin x="456" y="72"/>
      </p:cViewPr>
      <p:guideLst>
        <p:guide orient="horz" pos="2160"/>
        <p:guide pos="3840"/>
      </p:guideLst>
    </p:cSldViewPr>
  </p:slideViewPr>
  <p:notesTextViewPr>
    <p:cViewPr>
      <p:scale>
        <a:sx n="1" d="1"/>
        <a:sy n="1" d="1"/>
      </p:scale>
      <p:origin x="0" y="0"/>
    </p:cViewPr>
  </p:notesTextViewPr>
  <p:notesViewPr>
    <p:cSldViewPr snapToGrid="0">
      <p:cViewPr varScale="1">
        <p:scale>
          <a:sx n="56" d="100"/>
          <a:sy n="56" d="100"/>
        </p:scale>
        <p:origin x="-2802"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commentAuthors" Target="commentAuthor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7103510-F664-4163-A291-62CA663DE282}" type="datetimeFigureOut">
              <a:rPr lang="en-US" smtClean="0"/>
              <a:t>5/14/2014</a:t>
            </a:fld>
            <a:endParaRPr lang="en-US"/>
          </a:p>
        </p:txBody>
      </p:sp>
      <p:sp>
        <p:nvSpPr>
          <p:cNvPr id="4" name="عنصر نائب للتذييل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عنصر نائب لرقم الشريحة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64D7FA9-4FCD-4FA4-BD85-91058701B6FB}" type="slidenum">
              <a:rPr lang="en-US" smtClean="0"/>
              <a:t>‹#›</a:t>
            </a:fld>
            <a:endParaRPr lang="en-US"/>
          </a:p>
        </p:txBody>
      </p:sp>
    </p:spTree>
    <p:extLst>
      <p:ext uri="{BB962C8B-B14F-4D97-AF65-F5344CB8AC3E}">
        <p14:creationId xmlns:p14="http://schemas.microsoft.com/office/powerpoint/2010/main" val="125969738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5/14/2014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5/14/2014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5/14/2014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5/14/2014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86B75A-687E-405C-8A0B-8D00578BA2C3}" type="datetimeFigureOut">
              <a:rPr lang="en-US" dirty="0"/>
              <a:pPr/>
              <a:t>5/14/2014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dirty="0"/>
              <a:pPr/>
              <a:t>5/14/2014</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5/14/2014</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5/14/2014</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5/14/2014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smtClean="0"/>
              <a:t>Click to edit Master title style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5586B75A-687E-405C-8A0B-8D00578BA2C3}" type="datetimeFigureOut">
              <a:rPr lang="en-US" dirty="0"/>
              <a:pPr/>
              <a:t>5/14/2014</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5586B75A-687E-405C-8A0B-8D00578BA2C3}" type="datetimeFigureOut">
              <a:rPr lang="en-US" dirty="0"/>
              <a:pPr/>
              <a:t>5/14/2014</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586B75A-687E-405C-8A0B-8D00578BA2C3}" type="datetimeFigureOut">
              <a:rPr lang="en-US" dirty="0"/>
              <a:pPr/>
              <a:t>5/14/2014</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http://www.opencv.org/" TargetMode="External"/><Relationship Id="rId2" Type="http://schemas.openxmlformats.org/officeDocument/2006/relationships/hyperlink" Target="http://www.mastergames.com/" TargetMode="External"/><Relationship Id="rId1" Type="http://schemas.openxmlformats.org/officeDocument/2006/relationships/slideLayout" Target="../slideLayouts/slideLayout2.xml"/><Relationship Id="rId4" Type="http://schemas.openxmlformats.org/officeDocument/2006/relationships/hyperlink" Target="http://www.arduino.cc/" TargetMode="Externa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rgbClr val="40BAD2"/>
          </a:solidFill>
        </p:spPr>
        <p:txBody>
          <a:bodyPr/>
          <a:lstStyle/>
          <a:p>
            <a:r>
              <a:rPr lang="en-US" dirty="0" smtClean="0"/>
              <a:t>Air Hockey Robot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57495" y="1014466"/>
            <a:ext cx="2136919" cy="2204401"/>
          </a:xfrm>
          <a:prstGeom prst="rect">
            <a:avLst/>
          </a:prstGeom>
        </p:spPr>
      </p:pic>
      <p:sp>
        <p:nvSpPr>
          <p:cNvPr id="6" name="Rectangle 5"/>
          <p:cNvSpPr/>
          <p:nvPr/>
        </p:nvSpPr>
        <p:spPr>
          <a:xfrm>
            <a:off x="9259910" y="3256192"/>
            <a:ext cx="2932090" cy="6697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An-</a:t>
            </a:r>
            <a:r>
              <a:rPr lang="en-US" sz="1600" dirty="0" err="1" smtClean="0">
                <a:solidFill>
                  <a:schemeClr val="tx1"/>
                </a:solidFill>
              </a:rPr>
              <a:t>Najah</a:t>
            </a:r>
            <a:r>
              <a:rPr lang="en-US" sz="1600" dirty="0" smtClean="0">
                <a:solidFill>
                  <a:schemeClr val="tx1"/>
                </a:solidFill>
              </a:rPr>
              <a:t> National University </a:t>
            </a:r>
            <a:endParaRPr lang="en-US" sz="1600" dirty="0">
              <a:solidFill>
                <a:schemeClr val="tx1"/>
              </a:solidFill>
            </a:endParaRPr>
          </a:p>
        </p:txBody>
      </p:sp>
      <p:sp>
        <p:nvSpPr>
          <p:cNvPr id="7" name="Rectangle 6"/>
          <p:cNvSpPr/>
          <p:nvPr/>
        </p:nvSpPr>
        <p:spPr>
          <a:xfrm>
            <a:off x="9259910" y="3963219"/>
            <a:ext cx="2932090" cy="6697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Facility Of Engineering</a:t>
            </a:r>
            <a:endParaRPr lang="en-US" sz="1600" dirty="0">
              <a:solidFill>
                <a:schemeClr val="tx1"/>
              </a:solidFill>
            </a:endParaRPr>
          </a:p>
        </p:txBody>
      </p:sp>
      <p:sp>
        <p:nvSpPr>
          <p:cNvPr id="8" name="Rectangle 7"/>
          <p:cNvSpPr/>
          <p:nvPr/>
        </p:nvSpPr>
        <p:spPr>
          <a:xfrm>
            <a:off x="9259910" y="4670246"/>
            <a:ext cx="2932090" cy="6697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Computer Engineering Department </a:t>
            </a:r>
            <a:endParaRPr lang="en-US" sz="1600" dirty="0">
              <a:solidFill>
                <a:schemeClr val="tx1"/>
              </a:solidFill>
            </a:endParaRPr>
          </a:p>
        </p:txBody>
      </p:sp>
      <p:sp>
        <p:nvSpPr>
          <p:cNvPr id="9" name="Subtitle 2"/>
          <p:cNvSpPr txBox="1">
            <a:spLocks/>
          </p:cNvSpPr>
          <p:nvPr/>
        </p:nvSpPr>
        <p:spPr>
          <a:xfrm>
            <a:off x="1100015" y="4670246"/>
            <a:ext cx="4025777" cy="914400"/>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200"/>
              </a:spcBef>
              <a:buClr>
                <a:schemeClr val="accent1"/>
              </a:buClr>
              <a:buFont typeface="Wingdings 2" pitchFamily="18" charset="2"/>
              <a:buNone/>
              <a:defRPr sz="2200" kern="1200" cap="none" spc="0" baseline="0">
                <a:solidFill>
                  <a:schemeClr val="accent1">
                    <a:lumMod val="20000"/>
                    <a:lumOff val="80000"/>
                  </a:schemeClr>
                </a:solidFill>
                <a:latin typeface="+mn-lt"/>
                <a:ea typeface="+mn-ea"/>
                <a:cs typeface="+mn-cs"/>
              </a:defRPr>
            </a:lvl1pPr>
            <a:lvl2pPr marL="457200" indent="0" algn="ctr" defTabSz="914400" rtl="0" eaLnBrk="1" latinLnBrk="0" hangingPunct="1">
              <a:lnSpc>
                <a:spcPct val="90000"/>
              </a:lnSpc>
              <a:spcBef>
                <a:spcPts val="250"/>
              </a:spcBef>
              <a:spcAft>
                <a:spcPts val="250"/>
              </a:spcAft>
              <a:buClr>
                <a:schemeClr val="accent1"/>
              </a:buClr>
              <a:buFont typeface="Wingdings 2" pitchFamily="18" charset="2"/>
              <a:buNone/>
              <a:defRPr sz="2200" kern="1200">
                <a:solidFill>
                  <a:schemeClr val="tx1">
                    <a:lumMod val="65000"/>
                    <a:lumOff val="35000"/>
                  </a:schemeClr>
                </a:solidFill>
                <a:latin typeface="+mn-lt"/>
                <a:ea typeface="+mn-ea"/>
                <a:cs typeface="+mn-cs"/>
              </a:defRPr>
            </a:lvl2pPr>
            <a:lvl3pPr marL="914400" indent="0" algn="ctr" defTabSz="914400" rtl="0" eaLnBrk="1" latinLnBrk="0" hangingPunct="1">
              <a:lnSpc>
                <a:spcPct val="90000"/>
              </a:lnSpc>
              <a:spcBef>
                <a:spcPts val="250"/>
              </a:spcBef>
              <a:spcAft>
                <a:spcPts val="250"/>
              </a:spcAft>
              <a:buClr>
                <a:schemeClr val="accent1"/>
              </a:buClr>
              <a:buFont typeface="Wingdings 2" pitchFamily="18" charset="2"/>
              <a:buNone/>
              <a:defRPr sz="2200" kern="1200">
                <a:solidFill>
                  <a:schemeClr val="tx1">
                    <a:lumMod val="65000"/>
                    <a:lumOff val="35000"/>
                  </a:schemeClr>
                </a:solidFill>
                <a:latin typeface="+mn-lt"/>
                <a:ea typeface="+mn-ea"/>
                <a:cs typeface="+mn-cs"/>
              </a:defRPr>
            </a:lvl3pPr>
            <a:lvl4pPr marL="1371600" indent="0" algn="ctr" defTabSz="914400" rtl="0" eaLnBrk="1" latinLnBrk="0" hangingPunct="1">
              <a:lnSpc>
                <a:spcPct val="90000"/>
              </a:lnSpc>
              <a:spcBef>
                <a:spcPts val="250"/>
              </a:spcBef>
              <a:spcAft>
                <a:spcPts val="25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4pPr>
            <a:lvl5pPr marL="1828800" indent="0" algn="ctr" defTabSz="914400" rtl="0" eaLnBrk="1" latinLnBrk="0" hangingPunct="1">
              <a:lnSpc>
                <a:spcPct val="90000"/>
              </a:lnSpc>
              <a:spcBef>
                <a:spcPts val="250"/>
              </a:spcBef>
              <a:spcAft>
                <a:spcPts val="25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5pPr>
            <a:lvl6pPr marL="2286000" indent="0" algn="ctr" defTabSz="914400" rtl="0" eaLnBrk="1" latinLnBrk="0" hangingPunct="1">
              <a:lnSpc>
                <a:spcPct val="90000"/>
              </a:lnSpc>
              <a:spcBef>
                <a:spcPts val="250"/>
              </a:spcBef>
              <a:spcAft>
                <a:spcPts val="25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6pPr>
            <a:lvl7pPr marL="2743200" indent="0" algn="ctr" defTabSz="914400" rtl="0" eaLnBrk="1" latinLnBrk="0" hangingPunct="1">
              <a:lnSpc>
                <a:spcPct val="90000"/>
              </a:lnSpc>
              <a:spcBef>
                <a:spcPts val="250"/>
              </a:spcBef>
              <a:spcAft>
                <a:spcPts val="25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7pPr>
            <a:lvl8pPr marL="3200400" indent="0" algn="ctr" defTabSz="914400" rtl="0" eaLnBrk="1" latinLnBrk="0" hangingPunct="1">
              <a:lnSpc>
                <a:spcPct val="90000"/>
              </a:lnSpc>
              <a:spcBef>
                <a:spcPts val="250"/>
              </a:spcBef>
              <a:spcAft>
                <a:spcPts val="25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8pPr>
            <a:lvl9pPr marL="3657600" indent="0" algn="ctr" defTabSz="914400" rtl="0" eaLnBrk="1" latinLnBrk="0" hangingPunct="1">
              <a:lnSpc>
                <a:spcPct val="90000"/>
              </a:lnSpc>
              <a:spcBef>
                <a:spcPts val="250"/>
              </a:spcBef>
              <a:spcAft>
                <a:spcPts val="25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9pPr>
          </a:lstStyle>
          <a:p>
            <a:r>
              <a:rPr lang="en-US" smtClean="0"/>
              <a:t>Students:</a:t>
            </a:r>
          </a:p>
          <a:p>
            <a:r>
              <a:rPr lang="en-US" smtClean="0"/>
              <a:t>Abdullah Ahmad &amp; Moath Omar </a:t>
            </a:r>
            <a:endParaRPr lang="en-US" dirty="0"/>
          </a:p>
        </p:txBody>
      </p:sp>
      <p:sp>
        <p:nvSpPr>
          <p:cNvPr id="10" name="Subtitle 2"/>
          <p:cNvSpPr txBox="1">
            <a:spLocks/>
          </p:cNvSpPr>
          <p:nvPr/>
        </p:nvSpPr>
        <p:spPr>
          <a:xfrm>
            <a:off x="6297769" y="4670246"/>
            <a:ext cx="2728175" cy="914400"/>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200"/>
              </a:spcBef>
              <a:buClr>
                <a:schemeClr val="accent1"/>
              </a:buClr>
              <a:buFont typeface="Wingdings 2" pitchFamily="18" charset="2"/>
              <a:buNone/>
              <a:defRPr sz="2200" kern="1200" cap="none" spc="0" baseline="0">
                <a:solidFill>
                  <a:schemeClr val="accent1">
                    <a:lumMod val="20000"/>
                    <a:lumOff val="80000"/>
                  </a:schemeClr>
                </a:solidFill>
                <a:latin typeface="+mn-lt"/>
                <a:ea typeface="+mn-ea"/>
                <a:cs typeface="+mn-cs"/>
              </a:defRPr>
            </a:lvl1pPr>
            <a:lvl2pPr marL="457200" indent="0" algn="ctr" defTabSz="914400" rtl="0" eaLnBrk="1" latinLnBrk="0" hangingPunct="1">
              <a:lnSpc>
                <a:spcPct val="90000"/>
              </a:lnSpc>
              <a:spcBef>
                <a:spcPts val="250"/>
              </a:spcBef>
              <a:spcAft>
                <a:spcPts val="250"/>
              </a:spcAft>
              <a:buClr>
                <a:schemeClr val="accent1"/>
              </a:buClr>
              <a:buFont typeface="Wingdings 2" pitchFamily="18" charset="2"/>
              <a:buNone/>
              <a:defRPr sz="2200" kern="1200">
                <a:solidFill>
                  <a:schemeClr val="tx1">
                    <a:lumMod val="65000"/>
                    <a:lumOff val="35000"/>
                  </a:schemeClr>
                </a:solidFill>
                <a:latin typeface="+mn-lt"/>
                <a:ea typeface="+mn-ea"/>
                <a:cs typeface="+mn-cs"/>
              </a:defRPr>
            </a:lvl2pPr>
            <a:lvl3pPr marL="914400" indent="0" algn="ctr" defTabSz="914400" rtl="0" eaLnBrk="1" latinLnBrk="0" hangingPunct="1">
              <a:lnSpc>
                <a:spcPct val="90000"/>
              </a:lnSpc>
              <a:spcBef>
                <a:spcPts val="250"/>
              </a:spcBef>
              <a:spcAft>
                <a:spcPts val="250"/>
              </a:spcAft>
              <a:buClr>
                <a:schemeClr val="accent1"/>
              </a:buClr>
              <a:buFont typeface="Wingdings 2" pitchFamily="18" charset="2"/>
              <a:buNone/>
              <a:defRPr sz="2200" kern="1200">
                <a:solidFill>
                  <a:schemeClr val="tx1">
                    <a:lumMod val="65000"/>
                    <a:lumOff val="35000"/>
                  </a:schemeClr>
                </a:solidFill>
                <a:latin typeface="+mn-lt"/>
                <a:ea typeface="+mn-ea"/>
                <a:cs typeface="+mn-cs"/>
              </a:defRPr>
            </a:lvl3pPr>
            <a:lvl4pPr marL="1371600" indent="0" algn="ctr" defTabSz="914400" rtl="0" eaLnBrk="1" latinLnBrk="0" hangingPunct="1">
              <a:lnSpc>
                <a:spcPct val="90000"/>
              </a:lnSpc>
              <a:spcBef>
                <a:spcPts val="250"/>
              </a:spcBef>
              <a:spcAft>
                <a:spcPts val="25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4pPr>
            <a:lvl5pPr marL="1828800" indent="0" algn="ctr" defTabSz="914400" rtl="0" eaLnBrk="1" latinLnBrk="0" hangingPunct="1">
              <a:lnSpc>
                <a:spcPct val="90000"/>
              </a:lnSpc>
              <a:spcBef>
                <a:spcPts val="250"/>
              </a:spcBef>
              <a:spcAft>
                <a:spcPts val="25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5pPr>
            <a:lvl6pPr marL="2286000" indent="0" algn="ctr" defTabSz="914400" rtl="0" eaLnBrk="1" latinLnBrk="0" hangingPunct="1">
              <a:lnSpc>
                <a:spcPct val="90000"/>
              </a:lnSpc>
              <a:spcBef>
                <a:spcPts val="250"/>
              </a:spcBef>
              <a:spcAft>
                <a:spcPts val="25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6pPr>
            <a:lvl7pPr marL="2743200" indent="0" algn="ctr" defTabSz="914400" rtl="0" eaLnBrk="1" latinLnBrk="0" hangingPunct="1">
              <a:lnSpc>
                <a:spcPct val="90000"/>
              </a:lnSpc>
              <a:spcBef>
                <a:spcPts val="250"/>
              </a:spcBef>
              <a:spcAft>
                <a:spcPts val="25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7pPr>
            <a:lvl8pPr marL="3200400" indent="0" algn="ctr" defTabSz="914400" rtl="0" eaLnBrk="1" latinLnBrk="0" hangingPunct="1">
              <a:lnSpc>
                <a:spcPct val="90000"/>
              </a:lnSpc>
              <a:spcBef>
                <a:spcPts val="250"/>
              </a:spcBef>
              <a:spcAft>
                <a:spcPts val="25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8pPr>
            <a:lvl9pPr marL="3657600" indent="0" algn="ctr" defTabSz="914400" rtl="0" eaLnBrk="1" latinLnBrk="0" hangingPunct="1">
              <a:lnSpc>
                <a:spcPct val="90000"/>
              </a:lnSpc>
              <a:spcBef>
                <a:spcPts val="250"/>
              </a:spcBef>
              <a:spcAft>
                <a:spcPts val="25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9pPr>
          </a:lstStyle>
          <a:p>
            <a:r>
              <a:rPr lang="en-US" dirty="0"/>
              <a:t>Supervisor</a:t>
            </a:r>
            <a:r>
              <a:rPr lang="en-US" dirty="0" smtClean="0"/>
              <a:t>:</a:t>
            </a:r>
          </a:p>
          <a:p>
            <a:r>
              <a:rPr lang="en-US" dirty="0"/>
              <a:t>Dr. Samer Arandi</a:t>
            </a:r>
          </a:p>
        </p:txBody>
      </p:sp>
      <p:pic>
        <p:nvPicPr>
          <p:cNvPr id="11" name="Picture 10"/>
          <p:cNvPicPr>
            <a:picLocks noChangeAspect="1"/>
          </p:cNvPicPr>
          <p:nvPr/>
        </p:nvPicPr>
        <p:blipFill>
          <a:blip r:embed="rId3"/>
          <a:stretch>
            <a:fillRect/>
          </a:stretch>
        </p:blipFill>
        <p:spPr>
          <a:xfrm>
            <a:off x="2659621" y="790693"/>
            <a:ext cx="3524250" cy="2800350"/>
          </a:xfrm>
          <a:prstGeom prst="rect">
            <a:avLst/>
          </a:prstGeom>
        </p:spPr>
      </p:pic>
    </p:spTree>
    <p:extLst>
      <p:ext uri="{BB962C8B-B14F-4D97-AF65-F5344CB8AC3E}">
        <p14:creationId xmlns:p14="http://schemas.microsoft.com/office/powerpoint/2010/main" val="9103362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System </a:t>
            </a:r>
            <a:r>
              <a:rPr lang="en-US"/>
              <a:t>components</a:t>
            </a:r>
            <a:endParaRPr lang="en-US" dirty="0"/>
          </a:p>
        </p:txBody>
      </p:sp>
      <p:sp>
        <p:nvSpPr>
          <p:cNvPr id="3" name="Content Placeholder 2"/>
          <p:cNvSpPr>
            <a:spLocks noGrp="1"/>
          </p:cNvSpPr>
          <p:nvPr>
            <p:ph idx="1"/>
          </p:nvPr>
        </p:nvSpPr>
        <p:spPr/>
        <p:txBody>
          <a:bodyPr>
            <a:normAutofit/>
          </a:bodyPr>
          <a:lstStyle/>
          <a:p>
            <a:pPr>
              <a:lnSpc>
                <a:spcPct val="150000"/>
              </a:lnSpc>
            </a:pPr>
            <a:r>
              <a:rPr lang="en-US" sz="2400" dirty="0"/>
              <a:t>Table and Air flow System</a:t>
            </a:r>
          </a:p>
          <a:p>
            <a:pPr>
              <a:lnSpc>
                <a:spcPct val="150000"/>
              </a:lnSpc>
            </a:pPr>
            <a:r>
              <a:rPr lang="en-US" sz="2400" dirty="0"/>
              <a:t>Robot and Motors</a:t>
            </a:r>
          </a:p>
          <a:p>
            <a:pPr>
              <a:lnSpc>
                <a:spcPct val="150000"/>
              </a:lnSpc>
            </a:pPr>
            <a:r>
              <a:rPr lang="en-US" sz="2400" dirty="0"/>
              <a:t>Camera and Tracking System</a:t>
            </a:r>
          </a:p>
          <a:p>
            <a:pPr>
              <a:lnSpc>
                <a:spcPct val="150000"/>
              </a:lnSpc>
            </a:pPr>
            <a:r>
              <a:rPr lang="en-US" sz="2400" dirty="0"/>
              <a:t>Scoring System</a:t>
            </a:r>
          </a:p>
        </p:txBody>
      </p:sp>
    </p:spTree>
    <p:extLst>
      <p:ext uri="{BB962C8B-B14F-4D97-AF65-F5344CB8AC3E}">
        <p14:creationId xmlns:p14="http://schemas.microsoft.com/office/powerpoint/2010/main" val="31086885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Background</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39247717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Arduino</a:t>
            </a:r>
            <a:endParaRPr lang="en-US" dirty="0"/>
          </a:p>
        </p:txBody>
      </p:sp>
      <p:sp>
        <p:nvSpPr>
          <p:cNvPr id="3" name="Content Placeholder 2"/>
          <p:cNvSpPr>
            <a:spLocks noGrp="1"/>
          </p:cNvSpPr>
          <p:nvPr>
            <p:ph idx="1"/>
          </p:nvPr>
        </p:nvSpPr>
        <p:spPr>
          <a:xfrm>
            <a:off x="3869268" y="864107"/>
            <a:ext cx="4811093" cy="5291993"/>
          </a:xfrm>
        </p:spPr>
        <p:txBody>
          <a:bodyPr>
            <a:normAutofit/>
          </a:bodyPr>
          <a:lstStyle/>
          <a:p>
            <a:pPr marL="0" indent="0">
              <a:lnSpc>
                <a:spcPct val="150000"/>
              </a:lnSpc>
              <a:buNone/>
            </a:pPr>
            <a:r>
              <a:rPr lang="en-US" dirty="0"/>
              <a:t>The Arduino Uno is a microcontroller board based on the ATmega328 </a:t>
            </a:r>
            <a:r>
              <a:rPr lang="en-US" dirty="0" smtClean="0"/>
              <a:t>.It </a:t>
            </a:r>
            <a:r>
              <a:rPr lang="en-US" dirty="0"/>
              <a:t>contains everything needed to support the microcontroller; simply connect it to a computer with a USB cable or power it with an AC-to-DC adapter or battery to get </a:t>
            </a:r>
            <a:r>
              <a:rPr lang="en-US" dirty="0" smtClean="0"/>
              <a:t>started</a:t>
            </a:r>
            <a:endParaRPr lang="en-US" dirty="0"/>
          </a:p>
        </p:txBody>
      </p:sp>
      <p:pic>
        <p:nvPicPr>
          <p:cNvPr id="6" name="Picture 4" descr="http://files.tested.com/photos/2013/06/12/48912-arduinouno_r3_fron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80361" y="2076873"/>
            <a:ext cx="3027984" cy="20926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36855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OpenCV</a:t>
            </a:r>
          </a:p>
        </p:txBody>
      </p:sp>
      <p:sp>
        <p:nvSpPr>
          <p:cNvPr id="3" name="Content Placeholder 2"/>
          <p:cNvSpPr>
            <a:spLocks noGrp="1"/>
          </p:cNvSpPr>
          <p:nvPr>
            <p:ph idx="1"/>
          </p:nvPr>
        </p:nvSpPr>
        <p:spPr>
          <a:xfrm>
            <a:off x="3869268" y="864107"/>
            <a:ext cx="5440874" cy="5253357"/>
          </a:xfrm>
        </p:spPr>
        <p:txBody>
          <a:bodyPr/>
          <a:lstStyle/>
          <a:p>
            <a:pPr marL="0" indent="0">
              <a:lnSpc>
                <a:spcPct val="150000"/>
              </a:lnSpc>
              <a:buNone/>
            </a:pPr>
            <a:r>
              <a:rPr lang="en-US" dirty="0"/>
              <a:t>OpenCV (Open Source Computer Vision Library) is an open source computer vision and machine learning software library</a:t>
            </a:r>
            <a:r>
              <a:rPr lang="en-US" dirty="0" smtClean="0"/>
              <a:t>.</a:t>
            </a:r>
            <a:endParaRPr lang="en-US" dirty="0"/>
          </a:p>
        </p:txBody>
      </p:sp>
      <p:pic>
        <p:nvPicPr>
          <p:cNvPr id="4102" name="Picture 6" descr="http://www.jataka.hu/rics/nxt_android_opencv/images/opencv-logo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10142" y="2270081"/>
            <a:ext cx="1874326" cy="2308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9640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Motors</a:t>
            </a:r>
            <a:endParaRPr lang="en-US" dirty="0"/>
          </a:p>
        </p:txBody>
      </p:sp>
      <p:sp>
        <p:nvSpPr>
          <p:cNvPr id="3" name="Content Placeholder 2"/>
          <p:cNvSpPr>
            <a:spLocks noGrp="1"/>
          </p:cNvSpPr>
          <p:nvPr>
            <p:ph idx="1"/>
          </p:nvPr>
        </p:nvSpPr>
        <p:spPr>
          <a:xfrm>
            <a:off x="3869267" y="864108"/>
            <a:ext cx="7554293" cy="5120640"/>
          </a:xfrm>
        </p:spPr>
        <p:txBody>
          <a:bodyPr>
            <a:normAutofit/>
          </a:bodyPr>
          <a:lstStyle/>
          <a:p>
            <a:pPr>
              <a:lnSpc>
                <a:spcPct val="150000"/>
              </a:lnSpc>
            </a:pPr>
            <a:r>
              <a:rPr lang="en-US" sz="2400" b="1" i="1" dirty="0" smtClean="0"/>
              <a:t>Stepper Motor</a:t>
            </a:r>
          </a:p>
          <a:p>
            <a:pPr>
              <a:lnSpc>
                <a:spcPct val="150000"/>
              </a:lnSpc>
            </a:pPr>
            <a:r>
              <a:rPr lang="en-US" sz="2400" b="1" i="1" dirty="0" smtClean="0"/>
              <a:t>DC Motor </a:t>
            </a:r>
          </a:p>
          <a:p>
            <a:pPr>
              <a:lnSpc>
                <a:spcPct val="150000"/>
              </a:lnSpc>
            </a:pPr>
            <a:r>
              <a:rPr lang="en-US" sz="2400" b="1" i="1" dirty="0" smtClean="0"/>
              <a:t>Servo Motor</a:t>
            </a:r>
            <a:endParaRPr lang="en-US" sz="2400" dirty="0"/>
          </a:p>
        </p:txBody>
      </p:sp>
    </p:spTree>
    <p:extLst>
      <p:ext uri="{BB962C8B-B14F-4D97-AF65-F5344CB8AC3E}">
        <p14:creationId xmlns:p14="http://schemas.microsoft.com/office/powerpoint/2010/main" val="17755591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Stepper </a:t>
            </a:r>
            <a:r>
              <a:rPr lang="en-US" b="1" dirty="0" smtClean="0"/>
              <a:t>motor </a:t>
            </a:r>
            <a:r>
              <a:rPr lang="en-US" b="1" i="1" dirty="0"/>
              <a:t/>
            </a:r>
            <a:br>
              <a:rPr lang="en-US" b="1" i="1" dirty="0"/>
            </a:br>
            <a:endParaRPr lang="en-US" dirty="0"/>
          </a:p>
        </p:txBody>
      </p:sp>
      <p:sp>
        <p:nvSpPr>
          <p:cNvPr id="3" name="Content Placeholder 2"/>
          <p:cNvSpPr>
            <a:spLocks noGrp="1"/>
          </p:cNvSpPr>
          <p:nvPr>
            <p:ph idx="1"/>
          </p:nvPr>
        </p:nvSpPr>
        <p:spPr>
          <a:xfrm>
            <a:off x="3869267" y="864108"/>
            <a:ext cx="7554293" cy="5120640"/>
          </a:xfrm>
        </p:spPr>
        <p:txBody>
          <a:bodyPr>
            <a:normAutofit/>
          </a:bodyPr>
          <a:lstStyle/>
          <a:p>
            <a:pPr marL="0" indent="0">
              <a:buNone/>
            </a:pPr>
            <a:r>
              <a:rPr lang="en-US" sz="2400" b="1" i="1" dirty="0"/>
              <a:t>Advantages</a:t>
            </a:r>
            <a:r>
              <a:rPr lang="en-US" sz="2400" b="1" dirty="0"/>
              <a:t> </a:t>
            </a:r>
            <a:r>
              <a:rPr lang="en-US" sz="2400" b="1" dirty="0" smtClean="0"/>
              <a:t>:</a:t>
            </a:r>
            <a:endParaRPr lang="en-US" sz="2400" b="1" dirty="0"/>
          </a:p>
          <a:p>
            <a:pPr lvl="0">
              <a:lnSpc>
                <a:spcPct val="150000"/>
              </a:lnSpc>
            </a:pPr>
            <a:r>
              <a:rPr lang="en-US" sz="2400" dirty="0" smtClean="0"/>
              <a:t>Precise step, </a:t>
            </a:r>
            <a:r>
              <a:rPr lang="en-US" sz="2400" dirty="0"/>
              <a:t>usually 1.8 </a:t>
            </a:r>
            <a:r>
              <a:rPr lang="en-US" sz="2400" dirty="0" smtClean="0"/>
              <a:t>degree =&gt; position </a:t>
            </a:r>
            <a:r>
              <a:rPr lang="en-US" sz="2400" dirty="0"/>
              <a:t>control.</a:t>
            </a:r>
          </a:p>
          <a:p>
            <a:pPr lvl="0">
              <a:lnSpc>
                <a:spcPct val="150000"/>
              </a:lnSpc>
            </a:pPr>
            <a:r>
              <a:rPr lang="en-US" sz="2400" dirty="0"/>
              <a:t>Good torque.</a:t>
            </a:r>
          </a:p>
          <a:p>
            <a:pPr lvl="0">
              <a:lnSpc>
                <a:spcPct val="150000"/>
              </a:lnSpc>
            </a:pPr>
            <a:r>
              <a:rPr lang="en-US" sz="2400" dirty="0"/>
              <a:t>Through micro stepping, it can be pushed to high </a:t>
            </a:r>
            <a:r>
              <a:rPr lang="en-US" sz="2400" dirty="0" smtClean="0"/>
              <a:t>speed.</a:t>
            </a:r>
            <a:endParaRPr lang="en-US" sz="2400" dirty="0"/>
          </a:p>
          <a:p>
            <a:endParaRPr lang="en-US" sz="2400" dirty="0"/>
          </a:p>
        </p:txBody>
      </p:sp>
    </p:spTree>
    <p:extLst>
      <p:ext uri="{BB962C8B-B14F-4D97-AF65-F5344CB8AC3E}">
        <p14:creationId xmlns:p14="http://schemas.microsoft.com/office/powerpoint/2010/main" val="1164078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Stepper </a:t>
            </a:r>
            <a:r>
              <a:rPr lang="en-US" b="1" dirty="0" smtClean="0"/>
              <a:t>motor</a:t>
            </a:r>
            <a:r>
              <a:rPr lang="en-US" b="1" i="1" dirty="0"/>
              <a:t/>
            </a:r>
            <a:br>
              <a:rPr lang="en-US" b="1" i="1" dirty="0"/>
            </a:br>
            <a:endParaRPr lang="en-US" dirty="0"/>
          </a:p>
        </p:txBody>
      </p:sp>
      <p:sp>
        <p:nvSpPr>
          <p:cNvPr id="3" name="Content Placeholder 2"/>
          <p:cNvSpPr>
            <a:spLocks noGrp="1"/>
          </p:cNvSpPr>
          <p:nvPr>
            <p:ph idx="1"/>
          </p:nvPr>
        </p:nvSpPr>
        <p:spPr/>
        <p:txBody>
          <a:bodyPr/>
          <a:lstStyle/>
          <a:p>
            <a:pPr marL="0" lvl="0" indent="0">
              <a:buNone/>
            </a:pPr>
            <a:r>
              <a:rPr lang="en-US" sz="2400" b="1" i="1" dirty="0"/>
              <a:t>Disadvantages :</a:t>
            </a:r>
          </a:p>
          <a:p>
            <a:pPr lvl="0">
              <a:lnSpc>
                <a:spcPct val="150000"/>
              </a:lnSpc>
            </a:pPr>
            <a:r>
              <a:rPr lang="en-US" sz="2400" dirty="0"/>
              <a:t>Need a driving circuit.</a:t>
            </a:r>
          </a:p>
          <a:p>
            <a:pPr lvl="0">
              <a:lnSpc>
                <a:spcPct val="150000"/>
              </a:lnSpc>
            </a:pPr>
            <a:r>
              <a:rPr lang="en-US" sz="2400" dirty="0"/>
              <a:t>Need a high/ mid power usually more than 10 watts. </a:t>
            </a:r>
          </a:p>
          <a:p>
            <a:pPr lvl="0">
              <a:lnSpc>
                <a:spcPct val="150000"/>
              </a:lnSpc>
            </a:pPr>
            <a:r>
              <a:rPr lang="en-US" sz="2400" dirty="0"/>
              <a:t>No feedback. </a:t>
            </a:r>
          </a:p>
          <a:p>
            <a:pPr lvl="0">
              <a:lnSpc>
                <a:spcPct val="150000"/>
              </a:lnSpc>
            </a:pPr>
            <a:r>
              <a:rPr lang="en-US" sz="2400" dirty="0"/>
              <a:t>Can lose some steps! </a:t>
            </a:r>
          </a:p>
          <a:p>
            <a:pPr lvl="0">
              <a:lnSpc>
                <a:spcPct val="150000"/>
              </a:lnSpc>
            </a:pPr>
            <a:r>
              <a:rPr lang="en-US" sz="2400" dirty="0"/>
              <a:t>Can be categorized as heavy “heavier than servo!’.</a:t>
            </a:r>
          </a:p>
          <a:p>
            <a:endParaRPr lang="en-US" dirty="0"/>
          </a:p>
        </p:txBody>
      </p:sp>
    </p:spTree>
    <p:extLst>
      <p:ext uri="{BB962C8B-B14F-4D97-AF65-F5344CB8AC3E}">
        <p14:creationId xmlns:p14="http://schemas.microsoft.com/office/powerpoint/2010/main" val="23011258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Servo </a:t>
            </a:r>
            <a:br>
              <a:rPr lang="en-US" b="1" dirty="0"/>
            </a:br>
            <a:r>
              <a:rPr lang="en-US" b="1" dirty="0"/>
              <a:t>motor</a:t>
            </a:r>
          </a:p>
        </p:txBody>
      </p:sp>
      <p:sp>
        <p:nvSpPr>
          <p:cNvPr id="3" name="Content Placeholder 2"/>
          <p:cNvSpPr>
            <a:spLocks noGrp="1"/>
          </p:cNvSpPr>
          <p:nvPr>
            <p:ph idx="1"/>
          </p:nvPr>
        </p:nvSpPr>
        <p:spPr/>
        <p:txBody>
          <a:bodyPr>
            <a:normAutofit/>
          </a:bodyPr>
          <a:lstStyle/>
          <a:p>
            <a:pPr marL="0" indent="0">
              <a:buNone/>
            </a:pPr>
            <a:r>
              <a:rPr lang="en-US" sz="2400" b="1" i="1" dirty="0" smtClean="0"/>
              <a:t>Advantages</a:t>
            </a:r>
            <a:endParaRPr lang="en-US" sz="2400" b="1" i="1" dirty="0"/>
          </a:p>
          <a:p>
            <a:pPr lvl="0">
              <a:lnSpc>
                <a:spcPct val="150000"/>
              </a:lnSpc>
            </a:pPr>
            <a:r>
              <a:rPr lang="en-US" sz="2400" dirty="0"/>
              <a:t>It gives you </a:t>
            </a:r>
            <a:r>
              <a:rPr lang="en-US" sz="2400" dirty="0" smtClean="0"/>
              <a:t>feedback.</a:t>
            </a:r>
            <a:endParaRPr lang="en-US" sz="2400" dirty="0"/>
          </a:p>
          <a:p>
            <a:pPr>
              <a:lnSpc>
                <a:spcPct val="150000"/>
              </a:lnSpc>
            </a:pPr>
            <a:r>
              <a:rPr lang="en-US" sz="2400" dirty="0"/>
              <a:t>High </a:t>
            </a:r>
            <a:r>
              <a:rPr lang="en-US" sz="2400" dirty="0" smtClean="0"/>
              <a:t>torque</a:t>
            </a:r>
            <a:r>
              <a:rPr lang="en-US" sz="2400" dirty="0"/>
              <a:t>. Very light</a:t>
            </a:r>
            <a:r>
              <a:rPr lang="en-US" sz="2400" dirty="0" smtClean="0"/>
              <a:t>. Internal driving circuit.</a:t>
            </a:r>
            <a:endParaRPr lang="en-US" sz="2400" dirty="0"/>
          </a:p>
          <a:p>
            <a:pPr lvl="0">
              <a:lnSpc>
                <a:spcPct val="150000"/>
              </a:lnSpc>
            </a:pPr>
            <a:r>
              <a:rPr lang="en-US" sz="2400" dirty="0" smtClean="0"/>
              <a:t>Mid </a:t>
            </a:r>
            <a:r>
              <a:rPr lang="en-US" sz="2400" dirty="0"/>
              <a:t>speed up to 150 </a:t>
            </a:r>
            <a:r>
              <a:rPr lang="en-US" sz="2400" dirty="0" smtClean="0"/>
              <a:t>RPM.</a:t>
            </a:r>
            <a:endParaRPr lang="en-US" sz="2400" dirty="0"/>
          </a:p>
          <a:p>
            <a:pPr lvl="0">
              <a:lnSpc>
                <a:spcPct val="150000"/>
              </a:lnSpc>
            </a:pPr>
            <a:r>
              <a:rPr lang="en-US" sz="2400" dirty="0" smtClean="0"/>
              <a:t>Doesn’t </a:t>
            </a:r>
            <a:r>
              <a:rPr lang="en-US" sz="2400" dirty="0"/>
              <a:t>consume pins from the controller</a:t>
            </a:r>
            <a:r>
              <a:rPr lang="en-US" dirty="0" smtClean="0"/>
              <a:t>.</a:t>
            </a:r>
            <a:endParaRPr lang="en-US" dirty="0"/>
          </a:p>
        </p:txBody>
      </p:sp>
    </p:spTree>
    <p:extLst>
      <p:ext uri="{BB962C8B-B14F-4D97-AF65-F5344CB8AC3E}">
        <p14:creationId xmlns:p14="http://schemas.microsoft.com/office/powerpoint/2010/main" val="23634824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Servo</a:t>
            </a:r>
            <a:br>
              <a:rPr lang="en-US" b="1" dirty="0" smtClean="0"/>
            </a:br>
            <a:r>
              <a:rPr lang="en-US" b="1" dirty="0" smtClean="0"/>
              <a:t>motor</a:t>
            </a:r>
            <a:endParaRPr lang="en-US" dirty="0"/>
          </a:p>
        </p:txBody>
      </p:sp>
      <p:sp>
        <p:nvSpPr>
          <p:cNvPr id="3" name="Content Placeholder 2"/>
          <p:cNvSpPr>
            <a:spLocks noGrp="1"/>
          </p:cNvSpPr>
          <p:nvPr>
            <p:ph idx="1"/>
          </p:nvPr>
        </p:nvSpPr>
        <p:spPr/>
        <p:txBody>
          <a:bodyPr>
            <a:normAutofit/>
          </a:bodyPr>
          <a:lstStyle/>
          <a:p>
            <a:pPr marL="0" indent="0">
              <a:buNone/>
            </a:pPr>
            <a:r>
              <a:rPr lang="en-US" sz="2400" b="1" i="1" dirty="0" smtClean="0"/>
              <a:t>Disadvantages</a:t>
            </a:r>
            <a:r>
              <a:rPr lang="en-US" b="1" dirty="0"/>
              <a:t>: </a:t>
            </a:r>
          </a:p>
          <a:p>
            <a:pPr lvl="0">
              <a:lnSpc>
                <a:spcPct val="150000"/>
              </a:lnSpc>
            </a:pPr>
            <a:r>
              <a:rPr lang="en-US" sz="2400" dirty="0" smtClean="0"/>
              <a:t>Limited speed, hard to turn around</a:t>
            </a:r>
            <a:r>
              <a:rPr lang="en-US" sz="2400" dirty="0"/>
              <a:t>.</a:t>
            </a:r>
          </a:p>
          <a:p>
            <a:pPr lvl="0">
              <a:lnSpc>
                <a:spcPct val="150000"/>
              </a:lnSpc>
            </a:pPr>
            <a:r>
              <a:rPr lang="en-US" sz="2400" dirty="0" smtClean="0"/>
              <a:t>A </a:t>
            </a:r>
            <a:r>
              <a:rPr lang="en-US" sz="2400" dirty="0"/>
              <a:t>limited range of freedom “180 degree </a:t>
            </a:r>
            <a:r>
              <a:rPr lang="en-US" sz="2400" dirty="0" smtClean="0"/>
              <a:t>angle</a:t>
            </a:r>
            <a:r>
              <a:rPr lang="en-US" sz="2400" dirty="0"/>
              <a:t>.</a:t>
            </a:r>
          </a:p>
          <a:p>
            <a:pPr lvl="0">
              <a:lnSpc>
                <a:spcPct val="150000"/>
              </a:lnSpc>
            </a:pPr>
            <a:r>
              <a:rPr lang="en-US" sz="2400" dirty="0"/>
              <a:t>Hard to find in local stores.</a:t>
            </a:r>
          </a:p>
          <a:p>
            <a:endParaRPr lang="en-US" dirty="0"/>
          </a:p>
        </p:txBody>
      </p:sp>
    </p:spTree>
    <p:extLst>
      <p:ext uri="{BB962C8B-B14F-4D97-AF65-F5344CB8AC3E}">
        <p14:creationId xmlns:p14="http://schemas.microsoft.com/office/powerpoint/2010/main" val="15905258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DC </a:t>
            </a:r>
            <a:r>
              <a:rPr lang="en-US" b="1" dirty="0" smtClean="0"/>
              <a:t/>
            </a:r>
            <a:br>
              <a:rPr lang="en-US" b="1" dirty="0" smtClean="0"/>
            </a:br>
            <a:r>
              <a:rPr lang="en-US" b="1" dirty="0" smtClean="0"/>
              <a:t>motor</a:t>
            </a:r>
            <a:endParaRPr lang="en-US" b="1" i="1" dirty="0"/>
          </a:p>
        </p:txBody>
      </p:sp>
      <p:sp>
        <p:nvSpPr>
          <p:cNvPr id="3" name="Content Placeholder 2"/>
          <p:cNvSpPr>
            <a:spLocks noGrp="1"/>
          </p:cNvSpPr>
          <p:nvPr>
            <p:ph idx="1"/>
          </p:nvPr>
        </p:nvSpPr>
        <p:spPr/>
        <p:txBody>
          <a:bodyPr>
            <a:normAutofit/>
          </a:bodyPr>
          <a:lstStyle/>
          <a:p>
            <a:pPr lvl="0">
              <a:lnSpc>
                <a:spcPct val="150000"/>
              </a:lnSpc>
            </a:pPr>
            <a:r>
              <a:rPr lang="en-US" sz="2400" dirty="0" smtClean="0"/>
              <a:t>Low cost, found everywhere.</a:t>
            </a:r>
          </a:p>
          <a:p>
            <a:pPr lvl="0">
              <a:lnSpc>
                <a:spcPct val="150000"/>
              </a:lnSpc>
            </a:pPr>
            <a:r>
              <a:rPr lang="en-US" sz="2400" dirty="0"/>
              <a:t>V</a:t>
            </a:r>
            <a:r>
              <a:rPr lang="en-US" sz="2400" dirty="0" smtClean="0"/>
              <a:t>ery high speeds “given high power”, in term of thousand of RPMs.</a:t>
            </a:r>
          </a:p>
        </p:txBody>
      </p:sp>
    </p:spTree>
    <p:extLst>
      <p:ext uri="{BB962C8B-B14F-4D97-AF65-F5344CB8AC3E}">
        <p14:creationId xmlns:p14="http://schemas.microsoft.com/office/powerpoint/2010/main" val="11116378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ar-JO" dirty="0" smtClean="0"/>
              <a:t>شكر وتقدير</a:t>
            </a:r>
            <a:endParaRPr lang="en-US" dirty="0"/>
          </a:p>
        </p:txBody>
      </p:sp>
      <p:sp>
        <p:nvSpPr>
          <p:cNvPr id="2" name="Subtitle 1"/>
          <p:cNvSpPr>
            <a:spLocks noGrp="1"/>
          </p:cNvSpPr>
          <p:nvPr>
            <p:ph type="subTitle" idx="1"/>
          </p:nvPr>
        </p:nvSpPr>
        <p:spPr/>
        <p:txBody>
          <a:bodyPr/>
          <a:lstStyle/>
          <a:p>
            <a:endParaRPr lang="en-US"/>
          </a:p>
        </p:txBody>
      </p:sp>
    </p:spTree>
    <p:extLst>
      <p:ext uri="{BB962C8B-B14F-4D97-AF65-F5344CB8AC3E}">
        <p14:creationId xmlns:p14="http://schemas.microsoft.com/office/powerpoint/2010/main" val="34987542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DC</a:t>
            </a:r>
            <a:br>
              <a:rPr lang="en-US" b="1" dirty="0" smtClean="0"/>
            </a:br>
            <a:r>
              <a:rPr lang="en-US" b="1" dirty="0" smtClean="0"/>
              <a:t>motor</a:t>
            </a:r>
            <a:endParaRPr lang="en-US" b="1" i="1" dirty="0"/>
          </a:p>
        </p:txBody>
      </p:sp>
      <p:sp>
        <p:nvSpPr>
          <p:cNvPr id="3" name="Content Placeholder 2"/>
          <p:cNvSpPr>
            <a:spLocks noGrp="1"/>
          </p:cNvSpPr>
          <p:nvPr>
            <p:ph idx="1"/>
          </p:nvPr>
        </p:nvSpPr>
        <p:spPr/>
        <p:txBody>
          <a:bodyPr>
            <a:normAutofit/>
          </a:bodyPr>
          <a:lstStyle/>
          <a:p>
            <a:pPr marL="0" indent="0">
              <a:buNone/>
            </a:pPr>
            <a:r>
              <a:rPr lang="en-US" sz="2400" b="1" i="1" dirty="0" smtClean="0"/>
              <a:t>Disadvantages</a:t>
            </a:r>
            <a:r>
              <a:rPr lang="en-US" b="1" dirty="0"/>
              <a:t>: </a:t>
            </a:r>
          </a:p>
          <a:p>
            <a:pPr>
              <a:lnSpc>
                <a:spcPct val="150000"/>
              </a:lnSpc>
            </a:pPr>
            <a:r>
              <a:rPr lang="en-US" dirty="0"/>
              <a:t>Low torque. </a:t>
            </a:r>
            <a:endParaRPr lang="en-US" dirty="0" smtClean="0"/>
          </a:p>
          <a:p>
            <a:pPr>
              <a:lnSpc>
                <a:spcPct val="150000"/>
              </a:lnSpc>
            </a:pPr>
            <a:r>
              <a:rPr lang="en-US" dirty="0" smtClean="0"/>
              <a:t>Nonlinear </a:t>
            </a:r>
            <a:r>
              <a:rPr lang="en-US" dirty="0"/>
              <a:t>control. Has a very sharp start and stop transient !</a:t>
            </a:r>
          </a:p>
          <a:p>
            <a:pPr lvl="0">
              <a:lnSpc>
                <a:spcPct val="150000"/>
              </a:lnSpc>
            </a:pPr>
            <a:r>
              <a:rPr lang="en-US" dirty="0" smtClean="0"/>
              <a:t>Need a feedback circuit.</a:t>
            </a:r>
          </a:p>
          <a:p>
            <a:pPr lvl="0">
              <a:lnSpc>
                <a:spcPct val="150000"/>
              </a:lnSpc>
            </a:pPr>
            <a:r>
              <a:rPr lang="en-US" dirty="0" smtClean="0"/>
              <a:t>Brush based, broken soon.</a:t>
            </a:r>
            <a:endParaRPr lang="en-US" dirty="0"/>
          </a:p>
          <a:p>
            <a:pPr lvl="0">
              <a:lnSpc>
                <a:spcPct val="150000"/>
              </a:lnSpc>
            </a:pPr>
            <a:r>
              <a:rPr lang="en-US" dirty="0" smtClean="0"/>
              <a:t>May Need </a:t>
            </a:r>
            <a:r>
              <a:rPr lang="en-US" dirty="0"/>
              <a:t>a braking </a:t>
            </a:r>
            <a:r>
              <a:rPr lang="en-US" dirty="0" smtClean="0"/>
              <a:t>system.</a:t>
            </a:r>
            <a:endParaRPr lang="en-US" dirty="0"/>
          </a:p>
        </p:txBody>
      </p:sp>
    </p:spTree>
    <p:extLst>
      <p:ext uri="{BB962C8B-B14F-4D97-AF65-F5344CB8AC3E}">
        <p14:creationId xmlns:p14="http://schemas.microsoft.com/office/powerpoint/2010/main" val="34946817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Design and implementation</a:t>
            </a:r>
            <a:endParaRPr lang="en-US"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31315443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3" name="Content Placeholder 2"/>
          <p:cNvSpPr>
            <a:spLocks noGrp="1"/>
          </p:cNvSpPr>
          <p:nvPr>
            <p:ph idx="4294967295"/>
          </p:nvPr>
        </p:nvSpPr>
        <p:spPr>
          <a:xfrm>
            <a:off x="4876800" y="863600"/>
            <a:ext cx="7315200" cy="5121275"/>
          </a:xfrm>
        </p:spPr>
        <p:txBody>
          <a:bodyPr/>
          <a:lstStyle/>
          <a:p>
            <a:pPr marL="0" indent="0">
              <a:buNone/>
            </a:pPr>
            <a:r>
              <a:rPr lang="en-US" sz="13800" dirty="0"/>
              <a:t>Robot</a:t>
            </a:r>
            <a:endParaRPr lang="en-US" dirty="0"/>
          </a:p>
        </p:txBody>
      </p:sp>
    </p:spTree>
    <p:extLst>
      <p:ext uri="{BB962C8B-B14F-4D97-AF65-F5344CB8AC3E}">
        <p14:creationId xmlns:p14="http://schemas.microsoft.com/office/powerpoint/2010/main" val="17328179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0"/>
            <a:r>
              <a:rPr lang="en-US" b="1" dirty="0"/>
              <a:t>X and Y axes or </a:t>
            </a:r>
            <a:r>
              <a:rPr lang="en-US" b="1" dirty="0" smtClean="0"/>
              <a:t>carriages</a:t>
            </a:r>
            <a:endParaRPr lang="en-US" b="1" dirty="0"/>
          </a:p>
        </p:txBody>
      </p:sp>
      <p:sp>
        <p:nvSpPr>
          <p:cNvPr id="5" name="Content Placeholder 4"/>
          <p:cNvSpPr>
            <a:spLocks noGrp="1"/>
          </p:cNvSpPr>
          <p:nvPr>
            <p:ph idx="1"/>
          </p:nvPr>
        </p:nvSpPr>
        <p:spPr/>
        <p:txBody>
          <a:bodyPr>
            <a:normAutofit/>
          </a:bodyPr>
          <a:lstStyle/>
          <a:p>
            <a:pPr marL="0" indent="0">
              <a:lnSpc>
                <a:spcPct val="150000"/>
              </a:lnSpc>
              <a:buNone/>
            </a:pPr>
            <a:r>
              <a:rPr lang="en-US" sz="2400" dirty="0"/>
              <a:t>We need X and Y axes or carriages that </a:t>
            </a:r>
            <a:r>
              <a:rPr lang="en-US" sz="2400" dirty="0" smtClean="0"/>
              <a:t>provide easy and fast movement of our robot with minimum friction</a:t>
            </a:r>
            <a:endParaRPr lang="en-US" sz="2400" dirty="0"/>
          </a:p>
        </p:txBody>
      </p:sp>
    </p:spTree>
    <p:extLst>
      <p:ext uri="{BB962C8B-B14F-4D97-AF65-F5344CB8AC3E}">
        <p14:creationId xmlns:p14="http://schemas.microsoft.com/office/powerpoint/2010/main" val="29696391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0"/>
            <a:r>
              <a:rPr lang="en-US" b="1" dirty="0"/>
              <a:t>X and Y axes or </a:t>
            </a:r>
            <a:r>
              <a:rPr lang="en-US" b="1" dirty="0" smtClean="0"/>
              <a:t>carriages</a:t>
            </a:r>
            <a:endParaRPr lang="en-US" b="1" dirty="0"/>
          </a:p>
        </p:txBody>
      </p:sp>
      <p:sp>
        <p:nvSpPr>
          <p:cNvPr id="5" name="Content Placeholder 4"/>
          <p:cNvSpPr>
            <a:spLocks noGrp="1"/>
          </p:cNvSpPr>
          <p:nvPr>
            <p:ph idx="1"/>
          </p:nvPr>
        </p:nvSpPr>
        <p:spPr/>
        <p:txBody>
          <a:bodyPr/>
          <a:lstStyle/>
          <a:p>
            <a:endParaRPr lang="en-US" dirty="0"/>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7759627" y="2384974"/>
            <a:ext cx="3424841" cy="2534756"/>
          </a:xfrm>
          <a:prstGeom prst="rect">
            <a:avLst/>
          </a:prstGeom>
          <a:noFill/>
          <a:ln>
            <a:noFill/>
          </a:ln>
        </p:spPr>
      </p:pic>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3869269" y="2360209"/>
            <a:ext cx="3376726" cy="2559521"/>
          </a:xfrm>
          <a:prstGeom prst="rect">
            <a:avLst/>
          </a:prstGeom>
          <a:noFill/>
          <a:ln>
            <a:noFill/>
          </a:ln>
        </p:spPr>
      </p:pic>
    </p:spTree>
    <p:extLst>
      <p:ext uri="{BB962C8B-B14F-4D97-AF65-F5344CB8AC3E}">
        <p14:creationId xmlns:p14="http://schemas.microsoft.com/office/powerpoint/2010/main" val="26540712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0"/>
            <a:r>
              <a:rPr lang="en-US" b="1" dirty="0"/>
              <a:t>X and Y axes or </a:t>
            </a:r>
            <a:r>
              <a:rPr lang="en-US" b="1" dirty="0" smtClean="0"/>
              <a:t>carriages</a:t>
            </a:r>
            <a:endParaRPr lang="en-US" b="1" dirty="0"/>
          </a:p>
        </p:txBody>
      </p:sp>
      <p:sp>
        <p:nvSpPr>
          <p:cNvPr id="5" name="Content Placeholder 4"/>
          <p:cNvSpPr>
            <a:spLocks noGrp="1"/>
          </p:cNvSpPr>
          <p:nvPr>
            <p:ph idx="1"/>
          </p:nvPr>
        </p:nvSpPr>
        <p:spPr/>
        <p:txBody>
          <a:bodyPr/>
          <a:lstStyle/>
          <a:p>
            <a:endParaRPr lang="en-US" dirty="0"/>
          </a:p>
        </p:txBody>
      </p:sp>
      <p:pic>
        <p:nvPicPr>
          <p:cNvPr id="9" name="Picture 8"/>
          <p:cNvPicPr/>
          <p:nvPr/>
        </p:nvPicPr>
        <p:blipFill>
          <a:blip r:embed="rId2">
            <a:extLst>
              <a:ext uri="{28A0092B-C50C-407E-A947-70E740481C1C}">
                <a14:useLocalDpi xmlns:a14="http://schemas.microsoft.com/office/drawing/2010/main" val="0"/>
              </a:ext>
            </a:extLst>
          </a:blip>
          <a:srcRect/>
          <a:stretch>
            <a:fillRect/>
          </a:stretch>
        </p:blipFill>
        <p:spPr bwMode="auto">
          <a:xfrm>
            <a:off x="3869268" y="2038540"/>
            <a:ext cx="7315199" cy="3061494"/>
          </a:xfrm>
          <a:prstGeom prst="rect">
            <a:avLst/>
          </a:prstGeom>
          <a:noFill/>
          <a:ln>
            <a:noFill/>
          </a:ln>
        </p:spPr>
      </p:pic>
    </p:spTree>
    <p:extLst>
      <p:ext uri="{BB962C8B-B14F-4D97-AF65-F5344CB8AC3E}">
        <p14:creationId xmlns:p14="http://schemas.microsoft.com/office/powerpoint/2010/main" val="103062492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Motors </a:t>
            </a:r>
            <a:r>
              <a:rPr lang="en-US" b="1" i="1" dirty="0" smtClean="0"/>
              <a:t>belt</a:t>
            </a:r>
            <a:r>
              <a:rPr lang="en-US" b="1" i="1" dirty="0"/>
              <a:t/>
            </a:r>
            <a:br>
              <a:rPr lang="en-US" b="1" i="1" dirty="0"/>
            </a:br>
            <a:endParaRPr lang="en-US" dirty="0"/>
          </a:p>
        </p:txBody>
      </p:sp>
      <p:sp>
        <p:nvSpPr>
          <p:cNvPr id="3" name="Content Placeholder 2"/>
          <p:cNvSpPr>
            <a:spLocks noGrp="1"/>
          </p:cNvSpPr>
          <p:nvPr>
            <p:ph idx="1"/>
          </p:nvPr>
        </p:nvSpPr>
        <p:spPr>
          <a:xfrm>
            <a:off x="4172338" y="1352281"/>
            <a:ext cx="6549740" cy="1506829"/>
          </a:xfrm>
        </p:spPr>
        <p:txBody>
          <a:bodyPr/>
          <a:lstStyle/>
          <a:p>
            <a:pPr marL="0" indent="0">
              <a:buNone/>
            </a:pPr>
            <a:r>
              <a:rPr lang="en-US" dirty="0"/>
              <a:t>We need belts that have small section and </a:t>
            </a:r>
            <a:r>
              <a:rPr lang="en-US" dirty="0" smtClean="0"/>
              <a:t>lightweight.</a:t>
            </a:r>
            <a:endParaRPr lang="en-US" dirty="0"/>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4475408" y="2859110"/>
            <a:ext cx="5943600" cy="2685415"/>
          </a:xfrm>
          <a:prstGeom prst="rect">
            <a:avLst/>
          </a:prstGeom>
          <a:noFill/>
          <a:ln>
            <a:noFill/>
          </a:ln>
        </p:spPr>
      </p:pic>
    </p:spTree>
    <p:extLst>
      <p:ext uri="{BB962C8B-B14F-4D97-AF65-F5344CB8AC3E}">
        <p14:creationId xmlns:p14="http://schemas.microsoft.com/office/powerpoint/2010/main" val="42450934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Motors</a:t>
            </a:r>
          </a:p>
        </p:txBody>
      </p:sp>
      <p:sp>
        <p:nvSpPr>
          <p:cNvPr id="4" name="Text Placeholder 3"/>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291973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S</a:t>
            </a:r>
            <a:r>
              <a:rPr lang="en-US" b="1" dirty="0" smtClean="0"/>
              <a:t>tepper </a:t>
            </a:r>
            <a:r>
              <a:rPr lang="en-US" b="1" dirty="0"/>
              <a:t>motor</a:t>
            </a:r>
          </a:p>
        </p:txBody>
      </p:sp>
      <p:sp>
        <p:nvSpPr>
          <p:cNvPr id="5" name="Content Placeholder 4"/>
          <p:cNvSpPr>
            <a:spLocks noGrp="1"/>
          </p:cNvSpPr>
          <p:nvPr>
            <p:ph idx="1"/>
          </p:nvPr>
        </p:nvSpPr>
        <p:spPr>
          <a:xfrm>
            <a:off x="3713693" y="851229"/>
            <a:ext cx="7315200" cy="900298"/>
          </a:xfrm>
        </p:spPr>
        <p:txBody>
          <a:bodyPr/>
          <a:lstStyle/>
          <a:p>
            <a:r>
              <a:rPr lang="en-US" dirty="0" err="1"/>
              <a:t>Uni</a:t>
            </a:r>
            <a:r>
              <a:rPr lang="en-US" dirty="0"/>
              <a:t>-polar </a:t>
            </a:r>
            <a:r>
              <a:rPr lang="en-US" dirty="0" smtClean="0"/>
              <a:t>motor</a:t>
            </a:r>
          </a:p>
        </p:txBody>
      </p:sp>
      <p:pic>
        <p:nvPicPr>
          <p:cNvPr id="6" name="Picture 5" descr="D:\abdullah\univercity\5th year\seconed semester\graduation project 2\final report\pics\uni-polar motor.JPG"/>
          <p:cNvPicPr/>
          <p:nvPr/>
        </p:nvPicPr>
        <p:blipFill>
          <a:blip r:embed="rId2">
            <a:extLst>
              <a:ext uri="{28A0092B-C50C-407E-A947-70E740481C1C}">
                <a14:useLocalDpi xmlns:a14="http://schemas.microsoft.com/office/drawing/2010/main" val="0"/>
              </a:ext>
            </a:extLst>
          </a:blip>
          <a:srcRect/>
          <a:stretch>
            <a:fillRect/>
          </a:stretch>
        </p:blipFill>
        <p:spPr bwMode="auto">
          <a:xfrm>
            <a:off x="3713693" y="1751527"/>
            <a:ext cx="7194713" cy="4456090"/>
          </a:xfrm>
          <a:prstGeom prst="rect">
            <a:avLst/>
          </a:prstGeom>
          <a:noFill/>
          <a:ln>
            <a:noFill/>
          </a:ln>
        </p:spPr>
      </p:pic>
    </p:spTree>
    <p:extLst>
      <p:ext uri="{BB962C8B-B14F-4D97-AF65-F5344CB8AC3E}">
        <p14:creationId xmlns:p14="http://schemas.microsoft.com/office/powerpoint/2010/main" val="10187764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S</a:t>
            </a:r>
            <a:r>
              <a:rPr lang="en-US" b="1" dirty="0" smtClean="0"/>
              <a:t>tepper </a:t>
            </a:r>
            <a:r>
              <a:rPr lang="en-US" b="1" dirty="0"/>
              <a:t>motor</a:t>
            </a:r>
          </a:p>
        </p:txBody>
      </p:sp>
      <p:sp>
        <p:nvSpPr>
          <p:cNvPr id="5" name="Content Placeholder 4"/>
          <p:cNvSpPr>
            <a:spLocks noGrp="1"/>
          </p:cNvSpPr>
          <p:nvPr>
            <p:ph idx="1"/>
          </p:nvPr>
        </p:nvSpPr>
        <p:spPr>
          <a:xfrm>
            <a:off x="3713693" y="851229"/>
            <a:ext cx="7315200" cy="539689"/>
          </a:xfrm>
        </p:spPr>
        <p:txBody>
          <a:bodyPr/>
          <a:lstStyle/>
          <a:p>
            <a:r>
              <a:rPr lang="en-US" dirty="0" smtClean="0"/>
              <a:t>bi-polar stepper</a:t>
            </a:r>
          </a:p>
        </p:txBody>
      </p:sp>
      <p:pic>
        <p:nvPicPr>
          <p:cNvPr id="6" name="Picture 5" descr="D:\abdullah\univercity\5th year\seconed semester\graduation project 2\final report\pics\bipolar stepper motor.JPG"/>
          <p:cNvPicPr/>
          <p:nvPr/>
        </p:nvPicPr>
        <p:blipFill>
          <a:blip r:embed="rId2">
            <a:extLst>
              <a:ext uri="{28A0092B-C50C-407E-A947-70E740481C1C}">
                <a14:useLocalDpi xmlns:a14="http://schemas.microsoft.com/office/drawing/2010/main" val="0"/>
              </a:ext>
            </a:extLst>
          </a:blip>
          <a:srcRect/>
          <a:stretch>
            <a:fillRect/>
          </a:stretch>
        </p:blipFill>
        <p:spPr bwMode="auto">
          <a:xfrm>
            <a:off x="3713693" y="1390917"/>
            <a:ext cx="7207592" cy="4726547"/>
          </a:xfrm>
          <a:prstGeom prst="rect">
            <a:avLst/>
          </a:prstGeom>
          <a:noFill/>
          <a:ln>
            <a:noFill/>
          </a:ln>
        </p:spPr>
      </p:pic>
    </p:spTree>
    <p:extLst>
      <p:ext uri="{BB962C8B-B14F-4D97-AF65-F5344CB8AC3E}">
        <p14:creationId xmlns:p14="http://schemas.microsoft.com/office/powerpoint/2010/main" val="15519719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ar-JO" dirty="0" err="1" smtClean="0"/>
              <a:t>مي_وملح</a:t>
            </a:r>
            <a:r>
              <a:rPr lang="en-US" dirty="0"/>
              <a:t>#</a:t>
            </a:r>
          </a:p>
        </p:txBody>
      </p:sp>
      <p:sp>
        <p:nvSpPr>
          <p:cNvPr id="2" name="Subtitle 1"/>
          <p:cNvSpPr>
            <a:spLocks noGrp="1"/>
          </p:cNvSpPr>
          <p:nvPr>
            <p:ph type="subTitle" idx="1"/>
          </p:nvPr>
        </p:nvSpPr>
        <p:spPr/>
        <p:txBody>
          <a:bodyPr/>
          <a:lstStyle/>
          <a:p>
            <a:endParaRPr lang="en-US"/>
          </a:p>
        </p:txBody>
      </p:sp>
    </p:spTree>
    <p:extLst>
      <p:ext uri="{BB962C8B-B14F-4D97-AF65-F5344CB8AC3E}">
        <p14:creationId xmlns:p14="http://schemas.microsoft.com/office/powerpoint/2010/main" val="137035945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DC Motor</a:t>
            </a:r>
            <a:endParaRPr lang="en-US" b="1" dirty="0"/>
          </a:p>
        </p:txBody>
      </p:sp>
      <p:sp>
        <p:nvSpPr>
          <p:cNvPr id="5" name="Content Placeholder 4"/>
          <p:cNvSpPr>
            <a:spLocks noGrp="1"/>
          </p:cNvSpPr>
          <p:nvPr>
            <p:ph idx="1"/>
          </p:nvPr>
        </p:nvSpPr>
        <p:spPr>
          <a:xfrm>
            <a:off x="3869268" y="952727"/>
            <a:ext cx="7147774" cy="2305318"/>
          </a:xfrm>
        </p:spPr>
        <p:txBody>
          <a:bodyPr/>
          <a:lstStyle/>
          <a:p>
            <a:pPr marL="0" indent="0" algn="just">
              <a:lnSpc>
                <a:spcPct val="150000"/>
              </a:lnSpc>
              <a:buNone/>
            </a:pPr>
            <a:r>
              <a:rPr lang="en-US" dirty="0"/>
              <a:t>A</a:t>
            </a:r>
            <a:r>
              <a:rPr lang="en-US" dirty="0" smtClean="0"/>
              <a:t>s </a:t>
            </a:r>
            <a:r>
              <a:rPr lang="en-US" dirty="0"/>
              <a:t>we mentioned earlier, the DC motor tend to be very fast usually, but it is not linear, voltage dependent , and in our case it must be used within a closed loop system which mean a feedback circuit.</a:t>
            </a:r>
            <a:endParaRPr lang="en-US" dirty="0" smtClean="0"/>
          </a:p>
        </p:txBody>
      </p:sp>
      <p:pic>
        <p:nvPicPr>
          <p:cNvPr id="7" name="Picture 6" descr="D:\abdullah\univercity\5th year\seconed semester\graduation project 2\final report\pics\naohaaacb.jpg"/>
          <p:cNvPicPr/>
          <p:nvPr/>
        </p:nvPicPr>
        <p:blipFill>
          <a:blip r:embed="rId2">
            <a:extLst>
              <a:ext uri="{28A0092B-C50C-407E-A947-70E740481C1C}">
                <a14:useLocalDpi xmlns:a14="http://schemas.microsoft.com/office/drawing/2010/main" val="0"/>
              </a:ext>
            </a:extLst>
          </a:blip>
          <a:srcRect/>
          <a:stretch>
            <a:fillRect/>
          </a:stretch>
        </p:blipFill>
        <p:spPr bwMode="auto">
          <a:xfrm>
            <a:off x="7721392" y="3258045"/>
            <a:ext cx="3295650" cy="2466975"/>
          </a:xfrm>
          <a:prstGeom prst="rect">
            <a:avLst/>
          </a:prstGeom>
          <a:noFill/>
          <a:ln>
            <a:noFill/>
          </a:ln>
        </p:spPr>
      </p:pic>
      <p:pic>
        <p:nvPicPr>
          <p:cNvPr id="1026" name="Picture 2" descr="http://www.mind.ilstu.edu/curriculum/medical_robotics/dcmoto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79826" y="3258045"/>
            <a:ext cx="3528557" cy="2466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782735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DC Motor</a:t>
            </a:r>
            <a:endParaRPr lang="en-US" b="1" dirty="0"/>
          </a:p>
        </p:txBody>
      </p:sp>
      <p:sp>
        <p:nvSpPr>
          <p:cNvPr id="2" name="Content Placeholder 1"/>
          <p:cNvSpPr>
            <a:spLocks noGrp="1"/>
          </p:cNvSpPr>
          <p:nvPr>
            <p:ph idx="1"/>
          </p:nvPr>
        </p:nvSpPr>
        <p:spPr/>
        <p:txBody>
          <a:bodyPr/>
          <a:lstStyle/>
          <a:p>
            <a:endParaRPr lang="en-US"/>
          </a:p>
        </p:txBody>
      </p:sp>
      <p:pic>
        <p:nvPicPr>
          <p:cNvPr id="8" name="Picture 7" descr="D:\abdullah\univercity\5th year\seconed semester\graduation project 2\final report\pics\dc motor with optical encoder.JPG"/>
          <p:cNvPicPr/>
          <p:nvPr/>
        </p:nvPicPr>
        <p:blipFill>
          <a:blip r:embed="rId2">
            <a:extLst>
              <a:ext uri="{28A0092B-C50C-407E-A947-70E740481C1C}">
                <a14:useLocalDpi xmlns:a14="http://schemas.microsoft.com/office/drawing/2010/main" val="0"/>
              </a:ext>
            </a:extLst>
          </a:blip>
          <a:srcRect/>
          <a:stretch>
            <a:fillRect/>
          </a:stretch>
        </p:blipFill>
        <p:spPr bwMode="auto">
          <a:xfrm>
            <a:off x="3869268" y="864108"/>
            <a:ext cx="7315200" cy="5120640"/>
          </a:xfrm>
          <a:prstGeom prst="rect">
            <a:avLst/>
          </a:prstGeom>
          <a:noFill/>
          <a:ln>
            <a:noFill/>
          </a:ln>
        </p:spPr>
      </p:pic>
    </p:spTree>
    <p:extLst>
      <p:ext uri="{BB962C8B-B14F-4D97-AF65-F5344CB8AC3E}">
        <p14:creationId xmlns:p14="http://schemas.microsoft.com/office/powerpoint/2010/main" val="223517074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Servo motor: </a:t>
            </a:r>
          </a:p>
        </p:txBody>
      </p:sp>
      <p:sp>
        <p:nvSpPr>
          <p:cNvPr id="5" name="Content Placeholder 4"/>
          <p:cNvSpPr>
            <a:spLocks noGrp="1"/>
          </p:cNvSpPr>
          <p:nvPr>
            <p:ph idx="1"/>
          </p:nvPr>
        </p:nvSpPr>
        <p:spPr/>
        <p:txBody>
          <a:bodyPr/>
          <a:lstStyle/>
          <a:p>
            <a:pPr marL="0" indent="0">
              <a:lnSpc>
                <a:spcPct val="150000"/>
              </a:lnSpc>
              <a:buNone/>
            </a:pPr>
            <a:r>
              <a:rPr lang="en-US" dirty="0" smtClean="0"/>
              <a:t>Although </a:t>
            </a:r>
            <a:r>
              <a:rPr lang="en-US" dirty="0"/>
              <a:t>they are always great for robotics, due to their size, low power, high torque, high stability, and given feedback. The bad news was there limited speed, which was up to 150 rpm “the high speed versions!!!”, moreover, the available motors were limited in the degree of movement, to 180 degree only. </a:t>
            </a:r>
          </a:p>
          <a:p>
            <a:endParaRPr lang="en-US" dirty="0" smtClean="0"/>
          </a:p>
        </p:txBody>
      </p:sp>
    </p:spTree>
    <p:extLst>
      <p:ext uri="{BB962C8B-B14F-4D97-AF65-F5344CB8AC3E}">
        <p14:creationId xmlns:p14="http://schemas.microsoft.com/office/powerpoint/2010/main" val="71858262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Stepper </a:t>
            </a:r>
            <a:r>
              <a:rPr lang="en-US" b="1" dirty="0" smtClean="0"/>
              <a:t>Motor</a:t>
            </a:r>
            <a:br>
              <a:rPr lang="en-US" b="1" dirty="0" smtClean="0"/>
            </a:br>
            <a:r>
              <a:rPr lang="en-US" b="1" dirty="0" smtClean="0"/>
              <a:t>again</a:t>
            </a:r>
            <a:endParaRPr lang="en-US" b="1" dirty="0"/>
          </a:p>
        </p:txBody>
      </p:sp>
      <p:sp>
        <p:nvSpPr>
          <p:cNvPr id="5" name="Content Placeholder 4"/>
          <p:cNvSpPr>
            <a:spLocks noGrp="1"/>
          </p:cNvSpPr>
          <p:nvPr>
            <p:ph idx="1"/>
          </p:nvPr>
        </p:nvSpPr>
        <p:spPr>
          <a:xfrm>
            <a:off x="3869268" y="864108"/>
            <a:ext cx="7315200" cy="797267"/>
          </a:xfrm>
        </p:spPr>
        <p:txBody>
          <a:bodyPr/>
          <a:lstStyle/>
          <a:p>
            <a:pPr>
              <a:lnSpc>
                <a:spcPct val="150000"/>
              </a:lnSpc>
            </a:pPr>
            <a:r>
              <a:rPr lang="en-US" dirty="0" err="1"/>
              <a:t>Uni</a:t>
            </a:r>
            <a:r>
              <a:rPr lang="en-US" dirty="0"/>
              <a:t>-polar as bi-polar Stepper Motor</a:t>
            </a:r>
            <a:r>
              <a:rPr lang="en-US" dirty="0" smtClean="0"/>
              <a:t>:</a:t>
            </a:r>
            <a:endParaRPr lang="en-US" dirty="0"/>
          </a:p>
        </p:txBody>
      </p:sp>
      <p:pic>
        <p:nvPicPr>
          <p:cNvPr id="6" name="Picture 5" descr="D:\abdullah\univercity\5th year\seconed semester\graduation project 2\final report\pics\uni-polar asmbi-polar motor.JPG"/>
          <p:cNvPicPr/>
          <p:nvPr/>
        </p:nvPicPr>
        <p:blipFill>
          <a:blip r:embed="rId2">
            <a:extLst>
              <a:ext uri="{28A0092B-C50C-407E-A947-70E740481C1C}">
                <a14:useLocalDpi xmlns:a14="http://schemas.microsoft.com/office/drawing/2010/main" val="0"/>
              </a:ext>
            </a:extLst>
          </a:blip>
          <a:srcRect/>
          <a:stretch>
            <a:fillRect/>
          </a:stretch>
        </p:blipFill>
        <p:spPr bwMode="auto">
          <a:xfrm>
            <a:off x="3869267" y="1661374"/>
            <a:ext cx="6974743" cy="4507605"/>
          </a:xfrm>
          <a:prstGeom prst="rect">
            <a:avLst/>
          </a:prstGeom>
          <a:noFill/>
          <a:ln>
            <a:noFill/>
          </a:ln>
        </p:spPr>
      </p:pic>
    </p:spTree>
    <p:extLst>
      <p:ext uri="{BB962C8B-B14F-4D97-AF65-F5344CB8AC3E}">
        <p14:creationId xmlns:p14="http://schemas.microsoft.com/office/powerpoint/2010/main" val="323576214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a:p>
        </p:txBody>
      </p:sp>
      <p:sp>
        <p:nvSpPr>
          <p:cNvPr id="6" name="Content Placeholder 5"/>
          <p:cNvSpPr>
            <a:spLocks noGrp="1"/>
          </p:cNvSpPr>
          <p:nvPr>
            <p:ph idx="4294967295"/>
          </p:nvPr>
        </p:nvSpPr>
        <p:spPr>
          <a:xfrm>
            <a:off x="4181341" y="863790"/>
            <a:ext cx="7315200" cy="5121275"/>
          </a:xfrm>
        </p:spPr>
        <p:txBody>
          <a:bodyPr>
            <a:normAutofit/>
          </a:bodyPr>
          <a:lstStyle/>
          <a:p>
            <a:pPr marL="0" indent="0">
              <a:buNone/>
            </a:pPr>
            <a:r>
              <a:rPr lang="en-US" sz="9600" dirty="0"/>
              <a:t>Tracking system</a:t>
            </a:r>
          </a:p>
        </p:txBody>
      </p:sp>
    </p:spTree>
    <p:extLst>
      <p:ext uri="{BB962C8B-B14F-4D97-AF65-F5344CB8AC3E}">
        <p14:creationId xmlns:p14="http://schemas.microsoft.com/office/powerpoint/2010/main" val="144925833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t>Tracking </a:t>
            </a:r>
            <a:r>
              <a:rPr lang="en-US" b="1" dirty="0" smtClean="0"/>
              <a:t>system</a:t>
            </a:r>
            <a:endParaRPr lang="en-US" dirty="0"/>
          </a:p>
        </p:txBody>
      </p:sp>
      <p:sp>
        <p:nvSpPr>
          <p:cNvPr id="4" name="Content Placeholder 3"/>
          <p:cNvSpPr>
            <a:spLocks noGrp="1"/>
          </p:cNvSpPr>
          <p:nvPr>
            <p:ph idx="1"/>
          </p:nvPr>
        </p:nvSpPr>
        <p:spPr/>
        <p:txBody>
          <a:bodyPr/>
          <a:lstStyle/>
          <a:p>
            <a:pPr>
              <a:lnSpc>
                <a:spcPct val="150000"/>
              </a:lnSpc>
            </a:pPr>
            <a:r>
              <a:rPr lang="en-US" dirty="0"/>
              <a:t>Our tracking system consist of Camera, </a:t>
            </a:r>
            <a:r>
              <a:rPr lang="en-US" dirty="0" err="1"/>
              <a:t>c++</a:t>
            </a:r>
            <a:r>
              <a:rPr lang="en-US" dirty="0"/>
              <a:t> application combined with openCV </a:t>
            </a:r>
            <a:r>
              <a:rPr lang="en-US" dirty="0" smtClean="0"/>
              <a:t>libraries. That </a:t>
            </a:r>
            <a:r>
              <a:rPr lang="en-US" dirty="0"/>
              <a:t>use the camera to detect the puck, then track it and do the suitable </a:t>
            </a:r>
            <a:r>
              <a:rPr lang="en-US" dirty="0" smtClean="0"/>
              <a:t>calculation</a:t>
            </a:r>
          </a:p>
          <a:p>
            <a:pPr>
              <a:lnSpc>
                <a:spcPct val="150000"/>
              </a:lnSpc>
            </a:pPr>
            <a:r>
              <a:rPr lang="en-US" dirty="0" smtClean="0"/>
              <a:t>The </a:t>
            </a:r>
            <a:r>
              <a:rPr lang="en-US" dirty="0"/>
              <a:t>camera we </a:t>
            </a:r>
            <a:r>
              <a:rPr lang="en-US" dirty="0" smtClean="0"/>
              <a:t>used is </a:t>
            </a:r>
            <a:r>
              <a:rPr lang="en-US" dirty="0"/>
              <a:t>–Logitech </a:t>
            </a:r>
            <a:r>
              <a:rPr lang="en-US" dirty="0" smtClean="0"/>
              <a:t>c570-.</a:t>
            </a:r>
          </a:p>
          <a:p>
            <a:pPr>
              <a:lnSpc>
                <a:spcPct val="150000"/>
              </a:lnSpc>
            </a:pPr>
            <a:r>
              <a:rPr lang="en-US" dirty="0" smtClean="0"/>
              <a:t> we </a:t>
            </a:r>
            <a:r>
              <a:rPr lang="en-US" dirty="0"/>
              <a:t>initially setup the camera to take 640*480px frames, to obtain 30fps.</a:t>
            </a:r>
          </a:p>
        </p:txBody>
      </p:sp>
    </p:spTree>
    <p:extLst>
      <p:ext uri="{BB962C8B-B14F-4D97-AF65-F5344CB8AC3E}">
        <p14:creationId xmlns:p14="http://schemas.microsoft.com/office/powerpoint/2010/main" val="174196314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t>Tracking </a:t>
            </a:r>
            <a:r>
              <a:rPr lang="en-US" b="1" dirty="0" smtClean="0"/>
              <a:t>system</a:t>
            </a:r>
            <a:endParaRPr lang="en-US" dirty="0"/>
          </a:p>
        </p:txBody>
      </p:sp>
      <p:sp>
        <p:nvSpPr>
          <p:cNvPr id="4" name="Content Placeholder 3"/>
          <p:cNvSpPr>
            <a:spLocks noGrp="1"/>
          </p:cNvSpPr>
          <p:nvPr>
            <p:ph idx="1"/>
          </p:nvPr>
        </p:nvSpPr>
        <p:spPr>
          <a:xfrm>
            <a:off x="4250028" y="864108"/>
            <a:ext cx="6934440" cy="938934"/>
          </a:xfrm>
        </p:spPr>
        <p:txBody>
          <a:bodyPr/>
          <a:lstStyle/>
          <a:p>
            <a:pPr marL="0" indent="0">
              <a:buNone/>
            </a:pPr>
            <a:r>
              <a:rPr lang="en-US" dirty="0" smtClean="0"/>
              <a:t>Full </a:t>
            </a:r>
            <a:r>
              <a:rPr lang="en-US" dirty="0"/>
              <a:t>frame size captured by camera</a:t>
            </a:r>
          </a:p>
        </p:txBody>
      </p:sp>
      <p:pic>
        <p:nvPicPr>
          <p:cNvPr id="10" name="Picture 9"/>
          <p:cNvPicPr/>
          <p:nvPr/>
        </p:nvPicPr>
        <p:blipFill>
          <a:blip r:embed="rId2">
            <a:extLst>
              <a:ext uri="{28A0092B-C50C-407E-A947-70E740481C1C}">
                <a14:useLocalDpi xmlns:a14="http://schemas.microsoft.com/office/drawing/2010/main" val="0"/>
              </a:ext>
            </a:extLst>
          </a:blip>
          <a:srcRect/>
          <a:stretch>
            <a:fillRect/>
          </a:stretch>
        </p:blipFill>
        <p:spPr bwMode="auto">
          <a:xfrm>
            <a:off x="4250028" y="1803042"/>
            <a:ext cx="6356557" cy="3921978"/>
          </a:xfrm>
          <a:prstGeom prst="rect">
            <a:avLst/>
          </a:prstGeom>
          <a:noFill/>
          <a:ln>
            <a:noFill/>
          </a:ln>
        </p:spPr>
      </p:pic>
    </p:spTree>
    <p:extLst>
      <p:ext uri="{BB962C8B-B14F-4D97-AF65-F5344CB8AC3E}">
        <p14:creationId xmlns:p14="http://schemas.microsoft.com/office/powerpoint/2010/main" val="188966731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t>Tracking </a:t>
            </a:r>
            <a:r>
              <a:rPr lang="en-US" b="1" dirty="0" smtClean="0"/>
              <a:t>system</a:t>
            </a:r>
            <a:endParaRPr lang="en-US" dirty="0"/>
          </a:p>
        </p:txBody>
      </p:sp>
      <p:sp>
        <p:nvSpPr>
          <p:cNvPr id="4" name="Content Placeholder 3"/>
          <p:cNvSpPr>
            <a:spLocks noGrp="1"/>
          </p:cNvSpPr>
          <p:nvPr>
            <p:ph idx="1"/>
          </p:nvPr>
        </p:nvSpPr>
        <p:spPr>
          <a:xfrm>
            <a:off x="4172754" y="864108"/>
            <a:ext cx="7637173" cy="938934"/>
          </a:xfrm>
        </p:spPr>
        <p:txBody>
          <a:bodyPr/>
          <a:lstStyle/>
          <a:p>
            <a:pPr marL="0" indent="0">
              <a:buNone/>
            </a:pPr>
            <a:r>
              <a:rPr lang="en-US" dirty="0" smtClean="0"/>
              <a:t>Cropping frame since we interested only with the area inside the table</a:t>
            </a:r>
            <a:endParaRPr lang="en-US" dirty="0"/>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4250027" y="1803042"/>
            <a:ext cx="6349285" cy="3921978"/>
          </a:xfrm>
          <a:prstGeom prst="rect">
            <a:avLst/>
          </a:prstGeom>
          <a:noFill/>
          <a:ln>
            <a:noFill/>
          </a:ln>
        </p:spPr>
      </p:pic>
    </p:spTree>
    <p:extLst>
      <p:ext uri="{BB962C8B-B14F-4D97-AF65-F5344CB8AC3E}">
        <p14:creationId xmlns:p14="http://schemas.microsoft.com/office/powerpoint/2010/main" val="31977271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t>Tracking </a:t>
            </a:r>
            <a:r>
              <a:rPr lang="en-US" b="1" dirty="0" smtClean="0"/>
              <a:t>system</a:t>
            </a:r>
            <a:endParaRPr lang="en-US" dirty="0"/>
          </a:p>
        </p:txBody>
      </p:sp>
      <p:sp>
        <p:nvSpPr>
          <p:cNvPr id="4" name="Content Placeholder 3"/>
          <p:cNvSpPr>
            <a:spLocks noGrp="1"/>
          </p:cNvSpPr>
          <p:nvPr>
            <p:ph idx="1"/>
          </p:nvPr>
        </p:nvSpPr>
        <p:spPr>
          <a:xfrm>
            <a:off x="4272967" y="864108"/>
            <a:ext cx="7555444" cy="938934"/>
          </a:xfrm>
        </p:spPr>
        <p:txBody>
          <a:bodyPr/>
          <a:lstStyle/>
          <a:p>
            <a:pPr marL="0" indent="0">
              <a:buNone/>
            </a:pPr>
            <a:r>
              <a:rPr lang="en-US" dirty="0"/>
              <a:t>smooth the frame using Gaussian algorithm</a:t>
            </a:r>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4272967" y="1803042"/>
            <a:ext cx="6223314" cy="3803192"/>
          </a:xfrm>
          <a:prstGeom prst="rect">
            <a:avLst/>
          </a:prstGeom>
          <a:noFill/>
          <a:ln>
            <a:noFill/>
          </a:ln>
        </p:spPr>
      </p:pic>
    </p:spTree>
    <p:extLst>
      <p:ext uri="{BB962C8B-B14F-4D97-AF65-F5344CB8AC3E}">
        <p14:creationId xmlns:p14="http://schemas.microsoft.com/office/powerpoint/2010/main" val="262711707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t>Tracking </a:t>
            </a:r>
            <a:r>
              <a:rPr lang="en-US" b="1" dirty="0" smtClean="0"/>
              <a:t>system</a:t>
            </a:r>
            <a:endParaRPr lang="en-US" dirty="0"/>
          </a:p>
        </p:txBody>
      </p:sp>
      <p:sp>
        <p:nvSpPr>
          <p:cNvPr id="4" name="Content Placeholder 3"/>
          <p:cNvSpPr>
            <a:spLocks noGrp="1"/>
          </p:cNvSpPr>
          <p:nvPr>
            <p:ph idx="1"/>
          </p:nvPr>
        </p:nvSpPr>
        <p:spPr>
          <a:xfrm>
            <a:off x="4216998" y="821993"/>
            <a:ext cx="7315200" cy="938934"/>
          </a:xfrm>
        </p:spPr>
        <p:txBody>
          <a:bodyPr/>
          <a:lstStyle/>
          <a:p>
            <a:pPr marL="0" indent="0">
              <a:buNone/>
            </a:pPr>
            <a:r>
              <a:rPr lang="en-US" dirty="0"/>
              <a:t>convert the image from RGB </a:t>
            </a:r>
            <a:r>
              <a:rPr lang="en-US" dirty="0" smtClean="0"/>
              <a:t>to HSV</a:t>
            </a:r>
            <a:endParaRPr lang="en-US" dirty="0"/>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4216998" y="1757553"/>
            <a:ext cx="6356558" cy="3967467"/>
          </a:xfrm>
          <a:prstGeom prst="rect">
            <a:avLst/>
          </a:prstGeom>
          <a:noFill/>
          <a:ln>
            <a:noFill/>
          </a:ln>
        </p:spPr>
      </p:pic>
    </p:spTree>
    <p:extLst>
      <p:ext uri="{BB962C8B-B14F-4D97-AF65-F5344CB8AC3E}">
        <p14:creationId xmlns:p14="http://schemas.microsoft.com/office/powerpoint/2010/main" val="37292310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Outline</a:t>
            </a:r>
            <a:endParaRPr lang="en-US" dirty="0"/>
          </a:p>
        </p:txBody>
      </p:sp>
      <p:sp>
        <p:nvSpPr>
          <p:cNvPr id="5" name="Content Placeholder 4"/>
          <p:cNvSpPr>
            <a:spLocks noGrp="1"/>
          </p:cNvSpPr>
          <p:nvPr>
            <p:ph idx="1"/>
          </p:nvPr>
        </p:nvSpPr>
        <p:spPr/>
        <p:txBody>
          <a:bodyPr>
            <a:normAutofit fontScale="77500" lnSpcReduction="20000"/>
          </a:bodyPr>
          <a:lstStyle/>
          <a:p>
            <a:endParaRPr lang="en-US" dirty="0" smtClean="0"/>
          </a:p>
          <a:p>
            <a:endParaRPr lang="en-US" dirty="0" smtClean="0"/>
          </a:p>
          <a:p>
            <a:endParaRPr lang="en-US" dirty="0"/>
          </a:p>
          <a:p>
            <a:r>
              <a:rPr lang="en-US" dirty="0" smtClean="0"/>
              <a:t>Introduction: Air Hockey Game.</a:t>
            </a:r>
          </a:p>
          <a:p>
            <a:r>
              <a:rPr lang="en-US" dirty="0" smtClean="0"/>
              <a:t>The Project idea.</a:t>
            </a:r>
          </a:p>
          <a:p>
            <a:r>
              <a:rPr lang="en-US" dirty="0" smtClean="0"/>
              <a:t>Components and apparatus.</a:t>
            </a:r>
          </a:p>
          <a:p>
            <a:r>
              <a:rPr lang="en-US" dirty="0" smtClean="0"/>
              <a:t>System  modules.</a:t>
            </a:r>
          </a:p>
          <a:p>
            <a:r>
              <a:rPr lang="en-US" dirty="0" smtClean="0"/>
              <a:t>Background.</a:t>
            </a:r>
          </a:p>
          <a:p>
            <a:r>
              <a:rPr lang="en-US" dirty="0" smtClean="0"/>
              <a:t>Design and implementation</a:t>
            </a:r>
          </a:p>
          <a:p>
            <a:pPr lvl="1"/>
            <a:r>
              <a:rPr lang="en-US" dirty="0" smtClean="0"/>
              <a:t>Table.</a:t>
            </a:r>
          </a:p>
          <a:p>
            <a:pPr lvl="1"/>
            <a:r>
              <a:rPr lang="en-US" dirty="0" smtClean="0"/>
              <a:t>Axis and conveyers.</a:t>
            </a:r>
          </a:p>
          <a:p>
            <a:pPr lvl="1"/>
            <a:r>
              <a:rPr lang="en-US" dirty="0" smtClean="0"/>
              <a:t>motors.</a:t>
            </a:r>
          </a:p>
          <a:p>
            <a:pPr lvl="1"/>
            <a:r>
              <a:rPr lang="en-US" dirty="0" smtClean="0"/>
              <a:t>Trajectory module.</a:t>
            </a:r>
          </a:p>
          <a:p>
            <a:pPr lvl="1"/>
            <a:r>
              <a:rPr lang="en-US" dirty="0" smtClean="0"/>
              <a:t>Air flow implementation.</a:t>
            </a:r>
          </a:p>
          <a:p>
            <a:r>
              <a:rPr lang="en-US" dirty="0"/>
              <a:t>F</a:t>
            </a:r>
            <a:r>
              <a:rPr lang="en-US" dirty="0" smtClean="0"/>
              <a:t>uture work</a:t>
            </a:r>
          </a:p>
          <a:p>
            <a:r>
              <a:rPr lang="en-US" dirty="0" smtClean="0"/>
              <a:t>References.</a:t>
            </a:r>
          </a:p>
          <a:p>
            <a:r>
              <a:rPr lang="en-US" dirty="0" smtClean="0"/>
              <a:t>Demo.</a:t>
            </a:r>
            <a:endParaRPr lang="ar-JO" dirty="0" smtClean="0"/>
          </a:p>
          <a:p>
            <a:endParaRPr lang="en-US" dirty="0" smtClean="0"/>
          </a:p>
          <a:p>
            <a:pPr lvl="1"/>
            <a:endParaRPr lang="en-US" dirty="0" smtClean="0"/>
          </a:p>
          <a:p>
            <a:pPr lvl="1"/>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54890182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t>Tracking </a:t>
            </a:r>
            <a:r>
              <a:rPr lang="en-US" b="1" dirty="0" smtClean="0"/>
              <a:t>system</a:t>
            </a:r>
            <a:endParaRPr lang="en-US" dirty="0"/>
          </a:p>
        </p:txBody>
      </p:sp>
      <p:sp>
        <p:nvSpPr>
          <p:cNvPr id="4" name="Content Placeholder 3"/>
          <p:cNvSpPr>
            <a:spLocks noGrp="1"/>
          </p:cNvSpPr>
          <p:nvPr>
            <p:ph idx="1"/>
          </p:nvPr>
        </p:nvSpPr>
        <p:spPr>
          <a:xfrm>
            <a:off x="4337362" y="885103"/>
            <a:ext cx="7555444" cy="938934"/>
          </a:xfrm>
        </p:spPr>
        <p:txBody>
          <a:bodyPr/>
          <a:lstStyle/>
          <a:p>
            <a:pPr marL="0" indent="0">
              <a:buNone/>
            </a:pPr>
            <a:r>
              <a:rPr lang="en-US" dirty="0"/>
              <a:t>apply threshold filter to detect RED color (puck color)</a:t>
            </a:r>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4337362" y="1824037"/>
            <a:ext cx="6030546" cy="3900983"/>
          </a:xfrm>
          <a:prstGeom prst="rect">
            <a:avLst/>
          </a:prstGeom>
          <a:noFill/>
          <a:ln>
            <a:noFill/>
          </a:ln>
        </p:spPr>
      </p:pic>
    </p:spTree>
    <p:extLst>
      <p:ext uri="{BB962C8B-B14F-4D97-AF65-F5344CB8AC3E}">
        <p14:creationId xmlns:p14="http://schemas.microsoft.com/office/powerpoint/2010/main" val="57238204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i="1" dirty="0"/>
              <a:t>Tracking </a:t>
            </a:r>
            <a:r>
              <a:rPr lang="en-US" b="1" i="1" dirty="0" smtClean="0"/>
              <a:t>system</a:t>
            </a:r>
            <a:endParaRPr lang="en-US" dirty="0"/>
          </a:p>
        </p:txBody>
      </p:sp>
      <p:sp>
        <p:nvSpPr>
          <p:cNvPr id="4" name="Content Placeholder 3"/>
          <p:cNvSpPr>
            <a:spLocks noGrp="1"/>
          </p:cNvSpPr>
          <p:nvPr>
            <p:ph idx="1"/>
          </p:nvPr>
        </p:nvSpPr>
        <p:spPr>
          <a:xfrm>
            <a:off x="3869268" y="864108"/>
            <a:ext cx="7315200" cy="4860912"/>
          </a:xfrm>
        </p:spPr>
        <p:txBody>
          <a:bodyPr/>
          <a:lstStyle/>
          <a:p>
            <a:pPr marL="0" indent="0">
              <a:lnSpc>
                <a:spcPct val="150000"/>
              </a:lnSpc>
              <a:buNone/>
            </a:pPr>
            <a:endParaRPr lang="en-US" dirty="0" smtClean="0"/>
          </a:p>
          <a:p>
            <a:pPr>
              <a:lnSpc>
                <a:spcPct val="150000"/>
              </a:lnSpc>
            </a:pPr>
            <a:r>
              <a:rPr lang="en-US" dirty="0" smtClean="0"/>
              <a:t>Each </a:t>
            </a:r>
            <a:r>
              <a:rPr lang="en-US" dirty="0"/>
              <a:t>time we take two consecutive frames, calculate the position of the puck and its speed. </a:t>
            </a:r>
          </a:p>
          <a:p>
            <a:pPr>
              <a:lnSpc>
                <a:spcPct val="150000"/>
              </a:lnSpc>
            </a:pPr>
            <a:r>
              <a:rPr lang="en-US" dirty="0"/>
              <a:t>using mathematical and Trigonometry equations we developed algorithm to predicate the puck direction and the path</a:t>
            </a:r>
          </a:p>
        </p:txBody>
      </p:sp>
      <p:sp>
        <p:nvSpPr>
          <p:cNvPr id="5" name="Text Placeholder 4"/>
          <p:cNvSpPr txBox="1">
            <a:spLocks/>
          </p:cNvSpPr>
          <p:nvPr/>
        </p:nvSpPr>
        <p:spPr>
          <a:xfrm>
            <a:off x="3869268" y="864108"/>
            <a:ext cx="7315200" cy="1080602"/>
          </a:xfrm>
          <a:prstGeom prst="rect">
            <a:avLst/>
          </a:prstGeom>
          <a:solidFill>
            <a:srgbClr val="E4E4E4"/>
          </a:solidFill>
          <a:ln>
            <a:solidFill>
              <a:srgbClr val="E4E4E4"/>
            </a:solidFill>
          </a:ln>
        </p:spPr>
        <p:txBody>
          <a:bodyPr vert="horz" lIns="91440" tIns="45720" rIns="91440" bIns="45720" rtlCol="0" anchor="ctr">
            <a:norm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None/>
            </a:pPr>
            <a:r>
              <a:rPr lang="en-US" sz="3200" b="1" dirty="0"/>
              <a:t>Trajectory prediction </a:t>
            </a:r>
          </a:p>
        </p:txBody>
      </p:sp>
    </p:spTree>
    <p:extLst>
      <p:ext uri="{BB962C8B-B14F-4D97-AF65-F5344CB8AC3E}">
        <p14:creationId xmlns:p14="http://schemas.microsoft.com/office/powerpoint/2010/main" val="14311272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i="1" dirty="0"/>
              <a:t>Tracking </a:t>
            </a:r>
            <a:r>
              <a:rPr lang="en-US" b="1" i="1" dirty="0" smtClean="0"/>
              <a:t>system</a:t>
            </a:r>
            <a:endParaRPr lang="en-US" dirty="0"/>
          </a:p>
        </p:txBody>
      </p:sp>
      <p:sp>
        <p:nvSpPr>
          <p:cNvPr id="4" name="Content Placeholder 3"/>
          <p:cNvSpPr>
            <a:spLocks noGrp="1"/>
          </p:cNvSpPr>
          <p:nvPr>
            <p:ph idx="1"/>
          </p:nvPr>
        </p:nvSpPr>
        <p:spPr>
          <a:xfrm>
            <a:off x="4144179" y="691110"/>
            <a:ext cx="7555444" cy="938934"/>
          </a:xfrm>
        </p:spPr>
        <p:txBody>
          <a:bodyPr/>
          <a:lstStyle/>
          <a:p>
            <a:pPr marL="0" indent="0">
              <a:buNone/>
            </a:pPr>
            <a:r>
              <a:rPr lang="en-US" dirty="0"/>
              <a:t>T</a:t>
            </a:r>
            <a:r>
              <a:rPr lang="en-US" dirty="0" smtClean="0"/>
              <a:t>rajectory </a:t>
            </a:r>
            <a:r>
              <a:rPr lang="en-US" dirty="0"/>
              <a:t>prediction with angle</a:t>
            </a:r>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4144179" y="1630045"/>
            <a:ext cx="6547901" cy="4094975"/>
          </a:xfrm>
          <a:prstGeom prst="rect">
            <a:avLst/>
          </a:prstGeom>
          <a:noFill/>
          <a:ln>
            <a:noFill/>
          </a:ln>
        </p:spPr>
      </p:pic>
    </p:spTree>
    <p:extLst>
      <p:ext uri="{BB962C8B-B14F-4D97-AF65-F5344CB8AC3E}">
        <p14:creationId xmlns:p14="http://schemas.microsoft.com/office/powerpoint/2010/main" val="241249410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i="1" dirty="0"/>
              <a:t>Tracking </a:t>
            </a:r>
            <a:r>
              <a:rPr lang="en-US" b="1" i="1" dirty="0" smtClean="0"/>
              <a:t>system</a:t>
            </a:r>
            <a:endParaRPr lang="en-US" dirty="0"/>
          </a:p>
        </p:txBody>
      </p:sp>
      <p:sp>
        <p:nvSpPr>
          <p:cNvPr id="4" name="Content Placeholder 3"/>
          <p:cNvSpPr>
            <a:spLocks noGrp="1"/>
          </p:cNvSpPr>
          <p:nvPr>
            <p:ph idx="1"/>
          </p:nvPr>
        </p:nvSpPr>
        <p:spPr>
          <a:xfrm>
            <a:off x="4105542" y="691109"/>
            <a:ext cx="7555444" cy="938934"/>
          </a:xfrm>
        </p:spPr>
        <p:txBody>
          <a:bodyPr/>
          <a:lstStyle/>
          <a:p>
            <a:pPr marL="0" indent="0">
              <a:buNone/>
            </a:pPr>
            <a:r>
              <a:rPr lang="en-US" dirty="0"/>
              <a:t>T</a:t>
            </a:r>
            <a:r>
              <a:rPr lang="en-US" dirty="0" smtClean="0"/>
              <a:t>rajectory </a:t>
            </a:r>
            <a:r>
              <a:rPr lang="en-US" dirty="0"/>
              <a:t>prediction without angle</a:t>
            </a:r>
          </a:p>
        </p:txBody>
      </p:sp>
      <p:pic>
        <p:nvPicPr>
          <p:cNvPr id="7" name="Picture 6"/>
          <p:cNvPicPr/>
          <p:nvPr/>
        </p:nvPicPr>
        <p:blipFill>
          <a:blip r:embed="rId2">
            <a:extLst>
              <a:ext uri="{28A0092B-C50C-407E-A947-70E740481C1C}">
                <a14:useLocalDpi xmlns:a14="http://schemas.microsoft.com/office/drawing/2010/main" val="0"/>
              </a:ext>
            </a:extLst>
          </a:blip>
          <a:srcRect/>
          <a:stretch>
            <a:fillRect/>
          </a:stretch>
        </p:blipFill>
        <p:spPr bwMode="auto">
          <a:xfrm>
            <a:off x="4105542" y="1630045"/>
            <a:ext cx="6547901" cy="4094975"/>
          </a:xfrm>
          <a:prstGeom prst="rect">
            <a:avLst/>
          </a:prstGeom>
          <a:noFill/>
          <a:ln>
            <a:noFill/>
          </a:ln>
        </p:spPr>
      </p:pic>
    </p:spTree>
    <p:extLst>
      <p:ext uri="{BB962C8B-B14F-4D97-AF65-F5344CB8AC3E}">
        <p14:creationId xmlns:p14="http://schemas.microsoft.com/office/powerpoint/2010/main" val="264938386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Tracking system</a:t>
            </a:r>
            <a:endParaRPr lang="en-US" dirty="0"/>
          </a:p>
        </p:txBody>
      </p:sp>
      <p:sp>
        <p:nvSpPr>
          <p:cNvPr id="3" name="Content Placeholder 2"/>
          <p:cNvSpPr>
            <a:spLocks noGrp="1"/>
          </p:cNvSpPr>
          <p:nvPr>
            <p:ph idx="1"/>
          </p:nvPr>
        </p:nvSpPr>
        <p:spPr>
          <a:xfrm>
            <a:off x="3869268" y="1944710"/>
            <a:ext cx="7315200" cy="4040038"/>
          </a:xfrm>
        </p:spPr>
        <p:txBody>
          <a:bodyPr/>
          <a:lstStyle/>
          <a:p>
            <a:r>
              <a:rPr lang="en-US" dirty="0"/>
              <a:t>Memory management </a:t>
            </a:r>
            <a:endParaRPr lang="en-US" dirty="0" smtClean="0"/>
          </a:p>
          <a:p>
            <a:r>
              <a:rPr lang="en-US" dirty="0" smtClean="0"/>
              <a:t>Object size problem</a:t>
            </a:r>
          </a:p>
        </p:txBody>
      </p:sp>
      <p:sp>
        <p:nvSpPr>
          <p:cNvPr id="4" name="Text Placeholder 4"/>
          <p:cNvSpPr txBox="1">
            <a:spLocks/>
          </p:cNvSpPr>
          <p:nvPr/>
        </p:nvSpPr>
        <p:spPr>
          <a:xfrm>
            <a:off x="3869268" y="864108"/>
            <a:ext cx="7315200" cy="1080602"/>
          </a:xfrm>
          <a:prstGeom prst="rect">
            <a:avLst/>
          </a:prstGeom>
          <a:solidFill>
            <a:srgbClr val="E4E4E4"/>
          </a:solidFill>
          <a:ln>
            <a:solidFill>
              <a:srgbClr val="E4E4E4"/>
            </a:solidFill>
          </a:ln>
        </p:spPr>
        <p:txBody>
          <a:bodyPr vert="horz" lIns="91440" tIns="45720" rIns="91440" bIns="45720" rtlCol="0" anchor="ctr">
            <a:norm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None/>
            </a:pPr>
            <a:r>
              <a:rPr lang="en-US" sz="3200" b="1" dirty="0" smtClean="0"/>
              <a:t>Problems</a:t>
            </a:r>
            <a:endParaRPr lang="en-US" sz="3200" b="1" dirty="0"/>
          </a:p>
        </p:txBody>
      </p:sp>
    </p:spTree>
    <p:extLst>
      <p:ext uri="{BB962C8B-B14F-4D97-AF65-F5344CB8AC3E}">
        <p14:creationId xmlns:p14="http://schemas.microsoft.com/office/powerpoint/2010/main" val="147663772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a:p>
        </p:txBody>
      </p:sp>
      <p:sp>
        <p:nvSpPr>
          <p:cNvPr id="6" name="Content Placeholder 5"/>
          <p:cNvSpPr>
            <a:spLocks noGrp="1"/>
          </p:cNvSpPr>
          <p:nvPr>
            <p:ph idx="4294967295"/>
          </p:nvPr>
        </p:nvSpPr>
        <p:spPr>
          <a:xfrm>
            <a:off x="4323009" y="863790"/>
            <a:ext cx="7315200" cy="5121275"/>
          </a:xfrm>
        </p:spPr>
        <p:txBody>
          <a:bodyPr>
            <a:normAutofit/>
          </a:bodyPr>
          <a:lstStyle/>
          <a:p>
            <a:pPr marL="0" indent="0">
              <a:buNone/>
            </a:pPr>
            <a:r>
              <a:rPr lang="en-US" sz="7200" dirty="0"/>
              <a:t>Scoring system</a:t>
            </a:r>
            <a:endParaRPr lang="en-US" sz="7200" b="1" i="1" dirty="0"/>
          </a:p>
        </p:txBody>
      </p:sp>
    </p:spTree>
    <p:extLst>
      <p:ext uri="{BB962C8B-B14F-4D97-AF65-F5344CB8AC3E}">
        <p14:creationId xmlns:p14="http://schemas.microsoft.com/office/powerpoint/2010/main" val="107168959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Scoring system</a:t>
            </a:r>
          </a:p>
        </p:txBody>
      </p:sp>
      <p:sp>
        <p:nvSpPr>
          <p:cNvPr id="3" name="Content Placeholder 2"/>
          <p:cNvSpPr>
            <a:spLocks noGrp="1"/>
          </p:cNvSpPr>
          <p:nvPr>
            <p:ph idx="1"/>
          </p:nvPr>
        </p:nvSpPr>
        <p:spPr/>
        <p:txBody>
          <a:bodyPr>
            <a:normAutofit/>
          </a:bodyPr>
          <a:lstStyle/>
          <a:p>
            <a:pPr>
              <a:lnSpc>
                <a:spcPct val="150000"/>
              </a:lnSpc>
            </a:pPr>
            <a:r>
              <a:rPr lang="en-US" sz="2400" dirty="0" smtClean="0"/>
              <a:t>Responsible </a:t>
            </a:r>
            <a:r>
              <a:rPr lang="en-US" sz="2400" dirty="0"/>
              <a:t>for detecting and counting goals scored by each side.</a:t>
            </a:r>
          </a:p>
          <a:p>
            <a:pPr>
              <a:lnSpc>
                <a:spcPct val="150000"/>
              </a:lnSpc>
            </a:pPr>
            <a:r>
              <a:rPr lang="en-US" sz="2400" dirty="0" smtClean="0"/>
              <a:t>Displaying </a:t>
            </a:r>
            <a:r>
              <a:rPr lang="en-US" sz="2400" dirty="0"/>
              <a:t>the result on a 5*8 led </a:t>
            </a:r>
            <a:r>
              <a:rPr lang="en-US" sz="2400" dirty="0" smtClean="0"/>
              <a:t>matrix</a:t>
            </a:r>
            <a:r>
              <a:rPr lang="en-US" sz="2400" dirty="0"/>
              <a:t>.</a:t>
            </a:r>
            <a:endParaRPr lang="en-US" sz="2400" dirty="0"/>
          </a:p>
          <a:p>
            <a:pPr>
              <a:lnSpc>
                <a:spcPct val="150000"/>
              </a:lnSpc>
            </a:pPr>
            <a:r>
              <a:rPr lang="en-US" sz="2400" dirty="0" smtClean="0"/>
              <a:t>We </a:t>
            </a:r>
            <a:r>
              <a:rPr lang="en-US" sz="2400" dirty="0"/>
              <a:t>used an Infrared transmitter and receiver, line of sight, that fire a signal when crossed by the Puck. </a:t>
            </a:r>
          </a:p>
        </p:txBody>
      </p:sp>
    </p:spTree>
    <p:extLst>
      <p:ext uri="{BB962C8B-B14F-4D97-AF65-F5344CB8AC3E}">
        <p14:creationId xmlns:p14="http://schemas.microsoft.com/office/powerpoint/2010/main" val="209659880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Scoring system</a:t>
            </a:r>
          </a:p>
        </p:txBody>
      </p:sp>
      <p:sp>
        <p:nvSpPr>
          <p:cNvPr id="3" name="Content Placeholder 2"/>
          <p:cNvSpPr>
            <a:spLocks noGrp="1"/>
          </p:cNvSpPr>
          <p:nvPr>
            <p:ph idx="1"/>
          </p:nvPr>
        </p:nvSpPr>
        <p:spPr/>
        <p:txBody>
          <a:bodyPr>
            <a:normAutofit/>
          </a:bodyPr>
          <a:lstStyle/>
          <a:p>
            <a:pPr marL="0" indent="0">
              <a:lnSpc>
                <a:spcPct val="150000"/>
              </a:lnSpc>
              <a:buNone/>
            </a:pPr>
            <a:endParaRPr lang="en-US" sz="2400" dirty="0" smtClean="0"/>
          </a:p>
          <a:p>
            <a:pPr marL="0" indent="0">
              <a:lnSpc>
                <a:spcPct val="150000"/>
              </a:lnSpc>
              <a:buNone/>
            </a:pPr>
            <a:endParaRPr lang="en-US"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5221" y="1157460"/>
            <a:ext cx="8063293" cy="4533935"/>
          </a:xfrm>
          <a:prstGeom prst="rect">
            <a:avLst/>
          </a:prstGeom>
        </p:spPr>
      </p:pic>
    </p:spTree>
    <p:extLst>
      <p:ext uri="{BB962C8B-B14F-4D97-AF65-F5344CB8AC3E}">
        <p14:creationId xmlns:p14="http://schemas.microsoft.com/office/powerpoint/2010/main" val="80812206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US"/>
          </a:p>
        </p:txBody>
      </p:sp>
      <p:sp>
        <p:nvSpPr>
          <p:cNvPr id="5" name="Content Placeholder 4"/>
          <p:cNvSpPr>
            <a:spLocks noGrp="1"/>
          </p:cNvSpPr>
          <p:nvPr>
            <p:ph idx="4294967295"/>
          </p:nvPr>
        </p:nvSpPr>
        <p:spPr>
          <a:xfrm>
            <a:off x="4876800" y="863600"/>
            <a:ext cx="7315200" cy="5121275"/>
          </a:xfrm>
        </p:spPr>
        <p:txBody>
          <a:bodyPr>
            <a:normAutofit/>
          </a:bodyPr>
          <a:lstStyle/>
          <a:p>
            <a:pPr marL="0" indent="0">
              <a:buNone/>
            </a:pPr>
            <a:r>
              <a:rPr lang="en-US" sz="11500" dirty="0"/>
              <a:t>Table</a:t>
            </a:r>
            <a:endParaRPr lang="en-US" dirty="0"/>
          </a:p>
        </p:txBody>
      </p:sp>
    </p:spTree>
    <p:extLst>
      <p:ext uri="{BB962C8B-B14F-4D97-AF65-F5344CB8AC3E}">
        <p14:creationId xmlns:p14="http://schemas.microsoft.com/office/powerpoint/2010/main" val="230353720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6000" dirty="0"/>
              <a:t>Table</a:t>
            </a:r>
            <a:endParaRPr lang="en-US" sz="1800" dirty="0"/>
          </a:p>
        </p:txBody>
      </p:sp>
      <p:sp>
        <p:nvSpPr>
          <p:cNvPr id="4" name="Content Placeholder 3"/>
          <p:cNvSpPr>
            <a:spLocks noGrp="1"/>
          </p:cNvSpPr>
          <p:nvPr>
            <p:ph idx="1"/>
          </p:nvPr>
        </p:nvSpPr>
        <p:spPr/>
        <p:txBody>
          <a:bodyPr/>
          <a:lstStyle/>
          <a:p>
            <a:pPr marL="0" indent="0">
              <a:lnSpc>
                <a:spcPct val="150000"/>
              </a:lnSpc>
              <a:buNone/>
            </a:pPr>
            <a:r>
              <a:rPr lang="en-US" dirty="0"/>
              <a:t>Air Hockey table is the base of our project, after searching for a suitable size of our table we get the dimensions from a previous project. The dimension of our Table is 110cm * 60cm</a:t>
            </a:r>
          </a:p>
        </p:txBody>
      </p:sp>
    </p:spTree>
    <p:extLst>
      <p:ext uri="{BB962C8B-B14F-4D97-AF65-F5344CB8AC3E}">
        <p14:creationId xmlns:p14="http://schemas.microsoft.com/office/powerpoint/2010/main" val="38523669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62705" y="2171700"/>
            <a:ext cx="7620000" cy="4686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عنوان 1"/>
          <p:cNvSpPr>
            <a:spLocks noGrp="1"/>
          </p:cNvSpPr>
          <p:nvPr>
            <p:ph type="title"/>
          </p:nvPr>
        </p:nvSpPr>
        <p:spPr/>
        <p:txBody>
          <a:bodyPr/>
          <a:lstStyle/>
          <a:p>
            <a:r>
              <a:rPr lang="en-US" dirty="0" smtClean="0"/>
              <a:t>Air hockey game</a:t>
            </a:r>
            <a:endParaRPr lang="en-US" dirty="0"/>
          </a:p>
        </p:txBody>
      </p:sp>
      <p:sp>
        <p:nvSpPr>
          <p:cNvPr id="3" name="عنصر نائب للمحتوى 2"/>
          <p:cNvSpPr>
            <a:spLocks noGrp="1"/>
          </p:cNvSpPr>
          <p:nvPr>
            <p:ph idx="1"/>
          </p:nvPr>
        </p:nvSpPr>
        <p:spPr>
          <a:xfrm>
            <a:off x="3762705" y="0"/>
            <a:ext cx="7315200" cy="3818251"/>
          </a:xfrm>
        </p:spPr>
        <p:txBody>
          <a:bodyPr/>
          <a:lstStyle/>
          <a:p>
            <a:r>
              <a:rPr lang="en-US" dirty="0" smtClean="0"/>
              <a:t>Played by two players, each try to maximize his score.</a:t>
            </a:r>
          </a:p>
          <a:p>
            <a:r>
              <a:rPr lang="en-US" dirty="0" smtClean="0"/>
              <a:t>Score gained by entering the puck in the opponent goal.</a:t>
            </a:r>
          </a:p>
          <a:p>
            <a:r>
              <a:rPr lang="en-US" dirty="0" smtClean="0"/>
              <a:t>Play ground: a low friction table.</a:t>
            </a:r>
          </a:p>
          <a:p>
            <a:endParaRPr lang="en-US" dirty="0"/>
          </a:p>
        </p:txBody>
      </p:sp>
    </p:spTree>
    <p:extLst>
      <p:ext uri="{BB962C8B-B14F-4D97-AF65-F5344CB8AC3E}">
        <p14:creationId xmlns:p14="http://schemas.microsoft.com/office/powerpoint/2010/main" val="358859555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6000" dirty="0"/>
              <a:t>Table</a:t>
            </a:r>
            <a:endParaRPr lang="en-US" sz="1800" dirty="0"/>
          </a:p>
        </p:txBody>
      </p:sp>
      <p:sp>
        <p:nvSpPr>
          <p:cNvPr id="4" name="Content Placeholder 3"/>
          <p:cNvSpPr>
            <a:spLocks noGrp="1"/>
          </p:cNvSpPr>
          <p:nvPr>
            <p:ph idx="1"/>
          </p:nvPr>
        </p:nvSpPr>
        <p:spPr>
          <a:xfrm>
            <a:off x="4152604" y="720116"/>
            <a:ext cx="7315200" cy="807441"/>
          </a:xfrm>
        </p:spPr>
        <p:txBody>
          <a:bodyPr/>
          <a:lstStyle/>
          <a:p>
            <a:pPr marL="0" indent="0">
              <a:lnSpc>
                <a:spcPct val="150000"/>
              </a:lnSpc>
              <a:buNone/>
            </a:pPr>
            <a:r>
              <a:rPr lang="en-US" dirty="0" smtClean="0"/>
              <a:t>Table First design</a:t>
            </a:r>
            <a:endParaRPr lang="en-US"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2604" y="1527557"/>
            <a:ext cx="7289442" cy="4100311"/>
          </a:xfrm>
          <a:prstGeom prst="rect">
            <a:avLst/>
          </a:prstGeom>
        </p:spPr>
      </p:pic>
    </p:spTree>
    <p:extLst>
      <p:ext uri="{BB962C8B-B14F-4D97-AF65-F5344CB8AC3E}">
        <p14:creationId xmlns:p14="http://schemas.microsoft.com/office/powerpoint/2010/main" val="283920195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6000" dirty="0"/>
              <a:t>Table</a:t>
            </a:r>
            <a:endParaRPr lang="en-US" sz="1800" dirty="0"/>
          </a:p>
        </p:txBody>
      </p:sp>
      <p:sp>
        <p:nvSpPr>
          <p:cNvPr id="5" name="Text Placeholder 4"/>
          <p:cNvSpPr>
            <a:spLocks noGrp="1"/>
          </p:cNvSpPr>
          <p:nvPr>
            <p:ph type="body" sz="half" idx="4294967295"/>
          </p:nvPr>
        </p:nvSpPr>
        <p:spPr>
          <a:xfrm>
            <a:off x="3869268" y="864108"/>
            <a:ext cx="7315200" cy="1080602"/>
          </a:xfrm>
          <a:solidFill>
            <a:srgbClr val="E4E4E4"/>
          </a:solidFill>
          <a:ln>
            <a:solidFill>
              <a:srgbClr val="E4E4E4"/>
            </a:solidFill>
          </a:ln>
        </p:spPr>
        <p:txBody>
          <a:bodyPr>
            <a:normAutofit/>
          </a:bodyPr>
          <a:lstStyle/>
          <a:p>
            <a:pPr marL="0" indent="0">
              <a:buNone/>
            </a:pPr>
            <a:r>
              <a:rPr lang="en-US" sz="3200" b="1" dirty="0">
                <a:solidFill>
                  <a:schemeClr val="bg2">
                    <a:lumMod val="50000"/>
                  </a:schemeClr>
                </a:solidFill>
              </a:rPr>
              <a:t>Air </a:t>
            </a:r>
            <a:r>
              <a:rPr lang="en-US" sz="3200" b="1" dirty="0" smtClean="0">
                <a:solidFill>
                  <a:schemeClr val="bg2">
                    <a:lumMod val="50000"/>
                  </a:schemeClr>
                </a:solidFill>
              </a:rPr>
              <a:t>System</a:t>
            </a:r>
            <a:endParaRPr lang="en-US" sz="3200" b="1" dirty="0">
              <a:solidFill>
                <a:schemeClr val="bg2">
                  <a:lumMod val="50000"/>
                </a:schemeClr>
              </a:solidFill>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16200000">
            <a:off x="5506352" y="639763"/>
            <a:ext cx="3448174" cy="6722338"/>
          </a:xfrm>
        </p:spPr>
      </p:pic>
    </p:spTree>
    <p:extLst>
      <p:ext uri="{BB962C8B-B14F-4D97-AF65-F5344CB8AC3E}">
        <p14:creationId xmlns:p14="http://schemas.microsoft.com/office/powerpoint/2010/main" val="72180992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6000" dirty="0"/>
              <a:t>Table</a:t>
            </a:r>
            <a:endParaRPr lang="en-US" sz="1800" dirty="0"/>
          </a:p>
        </p:txBody>
      </p:sp>
      <p:sp>
        <p:nvSpPr>
          <p:cNvPr id="5" name="Text Placeholder 4"/>
          <p:cNvSpPr>
            <a:spLocks noGrp="1"/>
          </p:cNvSpPr>
          <p:nvPr>
            <p:ph type="body" sz="half" idx="4294967295"/>
          </p:nvPr>
        </p:nvSpPr>
        <p:spPr>
          <a:xfrm>
            <a:off x="3869268" y="864108"/>
            <a:ext cx="7315200" cy="1080602"/>
          </a:xfrm>
          <a:solidFill>
            <a:srgbClr val="E4E4E4"/>
          </a:solidFill>
          <a:ln>
            <a:solidFill>
              <a:srgbClr val="E4E4E4"/>
            </a:solidFill>
          </a:ln>
        </p:spPr>
        <p:txBody>
          <a:bodyPr>
            <a:normAutofit/>
          </a:bodyPr>
          <a:lstStyle/>
          <a:p>
            <a:pPr marL="0" indent="0">
              <a:buNone/>
            </a:pPr>
            <a:r>
              <a:rPr lang="en-US" sz="3200" b="1" dirty="0">
                <a:solidFill>
                  <a:schemeClr val="bg2">
                    <a:lumMod val="50000"/>
                  </a:schemeClr>
                </a:solidFill>
              </a:rPr>
              <a:t>Air </a:t>
            </a:r>
            <a:r>
              <a:rPr lang="en-US" sz="3200" b="1" dirty="0" smtClean="0">
                <a:solidFill>
                  <a:schemeClr val="bg2">
                    <a:lumMod val="50000"/>
                  </a:schemeClr>
                </a:solidFill>
              </a:rPr>
              <a:t>System</a:t>
            </a:r>
            <a:endParaRPr lang="en-US" sz="3200" b="1" dirty="0">
              <a:solidFill>
                <a:schemeClr val="bg2">
                  <a:lumMod val="50000"/>
                </a:schemeClr>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5522392" y="600678"/>
            <a:ext cx="3548532" cy="6854780"/>
          </a:xfrm>
          <a:prstGeom prst="rect">
            <a:avLst/>
          </a:prstGeom>
        </p:spPr>
      </p:pic>
    </p:spTree>
    <p:extLst>
      <p:ext uri="{BB962C8B-B14F-4D97-AF65-F5344CB8AC3E}">
        <p14:creationId xmlns:p14="http://schemas.microsoft.com/office/powerpoint/2010/main" val="307517730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6000" dirty="0"/>
              <a:t>Table</a:t>
            </a:r>
            <a:endParaRPr lang="en-US" sz="1800" dirty="0"/>
          </a:p>
        </p:txBody>
      </p:sp>
      <p:sp>
        <p:nvSpPr>
          <p:cNvPr id="5" name="Text Placeholder 4"/>
          <p:cNvSpPr>
            <a:spLocks noGrp="1"/>
          </p:cNvSpPr>
          <p:nvPr>
            <p:ph type="body" sz="half" idx="4294967295"/>
          </p:nvPr>
        </p:nvSpPr>
        <p:spPr>
          <a:xfrm>
            <a:off x="3869268" y="864108"/>
            <a:ext cx="7315200" cy="1080602"/>
          </a:xfrm>
          <a:solidFill>
            <a:srgbClr val="E4E4E4"/>
          </a:solidFill>
          <a:ln>
            <a:solidFill>
              <a:srgbClr val="E4E4E4"/>
            </a:solidFill>
          </a:ln>
        </p:spPr>
        <p:txBody>
          <a:bodyPr>
            <a:normAutofit/>
          </a:bodyPr>
          <a:lstStyle/>
          <a:p>
            <a:pPr marL="0" indent="0">
              <a:buNone/>
            </a:pPr>
            <a:r>
              <a:rPr lang="en-US" sz="3200" b="1" dirty="0">
                <a:solidFill>
                  <a:schemeClr val="bg2">
                    <a:lumMod val="50000"/>
                  </a:schemeClr>
                </a:solidFill>
              </a:rPr>
              <a:t>Air </a:t>
            </a:r>
            <a:r>
              <a:rPr lang="en-US" sz="3200" b="1" dirty="0" smtClean="0">
                <a:solidFill>
                  <a:schemeClr val="bg2">
                    <a:lumMod val="50000"/>
                  </a:schemeClr>
                </a:solidFill>
              </a:rPr>
              <a:t>System</a:t>
            </a:r>
            <a:endParaRPr lang="en-US" sz="3200" b="1" dirty="0">
              <a:solidFill>
                <a:schemeClr val="bg2">
                  <a:lumMod val="50000"/>
                </a:schemeClr>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69268" y="2086378"/>
            <a:ext cx="7315200" cy="3973132"/>
          </a:xfrm>
          <a:prstGeom prst="rect">
            <a:avLst/>
          </a:prstGeom>
        </p:spPr>
      </p:pic>
    </p:spTree>
    <p:extLst>
      <p:ext uri="{BB962C8B-B14F-4D97-AF65-F5344CB8AC3E}">
        <p14:creationId xmlns:p14="http://schemas.microsoft.com/office/powerpoint/2010/main" val="115709405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ylfaen" panose="010A0502050306030303" pitchFamily="18" charset="0"/>
              </a:rPr>
              <a:t>Future Work</a:t>
            </a:r>
            <a:endParaRPr lang="en-US" dirty="0">
              <a:latin typeface="Sylfaen" panose="010A0502050306030303" pitchFamily="18" charset="0"/>
            </a:endParaRPr>
          </a:p>
        </p:txBody>
      </p:sp>
      <p:sp>
        <p:nvSpPr>
          <p:cNvPr id="3" name="Content Placeholder 2"/>
          <p:cNvSpPr>
            <a:spLocks noGrp="1"/>
          </p:cNvSpPr>
          <p:nvPr>
            <p:ph idx="1"/>
          </p:nvPr>
        </p:nvSpPr>
        <p:spPr/>
        <p:txBody>
          <a:bodyPr>
            <a:normAutofit/>
          </a:bodyPr>
          <a:lstStyle/>
          <a:p>
            <a:pPr>
              <a:lnSpc>
                <a:spcPct val="150000"/>
              </a:lnSpc>
            </a:pPr>
            <a:r>
              <a:rPr lang="en-US" sz="2400" dirty="0"/>
              <a:t>Use faster Motors.</a:t>
            </a:r>
          </a:p>
          <a:p>
            <a:pPr>
              <a:lnSpc>
                <a:spcPct val="150000"/>
              </a:lnSpc>
            </a:pPr>
            <a:r>
              <a:rPr lang="en-US" sz="2400" dirty="0"/>
              <a:t>Enhance tracking system.</a:t>
            </a:r>
          </a:p>
          <a:p>
            <a:pPr>
              <a:lnSpc>
                <a:spcPct val="150000"/>
              </a:lnSpc>
            </a:pPr>
            <a:r>
              <a:rPr lang="en-US" sz="2400" dirty="0"/>
              <a:t>Intelligence playing mode. </a:t>
            </a:r>
          </a:p>
        </p:txBody>
      </p:sp>
    </p:spTree>
    <p:extLst>
      <p:ext uri="{BB962C8B-B14F-4D97-AF65-F5344CB8AC3E}">
        <p14:creationId xmlns:p14="http://schemas.microsoft.com/office/powerpoint/2010/main" val="276397189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t>
            </a:r>
            <a:r>
              <a:rPr lang="en-US" dirty="0" smtClean="0"/>
              <a:t>eferences</a:t>
            </a:r>
            <a:endParaRPr lang="en-US" dirty="0"/>
          </a:p>
        </p:txBody>
      </p:sp>
      <p:sp>
        <p:nvSpPr>
          <p:cNvPr id="4" name="Content Placeholder 3"/>
          <p:cNvSpPr>
            <a:spLocks noGrp="1"/>
          </p:cNvSpPr>
          <p:nvPr>
            <p:ph idx="1"/>
          </p:nvPr>
        </p:nvSpPr>
        <p:spPr/>
        <p:txBody>
          <a:bodyPr>
            <a:normAutofit/>
          </a:bodyPr>
          <a:lstStyle/>
          <a:p>
            <a:pPr>
              <a:lnSpc>
                <a:spcPct val="150000"/>
              </a:lnSpc>
            </a:pPr>
            <a:r>
              <a:rPr lang="en-US" dirty="0"/>
              <a:t>[1] </a:t>
            </a:r>
            <a:r>
              <a:rPr lang="en-US" dirty="0" smtClean="0"/>
              <a:t>Air hockey image, </a:t>
            </a:r>
            <a:r>
              <a:rPr lang="en-US" dirty="0" smtClean="0">
                <a:hlinkClick r:id="rId2"/>
              </a:rPr>
              <a:t>www.Mastergames.com</a:t>
            </a:r>
            <a:r>
              <a:rPr lang="en-US" dirty="0" smtClean="0"/>
              <a:t>.</a:t>
            </a:r>
            <a:endParaRPr lang="en-US" dirty="0"/>
          </a:p>
          <a:p>
            <a:pPr>
              <a:lnSpc>
                <a:spcPct val="150000"/>
              </a:lnSpc>
            </a:pPr>
            <a:r>
              <a:rPr lang="en-US" dirty="0" smtClean="0"/>
              <a:t>[2]</a:t>
            </a:r>
            <a:r>
              <a:rPr lang="en-US" dirty="0" err="1" smtClean="0"/>
              <a:t>OpenCV</a:t>
            </a:r>
            <a:r>
              <a:rPr lang="en-US" dirty="0" smtClean="0"/>
              <a:t> library, </a:t>
            </a:r>
            <a:r>
              <a:rPr lang="en-US" dirty="0" smtClean="0">
                <a:hlinkClick r:id="rId3"/>
              </a:rPr>
              <a:t>Opencv.org</a:t>
            </a:r>
            <a:r>
              <a:rPr lang="en-US" dirty="0" smtClean="0"/>
              <a:t>.</a:t>
            </a:r>
          </a:p>
          <a:p>
            <a:pPr>
              <a:lnSpc>
                <a:spcPct val="150000"/>
              </a:lnSpc>
            </a:pPr>
            <a:r>
              <a:rPr lang="en-US" dirty="0"/>
              <a:t>[</a:t>
            </a:r>
            <a:r>
              <a:rPr lang="en-US" dirty="0" smtClean="0"/>
              <a:t>3]Arduino</a:t>
            </a:r>
            <a:r>
              <a:rPr lang="en-US" dirty="0" smtClean="0">
                <a:hlinkClick r:id="rId4"/>
              </a:rPr>
              <a:t>Arduino.cc</a:t>
            </a:r>
            <a:r>
              <a:rPr lang="en-US" dirty="0" smtClean="0"/>
              <a:t>.</a:t>
            </a:r>
          </a:p>
          <a:p>
            <a:pPr>
              <a:lnSpc>
                <a:spcPct val="150000"/>
              </a:lnSpc>
            </a:pPr>
            <a:endParaRPr lang="en-US" dirty="0"/>
          </a:p>
        </p:txBody>
      </p:sp>
    </p:spTree>
    <p:extLst>
      <p:ext uri="{BB962C8B-B14F-4D97-AF65-F5344CB8AC3E}">
        <p14:creationId xmlns:p14="http://schemas.microsoft.com/office/powerpoint/2010/main" val="422127932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ylfaen" panose="010A0502050306030303" pitchFamily="18" charset="0"/>
              </a:rPr>
              <a:t>Demo</a:t>
            </a:r>
            <a:endParaRPr lang="en-US" dirty="0">
              <a:latin typeface="Sylfaen" panose="010A0502050306030303" pitchFamily="18" charset="0"/>
            </a:endParaRPr>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100377285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rgbClr val="40BAD2"/>
          </a:solidFill>
        </p:spPr>
        <p:txBody>
          <a:bodyPr/>
          <a:lstStyle/>
          <a:p>
            <a:r>
              <a:rPr lang="en-US" dirty="0" smtClean="0">
                <a:latin typeface="Sylfaen" panose="010A0502050306030303" pitchFamily="18" charset="0"/>
              </a:rPr>
              <a:t>Any Questions ???...!</a:t>
            </a:r>
            <a:endParaRPr lang="en-US" dirty="0">
              <a:latin typeface="Sylfaen" panose="010A0502050306030303" pitchFamily="18" charset="0"/>
            </a:endParaRPr>
          </a:p>
        </p:txBody>
      </p:sp>
      <p:sp>
        <p:nvSpPr>
          <p:cNvPr id="3" name="Subtitle 2"/>
          <p:cNvSpPr>
            <a:spLocks noGrp="1"/>
          </p:cNvSpPr>
          <p:nvPr>
            <p:ph type="subTitle" idx="1"/>
          </p:nvPr>
        </p:nvSpPr>
        <p:spPr/>
        <p:txBody>
          <a:bodyPr/>
          <a:lstStyle/>
          <a:p>
            <a:endParaRPr lang="en-US" dirty="0"/>
          </a:p>
        </p:txBody>
      </p:sp>
      <p:pic>
        <p:nvPicPr>
          <p:cNvPr id="6" name="Picture 5"/>
          <p:cNvPicPr>
            <a:picLocks noChangeAspect="1"/>
          </p:cNvPicPr>
          <p:nvPr/>
        </p:nvPicPr>
        <p:blipFill>
          <a:blip r:embed="rId2"/>
          <a:stretch>
            <a:fillRect/>
          </a:stretch>
        </p:blipFill>
        <p:spPr>
          <a:xfrm>
            <a:off x="6230691" y="785145"/>
            <a:ext cx="2909015" cy="2181225"/>
          </a:xfrm>
          <a:prstGeom prst="rect">
            <a:avLst/>
          </a:prstGeom>
        </p:spPr>
      </p:pic>
    </p:spTree>
    <p:extLst>
      <p:ext uri="{BB962C8B-B14F-4D97-AF65-F5344CB8AC3E}">
        <p14:creationId xmlns:p14="http://schemas.microsoft.com/office/powerpoint/2010/main" val="269159301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latin typeface="Sylfaen" panose="010A0502050306030303" pitchFamily="18" charset="0"/>
              </a:rPr>
              <a:t>Thanks For Listening </a:t>
            </a:r>
            <a:r>
              <a:rPr lang="en-US" dirty="0" smtClean="0">
                <a:latin typeface="Sylfaen" panose="010A0502050306030303" pitchFamily="18" charset="0"/>
                <a:sym typeface="Wingdings" panose="05000000000000000000" pitchFamily="2" charset="2"/>
              </a:rPr>
              <a:t></a:t>
            </a:r>
            <a:endParaRPr lang="en-US" dirty="0">
              <a:latin typeface="Sylfaen" panose="010A0502050306030303" pitchFamily="18" charset="0"/>
            </a:endParaRP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0117857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Project  Idea </a:t>
            </a:r>
            <a:endParaRPr lang="en-US" dirty="0"/>
          </a:p>
        </p:txBody>
      </p:sp>
      <p:sp>
        <p:nvSpPr>
          <p:cNvPr id="3" name="عنصر نائب للمحتوى 2"/>
          <p:cNvSpPr>
            <a:spLocks noGrp="1"/>
          </p:cNvSpPr>
          <p:nvPr>
            <p:ph idx="1"/>
          </p:nvPr>
        </p:nvSpPr>
        <p:spPr/>
        <p:txBody>
          <a:bodyPr/>
          <a:lstStyle/>
          <a:p>
            <a:r>
              <a:rPr lang="en-US" dirty="0" smtClean="0"/>
              <a:t> To design a robot that plays the game.</a:t>
            </a:r>
            <a:endParaRPr lang="en-US" dirty="0"/>
          </a:p>
          <a:p>
            <a:r>
              <a:rPr lang="en-US" b="1" dirty="0" smtClean="0"/>
              <a:t>Challenge &amp; knowledge domain:</a:t>
            </a:r>
          </a:p>
          <a:p>
            <a:pPr lvl="1"/>
            <a:r>
              <a:rPr lang="en-US" dirty="0" smtClean="0"/>
              <a:t>To apply hardware  and software design knowledge:</a:t>
            </a:r>
          </a:p>
          <a:p>
            <a:pPr lvl="2"/>
            <a:r>
              <a:rPr lang="en-US" dirty="0" smtClean="0"/>
              <a:t>Motor interfacing.</a:t>
            </a:r>
          </a:p>
          <a:p>
            <a:pPr lvl="2"/>
            <a:r>
              <a:rPr lang="en-US" dirty="0" smtClean="0"/>
              <a:t>Puck tracking “image processing”.</a:t>
            </a:r>
          </a:p>
          <a:p>
            <a:pPr lvl="2"/>
            <a:r>
              <a:rPr lang="en-US" dirty="0" smtClean="0"/>
              <a:t>Problem solving.</a:t>
            </a:r>
          </a:p>
          <a:p>
            <a:pPr lvl="1"/>
            <a:r>
              <a:rPr lang="en-US" dirty="0" smtClean="0"/>
              <a:t>To play the game with single player.</a:t>
            </a:r>
          </a:p>
          <a:p>
            <a:pPr lvl="1"/>
            <a:endParaRPr lang="en-US" dirty="0"/>
          </a:p>
        </p:txBody>
      </p:sp>
    </p:spTree>
    <p:extLst>
      <p:ext uri="{BB962C8B-B14F-4D97-AF65-F5344CB8AC3E}">
        <p14:creationId xmlns:p14="http://schemas.microsoft.com/office/powerpoint/2010/main" val="24741053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Components &amp; </a:t>
            </a:r>
            <a:r>
              <a:rPr lang="en-US" b="1" dirty="0" smtClean="0"/>
              <a:t>apparatus</a:t>
            </a:r>
            <a:r>
              <a:rPr lang="en-US" b="1" dirty="0"/>
              <a:t/>
            </a:r>
            <a:br>
              <a:rPr lang="en-US" b="1" dirty="0"/>
            </a:br>
            <a:endParaRPr lang="en-US" dirty="0"/>
          </a:p>
        </p:txBody>
      </p:sp>
      <p:sp>
        <p:nvSpPr>
          <p:cNvPr id="3" name="Content Placeholder 2"/>
          <p:cNvSpPr>
            <a:spLocks noGrp="1"/>
          </p:cNvSpPr>
          <p:nvPr>
            <p:ph idx="1"/>
          </p:nvPr>
        </p:nvSpPr>
        <p:spPr/>
        <p:txBody>
          <a:bodyPr>
            <a:normAutofit/>
          </a:bodyPr>
          <a:lstStyle/>
          <a:p>
            <a:pPr lvl="0">
              <a:lnSpc>
                <a:spcPct val="150000"/>
              </a:lnSpc>
            </a:pPr>
            <a:r>
              <a:rPr lang="en-US" sz="2400" dirty="0"/>
              <a:t>Wood boards for Air Hockey Table.</a:t>
            </a:r>
          </a:p>
          <a:p>
            <a:pPr lvl="0">
              <a:lnSpc>
                <a:spcPct val="150000"/>
              </a:lnSpc>
            </a:pPr>
            <a:r>
              <a:rPr lang="en-US" sz="2400" dirty="0"/>
              <a:t>Arduino </a:t>
            </a:r>
            <a:r>
              <a:rPr lang="en-US" sz="2400" dirty="0" smtClean="0"/>
              <a:t>Uno.</a:t>
            </a:r>
            <a:endParaRPr lang="ar-JO" sz="2400" dirty="0" smtClean="0"/>
          </a:p>
          <a:p>
            <a:pPr lvl="0">
              <a:lnSpc>
                <a:spcPct val="150000"/>
              </a:lnSpc>
            </a:pPr>
            <a:r>
              <a:rPr lang="en-US" sz="2400" dirty="0" smtClean="0"/>
              <a:t>Pic 16F877A.</a:t>
            </a:r>
            <a:endParaRPr lang="en-US" sz="2400" dirty="0"/>
          </a:p>
          <a:p>
            <a:pPr lvl="0">
              <a:lnSpc>
                <a:spcPct val="150000"/>
              </a:lnSpc>
            </a:pPr>
            <a:r>
              <a:rPr lang="en-US" sz="2400" dirty="0"/>
              <a:t>stepper </a:t>
            </a:r>
            <a:r>
              <a:rPr lang="en-US" sz="2400" dirty="0" smtClean="0"/>
              <a:t>motors , </a:t>
            </a:r>
            <a:r>
              <a:rPr lang="en-US" sz="2400" dirty="0"/>
              <a:t>dc motors </a:t>
            </a:r>
            <a:r>
              <a:rPr lang="en-US" sz="2400" dirty="0" smtClean="0"/>
              <a:t>and servo motors.</a:t>
            </a:r>
            <a:endParaRPr lang="en-US" sz="2400" dirty="0"/>
          </a:p>
          <a:p>
            <a:pPr lvl="0">
              <a:lnSpc>
                <a:spcPct val="150000"/>
              </a:lnSpc>
            </a:pPr>
            <a:r>
              <a:rPr lang="en-US" sz="2400" dirty="0"/>
              <a:t>motor cables and </a:t>
            </a:r>
            <a:r>
              <a:rPr lang="en-US" sz="2400" dirty="0" smtClean="0"/>
              <a:t>connections.</a:t>
            </a:r>
            <a:endParaRPr lang="en-US" sz="2400" dirty="0"/>
          </a:p>
        </p:txBody>
      </p:sp>
    </p:spTree>
    <p:extLst>
      <p:ext uri="{BB962C8B-B14F-4D97-AF65-F5344CB8AC3E}">
        <p14:creationId xmlns:p14="http://schemas.microsoft.com/office/powerpoint/2010/main" val="15261331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Components &amp; </a:t>
            </a:r>
            <a:r>
              <a:rPr lang="en-US" b="1" dirty="0" smtClean="0"/>
              <a:t>apparatus</a:t>
            </a:r>
            <a:r>
              <a:rPr lang="en-US" b="1" dirty="0"/>
              <a:t/>
            </a:r>
            <a:br>
              <a:rPr lang="en-US" b="1" dirty="0"/>
            </a:br>
            <a:endParaRPr lang="en-US" dirty="0"/>
          </a:p>
        </p:txBody>
      </p:sp>
      <p:sp>
        <p:nvSpPr>
          <p:cNvPr id="3" name="Content Placeholder 2"/>
          <p:cNvSpPr>
            <a:spLocks noGrp="1"/>
          </p:cNvSpPr>
          <p:nvPr>
            <p:ph idx="1"/>
          </p:nvPr>
        </p:nvSpPr>
        <p:spPr/>
        <p:txBody>
          <a:bodyPr>
            <a:normAutofit/>
          </a:bodyPr>
          <a:lstStyle/>
          <a:p>
            <a:pPr lvl="0">
              <a:lnSpc>
                <a:spcPct val="150000"/>
              </a:lnSpc>
            </a:pPr>
            <a:r>
              <a:rPr lang="en-US" sz="2400" dirty="0" smtClean="0"/>
              <a:t>Aluminum rods.</a:t>
            </a:r>
          </a:p>
          <a:p>
            <a:pPr lvl="0">
              <a:lnSpc>
                <a:spcPct val="150000"/>
              </a:lnSpc>
            </a:pPr>
            <a:r>
              <a:rPr lang="en-US" sz="2400" dirty="0" smtClean="0"/>
              <a:t> Belt </a:t>
            </a:r>
            <a:r>
              <a:rPr lang="en-US" sz="2400" dirty="0"/>
              <a:t>for the axis</a:t>
            </a:r>
            <a:r>
              <a:rPr lang="en-US" sz="2400" dirty="0" smtClean="0"/>
              <a:t>.</a:t>
            </a:r>
          </a:p>
          <a:p>
            <a:pPr lvl="0">
              <a:lnSpc>
                <a:spcPct val="150000"/>
              </a:lnSpc>
            </a:pPr>
            <a:r>
              <a:rPr lang="en-US" sz="2400" dirty="0" smtClean="0"/>
              <a:t>8*5 LED matrix.</a:t>
            </a:r>
            <a:endParaRPr lang="en-US" sz="2400" dirty="0"/>
          </a:p>
          <a:p>
            <a:pPr lvl="0">
              <a:lnSpc>
                <a:spcPct val="150000"/>
              </a:lnSpc>
            </a:pPr>
            <a:r>
              <a:rPr lang="en-US" sz="2400" dirty="0"/>
              <a:t>Resistors, capacitors, transistor and many other </a:t>
            </a:r>
            <a:r>
              <a:rPr lang="en-US" sz="2400" dirty="0" smtClean="0"/>
              <a:t>IC’s.</a:t>
            </a:r>
            <a:endParaRPr lang="en-US" sz="2400" dirty="0"/>
          </a:p>
        </p:txBody>
      </p:sp>
    </p:spTree>
    <p:extLst>
      <p:ext uri="{BB962C8B-B14F-4D97-AF65-F5344CB8AC3E}">
        <p14:creationId xmlns:p14="http://schemas.microsoft.com/office/powerpoint/2010/main" val="28792401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Components &amp; </a:t>
            </a:r>
            <a:r>
              <a:rPr lang="en-US" b="1" dirty="0" smtClean="0"/>
              <a:t>apparatus</a:t>
            </a:r>
            <a:r>
              <a:rPr lang="en-US" b="1" dirty="0"/>
              <a:t/>
            </a:r>
            <a:br>
              <a:rPr lang="en-US" b="1" dirty="0"/>
            </a:br>
            <a:endParaRPr lang="en-US" dirty="0"/>
          </a:p>
        </p:txBody>
      </p:sp>
      <p:sp>
        <p:nvSpPr>
          <p:cNvPr id="3" name="Content Placeholder 2"/>
          <p:cNvSpPr>
            <a:spLocks noGrp="1"/>
          </p:cNvSpPr>
          <p:nvPr>
            <p:ph idx="1"/>
          </p:nvPr>
        </p:nvSpPr>
        <p:spPr/>
        <p:txBody>
          <a:bodyPr>
            <a:normAutofit/>
          </a:bodyPr>
          <a:lstStyle/>
          <a:p>
            <a:pPr>
              <a:lnSpc>
                <a:spcPct val="150000"/>
              </a:lnSpc>
            </a:pPr>
            <a:r>
              <a:rPr lang="en-US" sz="2400" dirty="0" smtClean="0"/>
              <a:t>Power </a:t>
            </a:r>
            <a:r>
              <a:rPr lang="en-US" sz="2400" dirty="0"/>
              <a:t>supply.</a:t>
            </a:r>
          </a:p>
          <a:p>
            <a:pPr lvl="0">
              <a:lnSpc>
                <a:spcPct val="150000"/>
              </a:lnSpc>
            </a:pPr>
            <a:r>
              <a:rPr lang="en-US" sz="2400" dirty="0"/>
              <a:t>PC or Laptop.</a:t>
            </a:r>
          </a:p>
          <a:p>
            <a:pPr lvl="0">
              <a:lnSpc>
                <a:spcPct val="150000"/>
              </a:lnSpc>
            </a:pPr>
            <a:r>
              <a:rPr lang="en-US" sz="2400" dirty="0"/>
              <a:t>Webcam .</a:t>
            </a:r>
          </a:p>
          <a:p>
            <a:pPr lvl="0">
              <a:lnSpc>
                <a:spcPct val="150000"/>
              </a:lnSpc>
            </a:pPr>
            <a:r>
              <a:rPr lang="en-US" sz="2400" dirty="0"/>
              <a:t>Small </a:t>
            </a:r>
            <a:r>
              <a:rPr lang="en-US" sz="2400" dirty="0" smtClean="0"/>
              <a:t>Fans.</a:t>
            </a:r>
          </a:p>
          <a:p>
            <a:pPr lvl="0">
              <a:lnSpc>
                <a:spcPct val="150000"/>
              </a:lnSpc>
            </a:pPr>
            <a:r>
              <a:rPr lang="en-US" sz="2400" dirty="0" smtClean="0"/>
              <a:t>Drill .</a:t>
            </a:r>
            <a:endParaRPr lang="ar-JO" sz="2400" dirty="0" smtClean="0"/>
          </a:p>
        </p:txBody>
      </p:sp>
    </p:spTree>
    <p:extLst>
      <p:ext uri="{BB962C8B-B14F-4D97-AF65-F5344CB8AC3E}">
        <p14:creationId xmlns:p14="http://schemas.microsoft.com/office/powerpoint/2010/main" val="3537226050"/>
      </p:ext>
    </p:extLst>
  </p:cSld>
  <p:clrMapOvr>
    <a:masterClrMapping/>
  </p:clrMapOvr>
  <p:timing>
    <p:tnLst>
      <p:par>
        <p:cTn id="1" dur="indefinite" restart="never" nodeType="tmRoot"/>
      </p:par>
    </p:tnLst>
  </p:timing>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TC103457475[[fn=Frame]]</Template>
  <TotalTime>1155</TotalTime>
  <Words>994</Words>
  <Application>Microsoft Office PowerPoint</Application>
  <PresentationFormat>Widescreen</PresentationFormat>
  <Paragraphs>184</Paragraphs>
  <Slides>58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58</vt:i4>
      </vt:variant>
    </vt:vector>
  </HeadingPairs>
  <TitlesOfParts>
    <vt:vector size="65" baseType="lpstr">
      <vt:lpstr>Calibri</vt:lpstr>
      <vt:lpstr>Corbel</vt:lpstr>
      <vt:lpstr>Sylfaen</vt:lpstr>
      <vt:lpstr>Tahoma</vt:lpstr>
      <vt:lpstr>Wingdings</vt:lpstr>
      <vt:lpstr>Wingdings 2</vt:lpstr>
      <vt:lpstr>Frame</vt:lpstr>
      <vt:lpstr>Air Hockey Robot</vt:lpstr>
      <vt:lpstr>شكر وتقدير</vt:lpstr>
      <vt:lpstr>مي_وملح#</vt:lpstr>
      <vt:lpstr>Outline</vt:lpstr>
      <vt:lpstr>Air hockey game</vt:lpstr>
      <vt:lpstr>Project  Idea </vt:lpstr>
      <vt:lpstr>Components &amp; apparatus </vt:lpstr>
      <vt:lpstr>Components &amp; apparatus </vt:lpstr>
      <vt:lpstr>Components &amp; apparatus </vt:lpstr>
      <vt:lpstr>System components</vt:lpstr>
      <vt:lpstr>Background</vt:lpstr>
      <vt:lpstr>Arduino</vt:lpstr>
      <vt:lpstr>OpenCV</vt:lpstr>
      <vt:lpstr>Motors</vt:lpstr>
      <vt:lpstr>Stepper motor  </vt:lpstr>
      <vt:lpstr>Stepper motor </vt:lpstr>
      <vt:lpstr>Servo  motor</vt:lpstr>
      <vt:lpstr>Servo motor</vt:lpstr>
      <vt:lpstr>DC  motor</vt:lpstr>
      <vt:lpstr>DC motor</vt:lpstr>
      <vt:lpstr>Design and implementation</vt:lpstr>
      <vt:lpstr>PowerPoint Presentation</vt:lpstr>
      <vt:lpstr>X and Y axes or carriages</vt:lpstr>
      <vt:lpstr>X and Y axes or carriages</vt:lpstr>
      <vt:lpstr>X and Y axes or carriages</vt:lpstr>
      <vt:lpstr>Motors belt </vt:lpstr>
      <vt:lpstr>Motors</vt:lpstr>
      <vt:lpstr>Stepper motor</vt:lpstr>
      <vt:lpstr>Stepper motor</vt:lpstr>
      <vt:lpstr>DC Motor</vt:lpstr>
      <vt:lpstr>DC Motor</vt:lpstr>
      <vt:lpstr>Servo motor: </vt:lpstr>
      <vt:lpstr>Stepper Motor again</vt:lpstr>
      <vt:lpstr>PowerPoint Presentation</vt:lpstr>
      <vt:lpstr>Tracking system</vt:lpstr>
      <vt:lpstr>Tracking system</vt:lpstr>
      <vt:lpstr>Tracking system</vt:lpstr>
      <vt:lpstr>Tracking system</vt:lpstr>
      <vt:lpstr>Tracking system</vt:lpstr>
      <vt:lpstr>Tracking system</vt:lpstr>
      <vt:lpstr>Tracking system</vt:lpstr>
      <vt:lpstr>Tracking system</vt:lpstr>
      <vt:lpstr>Tracking system</vt:lpstr>
      <vt:lpstr>Tracking system</vt:lpstr>
      <vt:lpstr>PowerPoint Presentation</vt:lpstr>
      <vt:lpstr>Scoring system</vt:lpstr>
      <vt:lpstr>Scoring system</vt:lpstr>
      <vt:lpstr>PowerPoint Presentation</vt:lpstr>
      <vt:lpstr>Table</vt:lpstr>
      <vt:lpstr>Table</vt:lpstr>
      <vt:lpstr>Table</vt:lpstr>
      <vt:lpstr>Table</vt:lpstr>
      <vt:lpstr>Table</vt:lpstr>
      <vt:lpstr>Future Work</vt:lpstr>
      <vt:lpstr>References</vt:lpstr>
      <vt:lpstr>Demo</vt:lpstr>
      <vt:lpstr>Any Questions ???...!</vt:lpstr>
      <vt:lpstr>Thanks For Listening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 Bread Hockey</dc:title>
  <dc:creator>abdullah</dc:creator>
  <cp:lastModifiedBy>abdullah</cp:lastModifiedBy>
  <cp:revision>51</cp:revision>
  <dcterms:created xsi:type="dcterms:W3CDTF">2014-05-12T12:54:29Z</dcterms:created>
  <dcterms:modified xsi:type="dcterms:W3CDTF">2014-05-14T08:53:12Z</dcterms:modified>
</cp:coreProperties>
</file>