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1B29934-9901-48DC-A230-EFFFC8404FCB}">
  <a:tblStyle styleId="{21B29934-9901-48DC-A230-EFFFC8404FC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 b="off" i="off"/>
      <a:tcStyle>
        <a:fill>
          <a:solidFill>
            <a:srgbClr val="CFD7E7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FD7E7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" name="Google Shape;16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4" name="Google Shape;20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0" name="Google Shape;21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2" name="Google Shape;222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0" name="Google Shape;240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1" name="Google Shape;251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1" name="Google Shape;261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1" name="Google Shape;271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7" name="Google Shape;277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5" name="Google Shape;285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8" name="Google Shape;308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3" name="Google Shape;313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457198" y="858518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Calibri"/>
              <a:buNone/>
              <a:defRPr sz="3600">
                <a:solidFill>
                  <a:srgbClr val="8CB3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63714" y="1614948"/>
            <a:ext cx="8246070" cy="3163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>
                <a:solidFill>
                  <a:schemeClr val="lt1"/>
                </a:solidFill>
              </a:defRPr>
            </a:lvl1pPr>
            <a:lvl2pPr indent="-406400" lvl="1" marL="9144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>
                <a:solidFill>
                  <a:schemeClr val="lt1"/>
                </a:solidFill>
              </a:defRPr>
            </a:lvl2pPr>
            <a:lvl3pPr indent="-381000" lvl="2" marL="13716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indent="-35560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4pPr>
            <a:lvl5pPr indent="-35560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E:\websites\free-power-point-templates\2012\logos.png" id="91" name="Google Shape;9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ctrTitle"/>
          </p:nvPr>
        </p:nvSpPr>
        <p:spPr>
          <a:xfrm>
            <a:off x="575188" y="3303638"/>
            <a:ext cx="8008376" cy="951271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575188" y="4254909"/>
            <a:ext cx="8001000" cy="678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CB3E3"/>
              </a:buClr>
              <a:buSzPts val="2800"/>
              <a:buNone/>
              <a:defRPr b="0" i="0" sz="2800">
                <a:solidFill>
                  <a:srgbClr val="8CB3E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1734344" y="406537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  <a:defRPr sz="3600"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1732936" y="1143000"/>
            <a:ext cx="6828503" cy="3545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solidFill>
                  <a:schemeClr val="dk1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525318" y="832084"/>
            <a:ext cx="8093365" cy="763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Calibri"/>
              <a:buNone/>
              <a:defRPr sz="3600">
                <a:solidFill>
                  <a:srgbClr val="8CB3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522131" y="173662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8"/>
          <p:cNvSpPr txBox="1"/>
          <p:nvPr>
            <p:ph idx="2" type="body"/>
          </p:nvPr>
        </p:nvSpPr>
        <p:spPr>
          <a:xfrm>
            <a:off x="522131" y="2209022"/>
            <a:ext cx="4040188" cy="2276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>
                <a:solidFill>
                  <a:schemeClr val="lt1"/>
                </a:solidFill>
              </a:defRPr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>
                <a:solidFill>
                  <a:schemeClr val="lt1"/>
                </a:solidFill>
              </a:defRPr>
            </a:lvl4pPr>
            <a:lvl5pPr indent="-330200" lvl="4" marL="22860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5" name="Google Shape;55;p8"/>
          <p:cNvSpPr txBox="1"/>
          <p:nvPr>
            <p:ph idx="3" type="body"/>
          </p:nvPr>
        </p:nvSpPr>
        <p:spPr>
          <a:xfrm>
            <a:off x="4557252" y="173662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8"/>
          <p:cNvSpPr txBox="1"/>
          <p:nvPr>
            <p:ph idx="4" type="body"/>
          </p:nvPr>
        </p:nvSpPr>
        <p:spPr>
          <a:xfrm>
            <a:off x="4557252" y="2209022"/>
            <a:ext cx="4041775" cy="2276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>
                <a:solidFill>
                  <a:schemeClr val="lt1"/>
                </a:solidFill>
              </a:defRPr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>
                <a:solidFill>
                  <a:schemeClr val="lt1"/>
                </a:solidFill>
              </a:defRPr>
            </a:lvl4pPr>
            <a:lvl5pPr indent="-330200" lvl="4" marL="22860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10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This presentation uses a free template provided by FPPT.com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www.free-power-point-templates.com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21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4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3.png"/><Relationship Id="rId4" Type="http://schemas.openxmlformats.org/officeDocument/2006/relationships/image" Target="../media/image2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7.png"/><Relationship Id="rId4" Type="http://schemas.openxmlformats.org/officeDocument/2006/relationships/image" Target="../media/image17.jpg"/><Relationship Id="rId5" Type="http://schemas.openxmlformats.org/officeDocument/2006/relationships/image" Target="../media/image25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2.jpg"/><Relationship Id="rId4" Type="http://schemas.openxmlformats.org/officeDocument/2006/relationships/image" Target="../media/image27.png"/><Relationship Id="rId5" Type="http://schemas.openxmlformats.org/officeDocument/2006/relationships/image" Target="../media/image3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6.png"/><Relationship Id="rId4" Type="http://schemas.openxmlformats.org/officeDocument/2006/relationships/image" Target="../media/image29.jpg"/><Relationship Id="rId5" Type="http://schemas.openxmlformats.org/officeDocument/2006/relationships/image" Target="../media/image34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5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/>
        </p:nvSpPr>
        <p:spPr>
          <a:xfrm>
            <a:off x="2295662" y="3615006"/>
            <a:ext cx="4706471" cy="6913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1524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Prepared By: Heba Khushashi, Lina Nabulsi.</a:t>
            </a:r>
            <a:endParaRPr b="0" i="0" sz="1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8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sys\Documents\Captur555e.PNG"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5477" y="1702209"/>
            <a:ext cx="4876656" cy="1578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442451" y="655318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097" y="2200796"/>
            <a:ext cx="4057459" cy="2577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6098" y="1761066"/>
            <a:ext cx="4057458" cy="3017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83556" y="1761067"/>
            <a:ext cx="4057458" cy="3017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type="title"/>
          </p:nvPr>
        </p:nvSpPr>
        <p:spPr>
          <a:xfrm>
            <a:off x="442451" y="723052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Values of errors for testing data</a:t>
            </a:r>
            <a:endParaRPr/>
          </a:p>
        </p:txBody>
      </p:sp>
      <p:graphicFrame>
        <p:nvGraphicFramePr>
          <p:cNvPr id="170" name="Google Shape;170;p24"/>
          <p:cNvGraphicFramePr/>
          <p:nvPr/>
        </p:nvGraphicFramePr>
        <p:xfrm>
          <a:off x="642408" y="162204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{21B29934-9901-48DC-A230-EFFFC8404FCB}</a:tableStyleId>
              </a:tblPr>
              <a:tblGrid>
                <a:gridCol w="2366375"/>
                <a:gridCol w="1800675"/>
                <a:gridCol w="1203550"/>
                <a:gridCol w="1244300"/>
                <a:gridCol w="1244300"/>
              </a:tblGrid>
              <a:tr h="71230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Solar radiation (W/m</a:t>
                      </a:r>
                      <a:r>
                        <a:rPr b="1" baseline="30000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Temperature (K)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MAPE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MBE (A)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RMSE (A)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660.1987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331.0524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0.60%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0.0158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0.0481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706.836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330.4716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0.69%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0.0096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0.0277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840.1326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329.3101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1.05%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0.0425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0.0511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980.3752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326.9868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0.75%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0.0097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0.054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571.8855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335.1181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1.00%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0.0348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0.0405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  <a:tr h="409475"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491.17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323.5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0.01%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0.0022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152400" lvl="0" marL="0" marR="0" rtl="0" algn="ctr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0.0461</a:t>
                      </a:r>
                      <a:endParaRPr b="0" sz="14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50" marB="0" marR="73025" marL="0"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 txBox="1"/>
          <p:nvPr>
            <p:ph type="title"/>
          </p:nvPr>
        </p:nvSpPr>
        <p:spPr>
          <a:xfrm>
            <a:off x="442451" y="723052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Proposed method VS previous methods</a:t>
            </a:r>
            <a:endParaRPr/>
          </a:p>
        </p:txBody>
      </p:sp>
      <p:graphicFrame>
        <p:nvGraphicFramePr>
          <p:cNvPr id="176" name="Google Shape;176;p25"/>
          <p:cNvGraphicFramePr/>
          <p:nvPr/>
        </p:nvGraphicFramePr>
        <p:xfrm>
          <a:off x="463550" y="1614488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{21B29934-9901-48DC-A230-EFFFC8404FCB}</a:tableStyleId>
              </a:tblPr>
              <a:tblGrid>
                <a:gridCol w="3435125"/>
                <a:gridCol w="2392775"/>
                <a:gridCol w="2031300"/>
              </a:tblGrid>
              <a:tr h="397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Method </a:t>
                      </a:r>
                      <a:endParaRPr sz="1400" u="none" cap="none" strike="noStrike"/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Accuracy</a:t>
                      </a:r>
                      <a:endParaRPr sz="1400" u="none" cap="none" strike="noStrike"/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Method type</a:t>
                      </a:r>
                      <a:endParaRPr sz="1400" u="none" cap="none" strike="noStrike"/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63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Variable resistance 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78%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Online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59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Capacitive load 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80%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Online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3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MOSFETs 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91.6%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Online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3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Boost converter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(61% – 67%)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Online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42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Artificial neural network 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(85.3% – 99.5%)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Offline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3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Numerical  methods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(90.5% –99%)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Offline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3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Evolutionary algorithms 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(78%–98.6%)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Offline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  <a:tr h="35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Proposed method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(97.9%-99.5%)</a:t>
                      </a:r>
                      <a:endParaRPr b="0"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Offline</a:t>
                      </a:r>
                      <a:endParaRPr sz="1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1561088" y="1985080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Hardware part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type="title"/>
          </p:nvPr>
        </p:nvSpPr>
        <p:spPr>
          <a:xfrm>
            <a:off x="461701" y="386168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Tools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27"/>
          <p:cNvSpPr txBox="1"/>
          <p:nvPr/>
        </p:nvSpPr>
        <p:spPr>
          <a:xfrm>
            <a:off x="461701" y="1489753"/>
            <a:ext cx="456067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Raspberry Pi 4 Computer – Model B 2GB RAM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raspberry pi 4.PNG" id="188" name="Google Shape;18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9522" y="2013734"/>
            <a:ext cx="5098551" cy="2900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>
            <p:ph type="title"/>
          </p:nvPr>
        </p:nvSpPr>
        <p:spPr>
          <a:xfrm>
            <a:off x="461701" y="386168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Tools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8"/>
          <p:cNvSpPr txBox="1"/>
          <p:nvPr/>
        </p:nvSpPr>
        <p:spPr>
          <a:xfrm>
            <a:off x="688368" y="1376737"/>
            <a:ext cx="227058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5inch HDMI Display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8323" y="1830576"/>
            <a:ext cx="5532635" cy="31121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/>
          <p:nvPr/>
        </p:nvSpPr>
        <p:spPr>
          <a:xfrm>
            <a:off x="626724" y="1325367"/>
            <a:ext cx="167468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Micro SD Card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memory.png" id="201" name="Google Shape;20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42608" y="2188394"/>
            <a:ext cx="2179405" cy="2063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/>
          <p:nvPr/>
        </p:nvSpPr>
        <p:spPr>
          <a:xfrm>
            <a:off x="678095" y="1253447"/>
            <a:ext cx="202400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USB Type-C cable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usb-c.jpeg" id="207" name="Google Shape;207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2104" y="1899778"/>
            <a:ext cx="2905232" cy="283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/>
        </p:nvSpPr>
        <p:spPr>
          <a:xfrm>
            <a:off x="729465" y="1376737"/>
            <a:ext cx="278429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HDMI to Micro HDMI cable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hdmi.jpeg" id="213" name="Google Shape;21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6860" y="2023068"/>
            <a:ext cx="2836524" cy="2758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2"/>
          <p:cNvSpPr txBox="1"/>
          <p:nvPr/>
        </p:nvSpPr>
        <p:spPr>
          <a:xfrm>
            <a:off x="1078787" y="1356188"/>
            <a:ext cx="141783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Powerbank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powerbank.jpeg" id="219" name="Google Shape;21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3300" y="2002519"/>
            <a:ext cx="2724471" cy="2636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1173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5247426" y="182205"/>
            <a:ext cx="3738282" cy="1771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152400" lvl="0" marL="0" marR="0" rtl="0" algn="ctr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new offline mobile device for extracting  I-V characteristic curve for photovoltaic modules</a:t>
            </a:r>
            <a:endParaRPr b="1" i="0" sz="11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/>
          <p:nvPr/>
        </p:nvSpPr>
        <p:spPr>
          <a:xfrm>
            <a:off x="1273995" y="1335640"/>
            <a:ext cx="100686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Switch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switch.jpg" id="225" name="Google Shape;22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767" y="2229492"/>
            <a:ext cx="1579813" cy="151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4"/>
          <p:cNvSpPr txBox="1"/>
          <p:nvPr/>
        </p:nvSpPr>
        <p:spPr>
          <a:xfrm>
            <a:off x="1273995" y="1417834"/>
            <a:ext cx="95549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Fan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fan.jpeg" id="231" name="Google Shape;23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65972" y="1740999"/>
            <a:ext cx="3475233" cy="3010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/>
          <p:nvPr/>
        </p:nvSpPr>
        <p:spPr>
          <a:xfrm>
            <a:off x="1181528" y="1366463"/>
            <a:ext cx="85275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LED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led.jpg" id="237" name="Google Shape;23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13030" y="2084713"/>
            <a:ext cx="1585002" cy="1531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6"/>
          <p:cNvSpPr txBox="1"/>
          <p:nvPr/>
        </p:nvSpPr>
        <p:spPr>
          <a:xfrm>
            <a:off x="1130157" y="1356189"/>
            <a:ext cx="116098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Resistor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HP\OneDrive\Desktop\Hardware Project\resistor.jpg" id="243" name="Google Shape;24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7537" y="2166905"/>
            <a:ext cx="1652962" cy="1759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7"/>
          <p:cNvSpPr txBox="1"/>
          <p:nvPr>
            <p:ph type="title"/>
          </p:nvPr>
        </p:nvSpPr>
        <p:spPr>
          <a:xfrm>
            <a:off x="2063117" y="1999032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en-US"/>
              <a:t>Hardware part - Connections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9465" y="1397285"/>
            <a:ext cx="6023983" cy="3458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62262" y="873302"/>
            <a:ext cx="2900641" cy="4136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5852" y="1459415"/>
            <a:ext cx="5588281" cy="3143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6332" y="1510303"/>
            <a:ext cx="5120704" cy="324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785" y="1451210"/>
            <a:ext cx="4951890" cy="34148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OneDrive\Desktop\Hardware Project\hdmi.jpeg" id="274" name="Google Shape;274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4591" y="1779412"/>
            <a:ext cx="2836524" cy="2758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type="title"/>
          </p:nvPr>
        </p:nvSpPr>
        <p:spPr>
          <a:xfrm>
            <a:off x="1734344" y="406537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Problem definition</a:t>
            </a:r>
            <a:endParaRPr/>
          </a:p>
        </p:txBody>
      </p:sp>
      <p:sp>
        <p:nvSpPr>
          <p:cNvPr id="110" name="Google Shape;110;p16"/>
          <p:cNvSpPr txBox="1"/>
          <p:nvPr>
            <p:ph idx="1" type="body"/>
          </p:nvPr>
        </p:nvSpPr>
        <p:spPr>
          <a:xfrm>
            <a:off x="1732936" y="1143000"/>
            <a:ext cx="6828503" cy="3545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The main objectives of this project are: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1" marL="74295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Predicting I-V curve for different types of PV modules using machine learning.</a:t>
            </a:r>
            <a:endParaRPr/>
          </a:p>
          <a:p>
            <a:pPr indent="-285750" lvl="1" marL="74295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Use the program on Raspberry Pi with touch screen to propose an easy and general device.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90500" lvl="0" marL="34290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P\OneDrive\Desktop\Hardware Project\switch_cable.PNG" id="279" name="Google Shape;27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67558" y="1047964"/>
            <a:ext cx="3631220" cy="3771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6754" y="3092520"/>
            <a:ext cx="1881027" cy="1881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2509" y="1424211"/>
            <a:ext cx="1509516" cy="15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43"/>
          <p:cNvSpPr/>
          <p:nvPr/>
        </p:nvSpPr>
        <p:spPr>
          <a:xfrm>
            <a:off x="3112454" y="2574132"/>
            <a:ext cx="1140431" cy="71919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8733" y="1045137"/>
            <a:ext cx="2338655" cy="23386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OneDrive\Desktop\Hardware Project\switch_cable.PNG" id="288" name="Google Shape;288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52816" y="2661005"/>
            <a:ext cx="2172290" cy="2299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9599" y="1045137"/>
            <a:ext cx="3806677" cy="2765838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44"/>
          <p:cNvSpPr/>
          <p:nvPr/>
        </p:nvSpPr>
        <p:spPr>
          <a:xfrm>
            <a:off x="1171252" y="3276717"/>
            <a:ext cx="647273" cy="617189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P\OneDrive\Desktop\Hardware Project\led_resistor.png" id="295" name="Google Shape;295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22975" y="1354584"/>
            <a:ext cx="4473753" cy="3039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0945" y="1457325"/>
            <a:ext cx="1577297" cy="1577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0945" y="3226086"/>
            <a:ext cx="1604800" cy="16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45"/>
          <p:cNvSpPr/>
          <p:nvPr/>
        </p:nvSpPr>
        <p:spPr>
          <a:xfrm>
            <a:off x="2732927" y="2693702"/>
            <a:ext cx="1048630" cy="68184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P\OneDrive\Desktop\Hardware Project\os1.PNG" id="303" name="Google Shape;303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666" y="1185488"/>
            <a:ext cx="5543550" cy="367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96232" y="1912599"/>
            <a:ext cx="1749818" cy="1749818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6"/>
          <p:cNvSpPr/>
          <p:nvPr/>
        </p:nvSpPr>
        <p:spPr>
          <a:xfrm>
            <a:off x="6130943" y="2630184"/>
            <a:ext cx="770561" cy="503434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2611621" y="564994"/>
            <a:ext cx="4148110" cy="4837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8"/>
          <p:cNvSpPr txBox="1"/>
          <p:nvPr>
            <p:ph type="title"/>
          </p:nvPr>
        </p:nvSpPr>
        <p:spPr>
          <a:xfrm>
            <a:off x="1734344" y="406537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p48"/>
          <p:cNvSpPr txBox="1"/>
          <p:nvPr>
            <p:ph idx="1" type="body"/>
          </p:nvPr>
        </p:nvSpPr>
        <p:spPr>
          <a:xfrm>
            <a:off x="1734344" y="1139822"/>
            <a:ext cx="6829425" cy="4011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 new offline mobile device was proposed for extracting I-V characteristic curve for photovoltaic modules. This device is faster and lighter than the currently used devices. Also, it is offline, general and can be used for different solar cells.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9"/>
          <p:cNvSpPr txBox="1"/>
          <p:nvPr>
            <p:ph type="title"/>
          </p:nvPr>
        </p:nvSpPr>
        <p:spPr>
          <a:xfrm>
            <a:off x="3706019" y="2425837"/>
            <a:ext cx="3075781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en-US"/>
              <a:t>THANK YOU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1561088" y="1985080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Software part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463714" y="519851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I-V Curve</a:t>
            </a:r>
            <a:endParaRPr/>
          </a:p>
        </p:txBody>
      </p:sp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463714" y="1614948"/>
            <a:ext cx="8246070" cy="3163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6510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165100" lvl="0" marL="34290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5229" y="2455333"/>
            <a:ext cx="4476067" cy="232314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 txBox="1"/>
          <p:nvPr/>
        </p:nvSpPr>
        <p:spPr>
          <a:xfrm>
            <a:off x="575733" y="1168400"/>
            <a:ext cx="8104553" cy="3545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I-V curve (current-voltage characteristic curve), is a graphical representation of the relationship between voltage and current of </a:t>
            </a:r>
            <a:r>
              <a:rPr b="1" i="0" lang="en-US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PV</a:t>
            </a:r>
            <a:r>
              <a:rPr b="0" i="0" lang="en-US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existing conditions of solar radiation and temperature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442451" y="951651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240"/>
              <a:buFont typeface="Times New Roman"/>
              <a:buNone/>
            </a:pPr>
            <a:r>
              <a:rPr lang="en-US" sz="3240">
                <a:latin typeface="Times New Roman"/>
                <a:ea typeface="Times New Roman"/>
                <a:cs typeface="Times New Roman"/>
                <a:sym typeface="Times New Roman"/>
              </a:rPr>
              <a:t>Temperature and Solar Radiation Effects on</a:t>
            </a:r>
            <a:br>
              <a:rPr lang="en-US" sz="324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40">
                <a:latin typeface="Times New Roman"/>
                <a:ea typeface="Times New Roman"/>
                <a:cs typeface="Times New Roman"/>
                <a:sym typeface="Times New Roman"/>
              </a:rPr>
              <a:t> I-V Curve</a:t>
            </a:r>
            <a:endParaRPr sz="3240"/>
          </a:p>
        </p:txBody>
      </p:sp>
      <p:pic>
        <p:nvPicPr>
          <p:cNvPr id="129" name="Google Shape;12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097" y="2200796"/>
            <a:ext cx="4057459" cy="2577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83556" y="2200795"/>
            <a:ext cx="4126228" cy="2577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1734344" y="406537"/>
            <a:ext cx="6805594" cy="7253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Artificial Neural Network (ANN)</a:t>
            </a:r>
            <a:endParaRPr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1583267" y="1049867"/>
            <a:ext cx="7560733" cy="4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Artificial Neural Networks (ANN) are the pieces of a computing system designed to simulate the way the human brain analyzes and processes information.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They are the foundations of Artificial Intelligence (AI)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Can solve problems that would prove impossible or difficult by human or statistical standards. </a:t>
            </a:r>
            <a:endParaRPr/>
          </a:p>
          <a:p>
            <a:pPr indent="-342900" lvl="0" marL="34290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ANN have self-learning capabilities that enable them to produce better results as more data become available.</a:t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457198" y="762000"/>
            <a:ext cx="8259098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240"/>
              <a:buFont typeface="Times New Roman"/>
              <a:buNone/>
            </a:pPr>
            <a:r>
              <a:rPr lang="en-US" sz="3240">
                <a:latin typeface="Times New Roman"/>
                <a:ea typeface="Times New Roman"/>
                <a:cs typeface="Times New Roman"/>
                <a:sym typeface="Times New Roman"/>
              </a:rPr>
              <a:t>Proposed algorithm of predicating the I-V curve</a:t>
            </a:r>
            <a:endParaRPr/>
          </a:p>
        </p:txBody>
      </p:sp>
      <p:pic>
        <p:nvPicPr>
          <p:cNvPr descr="C:\Users\msys\Documents\Capture11.PNG" id="143" name="Google Shape;14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1311" y="1398034"/>
            <a:ext cx="4748645" cy="3391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154584" y="0"/>
            <a:ext cx="8259098" cy="763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3E3"/>
              </a:buClr>
              <a:buSzPts val="36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Data</a:t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544051" y="1503511"/>
            <a:ext cx="8104553" cy="34240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DELL\Desktop\p1c4d1jv9p1ssj6297e114ll11vs5.Model.png" id="150" name="Google Shape;150;p22"/>
          <p:cNvPicPr preferRelativeResize="0"/>
          <p:nvPr/>
        </p:nvPicPr>
        <p:blipFill rotWithShape="1">
          <a:blip r:embed="rId3">
            <a:alphaModFix/>
          </a:blip>
          <a:srcRect b="8868" l="9509" r="8654" t="8769"/>
          <a:stretch/>
        </p:blipFill>
        <p:spPr>
          <a:xfrm>
            <a:off x="389822" y="850153"/>
            <a:ext cx="3311091" cy="19315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1" name="Google Shape;151;p22"/>
          <p:cNvGraphicFramePr/>
          <p:nvPr/>
        </p:nvGraphicFramePr>
        <p:xfrm>
          <a:off x="4284133" y="14183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{21B29934-9901-48DC-A230-EFFFC8404FCB}</a:tableStyleId>
              </a:tblPr>
              <a:tblGrid>
                <a:gridCol w="626750"/>
                <a:gridCol w="626750"/>
                <a:gridCol w="700575"/>
                <a:gridCol w="461550"/>
                <a:gridCol w="531225"/>
                <a:gridCol w="627025"/>
                <a:gridCol w="513825"/>
                <a:gridCol w="670575"/>
              </a:tblGrid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Voltage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Current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Tcell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Isc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Voc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40.64879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13360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39.36289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1.749725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22.49662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39.29145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1.865359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21.06375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38.86282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2.318766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16.76013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37.21972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3.77332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9.863918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37.0054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3.882868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9.53043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15.5737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5.885162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2.646265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15.21651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5.885162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2.585572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14.78787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5.885162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2.512738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5.71512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5.93385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0.963139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5.961237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647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5.961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Times New Roman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40.648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242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0.071904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0" marR="9525" marL="9525" anchor="b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C:\Users\DELL\Desktop\p1c4d1jv9p1ssj6297e114ll11vs5.Model.png" id="152" name="Google Shape;152;p22"/>
          <p:cNvPicPr preferRelativeResize="0"/>
          <p:nvPr/>
        </p:nvPicPr>
        <p:blipFill rotWithShape="1">
          <a:blip r:embed="rId3">
            <a:alphaModFix/>
          </a:blip>
          <a:srcRect b="8868" l="9509" r="8654" t="8769"/>
          <a:stretch/>
        </p:blipFill>
        <p:spPr>
          <a:xfrm>
            <a:off x="389821" y="2934101"/>
            <a:ext cx="3311091" cy="19315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sys\Documents\123.PNG" id="153" name="Google Shape;15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51317" y="1103458"/>
            <a:ext cx="312738" cy="17282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 txBox="1"/>
          <p:nvPr/>
        </p:nvSpPr>
        <p:spPr>
          <a:xfrm>
            <a:off x="3320858" y="1055406"/>
            <a:ext cx="243978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sys\Documents\123.PNG" id="155" name="Google Shape;155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3301" y="2382839"/>
            <a:ext cx="200024" cy="31591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 rot="-5400000">
            <a:off x="875512" y="2402667"/>
            <a:ext cx="455574" cy="2000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</a:t>
            </a:r>
            <a:endParaRPr b="0" i="0" sz="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