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2"/>
  </p:notesMasterIdLst>
  <p:sldIdLst>
    <p:sldId id="256" r:id="rId2"/>
    <p:sldId id="283" r:id="rId3"/>
    <p:sldId id="257" r:id="rId4"/>
    <p:sldId id="258" r:id="rId5"/>
    <p:sldId id="259" r:id="rId6"/>
    <p:sldId id="274" r:id="rId7"/>
    <p:sldId id="275" r:id="rId8"/>
    <p:sldId id="270" r:id="rId9"/>
    <p:sldId id="261" r:id="rId10"/>
    <p:sldId id="262" r:id="rId11"/>
    <p:sldId id="263" r:id="rId12"/>
    <p:sldId id="276" r:id="rId13"/>
    <p:sldId id="265" r:id="rId14"/>
    <p:sldId id="267" r:id="rId15"/>
    <p:sldId id="279" r:id="rId16"/>
    <p:sldId id="278" r:id="rId17"/>
    <p:sldId id="269" r:id="rId18"/>
    <p:sldId id="271" r:id="rId19"/>
    <p:sldId id="284" r:id="rId20"/>
    <p:sldId id="272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0AA962-8B85-4837-A0C6-4E72A2AB71E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5967FA8-C0BE-4108-A811-A189285F2C97}">
      <dgm:prSet phldrT="[نص]"/>
      <dgm:spPr/>
      <dgm:t>
        <a:bodyPr/>
        <a:lstStyle/>
        <a:p>
          <a:pPr rtl="1"/>
          <a:r>
            <a:rPr lang="en-US" dirty="0" smtClean="0"/>
            <a:t>1. Connect </a:t>
          </a:r>
          <a:r>
            <a:rPr lang="en-US" dirty="0" smtClean="0"/>
            <a:t>the </a:t>
          </a:r>
          <a:r>
            <a:rPr lang="en-US" dirty="0" smtClean="0"/>
            <a:t>Vacuum </a:t>
          </a:r>
          <a:r>
            <a:rPr lang="en-US" dirty="0" smtClean="0"/>
            <a:t>line </a:t>
          </a:r>
          <a:endParaRPr lang="ar-SA" dirty="0"/>
        </a:p>
      </dgm:t>
    </dgm:pt>
    <dgm:pt modelId="{CF73F8DC-5078-48F1-8382-D49E911B1D8D}" type="parTrans" cxnId="{E2714E57-0216-43DA-B35C-921280C284A0}">
      <dgm:prSet/>
      <dgm:spPr/>
      <dgm:t>
        <a:bodyPr/>
        <a:lstStyle/>
        <a:p>
          <a:pPr rtl="1"/>
          <a:endParaRPr lang="ar-SA"/>
        </a:p>
      </dgm:t>
    </dgm:pt>
    <dgm:pt modelId="{8426E911-2BFA-407F-9FCC-BDA44477A6CC}" type="sibTrans" cxnId="{E2714E57-0216-43DA-B35C-921280C284A0}">
      <dgm:prSet/>
      <dgm:spPr/>
      <dgm:t>
        <a:bodyPr/>
        <a:lstStyle/>
        <a:p>
          <a:pPr rtl="1"/>
          <a:endParaRPr lang="ar-SA"/>
        </a:p>
      </dgm:t>
    </dgm:pt>
    <dgm:pt modelId="{414ADC89-6B03-4625-BADC-11EFDEF8F4D1}">
      <dgm:prSet phldrT="[نص]"/>
      <dgm:spPr/>
      <dgm:t>
        <a:bodyPr/>
        <a:lstStyle/>
        <a:p>
          <a:pPr rtl="1"/>
          <a:r>
            <a:rPr lang="en-US" dirty="0" smtClean="0"/>
            <a:t>2. </a:t>
          </a:r>
          <a:endParaRPr lang="en-US" dirty="0" smtClean="0"/>
        </a:p>
        <a:p>
          <a:pPr rtl="1"/>
          <a:r>
            <a:rPr lang="en-US" dirty="0" smtClean="0"/>
            <a:t>connect </a:t>
          </a:r>
          <a:r>
            <a:rPr lang="en-US" dirty="0" smtClean="0"/>
            <a:t>the gas </a:t>
          </a:r>
          <a:r>
            <a:rPr lang="en-US" dirty="0" smtClean="0"/>
            <a:t>line .</a:t>
          </a:r>
          <a:endParaRPr lang="ar-SA" dirty="0"/>
        </a:p>
      </dgm:t>
    </dgm:pt>
    <dgm:pt modelId="{C8C06EE6-9D18-4A47-AE0F-0D704C9A1CB2}" type="parTrans" cxnId="{CD62B552-0CF6-4807-94A2-C79E885997E8}">
      <dgm:prSet/>
      <dgm:spPr/>
      <dgm:t>
        <a:bodyPr/>
        <a:lstStyle/>
        <a:p>
          <a:pPr rtl="1"/>
          <a:endParaRPr lang="ar-SA"/>
        </a:p>
      </dgm:t>
    </dgm:pt>
    <dgm:pt modelId="{69FC94C6-BCEE-456E-8FD8-374336265A89}" type="sibTrans" cxnId="{CD62B552-0CF6-4807-94A2-C79E885997E8}">
      <dgm:prSet/>
      <dgm:spPr/>
      <dgm:t>
        <a:bodyPr/>
        <a:lstStyle/>
        <a:p>
          <a:pPr rtl="1"/>
          <a:endParaRPr lang="ar-SA"/>
        </a:p>
      </dgm:t>
    </dgm:pt>
    <dgm:pt modelId="{1A606886-25D7-4FF9-8398-C7132E309125}">
      <dgm:prSet phldrT="[نص]"/>
      <dgm:spPr/>
      <dgm:t>
        <a:bodyPr/>
        <a:lstStyle/>
        <a:p>
          <a:pPr rtl="1"/>
          <a:r>
            <a:rPr lang="en-US" dirty="0" smtClean="0"/>
            <a:t>6. </a:t>
          </a:r>
          <a:r>
            <a:rPr lang="en-US" dirty="0" smtClean="0"/>
            <a:t>Collect the</a:t>
          </a:r>
        </a:p>
        <a:p>
          <a:pPr rtl="1"/>
          <a:r>
            <a:rPr lang="en-US" dirty="0" smtClean="0"/>
            <a:t>out going </a:t>
          </a:r>
          <a:r>
            <a:rPr lang="en-US" dirty="0" smtClean="0"/>
            <a:t>water </a:t>
          </a:r>
          <a:r>
            <a:rPr lang="en-US" dirty="0" smtClean="0"/>
            <a:t>.</a:t>
          </a:r>
          <a:endParaRPr lang="ar-SA" dirty="0"/>
        </a:p>
      </dgm:t>
    </dgm:pt>
    <dgm:pt modelId="{4C743B40-EE68-4CD9-B621-BE3F41A24016}" type="parTrans" cxnId="{69FCB9DC-35FD-4B77-A788-04C77F9AFEDB}">
      <dgm:prSet/>
      <dgm:spPr/>
      <dgm:t>
        <a:bodyPr/>
        <a:lstStyle/>
        <a:p>
          <a:pPr rtl="1"/>
          <a:endParaRPr lang="ar-SA"/>
        </a:p>
      </dgm:t>
    </dgm:pt>
    <dgm:pt modelId="{2B54D857-2688-4590-AA63-7A549E49CAA6}" type="sibTrans" cxnId="{69FCB9DC-35FD-4B77-A788-04C77F9AFEDB}">
      <dgm:prSet/>
      <dgm:spPr/>
      <dgm:t>
        <a:bodyPr/>
        <a:lstStyle/>
        <a:p>
          <a:pPr rtl="1"/>
          <a:endParaRPr lang="ar-SA"/>
        </a:p>
      </dgm:t>
    </dgm:pt>
    <dgm:pt modelId="{1D717957-BEE0-4016-A644-5EBB4773CDED}">
      <dgm:prSet phldrT="[نص]"/>
      <dgm:spPr/>
      <dgm:t>
        <a:bodyPr/>
        <a:lstStyle/>
        <a:p>
          <a:pPr rtl="0"/>
          <a:r>
            <a:rPr lang="en-US" dirty="0" smtClean="0"/>
            <a:t> </a:t>
          </a:r>
          <a:r>
            <a:rPr lang="en-US" dirty="0" smtClean="0"/>
            <a:t>3.</a:t>
          </a:r>
        </a:p>
        <a:p>
          <a:pPr rtl="0"/>
          <a:r>
            <a:rPr lang="en-US" dirty="0" smtClean="0"/>
            <a:t> Ignite </a:t>
          </a:r>
          <a:r>
            <a:rPr lang="en-US" dirty="0" smtClean="0"/>
            <a:t>the </a:t>
          </a:r>
          <a:r>
            <a:rPr lang="en-US" dirty="0" smtClean="0"/>
            <a:t>burner</a:t>
          </a:r>
          <a:r>
            <a:rPr lang="en-US" dirty="0" smtClean="0"/>
            <a:t>, </a:t>
          </a:r>
          <a:r>
            <a:rPr lang="en-US" dirty="0" smtClean="0"/>
            <a:t>then </a:t>
          </a:r>
          <a:r>
            <a:rPr lang="en-US" dirty="0" smtClean="0"/>
            <a:t>wait </a:t>
          </a:r>
          <a:r>
            <a:rPr lang="en-US" dirty="0" smtClean="0"/>
            <a:t> 20-30 min. </a:t>
          </a:r>
          <a:endParaRPr lang="ar-SA" dirty="0"/>
        </a:p>
      </dgm:t>
    </dgm:pt>
    <dgm:pt modelId="{B34F0BA5-0DBD-4755-B79A-38675DE108A1}" type="parTrans" cxnId="{3587FED9-7962-447D-BF03-9E0BC2E952D9}">
      <dgm:prSet/>
      <dgm:spPr/>
      <dgm:t>
        <a:bodyPr/>
        <a:lstStyle/>
        <a:p>
          <a:pPr rtl="1"/>
          <a:endParaRPr lang="ar-SA"/>
        </a:p>
      </dgm:t>
    </dgm:pt>
    <dgm:pt modelId="{70B4E9B2-311E-4B1C-BA48-675E9E0115DD}" type="sibTrans" cxnId="{3587FED9-7962-447D-BF03-9E0BC2E952D9}">
      <dgm:prSet/>
      <dgm:spPr/>
      <dgm:t>
        <a:bodyPr/>
        <a:lstStyle/>
        <a:p>
          <a:pPr rtl="1"/>
          <a:endParaRPr lang="ar-SA"/>
        </a:p>
      </dgm:t>
    </dgm:pt>
    <dgm:pt modelId="{48C85615-0C7E-4BA6-96E2-B6C4E1C26F57}">
      <dgm:prSet phldrT="[نص]"/>
      <dgm:spPr/>
      <dgm:t>
        <a:bodyPr/>
        <a:lstStyle/>
        <a:p>
          <a:pPr rtl="1"/>
          <a:r>
            <a:rPr lang="en-US" dirty="0" smtClean="0"/>
            <a:t>5. </a:t>
          </a:r>
        </a:p>
        <a:p>
          <a:pPr rtl="1"/>
          <a:r>
            <a:rPr lang="en-US" dirty="0" smtClean="0"/>
            <a:t>Let the water flow . </a:t>
          </a:r>
          <a:endParaRPr lang="ar-SA" dirty="0"/>
        </a:p>
      </dgm:t>
    </dgm:pt>
    <dgm:pt modelId="{CE7DF540-509F-4B38-B1BF-5F8C61B63ABD}" type="parTrans" cxnId="{DC94BF4B-EF9E-4147-B376-F0D34B5642F9}">
      <dgm:prSet/>
      <dgm:spPr/>
      <dgm:t>
        <a:bodyPr/>
        <a:lstStyle/>
        <a:p>
          <a:pPr rtl="1"/>
          <a:endParaRPr lang="ar-SA"/>
        </a:p>
      </dgm:t>
    </dgm:pt>
    <dgm:pt modelId="{082D5B49-CDC3-4138-9A66-F36C35F08DA2}" type="sibTrans" cxnId="{DC94BF4B-EF9E-4147-B376-F0D34B5642F9}">
      <dgm:prSet/>
      <dgm:spPr/>
      <dgm:t>
        <a:bodyPr/>
        <a:lstStyle/>
        <a:p>
          <a:pPr rtl="1"/>
          <a:endParaRPr lang="ar-SA"/>
        </a:p>
      </dgm:t>
    </dgm:pt>
    <dgm:pt modelId="{62D71210-DDCC-4953-BC83-228319039807}">
      <dgm:prSet phldrT="[نص]"/>
      <dgm:spPr/>
      <dgm:t>
        <a:bodyPr/>
        <a:lstStyle/>
        <a:p>
          <a:pPr rtl="1"/>
          <a:r>
            <a:rPr lang="en-US" dirty="0" smtClean="0"/>
            <a:t>4. </a:t>
          </a:r>
        </a:p>
        <a:p>
          <a:pPr rtl="1"/>
          <a:r>
            <a:rPr lang="en-US" dirty="0" smtClean="0"/>
            <a:t>Fill </a:t>
          </a:r>
          <a:r>
            <a:rPr lang="en-US" dirty="0" smtClean="0"/>
            <a:t>the </a:t>
          </a:r>
          <a:r>
            <a:rPr lang="en-US" dirty="0" smtClean="0"/>
            <a:t>water tank</a:t>
          </a:r>
          <a:endParaRPr lang="ar-SA" dirty="0"/>
        </a:p>
      </dgm:t>
    </dgm:pt>
    <dgm:pt modelId="{EFAC4F20-D5C8-4887-B68B-2548556FC1ED}" type="parTrans" cxnId="{294CB036-D7E9-46C8-B695-5BAFF23389F3}">
      <dgm:prSet/>
      <dgm:spPr/>
      <dgm:t>
        <a:bodyPr/>
        <a:lstStyle/>
        <a:p>
          <a:pPr rtl="1"/>
          <a:endParaRPr lang="ar-SA"/>
        </a:p>
      </dgm:t>
    </dgm:pt>
    <dgm:pt modelId="{828C311D-E2B2-4452-A2CF-E960180D5222}" type="sibTrans" cxnId="{294CB036-D7E9-46C8-B695-5BAFF23389F3}">
      <dgm:prSet/>
      <dgm:spPr/>
      <dgm:t>
        <a:bodyPr/>
        <a:lstStyle/>
        <a:p>
          <a:pPr rtl="1"/>
          <a:endParaRPr lang="ar-SA"/>
        </a:p>
      </dgm:t>
    </dgm:pt>
    <dgm:pt modelId="{9CBA0957-E5F6-4BDE-BF3A-35E0DC7D8D12}" type="pres">
      <dgm:prSet presAssocID="{E40AA962-8B85-4837-A0C6-4E72A2AB71E0}" presName="CompostProcess" presStyleCnt="0">
        <dgm:presLayoutVars>
          <dgm:dir/>
          <dgm:resizeHandles val="exact"/>
        </dgm:presLayoutVars>
      </dgm:prSet>
      <dgm:spPr/>
    </dgm:pt>
    <dgm:pt modelId="{CDF4EFEA-99B8-4319-AE91-5139A9049F25}" type="pres">
      <dgm:prSet presAssocID="{E40AA962-8B85-4837-A0C6-4E72A2AB71E0}" presName="arrow" presStyleLbl="bgShp" presStyleIdx="0" presStyleCnt="1"/>
      <dgm:spPr/>
    </dgm:pt>
    <dgm:pt modelId="{AC659C63-3D4B-47F7-AD70-01E2814CD6DE}" type="pres">
      <dgm:prSet presAssocID="{E40AA962-8B85-4837-A0C6-4E72A2AB71E0}" presName="linearProcess" presStyleCnt="0"/>
      <dgm:spPr/>
    </dgm:pt>
    <dgm:pt modelId="{567E4C72-1F3F-453B-BCE5-D06BC2DF9DC3}" type="pres">
      <dgm:prSet presAssocID="{D5967FA8-C0BE-4108-A811-A189285F2C97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602864-30AA-4E3C-8A64-9D0809A52BA6}" type="pres">
      <dgm:prSet presAssocID="{8426E911-2BFA-407F-9FCC-BDA44477A6CC}" presName="sibTrans" presStyleCnt="0"/>
      <dgm:spPr/>
    </dgm:pt>
    <dgm:pt modelId="{6B14608F-CBBF-4372-AB7D-D8ED36AC8CE1}" type="pres">
      <dgm:prSet presAssocID="{414ADC89-6B03-4625-BADC-11EFDEF8F4D1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061CC6-F7D7-4F0C-99CC-1A9249D3381A}" type="pres">
      <dgm:prSet presAssocID="{69FC94C6-BCEE-456E-8FD8-374336265A89}" presName="sibTrans" presStyleCnt="0"/>
      <dgm:spPr/>
    </dgm:pt>
    <dgm:pt modelId="{C4B4983A-127E-48C3-9F1A-F0B1E594F1FE}" type="pres">
      <dgm:prSet presAssocID="{62D71210-DDCC-4953-BC83-228319039807}" presName="textNode" presStyleLbl="node1" presStyleIdx="2" presStyleCnt="6" custLinFactX="100000" custLinFactNeighborX="148491" custLinFactNeighborY="19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48AB84-ED43-48C6-AC1C-3F8F1C39406B}" type="pres">
      <dgm:prSet presAssocID="{828C311D-E2B2-4452-A2CF-E960180D5222}" presName="sibTrans" presStyleCnt="0"/>
      <dgm:spPr/>
    </dgm:pt>
    <dgm:pt modelId="{6B657059-D69C-4F5A-9F4D-358A2729615B}" type="pres">
      <dgm:prSet presAssocID="{1D717957-BEE0-4016-A644-5EBB4773CDED}" presName="textNode" presStyleLbl="node1" presStyleIdx="3" presStyleCnt="6" custLinFactX="-95990" custLinFactNeighborX="-100000" custLinFactNeighborY="11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448A12-25A1-403E-95B2-817BB3C96AFB}" type="pres">
      <dgm:prSet presAssocID="{70B4E9B2-311E-4B1C-BA48-675E9E0115DD}" presName="sibTrans" presStyleCnt="0"/>
      <dgm:spPr/>
    </dgm:pt>
    <dgm:pt modelId="{7AC07535-E3AE-4F6E-B018-D1B955FBFD6E}" type="pres">
      <dgm:prSet presAssocID="{48C85615-0C7E-4BA6-96E2-B6C4E1C26F57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6062E2-BB3E-44EB-8501-7A2D80DFF7B1}" type="pres">
      <dgm:prSet presAssocID="{082D5B49-CDC3-4138-9A66-F36C35F08DA2}" presName="sibTrans" presStyleCnt="0"/>
      <dgm:spPr/>
    </dgm:pt>
    <dgm:pt modelId="{B6D492C8-0F9C-4469-AABA-87C78B61F746}" type="pres">
      <dgm:prSet presAssocID="{1A606886-25D7-4FF9-8398-C7132E309125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42D270F-6EB8-41DA-A8A4-1D0A52376A26}" type="presOf" srcId="{1D717957-BEE0-4016-A644-5EBB4773CDED}" destId="{6B657059-D69C-4F5A-9F4D-358A2729615B}" srcOrd="0" destOrd="0" presId="urn:microsoft.com/office/officeart/2005/8/layout/hProcess9"/>
    <dgm:cxn modelId="{ADE24979-A078-4739-A9F6-B2BB2E4A4C5D}" type="presOf" srcId="{E40AA962-8B85-4837-A0C6-4E72A2AB71E0}" destId="{9CBA0957-E5F6-4BDE-BF3A-35E0DC7D8D12}" srcOrd="0" destOrd="0" presId="urn:microsoft.com/office/officeart/2005/8/layout/hProcess9"/>
    <dgm:cxn modelId="{69FCB9DC-35FD-4B77-A788-04C77F9AFEDB}" srcId="{E40AA962-8B85-4837-A0C6-4E72A2AB71E0}" destId="{1A606886-25D7-4FF9-8398-C7132E309125}" srcOrd="5" destOrd="0" parTransId="{4C743B40-EE68-4CD9-B621-BE3F41A24016}" sibTransId="{2B54D857-2688-4590-AA63-7A549E49CAA6}"/>
    <dgm:cxn modelId="{CD62B552-0CF6-4807-94A2-C79E885997E8}" srcId="{E40AA962-8B85-4837-A0C6-4E72A2AB71E0}" destId="{414ADC89-6B03-4625-BADC-11EFDEF8F4D1}" srcOrd="1" destOrd="0" parTransId="{C8C06EE6-9D18-4A47-AE0F-0D704C9A1CB2}" sibTransId="{69FC94C6-BCEE-456E-8FD8-374336265A89}"/>
    <dgm:cxn modelId="{294CB036-D7E9-46C8-B695-5BAFF23389F3}" srcId="{E40AA962-8B85-4837-A0C6-4E72A2AB71E0}" destId="{62D71210-DDCC-4953-BC83-228319039807}" srcOrd="2" destOrd="0" parTransId="{EFAC4F20-D5C8-4887-B68B-2548556FC1ED}" sibTransId="{828C311D-E2B2-4452-A2CF-E960180D5222}"/>
    <dgm:cxn modelId="{7A7181F6-4B0A-4FAE-AA0F-39227834874A}" type="presOf" srcId="{48C85615-0C7E-4BA6-96E2-B6C4E1C26F57}" destId="{7AC07535-E3AE-4F6E-B018-D1B955FBFD6E}" srcOrd="0" destOrd="0" presId="urn:microsoft.com/office/officeart/2005/8/layout/hProcess9"/>
    <dgm:cxn modelId="{DC94BF4B-EF9E-4147-B376-F0D34B5642F9}" srcId="{E40AA962-8B85-4837-A0C6-4E72A2AB71E0}" destId="{48C85615-0C7E-4BA6-96E2-B6C4E1C26F57}" srcOrd="4" destOrd="0" parTransId="{CE7DF540-509F-4B38-B1BF-5F8C61B63ABD}" sibTransId="{082D5B49-CDC3-4138-9A66-F36C35F08DA2}"/>
    <dgm:cxn modelId="{4EA23775-0655-40F4-9709-25497D113A90}" type="presOf" srcId="{D5967FA8-C0BE-4108-A811-A189285F2C97}" destId="{567E4C72-1F3F-453B-BCE5-D06BC2DF9DC3}" srcOrd="0" destOrd="0" presId="urn:microsoft.com/office/officeart/2005/8/layout/hProcess9"/>
    <dgm:cxn modelId="{6DCD641D-BD7D-42D2-8871-1D526B80D058}" type="presOf" srcId="{1A606886-25D7-4FF9-8398-C7132E309125}" destId="{B6D492C8-0F9C-4469-AABA-87C78B61F746}" srcOrd="0" destOrd="0" presId="urn:microsoft.com/office/officeart/2005/8/layout/hProcess9"/>
    <dgm:cxn modelId="{10907D35-2A13-412B-88AF-6E8B48F322B0}" type="presOf" srcId="{62D71210-DDCC-4953-BC83-228319039807}" destId="{C4B4983A-127E-48C3-9F1A-F0B1E594F1FE}" srcOrd="0" destOrd="0" presId="urn:microsoft.com/office/officeart/2005/8/layout/hProcess9"/>
    <dgm:cxn modelId="{E2714E57-0216-43DA-B35C-921280C284A0}" srcId="{E40AA962-8B85-4837-A0C6-4E72A2AB71E0}" destId="{D5967FA8-C0BE-4108-A811-A189285F2C97}" srcOrd="0" destOrd="0" parTransId="{CF73F8DC-5078-48F1-8382-D49E911B1D8D}" sibTransId="{8426E911-2BFA-407F-9FCC-BDA44477A6CC}"/>
    <dgm:cxn modelId="{DCFB88CF-E809-4B6B-938B-BF29EC3FE4B3}" type="presOf" srcId="{414ADC89-6B03-4625-BADC-11EFDEF8F4D1}" destId="{6B14608F-CBBF-4372-AB7D-D8ED36AC8CE1}" srcOrd="0" destOrd="0" presId="urn:microsoft.com/office/officeart/2005/8/layout/hProcess9"/>
    <dgm:cxn modelId="{3587FED9-7962-447D-BF03-9E0BC2E952D9}" srcId="{E40AA962-8B85-4837-A0C6-4E72A2AB71E0}" destId="{1D717957-BEE0-4016-A644-5EBB4773CDED}" srcOrd="3" destOrd="0" parTransId="{B34F0BA5-0DBD-4755-B79A-38675DE108A1}" sibTransId="{70B4E9B2-311E-4B1C-BA48-675E9E0115DD}"/>
    <dgm:cxn modelId="{54AAEAA2-FF54-4F3B-8E40-A1ED01C8F6D5}" type="presParOf" srcId="{9CBA0957-E5F6-4BDE-BF3A-35E0DC7D8D12}" destId="{CDF4EFEA-99B8-4319-AE91-5139A9049F25}" srcOrd="0" destOrd="0" presId="urn:microsoft.com/office/officeart/2005/8/layout/hProcess9"/>
    <dgm:cxn modelId="{E7DC54A9-5518-403D-BA06-344074762D60}" type="presParOf" srcId="{9CBA0957-E5F6-4BDE-BF3A-35E0DC7D8D12}" destId="{AC659C63-3D4B-47F7-AD70-01E2814CD6DE}" srcOrd="1" destOrd="0" presId="urn:microsoft.com/office/officeart/2005/8/layout/hProcess9"/>
    <dgm:cxn modelId="{01031AF8-3FCC-499D-88AC-D4FCBCB0B565}" type="presParOf" srcId="{AC659C63-3D4B-47F7-AD70-01E2814CD6DE}" destId="{567E4C72-1F3F-453B-BCE5-D06BC2DF9DC3}" srcOrd="0" destOrd="0" presId="urn:microsoft.com/office/officeart/2005/8/layout/hProcess9"/>
    <dgm:cxn modelId="{2589013F-0F66-492D-BD08-682D48176FBA}" type="presParOf" srcId="{AC659C63-3D4B-47F7-AD70-01E2814CD6DE}" destId="{E0602864-30AA-4E3C-8A64-9D0809A52BA6}" srcOrd="1" destOrd="0" presId="urn:microsoft.com/office/officeart/2005/8/layout/hProcess9"/>
    <dgm:cxn modelId="{86C2D91C-1382-40E3-A33F-BB853FFE626E}" type="presParOf" srcId="{AC659C63-3D4B-47F7-AD70-01E2814CD6DE}" destId="{6B14608F-CBBF-4372-AB7D-D8ED36AC8CE1}" srcOrd="2" destOrd="0" presId="urn:microsoft.com/office/officeart/2005/8/layout/hProcess9"/>
    <dgm:cxn modelId="{06C1EF12-2946-4C84-A37A-995B64BDD943}" type="presParOf" srcId="{AC659C63-3D4B-47F7-AD70-01E2814CD6DE}" destId="{AC061CC6-F7D7-4F0C-99CC-1A9249D3381A}" srcOrd="3" destOrd="0" presId="urn:microsoft.com/office/officeart/2005/8/layout/hProcess9"/>
    <dgm:cxn modelId="{3904399D-EE72-42C9-9F09-EB447FE9A17E}" type="presParOf" srcId="{AC659C63-3D4B-47F7-AD70-01E2814CD6DE}" destId="{C4B4983A-127E-48C3-9F1A-F0B1E594F1FE}" srcOrd="4" destOrd="0" presId="urn:microsoft.com/office/officeart/2005/8/layout/hProcess9"/>
    <dgm:cxn modelId="{072E6E8E-1FCA-40D4-B4C5-AE87C5068C40}" type="presParOf" srcId="{AC659C63-3D4B-47F7-AD70-01E2814CD6DE}" destId="{EF48AB84-ED43-48C6-AC1C-3F8F1C39406B}" srcOrd="5" destOrd="0" presId="urn:microsoft.com/office/officeart/2005/8/layout/hProcess9"/>
    <dgm:cxn modelId="{BCDCC41B-9772-462D-B2B5-294107018355}" type="presParOf" srcId="{AC659C63-3D4B-47F7-AD70-01E2814CD6DE}" destId="{6B657059-D69C-4F5A-9F4D-358A2729615B}" srcOrd="6" destOrd="0" presId="urn:microsoft.com/office/officeart/2005/8/layout/hProcess9"/>
    <dgm:cxn modelId="{1BCD60C8-01EC-48BA-AB0F-4BD2E42AC30D}" type="presParOf" srcId="{AC659C63-3D4B-47F7-AD70-01E2814CD6DE}" destId="{25448A12-25A1-403E-95B2-817BB3C96AFB}" srcOrd="7" destOrd="0" presId="urn:microsoft.com/office/officeart/2005/8/layout/hProcess9"/>
    <dgm:cxn modelId="{6C067FAE-27B9-48C0-B7AB-7701F9A77B6E}" type="presParOf" srcId="{AC659C63-3D4B-47F7-AD70-01E2814CD6DE}" destId="{7AC07535-E3AE-4F6E-B018-D1B955FBFD6E}" srcOrd="8" destOrd="0" presId="urn:microsoft.com/office/officeart/2005/8/layout/hProcess9"/>
    <dgm:cxn modelId="{18B2AA97-7D91-4C72-97BB-123AC01F6F20}" type="presParOf" srcId="{AC659C63-3D4B-47F7-AD70-01E2814CD6DE}" destId="{966062E2-BB3E-44EB-8501-7A2D80DFF7B1}" srcOrd="9" destOrd="0" presId="urn:microsoft.com/office/officeart/2005/8/layout/hProcess9"/>
    <dgm:cxn modelId="{AE48A2FA-664B-474C-AA0B-9EF566750492}" type="presParOf" srcId="{AC659C63-3D4B-47F7-AD70-01E2814CD6DE}" destId="{B6D492C8-0F9C-4469-AABA-87C78B61F746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F4EFEA-99B8-4319-AE91-5139A9049F25}">
      <dsp:nvSpPr>
        <dsp:cNvPr id="0" name=""/>
        <dsp:cNvSpPr/>
      </dsp:nvSpPr>
      <dsp:spPr>
        <a:xfrm>
          <a:off x="685799" y="0"/>
          <a:ext cx="7772400" cy="468155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7E4C72-1F3F-453B-BCE5-D06BC2DF9DC3}">
      <dsp:nvSpPr>
        <dsp:cNvPr id="0" name=""/>
        <dsp:cNvSpPr/>
      </dsp:nvSpPr>
      <dsp:spPr>
        <a:xfrm>
          <a:off x="2511" y="1404465"/>
          <a:ext cx="1462236" cy="1872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1. Connect </a:t>
          </a:r>
          <a:r>
            <a:rPr lang="en-US" sz="1900" kern="1200" dirty="0" smtClean="0"/>
            <a:t>the </a:t>
          </a:r>
          <a:r>
            <a:rPr lang="en-US" sz="1900" kern="1200" dirty="0" smtClean="0"/>
            <a:t>Vacuum </a:t>
          </a:r>
          <a:r>
            <a:rPr lang="en-US" sz="1900" kern="1200" dirty="0" smtClean="0"/>
            <a:t>line </a:t>
          </a:r>
          <a:endParaRPr lang="ar-SA" sz="1900" kern="1200" dirty="0"/>
        </a:p>
      </dsp:txBody>
      <dsp:txXfrm>
        <a:off x="73891" y="1475845"/>
        <a:ext cx="1319476" cy="1729860"/>
      </dsp:txXfrm>
    </dsp:sp>
    <dsp:sp modelId="{6B14608F-CBBF-4372-AB7D-D8ED36AC8CE1}">
      <dsp:nvSpPr>
        <dsp:cNvPr id="0" name=""/>
        <dsp:cNvSpPr/>
      </dsp:nvSpPr>
      <dsp:spPr>
        <a:xfrm>
          <a:off x="1537859" y="1404465"/>
          <a:ext cx="1462236" cy="1872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2. </a:t>
          </a:r>
          <a:endParaRPr lang="en-US" sz="1900" kern="1200" dirty="0" smtClean="0"/>
        </a:p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connect </a:t>
          </a:r>
          <a:r>
            <a:rPr lang="en-US" sz="1900" kern="1200" dirty="0" smtClean="0"/>
            <a:t>the gas </a:t>
          </a:r>
          <a:r>
            <a:rPr lang="en-US" sz="1900" kern="1200" dirty="0" smtClean="0"/>
            <a:t>line .</a:t>
          </a:r>
          <a:endParaRPr lang="ar-SA" sz="1900" kern="1200" dirty="0"/>
        </a:p>
      </dsp:txBody>
      <dsp:txXfrm>
        <a:off x="1609239" y="1475845"/>
        <a:ext cx="1319476" cy="1729860"/>
      </dsp:txXfrm>
    </dsp:sp>
    <dsp:sp modelId="{C4B4983A-127E-48C3-9F1A-F0B1E594F1FE}">
      <dsp:nvSpPr>
        <dsp:cNvPr id="0" name=""/>
        <dsp:cNvSpPr/>
      </dsp:nvSpPr>
      <dsp:spPr>
        <a:xfrm>
          <a:off x="4644008" y="1440157"/>
          <a:ext cx="1462236" cy="1872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4. </a:t>
          </a:r>
        </a:p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Fill </a:t>
          </a:r>
          <a:r>
            <a:rPr lang="en-US" sz="1900" kern="1200" dirty="0" smtClean="0"/>
            <a:t>the </a:t>
          </a:r>
          <a:r>
            <a:rPr lang="en-US" sz="1900" kern="1200" dirty="0" smtClean="0"/>
            <a:t>water tank</a:t>
          </a:r>
          <a:endParaRPr lang="ar-SA" sz="1900" kern="1200" dirty="0"/>
        </a:p>
      </dsp:txBody>
      <dsp:txXfrm>
        <a:off x="4715388" y="1511537"/>
        <a:ext cx="1319476" cy="1729860"/>
      </dsp:txXfrm>
    </dsp:sp>
    <dsp:sp modelId="{6B657059-D69C-4F5A-9F4D-358A2729615B}">
      <dsp:nvSpPr>
        <dsp:cNvPr id="0" name=""/>
        <dsp:cNvSpPr/>
      </dsp:nvSpPr>
      <dsp:spPr>
        <a:xfrm>
          <a:off x="3131843" y="1425906"/>
          <a:ext cx="1462236" cy="1872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</a:t>
          </a:r>
          <a:r>
            <a:rPr lang="en-US" sz="1900" kern="1200" dirty="0" smtClean="0"/>
            <a:t>3.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Ignite </a:t>
          </a:r>
          <a:r>
            <a:rPr lang="en-US" sz="1900" kern="1200" dirty="0" smtClean="0"/>
            <a:t>the </a:t>
          </a:r>
          <a:r>
            <a:rPr lang="en-US" sz="1900" kern="1200" dirty="0" smtClean="0"/>
            <a:t>burner</a:t>
          </a:r>
          <a:r>
            <a:rPr lang="en-US" sz="1900" kern="1200" dirty="0" smtClean="0"/>
            <a:t>, </a:t>
          </a:r>
          <a:r>
            <a:rPr lang="en-US" sz="1900" kern="1200" dirty="0" smtClean="0"/>
            <a:t>then </a:t>
          </a:r>
          <a:r>
            <a:rPr lang="en-US" sz="1900" kern="1200" dirty="0" smtClean="0"/>
            <a:t>wait </a:t>
          </a:r>
          <a:r>
            <a:rPr lang="en-US" sz="1900" kern="1200" dirty="0" smtClean="0"/>
            <a:t> 20-30 min. </a:t>
          </a:r>
          <a:endParaRPr lang="ar-SA" sz="1900" kern="1200" dirty="0"/>
        </a:p>
      </dsp:txBody>
      <dsp:txXfrm>
        <a:off x="3203223" y="1497286"/>
        <a:ext cx="1319476" cy="1729860"/>
      </dsp:txXfrm>
    </dsp:sp>
    <dsp:sp modelId="{7AC07535-E3AE-4F6E-B018-D1B955FBFD6E}">
      <dsp:nvSpPr>
        <dsp:cNvPr id="0" name=""/>
        <dsp:cNvSpPr/>
      </dsp:nvSpPr>
      <dsp:spPr>
        <a:xfrm>
          <a:off x="6143904" y="1404465"/>
          <a:ext cx="1462236" cy="1872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5. </a:t>
          </a:r>
        </a:p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Let the water flow . </a:t>
          </a:r>
          <a:endParaRPr lang="ar-SA" sz="1900" kern="1200" dirty="0"/>
        </a:p>
      </dsp:txBody>
      <dsp:txXfrm>
        <a:off x="6215284" y="1475845"/>
        <a:ext cx="1319476" cy="1729860"/>
      </dsp:txXfrm>
    </dsp:sp>
    <dsp:sp modelId="{B6D492C8-0F9C-4469-AABA-87C78B61F746}">
      <dsp:nvSpPr>
        <dsp:cNvPr id="0" name=""/>
        <dsp:cNvSpPr/>
      </dsp:nvSpPr>
      <dsp:spPr>
        <a:xfrm>
          <a:off x="7679252" y="1404465"/>
          <a:ext cx="1462236" cy="1872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6. </a:t>
          </a:r>
          <a:r>
            <a:rPr lang="en-US" sz="1900" kern="1200" dirty="0" smtClean="0"/>
            <a:t>Collect the</a:t>
          </a:r>
        </a:p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out going </a:t>
          </a:r>
          <a:r>
            <a:rPr lang="en-US" sz="1900" kern="1200" dirty="0" smtClean="0"/>
            <a:t>water </a:t>
          </a:r>
          <a:r>
            <a:rPr lang="en-US" sz="1900" kern="1200" dirty="0" smtClean="0"/>
            <a:t>.</a:t>
          </a:r>
          <a:endParaRPr lang="ar-SA" sz="1900" kern="1200" dirty="0"/>
        </a:p>
      </dsp:txBody>
      <dsp:txXfrm>
        <a:off x="7750632" y="1475845"/>
        <a:ext cx="1319476" cy="1729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D145736-1312-4327-9E43-C9A8832D1316}" type="datetimeFigureOut">
              <a:rPr lang="ar-SA" smtClean="0"/>
              <a:t>29/02/1436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8A8CB92-CBBD-44A1-B7C1-C8B5EAED01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0746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8CB92-CBBD-44A1-B7C1-C8B5EAED0136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7294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8CB92-CBBD-44A1-B7C1-C8B5EAED0136}" type="slidenum">
              <a:rPr lang="ar-SA" smtClean="0"/>
              <a:t>13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99D3D1-5032-4059-AE7E-07427F27649C}" type="datetimeFigureOut">
              <a:rPr lang="ar-SA" smtClean="0"/>
              <a:pPr/>
              <a:t>29/02/1436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9B56E5-4706-4BC0-8273-5FB8808EF9FE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10586" y="2564904"/>
            <a:ext cx="892282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rtl="0"/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“</a:t>
            </a:r>
            <a:r>
              <a:rPr lang="en-US" sz="4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J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unker” Gas </a:t>
            </a:r>
            <a:r>
              <a:rPr lang="en-US" sz="4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alorimeter Device </a:t>
            </a:r>
            <a:endParaRPr lang="en-US" sz="4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509049" y="3789040"/>
            <a:ext cx="212590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B.M.A.A</a:t>
            </a:r>
            <a:endParaRPr lang="en-US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Parameters to be measured: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389120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Atm</a:t>
            </a:r>
            <a:r>
              <a:rPr lang="en-US" sz="1600" dirty="0" smtClean="0"/>
              <a:t>.</a:t>
            </a:r>
            <a:r>
              <a:rPr lang="en-US" dirty="0" smtClean="0"/>
              <a:t>).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room</a:t>
            </a:r>
            <a:r>
              <a:rPr lang="en-US" dirty="0" smtClean="0"/>
              <a:t>).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en-US" dirty="0" smtClean="0"/>
              <a:t>).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o</a:t>
            </a:r>
            <a:r>
              <a:rPr lang="en-US" dirty="0" smtClean="0"/>
              <a:t>).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inside</a:t>
            </a:r>
            <a:r>
              <a:rPr lang="en-US" dirty="0" smtClean="0"/>
              <a:t>).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V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gas</a:t>
            </a:r>
            <a:r>
              <a:rPr lang="en-US" dirty="0" smtClean="0"/>
              <a:t>).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V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water</a:t>
            </a:r>
            <a:r>
              <a:rPr lang="en-US" dirty="0" smtClean="0"/>
              <a:t>).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process</a:t>
            </a:r>
            <a:r>
              <a:rPr lang="en-US" dirty="0" smtClean="0"/>
              <a:t>).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9865">
            <a:off x="4086064" y="2924944"/>
            <a:ext cx="2337048" cy="2769096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17391">
            <a:off x="6752658" y="4959489"/>
            <a:ext cx="1384548" cy="1704206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7908">
            <a:off x="2645710" y="4954957"/>
            <a:ext cx="1558494" cy="1558494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16032">
            <a:off x="6734817" y="1950924"/>
            <a:ext cx="2067920" cy="2142416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280" y="1683351"/>
            <a:ext cx="1707257" cy="1932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Equations and formulas: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935480"/>
            <a:ext cx="8929718" cy="438912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calculate the energy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stored into the water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need the previous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measurements 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To calculate mass of  burned gas. There is a need to find NO.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moles of gas .</a:t>
            </a:r>
          </a:p>
          <a:p>
            <a:pPr algn="l" rtl="0">
              <a:buFontTx/>
              <a:buChar char="-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1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mole at 273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k                        22.4 L</a:t>
            </a:r>
          </a:p>
          <a:p>
            <a:pPr algn="l" rtl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1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mole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sz="1100" dirty="0" err="1" smtClean="0">
                <a:solidFill>
                  <a:schemeClr val="accent2">
                    <a:lumMod val="50000"/>
                  </a:schemeClr>
                </a:solidFill>
              </a:rPr>
              <a:t>room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k                         volume of 1 mole =??</a:t>
            </a:r>
          </a:p>
          <a:p>
            <a:pPr marL="0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3923928" y="4869160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3923928" y="5373216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87624" y="1820680"/>
            <a:ext cx="3168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volume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(1) mole at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room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=                                           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مربع نص 6"/>
              <p:cNvSpPr txBox="1"/>
              <p:nvPr/>
            </p:nvSpPr>
            <p:spPr>
              <a:xfrm>
                <a:off x="3956944" y="1700808"/>
                <a:ext cx="2055216" cy="609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𝑇𝑟𝑜𝑜𝑚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∗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22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273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مربع نص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944" y="1700808"/>
                <a:ext cx="2055216" cy="6090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مستطيل 7"/>
              <p:cNvSpPr/>
              <p:nvPr/>
            </p:nvSpPr>
            <p:spPr>
              <a:xfrm>
                <a:off x="1187624" y="2890391"/>
                <a:ext cx="6768752" cy="14169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1 mole at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Troom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𝑇𝑟𝑜𝑜𝑚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22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273</m:t>
                        </m:r>
                      </m:den>
                    </m:f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>
                  <a:buFontTx/>
                  <a:buChar char="-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>
                  <a:buFontTx/>
                  <a:buChar char="-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>
                  <a:buNone/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  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#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of moles = ??                      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          </a:t>
                </a:r>
                <a:r>
                  <a:rPr lang="en-US" dirty="0" err="1" smtClean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 err="1" smtClean="0">
                    <a:latin typeface="Times New Roman" pitchFamily="18" charset="0"/>
                    <a:cs typeface="Times New Roman" pitchFamily="18" charset="0"/>
                  </a:rPr>
                  <a:t>gas</a:t>
                </a:r>
                <a:endParaRPr lang="en-US" baseline="-25000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8" name="مستطيل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2890391"/>
                <a:ext cx="6768752" cy="1416926"/>
              </a:xfrm>
              <a:prstGeom prst="rect">
                <a:avLst/>
              </a:prstGeom>
              <a:blipFill rotWithShape="1">
                <a:blip r:embed="rId3"/>
                <a:stretch>
                  <a:fillRect l="-811" b="-5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رابط كسهم مستقيم 9"/>
          <p:cNvCxnSpPr/>
          <p:nvPr/>
        </p:nvCxnSpPr>
        <p:spPr>
          <a:xfrm>
            <a:off x="3037995" y="3212976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3128852" y="4139519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مربع نص 13"/>
              <p:cNvSpPr txBox="1"/>
              <p:nvPr/>
            </p:nvSpPr>
            <p:spPr>
              <a:xfrm>
                <a:off x="1168868" y="5175488"/>
                <a:ext cx="6073457" cy="832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2400" dirty="0" smtClean="0"/>
                  <a:t>NO.of moles of burned </a:t>
                </a:r>
                <a:r>
                  <a:rPr lang="en-US" sz="2400" dirty="0"/>
                  <a:t>gas</a:t>
                </a:r>
                <a:r>
                  <a:rPr lang="en-US" sz="2400" dirty="0" smtClean="0"/>
                  <a:t> =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>
                            <a:latin typeface="Times New Roman" pitchFamily="18" charset="0"/>
                            <a:cs typeface="Times New Roman" pitchFamily="18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latin typeface="Times New Roman" pitchFamily="18" charset="0"/>
                            <a:cs typeface="Times New Roman" pitchFamily="18" charset="0"/>
                          </a:rPr>
                          <m:t>gas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 </m:t>
                        </m:r>
                        <m:r>
                          <a:rPr lang="en-US" sz="2400" b="0" i="1" baseline="-25000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num>
                      <m:den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𝑇𝑟𝑜𝑜𝑚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∗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22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273</m:t>
                            </m:r>
                          </m:den>
                        </m:f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14" name="مربع نص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868" y="5175488"/>
                <a:ext cx="6073457" cy="832857"/>
              </a:xfrm>
              <a:prstGeom prst="rect">
                <a:avLst/>
              </a:prstGeom>
              <a:blipFill rotWithShape="1">
                <a:blip r:embed="rId4"/>
                <a:stretch>
                  <a:fillRect l="-1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561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000108"/>
            <a:ext cx="8858280" cy="5681682"/>
          </a:xfrm>
        </p:spPr>
        <p:txBody>
          <a:bodyPr lIns="0" rIns="144000"/>
          <a:lstStyle/>
          <a:p>
            <a:pPr algn="ctr" rtl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Mass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of burned gas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NO.of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moles *molar mass</a:t>
            </a:r>
          </a:p>
          <a:p>
            <a:pPr algn="ctr" rtl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Mass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water= Volume * density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مستطيل 9"/>
              <p:cNvSpPr/>
              <p:nvPr/>
            </p:nvSpPr>
            <p:spPr>
              <a:xfrm>
                <a:off x="1403648" y="2995962"/>
                <a:ext cx="7200800" cy="7400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2400" baseline="-25000" dirty="0" err="1">
                    <a:latin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Times New Roman" pitchFamily="18" charset="0"/>
                            <a:cs typeface="Times New Roman" pitchFamily="18" charset="0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latin typeface="Times New Roman" pitchFamily="18" charset="0"/>
                            <a:cs typeface="Times New Roman" pitchFamily="18" charset="0"/>
                          </a:rPr>
                          <m:t>w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Times New Roman" pitchFamily="18" charset="0"/>
                            <a:cs typeface="Times New Roman" pitchFamily="18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Times New Roman" pitchFamily="18" charset="0"/>
                            <a:cs typeface="Times New Roman" pitchFamily="18" charset="0"/>
                          </a:rPr>
                          <m:t>Cp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Times New Roman" pitchFamily="18" charset="0"/>
                            <a:cs typeface="Times New Roman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Times New Roman" pitchFamily="18" charset="0"/>
                            <a:cs typeface="Times New Roman" pitchFamily="18" charset="0"/>
                          </a:rPr>
                          <m:t>Tout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Times New Roman" pitchFamily="18" charset="0"/>
                            <a:cs typeface="Times New Roman" pitchFamily="18" charset="0"/>
                          </a:rPr>
                          <m:t> − 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Times New Roman" pitchFamily="18" charset="0"/>
                            <a:cs typeface="Times New Roman" pitchFamily="18" charset="0"/>
                          </a:rPr>
                          <m:t>Tin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Times New Roman" pitchFamily="18" charset="0"/>
                            <a:cs typeface="Times New Roman" pitchFamily="18" charset="0"/>
                          </a:rPr>
                          <m:t>){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Times New Roman" pitchFamily="18" charset="0"/>
                            <a:cs typeface="Times New Roman" pitchFamily="18" charset="0"/>
                          </a:rPr>
                          <m:t>kj</m:t>
                        </m:r>
                        <m:r>
                          <m:rPr>
                            <m:nor/>
                          </m:rPr>
                          <a:rPr lang="en-US" sz="2400" b="0" i="0" dirty="0" smtClean="0">
                            <a:latin typeface="Times New Roman" pitchFamily="18" charset="0"/>
                            <a:cs typeface="Times New Roman" pitchFamily="18" charset="0"/>
                          </a:rPr>
                          <m:t>}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  <m:t>𝑚𝑎𝑠𝑠</m:t>
                        </m:r>
                        <m: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  <m:t>𝑜𝑓</m:t>
                        </m:r>
                        <m: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  <m:t>𝑔𝑎𝑠</m:t>
                        </m:r>
                        <m: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  <m:t> (</m:t>
                        </m:r>
                        <m: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  <m:t>𝑔</m:t>
                        </m:r>
                        <m: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*100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0{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  <m:t>𝑔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cs typeface="Times New Roman" pitchFamily="18" charset="0"/>
                          </a:rPr>
                          <m:t>𝑘𝑔</m:t>
                        </m:r>
                        <m:r>
                          <a:rPr lang="en-US" sz="2400" b="0" i="1" smtClean="0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den>
                    </m:f>
                    <m:r>
                      <a:rPr lang="en-US" sz="2400" b="0" i="0" smtClean="0">
                        <a:latin typeface="Cambria Math"/>
                        <a:cs typeface="Times New Roman" pitchFamily="18" charset="0"/>
                      </a:rPr>
                      <m:t>}  …..</m:t>
                    </m:r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 {</a:t>
                </a:r>
                <a:r>
                  <a:rPr lang="en-US" sz="2400" dirty="0" err="1">
                    <a:latin typeface="Times New Roman" pitchFamily="18" charset="0"/>
                    <a:cs typeface="Times New Roman" pitchFamily="18" charset="0"/>
                  </a:rPr>
                  <a:t>kj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/kg} </a:t>
                </a: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0" name="مستطيل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995962"/>
                <a:ext cx="7200800" cy="740011"/>
              </a:xfrm>
              <a:prstGeom prst="rect">
                <a:avLst/>
              </a:prstGeom>
              <a:blipFill rotWithShape="1">
                <a:blip r:embed="rId3"/>
                <a:stretch>
                  <a:fillRect r="-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رابط مستقيم 11"/>
          <p:cNvCxnSpPr/>
          <p:nvPr/>
        </p:nvCxnSpPr>
        <p:spPr>
          <a:xfrm flipV="1">
            <a:off x="4427197" y="3444657"/>
            <a:ext cx="145590" cy="216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 flipV="1">
            <a:off x="6313118" y="3186032"/>
            <a:ext cx="140468" cy="178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ستطيل 16"/>
          <p:cNvSpPr/>
          <p:nvPr/>
        </p:nvSpPr>
        <p:spPr>
          <a:xfrm>
            <a:off x="1043608" y="4625494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Error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  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Theoretical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value − Actual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value    *100%</a:t>
            </a:r>
          </a:p>
          <a:p>
            <a:pPr algn="l" rtl="0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Theoretical value </a:t>
            </a:r>
          </a:p>
        </p:txBody>
      </p:sp>
      <p:cxnSp>
        <p:nvCxnSpPr>
          <p:cNvPr id="18" name="رابط مستقيم 17"/>
          <p:cNvCxnSpPr/>
          <p:nvPr/>
        </p:nvCxnSpPr>
        <p:spPr>
          <a:xfrm>
            <a:off x="2572523" y="5039404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rtl="0"/>
            <a:r>
              <a:rPr lang="en-US" dirty="0" smtClean="0"/>
              <a:t>Results: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9541" y="1700808"/>
            <a:ext cx="8929718" cy="4389120"/>
          </a:xfrm>
        </p:spPr>
        <p:txBody>
          <a:bodyPr/>
          <a:lstStyle/>
          <a:p>
            <a:pPr algn="l" rtl="0"/>
            <a:r>
              <a:rPr lang="en-US" dirty="0" smtClean="0"/>
              <a:t>Test (1</a:t>
            </a:r>
            <a:r>
              <a:rPr lang="en-US" dirty="0" smtClean="0"/>
              <a:t>):</a:t>
            </a:r>
          </a:p>
          <a:p>
            <a:pPr marL="0" indent="0" algn="l" rtl="0">
              <a:buNone/>
            </a:pPr>
            <a:r>
              <a:rPr lang="en-US" dirty="0" smtClean="0"/>
              <a:t>*Gas used : propane (C3H</a:t>
            </a:r>
            <a:r>
              <a:rPr lang="en-US" sz="2400" dirty="0" smtClean="0"/>
              <a:t>8</a:t>
            </a:r>
            <a:r>
              <a:rPr lang="en-US" sz="2800" dirty="0" smtClean="0"/>
              <a:t>)</a:t>
            </a:r>
          </a:p>
          <a:p>
            <a:pPr marL="0" indent="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*Theoretical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heating value for the gas =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46357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kj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/kg </a:t>
            </a:r>
          </a:p>
          <a:p>
            <a:pPr marL="0" indent="0" algn="l" rtl="0">
              <a:buNone/>
            </a:pPr>
            <a:r>
              <a:rPr lang="en-US" dirty="0" smtClean="0"/>
              <a:t>*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room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Atm.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atm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839761"/>
              </p:ext>
            </p:extLst>
          </p:nvPr>
        </p:nvGraphicFramePr>
        <p:xfrm>
          <a:off x="179512" y="4149080"/>
          <a:ext cx="8643996" cy="140430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41922"/>
                <a:gridCol w="1009020"/>
                <a:gridCol w="890414"/>
                <a:gridCol w="890414"/>
                <a:gridCol w="890414"/>
                <a:gridCol w="980453"/>
                <a:gridCol w="980453"/>
                <a:gridCol w="980453"/>
                <a:gridCol w="980453"/>
              </a:tblGrid>
              <a:tr h="500066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Error%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18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</a:t>
                      </a:r>
                      <a:r>
                        <a:rPr kumimoji="0" lang="en-US" sz="16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endParaRPr kumimoji="0" lang="en-US" sz="1600" b="0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0"/>
                      <a:r>
                        <a:rPr kumimoji="0" lang="en-US" sz="16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8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kj</a:t>
                      </a:r>
                      <a:r>
                        <a:rPr kumimoji="0" lang="en-US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/kg )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l-G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 (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C)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C)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out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C)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(kg)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20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en-US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L)</a:t>
                      </a:r>
                      <a:endParaRPr lang="ar-SA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g </a:t>
                      </a:r>
                      <a:endParaRPr lang="en-US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L)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g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(kg)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19.7 %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37060.2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17.2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35.2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11.7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21.34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331236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Test (2):</a:t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3600" dirty="0" smtClean="0">
                <a:solidFill>
                  <a:schemeClr val="tx1"/>
                </a:solidFill>
              </a:rPr>
              <a:t>Gas </a:t>
            </a:r>
            <a:r>
              <a:rPr lang="en-US" sz="3600" dirty="0">
                <a:solidFill>
                  <a:schemeClr val="tx1"/>
                </a:solidFill>
              </a:rPr>
              <a:t>used : propane (C3H8)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Troom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22</a:t>
            </a:r>
            <a:r>
              <a:rPr lang="en-US" sz="3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 , </a:t>
            </a:r>
            <a:r>
              <a:rPr lang="en-US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Patm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.= 1 </a:t>
            </a:r>
            <a:r>
              <a:rPr lang="en-US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atm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*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Theoretical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heating value for the gas = 46357 </a:t>
            </a:r>
            <a:r>
              <a:rPr lang="en-US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kj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/kg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683304"/>
              </p:ext>
            </p:extLst>
          </p:nvPr>
        </p:nvGraphicFramePr>
        <p:xfrm>
          <a:off x="251520" y="4365104"/>
          <a:ext cx="8643999" cy="150590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41922"/>
                <a:gridCol w="1009020"/>
                <a:gridCol w="890415"/>
                <a:gridCol w="890415"/>
                <a:gridCol w="890415"/>
                <a:gridCol w="980453"/>
                <a:gridCol w="980453"/>
                <a:gridCol w="980453"/>
                <a:gridCol w="980453"/>
              </a:tblGrid>
              <a:tr h="500066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Error%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20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8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kj</a:t>
                      </a:r>
                      <a:r>
                        <a:rPr kumimoji="0" lang="en-US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/kg )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l-G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 (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C)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C)</a:t>
                      </a:r>
                      <a:endParaRPr lang="ar-SA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out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C)</a:t>
                      </a:r>
                      <a:endParaRPr lang="ar-SA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(kg)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20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en-US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L)</a:t>
                      </a:r>
                      <a:endParaRPr lang="ar-SA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g </a:t>
                      </a:r>
                      <a:endParaRPr lang="en-US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L)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g </a:t>
                      </a:r>
                      <a:endParaRPr lang="en-US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(g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13.8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39790.4 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3.75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3.75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3.25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5.9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324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928670"/>
            <a:ext cx="8715404" cy="539593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Test (3</a:t>
            </a:r>
            <a:r>
              <a:rPr lang="en-US" dirty="0" smtClean="0"/>
              <a:t>):</a:t>
            </a:r>
          </a:p>
          <a:p>
            <a:pPr algn="l" rtl="0"/>
            <a:r>
              <a:rPr lang="en-US" dirty="0"/>
              <a:t>Gas used : propane (C3H</a:t>
            </a:r>
            <a:r>
              <a:rPr lang="en-US" sz="2400" dirty="0"/>
              <a:t>8</a:t>
            </a:r>
            <a:r>
              <a:rPr lang="en-US" sz="2800" dirty="0"/>
              <a:t>)</a:t>
            </a:r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room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 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Atm.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Par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Theoretical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heating value for the gas =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46357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kj/kg </a:t>
            </a:r>
          </a:p>
          <a:p>
            <a:pPr algn="l" rtl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463456"/>
              </p:ext>
            </p:extLst>
          </p:nvPr>
        </p:nvGraphicFramePr>
        <p:xfrm>
          <a:off x="323528" y="4221088"/>
          <a:ext cx="8643999" cy="150590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41922"/>
                <a:gridCol w="1009020"/>
                <a:gridCol w="890415"/>
                <a:gridCol w="890415"/>
                <a:gridCol w="890415"/>
                <a:gridCol w="980453"/>
                <a:gridCol w="980453"/>
                <a:gridCol w="980453"/>
                <a:gridCol w="980453"/>
              </a:tblGrid>
              <a:tr h="500066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Error%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20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en-US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8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kj</a:t>
                      </a:r>
                      <a:r>
                        <a:rPr kumimoji="0" lang="en-US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/kg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l-G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 (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C)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out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C)</a:t>
                      </a:r>
                      <a:endParaRPr lang="ar-SA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C)</a:t>
                      </a:r>
                      <a:endParaRPr lang="ar-SA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(kg)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20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en-US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L)</a:t>
                      </a:r>
                      <a:endParaRPr lang="ar-SA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g </a:t>
                      </a:r>
                      <a:endParaRPr lang="en-US" sz="20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L)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g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(kg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sz="2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11.3%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40942.5 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2.75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2.75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3.65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52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rtl="0"/>
            <a:r>
              <a:rPr lang="en-US" dirty="0" smtClean="0"/>
              <a:t>Recommendations: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571612"/>
            <a:ext cx="8929718" cy="5072098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device should be in a smaller scale to decrease heat losses into materials used.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digital measuring devices instead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those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used to get more accurate values.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good welding to achieve good vacuum insulation , also use a good vacuum compressor.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a very well-known gas with high quality.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 out experimentally and theoretically heat dissipated into materials inside the device before and after reaching the steady state.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-FR" dirty="0" smtClean="0"/>
              <a:t>Conclusion: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935480"/>
            <a:ext cx="8786874" cy="4565354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device helps to understand the concept of heat transfer and the calorific value. 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Existing sources of error, such as reading gauges, welding, quality of gas, vacuum, all resulted in delays in the work.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Up the working efficiency of the device is about 90%, and this is an excellent thing for the work of a student manual manufacturing.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Our device does not exist in Palestine, where the cost of building it=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2000 NIS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where the Junker calorimeter price in the market =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8000 NIS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060"/>
            <a:ext cx="9144000" cy="692606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396755" y="1504923"/>
            <a:ext cx="4134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BankGothic Md BT" panose="020B0807020203060204" pitchFamily="34" charset="0"/>
              </a:rPr>
              <a:t>Special Thanks</a:t>
            </a:r>
            <a:endParaRPr lang="en-US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BankGothic Md BT" panose="020B0807020203060204" pitchFamily="34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75656" y="2492896"/>
            <a:ext cx="59766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800" dirty="0" smtClean="0">
                <a:latin typeface="Matura MT Script Capitals" panose="03020802060602070202" pitchFamily="66" charset="0"/>
              </a:rPr>
              <a:t>Dr. </a:t>
            </a:r>
            <a:r>
              <a:rPr lang="en-US" sz="2800" dirty="0" err="1" smtClean="0">
                <a:latin typeface="Matura MT Script Capitals" panose="03020802060602070202" pitchFamily="66" charset="0"/>
              </a:rPr>
              <a:t>Abdulraheem</a:t>
            </a:r>
            <a:r>
              <a:rPr lang="en-US" sz="2800" dirty="0" smtClean="0">
                <a:latin typeface="Matura MT Script Capitals" panose="03020802060602070202" pitchFamily="66" charset="0"/>
              </a:rPr>
              <a:t> Abu </a:t>
            </a:r>
            <a:r>
              <a:rPr lang="en-US" sz="2800" dirty="0" err="1" smtClean="0">
                <a:latin typeface="Matura MT Script Capitals" panose="03020802060602070202" pitchFamily="66" charset="0"/>
              </a:rPr>
              <a:t>Safa</a:t>
            </a:r>
            <a:endParaRPr lang="en-US" sz="2800" dirty="0" smtClean="0">
              <a:latin typeface="Matura MT Script Capitals" panose="03020802060602070202" pitchFamily="66" charset="0"/>
            </a:endParaRPr>
          </a:p>
          <a:p>
            <a:pPr algn="ctr" rtl="0"/>
            <a:endParaRPr lang="en-US" sz="2800" dirty="0" smtClean="0">
              <a:latin typeface="Matura MT Script Capitals" panose="03020802060602070202" pitchFamily="66" charset="0"/>
            </a:endParaRPr>
          </a:p>
          <a:p>
            <a:pPr algn="ctr" rtl="0"/>
            <a:r>
              <a:rPr lang="en-US" sz="2800" dirty="0" smtClean="0">
                <a:latin typeface="Matura MT Script Capitals" panose="03020802060602070202" pitchFamily="66" charset="0"/>
              </a:rPr>
              <a:t>Eng. Yousef </a:t>
            </a:r>
            <a:r>
              <a:rPr lang="en-US" sz="2800" dirty="0" err="1" smtClean="0">
                <a:latin typeface="Matura MT Script Capitals" panose="03020802060602070202" pitchFamily="66" charset="0"/>
              </a:rPr>
              <a:t>Ratrout</a:t>
            </a:r>
            <a:endParaRPr lang="en-US" sz="2800" dirty="0" smtClean="0">
              <a:latin typeface="Matura MT Script Capitals" panose="03020802060602070202" pitchFamily="66" charset="0"/>
            </a:endParaRPr>
          </a:p>
          <a:p>
            <a:pPr algn="ctr" rtl="0"/>
            <a:endParaRPr lang="en-US" sz="2800" dirty="0" smtClean="0">
              <a:latin typeface="Matura MT Script Capitals" panose="03020802060602070202" pitchFamily="66" charset="0"/>
            </a:endParaRPr>
          </a:p>
          <a:p>
            <a:pPr algn="ctr" rtl="0"/>
            <a:r>
              <a:rPr lang="en-US" sz="2800" dirty="0" smtClean="0">
                <a:latin typeface="Matura MT Script Capitals" panose="03020802060602070202" pitchFamily="66" charset="0"/>
              </a:rPr>
              <a:t>Eng. </a:t>
            </a:r>
            <a:r>
              <a:rPr lang="en-US" sz="2800" dirty="0" err="1" smtClean="0">
                <a:latin typeface="Matura MT Script Capitals" panose="03020802060602070202" pitchFamily="66" charset="0"/>
              </a:rPr>
              <a:t>Maha</a:t>
            </a:r>
            <a:r>
              <a:rPr lang="en-US" sz="2800" dirty="0" smtClean="0">
                <a:latin typeface="Matura MT Script Capitals" panose="03020802060602070202" pitchFamily="66" charset="0"/>
              </a:rPr>
              <a:t> </a:t>
            </a:r>
            <a:r>
              <a:rPr lang="en-US" sz="2800" dirty="0" err="1" smtClean="0">
                <a:latin typeface="Matura MT Script Capitals" panose="03020802060602070202" pitchFamily="66" charset="0"/>
              </a:rPr>
              <a:t>fuqha</a:t>
            </a:r>
            <a:endParaRPr lang="en-US" sz="2800" dirty="0">
              <a:latin typeface="Matura MT Script Capitals" panose="0302080206060207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68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7023" y="620688"/>
            <a:ext cx="7772400" cy="2664296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An-</a:t>
            </a:r>
            <a:r>
              <a:rPr lang="en-US" sz="2400" dirty="0" err="1" smtClean="0">
                <a:solidFill>
                  <a:schemeClr val="bg1"/>
                </a:solidFill>
              </a:rPr>
              <a:t>Najah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National </a:t>
            </a:r>
            <a:r>
              <a:rPr lang="en-US" sz="2400" dirty="0" smtClean="0">
                <a:solidFill>
                  <a:schemeClr val="bg1"/>
                </a:solidFill>
              </a:rPr>
              <a:t>University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faculty of Engineering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Mechanical Engineering Department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195736" y="3284984"/>
            <a:ext cx="521497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Prepared by : </a:t>
            </a:r>
          </a:p>
          <a:p>
            <a:pPr algn="ctr" rtl="0"/>
            <a:r>
              <a:rPr lang="en-US" sz="2400" dirty="0">
                <a:solidFill>
                  <a:schemeClr val="bg1"/>
                </a:solidFill>
              </a:rPr>
              <a:t>Amr </a:t>
            </a:r>
            <a:r>
              <a:rPr lang="en-US" sz="2400" dirty="0" smtClean="0">
                <a:solidFill>
                  <a:schemeClr val="bg1"/>
                </a:solidFill>
              </a:rPr>
              <a:t>Ahmad</a:t>
            </a:r>
            <a:endParaRPr lang="en-US" sz="2400" dirty="0" smtClean="0">
              <a:solidFill>
                <a:schemeClr val="bg1"/>
              </a:solidFill>
              <a:latin typeface="+mj-lt"/>
            </a:endParaRPr>
          </a:p>
          <a:p>
            <a:pPr algn="ctr" rtl="0"/>
            <a:r>
              <a:rPr lang="en-US" sz="2400" dirty="0" smtClean="0">
                <a:solidFill>
                  <a:schemeClr val="bg1"/>
                </a:solidFill>
                <a:latin typeface="+mj-lt"/>
              </a:rPr>
              <a:t>Ahmad Rabah</a:t>
            </a:r>
            <a:endParaRPr lang="en-US" sz="2400" dirty="0" smtClean="0">
              <a:solidFill>
                <a:schemeClr val="bg1"/>
              </a:solidFill>
              <a:latin typeface="+mj-lt"/>
            </a:endParaRPr>
          </a:p>
          <a:p>
            <a:pPr algn="ctr" rtl="0"/>
            <a:r>
              <a:rPr lang="en-US" sz="2400" dirty="0" smtClean="0">
                <a:solidFill>
                  <a:schemeClr val="bg1"/>
                </a:solidFill>
                <a:latin typeface="+mj-lt"/>
              </a:rPr>
              <a:t>Bader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Abu Rayya</a:t>
            </a:r>
          </a:p>
          <a:p>
            <a:pPr algn="ctr" rtl="0"/>
            <a:r>
              <a:rPr lang="en-US" sz="2400" dirty="0" smtClean="0">
                <a:solidFill>
                  <a:schemeClr val="bg1"/>
                </a:solidFill>
              </a:rPr>
              <a:t>Mahmoud Nour</a:t>
            </a:r>
            <a:endParaRPr lang="en-US" sz="2400" dirty="0">
              <a:solidFill>
                <a:schemeClr val="bg1"/>
              </a:solidFill>
            </a:endParaRPr>
          </a:p>
          <a:p>
            <a:pPr algn="ctr" rtl="0"/>
            <a:endParaRPr lang="ar-SA" sz="2400" dirty="0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394" y="908720"/>
            <a:ext cx="1475656" cy="15841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2868398" y="5467683"/>
            <a:ext cx="38696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000" b="1" i="1" u="sng" dirty="0" smtClean="0">
                <a:solidFill>
                  <a:schemeClr val="accent1">
                    <a:lumMod val="75000"/>
                  </a:schemeClr>
                </a:solidFill>
              </a:rPr>
              <a:t>Supervised by: </a:t>
            </a:r>
          </a:p>
          <a:p>
            <a:pPr algn="l" rtl="0"/>
            <a:r>
              <a:rPr lang="en-US" sz="2400" b="1" dirty="0" smtClean="0">
                <a:solidFill>
                  <a:schemeClr val="bg1"/>
                </a:solidFill>
              </a:rPr>
              <a:t>Dr. Mohammed al-</a:t>
            </a:r>
            <a:r>
              <a:rPr lang="en-US" sz="2400" b="1" dirty="0" err="1" smtClean="0">
                <a:solidFill>
                  <a:schemeClr val="bg1"/>
                </a:solidFill>
              </a:rPr>
              <a:t>sayyed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7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500034" y="271462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9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Edwardian Script ITC" panose="030303020407070D0804" pitchFamily="66" charset="0"/>
              </a:rPr>
              <a:t>Thank You </a:t>
            </a:r>
            <a:br>
              <a:rPr lang="en-US" sz="9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Edwardian Script ITC" panose="030303020407070D0804" pitchFamily="66" charset="0"/>
              </a:rPr>
            </a:b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sym typeface="Wingdings" pitchFamily="2" charset="2"/>
              </a:rPr>
              <a:t></a:t>
            </a:r>
            <a:endParaRPr lang="ar-SA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7851648" cy="985846"/>
          </a:xfrm>
          <a:ln cmpd="dbl"/>
        </p:spPr>
        <p:txBody>
          <a:bodyPr>
            <a:normAutofit/>
          </a:bodyPr>
          <a:lstStyle/>
          <a:p>
            <a:pPr algn="l"/>
            <a:r>
              <a:rPr lang="en-US" sz="5400" dirty="0" smtClean="0"/>
              <a:t> </a:t>
            </a:r>
            <a:r>
              <a:rPr lang="en-US" sz="5400" dirty="0"/>
              <a:t>O</a:t>
            </a:r>
            <a:r>
              <a:rPr lang="en-US" sz="5400" dirty="0" smtClean="0"/>
              <a:t>utline: </a:t>
            </a:r>
            <a:endParaRPr lang="ar-SA" sz="5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28596" y="2000240"/>
            <a:ext cx="8143932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Introduction.</a:t>
            </a:r>
          </a:p>
          <a:p>
            <a:pPr marL="342900" indent="-342900" algn="l" rtl="0"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Our Design.</a:t>
            </a:r>
          </a:p>
          <a:p>
            <a:pPr marL="342900" indent="-342900" algn="l" rtl="0"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Obstacles &amp; Challenges.</a:t>
            </a:r>
          </a:p>
          <a:p>
            <a:pPr marL="342900" indent="-342900" algn="l" rtl="0"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Process description.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Required data to be Measured.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Equations and formulas.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Results &amp;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Calculations.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Recommendations.</a:t>
            </a:r>
          </a:p>
          <a:p>
            <a:pPr marL="342900" indent="-342900" algn="l" rtl="0"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Conclusion.</a:t>
            </a:r>
            <a:endParaRPr lang="ar-SA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Introduction: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What is Calorimeter: </a:t>
            </a:r>
          </a:p>
          <a:p>
            <a:pPr algn="l" rtl="0">
              <a:buFontTx/>
              <a:buChar char="-"/>
            </a:pPr>
            <a:r>
              <a:rPr lang="en-US" dirty="0" smtClean="0"/>
              <a:t> Device used  </a:t>
            </a:r>
            <a:r>
              <a:rPr lang="en-US" dirty="0" smtClean="0"/>
              <a:t>for </a:t>
            </a:r>
            <a:r>
              <a:rPr lang="en-US" dirty="0" smtClean="0"/>
              <a:t>measuring heating values </a:t>
            </a:r>
            <a:r>
              <a:rPr lang="en-US" dirty="0" smtClean="0"/>
              <a:t>of gaseous </a:t>
            </a:r>
            <a:r>
              <a:rPr lang="en-US" dirty="0" smtClean="0"/>
              <a:t>fuels in a sufficient way .</a:t>
            </a:r>
            <a:endParaRPr lang="en-US" dirty="0" smtClean="0"/>
          </a:p>
          <a:p>
            <a:pPr algn="l" rtl="0">
              <a:buFontTx/>
              <a:buChar char="-"/>
            </a:pPr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Main aims of </a:t>
            </a:r>
            <a:r>
              <a:rPr lang="en-US" dirty="0" smtClean="0"/>
              <a:t>building </a:t>
            </a:r>
            <a:r>
              <a:rPr lang="en-US" dirty="0" smtClean="0"/>
              <a:t>Calorimeter:</a:t>
            </a:r>
            <a:endParaRPr lang="en-US" dirty="0" smtClean="0"/>
          </a:p>
          <a:p>
            <a:pPr marL="571500" indent="-571500" algn="l" rtl="0">
              <a:buFont typeface="+mj-lt"/>
              <a:buAutoNum type="romanLcPeriod"/>
            </a:pPr>
            <a:r>
              <a:rPr lang="en-US" dirty="0"/>
              <a:t>C</a:t>
            </a:r>
            <a:r>
              <a:rPr lang="en-US" dirty="0" smtClean="0"/>
              <a:t>hick combustible </a:t>
            </a:r>
            <a:r>
              <a:rPr lang="en-US" dirty="0" smtClean="0"/>
              <a:t>gases quality.</a:t>
            </a:r>
          </a:p>
          <a:p>
            <a:pPr marL="571500" indent="-571500" algn="l" rtl="0">
              <a:buFont typeface="+mj-lt"/>
              <a:buAutoNum type="romanLcPeriod"/>
            </a:pPr>
            <a:r>
              <a:rPr lang="en-US" dirty="0" smtClean="0"/>
              <a:t>Identifying the type </a:t>
            </a:r>
            <a:r>
              <a:rPr lang="en-US" dirty="0" smtClean="0"/>
              <a:t>of an unknown gas. </a:t>
            </a:r>
          </a:p>
          <a:p>
            <a:pPr marL="571500" indent="-571500" algn="l" rtl="0">
              <a:buFont typeface="+mj-lt"/>
              <a:buAutoNum type="romanLcPeriod"/>
            </a:pPr>
            <a:r>
              <a:rPr lang="fr-FR" dirty="0" smtClean="0"/>
              <a:t>Education</a:t>
            </a:r>
            <a:r>
              <a:rPr lang="en-US" dirty="0" smtClean="0"/>
              <a:t>a</a:t>
            </a:r>
            <a:r>
              <a:rPr lang="fr-FR" dirty="0" smtClean="0"/>
              <a:t>l goals.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5400" dirty="0" smtClean="0">
                <a:cs typeface="Times New Roman" pitchFamily="18" charset="0"/>
              </a:rPr>
              <a:t>As Built </a:t>
            </a:r>
            <a:r>
              <a:rPr lang="en-US" sz="5400" dirty="0" smtClean="0">
                <a:cs typeface="Times New Roman" pitchFamily="18" charset="0"/>
              </a:rPr>
              <a:t>Design: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848"/>
            <a:ext cx="6444208" cy="4797152"/>
          </a:xfrm>
        </p:spPr>
      </p:pic>
      <p:sp>
        <p:nvSpPr>
          <p:cNvPr id="8" name="مربع نص 7"/>
          <p:cNvSpPr txBox="1"/>
          <p:nvPr/>
        </p:nvSpPr>
        <p:spPr>
          <a:xfrm>
            <a:off x="3032803" y="2011094"/>
            <a:ext cx="439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en-US" sz="48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74780" y="5800907"/>
            <a:ext cx="439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1106969" y="5301208"/>
            <a:ext cx="439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endParaRPr lang="en-US" sz="48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1826165" y="5741175"/>
            <a:ext cx="439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  <a:endParaRPr lang="en-US" sz="48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3530089" y="5301208"/>
            <a:ext cx="4187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endParaRPr lang="en-US" sz="44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3043223" y="5887797"/>
            <a:ext cx="4187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endParaRPr lang="en-US" sz="44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16" name="جدول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005204"/>
              </p:ext>
            </p:extLst>
          </p:nvPr>
        </p:nvGraphicFramePr>
        <p:xfrm>
          <a:off x="6588224" y="2378891"/>
          <a:ext cx="2448272" cy="4192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12168"/>
              </a:tblGrid>
              <a:tr h="5349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1</a:t>
                      </a:r>
                      <a:endParaRPr lang="en-US" sz="3200" dirty="0">
                        <a:solidFill>
                          <a:schemeClr val="tx1"/>
                        </a:solidFill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 tank</a:t>
                      </a:r>
                      <a:endParaRPr lang="en-US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2</a:t>
                      </a:r>
                      <a:endParaRPr lang="en-US" sz="3200" dirty="0">
                        <a:solidFill>
                          <a:schemeClr val="tx1"/>
                        </a:solidFill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</a:t>
                      </a:r>
                      <a:r>
                        <a:rPr lang="en-US" baseline="0" dirty="0" smtClean="0"/>
                        <a:t> line</a:t>
                      </a:r>
                      <a:endParaRPr lang="en-US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3</a:t>
                      </a:r>
                      <a:endParaRPr lang="en-US" sz="3200" dirty="0">
                        <a:solidFill>
                          <a:schemeClr val="tx1"/>
                        </a:solidFill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Pressure regulator</a:t>
                      </a:r>
                      <a:endParaRPr lang="en-US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4</a:t>
                      </a:r>
                      <a:endParaRPr lang="en-US" sz="3200" dirty="0">
                        <a:solidFill>
                          <a:schemeClr val="tx1"/>
                        </a:solidFill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 volume counter</a:t>
                      </a:r>
                      <a:endParaRPr lang="en-US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5</a:t>
                      </a:r>
                      <a:endParaRPr lang="en-US" sz="3200" dirty="0">
                        <a:solidFill>
                          <a:schemeClr val="tx1"/>
                        </a:solidFill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burner</a:t>
                      </a:r>
                      <a:endParaRPr lang="en-US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6</a:t>
                      </a:r>
                      <a:endParaRPr lang="en-US" sz="3200" dirty="0">
                        <a:solidFill>
                          <a:schemeClr val="tx1"/>
                        </a:solidFill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Vacuum pressure gage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92896"/>
            <a:ext cx="3600400" cy="3847528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2336544" y="1011636"/>
            <a:ext cx="44889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Bottom View</a:t>
            </a:r>
            <a:endParaRPr lang="en-US" sz="6000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2934977" y="3068960"/>
            <a:ext cx="127698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2771800" y="3429000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>
            <a:off x="2934977" y="3842185"/>
            <a:ext cx="127698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>
            <a:off x="3779912" y="4436684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4283905" y="288429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4273424" y="324433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4290573" y="363573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4211960" y="423199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endParaRPr lang="en-US" dirty="0"/>
          </a:p>
        </p:txBody>
      </p:sp>
      <p:graphicFrame>
        <p:nvGraphicFramePr>
          <p:cNvPr id="30" name="جدول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734832"/>
              </p:ext>
            </p:extLst>
          </p:nvPr>
        </p:nvGraphicFramePr>
        <p:xfrm>
          <a:off x="4860032" y="3253626"/>
          <a:ext cx="413276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08626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Part 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Outer shell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Inner shell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copper plates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Vacuum suction 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Vacuum zone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056" name="رابط كسهم مستقيم 2055"/>
          <p:cNvCxnSpPr/>
          <p:nvPr/>
        </p:nvCxnSpPr>
        <p:spPr>
          <a:xfrm>
            <a:off x="3347864" y="5013176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7" name="مربع نص 2056"/>
          <p:cNvSpPr txBox="1"/>
          <p:nvPr/>
        </p:nvSpPr>
        <p:spPr>
          <a:xfrm>
            <a:off x="4206424" y="4806223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3768" y="836712"/>
            <a:ext cx="4279370" cy="1143000"/>
          </a:xfrm>
        </p:spPr>
        <p:txBody>
          <a:bodyPr/>
          <a:lstStyle/>
          <a:p>
            <a:pPr algn="ctr" rtl="0"/>
            <a:r>
              <a:rPr lang="en-US" dirty="0" smtClean="0"/>
              <a:t>The Base</a:t>
            </a:r>
            <a:endParaRPr lang="en-US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24" y="2282248"/>
            <a:ext cx="4464496" cy="3820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رابط كسهم مستقيم 5"/>
          <p:cNvCxnSpPr/>
          <p:nvPr/>
        </p:nvCxnSpPr>
        <p:spPr>
          <a:xfrm>
            <a:off x="3316967" y="3216131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4788024" y="303146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3010140" y="4026851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ربع نص 9"/>
          <p:cNvSpPr txBox="1"/>
          <p:nvPr/>
        </p:nvSpPr>
        <p:spPr>
          <a:xfrm>
            <a:off x="4735595" y="379783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14" name="رابط كسهم مستقيم 13"/>
          <p:cNvCxnSpPr/>
          <p:nvPr/>
        </p:nvCxnSpPr>
        <p:spPr>
          <a:xfrm>
            <a:off x="2382492" y="4561632"/>
            <a:ext cx="23746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ربع نص 14"/>
          <p:cNvSpPr txBox="1"/>
          <p:nvPr/>
        </p:nvSpPr>
        <p:spPr>
          <a:xfrm>
            <a:off x="4742007" y="4342199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17" name="رابط كسهم مستقيم 16"/>
          <p:cNvCxnSpPr/>
          <p:nvPr/>
        </p:nvCxnSpPr>
        <p:spPr>
          <a:xfrm>
            <a:off x="1289575" y="4900116"/>
            <a:ext cx="34411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ربع نص 17"/>
          <p:cNvSpPr txBox="1"/>
          <p:nvPr/>
        </p:nvSpPr>
        <p:spPr>
          <a:xfrm>
            <a:off x="4719879" y="471545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graphicFrame>
        <p:nvGraphicFramePr>
          <p:cNvPr id="19" name="جدول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282392"/>
              </p:ext>
            </p:extLst>
          </p:nvPr>
        </p:nvGraphicFramePr>
        <p:xfrm>
          <a:off x="5028921" y="3366894"/>
          <a:ext cx="3935567" cy="2689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449"/>
                <a:gridCol w="2538118"/>
              </a:tblGrid>
              <a:tr h="3346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</a:t>
                      </a:r>
                      <a:r>
                        <a:rPr lang="en-US" baseline="0" dirty="0" smtClean="0"/>
                        <a:t> 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346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Sight opening</a:t>
                      </a:r>
                      <a:endParaRPr lang="en-US" dirty="0"/>
                    </a:p>
                  </a:txBody>
                  <a:tcPr/>
                </a:tc>
              </a:tr>
              <a:tr h="3346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Threaded opening for burner</a:t>
                      </a:r>
                      <a:endParaRPr lang="en-US" dirty="0"/>
                    </a:p>
                  </a:txBody>
                  <a:tcPr/>
                </a:tc>
              </a:tr>
              <a:tr h="57755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Opening</a:t>
                      </a:r>
                      <a:r>
                        <a:rPr lang="en-US" baseline="0" dirty="0" smtClean="0"/>
                        <a:t> for exhaust gases and condensate</a:t>
                      </a:r>
                      <a:endParaRPr lang="en-US" dirty="0"/>
                    </a:p>
                  </a:txBody>
                  <a:tcPr/>
                </a:tc>
              </a:tr>
              <a:tr h="6775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 inlet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262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5400" dirty="0" smtClean="0">
                <a:cs typeface="Times New Roman" pitchFamily="18" charset="0"/>
              </a:rPr>
              <a:t>Obstacles &amp; Challenges: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695800"/>
          </a:xfrm>
        </p:spPr>
        <p:txBody>
          <a:bodyPr>
            <a:normAutofit fontScale="85000" lnSpcReduction="20000"/>
          </a:bodyPr>
          <a:lstStyle/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Lake of good fabrication in the local market</a:t>
            </a:r>
          </a:p>
          <a:p>
            <a:pPr algn="l" rtl="0"/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Some of components is not available in the local market .</a:t>
            </a: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No enough time , and laboratories availability.</a:t>
            </a:r>
          </a:p>
          <a:p>
            <a:pPr algn="l" rtl="0"/>
            <a:endParaRPr lang="en-US" sz="31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Controlling gaseous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fluids. </a:t>
            </a:r>
          </a:p>
          <a:p>
            <a:pPr marL="0" indent="0" algn="l" rtl="0">
              <a:buNone/>
            </a:pP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NO donors , so the cost was personal.</a:t>
            </a:r>
          </a:p>
          <a:p>
            <a:pPr marL="0" indent="0" algn="l" rtl="0">
              <a:buNone/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Process: </a:t>
            </a:r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9306335"/>
              </p:ext>
            </p:extLst>
          </p:nvPr>
        </p:nvGraphicFramePr>
        <p:xfrm>
          <a:off x="0" y="1556792"/>
          <a:ext cx="9144000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1277</TotalTime>
  <Words>876</Words>
  <Application>Microsoft Office PowerPoint</Application>
  <PresentationFormat>عرض على الشاشة (3:4)‏</PresentationFormat>
  <Paragraphs>247</Paragraphs>
  <Slides>20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تدفق</vt:lpstr>
      <vt:lpstr>عرض تقديمي في PowerPoint</vt:lpstr>
      <vt:lpstr>  An-Najah National University     faculty of Engineering Mechanical Engineering Department</vt:lpstr>
      <vt:lpstr> Outline: </vt:lpstr>
      <vt:lpstr>Introduction:</vt:lpstr>
      <vt:lpstr>As Built Design:</vt:lpstr>
      <vt:lpstr>عرض تقديمي في PowerPoint</vt:lpstr>
      <vt:lpstr>The Base</vt:lpstr>
      <vt:lpstr>Obstacles &amp; Challenges:</vt:lpstr>
      <vt:lpstr>Process: </vt:lpstr>
      <vt:lpstr>Parameters to be measured:</vt:lpstr>
      <vt:lpstr>Equations and formulas: </vt:lpstr>
      <vt:lpstr>عرض تقديمي في PowerPoint</vt:lpstr>
      <vt:lpstr>عرض تقديمي في PowerPoint</vt:lpstr>
      <vt:lpstr>Results:</vt:lpstr>
      <vt:lpstr>Test (2):  *Gas used : propane (C3H8)  *Troom= 22oC , Patm.= 1 atm   *Theoretical heating value for the gas = 46357 kj/kg  </vt:lpstr>
      <vt:lpstr>عرض تقديمي في PowerPoint</vt:lpstr>
      <vt:lpstr>Recommendations:</vt:lpstr>
      <vt:lpstr>Conclusion:</vt:lpstr>
      <vt:lpstr>عرض تقديمي في PowerPoint</vt:lpstr>
      <vt:lpstr>Thank You 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mahmoud</cp:lastModifiedBy>
  <cp:revision>77</cp:revision>
  <dcterms:created xsi:type="dcterms:W3CDTF">2014-12-20T15:21:54Z</dcterms:created>
  <dcterms:modified xsi:type="dcterms:W3CDTF">2014-12-21T14:16:13Z</dcterms:modified>
</cp:coreProperties>
</file>