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7"/>
  </p:notesMasterIdLst>
  <p:sldIdLst>
    <p:sldId id="256" r:id="rId2"/>
    <p:sldId id="257" r:id="rId3"/>
    <p:sldId id="258" r:id="rId4"/>
    <p:sldId id="323" r:id="rId5"/>
    <p:sldId id="324" r:id="rId6"/>
    <p:sldId id="325" r:id="rId7"/>
    <p:sldId id="326" r:id="rId8"/>
    <p:sldId id="327" r:id="rId9"/>
    <p:sldId id="328" r:id="rId10"/>
    <p:sldId id="290" r:id="rId11"/>
    <p:sldId id="291" r:id="rId12"/>
    <p:sldId id="292" r:id="rId13"/>
    <p:sldId id="293" r:id="rId14"/>
    <p:sldId id="348" r:id="rId15"/>
    <p:sldId id="349" r:id="rId16"/>
    <p:sldId id="350" r:id="rId17"/>
    <p:sldId id="351" r:id="rId18"/>
    <p:sldId id="352" r:id="rId19"/>
    <p:sldId id="353" r:id="rId20"/>
    <p:sldId id="354" r:id="rId21"/>
    <p:sldId id="355" r:id="rId22"/>
    <p:sldId id="356" r:id="rId23"/>
    <p:sldId id="357" r:id="rId24"/>
    <p:sldId id="358" r:id="rId25"/>
    <p:sldId id="339" r:id="rId26"/>
    <p:sldId id="340" r:id="rId27"/>
    <p:sldId id="341" r:id="rId28"/>
    <p:sldId id="342" r:id="rId29"/>
    <p:sldId id="343" r:id="rId30"/>
    <p:sldId id="344" r:id="rId31"/>
    <p:sldId id="345" r:id="rId32"/>
    <p:sldId id="346" r:id="rId33"/>
    <p:sldId id="322" r:id="rId34"/>
    <p:sldId id="347" r:id="rId35"/>
    <p:sldId id="321"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75" d="100"/>
          <a:sy n="75" d="100"/>
        </p:scale>
        <p:origin x="516"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EC603E-AACE-40DE-8AA6-9D50441C601B}"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5AE6F4DE-B153-4913-97C4-BC01375F2275}">
      <dgm:prSet phldrT="[Text]" custT="1"/>
      <dgm:spPr/>
      <dgm:t>
        <a:bodyPr/>
        <a:lstStyle/>
        <a:p>
          <a:r>
            <a:rPr lang="en-US" sz="2000" dirty="0" smtClean="0"/>
            <a:t>Methodology</a:t>
          </a:r>
          <a:endParaRPr lang="en-US" sz="2000" dirty="0"/>
        </a:p>
      </dgm:t>
    </dgm:pt>
    <dgm:pt modelId="{CCAF0ACF-BFC6-4338-A0FB-2CC73B0B6CE8}" type="parTrans" cxnId="{843D5E9B-90B2-4256-A26E-CE19FDE3B7A1}">
      <dgm:prSet/>
      <dgm:spPr/>
      <dgm:t>
        <a:bodyPr/>
        <a:lstStyle/>
        <a:p>
          <a:endParaRPr lang="en-US" sz="2000"/>
        </a:p>
      </dgm:t>
    </dgm:pt>
    <dgm:pt modelId="{D6CD64C9-5AA4-4B8A-B13C-E4221A18EA19}" type="sibTrans" cxnId="{843D5E9B-90B2-4256-A26E-CE19FDE3B7A1}">
      <dgm:prSet/>
      <dgm:spPr/>
      <dgm:t>
        <a:bodyPr/>
        <a:lstStyle/>
        <a:p>
          <a:endParaRPr lang="en-US" sz="2000"/>
        </a:p>
      </dgm:t>
    </dgm:pt>
    <dgm:pt modelId="{5B0CF6FD-25C0-417F-A322-FB3E55E94E3E}">
      <dgm:prSet phldrT="[Text]" custT="1"/>
      <dgm:spPr/>
      <dgm:t>
        <a:bodyPr/>
        <a:lstStyle/>
        <a:p>
          <a:r>
            <a:rPr lang="en-US" sz="2000" dirty="0" smtClean="0"/>
            <a:t>Bid Evaluation in Japan and Comparison</a:t>
          </a:r>
          <a:endParaRPr lang="en-US" sz="2000" dirty="0"/>
        </a:p>
      </dgm:t>
    </dgm:pt>
    <dgm:pt modelId="{3B1CC188-5F7C-469B-A8CF-707FC58AAA48}" type="parTrans" cxnId="{3E823D37-D5FC-4963-B728-44E6324A580A}">
      <dgm:prSet/>
      <dgm:spPr/>
      <dgm:t>
        <a:bodyPr/>
        <a:lstStyle/>
        <a:p>
          <a:endParaRPr lang="en-US" sz="2000"/>
        </a:p>
      </dgm:t>
    </dgm:pt>
    <dgm:pt modelId="{784E25FA-B423-4799-9CEA-3E77FE2A33BB}" type="sibTrans" cxnId="{3E823D37-D5FC-4963-B728-44E6324A580A}">
      <dgm:prSet/>
      <dgm:spPr/>
      <dgm:t>
        <a:bodyPr/>
        <a:lstStyle/>
        <a:p>
          <a:endParaRPr lang="en-US" sz="2000"/>
        </a:p>
      </dgm:t>
    </dgm:pt>
    <dgm:pt modelId="{B17B1198-5AD8-4ACC-BF37-50FB3DFE55A3}">
      <dgm:prSet custT="1"/>
      <dgm:spPr/>
      <dgm:t>
        <a:bodyPr/>
        <a:lstStyle/>
        <a:p>
          <a:r>
            <a:rPr lang="en-US" sz="2000" dirty="0" smtClean="0"/>
            <a:t>Bid Evaluation in Palestine</a:t>
          </a:r>
          <a:endParaRPr lang="en-US" sz="2000" dirty="0"/>
        </a:p>
      </dgm:t>
    </dgm:pt>
    <dgm:pt modelId="{AA974005-7306-4162-B542-94F1048C4BC1}" type="parTrans" cxnId="{39001116-8C41-474C-8114-E76F97D9F035}">
      <dgm:prSet/>
      <dgm:spPr/>
      <dgm:t>
        <a:bodyPr/>
        <a:lstStyle/>
        <a:p>
          <a:endParaRPr lang="en-US" sz="2000"/>
        </a:p>
      </dgm:t>
    </dgm:pt>
    <dgm:pt modelId="{148681AD-8F8B-4887-9191-83ED3B7F10C3}" type="sibTrans" cxnId="{39001116-8C41-474C-8114-E76F97D9F035}">
      <dgm:prSet/>
      <dgm:spPr/>
      <dgm:t>
        <a:bodyPr/>
        <a:lstStyle/>
        <a:p>
          <a:endParaRPr lang="en-US" sz="2000"/>
        </a:p>
      </dgm:t>
    </dgm:pt>
    <dgm:pt modelId="{FA32E53F-3F55-400E-9939-7B5D16668C19}">
      <dgm:prSet custT="1"/>
      <dgm:spPr/>
      <dgm:t>
        <a:bodyPr/>
        <a:lstStyle/>
        <a:p>
          <a:r>
            <a:rPr lang="en-US" sz="2000" dirty="0" smtClean="0"/>
            <a:t>Bid Evaluation in Jordan and Comparison</a:t>
          </a:r>
        </a:p>
      </dgm:t>
    </dgm:pt>
    <dgm:pt modelId="{DF3AB7B9-BF15-426E-96CD-BFC417A8BC54}" type="parTrans" cxnId="{D3955F49-AFFB-4C1D-91E9-9B31E2A4A4F6}">
      <dgm:prSet/>
      <dgm:spPr/>
      <dgm:t>
        <a:bodyPr/>
        <a:lstStyle/>
        <a:p>
          <a:endParaRPr lang="en-US" sz="2000"/>
        </a:p>
      </dgm:t>
    </dgm:pt>
    <dgm:pt modelId="{5B1A7661-ECC0-4E27-AAA7-CDBE57017EDA}" type="sibTrans" cxnId="{D3955F49-AFFB-4C1D-91E9-9B31E2A4A4F6}">
      <dgm:prSet/>
      <dgm:spPr/>
      <dgm:t>
        <a:bodyPr/>
        <a:lstStyle/>
        <a:p>
          <a:endParaRPr lang="en-US" sz="2000"/>
        </a:p>
      </dgm:t>
    </dgm:pt>
    <dgm:pt modelId="{75050505-009D-4DC6-8020-FE0E8C35F803}">
      <dgm:prSet custT="1"/>
      <dgm:spPr/>
      <dgm:t>
        <a:bodyPr/>
        <a:lstStyle/>
        <a:p>
          <a:r>
            <a:rPr lang="en-US" sz="2000" dirty="0" smtClean="0"/>
            <a:t>Bid Evaluation in UAE and Comparison</a:t>
          </a:r>
          <a:endParaRPr lang="en-US" sz="2000" dirty="0"/>
        </a:p>
      </dgm:t>
    </dgm:pt>
    <dgm:pt modelId="{976CA85C-8BF5-4B99-836C-3832EEDD1D13}" type="parTrans" cxnId="{534021C4-9131-43D0-8445-EE6ADCBD500A}">
      <dgm:prSet/>
      <dgm:spPr/>
      <dgm:t>
        <a:bodyPr/>
        <a:lstStyle/>
        <a:p>
          <a:endParaRPr lang="en-US" sz="2000"/>
        </a:p>
      </dgm:t>
    </dgm:pt>
    <dgm:pt modelId="{ADCA388C-F5CC-40DA-AA1C-F161510B627F}" type="sibTrans" cxnId="{534021C4-9131-43D0-8445-EE6ADCBD500A}">
      <dgm:prSet/>
      <dgm:spPr/>
      <dgm:t>
        <a:bodyPr/>
        <a:lstStyle/>
        <a:p>
          <a:endParaRPr lang="en-US" sz="2000"/>
        </a:p>
      </dgm:t>
    </dgm:pt>
    <dgm:pt modelId="{C2E0B401-3F4E-4B02-95B2-1AFD8CD1DB14}">
      <dgm:prSet custT="1"/>
      <dgm:spPr/>
      <dgm:t>
        <a:bodyPr/>
        <a:lstStyle/>
        <a:p>
          <a:r>
            <a:rPr lang="en-US" sz="2000" dirty="0" smtClean="0"/>
            <a:t>Conclusions and Recommendations</a:t>
          </a:r>
          <a:endParaRPr lang="en-US" sz="2000" dirty="0"/>
        </a:p>
      </dgm:t>
    </dgm:pt>
    <dgm:pt modelId="{7C544EE9-6566-4140-920B-7B3FD5750022}" type="parTrans" cxnId="{B120B8DD-5952-45DD-902C-374B51463977}">
      <dgm:prSet/>
      <dgm:spPr/>
      <dgm:t>
        <a:bodyPr/>
        <a:lstStyle/>
        <a:p>
          <a:endParaRPr lang="en-US" sz="2000"/>
        </a:p>
      </dgm:t>
    </dgm:pt>
    <dgm:pt modelId="{892132A4-B041-4B07-A897-F7BE15795800}" type="sibTrans" cxnId="{B120B8DD-5952-45DD-902C-374B51463977}">
      <dgm:prSet/>
      <dgm:spPr/>
      <dgm:t>
        <a:bodyPr/>
        <a:lstStyle/>
        <a:p>
          <a:endParaRPr lang="en-US" sz="2000"/>
        </a:p>
      </dgm:t>
    </dgm:pt>
    <dgm:pt modelId="{FF44BEFC-B850-4B47-8049-3301AF08435C}" type="pres">
      <dgm:prSet presAssocID="{CEEC603E-AACE-40DE-8AA6-9D50441C601B}" presName="linear" presStyleCnt="0">
        <dgm:presLayoutVars>
          <dgm:dir/>
          <dgm:animLvl val="lvl"/>
          <dgm:resizeHandles val="exact"/>
        </dgm:presLayoutVars>
      </dgm:prSet>
      <dgm:spPr/>
      <dgm:t>
        <a:bodyPr/>
        <a:lstStyle/>
        <a:p>
          <a:endParaRPr lang="en-US"/>
        </a:p>
      </dgm:t>
    </dgm:pt>
    <dgm:pt modelId="{160DC14B-B47A-40FE-8B4F-B5BF4E74A225}" type="pres">
      <dgm:prSet presAssocID="{5AE6F4DE-B153-4913-97C4-BC01375F2275}" presName="parentLin" presStyleCnt="0"/>
      <dgm:spPr/>
    </dgm:pt>
    <dgm:pt modelId="{FD31C474-B26F-4690-9028-CFC7D703AEBE}" type="pres">
      <dgm:prSet presAssocID="{5AE6F4DE-B153-4913-97C4-BC01375F2275}" presName="parentLeftMargin" presStyleLbl="node1" presStyleIdx="0" presStyleCnt="6"/>
      <dgm:spPr/>
      <dgm:t>
        <a:bodyPr/>
        <a:lstStyle/>
        <a:p>
          <a:endParaRPr lang="en-US"/>
        </a:p>
      </dgm:t>
    </dgm:pt>
    <dgm:pt modelId="{9CE86166-653F-44F8-966E-2B2338EE6376}" type="pres">
      <dgm:prSet presAssocID="{5AE6F4DE-B153-4913-97C4-BC01375F2275}" presName="parentText" presStyleLbl="node1" presStyleIdx="0" presStyleCnt="6">
        <dgm:presLayoutVars>
          <dgm:chMax val="0"/>
          <dgm:bulletEnabled val="1"/>
        </dgm:presLayoutVars>
      </dgm:prSet>
      <dgm:spPr/>
      <dgm:t>
        <a:bodyPr/>
        <a:lstStyle/>
        <a:p>
          <a:endParaRPr lang="en-US"/>
        </a:p>
      </dgm:t>
    </dgm:pt>
    <dgm:pt modelId="{559140FE-C95A-4D90-A8AE-96BBE599B4A0}" type="pres">
      <dgm:prSet presAssocID="{5AE6F4DE-B153-4913-97C4-BC01375F2275}" presName="negativeSpace" presStyleCnt="0"/>
      <dgm:spPr/>
    </dgm:pt>
    <dgm:pt modelId="{950FB450-5035-43EE-BCAB-D88A81B66201}" type="pres">
      <dgm:prSet presAssocID="{5AE6F4DE-B153-4913-97C4-BC01375F2275}" presName="childText" presStyleLbl="conFgAcc1" presStyleIdx="0" presStyleCnt="6">
        <dgm:presLayoutVars>
          <dgm:bulletEnabled val="1"/>
        </dgm:presLayoutVars>
      </dgm:prSet>
      <dgm:spPr/>
    </dgm:pt>
    <dgm:pt modelId="{54261592-029D-424A-A5B8-BAC35B388E8D}" type="pres">
      <dgm:prSet presAssocID="{D6CD64C9-5AA4-4B8A-B13C-E4221A18EA19}" presName="spaceBetweenRectangles" presStyleCnt="0"/>
      <dgm:spPr/>
    </dgm:pt>
    <dgm:pt modelId="{BCA5B59A-B696-4AF5-B126-97B25A513365}" type="pres">
      <dgm:prSet presAssocID="{B17B1198-5AD8-4ACC-BF37-50FB3DFE55A3}" presName="parentLin" presStyleCnt="0"/>
      <dgm:spPr/>
    </dgm:pt>
    <dgm:pt modelId="{4AF822C1-BE1D-4146-9EE3-DC9BD25F38ED}" type="pres">
      <dgm:prSet presAssocID="{B17B1198-5AD8-4ACC-BF37-50FB3DFE55A3}" presName="parentLeftMargin" presStyleLbl="node1" presStyleIdx="0" presStyleCnt="6"/>
      <dgm:spPr/>
      <dgm:t>
        <a:bodyPr/>
        <a:lstStyle/>
        <a:p>
          <a:endParaRPr lang="en-US"/>
        </a:p>
      </dgm:t>
    </dgm:pt>
    <dgm:pt modelId="{D78E9374-0832-4C6F-8355-6935072FBFAA}" type="pres">
      <dgm:prSet presAssocID="{B17B1198-5AD8-4ACC-BF37-50FB3DFE55A3}" presName="parentText" presStyleLbl="node1" presStyleIdx="1" presStyleCnt="6">
        <dgm:presLayoutVars>
          <dgm:chMax val="0"/>
          <dgm:bulletEnabled val="1"/>
        </dgm:presLayoutVars>
      </dgm:prSet>
      <dgm:spPr/>
      <dgm:t>
        <a:bodyPr/>
        <a:lstStyle/>
        <a:p>
          <a:endParaRPr lang="en-US"/>
        </a:p>
      </dgm:t>
    </dgm:pt>
    <dgm:pt modelId="{D52542F1-3D9F-49F7-BCCB-A92FCC22632E}" type="pres">
      <dgm:prSet presAssocID="{B17B1198-5AD8-4ACC-BF37-50FB3DFE55A3}" presName="negativeSpace" presStyleCnt="0"/>
      <dgm:spPr/>
    </dgm:pt>
    <dgm:pt modelId="{75C2E932-8E8C-48DC-BABF-0C36E76E4426}" type="pres">
      <dgm:prSet presAssocID="{B17B1198-5AD8-4ACC-BF37-50FB3DFE55A3}" presName="childText" presStyleLbl="conFgAcc1" presStyleIdx="1" presStyleCnt="6">
        <dgm:presLayoutVars>
          <dgm:bulletEnabled val="1"/>
        </dgm:presLayoutVars>
      </dgm:prSet>
      <dgm:spPr/>
    </dgm:pt>
    <dgm:pt modelId="{7FD1ED02-BE0A-4E83-806D-B34125167535}" type="pres">
      <dgm:prSet presAssocID="{148681AD-8F8B-4887-9191-83ED3B7F10C3}" presName="spaceBetweenRectangles" presStyleCnt="0"/>
      <dgm:spPr/>
    </dgm:pt>
    <dgm:pt modelId="{2B0F53EB-C4AF-453D-AA54-CC5CE703112E}" type="pres">
      <dgm:prSet presAssocID="{FA32E53F-3F55-400E-9939-7B5D16668C19}" presName="parentLin" presStyleCnt="0"/>
      <dgm:spPr/>
    </dgm:pt>
    <dgm:pt modelId="{36732B8B-BCEB-4B24-B5CC-96F56F1FA1BD}" type="pres">
      <dgm:prSet presAssocID="{FA32E53F-3F55-400E-9939-7B5D16668C19}" presName="parentLeftMargin" presStyleLbl="node1" presStyleIdx="1" presStyleCnt="6"/>
      <dgm:spPr/>
      <dgm:t>
        <a:bodyPr/>
        <a:lstStyle/>
        <a:p>
          <a:endParaRPr lang="en-US"/>
        </a:p>
      </dgm:t>
    </dgm:pt>
    <dgm:pt modelId="{C32B4BE6-868A-4E40-9819-DE2048893917}" type="pres">
      <dgm:prSet presAssocID="{FA32E53F-3F55-400E-9939-7B5D16668C19}" presName="parentText" presStyleLbl="node1" presStyleIdx="2" presStyleCnt="6">
        <dgm:presLayoutVars>
          <dgm:chMax val="0"/>
          <dgm:bulletEnabled val="1"/>
        </dgm:presLayoutVars>
      </dgm:prSet>
      <dgm:spPr/>
      <dgm:t>
        <a:bodyPr/>
        <a:lstStyle/>
        <a:p>
          <a:endParaRPr lang="en-US"/>
        </a:p>
      </dgm:t>
    </dgm:pt>
    <dgm:pt modelId="{4563458D-091E-41BF-9BE6-1B6811C12F35}" type="pres">
      <dgm:prSet presAssocID="{FA32E53F-3F55-400E-9939-7B5D16668C19}" presName="negativeSpace" presStyleCnt="0"/>
      <dgm:spPr/>
    </dgm:pt>
    <dgm:pt modelId="{CCBF67CB-789D-4368-AC3F-5B082BE65E31}" type="pres">
      <dgm:prSet presAssocID="{FA32E53F-3F55-400E-9939-7B5D16668C19}" presName="childText" presStyleLbl="conFgAcc1" presStyleIdx="2" presStyleCnt="6">
        <dgm:presLayoutVars>
          <dgm:bulletEnabled val="1"/>
        </dgm:presLayoutVars>
      </dgm:prSet>
      <dgm:spPr/>
    </dgm:pt>
    <dgm:pt modelId="{D4163538-27F1-42CA-BB80-02A1C552E336}" type="pres">
      <dgm:prSet presAssocID="{5B1A7661-ECC0-4E27-AAA7-CDBE57017EDA}" presName="spaceBetweenRectangles" presStyleCnt="0"/>
      <dgm:spPr/>
    </dgm:pt>
    <dgm:pt modelId="{140200DE-F0E9-46EC-B794-BAB0D88C7987}" type="pres">
      <dgm:prSet presAssocID="{75050505-009D-4DC6-8020-FE0E8C35F803}" presName="parentLin" presStyleCnt="0"/>
      <dgm:spPr/>
    </dgm:pt>
    <dgm:pt modelId="{B9BA06D6-B46A-4DD6-9CFF-711D5063E95D}" type="pres">
      <dgm:prSet presAssocID="{75050505-009D-4DC6-8020-FE0E8C35F803}" presName="parentLeftMargin" presStyleLbl="node1" presStyleIdx="2" presStyleCnt="6"/>
      <dgm:spPr/>
      <dgm:t>
        <a:bodyPr/>
        <a:lstStyle/>
        <a:p>
          <a:endParaRPr lang="en-US"/>
        </a:p>
      </dgm:t>
    </dgm:pt>
    <dgm:pt modelId="{A892300B-9E30-474E-A197-1E696F201BA5}" type="pres">
      <dgm:prSet presAssocID="{75050505-009D-4DC6-8020-FE0E8C35F803}" presName="parentText" presStyleLbl="node1" presStyleIdx="3" presStyleCnt="6">
        <dgm:presLayoutVars>
          <dgm:chMax val="0"/>
          <dgm:bulletEnabled val="1"/>
        </dgm:presLayoutVars>
      </dgm:prSet>
      <dgm:spPr/>
      <dgm:t>
        <a:bodyPr/>
        <a:lstStyle/>
        <a:p>
          <a:endParaRPr lang="en-US"/>
        </a:p>
      </dgm:t>
    </dgm:pt>
    <dgm:pt modelId="{BE93BEC3-2AEB-4D30-9C1D-D8B512BFDA56}" type="pres">
      <dgm:prSet presAssocID="{75050505-009D-4DC6-8020-FE0E8C35F803}" presName="negativeSpace" presStyleCnt="0"/>
      <dgm:spPr/>
    </dgm:pt>
    <dgm:pt modelId="{4876A74B-CAE4-48E7-9467-E0E712AEB92F}" type="pres">
      <dgm:prSet presAssocID="{75050505-009D-4DC6-8020-FE0E8C35F803}" presName="childText" presStyleLbl="conFgAcc1" presStyleIdx="3" presStyleCnt="6">
        <dgm:presLayoutVars>
          <dgm:bulletEnabled val="1"/>
        </dgm:presLayoutVars>
      </dgm:prSet>
      <dgm:spPr/>
    </dgm:pt>
    <dgm:pt modelId="{7EFBE04F-57F5-446E-8BAD-03EBABACD368}" type="pres">
      <dgm:prSet presAssocID="{ADCA388C-F5CC-40DA-AA1C-F161510B627F}" presName="spaceBetweenRectangles" presStyleCnt="0"/>
      <dgm:spPr/>
    </dgm:pt>
    <dgm:pt modelId="{3A5784C0-C921-49CC-8D85-5525B0A15AB2}" type="pres">
      <dgm:prSet presAssocID="{5B0CF6FD-25C0-417F-A322-FB3E55E94E3E}" presName="parentLin" presStyleCnt="0"/>
      <dgm:spPr/>
    </dgm:pt>
    <dgm:pt modelId="{5BA855A4-B456-4A06-B5EF-96B38C545097}" type="pres">
      <dgm:prSet presAssocID="{5B0CF6FD-25C0-417F-A322-FB3E55E94E3E}" presName="parentLeftMargin" presStyleLbl="node1" presStyleIdx="3" presStyleCnt="6"/>
      <dgm:spPr/>
      <dgm:t>
        <a:bodyPr/>
        <a:lstStyle/>
        <a:p>
          <a:endParaRPr lang="en-US"/>
        </a:p>
      </dgm:t>
    </dgm:pt>
    <dgm:pt modelId="{255C4C53-638F-4696-9DB8-B21A1DC3C18E}" type="pres">
      <dgm:prSet presAssocID="{5B0CF6FD-25C0-417F-A322-FB3E55E94E3E}" presName="parentText" presStyleLbl="node1" presStyleIdx="4" presStyleCnt="6">
        <dgm:presLayoutVars>
          <dgm:chMax val="0"/>
          <dgm:bulletEnabled val="1"/>
        </dgm:presLayoutVars>
      </dgm:prSet>
      <dgm:spPr/>
      <dgm:t>
        <a:bodyPr/>
        <a:lstStyle/>
        <a:p>
          <a:endParaRPr lang="en-US"/>
        </a:p>
      </dgm:t>
    </dgm:pt>
    <dgm:pt modelId="{D37ACB2F-2F95-4479-BC6B-8BBF2B0F9627}" type="pres">
      <dgm:prSet presAssocID="{5B0CF6FD-25C0-417F-A322-FB3E55E94E3E}" presName="negativeSpace" presStyleCnt="0"/>
      <dgm:spPr/>
    </dgm:pt>
    <dgm:pt modelId="{557BA47E-D8C5-420B-B9CB-D8FF4DC452C6}" type="pres">
      <dgm:prSet presAssocID="{5B0CF6FD-25C0-417F-A322-FB3E55E94E3E}" presName="childText" presStyleLbl="conFgAcc1" presStyleIdx="4" presStyleCnt="6">
        <dgm:presLayoutVars>
          <dgm:bulletEnabled val="1"/>
        </dgm:presLayoutVars>
      </dgm:prSet>
      <dgm:spPr/>
    </dgm:pt>
    <dgm:pt modelId="{A84686E1-EA9C-4045-BF0F-69619C07523C}" type="pres">
      <dgm:prSet presAssocID="{784E25FA-B423-4799-9CEA-3E77FE2A33BB}" presName="spaceBetweenRectangles" presStyleCnt="0"/>
      <dgm:spPr/>
    </dgm:pt>
    <dgm:pt modelId="{D0179A18-4310-47C4-B415-E3A1955A701B}" type="pres">
      <dgm:prSet presAssocID="{C2E0B401-3F4E-4B02-95B2-1AFD8CD1DB14}" presName="parentLin" presStyleCnt="0"/>
      <dgm:spPr/>
    </dgm:pt>
    <dgm:pt modelId="{E4A37DA1-F152-4CE3-8090-730FDAC80DBE}" type="pres">
      <dgm:prSet presAssocID="{C2E0B401-3F4E-4B02-95B2-1AFD8CD1DB14}" presName="parentLeftMargin" presStyleLbl="node1" presStyleIdx="4" presStyleCnt="6"/>
      <dgm:spPr/>
      <dgm:t>
        <a:bodyPr/>
        <a:lstStyle/>
        <a:p>
          <a:endParaRPr lang="en-US"/>
        </a:p>
      </dgm:t>
    </dgm:pt>
    <dgm:pt modelId="{EE86348C-BE91-4CE3-8ADD-2C2F4743B0A5}" type="pres">
      <dgm:prSet presAssocID="{C2E0B401-3F4E-4B02-95B2-1AFD8CD1DB14}" presName="parentText" presStyleLbl="node1" presStyleIdx="5" presStyleCnt="6">
        <dgm:presLayoutVars>
          <dgm:chMax val="0"/>
          <dgm:bulletEnabled val="1"/>
        </dgm:presLayoutVars>
      </dgm:prSet>
      <dgm:spPr/>
      <dgm:t>
        <a:bodyPr/>
        <a:lstStyle/>
        <a:p>
          <a:endParaRPr lang="en-US"/>
        </a:p>
      </dgm:t>
    </dgm:pt>
    <dgm:pt modelId="{4C193F86-7376-43E0-A387-D5617E1E5065}" type="pres">
      <dgm:prSet presAssocID="{C2E0B401-3F4E-4B02-95B2-1AFD8CD1DB14}" presName="negativeSpace" presStyleCnt="0"/>
      <dgm:spPr/>
    </dgm:pt>
    <dgm:pt modelId="{7DC1B561-F0AA-474E-A452-15ED3D5F70E7}" type="pres">
      <dgm:prSet presAssocID="{C2E0B401-3F4E-4B02-95B2-1AFD8CD1DB14}" presName="childText" presStyleLbl="conFgAcc1" presStyleIdx="5" presStyleCnt="6">
        <dgm:presLayoutVars>
          <dgm:bulletEnabled val="1"/>
        </dgm:presLayoutVars>
      </dgm:prSet>
      <dgm:spPr/>
    </dgm:pt>
  </dgm:ptLst>
  <dgm:cxnLst>
    <dgm:cxn modelId="{DEACEC88-D3A7-4207-B0C3-A4314A44B82F}" type="presOf" srcId="{FA32E53F-3F55-400E-9939-7B5D16668C19}" destId="{C32B4BE6-868A-4E40-9819-DE2048893917}" srcOrd="1" destOrd="0" presId="urn:microsoft.com/office/officeart/2005/8/layout/list1"/>
    <dgm:cxn modelId="{534021C4-9131-43D0-8445-EE6ADCBD500A}" srcId="{CEEC603E-AACE-40DE-8AA6-9D50441C601B}" destId="{75050505-009D-4DC6-8020-FE0E8C35F803}" srcOrd="3" destOrd="0" parTransId="{976CA85C-8BF5-4B99-836C-3832EEDD1D13}" sibTransId="{ADCA388C-F5CC-40DA-AA1C-F161510B627F}"/>
    <dgm:cxn modelId="{4FC436CB-E807-4262-BE7F-0014627135B0}" type="presOf" srcId="{5B0CF6FD-25C0-417F-A322-FB3E55E94E3E}" destId="{5BA855A4-B456-4A06-B5EF-96B38C545097}" srcOrd="0" destOrd="0" presId="urn:microsoft.com/office/officeart/2005/8/layout/list1"/>
    <dgm:cxn modelId="{D3955F49-AFFB-4C1D-91E9-9B31E2A4A4F6}" srcId="{CEEC603E-AACE-40DE-8AA6-9D50441C601B}" destId="{FA32E53F-3F55-400E-9939-7B5D16668C19}" srcOrd="2" destOrd="0" parTransId="{DF3AB7B9-BF15-426E-96CD-BFC417A8BC54}" sibTransId="{5B1A7661-ECC0-4E27-AAA7-CDBE57017EDA}"/>
    <dgm:cxn modelId="{39001116-8C41-474C-8114-E76F97D9F035}" srcId="{CEEC603E-AACE-40DE-8AA6-9D50441C601B}" destId="{B17B1198-5AD8-4ACC-BF37-50FB3DFE55A3}" srcOrd="1" destOrd="0" parTransId="{AA974005-7306-4162-B542-94F1048C4BC1}" sibTransId="{148681AD-8F8B-4887-9191-83ED3B7F10C3}"/>
    <dgm:cxn modelId="{3E823D37-D5FC-4963-B728-44E6324A580A}" srcId="{CEEC603E-AACE-40DE-8AA6-9D50441C601B}" destId="{5B0CF6FD-25C0-417F-A322-FB3E55E94E3E}" srcOrd="4" destOrd="0" parTransId="{3B1CC188-5F7C-469B-A8CF-707FC58AAA48}" sibTransId="{784E25FA-B423-4799-9CEA-3E77FE2A33BB}"/>
    <dgm:cxn modelId="{01223D30-AA58-4808-B2E1-06EE18F2A81C}" type="presOf" srcId="{FA32E53F-3F55-400E-9939-7B5D16668C19}" destId="{36732B8B-BCEB-4B24-B5CC-96F56F1FA1BD}" srcOrd="0" destOrd="0" presId="urn:microsoft.com/office/officeart/2005/8/layout/list1"/>
    <dgm:cxn modelId="{29C54906-1757-474E-8511-D8E781974CC7}" type="presOf" srcId="{C2E0B401-3F4E-4B02-95B2-1AFD8CD1DB14}" destId="{EE86348C-BE91-4CE3-8ADD-2C2F4743B0A5}" srcOrd="1" destOrd="0" presId="urn:microsoft.com/office/officeart/2005/8/layout/list1"/>
    <dgm:cxn modelId="{09CCB171-171A-459F-899C-C2E9834767AC}" type="presOf" srcId="{B17B1198-5AD8-4ACC-BF37-50FB3DFE55A3}" destId="{4AF822C1-BE1D-4146-9EE3-DC9BD25F38ED}" srcOrd="0" destOrd="0" presId="urn:microsoft.com/office/officeart/2005/8/layout/list1"/>
    <dgm:cxn modelId="{6DD2EE09-DCF7-4F9E-8558-9642452CB715}" type="presOf" srcId="{5AE6F4DE-B153-4913-97C4-BC01375F2275}" destId="{FD31C474-B26F-4690-9028-CFC7D703AEBE}" srcOrd="0" destOrd="0" presId="urn:microsoft.com/office/officeart/2005/8/layout/list1"/>
    <dgm:cxn modelId="{ABB7F4F3-DD06-49BA-B379-4E453B98E222}" type="presOf" srcId="{CEEC603E-AACE-40DE-8AA6-9D50441C601B}" destId="{FF44BEFC-B850-4B47-8049-3301AF08435C}" srcOrd="0" destOrd="0" presId="urn:microsoft.com/office/officeart/2005/8/layout/list1"/>
    <dgm:cxn modelId="{36403FD5-974E-491D-906F-E6B829F64AD3}" type="presOf" srcId="{5AE6F4DE-B153-4913-97C4-BC01375F2275}" destId="{9CE86166-653F-44F8-966E-2B2338EE6376}" srcOrd="1" destOrd="0" presId="urn:microsoft.com/office/officeart/2005/8/layout/list1"/>
    <dgm:cxn modelId="{71DC6C76-5338-433F-9525-0E435385906C}" type="presOf" srcId="{5B0CF6FD-25C0-417F-A322-FB3E55E94E3E}" destId="{255C4C53-638F-4696-9DB8-B21A1DC3C18E}" srcOrd="1" destOrd="0" presId="urn:microsoft.com/office/officeart/2005/8/layout/list1"/>
    <dgm:cxn modelId="{C4AF53E2-3D32-447B-A369-0473D97EFA48}" type="presOf" srcId="{75050505-009D-4DC6-8020-FE0E8C35F803}" destId="{A892300B-9E30-474E-A197-1E696F201BA5}" srcOrd="1" destOrd="0" presId="urn:microsoft.com/office/officeart/2005/8/layout/list1"/>
    <dgm:cxn modelId="{A8D17DC3-E8E0-467A-B497-3B2290D296AC}" type="presOf" srcId="{C2E0B401-3F4E-4B02-95B2-1AFD8CD1DB14}" destId="{E4A37DA1-F152-4CE3-8090-730FDAC80DBE}" srcOrd="0" destOrd="0" presId="urn:microsoft.com/office/officeart/2005/8/layout/list1"/>
    <dgm:cxn modelId="{36DFF484-5806-460E-8647-86E25EDF15A1}" type="presOf" srcId="{B17B1198-5AD8-4ACC-BF37-50FB3DFE55A3}" destId="{D78E9374-0832-4C6F-8355-6935072FBFAA}" srcOrd="1" destOrd="0" presId="urn:microsoft.com/office/officeart/2005/8/layout/list1"/>
    <dgm:cxn modelId="{C528F553-67F2-4DE4-B64A-74DB7E0D0ED8}" type="presOf" srcId="{75050505-009D-4DC6-8020-FE0E8C35F803}" destId="{B9BA06D6-B46A-4DD6-9CFF-711D5063E95D}" srcOrd="0" destOrd="0" presId="urn:microsoft.com/office/officeart/2005/8/layout/list1"/>
    <dgm:cxn modelId="{B120B8DD-5952-45DD-902C-374B51463977}" srcId="{CEEC603E-AACE-40DE-8AA6-9D50441C601B}" destId="{C2E0B401-3F4E-4B02-95B2-1AFD8CD1DB14}" srcOrd="5" destOrd="0" parTransId="{7C544EE9-6566-4140-920B-7B3FD5750022}" sibTransId="{892132A4-B041-4B07-A897-F7BE15795800}"/>
    <dgm:cxn modelId="{843D5E9B-90B2-4256-A26E-CE19FDE3B7A1}" srcId="{CEEC603E-AACE-40DE-8AA6-9D50441C601B}" destId="{5AE6F4DE-B153-4913-97C4-BC01375F2275}" srcOrd="0" destOrd="0" parTransId="{CCAF0ACF-BFC6-4338-A0FB-2CC73B0B6CE8}" sibTransId="{D6CD64C9-5AA4-4B8A-B13C-E4221A18EA19}"/>
    <dgm:cxn modelId="{9D157299-9117-4434-BD9A-962985081E19}" type="presParOf" srcId="{FF44BEFC-B850-4B47-8049-3301AF08435C}" destId="{160DC14B-B47A-40FE-8B4F-B5BF4E74A225}" srcOrd="0" destOrd="0" presId="urn:microsoft.com/office/officeart/2005/8/layout/list1"/>
    <dgm:cxn modelId="{7E689B10-D393-4D9F-A0E5-5286C2B914A7}" type="presParOf" srcId="{160DC14B-B47A-40FE-8B4F-B5BF4E74A225}" destId="{FD31C474-B26F-4690-9028-CFC7D703AEBE}" srcOrd="0" destOrd="0" presId="urn:microsoft.com/office/officeart/2005/8/layout/list1"/>
    <dgm:cxn modelId="{DD8DE62F-26FF-4DA6-A9C5-5108704A4006}" type="presParOf" srcId="{160DC14B-B47A-40FE-8B4F-B5BF4E74A225}" destId="{9CE86166-653F-44F8-966E-2B2338EE6376}" srcOrd="1" destOrd="0" presId="urn:microsoft.com/office/officeart/2005/8/layout/list1"/>
    <dgm:cxn modelId="{2357F220-1EEF-430A-8C7F-06E90CEC18D9}" type="presParOf" srcId="{FF44BEFC-B850-4B47-8049-3301AF08435C}" destId="{559140FE-C95A-4D90-A8AE-96BBE599B4A0}" srcOrd="1" destOrd="0" presId="urn:microsoft.com/office/officeart/2005/8/layout/list1"/>
    <dgm:cxn modelId="{21BE0280-AA1E-41A6-8A36-4FE37FD21EAE}" type="presParOf" srcId="{FF44BEFC-B850-4B47-8049-3301AF08435C}" destId="{950FB450-5035-43EE-BCAB-D88A81B66201}" srcOrd="2" destOrd="0" presId="urn:microsoft.com/office/officeart/2005/8/layout/list1"/>
    <dgm:cxn modelId="{40C724ED-2D8D-47DA-9BE7-BB07052CAAE9}" type="presParOf" srcId="{FF44BEFC-B850-4B47-8049-3301AF08435C}" destId="{54261592-029D-424A-A5B8-BAC35B388E8D}" srcOrd="3" destOrd="0" presId="urn:microsoft.com/office/officeart/2005/8/layout/list1"/>
    <dgm:cxn modelId="{353C8393-BCFA-493E-9C7E-FFE3CC4DF2C4}" type="presParOf" srcId="{FF44BEFC-B850-4B47-8049-3301AF08435C}" destId="{BCA5B59A-B696-4AF5-B126-97B25A513365}" srcOrd="4" destOrd="0" presId="urn:microsoft.com/office/officeart/2005/8/layout/list1"/>
    <dgm:cxn modelId="{A31A4E85-CDAA-4C4A-8D07-ED9B793DAA6E}" type="presParOf" srcId="{BCA5B59A-B696-4AF5-B126-97B25A513365}" destId="{4AF822C1-BE1D-4146-9EE3-DC9BD25F38ED}" srcOrd="0" destOrd="0" presId="urn:microsoft.com/office/officeart/2005/8/layout/list1"/>
    <dgm:cxn modelId="{4A98E674-067A-4D73-9844-C53C3FF0CC8E}" type="presParOf" srcId="{BCA5B59A-B696-4AF5-B126-97B25A513365}" destId="{D78E9374-0832-4C6F-8355-6935072FBFAA}" srcOrd="1" destOrd="0" presId="urn:microsoft.com/office/officeart/2005/8/layout/list1"/>
    <dgm:cxn modelId="{729F6942-DAFE-4AC2-AF41-6456307EDF1A}" type="presParOf" srcId="{FF44BEFC-B850-4B47-8049-3301AF08435C}" destId="{D52542F1-3D9F-49F7-BCCB-A92FCC22632E}" srcOrd="5" destOrd="0" presId="urn:microsoft.com/office/officeart/2005/8/layout/list1"/>
    <dgm:cxn modelId="{50EE4AB5-E5B0-4390-879A-09D55D72B4D7}" type="presParOf" srcId="{FF44BEFC-B850-4B47-8049-3301AF08435C}" destId="{75C2E932-8E8C-48DC-BABF-0C36E76E4426}" srcOrd="6" destOrd="0" presId="urn:microsoft.com/office/officeart/2005/8/layout/list1"/>
    <dgm:cxn modelId="{F3C6F3ED-B841-49AD-BAEA-DB6FBAD65845}" type="presParOf" srcId="{FF44BEFC-B850-4B47-8049-3301AF08435C}" destId="{7FD1ED02-BE0A-4E83-806D-B34125167535}" srcOrd="7" destOrd="0" presId="urn:microsoft.com/office/officeart/2005/8/layout/list1"/>
    <dgm:cxn modelId="{17FE97E8-697D-4159-895F-138D3A86F880}" type="presParOf" srcId="{FF44BEFC-B850-4B47-8049-3301AF08435C}" destId="{2B0F53EB-C4AF-453D-AA54-CC5CE703112E}" srcOrd="8" destOrd="0" presId="urn:microsoft.com/office/officeart/2005/8/layout/list1"/>
    <dgm:cxn modelId="{F7062126-92ED-4E68-A3D3-5677D867129D}" type="presParOf" srcId="{2B0F53EB-C4AF-453D-AA54-CC5CE703112E}" destId="{36732B8B-BCEB-4B24-B5CC-96F56F1FA1BD}" srcOrd="0" destOrd="0" presId="urn:microsoft.com/office/officeart/2005/8/layout/list1"/>
    <dgm:cxn modelId="{46D77E24-04FE-4B1D-BFC8-0CCE31BE6839}" type="presParOf" srcId="{2B0F53EB-C4AF-453D-AA54-CC5CE703112E}" destId="{C32B4BE6-868A-4E40-9819-DE2048893917}" srcOrd="1" destOrd="0" presId="urn:microsoft.com/office/officeart/2005/8/layout/list1"/>
    <dgm:cxn modelId="{A2682885-7A88-4120-9035-6979AF1C5301}" type="presParOf" srcId="{FF44BEFC-B850-4B47-8049-3301AF08435C}" destId="{4563458D-091E-41BF-9BE6-1B6811C12F35}" srcOrd="9" destOrd="0" presId="urn:microsoft.com/office/officeart/2005/8/layout/list1"/>
    <dgm:cxn modelId="{11143121-888F-467C-85D0-287C231BA5D2}" type="presParOf" srcId="{FF44BEFC-B850-4B47-8049-3301AF08435C}" destId="{CCBF67CB-789D-4368-AC3F-5B082BE65E31}" srcOrd="10" destOrd="0" presId="urn:microsoft.com/office/officeart/2005/8/layout/list1"/>
    <dgm:cxn modelId="{334FE865-77DB-4795-A421-5066B4A80376}" type="presParOf" srcId="{FF44BEFC-B850-4B47-8049-3301AF08435C}" destId="{D4163538-27F1-42CA-BB80-02A1C552E336}" srcOrd="11" destOrd="0" presId="urn:microsoft.com/office/officeart/2005/8/layout/list1"/>
    <dgm:cxn modelId="{81B22D95-3E6D-41AF-9C25-FB5B43B90ACF}" type="presParOf" srcId="{FF44BEFC-B850-4B47-8049-3301AF08435C}" destId="{140200DE-F0E9-46EC-B794-BAB0D88C7987}" srcOrd="12" destOrd="0" presId="urn:microsoft.com/office/officeart/2005/8/layout/list1"/>
    <dgm:cxn modelId="{B24F7D27-9EAF-4FD3-B3DA-11D78B9E02E2}" type="presParOf" srcId="{140200DE-F0E9-46EC-B794-BAB0D88C7987}" destId="{B9BA06D6-B46A-4DD6-9CFF-711D5063E95D}" srcOrd="0" destOrd="0" presId="urn:microsoft.com/office/officeart/2005/8/layout/list1"/>
    <dgm:cxn modelId="{3AF85E2B-C6DF-472B-BB81-9A947BFB564B}" type="presParOf" srcId="{140200DE-F0E9-46EC-B794-BAB0D88C7987}" destId="{A892300B-9E30-474E-A197-1E696F201BA5}" srcOrd="1" destOrd="0" presId="urn:microsoft.com/office/officeart/2005/8/layout/list1"/>
    <dgm:cxn modelId="{4AD2B5DF-E5C8-447F-8507-A2A9EFBFFA93}" type="presParOf" srcId="{FF44BEFC-B850-4B47-8049-3301AF08435C}" destId="{BE93BEC3-2AEB-4D30-9C1D-D8B512BFDA56}" srcOrd="13" destOrd="0" presId="urn:microsoft.com/office/officeart/2005/8/layout/list1"/>
    <dgm:cxn modelId="{6D209A57-864A-4D33-8380-04F782915A67}" type="presParOf" srcId="{FF44BEFC-B850-4B47-8049-3301AF08435C}" destId="{4876A74B-CAE4-48E7-9467-E0E712AEB92F}" srcOrd="14" destOrd="0" presId="urn:microsoft.com/office/officeart/2005/8/layout/list1"/>
    <dgm:cxn modelId="{F30B563D-7445-4603-9D36-2B1BB24BA86A}" type="presParOf" srcId="{FF44BEFC-B850-4B47-8049-3301AF08435C}" destId="{7EFBE04F-57F5-446E-8BAD-03EBABACD368}" srcOrd="15" destOrd="0" presId="urn:microsoft.com/office/officeart/2005/8/layout/list1"/>
    <dgm:cxn modelId="{A6BD46FB-5B18-474C-ACA9-A0B4B2B9C1B4}" type="presParOf" srcId="{FF44BEFC-B850-4B47-8049-3301AF08435C}" destId="{3A5784C0-C921-49CC-8D85-5525B0A15AB2}" srcOrd="16" destOrd="0" presId="urn:microsoft.com/office/officeart/2005/8/layout/list1"/>
    <dgm:cxn modelId="{E878DA2A-0596-45D4-9C7B-B20421DC55DB}" type="presParOf" srcId="{3A5784C0-C921-49CC-8D85-5525B0A15AB2}" destId="{5BA855A4-B456-4A06-B5EF-96B38C545097}" srcOrd="0" destOrd="0" presId="urn:microsoft.com/office/officeart/2005/8/layout/list1"/>
    <dgm:cxn modelId="{C4447111-1160-4BFB-83F8-8ACE5F465385}" type="presParOf" srcId="{3A5784C0-C921-49CC-8D85-5525B0A15AB2}" destId="{255C4C53-638F-4696-9DB8-B21A1DC3C18E}" srcOrd="1" destOrd="0" presId="urn:microsoft.com/office/officeart/2005/8/layout/list1"/>
    <dgm:cxn modelId="{6012EF90-774C-4C45-A487-4406FA418D18}" type="presParOf" srcId="{FF44BEFC-B850-4B47-8049-3301AF08435C}" destId="{D37ACB2F-2F95-4479-BC6B-8BBF2B0F9627}" srcOrd="17" destOrd="0" presId="urn:microsoft.com/office/officeart/2005/8/layout/list1"/>
    <dgm:cxn modelId="{4FDC6B43-DEF0-438F-802A-C948BAD8F814}" type="presParOf" srcId="{FF44BEFC-B850-4B47-8049-3301AF08435C}" destId="{557BA47E-D8C5-420B-B9CB-D8FF4DC452C6}" srcOrd="18" destOrd="0" presId="urn:microsoft.com/office/officeart/2005/8/layout/list1"/>
    <dgm:cxn modelId="{77AE1D00-3B38-4E71-B3F3-A7506EB69516}" type="presParOf" srcId="{FF44BEFC-B850-4B47-8049-3301AF08435C}" destId="{A84686E1-EA9C-4045-BF0F-69619C07523C}" srcOrd="19" destOrd="0" presId="urn:microsoft.com/office/officeart/2005/8/layout/list1"/>
    <dgm:cxn modelId="{E23E5220-F1CB-4A4F-BE02-321254F412AD}" type="presParOf" srcId="{FF44BEFC-B850-4B47-8049-3301AF08435C}" destId="{D0179A18-4310-47C4-B415-E3A1955A701B}" srcOrd="20" destOrd="0" presId="urn:microsoft.com/office/officeart/2005/8/layout/list1"/>
    <dgm:cxn modelId="{A00B076D-737C-439B-8172-00B3B0A06C58}" type="presParOf" srcId="{D0179A18-4310-47C4-B415-E3A1955A701B}" destId="{E4A37DA1-F152-4CE3-8090-730FDAC80DBE}" srcOrd="0" destOrd="0" presId="urn:microsoft.com/office/officeart/2005/8/layout/list1"/>
    <dgm:cxn modelId="{18644CE6-79BB-460B-AD44-01BEABEC43A9}" type="presParOf" srcId="{D0179A18-4310-47C4-B415-E3A1955A701B}" destId="{EE86348C-BE91-4CE3-8ADD-2C2F4743B0A5}" srcOrd="1" destOrd="0" presId="urn:microsoft.com/office/officeart/2005/8/layout/list1"/>
    <dgm:cxn modelId="{F5930232-A248-48B9-B789-ECE4FA89ADBF}" type="presParOf" srcId="{FF44BEFC-B850-4B47-8049-3301AF08435C}" destId="{4C193F86-7376-43E0-A387-D5617E1E5065}" srcOrd="21" destOrd="0" presId="urn:microsoft.com/office/officeart/2005/8/layout/list1"/>
    <dgm:cxn modelId="{9EB3DEDD-BD5C-4C02-8A00-43AE94D18274}" type="presParOf" srcId="{FF44BEFC-B850-4B47-8049-3301AF08435C}" destId="{7DC1B561-F0AA-474E-A452-15ED3D5F70E7}"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0FB450-5035-43EE-BCAB-D88A81B66201}">
      <dsp:nvSpPr>
        <dsp:cNvPr id="0" name=""/>
        <dsp:cNvSpPr/>
      </dsp:nvSpPr>
      <dsp:spPr>
        <a:xfrm>
          <a:off x="0" y="232062"/>
          <a:ext cx="10058399" cy="3780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CE86166-653F-44F8-966E-2B2338EE6376}">
      <dsp:nvSpPr>
        <dsp:cNvPr id="0" name=""/>
        <dsp:cNvSpPr/>
      </dsp:nvSpPr>
      <dsp:spPr>
        <a:xfrm>
          <a:off x="502920" y="10662"/>
          <a:ext cx="7040880" cy="4428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129" tIns="0" rIns="266129" bIns="0" numCol="1" spcCol="1270" anchor="ctr" anchorCtr="0">
          <a:noAutofit/>
        </a:bodyPr>
        <a:lstStyle/>
        <a:p>
          <a:pPr lvl="0" algn="l" defTabSz="889000">
            <a:lnSpc>
              <a:spcPct val="90000"/>
            </a:lnSpc>
            <a:spcBef>
              <a:spcPct val="0"/>
            </a:spcBef>
            <a:spcAft>
              <a:spcPct val="35000"/>
            </a:spcAft>
          </a:pPr>
          <a:r>
            <a:rPr lang="en-US" sz="2000" kern="1200" dirty="0" smtClean="0"/>
            <a:t>Methodology</a:t>
          </a:r>
          <a:endParaRPr lang="en-US" sz="2000" kern="1200" dirty="0"/>
        </a:p>
      </dsp:txBody>
      <dsp:txXfrm>
        <a:off x="524536" y="32278"/>
        <a:ext cx="6997648" cy="399568"/>
      </dsp:txXfrm>
    </dsp:sp>
    <dsp:sp modelId="{75C2E932-8E8C-48DC-BABF-0C36E76E4426}">
      <dsp:nvSpPr>
        <dsp:cNvPr id="0" name=""/>
        <dsp:cNvSpPr/>
      </dsp:nvSpPr>
      <dsp:spPr>
        <a:xfrm>
          <a:off x="0" y="912462"/>
          <a:ext cx="10058399" cy="3780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78E9374-0832-4C6F-8355-6935072FBFAA}">
      <dsp:nvSpPr>
        <dsp:cNvPr id="0" name=""/>
        <dsp:cNvSpPr/>
      </dsp:nvSpPr>
      <dsp:spPr>
        <a:xfrm>
          <a:off x="502920" y="691062"/>
          <a:ext cx="7040880" cy="4428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129" tIns="0" rIns="266129" bIns="0" numCol="1" spcCol="1270" anchor="ctr" anchorCtr="0">
          <a:noAutofit/>
        </a:bodyPr>
        <a:lstStyle/>
        <a:p>
          <a:pPr lvl="0" algn="l" defTabSz="889000">
            <a:lnSpc>
              <a:spcPct val="90000"/>
            </a:lnSpc>
            <a:spcBef>
              <a:spcPct val="0"/>
            </a:spcBef>
            <a:spcAft>
              <a:spcPct val="35000"/>
            </a:spcAft>
          </a:pPr>
          <a:r>
            <a:rPr lang="en-US" sz="2000" kern="1200" dirty="0" smtClean="0"/>
            <a:t>Bid Evaluation in Palestine</a:t>
          </a:r>
          <a:endParaRPr lang="en-US" sz="2000" kern="1200" dirty="0"/>
        </a:p>
      </dsp:txBody>
      <dsp:txXfrm>
        <a:off x="524536" y="712678"/>
        <a:ext cx="6997648" cy="399568"/>
      </dsp:txXfrm>
    </dsp:sp>
    <dsp:sp modelId="{CCBF67CB-789D-4368-AC3F-5B082BE65E31}">
      <dsp:nvSpPr>
        <dsp:cNvPr id="0" name=""/>
        <dsp:cNvSpPr/>
      </dsp:nvSpPr>
      <dsp:spPr>
        <a:xfrm>
          <a:off x="0" y="1592862"/>
          <a:ext cx="10058399" cy="3780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2B4BE6-868A-4E40-9819-DE2048893917}">
      <dsp:nvSpPr>
        <dsp:cNvPr id="0" name=""/>
        <dsp:cNvSpPr/>
      </dsp:nvSpPr>
      <dsp:spPr>
        <a:xfrm>
          <a:off x="502920" y="1371462"/>
          <a:ext cx="7040880" cy="4428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129" tIns="0" rIns="266129" bIns="0" numCol="1" spcCol="1270" anchor="ctr" anchorCtr="0">
          <a:noAutofit/>
        </a:bodyPr>
        <a:lstStyle/>
        <a:p>
          <a:pPr lvl="0" algn="l" defTabSz="889000">
            <a:lnSpc>
              <a:spcPct val="90000"/>
            </a:lnSpc>
            <a:spcBef>
              <a:spcPct val="0"/>
            </a:spcBef>
            <a:spcAft>
              <a:spcPct val="35000"/>
            </a:spcAft>
          </a:pPr>
          <a:r>
            <a:rPr lang="en-US" sz="2000" kern="1200" dirty="0" smtClean="0"/>
            <a:t>Bid Evaluation in Jordan and Comparison</a:t>
          </a:r>
        </a:p>
      </dsp:txBody>
      <dsp:txXfrm>
        <a:off x="524536" y="1393078"/>
        <a:ext cx="6997648" cy="399568"/>
      </dsp:txXfrm>
    </dsp:sp>
    <dsp:sp modelId="{4876A74B-CAE4-48E7-9467-E0E712AEB92F}">
      <dsp:nvSpPr>
        <dsp:cNvPr id="0" name=""/>
        <dsp:cNvSpPr/>
      </dsp:nvSpPr>
      <dsp:spPr>
        <a:xfrm>
          <a:off x="0" y="2273262"/>
          <a:ext cx="10058399" cy="3780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892300B-9E30-474E-A197-1E696F201BA5}">
      <dsp:nvSpPr>
        <dsp:cNvPr id="0" name=""/>
        <dsp:cNvSpPr/>
      </dsp:nvSpPr>
      <dsp:spPr>
        <a:xfrm>
          <a:off x="502920" y="2051862"/>
          <a:ext cx="7040880" cy="4428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129" tIns="0" rIns="266129" bIns="0" numCol="1" spcCol="1270" anchor="ctr" anchorCtr="0">
          <a:noAutofit/>
        </a:bodyPr>
        <a:lstStyle/>
        <a:p>
          <a:pPr lvl="0" algn="l" defTabSz="889000">
            <a:lnSpc>
              <a:spcPct val="90000"/>
            </a:lnSpc>
            <a:spcBef>
              <a:spcPct val="0"/>
            </a:spcBef>
            <a:spcAft>
              <a:spcPct val="35000"/>
            </a:spcAft>
          </a:pPr>
          <a:r>
            <a:rPr lang="en-US" sz="2000" kern="1200" dirty="0" smtClean="0"/>
            <a:t>Bid Evaluation in UAE and Comparison</a:t>
          </a:r>
          <a:endParaRPr lang="en-US" sz="2000" kern="1200" dirty="0"/>
        </a:p>
      </dsp:txBody>
      <dsp:txXfrm>
        <a:off x="524536" y="2073478"/>
        <a:ext cx="6997648" cy="399568"/>
      </dsp:txXfrm>
    </dsp:sp>
    <dsp:sp modelId="{557BA47E-D8C5-420B-B9CB-D8FF4DC452C6}">
      <dsp:nvSpPr>
        <dsp:cNvPr id="0" name=""/>
        <dsp:cNvSpPr/>
      </dsp:nvSpPr>
      <dsp:spPr>
        <a:xfrm>
          <a:off x="0" y="2953662"/>
          <a:ext cx="10058399" cy="3780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55C4C53-638F-4696-9DB8-B21A1DC3C18E}">
      <dsp:nvSpPr>
        <dsp:cNvPr id="0" name=""/>
        <dsp:cNvSpPr/>
      </dsp:nvSpPr>
      <dsp:spPr>
        <a:xfrm>
          <a:off x="502920" y="2732262"/>
          <a:ext cx="7040880" cy="4428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129" tIns="0" rIns="266129" bIns="0" numCol="1" spcCol="1270" anchor="ctr" anchorCtr="0">
          <a:noAutofit/>
        </a:bodyPr>
        <a:lstStyle/>
        <a:p>
          <a:pPr lvl="0" algn="l" defTabSz="889000">
            <a:lnSpc>
              <a:spcPct val="90000"/>
            </a:lnSpc>
            <a:spcBef>
              <a:spcPct val="0"/>
            </a:spcBef>
            <a:spcAft>
              <a:spcPct val="35000"/>
            </a:spcAft>
          </a:pPr>
          <a:r>
            <a:rPr lang="en-US" sz="2000" kern="1200" dirty="0" smtClean="0"/>
            <a:t>Bid Evaluation in Japan and Comparison</a:t>
          </a:r>
          <a:endParaRPr lang="en-US" sz="2000" kern="1200" dirty="0"/>
        </a:p>
      </dsp:txBody>
      <dsp:txXfrm>
        <a:off x="524536" y="2753878"/>
        <a:ext cx="6997648" cy="399568"/>
      </dsp:txXfrm>
    </dsp:sp>
    <dsp:sp modelId="{7DC1B561-F0AA-474E-A452-15ED3D5F70E7}">
      <dsp:nvSpPr>
        <dsp:cNvPr id="0" name=""/>
        <dsp:cNvSpPr/>
      </dsp:nvSpPr>
      <dsp:spPr>
        <a:xfrm>
          <a:off x="0" y="3634062"/>
          <a:ext cx="10058399" cy="3780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E86348C-BE91-4CE3-8ADD-2C2F4743B0A5}">
      <dsp:nvSpPr>
        <dsp:cNvPr id="0" name=""/>
        <dsp:cNvSpPr/>
      </dsp:nvSpPr>
      <dsp:spPr>
        <a:xfrm>
          <a:off x="502920" y="3412662"/>
          <a:ext cx="7040880" cy="4428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129" tIns="0" rIns="266129" bIns="0" numCol="1" spcCol="1270" anchor="ctr" anchorCtr="0">
          <a:noAutofit/>
        </a:bodyPr>
        <a:lstStyle/>
        <a:p>
          <a:pPr lvl="0" algn="l" defTabSz="889000">
            <a:lnSpc>
              <a:spcPct val="90000"/>
            </a:lnSpc>
            <a:spcBef>
              <a:spcPct val="0"/>
            </a:spcBef>
            <a:spcAft>
              <a:spcPct val="35000"/>
            </a:spcAft>
          </a:pPr>
          <a:r>
            <a:rPr lang="en-US" sz="2000" kern="1200" dirty="0" smtClean="0"/>
            <a:t>Conclusions and Recommendations</a:t>
          </a:r>
          <a:endParaRPr lang="en-US" sz="2000" kern="1200" dirty="0"/>
        </a:p>
      </dsp:txBody>
      <dsp:txXfrm>
        <a:off x="524536" y="3434278"/>
        <a:ext cx="6997648" cy="399568"/>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C5DB95-A94C-4681-95FB-FF76CA7DE51E}" type="datetimeFigureOut">
              <a:rPr lang="en-US" smtClean="0"/>
              <a:t>5/19/2016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4E6E8F-43E8-4DFE-833D-18BEE424A001}" type="slidenum">
              <a:rPr lang="en-US" smtClean="0"/>
              <a:t>‹#›</a:t>
            </a:fld>
            <a:endParaRPr lang="en-US"/>
          </a:p>
        </p:txBody>
      </p:sp>
    </p:spTree>
    <p:extLst>
      <p:ext uri="{BB962C8B-B14F-4D97-AF65-F5344CB8AC3E}">
        <p14:creationId xmlns:p14="http://schemas.microsoft.com/office/powerpoint/2010/main" val="1118504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تقليص</a:t>
            </a:r>
            <a:r>
              <a:rPr lang="ar-SA" baseline="0" dirty="0" smtClean="0"/>
              <a:t> عدد المناقصين المحتملين لدخول مناقصة</a:t>
            </a:r>
          </a:p>
          <a:p>
            <a:r>
              <a:rPr lang="ar-SA" baseline="0" dirty="0" smtClean="0"/>
              <a:t>نحتاجها في المشاريع الكبيرة ذات الطبيعة المتخصصة </a:t>
            </a:r>
            <a:endParaRPr lang="en-US" dirty="0"/>
          </a:p>
        </p:txBody>
      </p:sp>
      <p:sp>
        <p:nvSpPr>
          <p:cNvPr id="4" name="Slide Number Placeholder 3"/>
          <p:cNvSpPr>
            <a:spLocks noGrp="1"/>
          </p:cNvSpPr>
          <p:nvPr>
            <p:ph type="sldNum" sz="quarter" idx="10"/>
          </p:nvPr>
        </p:nvSpPr>
        <p:spPr/>
        <p:txBody>
          <a:bodyPr/>
          <a:lstStyle/>
          <a:p>
            <a:fld id="{1A4E6E8F-43E8-4DFE-833D-18BEE424A001}" type="slidenum">
              <a:rPr lang="en-US" smtClean="0"/>
              <a:t>5</a:t>
            </a:fld>
            <a:endParaRPr lang="en-US"/>
          </a:p>
        </p:txBody>
      </p:sp>
    </p:spTree>
    <p:extLst>
      <p:ext uri="{BB962C8B-B14F-4D97-AF65-F5344CB8AC3E}">
        <p14:creationId xmlns:p14="http://schemas.microsoft.com/office/powerpoint/2010/main" val="29016553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7EE4FFA-253B-4B3E-9881-3FA796735B85}" type="datetimeFigureOut">
              <a:rPr lang="en-US" smtClean="0"/>
              <a:t>5/19/2016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F84C8-25B8-47EF-86C4-D2A2B278F3C2}"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31561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7EE4FFA-253B-4B3E-9881-3FA796735B85}" type="datetimeFigureOut">
              <a:rPr lang="en-US" smtClean="0"/>
              <a:t>5/19/2016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F84C8-25B8-47EF-86C4-D2A2B278F3C2}" type="slidenum">
              <a:rPr lang="en-US" smtClean="0"/>
              <a:t>‹#›</a:t>
            </a:fld>
            <a:endParaRPr lang="en-US"/>
          </a:p>
        </p:txBody>
      </p:sp>
    </p:spTree>
    <p:extLst>
      <p:ext uri="{BB962C8B-B14F-4D97-AF65-F5344CB8AC3E}">
        <p14:creationId xmlns:p14="http://schemas.microsoft.com/office/powerpoint/2010/main" val="15620698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7EE4FFA-253B-4B3E-9881-3FA796735B85}" type="datetimeFigureOut">
              <a:rPr lang="en-US" smtClean="0"/>
              <a:t>5/19/2016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F84C8-25B8-47EF-86C4-D2A2B278F3C2}" type="slidenum">
              <a:rPr lang="en-US" smtClean="0"/>
              <a:t>‹#›</a:t>
            </a:fld>
            <a:endParaRPr lang="en-US"/>
          </a:p>
        </p:txBody>
      </p:sp>
    </p:spTree>
    <p:extLst>
      <p:ext uri="{BB962C8B-B14F-4D97-AF65-F5344CB8AC3E}">
        <p14:creationId xmlns:p14="http://schemas.microsoft.com/office/powerpoint/2010/main" val="2296640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7EE4FFA-253B-4B3E-9881-3FA796735B85}" type="datetimeFigureOut">
              <a:rPr lang="en-US" smtClean="0"/>
              <a:t>5/19/2016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F84C8-25B8-47EF-86C4-D2A2B278F3C2}" type="slidenum">
              <a:rPr lang="en-US" smtClean="0"/>
              <a:t>‹#›</a:t>
            </a:fld>
            <a:endParaRPr lang="en-US"/>
          </a:p>
        </p:txBody>
      </p:sp>
    </p:spTree>
    <p:extLst>
      <p:ext uri="{BB962C8B-B14F-4D97-AF65-F5344CB8AC3E}">
        <p14:creationId xmlns:p14="http://schemas.microsoft.com/office/powerpoint/2010/main" val="356592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EE4FFA-253B-4B3E-9881-3FA796735B85}" type="datetimeFigureOut">
              <a:rPr lang="en-US" smtClean="0"/>
              <a:t>5/19/2016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F84C8-25B8-47EF-86C4-D2A2B278F3C2}"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29317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7EE4FFA-253B-4B3E-9881-3FA796735B85}" type="datetimeFigureOut">
              <a:rPr lang="en-US" smtClean="0"/>
              <a:t>5/19/2016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9F84C8-25B8-47EF-86C4-D2A2B278F3C2}" type="slidenum">
              <a:rPr lang="en-US" smtClean="0"/>
              <a:t>‹#›</a:t>
            </a:fld>
            <a:endParaRPr lang="en-US"/>
          </a:p>
        </p:txBody>
      </p:sp>
    </p:spTree>
    <p:extLst>
      <p:ext uri="{BB962C8B-B14F-4D97-AF65-F5344CB8AC3E}">
        <p14:creationId xmlns:p14="http://schemas.microsoft.com/office/powerpoint/2010/main" val="31850637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7EE4FFA-253B-4B3E-9881-3FA796735B85}" type="datetimeFigureOut">
              <a:rPr lang="en-US" smtClean="0"/>
              <a:t>5/19/2016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9F84C8-25B8-47EF-86C4-D2A2B278F3C2}" type="slidenum">
              <a:rPr lang="en-US" smtClean="0"/>
              <a:t>‹#›</a:t>
            </a:fld>
            <a:endParaRPr lang="en-US"/>
          </a:p>
        </p:txBody>
      </p:sp>
    </p:spTree>
    <p:extLst>
      <p:ext uri="{BB962C8B-B14F-4D97-AF65-F5344CB8AC3E}">
        <p14:creationId xmlns:p14="http://schemas.microsoft.com/office/powerpoint/2010/main" val="20717976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7EE4FFA-253B-4B3E-9881-3FA796735B85}" type="datetimeFigureOut">
              <a:rPr lang="en-US" smtClean="0"/>
              <a:t>5/19/2016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9F84C8-25B8-47EF-86C4-D2A2B278F3C2}" type="slidenum">
              <a:rPr lang="en-US" smtClean="0"/>
              <a:t>‹#›</a:t>
            </a:fld>
            <a:endParaRPr lang="en-US"/>
          </a:p>
        </p:txBody>
      </p:sp>
    </p:spTree>
    <p:extLst>
      <p:ext uri="{BB962C8B-B14F-4D97-AF65-F5344CB8AC3E}">
        <p14:creationId xmlns:p14="http://schemas.microsoft.com/office/powerpoint/2010/main" val="21690597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37EE4FFA-253B-4B3E-9881-3FA796735B85}" type="datetimeFigureOut">
              <a:rPr lang="en-US" smtClean="0"/>
              <a:t>5/19/2016</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C79F84C8-25B8-47EF-86C4-D2A2B278F3C2}" type="slidenum">
              <a:rPr lang="en-US" smtClean="0"/>
              <a:t>‹#›</a:t>
            </a:fld>
            <a:endParaRPr lang="en-US"/>
          </a:p>
        </p:txBody>
      </p:sp>
    </p:spTree>
    <p:extLst>
      <p:ext uri="{BB962C8B-B14F-4D97-AF65-F5344CB8AC3E}">
        <p14:creationId xmlns:p14="http://schemas.microsoft.com/office/powerpoint/2010/main" val="1125647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7EE4FFA-253B-4B3E-9881-3FA796735B85}" type="datetimeFigureOut">
              <a:rPr lang="en-US" smtClean="0"/>
              <a:t>5/19/2016</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79F84C8-25B8-47EF-86C4-D2A2B278F3C2}" type="slidenum">
              <a:rPr lang="en-US" smtClean="0"/>
              <a:t>‹#›</a:t>
            </a:fld>
            <a:endParaRPr lang="en-US"/>
          </a:p>
        </p:txBody>
      </p:sp>
    </p:spTree>
    <p:extLst>
      <p:ext uri="{BB962C8B-B14F-4D97-AF65-F5344CB8AC3E}">
        <p14:creationId xmlns:p14="http://schemas.microsoft.com/office/powerpoint/2010/main" val="2521684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EE4FFA-253B-4B3E-9881-3FA796735B85}" type="datetimeFigureOut">
              <a:rPr lang="en-US" smtClean="0"/>
              <a:t>5/19/2016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9F84C8-25B8-47EF-86C4-D2A2B278F3C2}" type="slidenum">
              <a:rPr lang="en-US" smtClean="0"/>
              <a:t>‹#›</a:t>
            </a:fld>
            <a:endParaRPr lang="en-US"/>
          </a:p>
        </p:txBody>
      </p:sp>
    </p:spTree>
    <p:extLst>
      <p:ext uri="{BB962C8B-B14F-4D97-AF65-F5344CB8AC3E}">
        <p14:creationId xmlns:p14="http://schemas.microsoft.com/office/powerpoint/2010/main" val="1695502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7EE4FFA-253B-4B3E-9881-3FA796735B85}" type="datetimeFigureOut">
              <a:rPr lang="en-US" smtClean="0"/>
              <a:t>5/19/2016</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C79F84C8-25B8-47EF-86C4-D2A2B278F3C2}"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871085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00051" y="485997"/>
            <a:ext cx="10058400" cy="1847770"/>
          </a:xfrm>
        </p:spPr>
        <p:txBody>
          <a:bodyPr>
            <a:normAutofit fontScale="90000"/>
          </a:bodyPr>
          <a:lstStyle/>
          <a:p>
            <a:pPr algn="ctr"/>
            <a:r>
              <a:rPr lang="ar-SA" dirty="0" smtClean="0"/>
              <a:t> </a:t>
            </a:r>
            <a:r>
              <a:rPr lang="en-US" sz="6000"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Assessment of the Bidding Process in Construction Project</a:t>
            </a:r>
            <a:endParaRPr lang="en-US"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100051" y="4455621"/>
            <a:ext cx="10058400" cy="1549394"/>
          </a:xfrm>
        </p:spPr>
        <p:txBody>
          <a:bodyPr>
            <a:normAutofit/>
          </a:bodyPr>
          <a:lstStyle/>
          <a:p>
            <a:pPr algn="ctr"/>
            <a:r>
              <a:rPr lang="en-US" sz="1400" dirty="0" smtClean="0">
                <a:latin typeface="Times New Roman" panose="02020603050405020304" pitchFamily="18" charset="0"/>
                <a:cs typeface="Times New Roman" panose="02020603050405020304" pitchFamily="18" charset="0"/>
              </a:rPr>
              <a:t>Abdullah H. Abu </a:t>
            </a:r>
            <a:r>
              <a:rPr lang="en-US" sz="1400" dirty="0" err="1" smtClean="0">
                <a:latin typeface="Times New Roman" panose="02020603050405020304" pitchFamily="18" charset="0"/>
                <a:cs typeface="Times New Roman" panose="02020603050405020304" pitchFamily="18" charset="0"/>
              </a:rPr>
              <a:t>Zant</a:t>
            </a:r>
            <a:r>
              <a:rPr lang="en-US" sz="1400" dirty="0" smtClean="0">
                <a:latin typeface="Times New Roman" panose="02020603050405020304" pitchFamily="18" charset="0"/>
                <a:cs typeface="Times New Roman" panose="02020603050405020304" pitchFamily="18" charset="0"/>
              </a:rPr>
              <a:t>.</a:t>
            </a:r>
          </a:p>
          <a:p>
            <a:pPr algn="ctr"/>
            <a:r>
              <a:rPr lang="en-US" sz="1400" dirty="0" smtClean="0">
                <a:latin typeface="Times New Roman" panose="02020603050405020304" pitchFamily="18" charset="0"/>
                <a:cs typeface="Times New Roman" panose="02020603050405020304" pitchFamily="18" charset="0"/>
              </a:rPr>
              <a:t>Ayman K. </a:t>
            </a:r>
            <a:r>
              <a:rPr lang="en-US" sz="1400" dirty="0" err="1" smtClean="0">
                <a:latin typeface="Times New Roman" panose="02020603050405020304" pitchFamily="18" charset="0"/>
                <a:cs typeface="Times New Roman" panose="02020603050405020304" pitchFamily="18" charset="0"/>
              </a:rPr>
              <a:t>Ilaiwi</a:t>
            </a:r>
            <a:r>
              <a:rPr lang="en-US" sz="1400" dirty="0" smtClean="0">
                <a:latin typeface="Times New Roman" panose="02020603050405020304" pitchFamily="18" charset="0"/>
                <a:cs typeface="Times New Roman" panose="02020603050405020304" pitchFamily="18" charset="0"/>
              </a:rPr>
              <a:t>.</a:t>
            </a:r>
          </a:p>
          <a:p>
            <a:pPr algn="ctr"/>
            <a:r>
              <a:rPr lang="en-US" sz="1400" dirty="0" smtClean="0">
                <a:latin typeface="Times New Roman" panose="02020603050405020304" pitchFamily="18" charset="0"/>
                <a:cs typeface="Times New Roman" panose="02020603050405020304" pitchFamily="18" charset="0"/>
              </a:rPr>
              <a:t>Mohammed </a:t>
            </a:r>
            <a:r>
              <a:rPr lang="en-US" sz="1400" dirty="0" err="1" smtClean="0">
                <a:latin typeface="Times New Roman" panose="02020603050405020304" pitchFamily="18" charset="0"/>
                <a:cs typeface="Times New Roman" panose="02020603050405020304" pitchFamily="18" charset="0"/>
              </a:rPr>
              <a:t>Fadel</a:t>
            </a:r>
            <a:r>
              <a:rPr lang="en-US" sz="1400" dirty="0" smtClean="0">
                <a:latin typeface="Times New Roman" panose="02020603050405020304" pitchFamily="18" charset="0"/>
                <a:cs typeface="Times New Roman" panose="02020603050405020304" pitchFamily="18" charset="0"/>
              </a:rPr>
              <a:t>.</a:t>
            </a:r>
          </a:p>
          <a:p>
            <a:pPr algn="ctr"/>
            <a:r>
              <a:rPr lang="en-US" sz="1400" dirty="0" smtClean="0">
                <a:latin typeface="Times New Roman" panose="02020603050405020304" pitchFamily="18" charset="0"/>
                <a:cs typeface="Times New Roman" panose="02020603050405020304" pitchFamily="18" charset="0"/>
              </a:rPr>
              <a:t>Sodqi M. </a:t>
            </a:r>
            <a:r>
              <a:rPr lang="en-US" sz="1400" dirty="0" err="1" smtClean="0">
                <a:latin typeface="Times New Roman" panose="02020603050405020304" pitchFamily="18" charset="0"/>
                <a:cs typeface="Times New Roman" panose="02020603050405020304" pitchFamily="18" charset="0"/>
              </a:rPr>
              <a:t>Alhnaini</a:t>
            </a:r>
            <a:r>
              <a:rPr lang="en-US" sz="1400" dirty="0" smtClean="0">
                <a:latin typeface="Times New Roman" panose="02020603050405020304" pitchFamily="18" charset="0"/>
                <a:cs typeface="Times New Roman" panose="02020603050405020304" pitchFamily="18" charset="0"/>
              </a:rPr>
              <a:t>.</a:t>
            </a:r>
          </a:p>
          <a:p>
            <a:endParaRPr lang="en-US" dirty="0"/>
          </a:p>
        </p:txBody>
      </p:sp>
      <p:sp>
        <p:nvSpPr>
          <p:cNvPr id="4" name="Subtitle 2"/>
          <p:cNvSpPr txBox="1">
            <a:spLocks/>
          </p:cNvSpPr>
          <p:nvPr/>
        </p:nvSpPr>
        <p:spPr>
          <a:xfrm>
            <a:off x="1621928" y="2831552"/>
            <a:ext cx="9014646" cy="112628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n-US" sz="1600" dirty="0" smtClean="0">
                <a:latin typeface="Times New Roman" panose="02020603050405020304" pitchFamily="18" charset="0"/>
                <a:cs typeface="Times New Roman" panose="02020603050405020304" pitchFamily="18" charset="0"/>
              </a:rPr>
              <a:t>AN-NAJAH NATIONAL UNIVERSITY</a:t>
            </a:r>
          </a:p>
          <a:p>
            <a:pPr algn="ctr"/>
            <a:r>
              <a:rPr lang="en-US" sz="1600" dirty="0" smtClean="0">
                <a:latin typeface="Times New Roman" panose="02020603050405020304" pitchFamily="18" charset="0"/>
                <a:cs typeface="Times New Roman" panose="02020603050405020304" pitchFamily="18" charset="0"/>
              </a:rPr>
              <a:t>FACULTY OF ENGINEERING AND INFORMATION TECHNOLOGY</a:t>
            </a:r>
          </a:p>
          <a:p>
            <a:pPr algn="ctr"/>
            <a:r>
              <a:rPr lang="en-US" sz="1600" dirty="0" smtClean="0">
                <a:latin typeface="Times New Roman" panose="02020603050405020304" pitchFamily="18" charset="0"/>
                <a:cs typeface="Times New Roman" panose="02020603050405020304" pitchFamily="18" charset="0"/>
              </a:rPr>
              <a:t> CIVIL ENGINEERING DEPARTMENT</a:t>
            </a:r>
          </a:p>
          <a:p>
            <a:endParaRPr lang="en-US" sz="1600" dirty="0"/>
          </a:p>
        </p:txBody>
      </p:sp>
    </p:spTree>
    <p:extLst>
      <p:ext uri="{BB962C8B-B14F-4D97-AF65-F5344CB8AC3E}">
        <p14:creationId xmlns:p14="http://schemas.microsoft.com/office/powerpoint/2010/main" val="596753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Bid Evaluation In Jordan</a:t>
            </a:r>
            <a:endParaRPr lang="en-US" dirty="0"/>
          </a:p>
        </p:txBody>
      </p:sp>
      <p:sp>
        <p:nvSpPr>
          <p:cNvPr id="3" name="Content Placeholder 2"/>
          <p:cNvSpPr>
            <a:spLocks noGrp="1"/>
          </p:cNvSpPr>
          <p:nvPr>
            <p:ph idx="1"/>
          </p:nvPr>
        </p:nvSpPr>
        <p:spPr/>
        <p:txBody>
          <a:bodyPr>
            <a:normAutofit lnSpcReduction="10000"/>
          </a:bodyPr>
          <a:lstStyle/>
          <a:p>
            <a:pPr>
              <a:lnSpc>
                <a:spcPct val="150000"/>
              </a:lnSpc>
              <a:buFont typeface="Arial" panose="020B0604020202020204" pitchFamily="34" charset="0"/>
              <a:buChar char="•"/>
            </a:pPr>
            <a:r>
              <a:rPr lang="en-US" sz="2400" dirty="0"/>
              <a:t> </a:t>
            </a:r>
            <a:r>
              <a:rPr lang="en-US" sz="2400" dirty="0" smtClean="0"/>
              <a:t>Opening </a:t>
            </a:r>
            <a:r>
              <a:rPr lang="en-US" sz="2400" dirty="0"/>
              <a:t>of Tender Returns</a:t>
            </a:r>
            <a:r>
              <a:rPr lang="en-US" sz="2400" dirty="0" smtClean="0"/>
              <a:t>:</a:t>
            </a:r>
          </a:p>
          <a:p>
            <a:pPr lvl="1">
              <a:lnSpc>
                <a:spcPct val="150000"/>
              </a:lnSpc>
              <a:buFont typeface="Courier New" panose="02070309020205020404" pitchFamily="49" charset="0"/>
              <a:buChar char="o"/>
            </a:pPr>
            <a:r>
              <a:rPr lang="en-US" sz="2000" dirty="0" smtClean="0"/>
              <a:t>The date for opening is set early.</a:t>
            </a:r>
          </a:p>
          <a:p>
            <a:pPr lvl="1">
              <a:lnSpc>
                <a:spcPct val="150000"/>
              </a:lnSpc>
              <a:buFont typeface="Courier New" panose="02070309020205020404" pitchFamily="49" charset="0"/>
              <a:buChar char="o"/>
            </a:pPr>
            <a:r>
              <a:rPr lang="en-US" sz="2000" dirty="0" smtClean="0"/>
              <a:t>Bids are opened in the presence of the tenders committee.</a:t>
            </a:r>
          </a:p>
          <a:p>
            <a:pPr lvl="1">
              <a:lnSpc>
                <a:spcPct val="150000"/>
              </a:lnSpc>
              <a:buFont typeface="Courier New" panose="02070309020205020404" pitchFamily="49" charset="0"/>
              <a:buChar char="o"/>
            </a:pPr>
            <a:r>
              <a:rPr lang="en-US" sz="2000" dirty="0" smtClean="0"/>
              <a:t>The bids envelopes are assure to be closed. Then </a:t>
            </a:r>
            <a:r>
              <a:rPr lang="en-US" sz="2000" dirty="0"/>
              <a:t>The members of the tenders committee sign the copies of submitted bids that are being opened.</a:t>
            </a:r>
            <a:endParaRPr lang="en-US" sz="2000" dirty="0" smtClean="0"/>
          </a:p>
          <a:p>
            <a:pPr lvl="1">
              <a:lnSpc>
                <a:spcPct val="150000"/>
              </a:lnSpc>
              <a:buFont typeface="Courier New" panose="02070309020205020404" pitchFamily="49" charset="0"/>
              <a:buChar char="o"/>
            </a:pPr>
            <a:r>
              <a:rPr lang="en-US" sz="2000" dirty="0" smtClean="0"/>
              <a:t>Then the bid bond must be checked.</a:t>
            </a:r>
          </a:p>
          <a:p>
            <a:pPr lvl="1">
              <a:lnSpc>
                <a:spcPct val="150000"/>
              </a:lnSpc>
              <a:buFont typeface="Courier New" panose="02070309020205020404" pitchFamily="49" charset="0"/>
              <a:buChar char="o"/>
            </a:pPr>
            <a:r>
              <a:rPr lang="en-US" sz="2000" dirty="0" smtClean="0"/>
              <a:t>In the case of one envelope is submitted, the technical and financial are both inside, the </a:t>
            </a:r>
            <a:r>
              <a:rPr lang="en-US" sz="2000" dirty="0"/>
              <a:t>total price of the bid is announced.</a:t>
            </a:r>
            <a:endParaRPr lang="en-US" sz="2000" dirty="0" smtClean="0"/>
          </a:p>
        </p:txBody>
      </p:sp>
    </p:spTree>
    <p:extLst>
      <p:ext uri="{BB962C8B-B14F-4D97-AF65-F5344CB8AC3E}">
        <p14:creationId xmlns:p14="http://schemas.microsoft.com/office/powerpoint/2010/main" val="28792747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Bid Evaluation In Jordan</a:t>
            </a:r>
            <a:endParaRPr lang="en-US" dirty="0"/>
          </a:p>
        </p:txBody>
      </p:sp>
      <p:sp>
        <p:nvSpPr>
          <p:cNvPr id="3" name="Content Placeholder 2"/>
          <p:cNvSpPr>
            <a:spLocks noGrp="1"/>
          </p:cNvSpPr>
          <p:nvPr>
            <p:ph idx="1"/>
          </p:nvPr>
        </p:nvSpPr>
        <p:spPr/>
        <p:txBody>
          <a:bodyPr>
            <a:normAutofit/>
          </a:bodyPr>
          <a:lstStyle/>
          <a:p>
            <a:pPr>
              <a:lnSpc>
                <a:spcPct val="150000"/>
              </a:lnSpc>
              <a:buFont typeface="Arial" panose="020B0604020202020204" pitchFamily="34" charset="0"/>
              <a:buChar char="•"/>
            </a:pPr>
            <a:r>
              <a:rPr lang="en-US" sz="2400" dirty="0"/>
              <a:t> </a:t>
            </a:r>
            <a:r>
              <a:rPr lang="en-US" sz="2400" dirty="0" smtClean="0"/>
              <a:t>Opening </a:t>
            </a:r>
            <a:r>
              <a:rPr lang="en-US" sz="2400" dirty="0"/>
              <a:t>of Tender Returns</a:t>
            </a:r>
            <a:r>
              <a:rPr lang="en-US" sz="2400" dirty="0" smtClean="0"/>
              <a:t>:</a:t>
            </a:r>
          </a:p>
          <a:p>
            <a:pPr lvl="1">
              <a:lnSpc>
                <a:spcPct val="150000"/>
              </a:lnSpc>
              <a:buFont typeface="Courier New" panose="02070309020205020404" pitchFamily="49" charset="0"/>
              <a:buChar char="o"/>
            </a:pPr>
            <a:r>
              <a:rPr lang="en-US" sz="2000" dirty="0" smtClean="0"/>
              <a:t>In the case of the submitted bids are two envelopes, which are financial and technical, the technical envelope will be opened and then evaluated, then the financial offers of the qualified bidders will be opened and evaluated.</a:t>
            </a:r>
          </a:p>
          <a:p>
            <a:pPr marL="201168" lvl="1" indent="0">
              <a:lnSpc>
                <a:spcPct val="150000"/>
              </a:lnSpc>
              <a:buNone/>
            </a:pPr>
            <a:endParaRPr lang="en-US" sz="2000" dirty="0" smtClean="0"/>
          </a:p>
        </p:txBody>
      </p:sp>
    </p:spTree>
    <p:extLst>
      <p:ext uri="{BB962C8B-B14F-4D97-AF65-F5344CB8AC3E}">
        <p14:creationId xmlns:p14="http://schemas.microsoft.com/office/powerpoint/2010/main" val="12385711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Bid Evaluation In Jordan</a:t>
            </a:r>
            <a:endParaRPr lang="en-US" dirty="0"/>
          </a:p>
        </p:txBody>
      </p:sp>
      <p:sp>
        <p:nvSpPr>
          <p:cNvPr id="3" name="Content Placeholder 2"/>
          <p:cNvSpPr>
            <a:spLocks noGrp="1"/>
          </p:cNvSpPr>
          <p:nvPr>
            <p:ph idx="1"/>
          </p:nvPr>
        </p:nvSpPr>
        <p:spPr/>
        <p:txBody>
          <a:bodyPr>
            <a:normAutofit/>
          </a:bodyPr>
          <a:lstStyle/>
          <a:p>
            <a:pPr>
              <a:lnSpc>
                <a:spcPct val="150000"/>
              </a:lnSpc>
              <a:buFont typeface="Arial" panose="020B0604020202020204" pitchFamily="34" charset="0"/>
              <a:buChar char="•"/>
            </a:pPr>
            <a:r>
              <a:rPr lang="en-US" sz="2400" dirty="0"/>
              <a:t> </a:t>
            </a:r>
            <a:r>
              <a:rPr lang="en-US" sz="2400" dirty="0" smtClean="0"/>
              <a:t>Evaluation of bids:</a:t>
            </a:r>
          </a:p>
          <a:p>
            <a:pPr lvl="1">
              <a:lnSpc>
                <a:spcPct val="150000"/>
              </a:lnSpc>
              <a:buFont typeface="Courier New" panose="02070309020205020404" pitchFamily="49" charset="0"/>
              <a:buChar char="o"/>
            </a:pPr>
            <a:r>
              <a:rPr lang="en-US" sz="2000" dirty="0" smtClean="0"/>
              <a:t>Local Projects: </a:t>
            </a:r>
          </a:p>
          <a:p>
            <a:pPr marL="726948" lvl="2" indent="-342900">
              <a:lnSpc>
                <a:spcPct val="150000"/>
              </a:lnSpc>
              <a:buFont typeface="+mj-lt"/>
              <a:buAutoNum type="arabicPeriod"/>
            </a:pPr>
            <a:r>
              <a:rPr lang="en-US" sz="1600" dirty="0" smtClean="0"/>
              <a:t>The contractors that have the required classification are allowed to enter the bid.</a:t>
            </a:r>
          </a:p>
          <a:p>
            <a:pPr marL="726948" lvl="2" indent="-342900">
              <a:lnSpc>
                <a:spcPct val="150000"/>
              </a:lnSpc>
              <a:buFont typeface="+mj-lt"/>
              <a:buAutoNum type="arabicPeriod"/>
            </a:pPr>
            <a:r>
              <a:rPr lang="en-US" sz="1600" dirty="0" smtClean="0"/>
              <a:t>The offer of the lowest price is recommended provide that all required documents are submitted, if not the next bid is considered.</a:t>
            </a:r>
          </a:p>
          <a:p>
            <a:pPr marL="726948" lvl="2" indent="-342900">
              <a:lnSpc>
                <a:spcPct val="150000"/>
              </a:lnSpc>
              <a:buFont typeface="+mj-lt"/>
              <a:buAutoNum type="arabicPeriod"/>
            </a:pPr>
            <a:r>
              <a:rPr lang="en-US" sz="1600" dirty="0"/>
              <a:t>Pre-qualification of the bidders is carried out in the case of some projects </a:t>
            </a:r>
            <a:r>
              <a:rPr lang="en-US" sz="1600" dirty="0" smtClean="0"/>
              <a:t>that are complex for example and require </a:t>
            </a:r>
            <a:r>
              <a:rPr lang="en-US" sz="1600" dirty="0"/>
              <a:t>advanced technical capabilities in order to assure that the financial and technical capabilities of bidders are sufficient for these projects. </a:t>
            </a:r>
            <a:r>
              <a:rPr lang="en-US" sz="1600" dirty="0" smtClean="0"/>
              <a:t>The qualified bidders are invited to enter the bid.</a:t>
            </a:r>
            <a:endParaRPr lang="en-US" sz="1600" dirty="0"/>
          </a:p>
          <a:p>
            <a:pPr marL="201168" lvl="1" indent="0">
              <a:lnSpc>
                <a:spcPct val="150000"/>
              </a:lnSpc>
              <a:buNone/>
            </a:pPr>
            <a:endParaRPr lang="en-US" sz="2000" dirty="0" smtClean="0"/>
          </a:p>
        </p:txBody>
      </p:sp>
    </p:spTree>
    <p:extLst>
      <p:ext uri="{BB962C8B-B14F-4D97-AF65-F5344CB8AC3E}">
        <p14:creationId xmlns:p14="http://schemas.microsoft.com/office/powerpoint/2010/main" val="9110701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Bid Evaluation In Jordan</a:t>
            </a:r>
            <a:endParaRPr lang="en-US" dirty="0"/>
          </a:p>
        </p:txBody>
      </p:sp>
      <p:sp>
        <p:nvSpPr>
          <p:cNvPr id="3" name="Content Placeholder 2"/>
          <p:cNvSpPr>
            <a:spLocks noGrp="1"/>
          </p:cNvSpPr>
          <p:nvPr>
            <p:ph idx="1"/>
          </p:nvPr>
        </p:nvSpPr>
        <p:spPr/>
        <p:txBody>
          <a:bodyPr>
            <a:normAutofit/>
          </a:bodyPr>
          <a:lstStyle/>
          <a:p>
            <a:pPr>
              <a:lnSpc>
                <a:spcPct val="150000"/>
              </a:lnSpc>
              <a:buFont typeface="Arial" panose="020B0604020202020204" pitchFamily="34" charset="0"/>
              <a:buChar char="•"/>
            </a:pPr>
            <a:r>
              <a:rPr lang="en-US" sz="2400" dirty="0"/>
              <a:t> </a:t>
            </a:r>
            <a:r>
              <a:rPr lang="en-US" sz="2400" dirty="0" smtClean="0"/>
              <a:t>Evaluation of bids:</a:t>
            </a:r>
          </a:p>
          <a:p>
            <a:pPr lvl="1">
              <a:lnSpc>
                <a:spcPct val="150000"/>
              </a:lnSpc>
              <a:buFont typeface="Courier New" panose="02070309020205020404" pitchFamily="49" charset="0"/>
              <a:buChar char="o"/>
            </a:pPr>
            <a:r>
              <a:rPr lang="en-US" sz="2000" dirty="0" smtClean="0"/>
              <a:t>International Projects: achieved in two stages:</a:t>
            </a:r>
          </a:p>
          <a:p>
            <a:pPr marL="841248" lvl="2" indent="-457200">
              <a:lnSpc>
                <a:spcPct val="150000"/>
              </a:lnSpc>
              <a:buFont typeface="+mj-lt"/>
              <a:buAutoNum type="arabicPeriod"/>
            </a:pPr>
            <a:r>
              <a:rPr lang="en-US" sz="1600" dirty="0"/>
              <a:t>pre-qualification including the technical, administrative, financial status and the available equipment. This stage results in the exclusion of unqualified contractors. While the qualified contractors are invited to purchase and receive bidding documents to be able to involved in the competition</a:t>
            </a:r>
            <a:r>
              <a:rPr lang="en-US" sz="1600" dirty="0" smtClean="0"/>
              <a:t>.</a:t>
            </a:r>
          </a:p>
          <a:p>
            <a:pPr marL="841248" lvl="2" indent="-457200">
              <a:lnSpc>
                <a:spcPct val="150000"/>
              </a:lnSpc>
              <a:buFont typeface="+mj-lt"/>
              <a:buAutoNum type="arabicPeriod"/>
            </a:pPr>
            <a:r>
              <a:rPr lang="en-US" sz="1600" dirty="0"/>
              <a:t>financial and technical offers are </a:t>
            </a:r>
            <a:r>
              <a:rPr lang="en-US" sz="1600" dirty="0" smtClean="0"/>
              <a:t>submitted by the qualified bidders.</a:t>
            </a:r>
            <a:endParaRPr lang="en-US" sz="1600" dirty="0"/>
          </a:p>
          <a:p>
            <a:pPr marL="658368" lvl="1" indent="-457200">
              <a:lnSpc>
                <a:spcPct val="150000"/>
              </a:lnSpc>
              <a:buFont typeface="+mj-lt"/>
              <a:buAutoNum type="arabicPeriod"/>
            </a:pPr>
            <a:endParaRPr lang="en-US" sz="2000" dirty="0" smtClean="0"/>
          </a:p>
        </p:txBody>
      </p:sp>
    </p:spTree>
    <p:extLst>
      <p:ext uri="{BB962C8B-B14F-4D97-AF65-F5344CB8AC3E}">
        <p14:creationId xmlns:p14="http://schemas.microsoft.com/office/powerpoint/2010/main" val="41618231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Bid Procedures In UAE</a:t>
            </a:r>
            <a:endParaRPr lang="en-US" dirty="0"/>
          </a:p>
        </p:txBody>
      </p:sp>
      <p:sp>
        <p:nvSpPr>
          <p:cNvPr id="3" name="Content Placeholder 2"/>
          <p:cNvSpPr>
            <a:spLocks noGrp="1"/>
          </p:cNvSpPr>
          <p:nvPr>
            <p:ph idx="1"/>
          </p:nvPr>
        </p:nvSpPr>
        <p:spPr/>
        <p:txBody>
          <a:bodyPr>
            <a:normAutofit/>
          </a:bodyPr>
          <a:lstStyle/>
          <a:p>
            <a:pPr>
              <a:lnSpc>
                <a:spcPct val="150000"/>
              </a:lnSpc>
              <a:buFont typeface="Arial" panose="020B0604020202020204" pitchFamily="34" charset="0"/>
              <a:buChar char="•"/>
            </a:pPr>
            <a:r>
              <a:rPr lang="en-US" sz="2400" dirty="0"/>
              <a:t> </a:t>
            </a:r>
            <a:r>
              <a:rPr lang="en-US" sz="2400" dirty="0" smtClean="0"/>
              <a:t>There are three methods for tendering in UAE:</a:t>
            </a:r>
          </a:p>
          <a:p>
            <a:pPr marL="635508" lvl="1" indent="-342900">
              <a:lnSpc>
                <a:spcPct val="150000"/>
              </a:lnSpc>
              <a:buFont typeface="+mj-lt"/>
              <a:buAutoNum type="arabicPeriod"/>
            </a:pPr>
            <a:r>
              <a:rPr lang="en-US" sz="1800" dirty="0" smtClean="0"/>
              <a:t>Tendering without pre-qualification and technical and financial criteria.</a:t>
            </a:r>
          </a:p>
          <a:p>
            <a:pPr marL="635508" lvl="1" indent="-342900">
              <a:lnSpc>
                <a:spcPct val="150000"/>
              </a:lnSpc>
              <a:buFont typeface="+mj-lt"/>
              <a:buAutoNum type="arabicPeriod"/>
            </a:pPr>
            <a:r>
              <a:rPr lang="en-US" dirty="0" smtClean="0"/>
              <a:t>Tendering with pre-qualification.</a:t>
            </a:r>
          </a:p>
          <a:p>
            <a:pPr marL="635508" lvl="1" indent="-342900">
              <a:lnSpc>
                <a:spcPct val="150000"/>
              </a:lnSpc>
              <a:buFont typeface="+mj-lt"/>
              <a:buAutoNum type="arabicPeriod"/>
            </a:pPr>
            <a:r>
              <a:rPr lang="en-US" sz="1800" dirty="0" smtClean="0"/>
              <a:t>Tendering  with technical and financial criteria.</a:t>
            </a:r>
          </a:p>
          <a:p>
            <a:pPr marL="292608" lvl="1" indent="0">
              <a:lnSpc>
                <a:spcPct val="150000"/>
              </a:lnSpc>
              <a:buNone/>
            </a:pPr>
            <a:endParaRPr lang="en-US" sz="1800" dirty="0" smtClean="0"/>
          </a:p>
        </p:txBody>
      </p:sp>
    </p:spTree>
    <p:extLst>
      <p:ext uri="{BB962C8B-B14F-4D97-AF65-F5344CB8AC3E}">
        <p14:creationId xmlns:p14="http://schemas.microsoft.com/office/powerpoint/2010/main" val="27573974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Bid Procedures In UAE</a:t>
            </a:r>
            <a:endParaRPr lang="en-US" dirty="0"/>
          </a:p>
        </p:txBody>
      </p:sp>
      <p:sp>
        <p:nvSpPr>
          <p:cNvPr id="5" name="Content Placeholder 2"/>
          <p:cNvSpPr>
            <a:spLocks noGrp="1"/>
          </p:cNvSpPr>
          <p:nvPr>
            <p:ph idx="1"/>
          </p:nvPr>
        </p:nvSpPr>
        <p:spPr/>
        <p:txBody>
          <a:bodyPr>
            <a:normAutofit/>
          </a:bodyPr>
          <a:lstStyle/>
          <a:p>
            <a:pPr>
              <a:lnSpc>
                <a:spcPct val="150000"/>
              </a:lnSpc>
              <a:buFont typeface="Arial" panose="020B0604020202020204" pitchFamily="34" charset="0"/>
              <a:buChar char="•"/>
            </a:pPr>
            <a:r>
              <a:rPr lang="en-US" sz="2400" dirty="0"/>
              <a:t> </a:t>
            </a:r>
            <a:r>
              <a:rPr lang="en-US" sz="2800" dirty="0" smtClean="0"/>
              <a:t>Opening of bids:</a:t>
            </a:r>
            <a:endParaRPr lang="en-US" sz="2800" dirty="0" smtClean="0"/>
          </a:p>
          <a:p>
            <a:pPr marL="635508" lvl="1" indent="-342900">
              <a:lnSpc>
                <a:spcPct val="150000"/>
              </a:lnSpc>
              <a:buFont typeface="+mj-lt"/>
              <a:buAutoNum type="arabicPeriod"/>
            </a:pPr>
            <a:r>
              <a:rPr lang="en-US" sz="2000" dirty="0" smtClean="0"/>
              <a:t>Tendering without pre-qualification and technical and financial criteria.</a:t>
            </a:r>
          </a:p>
          <a:p>
            <a:pPr lvl="1">
              <a:lnSpc>
                <a:spcPct val="150000"/>
              </a:lnSpc>
              <a:buFont typeface="Courier New" panose="02070309020205020404" pitchFamily="49" charset="0"/>
              <a:buChar char="o"/>
            </a:pPr>
            <a:r>
              <a:rPr lang="en-US" sz="1600" dirty="0"/>
              <a:t>Tenders Committee reject any bid that submitted after the specified date.</a:t>
            </a:r>
          </a:p>
          <a:p>
            <a:pPr lvl="1">
              <a:lnSpc>
                <a:spcPct val="150000"/>
              </a:lnSpc>
              <a:buFont typeface="Courier New" panose="02070309020205020404" pitchFamily="49" charset="0"/>
              <a:buChar char="o"/>
            </a:pPr>
            <a:r>
              <a:rPr lang="en-US" sz="1600" dirty="0"/>
              <a:t>The documents will be checked and signed by the committee.</a:t>
            </a:r>
          </a:p>
          <a:p>
            <a:pPr lvl="1">
              <a:lnSpc>
                <a:spcPct val="150000"/>
              </a:lnSpc>
              <a:buFont typeface="Courier New" panose="02070309020205020404" pitchFamily="49" charset="0"/>
              <a:buChar char="o"/>
            </a:pPr>
            <a:r>
              <a:rPr lang="en-US" sz="1600" dirty="0"/>
              <a:t>Chick for bid bond validity, and read the total price loudly.</a:t>
            </a:r>
          </a:p>
          <a:p>
            <a:pPr marL="635508" lvl="1" indent="-342900">
              <a:lnSpc>
                <a:spcPct val="150000"/>
              </a:lnSpc>
            </a:pPr>
            <a:endParaRPr lang="en-US" sz="1400" dirty="0" smtClean="0"/>
          </a:p>
        </p:txBody>
      </p:sp>
    </p:spTree>
    <p:extLst>
      <p:ext uri="{BB962C8B-B14F-4D97-AF65-F5344CB8AC3E}">
        <p14:creationId xmlns:p14="http://schemas.microsoft.com/office/powerpoint/2010/main" val="23117847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Bid Procedures In UAE</a:t>
            </a:r>
            <a:endParaRPr lang="en-US" dirty="0"/>
          </a:p>
        </p:txBody>
      </p:sp>
      <p:sp>
        <p:nvSpPr>
          <p:cNvPr id="5" name="Content Placeholder 2"/>
          <p:cNvSpPr>
            <a:spLocks noGrp="1"/>
          </p:cNvSpPr>
          <p:nvPr>
            <p:ph idx="1"/>
          </p:nvPr>
        </p:nvSpPr>
        <p:spPr/>
        <p:txBody>
          <a:bodyPr>
            <a:normAutofit/>
          </a:bodyPr>
          <a:lstStyle/>
          <a:p>
            <a:pPr>
              <a:lnSpc>
                <a:spcPct val="150000"/>
              </a:lnSpc>
              <a:buFont typeface="Arial" panose="020B0604020202020204" pitchFamily="34" charset="0"/>
              <a:buChar char="•"/>
            </a:pPr>
            <a:r>
              <a:rPr lang="en-US" sz="2400" dirty="0"/>
              <a:t> </a:t>
            </a:r>
            <a:r>
              <a:rPr lang="en-US" sz="2800" dirty="0" smtClean="0"/>
              <a:t>Opening of bids:</a:t>
            </a:r>
            <a:endParaRPr lang="en-US" sz="2800" dirty="0" smtClean="0"/>
          </a:p>
          <a:p>
            <a:pPr marL="749808" lvl="1" indent="-457200">
              <a:lnSpc>
                <a:spcPct val="150000"/>
              </a:lnSpc>
              <a:buFont typeface="+mj-lt"/>
              <a:buAutoNum type="arabicPeriod" startAt="2"/>
            </a:pPr>
            <a:r>
              <a:rPr lang="en-US" sz="2000" dirty="0" smtClean="0"/>
              <a:t>Tendering with pre-qualification.</a:t>
            </a:r>
          </a:p>
          <a:p>
            <a:pPr marL="635508" lvl="1" indent="-342900">
              <a:lnSpc>
                <a:spcPct val="150000"/>
              </a:lnSpc>
              <a:buFont typeface="Courier New" panose="02070309020205020404" pitchFamily="49" charset="0"/>
              <a:buChar char="o"/>
            </a:pPr>
            <a:r>
              <a:rPr lang="en-US" sz="2000" dirty="0"/>
              <a:t>First stage: pre-qualification is required and bidders in this stage submit their technical offers.</a:t>
            </a:r>
          </a:p>
          <a:p>
            <a:pPr marL="635508" lvl="1" indent="-342900">
              <a:lnSpc>
                <a:spcPct val="150000"/>
              </a:lnSpc>
              <a:buFont typeface="Courier New" panose="02070309020205020404" pitchFamily="49" charset="0"/>
              <a:buChar char="o"/>
            </a:pPr>
            <a:r>
              <a:rPr lang="en-US" sz="2000" dirty="0"/>
              <a:t>Second stage: the financial offers are submitted by the qualified bidders.</a:t>
            </a:r>
          </a:p>
          <a:p>
            <a:pPr marL="749808" lvl="1" indent="-457200">
              <a:lnSpc>
                <a:spcPct val="150000"/>
              </a:lnSpc>
            </a:pPr>
            <a:endParaRPr lang="en-US" sz="2000" dirty="0" smtClean="0"/>
          </a:p>
        </p:txBody>
      </p:sp>
    </p:spTree>
    <p:extLst>
      <p:ext uri="{BB962C8B-B14F-4D97-AF65-F5344CB8AC3E}">
        <p14:creationId xmlns:p14="http://schemas.microsoft.com/office/powerpoint/2010/main" val="21130875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Bid Procedures In UAE</a:t>
            </a:r>
            <a:endParaRPr lang="en-US" dirty="0"/>
          </a:p>
        </p:txBody>
      </p:sp>
      <p:sp>
        <p:nvSpPr>
          <p:cNvPr id="5" name="Content Placeholder 2"/>
          <p:cNvSpPr>
            <a:spLocks noGrp="1"/>
          </p:cNvSpPr>
          <p:nvPr>
            <p:ph idx="1"/>
          </p:nvPr>
        </p:nvSpPr>
        <p:spPr/>
        <p:txBody>
          <a:bodyPr>
            <a:normAutofit/>
          </a:bodyPr>
          <a:lstStyle/>
          <a:p>
            <a:pPr>
              <a:lnSpc>
                <a:spcPct val="150000"/>
              </a:lnSpc>
              <a:buFont typeface="Arial" panose="020B0604020202020204" pitchFamily="34" charset="0"/>
              <a:buChar char="•"/>
            </a:pPr>
            <a:r>
              <a:rPr lang="en-US" sz="2400" dirty="0"/>
              <a:t> </a:t>
            </a:r>
            <a:r>
              <a:rPr lang="en-US" sz="2800" dirty="0" smtClean="0"/>
              <a:t>Opening of bids:</a:t>
            </a:r>
            <a:endParaRPr lang="en-US" sz="2800" dirty="0" smtClean="0"/>
          </a:p>
          <a:p>
            <a:pPr marL="749808" lvl="1" indent="-457200">
              <a:lnSpc>
                <a:spcPct val="150000"/>
              </a:lnSpc>
              <a:buFont typeface="+mj-lt"/>
              <a:buAutoNum type="arabicPeriod" startAt="3"/>
            </a:pPr>
            <a:r>
              <a:rPr lang="en-US" sz="2000" dirty="0" smtClean="0"/>
              <a:t>Tendering with technical and financial criteria.</a:t>
            </a:r>
          </a:p>
          <a:p>
            <a:pPr marL="635508" lvl="1" indent="-342900">
              <a:lnSpc>
                <a:spcPct val="150000"/>
              </a:lnSpc>
              <a:buFont typeface="Courier New" panose="02070309020205020404" pitchFamily="49" charset="0"/>
              <a:buChar char="o"/>
            </a:pPr>
            <a:r>
              <a:rPr lang="en-US" sz="2000" dirty="0"/>
              <a:t>Technical offers only are opened.</a:t>
            </a:r>
          </a:p>
          <a:p>
            <a:pPr marL="635508" lvl="1" indent="-342900">
              <a:lnSpc>
                <a:spcPct val="150000"/>
              </a:lnSpc>
              <a:buFont typeface="Courier New" panose="02070309020205020404" pitchFamily="49" charset="0"/>
              <a:buChar char="o"/>
            </a:pPr>
            <a:r>
              <a:rPr lang="en-US" sz="2000" dirty="0"/>
              <a:t>Evaluate the technical offers, and select the qualified bidders (greater than 60%).</a:t>
            </a:r>
          </a:p>
          <a:p>
            <a:pPr marL="635508" lvl="1" indent="-342900">
              <a:lnSpc>
                <a:spcPct val="150000"/>
              </a:lnSpc>
              <a:buFont typeface="Courier New" panose="02070309020205020404" pitchFamily="49" charset="0"/>
              <a:buChar char="o"/>
            </a:pPr>
            <a:r>
              <a:rPr lang="en-US" sz="2000" dirty="0"/>
              <a:t>Opening of the financial offers for the qualified bidders.</a:t>
            </a:r>
          </a:p>
          <a:p>
            <a:pPr marL="749808" lvl="1" indent="-457200">
              <a:lnSpc>
                <a:spcPct val="150000"/>
              </a:lnSpc>
            </a:pPr>
            <a:endParaRPr lang="en-US" sz="2000" dirty="0" smtClean="0"/>
          </a:p>
        </p:txBody>
      </p:sp>
    </p:spTree>
    <p:extLst>
      <p:ext uri="{BB962C8B-B14F-4D97-AF65-F5344CB8AC3E}">
        <p14:creationId xmlns:p14="http://schemas.microsoft.com/office/powerpoint/2010/main" val="39273595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Bid Procedures In UAE</a:t>
            </a:r>
            <a:endParaRPr lang="en-US" dirty="0"/>
          </a:p>
        </p:txBody>
      </p:sp>
      <p:sp>
        <p:nvSpPr>
          <p:cNvPr id="5" name="Content Placeholder 2"/>
          <p:cNvSpPr>
            <a:spLocks noGrp="1"/>
          </p:cNvSpPr>
          <p:nvPr>
            <p:ph idx="1"/>
          </p:nvPr>
        </p:nvSpPr>
        <p:spPr/>
        <p:txBody>
          <a:bodyPr>
            <a:normAutofit/>
          </a:bodyPr>
          <a:lstStyle/>
          <a:p>
            <a:pPr>
              <a:lnSpc>
                <a:spcPct val="150000"/>
              </a:lnSpc>
              <a:buFont typeface="Arial" panose="020B0604020202020204" pitchFamily="34" charset="0"/>
              <a:buChar char="•"/>
            </a:pPr>
            <a:r>
              <a:rPr lang="en-US" sz="2400" dirty="0"/>
              <a:t> </a:t>
            </a:r>
            <a:r>
              <a:rPr lang="en-US" sz="2800" dirty="0" smtClean="0"/>
              <a:t>Methods of bidding:</a:t>
            </a:r>
            <a:endParaRPr lang="en-US" sz="2800" dirty="0" smtClean="0"/>
          </a:p>
          <a:p>
            <a:pPr marL="635508" lvl="1" indent="-342900">
              <a:lnSpc>
                <a:spcPct val="150000"/>
              </a:lnSpc>
              <a:buFont typeface="+mj-lt"/>
              <a:buAutoNum type="arabicPeriod"/>
            </a:pPr>
            <a:r>
              <a:rPr lang="en-US" sz="2000" dirty="0" smtClean="0"/>
              <a:t>Tendering without pre-qualification and technical and financial criteria.</a:t>
            </a:r>
          </a:p>
          <a:p>
            <a:pPr lvl="1">
              <a:lnSpc>
                <a:spcPct val="150000"/>
              </a:lnSpc>
              <a:buFont typeface="Courier New" panose="02070309020205020404" pitchFamily="49" charset="0"/>
              <a:buChar char="o"/>
            </a:pPr>
            <a:r>
              <a:rPr lang="en-US" sz="2200" dirty="0"/>
              <a:t>It is done on one stage.</a:t>
            </a:r>
          </a:p>
          <a:p>
            <a:pPr lvl="1">
              <a:lnSpc>
                <a:spcPct val="150000"/>
              </a:lnSpc>
              <a:buFont typeface="Courier New" panose="02070309020205020404" pitchFamily="49" charset="0"/>
              <a:buChar char="o"/>
            </a:pPr>
            <a:r>
              <a:rPr lang="en-US" sz="2200" dirty="0"/>
              <a:t>Simple projects.</a:t>
            </a:r>
          </a:p>
          <a:p>
            <a:pPr marL="635508" lvl="1" indent="-342900">
              <a:lnSpc>
                <a:spcPct val="150000"/>
              </a:lnSpc>
            </a:pPr>
            <a:endParaRPr lang="en-US" sz="1400" dirty="0" smtClean="0"/>
          </a:p>
        </p:txBody>
      </p:sp>
    </p:spTree>
    <p:extLst>
      <p:ext uri="{BB962C8B-B14F-4D97-AF65-F5344CB8AC3E}">
        <p14:creationId xmlns:p14="http://schemas.microsoft.com/office/powerpoint/2010/main" val="16865061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Bid Procedures In UAE</a:t>
            </a:r>
            <a:endParaRPr lang="en-US" dirty="0"/>
          </a:p>
        </p:txBody>
      </p:sp>
      <p:sp>
        <p:nvSpPr>
          <p:cNvPr id="5" name="Content Placeholder 2"/>
          <p:cNvSpPr>
            <a:spLocks noGrp="1"/>
          </p:cNvSpPr>
          <p:nvPr>
            <p:ph idx="1"/>
          </p:nvPr>
        </p:nvSpPr>
        <p:spPr/>
        <p:txBody>
          <a:bodyPr>
            <a:normAutofit/>
          </a:bodyPr>
          <a:lstStyle/>
          <a:p>
            <a:pPr>
              <a:lnSpc>
                <a:spcPct val="150000"/>
              </a:lnSpc>
              <a:buFont typeface="Arial" panose="020B0604020202020204" pitchFamily="34" charset="0"/>
              <a:buChar char="•"/>
            </a:pPr>
            <a:r>
              <a:rPr lang="en-US" sz="2400" dirty="0"/>
              <a:t> </a:t>
            </a:r>
            <a:r>
              <a:rPr lang="en-US" sz="2800" dirty="0"/>
              <a:t>Methods of bidding :</a:t>
            </a:r>
            <a:endParaRPr lang="en-US" sz="2800" dirty="0" smtClean="0"/>
          </a:p>
          <a:p>
            <a:pPr marL="749808" lvl="1" indent="-457200">
              <a:lnSpc>
                <a:spcPct val="150000"/>
              </a:lnSpc>
              <a:buFont typeface="+mj-lt"/>
              <a:buAutoNum type="arabicPeriod" startAt="2"/>
            </a:pPr>
            <a:r>
              <a:rPr lang="en-US" sz="2000" dirty="0" smtClean="0"/>
              <a:t>Tendering with pre-qualification.</a:t>
            </a:r>
          </a:p>
          <a:p>
            <a:pPr lvl="1">
              <a:lnSpc>
                <a:spcPct val="150000"/>
              </a:lnSpc>
              <a:buFont typeface="Courier New" panose="02070309020205020404" pitchFamily="49" charset="0"/>
              <a:buChar char="o"/>
            </a:pPr>
            <a:r>
              <a:rPr lang="en-US" dirty="0"/>
              <a:t> </a:t>
            </a:r>
            <a:r>
              <a:rPr lang="en-US" sz="2200" dirty="0"/>
              <a:t>It is done on two stages. </a:t>
            </a:r>
          </a:p>
          <a:p>
            <a:pPr lvl="1">
              <a:lnSpc>
                <a:spcPct val="150000"/>
              </a:lnSpc>
              <a:buFont typeface="Courier New" panose="02070309020205020404" pitchFamily="49" charset="0"/>
              <a:buChar char="o"/>
            </a:pPr>
            <a:r>
              <a:rPr lang="en-US" sz="2200" dirty="0"/>
              <a:t>Large and complex projects.</a:t>
            </a:r>
          </a:p>
          <a:p>
            <a:pPr marL="749808" lvl="1" indent="-457200">
              <a:lnSpc>
                <a:spcPct val="150000"/>
              </a:lnSpc>
            </a:pPr>
            <a:endParaRPr lang="en-US" sz="2000" dirty="0" smtClean="0"/>
          </a:p>
        </p:txBody>
      </p:sp>
      <p:pic>
        <p:nvPicPr>
          <p:cNvPr id="6" name="Picture 5"/>
          <p:cNvPicPr/>
          <p:nvPr/>
        </p:nvPicPr>
        <p:blipFill rotWithShape="1">
          <a:blip r:embed="rId2"/>
          <a:srcRect l="25258" t="21576" r="35028" b="17242"/>
          <a:stretch/>
        </p:blipFill>
        <p:spPr bwMode="auto">
          <a:xfrm>
            <a:off x="6496334" y="1845734"/>
            <a:ext cx="4659346" cy="402336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62148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113542984"/>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903594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Bid Procedures In UAE</a:t>
            </a:r>
            <a:endParaRPr lang="en-US" dirty="0"/>
          </a:p>
        </p:txBody>
      </p:sp>
      <p:sp>
        <p:nvSpPr>
          <p:cNvPr id="5" name="Content Placeholder 2"/>
          <p:cNvSpPr>
            <a:spLocks noGrp="1"/>
          </p:cNvSpPr>
          <p:nvPr>
            <p:ph idx="1"/>
          </p:nvPr>
        </p:nvSpPr>
        <p:spPr>
          <a:xfrm>
            <a:off x="1097280" y="1845734"/>
            <a:ext cx="6076252" cy="4023360"/>
          </a:xfrm>
        </p:spPr>
        <p:txBody>
          <a:bodyPr>
            <a:normAutofit/>
          </a:bodyPr>
          <a:lstStyle/>
          <a:p>
            <a:pPr>
              <a:lnSpc>
                <a:spcPct val="150000"/>
              </a:lnSpc>
              <a:buFont typeface="Arial" panose="020B0604020202020204" pitchFamily="34" charset="0"/>
              <a:buChar char="•"/>
            </a:pPr>
            <a:r>
              <a:rPr lang="en-US" sz="2400" dirty="0"/>
              <a:t> </a:t>
            </a:r>
            <a:r>
              <a:rPr lang="en-US" sz="2800" dirty="0"/>
              <a:t>Methods of bidding :</a:t>
            </a:r>
            <a:endParaRPr lang="en-US" sz="2800" dirty="0" smtClean="0"/>
          </a:p>
          <a:p>
            <a:pPr marL="749808" lvl="1" indent="-457200">
              <a:lnSpc>
                <a:spcPct val="150000"/>
              </a:lnSpc>
              <a:buFont typeface="+mj-lt"/>
              <a:buAutoNum type="arabicPeriod" startAt="3"/>
            </a:pPr>
            <a:r>
              <a:rPr lang="en-US" sz="2000" dirty="0" smtClean="0"/>
              <a:t>Tendering with technical and financial criteria.</a:t>
            </a:r>
          </a:p>
          <a:p>
            <a:pPr lvl="1">
              <a:lnSpc>
                <a:spcPct val="150000"/>
              </a:lnSpc>
            </a:pPr>
            <a:r>
              <a:rPr lang="en-US" sz="2000" dirty="0"/>
              <a:t>It is done on one stage in which the offers are submitted including both technical and financial offers. </a:t>
            </a:r>
          </a:p>
          <a:p>
            <a:pPr lvl="1">
              <a:lnSpc>
                <a:spcPct val="150000"/>
              </a:lnSpc>
            </a:pPr>
            <a:r>
              <a:rPr lang="en-US" sz="2000" dirty="0"/>
              <a:t> Evaluation done in two steps.</a:t>
            </a:r>
          </a:p>
          <a:p>
            <a:pPr marL="749808" lvl="1" indent="-457200">
              <a:lnSpc>
                <a:spcPct val="150000"/>
              </a:lnSpc>
            </a:pPr>
            <a:endParaRPr lang="en-US" sz="2000" dirty="0" smtClean="0"/>
          </a:p>
        </p:txBody>
      </p:sp>
      <p:pic>
        <p:nvPicPr>
          <p:cNvPr id="6" name="Picture 5"/>
          <p:cNvPicPr/>
          <p:nvPr/>
        </p:nvPicPr>
        <p:blipFill rotWithShape="1">
          <a:blip r:embed="rId2"/>
          <a:srcRect l="36225" t="21576" r="32037" b="16946"/>
          <a:stretch/>
        </p:blipFill>
        <p:spPr bwMode="auto">
          <a:xfrm>
            <a:off x="7173532" y="1845734"/>
            <a:ext cx="4471545" cy="440052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351815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Bid Procedures In UAE</a:t>
            </a:r>
            <a:endParaRPr lang="en-US" dirty="0"/>
          </a:p>
        </p:txBody>
      </p:sp>
      <p:sp>
        <p:nvSpPr>
          <p:cNvPr id="5" name="Content Placeholder 2"/>
          <p:cNvSpPr>
            <a:spLocks noGrp="1"/>
          </p:cNvSpPr>
          <p:nvPr>
            <p:ph idx="1"/>
          </p:nvPr>
        </p:nvSpPr>
        <p:spPr>
          <a:xfrm>
            <a:off x="1097280" y="1845734"/>
            <a:ext cx="6076252" cy="4023360"/>
          </a:xfrm>
        </p:spPr>
        <p:txBody>
          <a:bodyPr>
            <a:normAutofit/>
          </a:bodyPr>
          <a:lstStyle/>
          <a:p>
            <a:pPr>
              <a:lnSpc>
                <a:spcPct val="150000"/>
              </a:lnSpc>
              <a:buFont typeface="Arial" panose="020B0604020202020204" pitchFamily="34" charset="0"/>
              <a:buChar char="•"/>
            </a:pPr>
            <a:r>
              <a:rPr lang="en-US" sz="2400" dirty="0"/>
              <a:t> </a:t>
            </a:r>
            <a:r>
              <a:rPr lang="en-US" sz="2800" dirty="0"/>
              <a:t>Methods of bidding :</a:t>
            </a:r>
            <a:endParaRPr lang="en-US" sz="2800" dirty="0" smtClean="0"/>
          </a:p>
          <a:p>
            <a:pPr marL="749808" lvl="1" indent="-457200">
              <a:lnSpc>
                <a:spcPct val="150000"/>
              </a:lnSpc>
              <a:buFont typeface="+mj-lt"/>
              <a:buAutoNum type="arabicPeriod" startAt="3"/>
            </a:pPr>
            <a:r>
              <a:rPr lang="en-US" sz="2000" dirty="0" smtClean="0"/>
              <a:t>Tendering with technical and financial criteria.</a:t>
            </a:r>
          </a:p>
          <a:p>
            <a:pPr marL="749808" lvl="1" indent="-457200">
              <a:lnSpc>
                <a:spcPct val="150000"/>
              </a:lnSpc>
            </a:pPr>
            <a:endParaRPr lang="en-US" sz="2000" dirty="0" smtClean="0"/>
          </a:p>
        </p:txBody>
      </p:sp>
      <p:sp>
        <p:nvSpPr>
          <p:cNvPr id="7" name="TextBox 6"/>
          <p:cNvSpPr txBox="1"/>
          <p:nvPr/>
        </p:nvSpPr>
        <p:spPr>
          <a:xfrm>
            <a:off x="1652354" y="3155323"/>
            <a:ext cx="4966103" cy="400110"/>
          </a:xfrm>
          <a:prstGeom prst="rect">
            <a:avLst/>
          </a:prstGeom>
          <a:noFill/>
        </p:spPr>
        <p:txBody>
          <a:bodyPr wrap="none" rtlCol="0">
            <a:spAutoFit/>
          </a:bodyPr>
          <a:lstStyle/>
          <a:p>
            <a:r>
              <a:rPr lang="en-US" sz="2000" dirty="0">
                <a:solidFill>
                  <a:schemeClr val="tx1">
                    <a:lumMod val="75000"/>
                    <a:lumOff val="25000"/>
                  </a:schemeClr>
                </a:solidFill>
              </a:rPr>
              <a:t>Types of projects and their evaluation </a:t>
            </a:r>
            <a:r>
              <a:rPr lang="en-US" sz="2000" dirty="0" smtClean="0">
                <a:solidFill>
                  <a:schemeClr val="tx1">
                    <a:lumMod val="75000"/>
                    <a:lumOff val="25000"/>
                  </a:schemeClr>
                </a:solidFill>
              </a:rPr>
              <a:t>criteria:</a:t>
            </a:r>
            <a:endParaRPr lang="en-US" dirty="0"/>
          </a:p>
        </p:txBody>
      </p:sp>
      <p:graphicFrame>
        <p:nvGraphicFramePr>
          <p:cNvPr id="8" name="Table 7"/>
          <p:cNvGraphicFramePr>
            <a:graphicFrameLocks noGrp="1"/>
          </p:cNvGraphicFramePr>
          <p:nvPr>
            <p:extLst/>
          </p:nvPr>
        </p:nvGraphicFramePr>
        <p:xfrm>
          <a:off x="1645464" y="3619829"/>
          <a:ext cx="7879295" cy="2446122"/>
        </p:xfrm>
        <a:graphic>
          <a:graphicData uri="http://schemas.openxmlformats.org/drawingml/2006/table">
            <a:tbl>
              <a:tblPr firstRow="1" firstCol="1" bandRow="1">
                <a:tableStyleId>{5C22544A-7EE6-4342-B048-85BDC9FD1C3A}</a:tableStyleId>
              </a:tblPr>
              <a:tblGrid>
                <a:gridCol w="1143280"/>
                <a:gridCol w="4370147"/>
                <a:gridCol w="1182934"/>
                <a:gridCol w="1182934"/>
              </a:tblGrid>
              <a:tr h="349446">
                <a:tc rowSpan="2">
                  <a:txBody>
                    <a:bodyPr/>
                    <a:lstStyle/>
                    <a:p>
                      <a:pPr marL="0" marR="0" algn="ctr">
                        <a:lnSpc>
                          <a:spcPct val="150000"/>
                        </a:lnSpc>
                        <a:spcBef>
                          <a:spcPts val="0"/>
                        </a:spcBef>
                        <a:spcAft>
                          <a:spcPts val="600"/>
                        </a:spcAft>
                      </a:pPr>
                      <a:r>
                        <a:rPr lang="en-US" sz="1200" dirty="0">
                          <a:effectLst/>
                        </a:rPr>
                        <a:t>Category</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rowSpan="2">
                  <a:txBody>
                    <a:bodyPr/>
                    <a:lstStyle/>
                    <a:p>
                      <a:pPr marL="0" marR="0" algn="ctr">
                        <a:lnSpc>
                          <a:spcPct val="150000"/>
                        </a:lnSpc>
                        <a:spcBef>
                          <a:spcPts val="0"/>
                        </a:spcBef>
                        <a:spcAft>
                          <a:spcPts val="600"/>
                        </a:spcAft>
                      </a:pPr>
                      <a:r>
                        <a:rPr lang="en-US" sz="1200" dirty="0">
                          <a:effectLst/>
                        </a:rPr>
                        <a:t>Type of Projects</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a:lnSpc>
                          <a:spcPct val="150000"/>
                        </a:lnSpc>
                        <a:spcBef>
                          <a:spcPts val="0"/>
                        </a:spcBef>
                        <a:spcAft>
                          <a:spcPts val="600"/>
                        </a:spcAft>
                      </a:pPr>
                      <a:r>
                        <a:rPr lang="en-US" sz="1200">
                          <a:effectLst/>
                        </a:rPr>
                        <a:t>Evaluation Criteria</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r>
              <a:tr h="349446">
                <a:tc vMerge="1">
                  <a:txBody>
                    <a:bodyPr/>
                    <a:lstStyle/>
                    <a:p>
                      <a:endParaRPr lang="en-US"/>
                    </a:p>
                  </a:txBody>
                  <a:tcPr/>
                </a:tc>
                <a:tc vMerge="1">
                  <a:txBody>
                    <a:bodyPr/>
                    <a:lstStyle/>
                    <a:p>
                      <a:endParaRPr lang="en-US"/>
                    </a:p>
                  </a:txBody>
                  <a:tcPr/>
                </a:tc>
                <a:tc>
                  <a:txBody>
                    <a:bodyPr/>
                    <a:lstStyle/>
                    <a:p>
                      <a:pPr marL="0" marR="0" algn="ctr">
                        <a:lnSpc>
                          <a:spcPct val="150000"/>
                        </a:lnSpc>
                        <a:spcBef>
                          <a:spcPts val="0"/>
                        </a:spcBef>
                        <a:spcAft>
                          <a:spcPts val="600"/>
                        </a:spcAft>
                      </a:pPr>
                      <a:r>
                        <a:rPr lang="en-US" sz="1200">
                          <a:effectLst/>
                        </a:rPr>
                        <a:t>Financial</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200">
                          <a:effectLst/>
                        </a:rPr>
                        <a:t>Technical</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49446">
                <a:tc>
                  <a:txBody>
                    <a:bodyPr/>
                    <a:lstStyle/>
                    <a:p>
                      <a:pPr marL="0" marR="0" algn="ctr">
                        <a:lnSpc>
                          <a:spcPct val="150000"/>
                        </a:lnSpc>
                        <a:spcBef>
                          <a:spcPts val="0"/>
                        </a:spcBef>
                        <a:spcAft>
                          <a:spcPts val="600"/>
                        </a:spcAft>
                      </a:pPr>
                      <a:r>
                        <a:rPr lang="en-US" sz="1200">
                          <a:effectLst/>
                        </a:rPr>
                        <a:t>1</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200">
                          <a:effectLst/>
                        </a:rPr>
                        <a:t>Straightforward projects</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200">
                          <a:effectLst/>
                        </a:rPr>
                        <a:t>80%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200">
                          <a:effectLst/>
                        </a:rPr>
                        <a:t>20%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49446">
                <a:tc>
                  <a:txBody>
                    <a:bodyPr/>
                    <a:lstStyle/>
                    <a:p>
                      <a:pPr marL="0" marR="0" algn="ctr">
                        <a:lnSpc>
                          <a:spcPct val="150000"/>
                        </a:lnSpc>
                        <a:spcBef>
                          <a:spcPts val="0"/>
                        </a:spcBef>
                        <a:spcAft>
                          <a:spcPts val="600"/>
                        </a:spcAft>
                      </a:pPr>
                      <a:r>
                        <a:rPr lang="en-US" sz="1200">
                          <a:effectLst/>
                        </a:rPr>
                        <a:t>2</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200" dirty="0">
                          <a:effectLst/>
                        </a:rPr>
                        <a:t>Complex projects</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200">
                          <a:effectLst/>
                        </a:rPr>
                        <a:t>70%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200">
                          <a:effectLst/>
                        </a:rPr>
                        <a:t>30%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49446">
                <a:tc>
                  <a:txBody>
                    <a:bodyPr/>
                    <a:lstStyle/>
                    <a:p>
                      <a:pPr marL="0" marR="0" algn="ctr">
                        <a:lnSpc>
                          <a:spcPct val="150000"/>
                        </a:lnSpc>
                        <a:spcBef>
                          <a:spcPts val="0"/>
                        </a:spcBef>
                        <a:spcAft>
                          <a:spcPts val="600"/>
                        </a:spcAft>
                      </a:pPr>
                      <a:r>
                        <a:rPr lang="en-US" sz="1200">
                          <a:effectLst/>
                        </a:rPr>
                        <a:t>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200">
                          <a:effectLst/>
                        </a:rPr>
                        <a:t>Innovative projects</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200">
                          <a:effectLst/>
                        </a:rPr>
                        <a:t>60%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200">
                          <a:effectLst/>
                        </a:rPr>
                        <a:t>40%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49446">
                <a:tc>
                  <a:txBody>
                    <a:bodyPr/>
                    <a:lstStyle/>
                    <a:p>
                      <a:pPr marL="0" marR="0" algn="ctr">
                        <a:lnSpc>
                          <a:spcPct val="150000"/>
                        </a:lnSpc>
                        <a:spcBef>
                          <a:spcPts val="0"/>
                        </a:spcBef>
                        <a:spcAft>
                          <a:spcPts val="600"/>
                        </a:spcAft>
                      </a:pPr>
                      <a:r>
                        <a:rPr lang="en-US" sz="1200">
                          <a:effectLst/>
                        </a:rPr>
                        <a:t>4</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200">
                          <a:effectLst/>
                        </a:rPr>
                        <a:t>Design and construction projects (buildings)</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200">
                          <a:effectLst/>
                        </a:rPr>
                        <a:t>30%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200">
                          <a:effectLst/>
                        </a:rPr>
                        <a:t>70%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49446">
                <a:tc>
                  <a:txBody>
                    <a:bodyPr/>
                    <a:lstStyle/>
                    <a:p>
                      <a:pPr marL="0" marR="0" algn="ctr">
                        <a:lnSpc>
                          <a:spcPct val="150000"/>
                        </a:lnSpc>
                        <a:spcBef>
                          <a:spcPts val="0"/>
                        </a:spcBef>
                        <a:spcAft>
                          <a:spcPts val="600"/>
                        </a:spcAft>
                      </a:pPr>
                      <a:r>
                        <a:rPr lang="en-US" sz="1200">
                          <a:effectLst/>
                        </a:rPr>
                        <a:t>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200" dirty="0">
                          <a:effectLst/>
                        </a:rPr>
                        <a:t>Design and construction projects (highways)</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200" dirty="0">
                          <a:effectLst/>
                        </a:rPr>
                        <a:t>50%</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200" dirty="0">
                          <a:effectLst/>
                        </a:rPr>
                        <a:t>50%</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30697192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Tendering without pre-qualification and technical and financial </a:t>
            </a:r>
            <a:r>
              <a:rPr lang="en-US" dirty="0" smtClean="0"/>
              <a:t>criteria:</a:t>
            </a:r>
            <a:endParaRPr lang="en-US" dirty="0"/>
          </a:p>
        </p:txBody>
      </p:sp>
      <p:sp>
        <p:nvSpPr>
          <p:cNvPr id="3" name="Content Placeholder 2"/>
          <p:cNvSpPr>
            <a:spLocks noGrp="1"/>
          </p:cNvSpPr>
          <p:nvPr>
            <p:ph idx="1"/>
          </p:nvPr>
        </p:nvSpPr>
        <p:spPr/>
        <p:txBody>
          <a:bodyPr>
            <a:normAutofit/>
          </a:bodyPr>
          <a:lstStyle/>
          <a:p>
            <a:pPr>
              <a:lnSpc>
                <a:spcPct val="150000"/>
              </a:lnSpc>
              <a:buFont typeface="Arial" panose="020B0604020202020204" pitchFamily="34" charset="0"/>
              <a:buChar char="•"/>
            </a:pPr>
            <a:r>
              <a:rPr lang="en-US" sz="2800" dirty="0" smtClean="0"/>
              <a:t>Evaluation</a:t>
            </a:r>
          </a:p>
          <a:p>
            <a:pPr lvl="1">
              <a:lnSpc>
                <a:spcPct val="150000"/>
              </a:lnSpc>
              <a:buFont typeface="Courier New" panose="02070309020205020404" pitchFamily="49" charset="0"/>
              <a:buChar char="o"/>
            </a:pPr>
            <a:r>
              <a:rPr lang="en-US" sz="2400" dirty="0" smtClean="0"/>
              <a:t>The </a:t>
            </a:r>
            <a:r>
              <a:rPr lang="en-US" sz="2400" dirty="0"/>
              <a:t>bid with the lowest price will be awarded.</a:t>
            </a:r>
          </a:p>
          <a:p>
            <a:pPr lvl="1">
              <a:lnSpc>
                <a:spcPct val="150000"/>
              </a:lnSpc>
              <a:buFont typeface="Courier New" panose="02070309020205020404" pitchFamily="49" charset="0"/>
              <a:buChar char="o"/>
            </a:pPr>
            <a:r>
              <a:rPr lang="en-US" sz="2400" dirty="0" smtClean="0"/>
              <a:t>When to consider the next bid?</a:t>
            </a:r>
            <a:endParaRPr lang="en-US" sz="2400" dirty="0"/>
          </a:p>
          <a:p>
            <a:pPr lvl="1">
              <a:lnSpc>
                <a:spcPct val="150000"/>
              </a:lnSpc>
              <a:buFont typeface="Courier New" panose="02070309020205020404" pitchFamily="49" charset="0"/>
              <a:buChar char="o"/>
            </a:pPr>
            <a:endParaRPr lang="en-US" sz="2000" dirty="0" smtClean="0"/>
          </a:p>
        </p:txBody>
      </p:sp>
    </p:spTree>
    <p:extLst>
      <p:ext uri="{BB962C8B-B14F-4D97-AF65-F5344CB8AC3E}">
        <p14:creationId xmlns:p14="http://schemas.microsoft.com/office/powerpoint/2010/main" val="22254353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Tendering with pre-qualification</a:t>
            </a:r>
          </a:p>
        </p:txBody>
      </p:sp>
      <p:sp>
        <p:nvSpPr>
          <p:cNvPr id="3" name="Content Placeholder 2"/>
          <p:cNvSpPr>
            <a:spLocks noGrp="1"/>
          </p:cNvSpPr>
          <p:nvPr>
            <p:ph idx="1"/>
          </p:nvPr>
        </p:nvSpPr>
        <p:spPr/>
        <p:txBody>
          <a:bodyPr>
            <a:normAutofit/>
          </a:bodyPr>
          <a:lstStyle/>
          <a:p>
            <a:pPr>
              <a:lnSpc>
                <a:spcPct val="150000"/>
              </a:lnSpc>
              <a:buFont typeface="Arial" panose="020B0604020202020204" pitchFamily="34" charset="0"/>
              <a:buChar char="•"/>
            </a:pPr>
            <a:r>
              <a:rPr lang="en-US" sz="2400" dirty="0"/>
              <a:t> </a:t>
            </a:r>
            <a:r>
              <a:rPr lang="en-US" sz="2400" b="1" dirty="0" smtClean="0"/>
              <a:t>Tenders Evaluation</a:t>
            </a:r>
            <a:r>
              <a:rPr lang="en-US" sz="2400" dirty="0" smtClean="0"/>
              <a:t>: the </a:t>
            </a:r>
            <a:r>
              <a:rPr lang="en-US" sz="2400" dirty="0"/>
              <a:t>evaluation process will be accomplished in two stages:</a:t>
            </a:r>
          </a:p>
          <a:p>
            <a:pPr lvl="1">
              <a:lnSpc>
                <a:spcPct val="150000"/>
              </a:lnSpc>
              <a:buFont typeface="Courier New" panose="02070309020205020404" pitchFamily="49" charset="0"/>
              <a:buChar char="o"/>
            </a:pPr>
            <a:r>
              <a:rPr lang="en-US" sz="2000" dirty="0" smtClean="0"/>
              <a:t>Stage </a:t>
            </a:r>
            <a:r>
              <a:rPr lang="en-US" sz="2000" dirty="0"/>
              <a:t>I: </a:t>
            </a:r>
            <a:r>
              <a:rPr lang="en-US" sz="2000" dirty="0" smtClean="0"/>
              <a:t>evaluate pre-qualification proposals according to the specified criteria, the qualified bidders will be announced to submit their financial offers.</a:t>
            </a:r>
          </a:p>
          <a:p>
            <a:pPr lvl="1">
              <a:lnSpc>
                <a:spcPct val="150000"/>
              </a:lnSpc>
              <a:buFont typeface="Courier New" panose="02070309020205020404" pitchFamily="49" charset="0"/>
              <a:buChar char="o"/>
            </a:pPr>
            <a:r>
              <a:rPr lang="en-US" sz="2000" dirty="0" smtClean="0"/>
              <a:t>Stage </a:t>
            </a:r>
            <a:r>
              <a:rPr lang="en-US" sz="2000" dirty="0"/>
              <a:t>II: </a:t>
            </a:r>
            <a:r>
              <a:rPr lang="en-US" sz="2000" dirty="0" smtClean="0"/>
              <a:t>evaluate the financial offers of the qualified bidders, the bid of the lowest price </a:t>
            </a:r>
            <a:r>
              <a:rPr lang="en-US" sz="2000" dirty="0" err="1" smtClean="0"/>
              <a:t>wil</a:t>
            </a:r>
            <a:r>
              <a:rPr lang="en-US" sz="2000" dirty="0" smtClean="0"/>
              <a:t> be awarded.</a:t>
            </a:r>
          </a:p>
        </p:txBody>
      </p:sp>
    </p:spTree>
    <p:extLst>
      <p:ext uri="{BB962C8B-B14F-4D97-AF65-F5344CB8AC3E}">
        <p14:creationId xmlns:p14="http://schemas.microsoft.com/office/powerpoint/2010/main" val="42149665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Tendering with Technical and Financial Criteria:</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fontScale="85000" lnSpcReduction="10000"/>
              </a:bodyPr>
              <a:lstStyle/>
              <a:p>
                <a:pPr>
                  <a:lnSpc>
                    <a:spcPct val="150000"/>
                  </a:lnSpc>
                  <a:buFont typeface="Arial" panose="020B0604020202020204" pitchFamily="34" charset="0"/>
                  <a:buChar char="•"/>
                </a:pPr>
                <a:r>
                  <a:rPr lang="en-US" sz="2400" dirty="0"/>
                  <a:t> </a:t>
                </a:r>
                <a:r>
                  <a:rPr lang="en-US" sz="2400" dirty="0" smtClean="0"/>
                  <a:t>Tenders Evaluation: the </a:t>
                </a:r>
                <a:r>
                  <a:rPr lang="en-US" sz="2400" dirty="0"/>
                  <a:t>evaluation process will be accomplished in two stages</a:t>
                </a:r>
                <a:r>
                  <a:rPr lang="en-US" sz="2400" dirty="0" smtClean="0"/>
                  <a:t>:</a:t>
                </a:r>
              </a:p>
              <a:p>
                <a:pPr lvl="1">
                  <a:lnSpc>
                    <a:spcPct val="150000"/>
                  </a:lnSpc>
                  <a:buFont typeface="Courier New" panose="02070309020205020404" pitchFamily="49" charset="0"/>
                  <a:buChar char="o"/>
                </a:pPr>
                <a:r>
                  <a:rPr lang="en-US" sz="2000" dirty="0" smtClean="0"/>
                  <a:t>Stage </a:t>
                </a:r>
                <a:r>
                  <a:rPr lang="en-US" sz="2000" dirty="0"/>
                  <a:t>I: </a:t>
                </a:r>
                <a:r>
                  <a:rPr lang="en-US" sz="2000" dirty="0" smtClean="0"/>
                  <a:t>evaluation of the technical offers.</a:t>
                </a:r>
              </a:p>
              <a:p>
                <a:pPr lvl="1">
                  <a:lnSpc>
                    <a:spcPct val="150000"/>
                  </a:lnSpc>
                  <a:buFont typeface="Courier New" panose="02070309020205020404" pitchFamily="49" charset="0"/>
                  <a:buChar char="o"/>
                </a:pPr>
                <a:r>
                  <a:rPr lang="en-US" sz="2000" dirty="0"/>
                  <a:t>Stage II</a:t>
                </a:r>
                <a:r>
                  <a:rPr lang="en-US" sz="2000" dirty="0" smtClean="0"/>
                  <a:t>: applying the equation below after the opening of the financial offers</a:t>
                </a:r>
              </a:p>
              <a:p>
                <a:pPr marL="726948" lvl="2" indent="-342900">
                  <a:lnSpc>
                    <a:spcPct val="150000"/>
                  </a:lnSpc>
                  <a:buFont typeface="+mj-lt"/>
                  <a:buAutoNum type="arabicPeriod"/>
                </a:pPr>
                <a:r>
                  <a:rPr lang="en-US" sz="1600" dirty="0" smtClean="0"/>
                  <a:t>Technical evaluation: the summation of bid’s technical offer.</a:t>
                </a:r>
              </a:p>
              <a:p>
                <a:pPr marL="726948" lvl="2" indent="-342900">
                  <a:lnSpc>
                    <a:spcPct val="150000"/>
                  </a:lnSpc>
                  <a:buFont typeface="+mj-lt"/>
                  <a:buAutoNum type="arabicPeriod"/>
                </a:pPr>
                <a:r>
                  <a:rPr lang="en-US" sz="1600" dirty="0" smtClean="0"/>
                  <a:t>Qualified bids: </a:t>
                </a:r>
                <a:r>
                  <a:rPr lang="en-US" sz="1600" dirty="0"/>
                  <a:t>the </a:t>
                </a:r>
                <a:r>
                  <a:rPr lang="en-US" sz="1600" dirty="0" smtClean="0"/>
                  <a:t>bids </a:t>
                </a:r>
                <a:r>
                  <a:rPr lang="en-US" sz="1600" dirty="0"/>
                  <a:t>with score equal or higher than 60% in the technical evaluation.</a:t>
                </a:r>
              </a:p>
              <a:p>
                <a:pPr marL="726948" lvl="2" indent="-342900">
                  <a:lnSpc>
                    <a:spcPct val="150000"/>
                  </a:lnSpc>
                  <a:buFont typeface="+mj-lt"/>
                  <a:buAutoNum type="arabicPeriod"/>
                </a:pPr>
                <a:r>
                  <a:rPr lang="en-US" sz="1600" dirty="0"/>
                  <a:t>The bid of the lowest price: is the financial offer with lowest value.</a:t>
                </a:r>
              </a:p>
              <a:p>
                <a:pPr marL="726948" lvl="2" indent="-342900">
                  <a:lnSpc>
                    <a:spcPct val="150000"/>
                  </a:lnSpc>
                  <a:buFont typeface="+mj-lt"/>
                  <a:buAutoNum type="arabicPeriod"/>
                </a:pPr>
                <a:r>
                  <a:rPr lang="en-US" sz="1600" dirty="0"/>
                  <a:t>Final evaluation score: is the summation of the technical and financial evaluation according to the following equation:</a:t>
                </a:r>
              </a:p>
              <a:p>
                <a:pPr marL="201168" lvl="1" indent="0">
                  <a:lnSpc>
                    <a:spcPct val="150000"/>
                  </a:lnSpc>
                  <a:buNone/>
                </a:pPr>
                <a14:m>
                  <m:oMathPara xmlns:m="http://schemas.openxmlformats.org/officeDocument/2006/math">
                    <m:oMathParaPr>
                      <m:jc m:val="centerGroup"/>
                    </m:oMathParaPr>
                    <m:oMath xmlns:m="http://schemas.openxmlformats.org/officeDocument/2006/math">
                      <m:r>
                        <a:rPr lang="en-US" sz="1900" i="1">
                          <a:latin typeface="Cambria Math" panose="02040503050406030204" pitchFamily="18" charset="0"/>
                        </a:rPr>
                        <m:t>𝐹𝑖𝑛𝑎𝑙</m:t>
                      </m:r>
                      <m:r>
                        <a:rPr lang="en-US" sz="1900" i="1">
                          <a:latin typeface="Cambria Math" panose="02040503050406030204" pitchFamily="18" charset="0"/>
                        </a:rPr>
                        <m:t> </m:t>
                      </m:r>
                      <m:r>
                        <a:rPr lang="en-US" sz="1900" i="1">
                          <a:latin typeface="Cambria Math" panose="02040503050406030204" pitchFamily="18" charset="0"/>
                        </a:rPr>
                        <m:t>𝐸𝑣𝑎𝑙𝑢𝑎𝑡𝑖𝑜𝑛</m:t>
                      </m:r>
                      <m:r>
                        <a:rPr lang="en-US" sz="1900" i="1">
                          <a:latin typeface="Cambria Math" panose="02040503050406030204" pitchFamily="18" charset="0"/>
                        </a:rPr>
                        <m:t>=</m:t>
                      </m:r>
                      <m:d>
                        <m:dPr>
                          <m:begChr m:val="["/>
                          <m:endChr m:val="]"/>
                          <m:ctrlPr>
                            <a:rPr lang="en-US" sz="1900" i="1">
                              <a:latin typeface="Cambria Math" panose="02040503050406030204" pitchFamily="18" charset="0"/>
                            </a:rPr>
                          </m:ctrlPr>
                        </m:dPr>
                        <m:e>
                          <m:f>
                            <m:fPr>
                              <m:ctrlPr>
                                <a:rPr lang="en-US" sz="1900" i="1">
                                  <a:latin typeface="Cambria Math" panose="02040503050406030204" pitchFamily="18" charset="0"/>
                                </a:rPr>
                              </m:ctrlPr>
                            </m:fPr>
                            <m:num>
                              <m:r>
                                <a:rPr lang="en-US" sz="1900" i="1">
                                  <a:latin typeface="Cambria Math" panose="02040503050406030204" pitchFamily="18" charset="0"/>
                                </a:rPr>
                                <m:t>𝑙𝑜𝑤𝑒𝑠𝑡</m:t>
                              </m:r>
                              <m:r>
                                <a:rPr lang="en-US" sz="1900" i="1">
                                  <a:latin typeface="Cambria Math" panose="02040503050406030204" pitchFamily="18" charset="0"/>
                                </a:rPr>
                                <m:t> </m:t>
                              </m:r>
                              <m:r>
                                <a:rPr lang="en-US" sz="1900" i="1">
                                  <a:latin typeface="Cambria Math" panose="02040503050406030204" pitchFamily="18" charset="0"/>
                                </a:rPr>
                                <m:t>𝑜𝑓𝑓𝑒𝑟</m:t>
                              </m:r>
                            </m:num>
                            <m:den>
                              <m:r>
                                <a:rPr lang="en-US" sz="1900" i="1">
                                  <a:latin typeface="Cambria Math" panose="02040503050406030204" pitchFamily="18" charset="0"/>
                                </a:rPr>
                                <m:t>𝑏𝑖𝑑𝑑𝑒𝑟</m:t>
                              </m:r>
                              <m:r>
                                <a:rPr lang="en-US" sz="1900" i="1">
                                  <a:latin typeface="Cambria Math" panose="02040503050406030204" pitchFamily="18" charset="0"/>
                                </a:rPr>
                                <m:t> </m:t>
                              </m:r>
                              <m:r>
                                <a:rPr lang="en-US" sz="1900" i="1">
                                  <a:latin typeface="Cambria Math" panose="02040503050406030204" pitchFamily="18" charset="0"/>
                                </a:rPr>
                                <m:t>𝑜𝑓𝑓𝑒𝑟</m:t>
                              </m:r>
                            </m:den>
                          </m:f>
                          <m:r>
                            <a:rPr lang="en-US" sz="1900" i="1">
                              <a:latin typeface="Cambria Math" panose="02040503050406030204" pitchFamily="18" charset="0"/>
                            </a:rPr>
                            <m:t>×</m:t>
                          </m:r>
                          <m:r>
                            <a:rPr lang="en-US" sz="1900" i="1">
                              <a:latin typeface="Cambria Math" panose="02040503050406030204" pitchFamily="18" charset="0"/>
                            </a:rPr>
                            <m:t>𝐹𝑖𝑛𝑎𝑛𝑐𝑖𝑎𝑙</m:t>
                          </m:r>
                          <m:r>
                            <a:rPr lang="en-US" sz="1900" i="1">
                              <a:latin typeface="Cambria Math" panose="02040503050406030204" pitchFamily="18" charset="0"/>
                            </a:rPr>
                            <m:t> </m:t>
                          </m:r>
                          <m:r>
                            <a:rPr lang="en-US" sz="1900" i="1">
                              <a:latin typeface="Cambria Math" panose="02040503050406030204" pitchFamily="18" charset="0"/>
                            </a:rPr>
                            <m:t>𝑐𝑟𝑖𝑡𝑒𝑟𝑖𝑜𝑛</m:t>
                          </m:r>
                        </m:e>
                      </m:d>
                      <m:r>
                        <a:rPr lang="en-US" sz="1900" i="1">
                          <a:latin typeface="Cambria Math" panose="02040503050406030204" pitchFamily="18" charset="0"/>
                        </a:rPr>
                        <m:t>+</m:t>
                      </m:r>
                      <m:d>
                        <m:dPr>
                          <m:begChr m:val="["/>
                          <m:endChr m:val="]"/>
                          <m:ctrlPr>
                            <a:rPr lang="en-US" sz="1900" i="1">
                              <a:latin typeface="Cambria Math" panose="02040503050406030204" pitchFamily="18" charset="0"/>
                            </a:rPr>
                          </m:ctrlPr>
                        </m:dPr>
                        <m:e>
                          <m:r>
                            <a:rPr lang="en-US" sz="1900" i="1">
                              <a:latin typeface="Cambria Math" panose="02040503050406030204" pitchFamily="18" charset="0"/>
                            </a:rPr>
                            <m:t>𝑇𝑒𝑐h𝑛𝑖𝑐𝑎𝑙</m:t>
                          </m:r>
                          <m:r>
                            <a:rPr lang="en-US" sz="1900" i="1">
                              <a:latin typeface="Cambria Math" panose="02040503050406030204" pitchFamily="18" charset="0"/>
                            </a:rPr>
                            <m:t> </m:t>
                          </m:r>
                          <m:r>
                            <a:rPr lang="en-US" sz="1900" i="1">
                              <a:latin typeface="Cambria Math" panose="02040503050406030204" pitchFamily="18" charset="0"/>
                            </a:rPr>
                            <m:t>𝑒𝑣𝑎𝑙𝑢𝑎𝑡𝑖𝑜𝑛</m:t>
                          </m:r>
                          <m:r>
                            <a:rPr lang="en-US" sz="1900" i="1">
                              <a:latin typeface="Cambria Math" panose="02040503050406030204" pitchFamily="18" charset="0"/>
                            </a:rPr>
                            <m:t>×</m:t>
                          </m:r>
                          <m:r>
                            <a:rPr lang="en-US" sz="1900" i="1">
                              <a:latin typeface="Cambria Math" panose="02040503050406030204" pitchFamily="18" charset="0"/>
                            </a:rPr>
                            <m:t>𝑇𝑒𝑐h𝑛𝑖𝑐𝑎𝑙</m:t>
                          </m:r>
                          <m:r>
                            <a:rPr lang="en-US" sz="1900" i="1">
                              <a:latin typeface="Cambria Math" panose="02040503050406030204" pitchFamily="18" charset="0"/>
                            </a:rPr>
                            <m:t> </m:t>
                          </m:r>
                          <m:r>
                            <a:rPr lang="en-US" sz="1900" i="1">
                              <a:latin typeface="Cambria Math" panose="02040503050406030204" pitchFamily="18" charset="0"/>
                            </a:rPr>
                            <m:t>𝑐𝑟𝑖𝑡𝑒𝑟𝑖𝑜𝑛</m:t>
                          </m:r>
                        </m:e>
                      </m:d>
                    </m:oMath>
                  </m:oMathPara>
                </a14:m>
                <a:endParaRPr lang="en-US" sz="2000" dirty="0"/>
              </a:p>
              <a:p>
                <a:pPr lvl="1">
                  <a:lnSpc>
                    <a:spcPct val="150000"/>
                  </a:lnSpc>
                  <a:buFont typeface="Courier New" panose="02070309020205020404" pitchFamily="49" charset="0"/>
                  <a:buChar char="o"/>
                </a:pPr>
                <a:endParaRPr lang="en-US" sz="2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455"/>
                </a:stretch>
              </a:blipFill>
            </p:spPr>
            <p:txBody>
              <a:bodyPr/>
              <a:lstStyle/>
              <a:p>
                <a:r>
                  <a:rPr lang="en-US">
                    <a:noFill/>
                  </a:rPr>
                  <a:t> </a:t>
                </a:r>
              </a:p>
            </p:txBody>
          </p:sp>
        </mc:Fallback>
      </mc:AlternateContent>
    </p:spTree>
    <p:extLst>
      <p:ext uri="{BB962C8B-B14F-4D97-AF65-F5344CB8AC3E}">
        <p14:creationId xmlns:p14="http://schemas.microsoft.com/office/powerpoint/2010/main" val="13276885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Bid Procedures </a:t>
            </a:r>
            <a:r>
              <a:rPr lang="en-US" dirty="0" smtClean="0"/>
              <a:t>In Japan</a:t>
            </a:r>
            <a:endParaRPr lang="en-US" dirty="0"/>
          </a:p>
        </p:txBody>
      </p:sp>
      <p:sp>
        <p:nvSpPr>
          <p:cNvPr id="3" name="Content Placeholder 2"/>
          <p:cNvSpPr>
            <a:spLocks noGrp="1"/>
          </p:cNvSpPr>
          <p:nvPr>
            <p:ph idx="1"/>
          </p:nvPr>
        </p:nvSpPr>
        <p:spPr/>
        <p:txBody>
          <a:bodyPr>
            <a:normAutofit/>
          </a:bodyPr>
          <a:lstStyle/>
          <a:p>
            <a:pPr>
              <a:lnSpc>
                <a:spcPct val="150000"/>
              </a:lnSpc>
              <a:buFont typeface="Arial" panose="020B0604020202020204" pitchFamily="34" charset="0"/>
              <a:buChar char="•"/>
            </a:pPr>
            <a:r>
              <a:rPr lang="en-US" sz="2400" dirty="0" smtClean="0"/>
              <a:t>Prequalification Evaluation.</a:t>
            </a:r>
          </a:p>
          <a:p>
            <a:pPr>
              <a:lnSpc>
                <a:spcPct val="150000"/>
              </a:lnSpc>
              <a:buFont typeface="Arial" panose="020B0604020202020204" pitchFamily="34" charset="0"/>
              <a:buChar char="•"/>
            </a:pPr>
            <a:r>
              <a:rPr lang="en-US" sz="2400" dirty="0" smtClean="0"/>
              <a:t>Bidding Methods.</a:t>
            </a:r>
          </a:p>
          <a:p>
            <a:pPr>
              <a:lnSpc>
                <a:spcPct val="150000"/>
              </a:lnSpc>
              <a:buFont typeface="Arial" panose="020B0604020202020204" pitchFamily="34" charset="0"/>
              <a:buChar char="•"/>
            </a:pPr>
            <a:r>
              <a:rPr lang="en-US" sz="2400" dirty="0" smtClean="0"/>
              <a:t>Bid opening.</a:t>
            </a:r>
          </a:p>
          <a:p>
            <a:pPr>
              <a:lnSpc>
                <a:spcPct val="150000"/>
              </a:lnSpc>
              <a:buFont typeface="Arial" panose="020B0604020202020204" pitchFamily="34" charset="0"/>
              <a:buChar char="•"/>
            </a:pPr>
            <a:r>
              <a:rPr lang="en-US" sz="2400" dirty="0" smtClean="0"/>
              <a:t>Bid Evaluation</a:t>
            </a:r>
          </a:p>
          <a:p>
            <a:pPr marL="0" indent="0">
              <a:lnSpc>
                <a:spcPct val="150000"/>
              </a:lnSpc>
              <a:buNone/>
            </a:pPr>
            <a:r>
              <a:rPr lang="en-US" sz="2400" dirty="0" smtClean="0"/>
              <a:t> </a:t>
            </a:r>
            <a:endParaRPr lang="en-US" sz="2000" dirty="0" smtClean="0"/>
          </a:p>
        </p:txBody>
      </p:sp>
    </p:spTree>
    <p:extLst>
      <p:ext uri="{BB962C8B-B14F-4D97-AF65-F5344CB8AC3E}">
        <p14:creationId xmlns:p14="http://schemas.microsoft.com/office/powerpoint/2010/main" val="30061211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Prequalification Evaluation In Japan</a:t>
            </a:r>
            <a:endParaRPr lang="en-US" dirty="0"/>
          </a:p>
        </p:txBody>
      </p:sp>
      <p:sp>
        <p:nvSpPr>
          <p:cNvPr id="3" name="Content Placeholder 2"/>
          <p:cNvSpPr>
            <a:spLocks noGrp="1"/>
          </p:cNvSpPr>
          <p:nvPr>
            <p:ph idx="1"/>
          </p:nvPr>
        </p:nvSpPr>
        <p:spPr/>
        <p:txBody>
          <a:bodyPr>
            <a:normAutofit/>
          </a:bodyPr>
          <a:lstStyle/>
          <a:p>
            <a:pPr>
              <a:lnSpc>
                <a:spcPct val="150000"/>
              </a:lnSpc>
              <a:buFont typeface="Arial" panose="020B0604020202020204" pitchFamily="34" charset="0"/>
              <a:buChar char="•"/>
            </a:pPr>
            <a:r>
              <a:rPr lang="en-US" sz="2400" dirty="0"/>
              <a:t> </a:t>
            </a:r>
            <a:r>
              <a:rPr lang="en-US" sz="2400" b="1" dirty="0" smtClean="0"/>
              <a:t>Objective:</a:t>
            </a:r>
          </a:p>
          <a:p>
            <a:pPr marL="658368" lvl="1" indent="-457200">
              <a:lnSpc>
                <a:spcPct val="150000"/>
              </a:lnSpc>
              <a:buFont typeface="+mj-lt"/>
              <a:buAutoNum type="arabicPeriod"/>
            </a:pPr>
            <a:r>
              <a:rPr lang="en-US" sz="2200" dirty="0" smtClean="0"/>
              <a:t>To </a:t>
            </a:r>
            <a:r>
              <a:rPr lang="en-US" sz="2200" dirty="0"/>
              <a:t>ensure that invitations to bid are extended only for technically and financially qualified bidders.</a:t>
            </a:r>
          </a:p>
          <a:p>
            <a:pPr marL="658368" lvl="1" indent="-457200">
              <a:lnSpc>
                <a:spcPct val="150000"/>
              </a:lnSpc>
              <a:buFont typeface="+mj-lt"/>
              <a:buAutoNum type="arabicPeriod"/>
            </a:pPr>
            <a:r>
              <a:rPr lang="en-US" sz="2200" dirty="0" smtClean="0"/>
              <a:t>To </a:t>
            </a:r>
            <a:r>
              <a:rPr lang="en-US" sz="2200" dirty="0"/>
              <a:t>limit the number of bidders</a:t>
            </a:r>
            <a:r>
              <a:rPr lang="en-US" sz="2200" dirty="0" smtClean="0"/>
              <a:t>.</a:t>
            </a:r>
          </a:p>
          <a:p>
            <a:pPr marL="251460" indent="-342900">
              <a:lnSpc>
                <a:spcPct val="150000"/>
              </a:lnSpc>
              <a:buFont typeface="Arial" panose="020B0604020202020204" pitchFamily="34" charset="0"/>
              <a:buChar char="•"/>
            </a:pPr>
            <a:r>
              <a:rPr lang="en-US" sz="2400" b="1" dirty="0" smtClean="0"/>
              <a:t>Criteria: </a:t>
            </a:r>
            <a:r>
              <a:rPr lang="en-US" sz="2400" dirty="0" smtClean="0"/>
              <a:t>set before.</a:t>
            </a:r>
            <a:endParaRPr lang="en-US" sz="1800" dirty="0" smtClean="0"/>
          </a:p>
        </p:txBody>
      </p:sp>
    </p:spTree>
    <p:extLst>
      <p:ext uri="{BB962C8B-B14F-4D97-AF65-F5344CB8AC3E}">
        <p14:creationId xmlns:p14="http://schemas.microsoft.com/office/powerpoint/2010/main" val="36630266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Prequalification Evaluation In Japan</a:t>
            </a:r>
            <a:endParaRPr lang="en-US" dirty="0"/>
          </a:p>
        </p:txBody>
      </p:sp>
      <p:sp>
        <p:nvSpPr>
          <p:cNvPr id="3" name="Content Placeholder 2"/>
          <p:cNvSpPr>
            <a:spLocks noGrp="1"/>
          </p:cNvSpPr>
          <p:nvPr>
            <p:ph idx="1"/>
          </p:nvPr>
        </p:nvSpPr>
        <p:spPr>
          <a:xfrm>
            <a:off x="1097280" y="1845734"/>
            <a:ext cx="4105785" cy="4023360"/>
          </a:xfrm>
        </p:spPr>
        <p:txBody>
          <a:bodyPr>
            <a:normAutofit/>
          </a:bodyPr>
          <a:lstStyle/>
          <a:p>
            <a:pPr>
              <a:lnSpc>
                <a:spcPct val="150000"/>
              </a:lnSpc>
              <a:buFont typeface="Arial" panose="020B0604020202020204" pitchFamily="34" charset="0"/>
              <a:buChar char="•"/>
            </a:pPr>
            <a:r>
              <a:rPr lang="en-US" b="1" dirty="0" smtClean="0"/>
              <a:t> Prequalification Evaluation Process:</a:t>
            </a:r>
          </a:p>
          <a:p>
            <a:pPr marL="544068" lvl="1" indent="-342900">
              <a:lnSpc>
                <a:spcPct val="150000"/>
              </a:lnSpc>
              <a:buFont typeface="+mj-lt"/>
              <a:buAutoNum type="arabicPeriod"/>
            </a:pPr>
            <a:r>
              <a:rPr lang="en-US" dirty="0" smtClean="0"/>
              <a:t>Preliminary Examination.</a:t>
            </a:r>
          </a:p>
          <a:p>
            <a:pPr marL="544068" lvl="1" indent="-342900">
              <a:lnSpc>
                <a:spcPct val="150000"/>
              </a:lnSpc>
              <a:buFont typeface="+mj-lt"/>
              <a:buAutoNum type="arabicPeriod"/>
            </a:pPr>
            <a:r>
              <a:rPr lang="en-US" dirty="0"/>
              <a:t>Qualification </a:t>
            </a:r>
            <a:r>
              <a:rPr lang="en-US" dirty="0" smtClean="0"/>
              <a:t>Evaluation.. </a:t>
            </a:r>
          </a:p>
          <a:p>
            <a:pPr marL="201168" lvl="1" indent="0">
              <a:lnSpc>
                <a:spcPct val="150000"/>
              </a:lnSpc>
              <a:buNone/>
            </a:pPr>
            <a:endParaRPr lang="en-US" dirty="0" smtClean="0"/>
          </a:p>
        </p:txBody>
      </p:sp>
      <p:pic>
        <p:nvPicPr>
          <p:cNvPr id="4" name="Picture 3"/>
          <p:cNvPicPr/>
          <p:nvPr/>
        </p:nvPicPr>
        <p:blipFill rotWithShape="1">
          <a:blip r:embed="rId2"/>
          <a:srcRect l="32564" t="19650" r="30620" b="10730"/>
          <a:stretch/>
        </p:blipFill>
        <p:spPr bwMode="auto">
          <a:xfrm>
            <a:off x="5203065" y="1845734"/>
            <a:ext cx="4829577" cy="443223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88552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Bidding Methods in Japan:</a:t>
            </a:r>
            <a:endParaRPr lang="en-US" dirty="0"/>
          </a:p>
        </p:txBody>
      </p:sp>
      <p:sp>
        <p:nvSpPr>
          <p:cNvPr id="3" name="Content Placeholder 2"/>
          <p:cNvSpPr>
            <a:spLocks noGrp="1"/>
          </p:cNvSpPr>
          <p:nvPr>
            <p:ph idx="1"/>
          </p:nvPr>
        </p:nvSpPr>
        <p:spPr/>
        <p:txBody>
          <a:bodyPr>
            <a:normAutofit/>
          </a:bodyPr>
          <a:lstStyle/>
          <a:p>
            <a:pPr>
              <a:lnSpc>
                <a:spcPct val="150000"/>
              </a:lnSpc>
              <a:buFont typeface="Arial" panose="020B0604020202020204" pitchFamily="34" charset="0"/>
              <a:buChar char="•"/>
            </a:pPr>
            <a:r>
              <a:rPr lang="en-US" sz="2400" dirty="0" smtClean="0"/>
              <a:t>Single-stage: One-envelope.</a:t>
            </a:r>
          </a:p>
          <a:p>
            <a:pPr>
              <a:lnSpc>
                <a:spcPct val="150000"/>
              </a:lnSpc>
              <a:buFont typeface="Arial" panose="020B0604020202020204" pitchFamily="34" charset="0"/>
              <a:buChar char="•"/>
            </a:pPr>
            <a:r>
              <a:rPr lang="en-US" sz="2400" dirty="0" smtClean="0"/>
              <a:t>Single-stage: Two-envelope.</a:t>
            </a:r>
          </a:p>
          <a:p>
            <a:pPr>
              <a:lnSpc>
                <a:spcPct val="150000"/>
              </a:lnSpc>
              <a:buFont typeface="Arial" panose="020B0604020202020204" pitchFamily="34" charset="0"/>
              <a:buChar char="•"/>
            </a:pPr>
            <a:r>
              <a:rPr lang="en-US" sz="2400" dirty="0" smtClean="0"/>
              <a:t>Two-stage.</a:t>
            </a:r>
            <a:endParaRPr lang="en-US" sz="2000" dirty="0" smtClean="0"/>
          </a:p>
        </p:txBody>
      </p:sp>
    </p:spTree>
    <p:extLst>
      <p:ext uri="{BB962C8B-B14F-4D97-AF65-F5344CB8AC3E}">
        <p14:creationId xmlns:p14="http://schemas.microsoft.com/office/powerpoint/2010/main" val="27149427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Bid Opening in Japan</a:t>
            </a:r>
            <a:endParaRPr lang="en-US" dirty="0"/>
          </a:p>
        </p:txBody>
      </p:sp>
      <p:sp>
        <p:nvSpPr>
          <p:cNvPr id="3" name="Content Placeholder 2"/>
          <p:cNvSpPr>
            <a:spLocks noGrp="1"/>
          </p:cNvSpPr>
          <p:nvPr>
            <p:ph idx="1"/>
          </p:nvPr>
        </p:nvSpPr>
        <p:spPr/>
        <p:txBody>
          <a:bodyPr>
            <a:normAutofit/>
          </a:bodyPr>
          <a:lstStyle/>
          <a:p>
            <a:pPr>
              <a:lnSpc>
                <a:spcPct val="150000"/>
              </a:lnSpc>
              <a:buFont typeface="Arial" panose="020B0604020202020204" pitchFamily="34" charset="0"/>
              <a:buChar char="•"/>
            </a:pPr>
            <a:r>
              <a:rPr lang="en-US" sz="2400" dirty="0" smtClean="0"/>
              <a:t>All </a:t>
            </a:r>
            <a:r>
              <a:rPr lang="en-US" sz="2400" dirty="0"/>
              <a:t>bids received prior to the bid submission deadline shall be opened publicly at the time, date and place specified in the instructions to bidders. Bids received after the deadline for receipt of bids shall be returned unopened to the bidder</a:t>
            </a:r>
            <a:r>
              <a:rPr lang="en-US" sz="2400" dirty="0" smtClean="0"/>
              <a:t>.</a:t>
            </a:r>
          </a:p>
          <a:p>
            <a:pPr>
              <a:lnSpc>
                <a:spcPct val="150000"/>
              </a:lnSpc>
              <a:buFont typeface="Arial" panose="020B0604020202020204" pitchFamily="34" charset="0"/>
              <a:buChar char="•"/>
            </a:pPr>
            <a:r>
              <a:rPr lang="en-US" sz="2400" dirty="0" smtClean="0"/>
              <a:t>The </a:t>
            </a:r>
            <a:r>
              <a:rPr lang="en-US" sz="2400" dirty="0"/>
              <a:t>name of the bidder and total amount of each bid, shall be read aloud and </a:t>
            </a:r>
            <a:r>
              <a:rPr lang="en-US" sz="2400" dirty="0" smtClean="0"/>
              <a:t>recorded.</a:t>
            </a:r>
          </a:p>
        </p:txBody>
      </p:sp>
    </p:spTree>
    <p:extLst>
      <p:ext uri="{BB962C8B-B14F-4D97-AF65-F5344CB8AC3E}">
        <p14:creationId xmlns:p14="http://schemas.microsoft.com/office/powerpoint/2010/main" val="32984205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a:t>
            </a:r>
            <a:endParaRPr lang="en-US" dirty="0"/>
          </a:p>
        </p:txBody>
      </p:sp>
      <p:sp>
        <p:nvSpPr>
          <p:cNvPr id="3" name="Content Placeholder 2"/>
          <p:cNvSpPr>
            <a:spLocks noGrp="1"/>
          </p:cNvSpPr>
          <p:nvPr>
            <p:ph idx="1"/>
          </p:nvPr>
        </p:nvSpPr>
        <p:spPr>
          <a:xfrm>
            <a:off x="1097280" y="1845733"/>
            <a:ext cx="10058400" cy="4527771"/>
          </a:xfrm>
        </p:spPr>
        <p:txBody>
          <a:bodyPr>
            <a:normAutofit fontScale="92500"/>
          </a:bodyPr>
          <a:lstStyle/>
          <a:p>
            <a:pPr>
              <a:buFont typeface="Arial" panose="020B0604020202020204" pitchFamily="34" charset="0"/>
              <a:buChar char="•"/>
            </a:pPr>
            <a:r>
              <a:rPr lang="en-US" sz="2800" dirty="0" smtClean="0"/>
              <a:t> </a:t>
            </a:r>
            <a:r>
              <a:rPr lang="en-US" sz="2800" dirty="0"/>
              <a:t>The main objective of this research is to </a:t>
            </a:r>
            <a:r>
              <a:rPr lang="en-US" sz="2800" dirty="0" smtClean="0"/>
              <a:t>assess </a:t>
            </a:r>
            <a:r>
              <a:rPr lang="en-US" sz="2800" dirty="0"/>
              <a:t>the bid process in </a:t>
            </a:r>
            <a:r>
              <a:rPr lang="en-US" sz="2800" dirty="0" smtClean="0"/>
              <a:t>Palestine.</a:t>
            </a:r>
          </a:p>
          <a:p>
            <a:pPr marL="457200" indent="-457200">
              <a:buFont typeface="Arial" panose="020B0604020202020204" pitchFamily="34" charset="0"/>
              <a:buChar char="•"/>
            </a:pPr>
            <a:r>
              <a:rPr lang="en-US" sz="2800" dirty="0"/>
              <a:t>In order to achieve this main objective, many activities will be proceeded, the following are activities to achieve the main objective:</a:t>
            </a:r>
          </a:p>
          <a:p>
            <a:pPr marL="806958" lvl="1" indent="-514350">
              <a:buFont typeface="+mj-lt"/>
              <a:buAutoNum type="arabicPeriod"/>
            </a:pPr>
            <a:r>
              <a:rPr lang="en-US" sz="2600" dirty="0" smtClean="0"/>
              <a:t>Study </a:t>
            </a:r>
            <a:r>
              <a:rPr lang="en-US" sz="2600" dirty="0"/>
              <a:t>the process </a:t>
            </a:r>
            <a:r>
              <a:rPr lang="en-US" sz="2600" dirty="0" smtClean="0"/>
              <a:t>of bidding.</a:t>
            </a:r>
            <a:endParaRPr lang="en-US" sz="2600" dirty="0"/>
          </a:p>
          <a:p>
            <a:pPr marL="806958" lvl="1" indent="-514350">
              <a:buFont typeface="+mj-lt"/>
              <a:buAutoNum type="arabicPeriod"/>
            </a:pPr>
            <a:r>
              <a:rPr lang="en-US" sz="2600" dirty="0" smtClean="0"/>
              <a:t>Gathering </a:t>
            </a:r>
            <a:r>
              <a:rPr lang="en-US" sz="2600" dirty="0"/>
              <a:t>data from </a:t>
            </a:r>
            <a:r>
              <a:rPr lang="en-US" sz="2600" dirty="0" smtClean="0"/>
              <a:t>Central Tenders Department.</a:t>
            </a:r>
          </a:p>
          <a:p>
            <a:pPr marL="806958" lvl="1" indent="-514350">
              <a:buFont typeface="+mj-lt"/>
              <a:buAutoNum type="arabicPeriod"/>
            </a:pPr>
            <a:r>
              <a:rPr lang="en-US" sz="2600" dirty="0"/>
              <a:t>Gathering information about the bid process that is adopted in many </a:t>
            </a:r>
            <a:r>
              <a:rPr lang="en-US" sz="2600" dirty="0" smtClean="0"/>
              <a:t>countries.</a:t>
            </a:r>
          </a:p>
          <a:p>
            <a:pPr marL="806958" lvl="1" indent="-514350">
              <a:buFont typeface="+mj-lt"/>
              <a:buAutoNum type="arabicPeriod"/>
            </a:pPr>
            <a:r>
              <a:rPr lang="en-US" sz="2800" dirty="0"/>
              <a:t>Analyze the gathered </a:t>
            </a:r>
            <a:r>
              <a:rPr lang="en-US" sz="2800" dirty="0" smtClean="0"/>
              <a:t>information.</a:t>
            </a:r>
          </a:p>
          <a:p>
            <a:pPr marL="806958" lvl="1" indent="-514350">
              <a:buFont typeface="+mj-lt"/>
              <a:buAutoNum type="arabicPeriod"/>
            </a:pPr>
            <a:r>
              <a:rPr lang="en-US" sz="2800" dirty="0"/>
              <a:t>Comparison has been made between the Palestinian bid process and the process among the other countries.</a:t>
            </a:r>
            <a:endParaRPr lang="en-US" sz="2600" dirty="0"/>
          </a:p>
          <a:p>
            <a:pPr marL="806958" lvl="1" indent="-514350">
              <a:buFont typeface="+mj-lt"/>
              <a:buAutoNum type="arabicPeriod"/>
            </a:pPr>
            <a:endParaRPr lang="en-US" sz="2800" dirty="0" smtClean="0"/>
          </a:p>
          <a:p>
            <a:pPr marL="292608" lvl="1" indent="0">
              <a:buNone/>
            </a:pPr>
            <a:endParaRPr lang="en-US" sz="2600" dirty="0" smtClean="0"/>
          </a:p>
          <a:p>
            <a:pPr marL="0" indent="0">
              <a:buNone/>
            </a:pPr>
            <a:endParaRPr lang="en-US" dirty="0"/>
          </a:p>
        </p:txBody>
      </p:sp>
    </p:spTree>
    <p:extLst>
      <p:ext uri="{BB962C8B-B14F-4D97-AF65-F5344CB8AC3E}">
        <p14:creationId xmlns:p14="http://schemas.microsoft.com/office/powerpoint/2010/main" val="39789137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Bid Evaluation Procedures In Japan</a:t>
            </a:r>
            <a:endParaRPr lang="en-US" dirty="0"/>
          </a:p>
        </p:txBody>
      </p:sp>
      <p:sp>
        <p:nvSpPr>
          <p:cNvPr id="3" name="Content Placeholder 2"/>
          <p:cNvSpPr>
            <a:spLocks noGrp="1"/>
          </p:cNvSpPr>
          <p:nvPr>
            <p:ph idx="1"/>
          </p:nvPr>
        </p:nvSpPr>
        <p:spPr/>
        <p:txBody>
          <a:bodyPr>
            <a:normAutofit fontScale="92500" lnSpcReduction="20000"/>
          </a:bodyPr>
          <a:lstStyle/>
          <a:p>
            <a:pPr>
              <a:lnSpc>
                <a:spcPct val="150000"/>
              </a:lnSpc>
              <a:buFont typeface="Arial" panose="020B0604020202020204" pitchFamily="34" charset="0"/>
              <a:buChar char="•"/>
            </a:pPr>
            <a:r>
              <a:rPr lang="en-US" sz="2400" dirty="0"/>
              <a:t>The purpose of bid evaluation is to compare bids which conform to the technical specifications and are responsive to the bidding documents on the basis of their evaluated cost. </a:t>
            </a:r>
            <a:r>
              <a:rPr lang="en-US" sz="2400" dirty="0" smtClean="0"/>
              <a:t>The responsive qualified </a:t>
            </a:r>
            <a:r>
              <a:rPr lang="en-US" sz="2400" dirty="0"/>
              <a:t>bid with the lowest evaluated cost, </a:t>
            </a:r>
            <a:r>
              <a:rPr lang="en-US" sz="2400" dirty="0" smtClean="0"/>
              <a:t>shall </a:t>
            </a:r>
            <a:r>
              <a:rPr lang="en-US" sz="2400" dirty="0"/>
              <a:t>be selected for award</a:t>
            </a:r>
            <a:r>
              <a:rPr lang="en-US" sz="2400" dirty="0" smtClean="0"/>
              <a:t>.</a:t>
            </a:r>
          </a:p>
          <a:p>
            <a:pPr>
              <a:lnSpc>
                <a:spcPct val="150000"/>
              </a:lnSpc>
              <a:buFont typeface="Arial" panose="020B0604020202020204" pitchFamily="34" charset="0"/>
              <a:buChar char="•"/>
            </a:pPr>
            <a:r>
              <a:rPr lang="en-US" sz="2400" dirty="0" smtClean="0"/>
              <a:t>Bid evaluation mainly passes through three stages;</a:t>
            </a:r>
          </a:p>
          <a:p>
            <a:pPr marL="658368" lvl="1" indent="-457200">
              <a:lnSpc>
                <a:spcPct val="150000"/>
              </a:lnSpc>
              <a:buFont typeface="+mj-lt"/>
              <a:buAutoNum type="arabicPeriod"/>
            </a:pPr>
            <a:r>
              <a:rPr lang="en-US" sz="2200" dirty="0" smtClean="0"/>
              <a:t> Preliminary Examination, </a:t>
            </a:r>
          </a:p>
          <a:p>
            <a:pPr marL="658368" lvl="1" indent="-457200">
              <a:lnSpc>
                <a:spcPct val="150000"/>
              </a:lnSpc>
              <a:buFont typeface="+mj-lt"/>
              <a:buAutoNum type="arabicPeriod"/>
            </a:pPr>
            <a:r>
              <a:rPr lang="en-US" sz="2200" dirty="0" smtClean="0"/>
              <a:t>Detailed </a:t>
            </a:r>
            <a:r>
              <a:rPr lang="en-US" sz="2200" dirty="0"/>
              <a:t>Examination </a:t>
            </a:r>
            <a:r>
              <a:rPr lang="en-US" sz="2200" dirty="0" smtClean="0"/>
              <a:t>and </a:t>
            </a:r>
          </a:p>
          <a:p>
            <a:pPr marL="658368" lvl="1" indent="-457200">
              <a:lnSpc>
                <a:spcPct val="150000"/>
              </a:lnSpc>
              <a:buFont typeface="+mj-lt"/>
              <a:buAutoNum type="arabicPeriod"/>
            </a:pPr>
            <a:r>
              <a:rPr lang="en-US" sz="2200" dirty="0" smtClean="0"/>
              <a:t>Awarding of the bid.</a:t>
            </a:r>
            <a:endParaRPr lang="en-US" sz="1800" dirty="0" smtClean="0"/>
          </a:p>
        </p:txBody>
      </p:sp>
    </p:spTree>
    <p:extLst>
      <p:ext uri="{BB962C8B-B14F-4D97-AF65-F5344CB8AC3E}">
        <p14:creationId xmlns:p14="http://schemas.microsoft.com/office/powerpoint/2010/main" val="7859871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Bid Evaluation Procedures In Japan</a:t>
            </a:r>
            <a:endParaRPr lang="en-US" dirty="0"/>
          </a:p>
        </p:txBody>
      </p:sp>
      <p:sp>
        <p:nvSpPr>
          <p:cNvPr id="3" name="Content Placeholder 2"/>
          <p:cNvSpPr>
            <a:spLocks noGrp="1"/>
          </p:cNvSpPr>
          <p:nvPr>
            <p:ph idx="1"/>
          </p:nvPr>
        </p:nvSpPr>
        <p:spPr>
          <a:xfrm>
            <a:off x="1097280" y="1845734"/>
            <a:ext cx="10058400" cy="4227520"/>
          </a:xfrm>
        </p:spPr>
        <p:txBody>
          <a:bodyPr>
            <a:normAutofit/>
          </a:bodyPr>
          <a:lstStyle/>
          <a:p>
            <a:pPr lvl="0">
              <a:lnSpc>
                <a:spcPct val="150000"/>
              </a:lnSpc>
              <a:buFont typeface="Arial" panose="020B0604020202020204" pitchFamily="34" charset="0"/>
              <a:buChar char="•"/>
            </a:pPr>
            <a:r>
              <a:rPr lang="en-US" sz="2400" dirty="0"/>
              <a:t>Preliminary Examination of Bids: </a:t>
            </a:r>
            <a:endParaRPr lang="en-US" sz="2400" dirty="0" smtClean="0"/>
          </a:p>
          <a:p>
            <a:pPr lvl="1">
              <a:lnSpc>
                <a:spcPct val="150000"/>
              </a:lnSpc>
              <a:buFont typeface="Courier New" panose="02070309020205020404" pitchFamily="49" charset="0"/>
              <a:buChar char="o"/>
            </a:pPr>
            <a:r>
              <a:rPr lang="en-US" sz="2000" dirty="0" smtClean="0"/>
              <a:t>The </a:t>
            </a:r>
            <a:r>
              <a:rPr lang="en-US" sz="2000" dirty="0"/>
              <a:t>purpose </a:t>
            </a:r>
            <a:r>
              <a:rPr lang="en-US" sz="2000" dirty="0" smtClean="0"/>
              <a:t>is </a:t>
            </a:r>
            <a:r>
              <a:rPr lang="en-US" sz="2000" dirty="0"/>
              <a:t>to confirm whether the bids received were </a:t>
            </a:r>
            <a:r>
              <a:rPr lang="en-US" sz="2000" dirty="0" smtClean="0"/>
              <a:t>complete. </a:t>
            </a:r>
          </a:p>
          <a:p>
            <a:pPr lvl="1">
              <a:lnSpc>
                <a:spcPct val="150000"/>
              </a:lnSpc>
              <a:buFont typeface="Courier New" panose="02070309020205020404" pitchFamily="49" charset="0"/>
              <a:buChar char="o"/>
            </a:pPr>
            <a:r>
              <a:rPr lang="en-US" sz="2000" dirty="0" smtClean="0"/>
              <a:t>It </a:t>
            </a:r>
            <a:r>
              <a:rPr lang="en-US" sz="2000" dirty="0"/>
              <a:t>shall be </a:t>
            </a:r>
            <a:r>
              <a:rPr lang="en-US" sz="2000" dirty="0" smtClean="0"/>
              <a:t>assured </a:t>
            </a:r>
            <a:r>
              <a:rPr lang="en-US" sz="2000" dirty="0"/>
              <a:t>whether the bids are </a:t>
            </a:r>
            <a:r>
              <a:rPr lang="en-US" sz="2000" dirty="0" smtClean="0"/>
              <a:t>responsive </a:t>
            </a:r>
            <a:r>
              <a:rPr lang="en-US" sz="2000" dirty="0"/>
              <a:t>to the bidding documents, whether the required securities have been </a:t>
            </a:r>
            <a:r>
              <a:rPr lang="en-US" sz="2000" dirty="0" smtClean="0"/>
              <a:t>provided and </a:t>
            </a:r>
            <a:r>
              <a:rPr lang="en-US" sz="2000" dirty="0"/>
              <a:t>whether documents have been properly </a:t>
            </a:r>
            <a:r>
              <a:rPr lang="en-US" sz="2000" dirty="0" smtClean="0"/>
              <a:t>signed. </a:t>
            </a:r>
          </a:p>
          <a:p>
            <a:pPr lvl="1">
              <a:lnSpc>
                <a:spcPct val="150000"/>
              </a:lnSpc>
              <a:buFont typeface="Courier New" panose="02070309020205020404" pitchFamily="49" charset="0"/>
              <a:buChar char="o"/>
            </a:pPr>
            <a:r>
              <a:rPr lang="en-US" sz="2000" dirty="0" smtClean="0"/>
              <a:t>If </a:t>
            </a:r>
            <a:r>
              <a:rPr lang="en-US" sz="2000" dirty="0"/>
              <a:t>a bid </a:t>
            </a:r>
            <a:r>
              <a:rPr lang="en-US" sz="2000" dirty="0" smtClean="0"/>
              <a:t>is </a:t>
            </a:r>
            <a:r>
              <a:rPr lang="en-US" sz="2000" dirty="0"/>
              <a:t>not substantially responsive to the bidding documents, it shall be rejected</a:t>
            </a:r>
            <a:r>
              <a:rPr lang="en-US" sz="2000" dirty="0" smtClean="0"/>
              <a:t>.</a:t>
            </a:r>
          </a:p>
        </p:txBody>
      </p:sp>
    </p:spTree>
    <p:extLst>
      <p:ext uri="{BB962C8B-B14F-4D97-AF65-F5344CB8AC3E}">
        <p14:creationId xmlns:p14="http://schemas.microsoft.com/office/powerpoint/2010/main" val="13943483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Bid Evaluation Procedures In Japan</a:t>
            </a:r>
            <a:endParaRPr lang="en-US" dirty="0"/>
          </a:p>
        </p:txBody>
      </p:sp>
      <p:sp>
        <p:nvSpPr>
          <p:cNvPr id="3" name="Content Placeholder 2"/>
          <p:cNvSpPr>
            <a:spLocks noGrp="1"/>
          </p:cNvSpPr>
          <p:nvPr>
            <p:ph idx="1"/>
          </p:nvPr>
        </p:nvSpPr>
        <p:spPr>
          <a:xfrm>
            <a:off x="1097280" y="1845734"/>
            <a:ext cx="10058400" cy="4227520"/>
          </a:xfrm>
        </p:spPr>
        <p:txBody>
          <a:bodyPr>
            <a:normAutofit/>
          </a:bodyPr>
          <a:lstStyle/>
          <a:p>
            <a:pPr lvl="0">
              <a:lnSpc>
                <a:spcPct val="150000"/>
              </a:lnSpc>
              <a:buFont typeface="Arial" panose="020B0604020202020204" pitchFamily="34" charset="0"/>
              <a:buChar char="•"/>
            </a:pPr>
            <a:r>
              <a:rPr lang="en-US" sz="2400" dirty="0"/>
              <a:t>Detailed </a:t>
            </a:r>
            <a:r>
              <a:rPr lang="en-US" sz="2400" dirty="0" smtClean="0"/>
              <a:t>Examination:</a:t>
            </a:r>
          </a:p>
          <a:p>
            <a:pPr lvl="1">
              <a:lnSpc>
                <a:spcPct val="150000"/>
              </a:lnSpc>
              <a:buFont typeface="Courier New" panose="02070309020205020404" pitchFamily="49" charset="0"/>
              <a:buChar char="o"/>
            </a:pPr>
            <a:r>
              <a:rPr lang="en-US" sz="2000" dirty="0" smtClean="0"/>
              <a:t>Firstly</a:t>
            </a:r>
            <a:r>
              <a:rPr lang="en-US" sz="2000" dirty="0"/>
              <a:t>, the technical evaluation is made </a:t>
            </a:r>
            <a:r>
              <a:rPr lang="en-US" sz="2000" dirty="0" smtClean="0"/>
              <a:t>and the qualified bids </a:t>
            </a:r>
            <a:r>
              <a:rPr lang="en-US" sz="2000" dirty="0"/>
              <a:t>should be determined for; corrections for errors and provisional sums, modifications and discounts, currency conversions, analysis of bill of quantities, price deviations and adjustments. </a:t>
            </a:r>
            <a:endParaRPr lang="en-US" sz="2000" dirty="0" smtClean="0"/>
          </a:p>
          <a:p>
            <a:pPr lvl="1">
              <a:lnSpc>
                <a:spcPct val="150000"/>
              </a:lnSpc>
              <a:buFont typeface="Courier New" panose="02070309020205020404" pitchFamily="49" charset="0"/>
              <a:buChar char="o"/>
            </a:pPr>
            <a:r>
              <a:rPr lang="en-US" sz="2000" dirty="0" smtClean="0"/>
              <a:t>Secondly</a:t>
            </a:r>
            <a:r>
              <a:rPr lang="en-US" sz="2000" dirty="0"/>
              <a:t>, the financial proposals </a:t>
            </a:r>
            <a:r>
              <a:rPr lang="en-US" sz="2000" dirty="0" smtClean="0"/>
              <a:t>will </a:t>
            </a:r>
            <a:r>
              <a:rPr lang="en-US" sz="2000" dirty="0"/>
              <a:t>be evaluated</a:t>
            </a:r>
            <a:r>
              <a:rPr lang="en-US" sz="2000" dirty="0" smtClean="0"/>
              <a:t>.</a:t>
            </a:r>
          </a:p>
          <a:p>
            <a:pPr lvl="0">
              <a:lnSpc>
                <a:spcPct val="150000"/>
              </a:lnSpc>
              <a:buFont typeface="Arial" panose="020B0604020202020204" pitchFamily="34" charset="0"/>
              <a:buChar char="•"/>
            </a:pPr>
            <a:r>
              <a:rPr lang="en-US" sz="2400" dirty="0"/>
              <a:t>Awarding the bid:</a:t>
            </a:r>
          </a:p>
          <a:p>
            <a:pPr lvl="1">
              <a:lnSpc>
                <a:spcPct val="150000"/>
              </a:lnSpc>
              <a:buFont typeface="Courier New" panose="02070309020205020404" pitchFamily="49" charset="0"/>
              <a:buChar char="o"/>
            </a:pPr>
            <a:r>
              <a:rPr lang="en-US" sz="2000" dirty="0"/>
              <a:t>The contract is awarded to the lowest price responsive bid</a:t>
            </a:r>
            <a:r>
              <a:rPr lang="en-US" sz="2000" dirty="0" smtClean="0"/>
              <a:t>.</a:t>
            </a:r>
            <a:endParaRPr lang="en-US" sz="2000" dirty="0"/>
          </a:p>
        </p:txBody>
      </p:sp>
    </p:spTree>
    <p:extLst>
      <p:ext uri="{BB962C8B-B14F-4D97-AF65-F5344CB8AC3E}">
        <p14:creationId xmlns:p14="http://schemas.microsoft.com/office/powerpoint/2010/main" val="419438294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We have got an out comes which contains both similarities and differences :</a:t>
            </a:r>
          </a:p>
          <a:p>
            <a:r>
              <a:rPr lang="en-US" b="1" u="sng" dirty="0" smtClean="0"/>
              <a:t>Similarities :</a:t>
            </a:r>
          </a:p>
          <a:p>
            <a:pPr marL="457200" indent="-457200">
              <a:buFont typeface="+mj-lt"/>
              <a:buAutoNum type="arabicPeriod"/>
            </a:pPr>
            <a:r>
              <a:rPr lang="en-US" dirty="0"/>
              <a:t>selecting of the most responsive and economic bidder </a:t>
            </a:r>
            <a:r>
              <a:rPr lang="en-US" dirty="0" smtClean="0"/>
              <a:t>is very important</a:t>
            </a:r>
          </a:p>
          <a:p>
            <a:pPr marL="457200" indent="-457200">
              <a:buFont typeface="+mj-lt"/>
              <a:buAutoNum type="arabicPeriod"/>
            </a:pPr>
            <a:r>
              <a:rPr lang="en-US" dirty="0"/>
              <a:t>transparency and equality</a:t>
            </a:r>
            <a:r>
              <a:rPr lang="en-US" dirty="0" smtClean="0"/>
              <a:t>.</a:t>
            </a:r>
          </a:p>
          <a:p>
            <a:pPr marL="457200" indent="-457200">
              <a:buFont typeface="+mj-lt"/>
              <a:buAutoNum type="arabicPeriod"/>
            </a:pPr>
            <a:r>
              <a:rPr lang="en-US" dirty="0"/>
              <a:t>bidding process have been reviewed </a:t>
            </a:r>
            <a:r>
              <a:rPr lang="en-US" dirty="0" smtClean="0"/>
              <a:t>generally</a:t>
            </a:r>
          </a:p>
          <a:p>
            <a:pPr marL="457200" indent="-457200">
              <a:buFont typeface="+mj-lt"/>
              <a:buAutoNum type="arabicPeriod"/>
            </a:pPr>
            <a:r>
              <a:rPr lang="en-US" dirty="0" smtClean="0"/>
              <a:t>The process for </a:t>
            </a:r>
            <a:r>
              <a:rPr lang="en-US" dirty="0"/>
              <a:t>Palestine, and the process for Jordan, United Arab Emirates and </a:t>
            </a:r>
            <a:r>
              <a:rPr lang="en-US" dirty="0" smtClean="0"/>
              <a:t>Japan</a:t>
            </a:r>
          </a:p>
          <a:p>
            <a:pPr marL="457200" indent="-457200">
              <a:buFont typeface="+mj-lt"/>
              <a:buAutoNum type="arabicPeriod"/>
            </a:pPr>
            <a:r>
              <a:rPr lang="en-US" dirty="0"/>
              <a:t>Pre-qualification procedure </a:t>
            </a:r>
            <a:endParaRPr lang="en-US" dirty="0" smtClean="0"/>
          </a:p>
          <a:p>
            <a:pPr marL="457200" indent="-457200">
              <a:buFont typeface="+mj-lt"/>
              <a:buAutoNum type="arabicPeriod"/>
            </a:pPr>
            <a:r>
              <a:rPr lang="en-US" dirty="0" smtClean="0"/>
              <a:t>Facing obstacles</a:t>
            </a:r>
          </a:p>
        </p:txBody>
      </p:sp>
    </p:spTree>
    <p:extLst>
      <p:ext uri="{BB962C8B-B14F-4D97-AF65-F5344CB8AC3E}">
        <p14:creationId xmlns:p14="http://schemas.microsoft.com/office/powerpoint/2010/main" val="33276471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Differences “comparison”</a:t>
            </a:r>
            <a:endParaRPr lang="en-US" dirty="0"/>
          </a:p>
        </p:txBody>
      </p:sp>
      <p:sp>
        <p:nvSpPr>
          <p:cNvPr id="3" name="Content Placeholder 2"/>
          <p:cNvSpPr>
            <a:spLocks noGrp="1"/>
          </p:cNvSpPr>
          <p:nvPr>
            <p:ph idx="1"/>
          </p:nvPr>
        </p:nvSpPr>
        <p:spPr/>
        <p:txBody>
          <a:bodyPr/>
          <a:lstStyle/>
          <a:p>
            <a:pPr algn="ctr"/>
            <a:r>
              <a:rPr lang="en-US" b="1" u="sng" dirty="0" smtClean="0"/>
              <a:t>Several countries have been taken into consideration</a:t>
            </a:r>
          </a:p>
          <a:p>
            <a:pPr algn="ctr"/>
            <a:endParaRPr lang="en-US" u="sng" dirty="0"/>
          </a:p>
          <a:p>
            <a:pPr marL="0" indent="0" algn="ctr">
              <a:buNone/>
            </a:pPr>
            <a:r>
              <a:rPr lang="en-US" b="1" dirty="0" smtClean="0"/>
              <a:t>Palestine VS Jordan</a:t>
            </a:r>
            <a:br>
              <a:rPr lang="en-US" b="1" dirty="0" smtClean="0"/>
            </a:br>
            <a:endParaRPr lang="en-US" b="1" dirty="0" smtClean="0"/>
          </a:p>
          <a:p>
            <a:pPr marL="0" indent="0" algn="ctr">
              <a:buNone/>
            </a:pPr>
            <a:r>
              <a:rPr lang="en-US" b="1" dirty="0" smtClean="0"/>
              <a:t>Palestine VS UAE</a:t>
            </a:r>
          </a:p>
          <a:p>
            <a:pPr marL="0" indent="0" algn="ctr">
              <a:buNone/>
            </a:pPr>
            <a:endParaRPr lang="en-US" b="1" dirty="0"/>
          </a:p>
          <a:p>
            <a:pPr marL="0" indent="0" algn="ctr">
              <a:buNone/>
            </a:pPr>
            <a:r>
              <a:rPr lang="en-US" b="1" dirty="0" smtClean="0"/>
              <a:t>Palestine VS </a:t>
            </a:r>
            <a:r>
              <a:rPr lang="en-US" b="1" dirty="0" err="1" smtClean="0"/>
              <a:t>Jaban</a:t>
            </a:r>
            <a:endParaRPr lang="en-US" b="1" dirty="0" smtClean="0"/>
          </a:p>
          <a:p>
            <a:r>
              <a:rPr lang="en-US" dirty="0" smtClean="0"/>
              <a:t> </a:t>
            </a:r>
            <a:endParaRPr lang="en-US" dirty="0"/>
          </a:p>
        </p:txBody>
      </p:sp>
    </p:spTree>
    <p:extLst>
      <p:ext uri="{BB962C8B-B14F-4D97-AF65-F5344CB8AC3E}">
        <p14:creationId xmlns:p14="http://schemas.microsoft.com/office/powerpoint/2010/main" val="22853059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Content Placeholder 2"/>
          <p:cNvSpPr>
            <a:spLocks noGrp="1"/>
          </p:cNvSpPr>
          <p:nvPr>
            <p:ph idx="1"/>
          </p:nvPr>
        </p:nvSpPr>
        <p:spPr/>
        <p:txBody>
          <a:bodyPr>
            <a:normAutofit/>
          </a:bodyPr>
          <a:lstStyle/>
          <a:p>
            <a:pPr marL="365760" indent="-457200">
              <a:lnSpc>
                <a:spcPct val="150000"/>
              </a:lnSpc>
              <a:buFont typeface="+mj-lt"/>
              <a:buAutoNum type="arabicPeriod"/>
            </a:pPr>
            <a:r>
              <a:rPr lang="en-US" sz="2000" dirty="0" smtClean="0"/>
              <a:t>Pre-qualification is important.</a:t>
            </a:r>
          </a:p>
          <a:p>
            <a:pPr marL="365760" indent="-457200">
              <a:lnSpc>
                <a:spcPct val="150000"/>
              </a:lnSpc>
              <a:buFont typeface="+mj-lt"/>
              <a:buAutoNum type="arabicPeriod"/>
            </a:pPr>
            <a:r>
              <a:rPr lang="en-US" dirty="0" smtClean="0"/>
              <a:t>Uniform BOQ.</a:t>
            </a:r>
          </a:p>
          <a:p>
            <a:pPr marL="365760" indent="-457200">
              <a:lnSpc>
                <a:spcPct val="150000"/>
              </a:lnSpc>
              <a:buFont typeface="+mj-lt"/>
              <a:buAutoNum type="arabicPeriod"/>
            </a:pPr>
            <a:r>
              <a:rPr lang="en-US" sz="2000" dirty="0" smtClean="0"/>
              <a:t>Workshops and courses</a:t>
            </a:r>
            <a:r>
              <a:rPr lang="en-US" dirty="0" smtClean="0"/>
              <a:t>.</a:t>
            </a:r>
          </a:p>
          <a:p>
            <a:pPr marL="365760" indent="-457200">
              <a:lnSpc>
                <a:spcPct val="150000"/>
              </a:lnSpc>
              <a:buFont typeface="+mj-lt"/>
              <a:buAutoNum type="arabicPeriod"/>
            </a:pPr>
            <a:r>
              <a:rPr lang="en-US" sz="2000" dirty="0" smtClean="0"/>
              <a:t>The new Tendering and Procurement Law for the Governmental Works.</a:t>
            </a:r>
            <a:endParaRPr lang="en-US" sz="2000" dirty="0"/>
          </a:p>
        </p:txBody>
      </p:sp>
    </p:spTree>
    <p:extLst>
      <p:ext uri="{BB962C8B-B14F-4D97-AF65-F5344CB8AC3E}">
        <p14:creationId xmlns:p14="http://schemas.microsoft.com/office/powerpoint/2010/main" val="39068075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Autofit/>
          </a:bodyPr>
          <a:lstStyle/>
          <a:p>
            <a:r>
              <a:rPr lang="en-US" sz="3200" b="1" dirty="0"/>
              <a:t>BIDS EVALUATION AND SELECTION IN PALESTINE</a:t>
            </a:r>
            <a:endParaRPr lang="ar-SA" sz="3200" dirty="0"/>
          </a:p>
        </p:txBody>
      </p:sp>
      <p:sp>
        <p:nvSpPr>
          <p:cNvPr id="5" name="عنصر نائب للمحتوى 4"/>
          <p:cNvSpPr>
            <a:spLocks noGrp="1"/>
          </p:cNvSpPr>
          <p:nvPr>
            <p:ph idx="1"/>
          </p:nvPr>
        </p:nvSpPr>
        <p:spPr/>
        <p:txBody>
          <a:bodyPr/>
          <a:lstStyle/>
          <a:p>
            <a:pPr algn="l">
              <a:buNone/>
            </a:pPr>
            <a:r>
              <a:rPr lang="en-US" sz="4000" b="1" dirty="0"/>
              <a:t>Introduction </a:t>
            </a:r>
          </a:p>
          <a:p>
            <a:pPr algn="l">
              <a:buNone/>
            </a:pPr>
            <a:endParaRPr lang="en-US" dirty="0" smtClean="0"/>
          </a:p>
          <a:p>
            <a:pPr algn="l">
              <a:buNone/>
            </a:pPr>
            <a:r>
              <a:rPr lang="en-US" b="1" dirty="0" smtClean="0"/>
              <a:t>Opening of Tender Returns</a:t>
            </a:r>
          </a:p>
          <a:p>
            <a:pPr algn="l">
              <a:buNone/>
            </a:pPr>
            <a:endParaRPr lang="en-US" b="1" dirty="0" smtClean="0"/>
          </a:p>
          <a:p>
            <a:pPr algn="l">
              <a:buNone/>
            </a:pPr>
            <a:r>
              <a:rPr lang="en-US" b="1" dirty="0" smtClean="0"/>
              <a:t>Pre-qualification and post-qualification:</a:t>
            </a:r>
          </a:p>
          <a:p>
            <a:pPr algn="l">
              <a:buNone/>
            </a:pPr>
            <a:endParaRPr lang="en-US" b="1" dirty="0" smtClean="0"/>
          </a:p>
          <a:p>
            <a:pPr algn="l">
              <a:buNone/>
            </a:pPr>
            <a:endParaRPr lang="en-US" dirty="0" smtClean="0"/>
          </a:p>
        </p:txBody>
      </p:sp>
    </p:spTree>
    <p:extLst>
      <p:ext uri="{BB962C8B-B14F-4D97-AF65-F5344CB8AC3E}">
        <p14:creationId xmlns:p14="http://schemas.microsoft.com/office/powerpoint/2010/main" val="11460485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
            </a:r>
            <a:br>
              <a:rPr lang="en-US" dirty="0" smtClean="0"/>
            </a:br>
            <a:r>
              <a:rPr lang="en-US" dirty="0" smtClean="0"/>
              <a:t>Pre-qualification:</a:t>
            </a:r>
            <a:br>
              <a:rPr lang="en-US" dirty="0" smtClean="0"/>
            </a:br>
            <a:endParaRPr lang="ar-SA" dirty="0"/>
          </a:p>
        </p:txBody>
      </p:sp>
      <p:sp>
        <p:nvSpPr>
          <p:cNvPr id="3" name="عنصر نائب للمحتوى 2"/>
          <p:cNvSpPr>
            <a:spLocks noGrp="1"/>
          </p:cNvSpPr>
          <p:nvPr>
            <p:ph idx="1"/>
          </p:nvPr>
        </p:nvSpPr>
        <p:spPr/>
        <p:txBody>
          <a:bodyPr/>
          <a:lstStyle/>
          <a:p>
            <a:pPr algn="l">
              <a:buNone/>
            </a:pPr>
            <a:endParaRPr lang="en-US" dirty="0" smtClean="0"/>
          </a:p>
          <a:p>
            <a:pPr algn="l">
              <a:buNone/>
            </a:pPr>
            <a:r>
              <a:rPr lang="en-US" dirty="0" smtClean="0"/>
              <a:t>Pre-qualification documents:</a:t>
            </a:r>
          </a:p>
          <a:p>
            <a:pPr algn="l">
              <a:buNone/>
            </a:pPr>
            <a:endParaRPr lang="en-US" dirty="0" smtClean="0"/>
          </a:p>
          <a:p>
            <a:pPr algn="l">
              <a:buNone/>
            </a:pPr>
            <a:r>
              <a:rPr lang="en-US" dirty="0" smtClean="0"/>
              <a:t>lowest price will be recommended to award the bid</a:t>
            </a:r>
          </a:p>
        </p:txBody>
      </p:sp>
    </p:spTree>
    <p:extLst>
      <p:ext uri="{BB962C8B-B14F-4D97-AF65-F5344CB8AC3E}">
        <p14:creationId xmlns:p14="http://schemas.microsoft.com/office/powerpoint/2010/main" val="947757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Post-qualification</a:t>
            </a:r>
            <a:r>
              <a:rPr lang="en-US" i="1" dirty="0" smtClean="0"/>
              <a:t>:</a:t>
            </a:r>
            <a:endParaRPr lang="ar-SA" dirty="0"/>
          </a:p>
        </p:txBody>
      </p:sp>
      <p:sp>
        <p:nvSpPr>
          <p:cNvPr id="3" name="عنصر نائب للمحتوى 2"/>
          <p:cNvSpPr>
            <a:spLocks noGrp="1"/>
          </p:cNvSpPr>
          <p:nvPr>
            <p:ph idx="1"/>
          </p:nvPr>
        </p:nvSpPr>
        <p:spPr/>
        <p:txBody>
          <a:bodyPr/>
          <a:lstStyle/>
          <a:p>
            <a:pPr algn="l">
              <a:buNone/>
            </a:pPr>
            <a:r>
              <a:rPr lang="en-US" dirty="0" smtClean="0"/>
              <a:t>There are two methods of post-qualification:</a:t>
            </a:r>
          </a:p>
          <a:p>
            <a:pPr algn="l">
              <a:buNone/>
            </a:pPr>
            <a:r>
              <a:rPr lang="en-US" dirty="0" smtClean="0"/>
              <a:t>Method I: firstly technical offers ..</a:t>
            </a:r>
          </a:p>
          <a:p>
            <a:pPr algn="l">
              <a:buNone/>
            </a:pPr>
            <a:endParaRPr lang="en-US" dirty="0" smtClean="0"/>
          </a:p>
          <a:p>
            <a:pPr algn="l">
              <a:buNone/>
            </a:pPr>
            <a:r>
              <a:rPr lang="en-US" dirty="0" smtClean="0"/>
              <a:t>Method II: financial offers..</a:t>
            </a:r>
          </a:p>
          <a:p>
            <a:pPr algn="l">
              <a:buNone/>
            </a:pPr>
            <a:r>
              <a:rPr lang="en-US" dirty="0"/>
              <a:t>and if this technical offer does not meet the minimum requirements, the technical offer of the next bid will be considered</a:t>
            </a:r>
            <a:r>
              <a:rPr lang="en-US" dirty="0" smtClean="0"/>
              <a:t>.</a:t>
            </a:r>
          </a:p>
          <a:p>
            <a:pPr algn="l">
              <a:buNone/>
            </a:pPr>
            <a:endParaRPr lang="en-US" dirty="0" smtClean="0"/>
          </a:p>
        </p:txBody>
      </p:sp>
    </p:spTree>
    <p:extLst>
      <p:ext uri="{BB962C8B-B14F-4D97-AF65-F5344CB8AC3E}">
        <p14:creationId xmlns:p14="http://schemas.microsoft.com/office/powerpoint/2010/main" val="23092950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b="1" dirty="0"/>
              <a:t>Tenders Evaluation</a:t>
            </a:r>
            <a:endParaRPr lang="ar-SA" sz="4000" dirty="0"/>
          </a:p>
        </p:txBody>
      </p:sp>
      <p:sp>
        <p:nvSpPr>
          <p:cNvPr id="3" name="عنصر نائب للمحتوى 2"/>
          <p:cNvSpPr>
            <a:spLocks noGrp="1"/>
          </p:cNvSpPr>
          <p:nvPr>
            <p:ph idx="1"/>
          </p:nvPr>
        </p:nvSpPr>
        <p:spPr/>
        <p:txBody>
          <a:bodyPr/>
          <a:lstStyle/>
          <a:p>
            <a:pPr algn="l">
              <a:buNone/>
            </a:pPr>
            <a:endParaRPr lang="en-US" sz="2800" dirty="0"/>
          </a:p>
          <a:p>
            <a:pPr algn="l">
              <a:buNone/>
            </a:pPr>
            <a:r>
              <a:rPr lang="en-US" sz="2800" dirty="0"/>
              <a:t>Evaluation criteria depends on the project funds..</a:t>
            </a:r>
          </a:p>
          <a:p>
            <a:pPr algn="l">
              <a:buNone/>
            </a:pPr>
            <a:endParaRPr lang="en-US" sz="2800" dirty="0"/>
          </a:p>
          <a:p>
            <a:pPr algn="l">
              <a:buNone/>
            </a:pPr>
            <a:r>
              <a:rPr lang="en-US" sz="2800" dirty="0"/>
              <a:t>Internal Funded Projects:</a:t>
            </a:r>
          </a:p>
          <a:p>
            <a:pPr algn="l">
              <a:buNone/>
            </a:pPr>
            <a:r>
              <a:rPr lang="en-US" dirty="0"/>
              <a:t>in this case could be achieved in one of the following methods:</a:t>
            </a:r>
          </a:p>
          <a:p>
            <a:pPr algn="l">
              <a:buNone/>
            </a:pPr>
            <a:r>
              <a:rPr lang="en-US" dirty="0" smtClean="0"/>
              <a:t>Method I: classifications</a:t>
            </a:r>
          </a:p>
          <a:p>
            <a:pPr algn="l">
              <a:buNone/>
            </a:pPr>
            <a:r>
              <a:rPr lang="en-US" dirty="0" smtClean="0"/>
              <a:t>Method II: pre-qualification</a:t>
            </a:r>
          </a:p>
          <a:p>
            <a:pPr algn="l">
              <a:buNone/>
            </a:pPr>
            <a:r>
              <a:rPr lang="en-US" dirty="0" smtClean="0"/>
              <a:t>Method III: post-qualification</a:t>
            </a:r>
          </a:p>
          <a:p>
            <a:pPr algn="l">
              <a:buNone/>
            </a:pPr>
            <a:endParaRPr lang="ar-SA" dirty="0"/>
          </a:p>
        </p:txBody>
      </p:sp>
    </p:spTree>
    <p:extLst>
      <p:ext uri="{BB962C8B-B14F-4D97-AF65-F5344CB8AC3E}">
        <p14:creationId xmlns:p14="http://schemas.microsoft.com/office/powerpoint/2010/main" val="22777672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European Union Funded Projects:</a:t>
            </a:r>
            <a:endParaRPr lang="ar-SA" dirty="0"/>
          </a:p>
        </p:txBody>
      </p:sp>
      <p:sp>
        <p:nvSpPr>
          <p:cNvPr id="3" name="عنصر نائب للمحتوى 2"/>
          <p:cNvSpPr>
            <a:spLocks noGrp="1"/>
          </p:cNvSpPr>
          <p:nvPr>
            <p:ph idx="1"/>
          </p:nvPr>
        </p:nvSpPr>
        <p:spPr/>
        <p:txBody>
          <a:bodyPr>
            <a:normAutofit lnSpcReduction="10000"/>
          </a:bodyPr>
          <a:lstStyle/>
          <a:p>
            <a:pPr algn="l">
              <a:buNone/>
            </a:pPr>
            <a:r>
              <a:rPr lang="en-US" dirty="0" smtClean="0"/>
              <a:t>The evaluation accomplished in three stages:</a:t>
            </a:r>
          </a:p>
          <a:p>
            <a:pPr algn="l">
              <a:buNone/>
            </a:pPr>
            <a:r>
              <a:rPr lang="en-US" dirty="0" smtClean="0"/>
              <a:t>Administrative: will be verified..</a:t>
            </a:r>
          </a:p>
          <a:p>
            <a:pPr algn="l">
              <a:buNone/>
            </a:pPr>
            <a:endParaRPr lang="en-US" dirty="0" smtClean="0"/>
          </a:p>
          <a:p>
            <a:pPr algn="l">
              <a:buNone/>
            </a:pPr>
            <a:r>
              <a:rPr lang="en-US" dirty="0" smtClean="0"/>
              <a:t>Technical Evaluation:</a:t>
            </a:r>
          </a:p>
          <a:p>
            <a:pPr algn="l">
              <a:buNone/>
            </a:pPr>
            <a:r>
              <a:rPr lang="en-US" dirty="0"/>
              <a:t>evaluated for the bidder who are qualified from the previous stage…</a:t>
            </a:r>
          </a:p>
          <a:p>
            <a:pPr algn="l">
              <a:buNone/>
            </a:pPr>
            <a:r>
              <a:rPr lang="en-US" dirty="0"/>
              <a:t>how meets the instructions and specifications…</a:t>
            </a:r>
          </a:p>
          <a:p>
            <a:pPr algn="l">
              <a:buNone/>
            </a:pPr>
            <a:r>
              <a:rPr lang="en-US" dirty="0"/>
              <a:t>will be eliminated…</a:t>
            </a:r>
          </a:p>
          <a:p>
            <a:pPr algn="l">
              <a:buNone/>
            </a:pPr>
            <a:endParaRPr lang="en-US" sz="2400" b="1" dirty="0"/>
          </a:p>
          <a:p>
            <a:pPr algn="l">
              <a:buNone/>
            </a:pPr>
            <a:r>
              <a:rPr lang="en-US" sz="2400" b="1" dirty="0"/>
              <a:t>Financial Evaluation (Arithmetic Check):</a:t>
            </a:r>
          </a:p>
          <a:p>
            <a:pPr algn="l">
              <a:buNone/>
            </a:pPr>
            <a:endParaRPr lang="en-US" dirty="0"/>
          </a:p>
          <a:p>
            <a:pPr algn="l">
              <a:buNone/>
            </a:pPr>
            <a:endParaRPr lang="ar-SA" dirty="0"/>
          </a:p>
        </p:txBody>
      </p:sp>
    </p:spTree>
    <p:extLst>
      <p:ext uri="{BB962C8B-B14F-4D97-AF65-F5344CB8AC3E}">
        <p14:creationId xmlns:p14="http://schemas.microsoft.com/office/powerpoint/2010/main" val="2834474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European Union Funded Projects:</a:t>
            </a:r>
            <a:endParaRPr lang="ar-SA" dirty="0"/>
          </a:p>
        </p:txBody>
      </p:sp>
      <p:sp>
        <p:nvSpPr>
          <p:cNvPr id="3" name="عنصر نائب للمحتوى 2"/>
          <p:cNvSpPr>
            <a:spLocks noGrp="1"/>
          </p:cNvSpPr>
          <p:nvPr>
            <p:ph idx="1"/>
          </p:nvPr>
        </p:nvSpPr>
        <p:spPr/>
        <p:txBody>
          <a:bodyPr/>
          <a:lstStyle/>
          <a:p>
            <a:pPr algn="l">
              <a:buNone/>
            </a:pPr>
            <a:r>
              <a:rPr lang="en-US" dirty="0" smtClean="0"/>
              <a:t>Financial Evaluation (Arithmetic Check):</a:t>
            </a:r>
          </a:p>
          <a:p>
            <a:pPr algn="l">
              <a:buNone/>
            </a:pPr>
            <a:endParaRPr lang="en-US" dirty="0" smtClean="0"/>
          </a:p>
          <a:p>
            <a:pPr algn="l">
              <a:buNone/>
            </a:pPr>
            <a:r>
              <a:rPr lang="en-US" sz="2800" dirty="0"/>
              <a:t>study the bill of quantities…</a:t>
            </a:r>
          </a:p>
          <a:p>
            <a:pPr algn="l">
              <a:buNone/>
            </a:pPr>
            <a:r>
              <a:rPr lang="en-US" sz="2800" dirty="0"/>
              <a:t>recommend the bid of the lowest price…</a:t>
            </a:r>
          </a:p>
          <a:p>
            <a:pPr algn="l">
              <a:buNone/>
            </a:pPr>
            <a:r>
              <a:rPr lang="en-US" sz="2800" dirty="0"/>
              <a:t>reported to the Ministry of Finance…</a:t>
            </a:r>
          </a:p>
          <a:p>
            <a:pPr algn="l">
              <a:buNone/>
            </a:pPr>
            <a:r>
              <a:rPr lang="en-US" sz="2800" dirty="0"/>
              <a:t>recommendation(s) are/are not accepted…</a:t>
            </a:r>
          </a:p>
          <a:p>
            <a:pPr algn="l">
              <a:buNone/>
            </a:pPr>
            <a:endParaRPr lang="ar-SA" sz="2800" dirty="0"/>
          </a:p>
        </p:txBody>
      </p:sp>
    </p:spTree>
    <p:extLst>
      <p:ext uri="{BB962C8B-B14F-4D97-AF65-F5344CB8AC3E}">
        <p14:creationId xmlns:p14="http://schemas.microsoft.com/office/powerpoint/2010/main" val="2026267107"/>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829</TotalTime>
  <Words>1689</Words>
  <Application>Microsoft Office PowerPoint</Application>
  <PresentationFormat>Widescreen</PresentationFormat>
  <Paragraphs>235</Paragraphs>
  <Slides>35</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Arial</vt:lpstr>
      <vt:lpstr>Calibri</vt:lpstr>
      <vt:lpstr>Calibri Light</vt:lpstr>
      <vt:lpstr>Cambria Math</vt:lpstr>
      <vt:lpstr>Courier New</vt:lpstr>
      <vt:lpstr>Times New Roman</vt:lpstr>
      <vt:lpstr>Retrospect</vt:lpstr>
      <vt:lpstr> Assessment of the Bidding Process in Construction Project</vt:lpstr>
      <vt:lpstr>Outline</vt:lpstr>
      <vt:lpstr>Methodology</vt:lpstr>
      <vt:lpstr>BIDS EVALUATION AND SELECTION IN PALESTINE</vt:lpstr>
      <vt:lpstr> Pre-qualification: </vt:lpstr>
      <vt:lpstr>Post-qualification:</vt:lpstr>
      <vt:lpstr>Tenders Evaluation</vt:lpstr>
      <vt:lpstr>European Union Funded Projects:</vt:lpstr>
      <vt:lpstr>European Union Funded Projects:</vt:lpstr>
      <vt:lpstr>Bid Evaluation In Jordan</vt:lpstr>
      <vt:lpstr>Bid Evaluation In Jordan</vt:lpstr>
      <vt:lpstr>Bid Evaluation In Jordan</vt:lpstr>
      <vt:lpstr>Bid Evaluation In Jordan</vt:lpstr>
      <vt:lpstr>Bid Procedures In UAE</vt:lpstr>
      <vt:lpstr>Bid Procedures In UAE</vt:lpstr>
      <vt:lpstr>Bid Procedures In UAE</vt:lpstr>
      <vt:lpstr>Bid Procedures In UAE</vt:lpstr>
      <vt:lpstr>Bid Procedures In UAE</vt:lpstr>
      <vt:lpstr>Bid Procedures In UAE</vt:lpstr>
      <vt:lpstr>Bid Procedures In UAE</vt:lpstr>
      <vt:lpstr>Bid Procedures In UAE</vt:lpstr>
      <vt:lpstr>Tendering without pre-qualification and technical and financial criteria:</vt:lpstr>
      <vt:lpstr>Tendering with pre-qualification</vt:lpstr>
      <vt:lpstr>Tendering with Technical and Financial Criteria:</vt:lpstr>
      <vt:lpstr>Bid Procedures In Japan</vt:lpstr>
      <vt:lpstr>Prequalification Evaluation In Japan</vt:lpstr>
      <vt:lpstr>Prequalification Evaluation In Japan</vt:lpstr>
      <vt:lpstr>Bidding Methods in Japan:</vt:lpstr>
      <vt:lpstr>Bid Opening in Japan</vt:lpstr>
      <vt:lpstr>Bid Evaluation Procedures In Japan</vt:lpstr>
      <vt:lpstr>Bid Evaluation Procedures In Japan</vt:lpstr>
      <vt:lpstr>Bid Evaluation Procedures In Japan</vt:lpstr>
      <vt:lpstr>Conclusion</vt:lpstr>
      <vt:lpstr>Differences “comparison”</vt:lpstr>
      <vt:lpstr>Recommendations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Ayman Eliwi</dc:creator>
  <cp:lastModifiedBy>Mohammad</cp:lastModifiedBy>
  <cp:revision>49</cp:revision>
  <dcterms:created xsi:type="dcterms:W3CDTF">2016-05-13T12:42:07Z</dcterms:created>
  <dcterms:modified xsi:type="dcterms:W3CDTF">2016-05-19T09:37:53Z</dcterms:modified>
</cp:coreProperties>
</file>