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45"/>
  </p:notesMasterIdLst>
  <p:handoutMasterIdLst>
    <p:handoutMasterId r:id="rId46"/>
  </p:handoutMasterIdLst>
  <p:sldIdLst>
    <p:sldId id="256" r:id="rId5"/>
    <p:sldId id="2442" r:id="rId6"/>
    <p:sldId id="2443" r:id="rId7"/>
    <p:sldId id="2444" r:id="rId8"/>
    <p:sldId id="2445" r:id="rId9"/>
    <p:sldId id="2446" r:id="rId10"/>
    <p:sldId id="2447" r:id="rId11"/>
    <p:sldId id="2449" r:id="rId12"/>
    <p:sldId id="2450" r:id="rId13"/>
    <p:sldId id="2451" r:id="rId14"/>
    <p:sldId id="2452" r:id="rId15"/>
    <p:sldId id="2453" r:id="rId16"/>
    <p:sldId id="2454" r:id="rId17"/>
    <p:sldId id="2455" r:id="rId18"/>
    <p:sldId id="2457" r:id="rId19"/>
    <p:sldId id="2481" r:id="rId20"/>
    <p:sldId id="2459" r:id="rId21"/>
    <p:sldId id="2460" r:id="rId22"/>
    <p:sldId id="2461" r:id="rId23"/>
    <p:sldId id="2462" r:id="rId24"/>
    <p:sldId id="2463" r:id="rId25"/>
    <p:sldId id="2464" r:id="rId26"/>
    <p:sldId id="2465" r:id="rId27"/>
    <p:sldId id="2466" r:id="rId28"/>
    <p:sldId id="2467" r:id="rId29"/>
    <p:sldId id="2468" r:id="rId30"/>
    <p:sldId id="2469" r:id="rId31"/>
    <p:sldId id="2470" r:id="rId32"/>
    <p:sldId id="2471" r:id="rId33"/>
    <p:sldId id="2472" r:id="rId34"/>
    <p:sldId id="2473" r:id="rId35"/>
    <p:sldId id="2474" r:id="rId36"/>
    <p:sldId id="2475" r:id="rId37"/>
    <p:sldId id="2476" r:id="rId38"/>
    <p:sldId id="2478" r:id="rId39"/>
    <p:sldId id="2477" r:id="rId40"/>
    <p:sldId id="2482" r:id="rId41"/>
    <p:sldId id="2479" r:id="rId42"/>
    <p:sldId id="2480" r:id="rId43"/>
    <p:sldId id="244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342"/>
    <a:srgbClr val="C0F400"/>
    <a:srgbClr val="05EE55"/>
    <a:srgbClr val="038B30"/>
    <a:srgbClr val="05D74D"/>
    <a:srgbClr val="663300"/>
    <a:srgbClr val="04C0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584" autoAdjust="0"/>
  </p:normalViewPr>
  <p:slideViewPr>
    <p:cSldViewPr snapToGrid="0">
      <p:cViewPr varScale="1">
        <p:scale>
          <a:sx n="62" d="100"/>
          <a:sy n="62" d="100"/>
        </p:scale>
        <p:origin x="186" y="78"/>
      </p:cViewPr>
      <p:guideLst>
        <p:guide orient="horz" pos="2160"/>
        <p:guide pos="3840"/>
      </p:guideLst>
    </p:cSldViewPr>
  </p:slideViewPr>
  <p:notesTextViewPr>
    <p:cViewPr>
      <p:scale>
        <a:sx n="1" d="1"/>
        <a:sy n="1" d="1"/>
      </p:scale>
      <p:origin x="0" y="0"/>
    </p:cViewPr>
  </p:notesTextViewPr>
  <p:sorterViewPr>
    <p:cViewPr>
      <p:scale>
        <a:sx n="100" d="100"/>
        <a:sy n="100" d="100"/>
      </p:scale>
      <p:origin x="0" y="-557"/>
    </p:cViewPr>
  </p:sorterViewPr>
  <p:notesViewPr>
    <p:cSldViewPr snapToGrid="0">
      <p:cViewPr varScale="1">
        <p:scale>
          <a:sx n="58" d="100"/>
          <a:sy n="58" d="100"/>
        </p:scale>
        <p:origin x="2965" y="4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ahmoud%20Nasrallah\Desktop\New%20Microsoft%20Excel%20Workshee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r>
              <a:rPr lang="en-US"/>
              <a:t>Total Cost</a:t>
            </a:r>
          </a:p>
        </c:rich>
      </c:tx>
      <c:overlay val="0"/>
      <c:spPr>
        <a:noFill/>
        <a:ln>
          <a:noFill/>
        </a:ln>
        <a:effectLst/>
      </c:spPr>
      <c:txPr>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barChart>
        <c:barDir val="col"/>
        <c:grouping val="clustered"/>
        <c:varyColors val="0"/>
        <c:ser>
          <c:idx val="0"/>
          <c:order val="0"/>
          <c:tx>
            <c:v>Purchases</c:v>
          </c:tx>
          <c:spPr>
            <a:solidFill>
              <a:schemeClr val="accent1"/>
            </a:solidFill>
            <a:ln>
              <a:noFill/>
            </a:ln>
            <a:effectLst/>
          </c:spPr>
          <c:invertIfNegative val="0"/>
          <c:cat>
            <c:strRef>
              <c:f>Sheet1!$D$7:$D$11</c:f>
              <c:strCache>
                <c:ptCount val="5"/>
                <c:pt idx="0">
                  <c:v>Redbull</c:v>
                </c:pt>
                <c:pt idx="1">
                  <c:v>Corn 5L</c:v>
                </c:pt>
                <c:pt idx="2">
                  <c:v>Corn 3L</c:v>
                </c:pt>
                <c:pt idx="3">
                  <c:v>S.F 5L</c:v>
                </c:pt>
                <c:pt idx="4">
                  <c:v>S.F 3L</c:v>
                </c:pt>
              </c:strCache>
            </c:strRef>
          </c:cat>
          <c:val>
            <c:numRef>
              <c:f>Sheet1!$H$7:$H$11</c:f>
              <c:numCache>
                <c:formatCode>General</c:formatCode>
                <c:ptCount val="5"/>
                <c:pt idx="0">
                  <c:v>22281</c:v>
                </c:pt>
                <c:pt idx="1">
                  <c:v>20540</c:v>
                </c:pt>
                <c:pt idx="2">
                  <c:v>18267</c:v>
                </c:pt>
                <c:pt idx="3">
                  <c:v>17189</c:v>
                </c:pt>
                <c:pt idx="4">
                  <c:v>11530</c:v>
                </c:pt>
              </c:numCache>
            </c:numRef>
          </c:val>
          <c:extLst>
            <c:ext xmlns:c16="http://schemas.microsoft.com/office/drawing/2014/chart" uri="{C3380CC4-5D6E-409C-BE32-E72D297353CC}">
              <c16:uniqueId val="{00000000-AA5A-4B90-8C98-388BF6B6DFD7}"/>
            </c:ext>
          </c:extLst>
        </c:ser>
        <c:ser>
          <c:idx val="1"/>
          <c:order val="1"/>
          <c:tx>
            <c:v>New EOQ</c:v>
          </c:tx>
          <c:spPr>
            <a:solidFill>
              <a:schemeClr val="accent3"/>
            </a:solidFill>
            <a:ln>
              <a:noFill/>
            </a:ln>
            <a:effectLst/>
          </c:spPr>
          <c:invertIfNegative val="0"/>
          <c:cat>
            <c:strRef>
              <c:f>Sheet1!$D$7:$D$11</c:f>
              <c:strCache>
                <c:ptCount val="5"/>
                <c:pt idx="0">
                  <c:v>Redbull</c:v>
                </c:pt>
                <c:pt idx="1">
                  <c:v>Corn 5L</c:v>
                </c:pt>
                <c:pt idx="2">
                  <c:v>Corn 3L</c:v>
                </c:pt>
                <c:pt idx="3">
                  <c:v>S.F 5L</c:v>
                </c:pt>
                <c:pt idx="4">
                  <c:v>S.F 3L</c:v>
                </c:pt>
              </c:strCache>
            </c:strRef>
          </c:cat>
          <c:val>
            <c:numRef>
              <c:f>Sheet1!$I$7:$I$11</c:f>
              <c:numCache>
                <c:formatCode>General</c:formatCode>
                <c:ptCount val="5"/>
                <c:pt idx="0">
                  <c:v>19894</c:v>
                </c:pt>
                <c:pt idx="1">
                  <c:v>20539</c:v>
                </c:pt>
                <c:pt idx="2">
                  <c:v>13801</c:v>
                </c:pt>
                <c:pt idx="3">
                  <c:v>14044</c:v>
                </c:pt>
                <c:pt idx="4">
                  <c:v>8876</c:v>
                </c:pt>
              </c:numCache>
            </c:numRef>
          </c:val>
          <c:extLst>
            <c:ext xmlns:c16="http://schemas.microsoft.com/office/drawing/2014/chart" uri="{C3380CC4-5D6E-409C-BE32-E72D297353CC}">
              <c16:uniqueId val="{00000001-AA5A-4B90-8C98-388BF6B6DFD7}"/>
            </c:ext>
          </c:extLst>
        </c:ser>
        <c:ser>
          <c:idx val="2"/>
          <c:order val="2"/>
          <c:tx>
            <c:v>EOQ</c:v>
          </c:tx>
          <c:spPr>
            <a:solidFill>
              <a:schemeClr val="accent5"/>
            </a:solidFill>
            <a:ln>
              <a:noFill/>
            </a:ln>
            <a:effectLst/>
          </c:spPr>
          <c:invertIfNegative val="0"/>
          <c:cat>
            <c:strRef>
              <c:f>Sheet1!$D$7:$D$11</c:f>
              <c:strCache>
                <c:ptCount val="5"/>
                <c:pt idx="0">
                  <c:v>Redbull</c:v>
                </c:pt>
                <c:pt idx="1">
                  <c:v>Corn 5L</c:v>
                </c:pt>
                <c:pt idx="2">
                  <c:v>Corn 3L</c:v>
                </c:pt>
                <c:pt idx="3">
                  <c:v>S.F 5L</c:v>
                </c:pt>
                <c:pt idx="4">
                  <c:v>S.F 3L</c:v>
                </c:pt>
              </c:strCache>
            </c:strRef>
          </c:cat>
          <c:val>
            <c:numRef>
              <c:f>Sheet1!$J$7:$J$11</c:f>
              <c:numCache>
                <c:formatCode>General</c:formatCode>
                <c:ptCount val="5"/>
                <c:pt idx="0">
                  <c:v>19861.099999999999</c:v>
                </c:pt>
                <c:pt idx="1">
                  <c:v>20488.2</c:v>
                </c:pt>
                <c:pt idx="2">
                  <c:v>13753.7</c:v>
                </c:pt>
                <c:pt idx="3">
                  <c:v>14038.5</c:v>
                </c:pt>
                <c:pt idx="4">
                  <c:v>8857.2000000000007</c:v>
                </c:pt>
              </c:numCache>
            </c:numRef>
          </c:val>
          <c:extLst>
            <c:ext xmlns:c16="http://schemas.microsoft.com/office/drawing/2014/chart" uri="{C3380CC4-5D6E-409C-BE32-E72D297353CC}">
              <c16:uniqueId val="{00000002-AA5A-4B90-8C98-388BF6B6DFD7}"/>
            </c:ext>
          </c:extLst>
        </c:ser>
        <c:dLbls>
          <c:showLegendKey val="0"/>
          <c:showVal val="0"/>
          <c:showCatName val="0"/>
          <c:showSerName val="0"/>
          <c:showPercent val="0"/>
          <c:showBubbleSize val="0"/>
        </c:dLbls>
        <c:gapWidth val="199"/>
        <c:axId val="40566144"/>
        <c:axId val="40440960"/>
      </c:barChart>
      <c:catAx>
        <c:axId val="4056614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40440960"/>
        <c:crosses val="autoZero"/>
        <c:auto val="1"/>
        <c:lblAlgn val="ctr"/>
        <c:lblOffset val="100"/>
        <c:noMultiLvlLbl val="0"/>
      </c:catAx>
      <c:valAx>
        <c:axId val="4044096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05661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4265FD-4E3F-4008-BF0D-92438DDF38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411FABC-D2A4-4DDD-AE15-415703DDD3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CB9CF0-A540-4793-A5F3-F4917CFDDCB6}" type="datetimeFigureOut">
              <a:rPr lang="en-US" smtClean="0"/>
              <a:t>1/10/2021</a:t>
            </a:fld>
            <a:endParaRPr lang="en-US" dirty="0"/>
          </a:p>
        </p:txBody>
      </p:sp>
      <p:sp>
        <p:nvSpPr>
          <p:cNvPr id="4" name="Footer Placeholder 3">
            <a:extLst>
              <a:ext uri="{FF2B5EF4-FFF2-40B4-BE49-F238E27FC236}">
                <a16:creationId xmlns:a16="http://schemas.microsoft.com/office/drawing/2014/main" id="{27EBBAB0-AE2E-4EA6-BE3D-A8C4DA4007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31D462F-4914-49FC-A851-7FFFE9D6E8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22B72-BD1C-4F41-B10E-CA0BEB17901E}" type="slidenum">
              <a:rPr lang="en-US" smtClean="0"/>
              <a:t>‹#›</a:t>
            </a:fld>
            <a:endParaRPr lang="en-US" dirty="0"/>
          </a:p>
        </p:txBody>
      </p:sp>
    </p:spTree>
    <p:extLst>
      <p:ext uri="{BB962C8B-B14F-4D97-AF65-F5344CB8AC3E}">
        <p14:creationId xmlns:p14="http://schemas.microsoft.com/office/powerpoint/2010/main" val="3531907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03753-A5BE-4D79-AEA9-C0A65A6F8851}" type="datetimeFigureOut">
              <a:rPr lang="en-US" smtClean="0"/>
              <a:t>1/10/2021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BE989-76B8-4F13-9267-01FDA45C437A}" type="slidenum">
              <a:rPr lang="en-US" smtClean="0"/>
              <a:t>‹#›</a:t>
            </a:fld>
            <a:endParaRPr lang="en-US" dirty="0"/>
          </a:p>
        </p:txBody>
      </p:sp>
    </p:spTree>
    <p:extLst>
      <p:ext uri="{BB962C8B-B14F-4D97-AF65-F5344CB8AC3E}">
        <p14:creationId xmlns:p14="http://schemas.microsoft.com/office/powerpoint/2010/main" val="316973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12" name="Picture Placeholder 13">
            <a:extLst>
              <a:ext uri="{FF2B5EF4-FFF2-40B4-BE49-F238E27FC236}">
                <a16:creationId xmlns:a16="http://schemas.microsoft.com/office/drawing/2014/main" id="{9FB41AE7-07AD-43D7-9418-6D32BE5E3192}"/>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800" b="1">
                <a:solidFill>
                  <a:srgbClr val="2F3342"/>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rgbClr val="2F334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768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4" name="Text Placeholder 4">
            <a:extLst>
              <a:ext uri="{FF2B5EF4-FFF2-40B4-BE49-F238E27FC236}">
                <a16:creationId xmlns:a16="http://schemas.microsoft.com/office/drawing/2014/main" id="{17A78D63-E00C-4155-A5B2-B3431A09ACB4}"/>
              </a:ext>
            </a:extLst>
          </p:cNvPr>
          <p:cNvSpPr>
            <a:spLocks noGrp="1"/>
          </p:cNvSpPr>
          <p:nvPr>
            <p:ph type="body" sz="quarter" idx="3"/>
          </p:nvPr>
        </p:nvSpPr>
        <p:spPr>
          <a:xfrm>
            <a:off x="8153395" y="1061132"/>
            <a:ext cx="3464721" cy="823912"/>
          </a:xfrm>
          <a:ln>
            <a:noFill/>
          </a:ln>
        </p:spPr>
        <p:txBody>
          <a:bodyPr vert="horz" lIns="91440" tIns="45720" rIns="91440" bIns="45720" rtlCol="0" anchor="ctr">
            <a:normAutofit/>
          </a:bodyPr>
          <a:lstStyle>
            <a:lvl1pPr marL="0" indent="0">
              <a:buNone/>
              <a:defRPr lang="en-US" sz="2400" b="1" dirty="0">
                <a:solidFill>
                  <a:schemeClr val="tx1"/>
                </a:solidFill>
                <a:latin typeface="+mj-lt"/>
              </a:defRPr>
            </a:lvl1pPr>
          </a:lstStyle>
          <a:p>
            <a:pPr marL="228600" lvl="0" indent="-228600" algn="ctr"/>
            <a:r>
              <a:rPr lang="en-US"/>
              <a:t>Edit Master text styles</a:t>
            </a:r>
          </a:p>
        </p:txBody>
      </p:sp>
      <p:sp>
        <p:nvSpPr>
          <p:cNvPr id="16" name="Content Placeholder 5">
            <a:extLst>
              <a:ext uri="{FF2B5EF4-FFF2-40B4-BE49-F238E27FC236}">
                <a16:creationId xmlns:a16="http://schemas.microsoft.com/office/drawing/2014/main" id="{12AF2780-75D3-4992-93BC-8EA50C648A8E}"/>
              </a:ext>
            </a:extLst>
          </p:cNvPr>
          <p:cNvSpPr>
            <a:spLocks noGrp="1"/>
          </p:cNvSpPr>
          <p:nvPr>
            <p:ph sz="quarter" idx="4"/>
          </p:nvPr>
        </p:nvSpPr>
        <p:spPr>
          <a:xfrm>
            <a:off x="8153394" y="2108201"/>
            <a:ext cx="3464721" cy="3684588"/>
          </a:xfrm>
        </p:spPr>
        <p:txBody>
          <a:bodyPr>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a:extLst>
              <a:ext uri="{FF2B5EF4-FFF2-40B4-BE49-F238E27FC236}">
                <a16:creationId xmlns:a16="http://schemas.microsoft.com/office/drawing/2014/main" id="{EAAE1C5B-7233-4F49-895F-7566CEB6D819}"/>
              </a:ext>
            </a:extLst>
          </p:cNvPr>
          <p:cNvSpPr>
            <a:spLocks noGrp="1"/>
          </p:cNvSpPr>
          <p:nvPr>
            <p:ph sz="half" idx="2"/>
          </p:nvPr>
        </p:nvSpPr>
        <p:spPr>
          <a:xfrm>
            <a:off x="573882" y="2108201"/>
            <a:ext cx="3464717" cy="3684588"/>
          </a:xfrm>
        </p:spPr>
        <p:txBody>
          <a:bodyPr>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10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6" name="Content Placeholder 2">
            <a:extLst>
              <a:ext uri="{FF2B5EF4-FFF2-40B4-BE49-F238E27FC236}">
                <a16:creationId xmlns:a16="http://schemas.microsoft.com/office/drawing/2014/main" id="{E20B4D13-5F10-4886-AF0F-09B6ABB5C3BF}"/>
              </a:ext>
            </a:extLst>
          </p:cNvPr>
          <p:cNvSpPr>
            <a:spLocks noGrp="1"/>
          </p:cNvSpPr>
          <p:nvPr>
            <p:ph sz="half" idx="1"/>
          </p:nvPr>
        </p:nvSpPr>
        <p:spPr>
          <a:xfrm>
            <a:off x="571500" y="1431586"/>
            <a:ext cx="3467099"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
        <p:nvSpPr>
          <p:cNvPr id="19" name="Content Placeholder 3">
            <a:extLst>
              <a:ext uri="{FF2B5EF4-FFF2-40B4-BE49-F238E27FC236}">
                <a16:creationId xmlns:a16="http://schemas.microsoft.com/office/drawing/2014/main" id="{EE7BCAD4-8DB6-482F-8DC0-F6D653F92219}"/>
              </a:ext>
            </a:extLst>
          </p:cNvPr>
          <p:cNvSpPr>
            <a:spLocks noGrp="1"/>
          </p:cNvSpPr>
          <p:nvPr>
            <p:ph sz="half" idx="2"/>
          </p:nvPr>
        </p:nvSpPr>
        <p:spPr>
          <a:xfrm>
            <a:off x="8153394" y="1431586"/>
            <a:ext cx="3467106"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Tree>
    <p:extLst>
      <p:ext uri="{BB962C8B-B14F-4D97-AF65-F5344CB8AC3E}">
        <p14:creationId xmlns:p14="http://schemas.microsoft.com/office/powerpoint/2010/main" val="4130980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15BFBAA-B5F1-4F95-8C05-5E30A7076BD7}"/>
              </a:ext>
            </a:extLst>
          </p:cNvPr>
          <p:cNvSpPr/>
          <p:nvPr userDrawn="1"/>
        </p:nvSpPr>
        <p:spPr>
          <a:xfrm>
            <a:off x="1159727" y="1224451"/>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8" name="Footer Placeholder 7">
            <a:extLst>
              <a:ext uri="{FF2B5EF4-FFF2-40B4-BE49-F238E27FC236}">
                <a16:creationId xmlns:a16="http://schemas.microsoft.com/office/drawing/2014/main" id="{9B7F3105-8D8F-4FF3-9A7F-0F067BB810A1}"/>
              </a:ext>
            </a:extLst>
          </p:cNvPr>
          <p:cNvSpPr>
            <a:spLocks noGrp="1"/>
          </p:cNvSpPr>
          <p:nvPr>
            <p:ph type="ftr" sz="quarter" idx="14"/>
          </p:nvPr>
        </p:nvSpPr>
        <p:spPr/>
        <p:txBody>
          <a:bodyPr/>
          <a:lstStyle/>
          <a:p>
            <a:r>
              <a:rPr lang="en-US" dirty="0"/>
              <a:t>Add a Footer</a:t>
            </a:r>
          </a:p>
        </p:txBody>
      </p:sp>
      <p:sp>
        <p:nvSpPr>
          <p:cNvPr id="9" name="Slide Number Placeholder 8">
            <a:extLst>
              <a:ext uri="{FF2B5EF4-FFF2-40B4-BE49-F238E27FC236}">
                <a16:creationId xmlns:a16="http://schemas.microsoft.com/office/drawing/2014/main"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
        <p:nvSpPr>
          <p:cNvPr id="11" name="Content Placeholder 2">
            <a:extLst>
              <a:ext uri="{FF2B5EF4-FFF2-40B4-BE49-F238E27FC236}">
                <a16:creationId xmlns:a16="http://schemas.microsoft.com/office/drawing/2014/main" id="{9F3E8482-B43D-4B69-8645-6B735F91B920}"/>
              </a:ext>
            </a:extLst>
          </p:cNvPr>
          <p:cNvSpPr>
            <a:spLocks noGrp="1"/>
          </p:cNvSpPr>
          <p:nvPr>
            <p:ph idx="1"/>
          </p:nvPr>
        </p:nvSpPr>
        <p:spPr>
          <a:xfrm>
            <a:off x="6294478" y="587829"/>
            <a:ext cx="5326022" cy="527322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14">
            <a:extLst>
              <a:ext uri="{FF2B5EF4-FFF2-40B4-BE49-F238E27FC236}">
                <a16:creationId xmlns:a16="http://schemas.microsoft.com/office/drawing/2014/main" id="{D9BC9CBF-CF7B-4E39-9FD1-961882EC596A}"/>
              </a:ext>
            </a:extLst>
          </p:cNvPr>
          <p:cNvSpPr/>
          <p:nvPr userDrawn="1"/>
        </p:nvSpPr>
        <p:spPr>
          <a:xfrm>
            <a:off x="657060" y="698704"/>
            <a:ext cx="4473025"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97A3D921-B9D5-42DC-9037-298968D94C95}"/>
              </a:ext>
            </a:extLst>
          </p:cNvPr>
          <p:cNvGrpSpPr/>
          <p:nvPr userDrawn="1"/>
        </p:nvGrpSpPr>
        <p:grpSpPr>
          <a:xfrm>
            <a:off x="657060" y="435124"/>
            <a:ext cx="5134751" cy="5965370"/>
            <a:chOff x="252031" y="391887"/>
            <a:chExt cx="7433283" cy="5965370"/>
          </a:xfrm>
        </p:grpSpPr>
        <p:sp>
          <p:nvSpPr>
            <p:cNvPr id="18" name="Rectangle 17">
              <a:extLst>
                <a:ext uri="{FF2B5EF4-FFF2-40B4-BE49-F238E27FC236}">
                  <a16:creationId xmlns:a16="http://schemas.microsoft.com/office/drawing/2014/main" id="{6A62F937-16D4-4A6C-B247-D0A62BC6560D}"/>
                </a:ext>
              </a:extLst>
            </p:cNvPr>
            <p:cNvSpPr/>
            <p:nvPr userDrawn="1"/>
          </p:nvSpPr>
          <p:spPr>
            <a:xfrm>
              <a:off x="609600" y="391887"/>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9335681-5A6F-48BE-8160-2000D0F242FB}"/>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609601" y="2546851"/>
            <a:ext cx="4101084" cy="3396749"/>
          </a:xfrm>
        </p:spPr>
        <p:txBody>
          <a:bodyPr/>
          <a:lstStyle>
            <a:lvl1pPr marL="0" indent="0">
              <a:lnSpc>
                <a:spcPct val="150000"/>
              </a:lnSpc>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609601" y="1480457"/>
            <a:ext cx="4101084" cy="979308"/>
          </a:xfrm>
        </p:spPr>
        <p:txBody>
          <a:bodyPr anchor="b"/>
          <a:lstStyle>
            <a:lvl1pPr>
              <a:defRPr sz="3200" b="1">
                <a:solidFill>
                  <a:schemeClr val="tx1"/>
                </a:solidFill>
                <a:latin typeface="+mn-lt"/>
              </a:defRPr>
            </a:lvl1pPr>
          </a:lstStyle>
          <a:p>
            <a:r>
              <a:rPr lang="en-US"/>
              <a:t>Click to edit Master title style</a:t>
            </a:r>
            <a:endParaRPr lang="en-US" dirty="0"/>
          </a:p>
        </p:txBody>
      </p:sp>
      <p:sp>
        <p:nvSpPr>
          <p:cNvPr id="13" name="Rectangle 12" hidden="1">
            <a:extLst>
              <a:ext uri="{FF2B5EF4-FFF2-40B4-BE49-F238E27FC236}">
                <a16:creationId xmlns:a16="http://schemas.microsoft.com/office/drawing/2014/main" id="{116E8B30-475D-4275-8DC2-14C98F2F9B76}"/>
              </a:ext>
            </a:extLst>
          </p:cNvPr>
          <p:cNvSpPr/>
          <p:nvPr userDrawn="1"/>
        </p:nvSpPr>
        <p:spPr>
          <a:xfrm>
            <a:off x="1159727" y="1191137"/>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Tree>
    <p:extLst>
      <p:ext uri="{BB962C8B-B14F-4D97-AF65-F5344CB8AC3E}">
        <p14:creationId xmlns:p14="http://schemas.microsoft.com/office/powerpoint/2010/main" val="3348310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6B8E8FD-E25A-4462-9917-754D6C619C75}"/>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6" name="Footer Placeholder 5">
            <a:extLst>
              <a:ext uri="{FF2B5EF4-FFF2-40B4-BE49-F238E27FC236}">
                <a16:creationId xmlns:a16="http://schemas.microsoft.com/office/drawing/2014/main" id="{11752D6C-9D51-45A1-A6B7-B21DC9A94A43}"/>
              </a:ext>
            </a:extLst>
          </p:cNvPr>
          <p:cNvSpPr>
            <a:spLocks noGrp="1"/>
          </p:cNvSpPr>
          <p:nvPr>
            <p:ph type="ftr" sz="quarter" idx="10"/>
          </p:nvPr>
        </p:nvSpPr>
        <p:spPr/>
        <p:txBody>
          <a:bodyPr/>
          <a:lstStyle/>
          <a:p>
            <a:r>
              <a:rPr lang="en-US" dirty="0"/>
              <a:t>Add a Footer</a:t>
            </a:r>
          </a:p>
        </p:txBody>
      </p:sp>
      <p:sp>
        <p:nvSpPr>
          <p:cNvPr id="11" name="Rectangle 10" descr="Open square accent block">
            <a:extLst>
              <a:ext uri="{FF2B5EF4-FFF2-40B4-BE49-F238E27FC236}">
                <a16:creationId xmlns:a16="http://schemas.microsoft.com/office/drawing/2014/main" id="{217FA8D4-1D05-4DF4-AA9D-364B6979733D}"/>
              </a:ext>
            </a:extLst>
          </p:cNvPr>
          <p:cNvSpPr/>
          <p:nvPr userDrawn="1"/>
        </p:nvSpPr>
        <p:spPr>
          <a:xfrm flipH="1">
            <a:off x="2685137" y="972457"/>
            <a:ext cx="9172647" cy="4843807"/>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79B1017-F981-4D2D-A14B-A857FC304F54}"/>
              </a:ext>
            </a:extLst>
          </p:cNvPr>
          <p:cNvSpPr/>
          <p:nvPr userDrawn="1"/>
        </p:nvSpPr>
        <p:spPr>
          <a:xfrm flipH="1">
            <a:off x="333834" y="1547133"/>
            <a:ext cx="11026363" cy="4702292"/>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0" name="Slide Number Placeholder 9">
            <a:extLst>
              <a:ext uri="{FF2B5EF4-FFF2-40B4-BE49-F238E27FC236}">
                <a16:creationId xmlns:a16="http://schemas.microsoft.com/office/drawing/2014/main" id="{9DD85E79-8DB4-4D93-979C-171105321B3E}"/>
              </a:ext>
            </a:extLst>
          </p:cNvPr>
          <p:cNvSpPr>
            <a:spLocks noGrp="1"/>
          </p:cNvSpPr>
          <p:nvPr>
            <p:ph type="sldNum" sz="quarter" idx="11"/>
          </p:nvPr>
        </p:nvSpPr>
        <p:spPr/>
        <p:txBody>
          <a:bodyPr/>
          <a:lstStyle/>
          <a:p>
            <a:fld id="{8C2E478F-E849-4A8C-AF1F-CBCC78A7CBFA}" type="slidenum">
              <a:rPr lang="en-US" smtClean="0"/>
              <a:pPr/>
              <a:t>‹#›</a:t>
            </a:fld>
            <a:endParaRPr lang="en-US" dirty="0"/>
          </a:p>
        </p:txBody>
      </p:sp>
      <p:sp>
        <p:nvSpPr>
          <p:cNvPr id="2" name="Rectangle 1">
            <a:extLst>
              <a:ext uri="{FF2B5EF4-FFF2-40B4-BE49-F238E27FC236}">
                <a16:creationId xmlns:a16="http://schemas.microsoft.com/office/drawing/2014/main" id="{774F1136-B1CD-4171-BB47-0281C1974B22}"/>
              </a:ext>
            </a:extLst>
          </p:cNvPr>
          <p:cNvSpPr/>
          <p:nvPr userDrawn="1"/>
        </p:nvSpPr>
        <p:spPr>
          <a:xfrm>
            <a:off x="471340" y="1189038"/>
            <a:ext cx="11149160" cy="4834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389ADD4C-B26C-41B3-B492-DC9D032ACC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4313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504862A-62CA-4399-88B0-181961E0F691}"/>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7" name="Footer Placeholder 6">
            <a:extLst>
              <a:ext uri="{FF2B5EF4-FFF2-40B4-BE49-F238E27FC236}">
                <a16:creationId xmlns:a16="http://schemas.microsoft.com/office/drawing/2014/main" id="{A902D481-2888-4133-AD94-7700AA117DFE}"/>
              </a:ext>
            </a:extLst>
          </p:cNvPr>
          <p:cNvSpPr>
            <a:spLocks noGrp="1"/>
          </p:cNvSpPr>
          <p:nvPr>
            <p:ph type="ftr" sz="quarter" idx="10"/>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D2B113A8-E04C-44C2-962F-5FFA40FB7866}"/>
              </a:ext>
            </a:extLst>
          </p:cNvPr>
          <p:cNvSpPr>
            <a:spLocks noGrp="1"/>
          </p:cNvSpPr>
          <p:nvPr>
            <p:ph type="sldNum" sz="quarter" idx="11"/>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5880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4919153" cy="6858000"/>
          </a:xfrm>
          <a:solidFill>
            <a:schemeClr val="bg1">
              <a:lumMod val="50000"/>
            </a:schemeClr>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B42DCA22-1DF2-42CB-8741-F0CE575EAFE9}"/>
              </a:ext>
            </a:extLst>
          </p:cNvPr>
          <p:cNvSpPr>
            <a:spLocks noGrp="1"/>
          </p:cNvSpPr>
          <p:nvPr>
            <p:ph type="title"/>
          </p:nvPr>
        </p:nvSpPr>
        <p:spPr>
          <a:xfrm>
            <a:off x="437804" y="1676400"/>
            <a:ext cx="5196241" cy="3352800"/>
          </a:xfrm>
        </p:spPr>
        <p:txBody>
          <a:bodyPr>
            <a:normAutofit/>
          </a:bodyPr>
          <a:lstStyle>
            <a:lvl1pPr>
              <a:defRPr sz="4400" b="1" spc="300">
                <a:solidFill>
                  <a:srgbClr val="2F3342"/>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CDD89F3-6B87-4C54-83B9-A6481CB4FC3A}"/>
              </a:ext>
            </a:extLst>
          </p:cNvPr>
          <p:cNvSpPr>
            <a:spLocks noGrp="1"/>
          </p:cNvSpPr>
          <p:nvPr>
            <p:ph idx="1"/>
          </p:nvPr>
        </p:nvSpPr>
        <p:spPr>
          <a:xfrm>
            <a:off x="7639394" y="365125"/>
            <a:ext cx="4114801" cy="58118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Graphic 10">
            <a:extLst>
              <a:ext uri="{FF2B5EF4-FFF2-40B4-BE49-F238E27FC236}">
                <a16:creationId xmlns:a16="http://schemas.microsoft.com/office/drawing/2014/main" id="{479D679C-E90D-4916-BCE6-71C32B831EC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6" name="Footer Placeholder 5">
            <a:extLst>
              <a:ext uri="{FF2B5EF4-FFF2-40B4-BE49-F238E27FC236}">
                <a16:creationId xmlns:a16="http://schemas.microsoft.com/office/drawing/2014/main" id="{75107A3F-3DCD-44DD-AF42-32098DCC3A78}"/>
              </a:ext>
            </a:extLst>
          </p:cNvPr>
          <p:cNvSpPr>
            <a:spLocks noGrp="1"/>
          </p:cNvSpPr>
          <p:nvPr>
            <p:ph type="ftr" sz="quarter" idx="16"/>
          </p:nvPr>
        </p:nvSpPr>
        <p:spPr/>
        <p:txBody>
          <a:bodyPr/>
          <a:lstStyle/>
          <a:p>
            <a:r>
              <a:rPr lang="en-US" dirty="0"/>
              <a:t>Add a Footer</a:t>
            </a:r>
          </a:p>
        </p:txBody>
      </p:sp>
      <p:sp>
        <p:nvSpPr>
          <p:cNvPr id="7" name="Slide Number Placeholder 6">
            <a:extLst>
              <a:ext uri="{FF2B5EF4-FFF2-40B4-BE49-F238E27FC236}">
                <a16:creationId xmlns:a16="http://schemas.microsoft.com/office/drawing/2014/main" id="{CE1DB279-F403-4D2A-8D1B-FB3C81796B48}"/>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1417623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9927771" cy="6858000"/>
          </a:xfrm>
          <a:solidFill>
            <a:schemeClr val="bg1">
              <a:lumMod val="50000"/>
            </a:schemeClr>
          </a:solidFill>
        </p:spPr>
        <p:txBody>
          <a:bodyPr/>
          <a:lstStyle/>
          <a:p>
            <a:r>
              <a:rPr lang="en-US"/>
              <a:t>Click icon to add picture</a:t>
            </a:r>
            <a:endParaRPr lang="en-US" dirty="0"/>
          </a:p>
        </p:txBody>
      </p:sp>
      <p:grpSp>
        <p:nvGrpSpPr>
          <p:cNvPr id="12" name="Group 11">
            <a:extLst>
              <a:ext uri="{FF2B5EF4-FFF2-40B4-BE49-F238E27FC236}">
                <a16:creationId xmlns:a16="http://schemas.microsoft.com/office/drawing/2014/main" id="{99325050-38BE-4AB2-B450-8DC9C0EDD386}"/>
              </a:ext>
            </a:extLst>
          </p:cNvPr>
          <p:cNvGrpSpPr/>
          <p:nvPr userDrawn="1"/>
        </p:nvGrpSpPr>
        <p:grpSpPr>
          <a:xfrm>
            <a:off x="883522" y="408327"/>
            <a:ext cx="5276606" cy="5768636"/>
            <a:chOff x="883522" y="408327"/>
            <a:chExt cx="5276606" cy="5768636"/>
          </a:xfrm>
        </p:grpSpPr>
        <p:sp>
          <p:nvSpPr>
            <p:cNvPr id="13" name="Rectangle 12">
              <a:extLst>
                <a:ext uri="{FF2B5EF4-FFF2-40B4-BE49-F238E27FC236}">
                  <a16:creationId xmlns:a16="http://schemas.microsoft.com/office/drawing/2014/main" id="{3D68A4CE-A5FD-4656-82E1-43D586CC441E}"/>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5" name="Graphic 14">
              <a:extLst>
                <a:ext uri="{FF2B5EF4-FFF2-40B4-BE49-F238E27FC236}">
                  <a16:creationId xmlns:a16="http://schemas.microsoft.com/office/drawing/2014/main" id="{E66B1E37-8CEC-44ED-A239-C755B72AC6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781" y="1107282"/>
              <a:ext cx="4572000" cy="4572000"/>
            </a:xfrm>
            <a:prstGeom prst="rect">
              <a:avLst/>
            </a:prstGeom>
          </p:spPr>
        </p:pic>
        <p:sp>
          <p:nvSpPr>
            <p:cNvPr id="14" name="Rectangle 13">
              <a:extLst>
                <a:ext uri="{FF2B5EF4-FFF2-40B4-BE49-F238E27FC236}">
                  <a16:creationId xmlns:a16="http://schemas.microsoft.com/office/drawing/2014/main" id="{B7E28405-97F5-4E03-86F1-FAE2FEA6CFF8}"/>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16" name="Title 1">
            <a:extLst>
              <a:ext uri="{FF2B5EF4-FFF2-40B4-BE49-F238E27FC236}">
                <a16:creationId xmlns:a16="http://schemas.microsoft.com/office/drawing/2014/main" id="{719FCC9B-E3B8-49CF-BD22-D553FFAAE5D5}"/>
              </a:ext>
            </a:extLst>
          </p:cNvPr>
          <p:cNvSpPr>
            <a:spLocks noGrp="1"/>
          </p:cNvSpPr>
          <p:nvPr>
            <p:ph type="title"/>
          </p:nvPr>
        </p:nvSpPr>
        <p:spPr>
          <a:xfrm>
            <a:off x="838200" y="1501775"/>
            <a:ext cx="4351911" cy="2384466"/>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4F21EA87-CE67-4A1E-B2E0-513F775C76A7}"/>
              </a:ext>
            </a:extLst>
          </p:cNvPr>
          <p:cNvSpPr>
            <a:spLocks noGrp="1"/>
          </p:cNvSpPr>
          <p:nvPr>
            <p:ph type="body" idx="13" hasCustomPrompt="1"/>
          </p:nvPr>
        </p:nvSpPr>
        <p:spPr>
          <a:xfrm>
            <a:off x="838199" y="3886241"/>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id="{1A26DCC3-B99B-481C-AC63-F17D5215DCC8}"/>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40D24A36-5F75-40A5-8DA4-0364F4492FC6}"/>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8481437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B599FEC8-12D0-4EB5-8573-C891D56C84E0}"/>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22" name="Text Placeholder 2">
            <a:extLst>
              <a:ext uri="{FF2B5EF4-FFF2-40B4-BE49-F238E27FC236}">
                <a16:creationId xmlns:a16="http://schemas.microsoft.com/office/drawing/2014/main" id="{74491700-C4EB-4143-ACD3-DE153BF9DD99}"/>
              </a:ext>
            </a:extLst>
          </p:cNvPr>
          <p:cNvSpPr>
            <a:spLocks noGrp="1"/>
          </p:cNvSpPr>
          <p:nvPr>
            <p:ph type="body" idx="13" hasCustomPrompt="1"/>
          </p:nvPr>
        </p:nvSpPr>
        <p:spPr>
          <a:xfrm>
            <a:off x="4506094" y="4127455"/>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3" name="Slide Number Placeholder 2">
            <a:extLst>
              <a:ext uri="{FF2B5EF4-FFF2-40B4-BE49-F238E27FC236}">
                <a16:creationId xmlns:a16="http://schemas.microsoft.com/office/drawing/2014/main" id="{D11BF64E-D1E6-463D-B3F0-1491C107C8B1}"/>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2" name="Footer Placeholder 1">
            <a:extLst>
              <a:ext uri="{FF2B5EF4-FFF2-40B4-BE49-F238E27FC236}">
                <a16:creationId xmlns:a16="http://schemas.microsoft.com/office/drawing/2014/main" id="{1149EC66-F633-4F8B-BA43-E48843E5AD21}"/>
              </a:ext>
            </a:extLst>
          </p:cNvPr>
          <p:cNvSpPr>
            <a:spLocks noGrp="1"/>
          </p:cNvSpPr>
          <p:nvPr>
            <p:ph type="ftr" sz="quarter" idx="16"/>
          </p:nvPr>
        </p:nvSpPr>
        <p:spPr/>
        <p:txBody>
          <a:bodyPr/>
          <a:lstStyle>
            <a:lvl1pPr>
              <a:defRPr>
                <a:solidFill>
                  <a:schemeClr val="bg1"/>
                </a:solidFill>
              </a:defRPr>
            </a:lvl1pPr>
          </a:lstStyle>
          <a:p>
            <a:r>
              <a:rPr lang="en-US" dirty="0"/>
              <a:t>Add a Footer</a:t>
            </a:r>
          </a:p>
        </p:txBody>
      </p:sp>
    </p:spTree>
    <p:extLst>
      <p:ext uri="{BB962C8B-B14F-4D97-AF65-F5344CB8AC3E}">
        <p14:creationId xmlns:p14="http://schemas.microsoft.com/office/powerpoint/2010/main" val="289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2">
            <a:extLst>
              <a:ext uri="{FF2B5EF4-FFF2-40B4-BE49-F238E27FC236}">
                <a16:creationId xmlns:a16="http://schemas.microsoft.com/office/drawing/2014/main" id="{367F380C-58A9-4490-AC57-579A90290F36}"/>
              </a:ext>
            </a:extLst>
          </p:cNvPr>
          <p:cNvSpPr>
            <a:spLocks noGrp="1"/>
          </p:cNvSpPr>
          <p:nvPr>
            <p:ph type="body" idx="13"/>
          </p:nvPr>
        </p:nvSpPr>
        <p:spPr>
          <a:xfrm>
            <a:off x="8153400"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a:extLst>
              <a:ext uri="{FF2B5EF4-FFF2-40B4-BE49-F238E27FC236}">
                <a16:creationId xmlns:a16="http://schemas.microsoft.com/office/drawing/2014/main" id="{DA285A94-0E4E-47DC-8E61-41F684F37003}"/>
              </a:ext>
            </a:extLst>
          </p:cNvPr>
          <p:cNvSpPr>
            <a:spLocks noGrp="1"/>
          </p:cNvSpPr>
          <p:nvPr>
            <p:ph sz="half" idx="14"/>
          </p:nvPr>
        </p:nvSpPr>
        <p:spPr>
          <a:xfrm>
            <a:off x="8153400"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6" name="Picture Placeholder 13">
            <a:extLst>
              <a:ext uri="{FF2B5EF4-FFF2-40B4-BE49-F238E27FC236}">
                <a16:creationId xmlns:a16="http://schemas.microsoft.com/office/drawing/2014/main" id="{354FBDC8-CD65-4972-A821-C25297B1A8AB}"/>
              </a:ext>
            </a:extLst>
          </p:cNvPr>
          <p:cNvSpPr>
            <a:spLocks noGrp="1"/>
          </p:cNvSpPr>
          <p:nvPr>
            <p:ph type="pic" sz="quarter" idx="15"/>
          </p:nvPr>
        </p:nvSpPr>
        <p:spPr>
          <a:xfrm>
            <a:off x="4659082" y="489291"/>
            <a:ext cx="2873833" cy="5920920"/>
          </a:xfrm>
          <a:solidFill>
            <a:schemeClr val="bg1"/>
          </a:solidFill>
        </p:spPr>
        <p:txBody>
          <a:bodyPr/>
          <a:lstStyle/>
          <a:p>
            <a:r>
              <a:rPr lang="en-US"/>
              <a:t>Click icon to add picture</a:t>
            </a:r>
            <a:endParaRPr lang="en-US" dirty="0"/>
          </a:p>
        </p:txBody>
      </p:sp>
      <p:sp>
        <p:nvSpPr>
          <p:cNvPr id="2" name="Footer Placeholder 1">
            <a:extLst>
              <a:ext uri="{FF2B5EF4-FFF2-40B4-BE49-F238E27FC236}">
                <a16:creationId xmlns:a16="http://schemas.microsoft.com/office/drawing/2014/main" id="{0C0FCBE5-63C0-4DC7-8687-C2C76ABBDDB2}"/>
              </a:ext>
            </a:extLst>
          </p:cNvPr>
          <p:cNvSpPr>
            <a:spLocks noGrp="1"/>
          </p:cNvSpPr>
          <p:nvPr>
            <p:ph type="ftr" sz="quarter" idx="16"/>
          </p:nvPr>
        </p:nvSpPr>
        <p:spPr/>
        <p:txBody>
          <a:bodyPr/>
          <a:lstStyle/>
          <a:p>
            <a:r>
              <a:rPr lang="en-US" dirty="0"/>
              <a:t>Add a Footer</a:t>
            </a:r>
          </a:p>
        </p:txBody>
      </p:sp>
      <p:sp>
        <p:nvSpPr>
          <p:cNvPr id="5" name="Slide Number Placeholder 4">
            <a:extLst>
              <a:ext uri="{FF2B5EF4-FFF2-40B4-BE49-F238E27FC236}">
                <a16:creationId xmlns:a16="http://schemas.microsoft.com/office/drawing/2014/main" id="{D0F240C4-B3CD-49AA-8C48-9FE7AA1FE3D0}"/>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6" name="Title 5" hidden="1">
            <a:extLst>
              <a:ext uri="{FF2B5EF4-FFF2-40B4-BE49-F238E27FC236}">
                <a16:creationId xmlns:a16="http://schemas.microsoft.com/office/drawing/2014/main" id="{A43A44DE-9B7B-49B8-AE13-95164A3FA9F1}"/>
              </a:ext>
            </a:extLst>
          </p:cNvPr>
          <p:cNvSpPr>
            <a:spLocks noGrp="1"/>
          </p:cNvSpPr>
          <p:nvPr>
            <p:ph type="title"/>
          </p:nvPr>
        </p:nvSpPr>
        <p:spPr>
          <a:xfrm>
            <a:off x="595884" y="0"/>
            <a:ext cx="3605998" cy="1188720"/>
          </a:xfrm>
        </p:spPr>
        <p:txBody>
          <a:bodyPr>
            <a:normAutofit/>
          </a:bodyPr>
          <a:lstStyle>
            <a:lvl1pPr>
              <a:defRPr sz="2800"/>
            </a:lvl1pPr>
          </a:lstStyle>
          <a:p>
            <a:r>
              <a:rPr lang="en-US"/>
              <a:t>Click to edit Master title style</a:t>
            </a:r>
            <a:endParaRPr lang="en-US" dirty="0"/>
          </a:p>
        </p:txBody>
      </p:sp>
    </p:spTree>
    <p:extLst>
      <p:ext uri="{BB962C8B-B14F-4D97-AF65-F5344CB8AC3E}">
        <p14:creationId xmlns:p14="http://schemas.microsoft.com/office/powerpoint/2010/main" val="17807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onten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AE90E16-AEC5-4F82-85B0-DDEA26AA939A}"/>
              </a:ext>
            </a:extLst>
          </p:cNvPr>
          <p:cNvSpPr>
            <a:spLocks noGrp="1"/>
          </p:cNvSpPr>
          <p:nvPr>
            <p:ph type="pic" idx="1"/>
          </p:nvPr>
        </p:nvSpPr>
        <p:spPr>
          <a:xfrm>
            <a:off x="6727370" y="0"/>
            <a:ext cx="5464629"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Rectangle 9">
            <a:extLst>
              <a:ext uri="{FF2B5EF4-FFF2-40B4-BE49-F238E27FC236}">
                <a16:creationId xmlns:a16="http://schemas.microsoft.com/office/drawing/2014/main" id="{ABD40C7A-92CE-46D6-B056-C75D73663328}"/>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1A2116-206B-49CD-9ECC-078E4F72904C}"/>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4" name="Rectangle 13">
            <a:extLst>
              <a:ext uri="{FF2B5EF4-FFF2-40B4-BE49-F238E27FC236}">
                <a16:creationId xmlns:a16="http://schemas.microsoft.com/office/drawing/2014/main" id="{A69E75A6-06C5-49D0-9164-3098CE0E53D8}"/>
              </a:ext>
            </a:extLst>
          </p:cNvPr>
          <p:cNvSpPr/>
          <p:nvPr userDrawn="1"/>
        </p:nvSpPr>
        <p:spPr>
          <a:xfrm>
            <a:off x="957943" y="655467"/>
            <a:ext cx="5769428"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957943" y="1480457"/>
            <a:ext cx="5138057" cy="587876"/>
          </a:xfrm>
        </p:spPr>
        <p:txBody>
          <a:bodyPr anchor="b"/>
          <a:lstStyle>
            <a:lvl1pPr>
              <a:defRPr sz="3200" b="1">
                <a:solidFill>
                  <a:srgbClr val="2F3342"/>
                </a:solidFill>
                <a:latin typeface="+mj-lt"/>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957943" y="2546851"/>
            <a:ext cx="5138057" cy="3396749"/>
          </a:xfrm>
        </p:spPr>
        <p:txBody>
          <a:bodyPr/>
          <a:lstStyle>
            <a:lvl1pPr marL="0" indent="0">
              <a:lnSpc>
                <a:spcPct val="150000"/>
              </a:lnSpc>
              <a:buNone/>
              <a:defRPr sz="1600">
                <a:solidFill>
                  <a:srgbClr val="2F334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1" name="Text Placeholder 2">
            <a:extLst>
              <a:ext uri="{FF2B5EF4-FFF2-40B4-BE49-F238E27FC236}">
                <a16:creationId xmlns:a16="http://schemas.microsoft.com/office/drawing/2014/main" id="{D9EF0584-D46D-4C21-99D2-074ADF23E018}"/>
              </a:ext>
            </a:extLst>
          </p:cNvPr>
          <p:cNvSpPr>
            <a:spLocks noGrp="1"/>
          </p:cNvSpPr>
          <p:nvPr>
            <p:ph type="body" idx="13" hasCustomPrompt="1"/>
          </p:nvPr>
        </p:nvSpPr>
        <p:spPr>
          <a:xfrm>
            <a:off x="979714" y="2095547"/>
            <a:ext cx="4958100" cy="365125"/>
          </a:xfrm>
        </p:spPr>
        <p:txBody>
          <a:bodyPr>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8" name="Footer Placeholder 7">
            <a:extLst>
              <a:ext uri="{FF2B5EF4-FFF2-40B4-BE49-F238E27FC236}">
                <a16:creationId xmlns:a16="http://schemas.microsoft.com/office/drawing/2014/main" id="{86AFC205-B079-430E-B82F-CBF6F56DE09D}"/>
              </a:ext>
            </a:extLst>
          </p:cNvPr>
          <p:cNvSpPr>
            <a:spLocks noGrp="1"/>
          </p:cNvSpPr>
          <p:nvPr>
            <p:ph type="ftr" sz="quarter" idx="14"/>
          </p:nvPr>
        </p:nvSpPr>
        <p:spPr/>
        <p:txBody>
          <a:bodyPr/>
          <a:lstStyle/>
          <a:p>
            <a:r>
              <a:rPr lang="en-US" dirty="0"/>
              <a:t>Add a Footer</a:t>
            </a:r>
          </a:p>
        </p:txBody>
      </p:sp>
      <p:sp>
        <p:nvSpPr>
          <p:cNvPr id="12" name="Slide Number Placeholder 11">
            <a:extLst>
              <a:ext uri="{FF2B5EF4-FFF2-40B4-BE49-F238E27FC236}">
                <a16:creationId xmlns:a16="http://schemas.microsoft.com/office/drawing/2014/main" id="{E82B84E2-AAE4-4BC1-8C01-AF4ABADD6EDE}"/>
              </a:ext>
            </a:extLst>
          </p:cNvPr>
          <p:cNvSpPr>
            <a:spLocks noGrp="1"/>
          </p:cNvSpPr>
          <p:nvPr>
            <p:ph type="sldNum" sz="quarter" idx="15"/>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5772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2E9CCD-6BB8-4209-A6BA-851867956084}"/>
              </a:ext>
            </a:extLst>
          </p:cNvPr>
          <p:cNvSpPr>
            <a:spLocks noGrp="1"/>
          </p:cNvSpPr>
          <p:nvPr>
            <p:ph sz="quarter" idx="16"/>
          </p:nvPr>
        </p:nvSpPr>
        <p:spPr>
          <a:xfrm>
            <a:off x="6400191" y="470641"/>
            <a:ext cx="5220309" cy="591671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a:off x="657060" y="435124"/>
            <a:ext cx="5134751" cy="6215741"/>
            <a:chOff x="252031" y="391887"/>
            <a:chExt cx="7433283" cy="6215741"/>
          </a:xfrm>
        </p:grpSpPr>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99167" y="1099002"/>
            <a:ext cx="4226024" cy="573989"/>
          </a:xfrm>
        </p:spPr>
        <p:txBody>
          <a:bodyPr lIns="0" rIns="0">
            <a:noAutofit/>
          </a:bodyPr>
          <a:lstStyle>
            <a:lvl1pPr>
              <a:defRPr sz="3200" b="1" spc="0">
                <a:solidFill>
                  <a:srgbClr val="2F3342"/>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99167" y="2145234"/>
            <a:ext cx="4226024" cy="3857329"/>
          </a:xfrm>
        </p:spPr>
        <p:txBody>
          <a:bodyPr lIns="0" rIns="0">
            <a:normAutofit/>
          </a:bodyPr>
          <a:lstStyle>
            <a:lvl1pPr>
              <a:lnSpc>
                <a:spcPct val="150000"/>
              </a:lnSpc>
              <a:defRPr sz="1600">
                <a:solidFill>
                  <a:srgbClr val="2F3342"/>
                </a:solidFill>
              </a:defRPr>
            </a:lvl1pPr>
            <a:lvl2pPr>
              <a:lnSpc>
                <a:spcPct val="150000"/>
              </a:lnSpc>
              <a:defRPr sz="1600">
                <a:solidFill>
                  <a:srgbClr val="2F3342"/>
                </a:solidFill>
              </a:defRPr>
            </a:lvl2pPr>
            <a:lvl3pPr>
              <a:lnSpc>
                <a:spcPct val="150000"/>
              </a:lnSpc>
              <a:defRPr sz="1400">
                <a:solidFill>
                  <a:srgbClr val="2F3342"/>
                </a:solidFill>
              </a:defRPr>
            </a:lvl3pPr>
            <a:lvl4pPr>
              <a:lnSpc>
                <a:spcPct val="150000"/>
              </a:lnSpc>
              <a:defRPr sz="1200">
                <a:solidFill>
                  <a:srgbClr val="2F3342"/>
                </a:solidFill>
              </a:defRPr>
            </a:lvl4pPr>
            <a:lvl5pPr>
              <a:lnSpc>
                <a:spcPct val="150000"/>
              </a:lnSpc>
              <a:defRPr sz="1200">
                <a:solidFill>
                  <a:srgbClr val="2F334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611804" y="1737564"/>
            <a:ext cx="4197802" cy="407670"/>
          </a:xfrm>
        </p:spPr>
        <p:txBody>
          <a:bodyPr lIns="0" rIns="0">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4" name="Footer Placeholder 3">
            <a:extLst>
              <a:ext uri="{FF2B5EF4-FFF2-40B4-BE49-F238E27FC236}">
                <a16:creationId xmlns:a16="http://schemas.microsoft.com/office/drawing/2014/main" id="{01A066D4-321A-48BF-84C2-18FC1D7184A7}"/>
              </a:ext>
            </a:extLst>
          </p:cNvPr>
          <p:cNvSpPr>
            <a:spLocks noGrp="1"/>
          </p:cNvSpPr>
          <p:nvPr>
            <p:ph type="ftr" sz="quarter" idx="17"/>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0CDB4336-A0EC-4019-904C-112405358769}"/>
              </a:ext>
            </a:extLst>
          </p:cNvPr>
          <p:cNvSpPr>
            <a:spLocks noGrp="1"/>
          </p:cNvSpPr>
          <p:nvPr>
            <p:ph type="sldNum" sz="quarter" idx="18"/>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2789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tx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46122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tx1"/>
                </a:solidFill>
                <a:latin typeface="+mj-lt"/>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1" name="Text Placeholder 2">
            <a:extLst>
              <a:ext uri="{FF2B5EF4-FFF2-40B4-BE49-F238E27FC236}">
                <a16:creationId xmlns:a16="http://schemas.microsoft.com/office/drawing/2014/main" id="{CEC8E835-7291-427D-948E-B544E36AD129}"/>
              </a:ext>
            </a:extLst>
          </p:cNvPr>
          <p:cNvSpPr>
            <a:spLocks noGrp="1"/>
          </p:cNvSpPr>
          <p:nvPr>
            <p:ph type="body" idx="1" hasCustomPrompt="1"/>
          </p:nvPr>
        </p:nvSpPr>
        <p:spPr>
          <a:xfrm>
            <a:off x="4506094" y="4127455"/>
            <a:ext cx="4351911" cy="296437"/>
          </a:xfrm>
        </p:spPr>
        <p:txBody>
          <a:bodyPr vert="horz" lIns="91440" tIns="45720" rIns="91440" bIns="45720" rtlCol="0">
            <a:noAutofit/>
          </a:bodyPr>
          <a:lstStyle>
            <a:lvl1pPr marL="0" indent="0">
              <a:buNone/>
              <a:defRPr lang="en-US" sz="2000" cap="all" spc="600" baseline="0">
                <a:solidFill>
                  <a:schemeClr val="tx1"/>
                </a:solidFill>
                <a:latin typeface="+mj-lt"/>
              </a:defRPr>
            </a:lvl1pPr>
          </a:lstStyle>
          <a:p>
            <a:pPr marL="228600" lvl="0" indent="-228600" algn="ctr"/>
            <a:r>
              <a:rPr lang="en-US" dirty="0"/>
              <a:t>EDIT MASTER TEXT STYLES</a:t>
            </a:r>
          </a:p>
        </p:txBody>
      </p:sp>
    </p:spTree>
    <p:extLst>
      <p:ext uri="{BB962C8B-B14F-4D97-AF65-F5344CB8AC3E}">
        <p14:creationId xmlns:p14="http://schemas.microsoft.com/office/powerpoint/2010/main" val="2263729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Single Corner Snipped 7">
            <a:extLst>
              <a:ext uri="{FF2B5EF4-FFF2-40B4-BE49-F238E27FC236}">
                <a16:creationId xmlns:a16="http://schemas.microsoft.com/office/drawing/2014/main" id="{C39E4676-2097-45B1-B554-0DFE67952792}"/>
              </a:ext>
            </a:extLst>
          </p:cNvPr>
          <p:cNvSpPr/>
          <p:nvPr userDrawn="1"/>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7F27C465-B000-4905-9328-DBAB7930A0CF}"/>
              </a:ext>
            </a:extLst>
          </p:cNvPr>
          <p:cNvSpPr>
            <a:spLocks noGrp="1"/>
          </p:cNvSpPr>
          <p:nvPr>
            <p:ph type="title"/>
          </p:nvPr>
        </p:nvSpPr>
        <p:spPr>
          <a:xfrm>
            <a:off x="595884" y="0"/>
            <a:ext cx="11000232"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BBF3059-D5B9-418C-A60B-C3C8E261E486}"/>
              </a:ext>
            </a:extLst>
          </p:cNvPr>
          <p:cNvSpPr>
            <a:spLocks noGrp="1"/>
          </p:cNvSpPr>
          <p:nvPr>
            <p:ph type="body" idx="1"/>
          </p:nvPr>
        </p:nvSpPr>
        <p:spPr>
          <a:xfrm>
            <a:off x="595884" y="1188720"/>
            <a:ext cx="11024616" cy="498824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E087F727-48BD-4EB4-B57F-5AC03BEB1A4D}"/>
              </a:ext>
            </a:extLst>
          </p:cNvPr>
          <p:cNvSpPr>
            <a:spLocks noGrp="1"/>
          </p:cNvSpPr>
          <p:nvPr>
            <p:ph type="ftr" sz="quarter" idx="3"/>
          </p:nvPr>
        </p:nvSpPr>
        <p:spPr>
          <a:xfrm>
            <a:off x="595884" y="645632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Add a Footer</a:t>
            </a:r>
          </a:p>
        </p:txBody>
      </p:sp>
      <p:sp>
        <p:nvSpPr>
          <p:cNvPr id="11" name="Slide Number Placeholder 5">
            <a:extLst>
              <a:ext uri="{FF2B5EF4-FFF2-40B4-BE49-F238E27FC236}">
                <a16:creationId xmlns:a16="http://schemas.microsoft.com/office/drawing/2014/main" id="{49B3254E-B445-46A8-8E69-B2596E25AD38}"/>
              </a:ext>
            </a:extLst>
          </p:cNvPr>
          <p:cNvSpPr>
            <a:spLocks noGrp="1"/>
          </p:cNvSpPr>
          <p:nvPr>
            <p:ph type="sldNum" sz="quarter" idx="4"/>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465277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3" r:id="rId5"/>
    <p:sldLayoutId id="2147483657" r:id="rId6"/>
    <p:sldLayoutId id="2147483663" r:id="rId7"/>
    <p:sldLayoutId id="2147483670" r:id="rId8"/>
    <p:sldLayoutId id="2147483669" r:id="rId9"/>
    <p:sldLayoutId id="2147483667" r:id="rId10"/>
    <p:sldLayoutId id="2147483668" r:id="rId11"/>
    <p:sldLayoutId id="2147483666" r:id="rId12"/>
    <p:sldLayoutId id="2147483671" r:id="rId13"/>
    <p:sldLayoutId id="2147483655" r:id="rId14"/>
  </p:sldLayoutIdLst>
  <p:hf hdr="0" dt="0"/>
  <p:txStyles>
    <p:titleStyle>
      <a:lvl1pPr algn="ctr" defTabSz="914400" rtl="0" eaLnBrk="1" latinLnBrk="0" hangingPunct="1">
        <a:lnSpc>
          <a:spcPct val="90000"/>
        </a:lnSpc>
        <a:spcBef>
          <a:spcPct val="0"/>
        </a:spcBef>
        <a:buNone/>
        <a:defRPr sz="3600" b="1"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 userDrawn="1">
          <p15:clr>
            <a:srgbClr val="F26B43"/>
          </p15:clr>
        </p15:guide>
        <p15:guide id="2" pos="73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Abstract Building" title="Abstract Building">
            <a:extLst>
              <a:ext uri="{FF2B5EF4-FFF2-40B4-BE49-F238E27FC236}">
                <a16:creationId xmlns:a16="http://schemas.microsoft.com/office/drawing/2014/main" id="{1805319F-612A-49F0-B6DA-8A214D5DBD2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id="{B6C8E487-ADDC-4F1B-A30A-BAABB4998F49}"/>
              </a:ext>
              <a:ext uri="{C183D7F6-B498-43B3-948B-1728B52AA6E4}">
                <adec:decorative xmlns:adec="http://schemas.microsoft.com/office/drawing/2017/decorative" val="1"/>
              </a:ext>
            </a:extLst>
          </p:cNvPr>
          <p:cNvSpPr/>
          <p:nvPr/>
        </p:nvSpPr>
        <p:spPr>
          <a:xfrm>
            <a:off x="-71016" y="0"/>
            <a:ext cx="12263015"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a:xfrm>
            <a:off x="2755863" y="1751364"/>
            <a:ext cx="6609256" cy="1508126"/>
          </a:xfrm>
        </p:spPr>
        <p:txBody>
          <a:bodyPr>
            <a:noAutofit/>
          </a:bodyPr>
          <a:lstStyle/>
          <a:p>
            <a:r>
              <a:rPr lang="en-US" sz="2800" dirty="0"/>
              <a:t>Supply Chain and Inventory Management at </a:t>
            </a:r>
            <a:br>
              <a:rPr lang="en-US" sz="2800" dirty="0"/>
            </a:br>
            <a:r>
              <a:rPr lang="en-US" sz="2800" dirty="0"/>
              <a:t>International Overseas Company </a:t>
            </a:r>
            <a:endParaRPr lang="en-US" sz="2800" dirty="0">
              <a:solidFill>
                <a:srgbClr val="2F3342"/>
              </a:solidFill>
            </a:endParaRPr>
          </a:p>
        </p:txBody>
      </p:sp>
      <p:sp>
        <p:nvSpPr>
          <p:cNvPr id="7" name="Subtitle 6">
            <a:extLst>
              <a:ext uri="{FF2B5EF4-FFF2-40B4-BE49-F238E27FC236}">
                <a16:creationId xmlns:a16="http://schemas.microsoft.com/office/drawing/2014/main" id="{9935280A-EBD5-4EFA-81A0-313C85F987EC}"/>
              </a:ext>
            </a:extLst>
          </p:cNvPr>
          <p:cNvSpPr>
            <a:spLocks noGrp="1"/>
          </p:cNvSpPr>
          <p:nvPr>
            <p:ph type="subTitle" idx="1"/>
          </p:nvPr>
        </p:nvSpPr>
        <p:spPr>
          <a:xfrm>
            <a:off x="2791372" y="3838627"/>
            <a:ext cx="6609256" cy="1038173"/>
          </a:xfrm>
        </p:spPr>
        <p:txBody>
          <a:bodyPr>
            <a:normAutofit/>
          </a:bodyPr>
          <a:lstStyle/>
          <a:p>
            <a:pPr algn="l"/>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443614361"/>
              </p:ext>
            </p:extLst>
          </p:nvPr>
        </p:nvGraphicFramePr>
        <p:xfrm>
          <a:off x="2215661" y="3636322"/>
          <a:ext cx="7438951" cy="1756117"/>
        </p:xfrm>
        <a:graphic>
          <a:graphicData uri="http://schemas.openxmlformats.org/drawingml/2006/table">
            <a:tbl>
              <a:tblPr firstRow="1" bandRow="1">
                <a:tableStyleId>{2D5ABB26-0587-4C30-8999-92F81FD0307C}</a:tableStyleId>
              </a:tblPr>
              <a:tblGrid>
                <a:gridCol w="3374951">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1756117">
                <a:tc>
                  <a:txBody>
                    <a:bodyPr/>
                    <a:lstStyle/>
                    <a:p>
                      <a:pPr algn="ctr"/>
                      <a:r>
                        <a:rPr lang="en-US" dirty="0"/>
                        <a:t>Presented by:</a:t>
                      </a:r>
                    </a:p>
                    <a:p>
                      <a:pPr algn="ctr"/>
                      <a:r>
                        <a:rPr lang="en-US" dirty="0" err="1"/>
                        <a:t>Areej</a:t>
                      </a:r>
                      <a:r>
                        <a:rPr lang="en-US" dirty="0"/>
                        <a:t> </a:t>
                      </a:r>
                      <a:r>
                        <a:rPr lang="en-US" dirty="0" err="1"/>
                        <a:t>Sweidan</a:t>
                      </a:r>
                      <a:endParaRPr lang="en-US" dirty="0"/>
                    </a:p>
                    <a:p>
                      <a:pPr algn="ctr"/>
                      <a:r>
                        <a:rPr lang="en-US" dirty="0"/>
                        <a:t>Abdullah Abu </a:t>
                      </a:r>
                      <a:r>
                        <a:rPr lang="en-US" dirty="0" err="1"/>
                        <a:t>Saa</a:t>
                      </a:r>
                      <a:endParaRPr lang="en-US" dirty="0"/>
                    </a:p>
                    <a:p>
                      <a:pPr algn="ctr"/>
                      <a:r>
                        <a:rPr lang="en-US" dirty="0" err="1"/>
                        <a:t>Hamzah</a:t>
                      </a:r>
                      <a:r>
                        <a:rPr lang="en-US" dirty="0"/>
                        <a:t> </a:t>
                      </a:r>
                      <a:r>
                        <a:rPr lang="en-US" dirty="0" err="1"/>
                        <a:t>Sawafta</a:t>
                      </a:r>
                      <a:endParaRPr lang="en-US" dirty="0"/>
                    </a:p>
                    <a:p>
                      <a:endParaRPr lang="en-US" dirty="0"/>
                    </a:p>
                  </a:txBody>
                  <a:tcPr/>
                </a:tc>
                <a:tc>
                  <a:txBody>
                    <a:bodyPr/>
                    <a:lstStyle/>
                    <a:p>
                      <a:pPr algn="ctr"/>
                      <a:r>
                        <a:rPr lang="en-US" sz="1800" b="0" kern="1200" dirty="0">
                          <a:solidFill>
                            <a:schemeClr val="tx1"/>
                          </a:solidFill>
                          <a:effectLst/>
                          <a:latin typeface="+mn-lt"/>
                          <a:ea typeface="+mn-ea"/>
                          <a:cs typeface="+mn-cs"/>
                        </a:rPr>
                        <a:t>Supervised by:</a:t>
                      </a:r>
                    </a:p>
                    <a:p>
                      <a:pPr algn="ctr"/>
                      <a:r>
                        <a:rPr lang="en-US" sz="1800" b="0" kern="1200" dirty="0">
                          <a:solidFill>
                            <a:schemeClr val="tx1"/>
                          </a:solidFill>
                          <a:effectLst/>
                          <a:latin typeface="+mn-lt"/>
                          <a:ea typeface="+mn-ea"/>
                          <a:cs typeface="+mn-cs"/>
                        </a:rPr>
                        <a:t>Dr. </a:t>
                      </a:r>
                      <a:r>
                        <a:rPr lang="en-US" sz="1800" b="0" kern="1200" dirty="0" err="1">
                          <a:solidFill>
                            <a:schemeClr val="tx1"/>
                          </a:solidFill>
                          <a:effectLst/>
                          <a:latin typeface="+mn-lt"/>
                          <a:ea typeface="+mn-ea"/>
                          <a:cs typeface="+mn-cs"/>
                        </a:rPr>
                        <a:t>Yahya</a:t>
                      </a:r>
                      <a:r>
                        <a:rPr lang="en-US" sz="1800" b="0" kern="1200" dirty="0">
                          <a:solidFill>
                            <a:schemeClr val="tx1"/>
                          </a:solidFill>
                          <a:effectLst/>
                          <a:latin typeface="+mn-lt"/>
                          <a:ea typeface="+mn-ea"/>
                          <a:cs typeface="+mn-cs"/>
                        </a:rPr>
                        <a:t> </a:t>
                      </a:r>
                      <a:r>
                        <a:rPr lang="en-US" sz="1800" b="0" kern="1200" dirty="0" err="1">
                          <a:solidFill>
                            <a:schemeClr val="tx1"/>
                          </a:solidFill>
                          <a:effectLst/>
                          <a:latin typeface="+mn-lt"/>
                          <a:ea typeface="+mn-ea"/>
                          <a:cs typeface="+mn-cs"/>
                        </a:rPr>
                        <a:t>Saleh</a:t>
                      </a:r>
                      <a:endParaRPr lang="en-US" b="0"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506210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10</a:t>
            </a:fld>
            <a:endParaRPr lang="en-US" dirty="0"/>
          </a:p>
        </p:txBody>
      </p:sp>
      <p:sp>
        <p:nvSpPr>
          <p:cNvPr id="4" name="Title 3"/>
          <p:cNvSpPr>
            <a:spLocks noGrp="1"/>
          </p:cNvSpPr>
          <p:nvPr>
            <p:ph type="title"/>
          </p:nvPr>
        </p:nvSpPr>
        <p:spPr/>
        <p:txBody>
          <a:bodyPr/>
          <a:lstStyle/>
          <a:p>
            <a:r>
              <a:rPr lang="en-US" dirty="0"/>
              <a:t>Methodology</a:t>
            </a:r>
          </a:p>
        </p:txBody>
      </p:sp>
      <p:sp>
        <p:nvSpPr>
          <p:cNvPr id="5" name="TextBox 4"/>
          <p:cNvSpPr txBox="1"/>
          <p:nvPr/>
        </p:nvSpPr>
        <p:spPr>
          <a:xfrm>
            <a:off x="1055077" y="1594338"/>
            <a:ext cx="10070123" cy="4893647"/>
          </a:xfrm>
          <a:prstGeom prst="rect">
            <a:avLst/>
          </a:prstGeom>
          <a:noFill/>
        </p:spPr>
        <p:txBody>
          <a:bodyPr wrap="square" rtlCol="0">
            <a:spAutoFit/>
          </a:bodyPr>
          <a:lstStyle/>
          <a:p>
            <a:pPr marL="342900" indent="-342900">
              <a:lnSpc>
                <a:spcPct val="200000"/>
              </a:lnSpc>
              <a:buFont typeface="Wingdings" pitchFamily="2" charset="2"/>
              <a:buChar char="q"/>
            </a:pPr>
            <a:r>
              <a:rPr lang="en-US" sz="2400" dirty="0"/>
              <a:t> Two Products where taken:</a:t>
            </a:r>
          </a:p>
          <a:p>
            <a:pPr marL="800100" lvl="1" indent="-342900">
              <a:lnSpc>
                <a:spcPct val="200000"/>
              </a:lnSpc>
              <a:buFont typeface="Wingdings" pitchFamily="2" charset="2"/>
              <a:buChar char="ü"/>
            </a:pPr>
            <a:r>
              <a:rPr lang="en-US" sz="2400" dirty="0" err="1"/>
              <a:t>RedBull</a:t>
            </a:r>
            <a:r>
              <a:rPr lang="en-US" sz="2400" dirty="0"/>
              <a:t> </a:t>
            </a:r>
          </a:p>
          <a:p>
            <a:pPr marL="800100" lvl="1" indent="-342900">
              <a:lnSpc>
                <a:spcPct val="200000"/>
              </a:lnSpc>
              <a:buFont typeface="Wingdings" pitchFamily="2" charset="2"/>
              <a:buChar char="ü"/>
            </a:pPr>
            <a:r>
              <a:rPr lang="en-US" sz="2400" dirty="0" err="1"/>
              <a:t>Lesieur</a:t>
            </a:r>
            <a:r>
              <a:rPr lang="en-US" sz="2400" dirty="0"/>
              <a:t> Oil</a:t>
            </a:r>
          </a:p>
          <a:p>
            <a:pPr marL="1257300" lvl="2" indent="-342900">
              <a:lnSpc>
                <a:spcPct val="200000"/>
              </a:lnSpc>
              <a:buFont typeface="Arial" panose="020B0604020202020204" pitchFamily="34" charset="0"/>
              <a:buChar char="•"/>
            </a:pPr>
            <a:r>
              <a:rPr lang="en-US" sz="2400" dirty="0"/>
              <a:t>Corn oil</a:t>
            </a:r>
          </a:p>
          <a:p>
            <a:pPr marL="1257300" lvl="2" indent="-342900">
              <a:lnSpc>
                <a:spcPct val="200000"/>
              </a:lnSpc>
              <a:buFont typeface="Arial" panose="020B0604020202020204" pitchFamily="34" charset="0"/>
              <a:buChar char="•"/>
            </a:pPr>
            <a:r>
              <a:rPr lang="en-US" sz="2400" dirty="0"/>
              <a:t>Sunflower oil </a:t>
            </a:r>
          </a:p>
          <a:p>
            <a:pPr marL="342900" indent="-342900">
              <a:lnSpc>
                <a:spcPct val="200000"/>
              </a:lnSpc>
              <a:buFont typeface="Wingdings" pitchFamily="2" charset="2"/>
              <a:buChar char="q"/>
            </a:pPr>
            <a:r>
              <a:rPr lang="en-US" sz="2400" dirty="0"/>
              <a:t>All historical data were gathered for a time span for five years.</a:t>
            </a:r>
          </a:p>
          <a:p>
            <a:endParaRPr lang="en-US" sz="2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3583" y="2510212"/>
            <a:ext cx="822960" cy="61722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0573" y="3313495"/>
            <a:ext cx="731520" cy="536772"/>
          </a:xfrm>
          <a:prstGeom prst="rect">
            <a:avLst/>
          </a:prstGeom>
        </p:spPr>
      </p:pic>
    </p:spTree>
    <p:extLst>
      <p:ext uri="{BB962C8B-B14F-4D97-AF65-F5344CB8AC3E}">
        <p14:creationId xmlns:p14="http://schemas.microsoft.com/office/powerpoint/2010/main" val="1111719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11</a:t>
            </a:fld>
            <a:endParaRPr lang="en-US" dirty="0"/>
          </a:p>
        </p:txBody>
      </p:sp>
      <p:sp>
        <p:nvSpPr>
          <p:cNvPr id="4" name="Title 3"/>
          <p:cNvSpPr>
            <a:spLocks noGrp="1"/>
          </p:cNvSpPr>
          <p:nvPr>
            <p:ph type="title"/>
          </p:nvPr>
        </p:nvSpPr>
        <p:spPr/>
        <p:txBody>
          <a:bodyPr/>
          <a:lstStyle/>
          <a:p>
            <a:r>
              <a:rPr lang="en-US" dirty="0"/>
              <a:t>Methodology</a:t>
            </a:r>
          </a:p>
        </p:txBody>
      </p:sp>
      <p:sp>
        <p:nvSpPr>
          <p:cNvPr id="5" name="TextBox 4"/>
          <p:cNvSpPr txBox="1"/>
          <p:nvPr/>
        </p:nvSpPr>
        <p:spPr>
          <a:xfrm>
            <a:off x="1137138" y="1570892"/>
            <a:ext cx="10034954" cy="3724096"/>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Forecasting</a:t>
            </a:r>
          </a:p>
          <a:p>
            <a:pPr marL="914400" lvl="1" indent="-457200" algn="just">
              <a:lnSpc>
                <a:spcPct val="150000"/>
              </a:lnSpc>
              <a:buFont typeface="Wingdings" pitchFamily="2" charset="2"/>
              <a:buChar char="ü"/>
            </a:pPr>
            <a:r>
              <a:rPr lang="en-US" sz="2000" dirty="0"/>
              <a:t>Determining the best forecasting method for the data acquired for each product item, by using Minitab.</a:t>
            </a:r>
          </a:p>
          <a:p>
            <a:pPr marL="914400" lvl="1" indent="-457200" algn="just">
              <a:lnSpc>
                <a:spcPct val="150000"/>
              </a:lnSpc>
              <a:buFont typeface="Wingdings" pitchFamily="2" charset="2"/>
              <a:buChar char="ü"/>
            </a:pPr>
            <a:r>
              <a:rPr lang="en-US" sz="2000" dirty="0"/>
              <a:t>Using the developed forecasting method, future demand forecasts will be generated accordingly for the five items.</a:t>
            </a:r>
          </a:p>
          <a:p>
            <a:pPr marL="342900" indent="-342900" algn="just">
              <a:lnSpc>
                <a:spcPct val="150000"/>
              </a:lnSpc>
              <a:buFont typeface="Wingdings" pitchFamily="2" charset="2"/>
              <a:buChar char="q"/>
            </a:pPr>
            <a:r>
              <a:rPr lang="en-US" sz="2400" dirty="0"/>
              <a:t>Inventory Management</a:t>
            </a:r>
          </a:p>
          <a:p>
            <a:pPr marL="800100" lvl="1" indent="-342900" algn="just">
              <a:buFont typeface="Wingdings" pitchFamily="2" charset="2"/>
              <a:buChar char="ü"/>
            </a:pPr>
            <a:endParaRPr lang="en-US" sz="20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375742989"/>
              </p:ext>
            </p:extLst>
          </p:nvPr>
        </p:nvGraphicFramePr>
        <p:xfrm>
          <a:off x="1137138" y="4586719"/>
          <a:ext cx="8128000" cy="1651000"/>
        </p:xfrm>
        <a:graphic>
          <a:graphicData uri="http://schemas.openxmlformats.org/drawingml/2006/table">
            <a:tbl>
              <a:tblPr firstRow="1" bandRow="1">
                <a:tableStyleId>{5940675A-B579-460E-94D1-54222C63F5DA}</a:tableStyleId>
              </a:tblPr>
              <a:tblGrid>
                <a:gridCol w="4357077">
                  <a:extLst>
                    <a:ext uri="{9D8B030D-6E8A-4147-A177-3AD203B41FA5}">
                      <a16:colId xmlns:a16="http://schemas.microsoft.com/office/drawing/2014/main" val="20000"/>
                    </a:ext>
                  </a:extLst>
                </a:gridCol>
                <a:gridCol w="3770923">
                  <a:extLst>
                    <a:ext uri="{9D8B030D-6E8A-4147-A177-3AD203B41FA5}">
                      <a16:colId xmlns:a16="http://schemas.microsoft.com/office/drawing/2014/main" val="20001"/>
                    </a:ext>
                  </a:extLst>
                </a:gridCol>
              </a:tblGrid>
              <a:tr h="370840">
                <a:tc>
                  <a:txBody>
                    <a:bodyPr/>
                    <a:lstStyle/>
                    <a:p>
                      <a:pPr marL="800100" lvl="1" indent="-342900" algn="l">
                        <a:lnSpc>
                          <a:spcPct val="150000"/>
                        </a:lnSpc>
                        <a:buFont typeface="Wingdings" pitchFamily="2" charset="2"/>
                        <a:buChar char="ü"/>
                      </a:pPr>
                      <a:r>
                        <a:rPr lang="en-US" sz="2000" dirty="0"/>
                        <a:t>Economic Order Quantity (EOQ)</a:t>
                      </a:r>
                    </a:p>
                    <a:p>
                      <a:pPr marL="800100" lvl="1" indent="-342900" algn="l">
                        <a:lnSpc>
                          <a:spcPct val="150000"/>
                        </a:lnSpc>
                        <a:buFont typeface="Wingdings" pitchFamily="2" charset="2"/>
                        <a:buChar char="ü"/>
                      </a:pPr>
                      <a:r>
                        <a:rPr lang="en-US" sz="2000" dirty="0"/>
                        <a:t>Safety Stock</a:t>
                      </a:r>
                    </a:p>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342900" marR="0" lvl="1" indent="-342900" algn="l" defTabSz="914400" rtl="0" eaLnBrk="1" fontAlgn="auto" latinLnBrk="0" hangingPunct="1">
                        <a:lnSpc>
                          <a:spcPct val="150000"/>
                        </a:lnSpc>
                        <a:spcBef>
                          <a:spcPts val="0"/>
                        </a:spcBef>
                        <a:spcAft>
                          <a:spcPts val="0"/>
                        </a:spcAft>
                        <a:buClrTx/>
                        <a:buSzTx/>
                        <a:buFont typeface="Wingdings" pitchFamily="2" charset="2"/>
                        <a:buChar char="ü"/>
                        <a:tabLst/>
                        <a:defRPr/>
                      </a:pPr>
                      <a:r>
                        <a:rPr lang="en-US" sz="2000" dirty="0"/>
                        <a:t>Reorder Point (ROP)</a:t>
                      </a:r>
                    </a:p>
                    <a:p>
                      <a:pPr marL="285750" indent="-285750">
                        <a:lnSpc>
                          <a:spcPct val="150000"/>
                        </a:lnSpc>
                        <a:buFont typeface="Wingdings" pitchFamily="2" charset="2"/>
                        <a:buChar char="ü"/>
                      </a:pPr>
                      <a:r>
                        <a:rPr lang="en-US" sz="2000" dirty="0"/>
                        <a:t>Total</a:t>
                      </a:r>
                      <a:r>
                        <a:rPr lang="en-US" sz="2000" baseline="0" dirty="0"/>
                        <a:t> cost</a:t>
                      </a:r>
                      <a:endParaRPr lang="en-US" sz="20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52718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12</a:t>
            </a:fld>
            <a:endParaRPr lang="en-US" dirty="0"/>
          </a:p>
        </p:txBody>
      </p:sp>
      <p:sp>
        <p:nvSpPr>
          <p:cNvPr id="4" name="Title 3"/>
          <p:cNvSpPr>
            <a:spLocks noGrp="1"/>
          </p:cNvSpPr>
          <p:nvPr>
            <p:ph type="title"/>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5" name="TextBox 4"/>
              <p:cNvSpPr txBox="1"/>
              <p:nvPr/>
            </p:nvSpPr>
            <p:spPr>
              <a:xfrm>
                <a:off x="961293" y="1641231"/>
                <a:ext cx="10070123" cy="4201215"/>
              </a:xfrm>
              <a:prstGeom prst="rect">
                <a:avLst/>
              </a:prstGeom>
              <a:noFill/>
            </p:spPr>
            <p:txBody>
              <a:bodyPr wrap="square" rtlCol="0">
                <a:spAutoFit/>
              </a:bodyPr>
              <a:lstStyle/>
              <a:p>
                <a:pPr marL="342900" indent="-342900">
                  <a:lnSpc>
                    <a:spcPct val="150000"/>
                  </a:lnSpc>
                  <a:buFont typeface="Wingdings" pitchFamily="2" charset="2"/>
                  <a:buChar char="ü"/>
                </a:pPr>
                <a:r>
                  <a:rPr lang="en-US" sz="2400" dirty="0"/>
                  <a:t>EOQ </a:t>
                </a:r>
              </a:p>
              <a:p>
                <a:pPr>
                  <a:lnSpc>
                    <a:spcPct val="150000"/>
                  </a:lnSpc>
                </a:pPr>
                <a:r>
                  <a:rPr lang="en-US" sz="2400" dirty="0"/>
                  <a:t>In order to calculate the EOQ we should estimate and obtain:</a:t>
                </a:r>
              </a:p>
              <a:p>
                <a:pPr marL="342900" lvl="0" indent="-342900">
                  <a:lnSpc>
                    <a:spcPct val="150000"/>
                  </a:lnSpc>
                  <a:buFont typeface="Wingdings" pitchFamily="2" charset="2"/>
                  <a:buChar char="Ø"/>
                </a:pPr>
                <a:r>
                  <a:rPr lang="en-US" sz="2400" dirty="0"/>
                  <a:t>The Holding cost per year per item.</a:t>
                </a:r>
              </a:p>
              <a:p>
                <a:pPr marL="342900" lvl="0" indent="-342900">
                  <a:lnSpc>
                    <a:spcPct val="150000"/>
                  </a:lnSpc>
                  <a:buFont typeface="Wingdings" pitchFamily="2" charset="2"/>
                  <a:buChar char="Ø"/>
                </a:pPr>
                <a:r>
                  <a:rPr lang="en-US" sz="2400" dirty="0"/>
                  <a:t>Ordering cost per item.</a:t>
                </a:r>
              </a:p>
              <a:p>
                <a:pPr marL="342900" indent="-342900">
                  <a:lnSpc>
                    <a:spcPct val="150000"/>
                  </a:lnSpc>
                  <a:buFont typeface="Wingdings" pitchFamily="2" charset="2"/>
                  <a:buChar char="Ø"/>
                </a:pPr>
                <a:r>
                  <a:rPr lang="en-US" sz="2400" dirty="0"/>
                  <a:t>Annual demand.</a:t>
                </a:r>
              </a:p>
              <a:p>
                <a:pPr/>
                <a14:m>
                  <m:oMathPara xmlns:m="http://schemas.openxmlformats.org/officeDocument/2006/math">
                    <m:oMathParaPr>
                      <m:jc m:val="centerGroup"/>
                    </m:oMathParaPr>
                    <m:oMath xmlns:m="http://schemas.openxmlformats.org/officeDocument/2006/math">
                      <m:r>
                        <a:rPr lang="en-US" sz="2200" b="1" i="1">
                          <a:latin typeface="Cambria Math" panose="02040503050406030204" pitchFamily="18" charset="0"/>
                        </a:rPr>
                        <m:t>𝑬𝑶𝑸</m:t>
                      </m:r>
                      <m:r>
                        <a:rPr lang="en-US" sz="2200" b="1" i="1">
                          <a:latin typeface="Cambria Math" panose="02040503050406030204" pitchFamily="18" charset="0"/>
                        </a:rPr>
                        <m:t>=</m:t>
                      </m:r>
                      <m:rad>
                        <m:radPr>
                          <m:degHide m:val="on"/>
                          <m:ctrlPr>
                            <a:rPr lang="en-US" sz="2200" b="1" i="1">
                              <a:latin typeface="Cambria Math" panose="02040503050406030204" pitchFamily="18" charset="0"/>
                            </a:rPr>
                          </m:ctrlPr>
                        </m:radPr>
                        <m:deg/>
                        <m:e>
                          <m:f>
                            <m:fPr>
                              <m:ctrlPr>
                                <a:rPr lang="en-US" sz="2200" b="1" i="1">
                                  <a:latin typeface="Cambria Math" panose="02040503050406030204" pitchFamily="18" charset="0"/>
                                </a:rPr>
                              </m:ctrlPr>
                            </m:fPr>
                            <m:num>
                              <m:r>
                                <a:rPr lang="en-US" sz="2200" b="1" i="1">
                                  <a:latin typeface="Cambria Math" panose="02040503050406030204" pitchFamily="18" charset="0"/>
                                </a:rPr>
                                <m:t>𝟐</m:t>
                              </m:r>
                              <m:r>
                                <a:rPr lang="en-US" sz="2200" b="1" i="1">
                                  <a:latin typeface="Cambria Math" panose="02040503050406030204" pitchFamily="18" charset="0"/>
                                </a:rPr>
                                <m:t>𝑫𝑺</m:t>
                              </m:r>
                            </m:num>
                            <m:den>
                              <m:r>
                                <a:rPr lang="en-US" sz="2200" b="1" i="1">
                                  <a:latin typeface="Cambria Math" panose="02040503050406030204" pitchFamily="18" charset="0"/>
                                </a:rPr>
                                <m:t>𝑯</m:t>
                              </m:r>
                            </m:den>
                          </m:f>
                        </m:e>
                      </m:rad>
                    </m:oMath>
                  </m:oMathPara>
                </a14:m>
                <a:endParaRPr lang="en-US" sz="2200" dirty="0"/>
              </a:p>
              <a:p>
                <a:endParaRPr lang="en-US"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961293" y="1641231"/>
                <a:ext cx="10070123" cy="4201215"/>
              </a:xfrm>
              <a:prstGeom prst="rect">
                <a:avLst/>
              </a:prstGeom>
              <a:blipFill rotWithShape="1">
                <a:blip r:embed="rId2"/>
                <a:stretch>
                  <a:fillRect l="-969" b="-1887"/>
                </a:stretch>
              </a:blipFill>
            </p:spPr>
            <p:txBody>
              <a:bodyPr/>
              <a:lstStyle/>
              <a:p>
                <a:r>
                  <a:rPr lang="en-US">
                    <a:noFill/>
                  </a:rPr>
                  <a:t> </a:t>
                </a:r>
              </a:p>
            </p:txBody>
          </p:sp>
        </mc:Fallback>
      </mc:AlternateContent>
    </p:spTree>
    <p:extLst>
      <p:ext uri="{BB962C8B-B14F-4D97-AF65-F5344CB8AC3E}">
        <p14:creationId xmlns:p14="http://schemas.microsoft.com/office/powerpoint/2010/main" val="684565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13</a:t>
            </a:fld>
            <a:endParaRPr lang="en-US" dirty="0"/>
          </a:p>
        </p:txBody>
      </p:sp>
      <p:sp>
        <p:nvSpPr>
          <p:cNvPr id="4" name="Title 3"/>
          <p:cNvSpPr>
            <a:spLocks noGrp="1"/>
          </p:cNvSpPr>
          <p:nvPr>
            <p:ph type="title"/>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5" name="TextBox 4"/>
              <p:cNvSpPr txBox="1"/>
              <p:nvPr/>
            </p:nvSpPr>
            <p:spPr>
              <a:xfrm>
                <a:off x="1031630" y="1606062"/>
                <a:ext cx="10175631" cy="3902543"/>
              </a:xfrm>
              <a:prstGeom prst="rect">
                <a:avLst/>
              </a:prstGeom>
              <a:noFill/>
            </p:spPr>
            <p:txBody>
              <a:bodyPr wrap="square" rtlCol="0">
                <a:spAutoFit/>
              </a:bodyPr>
              <a:lstStyle/>
              <a:p>
                <a:pPr marL="285750" indent="-285750">
                  <a:lnSpc>
                    <a:spcPct val="150000"/>
                  </a:lnSpc>
                  <a:buFont typeface="Wingdings" pitchFamily="2" charset="2"/>
                  <a:buChar char="ü"/>
                </a:pPr>
                <a:r>
                  <a:rPr lang="en-US" sz="2400" dirty="0"/>
                  <a:t>Normality Test</a:t>
                </a:r>
              </a:p>
              <a:p>
                <a:pPr>
                  <a:lnSpc>
                    <a:spcPct val="150000"/>
                  </a:lnSpc>
                </a:pPr>
                <a:r>
                  <a:rPr lang="en-US" sz="2400" dirty="0"/>
                  <a:t>The normality test is used to determine whether the demand data follows a normal distribution or not, in order to compute the standard deviation so it can be used to calculate the safety stock. If not normal, uncertain demand safety stock would be used.</a:t>
                </a:r>
              </a:p>
              <a:p>
                <a:pPr>
                  <a:lnSpc>
                    <a:spcPct val="150000"/>
                  </a:lnSpc>
                </a:pPr>
                <a14:m>
                  <m:oMathPara xmlns:m="http://schemas.openxmlformats.org/officeDocument/2006/math">
                    <m:oMathParaPr>
                      <m:jc m:val="centerGroup"/>
                    </m:oMathParaPr>
                    <m:oMath xmlns:m="http://schemas.openxmlformats.org/officeDocument/2006/math">
                      <m:r>
                        <a:rPr lang="en-US" sz="2400" b="1" i="1">
                          <a:latin typeface="Cambria Math"/>
                        </a:rPr>
                        <m:t>𝑺𝑺</m:t>
                      </m:r>
                      <m:r>
                        <a:rPr lang="en-US" sz="2400" b="1" i="1">
                          <a:latin typeface="Cambria Math"/>
                        </a:rPr>
                        <m:t>=</m:t>
                      </m:r>
                      <m:r>
                        <a:rPr lang="en-US" sz="2400" b="1" i="1">
                          <a:latin typeface="Cambria Math"/>
                        </a:rPr>
                        <m:t>𝒁</m:t>
                      </m:r>
                      <m:r>
                        <a:rPr lang="en-US" sz="2400" b="1" i="1">
                          <a:latin typeface="Cambria Math"/>
                        </a:rPr>
                        <m:t>∗</m:t>
                      </m:r>
                      <m:r>
                        <a:rPr lang="en-US" sz="2400" b="1" i="1">
                          <a:latin typeface="Cambria Math"/>
                        </a:rPr>
                        <m:t>𝝈</m:t>
                      </m:r>
                      <m:rad>
                        <m:radPr>
                          <m:degHide m:val="on"/>
                          <m:ctrlPr>
                            <a:rPr lang="en-US" sz="2400" b="1" i="1">
                              <a:latin typeface="Cambria Math" panose="02040503050406030204" pitchFamily="18" charset="0"/>
                            </a:rPr>
                          </m:ctrlPr>
                        </m:radPr>
                        <m:deg/>
                        <m:e>
                          <m:r>
                            <a:rPr lang="en-US" sz="2400" b="1" i="1">
                              <a:latin typeface="Cambria Math"/>
                            </a:rPr>
                            <m:t>𝒂𝒗𝒈</m:t>
                          </m:r>
                          <m:r>
                            <a:rPr lang="en-US" sz="2400" b="1" i="1">
                              <a:latin typeface="Cambria Math"/>
                            </a:rPr>
                            <m:t> </m:t>
                          </m:r>
                          <m:r>
                            <a:rPr lang="en-US" sz="2400" b="1" i="1">
                              <a:latin typeface="Cambria Math"/>
                            </a:rPr>
                            <m:t>𝑳𝑻</m:t>
                          </m:r>
                        </m:e>
                      </m:rad>
                    </m:oMath>
                  </m:oMathPara>
                </a14:m>
                <a:endParaRPr lang="en-US" sz="2400" dirty="0"/>
              </a:p>
              <a:p>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031630" y="1606062"/>
                <a:ext cx="10175631" cy="3902543"/>
              </a:xfrm>
              <a:prstGeom prst="rect">
                <a:avLst/>
              </a:prstGeom>
              <a:blipFill rotWithShape="1">
                <a:blip r:embed="rId2"/>
                <a:stretch>
                  <a:fillRect l="-899" b="-2496"/>
                </a:stretch>
              </a:blipFill>
            </p:spPr>
            <p:txBody>
              <a:bodyPr/>
              <a:lstStyle/>
              <a:p>
                <a:r>
                  <a:rPr lang="en-US">
                    <a:noFill/>
                  </a:rPr>
                  <a:t> </a:t>
                </a:r>
              </a:p>
            </p:txBody>
          </p:sp>
        </mc:Fallback>
      </mc:AlternateContent>
    </p:spTree>
    <p:extLst>
      <p:ext uri="{BB962C8B-B14F-4D97-AF65-F5344CB8AC3E}">
        <p14:creationId xmlns:p14="http://schemas.microsoft.com/office/powerpoint/2010/main" val="2858167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14</a:t>
            </a:fld>
            <a:endParaRPr lang="en-US" dirty="0"/>
          </a:p>
        </p:txBody>
      </p:sp>
      <p:sp>
        <p:nvSpPr>
          <p:cNvPr id="4" name="Title 3"/>
          <p:cNvSpPr>
            <a:spLocks noGrp="1"/>
          </p:cNvSpPr>
          <p:nvPr>
            <p:ph type="title"/>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5" name="TextBox 4"/>
              <p:cNvSpPr txBox="1"/>
              <p:nvPr/>
            </p:nvSpPr>
            <p:spPr>
              <a:xfrm>
                <a:off x="984738" y="1559169"/>
                <a:ext cx="10187354" cy="3231654"/>
              </a:xfrm>
              <a:prstGeom prst="rect">
                <a:avLst/>
              </a:prstGeom>
              <a:noFill/>
            </p:spPr>
            <p:txBody>
              <a:bodyPr wrap="square" rtlCol="0">
                <a:spAutoFit/>
              </a:bodyPr>
              <a:lstStyle/>
              <a:p>
                <a:pPr marL="285750" indent="-285750">
                  <a:lnSpc>
                    <a:spcPct val="150000"/>
                  </a:lnSpc>
                  <a:buFont typeface="Wingdings" pitchFamily="2" charset="2"/>
                  <a:buChar char="ü"/>
                </a:pPr>
                <a:r>
                  <a:rPr lang="en-US" sz="2400" dirty="0"/>
                  <a:t>Safety Stock and ROP</a:t>
                </a:r>
              </a:p>
              <a:p>
                <a:pPr>
                  <a:lnSpc>
                    <a:spcPct val="150000"/>
                  </a:lnSpc>
                </a:pPr>
                <a:r>
                  <a:rPr lang="en-US" sz="2400" dirty="0"/>
                  <a:t>After determining the EOQ, knowing the amount of safety stock required as well as the re-order point was the next step, either the data was normally distributed or not, the re-order is calculated by using: </a:t>
                </a:r>
              </a:p>
              <a:p>
                <a:pPr>
                  <a:lnSpc>
                    <a:spcPct val="150000"/>
                  </a:lnSpc>
                </a:pPr>
                <a14:m>
                  <m:oMathPara xmlns:m="http://schemas.openxmlformats.org/officeDocument/2006/math">
                    <m:oMathParaPr>
                      <m:jc m:val="centerGroup"/>
                    </m:oMathParaPr>
                    <m:oMath xmlns:m="http://schemas.openxmlformats.org/officeDocument/2006/math">
                      <m:r>
                        <a:rPr lang="en-US" sz="2400" b="1" i="1">
                          <a:latin typeface="Cambria Math" panose="02040503050406030204" pitchFamily="18" charset="0"/>
                        </a:rPr>
                        <m:t>𝑹𝑶𝑷</m:t>
                      </m:r>
                      <m:r>
                        <a:rPr lang="en-US" sz="2400" b="1" i="1">
                          <a:latin typeface="Cambria Math" panose="02040503050406030204" pitchFamily="18" charset="0"/>
                        </a:rPr>
                        <m:t>=</m:t>
                      </m:r>
                      <m:d>
                        <m:dPr>
                          <m:ctrlPr>
                            <a:rPr lang="en-US" sz="2400" b="1" i="1">
                              <a:latin typeface="Cambria Math" panose="02040503050406030204" pitchFamily="18" charset="0"/>
                            </a:rPr>
                          </m:ctrlPr>
                        </m:dPr>
                        <m:e>
                          <m:r>
                            <a:rPr lang="en-US" sz="2400" b="1" i="1">
                              <a:latin typeface="Cambria Math" panose="02040503050406030204" pitchFamily="18" charset="0"/>
                            </a:rPr>
                            <m:t>𝑫</m:t>
                          </m:r>
                          <m:r>
                            <a:rPr lang="en-US" sz="2400" b="1" i="1">
                              <a:latin typeface="Cambria Math" panose="02040503050406030204" pitchFamily="18" charset="0"/>
                            </a:rPr>
                            <m:t>∗</m:t>
                          </m:r>
                          <m:r>
                            <a:rPr lang="en-US" sz="2400" b="1" i="1">
                              <a:latin typeface="Cambria Math" panose="02040503050406030204" pitchFamily="18" charset="0"/>
                            </a:rPr>
                            <m:t>𝑳𝑻</m:t>
                          </m:r>
                        </m:e>
                      </m:d>
                      <m:r>
                        <a:rPr lang="en-US" sz="2400" b="1" i="1">
                          <a:latin typeface="Cambria Math" panose="02040503050406030204" pitchFamily="18" charset="0"/>
                        </a:rPr>
                        <m:t>+</m:t>
                      </m:r>
                      <m:r>
                        <a:rPr lang="en-US" sz="2400" b="1" i="1">
                          <a:latin typeface="Cambria Math" panose="02040503050406030204" pitchFamily="18" charset="0"/>
                        </a:rPr>
                        <m:t>𝑺𝑺</m:t>
                      </m:r>
                    </m:oMath>
                  </m:oMathPara>
                </a14:m>
                <a:endParaRPr lang="en-US" sz="2400" dirty="0"/>
              </a:p>
              <a:p>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984738" y="1559169"/>
                <a:ext cx="10187354" cy="3231654"/>
              </a:xfrm>
              <a:prstGeom prst="rect">
                <a:avLst/>
              </a:prstGeom>
              <a:blipFill rotWithShape="1">
                <a:blip r:embed="rId2"/>
                <a:stretch>
                  <a:fillRect l="-958" r="-718" b="-3396"/>
                </a:stretch>
              </a:blipFill>
            </p:spPr>
            <p:txBody>
              <a:bodyPr/>
              <a:lstStyle/>
              <a:p>
                <a:r>
                  <a:rPr lang="en-US">
                    <a:noFill/>
                  </a:rPr>
                  <a:t> </a:t>
                </a:r>
              </a:p>
            </p:txBody>
          </p:sp>
        </mc:Fallback>
      </mc:AlternateContent>
    </p:spTree>
    <p:extLst>
      <p:ext uri="{BB962C8B-B14F-4D97-AF65-F5344CB8AC3E}">
        <p14:creationId xmlns:p14="http://schemas.microsoft.com/office/powerpoint/2010/main" val="2727811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15</a:t>
            </a:fld>
            <a:endParaRPr lang="en-US" dirty="0"/>
          </a:p>
        </p:txBody>
      </p:sp>
      <p:sp>
        <p:nvSpPr>
          <p:cNvPr id="4" name="Title 3"/>
          <p:cNvSpPr>
            <a:spLocks noGrp="1"/>
          </p:cNvSpPr>
          <p:nvPr>
            <p:ph type="title"/>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5" name="TextBox 4"/>
              <p:cNvSpPr txBox="1"/>
              <p:nvPr/>
            </p:nvSpPr>
            <p:spPr>
              <a:xfrm>
                <a:off x="984738" y="1559169"/>
                <a:ext cx="10187354" cy="2677656"/>
              </a:xfrm>
              <a:prstGeom prst="rect">
                <a:avLst/>
              </a:prstGeom>
              <a:noFill/>
            </p:spPr>
            <p:txBody>
              <a:bodyPr wrap="square" rtlCol="0">
                <a:spAutoFit/>
              </a:bodyPr>
              <a:lstStyle/>
              <a:p>
                <a:pPr marL="285750" indent="-285750">
                  <a:lnSpc>
                    <a:spcPct val="150000"/>
                  </a:lnSpc>
                  <a:buFont typeface="Wingdings" pitchFamily="2" charset="2"/>
                  <a:buChar char="ü"/>
                </a:pPr>
                <a:r>
                  <a:rPr lang="en-US" sz="2400" dirty="0"/>
                  <a:t>Total Cost</a:t>
                </a:r>
              </a:p>
              <a:p>
                <a:pPr>
                  <a:lnSpc>
                    <a:spcPct val="150000"/>
                  </a:lnSpc>
                </a:pPr>
                <a:r>
                  <a:rPr lang="en-US" sz="2400" dirty="0"/>
                  <a:t>The final step is to compare the total cost of the optimal quantities and 2019 purchases costs, by using the following equation:</a:t>
                </a:r>
              </a:p>
              <a:p>
                <a:pPr>
                  <a:lnSpc>
                    <a:spcPct val="150000"/>
                  </a:lnSpc>
                </a:pPr>
                <a14:m>
                  <m:oMathPara xmlns:m="http://schemas.openxmlformats.org/officeDocument/2006/math">
                    <m:oMathParaPr>
                      <m:jc m:val="centerGroup"/>
                    </m:oMathParaPr>
                    <m:oMath xmlns:m="http://schemas.openxmlformats.org/officeDocument/2006/math">
                      <m:r>
                        <a:rPr lang="en-US" sz="2400" b="1" i="1">
                          <a:latin typeface="Cambria Math"/>
                        </a:rPr>
                        <m:t>𝑻𝑪</m:t>
                      </m:r>
                      <m:r>
                        <a:rPr lang="en-US" sz="2400" b="1" i="1">
                          <a:latin typeface="Cambria Math"/>
                        </a:rPr>
                        <m:t>=</m:t>
                      </m:r>
                      <m:r>
                        <a:rPr lang="en-US" sz="2400" b="1" i="1">
                          <a:latin typeface="Cambria Math"/>
                        </a:rPr>
                        <m:t>𝑶𝑪</m:t>
                      </m:r>
                      <m:r>
                        <a:rPr lang="en-US" sz="2400" b="1" i="1">
                          <a:latin typeface="Cambria Math"/>
                        </a:rPr>
                        <m:t>+</m:t>
                      </m:r>
                      <m:r>
                        <a:rPr lang="en-US" sz="2400" b="1" i="1">
                          <a:latin typeface="Cambria Math"/>
                        </a:rPr>
                        <m:t>𝑯𝑪</m:t>
                      </m:r>
                    </m:oMath>
                  </m:oMathPara>
                </a14:m>
                <a:endParaRPr lang="en-US" sz="2400" dirty="0"/>
              </a:p>
              <a:p>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984738" y="1559169"/>
                <a:ext cx="10187354" cy="2677656"/>
              </a:xfrm>
              <a:prstGeom prst="rect">
                <a:avLst/>
              </a:prstGeom>
              <a:blipFill rotWithShape="1">
                <a:blip r:embed="rId2"/>
                <a:stretch>
                  <a:fillRect l="-958" b="-4328"/>
                </a:stretch>
              </a:blipFill>
            </p:spPr>
            <p:txBody>
              <a:bodyPr/>
              <a:lstStyle/>
              <a:p>
                <a:r>
                  <a:rPr lang="en-US">
                    <a:noFill/>
                  </a:rPr>
                  <a:t> </a:t>
                </a:r>
              </a:p>
            </p:txBody>
          </p:sp>
        </mc:Fallback>
      </mc:AlternateContent>
    </p:spTree>
    <p:extLst>
      <p:ext uri="{BB962C8B-B14F-4D97-AF65-F5344CB8AC3E}">
        <p14:creationId xmlns:p14="http://schemas.microsoft.com/office/powerpoint/2010/main" val="1641279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Add a Footer</a:t>
            </a:r>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16</a:t>
            </a:fld>
            <a:endParaRPr lang="en-US" dirty="0"/>
          </a:p>
        </p:txBody>
      </p:sp>
      <p:sp>
        <p:nvSpPr>
          <p:cNvPr id="4" name="Title 3"/>
          <p:cNvSpPr>
            <a:spLocks noGrp="1"/>
          </p:cNvSpPr>
          <p:nvPr>
            <p:ph type="title"/>
          </p:nvPr>
        </p:nvSpPr>
        <p:spPr/>
        <p:txBody>
          <a:bodyPr/>
          <a:lstStyle/>
          <a:p>
            <a:r>
              <a:rPr lang="en-US" dirty="0"/>
              <a:t>Methodology </a:t>
            </a:r>
          </a:p>
        </p:txBody>
      </p:sp>
      <p:pic>
        <p:nvPicPr>
          <p:cNvPr id="5" name="Picture 4"/>
          <p:cNvPicPr>
            <a:picLocks noChangeAspect="1"/>
          </p:cNvPicPr>
          <p:nvPr/>
        </p:nvPicPr>
        <p:blipFill>
          <a:blip r:embed="rId2"/>
          <a:stretch>
            <a:fillRect/>
          </a:stretch>
        </p:blipFill>
        <p:spPr>
          <a:xfrm>
            <a:off x="1136469" y="1502229"/>
            <a:ext cx="10162902" cy="4153988"/>
          </a:xfrm>
          <a:prstGeom prst="rect">
            <a:avLst/>
          </a:prstGeom>
        </p:spPr>
      </p:pic>
    </p:spTree>
    <p:extLst>
      <p:ext uri="{BB962C8B-B14F-4D97-AF65-F5344CB8AC3E}">
        <p14:creationId xmlns:p14="http://schemas.microsoft.com/office/powerpoint/2010/main" val="1151063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17</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3046988"/>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Demand Forecasting</a:t>
            </a:r>
          </a:p>
          <a:p>
            <a:pPr marL="342900" indent="-342900">
              <a:lnSpc>
                <a:spcPct val="150000"/>
              </a:lnSpc>
              <a:buFont typeface="Wingdings" pitchFamily="2" charset="2"/>
              <a:buChar char="ü"/>
            </a:pPr>
            <a:r>
              <a:rPr lang="en-US" sz="2400" dirty="0"/>
              <a:t>Normality Test</a:t>
            </a:r>
          </a:p>
          <a:p>
            <a:pPr marL="342900" indent="-342900">
              <a:lnSpc>
                <a:spcPct val="150000"/>
              </a:lnSpc>
              <a:buFont typeface="Wingdings" pitchFamily="2" charset="2"/>
              <a:buChar char="ü"/>
            </a:pPr>
            <a:r>
              <a:rPr lang="en-US" sz="2400" dirty="0"/>
              <a:t>Comparing two forecasting errors MAD and MSD, by testing multiple forecasting methods on </a:t>
            </a:r>
            <a:r>
              <a:rPr lang="en-US" sz="2400" i="1" dirty="0"/>
              <a:t>Minitab</a:t>
            </a:r>
          </a:p>
          <a:p>
            <a:pPr marL="342900" indent="-342900">
              <a:buFont typeface="Wingdings" pitchFamily="2" charset="2"/>
              <a:buChar char="ü"/>
            </a:pPr>
            <a:endParaRPr lang="en-US" sz="24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4031694040"/>
              </p:ext>
            </p:extLst>
          </p:nvPr>
        </p:nvGraphicFramePr>
        <p:xfrm>
          <a:off x="2493316" y="3914386"/>
          <a:ext cx="6627238" cy="1892808"/>
        </p:xfrm>
        <a:graphic>
          <a:graphicData uri="http://schemas.openxmlformats.org/drawingml/2006/table">
            <a:tbl>
              <a:tblPr firstRow="1" firstCol="1" bandRow="1">
                <a:tableStyleId>{17292A2E-F333-43FB-9621-5CBBE7FDCDCB}</a:tableStyleId>
              </a:tblPr>
              <a:tblGrid>
                <a:gridCol w="3039977">
                  <a:extLst>
                    <a:ext uri="{9D8B030D-6E8A-4147-A177-3AD203B41FA5}">
                      <a16:colId xmlns:a16="http://schemas.microsoft.com/office/drawing/2014/main" val="20000"/>
                    </a:ext>
                  </a:extLst>
                </a:gridCol>
                <a:gridCol w="3587261">
                  <a:extLst>
                    <a:ext uri="{9D8B030D-6E8A-4147-A177-3AD203B41FA5}">
                      <a16:colId xmlns:a16="http://schemas.microsoft.com/office/drawing/2014/main" val="20001"/>
                    </a:ext>
                  </a:extLst>
                </a:gridCol>
              </a:tblGrid>
              <a:tr h="228600">
                <a:tc>
                  <a:txBody>
                    <a:bodyPr/>
                    <a:lstStyle/>
                    <a:p>
                      <a:pPr marL="0" marR="0" algn="ctr">
                        <a:lnSpc>
                          <a:spcPct val="115000"/>
                        </a:lnSpc>
                        <a:spcBef>
                          <a:spcPts val="0"/>
                        </a:spcBef>
                        <a:spcAft>
                          <a:spcPts val="0"/>
                        </a:spcAft>
                      </a:pPr>
                      <a:r>
                        <a:rPr lang="en-US" sz="1800" u="none" dirty="0">
                          <a:effectLst/>
                        </a:rPr>
                        <a:t>Product Name</a:t>
                      </a:r>
                      <a:endParaRPr lang="en-US" sz="1600" b="1" u="none"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u="none">
                          <a:effectLst/>
                        </a:rPr>
                        <a:t>Forecasting Method</a:t>
                      </a:r>
                      <a:endParaRPr lang="en-US" sz="1600" b="1" u="none">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228600">
                <a:tc>
                  <a:txBody>
                    <a:bodyPr/>
                    <a:lstStyle/>
                    <a:p>
                      <a:pPr marL="0" marR="0" algn="ctr">
                        <a:lnSpc>
                          <a:spcPct val="115000"/>
                        </a:lnSpc>
                        <a:spcBef>
                          <a:spcPts val="0"/>
                        </a:spcBef>
                        <a:spcAft>
                          <a:spcPts val="0"/>
                        </a:spcAft>
                      </a:pPr>
                      <a:r>
                        <a:rPr lang="en-US" sz="1800" u="none" dirty="0" err="1">
                          <a:effectLst/>
                        </a:rPr>
                        <a:t>Redbull</a:t>
                      </a:r>
                      <a:endParaRPr lang="en-US" sz="1600" b="1" u="none"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0" u="none" dirty="0">
                          <a:effectLst/>
                          <a:latin typeface="+mn-lt"/>
                          <a:ea typeface="+mn-ea"/>
                          <a:cs typeface="+mn-cs"/>
                        </a:rPr>
                        <a:t>Single</a:t>
                      </a:r>
                      <a:r>
                        <a:rPr lang="en-US" sz="1800" b="0" u="none" baseline="0" dirty="0">
                          <a:effectLst/>
                          <a:latin typeface="+mn-lt"/>
                          <a:ea typeface="+mn-ea"/>
                          <a:cs typeface="+mn-cs"/>
                        </a:rPr>
                        <a:t> Exponential, Optimal ARIMA</a:t>
                      </a:r>
                      <a:endParaRPr lang="en-US" sz="1600" b="1" u="none" dirty="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228600">
                <a:tc>
                  <a:txBody>
                    <a:bodyPr/>
                    <a:lstStyle/>
                    <a:p>
                      <a:pPr marL="0" marR="0" algn="ctr">
                        <a:lnSpc>
                          <a:spcPct val="115000"/>
                        </a:lnSpc>
                        <a:spcBef>
                          <a:spcPts val="0"/>
                        </a:spcBef>
                        <a:spcAft>
                          <a:spcPts val="0"/>
                        </a:spcAft>
                      </a:pPr>
                      <a:r>
                        <a:rPr lang="en-US" sz="1800" u="none" dirty="0">
                          <a:effectLst/>
                        </a:rPr>
                        <a:t>Corn Oil 5L</a:t>
                      </a:r>
                      <a:endParaRPr lang="en-US" sz="1600" b="1" u="none"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u="none">
                          <a:effectLst/>
                        </a:rPr>
                        <a:t>Winters’ method</a:t>
                      </a:r>
                      <a:endParaRPr lang="en-US" sz="1600" b="1" u="none">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228600">
                <a:tc>
                  <a:txBody>
                    <a:bodyPr/>
                    <a:lstStyle/>
                    <a:p>
                      <a:pPr marL="0" marR="0" algn="ctr">
                        <a:lnSpc>
                          <a:spcPct val="115000"/>
                        </a:lnSpc>
                        <a:spcBef>
                          <a:spcPts val="0"/>
                        </a:spcBef>
                        <a:spcAft>
                          <a:spcPts val="0"/>
                        </a:spcAft>
                      </a:pPr>
                      <a:r>
                        <a:rPr lang="en-US" sz="1800" u="none">
                          <a:effectLst/>
                        </a:rPr>
                        <a:t>Corn Oil 3L</a:t>
                      </a:r>
                      <a:endParaRPr lang="en-US" sz="1600" b="1" u="none">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u="none" dirty="0">
                          <a:effectLst/>
                        </a:rPr>
                        <a:t>Moving Average</a:t>
                      </a:r>
                      <a:endParaRPr lang="en-US" sz="1600" b="1" u="none" dirty="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228600">
                <a:tc>
                  <a:txBody>
                    <a:bodyPr/>
                    <a:lstStyle/>
                    <a:p>
                      <a:pPr marL="0" marR="0" algn="ctr">
                        <a:lnSpc>
                          <a:spcPct val="115000"/>
                        </a:lnSpc>
                        <a:spcBef>
                          <a:spcPts val="0"/>
                        </a:spcBef>
                        <a:spcAft>
                          <a:spcPts val="0"/>
                        </a:spcAft>
                      </a:pPr>
                      <a:r>
                        <a:rPr lang="en-US" sz="1800" u="none" dirty="0">
                          <a:effectLst/>
                        </a:rPr>
                        <a:t>Sunflower Oil 5L</a:t>
                      </a:r>
                      <a:endParaRPr lang="en-US" sz="1600" b="1" u="none"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u="none">
                          <a:effectLst/>
                        </a:rPr>
                        <a:t>Single Exponential, Optimal ARIMA</a:t>
                      </a:r>
                      <a:endParaRPr lang="en-US" sz="1600" b="1" u="none">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228600">
                <a:tc>
                  <a:txBody>
                    <a:bodyPr/>
                    <a:lstStyle/>
                    <a:p>
                      <a:pPr marL="0" marR="0" algn="ctr">
                        <a:lnSpc>
                          <a:spcPct val="115000"/>
                        </a:lnSpc>
                        <a:spcBef>
                          <a:spcPts val="0"/>
                        </a:spcBef>
                        <a:spcAft>
                          <a:spcPts val="0"/>
                        </a:spcAft>
                      </a:pPr>
                      <a:r>
                        <a:rPr lang="en-US" sz="1800" u="none">
                          <a:effectLst/>
                        </a:rPr>
                        <a:t>Sunflower Oil 3L</a:t>
                      </a:r>
                      <a:endParaRPr lang="en-US" sz="1600" b="1" u="none">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u="none" dirty="0">
                          <a:effectLst/>
                        </a:rPr>
                        <a:t>Moving Average</a:t>
                      </a:r>
                      <a:endParaRPr lang="en-US" sz="1600" b="1" u="none"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83325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18</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1002323" y="1506918"/>
            <a:ext cx="10187354" cy="1569660"/>
          </a:xfrm>
          <a:prstGeom prst="rect">
            <a:avLst/>
          </a:prstGeom>
          <a:noFill/>
        </p:spPr>
        <p:txBody>
          <a:bodyPr wrap="square" rtlCol="0">
            <a:spAutoFit/>
          </a:bodyPr>
          <a:lstStyle/>
          <a:p>
            <a:pPr marL="342900" indent="-342900">
              <a:buFont typeface="Wingdings" pitchFamily="2" charset="2"/>
              <a:buChar char="q"/>
            </a:pPr>
            <a:r>
              <a:rPr lang="en-US" sz="2400" dirty="0"/>
              <a:t>Demand Forecasting</a:t>
            </a:r>
          </a:p>
          <a:p>
            <a:pPr marL="342900" indent="-342900">
              <a:buFont typeface="Wingdings" pitchFamily="2" charset="2"/>
              <a:buChar char="q"/>
            </a:pPr>
            <a:endParaRPr lang="en-US" sz="2400" dirty="0"/>
          </a:p>
          <a:p>
            <a:endParaRPr lang="en-US" sz="2400" dirty="0"/>
          </a:p>
          <a:p>
            <a:endParaRPr lang="en-US" sz="2400" dirty="0"/>
          </a:p>
        </p:txBody>
      </p:sp>
      <p:pic>
        <p:nvPicPr>
          <p:cNvPr id="6" name="Picture 5"/>
          <p:cNvPicPr>
            <a:picLocks noChangeAspect="1"/>
          </p:cNvPicPr>
          <p:nvPr/>
        </p:nvPicPr>
        <p:blipFill>
          <a:blip r:embed="rId2"/>
          <a:stretch>
            <a:fillRect/>
          </a:stretch>
        </p:blipFill>
        <p:spPr>
          <a:xfrm>
            <a:off x="3480491" y="2128981"/>
            <a:ext cx="5231017" cy="3483047"/>
          </a:xfrm>
          <a:prstGeom prst="rect">
            <a:avLst/>
          </a:prstGeom>
        </p:spPr>
      </p:pic>
    </p:spTree>
    <p:extLst>
      <p:ext uri="{BB962C8B-B14F-4D97-AF65-F5344CB8AC3E}">
        <p14:creationId xmlns:p14="http://schemas.microsoft.com/office/powerpoint/2010/main" val="198865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19</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1200329"/>
          </a:xfrm>
          <a:prstGeom prst="rect">
            <a:avLst/>
          </a:prstGeom>
          <a:noFill/>
        </p:spPr>
        <p:txBody>
          <a:bodyPr wrap="square" rtlCol="0">
            <a:spAutoFit/>
          </a:bodyPr>
          <a:lstStyle/>
          <a:p>
            <a:pPr marL="342900" indent="-342900">
              <a:buFont typeface="Wingdings" pitchFamily="2" charset="2"/>
              <a:buChar char="q"/>
            </a:pPr>
            <a:r>
              <a:rPr lang="en-US" sz="2400" dirty="0"/>
              <a:t>Demand Forecasting</a:t>
            </a:r>
          </a:p>
          <a:p>
            <a:endParaRPr lang="en-US" sz="2400" dirty="0"/>
          </a:p>
          <a:p>
            <a:endParaRPr lang="en-US" sz="2400" dirty="0"/>
          </a:p>
        </p:txBody>
      </p:sp>
      <p:pic>
        <p:nvPicPr>
          <p:cNvPr id="8" name="صورة 3"/>
          <p:cNvPicPr/>
          <p:nvPr/>
        </p:nvPicPr>
        <p:blipFill>
          <a:blip r:embed="rId2" cstate="print"/>
          <a:srcRect/>
          <a:stretch>
            <a:fillRect/>
          </a:stretch>
        </p:blipFill>
        <p:spPr bwMode="auto">
          <a:xfrm>
            <a:off x="3350260" y="2080843"/>
            <a:ext cx="5491480" cy="3657600"/>
          </a:xfrm>
          <a:prstGeom prst="rect">
            <a:avLst/>
          </a:prstGeom>
          <a:noFill/>
          <a:ln w="9525">
            <a:noFill/>
            <a:miter lim="800000"/>
            <a:headEnd/>
            <a:tailEnd/>
          </a:ln>
        </p:spPr>
      </p:pic>
    </p:spTree>
    <p:extLst>
      <p:ext uri="{BB962C8B-B14F-4D97-AF65-F5344CB8AC3E}">
        <p14:creationId xmlns:p14="http://schemas.microsoft.com/office/powerpoint/2010/main" val="847209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a:t>
            </a:fld>
            <a:endParaRPr lang="en-US" dirty="0"/>
          </a:p>
        </p:txBody>
      </p:sp>
      <p:sp>
        <p:nvSpPr>
          <p:cNvPr id="4" name="Title 3"/>
          <p:cNvSpPr>
            <a:spLocks noGrp="1"/>
          </p:cNvSpPr>
          <p:nvPr>
            <p:ph type="title"/>
          </p:nvPr>
        </p:nvSpPr>
        <p:spPr>
          <a:xfrm>
            <a:off x="560715" y="0"/>
            <a:ext cx="11000232" cy="1188720"/>
          </a:xfrm>
        </p:spPr>
        <p:txBody>
          <a:bodyPr/>
          <a:lstStyle/>
          <a:p>
            <a:r>
              <a:rPr lang="en-US" dirty="0"/>
              <a:t>Outline:</a:t>
            </a:r>
          </a:p>
        </p:txBody>
      </p:sp>
      <p:sp>
        <p:nvSpPr>
          <p:cNvPr id="5" name="TextBox 4"/>
          <p:cNvSpPr txBox="1"/>
          <p:nvPr/>
        </p:nvSpPr>
        <p:spPr>
          <a:xfrm>
            <a:off x="937845" y="1559169"/>
            <a:ext cx="10351477" cy="4616648"/>
          </a:xfrm>
          <a:prstGeom prst="rect">
            <a:avLst/>
          </a:prstGeom>
          <a:noFill/>
        </p:spPr>
        <p:txBody>
          <a:bodyPr wrap="square" rtlCol="0">
            <a:spAutoFit/>
          </a:bodyPr>
          <a:lstStyle/>
          <a:p>
            <a:pPr marL="457200" indent="-457200">
              <a:lnSpc>
                <a:spcPct val="150000"/>
              </a:lnSpc>
              <a:buFont typeface="Wingdings" pitchFamily="2" charset="2"/>
              <a:buChar char="q"/>
            </a:pPr>
            <a:r>
              <a:rPr lang="en-US" sz="2800" dirty="0"/>
              <a:t>Introduction</a:t>
            </a:r>
          </a:p>
          <a:p>
            <a:pPr marL="457200" indent="-457200">
              <a:lnSpc>
                <a:spcPct val="150000"/>
              </a:lnSpc>
              <a:buFont typeface="Wingdings" pitchFamily="2" charset="2"/>
              <a:buChar char="q"/>
            </a:pPr>
            <a:r>
              <a:rPr lang="en-US" sz="2800" dirty="0"/>
              <a:t>IOC Overview</a:t>
            </a:r>
          </a:p>
          <a:p>
            <a:pPr marL="457200" indent="-457200">
              <a:lnSpc>
                <a:spcPct val="150000"/>
              </a:lnSpc>
              <a:buFont typeface="Wingdings" pitchFamily="2" charset="2"/>
              <a:buChar char="q"/>
            </a:pPr>
            <a:r>
              <a:rPr lang="en-US" sz="2800" dirty="0"/>
              <a:t>Problem Statement</a:t>
            </a:r>
          </a:p>
          <a:p>
            <a:pPr marL="457200" indent="-457200">
              <a:lnSpc>
                <a:spcPct val="150000"/>
              </a:lnSpc>
              <a:buFont typeface="Wingdings" pitchFamily="2" charset="2"/>
              <a:buChar char="q"/>
            </a:pPr>
            <a:r>
              <a:rPr lang="en-US" sz="2800" dirty="0"/>
              <a:t>Objectives</a:t>
            </a:r>
          </a:p>
          <a:p>
            <a:pPr marL="457200" indent="-457200">
              <a:lnSpc>
                <a:spcPct val="150000"/>
              </a:lnSpc>
              <a:buFont typeface="Wingdings" pitchFamily="2" charset="2"/>
              <a:buChar char="q"/>
            </a:pPr>
            <a:r>
              <a:rPr lang="en-US" sz="2800" dirty="0"/>
              <a:t>Methodology</a:t>
            </a:r>
          </a:p>
          <a:p>
            <a:pPr marL="457200" indent="-457200">
              <a:lnSpc>
                <a:spcPct val="150000"/>
              </a:lnSpc>
              <a:buFont typeface="Wingdings" pitchFamily="2" charset="2"/>
              <a:buChar char="q"/>
            </a:pPr>
            <a:r>
              <a:rPr lang="en-US" sz="2800" dirty="0"/>
              <a:t>Results, Discussion and Analysis</a:t>
            </a:r>
          </a:p>
          <a:p>
            <a:pPr marL="457200" indent="-457200">
              <a:lnSpc>
                <a:spcPct val="150000"/>
              </a:lnSpc>
              <a:buFont typeface="Wingdings" pitchFamily="2" charset="2"/>
              <a:buChar char="q"/>
            </a:pPr>
            <a:r>
              <a:rPr lang="en-US" sz="2800" dirty="0"/>
              <a:t>Conclusion and Recommendations</a:t>
            </a:r>
          </a:p>
        </p:txBody>
      </p:sp>
    </p:spTree>
    <p:extLst>
      <p:ext uri="{BB962C8B-B14F-4D97-AF65-F5344CB8AC3E}">
        <p14:creationId xmlns:p14="http://schemas.microsoft.com/office/powerpoint/2010/main" val="1348063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20</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1200329"/>
          </a:xfrm>
          <a:prstGeom prst="rect">
            <a:avLst/>
          </a:prstGeom>
          <a:noFill/>
        </p:spPr>
        <p:txBody>
          <a:bodyPr wrap="square" rtlCol="0">
            <a:spAutoFit/>
          </a:bodyPr>
          <a:lstStyle/>
          <a:p>
            <a:pPr marL="342900" indent="-342900">
              <a:buFont typeface="Wingdings" pitchFamily="2" charset="2"/>
              <a:buChar char="q"/>
            </a:pPr>
            <a:r>
              <a:rPr lang="en-US" sz="2400" dirty="0"/>
              <a:t>Demand Forecasting</a:t>
            </a:r>
          </a:p>
          <a:p>
            <a:endParaRPr lang="en-US" sz="2400" dirty="0"/>
          </a:p>
          <a:p>
            <a:endParaRPr lang="en-US" sz="2400" dirty="0"/>
          </a:p>
        </p:txBody>
      </p:sp>
      <p:pic>
        <p:nvPicPr>
          <p:cNvPr id="7" name="صورة 5"/>
          <p:cNvPicPr/>
          <p:nvPr/>
        </p:nvPicPr>
        <p:blipFill>
          <a:blip r:embed="rId2" cstate="print"/>
          <a:srcRect/>
          <a:stretch>
            <a:fillRect/>
          </a:stretch>
        </p:blipFill>
        <p:spPr bwMode="auto">
          <a:xfrm>
            <a:off x="3364865" y="2056688"/>
            <a:ext cx="5462270" cy="3729355"/>
          </a:xfrm>
          <a:prstGeom prst="rect">
            <a:avLst/>
          </a:prstGeom>
          <a:noFill/>
          <a:ln w="9525">
            <a:noFill/>
            <a:miter lim="800000"/>
            <a:headEnd/>
            <a:tailEnd/>
          </a:ln>
        </p:spPr>
      </p:pic>
    </p:spTree>
    <p:extLst>
      <p:ext uri="{BB962C8B-B14F-4D97-AF65-F5344CB8AC3E}">
        <p14:creationId xmlns:p14="http://schemas.microsoft.com/office/powerpoint/2010/main" val="2061728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21</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1200329"/>
          </a:xfrm>
          <a:prstGeom prst="rect">
            <a:avLst/>
          </a:prstGeom>
          <a:noFill/>
        </p:spPr>
        <p:txBody>
          <a:bodyPr wrap="square" rtlCol="0">
            <a:spAutoFit/>
          </a:bodyPr>
          <a:lstStyle/>
          <a:p>
            <a:pPr marL="342900" indent="-342900">
              <a:buFont typeface="Wingdings" pitchFamily="2" charset="2"/>
              <a:buChar char="q"/>
            </a:pPr>
            <a:r>
              <a:rPr lang="en-US" sz="2400" dirty="0"/>
              <a:t>Demand Forecasting</a:t>
            </a:r>
          </a:p>
          <a:p>
            <a:endParaRPr lang="en-US" sz="2400" dirty="0"/>
          </a:p>
          <a:p>
            <a:endParaRPr lang="en-US" sz="2400" dirty="0"/>
          </a:p>
        </p:txBody>
      </p:sp>
      <p:pic>
        <p:nvPicPr>
          <p:cNvPr id="8" name="صورة 4"/>
          <p:cNvPicPr/>
          <p:nvPr/>
        </p:nvPicPr>
        <p:blipFill>
          <a:blip r:embed="rId2" cstate="print"/>
          <a:srcRect/>
          <a:stretch>
            <a:fillRect/>
          </a:stretch>
        </p:blipFill>
        <p:spPr bwMode="auto">
          <a:xfrm>
            <a:off x="3341052" y="2071025"/>
            <a:ext cx="5509895" cy="3653790"/>
          </a:xfrm>
          <a:prstGeom prst="rect">
            <a:avLst/>
          </a:prstGeom>
          <a:noFill/>
          <a:ln w="9525">
            <a:noFill/>
            <a:miter lim="800000"/>
            <a:headEnd/>
            <a:tailEnd/>
          </a:ln>
        </p:spPr>
      </p:pic>
    </p:spTree>
    <p:extLst>
      <p:ext uri="{BB962C8B-B14F-4D97-AF65-F5344CB8AC3E}">
        <p14:creationId xmlns:p14="http://schemas.microsoft.com/office/powerpoint/2010/main" val="2836271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22</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1200329"/>
          </a:xfrm>
          <a:prstGeom prst="rect">
            <a:avLst/>
          </a:prstGeom>
          <a:noFill/>
        </p:spPr>
        <p:txBody>
          <a:bodyPr wrap="square" rtlCol="0">
            <a:spAutoFit/>
          </a:bodyPr>
          <a:lstStyle/>
          <a:p>
            <a:pPr marL="342900" indent="-342900">
              <a:buFont typeface="Wingdings" pitchFamily="2" charset="2"/>
              <a:buChar char="q"/>
            </a:pPr>
            <a:r>
              <a:rPr lang="en-US" sz="2400" dirty="0"/>
              <a:t>Demand Forecasting</a:t>
            </a:r>
          </a:p>
          <a:p>
            <a:endParaRPr lang="en-US" sz="2400" dirty="0"/>
          </a:p>
          <a:p>
            <a:endParaRPr lang="en-US" sz="2400" dirty="0"/>
          </a:p>
        </p:txBody>
      </p:sp>
      <p:pic>
        <p:nvPicPr>
          <p:cNvPr id="7" name="صورة 6"/>
          <p:cNvPicPr/>
          <p:nvPr/>
        </p:nvPicPr>
        <p:blipFill>
          <a:blip r:embed="rId2" cstate="print"/>
          <a:srcRect/>
          <a:stretch>
            <a:fillRect/>
          </a:stretch>
        </p:blipFill>
        <p:spPr bwMode="auto">
          <a:xfrm>
            <a:off x="3372802" y="2045649"/>
            <a:ext cx="5446395" cy="3681095"/>
          </a:xfrm>
          <a:prstGeom prst="rect">
            <a:avLst/>
          </a:prstGeom>
          <a:noFill/>
          <a:ln w="9525">
            <a:noFill/>
            <a:miter lim="800000"/>
            <a:headEnd/>
            <a:tailEnd/>
          </a:ln>
        </p:spPr>
      </p:pic>
    </p:spTree>
    <p:extLst>
      <p:ext uri="{BB962C8B-B14F-4D97-AF65-F5344CB8AC3E}">
        <p14:creationId xmlns:p14="http://schemas.microsoft.com/office/powerpoint/2010/main" val="2437904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23</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6186309"/>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Economic Order Quantity – EOQ</a:t>
            </a:r>
          </a:p>
          <a:p>
            <a:pPr marL="800100" lvl="1" indent="-342900">
              <a:lnSpc>
                <a:spcPct val="150000"/>
              </a:lnSpc>
              <a:buFont typeface="Wingdings" pitchFamily="2" charset="2"/>
              <a:buChar char="ü"/>
            </a:pPr>
            <a:r>
              <a:rPr lang="en-US" sz="2400" dirty="0"/>
              <a:t>Holding Cost</a:t>
            </a:r>
          </a:p>
          <a:p>
            <a:pPr marL="1257300" lvl="2" indent="-342900">
              <a:lnSpc>
                <a:spcPct val="150000"/>
              </a:lnSpc>
              <a:buFont typeface="Wingdings" pitchFamily="2" charset="2"/>
              <a:buChar char="Ø"/>
            </a:pPr>
            <a:r>
              <a:rPr lang="en-US" sz="2400" dirty="0"/>
              <a:t> Cost associated in determining the annual holding cost:</a:t>
            </a:r>
          </a:p>
          <a:p>
            <a:pPr marL="342900" indent="-342900">
              <a:lnSpc>
                <a:spcPct val="150000"/>
              </a:lnSpc>
              <a:buFont typeface="Wingdings" pitchFamily="2" charset="2"/>
              <a:buChar char="ü"/>
            </a:pPr>
            <a:endParaRPr lang="en-US" sz="2400" dirty="0"/>
          </a:p>
          <a:p>
            <a:pPr>
              <a:lnSpc>
                <a:spcPct val="150000"/>
              </a:lnSpc>
            </a:pPr>
            <a:endParaRPr lang="en-US" sz="2400" dirty="0"/>
          </a:p>
          <a:p>
            <a:pPr marL="1257300" lvl="2" indent="-342900">
              <a:buFont typeface="Wingdings" pitchFamily="2" charset="2"/>
              <a:buChar char="Ø"/>
            </a:pPr>
            <a:r>
              <a:rPr lang="en-US" sz="2400" dirty="0"/>
              <a:t>Annual Holding cost per box per year and product fraction (h)</a:t>
            </a:r>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005816728"/>
              </p:ext>
            </p:extLst>
          </p:nvPr>
        </p:nvGraphicFramePr>
        <p:xfrm>
          <a:off x="2547810" y="3372725"/>
          <a:ext cx="8128000" cy="792480"/>
        </p:xfrm>
        <a:graphic>
          <a:graphicData uri="http://schemas.openxmlformats.org/drawingml/2006/table">
            <a:tbl>
              <a:tblPr firstRow="1" bandRow="1">
                <a:tableStyleId>{2D5ABB26-0587-4C30-8999-92F81FD0307C}</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pPr marL="285750" indent="-285750">
                        <a:buFont typeface="Arial" pitchFamily="34" charset="0"/>
                        <a:buChar char="•"/>
                      </a:pPr>
                      <a:r>
                        <a:rPr lang="en-US" sz="2000" dirty="0"/>
                        <a:t>Rent</a:t>
                      </a:r>
                    </a:p>
                  </a:txBody>
                  <a:tcPr/>
                </a:tc>
                <a:tc>
                  <a:txBody>
                    <a:bodyPr/>
                    <a:lstStyle/>
                    <a:p>
                      <a:pPr marL="285750" indent="-285750">
                        <a:buFont typeface="Arial" pitchFamily="34" charset="0"/>
                        <a:buChar char="•"/>
                      </a:pPr>
                      <a:r>
                        <a:rPr lang="en-US" sz="2000" kern="1200" dirty="0">
                          <a:solidFill>
                            <a:schemeClr val="tx1"/>
                          </a:solidFill>
                          <a:effectLst/>
                          <a:latin typeface="+mn-lt"/>
                          <a:ea typeface="+mn-ea"/>
                          <a:cs typeface="+mn-cs"/>
                        </a:rPr>
                        <a:t>Quartermaster</a:t>
                      </a:r>
                      <a:endParaRPr lang="en-US" sz="2000" dirty="0"/>
                    </a:p>
                  </a:txBody>
                  <a:tcPr/>
                </a:tc>
                <a:extLst>
                  <a:ext uri="{0D108BD9-81ED-4DB2-BD59-A6C34878D82A}">
                    <a16:rowId xmlns:a16="http://schemas.microsoft.com/office/drawing/2014/main" val="10000"/>
                  </a:ext>
                </a:extLst>
              </a:tr>
              <a:tr h="370840">
                <a:tc>
                  <a:txBody>
                    <a:bodyPr/>
                    <a:lstStyle/>
                    <a:p>
                      <a:pPr marL="285750" indent="-285750">
                        <a:buFont typeface="Arial" pitchFamily="34" charset="0"/>
                        <a:buChar char="•"/>
                      </a:pPr>
                      <a:r>
                        <a:rPr lang="en-US" sz="2000" kern="1200" dirty="0">
                          <a:solidFill>
                            <a:schemeClr val="tx1"/>
                          </a:solidFill>
                          <a:effectLst/>
                          <a:latin typeface="+mn-lt"/>
                          <a:ea typeface="+mn-ea"/>
                          <a:cs typeface="+mn-cs"/>
                        </a:rPr>
                        <a:t>Electricity consumptions</a:t>
                      </a:r>
                      <a:endParaRPr lang="en-US" sz="2000" dirty="0"/>
                    </a:p>
                  </a:txBody>
                  <a:tcPr/>
                </a:tc>
                <a:tc>
                  <a:txBody>
                    <a:bodyPr/>
                    <a:lstStyle/>
                    <a:p>
                      <a:pPr marL="285750" indent="-285750">
                        <a:buFont typeface="Arial" pitchFamily="34" charset="0"/>
                        <a:buChar char="•"/>
                      </a:pPr>
                      <a:r>
                        <a:rPr lang="en-US" sz="2000" dirty="0"/>
                        <a:t>Workers</a:t>
                      </a:r>
                    </a:p>
                  </a:txBody>
                  <a:tcPr/>
                </a:tc>
                <a:extLst>
                  <a:ext uri="{0D108BD9-81ED-4DB2-BD59-A6C34878D82A}">
                    <a16:rowId xmlns:a16="http://schemas.microsoft.com/office/drawing/2014/main" val="10001"/>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43434435"/>
              </p:ext>
            </p:extLst>
          </p:nvPr>
        </p:nvGraphicFramePr>
        <p:xfrm>
          <a:off x="1932354" y="4775851"/>
          <a:ext cx="8127999" cy="1188720"/>
        </p:xfrm>
        <a:graphic>
          <a:graphicData uri="http://schemas.openxmlformats.org/drawingml/2006/table">
            <a:tbl>
              <a:tblPr firstRow="1" bandRow="1">
                <a:tableStyleId>{17292A2E-F333-43FB-9621-5CBBE7FDCDCB}</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pPr algn="ctr"/>
                      <a:r>
                        <a:rPr lang="en-US" sz="2000" dirty="0"/>
                        <a:t>Product</a:t>
                      </a:r>
                    </a:p>
                  </a:txBody>
                  <a:tcPr anchor="ctr"/>
                </a:tc>
                <a:tc>
                  <a:txBody>
                    <a:bodyPr/>
                    <a:lstStyle/>
                    <a:p>
                      <a:pPr algn="ctr"/>
                      <a:r>
                        <a:rPr lang="en-US" sz="2000" dirty="0" err="1"/>
                        <a:t>Redbull</a:t>
                      </a:r>
                      <a:endParaRPr lang="en-US" sz="2000" dirty="0"/>
                    </a:p>
                  </a:txBody>
                  <a:tcPr anchor="ctr"/>
                </a:tc>
                <a:tc>
                  <a:txBody>
                    <a:bodyPr/>
                    <a:lstStyle/>
                    <a:p>
                      <a:pPr algn="ctr"/>
                      <a:r>
                        <a:rPr lang="en-US" sz="2000" dirty="0" err="1"/>
                        <a:t>Lesieur</a:t>
                      </a:r>
                      <a:endParaRPr lang="en-US" sz="2000" dirty="0"/>
                    </a:p>
                  </a:txBody>
                  <a:tcPr anchor="ctr"/>
                </a:tc>
                <a:extLst>
                  <a:ext uri="{0D108BD9-81ED-4DB2-BD59-A6C34878D82A}">
                    <a16:rowId xmlns:a16="http://schemas.microsoft.com/office/drawing/2014/main" val="10000"/>
                  </a:ext>
                </a:extLst>
              </a:tr>
              <a:tr h="370840">
                <a:tc>
                  <a:txBody>
                    <a:bodyPr/>
                    <a:lstStyle/>
                    <a:p>
                      <a:pPr algn="ctr"/>
                      <a:r>
                        <a:rPr lang="en-US" sz="2000" dirty="0"/>
                        <a:t>Product</a:t>
                      </a:r>
                      <a:r>
                        <a:rPr lang="en-US" sz="2000" baseline="0" dirty="0"/>
                        <a:t> fraction (h)</a:t>
                      </a:r>
                      <a:endParaRPr lang="en-US" sz="2000" dirty="0"/>
                    </a:p>
                  </a:txBody>
                  <a:tcPr anchor="ctr"/>
                </a:tc>
                <a:tc>
                  <a:txBody>
                    <a:bodyPr/>
                    <a:lstStyle/>
                    <a:p>
                      <a:pPr algn="ctr"/>
                      <a:r>
                        <a:rPr lang="en-US" sz="2000" dirty="0"/>
                        <a:t>15%</a:t>
                      </a:r>
                    </a:p>
                  </a:txBody>
                  <a:tcPr anchor="ctr"/>
                </a:tc>
                <a:tc>
                  <a:txBody>
                    <a:bodyPr/>
                    <a:lstStyle/>
                    <a:p>
                      <a:pPr algn="ctr"/>
                      <a:r>
                        <a:rPr lang="en-US" sz="2000" dirty="0"/>
                        <a:t>25%</a:t>
                      </a:r>
                    </a:p>
                  </a:txBody>
                  <a:tcPr anchor="ctr"/>
                </a:tc>
                <a:extLst>
                  <a:ext uri="{0D108BD9-81ED-4DB2-BD59-A6C34878D82A}">
                    <a16:rowId xmlns:a16="http://schemas.microsoft.com/office/drawing/2014/main" val="10001"/>
                  </a:ext>
                </a:extLst>
              </a:tr>
              <a:tr h="370840">
                <a:tc>
                  <a:txBody>
                    <a:bodyPr/>
                    <a:lstStyle/>
                    <a:p>
                      <a:pPr algn="ctr"/>
                      <a:r>
                        <a:rPr lang="en-US" sz="2000" dirty="0"/>
                        <a:t>HC / box / year</a:t>
                      </a:r>
                    </a:p>
                  </a:txBody>
                  <a:tcPr anchor="ctr"/>
                </a:tc>
                <a:tc>
                  <a:txBody>
                    <a:bodyPr/>
                    <a:lstStyle/>
                    <a:p>
                      <a:pPr algn="ctr"/>
                      <a:r>
                        <a:rPr lang="en-US" sz="2000" dirty="0"/>
                        <a:t>1.67 $</a:t>
                      </a:r>
                    </a:p>
                  </a:txBody>
                  <a:tcPr anchor="ctr"/>
                </a:tc>
                <a:tc>
                  <a:txBody>
                    <a:bodyPr/>
                    <a:lstStyle/>
                    <a:p>
                      <a:pPr algn="ctr"/>
                      <a:r>
                        <a:rPr lang="en-US" sz="2000" dirty="0"/>
                        <a:t>2.27 $</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655788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24</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5632311"/>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Economic Order Quantity – EOQ</a:t>
            </a:r>
          </a:p>
          <a:p>
            <a:pPr marL="800100" lvl="1" indent="-342900">
              <a:lnSpc>
                <a:spcPct val="150000"/>
              </a:lnSpc>
              <a:buFont typeface="Wingdings" pitchFamily="2" charset="2"/>
              <a:buChar char="ü"/>
            </a:pPr>
            <a:r>
              <a:rPr lang="en-US" sz="2400" dirty="0"/>
              <a:t>Ordering Cost: it depends mainly on the container used to ship the product </a:t>
            </a:r>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3509754481"/>
              </p:ext>
            </p:extLst>
          </p:nvPr>
        </p:nvGraphicFramePr>
        <p:xfrm>
          <a:off x="2014415" y="3498031"/>
          <a:ext cx="8127999" cy="1188720"/>
        </p:xfrm>
        <a:graphic>
          <a:graphicData uri="http://schemas.openxmlformats.org/drawingml/2006/table">
            <a:tbl>
              <a:tblPr firstRow="1" bandRow="1">
                <a:tableStyleId>{17292A2E-F333-43FB-9621-5CBBE7FDCDCB}</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pPr algn="ctr"/>
                      <a:r>
                        <a:rPr lang="en-US" sz="2000" dirty="0"/>
                        <a:t>Product</a:t>
                      </a:r>
                    </a:p>
                  </a:txBody>
                  <a:tcPr anchor="ctr"/>
                </a:tc>
                <a:tc>
                  <a:txBody>
                    <a:bodyPr/>
                    <a:lstStyle/>
                    <a:p>
                      <a:pPr algn="ctr"/>
                      <a:r>
                        <a:rPr lang="en-US" sz="2000" dirty="0" err="1"/>
                        <a:t>Redbull</a:t>
                      </a:r>
                      <a:endParaRPr lang="en-US" sz="2000" dirty="0"/>
                    </a:p>
                  </a:txBody>
                  <a:tcPr anchor="ctr"/>
                </a:tc>
                <a:tc>
                  <a:txBody>
                    <a:bodyPr/>
                    <a:lstStyle/>
                    <a:p>
                      <a:pPr algn="ctr"/>
                      <a:r>
                        <a:rPr lang="en-US" sz="2000" dirty="0" err="1"/>
                        <a:t>Lesieur</a:t>
                      </a:r>
                      <a:endParaRPr lang="en-US" sz="2000" dirty="0"/>
                    </a:p>
                  </a:txBody>
                  <a:tcPr anchor="ctr"/>
                </a:tc>
                <a:extLst>
                  <a:ext uri="{0D108BD9-81ED-4DB2-BD59-A6C34878D82A}">
                    <a16:rowId xmlns:a16="http://schemas.microsoft.com/office/drawing/2014/main" val="10000"/>
                  </a:ext>
                </a:extLst>
              </a:tr>
              <a:tr h="370840">
                <a:tc>
                  <a:txBody>
                    <a:bodyPr/>
                    <a:lstStyle/>
                    <a:p>
                      <a:pPr algn="ctr"/>
                      <a:r>
                        <a:rPr lang="en-US" sz="2000" dirty="0"/>
                        <a:t>Container</a:t>
                      </a:r>
                    </a:p>
                  </a:txBody>
                  <a:tcPr anchor="ctr"/>
                </a:tc>
                <a:tc>
                  <a:txBody>
                    <a:bodyPr/>
                    <a:lstStyle/>
                    <a:p>
                      <a:pPr algn="ctr"/>
                      <a:r>
                        <a:rPr lang="en-US" sz="2000" dirty="0"/>
                        <a:t>20 ft. </a:t>
                      </a:r>
                    </a:p>
                  </a:txBody>
                  <a:tcPr anchor="ctr"/>
                </a:tc>
                <a:tc>
                  <a:txBody>
                    <a:bodyPr/>
                    <a:lstStyle/>
                    <a:p>
                      <a:pPr algn="ctr"/>
                      <a:r>
                        <a:rPr lang="en-US" sz="2000" dirty="0"/>
                        <a:t>40 ft.</a:t>
                      </a:r>
                    </a:p>
                  </a:txBody>
                  <a:tcPr anchor="ctr"/>
                </a:tc>
                <a:extLst>
                  <a:ext uri="{0D108BD9-81ED-4DB2-BD59-A6C34878D82A}">
                    <a16:rowId xmlns:a16="http://schemas.microsoft.com/office/drawing/2014/main" val="10001"/>
                  </a:ext>
                </a:extLst>
              </a:tr>
              <a:tr h="370840">
                <a:tc>
                  <a:txBody>
                    <a:bodyPr/>
                    <a:lstStyle/>
                    <a:p>
                      <a:pPr algn="ctr"/>
                      <a:r>
                        <a:rPr lang="en-US" sz="2000" dirty="0"/>
                        <a:t>OC / order</a:t>
                      </a:r>
                    </a:p>
                  </a:txBody>
                  <a:tcPr anchor="ctr"/>
                </a:tc>
                <a:tc>
                  <a:txBody>
                    <a:bodyPr/>
                    <a:lstStyle/>
                    <a:p>
                      <a:pPr algn="ctr"/>
                      <a:r>
                        <a:rPr lang="en-US" sz="2000" dirty="0"/>
                        <a:t>6014.29 $</a:t>
                      </a:r>
                    </a:p>
                  </a:txBody>
                  <a:tcPr anchor="ctr"/>
                </a:tc>
                <a:tc>
                  <a:txBody>
                    <a:bodyPr/>
                    <a:lstStyle/>
                    <a:p>
                      <a:pPr algn="ctr"/>
                      <a:r>
                        <a:rPr lang="en-US" sz="2000" dirty="0"/>
                        <a:t>8085.72 $</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21320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25</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6186309"/>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Economic Order Quantity – EOQ</a:t>
            </a:r>
          </a:p>
          <a:p>
            <a:pPr marL="800100" lvl="1" indent="-342900">
              <a:lnSpc>
                <a:spcPct val="150000"/>
              </a:lnSpc>
              <a:buFont typeface="Wingdings" pitchFamily="2" charset="2"/>
              <a:buChar char="ü"/>
            </a:pPr>
            <a:r>
              <a:rPr lang="en-US" sz="2400" dirty="0"/>
              <a:t>EOQ Calculation</a:t>
            </a:r>
          </a:p>
          <a:p>
            <a:pPr marL="800100" lvl="1" indent="-342900">
              <a:lnSpc>
                <a:spcPct val="150000"/>
              </a:lnSpc>
              <a:buFont typeface="Wingdings" pitchFamily="2" charset="2"/>
              <a:buChar char="ü"/>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565698230"/>
              </p:ext>
            </p:extLst>
          </p:nvPr>
        </p:nvGraphicFramePr>
        <p:xfrm>
          <a:off x="1875692" y="2927564"/>
          <a:ext cx="8253046" cy="2208276"/>
        </p:xfrm>
        <a:graphic>
          <a:graphicData uri="http://schemas.openxmlformats.org/drawingml/2006/table">
            <a:tbl>
              <a:tblPr firstRow="1" firstCol="1" bandRow="1">
                <a:tableStyleId>{00A15C55-8517-42AA-B614-E9B94910E393}</a:tableStyleId>
              </a:tblPr>
              <a:tblGrid>
                <a:gridCol w="1462565">
                  <a:extLst>
                    <a:ext uri="{9D8B030D-6E8A-4147-A177-3AD203B41FA5}">
                      <a16:colId xmlns:a16="http://schemas.microsoft.com/office/drawing/2014/main" val="20000"/>
                    </a:ext>
                  </a:extLst>
                </a:gridCol>
                <a:gridCol w="1287558">
                  <a:extLst>
                    <a:ext uri="{9D8B030D-6E8A-4147-A177-3AD203B41FA5}">
                      <a16:colId xmlns:a16="http://schemas.microsoft.com/office/drawing/2014/main" val="20001"/>
                    </a:ext>
                  </a:extLst>
                </a:gridCol>
                <a:gridCol w="1375061">
                  <a:extLst>
                    <a:ext uri="{9D8B030D-6E8A-4147-A177-3AD203B41FA5}">
                      <a16:colId xmlns:a16="http://schemas.microsoft.com/office/drawing/2014/main" val="20002"/>
                    </a:ext>
                  </a:extLst>
                </a:gridCol>
                <a:gridCol w="1375954">
                  <a:extLst>
                    <a:ext uri="{9D8B030D-6E8A-4147-A177-3AD203B41FA5}">
                      <a16:colId xmlns:a16="http://schemas.microsoft.com/office/drawing/2014/main" val="20003"/>
                    </a:ext>
                  </a:extLst>
                </a:gridCol>
                <a:gridCol w="1375954">
                  <a:extLst>
                    <a:ext uri="{9D8B030D-6E8A-4147-A177-3AD203B41FA5}">
                      <a16:colId xmlns:a16="http://schemas.microsoft.com/office/drawing/2014/main" val="20004"/>
                    </a:ext>
                  </a:extLst>
                </a:gridCol>
                <a:gridCol w="1375954">
                  <a:extLst>
                    <a:ext uri="{9D8B030D-6E8A-4147-A177-3AD203B41FA5}">
                      <a16:colId xmlns:a16="http://schemas.microsoft.com/office/drawing/2014/main" val="20005"/>
                    </a:ext>
                  </a:extLst>
                </a:gridCol>
              </a:tblGrid>
              <a:tr h="274320">
                <a:tc>
                  <a:txBody>
                    <a:bodyPr/>
                    <a:lstStyle/>
                    <a:p>
                      <a:pPr marL="0" marR="0" algn="ctr">
                        <a:lnSpc>
                          <a:spcPct val="115000"/>
                        </a:lnSpc>
                        <a:spcBef>
                          <a:spcPts val="0"/>
                        </a:spcBef>
                        <a:spcAft>
                          <a:spcPts val="0"/>
                        </a:spcAft>
                      </a:pPr>
                      <a:r>
                        <a:rPr lang="en-US" sz="1800" dirty="0">
                          <a:effectLst/>
                        </a:rPr>
                        <a:t>Product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EOQ</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Capacity of container</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Number of Containers</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Approx.</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New EOQ</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274320">
                <a:tc>
                  <a:txBody>
                    <a:bodyPr/>
                    <a:lstStyle/>
                    <a:p>
                      <a:pPr marL="0" marR="0" algn="ctr">
                        <a:lnSpc>
                          <a:spcPct val="115000"/>
                        </a:lnSpc>
                        <a:spcBef>
                          <a:spcPts val="0"/>
                        </a:spcBef>
                        <a:spcAft>
                          <a:spcPts val="0"/>
                        </a:spcAft>
                      </a:pPr>
                      <a:r>
                        <a:rPr lang="en-US" sz="1800">
                          <a:effectLst/>
                        </a:rPr>
                        <a:t>Redbull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11854</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2240</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5.29</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11200</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274320">
                <a:tc>
                  <a:txBody>
                    <a:bodyPr/>
                    <a:lstStyle/>
                    <a:p>
                      <a:pPr marL="0" marR="0" algn="ctr">
                        <a:lnSpc>
                          <a:spcPct val="115000"/>
                        </a:lnSpc>
                        <a:spcBef>
                          <a:spcPts val="0"/>
                        </a:spcBef>
                        <a:spcAft>
                          <a:spcPts val="0"/>
                        </a:spcAft>
                      </a:pPr>
                      <a:r>
                        <a:rPr lang="en-US" sz="1800">
                          <a:effectLst/>
                        </a:rPr>
                        <a:t>Corn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9030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1202</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7.51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8414</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274320">
                <a:tc>
                  <a:txBody>
                    <a:bodyPr/>
                    <a:lstStyle/>
                    <a:p>
                      <a:pPr marL="0" marR="0" algn="ctr">
                        <a:lnSpc>
                          <a:spcPct val="115000"/>
                        </a:lnSpc>
                        <a:spcBef>
                          <a:spcPts val="0"/>
                        </a:spcBef>
                        <a:spcAft>
                          <a:spcPts val="0"/>
                        </a:spcAft>
                      </a:pPr>
                      <a:r>
                        <a:rPr lang="en-US" sz="1800">
                          <a:effectLst/>
                        </a:rPr>
                        <a:t>Corn Oil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6053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914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6.62</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5484</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274320">
                <a:tc>
                  <a:txBody>
                    <a:bodyPr/>
                    <a:lstStyle/>
                    <a:p>
                      <a:pPr marL="0" marR="0" algn="ctr">
                        <a:lnSpc>
                          <a:spcPct val="115000"/>
                        </a:lnSpc>
                        <a:spcBef>
                          <a:spcPts val="0"/>
                        </a:spcBef>
                        <a:spcAft>
                          <a:spcPts val="0"/>
                        </a:spcAft>
                      </a:pPr>
                      <a:r>
                        <a:rPr lang="en-US" sz="1800">
                          <a:effectLst/>
                        </a:rPr>
                        <a:t>Sunflower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6188</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1202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5.14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5</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6010</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274320">
                <a:tc>
                  <a:txBody>
                    <a:bodyPr/>
                    <a:lstStyle/>
                    <a:p>
                      <a:pPr marL="0" marR="0" algn="ctr">
                        <a:lnSpc>
                          <a:spcPct val="115000"/>
                        </a:lnSpc>
                        <a:spcBef>
                          <a:spcPts val="0"/>
                        </a:spcBef>
                        <a:spcAft>
                          <a:spcPts val="0"/>
                        </a:spcAft>
                      </a:pPr>
                      <a:r>
                        <a:rPr lang="en-US" sz="1800">
                          <a:effectLst/>
                        </a:rPr>
                        <a:t>Sunflower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3904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914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4.27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4</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3656</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234156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26</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9"/>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Economic Order Quantity – EOQ</a:t>
            </a:r>
          </a:p>
          <a:p>
            <a:pPr marL="800100" lvl="1" indent="-342900">
              <a:lnSpc>
                <a:spcPct val="150000"/>
              </a:lnSpc>
              <a:buFont typeface="Wingdings" pitchFamily="2" charset="2"/>
              <a:buChar char="ü"/>
            </a:pPr>
            <a:r>
              <a:rPr lang="en-US" sz="2400" dirty="0"/>
              <a:t>Time Between Orders – TBO</a:t>
            </a:r>
          </a:p>
          <a:p>
            <a:pPr lvl="1">
              <a:lnSpc>
                <a:spcPct val="150000"/>
              </a:lnSpc>
            </a:pPr>
            <a:endParaRPr lang="en-US" sz="2400" dirty="0"/>
          </a:p>
          <a:p>
            <a:pPr marL="800100" lvl="1" indent="-342900">
              <a:lnSpc>
                <a:spcPct val="150000"/>
              </a:lnSpc>
              <a:buFont typeface="Wingdings" pitchFamily="2" charset="2"/>
              <a:buChar char="ü"/>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3613001542"/>
              </p:ext>
            </p:extLst>
          </p:nvPr>
        </p:nvGraphicFramePr>
        <p:xfrm>
          <a:off x="3948709" y="2982219"/>
          <a:ext cx="4064000" cy="2225040"/>
        </p:xfrm>
        <a:graphic>
          <a:graphicData uri="http://schemas.openxmlformats.org/drawingml/2006/table">
            <a:tbl>
              <a:tblPr firstRow="1" bandRow="1">
                <a:tableStyleId>{17292A2E-F333-43FB-9621-5CBBE7FDCDCB}</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tblGrid>
              <a:tr h="370840">
                <a:tc>
                  <a:txBody>
                    <a:bodyPr/>
                    <a:lstStyle/>
                    <a:p>
                      <a:pPr algn="ctr"/>
                      <a:r>
                        <a:rPr lang="en-US" dirty="0"/>
                        <a:t>Item</a:t>
                      </a:r>
                    </a:p>
                  </a:txBody>
                  <a:tcPr anchor="ctr"/>
                </a:tc>
                <a:tc>
                  <a:txBody>
                    <a:bodyPr/>
                    <a:lstStyle/>
                    <a:p>
                      <a:pPr algn="ctr"/>
                      <a:r>
                        <a:rPr lang="en-US" dirty="0"/>
                        <a:t>TBO</a:t>
                      </a:r>
                      <a:r>
                        <a:rPr lang="en-US" baseline="0" dirty="0"/>
                        <a:t> (month)</a:t>
                      </a:r>
                      <a:endParaRPr lang="en-US" dirty="0"/>
                    </a:p>
                  </a:txBody>
                  <a:tcPr anchor="ctr"/>
                </a:tc>
                <a:extLst>
                  <a:ext uri="{0D108BD9-81ED-4DB2-BD59-A6C34878D82A}">
                    <a16:rowId xmlns:a16="http://schemas.microsoft.com/office/drawing/2014/main" val="10000"/>
                  </a:ext>
                </a:extLst>
              </a:tr>
              <a:tr h="370840">
                <a:tc>
                  <a:txBody>
                    <a:bodyPr/>
                    <a:lstStyle/>
                    <a:p>
                      <a:pPr algn="ctr"/>
                      <a:r>
                        <a:rPr lang="en-US" dirty="0" err="1"/>
                        <a:t>Redbull</a:t>
                      </a:r>
                      <a:endParaRPr lang="en-US" dirty="0"/>
                    </a:p>
                  </a:txBody>
                  <a:tcPr anchor="ctr"/>
                </a:tc>
                <a:tc>
                  <a:txBody>
                    <a:bodyPr/>
                    <a:lstStyle/>
                    <a:p>
                      <a:pPr algn="ctr"/>
                      <a:r>
                        <a:rPr lang="en-US" dirty="0"/>
                        <a:t>6.8</a:t>
                      </a:r>
                    </a:p>
                  </a:txBody>
                  <a:tcPr anchor="ctr"/>
                </a:tc>
                <a:extLst>
                  <a:ext uri="{0D108BD9-81ED-4DB2-BD59-A6C34878D82A}">
                    <a16:rowId xmlns:a16="http://schemas.microsoft.com/office/drawing/2014/main" val="10001"/>
                  </a:ext>
                </a:extLst>
              </a:tr>
              <a:tr h="370840">
                <a:tc>
                  <a:txBody>
                    <a:bodyPr/>
                    <a:lstStyle/>
                    <a:p>
                      <a:pPr algn="ctr"/>
                      <a:r>
                        <a:rPr lang="en-US" dirty="0"/>
                        <a:t>Corn Oil 5L</a:t>
                      </a:r>
                    </a:p>
                  </a:txBody>
                  <a:tcPr anchor="ctr"/>
                </a:tc>
                <a:tc>
                  <a:txBody>
                    <a:bodyPr/>
                    <a:lstStyle/>
                    <a:p>
                      <a:pPr algn="ctr"/>
                      <a:r>
                        <a:rPr lang="en-US" dirty="0"/>
                        <a:t>8.8</a:t>
                      </a:r>
                    </a:p>
                  </a:txBody>
                  <a:tcPr anchor="ctr"/>
                </a:tc>
                <a:extLst>
                  <a:ext uri="{0D108BD9-81ED-4DB2-BD59-A6C34878D82A}">
                    <a16:rowId xmlns:a16="http://schemas.microsoft.com/office/drawing/2014/main" val="10002"/>
                  </a:ext>
                </a:extLst>
              </a:tr>
              <a:tr h="370840">
                <a:tc>
                  <a:txBody>
                    <a:bodyPr/>
                    <a:lstStyle/>
                    <a:p>
                      <a:pPr algn="ctr"/>
                      <a:r>
                        <a:rPr lang="en-US" dirty="0"/>
                        <a:t>Corn Oil 3L </a:t>
                      </a:r>
                    </a:p>
                  </a:txBody>
                  <a:tcPr anchor="ctr"/>
                </a:tc>
                <a:tc>
                  <a:txBody>
                    <a:bodyPr/>
                    <a:lstStyle/>
                    <a:p>
                      <a:pPr algn="ctr"/>
                      <a:r>
                        <a:rPr lang="en-US" dirty="0"/>
                        <a:t>12.8</a:t>
                      </a:r>
                    </a:p>
                  </a:txBody>
                  <a:tcPr anchor="ctr"/>
                </a:tc>
                <a:extLst>
                  <a:ext uri="{0D108BD9-81ED-4DB2-BD59-A6C34878D82A}">
                    <a16:rowId xmlns:a16="http://schemas.microsoft.com/office/drawing/2014/main" val="10003"/>
                  </a:ext>
                </a:extLst>
              </a:tr>
              <a:tr h="370840">
                <a:tc>
                  <a:txBody>
                    <a:bodyPr/>
                    <a:lstStyle/>
                    <a:p>
                      <a:pPr algn="ctr"/>
                      <a:r>
                        <a:rPr lang="en-US" dirty="0"/>
                        <a:t>Sunflower</a:t>
                      </a:r>
                      <a:r>
                        <a:rPr lang="en-US" baseline="0" dirty="0"/>
                        <a:t> 5L</a:t>
                      </a:r>
                      <a:endParaRPr lang="en-US" dirty="0"/>
                    </a:p>
                  </a:txBody>
                  <a:tcPr anchor="ctr"/>
                </a:tc>
                <a:tc>
                  <a:txBody>
                    <a:bodyPr/>
                    <a:lstStyle/>
                    <a:p>
                      <a:pPr algn="ctr"/>
                      <a:r>
                        <a:rPr lang="en-US" dirty="0"/>
                        <a:t>13.4</a:t>
                      </a:r>
                    </a:p>
                  </a:txBody>
                  <a:tcPr anchor="ctr"/>
                </a:tc>
                <a:extLst>
                  <a:ext uri="{0D108BD9-81ED-4DB2-BD59-A6C34878D82A}">
                    <a16:rowId xmlns:a16="http://schemas.microsoft.com/office/drawing/2014/main" val="10004"/>
                  </a:ext>
                </a:extLst>
              </a:tr>
              <a:tr h="370840">
                <a:tc>
                  <a:txBody>
                    <a:bodyPr/>
                    <a:lstStyle/>
                    <a:p>
                      <a:pPr algn="ctr"/>
                      <a:r>
                        <a:rPr lang="en-US" dirty="0"/>
                        <a:t>Sunflower</a:t>
                      </a:r>
                      <a:r>
                        <a:rPr lang="en-US" baseline="0" dirty="0"/>
                        <a:t> 3L</a:t>
                      </a:r>
                      <a:endParaRPr lang="en-US" dirty="0"/>
                    </a:p>
                  </a:txBody>
                  <a:tcPr anchor="ctr"/>
                </a:tc>
                <a:tc>
                  <a:txBody>
                    <a:bodyPr/>
                    <a:lstStyle/>
                    <a:p>
                      <a:pPr algn="ctr"/>
                      <a:r>
                        <a:rPr lang="en-US" dirty="0"/>
                        <a:t>20.5</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797610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27</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Normality Test</a:t>
            </a:r>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8" name="Picture 7" descr="C:\Users\Mahmoud Nasrallah\Desktop\131545798_2831884387138109_149787385728242956_n.png"/>
          <p:cNvPicPr/>
          <p:nvPr/>
        </p:nvPicPr>
        <p:blipFill>
          <a:blip r:embed="rId2">
            <a:extLst>
              <a:ext uri="{28A0092B-C50C-407E-A947-70E740481C1C}">
                <a14:useLocalDpi xmlns:a14="http://schemas.microsoft.com/office/drawing/2010/main" val="0"/>
              </a:ext>
            </a:extLst>
          </a:blip>
          <a:srcRect/>
          <a:stretch>
            <a:fillRect/>
          </a:stretch>
        </p:blipFill>
        <p:spPr bwMode="auto">
          <a:xfrm>
            <a:off x="3489960" y="2277790"/>
            <a:ext cx="5212080" cy="3474720"/>
          </a:xfrm>
          <a:prstGeom prst="rect">
            <a:avLst/>
          </a:prstGeom>
          <a:noFill/>
          <a:ln>
            <a:noFill/>
          </a:ln>
        </p:spPr>
      </p:pic>
    </p:spTree>
    <p:extLst>
      <p:ext uri="{BB962C8B-B14F-4D97-AF65-F5344CB8AC3E}">
        <p14:creationId xmlns:p14="http://schemas.microsoft.com/office/powerpoint/2010/main" val="42291401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28</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Normality Test</a:t>
            </a:r>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7" name="Picture 6" descr="C:\Users\Mahmoud Nasrallah\Desktop\131330595_868901733931356_3182351474646023490_n.png"/>
          <p:cNvPicPr/>
          <p:nvPr/>
        </p:nvPicPr>
        <p:blipFill>
          <a:blip r:embed="rId2">
            <a:extLst>
              <a:ext uri="{28A0092B-C50C-407E-A947-70E740481C1C}">
                <a14:useLocalDpi xmlns:a14="http://schemas.microsoft.com/office/drawing/2010/main" val="0"/>
              </a:ext>
            </a:extLst>
          </a:blip>
          <a:srcRect/>
          <a:stretch>
            <a:fillRect/>
          </a:stretch>
        </p:blipFill>
        <p:spPr bwMode="auto">
          <a:xfrm>
            <a:off x="3489960" y="2230898"/>
            <a:ext cx="5212080" cy="3474720"/>
          </a:xfrm>
          <a:prstGeom prst="rect">
            <a:avLst/>
          </a:prstGeom>
          <a:noFill/>
          <a:ln>
            <a:noFill/>
          </a:ln>
        </p:spPr>
      </p:pic>
    </p:spTree>
    <p:extLst>
      <p:ext uri="{BB962C8B-B14F-4D97-AF65-F5344CB8AC3E}">
        <p14:creationId xmlns:p14="http://schemas.microsoft.com/office/powerpoint/2010/main" val="1079277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29</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Normality Test</a:t>
            </a:r>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8" name="Picture 7" descr="C:\Users\Mahmoud Nasrallah\Desktop\131389513_394167961897312_97442911396734460_n.png"/>
          <p:cNvPicPr/>
          <p:nvPr/>
        </p:nvPicPr>
        <p:blipFill>
          <a:blip r:embed="rId2">
            <a:extLst>
              <a:ext uri="{28A0092B-C50C-407E-A947-70E740481C1C}">
                <a14:useLocalDpi xmlns:a14="http://schemas.microsoft.com/office/drawing/2010/main" val="0"/>
              </a:ext>
            </a:extLst>
          </a:blip>
          <a:srcRect/>
          <a:stretch>
            <a:fillRect/>
          </a:stretch>
        </p:blipFill>
        <p:spPr bwMode="auto">
          <a:xfrm>
            <a:off x="3489960" y="2230898"/>
            <a:ext cx="5212080" cy="3474720"/>
          </a:xfrm>
          <a:prstGeom prst="rect">
            <a:avLst/>
          </a:prstGeom>
          <a:noFill/>
          <a:ln>
            <a:noFill/>
          </a:ln>
        </p:spPr>
      </p:pic>
    </p:spTree>
    <p:extLst>
      <p:ext uri="{BB962C8B-B14F-4D97-AF65-F5344CB8AC3E}">
        <p14:creationId xmlns:p14="http://schemas.microsoft.com/office/powerpoint/2010/main" val="208950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a:t>
            </a:fld>
            <a:endParaRPr lang="en-US" dirty="0"/>
          </a:p>
        </p:txBody>
      </p:sp>
      <p:sp>
        <p:nvSpPr>
          <p:cNvPr id="4" name="Title 3"/>
          <p:cNvSpPr>
            <a:spLocks noGrp="1"/>
          </p:cNvSpPr>
          <p:nvPr>
            <p:ph type="title"/>
          </p:nvPr>
        </p:nvSpPr>
        <p:spPr/>
        <p:txBody>
          <a:bodyPr/>
          <a:lstStyle/>
          <a:p>
            <a:r>
              <a:rPr lang="en-US" dirty="0"/>
              <a:t>Introduction</a:t>
            </a:r>
          </a:p>
        </p:txBody>
      </p:sp>
      <p:sp>
        <p:nvSpPr>
          <p:cNvPr id="6" name="TextBox 5"/>
          <p:cNvSpPr txBox="1"/>
          <p:nvPr/>
        </p:nvSpPr>
        <p:spPr>
          <a:xfrm>
            <a:off x="1148862" y="1547446"/>
            <a:ext cx="9835661" cy="1200329"/>
          </a:xfrm>
          <a:prstGeom prst="rect">
            <a:avLst/>
          </a:prstGeom>
          <a:noFill/>
        </p:spPr>
        <p:txBody>
          <a:bodyPr wrap="square" rtlCol="0">
            <a:spAutoFit/>
          </a:bodyPr>
          <a:lstStyle/>
          <a:p>
            <a:pPr marL="342900" indent="-342900">
              <a:buFont typeface="Wingdings" pitchFamily="2" charset="2"/>
              <a:buChar char="q"/>
            </a:pPr>
            <a:r>
              <a:rPr lang="en-US" sz="2400" dirty="0"/>
              <a:t>What is Supply Chain?</a:t>
            </a:r>
          </a:p>
          <a:p>
            <a:endParaRPr lang="en-US" sz="2400" dirty="0"/>
          </a:p>
          <a:p>
            <a:pPr marL="342900" indent="-342900">
              <a:buFont typeface="Wingdings" pitchFamily="2" charset="2"/>
              <a:buChar char="q"/>
            </a:pPr>
            <a:endParaRPr lang="en-US" sz="2400" dirty="0"/>
          </a:p>
        </p:txBody>
      </p:sp>
      <p:pic>
        <p:nvPicPr>
          <p:cNvPr id="7" name="Picture 6" descr="C:\Users\Mahmoud Nasrallah\Downloads\92098985_2873218532790609_729227408967729152_n.jpg"/>
          <p:cNvPicPr/>
          <p:nvPr/>
        </p:nvPicPr>
        <p:blipFill>
          <a:blip r:embed="rId2">
            <a:extLst>
              <a:ext uri="{28A0092B-C50C-407E-A947-70E740481C1C}">
                <a14:useLocalDpi xmlns:a14="http://schemas.microsoft.com/office/drawing/2010/main" val="0"/>
              </a:ext>
            </a:extLst>
          </a:blip>
          <a:srcRect/>
          <a:stretch>
            <a:fillRect/>
          </a:stretch>
        </p:blipFill>
        <p:spPr bwMode="auto">
          <a:xfrm>
            <a:off x="3086100" y="2335456"/>
            <a:ext cx="5715000" cy="2562225"/>
          </a:xfrm>
          <a:prstGeom prst="rect">
            <a:avLst/>
          </a:prstGeom>
          <a:noFill/>
          <a:ln>
            <a:noFill/>
          </a:ln>
        </p:spPr>
      </p:pic>
    </p:spTree>
    <p:extLst>
      <p:ext uri="{BB962C8B-B14F-4D97-AF65-F5344CB8AC3E}">
        <p14:creationId xmlns:p14="http://schemas.microsoft.com/office/powerpoint/2010/main" val="282580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30</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Normality Test</a:t>
            </a:r>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7" name="Picture 6" descr="C:\Users\Mahmoud Nasrallah\Desktop\131353834_199261078515091_5551558882931786526_n.png"/>
          <p:cNvPicPr/>
          <p:nvPr/>
        </p:nvPicPr>
        <p:blipFill>
          <a:blip r:embed="rId2">
            <a:extLst>
              <a:ext uri="{28A0092B-C50C-407E-A947-70E740481C1C}">
                <a14:useLocalDpi xmlns:a14="http://schemas.microsoft.com/office/drawing/2010/main" val="0"/>
              </a:ext>
            </a:extLst>
          </a:blip>
          <a:srcRect/>
          <a:stretch>
            <a:fillRect/>
          </a:stretch>
        </p:blipFill>
        <p:spPr bwMode="auto">
          <a:xfrm>
            <a:off x="3472375" y="2207452"/>
            <a:ext cx="5212080" cy="3474720"/>
          </a:xfrm>
          <a:prstGeom prst="rect">
            <a:avLst/>
          </a:prstGeom>
          <a:noFill/>
          <a:ln>
            <a:noFill/>
          </a:ln>
        </p:spPr>
      </p:pic>
    </p:spTree>
    <p:extLst>
      <p:ext uri="{BB962C8B-B14F-4D97-AF65-F5344CB8AC3E}">
        <p14:creationId xmlns:p14="http://schemas.microsoft.com/office/powerpoint/2010/main" val="27771182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31</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6740307"/>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Normality Test</a:t>
            </a:r>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8" name="Picture 7" descr="C:\Users\Mahmoud Nasrallah\Desktop\131321740_858129664937441_3388881340442407258_n.png"/>
          <p:cNvPicPr/>
          <p:nvPr/>
        </p:nvPicPr>
        <p:blipFill>
          <a:blip r:embed="rId2">
            <a:extLst>
              <a:ext uri="{28A0092B-C50C-407E-A947-70E740481C1C}">
                <a14:useLocalDpi xmlns:a14="http://schemas.microsoft.com/office/drawing/2010/main" val="0"/>
              </a:ext>
            </a:extLst>
          </a:blip>
          <a:srcRect/>
          <a:stretch>
            <a:fillRect/>
          </a:stretch>
        </p:blipFill>
        <p:spPr bwMode="auto">
          <a:xfrm>
            <a:off x="3489960" y="2207452"/>
            <a:ext cx="5212080" cy="3474720"/>
          </a:xfrm>
          <a:prstGeom prst="rect">
            <a:avLst/>
          </a:prstGeom>
          <a:noFill/>
          <a:ln>
            <a:noFill/>
          </a:ln>
        </p:spPr>
      </p:pic>
    </p:spTree>
    <p:extLst>
      <p:ext uri="{BB962C8B-B14F-4D97-AF65-F5344CB8AC3E}">
        <p14:creationId xmlns:p14="http://schemas.microsoft.com/office/powerpoint/2010/main" val="30508196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32</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7294305"/>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Safety Stock and Reorder Point</a:t>
            </a:r>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793992074"/>
              </p:ext>
            </p:extLst>
          </p:nvPr>
        </p:nvGraphicFramePr>
        <p:xfrm>
          <a:off x="1652958" y="2786888"/>
          <a:ext cx="9015044" cy="2208276"/>
        </p:xfrm>
        <a:graphic>
          <a:graphicData uri="http://schemas.openxmlformats.org/drawingml/2006/table">
            <a:tbl>
              <a:tblPr firstRow="1" firstCol="1" bandRow="1">
                <a:tableStyleId>{00A15C55-8517-42AA-B614-E9B94910E393}</a:tableStyleId>
              </a:tblPr>
              <a:tblGrid>
                <a:gridCol w="1388383">
                  <a:extLst>
                    <a:ext uri="{9D8B030D-6E8A-4147-A177-3AD203B41FA5}">
                      <a16:colId xmlns:a16="http://schemas.microsoft.com/office/drawing/2014/main" val="20000"/>
                    </a:ext>
                  </a:extLst>
                </a:gridCol>
                <a:gridCol w="1346285">
                  <a:extLst>
                    <a:ext uri="{9D8B030D-6E8A-4147-A177-3AD203B41FA5}">
                      <a16:colId xmlns:a16="http://schemas.microsoft.com/office/drawing/2014/main" val="20001"/>
                    </a:ext>
                  </a:extLst>
                </a:gridCol>
                <a:gridCol w="1333398">
                  <a:extLst>
                    <a:ext uri="{9D8B030D-6E8A-4147-A177-3AD203B41FA5}">
                      <a16:colId xmlns:a16="http://schemas.microsoft.com/office/drawing/2014/main" val="20002"/>
                    </a:ext>
                  </a:extLst>
                </a:gridCol>
                <a:gridCol w="1333398">
                  <a:extLst>
                    <a:ext uri="{9D8B030D-6E8A-4147-A177-3AD203B41FA5}">
                      <a16:colId xmlns:a16="http://schemas.microsoft.com/office/drawing/2014/main" val="20003"/>
                    </a:ext>
                  </a:extLst>
                </a:gridCol>
                <a:gridCol w="1465708">
                  <a:extLst>
                    <a:ext uri="{9D8B030D-6E8A-4147-A177-3AD203B41FA5}">
                      <a16:colId xmlns:a16="http://schemas.microsoft.com/office/drawing/2014/main" val="20004"/>
                    </a:ext>
                  </a:extLst>
                </a:gridCol>
                <a:gridCol w="1073936">
                  <a:extLst>
                    <a:ext uri="{9D8B030D-6E8A-4147-A177-3AD203B41FA5}">
                      <a16:colId xmlns:a16="http://schemas.microsoft.com/office/drawing/2014/main" val="20005"/>
                    </a:ext>
                  </a:extLst>
                </a:gridCol>
                <a:gridCol w="1073936">
                  <a:extLst>
                    <a:ext uri="{9D8B030D-6E8A-4147-A177-3AD203B41FA5}">
                      <a16:colId xmlns:a16="http://schemas.microsoft.com/office/drawing/2014/main" val="20006"/>
                    </a:ext>
                  </a:extLst>
                </a:gridCol>
              </a:tblGrid>
              <a:tr h="274320">
                <a:tc>
                  <a:txBody>
                    <a:bodyPr/>
                    <a:lstStyle/>
                    <a:p>
                      <a:pPr marL="0" marR="0" algn="ctr">
                        <a:lnSpc>
                          <a:spcPct val="115000"/>
                        </a:lnSpc>
                        <a:spcBef>
                          <a:spcPts val="0"/>
                        </a:spcBef>
                        <a:spcAft>
                          <a:spcPts val="0"/>
                        </a:spcAft>
                      </a:pPr>
                      <a:r>
                        <a:rPr lang="en-US" sz="1800" dirty="0">
                          <a:effectLst/>
                        </a:rPr>
                        <a:t>Product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Avg. Demand</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STD of the demand</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LT (month)</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Z (CSL=95%)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Safety Stock</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ROP</a:t>
                      </a:r>
                    </a:p>
                  </a:txBody>
                  <a:tcPr marL="68580" marR="68580" marT="0" marB="0" anchor="ctr"/>
                </a:tc>
                <a:extLst>
                  <a:ext uri="{0D108BD9-81ED-4DB2-BD59-A6C34878D82A}">
                    <a16:rowId xmlns:a16="http://schemas.microsoft.com/office/drawing/2014/main" val="10000"/>
                  </a:ext>
                </a:extLst>
              </a:tr>
              <a:tr h="274320">
                <a:tc>
                  <a:txBody>
                    <a:bodyPr/>
                    <a:lstStyle/>
                    <a:p>
                      <a:pPr marL="0" marR="0" algn="ctr">
                        <a:lnSpc>
                          <a:spcPct val="115000"/>
                        </a:lnSpc>
                        <a:spcBef>
                          <a:spcPts val="0"/>
                        </a:spcBef>
                        <a:spcAft>
                          <a:spcPts val="0"/>
                        </a:spcAft>
                      </a:pPr>
                      <a:r>
                        <a:rPr lang="en-US" sz="1800">
                          <a:effectLst/>
                        </a:rPr>
                        <a:t>Redbull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1633</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1347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3850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8749</a:t>
                      </a:r>
                    </a:p>
                  </a:txBody>
                  <a:tcPr marL="68580" marR="68580" marT="0" marB="0" anchor="ctr"/>
                </a:tc>
                <a:extLst>
                  <a:ext uri="{0D108BD9-81ED-4DB2-BD59-A6C34878D82A}">
                    <a16:rowId xmlns:a16="http://schemas.microsoft.com/office/drawing/2014/main" val="10001"/>
                  </a:ext>
                </a:extLst>
              </a:tr>
              <a:tr h="274320">
                <a:tc>
                  <a:txBody>
                    <a:bodyPr/>
                    <a:lstStyle/>
                    <a:p>
                      <a:pPr marL="0" marR="0" algn="ctr">
                        <a:lnSpc>
                          <a:spcPct val="115000"/>
                        </a:lnSpc>
                        <a:spcBef>
                          <a:spcPts val="0"/>
                        </a:spcBef>
                        <a:spcAft>
                          <a:spcPts val="0"/>
                        </a:spcAft>
                      </a:pPr>
                      <a:r>
                        <a:rPr lang="en-US" sz="1800">
                          <a:effectLst/>
                        </a:rPr>
                        <a:t>Corn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953.3</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363.8</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736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2166</a:t>
                      </a:r>
                    </a:p>
                  </a:txBody>
                  <a:tcPr marL="68580" marR="68580" marT="0" marB="0" anchor="ctr"/>
                </a:tc>
                <a:extLst>
                  <a:ext uri="{0D108BD9-81ED-4DB2-BD59-A6C34878D82A}">
                    <a16:rowId xmlns:a16="http://schemas.microsoft.com/office/drawing/2014/main" val="10002"/>
                  </a:ext>
                </a:extLst>
              </a:tr>
              <a:tr h="274320">
                <a:tc>
                  <a:txBody>
                    <a:bodyPr/>
                    <a:lstStyle/>
                    <a:p>
                      <a:pPr marL="0" marR="0" algn="ctr">
                        <a:lnSpc>
                          <a:spcPct val="115000"/>
                        </a:lnSpc>
                        <a:spcBef>
                          <a:spcPts val="0"/>
                        </a:spcBef>
                        <a:spcAft>
                          <a:spcPts val="0"/>
                        </a:spcAft>
                      </a:pPr>
                      <a:r>
                        <a:rPr lang="en-US" sz="1800">
                          <a:effectLst/>
                        </a:rPr>
                        <a:t>Corn Oil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428.3</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134.5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272</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914.5</a:t>
                      </a:r>
                    </a:p>
                  </a:txBody>
                  <a:tcPr marL="68580" marR="68580" marT="0" marB="0" anchor="ctr"/>
                </a:tc>
                <a:extLst>
                  <a:ext uri="{0D108BD9-81ED-4DB2-BD59-A6C34878D82A}">
                    <a16:rowId xmlns:a16="http://schemas.microsoft.com/office/drawing/2014/main" val="10003"/>
                  </a:ext>
                </a:extLst>
              </a:tr>
              <a:tr h="274320">
                <a:tc>
                  <a:txBody>
                    <a:bodyPr/>
                    <a:lstStyle/>
                    <a:p>
                      <a:pPr marL="0" marR="0" algn="ctr">
                        <a:lnSpc>
                          <a:spcPct val="115000"/>
                        </a:lnSpc>
                        <a:spcBef>
                          <a:spcPts val="0"/>
                        </a:spcBef>
                        <a:spcAft>
                          <a:spcPts val="0"/>
                        </a:spcAft>
                      </a:pPr>
                      <a:r>
                        <a:rPr lang="en-US" sz="1800">
                          <a:effectLst/>
                        </a:rPr>
                        <a:t>Sunflower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447.6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160.7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325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996.4</a:t>
                      </a:r>
                    </a:p>
                  </a:txBody>
                  <a:tcPr marL="68580" marR="68580" marT="0" marB="0" anchor="ctr"/>
                </a:tc>
                <a:extLst>
                  <a:ext uri="{0D108BD9-81ED-4DB2-BD59-A6C34878D82A}">
                    <a16:rowId xmlns:a16="http://schemas.microsoft.com/office/drawing/2014/main" val="10004"/>
                  </a:ext>
                </a:extLst>
              </a:tr>
              <a:tr h="274320">
                <a:tc>
                  <a:txBody>
                    <a:bodyPr/>
                    <a:lstStyle/>
                    <a:p>
                      <a:pPr marL="0" marR="0" algn="ctr">
                        <a:lnSpc>
                          <a:spcPct val="115000"/>
                        </a:lnSpc>
                        <a:spcBef>
                          <a:spcPts val="0"/>
                        </a:spcBef>
                        <a:spcAft>
                          <a:spcPts val="0"/>
                        </a:spcAft>
                      </a:pPr>
                      <a:r>
                        <a:rPr lang="en-US" sz="1800">
                          <a:effectLst/>
                        </a:rPr>
                        <a:t>Sunflower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178.1</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56.57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1.65</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115</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mn-lt"/>
                          <a:ea typeface="Calibri"/>
                          <a:cs typeface="Arial"/>
                        </a:rPr>
                        <a:t>382</a:t>
                      </a: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85346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33</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8956298"/>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Total Cost</a:t>
            </a:r>
          </a:p>
          <a:p>
            <a:pPr marL="800100" lvl="1" indent="-342900">
              <a:lnSpc>
                <a:spcPct val="150000"/>
              </a:lnSpc>
              <a:buFont typeface="Wingdings" pitchFamily="2" charset="2"/>
              <a:buChar char="ü"/>
            </a:pPr>
            <a:r>
              <a:rPr lang="en-US" sz="2400" dirty="0"/>
              <a:t>Sensitivity Analysis</a:t>
            </a:r>
          </a:p>
          <a:p>
            <a:pPr lvl="1">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1224784706"/>
              </p:ext>
            </p:extLst>
          </p:nvPr>
        </p:nvGraphicFramePr>
        <p:xfrm>
          <a:off x="1946032" y="2860040"/>
          <a:ext cx="7901353" cy="1892808"/>
        </p:xfrm>
        <a:graphic>
          <a:graphicData uri="http://schemas.openxmlformats.org/drawingml/2006/table">
            <a:tbl>
              <a:tblPr firstRow="1" firstCol="1" bandRow="1">
                <a:tableStyleId>{00A15C55-8517-42AA-B614-E9B94910E393}</a:tableStyleId>
              </a:tblPr>
              <a:tblGrid>
                <a:gridCol w="1975119">
                  <a:extLst>
                    <a:ext uri="{9D8B030D-6E8A-4147-A177-3AD203B41FA5}">
                      <a16:colId xmlns:a16="http://schemas.microsoft.com/office/drawing/2014/main" val="20000"/>
                    </a:ext>
                  </a:extLst>
                </a:gridCol>
                <a:gridCol w="1975119">
                  <a:extLst>
                    <a:ext uri="{9D8B030D-6E8A-4147-A177-3AD203B41FA5}">
                      <a16:colId xmlns:a16="http://schemas.microsoft.com/office/drawing/2014/main" val="20001"/>
                    </a:ext>
                  </a:extLst>
                </a:gridCol>
                <a:gridCol w="1975119">
                  <a:extLst>
                    <a:ext uri="{9D8B030D-6E8A-4147-A177-3AD203B41FA5}">
                      <a16:colId xmlns:a16="http://schemas.microsoft.com/office/drawing/2014/main" val="20002"/>
                    </a:ext>
                  </a:extLst>
                </a:gridCol>
                <a:gridCol w="1975996">
                  <a:extLst>
                    <a:ext uri="{9D8B030D-6E8A-4147-A177-3AD203B41FA5}">
                      <a16:colId xmlns:a16="http://schemas.microsoft.com/office/drawing/2014/main" val="20003"/>
                    </a:ext>
                  </a:extLst>
                </a:gridCol>
              </a:tblGrid>
              <a:tr h="315468">
                <a:tc>
                  <a:txBody>
                    <a:bodyPr/>
                    <a:lstStyle/>
                    <a:p>
                      <a:pPr marL="0" marR="0" algn="ctr">
                        <a:lnSpc>
                          <a:spcPct val="115000"/>
                        </a:lnSpc>
                        <a:spcBef>
                          <a:spcPts val="0"/>
                        </a:spcBef>
                        <a:spcAft>
                          <a:spcPts val="0"/>
                        </a:spcAft>
                      </a:pPr>
                      <a:r>
                        <a:rPr lang="en-US" sz="1800" dirty="0">
                          <a:effectLst/>
                        </a:rPr>
                        <a:t>Product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EOQ</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New EOQ</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Sensitivity analysis</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315468">
                <a:tc>
                  <a:txBody>
                    <a:bodyPr/>
                    <a:lstStyle/>
                    <a:p>
                      <a:pPr marL="0" marR="0" algn="ctr">
                        <a:lnSpc>
                          <a:spcPct val="115000"/>
                        </a:lnSpc>
                        <a:spcBef>
                          <a:spcPts val="0"/>
                        </a:spcBef>
                        <a:spcAft>
                          <a:spcPts val="0"/>
                        </a:spcAft>
                      </a:pPr>
                      <a:r>
                        <a:rPr lang="en-US" sz="1800">
                          <a:effectLst/>
                        </a:rPr>
                        <a:t>Redbull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11854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11200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1.001611</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315468">
                <a:tc>
                  <a:txBody>
                    <a:bodyPr/>
                    <a:lstStyle/>
                    <a:p>
                      <a:pPr marL="0" marR="0" algn="ctr">
                        <a:lnSpc>
                          <a:spcPct val="115000"/>
                        </a:lnSpc>
                        <a:spcBef>
                          <a:spcPts val="0"/>
                        </a:spcBef>
                        <a:spcAft>
                          <a:spcPts val="0"/>
                        </a:spcAft>
                      </a:pPr>
                      <a:r>
                        <a:rPr lang="en-US" sz="1800">
                          <a:effectLst/>
                        </a:rPr>
                        <a:t>Corn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9030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8414</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1.002497</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315468">
                <a:tc>
                  <a:txBody>
                    <a:bodyPr/>
                    <a:lstStyle/>
                    <a:p>
                      <a:pPr marL="0" marR="0" algn="ctr">
                        <a:lnSpc>
                          <a:spcPct val="115000"/>
                        </a:lnSpc>
                        <a:spcBef>
                          <a:spcPts val="0"/>
                        </a:spcBef>
                        <a:spcAft>
                          <a:spcPts val="0"/>
                        </a:spcAft>
                      </a:pPr>
                      <a:r>
                        <a:rPr lang="en-US" sz="1800" dirty="0">
                          <a:effectLst/>
                        </a:rPr>
                        <a:t>Corn Oil 3L</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6053</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5484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1.004877</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315468">
                <a:tc>
                  <a:txBody>
                    <a:bodyPr/>
                    <a:lstStyle/>
                    <a:p>
                      <a:pPr marL="0" marR="0" algn="ctr">
                        <a:lnSpc>
                          <a:spcPct val="115000"/>
                        </a:lnSpc>
                        <a:spcBef>
                          <a:spcPts val="0"/>
                        </a:spcBef>
                        <a:spcAft>
                          <a:spcPts val="0"/>
                        </a:spcAft>
                      </a:pPr>
                      <a:r>
                        <a:rPr lang="en-US" sz="1800">
                          <a:effectLst/>
                        </a:rPr>
                        <a:t>Sunflower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6188</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6010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1.000426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315468">
                <a:tc>
                  <a:txBody>
                    <a:bodyPr/>
                    <a:lstStyle/>
                    <a:p>
                      <a:pPr marL="0" marR="0" algn="ctr">
                        <a:lnSpc>
                          <a:spcPct val="115000"/>
                        </a:lnSpc>
                        <a:spcBef>
                          <a:spcPts val="0"/>
                        </a:spcBef>
                        <a:spcAft>
                          <a:spcPts val="0"/>
                        </a:spcAft>
                      </a:pPr>
                      <a:r>
                        <a:rPr lang="en-US" sz="1800">
                          <a:effectLst/>
                        </a:rPr>
                        <a:t>Sunflower Oil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3904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3656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1.002155</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30063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34</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8956298"/>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Total Cost</a:t>
            </a:r>
          </a:p>
          <a:p>
            <a:pPr marL="800100" lvl="1" indent="-342900">
              <a:lnSpc>
                <a:spcPct val="150000"/>
              </a:lnSpc>
              <a:buFont typeface="Wingdings" pitchFamily="2" charset="2"/>
              <a:buChar char="ü"/>
            </a:pPr>
            <a:r>
              <a:rPr lang="en-US" sz="2400" dirty="0"/>
              <a:t>Sensitivity Analysis</a:t>
            </a:r>
          </a:p>
          <a:p>
            <a:pPr lvl="1">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4133500555"/>
              </p:ext>
            </p:extLst>
          </p:nvPr>
        </p:nvGraphicFramePr>
        <p:xfrm>
          <a:off x="1934309" y="2860040"/>
          <a:ext cx="7900415" cy="1892808"/>
        </p:xfrm>
        <a:graphic>
          <a:graphicData uri="http://schemas.openxmlformats.org/drawingml/2006/table">
            <a:tbl>
              <a:tblPr firstRow="1" firstCol="1" bandRow="1">
                <a:tableStyleId>{00A15C55-8517-42AA-B614-E9B94910E393}</a:tableStyleId>
              </a:tblPr>
              <a:tblGrid>
                <a:gridCol w="1974885">
                  <a:extLst>
                    <a:ext uri="{9D8B030D-6E8A-4147-A177-3AD203B41FA5}">
                      <a16:colId xmlns:a16="http://schemas.microsoft.com/office/drawing/2014/main" val="20000"/>
                    </a:ext>
                  </a:extLst>
                </a:gridCol>
                <a:gridCol w="1974885">
                  <a:extLst>
                    <a:ext uri="{9D8B030D-6E8A-4147-A177-3AD203B41FA5}">
                      <a16:colId xmlns:a16="http://schemas.microsoft.com/office/drawing/2014/main" val="20001"/>
                    </a:ext>
                  </a:extLst>
                </a:gridCol>
                <a:gridCol w="1974885">
                  <a:extLst>
                    <a:ext uri="{9D8B030D-6E8A-4147-A177-3AD203B41FA5}">
                      <a16:colId xmlns:a16="http://schemas.microsoft.com/office/drawing/2014/main" val="20002"/>
                    </a:ext>
                  </a:extLst>
                </a:gridCol>
                <a:gridCol w="1975760">
                  <a:extLst>
                    <a:ext uri="{9D8B030D-6E8A-4147-A177-3AD203B41FA5}">
                      <a16:colId xmlns:a16="http://schemas.microsoft.com/office/drawing/2014/main" val="20003"/>
                    </a:ext>
                  </a:extLst>
                </a:gridCol>
              </a:tblGrid>
              <a:tr h="274320">
                <a:tc>
                  <a:txBody>
                    <a:bodyPr/>
                    <a:lstStyle/>
                    <a:p>
                      <a:pPr marL="0" marR="0" algn="ctr">
                        <a:lnSpc>
                          <a:spcPct val="115000"/>
                        </a:lnSpc>
                        <a:spcBef>
                          <a:spcPts val="0"/>
                        </a:spcBef>
                        <a:spcAft>
                          <a:spcPts val="0"/>
                        </a:spcAft>
                      </a:pPr>
                      <a:r>
                        <a:rPr lang="en-US" sz="1800" dirty="0">
                          <a:effectLst/>
                        </a:rPr>
                        <a:t>Product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New EOQ</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Purchases</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Sensitivity analysis</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274320">
                <a:tc>
                  <a:txBody>
                    <a:bodyPr/>
                    <a:lstStyle/>
                    <a:p>
                      <a:pPr marL="0" marR="0" algn="ctr">
                        <a:lnSpc>
                          <a:spcPct val="115000"/>
                        </a:lnSpc>
                        <a:spcBef>
                          <a:spcPts val="0"/>
                        </a:spcBef>
                        <a:spcAft>
                          <a:spcPts val="0"/>
                        </a:spcAft>
                      </a:pPr>
                      <a:r>
                        <a:rPr lang="en-US" sz="1800">
                          <a:effectLst/>
                        </a:rPr>
                        <a:t>Redbull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11200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19347</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1.153156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274320">
                <a:tc>
                  <a:txBody>
                    <a:bodyPr/>
                    <a:lstStyle/>
                    <a:p>
                      <a:pPr marL="0" marR="0" algn="ctr">
                        <a:lnSpc>
                          <a:spcPct val="115000"/>
                        </a:lnSpc>
                        <a:spcBef>
                          <a:spcPts val="0"/>
                        </a:spcBef>
                        <a:spcAft>
                          <a:spcPts val="0"/>
                        </a:spcAft>
                      </a:pPr>
                      <a:r>
                        <a:rPr lang="en-US" sz="1800">
                          <a:effectLst/>
                        </a:rPr>
                        <a:t>Corn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8414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8410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274320">
                <a:tc>
                  <a:txBody>
                    <a:bodyPr/>
                    <a:lstStyle/>
                    <a:p>
                      <a:pPr marL="0" marR="0" algn="ctr">
                        <a:lnSpc>
                          <a:spcPct val="115000"/>
                        </a:lnSpc>
                        <a:spcBef>
                          <a:spcPts val="0"/>
                        </a:spcBef>
                        <a:spcAft>
                          <a:spcPts val="0"/>
                        </a:spcAft>
                      </a:pPr>
                      <a:r>
                        <a:rPr lang="en-US" sz="1800">
                          <a:effectLst/>
                        </a:rPr>
                        <a:t>Corn Oil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5484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2742</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1.25</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274320">
                <a:tc>
                  <a:txBody>
                    <a:bodyPr/>
                    <a:lstStyle/>
                    <a:p>
                      <a:pPr marL="0" marR="0" algn="ctr">
                        <a:lnSpc>
                          <a:spcPct val="115000"/>
                        </a:lnSpc>
                        <a:spcBef>
                          <a:spcPts val="0"/>
                        </a:spcBef>
                        <a:spcAft>
                          <a:spcPts val="0"/>
                        </a:spcAft>
                      </a:pPr>
                      <a:r>
                        <a:rPr lang="en-US" sz="1800">
                          <a:effectLst/>
                        </a:rPr>
                        <a:t>Sunflower Oil 5L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6010</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3204</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1.204446</a:t>
                      </a:r>
                      <a:endParaRPr lang="en-US" sz="160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274320">
                <a:tc>
                  <a:txBody>
                    <a:bodyPr/>
                    <a:lstStyle/>
                    <a:p>
                      <a:pPr marL="0" marR="0" algn="ctr">
                        <a:lnSpc>
                          <a:spcPct val="115000"/>
                        </a:lnSpc>
                        <a:spcBef>
                          <a:spcPts val="0"/>
                        </a:spcBef>
                        <a:spcAft>
                          <a:spcPts val="0"/>
                        </a:spcAft>
                      </a:pPr>
                      <a:r>
                        <a:rPr lang="en-US" sz="1800">
                          <a:effectLst/>
                        </a:rPr>
                        <a:t>Sunflower Oil 3L</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3656</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1828</a:t>
                      </a:r>
                      <a:endParaRPr lang="en-US" sz="16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1.25</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16652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35</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8402300"/>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Total Cost</a:t>
            </a:r>
          </a:p>
          <a:p>
            <a:pPr lvl="1">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7" name="Chart 6"/>
          <p:cNvGraphicFramePr>
            <a:graphicFrameLocks/>
          </p:cNvGraphicFramePr>
          <p:nvPr>
            <p:extLst>
              <p:ext uri="{D42A27DB-BD31-4B8C-83A1-F6EECF244321}">
                <p14:modId xmlns:p14="http://schemas.microsoft.com/office/powerpoint/2010/main" val="3560484231"/>
              </p:ext>
            </p:extLst>
          </p:nvPr>
        </p:nvGraphicFramePr>
        <p:xfrm>
          <a:off x="3317966" y="2064888"/>
          <a:ext cx="5943914" cy="3657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43324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36</a:t>
            </a:fld>
            <a:endParaRPr lang="en-US" dirty="0"/>
          </a:p>
        </p:txBody>
      </p:sp>
      <p:sp>
        <p:nvSpPr>
          <p:cNvPr id="4" name="Title 3"/>
          <p:cNvSpPr>
            <a:spLocks noGrp="1"/>
          </p:cNvSpPr>
          <p:nvPr>
            <p:ph type="title"/>
          </p:nvPr>
        </p:nvSpPr>
        <p:spPr/>
        <p:txBody>
          <a:bodyPr/>
          <a:lstStyle/>
          <a:p>
            <a:r>
              <a:rPr lang="en-US" dirty="0"/>
              <a:t>Results, discussion and analysis</a:t>
            </a:r>
          </a:p>
        </p:txBody>
      </p:sp>
      <p:sp>
        <p:nvSpPr>
          <p:cNvPr id="5" name="TextBox 4"/>
          <p:cNvSpPr txBox="1"/>
          <p:nvPr/>
        </p:nvSpPr>
        <p:spPr>
          <a:xfrm>
            <a:off x="984738" y="1559168"/>
            <a:ext cx="10187354" cy="8956298"/>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Savings</a:t>
            </a:r>
          </a:p>
          <a:p>
            <a:pPr marL="1257300" lvl="2" indent="-342900">
              <a:lnSpc>
                <a:spcPct val="150000"/>
              </a:lnSpc>
              <a:buFont typeface="Wingdings" pitchFamily="2" charset="2"/>
              <a:buChar char="ü"/>
            </a:pPr>
            <a:endParaRPr lang="en-US" sz="2400" dirty="0"/>
          </a:p>
          <a:p>
            <a:pPr lvl="2">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1772874252"/>
              </p:ext>
            </p:extLst>
          </p:nvPr>
        </p:nvGraphicFramePr>
        <p:xfrm>
          <a:off x="4091342" y="2593927"/>
          <a:ext cx="3915374" cy="2453640"/>
        </p:xfrm>
        <a:graphic>
          <a:graphicData uri="http://schemas.openxmlformats.org/drawingml/2006/table">
            <a:tbl>
              <a:tblPr firstRow="1" firstCol="1" bandRow="1">
                <a:tableStyleId>{1E171933-4619-4E11-9A3F-F7608DF75F80}</a:tableStyleId>
              </a:tblPr>
              <a:tblGrid>
                <a:gridCol w="1957263">
                  <a:extLst>
                    <a:ext uri="{9D8B030D-6E8A-4147-A177-3AD203B41FA5}">
                      <a16:colId xmlns:a16="http://schemas.microsoft.com/office/drawing/2014/main" val="20000"/>
                    </a:ext>
                  </a:extLst>
                </a:gridCol>
                <a:gridCol w="1958111">
                  <a:extLst>
                    <a:ext uri="{9D8B030D-6E8A-4147-A177-3AD203B41FA5}">
                      <a16:colId xmlns:a16="http://schemas.microsoft.com/office/drawing/2014/main" val="20001"/>
                    </a:ext>
                  </a:extLst>
                </a:gridCol>
              </a:tblGrid>
              <a:tr h="274320">
                <a:tc>
                  <a:txBody>
                    <a:bodyPr/>
                    <a:lstStyle/>
                    <a:p>
                      <a:pPr marL="0" marR="0" algn="ctr">
                        <a:lnSpc>
                          <a:spcPct val="115000"/>
                        </a:lnSpc>
                        <a:spcBef>
                          <a:spcPts val="0"/>
                        </a:spcBef>
                        <a:spcAft>
                          <a:spcPts val="0"/>
                        </a:spcAft>
                      </a:pPr>
                      <a:r>
                        <a:rPr lang="en-US" sz="2000" dirty="0">
                          <a:effectLst/>
                        </a:rPr>
                        <a:t>Product</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Savings</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274320">
                <a:tc>
                  <a:txBody>
                    <a:bodyPr/>
                    <a:lstStyle/>
                    <a:p>
                      <a:pPr marL="0" marR="0" algn="ctr">
                        <a:lnSpc>
                          <a:spcPct val="115000"/>
                        </a:lnSpc>
                        <a:spcBef>
                          <a:spcPts val="0"/>
                        </a:spcBef>
                        <a:spcAft>
                          <a:spcPts val="0"/>
                        </a:spcAft>
                      </a:pPr>
                      <a:r>
                        <a:rPr lang="en-US" sz="2000">
                          <a:effectLst/>
                        </a:rPr>
                        <a:t>Redbull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2387 </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274320">
                <a:tc>
                  <a:txBody>
                    <a:bodyPr/>
                    <a:lstStyle/>
                    <a:p>
                      <a:pPr marL="0" marR="0" algn="ctr">
                        <a:lnSpc>
                          <a:spcPct val="115000"/>
                        </a:lnSpc>
                        <a:spcBef>
                          <a:spcPts val="0"/>
                        </a:spcBef>
                        <a:spcAft>
                          <a:spcPts val="0"/>
                        </a:spcAft>
                      </a:pPr>
                      <a:r>
                        <a:rPr lang="en-US" sz="2000">
                          <a:effectLst/>
                        </a:rPr>
                        <a:t>Corn Oil 5L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1 </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274320">
                <a:tc>
                  <a:txBody>
                    <a:bodyPr/>
                    <a:lstStyle/>
                    <a:p>
                      <a:pPr marL="0" marR="0" algn="ctr">
                        <a:lnSpc>
                          <a:spcPct val="115000"/>
                        </a:lnSpc>
                        <a:spcBef>
                          <a:spcPts val="0"/>
                        </a:spcBef>
                        <a:spcAft>
                          <a:spcPts val="0"/>
                        </a:spcAft>
                      </a:pPr>
                      <a:r>
                        <a:rPr lang="en-US" sz="2000">
                          <a:effectLst/>
                        </a:rPr>
                        <a:t>Corn Oil 3L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4466 </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274320">
                <a:tc>
                  <a:txBody>
                    <a:bodyPr/>
                    <a:lstStyle/>
                    <a:p>
                      <a:pPr marL="0" marR="0" algn="ctr">
                        <a:lnSpc>
                          <a:spcPct val="115000"/>
                        </a:lnSpc>
                        <a:spcBef>
                          <a:spcPts val="0"/>
                        </a:spcBef>
                        <a:spcAft>
                          <a:spcPts val="0"/>
                        </a:spcAft>
                      </a:pPr>
                      <a:r>
                        <a:rPr lang="en-US" sz="2000">
                          <a:effectLst/>
                        </a:rPr>
                        <a:t>Sunflower Oil 5L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3145 </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274320">
                <a:tc>
                  <a:txBody>
                    <a:bodyPr/>
                    <a:lstStyle/>
                    <a:p>
                      <a:pPr marL="0" marR="0" algn="ctr">
                        <a:lnSpc>
                          <a:spcPct val="115000"/>
                        </a:lnSpc>
                        <a:spcBef>
                          <a:spcPts val="0"/>
                        </a:spcBef>
                        <a:spcAft>
                          <a:spcPts val="0"/>
                        </a:spcAft>
                      </a:pPr>
                      <a:r>
                        <a:rPr lang="en-US" sz="2000">
                          <a:effectLst/>
                        </a:rPr>
                        <a:t>Sunflower Oil 3L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dirty="0">
                          <a:effectLst/>
                        </a:rPr>
                        <a:t>2655 </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r h="274320">
                <a:tc>
                  <a:txBody>
                    <a:bodyPr/>
                    <a:lstStyle/>
                    <a:p>
                      <a:pPr marL="0" marR="0" algn="ctr">
                        <a:lnSpc>
                          <a:spcPct val="115000"/>
                        </a:lnSpc>
                        <a:spcBef>
                          <a:spcPts val="0"/>
                        </a:spcBef>
                        <a:spcAft>
                          <a:spcPts val="0"/>
                        </a:spcAft>
                      </a:pPr>
                      <a:r>
                        <a:rPr lang="en-US" sz="2000">
                          <a:effectLst/>
                        </a:rPr>
                        <a:t>Total</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i="1" u="none" dirty="0">
                          <a:solidFill>
                            <a:srgbClr val="FF0000"/>
                          </a:solidFill>
                          <a:effectLst/>
                        </a:rPr>
                        <a:t>12654 $</a:t>
                      </a:r>
                      <a:endParaRPr lang="en-US" sz="1800" b="1" i="1" u="none" dirty="0">
                        <a:solidFill>
                          <a:srgbClr val="FF0000"/>
                        </a:solidFill>
                        <a:effectLst/>
                        <a:latin typeface="Calibri"/>
                        <a:ea typeface="Calibri"/>
                        <a:cs typeface="Arial"/>
                      </a:endParaRPr>
                    </a:p>
                  </a:txBody>
                  <a:tcPr marL="68580" marR="6858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765643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Add a Footer</a:t>
            </a:r>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37</a:t>
            </a:fld>
            <a:endParaRPr lang="en-US" dirty="0"/>
          </a:p>
        </p:txBody>
      </p:sp>
      <p:sp>
        <p:nvSpPr>
          <p:cNvPr id="4" name="Title 3"/>
          <p:cNvSpPr>
            <a:spLocks noGrp="1"/>
          </p:cNvSpPr>
          <p:nvPr>
            <p:ph type="title"/>
          </p:nvPr>
        </p:nvSpPr>
        <p:spPr/>
        <p:txBody>
          <a:bodyPr/>
          <a:lstStyle/>
          <a:p>
            <a:r>
              <a:rPr lang="en-US" dirty="0"/>
              <a:t>Results, discussion and analysis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508" y="1291003"/>
            <a:ext cx="10597661" cy="4663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13055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38</a:t>
            </a:fld>
            <a:endParaRPr lang="en-US" dirty="0"/>
          </a:p>
        </p:txBody>
      </p:sp>
      <p:sp>
        <p:nvSpPr>
          <p:cNvPr id="4" name="Title 3"/>
          <p:cNvSpPr>
            <a:spLocks noGrp="1"/>
          </p:cNvSpPr>
          <p:nvPr>
            <p:ph type="title"/>
          </p:nvPr>
        </p:nvSpPr>
        <p:spPr/>
        <p:txBody>
          <a:bodyPr/>
          <a:lstStyle/>
          <a:p>
            <a:r>
              <a:rPr lang="en-US" dirty="0"/>
              <a:t>Conclusion</a:t>
            </a:r>
          </a:p>
        </p:txBody>
      </p:sp>
      <p:sp>
        <p:nvSpPr>
          <p:cNvPr id="5" name="TextBox 4"/>
          <p:cNvSpPr txBox="1"/>
          <p:nvPr/>
        </p:nvSpPr>
        <p:spPr>
          <a:xfrm>
            <a:off x="1002322" y="1658501"/>
            <a:ext cx="10187354" cy="8956298"/>
          </a:xfrm>
          <a:prstGeom prst="rect">
            <a:avLst/>
          </a:prstGeom>
          <a:noFill/>
        </p:spPr>
        <p:txBody>
          <a:bodyPr wrap="square" rtlCol="0">
            <a:spAutoFit/>
          </a:bodyPr>
          <a:lstStyle/>
          <a:p>
            <a:pPr>
              <a:lnSpc>
                <a:spcPct val="150000"/>
              </a:lnSpc>
            </a:pPr>
            <a:endParaRPr lang="en-US" sz="2400" dirty="0"/>
          </a:p>
          <a:p>
            <a:pPr marL="1257300" lvl="2" indent="-342900">
              <a:lnSpc>
                <a:spcPct val="150000"/>
              </a:lnSpc>
              <a:buFont typeface="Wingdings" pitchFamily="2" charset="2"/>
              <a:buChar char="ü"/>
            </a:pPr>
            <a:endParaRPr lang="en-US" sz="2400" dirty="0"/>
          </a:p>
          <a:p>
            <a:pPr lvl="2">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6" name="Picture 5"/>
          <p:cNvPicPr>
            <a:picLocks noChangeAspect="1"/>
          </p:cNvPicPr>
          <p:nvPr/>
        </p:nvPicPr>
        <p:blipFill>
          <a:blip r:embed="rId2"/>
          <a:stretch>
            <a:fillRect/>
          </a:stretch>
        </p:blipFill>
        <p:spPr>
          <a:xfrm>
            <a:off x="1002322" y="1188720"/>
            <a:ext cx="10035792" cy="4519749"/>
          </a:xfrm>
          <a:prstGeom prst="rect">
            <a:avLst/>
          </a:prstGeom>
        </p:spPr>
      </p:pic>
    </p:spTree>
    <p:extLst>
      <p:ext uri="{BB962C8B-B14F-4D97-AF65-F5344CB8AC3E}">
        <p14:creationId xmlns:p14="http://schemas.microsoft.com/office/powerpoint/2010/main" val="1910851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39</a:t>
            </a:fld>
            <a:endParaRPr lang="en-US" dirty="0"/>
          </a:p>
        </p:txBody>
      </p:sp>
      <p:sp>
        <p:nvSpPr>
          <p:cNvPr id="4" name="Title 3"/>
          <p:cNvSpPr>
            <a:spLocks noGrp="1"/>
          </p:cNvSpPr>
          <p:nvPr>
            <p:ph type="title"/>
          </p:nvPr>
        </p:nvSpPr>
        <p:spPr/>
        <p:txBody>
          <a:bodyPr/>
          <a:lstStyle/>
          <a:p>
            <a:r>
              <a:rPr lang="en-US" dirty="0"/>
              <a:t>Recommendations</a:t>
            </a:r>
          </a:p>
        </p:txBody>
      </p:sp>
      <p:sp>
        <p:nvSpPr>
          <p:cNvPr id="5" name="TextBox 4"/>
          <p:cNvSpPr txBox="1"/>
          <p:nvPr/>
        </p:nvSpPr>
        <p:spPr>
          <a:xfrm>
            <a:off x="984738" y="1559168"/>
            <a:ext cx="10187354" cy="8402300"/>
          </a:xfrm>
          <a:prstGeom prst="rect">
            <a:avLst/>
          </a:prstGeom>
          <a:noFill/>
        </p:spPr>
        <p:txBody>
          <a:bodyPr wrap="square" rtlCol="0">
            <a:spAutoFit/>
          </a:bodyPr>
          <a:lstStyle/>
          <a:p>
            <a:pPr lvl="2">
              <a:lnSpc>
                <a:spcPct val="150000"/>
              </a:lnSpc>
            </a:pPr>
            <a:endParaRPr lang="en-US" sz="2400" dirty="0"/>
          </a:p>
          <a:p>
            <a:pPr lvl="2">
              <a:lnSpc>
                <a:spcPct val="150000"/>
              </a:lnSpc>
            </a:pPr>
            <a:endParaRPr lang="en-US" sz="2400" dirty="0"/>
          </a:p>
          <a:p>
            <a:pPr>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lvl="1">
              <a:lnSpc>
                <a:spcPct val="150000"/>
              </a:lnSpc>
            </a:pPr>
            <a:endParaRPr lang="en-US" sz="2400" dirty="0"/>
          </a:p>
          <a:p>
            <a:pPr lvl="1">
              <a:lnSpc>
                <a:spcPct val="150000"/>
              </a:lnSpc>
            </a:pPr>
            <a:endParaRPr lang="en-US" sz="2400" dirty="0"/>
          </a:p>
          <a:p>
            <a:pPr>
              <a:lnSpc>
                <a:spcPct val="150000"/>
              </a:lnSpc>
            </a:pPr>
            <a:endParaRPr lang="en-US" sz="2400" dirty="0"/>
          </a:p>
          <a:p>
            <a:pPr>
              <a:lnSpc>
                <a:spcPct val="150000"/>
              </a:lnSpc>
            </a:pPr>
            <a:endParaRPr lang="en-US" sz="2400" dirty="0"/>
          </a:p>
          <a:p>
            <a:pPr lvl="1">
              <a:lnSpc>
                <a:spcPct val="150000"/>
              </a:lnSpc>
            </a:pPr>
            <a:endParaRPr lang="en-US" sz="2400" dirty="0"/>
          </a:p>
          <a:p>
            <a:pPr marL="342900" indent="-342900">
              <a:lnSpc>
                <a:spcPct val="150000"/>
              </a:lnSpc>
              <a:buFont typeface="Wingdings" pitchFamily="2" charset="2"/>
              <a:buChar char="ü"/>
            </a:pPr>
            <a:endParaRPr lang="en-US" sz="2400" dirty="0"/>
          </a:p>
          <a:p>
            <a:pPr marL="342900" indent="-342900">
              <a:lnSpc>
                <a:spcPct val="150000"/>
              </a:lnSpc>
              <a:buFont typeface="Wingdings" pitchFamily="2" charset="2"/>
              <a:buChar char="ü"/>
            </a:pPr>
            <a:endParaRPr lang="en-US" sz="2400" dirty="0"/>
          </a:p>
          <a:p>
            <a:pPr lvl="1"/>
            <a:endParaRPr lang="en-US" sz="2400" dirty="0"/>
          </a:p>
          <a:p>
            <a:endParaRPr lang="en-US" sz="2400" dirty="0"/>
          </a:p>
          <a:p>
            <a:endParaRPr lang="en-US" sz="2400" dirty="0"/>
          </a:p>
        </p:txBody>
      </p:sp>
      <p:pic>
        <p:nvPicPr>
          <p:cNvPr id="6" name="Picture 5"/>
          <p:cNvPicPr>
            <a:picLocks noChangeAspect="1"/>
          </p:cNvPicPr>
          <p:nvPr/>
        </p:nvPicPr>
        <p:blipFill>
          <a:blip r:embed="rId2"/>
          <a:stretch>
            <a:fillRect/>
          </a:stretch>
        </p:blipFill>
        <p:spPr>
          <a:xfrm>
            <a:off x="1645920" y="1188720"/>
            <a:ext cx="9526172" cy="4715691"/>
          </a:xfrm>
          <a:prstGeom prst="rect">
            <a:avLst/>
          </a:prstGeom>
        </p:spPr>
      </p:pic>
    </p:spTree>
    <p:extLst>
      <p:ext uri="{BB962C8B-B14F-4D97-AF65-F5344CB8AC3E}">
        <p14:creationId xmlns:p14="http://schemas.microsoft.com/office/powerpoint/2010/main" val="238235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4</a:t>
            </a:fld>
            <a:endParaRPr lang="en-US" dirty="0"/>
          </a:p>
        </p:txBody>
      </p:sp>
      <p:sp>
        <p:nvSpPr>
          <p:cNvPr id="4" name="Title 3"/>
          <p:cNvSpPr>
            <a:spLocks noGrp="1"/>
          </p:cNvSpPr>
          <p:nvPr>
            <p:ph type="title"/>
          </p:nvPr>
        </p:nvSpPr>
        <p:spPr/>
        <p:txBody>
          <a:bodyPr/>
          <a:lstStyle/>
          <a:p>
            <a:r>
              <a:rPr lang="en-US" dirty="0"/>
              <a:t>Introduction</a:t>
            </a:r>
          </a:p>
        </p:txBody>
      </p:sp>
      <p:sp>
        <p:nvSpPr>
          <p:cNvPr id="5" name="TextBox 4"/>
          <p:cNvSpPr txBox="1"/>
          <p:nvPr/>
        </p:nvSpPr>
        <p:spPr>
          <a:xfrm>
            <a:off x="1113692" y="1688123"/>
            <a:ext cx="9683262" cy="4893647"/>
          </a:xfrm>
          <a:prstGeom prst="rect">
            <a:avLst/>
          </a:prstGeom>
          <a:noFill/>
        </p:spPr>
        <p:txBody>
          <a:bodyPr wrap="square" rtlCol="0">
            <a:spAutoFit/>
          </a:bodyPr>
          <a:lstStyle/>
          <a:p>
            <a:pPr marL="342900" indent="-342900">
              <a:buFont typeface="Wingdings" pitchFamily="2" charset="2"/>
              <a:buChar char="q"/>
            </a:pPr>
            <a:r>
              <a:rPr lang="en-US" sz="2400" dirty="0"/>
              <a:t>Inventory Management Definition</a:t>
            </a:r>
          </a:p>
          <a:p>
            <a:pPr marL="342900" indent="-342900">
              <a:lnSpc>
                <a:spcPct val="150000"/>
              </a:lnSpc>
              <a:buFont typeface="Wingdings" pitchFamily="2" charset="2"/>
              <a:buChar char="q"/>
            </a:pPr>
            <a:r>
              <a:rPr lang="en-US" sz="2400" dirty="0"/>
              <a:t>Wholesaling and Retailing </a:t>
            </a:r>
          </a:p>
          <a:p>
            <a:pPr marL="342900" indent="-342900">
              <a:lnSpc>
                <a:spcPct val="150000"/>
              </a:lnSpc>
              <a:buFont typeface="Wingdings" pitchFamily="2" charset="2"/>
              <a:buChar char="q"/>
            </a:pPr>
            <a:r>
              <a:rPr lang="en-US" sz="2400" dirty="0"/>
              <a:t>Inventory Management System benefits for retail industry:</a:t>
            </a:r>
          </a:p>
          <a:p>
            <a:pPr marL="800100" lvl="1" indent="-342900">
              <a:lnSpc>
                <a:spcPct val="150000"/>
              </a:lnSpc>
              <a:buFont typeface="Wingdings" pitchFamily="2" charset="2"/>
              <a:buChar char="ü"/>
            </a:pPr>
            <a:r>
              <a:rPr lang="en-US" sz="2400" dirty="0"/>
              <a:t> Provides fast real-time collection in all business locations</a:t>
            </a:r>
          </a:p>
          <a:p>
            <a:pPr marL="800100" lvl="1" indent="-342900">
              <a:lnSpc>
                <a:spcPct val="150000"/>
              </a:lnSpc>
              <a:buFont typeface="Wingdings" pitchFamily="2" charset="2"/>
              <a:buChar char="ü"/>
            </a:pPr>
            <a:r>
              <a:rPr lang="en-US" sz="2400" dirty="0"/>
              <a:t>Improves cash flow and profitability</a:t>
            </a:r>
          </a:p>
          <a:p>
            <a:pPr marL="800100" lvl="1" indent="-342900">
              <a:lnSpc>
                <a:spcPct val="150000"/>
              </a:lnSpc>
              <a:buFont typeface="Wingdings" pitchFamily="2" charset="2"/>
              <a:buChar char="ü"/>
            </a:pPr>
            <a:r>
              <a:rPr lang="en-US" sz="2400" dirty="0"/>
              <a:t>Higher customer satisfaction</a:t>
            </a:r>
          </a:p>
          <a:p>
            <a:pPr marL="342900" indent="-342900">
              <a:lnSpc>
                <a:spcPct val="150000"/>
              </a:lnSpc>
              <a:buFont typeface="Wingdings" pitchFamily="2" charset="2"/>
              <a:buChar char="q"/>
            </a:pPr>
            <a:r>
              <a:rPr lang="en-US" sz="2400" dirty="0"/>
              <a:t>An integrated system between supply chain management and inventory management should be taken into consideration</a:t>
            </a:r>
          </a:p>
          <a:p>
            <a:pPr lvl="1">
              <a:lnSpc>
                <a:spcPct val="150000"/>
              </a:lnSpc>
            </a:pPr>
            <a:endParaRPr lang="en-US" sz="2400" dirty="0"/>
          </a:p>
        </p:txBody>
      </p:sp>
    </p:spTree>
    <p:extLst>
      <p:ext uri="{BB962C8B-B14F-4D97-AF65-F5344CB8AC3E}">
        <p14:creationId xmlns:p14="http://schemas.microsoft.com/office/powerpoint/2010/main" val="12784714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abstract image" title="abstract image">
            <a:extLst>
              <a:ext uri="{FF2B5EF4-FFF2-40B4-BE49-F238E27FC236}">
                <a16:creationId xmlns:a16="http://schemas.microsoft.com/office/drawing/2014/main" id="{BCF9593D-B6BD-4208-A4FF-8CFFE503475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4273BD65-CFF3-40DD-939C-97A942BD80EE}"/>
              </a:ext>
              <a:ext uri="{C183D7F6-B498-43B3-948B-1728B52AA6E4}">
                <adec:decorative xmlns:adec="http://schemas.microsoft.com/office/drawing/2017/decorative" val="1"/>
              </a:ext>
            </a:extLst>
          </p:cNvPr>
          <p:cNvSpPr/>
          <p:nvPr/>
        </p:nvSpPr>
        <p:spPr>
          <a:xfrm>
            <a:off x="-71014" y="0"/>
            <a:ext cx="12263014"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p:txBody>
          <a:bodyPr anchor="ctr"/>
          <a:lstStyle/>
          <a:p>
            <a:r>
              <a:rPr lang="en-US" dirty="0"/>
              <a:t>THANK YOU</a:t>
            </a:r>
          </a:p>
        </p:txBody>
      </p:sp>
      <p:sp>
        <p:nvSpPr>
          <p:cNvPr id="23" name="Subtitle 22">
            <a:extLst>
              <a:ext uri="{FF2B5EF4-FFF2-40B4-BE49-F238E27FC236}">
                <a16:creationId xmlns:a16="http://schemas.microsoft.com/office/drawing/2014/main" id="{9FDCAA0A-980E-4E01-8FDA-B5368F0910FD}"/>
              </a:ext>
            </a:extLst>
          </p:cNvPr>
          <p:cNvSpPr>
            <a:spLocks noGrp="1"/>
          </p:cNvSpPr>
          <p:nvPr>
            <p:ph type="subTitle" idx="1"/>
          </p:nvPr>
        </p:nvSpPr>
        <p:spPr/>
        <p:txBody>
          <a:bodyPr/>
          <a:lstStyle/>
          <a:p>
            <a:endParaRPr lang="en-US" dirty="0"/>
          </a:p>
        </p:txBody>
      </p:sp>
      <p:sp>
        <p:nvSpPr>
          <p:cNvPr id="29" name="Rectangle: Single Corner Snipped 28">
            <a:extLst>
              <a:ext uri="{FF2B5EF4-FFF2-40B4-BE49-F238E27FC236}">
                <a16:creationId xmlns:a16="http://schemas.microsoft.com/office/drawing/2014/main" id="{E01195D9-1845-4282-BE5B-F6B840BE40E1}"/>
              </a:ext>
              <a:ext uri="{C183D7F6-B498-43B3-948B-1728B52AA6E4}">
                <adec:decorative xmlns:adec="http://schemas.microsoft.com/office/drawing/2017/decorative" val="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a:extLst>
              <a:ext uri="{FF2B5EF4-FFF2-40B4-BE49-F238E27FC236}">
                <a16:creationId xmlns:a16="http://schemas.microsoft.com/office/drawing/2014/main" id="{056A6478-CD2B-4077-910A-3D006C82EB9A}"/>
              </a:ext>
            </a:extLst>
          </p:cNvPr>
          <p:cNvSpPr>
            <a:spLocks noGrp="1"/>
          </p:cNvSpPr>
          <p:nvPr>
            <p:ph type="sldNum" sz="quarter" idx="4294967295"/>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40</a:t>
            </a:fld>
            <a:endParaRPr lang="en-US" dirty="0"/>
          </a:p>
        </p:txBody>
      </p:sp>
    </p:spTree>
    <p:extLst>
      <p:ext uri="{BB962C8B-B14F-4D97-AF65-F5344CB8AC3E}">
        <p14:creationId xmlns:p14="http://schemas.microsoft.com/office/powerpoint/2010/main" val="207078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5</a:t>
            </a:fld>
            <a:endParaRPr lang="en-US" dirty="0"/>
          </a:p>
        </p:txBody>
      </p:sp>
      <p:sp>
        <p:nvSpPr>
          <p:cNvPr id="4" name="Title 3"/>
          <p:cNvSpPr>
            <a:spLocks noGrp="1"/>
          </p:cNvSpPr>
          <p:nvPr>
            <p:ph type="title"/>
          </p:nvPr>
        </p:nvSpPr>
        <p:spPr/>
        <p:txBody>
          <a:bodyPr/>
          <a:lstStyle/>
          <a:p>
            <a:r>
              <a:rPr lang="en-US" dirty="0"/>
              <a:t>IOC overview</a:t>
            </a:r>
          </a:p>
        </p:txBody>
      </p:sp>
      <p:sp>
        <p:nvSpPr>
          <p:cNvPr id="5" name="TextBox 4"/>
          <p:cNvSpPr txBox="1"/>
          <p:nvPr/>
        </p:nvSpPr>
        <p:spPr>
          <a:xfrm>
            <a:off x="1078523" y="1606062"/>
            <a:ext cx="9976339" cy="3600986"/>
          </a:xfrm>
          <a:prstGeom prst="rect">
            <a:avLst/>
          </a:prstGeom>
          <a:noFill/>
        </p:spPr>
        <p:txBody>
          <a:bodyPr wrap="square" rtlCol="0">
            <a:spAutoFit/>
          </a:bodyPr>
          <a:lstStyle/>
          <a:p>
            <a:pPr marL="342900" indent="-342900">
              <a:buFont typeface="Wingdings" pitchFamily="2" charset="2"/>
              <a:buChar char="q"/>
            </a:pPr>
            <a:r>
              <a:rPr lang="en-US" sz="2400" dirty="0"/>
              <a:t>International Overseas Company (IOC) is located in Nablus and established in 1994.</a:t>
            </a:r>
          </a:p>
          <a:p>
            <a:pPr marL="342900" indent="-342900">
              <a:lnSpc>
                <a:spcPct val="150000"/>
              </a:lnSpc>
              <a:buFont typeface="Wingdings" pitchFamily="2" charset="2"/>
              <a:buChar char="q"/>
            </a:pPr>
            <a:r>
              <a:rPr lang="en-US" sz="2400" dirty="0"/>
              <a:t>A modest trading operation in the import and distribution of consumer goods.</a:t>
            </a:r>
          </a:p>
          <a:p>
            <a:pPr marL="342900" indent="-342900">
              <a:lnSpc>
                <a:spcPct val="150000"/>
              </a:lnSpc>
              <a:buFont typeface="Wingdings" pitchFamily="2" charset="2"/>
              <a:buChar char="q"/>
            </a:pPr>
            <a:r>
              <a:rPr lang="en-US" sz="2400" dirty="0"/>
              <a:t>IOC sat its core competencies around the Fast-Moving Consumer Goods (FMCG) business.</a:t>
            </a:r>
          </a:p>
          <a:p>
            <a:pPr marL="342900" indent="-342900">
              <a:lnSpc>
                <a:spcPct val="150000"/>
              </a:lnSpc>
              <a:buFont typeface="Wingdings" pitchFamily="2" charset="2"/>
              <a:buChar char="q"/>
            </a:pPr>
            <a:endParaRPr lang="en-US" sz="2400" dirty="0"/>
          </a:p>
        </p:txBody>
      </p:sp>
    </p:spTree>
    <p:extLst>
      <p:ext uri="{BB962C8B-B14F-4D97-AF65-F5344CB8AC3E}">
        <p14:creationId xmlns:p14="http://schemas.microsoft.com/office/powerpoint/2010/main" val="26497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6</a:t>
            </a:fld>
            <a:endParaRPr lang="en-US" dirty="0"/>
          </a:p>
        </p:txBody>
      </p:sp>
      <p:sp>
        <p:nvSpPr>
          <p:cNvPr id="4" name="Title 3"/>
          <p:cNvSpPr>
            <a:spLocks noGrp="1"/>
          </p:cNvSpPr>
          <p:nvPr>
            <p:ph type="title"/>
          </p:nvPr>
        </p:nvSpPr>
        <p:spPr/>
        <p:txBody>
          <a:bodyPr/>
          <a:lstStyle/>
          <a:p>
            <a:r>
              <a:rPr lang="en-US" dirty="0"/>
              <a:t>Ioc overview</a:t>
            </a:r>
          </a:p>
        </p:txBody>
      </p:sp>
      <p:sp>
        <p:nvSpPr>
          <p:cNvPr id="5" name="TextBox 4"/>
          <p:cNvSpPr txBox="1"/>
          <p:nvPr/>
        </p:nvSpPr>
        <p:spPr>
          <a:xfrm>
            <a:off x="1066800" y="1535723"/>
            <a:ext cx="9788769" cy="3724096"/>
          </a:xfrm>
          <a:prstGeom prst="rect">
            <a:avLst/>
          </a:prstGeom>
          <a:noFill/>
        </p:spPr>
        <p:txBody>
          <a:bodyPr wrap="square" rtlCol="0">
            <a:spAutoFit/>
          </a:bodyPr>
          <a:lstStyle/>
          <a:p>
            <a:pPr marL="342900" indent="-342900" algn="ctr">
              <a:lnSpc>
                <a:spcPct val="150000"/>
              </a:lnSpc>
              <a:buFont typeface="Wingdings" pitchFamily="2" charset="2"/>
              <a:buChar char="q"/>
            </a:pPr>
            <a:r>
              <a:rPr lang="en-US" sz="2400" dirty="0"/>
              <a:t>Vision</a:t>
            </a:r>
            <a:br>
              <a:rPr lang="en-US" sz="2400" dirty="0"/>
            </a:br>
            <a:r>
              <a:rPr lang="en-US" sz="2000" dirty="0"/>
              <a:t>To be one of the leading importing and distribution companies in the region.</a:t>
            </a:r>
          </a:p>
          <a:p>
            <a:pPr algn="ctr"/>
            <a:endParaRPr lang="en-US" sz="2000" dirty="0"/>
          </a:p>
          <a:p>
            <a:pPr marL="342900" indent="-342900" algn="just">
              <a:lnSpc>
                <a:spcPct val="150000"/>
              </a:lnSpc>
              <a:buFont typeface="Wingdings" pitchFamily="2" charset="2"/>
              <a:buChar char="q"/>
            </a:pPr>
            <a:r>
              <a:rPr lang="en-US" sz="2400" dirty="0"/>
              <a:t>Mission</a:t>
            </a:r>
            <a:br>
              <a:rPr lang="en-US" sz="2400" dirty="0"/>
            </a:br>
            <a:r>
              <a:rPr lang="en-US" sz="2000" dirty="0"/>
              <a:t>To partner with leading multinational suppliers to best serve customers’ needs in Palestine. IOC is devoted to providing customers and consumers with the highest quality products and services that satisfy their needs and make their lives more enjoyable.</a:t>
            </a:r>
          </a:p>
          <a:p>
            <a:pPr marL="342900" indent="-342900">
              <a:buFont typeface="Wingdings" pitchFamily="2" charset="2"/>
              <a:buChar char="q"/>
            </a:pPr>
            <a:endParaRPr lang="en-US" sz="2400" dirty="0"/>
          </a:p>
        </p:txBody>
      </p:sp>
    </p:spTree>
    <p:extLst>
      <p:ext uri="{BB962C8B-B14F-4D97-AF65-F5344CB8AC3E}">
        <p14:creationId xmlns:p14="http://schemas.microsoft.com/office/powerpoint/2010/main" val="3527967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7</a:t>
            </a:fld>
            <a:endParaRPr lang="en-US" dirty="0"/>
          </a:p>
        </p:txBody>
      </p:sp>
      <p:sp>
        <p:nvSpPr>
          <p:cNvPr id="4" name="Title 3"/>
          <p:cNvSpPr>
            <a:spLocks noGrp="1"/>
          </p:cNvSpPr>
          <p:nvPr>
            <p:ph type="title"/>
          </p:nvPr>
        </p:nvSpPr>
        <p:spPr/>
        <p:txBody>
          <a:bodyPr/>
          <a:lstStyle/>
          <a:p>
            <a:r>
              <a:rPr lang="en-US" dirty="0"/>
              <a:t>Ioc overview</a:t>
            </a:r>
          </a:p>
        </p:txBody>
      </p:sp>
      <p:sp>
        <p:nvSpPr>
          <p:cNvPr id="5" name="TextBox 4"/>
          <p:cNvSpPr txBox="1"/>
          <p:nvPr/>
        </p:nvSpPr>
        <p:spPr>
          <a:xfrm>
            <a:off x="1101969" y="1570892"/>
            <a:ext cx="10163908" cy="830997"/>
          </a:xfrm>
          <a:prstGeom prst="rect">
            <a:avLst/>
          </a:prstGeom>
          <a:noFill/>
        </p:spPr>
        <p:txBody>
          <a:bodyPr wrap="square" rtlCol="0">
            <a:spAutoFit/>
          </a:bodyPr>
          <a:lstStyle/>
          <a:p>
            <a:pPr marL="285750" indent="-285750">
              <a:buFont typeface="Wingdings" pitchFamily="2" charset="2"/>
              <a:buChar char="q"/>
            </a:pPr>
            <a:r>
              <a:rPr lang="en-US" sz="2400" dirty="0"/>
              <a:t> IOC Brands</a:t>
            </a:r>
          </a:p>
          <a:p>
            <a:endParaRPr lang="en-US" sz="2400" dirty="0"/>
          </a:p>
        </p:txBody>
      </p:sp>
      <p:pic>
        <p:nvPicPr>
          <p:cNvPr id="6" name="Picture 5" descr="brands_p_2.jpg"/>
          <p:cNvPicPr/>
          <p:nvPr/>
        </p:nvPicPr>
        <p:blipFill>
          <a:blip r:embed="rId2" cstate="print"/>
          <a:stretch>
            <a:fillRect/>
          </a:stretch>
        </p:blipFill>
        <p:spPr>
          <a:xfrm>
            <a:off x="3352800" y="2091898"/>
            <a:ext cx="5486400" cy="3416935"/>
          </a:xfrm>
          <a:prstGeom prst="rect">
            <a:avLst/>
          </a:prstGeom>
        </p:spPr>
      </p:pic>
    </p:spTree>
    <p:extLst>
      <p:ext uri="{BB962C8B-B14F-4D97-AF65-F5344CB8AC3E}">
        <p14:creationId xmlns:p14="http://schemas.microsoft.com/office/powerpoint/2010/main" val="3259936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8</a:t>
            </a:fld>
            <a:endParaRPr lang="en-US" dirty="0"/>
          </a:p>
        </p:txBody>
      </p:sp>
      <p:sp>
        <p:nvSpPr>
          <p:cNvPr id="4" name="Title 3"/>
          <p:cNvSpPr>
            <a:spLocks noGrp="1"/>
          </p:cNvSpPr>
          <p:nvPr>
            <p:ph type="title"/>
          </p:nvPr>
        </p:nvSpPr>
        <p:spPr/>
        <p:txBody>
          <a:bodyPr/>
          <a:lstStyle/>
          <a:p>
            <a:r>
              <a:rPr lang="en-US" dirty="0"/>
              <a:t>Problem Statement</a:t>
            </a:r>
          </a:p>
        </p:txBody>
      </p:sp>
      <p:sp>
        <p:nvSpPr>
          <p:cNvPr id="5" name="TextBox 4"/>
          <p:cNvSpPr txBox="1"/>
          <p:nvPr/>
        </p:nvSpPr>
        <p:spPr>
          <a:xfrm>
            <a:off x="996462" y="1629508"/>
            <a:ext cx="10304584" cy="3416320"/>
          </a:xfrm>
          <a:prstGeom prst="rect">
            <a:avLst/>
          </a:prstGeom>
          <a:noFill/>
        </p:spPr>
        <p:txBody>
          <a:bodyPr wrap="square" rtlCol="0">
            <a:spAutoFit/>
          </a:bodyPr>
          <a:lstStyle/>
          <a:p>
            <a:pPr marL="342900" indent="-342900">
              <a:lnSpc>
                <a:spcPct val="150000"/>
              </a:lnSpc>
              <a:buFont typeface="Wingdings" pitchFamily="2" charset="2"/>
              <a:buChar char="q"/>
            </a:pPr>
            <a:r>
              <a:rPr lang="en-US" sz="2400" dirty="0"/>
              <a:t>IOC has been encountering problems in managing their inventories of some of their products due to the different types of supply and demand uncertainties, specifically, as most of their products are imported from external suppliers. </a:t>
            </a:r>
          </a:p>
          <a:p>
            <a:pPr marL="342900" indent="-342900">
              <a:lnSpc>
                <a:spcPct val="150000"/>
              </a:lnSpc>
              <a:buFont typeface="Wingdings" pitchFamily="2" charset="2"/>
              <a:buChar char="q"/>
            </a:pPr>
            <a:r>
              <a:rPr lang="en-US" sz="2400" dirty="0"/>
              <a:t>The aim of this project is to apply different inventory management and supply chain management tools to enhance the effectiveness of the existing supply chain and inventory systems at the IOC.</a:t>
            </a:r>
          </a:p>
        </p:txBody>
      </p:sp>
    </p:spTree>
    <p:extLst>
      <p:ext uri="{BB962C8B-B14F-4D97-AF65-F5344CB8AC3E}">
        <p14:creationId xmlns:p14="http://schemas.microsoft.com/office/powerpoint/2010/main" val="791985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p>
        </p:txBody>
      </p:sp>
      <p:sp>
        <p:nvSpPr>
          <p:cNvPr id="3" name="Slide Number Placeholder 2"/>
          <p:cNvSpPr>
            <a:spLocks noGrp="1"/>
          </p:cNvSpPr>
          <p:nvPr>
            <p:ph type="sldNum" sz="quarter" idx="11"/>
          </p:nvPr>
        </p:nvSpPr>
        <p:spPr/>
        <p:txBody>
          <a:bodyPr/>
          <a:lstStyle/>
          <a:p>
            <a:fld id="{8C2E478F-E849-4A8C-AF1F-CBCC78A7CBFA}" type="slidenum">
              <a:rPr lang="en-US" smtClean="0"/>
              <a:pPr/>
              <a:t>9</a:t>
            </a:fld>
            <a:endParaRPr lang="en-US" dirty="0"/>
          </a:p>
        </p:txBody>
      </p:sp>
      <p:sp>
        <p:nvSpPr>
          <p:cNvPr id="4" name="Title 3"/>
          <p:cNvSpPr>
            <a:spLocks noGrp="1"/>
          </p:cNvSpPr>
          <p:nvPr>
            <p:ph type="title"/>
          </p:nvPr>
        </p:nvSpPr>
        <p:spPr/>
        <p:txBody>
          <a:bodyPr/>
          <a:lstStyle/>
          <a:p>
            <a:r>
              <a:rPr lang="en-US" dirty="0"/>
              <a:t>objectives</a:t>
            </a:r>
          </a:p>
        </p:txBody>
      </p:sp>
      <p:sp>
        <p:nvSpPr>
          <p:cNvPr id="5" name="TextBox 4"/>
          <p:cNvSpPr txBox="1"/>
          <p:nvPr/>
        </p:nvSpPr>
        <p:spPr>
          <a:xfrm>
            <a:off x="996462" y="1570892"/>
            <a:ext cx="10316307" cy="4247317"/>
          </a:xfrm>
          <a:prstGeom prst="rect">
            <a:avLst/>
          </a:prstGeom>
          <a:noFill/>
        </p:spPr>
        <p:txBody>
          <a:bodyPr wrap="square" rtlCol="0">
            <a:spAutoFit/>
          </a:bodyPr>
          <a:lstStyle/>
          <a:p>
            <a:pPr marL="285750" lvl="0" indent="-285750" algn="just">
              <a:lnSpc>
                <a:spcPct val="150000"/>
              </a:lnSpc>
              <a:buFont typeface="Wingdings" pitchFamily="2" charset="2"/>
              <a:buChar char="q"/>
            </a:pPr>
            <a:r>
              <a:rPr lang="en-US" sz="2400" dirty="0"/>
              <a:t>Determining a suitable forecasting method for each product, depending on their demand patterns.</a:t>
            </a:r>
          </a:p>
          <a:p>
            <a:pPr marL="285750" lvl="0" indent="-285750" algn="just">
              <a:lnSpc>
                <a:spcPct val="150000"/>
              </a:lnSpc>
              <a:buFont typeface="Wingdings" pitchFamily="2" charset="2"/>
              <a:buChar char="q"/>
            </a:pPr>
            <a:r>
              <a:rPr lang="en-US" sz="2400" dirty="0"/>
              <a:t>Designing a suitable forecasting sales system for the International Overseas Company that suits their demand.</a:t>
            </a:r>
          </a:p>
          <a:p>
            <a:pPr marL="285750" lvl="0" indent="-285750" algn="just">
              <a:lnSpc>
                <a:spcPct val="150000"/>
              </a:lnSpc>
              <a:buFont typeface="Wingdings" pitchFamily="2" charset="2"/>
              <a:buChar char="q"/>
            </a:pPr>
            <a:r>
              <a:rPr lang="en-US" sz="2400" dirty="0"/>
              <a:t>Developing inventory control policies for each type of product.</a:t>
            </a:r>
          </a:p>
          <a:p>
            <a:pPr marL="285750" lvl="0" indent="-285750" algn="just">
              <a:lnSpc>
                <a:spcPct val="150000"/>
              </a:lnSpc>
              <a:buFont typeface="Wingdings" pitchFamily="2" charset="2"/>
              <a:buChar char="q"/>
            </a:pPr>
            <a:r>
              <a:rPr lang="en-US" sz="2400" dirty="0"/>
              <a:t>Establishing capable safety stock levels for each product that protects the company against demand uncertainty and delineate a clear re-ordering point.</a:t>
            </a:r>
          </a:p>
          <a:p>
            <a:endParaRPr lang="en-US" dirty="0"/>
          </a:p>
        </p:txBody>
      </p:sp>
    </p:spTree>
    <p:extLst>
      <p:ext uri="{BB962C8B-B14F-4D97-AF65-F5344CB8AC3E}">
        <p14:creationId xmlns:p14="http://schemas.microsoft.com/office/powerpoint/2010/main" val="2312357786"/>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Custom 4">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56051434_Light modernist presentation_RVA_v3.potx" id="{1300540C-5346-469F-AA5C-717C09787E7E}" vid="{ADCE5FDD-C8BF-4BDC-86F8-B24C14EB90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D27BEDAB-01B4-4BD0-9390-31AD9280078C}">
  <ds:schemaRefs>
    <ds:schemaRef ds:uri="http://schemas.microsoft.com/sharepoint/v3/contenttype/forms"/>
  </ds:schemaRefs>
</ds:datastoreItem>
</file>

<file path=customXml/itemProps2.xml><?xml version="1.0" encoding="utf-8"?>
<ds:datastoreItem xmlns:ds="http://schemas.openxmlformats.org/officeDocument/2006/customXml" ds:itemID="{6AD934DA-6EDB-4DB8-AE5C-9399A13698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19B998-C0F0-415C-AF4D-F10DCCD30A25}">
  <ds:schemaRefs>
    <ds:schemaRef ds:uri="http://purl.org/dc/term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16c05727-aa75-4e4a-9b5f-8a80a1165891"/>
    <ds:schemaRef ds:uri="71af3243-3dd4-4a8d-8c0d-dd76da1f02a5"/>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Light modernist presentation</Template>
  <TotalTime>0</TotalTime>
  <Words>1182</Words>
  <Application>Microsoft Office PowerPoint</Application>
  <PresentationFormat>Widescreen</PresentationFormat>
  <Paragraphs>802</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Cambria Math</vt:lpstr>
      <vt:lpstr>Wingdings</vt:lpstr>
      <vt:lpstr>Office Theme</vt:lpstr>
      <vt:lpstr>Supply Chain and Inventory Management at  International Overseas Company </vt:lpstr>
      <vt:lpstr>Outline:</vt:lpstr>
      <vt:lpstr>Introduction</vt:lpstr>
      <vt:lpstr>Introduction</vt:lpstr>
      <vt:lpstr>IOC overview</vt:lpstr>
      <vt:lpstr>Ioc overview</vt:lpstr>
      <vt:lpstr>Ioc overview</vt:lpstr>
      <vt:lpstr>Problem Statement</vt:lpstr>
      <vt:lpstr>objectives</vt:lpstr>
      <vt:lpstr>Methodology</vt:lpstr>
      <vt:lpstr>Methodology</vt:lpstr>
      <vt:lpstr>Methodology</vt:lpstr>
      <vt:lpstr>methodology</vt:lpstr>
      <vt:lpstr>methodology</vt:lpstr>
      <vt:lpstr>methodology</vt:lpstr>
      <vt:lpstr>Methodology </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vt:lpstr>
      <vt:lpstr>Results, discussion and analysis </vt:lpstr>
      <vt:lpstr>Conclusion</vt:lpstr>
      <vt:lpstr>Recommendations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2020-05-23T21:56:39Z</dcterms:created>
  <dcterms:modified xsi:type="dcterms:W3CDTF">2021-01-10T10:18:58Z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