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300" r:id="rId3"/>
    <p:sldId id="257" r:id="rId4"/>
    <p:sldId id="258" r:id="rId5"/>
    <p:sldId id="259" r:id="rId6"/>
    <p:sldId id="260" r:id="rId7"/>
    <p:sldId id="261" r:id="rId8"/>
    <p:sldId id="262" r:id="rId9"/>
    <p:sldId id="297" r:id="rId10"/>
    <p:sldId id="263" r:id="rId11"/>
    <p:sldId id="264" r:id="rId12"/>
    <p:sldId id="298"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99" r:id="rId29"/>
    <p:sldId id="280" r:id="rId30"/>
    <p:sldId id="281" r:id="rId31"/>
    <p:sldId id="282" r:id="rId32"/>
    <p:sldId id="283" r:id="rId33"/>
    <p:sldId id="284" r:id="rId34"/>
    <p:sldId id="28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CB6BEEF-B9C3-4CB8-B984-821CB61DF990}" type="datetimeFigureOut">
              <a:rPr lang="en-US" smtClean="0"/>
              <a:pPr/>
              <a:t>5/19/2013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397CFD3-A08F-4188-9D48-0AF6942B2E0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B6BEEF-B9C3-4CB8-B984-821CB61DF990}"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7CFD3-A08F-4188-9D48-0AF6942B2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B6BEEF-B9C3-4CB8-B984-821CB61DF990}"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7CFD3-A08F-4188-9D48-0AF6942B2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B6BEEF-B9C3-4CB8-B984-821CB61DF990}"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7CFD3-A08F-4188-9D48-0AF6942B2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CB6BEEF-B9C3-4CB8-B984-821CB61DF990}" type="datetimeFigureOut">
              <a:rPr lang="en-US" smtClean="0"/>
              <a:pPr/>
              <a:t>5/19/2013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7CFD3-A08F-4188-9D48-0AF6942B2E0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CB6BEEF-B9C3-4CB8-B984-821CB61DF990}" type="datetimeFigureOut">
              <a:rPr lang="en-US" smtClean="0"/>
              <a:pPr/>
              <a:t>5/19/2013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97CFD3-A08F-4188-9D48-0AF6942B2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CB6BEEF-B9C3-4CB8-B984-821CB61DF990}" type="datetimeFigureOut">
              <a:rPr lang="en-US" smtClean="0"/>
              <a:pPr/>
              <a:t>5/19/2013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97CFD3-A08F-4188-9D48-0AF6942B2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CB6BEEF-B9C3-4CB8-B984-821CB61DF990}" type="datetimeFigureOut">
              <a:rPr lang="en-US" smtClean="0"/>
              <a:pPr/>
              <a:t>5/19/2013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97CFD3-A08F-4188-9D48-0AF6942B2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B6BEEF-B9C3-4CB8-B984-821CB61DF990}" type="datetimeFigureOut">
              <a:rPr lang="en-US" smtClean="0"/>
              <a:pPr/>
              <a:t>5/19/2013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97CFD3-A08F-4188-9D48-0AF6942B2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CB6BEEF-B9C3-4CB8-B984-821CB61DF990}" type="datetimeFigureOut">
              <a:rPr lang="en-US" smtClean="0"/>
              <a:pPr/>
              <a:t>5/19/2013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97CFD3-A08F-4188-9D48-0AF6942B2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CB6BEEF-B9C3-4CB8-B984-821CB61DF990}" type="datetimeFigureOut">
              <a:rPr lang="en-US" smtClean="0"/>
              <a:pPr/>
              <a:t>5/19/2013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397CFD3-A08F-4188-9D48-0AF6942B2E0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CB6BEEF-B9C3-4CB8-B984-821CB61DF990}" type="datetimeFigureOut">
              <a:rPr lang="en-US" smtClean="0"/>
              <a:pPr/>
              <a:t>5/19/2013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397CFD3-A08F-4188-9D48-0AF6942B2E0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914399"/>
            <a:ext cx="8763000" cy="1143001"/>
          </a:xfrm>
        </p:spPr>
        <p:txBody>
          <a:bodyPr>
            <a:normAutofit fontScale="90000"/>
          </a:bodyPr>
          <a:lstStyle/>
          <a:p>
            <a:pPr algn="ctr"/>
            <a:r>
              <a:rPr lang="en-US" sz="3100" dirty="0" smtClean="0">
                <a:solidFill>
                  <a:srgbClr val="C00000"/>
                </a:solidFill>
              </a:rPr>
              <a:t>Public Transportation in the North West Bank</a:t>
            </a:r>
            <a:r>
              <a:rPr lang="en-US" sz="2800" dirty="0" smtClean="0">
                <a:solidFill>
                  <a:srgbClr val="C00000"/>
                </a:solidFill>
              </a:rPr>
              <a:t/>
            </a:r>
            <a:br>
              <a:rPr lang="en-US" sz="2800" dirty="0" smtClean="0">
                <a:solidFill>
                  <a:srgbClr val="C00000"/>
                </a:solidFill>
              </a:rPr>
            </a:br>
            <a:r>
              <a:rPr lang="en-US" sz="2800" dirty="0" smtClean="0">
                <a:solidFill>
                  <a:srgbClr val="FF0000"/>
                </a:solidFill>
              </a:rPr>
              <a:t/>
            </a:r>
            <a:br>
              <a:rPr lang="en-US" sz="2800" dirty="0" smtClean="0">
                <a:solidFill>
                  <a:srgbClr val="FF0000"/>
                </a:solidFill>
              </a:rPr>
            </a:br>
            <a:r>
              <a:rPr lang="en-US" sz="2800" dirty="0" smtClean="0">
                <a:solidFill>
                  <a:schemeClr val="bg1">
                    <a:lumMod val="95000"/>
                    <a:lumOff val="5000"/>
                  </a:schemeClr>
                </a:solidFill>
              </a:rPr>
              <a:t>(Nablus, </a:t>
            </a:r>
            <a:r>
              <a:rPr lang="en-US" sz="2800" dirty="0" err="1" smtClean="0">
                <a:solidFill>
                  <a:schemeClr val="bg1">
                    <a:lumMod val="95000"/>
                    <a:lumOff val="5000"/>
                  </a:schemeClr>
                </a:solidFill>
              </a:rPr>
              <a:t>Jinen</a:t>
            </a:r>
            <a:r>
              <a:rPr lang="en-US" sz="2800" dirty="0" smtClean="0">
                <a:solidFill>
                  <a:schemeClr val="bg1">
                    <a:lumMod val="95000"/>
                    <a:lumOff val="5000"/>
                  </a:schemeClr>
                </a:solidFill>
              </a:rPr>
              <a:t>, </a:t>
            </a:r>
            <a:r>
              <a:rPr lang="en-US" sz="2800" dirty="0" err="1" smtClean="0">
                <a:solidFill>
                  <a:schemeClr val="bg1">
                    <a:lumMod val="95000"/>
                    <a:lumOff val="5000"/>
                  </a:schemeClr>
                </a:solidFill>
              </a:rPr>
              <a:t>Tulkarem</a:t>
            </a:r>
            <a:r>
              <a:rPr lang="en-US" sz="2800" dirty="0" smtClean="0">
                <a:solidFill>
                  <a:schemeClr val="bg1">
                    <a:lumMod val="95000"/>
                    <a:lumOff val="5000"/>
                  </a:schemeClr>
                </a:solidFill>
              </a:rPr>
              <a:t>, Tubas, and </a:t>
            </a:r>
            <a:r>
              <a:rPr lang="en-US" sz="2800" dirty="0" err="1" smtClean="0">
                <a:solidFill>
                  <a:schemeClr val="bg1">
                    <a:lumMod val="95000"/>
                    <a:lumOff val="5000"/>
                  </a:schemeClr>
                </a:solidFill>
              </a:rPr>
              <a:t>Qalqelia</a:t>
            </a:r>
            <a:r>
              <a:rPr lang="en-US" sz="2800" dirty="0" smtClean="0">
                <a:solidFill>
                  <a:schemeClr val="bg1">
                    <a:lumMod val="95000"/>
                    <a:lumOff val="5000"/>
                  </a:schemeClr>
                </a:solidFill>
              </a:rPr>
              <a:t>) </a:t>
            </a:r>
            <a:endParaRPr lang="en-US" sz="2800" dirty="0">
              <a:solidFill>
                <a:schemeClr val="bg1">
                  <a:lumMod val="95000"/>
                  <a:lumOff val="5000"/>
                </a:schemeClr>
              </a:solidFill>
            </a:endParaRPr>
          </a:p>
        </p:txBody>
      </p:sp>
      <p:sp>
        <p:nvSpPr>
          <p:cNvPr id="3" name="Subtitle 2"/>
          <p:cNvSpPr>
            <a:spLocks noGrp="1"/>
          </p:cNvSpPr>
          <p:nvPr>
            <p:ph type="subTitle" idx="1"/>
          </p:nvPr>
        </p:nvSpPr>
        <p:spPr>
          <a:xfrm>
            <a:off x="381000" y="1981200"/>
            <a:ext cx="8153400" cy="4114800"/>
          </a:xfrm>
        </p:spPr>
        <p:txBody>
          <a:bodyPr>
            <a:normAutofit/>
          </a:bodyPr>
          <a:lstStyle/>
          <a:p>
            <a:endParaRPr lang="en-US" dirty="0" smtClean="0">
              <a:solidFill>
                <a:schemeClr val="bg1">
                  <a:lumMod val="95000"/>
                  <a:lumOff val="5000"/>
                </a:schemeClr>
              </a:solidFill>
            </a:endParaRPr>
          </a:p>
          <a:p>
            <a:pPr algn="ctr"/>
            <a:r>
              <a:rPr lang="en-US" sz="2400" b="1" dirty="0" smtClean="0">
                <a:solidFill>
                  <a:srgbClr val="002060"/>
                </a:solidFill>
              </a:rPr>
              <a:t>Current Assessment and Future Prospects</a:t>
            </a:r>
          </a:p>
          <a:p>
            <a:pPr algn="l"/>
            <a:endParaRPr lang="en-US" b="1" dirty="0" smtClean="0">
              <a:solidFill>
                <a:srgbClr val="FF0000"/>
              </a:solidFill>
            </a:endParaRPr>
          </a:p>
          <a:p>
            <a:pPr algn="l"/>
            <a:r>
              <a:rPr lang="en-US" sz="2400" b="1" dirty="0" smtClean="0">
                <a:solidFill>
                  <a:srgbClr val="C00000"/>
                </a:solidFill>
              </a:rPr>
              <a:t>Student</a:t>
            </a:r>
            <a:r>
              <a:rPr lang="en-US" sz="2400" b="1" dirty="0" smtClean="0">
                <a:solidFill>
                  <a:srgbClr val="FFFF00"/>
                </a:solidFill>
              </a:rPr>
              <a:t> </a:t>
            </a:r>
            <a:r>
              <a:rPr lang="en-US" sz="2400" b="1" dirty="0" smtClean="0">
                <a:solidFill>
                  <a:srgbClr val="C00000"/>
                </a:solidFill>
              </a:rPr>
              <a:t>:</a:t>
            </a:r>
            <a:r>
              <a:rPr lang="en-US" sz="2400" b="1" dirty="0" smtClean="0">
                <a:solidFill>
                  <a:srgbClr val="FFFF00"/>
                </a:solidFill>
              </a:rPr>
              <a:t> </a:t>
            </a:r>
            <a:r>
              <a:rPr lang="en-US" sz="2400" b="1" dirty="0" err="1" smtClean="0">
                <a:solidFill>
                  <a:schemeClr val="bg1">
                    <a:lumMod val="95000"/>
                    <a:lumOff val="5000"/>
                  </a:schemeClr>
                </a:solidFill>
              </a:rPr>
              <a:t>Mahmoud</a:t>
            </a:r>
            <a:r>
              <a:rPr lang="en-US" sz="2400" b="1" dirty="0" smtClean="0">
                <a:solidFill>
                  <a:schemeClr val="bg1">
                    <a:lumMod val="95000"/>
                    <a:lumOff val="5000"/>
                  </a:schemeClr>
                </a:solidFill>
              </a:rPr>
              <a:t> </a:t>
            </a:r>
            <a:r>
              <a:rPr lang="en-US" sz="2400" b="1" dirty="0" err="1" smtClean="0">
                <a:solidFill>
                  <a:schemeClr val="bg1">
                    <a:lumMod val="95000"/>
                    <a:lumOff val="5000"/>
                  </a:schemeClr>
                </a:solidFill>
              </a:rPr>
              <a:t>Qassrawi</a:t>
            </a:r>
            <a:r>
              <a:rPr lang="en-US" sz="2400" b="1" dirty="0" smtClean="0">
                <a:solidFill>
                  <a:schemeClr val="bg1">
                    <a:lumMod val="95000"/>
                    <a:lumOff val="5000"/>
                  </a:schemeClr>
                </a:solidFill>
              </a:rPr>
              <a:t> </a:t>
            </a:r>
          </a:p>
          <a:p>
            <a:pPr algn="l"/>
            <a:r>
              <a:rPr lang="en-US" sz="2400" b="1" dirty="0" smtClean="0">
                <a:solidFill>
                  <a:schemeClr val="bg1">
                    <a:lumMod val="95000"/>
                    <a:lumOff val="5000"/>
                  </a:schemeClr>
                </a:solidFill>
              </a:rPr>
              <a:t>                   </a:t>
            </a:r>
            <a:r>
              <a:rPr lang="en-US" sz="2400" b="1" dirty="0" err="1" smtClean="0">
                <a:solidFill>
                  <a:schemeClr val="bg1">
                    <a:lumMod val="95000"/>
                    <a:lumOff val="5000"/>
                  </a:schemeClr>
                </a:solidFill>
              </a:rPr>
              <a:t>Mo’taz</a:t>
            </a:r>
            <a:r>
              <a:rPr lang="en-US" sz="2400" b="1" dirty="0" smtClean="0">
                <a:solidFill>
                  <a:schemeClr val="bg1">
                    <a:lumMod val="95000"/>
                    <a:lumOff val="5000"/>
                  </a:schemeClr>
                </a:solidFill>
              </a:rPr>
              <a:t>  </a:t>
            </a:r>
            <a:r>
              <a:rPr lang="en-US" sz="2400" b="1" dirty="0" err="1" smtClean="0">
                <a:solidFill>
                  <a:schemeClr val="bg1">
                    <a:lumMod val="95000"/>
                    <a:lumOff val="5000"/>
                  </a:schemeClr>
                </a:solidFill>
              </a:rPr>
              <a:t>Abboshi</a:t>
            </a:r>
            <a:r>
              <a:rPr lang="en-US" sz="2400" b="1" dirty="0" smtClean="0">
                <a:solidFill>
                  <a:schemeClr val="bg1">
                    <a:lumMod val="95000"/>
                    <a:lumOff val="5000"/>
                  </a:schemeClr>
                </a:solidFill>
              </a:rPr>
              <a:t> </a:t>
            </a:r>
          </a:p>
          <a:p>
            <a:pPr algn="l"/>
            <a:r>
              <a:rPr lang="en-US" sz="2400" b="1" dirty="0" smtClean="0">
                <a:solidFill>
                  <a:schemeClr val="bg1">
                    <a:lumMod val="95000"/>
                    <a:lumOff val="5000"/>
                  </a:schemeClr>
                </a:solidFill>
              </a:rPr>
              <a:t>                   Raja </a:t>
            </a:r>
            <a:r>
              <a:rPr lang="en-US" sz="2400" b="1" dirty="0" err="1" smtClean="0">
                <a:solidFill>
                  <a:schemeClr val="bg1">
                    <a:lumMod val="95000"/>
                    <a:lumOff val="5000"/>
                  </a:schemeClr>
                </a:solidFill>
              </a:rPr>
              <a:t>Rabaya</a:t>
            </a:r>
            <a:r>
              <a:rPr lang="en-US" sz="2400" b="1" dirty="0" smtClean="0">
                <a:solidFill>
                  <a:schemeClr val="bg1">
                    <a:lumMod val="95000"/>
                    <a:lumOff val="5000"/>
                  </a:schemeClr>
                </a:solidFill>
              </a:rPr>
              <a:t> </a:t>
            </a:r>
          </a:p>
          <a:p>
            <a:pPr algn="l"/>
            <a:endParaRPr lang="en-US" sz="2400" b="1" dirty="0" smtClean="0">
              <a:solidFill>
                <a:schemeClr val="bg1">
                  <a:lumMod val="95000"/>
                  <a:lumOff val="5000"/>
                </a:schemeClr>
              </a:solidFill>
            </a:endParaRPr>
          </a:p>
          <a:p>
            <a:pPr algn="l"/>
            <a:r>
              <a:rPr lang="en-US" sz="2400" b="1" dirty="0" smtClean="0">
                <a:solidFill>
                  <a:srgbClr val="C00000"/>
                </a:solidFill>
              </a:rPr>
              <a:t>     Dr:       </a:t>
            </a:r>
            <a:r>
              <a:rPr lang="en-US" sz="2400" b="1" dirty="0" smtClean="0">
                <a:solidFill>
                  <a:schemeClr val="bg1">
                    <a:lumMod val="95000"/>
                    <a:lumOff val="5000"/>
                  </a:schemeClr>
                </a:solidFill>
              </a:rPr>
              <a:t>Khalid Al-</a:t>
            </a:r>
            <a:r>
              <a:rPr lang="en-US" sz="2400" b="1" dirty="0" err="1" smtClean="0">
                <a:solidFill>
                  <a:schemeClr val="bg1">
                    <a:lumMod val="95000"/>
                    <a:lumOff val="5000"/>
                  </a:schemeClr>
                </a:solidFill>
              </a:rPr>
              <a:t>Sahli</a:t>
            </a:r>
            <a:r>
              <a:rPr lang="en-US" sz="2400" b="1" dirty="0" smtClean="0">
                <a:solidFill>
                  <a:schemeClr val="bg1">
                    <a:lumMod val="95000"/>
                    <a:lumOff val="5000"/>
                  </a:schemeClr>
                </a:solidFill>
              </a:rPr>
              <a:t>   </a:t>
            </a:r>
          </a:p>
          <a:p>
            <a:pPr algn="l"/>
            <a:r>
              <a:rPr lang="en-US" sz="2400" b="1" dirty="0" smtClean="0">
                <a:solidFill>
                  <a:schemeClr val="bg1">
                    <a:lumMod val="95000"/>
                    <a:lumOff val="5000"/>
                  </a:schemeClr>
                </a:solidFill>
              </a:rPr>
              <a:t>                                                                  Mon 20/05/2013                       </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a:bodyPr>
          <a:lstStyle/>
          <a:p>
            <a:r>
              <a:rPr lang="en-US" sz="2400" b="1" dirty="0">
                <a:solidFill>
                  <a:srgbClr val="002060"/>
                </a:solidFill>
              </a:rPr>
              <a:t>Average headway and </a:t>
            </a:r>
            <a:r>
              <a:rPr lang="en-US" sz="2400" b="1" dirty="0" smtClean="0">
                <a:solidFill>
                  <a:srgbClr val="002060"/>
                </a:solidFill>
              </a:rPr>
              <a:t>number of vehicles exiting the An-</a:t>
            </a:r>
            <a:r>
              <a:rPr lang="en-US" sz="2400" b="1" dirty="0" err="1" smtClean="0">
                <a:solidFill>
                  <a:srgbClr val="002060"/>
                </a:solidFill>
              </a:rPr>
              <a:t>Nasra</a:t>
            </a:r>
            <a:r>
              <a:rPr lang="en-US" sz="2400" b="1" dirty="0" smtClean="0">
                <a:solidFill>
                  <a:srgbClr val="002060"/>
                </a:solidFill>
              </a:rPr>
              <a:t> Public Transport Complex( in </a:t>
            </a:r>
            <a:r>
              <a:rPr lang="en-US" sz="2400" b="1" dirty="0" err="1" smtClean="0">
                <a:solidFill>
                  <a:srgbClr val="002060"/>
                </a:solidFill>
              </a:rPr>
              <a:t>jenin</a:t>
            </a:r>
            <a:r>
              <a:rPr lang="en-US" sz="2400" b="1" dirty="0" smtClean="0">
                <a:solidFill>
                  <a:srgbClr val="002060"/>
                </a:solidFill>
              </a:rPr>
              <a:t>) during </a:t>
            </a:r>
            <a:r>
              <a:rPr lang="en-US" sz="2400" b="1" dirty="0">
                <a:solidFill>
                  <a:srgbClr val="002060"/>
                </a:solidFill>
              </a:rPr>
              <a:t>the day</a:t>
            </a:r>
          </a:p>
        </p:txBody>
      </p:sp>
      <p:pic>
        <p:nvPicPr>
          <p:cNvPr id="2050" name="Picture 2" descr="C:\Users\Bisan Co\Desktop\Capture2.PNG"/>
          <p:cNvPicPr>
            <a:picLocks noGrp="1" noChangeAspect="1" noChangeArrowheads="1"/>
          </p:cNvPicPr>
          <p:nvPr>
            <p:ph idx="1"/>
          </p:nvPr>
        </p:nvPicPr>
        <p:blipFill>
          <a:blip r:embed="rId2"/>
          <a:stretch>
            <a:fillRect/>
          </a:stretch>
        </p:blipFill>
        <p:spPr bwMode="auto">
          <a:xfrm>
            <a:off x="1143001" y="1752601"/>
            <a:ext cx="6400798" cy="480059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average headway gives an indication that the demand and number of passengers is high between   </a:t>
            </a:r>
            <a:r>
              <a:rPr lang="en-US" dirty="0" err="1" smtClean="0"/>
              <a:t>jenin</a:t>
            </a:r>
            <a:r>
              <a:rPr lang="en-US" dirty="0" smtClean="0"/>
              <a:t> city and this sample of villages , but it shows also that customers prefer in general the shared taxis to use more than mini busses and public busses.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normAutofit/>
          </a:bodyPr>
          <a:lstStyle/>
          <a:p>
            <a:r>
              <a:rPr lang="en-US" sz="2700" b="1" dirty="0" smtClean="0">
                <a:solidFill>
                  <a:srgbClr val="002060"/>
                </a:solidFill>
              </a:rPr>
              <a:t>The average duration while people  waiting for a vehicle.</a:t>
            </a:r>
            <a:endParaRPr lang="en-US" b="1" dirty="0">
              <a:solidFill>
                <a:srgbClr val="002060"/>
              </a:solidFill>
            </a:endParaRPr>
          </a:p>
        </p:txBody>
      </p:sp>
      <p:pic>
        <p:nvPicPr>
          <p:cNvPr id="3074" name="Picture 2" descr="C:\Users\Bisan Co\Desktop\6.PNG"/>
          <p:cNvPicPr>
            <a:picLocks noGrp="1" noChangeAspect="1" noChangeArrowheads="1"/>
          </p:cNvPicPr>
          <p:nvPr>
            <p:ph idx="1"/>
          </p:nvPr>
        </p:nvPicPr>
        <p:blipFill>
          <a:blip r:embed="rId2"/>
          <a:srcRect/>
          <a:stretch>
            <a:fillRect/>
          </a:stretch>
        </p:blipFill>
        <p:spPr bwMode="auto">
          <a:xfrm>
            <a:off x="1676400" y="1676400"/>
            <a:ext cx="5777706" cy="4876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38200"/>
          </a:xfrm>
        </p:spPr>
        <p:txBody>
          <a:bodyPr>
            <a:normAutofit fontScale="90000"/>
          </a:bodyPr>
          <a:lstStyle/>
          <a:p>
            <a:r>
              <a:rPr lang="en-US" b="1" dirty="0" smtClean="0"/>
              <a:t/>
            </a:r>
            <a:br>
              <a:rPr lang="en-US" b="1" dirty="0" smtClean="0"/>
            </a:br>
            <a:r>
              <a:rPr lang="en-US" b="1" dirty="0" smtClean="0"/>
              <a:t> </a:t>
            </a:r>
            <a:r>
              <a:rPr lang="en-US" sz="3100" b="1" dirty="0" smtClean="0">
                <a:solidFill>
                  <a:srgbClr val="002060"/>
                </a:solidFill>
              </a:rPr>
              <a:t>Cost analysis for Busses and Shared Taxis </a:t>
            </a:r>
            <a:endParaRPr lang="en-US" sz="3100" dirty="0">
              <a:solidFill>
                <a:srgbClr val="002060"/>
              </a:solidFill>
            </a:endParaRPr>
          </a:p>
        </p:txBody>
      </p:sp>
      <p:sp>
        <p:nvSpPr>
          <p:cNvPr id="3" name="Content Placeholder 2"/>
          <p:cNvSpPr>
            <a:spLocks noGrp="1"/>
          </p:cNvSpPr>
          <p:nvPr>
            <p:ph idx="1"/>
          </p:nvPr>
        </p:nvSpPr>
        <p:spPr/>
        <p:txBody>
          <a:bodyPr/>
          <a:lstStyle/>
          <a:p>
            <a:r>
              <a:rPr lang="en-US" b="1" dirty="0" smtClean="0"/>
              <a:t>Cost analysis require Other type of data collected as, </a:t>
            </a:r>
            <a:r>
              <a:rPr lang="en-US" dirty="0" smtClean="0"/>
              <a:t>the distance in Km between cities ,and date relevant to vehicle as  fuel unit cost , fee, Insurance cost, registration cost, taxes, maintenance cost, and indirect cost, In addition to headway data. </a:t>
            </a:r>
            <a:endParaRPr lang="en-US" b="1"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Income per trip </a:t>
            </a:r>
            <a:r>
              <a:rPr lang="en-US" dirty="0" smtClean="0"/>
              <a:t>= # of passenger * Fee</a:t>
            </a:r>
          </a:p>
          <a:p>
            <a:r>
              <a:rPr lang="en-US" b="1" dirty="0" smtClean="0"/>
              <a:t>Income per vehicle per day</a:t>
            </a:r>
            <a:r>
              <a:rPr lang="en-US" dirty="0" smtClean="0"/>
              <a:t> = Income per trip* Total trips per vehicle</a:t>
            </a:r>
          </a:p>
          <a:p>
            <a:r>
              <a:rPr lang="en-US" dirty="0" smtClean="0"/>
              <a:t> </a:t>
            </a:r>
          </a:p>
          <a:p>
            <a:r>
              <a:rPr lang="en-US" b="1" dirty="0" smtClean="0"/>
              <a:t>Income per vehicle per month</a:t>
            </a:r>
            <a:r>
              <a:rPr lang="en-US" dirty="0" smtClean="0"/>
              <a:t>= Income per vehicle per day*25 days/month</a:t>
            </a:r>
          </a:p>
          <a:p>
            <a:r>
              <a:rPr lang="en-US" b="1" dirty="0" smtClean="0"/>
              <a:t>Fuel cost per trip</a:t>
            </a:r>
            <a:r>
              <a:rPr lang="en-US" dirty="0" smtClean="0"/>
              <a:t>= Fuel cost(NIS/km)* Distance(Km)</a:t>
            </a:r>
          </a:p>
          <a:p>
            <a:r>
              <a:rPr lang="en-US" b="1" dirty="0" smtClean="0"/>
              <a:t>Fuel cost per vehicle per month</a:t>
            </a:r>
            <a:r>
              <a:rPr lang="en-US" dirty="0" smtClean="0"/>
              <a:t>= Fuel cost per vehicle per day*25days/month</a:t>
            </a:r>
          </a:p>
          <a:p>
            <a:r>
              <a:rPr lang="en-US" dirty="0" smtClean="0"/>
              <a:t> </a:t>
            </a:r>
          </a:p>
          <a:p>
            <a:r>
              <a:rPr lang="en-US" b="1" dirty="0" smtClean="0"/>
              <a:t>Depreciation cost/month</a:t>
            </a:r>
            <a:r>
              <a:rPr lang="en-US" sz="2400" dirty="0" smtClean="0"/>
              <a:t>=</a:t>
            </a:r>
            <a:r>
              <a:rPr lang="en-US" sz="2400" u="sng" dirty="0" smtClean="0"/>
              <a:t>(Initial price-salvage value)/# of year</a:t>
            </a:r>
            <a:endParaRPr lang="en-US" sz="2400" dirty="0" smtClean="0"/>
          </a:p>
          <a:p>
            <a:r>
              <a:rPr lang="en-US" dirty="0" smtClean="0"/>
              <a:t>                                                                 12 months</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Total cost per month</a:t>
            </a:r>
            <a:r>
              <a:rPr lang="en-US" dirty="0" smtClean="0"/>
              <a:t>=</a:t>
            </a:r>
          </a:p>
          <a:p>
            <a:r>
              <a:rPr lang="en-US" dirty="0" smtClean="0"/>
              <a:t> Average maintenance cost per month+ Insurance &amp;registration cost per month+ Depreciation cost/month+ Permit cost  per month+ Fuel cost per vehicle  per month</a:t>
            </a:r>
          </a:p>
          <a:p>
            <a:r>
              <a:rPr lang="en-US" b="1" dirty="0" smtClean="0"/>
              <a:t> </a:t>
            </a:r>
            <a:endParaRPr lang="en-US" dirty="0" smtClean="0"/>
          </a:p>
          <a:p>
            <a:r>
              <a:rPr lang="en-US" b="1" dirty="0" smtClean="0"/>
              <a:t>Net Income per month</a:t>
            </a:r>
            <a:r>
              <a:rPr lang="en-US" dirty="0" smtClean="0"/>
              <a:t>=</a:t>
            </a:r>
          </a:p>
          <a:p>
            <a:r>
              <a:rPr lang="en-US" dirty="0" smtClean="0"/>
              <a:t>Income per vehicle per month- Total cost per month</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13688"/>
          </a:xfrm>
        </p:spPr>
        <p:txBody>
          <a:bodyPr>
            <a:normAutofit fontScale="90000"/>
          </a:bodyPr>
          <a:lstStyle/>
          <a:p>
            <a:r>
              <a:rPr lang="en-US" sz="2700" b="1" dirty="0" smtClean="0">
                <a:solidFill>
                  <a:srgbClr val="002060"/>
                </a:solidFill>
              </a:rPr>
              <a:t>Sample calculations of cost for some shared taxis routes between Nablus and some major cities</a:t>
            </a:r>
            <a:r>
              <a:rPr lang="en-US" sz="2700" dirty="0" smtClean="0"/>
              <a:t>.</a:t>
            </a:r>
            <a:r>
              <a:rPr lang="en-US" dirty="0" smtClean="0"/>
              <a:t/>
            </a:r>
            <a:br>
              <a:rPr lang="en-US" dirty="0" smtClean="0"/>
            </a:br>
            <a:endParaRPr lang="en-US" dirty="0"/>
          </a:p>
        </p:txBody>
      </p:sp>
      <p:pic>
        <p:nvPicPr>
          <p:cNvPr id="1026" name="Picture 2" descr="C:\Users\Bisan Co\Desktop\Capture6.PNG"/>
          <p:cNvPicPr>
            <a:picLocks noGrp="1" noChangeAspect="1" noChangeArrowheads="1"/>
          </p:cNvPicPr>
          <p:nvPr>
            <p:ph idx="1"/>
          </p:nvPr>
        </p:nvPicPr>
        <p:blipFill>
          <a:blip r:embed="rId2"/>
          <a:srcRect/>
          <a:stretch>
            <a:fillRect/>
          </a:stretch>
        </p:blipFill>
        <p:spPr bwMode="auto">
          <a:xfrm>
            <a:off x="990600" y="1295400"/>
            <a:ext cx="6934200" cy="5562599"/>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previous table represents the major routes between Nablus and the other cities, and shows the net income per month, which varies between 2000 NIS to more than 6000 NIS.</a:t>
            </a:r>
          </a:p>
          <a:p>
            <a:r>
              <a:rPr lang="en-US" dirty="0" smtClean="0"/>
              <a:t>These numbers are affected by the demand and the purpose of the journey; for example there is a very low demand between </a:t>
            </a:r>
            <a:r>
              <a:rPr lang="en-US" dirty="0" err="1" smtClean="0"/>
              <a:t>Jenin</a:t>
            </a:r>
            <a:r>
              <a:rPr lang="en-US" dirty="0" smtClean="0"/>
              <a:t> and </a:t>
            </a:r>
            <a:r>
              <a:rPr lang="en-US" dirty="0" err="1" smtClean="0"/>
              <a:t>Qalqelia</a:t>
            </a:r>
            <a:r>
              <a:rPr lang="en-US" dirty="0" smtClean="0"/>
              <a:t> so the passengers have an alternative route which is Nablus city.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smtClean="0">
                <a:solidFill>
                  <a:srgbClr val="002060"/>
                </a:solidFill>
              </a:rPr>
              <a:t>Sample calculations of cost for some public busses(50 passengers)routes from Nablus governorate to other major cities</a:t>
            </a:r>
            <a:r>
              <a:rPr lang="en-US" sz="2700" dirty="0" smtClean="0"/>
              <a:t>.</a:t>
            </a:r>
            <a:r>
              <a:rPr lang="en-US" dirty="0" smtClean="0"/>
              <a:t/>
            </a:r>
            <a:br>
              <a:rPr lang="en-US" dirty="0" smtClean="0"/>
            </a:br>
            <a:endParaRPr lang="en-US" dirty="0"/>
          </a:p>
        </p:txBody>
      </p:sp>
      <p:pic>
        <p:nvPicPr>
          <p:cNvPr id="2050" name="Picture 2" descr="C:\Users\Bisan Co\Desktop\5.PNG"/>
          <p:cNvPicPr>
            <a:picLocks noGrp="1" noChangeAspect="1" noChangeArrowheads="1"/>
          </p:cNvPicPr>
          <p:nvPr>
            <p:ph idx="1"/>
          </p:nvPr>
        </p:nvPicPr>
        <p:blipFill>
          <a:blip r:embed="rId2"/>
          <a:srcRect/>
          <a:stretch>
            <a:fillRect/>
          </a:stretch>
        </p:blipFill>
        <p:spPr bwMode="auto">
          <a:xfrm>
            <a:off x="1676400" y="1219200"/>
            <a:ext cx="5715000" cy="54864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previous table show the cost analysis, for  the routes  between the major cities in the north of the West Bank, the demand is high due to the large population in this cities, which leads to high net income per month to the drivers and buses company.</a:t>
            </a:r>
          </a:p>
          <a:p>
            <a:endParaRPr lang="en-US" dirty="0" smtClean="0"/>
          </a:p>
          <a:p>
            <a:r>
              <a:rPr lang="en-US" dirty="0" smtClean="0"/>
              <a:t>Study show that the most of these busses are old, but benefit show the ability to Renewal.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098" name="Picture 2" descr="C:\Users\Bisan Co\Desktop\MO3TAZ\graduation\New folder\5690-2007MCIE4500-1.jpg"/>
          <p:cNvPicPr>
            <a:picLocks noGrp="1" noChangeAspect="1" noChangeArrowheads="1"/>
          </p:cNvPicPr>
          <p:nvPr>
            <p:ph idx="1"/>
          </p:nvPr>
        </p:nvPicPr>
        <p:blipFill>
          <a:blip r:embed="rId2"/>
          <a:srcRect/>
          <a:stretch>
            <a:fillRect/>
          </a:stretch>
        </p:blipFill>
        <p:spPr bwMode="auto">
          <a:xfrm>
            <a:off x="0" y="3412210"/>
            <a:ext cx="4419600" cy="3445790"/>
          </a:xfrm>
          <a:prstGeom prst="rect">
            <a:avLst/>
          </a:prstGeom>
          <a:noFill/>
        </p:spPr>
      </p:pic>
      <p:pic>
        <p:nvPicPr>
          <p:cNvPr id="4099" name="Picture 3" descr="C:\Users\Bisan Co\Desktop\1832013-115245AM-1.jpg"/>
          <p:cNvPicPr>
            <a:picLocks noChangeAspect="1" noChangeArrowheads="1"/>
          </p:cNvPicPr>
          <p:nvPr/>
        </p:nvPicPr>
        <p:blipFill>
          <a:blip r:embed="rId3"/>
          <a:srcRect/>
          <a:stretch>
            <a:fillRect/>
          </a:stretch>
        </p:blipFill>
        <p:spPr bwMode="auto">
          <a:xfrm>
            <a:off x="4419600" y="0"/>
            <a:ext cx="4724400" cy="3429000"/>
          </a:xfrm>
          <a:prstGeom prst="rect">
            <a:avLst/>
          </a:prstGeom>
          <a:noFill/>
        </p:spPr>
      </p:pic>
      <p:pic>
        <p:nvPicPr>
          <p:cNvPr id="4100" name="Picture 4" descr="C:\Users\Bisan Co\Desktop\MO3TAZ\graduation\New folder\eal_mercedes_50_2_3.jpg"/>
          <p:cNvPicPr>
            <a:picLocks noChangeAspect="1" noChangeArrowheads="1"/>
          </p:cNvPicPr>
          <p:nvPr/>
        </p:nvPicPr>
        <p:blipFill>
          <a:blip r:embed="rId4"/>
          <a:srcRect/>
          <a:stretch>
            <a:fillRect/>
          </a:stretch>
        </p:blipFill>
        <p:spPr bwMode="auto">
          <a:xfrm>
            <a:off x="4419600" y="3429000"/>
            <a:ext cx="4724400" cy="3429000"/>
          </a:xfrm>
          <a:prstGeom prst="rect">
            <a:avLst/>
          </a:prstGeom>
          <a:noFill/>
        </p:spPr>
      </p:pic>
      <p:pic>
        <p:nvPicPr>
          <p:cNvPr id="4101" name="Picture 5" descr="C:\Users\Bisan Co\Desktop\images.jpg"/>
          <p:cNvPicPr>
            <a:picLocks noChangeAspect="1" noChangeArrowheads="1"/>
          </p:cNvPicPr>
          <p:nvPr/>
        </p:nvPicPr>
        <p:blipFill>
          <a:blip r:embed="rId5"/>
          <a:srcRect/>
          <a:stretch>
            <a:fillRect/>
          </a:stretch>
        </p:blipFill>
        <p:spPr bwMode="auto">
          <a:xfrm>
            <a:off x="-5891" y="0"/>
            <a:ext cx="4425491" cy="34290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a:bodyPr>
          <a:lstStyle/>
          <a:p>
            <a:r>
              <a:rPr lang="en-US" sz="2800" dirty="0" smtClean="0"/>
              <a:t> </a:t>
            </a:r>
            <a:r>
              <a:rPr lang="en-US" sz="2800" dirty="0" smtClean="0">
                <a:solidFill>
                  <a:schemeClr val="bg2">
                    <a:lumMod val="10000"/>
                  </a:schemeClr>
                </a:solidFill>
              </a:rPr>
              <a:t>people opinion about the cost of service provided</a:t>
            </a:r>
            <a:endParaRPr lang="en-US" sz="2800" dirty="0">
              <a:solidFill>
                <a:schemeClr val="bg2">
                  <a:lumMod val="10000"/>
                </a:schemeClr>
              </a:solidFill>
            </a:endParaRPr>
          </a:p>
        </p:txBody>
      </p:sp>
      <p:pic>
        <p:nvPicPr>
          <p:cNvPr id="4098" name="Picture 2" descr="C:\Users\Bisan Co\Desktop\67.PNG"/>
          <p:cNvPicPr>
            <a:picLocks noGrp="1" noChangeAspect="1" noChangeArrowheads="1"/>
          </p:cNvPicPr>
          <p:nvPr>
            <p:ph idx="1"/>
          </p:nvPr>
        </p:nvPicPr>
        <p:blipFill>
          <a:blip r:embed="rId2"/>
          <a:srcRect/>
          <a:stretch>
            <a:fillRect/>
          </a:stretch>
        </p:blipFill>
        <p:spPr bwMode="auto">
          <a:xfrm>
            <a:off x="1699172" y="1905000"/>
            <a:ext cx="5432954" cy="44958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r>
              <a:rPr lang="en-US" sz="3600" dirty="0" smtClean="0">
                <a:solidFill>
                  <a:schemeClr val="bg2">
                    <a:lumMod val="10000"/>
                  </a:schemeClr>
                </a:solidFill>
              </a:rPr>
              <a:t>Proper Solutions </a:t>
            </a:r>
            <a:endParaRPr lang="en-US" sz="3600" dirty="0">
              <a:solidFill>
                <a:schemeClr val="bg2">
                  <a:lumMod val="10000"/>
                </a:schemeClr>
              </a:solidFill>
            </a:endParaRPr>
          </a:p>
        </p:txBody>
      </p:sp>
      <p:sp>
        <p:nvSpPr>
          <p:cNvPr id="3" name="Content Placeholder 2"/>
          <p:cNvSpPr>
            <a:spLocks noGrp="1"/>
          </p:cNvSpPr>
          <p:nvPr>
            <p:ph idx="1"/>
          </p:nvPr>
        </p:nvSpPr>
        <p:spPr/>
        <p:txBody>
          <a:bodyPr/>
          <a:lstStyle/>
          <a:p>
            <a:r>
              <a:rPr lang="en-US" dirty="0" smtClean="0"/>
              <a:t>Based on the study, the problems have several possible solutions, but there are  no one solution for the all cases of the Public Transportation in the West Bank, so possible solutions were collected and made in a way to resolve the issues.</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780288"/>
          </a:xfrm>
        </p:spPr>
        <p:txBody>
          <a:bodyPr>
            <a:normAutofit fontScale="90000"/>
          </a:bodyPr>
          <a:lstStyle/>
          <a:p>
            <a:r>
              <a:rPr lang="en-US" sz="3100" dirty="0" smtClean="0">
                <a:solidFill>
                  <a:schemeClr val="bg2">
                    <a:lumMod val="10000"/>
                  </a:schemeClr>
                </a:solidFill>
              </a:rPr>
              <a:t/>
            </a:r>
            <a:br>
              <a:rPr lang="en-US" sz="3100" dirty="0" smtClean="0">
                <a:solidFill>
                  <a:schemeClr val="bg2">
                    <a:lumMod val="10000"/>
                  </a:schemeClr>
                </a:solidFill>
              </a:rPr>
            </a:br>
            <a:r>
              <a:rPr lang="en-US" sz="3100" dirty="0" smtClean="0">
                <a:solidFill>
                  <a:schemeClr val="bg2">
                    <a:lumMod val="10000"/>
                  </a:schemeClr>
                </a:solidFill>
              </a:rPr>
              <a:t/>
            </a:r>
            <a:br>
              <a:rPr lang="en-US" sz="3100" dirty="0" smtClean="0">
                <a:solidFill>
                  <a:schemeClr val="bg2">
                    <a:lumMod val="10000"/>
                  </a:schemeClr>
                </a:solidFill>
              </a:rPr>
            </a:br>
            <a:r>
              <a:rPr lang="en-US" sz="3100" dirty="0" smtClean="0">
                <a:solidFill>
                  <a:schemeClr val="bg2">
                    <a:lumMod val="10000"/>
                  </a:schemeClr>
                </a:solidFill>
              </a:rPr>
              <a:t/>
            </a:r>
            <a:br>
              <a:rPr lang="en-US" sz="3100" dirty="0" smtClean="0">
                <a:solidFill>
                  <a:schemeClr val="bg2">
                    <a:lumMod val="10000"/>
                  </a:schemeClr>
                </a:solidFill>
              </a:rPr>
            </a:br>
            <a:r>
              <a:rPr lang="en-US" sz="3100" dirty="0" smtClean="0">
                <a:solidFill>
                  <a:schemeClr val="bg2">
                    <a:lumMod val="10000"/>
                  </a:schemeClr>
                </a:solidFill>
              </a:rPr>
              <a:t/>
            </a:r>
            <a:br>
              <a:rPr lang="en-US" sz="3100" dirty="0" smtClean="0">
                <a:solidFill>
                  <a:schemeClr val="bg2">
                    <a:lumMod val="10000"/>
                  </a:schemeClr>
                </a:solidFill>
              </a:rPr>
            </a:br>
            <a:r>
              <a:rPr lang="en-US" sz="3100" dirty="0" smtClean="0">
                <a:solidFill>
                  <a:schemeClr val="bg2">
                    <a:lumMod val="10000"/>
                  </a:schemeClr>
                </a:solidFill>
              </a:rPr>
              <a:t/>
            </a:r>
            <a:br>
              <a:rPr lang="en-US" sz="3100" dirty="0" smtClean="0">
                <a:solidFill>
                  <a:schemeClr val="bg2">
                    <a:lumMod val="10000"/>
                  </a:schemeClr>
                </a:solidFill>
              </a:rPr>
            </a:br>
            <a:r>
              <a:rPr lang="en-US" sz="3100" dirty="0" smtClean="0">
                <a:solidFill>
                  <a:schemeClr val="bg2">
                    <a:lumMod val="10000"/>
                  </a:schemeClr>
                </a:solidFill>
              </a:rPr>
              <a:t/>
            </a:r>
            <a:br>
              <a:rPr lang="en-US" sz="3100" dirty="0" smtClean="0">
                <a:solidFill>
                  <a:schemeClr val="bg2">
                    <a:lumMod val="10000"/>
                  </a:schemeClr>
                </a:solidFill>
              </a:rPr>
            </a:br>
            <a:r>
              <a:rPr lang="en-US" sz="3100" dirty="0" smtClean="0">
                <a:solidFill>
                  <a:schemeClr val="bg2">
                    <a:lumMod val="10000"/>
                  </a:schemeClr>
                </a:solidFill>
              </a:rPr>
              <a:t>Possible solution </a:t>
            </a:r>
            <a:r>
              <a:rPr lang="en-US" sz="5400" b="1" dirty="0" smtClean="0">
                <a:solidFill>
                  <a:schemeClr val="tx1">
                    <a:lumMod val="95000"/>
                    <a:lumOff val="5000"/>
                  </a:schemeClr>
                </a:solidFill>
              </a:rPr>
              <a:t/>
            </a:r>
            <a:br>
              <a:rPr lang="en-US" sz="5400" b="1" dirty="0" smtClean="0">
                <a:solidFill>
                  <a:schemeClr val="tx1">
                    <a:lumMod val="95000"/>
                    <a:lumOff val="5000"/>
                  </a:schemeClr>
                </a:solidFill>
              </a:rPr>
            </a:br>
            <a:endParaRPr lang="en-US" dirty="0"/>
          </a:p>
        </p:txBody>
      </p:sp>
      <p:sp>
        <p:nvSpPr>
          <p:cNvPr id="3" name="Content Placeholder 2"/>
          <p:cNvSpPr>
            <a:spLocks noGrp="1"/>
          </p:cNvSpPr>
          <p:nvPr>
            <p:ph idx="1"/>
          </p:nvPr>
        </p:nvSpPr>
        <p:spPr>
          <a:xfrm>
            <a:off x="457200" y="1447800"/>
            <a:ext cx="8229600" cy="4876800"/>
          </a:xfrm>
        </p:spPr>
        <p:txBody>
          <a:bodyPr/>
          <a:lstStyle/>
          <a:p>
            <a:pPr>
              <a:buNone/>
            </a:pPr>
            <a:endParaRPr lang="en-US" sz="3200" b="1" dirty="0" smtClean="0">
              <a:solidFill>
                <a:schemeClr val="tx1">
                  <a:lumMod val="95000"/>
                  <a:lumOff val="5000"/>
                </a:schemeClr>
              </a:solidFill>
            </a:endParaRPr>
          </a:p>
          <a:p>
            <a:r>
              <a:rPr lang="en-US" dirty="0" smtClean="0"/>
              <a:t> renewal of public transport buses.</a:t>
            </a:r>
          </a:p>
          <a:p>
            <a:r>
              <a:rPr lang="en-US" dirty="0" smtClean="0"/>
              <a:t> renewal of public transport taxis.</a:t>
            </a:r>
          </a:p>
          <a:p>
            <a:r>
              <a:rPr lang="en-US" dirty="0" smtClean="0"/>
              <a:t> merge lines.</a:t>
            </a:r>
          </a:p>
          <a:p>
            <a:r>
              <a:rPr lang="en-US" dirty="0" smtClean="0"/>
              <a:t> and matters related to government.</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r>
              <a:rPr lang="en-US" sz="2400" b="1" dirty="0" smtClean="0">
                <a:solidFill>
                  <a:srgbClr val="002060"/>
                </a:solidFill>
              </a:rPr>
              <a:t>Renewal of public transport buses</a:t>
            </a:r>
            <a:endParaRPr lang="en-US" sz="2400" dirty="0">
              <a:solidFill>
                <a:srgbClr val="002060"/>
              </a:solidFill>
            </a:endParaRPr>
          </a:p>
        </p:txBody>
      </p:sp>
      <p:sp>
        <p:nvSpPr>
          <p:cNvPr id="3" name="Content Placeholder 2"/>
          <p:cNvSpPr>
            <a:spLocks noGrp="1"/>
          </p:cNvSpPr>
          <p:nvPr>
            <p:ph idx="1"/>
          </p:nvPr>
        </p:nvSpPr>
        <p:spPr/>
        <p:txBody>
          <a:bodyPr/>
          <a:lstStyle/>
          <a:p>
            <a:r>
              <a:rPr lang="en-US" dirty="0" smtClean="0"/>
              <a:t>Most of current busses are old buses (1986-1994), it a 20  years of service,  so it consumes a high amount of diesel, and they are in unsatisfactory situation; no air condition, may break down at any time of travelling, also the passengers are not comfortable. </a:t>
            </a:r>
          </a:p>
          <a:p>
            <a:endParaRPr lang="en-US" dirty="0" smtClean="0"/>
          </a:p>
          <a:p>
            <a:r>
              <a:rPr lang="en-US" dirty="0" smtClean="0"/>
              <a:t>The following table shows the cost analysis for old busses. Take busses of( </a:t>
            </a:r>
            <a:r>
              <a:rPr lang="en-US" dirty="0" err="1" smtClean="0"/>
              <a:t>Jinen</a:t>
            </a:r>
            <a:r>
              <a:rPr lang="en-US" dirty="0" smtClean="0"/>
              <a:t>-Nablus) as example</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b="1" dirty="0" smtClean="0">
                <a:solidFill>
                  <a:srgbClr val="002060"/>
                </a:solidFill>
              </a:rPr>
              <a:t>operation cost analysis for old busses (1986-1994)</a:t>
            </a:r>
            <a:r>
              <a:rPr lang="en-US" dirty="0" smtClean="0"/>
              <a:t/>
            </a:r>
            <a:br>
              <a:rPr lang="en-US" dirty="0" smtClean="0"/>
            </a:br>
            <a:endParaRPr lang="en-US" dirty="0"/>
          </a:p>
        </p:txBody>
      </p:sp>
      <p:pic>
        <p:nvPicPr>
          <p:cNvPr id="3" name="Content Placeholder 2" descr="C:\Users\Bisan Co\Desktop\11.PNG"/>
          <p:cNvPicPr>
            <a:picLocks noGrp="1" noChangeAspect="1" noChangeArrowheads="1"/>
          </p:cNvPicPr>
          <p:nvPr>
            <p:ph idx="1"/>
          </p:nvPr>
        </p:nvPicPr>
        <p:blipFill>
          <a:blip r:embed="rId2"/>
          <a:srcRect/>
          <a:stretch>
            <a:fillRect/>
          </a:stretch>
        </p:blipFill>
        <p:spPr bwMode="auto">
          <a:xfrm>
            <a:off x="1524000" y="1475098"/>
            <a:ext cx="5791200" cy="5099651"/>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solidFill>
                  <a:srgbClr val="002060"/>
                </a:solidFill>
              </a:rPr>
              <a:t>operation cost analysis for bus (2000-2001)</a:t>
            </a:r>
            <a:r>
              <a:rPr lang="en-US" dirty="0" smtClean="0"/>
              <a:t/>
            </a:r>
            <a:br>
              <a:rPr lang="en-US" dirty="0" smtClean="0"/>
            </a:br>
            <a:endParaRPr lang="en-US" dirty="0"/>
          </a:p>
        </p:txBody>
      </p:sp>
      <p:pic>
        <p:nvPicPr>
          <p:cNvPr id="4" name="Picture 2" descr="C:\Users\Bisan Co\Desktop\12.PNG"/>
          <p:cNvPicPr>
            <a:picLocks noGrp="1" noChangeAspect="1" noChangeArrowheads="1"/>
          </p:cNvPicPr>
          <p:nvPr>
            <p:ph idx="1"/>
          </p:nvPr>
        </p:nvPicPr>
        <p:blipFill>
          <a:blip r:embed="rId2"/>
          <a:srcRect/>
          <a:stretch>
            <a:fillRect/>
          </a:stretch>
        </p:blipFill>
        <p:spPr bwMode="auto">
          <a:xfrm>
            <a:off x="1600200" y="1547589"/>
            <a:ext cx="5715000" cy="496594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295400"/>
            <a:ext cx="8229600" cy="5029200"/>
          </a:xfrm>
        </p:spPr>
        <p:txBody>
          <a:bodyPr/>
          <a:lstStyle/>
          <a:p>
            <a:r>
              <a:rPr lang="en-US" dirty="0" smtClean="0"/>
              <a:t>From the previous table we note that there is a large difference in profit; the newer buses get 39000 NIS more than the older one per year. Moreover, it provides a high quality of service. </a:t>
            </a:r>
          </a:p>
          <a:p>
            <a:endParaRPr lang="en-US" dirty="0" smtClean="0"/>
          </a:p>
          <a:p>
            <a:r>
              <a:rPr lang="en-US" dirty="0" smtClean="0"/>
              <a:t>we have  know that the buses (model 2000-2001) price is 110000 (NIS), and the buses (1986-1994) are evaluated in the range of (20000-30000) NIS.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fontScale="90000"/>
          </a:bodyPr>
          <a:lstStyle/>
          <a:p>
            <a:r>
              <a:rPr lang="en-US" dirty="0" smtClean="0"/>
              <a:t>  </a:t>
            </a:r>
            <a:br>
              <a:rPr lang="en-US" dirty="0" smtClean="0"/>
            </a:br>
            <a:r>
              <a:rPr lang="en-US" b="1" dirty="0" smtClean="0">
                <a:solidFill>
                  <a:srgbClr val="002060"/>
                </a:solidFill>
              </a:rPr>
              <a:t> </a:t>
            </a:r>
            <a:r>
              <a:rPr lang="en-US" sz="3100" b="1" dirty="0" smtClean="0">
                <a:solidFill>
                  <a:srgbClr val="002060"/>
                </a:solidFill>
              </a:rPr>
              <a:t>If the companies decided to renew the busses</a:t>
            </a:r>
            <a:endParaRPr lang="en-US" sz="3100" b="1" dirty="0">
              <a:solidFill>
                <a:srgbClr val="002060"/>
              </a:solidFill>
            </a:endParaRPr>
          </a:p>
        </p:txBody>
      </p:sp>
      <p:sp>
        <p:nvSpPr>
          <p:cNvPr id="3" name="Content Placeholder 2"/>
          <p:cNvSpPr>
            <a:spLocks noGrp="1"/>
          </p:cNvSpPr>
          <p:nvPr>
            <p:ph idx="1"/>
          </p:nvPr>
        </p:nvSpPr>
        <p:spPr>
          <a:xfrm>
            <a:off x="457200" y="838200"/>
            <a:ext cx="8229600" cy="5486400"/>
          </a:xfrm>
        </p:spPr>
        <p:txBody>
          <a:bodyPr>
            <a:normAutofit/>
          </a:bodyPr>
          <a:lstStyle/>
          <a:p>
            <a:pPr>
              <a:buNone/>
            </a:pPr>
            <a:endParaRPr lang="en-US" sz="2200" dirty="0" smtClean="0"/>
          </a:p>
          <a:p>
            <a:r>
              <a:rPr lang="en-US" sz="2200" dirty="0" smtClean="0"/>
              <a:t>110000-25000= 85000 (NIS) company pays for replacing one bus.</a:t>
            </a:r>
          </a:p>
          <a:p>
            <a:r>
              <a:rPr lang="en-US" sz="2200" dirty="0" smtClean="0"/>
              <a:t>On the other hand, the profit increases by 39000 NIS/ year.</a:t>
            </a:r>
          </a:p>
          <a:p>
            <a:r>
              <a:rPr lang="en-US" sz="2200" dirty="0" smtClean="0"/>
              <a:t>Assume the newer one will work for 8 years, (from the difference between models for older &amp; newer ones) </a:t>
            </a:r>
          </a:p>
          <a:p>
            <a:pPr>
              <a:buNone/>
            </a:pPr>
            <a:endParaRPr lang="en-US" sz="2200" dirty="0" smtClean="0"/>
          </a:p>
          <a:p>
            <a:r>
              <a:rPr lang="en-US" sz="2200" b="1" dirty="0" smtClean="0"/>
              <a:t> Depreciation</a:t>
            </a:r>
            <a:r>
              <a:rPr lang="en-US" sz="2200" dirty="0" smtClean="0"/>
              <a:t> (110000-25000)/8= 10600 (NIS)/year</a:t>
            </a:r>
          </a:p>
          <a:p>
            <a:r>
              <a:rPr lang="en-US" sz="2200" b="1" dirty="0" smtClean="0"/>
              <a:t>The profit become</a:t>
            </a:r>
            <a:r>
              <a:rPr lang="en-US" sz="2200" dirty="0" smtClean="0"/>
              <a:t> 39000-10600 = 28400 NIS/year </a:t>
            </a:r>
          </a:p>
          <a:p>
            <a:r>
              <a:rPr lang="en-US" sz="2200" b="1" dirty="0" smtClean="0"/>
              <a:t>The returned year</a:t>
            </a:r>
            <a:r>
              <a:rPr lang="en-US" sz="2200" dirty="0" smtClean="0"/>
              <a:t> = 85000/28400 = 3 year </a:t>
            </a:r>
          </a:p>
          <a:p>
            <a:pPr>
              <a:buNone/>
            </a:pPr>
            <a:endParaRPr lang="en-US" sz="2200" dirty="0" smtClean="0"/>
          </a:p>
          <a:p>
            <a:r>
              <a:rPr lang="en-US" sz="2200" dirty="0" smtClean="0"/>
              <a:t>Economically, this is a good process, also this will attract more passengers to use public busses.</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a:bodyPr>
          <a:lstStyle/>
          <a:p>
            <a:r>
              <a:rPr lang="en-US" sz="2800" b="1" dirty="0" smtClean="0">
                <a:solidFill>
                  <a:srgbClr val="002060"/>
                </a:solidFill>
              </a:rPr>
              <a:t>Merge lines </a:t>
            </a:r>
            <a:endParaRPr lang="en-US" sz="2800" b="1" dirty="0">
              <a:solidFill>
                <a:srgbClr val="002060"/>
              </a:solidFill>
            </a:endParaRPr>
          </a:p>
        </p:txBody>
      </p:sp>
      <p:pic>
        <p:nvPicPr>
          <p:cNvPr id="3074" name="Picture 2" descr="C:\Users\Bisan Co\Desktop\35.PNG"/>
          <p:cNvPicPr>
            <a:picLocks noGrp="1" noChangeAspect="1" noChangeArrowheads="1"/>
          </p:cNvPicPr>
          <p:nvPr>
            <p:ph idx="1"/>
          </p:nvPr>
        </p:nvPicPr>
        <p:blipFill>
          <a:blip r:embed="rId2"/>
          <a:srcRect/>
          <a:stretch>
            <a:fillRect/>
          </a:stretch>
        </p:blipFill>
        <p:spPr bwMode="auto">
          <a:xfrm>
            <a:off x="762000" y="2514600"/>
            <a:ext cx="6858393" cy="4038600"/>
          </a:xfrm>
          <a:prstGeom prst="rect">
            <a:avLst/>
          </a:prstGeom>
          <a:noFill/>
        </p:spPr>
      </p:pic>
      <p:sp>
        <p:nvSpPr>
          <p:cNvPr id="4" name="Rectangle 3"/>
          <p:cNvSpPr/>
          <p:nvPr/>
        </p:nvSpPr>
        <p:spPr>
          <a:xfrm>
            <a:off x="685800" y="1676400"/>
            <a:ext cx="6172200" cy="369332"/>
          </a:xfrm>
          <a:prstGeom prst="rect">
            <a:avLst/>
          </a:prstGeom>
        </p:spPr>
        <p:txBody>
          <a:bodyPr wrap="square">
            <a:spAutoFit/>
          </a:bodyPr>
          <a:lstStyle/>
          <a:p>
            <a:r>
              <a:rPr lang="en-US" b="1" dirty="0" err="1" smtClean="0">
                <a:solidFill>
                  <a:srgbClr val="002060"/>
                </a:solidFill>
              </a:rPr>
              <a:t>Oreef</a:t>
            </a:r>
            <a:r>
              <a:rPr lang="en-US" b="1" dirty="0" smtClean="0">
                <a:solidFill>
                  <a:srgbClr val="002060"/>
                </a:solidFill>
              </a:rPr>
              <a:t> and </a:t>
            </a:r>
            <a:r>
              <a:rPr lang="en-US" b="1" dirty="0" err="1" smtClean="0">
                <a:solidFill>
                  <a:srgbClr val="002060"/>
                </a:solidFill>
              </a:rPr>
              <a:t>Jamma’een</a:t>
            </a:r>
            <a:r>
              <a:rPr lang="en-US" b="1" dirty="0" smtClean="0">
                <a:solidFill>
                  <a:srgbClr val="002060"/>
                </a:solidFill>
              </a:rPr>
              <a:t>/</a:t>
            </a:r>
            <a:r>
              <a:rPr lang="en-US" b="1" dirty="0" err="1" smtClean="0">
                <a:solidFill>
                  <a:srgbClr val="002060"/>
                </a:solidFill>
              </a:rPr>
              <a:t>Zeeta</a:t>
            </a:r>
            <a:r>
              <a:rPr lang="en-US" b="1" dirty="0" smtClean="0">
                <a:solidFill>
                  <a:srgbClr val="002060"/>
                </a:solidFill>
              </a:rPr>
              <a:t>  headway data for busses.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143000"/>
            <a:ext cx="8229600" cy="5181600"/>
          </a:xfrm>
        </p:spPr>
        <p:txBody>
          <a:bodyPr/>
          <a:lstStyle/>
          <a:p>
            <a:r>
              <a:rPr lang="en-US" sz="2000" dirty="0" smtClean="0"/>
              <a:t>Total number of trips from </a:t>
            </a:r>
            <a:r>
              <a:rPr lang="en-US" sz="2000" dirty="0" err="1" smtClean="0"/>
              <a:t>Oreef</a:t>
            </a:r>
            <a:r>
              <a:rPr lang="en-US" sz="2000" dirty="0" smtClean="0"/>
              <a:t> and </a:t>
            </a:r>
            <a:r>
              <a:rPr lang="en-US" sz="2000" dirty="0" err="1" smtClean="0"/>
              <a:t>Jamma’een</a:t>
            </a:r>
            <a:r>
              <a:rPr lang="en-US" sz="2000" dirty="0" smtClean="0"/>
              <a:t> to eastern complex in Nablus =</a:t>
            </a:r>
          </a:p>
          <a:p>
            <a:pPr>
              <a:buNone/>
            </a:pPr>
            <a:endParaRPr lang="en-US" sz="2000" dirty="0" smtClean="0"/>
          </a:p>
          <a:p>
            <a:r>
              <a:rPr lang="en-US" sz="2000" dirty="0" smtClean="0"/>
              <a:t>4buss * 3 trips (</a:t>
            </a:r>
            <a:r>
              <a:rPr lang="en-US" sz="2000" dirty="0" err="1" smtClean="0"/>
              <a:t>Oreef</a:t>
            </a:r>
            <a:r>
              <a:rPr lang="en-US" sz="2000" dirty="0" smtClean="0"/>
              <a:t>) + 5 busses *6 trips (</a:t>
            </a:r>
            <a:r>
              <a:rPr lang="en-US" sz="2000" dirty="0" err="1" smtClean="0"/>
              <a:t>Jamma’een</a:t>
            </a:r>
            <a:r>
              <a:rPr lang="en-US" sz="2000" dirty="0" smtClean="0"/>
              <a:t>/</a:t>
            </a:r>
            <a:r>
              <a:rPr lang="en-US" sz="2000" dirty="0" err="1" smtClean="0"/>
              <a:t>Zeeta</a:t>
            </a:r>
            <a:r>
              <a:rPr lang="en-US" sz="2000" dirty="0" smtClean="0"/>
              <a:t>)=42 trip</a:t>
            </a:r>
          </a:p>
          <a:p>
            <a:endParaRPr lang="en-US" sz="2000" dirty="0" smtClean="0"/>
          </a:p>
          <a:p>
            <a:pPr>
              <a:buNone/>
            </a:pPr>
            <a:endParaRPr lang="en-US" sz="2000" dirty="0" smtClean="0"/>
          </a:p>
          <a:p>
            <a:r>
              <a:rPr lang="en-US" sz="2000" dirty="0" smtClean="0"/>
              <a:t>Total number of trips from eastern complex in Nablus to </a:t>
            </a:r>
            <a:r>
              <a:rPr lang="en-US" sz="2000" dirty="0" err="1" smtClean="0"/>
              <a:t>Oreef</a:t>
            </a:r>
            <a:r>
              <a:rPr lang="en-US" sz="2000" dirty="0" smtClean="0"/>
              <a:t> and </a:t>
            </a:r>
            <a:r>
              <a:rPr lang="en-US" sz="2000" dirty="0" err="1" smtClean="0"/>
              <a:t>Jamma’een</a:t>
            </a:r>
            <a:r>
              <a:rPr lang="en-US" sz="2000" dirty="0" smtClean="0"/>
              <a:t>= </a:t>
            </a:r>
          </a:p>
          <a:p>
            <a:endParaRPr lang="en-US" sz="2000" dirty="0" smtClean="0"/>
          </a:p>
          <a:p>
            <a:r>
              <a:rPr lang="en-US" sz="2000" dirty="0" smtClean="0"/>
              <a:t>4buss * 3 trips (</a:t>
            </a:r>
            <a:r>
              <a:rPr lang="en-US" sz="2000" dirty="0" err="1" smtClean="0"/>
              <a:t>Oreef</a:t>
            </a:r>
            <a:r>
              <a:rPr lang="en-US" sz="2000" dirty="0" smtClean="0"/>
              <a:t>) + 5 busses *4 trips (</a:t>
            </a:r>
            <a:r>
              <a:rPr lang="en-US" sz="2000" dirty="0" err="1" smtClean="0"/>
              <a:t>Jamma’een.Zeeta</a:t>
            </a:r>
            <a:r>
              <a:rPr lang="en-US" sz="2000" dirty="0" smtClean="0"/>
              <a:t>)= 32  trip</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lumMod val="10000"/>
                  </a:schemeClr>
                </a:solidFill>
              </a:rPr>
              <a:t>Current situation </a:t>
            </a:r>
            <a:endParaRPr lang="en-US" dirty="0">
              <a:solidFill>
                <a:schemeClr val="bg2">
                  <a:lumMod val="10000"/>
                </a:schemeClr>
              </a:solidFill>
            </a:endParaRPr>
          </a:p>
        </p:txBody>
      </p:sp>
      <p:sp>
        <p:nvSpPr>
          <p:cNvPr id="3" name="Content Placeholder 2"/>
          <p:cNvSpPr>
            <a:spLocks noGrp="1"/>
          </p:cNvSpPr>
          <p:nvPr>
            <p:ph idx="1"/>
          </p:nvPr>
        </p:nvSpPr>
        <p:spPr/>
        <p:txBody>
          <a:bodyPr/>
          <a:lstStyle/>
          <a:p>
            <a:r>
              <a:rPr lang="en-US" dirty="0" smtClean="0"/>
              <a:t>Public transportation system in west bank face many problems as : </a:t>
            </a:r>
          </a:p>
          <a:p>
            <a:endParaRPr lang="en-US" dirty="0" smtClean="0"/>
          </a:p>
          <a:p>
            <a:r>
              <a:rPr lang="en-US" dirty="0" smtClean="0"/>
              <a:t>The absence of laws</a:t>
            </a:r>
          </a:p>
          <a:p>
            <a:r>
              <a:rPr lang="en-US" dirty="0" smtClean="0"/>
              <a:t>Delay</a:t>
            </a:r>
          </a:p>
          <a:p>
            <a:r>
              <a:rPr lang="en-US" dirty="0" smtClean="0"/>
              <a:t>Pollution</a:t>
            </a:r>
          </a:p>
          <a:p>
            <a:r>
              <a:rPr lang="en-US" dirty="0" smtClean="0"/>
              <a:t>Age of buses,  provided service is not satisfactory</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143000"/>
            <a:ext cx="8229600" cy="5181600"/>
          </a:xfrm>
        </p:spPr>
        <p:txBody>
          <a:bodyPr/>
          <a:lstStyle/>
          <a:p>
            <a:r>
              <a:rPr lang="en-US" sz="2000" dirty="0" smtClean="0"/>
              <a:t>The average headway of vehicles entering the eastern complex, from </a:t>
            </a:r>
            <a:r>
              <a:rPr lang="en-US" sz="2000" dirty="0" err="1" smtClean="0"/>
              <a:t>Oreef</a:t>
            </a:r>
            <a:r>
              <a:rPr lang="en-US" sz="2000" dirty="0" smtClean="0"/>
              <a:t> and </a:t>
            </a:r>
            <a:r>
              <a:rPr lang="en-US" sz="2000" dirty="0" err="1" smtClean="0"/>
              <a:t>Jamma’een</a:t>
            </a:r>
            <a:r>
              <a:rPr lang="en-US" sz="2000" dirty="0" smtClean="0"/>
              <a:t>, after merging the two lines :</a:t>
            </a:r>
          </a:p>
          <a:p>
            <a:endParaRPr lang="en-US" sz="2000" dirty="0" smtClean="0"/>
          </a:p>
          <a:p>
            <a:r>
              <a:rPr lang="en-US" sz="2000" dirty="0" smtClean="0"/>
              <a:t>12 (hour) * 60 (minute) / 42 trip = 17.15 minutes</a:t>
            </a:r>
          </a:p>
          <a:p>
            <a:endParaRPr lang="en-US" sz="2000" dirty="0" smtClean="0"/>
          </a:p>
          <a:p>
            <a:endParaRPr lang="en-US" sz="2000" dirty="0" smtClean="0"/>
          </a:p>
          <a:p>
            <a:r>
              <a:rPr lang="en-US" sz="2000" dirty="0" smtClean="0"/>
              <a:t>The average headway of vehicles leaving the eastern complex, from </a:t>
            </a:r>
            <a:r>
              <a:rPr lang="en-US" sz="2000" dirty="0" err="1" smtClean="0"/>
              <a:t>Oreef</a:t>
            </a:r>
            <a:r>
              <a:rPr lang="en-US" sz="2000" dirty="0" smtClean="0"/>
              <a:t> and </a:t>
            </a:r>
            <a:r>
              <a:rPr lang="en-US" sz="2000" dirty="0" err="1" smtClean="0"/>
              <a:t>Jamma’een</a:t>
            </a:r>
            <a:r>
              <a:rPr lang="en-US" sz="2000" dirty="0" smtClean="0"/>
              <a:t>, after merging the two lines:</a:t>
            </a:r>
          </a:p>
          <a:p>
            <a:pPr>
              <a:buNone/>
            </a:pPr>
            <a:endParaRPr lang="en-US" sz="2000" dirty="0" smtClean="0"/>
          </a:p>
          <a:p>
            <a:r>
              <a:rPr lang="en-US" sz="2000" dirty="0" smtClean="0"/>
              <a:t>12 (hour) * 60 (minute) / 32 trip = 22.5  minutes</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a:bodyPr>
          <a:lstStyle/>
          <a:p>
            <a:r>
              <a:rPr lang="en-US" sz="3100" b="1" dirty="0" smtClean="0">
                <a:solidFill>
                  <a:srgbClr val="002060"/>
                </a:solidFill>
              </a:rPr>
              <a:t>Issues  Related to Government</a:t>
            </a:r>
            <a:endParaRPr lang="en-US" sz="3100" dirty="0">
              <a:solidFill>
                <a:srgbClr val="002060"/>
              </a:solidFill>
            </a:endParaRPr>
          </a:p>
        </p:txBody>
      </p:sp>
      <p:sp>
        <p:nvSpPr>
          <p:cNvPr id="3" name="Content Placeholder 2"/>
          <p:cNvSpPr>
            <a:spLocks noGrp="1"/>
          </p:cNvSpPr>
          <p:nvPr>
            <p:ph idx="1"/>
          </p:nvPr>
        </p:nvSpPr>
        <p:spPr>
          <a:xfrm>
            <a:off x="457200" y="1676400"/>
            <a:ext cx="8229600" cy="4648200"/>
          </a:xfrm>
        </p:spPr>
        <p:txBody>
          <a:bodyPr>
            <a:normAutofit/>
          </a:bodyPr>
          <a:lstStyle/>
          <a:p>
            <a:pPr lvl="0"/>
            <a:r>
              <a:rPr lang="en-US" sz="2000" b="1" dirty="0" smtClean="0"/>
              <a:t>Fuel cost: </a:t>
            </a:r>
            <a:r>
              <a:rPr lang="en-US" sz="2000" dirty="0" smtClean="0"/>
              <a:t>the fuel cost is very high and this reduces the possibility of the public transportation companies</a:t>
            </a:r>
            <a:r>
              <a:rPr lang="en-US" sz="2000" dirty="0" smtClean="0"/>
              <a:t>’ to </a:t>
            </a:r>
            <a:r>
              <a:rPr lang="en-US" sz="2000" dirty="0" smtClean="0"/>
              <a:t>competition and providing a good service.</a:t>
            </a:r>
          </a:p>
          <a:p>
            <a:pPr>
              <a:buNone/>
            </a:pPr>
            <a:r>
              <a:rPr lang="en-US" sz="2000" dirty="0" smtClean="0"/>
              <a:t> </a:t>
            </a:r>
          </a:p>
          <a:p>
            <a:pPr lvl="0"/>
            <a:r>
              <a:rPr lang="en-US" sz="2000" b="1" dirty="0" smtClean="0"/>
              <a:t>Road network</a:t>
            </a:r>
            <a:r>
              <a:rPr lang="en-US" sz="2000" dirty="0" smtClean="0"/>
              <a:t>: the inappropriate road network is the main reason for not renewal the public transportation vehicles, a good road network not only helps in reducing the maintenances cost but it reduces the operating cost as well.  </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838200"/>
            <a:ext cx="8229600" cy="5486400"/>
          </a:xfrm>
        </p:spPr>
        <p:txBody>
          <a:bodyPr/>
          <a:lstStyle/>
          <a:p>
            <a:endParaRPr lang="en-US" sz="2000" dirty="0" smtClean="0"/>
          </a:p>
          <a:p>
            <a:pPr lvl="0"/>
            <a:r>
              <a:rPr lang="en-US" sz="2000" b="1" dirty="0" smtClean="0"/>
              <a:t>Taxes: </a:t>
            </a:r>
            <a:r>
              <a:rPr lang="en-US" sz="2000" dirty="0" smtClean="0"/>
              <a:t>reduce the taxes and other expenses to open the way to the public transportation </a:t>
            </a:r>
            <a:r>
              <a:rPr lang="en-US" sz="2000" dirty="0" smtClean="0"/>
              <a:t>companies to </a:t>
            </a:r>
            <a:r>
              <a:rPr lang="en-US" sz="2000" dirty="0" smtClean="0"/>
              <a:t>reduce the ticket price and improve the services, thus attracting more ridership.</a:t>
            </a:r>
          </a:p>
          <a:p>
            <a:pPr>
              <a:buNone/>
            </a:pPr>
            <a:endParaRPr lang="en-US" sz="2000" dirty="0" smtClean="0"/>
          </a:p>
          <a:p>
            <a:pPr lvl="0"/>
            <a:r>
              <a:rPr lang="en-US" sz="2000" b="1" dirty="0" smtClean="0"/>
              <a:t> Apply the low :</a:t>
            </a:r>
            <a:r>
              <a:rPr lang="en-US" sz="2000" dirty="0" smtClean="0"/>
              <a:t> as the allotted age of vehicle and Redistribution of franchise lines</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5112"/>
          </a:xfrm>
        </p:spPr>
        <p:txBody>
          <a:bodyPr/>
          <a:lstStyle/>
          <a:p>
            <a:r>
              <a:rPr lang="en-US" sz="2800" dirty="0" smtClean="0">
                <a:solidFill>
                  <a:srgbClr val="002060"/>
                </a:solidFill>
              </a:rPr>
              <a:t>Recommendations</a:t>
            </a:r>
            <a:endParaRPr lang="en-US" sz="2800" dirty="0">
              <a:solidFill>
                <a:srgbClr val="002060"/>
              </a:solidFill>
            </a:endParaRPr>
          </a:p>
        </p:txBody>
      </p:sp>
      <p:sp>
        <p:nvSpPr>
          <p:cNvPr id="3" name="Content Placeholder 2"/>
          <p:cNvSpPr>
            <a:spLocks noGrp="1"/>
          </p:cNvSpPr>
          <p:nvPr>
            <p:ph idx="1"/>
          </p:nvPr>
        </p:nvSpPr>
        <p:spPr>
          <a:xfrm>
            <a:off x="457200" y="1371600"/>
            <a:ext cx="8229600" cy="4953000"/>
          </a:xfrm>
        </p:spPr>
        <p:txBody>
          <a:bodyPr>
            <a:normAutofit/>
          </a:bodyPr>
          <a:lstStyle/>
          <a:p>
            <a:pPr lvl="0"/>
            <a:r>
              <a:rPr lang="en-US" sz="2200" dirty="0" smtClean="0"/>
              <a:t>Study the capacity of current complexes to carry the volume of movement, and the possibility of establishing new complexes because  we noticed during our study that some complex are crowed and serve more than 20 lines.</a:t>
            </a:r>
          </a:p>
          <a:p>
            <a:pPr>
              <a:buNone/>
            </a:pPr>
            <a:r>
              <a:rPr lang="en-US" sz="2200" dirty="0" smtClean="0"/>
              <a:t> </a:t>
            </a:r>
          </a:p>
          <a:p>
            <a:pPr lvl="0"/>
            <a:r>
              <a:rPr lang="en-US" sz="2200" dirty="0" smtClean="0"/>
              <a:t>Study the fuel consumption and air pollution increase resulted from distraction of people from using public transportation, and using their </a:t>
            </a:r>
            <a:r>
              <a:rPr lang="en-US" sz="2200" dirty="0" err="1" smtClean="0"/>
              <a:t>carsinstead</a:t>
            </a:r>
            <a:r>
              <a:rPr lang="en-US" sz="2200" dirty="0" smtClean="0"/>
              <a:t>.</a:t>
            </a:r>
          </a:p>
          <a:p>
            <a:pPr>
              <a:buNone/>
            </a:pPr>
            <a:r>
              <a:rPr lang="en-US" sz="2200" dirty="0" smtClean="0"/>
              <a:t> </a:t>
            </a:r>
          </a:p>
          <a:p>
            <a:pPr lvl="0"/>
            <a:r>
              <a:rPr lang="en-US" sz="2200" dirty="0" smtClean="0"/>
              <a:t>Revaluate the lines and design of routes that connect between communities.</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838200"/>
            <a:ext cx="8229600" cy="5486400"/>
          </a:xfrm>
        </p:spPr>
        <p:txBody>
          <a:bodyPr>
            <a:normAutofit/>
          </a:bodyPr>
          <a:lstStyle/>
          <a:p>
            <a:pPr>
              <a:buNone/>
            </a:pPr>
            <a:endParaRPr lang="en-US" sz="2200" dirty="0" smtClean="0"/>
          </a:p>
          <a:p>
            <a:pPr lvl="0"/>
            <a:r>
              <a:rPr lang="en-US" sz="2200" dirty="0" smtClean="0"/>
              <a:t>Improve the road safety systems.</a:t>
            </a:r>
          </a:p>
          <a:p>
            <a:pPr>
              <a:buNone/>
            </a:pPr>
            <a:endParaRPr lang="en-US" sz="2200" dirty="0" smtClean="0"/>
          </a:p>
          <a:p>
            <a:pPr lvl="0"/>
            <a:r>
              <a:rPr lang="en-US" sz="2200" dirty="0" smtClean="0"/>
              <a:t>Feasibility studies related to the renewal the current buses.</a:t>
            </a:r>
          </a:p>
          <a:p>
            <a:pPr>
              <a:buNone/>
            </a:pPr>
            <a:endParaRPr lang="en-US" sz="2200" dirty="0" smtClean="0"/>
          </a:p>
          <a:p>
            <a:pPr lvl="0"/>
            <a:r>
              <a:rPr lang="en-US" sz="2200" dirty="0" smtClean="0"/>
              <a:t>Explore the option of establishing a Railway system between major governorates.</a:t>
            </a:r>
          </a:p>
          <a:p>
            <a:pPr>
              <a:buNone/>
            </a:pPr>
            <a:endParaRPr lang="en-US" sz="2200" dirty="0" smtClean="0"/>
          </a:p>
          <a:p>
            <a:pPr lvl="0"/>
            <a:r>
              <a:rPr lang="en-US" sz="2200" dirty="0" smtClean="0"/>
              <a:t>Study the working principles of Transportation Companies, and how to improve the industry for the companies and the people.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295400"/>
            <a:ext cx="8229600" cy="5029200"/>
          </a:xfrm>
        </p:spPr>
        <p:txBody>
          <a:bodyPr/>
          <a:lstStyle/>
          <a:p>
            <a:r>
              <a:rPr lang="en-US" dirty="0" smtClean="0"/>
              <a:t>The general objective of this research is to analyze and evaluate the current public transportation system, to find an optimal system of work of the public transport network, and mechanism of action between the companies concerned.</a:t>
            </a:r>
          </a:p>
          <a:p>
            <a:endParaRPr lang="en-US" dirty="0" smtClean="0"/>
          </a:p>
          <a:p>
            <a:r>
              <a:rPr lang="en-US" dirty="0" smtClean="0"/>
              <a:t> solutions will, improve the public transport system, and to provide better service for users.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295400"/>
            <a:ext cx="8229600" cy="5029200"/>
          </a:xfrm>
        </p:spPr>
        <p:txBody>
          <a:bodyPr>
            <a:normAutofit/>
          </a:bodyPr>
          <a:lstStyle/>
          <a:p>
            <a:r>
              <a:rPr lang="en-US" dirty="0" smtClean="0"/>
              <a:t>The evaluating and assessing the public transportation in Palestine, which requires accurate techniques  of data collection.</a:t>
            </a:r>
          </a:p>
          <a:p>
            <a:endParaRPr lang="en-US" dirty="0"/>
          </a:p>
          <a:p>
            <a:r>
              <a:rPr lang="en-US" dirty="0"/>
              <a:t>The date was collected from field work and meetings with some drivers and official workers in public transportation sector; the collected information was for each parking complex.</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First type of data is the average headway for buses and shared taxis enter and leave the complexes in Nablus, </a:t>
            </a:r>
            <a:r>
              <a:rPr lang="en-US" dirty="0" err="1" smtClean="0"/>
              <a:t>Jenin</a:t>
            </a:r>
            <a:r>
              <a:rPr lang="en-US" dirty="0" smtClean="0"/>
              <a:t>, </a:t>
            </a:r>
            <a:r>
              <a:rPr lang="en-US" dirty="0" err="1" smtClean="0"/>
              <a:t>Tulkarem</a:t>
            </a:r>
            <a:r>
              <a:rPr lang="en-US" dirty="0" smtClean="0"/>
              <a:t>, Tubas, and </a:t>
            </a:r>
            <a:r>
              <a:rPr lang="en-US" dirty="0" err="1" smtClean="0"/>
              <a:t>Qalqelia</a:t>
            </a:r>
            <a:r>
              <a:rPr lang="en-US" dirty="0" smtClean="0"/>
              <a:t> ,and have </a:t>
            </a:r>
            <a:r>
              <a:rPr lang="en-US" dirty="0"/>
              <a:t>been summarized in </a:t>
            </a:r>
            <a:r>
              <a:rPr lang="en-US" dirty="0" smtClean="0"/>
              <a:t>tables for each complex.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33400" y="0"/>
            <a:ext cx="8229600" cy="6126163"/>
          </a:xfrm>
        </p:spPr>
        <p:txBody>
          <a:bodyPr/>
          <a:lstStyle/>
          <a:p>
            <a:pPr>
              <a:buNone/>
            </a:pPr>
            <a:r>
              <a:rPr lang="en-US" dirty="0" smtClean="0"/>
              <a:t> </a:t>
            </a:r>
          </a:p>
          <a:p>
            <a:r>
              <a:rPr lang="en-US" dirty="0"/>
              <a:t>Average headway in one direction=</a:t>
            </a:r>
          </a:p>
          <a:p>
            <a:pPr>
              <a:buNone/>
            </a:pPr>
            <a:r>
              <a:rPr lang="en-US" dirty="0" smtClean="0"/>
              <a:t>    (</a:t>
            </a:r>
            <a:r>
              <a:rPr lang="en-US" dirty="0"/>
              <a:t>Number of work hours *60 minute) divided by (number of vehicles *average number of </a:t>
            </a:r>
            <a:r>
              <a:rPr lang="en-US" dirty="0" smtClean="0"/>
              <a:t>trips in that </a:t>
            </a:r>
            <a:r>
              <a:rPr lang="en-US" dirty="0"/>
              <a:t>direction per day</a:t>
            </a:r>
            <a:r>
              <a:rPr lang="en-US" dirty="0" smtClean="0"/>
              <a:t>).</a:t>
            </a:r>
          </a:p>
          <a:p>
            <a:pPr>
              <a:buNone/>
            </a:pPr>
            <a:endParaRPr lang="en-US" dirty="0" smtClean="0"/>
          </a:p>
          <a:p>
            <a:pPr>
              <a:buNone/>
            </a:pPr>
            <a:r>
              <a:rPr lang="en-US" dirty="0" smtClean="0"/>
              <a:t>   Number of work hours= 10 hour or 12 hour ,</a:t>
            </a:r>
          </a:p>
          <a:p>
            <a:pPr>
              <a:buNone/>
            </a:pPr>
            <a:r>
              <a:rPr lang="en-US" dirty="0" smtClean="0"/>
              <a:t>   Depending on the size of the village and their need for the city </a:t>
            </a:r>
          </a:p>
          <a:p>
            <a:pPr>
              <a:buNone/>
            </a:pPr>
            <a:endParaRPr lang="en-US" dirty="0" smtClean="0"/>
          </a:p>
          <a:p>
            <a:pPr>
              <a:buNone/>
            </a:pPr>
            <a:endParaRPr lang="en-US" dirty="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503238"/>
          </a:xfrm>
        </p:spPr>
        <p:txBody>
          <a:bodyPr>
            <a:normAutofit fontScale="90000"/>
          </a:bodyPr>
          <a:lstStyle/>
          <a:p>
            <a:r>
              <a:rPr lang="en-US" b="1" dirty="0"/>
              <a:t/>
            </a:r>
            <a:br>
              <a:rPr lang="en-US" b="1" dirty="0"/>
            </a:br>
            <a:r>
              <a:rPr lang="en-US" dirty="0">
                <a:solidFill>
                  <a:srgbClr val="002060"/>
                </a:solidFill>
              </a:rPr>
              <a:t/>
            </a:r>
            <a:br>
              <a:rPr lang="en-US" dirty="0">
                <a:solidFill>
                  <a:srgbClr val="002060"/>
                </a:solidFill>
              </a:rPr>
            </a:br>
            <a:r>
              <a:rPr lang="en-US" sz="2700" b="1" dirty="0" smtClean="0">
                <a:solidFill>
                  <a:srgbClr val="002060"/>
                </a:solidFill>
              </a:rPr>
              <a:t> Average headway and number of vehicles entering the Western Public Transport Complex during the day(cities complex)</a:t>
            </a:r>
            <a:endParaRPr lang="en-US" sz="2700" dirty="0">
              <a:solidFill>
                <a:srgbClr val="002060"/>
              </a:solidFill>
            </a:endParaRPr>
          </a:p>
        </p:txBody>
      </p:sp>
      <p:pic>
        <p:nvPicPr>
          <p:cNvPr id="1026" name="Picture 2" descr="C:\Users\Bisan Co\Desktop\Capture.PNG"/>
          <p:cNvPicPr>
            <a:picLocks noGrp="1" noChangeAspect="1" noChangeArrowheads="1"/>
          </p:cNvPicPr>
          <p:nvPr>
            <p:ph idx="1"/>
          </p:nvPr>
        </p:nvPicPr>
        <p:blipFill>
          <a:blip r:embed="rId2"/>
          <a:stretch>
            <a:fillRect/>
          </a:stretch>
        </p:blipFill>
        <p:spPr bwMode="auto">
          <a:xfrm>
            <a:off x="1143000" y="1935163"/>
            <a:ext cx="6324600" cy="469423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 The average headway numbers give an indication that the demand is high on the shared taxis but not for the mini busses or the public busses, that’s because the service provided by the shared taxis and, and the low headway,  make the passengers use shared taxis  as travelling method from the communities to the center of the other governorate. </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556</TotalTime>
  <Words>1339</Words>
  <Application>Microsoft Office PowerPoint</Application>
  <PresentationFormat>On-screen Show (4:3)</PresentationFormat>
  <Paragraphs>129</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Flow</vt:lpstr>
      <vt:lpstr>Public Transportation in the North West Bank  (Nablus, Jinen, Tulkarem, Tubas, and Qalqelia) </vt:lpstr>
      <vt:lpstr>Slide 2</vt:lpstr>
      <vt:lpstr>Current situation </vt:lpstr>
      <vt:lpstr>Slide 4</vt:lpstr>
      <vt:lpstr>Slide 5</vt:lpstr>
      <vt:lpstr>Slide 6</vt:lpstr>
      <vt:lpstr>Slide 7</vt:lpstr>
      <vt:lpstr>   Average headway and number of vehicles entering the Western Public Transport Complex during the day(cities complex)</vt:lpstr>
      <vt:lpstr>Slide 9</vt:lpstr>
      <vt:lpstr>Average headway and number of vehicles exiting the An-Nasra Public Transport Complex( in jenin) during the day</vt:lpstr>
      <vt:lpstr>Slide 11</vt:lpstr>
      <vt:lpstr>The average duration while people  waiting for a vehicle.</vt:lpstr>
      <vt:lpstr>  Cost analysis for Busses and Shared Taxis </vt:lpstr>
      <vt:lpstr>Slide 14</vt:lpstr>
      <vt:lpstr>Slide 15</vt:lpstr>
      <vt:lpstr>Sample calculations of cost for some shared taxis routes between Nablus and some major cities. </vt:lpstr>
      <vt:lpstr>Slide 17</vt:lpstr>
      <vt:lpstr>Sample calculations of cost for some public busses(50 passengers)routes from Nablus governorate to other major cities. </vt:lpstr>
      <vt:lpstr>Slide 19</vt:lpstr>
      <vt:lpstr> people opinion about the cost of service provided</vt:lpstr>
      <vt:lpstr>Proper Solutions </vt:lpstr>
      <vt:lpstr>      Possible solution  </vt:lpstr>
      <vt:lpstr>Renewal of public transport buses</vt:lpstr>
      <vt:lpstr>operation cost analysis for old busses (1986-1994) </vt:lpstr>
      <vt:lpstr>operation cost analysis for bus (2000-2001) </vt:lpstr>
      <vt:lpstr>Slide 26</vt:lpstr>
      <vt:lpstr>    If the companies decided to renew the busses</vt:lpstr>
      <vt:lpstr>Merge lines </vt:lpstr>
      <vt:lpstr>Slide 29</vt:lpstr>
      <vt:lpstr>Slide 30</vt:lpstr>
      <vt:lpstr>Issues  Related to Government</vt:lpstr>
      <vt:lpstr>Slide 32</vt:lpstr>
      <vt:lpstr>Recommendations</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Transportation in the West Bank</dc:title>
  <dc:creator>Bisan Co</dc:creator>
  <cp:lastModifiedBy>Bisan Co</cp:lastModifiedBy>
  <cp:revision>53</cp:revision>
  <dcterms:created xsi:type="dcterms:W3CDTF">2013-05-16T18:25:25Z</dcterms:created>
  <dcterms:modified xsi:type="dcterms:W3CDTF">2013-05-19T20:05:04Z</dcterms:modified>
</cp:coreProperties>
</file>