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2" r:id="rId1"/>
  </p:sldMasterIdLst>
  <p:notesMasterIdLst>
    <p:notesMasterId r:id="rId40"/>
  </p:notesMasterIdLst>
  <p:sldIdLst>
    <p:sldId id="277" r:id="rId2"/>
    <p:sldId id="281" r:id="rId3"/>
    <p:sldId id="278" r:id="rId4"/>
    <p:sldId id="279" r:id="rId5"/>
    <p:sldId id="282" r:id="rId6"/>
    <p:sldId id="284" r:id="rId7"/>
    <p:sldId id="286" r:id="rId8"/>
    <p:sldId id="292" r:id="rId9"/>
    <p:sldId id="293" r:id="rId10"/>
    <p:sldId id="257" r:id="rId11"/>
    <p:sldId id="258" r:id="rId12"/>
    <p:sldId id="259" r:id="rId13"/>
    <p:sldId id="260" r:id="rId14"/>
    <p:sldId id="261" r:id="rId15"/>
    <p:sldId id="297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70" r:id="rId24"/>
    <p:sldId id="294" r:id="rId25"/>
    <p:sldId id="296" r:id="rId26"/>
    <p:sldId id="271" r:id="rId27"/>
    <p:sldId id="298" r:id="rId28"/>
    <p:sldId id="299" r:id="rId29"/>
    <p:sldId id="300" r:id="rId30"/>
    <p:sldId id="272" r:id="rId31"/>
    <p:sldId id="274" r:id="rId32"/>
    <p:sldId id="295" r:id="rId33"/>
    <p:sldId id="273" r:id="rId34"/>
    <p:sldId id="301" r:id="rId35"/>
    <p:sldId id="302" r:id="rId36"/>
    <p:sldId id="303" r:id="rId37"/>
    <p:sldId id="275" r:id="rId38"/>
    <p:sldId id="27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50" d="100"/>
          <a:sy n="50" d="100"/>
        </p:scale>
        <p:origin x="-1938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70BD5-285D-49B3-9DA3-2D93AACDD459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5DE12-4B4B-4876-93D5-5B2B53DA9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0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27FD2-45A6-4CF7-AE86-6F6D88586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1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86B7235-4859-422A-B94E-BEEA6EAB1BC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4525088E-B023-478F-AA17-728664045D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ther\Desktop\10356598_635025826568185_1127212565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17" b="100000" l="10000" r="90000">
                        <a14:foregroundMark x1="72500" y1="40694" x2="72500" y2="40694"/>
                        <a14:foregroundMark x1="67083" y1="19167" x2="67083" y2="19167"/>
                        <a14:foregroundMark x1="68854" y1="18889" x2="68854" y2="18889"/>
                        <a14:foregroundMark x1="69792" y1="33056" x2="69792" y2="33056"/>
                        <a14:foregroundMark x1="69792" y1="32917" x2="69792" y2="32917"/>
                        <a14:foregroundMark x1="69792" y1="32917" x2="69792" y2="32917"/>
                        <a14:foregroundMark x1="72813" y1="31806" x2="72813" y2="31806"/>
                        <a14:foregroundMark x1="72813" y1="31806" x2="72813" y2="31806"/>
                        <a14:foregroundMark x1="74479" y1="38750" x2="66563" y2="80694"/>
                        <a14:foregroundMark x1="71979" y1="76667" x2="75938" y2="14444"/>
                        <a14:foregroundMark x1="73854" y1="14444" x2="65313" y2="16806"/>
                        <a14:foregroundMark x1="77083" y1="45278" x2="74375" y2="71944"/>
                        <a14:foregroundMark x1="66250" y1="83611" x2="60729" y2="86250"/>
                        <a14:foregroundMark x1="49583" y1="52500" x2="37708" y2="43889"/>
                        <a14:foregroundMark x1="38542" y1="41389" x2="27708" y2="37083"/>
                        <a14:foregroundMark x1="38125" y1="36389" x2="42917" y2="43889"/>
                        <a14:foregroundMark x1="45000" y1="59306" x2="33750" y2="56111"/>
                        <a14:foregroundMark x1="28646" y1="45556" x2="28646" y2="45556"/>
                        <a14:foregroundMark x1="63125" y1="90833" x2="65625" y2="86389"/>
                        <a14:foregroundMark x1="78333" y1="43472" x2="76146" y2="72222"/>
                        <a14:backgroundMark x1="28542" y1="92917" x2="28542" y2="92917"/>
                        <a14:backgroundMark x1="28542" y1="92778" x2="28542" y2="92778"/>
                        <a14:backgroundMark x1="32813" y1="91250" x2="50417" y2="99167"/>
                        <a14:backgroundMark x1="70833" y1="84028" x2="69479" y2="85972"/>
                        <a14:backgroundMark x1="77188" y1="64583" x2="77188" y2="6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05"/>
          <a:stretch/>
        </p:blipFill>
        <p:spPr bwMode="auto">
          <a:xfrm rot="319444">
            <a:off x="4283138" y="1516266"/>
            <a:ext cx="5650611" cy="41741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6194066" cy="4495801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Produced by: </a:t>
            </a:r>
          </a:p>
          <a:p>
            <a:pPr algn="l"/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Mosab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Ordoniya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Hamze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Johri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Hisham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Khanfa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Superviser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Dr.Kamel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Subhe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386" y="0"/>
            <a:ext cx="7577814" cy="14700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Climate Chamber </a:t>
            </a:r>
            <a:endParaRPr lang="en-US" sz="5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8172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4149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Parts design [with alternatives]</a:t>
            </a:r>
          </a:p>
          <a:p>
            <a:endParaRPr lang="en-US" sz="3600" b="1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17857"/>
            <a:ext cx="9144000" cy="561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5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95399"/>
            <a:ext cx="9144000" cy="5541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149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Parts design [with alternatives]</a:t>
            </a:r>
          </a:p>
          <a:p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73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447801"/>
            <a:ext cx="9144000" cy="541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149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Parts design [with alternatives]</a:t>
            </a:r>
          </a:p>
          <a:p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73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4863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149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Parts design [with alternatives]</a:t>
            </a:r>
          </a:p>
          <a:p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73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Complete assembly</a:t>
            </a:r>
          </a:p>
        </p:txBody>
      </p:sp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5"/>
          <a:stretch/>
        </p:blipFill>
        <p:spPr bwMode="auto">
          <a:xfrm>
            <a:off x="0" y="1218418"/>
            <a:ext cx="5181600" cy="5639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3" r="7387"/>
          <a:stretch/>
        </p:blipFill>
        <p:spPr bwMode="auto">
          <a:xfrm>
            <a:off x="4419600" y="1218418"/>
            <a:ext cx="4724400" cy="5639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67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8229600" cy="8382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Frame design</a:t>
            </a:r>
            <a:br>
              <a:rPr lang="en-US" b="1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1" t="-1" b="350"/>
          <a:stretch/>
        </p:blipFill>
        <p:spPr bwMode="auto">
          <a:xfrm>
            <a:off x="-76200" y="1371600"/>
            <a:ext cx="472440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 rotWithShape="1">
          <a:blip r:embed="rId3"/>
          <a:srcRect l="14110" r="12133"/>
          <a:stretch/>
        </p:blipFill>
        <p:spPr>
          <a:xfrm>
            <a:off x="4648200" y="1371600"/>
            <a:ext cx="4648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00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90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the main frame</a:t>
            </a:r>
          </a:p>
        </p:txBody>
      </p:sp>
      <p:pic>
        <p:nvPicPr>
          <p:cNvPr id="3" name="Picture 2" descr="C:\Users\Abu_Amjad\Desktop\Report\10155939_10202766529378538_1092347200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76400"/>
            <a:ext cx="48006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667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bu_Amjad\Desktop\Graduation Project\evaporator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5" b="8587"/>
          <a:stretch/>
        </p:blipFill>
        <p:spPr bwMode="auto">
          <a:xfrm>
            <a:off x="4076700" y="3733800"/>
            <a:ext cx="50292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05" b="98095" l="4634" r="94918">
                        <a14:foregroundMark x1="8371" y1="26429" x2="8371" y2="26429"/>
                        <a14:foregroundMark x1="21375" y1="6429" x2="21375" y2="6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48"/>
          <a:stretch/>
        </p:blipFill>
        <p:spPr bwMode="auto">
          <a:xfrm>
            <a:off x="4343400" y="1295400"/>
            <a:ext cx="5029200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6490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Evabrator</a:t>
            </a:r>
            <a:endParaRPr 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67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29001"/>
            <a:ext cx="40386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1" b="89955" l="6993" r="89930">
                        <a14:foregroundMark x1="23077" y1="55134" x2="23077" y2="55134"/>
                        <a14:foregroundMark x1="19580" y1="54688" x2="19580" y2="54688"/>
                        <a14:foregroundMark x1="14545" y1="54241" x2="14545" y2="54241"/>
                        <a14:foregroundMark x1="17343" y1="51116" x2="17343" y2="51116"/>
                        <a14:foregroundMark x1="17343" y1="54018" x2="17343" y2="54018"/>
                        <a14:foregroundMark x1="13147" y1="56027" x2="13147" y2="56027"/>
                        <a14:foregroundMark x1="14406" y1="58259" x2="14406" y2="58259"/>
                        <a14:foregroundMark x1="15245" y1="56696" x2="15245" y2="56696"/>
                        <a14:foregroundMark x1="15245" y1="56696" x2="15245" y2="56696"/>
                        <a14:foregroundMark x1="15245" y1="56696" x2="15245" y2="56696"/>
                        <a14:foregroundMark x1="13287" y1="54018" x2="13287" y2="54018"/>
                        <a14:foregroundMark x1="13287" y1="54018" x2="13287" y2="54018"/>
                        <a14:foregroundMark x1="13287" y1="54018" x2="13287" y2="54018"/>
                        <a14:foregroundMark x1="12867" y1="53348" x2="12867" y2="53348"/>
                        <a14:foregroundMark x1="12867" y1="53348" x2="12867" y2="53348"/>
                        <a14:foregroundMark x1="12867" y1="53348" x2="12867" y2="53348"/>
                        <a14:foregroundMark x1="12587" y1="53125" x2="12587" y2="53125"/>
                        <a14:foregroundMark x1="12308" y1="53125" x2="12308" y2="53125"/>
                        <a14:foregroundMark x1="12028" y1="52902" x2="12028" y2="52902"/>
                        <a14:foregroundMark x1="22378" y1="47768" x2="22378" y2="47768"/>
                        <a14:foregroundMark x1="22378" y1="47768" x2="22378" y2="47768"/>
                        <a14:foregroundMark x1="22378" y1="47545" x2="22378" y2="47545"/>
                        <a14:foregroundMark x1="23357" y1="45982" x2="23357" y2="45982"/>
                        <a14:foregroundMark x1="23357" y1="45982" x2="23357" y2="45982"/>
                        <a14:foregroundMark x1="23357" y1="45982" x2="23357" y2="45982"/>
                        <a14:foregroundMark x1="23357" y1="45982" x2="23357" y2="45982"/>
                        <a14:foregroundMark x1="23357" y1="45982" x2="23357" y2="45982"/>
                        <a14:foregroundMark x1="24755" y1="45759" x2="24755" y2="45759"/>
                        <a14:foregroundMark x1="25035" y1="45759" x2="25035" y2="45759"/>
                        <a14:foregroundMark x1="25035" y1="45759" x2="25035" y2="45759"/>
                        <a14:foregroundMark x1="25035" y1="45759" x2="25035" y2="45759"/>
                        <a14:backgroundMark x1="25594" y1="45982" x2="25594" y2="45982"/>
                        <a14:backgroundMark x1="25594" y1="45982" x2="24615" y2="46429"/>
                        <a14:backgroundMark x1="23916" y1="46429" x2="23916" y2="46429"/>
                        <a14:backgroundMark x1="22797" y1="46875" x2="22797" y2="4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424">
            <a:off x="4331359" y="1655494"/>
            <a:ext cx="5539907" cy="3282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6490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Steam Gas </a:t>
            </a:r>
            <a:endParaRPr 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67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00" y="1371600"/>
            <a:ext cx="5079101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00" y="4114800"/>
            <a:ext cx="5079101" cy="27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6490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Heater </a:t>
            </a:r>
            <a:endParaRPr 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67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Other\Desktop\New folder (3)\1472204_567357486668353_1248939060_n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00" b="98400" l="10000" r="95400">
                        <a14:foregroundMark x1="21400" y1="68000" x2="21400" y2="68000"/>
                        <a14:foregroundMark x1="19400" y1="64267" x2="19400" y2="64267"/>
                        <a14:foregroundMark x1="20800" y1="38133" x2="20800" y2="38133"/>
                        <a14:foregroundMark x1="24600" y1="37600" x2="24600" y2="37600"/>
                        <a14:foregroundMark x1="17000" y1="37333" x2="17000" y2="37333"/>
                        <a14:foregroundMark x1="20000" y1="73600" x2="20000" y2="73600"/>
                        <a14:foregroundMark x1="16800" y1="67200" x2="16800" y2="67200"/>
                        <a14:foregroundMark x1="16000" y1="58933" x2="16000" y2="58933"/>
                        <a14:foregroundMark x1="16200" y1="50133" x2="16200" y2="50133"/>
                        <a14:foregroundMark x1="43000" y1="12000" x2="43000" y2="12000"/>
                        <a14:foregroundMark x1="83200" y1="71467" x2="83200" y2="71467"/>
                        <a14:foregroundMark x1="85400" y1="72533" x2="85400" y2="72533"/>
                        <a14:foregroundMark x1="44800" y1="10133" x2="44800" y2="10133"/>
                        <a14:foregroundMark x1="16200" y1="76000" x2="16200" y2="76000"/>
                        <a14:foregroundMark x1="14800" y1="81067" x2="14800" y2="81067"/>
                        <a14:foregroundMark x1="16800" y1="79467" x2="16800" y2="794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250" y="1295400"/>
            <a:ext cx="6400801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Other\Desktop\filemanager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762000"/>
            <a:ext cx="5037944" cy="4152900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17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4314246"/>
            <a:ext cx="4694453" cy="3000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495799" y="1295400"/>
            <a:ext cx="4694454" cy="30188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90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Fans</a:t>
            </a:r>
            <a:endParaRPr 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4480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/>
          <a:srcRect t="10219"/>
          <a:stretch/>
        </p:blipFill>
        <p:spPr>
          <a:xfrm>
            <a:off x="4872023" y="1295400"/>
            <a:ext cx="4271977" cy="4000501"/>
          </a:xfrm>
          <a:prstGeom prst="rect">
            <a:avLst/>
          </a:prstGeom>
        </p:spPr>
      </p:pic>
      <p:pic>
        <p:nvPicPr>
          <p:cNvPr id="2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91000"/>
            <a:ext cx="4274128" cy="29718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6490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Condenser</a:t>
            </a:r>
            <a:endParaRPr 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4480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114800"/>
            <a:ext cx="91440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Abu_Amjad\Desktop\Graduation Project\Photo019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66800"/>
            <a:ext cx="4267200" cy="32004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164480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-762001" y="1371600"/>
            <a:ext cx="1156424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5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Abu_Amjad\Desktop\Report\984024_10202766422495866_1454174844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474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ther\Desktop\10306836_635102163227218_36081453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246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3201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system</a:t>
            </a:r>
          </a:p>
        </p:txBody>
      </p:sp>
      <p:pic>
        <p:nvPicPr>
          <p:cNvPr id="9" name="Picture 8" descr="C:\Users\Abu_Amjad\Desktop\Report\LCD-11743__16111_zoo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1332131"/>
            <a:ext cx="5421348" cy="55258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875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3201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system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3182467" y="1313080"/>
            <a:ext cx="6589983" cy="554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9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3201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system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2971800" y="1332131"/>
            <a:ext cx="6183348" cy="552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9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3201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system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429000" y="1332131"/>
            <a:ext cx="5715000" cy="552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9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63094" cy="5562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Climate </a:t>
            </a:r>
            <a:r>
              <a:rPr lang="en-US" sz="3200" b="1" dirty="0"/>
              <a:t>chamber, as the name indicates, a cabinet or a chamber that modulates many cases of </a:t>
            </a:r>
            <a:r>
              <a:rPr lang="en-US" sz="3200" b="1" dirty="0" smtClean="0"/>
              <a:t>storing</a:t>
            </a:r>
            <a:r>
              <a:rPr lang="en-US" sz="3200" b="1" dirty="0"/>
              <a:t>, working and calibrating </a:t>
            </a:r>
            <a:r>
              <a:rPr lang="en-US" sz="3200" b="1" dirty="0" smtClean="0"/>
              <a:t>..</a:t>
            </a:r>
          </a:p>
          <a:p>
            <a:endParaRPr lang="en-US" sz="3200" b="1" dirty="0"/>
          </a:p>
          <a:p>
            <a:r>
              <a:rPr lang="en-US" sz="3200" b="1" dirty="0" smtClean="0"/>
              <a:t>conditions </a:t>
            </a:r>
            <a:r>
              <a:rPr lang="en-US" sz="3200" b="1" dirty="0"/>
              <a:t>for many products such as measurement systems, </a:t>
            </a:r>
            <a:r>
              <a:rPr lang="en-US" sz="3200" b="1" dirty="0" smtClean="0"/>
              <a:t>electronic </a:t>
            </a:r>
            <a:r>
              <a:rPr lang="en-US" sz="3200" b="1" dirty="0"/>
              <a:t>equipment and drags. </a:t>
            </a:r>
            <a:r>
              <a:rPr lang="en-US" sz="3200" b="1" dirty="0" smtClean="0"/>
              <a:t>  </a:t>
            </a:r>
            <a:endParaRPr lang="en-US" sz="3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0"/>
            <a:ext cx="72390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ABSTRACT </a:t>
            </a:r>
          </a:p>
        </p:txBody>
      </p:sp>
    </p:spTree>
    <p:extLst>
      <p:ext uri="{BB962C8B-B14F-4D97-AF65-F5344CB8AC3E}">
        <p14:creationId xmlns:p14="http://schemas.microsoft.com/office/powerpoint/2010/main" val="2105319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" y="1191488"/>
            <a:ext cx="91440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875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1" name="Picture 5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69" r="1"/>
          <a:stretch/>
        </p:blipFill>
        <p:spPr bwMode="auto">
          <a:xfrm>
            <a:off x="4857751" y="0"/>
            <a:ext cx="4981575" cy="702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2" name="Picture 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760" y="394857"/>
            <a:ext cx="1197841" cy="519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9" name="Rectangle 78"/>
              <p:cNvSpPr/>
              <p:nvPr/>
            </p:nvSpPr>
            <p:spPr>
              <a:xfrm>
                <a:off x="38100" y="1600200"/>
                <a:ext cx="4038456" cy="3940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 Thermal conductivity</a:t>
                </a:r>
              </a:p>
              <a:p>
                <a:r>
                  <a:rPr lang="en-US" sz="2400" b="1" dirty="0"/>
                  <a:t>Iron: 79.5 (W/</a:t>
                </a:r>
                <a:r>
                  <a:rPr lang="en-US" sz="2400" b="1" dirty="0" err="1"/>
                  <a:t>m.k</a:t>
                </a:r>
                <a:r>
                  <a:rPr lang="en-US" sz="2400" b="1" dirty="0"/>
                  <a:t>)</a:t>
                </a:r>
              </a:p>
              <a:p>
                <a:r>
                  <a:rPr lang="en-US" sz="2400" b="1" dirty="0"/>
                  <a:t>Poly.= 0.02 (W/</a:t>
                </a:r>
                <a:r>
                  <a:rPr lang="en-US" sz="2400" b="1" dirty="0" err="1"/>
                  <a:t>m.k</a:t>
                </a:r>
                <a:r>
                  <a:rPr lang="en-US" sz="2400" b="1" dirty="0"/>
                  <a:t>) </a:t>
                </a:r>
              </a:p>
              <a:p>
                <a:r>
                  <a:rPr lang="en-US" sz="2400" b="1" dirty="0"/>
                  <a:t>Wood = 0.04 (W/</a:t>
                </a:r>
                <a:r>
                  <a:rPr lang="en-US" sz="2400" b="1" dirty="0" err="1"/>
                  <a:t>m.k</a:t>
                </a:r>
                <a:r>
                  <a:rPr lang="en-US" sz="2400" b="1" dirty="0"/>
                  <a:t>)</a:t>
                </a:r>
              </a:p>
              <a:p>
                <a:r>
                  <a:rPr lang="en-US" sz="2400" b="1" dirty="0" err="1"/>
                  <a:t>R</a:t>
                </a:r>
                <a:r>
                  <a:rPr lang="en-US" sz="2400" b="1" baseline="-25000" dirty="0" err="1"/>
                  <a:t>iron</a:t>
                </a:r>
                <a:r>
                  <a:rPr lang="en-US" sz="24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𝒕</m:t>
                        </m:r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𝑲</m:t>
                        </m:r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den>
                    </m:f>
                    <m:r>
                      <a:rPr lang="en-US" sz="24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𝟏𝟎</m:t>
                        </m:r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𝟕𝟗</m:t>
                        </m:r>
                        <m:r>
                          <a:rPr lang="en-US" sz="2400" b="1" i="1">
                            <a:latin typeface="Cambria Math"/>
                          </a:rPr>
                          <m:t>.</m:t>
                        </m:r>
                        <m:r>
                          <a:rPr lang="en-US" sz="2400" b="1" i="1">
                            <a:latin typeface="Cambria Math"/>
                          </a:rPr>
                          <m:t>𝟓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𝟒𝟎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𝟒𝟎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𝟏𝟎</m:t>
                        </m:r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𝟒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b="1" baseline="-25000" dirty="0"/>
                  <a:t> </a:t>
                </a:r>
                <a:r>
                  <a:rPr lang="en-US" sz="2400" b="1" dirty="0"/>
                  <a:t>1.5723 x 10</a:t>
                </a:r>
                <a:r>
                  <a:rPr lang="en-US" sz="2400" b="1" baseline="30000" dirty="0"/>
                  <a:t>-4 </a:t>
                </a:r>
                <a:r>
                  <a:rPr lang="en-US" sz="2400" b="1" dirty="0"/>
                  <a:t>k/m</a:t>
                </a:r>
              </a:p>
              <a:p>
                <a:r>
                  <a:rPr lang="en-US" sz="2400" b="1" dirty="0" err="1"/>
                  <a:t>R</a:t>
                </a:r>
                <a:r>
                  <a:rPr lang="en-US" sz="2400" b="1" baseline="-25000" dirty="0" err="1"/>
                  <a:t>Poly</a:t>
                </a:r>
                <a:r>
                  <a:rPr lang="en-US" sz="2400" b="1" baseline="-25000" dirty="0"/>
                  <a:t> </a:t>
                </a:r>
                <a:r>
                  <a:rPr lang="en-US" sz="2400" b="1" dirty="0"/>
                  <a:t>= 1.562 x 10</a:t>
                </a:r>
                <a:r>
                  <a:rPr lang="en-US" sz="2400" b="1" baseline="30000" dirty="0"/>
                  <a:t>-4 </a:t>
                </a:r>
                <a:r>
                  <a:rPr lang="en-US" sz="2400" b="1" dirty="0"/>
                  <a:t>k/m</a:t>
                </a:r>
              </a:p>
              <a:p>
                <a:r>
                  <a:rPr lang="en-US" sz="2400" b="1" dirty="0" err="1"/>
                  <a:t>R</a:t>
                </a:r>
                <a:r>
                  <a:rPr lang="en-US" sz="2400" b="1" baseline="-25000" dirty="0" err="1"/>
                  <a:t>wood</a:t>
                </a:r>
                <a:r>
                  <a:rPr lang="en-US" sz="2400" b="1" baseline="-25000" dirty="0"/>
                  <a:t> </a:t>
                </a:r>
                <a:r>
                  <a:rPr lang="en-US" sz="2400" b="1" dirty="0"/>
                  <a:t>= 0.46875 k/m </a:t>
                </a:r>
              </a:p>
              <a:p>
                <a:r>
                  <a:rPr lang="en-US" sz="2400" b="1" dirty="0"/>
                  <a:t>∑ R = 16.0939 k/m </a:t>
                </a:r>
              </a:p>
            </p:txBody>
          </p:sp>
        </mc:Choice>
        <mc:Fallback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" y="1600200"/>
                <a:ext cx="4038456" cy="3940951"/>
              </a:xfrm>
              <a:prstGeom prst="rect">
                <a:avLst/>
              </a:prstGeom>
              <a:blipFill rotWithShape="1">
                <a:blip r:embed="rId4"/>
                <a:stretch>
                  <a:fillRect l="-2262" t="-1238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/>
          <p:cNvSpPr txBox="1"/>
          <p:nvPr/>
        </p:nvSpPr>
        <p:spPr>
          <a:xfrm>
            <a:off x="0" y="685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Side View 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8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9" name="Rectangle 78"/>
              <p:cNvSpPr/>
              <p:nvPr/>
            </p:nvSpPr>
            <p:spPr>
              <a:xfrm>
                <a:off x="38100" y="1683925"/>
                <a:ext cx="4038456" cy="3345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/>
                  <a:t>Thermal conductivity: </a:t>
                </a:r>
              </a:p>
              <a:p>
                <a:r>
                  <a:rPr lang="en-US" sz="2400" b="1" dirty="0"/>
                  <a:t>Fiber = 0.04 (W/</a:t>
                </a:r>
                <a:r>
                  <a:rPr lang="en-US" sz="2400" b="1" dirty="0" err="1"/>
                  <a:t>m.k</a:t>
                </a:r>
                <a:r>
                  <a:rPr lang="en-US" sz="2400" b="1" dirty="0"/>
                  <a:t>)</a:t>
                </a:r>
              </a:p>
              <a:p>
                <a:r>
                  <a:rPr lang="en-US" sz="2400" b="1" dirty="0"/>
                  <a:t>Air = 0.024 (W/</a:t>
                </a:r>
                <a:r>
                  <a:rPr lang="en-US" sz="2400" b="1" dirty="0" err="1"/>
                  <a:t>m.k</a:t>
                </a:r>
                <a:r>
                  <a:rPr lang="en-US" sz="2400" b="1" dirty="0"/>
                  <a:t>) </a:t>
                </a:r>
              </a:p>
              <a:p>
                <a:r>
                  <a:rPr lang="en-US" sz="2400" b="1" dirty="0" err="1"/>
                  <a:t>R</a:t>
                </a:r>
                <a:r>
                  <a:rPr lang="en-US" sz="2400" b="1" baseline="-25000" dirty="0" err="1"/>
                  <a:t>fiber</a:t>
                </a:r>
                <a:r>
                  <a:rPr lang="en-US" sz="24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𝒕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𝑲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den>
                    </m:f>
                  </m:oMath>
                </a14:m>
                <a:endParaRPr lang="en-US" sz="2400" b="1" i="1" dirty="0" smtClean="0"/>
              </a:p>
              <a:p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𝟒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𝟏𝟎</m:t>
                        </m:r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𝟎</m:t>
                        </m:r>
                        <m:r>
                          <a:rPr lang="en-US" sz="2400" b="1" i="1">
                            <a:latin typeface="Cambria Math"/>
                          </a:rPr>
                          <m:t>.</m:t>
                        </m:r>
                        <m:r>
                          <a:rPr lang="en-US" sz="2400" b="1" i="1">
                            <a:latin typeface="Cambria Math"/>
                          </a:rPr>
                          <m:t>𝟎𝟒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𝟑𝟎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𝟒𝟎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  <m:r>
                          <a:rPr lang="en-US" sz="2400" b="1" i="1">
                            <a:latin typeface="Cambria Math"/>
                          </a:rPr>
                          <m:t>𝟏𝟎</m:t>
                        </m:r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𝟒</m:t>
                        </m:r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b="1" baseline="-25000" dirty="0"/>
                  <a:t> </a:t>
                </a:r>
                <a:endParaRPr lang="en-US" sz="2400" b="1" baseline="-25000" dirty="0" smtClean="0"/>
              </a:p>
              <a:p>
                <a:r>
                  <a:rPr lang="en-US" sz="2400" b="1" dirty="0" smtClean="0"/>
                  <a:t>=</a:t>
                </a:r>
                <a:r>
                  <a:rPr lang="en-US" sz="2400" b="1" dirty="0"/>
                  <a:t>0.8333 </a:t>
                </a:r>
                <a:r>
                  <a:rPr lang="en-US" sz="2400" b="1" baseline="30000" dirty="0"/>
                  <a:t> </a:t>
                </a:r>
                <a:r>
                  <a:rPr lang="en-US" sz="2400" b="1" dirty="0"/>
                  <a:t>k/m</a:t>
                </a:r>
              </a:p>
              <a:p>
                <a:r>
                  <a:rPr lang="en-US" sz="2400" b="1" dirty="0" err="1"/>
                  <a:t>R</a:t>
                </a:r>
                <a:r>
                  <a:rPr lang="en-US" sz="2400" b="1" baseline="-25000" dirty="0" err="1"/>
                  <a:t>air</a:t>
                </a:r>
                <a:r>
                  <a:rPr lang="en-US" sz="2400" b="1" baseline="-25000" dirty="0"/>
                  <a:t> </a:t>
                </a:r>
                <a:r>
                  <a:rPr lang="en-US" sz="2400" b="1" dirty="0"/>
                  <a:t>= 13.98</a:t>
                </a:r>
                <a:r>
                  <a:rPr lang="en-US" sz="2400" b="1" baseline="30000" dirty="0"/>
                  <a:t> </a:t>
                </a:r>
                <a:r>
                  <a:rPr lang="en-US" sz="2400" b="1" dirty="0"/>
                  <a:t>k/m</a:t>
                </a:r>
              </a:p>
              <a:p>
                <a:r>
                  <a:rPr lang="en-US" sz="2400" b="1" dirty="0"/>
                  <a:t>∑ R = 15.56k/m </a:t>
                </a:r>
              </a:p>
            </p:txBody>
          </p:sp>
        </mc:Choice>
        <mc:Fallback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" y="1683925"/>
                <a:ext cx="4038456" cy="3345275"/>
              </a:xfrm>
              <a:prstGeom prst="rect">
                <a:avLst/>
              </a:prstGeom>
              <a:blipFill rotWithShape="1">
                <a:blip r:embed="rId2"/>
                <a:stretch>
                  <a:fillRect l="-2262" t="-1457" b="-34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/>
          <p:cNvSpPr txBox="1"/>
          <p:nvPr/>
        </p:nvSpPr>
        <p:spPr>
          <a:xfrm>
            <a:off x="0" y="699162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Front View </a:t>
            </a:r>
            <a:endParaRPr lang="en-US" sz="3600" b="1" dirty="0">
              <a:solidFill>
                <a:schemeClr val="accent2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42"/>
          <a:stretch/>
        </p:blipFill>
        <p:spPr bwMode="auto">
          <a:xfrm>
            <a:off x="3799845" y="-287515"/>
            <a:ext cx="5572756" cy="653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4953000"/>
            <a:ext cx="9829800" cy="2019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92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bu_Amjad\Desktop\Report\20140329_21132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85" t="-347" r="21354" b="347"/>
          <a:stretch/>
        </p:blipFill>
        <p:spPr bwMode="auto">
          <a:xfrm>
            <a:off x="3143250" y="1371600"/>
            <a:ext cx="600075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88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bu_Amjad\Desktop\Report\1505125_10202766419375788_781631292_n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72" r="11842" b="11174"/>
          <a:stretch/>
        </p:blipFill>
        <p:spPr bwMode="auto">
          <a:xfrm>
            <a:off x="4038600" y="1333500"/>
            <a:ext cx="5105400" cy="552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Abu_Amjad\Desktop\Report\967984_614998428570925_1822275840_n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7" r="28593"/>
          <a:stretch/>
        </p:blipFill>
        <p:spPr bwMode="auto">
          <a:xfrm>
            <a:off x="0" y="1314450"/>
            <a:ext cx="43053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86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Other\Desktop\10289810_635022593235175_702927066131058540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1219200"/>
            <a:ext cx="58674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86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Other\Desktop\10336598_635022553235179_840326629891526741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1371600"/>
            <a:ext cx="58674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7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ther\Desktop\10356598_635025826568185_112721256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624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88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988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 is an enclosure used to test the effects of specified </a:t>
            </a:r>
          </a:p>
          <a:p>
            <a:r>
              <a:rPr lang="en-US" sz="3600" b="1" dirty="0"/>
              <a:t>environmental conditions on biological items, industrial products, materials, and </a:t>
            </a:r>
          </a:p>
          <a:p>
            <a:r>
              <a:rPr lang="en-US" sz="3600" b="1" dirty="0"/>
              <a:t>electronic devices </a:t>
            </a:r>
            <a:r>
              <a:rPr lang="en-US" sz="3600" b="1" dirty="0" smtClean="0"/>
              <a:t>and</a:t>
            </a:r>
          </a:p>
          <a:p>
            <a:pPr marL="0" indent="0">
              <a:buNone/>
            </a:pPr>
            <a:r>
              <a:rPr lang="en-US" sz="3600" b="1" dirty="0" smtClean="0"/>
              <a:t> </a:t>
            </a:r>
            <a:r>
              <a:rPr lang="en-US" sz="3600" b="1" dirty="0"/>
              <a:t>components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57200"/>
            <a:ext cx="7402629" cy="169563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What is Climate Chamber ?</a:t>
            </a:r>
            <a:endParaRPr lang="en-US" sz="3600" b="1" dirty="0">
              <a:solidFill>
                <a:schemeClr val="accent2"/>
              </a:solidFill>
            </a:endParaRPr>
          </a:p>
        </p:txBody>
      </p:sp>
      <p:pic>
        <p:nvPicPr>
          <p:cNvPr id="4" name="Picture 2" descr="C:\Users\Other\Desktop\10356598_635025826568185_1127212565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17" b="100000" l="10000" r="90000">
                        <a14:foregroundMark x1="72500" y1="40694" x2="72500" y2="40694"/>
                        <a14:foregroundMark x1="67083" y1="19167" x2="67083" y2="19167"/>
                        <a14:foregroundMark x1="68854" y1="18889" x2="68854" y2="18889"/>
                        <a14:foregroundMark x1="69792" y1="33056" x2="69792" y2="33056"/>
                        <a14:foregroundMark x1="69792" y1="32917" x2="69792" y2="32917"/>
                        <a14:foregroundMark x1="69792" y1="32917" x2="69792" y2="32917"/>
                        <a14:foregroundMark x1="72813" y1="31806" x2="72813" y2="31806"/>
                        <a14:foregroundMark x1="72813" y1="31806" x2="72813" y2="31806"/>
                        <a14:foregroundMark x1="74479" y1="38750" x2="66563" y2="80694"/>
                        <a14:foregroundMark x1="71979" y1="76667" x2="75938" y2="14444"/>
                        <a14:foregroundMark x1="73854" y1="14444" x2="65313" y2="16806"/>
                        <a14:foregroundMark x1="77083" y1="45278" x2="74375" y2="71944"/>
                        <a14:foregroundMark x1="66250" y1="83611" x2="60729" y2="86250"/>
                        <a14:foregroundMark x1="49583" y1="52500" x2="37708" y2="43889"/>
                        <a14:foregroundMark x1="38542" y1="41389" x2="27708" y2="37083"/>
                        <a14:foregroundMark x1="38125" y1="36389" x2="42917" y2="43889"/>
                        <a14:foregroundMark x1="45000" y1="59306" x2="33750" y2="56111"/>
                        <a14:foregroundMark x1="28646" y1="45556" x2="28646" y2="45556"/>
                        <a14:foregroundMark x1="63125" y1="90833" x2="65625" y2="86389"/>
                        <a14:foregroundMark x1="78333" y1="43472" x2="76146" y2="72222"/>
                        <a14:backgroundMark x1="28542" y1="92917" x2="28542" y2="92917"/>
                        <a14:backgroundMark x1="28542" y1="92778" x2="28542" y2="92778"/>
                        <a14:backgroundMark x1="32813" y1="91250" x2="50417" y2="99167"/>
                        <a14:backgroundMark x1="70833" y1="84028" x2="69479" y2="85972"/>
                        <a14:backgroundMark x1="77188" y1="64583" x2="77188" y2="6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9444">
            <a:off x="4851667" y="3776529"/>
            <a:ext cx="3899256" cy="29244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449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49302"/>
            <a:ext cx="5943600" cy="5918298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chemeClr val="tx1"/>
                </a:solidFill>
              </a:rPr>
              <a:t>Extreme </a:t>
            </a:r>
            <a:r>
              <a:rPr lang="en-US" b="1" dirty="0">
                <a:solidFill>
                  <a:schemeClr val="tx1"/>
                </a:solidFill>
              </a:rPr>
              <a:t>temperatures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Sudden </a:t>
            </a:r>
            <a:r>
              <a:rPr lang="en-US" b="1" dirty="0">
                <a:solidFill>
                  <a:schemeClr val="tx1"/>
                </a:solidFill>
              </a:rPr>
              <a:t>and extreme temperature variations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Moisture </a:t>
            </a:r>
            <a:r>
              <a:rPr lang="en-US" b="1" dirty="0">
                <a:solidFill>
                  <a:schemeClr val="tx1"/>
                </a:solidFill>
              </a:rPr>
              <a:t>or relative </a:t>
            </a:r>
            <a:r>
              <a:rPr lang="en-US" b="1" dirty="0" smtClean="0">
                <a:solidFill>
                  <a:schemeClr val="tx1"/>
                </a:solidFill>
              </a:rPr>
              <a:t>humidity</a:t>
            </a:r>
            <a:endParaRPr lang="en-US" b="1" dirty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Electrodynamics </a:t>
            </a:r>
            <a:r>
              <a:rPr lang="en-US" b="1" dirty="0">
                <a:solidFill>
                  <a:schemeClr val="tx1"/>
                </a:solidFill>
              </a:rPr>
              <a:t>vibrations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Electromagnetic radiation</a:t>
            </a:r>
            <a:endParaRPr lang="en-US" b="1" dirty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Salt </a:t>
            </a:r>
            <a:r>
              <a:rPr lang="en-US" b="1" dirty="0">
                <a:solidFill>
                  <a:schemeClr val="tx1"/>
                </a:solidFill>
              </a:rPr>
              <a:t>spray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Rain</a:t>
            </a:r>
            <a:endParaRPr lang="en-US" b="1" dirty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Weathering</a:t>
            </a:r>
            <a:endParaRPr lang="en-US" b="1" dirty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Exposure </a:t>
            </a:r>
            <a:r>
              <a:rPr lang="en-US" b="1" dirty="0">
                <a:solidFill>
                  <a:schemeClr val="tx1"/>
                </a:solidFill>
              </a:rPr>
              <a:t>to sun, causing UV </a:t>
            </a:r>
            <a:r>
              <a:rPr lang="en-US" b="1" dirty="0" smtClean="0">
                <a:solidFill>
                  <a:schemeClr val="tx1"/>
                </a:solidFill>
              </a:rPr>
              <a:t>degradation.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Vacuum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858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Conditions </a:t>
            </a:r>
            <a:r>
              <a:rPr lang="en-US" sz="3600" b="1" dirty="0" smtClean="0">
                <a:solidFill>
                  <a:schemeClr val="accent2"/>
                </a:solidFill>
              </a:rPr>
              <a:t>maybe</a:t>
            </a:r>
            <a:r>
              <a:rPr lang="en-US" sz="3200" b="1" dirty="0" smtClean="0">
                <a:solidFill>
                  <a:schemeClr val="accent2"/>
                </a:solidFill>
              </a:rPr>
              <a:t> included 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C:\Users\Other\Desktop\New folder (3)\1477737_567357670001668_1996620146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8" y="2345554"/>
            <a:ext cx="2971801" cy="222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Other\Desktop\Untitled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9" r="11352"/>
          <a:stretch/>
        </p:blipFill>
        <p:spPr bwMode="auto">
          <a:xfrm>
            <a:off x="6172198" y="407221"/>
            <a:ext cx="2933701" cy="193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Other\Desktop\New folder (3)\1477574_567357840001651_1212680203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8" y="4526014"/>
            <a:ext cx="2990851" cy="199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724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9050"/>
            <a:ext cx="7543800" cy="5852350"/>
          </a:xfrm>
        </p:spPr>
        <p:txBody>
          <a:bodyPr>
            <a:normAutofit/>
          </a:bodyPr>
          <a:lstStyle/>
          <a:p>
            <a:pPr lvl="0" fontAlgn="base"/>
            <a:r>
              <a:rPr lang="en-US" b="1" dirty="0">
                <a:solidFill>
                  <a:schemeClr val="tx1"/>
                </a:solidFill>
              </a:rPr>
              <a:t>Aerospace</a:t>
            </a:r>
          </a:p>
          <a:p>
            <a:pPr lvl="0" fontAlgn="base"/>
            <a:r>
              <a:rPr lang="en-US" b="1" dirty="0">
                <a:solidFill>
                  <a:schemeClr val="tx1"/>
                </a:solidFill>
              </a:rPr>
              <a:t>Automotive</a:t>
            </a:r>
          </a:p>
          <a:p>
            <a:pPr lvl="0" fontAlgn="base"/>
            <a:r>
              <a:rPr lang="en-US" b="1" dirty="0">
                <a:solidFill>
                  <a:schemeClr val="tx1"/>
                </a:solidFill>
              </a:rPr>
              <a:t>Biotechnology</a:t>
            </a:r>
          </a:p>
          <a:p>
            <a:pPr lvl="0" fontAlgn="base"/>
            <a:r>
              <a:rPr lang="en-US" b="1" dirty="0">
                <a:solidFill>
                  <a:schemeClr val="tx1"/>
                </a:solidFill>
              </a:rPr>
              <a:t>Defense</a:t>
            </a:r>
          </a:p>
          <a:p>
            <a:pPr lvl="0" fontAlgn="base"/>
            <a:r>
              <a:rPr lang="en-US" b="1" dirty="0">
                <a:solidFill>
                  <a:schemeClr val="tx1"/>
                </a:solidFill>
              </a:rPr>
              <a:t>Electronics</a:t>
            </a:r>
          </a:p>
          <a:p>
            <a:pPr lvl="0" fontAlgn="base"/>
            <a:r>
              <a:rPr lang="en-US" b="1" dirty="0">
                <a:solidFill>
                  <a:schemeClr val="tx1"/>
                </a:solidFill>
              </a:rPr>
              <a:t>Energy</a:t>
            </a:r>
          </a:p>
          <a:p>
            <a:pPr lvl="0" fontAlgn="base"/>
            <a:r>
              <a:rPr lang="en-US" b="1" dirty="0">
                <a:solidFill>
                  <a:schemeClr val="tx1"/>
                </a:solidFill>
              </a:rPr>
              <a:t>Pharmaceuticals and Cosmetics</a:t>
            </a:r>
          </a:p>
          <a:p>
            <a:pPr lvl="0" fontAlgn="base"/>
            <a:r>
              <a:rPr lang="en-US" b="1" dirty="0" smtClean="0">
                <a:solidFill>
                  <a:schemeClr val="tx1"/>
                </a:solidFill>
              </a:rPr>
              <a:t>Clean </a:t>
            </a:r>
            <a:r>
              <a:rPr lang="en-US" b="1" dirty="0">
                <a:solidFill>
                  <a:schemeClr val="tx1"/>
                </a:solidFill>
              </a:rPr>
              <a:t>Rooms</a:t>
            </a:r>
          </a:p>
          <a:p>
            <a:pPr lvl="0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9050" y="649068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Field of applications </a:t>
            </a:r>
            <a:r>
              <a:rPr lang="en-US" sz="3600" b="1" dirty="0">
                <a:solidFill>
                  <a:schemeClr val="accent2"/>
                </a:solidFill>
              </a:rPr>
              <a:t>on climate chamber </a:t>
            </a:r>
          </a:p>
        </p:txBody>
      </p:sp>
    </p:spTree>
    <p:extLst>
      <p:ext uri="{BB962C8B-B14F-4D97-AF65-F5344CB8AC3E}">
        <p14:creationId xmlns:p14="http://schemas.microsoft.com/office/powerpoint/2010/main" val="4173698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858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2"/>
                </a:solidFill>
              </a:rPr>
              <a:t>Applications on climate chamber </a:t>
            </a:r>
            <a:endParaRPr lang="en-US" sz="3600" b="1" dirty="0">
              <a:solidFill>
                <a:schemeClr val="accent2"/>
              </a:solidFill>
            </a:endParaRPr>
          </a:p>
        </p:txBody>
      </p:sp>
      <p:pic>
        <p:nvPicPr>
          <p:cNvPr id="7170" name="Picture 2" descr="C:\Users\Other\Desktop\New folder (3)\tempersaturow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b="12396"/>
          <a:stretch/>
        </p:blipFill>
        <p:spPr bwMode="auto">
          <a:xfrm>
            <a:off x="0" y="1332131"/>
            <a:ext cx="9144000" cy="552586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" y="1630472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Electronics</a:t>
            </a:r>
          </a:p>
        </p:txBody>
      </p:sp>
    </p:spTree>
    <p:extLst>
      <p:ext uri="{BB962C8B-B14F-4D97-AF65-F5344CB8AC3E}">
        <p14:creationId xmlns:p14="http://schemas.microsoft.com/office/powerpoint/2010/main" val="1834801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" y="165735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Biotechnology</a:t>
            </a:r>
            <a:endParaRPr lang="en-US" sz="3200" b="1" dirty="0"/>
          </a:p>
        </p:txBody>
      </p:sp>
      <p:pic>
        <p:nvPicPr>
          <p:cNvPr id="7" name="Picture 2" descr="C:\Users\Other\Desktop\New folder (3)\986772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" b="99291" l="2456" r="98052">
                        <a14:foregroundMark x1="77138" y1="40248" x2="77138" y2="40248"/>
                        <a14:foregroundMark x1="83235" y1="31649" x2="83235" y2="31649"/>
                        <a14:foregroundMark x1="85605" y1="34220" x2="85605" y2="34220"/>
                        <a14:foregroundMark x1="85944" y1="33511" x2="85944" y2="33511"/>
                        <a14:foregroundMark x1="86283" y1="25266" x2="86283" y2="25266"/>
                        <a14:foregroundMark x1="87722" y1="91667" x2="87722" y2="91667"/>
                        <a14:foregroundMark x1="88061" y1="28457" x2="88061" y2="28457"/>
                        <a14:foregroundMark x1="85944" y1="29078" x2="85944" y2="29078"/>
                        <a14:foregroundMark x1="83827" y1="26862" x2="83827" y2="26862"/>
                        <a14:foregroundMark x1="83827" y1="26862" x2="83827" y2="26862"/>
                        <a14:foregroundMark x1="86876" y1="24379" x2="86876" y2="24379"/>
                        <a14:foregroundMark x1="87130" y1="24025" x2="87130" y2="24025"/>
                        <a14:foregroundMark x1="87130" y1="87855" x2="87130" y2="87855"/>
                        <a14:foregroundMark x1="85013" y1="93174" x2="85013" y2="93174"/>
                        <a14:foregroundMark x1="87722" y1="93528" x2="87722" y2="93528"/>
                        <a14:foregroundMark x1="38611" y1="5940" x2="38611" y2="5940"/>
                        <a14:foregroundMark x1="43776" y1="6560" x2="43776" y2="6560"/>
                        <a14:foregroundMark x1="71126" y1="5940" x2="9229" y2="5585"/>
                        <a14:foregroundMark x1="70787" y1="25000" x2="81964" y2="40869"/>
                        <a14:foregroundMark x1="81964" y1="40869" x2="81964" y2="40869"/>
                        <a14:foregroundMark x1="85944" y1="40514" x2="85605" y2="25000"/>
                        <a14:backgroundMark x1="67146" y1="2128" x2="11685" y2="23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45" y="1086950"/>
            <a:ext cx="594574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50" y="685800"/>
            <a:ext cx="8286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Applications on </a:t>
            </a:r>
            <a:r>
              <a:rPr lang="en-US" sz="3600" b="1" dirty="0" smtClean="0">
                <a:solidFill>
                  <a:schemeClr val="accent2"/>
                </a:solidFill>
              </a:rPr>
              <a:t>climate </a:t>
            </a:r>
            <a:r>
              <a:rPr lang="en-US" sz="3600" b="1" dirty="0" smtClean="0">
                <a:solidFill>
                  <a:schemeClr val="accent2"/>
                </a:solidFill>
              </a:rPr>
              <a:t>chamber 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0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About the controlling in details; the humidity will be lowered by passing the </a:t>
            </a:r>
          </a:p>
          <a:p>
            <a:r>
              <a:rPr lang="en-US" dirty="0"/>
              <a:t>enclosed air through cold surfaces, so that the vapor condensed, it will be increased </a:t>
            </a:r>
          </a:p>
          <a:p>
            <a:r>
              <a:rPr lang="en-US" dirty="0"/>
              <a:t>by evaporating water. Moreover, the temperature will be lowered using </a:t>
            </a:r>
          </a:p>
          <a:p>
            <a:r>
              <a:rPr lang="en-US" dirty="0"/>
              <a:t>refrigeration cooling unit, increased using heater.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Control 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16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390</TotalTime>
  <Words>298</Words>
  <Application>Microsoft Office PowerPoint</Application>
  <PresentationFormat>On-screen Show (4:3)</PresentationFormat>
  <Paragraphs>81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Custom Theme</vt:lpstr>
      <vt:lpstr>Climate Chamber </vt:lpstr>
      <vt:lpstr>PowerPoint Presentation</vt:lpstr>
      <vt:lpstr>ABSTRACT </vt:lpstr>
      <vt:lpstr>What is Climate Chamber ?</vt:lpstr>
      <vt:lpstr>PowerPoint Presentation</vt:lpstr>
      <vt:lpstr>PowerPoint Presentation</vt:lpstr>
      <vt:lpstr>PowerPoint Presentation</vt:lpstr>
      <vt:lpstr>PowerPoint Presentation</vt:lpstr>
      <vt:lpstr>Control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Frame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khaled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Other</dc:creator>
  <cp:lastModifiedBy>Other</cp:lastModifiedBy>
  <cp:revision>31</cp:revision>
  <dcterms:created xsi:type="dcterms:W3CDTF">2014-05-13T13:32:16Z</dcterms:created>
  <dcterms:modified xsi:type="dcterms:W3CDTF">2014-05-14T18:34:05Z</dcterms:modified>
</cp:coreProperties>
</file>