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69"/>
  </p:notesMasterIdLst>
  <p:sldIdLst>
    <p:sldId id="256" r:id="rId2"/>
    <p:sldId id="257" r:id="rId3"/>
    <p:sldId id="258" r:id="rId4"/>
    <p:sldId id="259" r:id="rId5"/>
    <p:sldId id="260" r:id="rId6"/>
    <p:sldId id="296" r:id="rId7"/>
    <p:sldId id="261" r:id="rId8"/>
    <p:sldId id="262" r:id="rId9"/>
    <p:sldId id="263" r:id="rId10"/>
    <p:sldId id="264"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Lst>
  <p:sldSz cx="9144000" cy="5143500" type="screen16x9"/>
  <p:notesSz cx="6858000" cy="9144000"/>
  <p:embeddedFontLst>
    <p:embeddedFont>
      <p:font typeface="Montserrat" charset="0"/>
      <p:regular r:id="rId70"/>
      <p:bold r:id="rId71"/>
      <p:italic r:id="rId72"/>
      <p:boldItalic r:id="rId73"/>
    </p:embeddedFont>
    <p:embeddedFont>
      <p:font typeface="Lato" charset="0"/>
      <p:regular r:id="rId74"/>
      <p:bold r:id="rId75"/>
      <p:italic r:id="rId76"/>
      <p:boldItalic r:id="rId77"/>
    </p:embeddedFont>
    <p:embeddedFont>
      <p:font typeface="Lemonada" charset="-78"/>
      <p:regular r:id="rId78"/>
      <p:bold r:id="rId79"/>
    </p:embeddedFont>
    <p:embeddedFont>
      <p:font typeface="AngsanaUPC" pitchFamily="18" charset="-34"/>
      <p:regular r:id="rId80"/>
      <p:bold r:id="rId81"/>
      <p:italic r:id="rId82"/>
      <p:boldItalic r:id="rId83"/>
    </p:embeddedFont>
    <p:embeddedFont>
      <p:font typeface="Kufi Outline Shaded" pitchFamily="82" charset="-78"/>
      <p:regular r:id="rId8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p:scale>
          <a:sx n="75" d="100"/>
          <a:sy n="75" d="100"/>
        </p:scale>
        <p:origin x="-1236" y="-348"/>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font" Target="fonts/font7.fntdata"/><Relationship Id="rId84" Type="http://schemas.openxmlformats.org/officeDocument/2006/relationships/font" Target="fonts/font15.fntdata"/><Relationship Id="rId7" Type="http://schemas.openxmlformats.org/officeDocument/2006/relationships/slide" Target="slides/slide6.xml"/><Relationship Id="rId71"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5.fntdata"/><Relationship Id="rId79" Type="http://schemas.openxmlformats.org/officeDocument/2006/relationships/font" Target="fonts/font10.fntdata"/><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13.fntdata"/><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77"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3.fntdata"/><Relationship Id="rId80" Type="http://schemas.openxmlformats.org/officeDocument/2006/relationships/font" Target="fonts/font11.fntdata"/><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1.fntdata"/><Relationship Id="rId75" Type="http://schemas.openxmlformats.org/officeDocument/2006/relationships/font" Target="fonts/font6.fntdata"/><Relationship Id="rId83" Type="http://schemas.openxmlformats.org/officeDocument/2006/relationships/font" Target="fonts/font14.fntdata"/><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4.fntdata"/><Relationship Id="rId78" Type="http://schemas.openxmlformats.org/officeDocument/2006/relationships/font" Target="fonts/font9.fntdata"/><Relationship Id="rId81" Type="http://schemas.openxmlformats.org/officeDocument/2006/relationships/font" Target="fonts/font12.fntdata"/><Relationship Id="rId8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6cd7809e2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6cd7809e2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6cd69baeb4_0_2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6cd69baeb4_0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6cd69baeb4_0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6cd69baeb4_0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6cd69baeb4_0_2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6cd69baeb4_0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6cd69baeb4_0_2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6cd69baeb4_0_2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6cd69baeb4_0_2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6cd69baeb4_0_2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6cd69baeb4_0_2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6cd69baeb4_0_2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6cd69baeb4_0_2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6cd69baeb4_0_2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6cd69baeb4_0_3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6cd69baeb4_0_3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6cd69baeb4_0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6cd69baeb4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6cd7809e23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6cd7809e23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6cd69baeb4_0_3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6cd69baeb4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6cd69baeb4_0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6cd69baeb4_0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6cd69baeb4_0_3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6cd69baeb4_0_3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6cd69baeb4_0_3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6cd69baeb4_0_3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6cd69baeb4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6cd69baeb4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6cd69baeb4_0_3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6cd69baeb4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6cd69baeb4_0_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6cd69baeb4_0_3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6cd69baeb4_0_3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6cd69baeb4_0_3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6cd69baeb4_0_4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6cd69baeb4_0_4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6cd69baeb4_0_3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6cd69baeb4_0_3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6cd7809e23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6cd7809e23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6cd69baeb4_0_3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6cd69baeb4_0_3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6cd69baeb4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6cd69baeb4_0_4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6cd69baeb4_0_4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6cd69baeb4_0_4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6cd69baeb4_0_4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6cd69baeb4_0_4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6cd69baeb4_0_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6cd69baeb4_0_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6cd69baeb4_0_4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6cd69baeb4_0_4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6cd69baeb4_0_4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 name="Google Shape;361;g6cd69baeb4_0_4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6cd69baeb4_0_4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6cd69baeb4_0_4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6cd69baeb4_0_4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6cd69baeb4_0_4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6cd69baeb4_0_4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6cd69baeb4_0_4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6cd7809e23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6cd7809e23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6cd69baeb4_0_4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9" name="Google Shape;389;g6cd69baeb4_0_4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6cd7809e23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6cd7809e23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6cd7809e23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6cd7809e23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2239903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6cd7809e23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6cd7809e23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6cd7809e23_0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6cd7809e23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6cd7809e23_0_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6cd7809e23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name="adj" fmla="val 0"/>
            </a:avLst>
          </a:prstGeom>
          <a:solidFill>
            <a:schemeClr val="lt1">
              <a:alpha val="30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name="adj" fmla="val 50000"/>
              </a:avLst>
            </a:prstGeom>
            <a:solidFill>
              <a:schemeClr val="lt1">
                <a:alpha val="30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150" y="1145825"/>
              <a:ext cx="3996600" cy="3996900"/>
            </a:xfrm>
            <a:prstGeom prst="diagStripe">
              <a:avLst>
                <a:gd name="adj" fmla="val 58774"/>
              </a:avLst>
            </a:prstGeom>
            <a:solidFill>
              <a:schemeClr val="lt1">
                <a:alpha val="30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5400000">
              <a:off x="1646" y="-75"/>
              <a:ext cx="2299800" cy="23001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flipH="1">
              <a:off x="652821" y="590035"/>
              <a:ext cx="2300100" cy="2299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3537150" y="1578400"/>
            <a:ext cx="5017500" cy="1578900"/>
          </a:xfrm>
          <a:prstGeom prst="rect">
            <a:avLst/>
          </a:prstGeom>
        </p:spPr>
        <p:txBody>
          <a:bodyPr spcFirstLastPara="1" wrap="square" lIns="91425" tIns="91425" rIns="91425" bIns="91425" anchor="t" anchorCtr="0">
            <a:no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a:endParaRPr/>
          </a:p>
        </p:txBody>
      </p:sp>
      <p:sp>
        <p:nvSpPr>
          <p:cNvPr id="17" name="Google Shape;17;p2"/>
          <p:cNvSpPr txBox="1">
            <a:spLocks noGrp="1"/>
          </p:cNvSpPr>
          <p:nvPr>
            <p:ph type="subTitle" idx="1"/>
          </p:nvPr>
        </p:nvSpPr>
        <p:spPr>
          <a:xfrm>
            <a:off x="5083950" y="3924925"/>
            <a:ext cx="3470700" cy="506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a:endParaRPr/>
          </a:p>
        </p:txBody>
      </p:sp>
      <p:sp>
        <p:nvSpPr>
          <p:cNvPr id="18" name="Google Shape;18;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1"/>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1"/>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1"/>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1"/>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1"/>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1"/>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1"/>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1"/>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1"/>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1"/>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1"/>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1"/>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1"/>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 name="Google Shape;125;p11"/>
          <p:cNvSpPr txBox="1">
            <a:spLocks noGrp="1"/>
          </p:cNvSpPr>
          <p:nvPr>
            <p:ph type="title" hasCustomPrompt="1"/>
          </p:nvPr>
        </p:nvSpPr>
        <p:spPr>
          <a:xfrm>
            <a:off x="823850" y="1284675"/>
            <a:ext cx="4776000" cy="1300800"/>
          </a:xfrm>
          <a:prstGeom prst="rect">
            <a:avLst/>
          </a:prstGeom>
        </p:spPr>
        <p:txBody>
          <a:bodyPr spcFirstLastPara="1" wrap="square" lIns="91425" tIns="91425" rIns="91425" bIns="91425" anchor="t" anchorCtr="0">
            <a:noAutofit/>
          </a:bodyPr>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a:spLocks noGrp="1"/>
          </p:cNvSpPr>
          <p:nvPr>
            <p:ph type="body" idx="1"/>
          </p:nvPr>
        </p:nvSpPr>
        <p:spPr>
          <a:xfrm>
            <a:off x="823850" y="2643124"/>
            <a:ext cx="4776000" cy="12189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127" name="Google Shape;12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8"/>
        <p:cNvGrpSpPr/>
        <p:nvPr/>
      </p:nvGrpSpPr>
      <p:grpSpPr>
        <a:xfrm>
          <a:off x="0" y="0"/>
          <a:ext cx="0" cy="0"/>
          <a:chOff x="0" y="0"/>
          <a:chExt cx="0" cy="0"/>
        </a:xfrm>
      </p:grpSpPr>
      <p:sp>
        <p:nvSpPr>
          <p:cNvPr id="129" name="Google Shape;12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 name="Google Shape;39;p3"/>
          <p:cNvSpPr txBox="1">
            <a:spLocks noGrp="1"/>
          </p:cNvSpPr>
          <p:nvPr>
            <p:ph type="title"/>
          </p:nvPr>
        </p:nvSpPr>
        <p:spPr>
          <a:xfrm>
            <a:off x="823850" y="2053000"/>
            <a:ext cx="4587000" cy="11487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0" name="Google Shape;40;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4"/>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4"/>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6" name="Google Shape;46;p4"/>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7" name="Google Shape;47;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5"/>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5"/>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53" name="Google Shape;53;p5"/>
          <p:cNvSpPr txBox="1">
            <a:spLocks noGrp="1"/>
          </p:cNvSpPr>
          <p:nvPr>
            <p:ph type="body" idx="1"/>
          </p:nvPr>
        </p:nvSpPr>
        <p:spPr>
          <a:xfrm>
            <a:off x="1297500" y="1567550"/>
            <a:ext cx="3403200" cy="29112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4" name="Google Shape;54;p5"/>
          <p:cNvSpPr txBox="1">
            <a:spLocks noGrp="1"/>
          </p:cNvSpPr>
          <p:nvPr>
            <p:ph type="body" idx="2"/>
          </p:nvPr>
        </p:nvSpPr>
        <p:spPr>
          <a:xfrm>
            <a:off x="4933221" y="1567550"/>
            <a:ext cx="3403200" cy="29112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5" name="Google Shape;5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6"/>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Google Shape;60;p6"/>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61" name="Google Shape;6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7"/>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7"/>
          <p:cNvSpPr txBox="1">
            <a:spLocks noGrp="1"/>
          </p:cNvSpPr>
          <p:nvPr>
            <p:ph type="title"/>
          </p:nvPr>
        </p:nvSpPr>
        <p:spPr>
          <a:xfrm>
            <a:off x="1297500" y="393750"/>
            <a:ext cx="3798900" cy="14931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67" name="Google Shape;67;p7"/>
          <p:cNvSpPr txBox="1">
            <a:spLocks noGrp="1"/>
          </p:cNvSpPr>
          <p:nvPr>
            <p:ph type="body" idx="1"/>
          </p:nvPr>
        </p:nvSpPr>
        <p:spPr>
          <a:xfrm>
            <a:off x="1297500" y="1972550"/>
            <a:ext cx="3798900" cy="24159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68" name="Google Shape;6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8"/>
            <p:cNvSpPr/>
            <p:nvPr/>
          </p:nvSpPr>
          <p:spPr>
            <a:xfrm rot="5400000">
              <a:off x="4840825" y="6000"/>
              <a:ext cx="42987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8"/>
            <p:cNvSpPr/>
            <p:nvPr/>
          </p:nvSpPr>
          <p:spPr>
            <a:xfrm rot="-5400000">
              <a:off x="5618399" y="123664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8"/>
            <p:cNvSpPr/>
            <p:nvPr/>
          </p:nvSpPr>
          <p:spPr>
            <a:xfrm flipH="1">
              <a:off x="5849857" y="144407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8"/>
            <p:cNvSpPr/>
            <p:nvPr/>
          </p:nvSpPr>
          <p:spPr>
            <a:xfrm rot="-5400000">
              <a:off x="5987081" y="246974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8"/>
            <p:cNvSpPr/>
            <p:nvPr/>
          </p:nvSpPr>
          <p:spPr>
            <a:xfrm flipH="1">
              <a:off x="6222115" y="2677179"/>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8"/>
            <p:cNvSpPr/>
            <p:nvPr/>
          </p:nvSpPr>
          <p:spPr>
            <a:xfrm rot="-5400000">
              <a:off x="6675341" y="186224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8"/>
            <p:cNvSpPr/>
            <p:nvPr/>
          </p:nvSpPr>
          <p:spPr>
            <a:xfrm flipH="1">
              <a:off x="6908099" y="2069680"/>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rot="-5400000">
              <a:off x="6861141" y="247808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8"/>
            <p:cNvSpPr/>
            <p:nvPr/>
          </p:nvSpPr>
          <p:spPr>
            <a:xfrm flipH="1">
              <a:off x="7965266" y="269319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8"/>
            <p:cNvSpPr/>
            <p:nvPr/>
          </p:nvSpPr>
          <p:spPr>
            <a:xfrm flipH="1">
              <a:off x="8145082" y="330903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rot="-5400000">
              <a:off x="7047599" y="309534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flipH="1">
              <a:off x="7276649" y="330278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8"/>
            <p:cNvSpPr/>
            <p:nvPr/>
          </p:nvSpPr>
          <p:spPr>
            <a:xfrm rot="-5400000">
              <a:off x="7227414" y="3711189"/>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p:nvPr/>
          </p:nvSpPr>
          <p:spPr>
            <a:xfrm flipH="1">
              <a:off x="7462448" y="391862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8"/>
            <p:cNvSpPr/>
            <p:nvPr/>
          </p:nvSpPr>
          <p:spPr>
            <a:xfrm rot="-5400000">
              <a:off x="8102491" y="37188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flipH="1">
              <a:off x="8334533" y="392629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rot="-5400000">
              <a:off x="8288290" y="433470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89;p8"/>
          <p:cNvSpPr txBox="1">
            <a:spLocks noGrp="1"/>
          </p:cNvSpPr>
          <p:nvPr>
            <p:ph type="title"/>
          </p:nvPr>
        </p:nvSpPr>
        <p:spPr>
          <a:xfrm>
            <a:off x="823850" y="866775"/>
            <a:ext cx="4587000" cy="35211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90" name="Google Shape;9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9"/>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 name="Google Shape;95;p9"/>
          <p:cNvSpPr txBox="1">
            <a:spLocks noGrp="1"/>
          </p:cNvSpPr>
          <p:nvPr>
            <p:ph type="title"/>
          </p:nvPr>
        </p:nvSpPr>
        <p:spPr>
          <a:xfrm>
            <a:off x="1297500" y="1658325"/>
            <a:ext cx="3036300" cy="17517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6" name="Google Shape;96;p9"/>
          <p:cNvSpPr txBox="1">
            <a:spLocks noGrp="1"/>
          </p:cNvSpPr>
          <p:nvPr>
            <p:ph type="subTitle" idx="1"/>
          </p:nvPr>
        </p:nvSpPr>
        <p:spPr>
          <a:xfrm>
            <a:off x="1297500" y="3538000"/>
            <a:ext cx="3036300" cy="506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a:endParaRPr/>
          </a:p>
        </p:txBody>
      </p:sp>
      <p:sp>
        <p:nvSpPr>
          <p:cNvPr id="97" name="Google Shape;97;p9"/>
          <p:cNvSpPr txBox="1">
            <a:spLocks noGrp="1"/>
          </p:cNvSpPr>
          <p:nvPr>
            <p:ph type="body" idx="2"/>
          </p:nvPr>
        </p:nvSpPr>
        <p:spPr>
          <a:xfrm>
            <a:off x="4648200" y="1696600"/>
            <a:ext cx="3676800" cy="23475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98" name="Google Shape;9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0"/>
            <p:cNvSpPr/>
            <p:nvPr/>
          </p:nvSpPr>
          <p:spPr>
            <a:xfrm flipH="1">
              <a:off x="154125" y="3925529"/>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 name="Google Shape;103;p10"/>
          <p:cNvSpPr txBox="1">
            <a:spLocks noGrp="1"/>
          </p:cNvSpPr>
          <p:nvPr>
            <p:ph type="body" idx="1"/>
          </p:nvPr>
        </p:nvSpPr>
        <p:spPr>
          <a:xfrm>
            <a:off x="812725" y="4305375"/>
            <a:ext cx="6936000" cy="523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300"/>
              <a:buNone/>
              <a:defRPr/>
            </a:lvl1pPr>
          </a:lstStyle>
          <a:p>
            <a:endParaRPr/>
          </a:p>
        </p:txBody>
      </p:sp>
      <p:sp>
        <p:nvSpPr>
          <p:cNvPr id="104" name="Google Shape;10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focus">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marL="914400" lvl="1"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marL="1371600" lvl="2"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marL="1828800" lvl="3"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marL="2286000" lvl="4"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marL="2743200" lvl="5"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marL="3200400" lvl="6"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marL="3657600" lvl="7"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marL="4114800" lvl="8" indent="-29845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ar"/>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3"/>
          <p:cNvSpPr txBox="1">
            <a:spLocks noGrp="1"/>
          </p:cNvSpPr>
          <p:nvPr>
            <p:ph type="ctrTitle"/>
          </p:nvPr>
        </p:nvSpPr>
        <p:spPr>
          <a:xfrm>
            <a:off x="2291525" y="445100"/>
            <a:ext cx="6773700" cy="157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dirty="0"/>
              <a:t>Graduation Project</a:t>
            </a:r>
            <a:endParaRPr b="1" dirty="0"/>
          </a:p>
        </p:txBody>
      </p:sp>
      <p:sp>
        <p:nvSpPr>
          <p:cNvPr id="135" name="Google Shape;135;p13"/>
          <p:cNvSpPr txBox="1">
            <a:spLocks noGrp="1"/>
          </p:cNvSpPr>
          <p:nvPr>
            <p:ph type="subTitle" idx="1"/>
          </p:nvPr>
        </p:nvSpPr>
        <p:spPr>
          <a:xfrm>
            <a:off x="2992636" y="1690386"/>
            <a:ext cx="6528600" cy="125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2400" b="1" dirty="0">
                <a:solidFill>
                  <a:srgbClr val="FFD966"/>
                </a:solidFill>
                <a:latin typeface="Montserrat"/>
                <a:ea typeface="Montserrat"/>
                <a:cs typeface="Montserrat"/>
                <a:sym typeface="Montserrat"/>
              </a:rPr>
              <a:t>Analysis and design of water and sewer networks for the village of Saffarin </a:t>
            </a:r>
            <a:endParaRPr sz="2400" b="1" dirty="0">
              <a:solidFill>
                <a:srgbClr val="FFD966"/>
              </a:solidFill>
              <a:latin typeface="Montserrat"/>
              <a:ea typeface="Montserrat"/>
              <a:cs typeface="Montserrat"/>
              <a:sym typeface="Montserrat"/>
            </a:endParaRPr>
          </a:p>
        </p:txBody>
      </p:sp>
      <p:sp>
        <p:nvSpPr>
          <p:cNvPr id="136" name="Google Shape;136;p13"/>
          <p:cNvSpPr txBox="1"/>
          <p:nvPr/>
        </p:nvSpPr>
        <p:spPr>
          <a:xfrm>
            <a:off x="0" y="4017475"/>
            <a:ext cx="4271700" cy="133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b="1" dirty="0">
                <a:solidFill>
                  <a:srgbClr val="FFFFFF"/>
                </a:solidFill>
                <a:latin typeface="Lemonada"/>
                <a:ea typeface="Lemonada"/>
                <a:cs typeface="Lemonada"/>
                <a:sym typeface="Lemonada"/>
              </a:rPr>
              <a:t>Prepared by : </a:t>
            </a:r>
            <a:r>
              <a:rPr lang="ar" b="1" dirty="0">
                <a:solidFill>
                  <a:srgbClr val="FFD966"/>
                </a:solidFill>
                <a:latin typeface="Lemonada"/>
                <a:ea typeface="Lemonada"/>
                <a:cs typeface="Lemonada"/>
                <a:sym typeface="Lemonada"/>
              </a:rPr>
              <a:t>- Adeeb Hasan</a:t>
            </a:r>
            <a:br>
              <a:rPr lang="ar" b="1" dirty="0">
                <a:solidFill>
                  <a:srgbClr val="FFD966"/>
                </a:solidFill>
                <a:latin typeface="Lemonada"/>
                <a:ea typeface="Lemonada"/>
                <a:cs typeface="Lemonada"/>
                <a:sym typeface="Lemonada"/>
              </a:rPr>
            </a:br>
            <a:r>
              <a:rPr lang="ar" b="1" dirty="0">
                <a:solidFill>
                  <a:srgbClr val="FFD966"/>
                </a:solidFill>
                <a:latin typeface="Lemonada"/>
                <a:ea typeface="Lemonada"/>
                <a:cs typeface="Lemonada"/>
                <a:sym typeface="Lemonada"/>
              </a:rPr>
              <a:t>    </a:t>
            </a:r>
            <a:r>
              <a:rPr lang="en-US" b="1" dirty="0">
                <a:solidFill>
                  <a:srgbClr val="FFD966"/>
                </a:solidFill>
                <a:latin typeface="Lemonada"/>
                <a:ea typeface="Lemonada"/>
                <a:cs typeface="Lemonada"/>
                <a:sym typeface="Lemonada"/>
              </a:rPr>
              <a:t> </a:t>
            </a:r>
            <a:r>
              <a:rPr lang="ar" b="1" dirty="0">
                <a:solidFill>
                  <a:srgbClr val="FFD966"/>
                </a:solidFill>
                <a:latin typeface="Lemonada"/>
                <a:ea typeface="Lemonada"/>
                <a:cs typeface="Lemonada"/>
                <a:sym typeface="Lemonada"/>
              </a:rPr>
              <a:t>                    </a:t>
            </a:r>
            <a:r>
              <a:rPr lang="en-US" b="1" dirty="0">
                <a:solidFill>
                  <a:srgbClr val="FFD966"/>
                </a:solidFill>
                <a:latin typeface="Lemonada"/>
                <a:ea typeface="Lemonada"/>
                <a:cs typeface="Lemonada"/>
                <a:sym typeface="Lemonada"/>
              </a:rPr>
              <a:t> </a:t>
            </a:r>
            <a:r>
              <a:rPr lang="ar" b="1" dirty="0">
                <a:solidFill>
                  <a:srgbClr val="FFD966"/>
                </a:solidFill>
                <a:latin typeface="Lemonada"/>
                <a:ea typeface="Lemonada"/>
                <a:cs typeface="Lemonada"/>
                <a:sym typeface="Lemonada"/>
              </a:rPr>
              <a:t>- Mohammad Jallad</a:t>
            </a:r>
            <a:endParaRPr b="1" dirty="0">
              <a:solidFill>
                <a:srgbClr val="FFD966"/>
              </a:solidFill>
              <a:latin typeface="Lemonada"/>
              <a:ea typeface="Lemonada"/>
              <a:cs typeface="Lemonada"/>
              <a:sym typeface="Lemonada"/>
            </a:endParaRPr>
          </a:p>
          <a:p>
            <a:pPr marL="0" lvl="0" indent="0" algn="l" rtl="0">
              <a:spcBef>
                <a:spcPts val="0"/>
              </a:spcBef>
              <a:spcAft>
                <a:spcPts val="0"/>
              </a:spcAft>
              <a:buNone/>
            </a:pPr>
            <a:r>
              <a:rPr lang="ar" b="1" dirty="0">
                <a:solidFill>
                  <a:srgbClr val="FFD966"/>
                </a:solidFill>
                <a:latin typeface="Lemonada"/>
                <a:ea typeface="Lemonada"/>
                <a:cs typeface="Lemonada"/>
                <a:sym typeface="Lemonada"/>
              </a:rPr>
              <a:t>                         </a:t>
            </a:r>
            <a:r>
              <a:rPr lang="en-US" b="1" dirty="0">
                <a:solidFill>
                  <a:srgbClr val="FFD966"/>
                </a:solidFill>
                <a:latin typeface="Lemonada"/>
                <a:ea typeface="Lemonada"/>
                <a:cs typeface="Lemonada"/>
                <a:sym typeface="Lemonada"/>
              </a:rPr>
              <a:t> </a:t>
            </a:r>
            <a:r>
              <a:rPr lang="ar" b="1" dirty="0">
                <a:solidFill>
                  <a:srgbClr val="FFD966"/>
                </a:solidFill>
                <a:latin typeface="Lemonada"/>
                <a:ea typeface="Lemonada"/>
                <a:cs typeface="Lemonada"/>
                <a:sym typeface="Lemonada"/>
              </a:rPr>
              <a:t> - Ahmad Ataya</a:t>
            </a:r>
            <a:endParaRPr b="1" dirty="0">
              <a:solidFill>
                <a:srgbClr val="FFD966"/>
              </a:solidFill>
              <a:latin typeface="Lemonada"/>
              <a:ea typeface="Lemonada"/>
              <a:cs typeface="Lemonada"/>
              <a:sym typeface="Lemonada"/>
            </a:endParaRPr>
          </a:p>
        </p:txBody>
      </p:sp>
      <p:sp>
        <p:nvSpPr>
          <p:cNvPr id="137" name="Google Shape;137;p13"/>
          <p:cNvSpPr txBox="1"/>
          <p:nvPr/>
        </p:nvSpPr>
        <p:spPr>
          <a:xfrm>
            <a:off x="3871925" y="4570625"/>
            <a:ext cx="5193300" cy="11955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ar" b="1">
                <a:solidFill>
                  <a:srgbClr val="FFFFFF"/>
                </a:solidFill>
                <a:latin typeface="Lemonada"/>
                <a:ea typeface="Lemonada"/>
                <a:cs typeface="Lemonada"/>
                <a:sym typeface="Lemonada"/>
              </a:rPr>
              <a:t>Under the supervision of </a:t>
            </a:r>
            <a:r>
              <a:rPr lang="ar" b="1">
                <a:solidFill>
                  <a:srgbClr val="FFD966"/>
                </a:solidFill>
                <a:latin typeface="Lemonada"/>
                <a:ea typeface="Lemonada"/>
                <a:cs typeface="Lemonada"/>
                <a:sym typeface="Lemonada"/>
              </a:rPr>
              <a:t>Dr. Anan jayyousi</a:t>
            </a:r>
            <a:endParaRPr b="1">
              <a:solidFill>
                <a:srgbClr val="FFD966"/>
              </a:solidFill>
              <a:latin typeface="Lemonada"/>
              <a:ea typeface="Lemonada"/>
              <a:cs typeface="Lemonada"/>
              <a:sym typeface="Lemonad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1"/>
          <p:cNvSpPr txBox="1">
            <a:spLocks noGrp="1"/>
          </p:cNvSpPr>
          <p:nvPr>
            <p:ph type="ctrTitle"/>
          </p:nvPr>
        </p:nvSpPr>
        <p:spPr>
          <a:xfrm>
            <a:off x="2291525" y="445100"/>
            <a:ext cx="6773700" cy="157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dirty="0"/>
              <a:t>Graduation Project </a:t>
            </a:r>
            <a:r>
              <a:rPr lang="en-US" b="1" dirty="0" smtClean="0"/>
              <a:t>2</a:t>
            </a:r>
            <a:r>
              <a:rPr lang="ar" b="1" dirty="0" smtClean="0"/>
              <a:t> </a:t>
            </a:r>
            <a:endParaRPr b="1"/>
          </a:p>
        </p:txBody>
      </p:sp>
      <p:sp>
        <p:nvSpPr>
          <p:cNvPr id="190" name="Google Shape;190;p21"/>
          <p:cNvSpPr txBox="1">
            <a:spLocks noGrp="1"/>
          </p:cNvSpPr>
          <p:nvPr>
            <p:ph type="subTitle" idx="1"/>
          </p:nvPr>
        </p:nvSpPr>
        <p:spPr>
          <a:xfrm>
            <a:off x="3238775" y="1768650"/>
            <a:ext cx="5703300" cy="87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D966"/>
                </a:solidFill>
                <a:latin typeface="Montserrat"/>
                <a:ea typeface="Montserrat"/>
                <a:cs typeface="Montserrat"/>
                <a:sym typeface="Montserrat"/>
              </a:rPr>
              <a:t>PROJECT WORK PLAN AND COST ESTIMATE FOR WASTE WATER NETWORK</a:t>
            </a:r>
            <a:endParaRPr sz="1800" b="1">
              <a:solidFill>
                <a:srgbClr val="FFD966"/>
              </a:solidFill>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2"/>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Introduction </a:t>
            </a:r>
            <a:endParaRPr b="1"/>
          </a:p>
        </p:txBody>
      </p:sp>
      <p:sp>
        <p:nvSpPr>
          <p:cNvPr id="196" name="Google Shape;196;p22"/>
          <p:cNvSpPr txBox="1">
            <a:spLocks noGrp="1"/>
          </p:cNvSpPr>
          <p:nvPr>
            <p:ph type="body" idx="1"/>
          </p:nvPr>
        </p:nvSpPr>
        <p:spPr>
          <a:xfrm>
            <a:off x="946200" y="1410825"/>
            <a:ext cx="8197800" cy="3994200"/>
          </a:xfrm>
          <a:prstGeom prst="rect">
            <a:avLst/>
          </a:prstGeom>
          <a:ln w="9525" cap="flat" cmpd="sng">
            <a:solidFill>
              <a:srgbClr val="000000"/>
            </a:solidFill>
            <a:prstDash val="dot"/>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D966"/>
                </a:solidFill>
                <a:latin typeface="Montserrat"/>
                <a:ea typeface="Montserrat"/>
                <a:cs typeface="Montserrat"/>
                <a:sym typeface="Montserrat"/>
              </a:rPr>
              <a:t>Project planning is one of the most important steps to be taken care of ,as a methodology that makes the work progressing well, and as a line that facilitates the achievement later, and makes the idea easy to implement, and the project plan has enough details for the tasks and work to be performed, which is useful where workers don’t get lost in the chaos of tasks and accurate details and current views.</a:t>
            </a:r>
            <a:endParaRPr sz="1800" b="1">
              <a:solidFill>
                <a:srgbClr val="FFD966"/>
              </a:solidFill>
              <a:latin typeface="Montserrat"/>
              <a:ea typeface="Montserrat"/>
              <a:cs typeface="Montserrat"/>
              <a:sym typeface="Montserrat"/>
            </a:endParaRPr>
          </a:p>
          <a:p>
            <a:pPr marL="0" lvl="0" indent="0" algn="l" rtl="0">
              <a:spcBef>
                <a:spcPts val="1600"/>
              </a:spcBef>
              <a:spcAft>
                <a:spcPts val="1600"/>
              </a:spcAft>
              <a:buNone/>
            </a:pPr>
            <a:endParaRPr sz="1400" b="1">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06"/>
        <p:cNvGrpSpPr/>
        <p:nvPr/>
      </p:nvGrpSpPr>
      <p:grpSpPr>
        <a:xfrm>
          <a:off x="0" y="0"/>
          <a:ext cx="0" cy="0"/>
          <a:chOff x="0" y="0"/>
          <a:chExt cx="0" cy="0"/>
        </a:xfrm>
      </p:grpSpPr>
      <p:sp>
        <p:nvSpPr>
          <p:cNvPr id="207" name="Google Shape;207;p24"/>
          <p:cNvSpPr txBox="1">
            <a:spLocks noGrp="1"/>
          </p:cNvSpPr>
          <p:nvPr>
            <p:ph type="title"/>
          </p:nvPr>
        </p:nvSpPr>
        <p:spPr>
          <a:xfrm>
            <a:off x="1038300" y="406200"/>
            <a:ext cx="7557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dirty="0"/>
              <a:t>Identify the main stages of the project plan</a:t>
            </a:r>
            <a:endParaRPr b="1"/>
          </a:p>
        </p:txBody>
      </p:sp>
      <p:sp>
        <p:nvSpPr>
          <p:cNvPr id="208" name="Google Shape;208;p24"/>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dirty="0"/>
              <a:t> </a:t>
            </a:r>
            <a:r>
              <a:rPr lang="ar" sz="1800" b="1" dirty="0">
                <a:solidFill>
                  <a:srgbClr val="FFD966"/>
                </a:solidFill>
              </a:rPr>
              <a:t>• Budget (Cost). </a:t>
            </a:r>
            <a:endParaRPr sz="1800" b="1">
              <a:solidFill>
                <a:srgbClr val="FFD966"/>
              </a:solidFill>
            </a:endParaRPr>
          </a:p>
          <a:p>
            <a:pPr marL="0" lvl="0" indent="0" algn="l" rtl="0">
              <a:spcBef>
                <a:spcPts val="1600"/>
              </a:spcBef>
              <a:spcAft>
                <a:spcPts val="0"/>
              </a:spcAft>
              <a:buNone/>
            </a:pPr>
            <a:r>
              <a:rPr lang="ar" sz="1800" b="1" dirty="0">
                <a:solidFill>
                  <a:srgbClr val="FFD966"/>
                </a:solidFill>
              </a:rPr>
              <a:t>• Time Schedule </a:t>
            </a:r>
            <a:endParaRPr sz="1800" b="1">
              <a:solidFill>
                <a:srgbClr val="FFD966"/>
              </a:solidFill>
            </a:endParaRPr>
          </a:p>
          <a:p>
            <a:pPr marL="0" lvl="0" indent="0">
              <a:spcBef>
                <a:spcPts val="1600"/>
              </a:spcBef>
              <a:spcAft>
                <a:spcPts val="1600"/>
              </a:spcAft>
              <a:buNone/>
            </a:pPr>
            <a:r>
              <a:rPr lang="ar" sz="1800" b="1" dirty="0" smtClean="0">
                <a:solidFill>
                  <a:srgbClr val="FFD966"/>
                </a:solidFill>
              </a:rPr>
              <a:t>•completion requirements</a:t>
            </a:r>
            <a:r>
              <a:rPr lang="en-US" sz="1800" b="1" dirty="0" smtClean="0">
                <a:solidFill>
                  <a:srgbClr val="FFD966"/>
                </a:solidFill>
              </a:rPr>
              <a:t>(</a:t>
            </a:r>
            <a:r>
              <a:rPr lang="ar" sz="1800" b="1" dirty="0" smtClean="0">
                <a:solidFill>
                  <a:srgbClr val="FFD966"/>
                </a:solidFill>
              </a:rPr>
              <a:t>Resources (</a:t>
            </a:r>
            <a:endParaRPr sz="1800" b="1">
              <a:solidFill>
                <a:srgbClr val="FFD966"/>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5"/>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Objective</a:t>
            </a:r>
            <a:endParaRPr b="1"/>
          </a:p>
        </p:txBody>
      </p:sp>
      <p:sp>
        <p:nvSpPr>
          <p:cNvPr id="214" name="Google Shape;214;p25"/>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D966"/>
                </a:solidFill>
              </a:rPr>
              <a:t>The main objectives of the project can be summarized in the following: </a:t>
            </a:r>
            <a:endParaRPr sz="1800" b="1">
              <a:solidFill>
                <a:srgbClr val="FFD966"/>
              </a:solidFill>
            </a:endParaRPr>
          </a:p>
          <a:p>
            <a:pPr marL="0" lvl="0" indent="0" algn="l" rtl="0">
              <a:spcBef>
                <a:spcPts val="1600"/>
              </a:spcBef>
              <a:spcAft>
                <a:spcPts val="0"/>
              </a:spcAft>
              <a:buNone/>
            </a:pPr>
            <a:r>
              <a:rPr lang="ar" sz="1800" b="1">
                <a:solidFill>
                  <a:srgbClr val="FFD966"/>
                </a:solidFill>
              </a:rPr>
              <a:t>➢ Calculate the costs and quantities, and prepare BOQ. </a:t>
            </a:r>
            <a:endParaRPr sz="1800" b="1">
              <a:solidFill>
                <a:srgbClr val="FFD966"/>
              </a:solidFill>
            </a:endParaRPr>
          </a:p>
          <a:p>
            <a:pPr marL="0" lvl="0" indent="0" algn="l" rtl="0">
              <a:spcBef>
                <a:spcPts val="1600"/>
              </a:spcBef>
              <a:spcAft>
                <a:spcPts val="0"/>
              </a:spcAft>
              <a:buNone/>
            </a:pPr>
            <a:r>
              <a:rPr lang="ar" sz="1800" b="1">
                <a:solidFill>
                  <a:srgbClr val="FFD966"/>
                </a:solidFill>
              </a:rPr>
              <a:t>➢ Prepare project schedules. </a:t>
            </a:r>
            <a:endParaRPr sz="1800" b="1">
              <a:solidFill>
                <a:srgbClr val="FFD966"/>
              </a:solidFill>
            </a:endParaRPr>
          </a:p>
          <a:p>
            <a:pPr marL="0" lvl="0" indent="0" algn="l" rtl="0">
              <a:spcBef>
                <a:spcPts val="1600"/>
              </a:spcBef>
              <a:spcAft>
                <a:spcPts val="0"/>
              </a:spcAft>
              <a:buNone/>
            </a:pPr>
            <a:r>
              <a:rPr lang="ar" sz="1800" b="1">
                <a:solidFill>
                  <a:srgbClr val="FFD966"/>
                </a:solidFill>
              </a:rPr>
              <a:t>➢ Determine project duration. </a:t>
            </a:r>
            <a:endParaRPr sz="1800" b="1">
              <a:solidFill>
                <a:srgbClr val="FFD966"/>
              </a:solidFill>
            </a:endParaRPr>
          </a:p>
          <a:p>
            <a:pPr marL="0" lvl="0" indent="0" algn="l" rtl="0">
              <a:spcBef>
                <a:spcPts val="1600"/>
              </a:spcBef>
              <a:spcAft>
                <a:spcPts val="1600"/>
              </a:spcAft>
              <a:buNone/>
            </a:pPr>
            <a:r>
              <a:rPr lang="ar" sz="1800" b="1">
                <a:solidFill>
                  <a:srgbClr val="FFD966"/>
                </a:solidFill>
              </a:rPr>
              <a:t>➢ Identify and control all resources needed by the project</a:t>
            </a:r>
            <a:endParaRPr sz="1800" b="1">
              <a:solidFill>
                <a:srgbClr val="FFD966"/>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6"/>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Steps of project implementation</a:t>
            </a:r>
            <a:endParaRPr b="1"/>
          </a:p>
        </p:txBody>
      </p:sp>
      <p:sp>
        <p:nvSpPr>
          <p:cNvPr id="220" name="Google Shape;220;p26"/>
          <p:cNvSpPr txBox="1">
            <a:spLocks noGrp="1"/>
          </p:cNvSpPr>
          <p:nvPr>
            <p:ph type="body" idx="1"/>
          </p:nvPr>
        </p:nvSpPr>
        <p:spPr>
          <a:xfrm>
            <a:off x="651000" y="1307850"/>
            <a:ext cx="8331900" cy="338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1800" b="1" dirty="0">
                <a:solidFill>
                  <a:srgbClr val="FFFFFF"/>
                </a:solidFill>
              </a:rPr>
              <a:t>The waste water network project is implemented through of the following activities in the order below: </a:t>
            </a:r>
            <a:endParaRPr sz="1800" b="1" dirty="0">
              <a:solidFill>
                <a:srgbClr val="FFFFFF"/>
              </a:solidFill>
            </a:endParaRPr>
          </a:p>
          <a:p>
            <a:pPr marL="0" lvl="0" indent="0" algn="l" rtl="0">
              <a:spcBef>
                <a:spcPts val="1600"/>
              </a:spcBef>
              <a:spcAft>
                <a:spcPts val="0"/>
              </a:spcAft>
              <a:buNone/>
            </a:pPr>
            <a:r>
              <a:rPr lang="ar" sz="1800" b="1" dirty="0">
                <a:solidFill>
                  <a:srgbClr val="FFD966"/>
                </a:solidFill>
              </a:rPr>
              <a:t>1</a:t>
            </a:r>
            <a:r>
              <a:rPr lang="en-US" sz="1800" b="1" dirty="0">
                <a:solidFill>
                  <a:srgbClr val="FFD966"/>
                </a:solidFill>
              </a:rPr>
              <a:t>.</a:t>
            </a:r>
            <a:r>
              <a:rPr lang="ar" sz="1800" b="1" dirty="0">
                <a:solidFill>
                  <a:srgbClr val="FFD966"/>
                </a:solidFill>
              </a:rPr>
              <a:t> Surveying works                                                   </a:t>
            </a:r>
            <a:r>
              <a:rPr lang="en-US" sz="1800" b="1" dirty="0">
                <a:solidFill>
                  <a:srgbClr val="FFD966"/>
                </a:solidFill>
              </a:rPr>
              <a:t>5</a:t>
            </a:r>
            <a:r>
              <a:rPr lang="ar" sz="1800" b="1" dirty="0">
                <a:solidFill>
                  <a:srgbClr val="FFD966"/>
                </a:solidFill>
              </a:rPr>
              <a:t>. Bedding, Pipe laying and embeddin</a:t>
            </a:r>
            <a:endParaRPr sz="1800" b="1" dirty="0">
              <a:solidFill>
                <a:srgbClr val="FFD966"/>
              </a:solidFill>
            </a:endParaRPr>
          </a:p>
          <a:p>
            <a:pPr marL="0" lvl="0" indent="0" algn="l" rtl="0">
              <a:spcBef>
                <a:spcPts val="1600"/>
              </a:spcBef>
              <a:spcAft>
                <a:spcPts val="0"/>
              </a:spcAft>
              <a:buNone/>
            </a:pPr>
            <a:r>
              <a:rPr lang="ar" sz="1800" b="1" dirty="0">
                <a:solidFill>
                  <a:srgbClr val="FFD966"/>
                </a:solidFill>
              </a:rPr>
              <a:t> </a:t>
            </a:r>
            <a:r>
              <a:rPr lang="en-US" sz="1800" b="1" dirty="0">
                <a:solidFill>
                  <a:srgbClr val="FFD966"/>
                </a:solidFill>
              </a:rPr>
              <a:t>2.</a:t>
            </a:r>
            <a:r>
              <a:rPr lang="ar" sz="1800" b="1" dirty="0">
                <a:solidFill>
                  <a:srgbClr val="FFD966"/>
                </a:solidFill>
              </a:rPr>
              <a:t> Demolition of asphalt pavement              </a:t>
            </a:r>
            <a:r>
              <a:rPr lang="en-US" sz="1800" b="1" dirty="0">
                <a:solidFill>
                  <a:srgbClr val="FFD966"/>
                </a:solidFill>
              </a:rPr>
              <a:t>6.</a:t>
            </a:r>
            <a:r>
              <a:rPr lang="ar" sz="1800" b="1" dirty="0">
                <a:solidFill>
                  <a:srgbClr val="FFD966"/>
                </a:solidFill>
              </a:rPr>
              <a:t> Backfilling to bas course layer</a:t>
            </a:r>
            <a:endParaRPr sz="1800" b="1" dirty="0">
              <a:solidFill>
                <a:srgbClr val="FFD966"/>
              </a:solidFill>
            </a:endParaRPr>
          </a:p>
          <a:p>
            <a:pPr marL="0" lvl="0" indent="0" algn="l" rtl="0">
              <a:spcBef>
                <a:spcPts val="1600"/>
              </a:spcBef>
              <a:spcAft>
                <a:spcPts val="0"/>
              </a:spcAft>
              <a:buNone/>
            </a:pPr>
            <a:r>
              <a:rPr lang="en-US" sz="1800" b="1" dirty="0">
                <a:solidFill>
                  <a:srgbClr val="FFD966"/>
                </a:solidFill>
              </a:rPr>
              <a:t>3. </a:t>
            </a:r>
            <a:r>
              <a:rPr lang="ar" sz="1800" b="1" dirty="0">
                <a:solidFill>
                  <a:srgbClr val="FFD966"/>
                </a:solidFill>
              </a:rPr>
              <a:t>Excavation                                                                7</a:t>
            </a:r>
            <a:r>
              <a:rPr lang="en-US" sz="1800" b="1" dirty="0">
                <a:solidFill>
                  <a:srgbClr val="FFD966"/>
                </a:solidFill>
              </a:rPr>
              <a:t>.</a:t>
            </a:r>
            <a:r>
              <a:rPr lang="ar" sz="1800" b="1" dirty="0">
                <a:solidFill>
                  <a:srgbClr val="FFD966"/>
                </a:solidFill>
              </a:rPr>
              <a:t> Basecourse layer</a:t>
            </a:r>
            <a:endParaRPr lang="en-US" sz="1800" b="1" dirty="0">
              <a:solidFill>
                <a:srgbClr val="FFD966"/>
              </a:solidFill>
            </a:endParaRPr>
          </a:p>
          <a:p>
            <a:pPr marL="0" lvl="0" indent="0" algn="l" rtl="0">
              <a:spcBef>
                <a:spcPts val="1600"/>
              </a:spcBef>
              <a:spcAft>
                <a:spcPts val="0"/>
              </a:spcAft>
              <a:buNone/>
            </a:pPr>
            <a:r>
              <a:rPr lang="en-US" sz="1800" b="1" dirty="0">
                <a:solidFill>
                  <a:srgbClr val="FFD966"/>
                </a:solidFill>
              </a:rPr>
              <a:t>4. Installation of manholes                                   8.  Asphalt works</a:t>
            </a:r>
          </a:p>
          <a:p>
            <a:pPr marL="0" lvl="0" indent="0" algn="l" rtl="0">
              <a:spcBef>
                <a:spcPts val="1600"/>
              </a:spcBef>
              <a:spcAft>
                <a:spcPts val="0"/>
              </a:spcAft>
              <a:buNone/>
            </a:pPr>
            <a:r>
              <a:rPr lang="en-US" sz="1800" b="1" dirty="0">
                <a:solidFill>
                  <a:srgbClr val="FFD966"/>
                </a:solidFill>
              </a:rPr>
              <a:t>                                                9</a:t>
            </a:r>
            <a:r>
              <a:rPr lang="ar" sz="1800" b="1" dirty="0">
                <a:solidFill>
                  <a:srgbClr val="FFD966"/>
                </a:solidFill>
              </a:rPr>
              <a:t>. Testing at completion</a:t>
            </a:r>
            <a:endParaRPr sz="1800" b="1" dirty="0">
              <a:solidFill>
                <a:srgbClr val="FFD966"/>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7"/>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AutoNum type="arabicPeriod"/>
            </a:pPr>
            <a:r>
              <a:rPr lang="ar" b="1"/>
              <a:t>Survey works in sewage networks</a:t>
            </a:r>
            <a:endParaRPr b="1"/>
          </a:p>
        </p:txBody>
      </p:sp>
      <p:pic>
        <p:nvPicPr>
          <p:cNvPr id="226" name="Google Shape;226;p27"/>
          <p:cNvPicPr preferRelativeResize="0"/>
          <p:nvPr/>
        </p:nvPicPr>
        <p:blipFill>
          <a:blip r:embed="rId3">
            <a:alphaModFix/>
          </a:blip>
          <a:stretch>
            <a:fillRect/>
          </a:stretch>
        </p:blipFill>
        <p:spPr>
          <a:xfrm>
            <a:off x="1619250" y="1248550"/>
            <a:ext cx="5905500" cy="3524250"/>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8"/>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t>2</a:t>
            </a:r>
            <a:r>
              <a:rPr lang="ar" b="1" dirty="0"/>
              <a:t>. Demolition of asphalt pavement</a:t>
            </a:r>
            <a:endParaRPr b="1" dirty="0"/>
          </a:p>
        </p:txBody>
      </p:sp>
      <p:sp>
        <p:nvSpPr>
          <p:cNvPr id="232" name="Google Shape;232;p28"/>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33" name="Google Shape;233;p28"/>
          <p:cNvPicPr preferRelativeResize="0"/>
          <p:nvPr/>
        </p:nvPicPr>
        <p:blipFill>
          <a:blip r:embed="rId3">
            <a:alphaModFix/>
          </a:blip>
          <a:stretch>
            <a:fillRect/>
          </a:stretch>
        </p:blipFill>
        <p:spPr>
          <a:xfrm>
            <a:off x="1614175" y="1359375"/>
            <a:ext cx="5915651" cy="3327550"/>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29"/>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t>3. </a:t>
            </a:r>
            <a:r>
              <a:rPr lang="ar" b="1" dirty="0"/>
              <a:t>Excavation </a:t>
            </a:r>
            <a:endParaRPr b="1" dirty="0"/>
          </a:p>
        </p:txBody>
      </p:sp>
      <p:sp>
        <p:nvSpPr>
          <p:cNvPr id="239" name="Google Shape;239;p29"/>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40" name="Google Shape;240;p29"/>
          <p:cNvPicPr preferRelativeResize="0"/>
          <p:nvPr/>
        </p:nvPicPr>
        <p:blipFill>
          <a:blip r:embed="rId3">
            <a:alphaModFix/>
          </a:blip>
          <a:stretch>
            <a:fillRect/>
          </a:stretch>
        </p:blipFill>
        <p:spPr>
          <a:xfrm>
            <a:off x="1982096" y="1298275"/>
            <a:ext cx="5179800" cy="3449750"/>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0"/>
          <p:cNvSpPr txBox="1">
            <a:spLocks noGrp="1"/>
          </p:cNvSpPr>
          <p:nvPr>
            <p:ph type="title"/>
          </p:nvPr>
        </p:nvSpPr>
        <p:spPr>
          <a:xfrm>
            <a:off x="986150" y="384175"/>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2200" b="1" dirty="0"/>
              <a:t>4</a:t>
            </a:r>
            <a:r>
              <a:rPr lang="en-US" sz="2200" b="1" dirty="0"/>
              <a:t>.</a:t>
            </a:r>
            <a:r>
              <a:rPr lang="ar" sz="2200" b="1" dirty="0"/>
              <a:t> Transport and storage of construction materials </a:t>
            </a:r>
            <a:endParaRPr sz="2200" b="1" dirty="0"/>
          </a:p>
        </p:txBody>
      </p:sp>
      <p:pic>
        <p:nvPicPr>
          <p:cNvPr id="246" name="Google Shape;246;p30"/>
          <p:cNvPicPr preferRelativeResize="0"/>
          <p:nvPr/>
        </p:nvPicPr>
        <p:blipFill>
          <a:blip r:embed="rId3">
            <a:alphaModFix/>
          </a:blip>
          <a:stretch>
            <a:fillRect/>
          </a:stretch>
        </p:blipFill>
        <p:spPr>
          <a:xfrm>
            <a:off x="2472749" y="1448125"/>
            <a:ext cx="4198501" cy="3150051"/>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1"/>
          <p:cNvSpPr txBox="1">
            <a:spLocks noGrp="1"/>
          </p:cNvSpPr>
          <p:nvPr>
            <p:ph type="title"/>
          </p:nvPr>
        </p:nvSpPr>
        <p:spPr>
          <a:xfrm>
            <a:off x="986150" y="384175"/>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2200" b="1" dirty="0"/>
              <a:t>5</a:t>
            </a:r>
            <a:r>
              <a:rPr lang="en-US" sz="2200" b="1" dirty="0"/>
              <a:t>.</a:t>
            </a:r>
            <a:r>
              <a:rPr lang="ar" sz="2200" b="1" dirty="0"/>
              <a:t> Installation of Manholes</a:t>
            </a:r>
            <a:endParaRPr b="1" dirty="0"/>
          </a:p>
        </p:txBody>
      </p:sp>
      <p:pic>
        <p:nvPicPr>
          <p:cNvPr id="252" name="Google Shape;252;p31"/>
          <p:cNvPicPr preferRelativeResize="0"/>
          <p:nvPr/>
        </p:nvPicPr>
        <p:blipFill>
          <a:blip r:embed="rId3">
            <a:alphaModFix/>
          </a:blip>
          <a:stretch>
            <a:fillRect/>
          </a:stretch>
        </p:blipFill>
        <p:spPr>
          <a:xfrm>
            <a:off x="2717950" y="1238950"/>
            <a:ext cx="2633191" cy="3540425"/>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4"/>
          <p:cNvSpPr txBox="1">
            <a:spLocks noGrp="1"/>
          </p:cNvSpPr>
          <p:nvPr>
            <p:ph type="title"/>
          </p:nvPr>
        </p:nvSpPr>
        <p:spPr>
          <a:xfrm>
            <a:off x="1162825" y="653450"/>
            <a:ext cx="7557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3600" b="1" dirty="0"/>
              <a:t>Objectives </a:t>
            </a:r>
            <a:endParaRPr sz="3600" b="1"/>
          </a:p>
        </p:txBody>
      </p:sp>
      <p:sp>
        <p:nvSpPr>
          <p:cNvPr id="143" name="Google Shape;143;p14"/>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dirty="0"/>
              <a:t> </a:t>
            </a:r>
            <a:r>
              <a:rPr lang="ar" sz="2400" b="1" dirty="0">
                <a:solidFill>
                  <a:srgbClr val="FFD966"/>
                </a:solidFill>
              </a:rPr>
              <a:t>• Analysis the existing Water </a:t>
            </a:r>
            <a:r>
              <a:rPr lang="ar" sz="2400" b="1" dirty="0" smtClean="0">
                <a:solidFill>
                  <a:srgbClr val="FFD966"/>
                </a:solidFill>
              </a:rPr>
              <a:t>network</a:t>
            </a:r>
            <a:endParaRPr sz="2400" b="1">
              <a:solidFill>
                <a:srgbClr val="FFD966"/>
              </a:solidFill>
            </a:endParaRPr>
          </a:p>
          <a:p>
            <a:pPr marL="0" lvl="0" indent="0" algn="l" rtl="0">
              <a:spcBef>
                <a:spcPts val="1600"/>
              </a:spcBef>
              <a:spcAft>
                <a:spcPts val="0"/>
              </a:spcAft>
              <a:buNone/>
            </a:pPr>
            <a:r>
              <a:rPr lang="ar" sz="2400" b="1" dirty="0">
                <a:solidFill>
                  <a:srgbClr val="FFD966"/>
                </a:solidFill>
              </a:rPr>
              <a:t>• Design a new Water </a:t>
            </a:r>
            <a:r>
              <a:rPr lang="ar" sz="2400" b="1" dirty="0" smtClean="0">
                <a:solidFill>
                  <a:srgbClr val="FFD966"/>
                </a:solidFill>
              </a:rPr>
              <a:t>network</a:t>
            </a:r>
            <a:endParaRPr sz="2400" b="1">
              <a:solidFill>
                <a:srgbClr val="FFD966"/>
              </a:solidFill>
            </a:endParaRPr>
          </a:p>
          <a:p>
            <a:pPr marL="0" lvl="0" indent="0" algn="l" rtl="0">
              <a:spcBef>
                <a:spcPts val="1600"/>
              </a:spcBef>
              <a:spcAft>
                <a:spcPts val="1600"/>
              </a:spcAft>
              <a:buNone/>
            </a:pPr>
            <a:r>
              <a:rPr lang="ar" sz="2400" b="1" dirty="0">
                <a:solidFill>
                  <a:srgbClr val="FFD966"/>
                </a:solidFill>
              </a:rPr>
              <a:t>• Design a Sewer </a:t>
            </a:r>
            <a:r>
              <a:rPr lang="ar" sz="2400" b="1" dirty="0" smtClean="0">
                <a:solidFill>
                  <a:srgbClr val="FFD966"/>
                </a:solidFill>
              </a:rPr>
              <a:t>network</a:t>
            </a:r>
            <a:endParaRPr lang="en-US" sz="2400" b="1" dirty="0" smtClean="0">
              <a:solidFill>
                <a:srgbClr val="FFD966"/>
              </a:solidFill>
            </a:endParaRPr>
          </a:p>
          <a:p>
            <a:pPr marL="0" lvl="0" indent="0">
              <a:spcBef>
                <a:spcPts val="1600"/>
              </a:spcBef>
              <a:spcAft>
                <a:spcPts val="1600"/>
              </a:spcAft>
              <a:buNone/>
            </a:pPr>
            <a:r>
              <a:rPr lang="ar" sz="2400" b="1" dirty="0" smtClean="0">
                <a:solidFill>
                  <a:srgbClr val="FFD966"/>
                </a:solidFill>
              </a:rPr>
              <a:t>• </a:t>
            </a:r>
            <a:r>
              <a:rPr lang="en-US" sz="2400" b="1" dirty="0" smtClean="0">
                <a:solidFill>
                  <a:srgbClr val="FFD966"/>
                </a:solidFill>
              </a:rPr>
              <a:t>Cost Estimate</a:t>
            </a:r>
            <a:r>
              <a:rPr lang="ar" sz="2400" b="1" dirty="0" smtClean="0">
                <a:solidFill>
                  <a:srgbClr val="FFD966"/>
                </a:solidFill>
              </a:rPr>
              <a:t> </a:t>
            </a:r>
            <a:r>
              <a:rPr lang="en-US" sz="2400" b="1" dirty="0" smtClean="0">
                <a:solidFill>
                  <a:srgbClr val="FFD966"/>
                </a:solidFill>
              </a:rPr>
              <a:t>for</a:t>
            </a:r>
            <a:r>
              <a:rPr lang="ar" sz="2400" b="1" dirty="0" smtClean="0">
                <a:solidFill>
                  <a:srgbClr val="FFD966"/>
                </a:solidFill>
              </a:rPr>
              <a:t> Sewer network </a:t>
            </a:r>
            <a:endParaRPr lang="en-US" sz="2400" b="1" dirty="0" smtClean="0">
              <a:solidFill>
                <a:srgbClr val="FFD966"/>
              </a:solidFill>
            </a:endParaRPr>
          </a:p>
          <a:p>
            <a:pPr marL="0" lvl="0" indent="0" algn="l" rtl="0">
              <a:spcBef>
                <a:spcPts val="1600"/>
              </a:spcBef>
              <a:spcAft>
                <a:spcPts val="1600"/>
              </a:spcAft>
              <a:buNone/>
            </a:pPr>
            <a:endParaRPr lang="en-US" sz="2400" b="1" dirty="0" smtClean="0">
              <a:solidFill>
                <a:srgbClr val="FFD966"/>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32"/>
          <p:cNvSpPr txBox="1">
            <a:spLocks noGrp="1"/>
          </p:cNvSpPr>
          <p:nvPr>
            <p:ph type="title"/>
          </p:nvPr>
        </p:nvSpPr>
        <p:spPr>
          <a:xfrm>
            <a:off x="986150" y="384175"/>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dirty="0"/>
              <a:t>6</a:t>
            </a:r>
            <a:r>
              <a:rPr lang="en-US" b="1" dirty="0"/>
              <a:t>.</a:t>
            </a:r>
            <a:r>
              <a:rPr lang="ar" b="1" dirty="0"/>
              <a:t> Pipeline installation</a:t>
            </a:r>
            <a:endParaRPr b="1" dirty="0"/>
          </a:p>
        </p:txBody>
      </p:sp>
      <p:pic>
        <p:nvPicPr>
          <p:cNvPr id="258" name="Google Shape;258;p32"/>
          <p:cNvPicPr preferRelativeResize="0"/>
          <p:nvPr/>
        </p:nvPicPr>
        <p:blipFill>
          <a:blip r:embed="rId3">
            <a:alphaModFix/>
          </a:blip>
          <a:stretch>
            <a:fillRect/>
          </a:stretch>
        </p:blipFill>
        <p:spPr>
          <a:xfrm>
            <a:off x="2830000" y="1214050"/>
            <a:ext cx="2972482" cy="3540425"/>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3"/>
          <p:cNvSpPr txBox="1">
            <a:spLocks noGrp="1"/>
          </p:cNvSpPr>
          <p:nvPr>
            <p:ph type="title"/>
          </p:nvPr>
        </p:nvSpPr>
        <p:spPr>
          <a:xfrm>
            <a:off x="986150" y="384175"/>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t>7.</a:t>
            </a:r>
            <a:r>
              <a:rPr lang="ar" b="1" dirty="0"/>
              <a:t> Testing the lines </a:t>
            </a:r>
            <a:endParaRPr b="1" dirty="0"/>
          </a:p>
        </p:txBody>
      </p:sp>
      <p:sp>
        <p:nvSpPr>
          <p:cNvPr id="264" name="Google Shape;264;p33"/>
          <p:cNvSpPr txBox="1"/>
          <p:nvPr/>
        </p:nvSpPr>
        <p:spPr>
          <a:xfrm>
            <a:off x="986150" y="1581650"/>
            <a:ext cx="7397700" cy="286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D966"/>
                </a:solidFill>
                <a:latin typeface="Lato"/>
                <a:ea typeface="Lato"/>
                <a:cs typeface="Lato"/>
                <a:sym typeface="Lato"/>
              </a:rPr>
              <a:t> </a:t>
            </a:r>
            <a:r>
              <a:rPr lang="ar" sz="2000" b="1">
                <a:solidFill>
                  <a:srgbClr val="FFD966"/>
                </a:solidFill>
                <a:latin typeface="Lato"/>
                <a:ea typeface="Lato"/>
                <a:cs typeface="Lato"/>
                <a:sym typeface="Lato"/>
              </a:rPr>
              <a:t>It is necessary to try the lines before filling them and consider the following: </a:t>
            </a:r>
            <a:endParaRPr sz="2000" b="1">
              <a:solidFill>
                <a:srgbClr val="FFD966"/>
              </a:solidFill>
              <a:latin typeface="Lato"/>
              <a:ea typeface="Lato"/>
              <a:cs typeface="Lato"/>
              <a:sym typeface="Lato"/>
            </a:endParaRPr>
          </a:p>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a:solidFill>
                  <a:srgbClr val="FFD966"/>
                </a:solidFill>
                <a:latin typeface="Lato"/>
                <a:ea typeface="Lato"/>
                <a:cs typeface="Lato"/>
                <a:sym typeface="Lato"/>
              </a:rPr>
              <a:t>• Ensure the pipes are impermeable.</a:t>
            </a:r>
            <a:endParaRPr sz="1800" b="1">
              <a:solidFill>
                <a:srgbClr val="FFD966"/>
              </a:solidFill>
              <a:latin typeface="Lato"/>
              <a:ea typeface="Lato"/>
              <a:cs typeface="Lato"/>
              <a:sym typeface="Lato"/>
            </a:endParaRPr>
          </a:p>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a:solidFill>
                  <a:srgbClr val="FFD966"/>
                </a:solidFill>
                <a:latin typeface="Lato"/>
                <a:ea typeface="Lato"/>
                <a:cs typeface="Lato"/>
                <a:sym typeface="Lato"/>
              </a:rPr>
              <a:t>• Ensure the quality and impermeable of connections. </a:t>
            </a:r>
            <a:endParaRPr sz="1800" b="1">
              <a:solidFill>
                <a:srgbClr val="FFD966"/>
              </a:solidFill>
              <a:latin typeface="Lato"/>
              <a:ea typeface="Lato"/>
              <a:cs typeface="Lato"/>
              <a:sym typeface="Lato"/>
            </a:endParaRPr>
          </a:p>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a:solidFill>
                  <a:srgbClr val="FFD966"/>
                </a:solidFill>
                <a:latin typeface="Lato"/>
                <a:ea typeface="Lato"/>
                <a:cs typeface="Lato"/>
                <a:sym typeface="Lato"/>
              </a:rPr>
              <a:t>• Ensure the quality of the implementation of the network in general.</a:t>
            </a:r>
            <a:endParaRPr sz="1800" b="1">
              <a:solidFill>
                <a:srgbClr val="FFD966"/>
              </a:solidFill>
              <a:latin typeface="Lato"/>
              <a:ea typeface="Lato"/>
              <a:cs typeface="Lato"/>
              <a:sym typeface="Lato"/>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34"/>
          <p:cNvSpPr txBox="1">
            <a:spLocks noGrp="1"/>
          </p:cNvSpPr>
          <p:nvPr>
            <p:ph type="title"/>
          </p:nvPr>
        </p:nvSpPr>
        <p:spPr>
          <a:xfrm>
            <a:off x="986150" y="384175"/>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smtClean="0"/>
              <a:t>8.</a:t>
            </a:r>
            <a:r>
              <a:rPr lang="ar" b="1" dirty="0" smtClean="0"/>
              <a:t> </a:t>
            </a:r>
            <a:r>
              <a:rPr lang="ar" b="1" dirty="0"/>
              <a:t>Backfilling </a:t>
            </a:r>
            <a:endParaRPr b="1" dirty="0"/>
          </a:p>
        </p:txBody>
      </p:sp>
      <p:pic>
        <p:nvPicPr>
          <p:cNvPr id="270" name="Google Shape;270;p34"/>
          <p:cNvPicPr preferRelativeResize="0"/>
          <p:nvPr/>
        </p:nvPicPr>
        <p:blipFill>
          <a:blip r:embed="rId3">
            <a:alphaModFix/>
          </a:blip>
          <a:stretch>
            <a:fillRect/>
          </a:stretch>
        </p:blipFill>
        <p:spPr>
          <a:xfrm>
            <a:off x="1621975" y="1575225"/>
            <a:ext cx="5015201" cy="2821050"/>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35"/>
          <p:cNvSpPr txBox="1">
            <a:spLocks noGrp="1"/>
          </p:cNvSpPr>
          <p:nvPr>
            <p:ph type="title"/>
          </p:nvPr>
        </p:nvSpPr>
        <p:spPr>
          <a:xfrm>
            <a:off x="986150" y="384175"/>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smtClean="0"/>
              <a:t>9.</a:t>
            </a:r>
            <a:r>
              <a:rPr lang="ar" b="1" dirty="0" smtClean="0"/>
              <a:t> </a:t>
            </a:r>
            <a:r>
              <a:rPr lang="ar" b="1" dirty="0"/>
              <a:t>Paving</a:t>
            </a:r>
            <a:endParaRPr b="1" dirty="0"/>
          </a:p>
        </p:txBody>
      </p:sp>
      <p:pic>
        <p:nvPicPr>
          <p:cNvPr id="276" name="Google Shape;276;p35"/>
          <p:cNvPicPr preferRelativeResize="0"/>
          <p:nvPr/>
        </p:nvPicPr>
        <p:blipFill>
          <a:blip r:embed="rId3">
            <a:alphaModFix/>
          </a:blip>
          <a:stretch>
            <a:fillRect/>
          </a:stretch>
        </p:blipFill>
        <p:spPr>
          <a:xfrm>
            <a:off x="1543050" y="1587675"/>
            <a:ext cx="4621675" cy="2310850"/>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36"/>
          <p:cNvSpPr txBox="1">
            <a:spLocks noGrp="1"/>
          </p:cNvSpPr>
          <p:nvPr>
            <p:ph type="title"/>
          </p:nvPr>
        </p:nvSpPr>
        <p:spPr>
          <a:xfrm>
            <a:off x="986150" y="384175"/>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3000" b="1" dirty="0"/>
              <a:t>Quantity surveying</a:t>
            </a:r>
            <a:endParaRPr sz="3000" b="1"/>
          </a:p>
        </p:txBody>
      </p:sp>
      <p:sp>
        <p:nvSpPr>
          <p:cNvPr id="282" name="Google Shape;282;p36"/>
          <p:cNvSpPr txBox="1"/>
          <p:nvPr/>
        </p:nvSpPr>
        <p:spPr>
          <a:xfrm>
            <a:off x="871775" y="1457125"/>
            <a:ext cx="7758900" cy="306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1800" b="1" dirty="0">
                <a:solidFill>
                  <a:srgbClr val="FFFFFF"/>
                </a:solidFill>
                <a:latin typeface="Montserrat"/>
                <a:ea typeface="Montserrat"/>
                <a:cs typeface="Montserrat"/>
                <a:sym typeface="Montserrat"/>
              </a:rPr>
              <a:t>Quantity surveying  is one of the most important works done by the engineer and it is considered to be the basis of the estimating of the construction cost. it is divided into two main sections:</a:t>
            </a:r>
            <a:r>
              <a:rPr lang="ar" sz="1800" b="1" dirty="0">
                <a:solidFill>
                  <a:srgbClr val="FFD966"/>
                </a:solidFill>
                <a:latin typeface="Lato"/>
                <a:ea typeface="Lato"/>
                <a:cs typeface="Lato"/>
                <a:sym typeface="Lato"/>
              </a:rPr>
              <a:t> </a:t>
            </a:r>
            <a:endParaRPr sz="1800" b="1" dirty="0">
              <a:solidFill>
                <a:srgbClr val="FFD966"/>
              </a:solidFill>
              <a:latin typeface="Lato"/>
              <a:ea typeface="Lato"/>
              <a:cs typeface="Lato"/>
              <a:sym typeface="Lato"/>
            </a:endParaRPr>
          </a:p>
          <a:p>
            <a:pPr marL="0" lvl="0" indent="0" algn="l" rtl="0">
              <a:spcBef>
                <a:spcPts val="0"/>
              </a:spcBef>
              <a:spcAft>
                <a:spcPts val="0"/>
              </a:spcAft>
              <a:buNone/>
            </a:pPr>
            <a:endParaRPr sz="1800" b="1" dirty="0">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1</a:t>
            </a:r>
            <a:r>
              <a:rPr lang="en-US" sz="1800" b="1" dirty="0">
                <a:solidFill>
                  <a:srgbClr val="FFD966"/>
                </a:solidFill>
                <a:latin typeface="Lato"/>
                <a:ea typeface="Lato"/>
                <a:cs typeface="Lato"/>
                <a:sym typeface="Lato"/>
              </a:rPr>
              <a:t>. </a:t>
            </a:r>
            <a:r>
              <a:rPr lang="ar" sz="1800" b="1" dirty="0">
                <a:solidFill>
                  <a:srgbClr val="FFD966"/>
                </a:solidFill>
                <a:latin typeface="Lato"/>
                <a:ea typeface="Lato"/>
                <a:cs typeface="Lato"/>
                <a:sym typeface="Lato"/>
              </a:rPr>
              <a:t>Preparation of engineering drawings to make measurements and                </a:t>
            </a:r>
            <a:endParaRPr sz="1800" b="1" dirty="0">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calculations for the construction works.    </a:t>
            </a:r>
            <a:endParaRPr sz="1800" b="1" dirty="0">
              <a:solidFill>
                <a:srgbClr val="FFD966"/>
              </a:solidFill>
              <a:latin typeface="Lato"/>
              <a:ea typeface="Lato"/>
              <a:cs typeface="Lato"/>
              <a:sym typeface="Lato"/>
            </a:endParaRPr>
          </a:p>
          <a:p>
            <a:pPr marL="0" lvl="0" indent="0" algn="l" rtl="0">
              <a:spcBef>
                <a:spcPts val="0"/>
              </a:spcBef>
              <a:spcAft>
                <a:spcPts val="0"/>
              </a:spcAft>
              <a:buNone/>
            </a:pPr>
            <a:endParaRPr sz="1800" b="1" dirty="0">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a:t>
            </a:r>
            <a:r>
              <a:rPr lang="en-US" sz="1800" b="1" dirty="0">
                <a:solidFill>
                  <a:srgbClr val="FFD966"/>
                </a:solidFill>
                <a:latin typeface="Lato"/>
                <a:ea typeface="Lato"/>
                <a:cs typeface="Lato"/>
                <a:sym typeface="Lato"/>
              </a:rPr>
              <a:t>2.</a:t>
            </a:r>
            <a:r>
              <a:rPr lang="ar" sz="1800" b="1" dirty="0">
                <a:solidFill>
                  <a:srgbClr val="FFD966"/>
                </a:solidFill>
                <a:latin typeface="Lato"/>
                <a:ea typeface="Lato"/>
                <a:cs typeface="Lato"/>
                <a:sym typeface="Lato"/>
              </a:rPr>
              <a:t> Preparation of BOQ including the quantities and the estimated cost.</a:t>
            </a:r>
            <a:endParaRPr sz="1800" b="1" dirty="0">
              <a:solidFill>
                <a:srgbClr val="FFD966"/>
              </a:solidFill>
              <a:latin typeface="Lato"/>
              <a:ea typeface="Lato"/>
              <a:cs typeface="Lato"/>
              <a:sym typeface="Lato"/>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7"/>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2000" b="1"/>
              <a:t>Data Required for the Preparation of a Quantity Survey is: </a:t>
            </a:r>
            <a:endParaRPr sz="2000" b="1"/>
          </a:p>
        </p:txBody>
      </p:sp>
      <p:sp>
        <p:nvSpPr>
          <p:cNvPr id="288" name="Google Shape;288;p37"/>
          <p:cNvSpPr txBox="1"/>
          <p:nvPr/>
        </p:nvSpPr>
        <p:spPr>
          <a:xfrm>
            <a:off x="871775" y="1457125"/>
            <a:ext cx="7758900" cy="306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FFFF"/>
                </a:solidFill>
                <a:latin typeface="Montserrat"/>
                <a:ea typeface="Montserrat"/>
                <a:cs typeface="Montserrat"/>
                <a:sym typeface="Montserrat"/>
              </a:rPr>
              <a:t>❖ Drawings </a:t>
            </a:r>
            <a:endParaRPr sz="1800" b="1">
              <a:solidFill>
                <a:srgbClr val="FFFFFF"/>
              </a:solidFill>
              <a:latin typeface="Montserrat"/>
              <a:ea typeface="Montserrat"/>
              <a:cs typeface="Montserrat"/>
              <a:sym typeface="Montserrat"/>
            </a:endParaRPr>
          </a:p>
          <a:p>
            <a:pPr marL="0" lvl="0" indent="0" algn="l" rtl="0">
              <a:spcBef>
                <a:spcPts val="0"/>
              </a:spcBef>
              <a:spcAft>
                <a:spcPts val="0"/>
              </a:spcAft>
              <a:buNone/>
            </a:pPr>
            <a:r>
              <a:rPr lang="ar" sz="1800">
                <a:solidFill>
                  <a:srgbClr val="FFD966"/>
                </a:solidFill>
                <a:latin typeface="Lato"/>
                <a:ea typeface="Lato"/>
                <a:cs typeface="Lato"/>
                <a:sym typeface="Lato"/>
              </a:rPr>
              <a:t>Complete and fully dimensioned drawings (i.e. plans, elevations, sections and other details) of all network element. The drawings are drawn by AutoCAD with all the details shown on page </a:t>
            </a:r>
            <a:endParaRPr sz="1800">
              <a:solidFill>
                <a:srgbClr val="FFD966"/>
              </a:solidFill>
              <a:latin typeface="Lato"/>
              <a:ea typeface="Lato"/>
              <a:cs typeface="Lato"/>
              <a:sym typeface="Lato"/>
            </a:endParaRPr>
          </a:p>
          <a:p>
            <a:pPr marL="0" lvl="0" indent="0" algn="l" rtl="0">
              <a:spcBef>
                <a:spcPts val="0"/>
              </a:spcBef>
              <a:spcAft>
                <a:spcPts val="0"/>
              </a:spcAft>
              <a:buNone/>
            </a:pPr>
            <a:endParaRPr sz="1800">
              <a:solidFill>
                <a:srgbClr val="FFD966"/>
              </a:solidFill>
              <a:latin typeface="Lato"/>
              <a:ea typeface="Lato"/>
              <a:cs typeface="Lato"/>
              <a:sym typeface="Lato"/>
            </a:endParaRPr>
          </a:p>
          <a:p>
            <a:pPr marL="0" lvl="0" indent="0" algn="l" rtl="0">
              <a:spcBef>
                <a:spcPts val="0"/>
              </a:spcBef>
              <a:spcAft>
                <a:spcPts val="0"/>
              </a:spcAft>
              <a:buNone/>
            </a:pPr>
            <a:r>
              <a:rPr lang="ar" sz="1800" b="1">
                <a:solidFill>
                  <a:srgbClr val="FFFFFF"/>
                </a:solidFill>
                <a:latin typeface="Montserrat"/>
                <a:ea typeface="Montserrat"/>
                <a:cs typeface="Montserrat"/>
                <a:sym typeface="Montserrat"/>
              </a:rPr>
              <a:t>❖ Specifications </a:t>
            </a:r>
            <a:endParaRPr sz="1800" b="1">
              <a:solidFill>
                <a:srgbClr val="FFFFFF"/>
              </a:solidFill>
              <a:latin typeface="Montserrat"/>
              <a:ea typeface="Montserrat"/>
              <a:cs typeface="Montserrat"/>
              <a:sym typeface="Montserrat"/>
            </a:endParaRPr>
          </a:p>
          <a:p>
            <a:pPr marL="0" lvl="0" indent="0" algn="l" rtl="0">
              <a:spcBef>
                <a:spcPts val="0"/>
              </a:spcBef>
              <a:spcAft>
                <a:spcPts val="0"/>
              </a:spcAft>
              <a:buNone/>
            </a:pPr>
            <a:r>
              <a:rPr lang="ar" sz="1800">
                <a:solidFill>
                  <a:srgbClr val="FFD966"/>
                </a:solidFill>
                <a:latin typeface="Lato"/>
                <a:ea typeface="Lato"/>
                <a:cs typeface="Lato"/>
                <a:sym typeface="Lato"/>
              </a:rPr>
              <a:t>Detailed specifications, giving the nature, quality and class of work, materials to be used, quality of the material, their properties, and method of preparation are required</a:t>
            </a:r>
            <a:endParaRPr sz="1800">
              <a:solidFill>
                <a:srgbClr val="FFD966"/>
              </a:solidFill>
              <a:latin typeface="Lato"/>
              <a:ea typeface="Lato"/>
              <a:cs typeface="Lato"/>
              <a:sym typeface="Lato"/>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38"/>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2000" b="1"/>
              <a:t>Specification and Quantities of manholes</a:t>
            </a:r>
            <a:endParaRPr sz="2000" b="1"/>
          </a:p>
        </p:txBody>
      </p:sp>
      <p:sp>
        <p:nvSpPr>
          <p:cNvPr id="294" name="Google Shape;294;p38"/>
          <p:cNvSpPr txBox="1"/>
          <p:nvPr/>
        </p:nvSpPr>
        <p:spPr>
          <a:xfrm>
            <a:off x="211700" y="1394875"/>
            <a:ext cx="8346900" cy="306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b="1" dirty="0">
                <a:solidFill>
                  <a:srgbClr val="FFD966"/>
                </a:solidFill>
                <a:latin typeface="Montserrat"/>
                <a:ea typeface="Montserrat"/>
                <a:cs typeface="Montserrat"/>
                <a:sym typeface="Montserrat"/>
              </a:rPr>
              <a:t>• Number of manholes is </a:t>
            </a:r>
            <a:r>
              <a:rPr lang="ar" b="1" dirty="0" smtClean="0">
                <a:solidFill>
                  <a:srgbClr val="FFD966"/>
                </a:solidFill>
                <a:latin typeface="Montserrat"/>
                <a:ea typeface="Montserrat"/>
                <a:cs typeface="Montserrat"/>
                <a:sym typeface="Montserrat"/>
              </a:rPr>
              <a:t>: </a:t>
            </a:r>
            <a:r>
              <a:rPr lang="en-US" b="1" dirty="0" smtClean="0">
                <a:solidFill>
                  <a:srgbClr val="FFD966"/>
                </a:solidFill>
                <a:latin typeface="Montserrat"/>
                <a:ea typeface="Montserrat"/>
                <a:cs typeface="Montserrat"/>
                <a:sym typeface="Montserrat"/>
              </a:rPr>
              <a:t>157</a:t>
            </a:r>
            <a:r>
              <a:rPr lang="ar" b="1" dirty="0" smtClean="0">
                <a:solidFill>
                  <a:srgbClr val="FFD966"/>
                </a:solidFill>
                <a:latin typeface="Montserrat"/>
                <a:ea typeface="Montserrat"/>
                <a:cs typeface="Montserrat"/>
                <a:sym typeface="Montserrat"/>
              </a:rPr>
              <a:t> </a:t>
            </a:r>
            <a:endParaRPr b="1">
              <a:solidFill>
                <a:srgbClr val="FFD966"/>
              </a:solidFill>
              <a:latin typeface="Montserrat"/>
              <a:ea typeface="Montserrat"/>
              <a:cs typeface="Montserrat"/>
              <a:sym typeface="Montserrat"/>
            </a:endParaRPr>
          </a:p>
          <a:p>
            <a:pPr marL="0" lvl="0" indent="0" algn="l" rtl="0">
              <a:spcBef>
                <a:spcPts val="0"/>
              </a:spcBef>
              <a:spcAft>
                <a:spcPts val="0"/>
              </a:spcAft>
              <a:buNone/>
            </a:pPr>
            <a:endParaRPr b="1">
              <a:solidFill>
                <a:srgbClr val="FFD966"/>
              </a:solidFill>
              <a:latin typeface="Montserrat"/>
              <a:ea typeface="Montserrat"/>
              <a:cs typeface="Montserrat"/>
              <a:sym typeface="Montserrat"/>
            </a:endParaRPr>
          </a:p>
          <a:p>
            <a:pPr marL="0" lvl="0" indent="0" algn="l" rtl="0">
              <a:spcBef>
                <a:spcPts val="0"/>
              </a:spcBef>
              <a:spcAft>
                <a:spcPts val="0"/>
              </a:spcAft>
              <a:buNone/>
            </a:pPr>
            <a:r>
              <a:rPr lang="ar" b="1" dirty="0">
                <a:solidFill>
                  <a:srgbClr val="FFD966"/>
                </a:solidFill>
                <a:latin typeface="Montserrat"/>
                <a:ea typeface="Montserrat"/>
                <a:cs typeface="Montserrat"/>
                <a:sym typeface="Montserrat"/>
              </a:rPr>
              <a:t>• Number of drop manholes : </a:t>
            </a:r>
            <a:r>
              <a:rPr lang="en-US" b="1" dirty="0" smtClean="0">
                <a:solidFill>
                  <a:srgbClr val="FFD966"/>
                </a:solidFill>
                <a:latin typeface="Montserrat"/>
                <a:ea typeface="Montserrat"/>
                <a:cs typeface="Montserrat"/>
                <a:sym typeface="Montserrat"/>
              </a:rPr>
              <a:t>28</a:t>
            </a:r>
            <a:endParaRPr b="1">
              <a:solidFill>
                <a:srgbClr val="FFD966"/>
              </a:solidFill>
              <a:latin typeface="Montserrat"/>
              <a:ea typeface="Montserrat"/>
              <a:cs typeface="Montserrat"/>
              <a:sym typeface="Montserrat"/>
            </a:endParaRPr>
          </a:p>
          <a:p>
            <a:pPr marL="0" lvl="0" indent="0" algn="l" rtl="0">
              <a:spcBef>
                <a:spcPts val="0"/>
              </a:spcBef>
              <a:spcAft>
                <a:spcPts val="0"/>
              </a:spcAft>
              <a:buNone/>
            </a:pPr>
            <a:endParaRPr b="1">
              <a:solidFill>
                <a:srgbClr val="FFD966"/>
              </a:solidFill>
              <a:latin typeface="Montserrat"/>
              <a:ea typeface="Montserrat"/>
              <a:cs typeface="Montserrat"/>
              <a:sym typeface="Montserrat"/>
            </a:endParaRPr>
          </a:p>
          <a:p>
            <a:pPr marL="0" lvl="0" indent="0" algn="l" rtl="0">
              <a:spcBef>
                <a:spcPts val="0"/>
              </a:spcBef>
              <a:spcAft>
                <a:spcPts val="0"/>
              </a:spcAft>
              <a:buNone/>
            </a:pPr>
            <a:r>
              <a:rPr lang="ar" b="1" dirty="0">
                <a:solidFill>
                  <a:srgbClr val="FFD966"/>
                </a:solidFill>
                <a:latin typeface="Montserrat"/>
                <a:ea typeface="Montserrat"/>
                <a:cs typeface="Montserrat"/>
                <a:sym typeface="Montserrat"/>
              </a:rPr>
              <a:t>• Material : precast concrete sections with type B </a:t>
            </a:r>
            <a:r>
              <a:rPr lang="en-US" b="1" dirty="0" smtClean="0">
                <a:solidFill>
                  <a:srgbClr val="FFD966"/>
                </a:solidFill>
                <a:latin typeface="Montserrat"/>
                <a:ea typeface="Montserrat"/>
                <a:cs typeface="Montserrat"/>
                <a:sym typeface="Montserrat"/>
              </a:rPr>
              <a:t>150</a:t>
            </a:r>
            <a:endParaRPr b="1">
              <a:solidFill>
                <a:srgbClr val="FFD966"/>
              </a:solidFill>
              <a:latin typeface="Montserrat"/>
              <a:ea typeface="Montserrat"/>
              <a:cs typeface="Montserrat"/>
              <a:sym typeface="Montserrat"/>
            </a:endParaRPr>
          </a:p>
          <a:p>
            <a:pPr marL="0" lvl="0" indent="0" algn="l" rtl="0">
              <a:spcBef>
                <a:spcPts val="0"/>
              </a:spcBef>
              <a:spcAft>
                <a:spcPts val="0"/>
              </a:spcAft>
              <a:buNone/>
            </a:pPr>
            <a:endParaRPr b="1">
              <a:solidFill>
                <a:srgbClr val="FFD966"/>
              </a:solidFill>
              <a:latin typeface="Montserrat"/>
              <a:ea typeface="Montserrat"/>
              <a:cs typeface="Montserrat"/>
              <a:sym typeface="Montserrat"/>
            </a:endParaRPr>
          </a:p>
          <a:p>
            <a:pPr marL="0" lvl="0" indent="0" algn="l" rtl="0">
              <a:spcBef>
                <a:spcPts val="0"/>
              </a:spcBef>
              <a:spcAft>
                <a:spcPts val="0"/>
              </a:spcAft>
              <a:buNone/>
            </a:pPr>
            <a:r>
              <a:rPr lang="ar" b="1" dirty="0">
                <a:solidFill>
                  <a:srgbClr val="FFD966"/>
                </a:solidFill>
                <a:latin typeface="Montserrat"/>
                <a:ea typeface="Montserrat"/>
                <a:cs typeface="Montserrat"/>
                <a:sym typeface="Montserrat"/>
              </a:rPr>
              <a:t>• Concrete Base slab </a:t>
            </a:r>
            <a:r>
              <a:rPr lang="en-US" b="1" dirty="0" smtClean="0">
                <a:solidFill>
                  <a:srgbClr val="FFD966"/>
                </a:solidFill>
                <a:latin typeface="Montserrat"/>
                <a:ea typeface="Montserrat"/>
                <a:cs typeface="Montserrat"/>
                <a:sym typeface="Montserrat"/>
              </a:rPr>
              <a:t>(</a:t>
            </a:r>
            <a:r>
              <a:rPr lang="ar" b="1" dirty="0" smtClean="0">
                <a:solidFill>
                  <a:srgbClr val="FFD966"/>
                </a:solidFill>
                <a:latin typeface="Montserrat"/>
                <a:ea typeface="Montserrat"/>
                <a:cs typeface="Montserrat"/>
                <a:sym typeface="Montserrat"/>
              </a:rPr>
              <a:t>type B</a:t>
            </a:r>
            <a:r>
              <a:rPr lang="en-US" b="1" dirty="0" smtClean="0">
                <a:solidFill>
                  <a:srgbClr val="FFD966"/>
                </a:solidFill>
                <a:latin typeface="Montserrat"/>
                <a:ea typeface="Montserrat"/>
                <a:cs typeface="Montserrat"/>
                <a:sym typeface="Montserrat"/>
              </a:rPr>
              <a:t>300)</a:t>
            </a:r>
            <a:r>
              <a:rPr lang="ar" b="1" dirty="0" smtClean="0">
                <a:solidFill>
                  <a:srgbClr val="FFD966"/>
                </a:solidFill>
                <a:latin typeface="Montserrat"/>
                <a:ea typeface="Montserrat"/>
                <a:cs typeface="Montserrat"/>
                <a:sym typeface="Montserrat"/>
              </a:rPr>
              <a:t> </a:t>
            </a:r>
            <a:r>
              <a:rPr lang="ar" b="1" dirty="0">
                <a:solidFill>
                  <a:srgbClr val="FFD966"/>
                </a:solidFill>
                <a:latin typeface="Montserrat"/>
                <a:ea typeface="Montserrat"/>
                <a:cs typeface="Montserrat"/>
                <a:sym typeface="Montserrat"/>
              </a:rPr>
              <a:t>with a thickness of </a:t>
            </a:r>
            <a:r>
              <a:rPr lang="en-US" b="1" dirty="0" smtClean="0">
                <a:solidFill>
                  <a:srgbClr val="FFD966"/>
                </a:solidFill>
                <a:latin typeface="Montserrat"/>
                <a:ea typeface="Montserrat"/>
                <a:cs typeface="Montserrat"/>
                <a:sym typeface="Montserrat"/>
              </a:rPr>
              <a:t>20</a:t>
            </a:r>
            <a:r>
              <a:rPr lang="ar" b="1" dirty="0" smtClean="0">
                <a:solidFill>
                  <a:srgbClr val="FFD966"/>
                </a:solidFill>
                <a:latin typeface="Montserrat"/>
                <a:ea typeface="Montserrat"/>
                <a:cs typeface="Montserrat"/>
                <a:sym typeface="Montserrat"/>
              </a:rPr>
              <a:t> </a:t>
            </a:r>
            <a:r>
              <a:rPr lang="ar" b="1" dirty="0">
                <a:solidFill>
                  <a:srgbClr val="FFD966"/>
                </a:solidFill>
                <a:latin typeface="Montserrat"/>
                <a:ea typeface="Montserrat"/>
                <a:cs typeface="Montserrat"/>
                <a:sym typeface="Montserrat"/>
              </a:rPr>
              <a:t>cm</a:t>
            </a:r>
            <a:endParaRPr b="1">
              <a:solidFill>
                <a:srgbClr val="FFD966"/>
              </a:solidFill>
              <a:latin typeface="Montserrat"/>
              <a:ea typeface="Montserrat"/>
              <a:cs typeface="Montserrat"/>
              <a:sym typeface="Montserrat"/>
            </a:endParaRPr>
          </a:p>
          <a:p>
            <a:pPr marL="0" lvl="0" indent="0" algn="l" rtl="0">
              <a:spcBef>
                <a:spcPts val="0"/>
              </a:spcBef>
              <a:spcAft>
                <a:spcPts val="0"/>
              </a:spcAft>
              <a:buNone/>
            </a:pPr>
            <a:r>
              <a:rPr lang="ar" b="1" dirty="0">
                <a:solidFill>
                  <a:srgbClr val="FFD966"/>
                </a:solidFill>
                <a:latin typeface="Montserrat"/>
                <a:ea typeface="Montserrat"/>
                <a:cs typeface="Montserrat"/>
                <a:sym typeface="Montserrat"/>
              </a:rPr>
              <a:t> </a:t>
            </a:r>
            <a:endParaRPr b="1">
              <a:solidFill>
                <a:srgbClr val="FFD966"/>
              </a:solidFill>
              <a:latin typeface="Montserrat"/>
              <a:ea typeface="Montserrat"/>
              <a:cs typeface="Montserrat"/>
              <a:sym typeface="Montserrat"/>
            </a:endParaRPr>
          </a:p>
          <a:p>
            <a:pPr marL="0" lvl="0" indent="0" algn="l" rtl="0">
              <a:spcBef>
                <a:spcPts val="0"/>
              </a:spcBef>
              <a:spcAft>
                <a:spcPts val="0"/>
              </a:spcAft>
              <a:buNone/>
            </a:pPr>
            <a:r>
              <a:rPr lang="ar" b="1" dirty="0">
                <a:solidFill>
                  <a:srgbClr val="FFD966"/>
                </a:solidFill>
                <a:latin typeface="Montserrat"/>
                <a:ea typeface="Montserrat"/>
                <a:cs typeface="Montserrat"/>
                <a:sym typeface="Montserrat"/>
              </a:rPr>
              <a:t>• Blinding concrete with thickness of </a:t>
            </a:r>
            <a:r>
              <a:rPr lang="en-US" b="1" dirty="0" smtClean="0">
                <a:solidFill>
                  <a:srgbClr val="FFD966"/>
                </a:solidFill>
                <a:latin typeface="Montserrat"/>
                <a:ea typeface="Montserrat"/>
                <a:cs typeface="Montserrat"/>
                <a:sym typeface="Montserrat"/>
              </a:rPr>
              <a:t>10</a:t>
            </a:r>
            <a:r>
              <a:rPr lang="ar" b="1" dirty="0" smtClean="0">
                <a:solidFill>
                  <a:srgbClr val="FFD966"/>
                </a:solidFill>
                <a:latin typeface="Montserrat"/>
                <a:ea typeface="Montserrat"/>
                <a:cs typeface="Montserrat"/>
                <a:sym typeface="Montserrat"/>
              </a:rPr>
              <a:t> </a:t>
            </a:r>
            <a:r>
              <a:rPr lang="ar" b="1" dirty="0">
                <a:solidFill>
                  <a:srgbClr val="FFD966"/>
                </a:solidFill>
                <a:latin typeface="Montserrat"/>
                <a:ea typeface="Montserrat"/>
                <a:cs typeface="Montserrat"/>
                <a:sym typeface="Montserrat"/>
              </a:rPr>
              <a:t>cm</a:t>
            </a:r>
            <a:endParaRPr b="1">
              <a:solidFill>
                <a:srgbClr val="FFD966"/>
              </a:solidFill>
              <a:latin typeface="Montserrat"/>
              <a:ea typeface="Montserrat"/>
              <a:cs typeface="Montserrat"/>
              <a:sym typeface="Montserrat"/>
            </a:endParaRPr>
          </a:p>
          <a:p>
            <a:pPr marL="0" lvl="0" indent="0" algn="l" rtl="0">
              <a:spcBef>
                <a:spcPts val="0"/>
              </a:spcBef>
              <a:spcAft>
                <a:spcPts val="0"/>
              </a:spcAft>
              <a:buNone/>
            </a:pPr>
            <a:endParaRPr b="1">
              <a:solidFill>
                <a:srgbClr val="FFD966"/>
              </a:solidFill>
              <a:latin typeface="Montserrat"/>
              <a:ea typeface="Montserrat"/>
              <a:cs typeface="Montserrat"/>
              <a:sym typeface="Montserrat"/>
            </a:endParaRPr>
          </a:p>
          <a:p>
            <a:pPr marL="0" lvl="0" indent="0" algn="l" rtl="0">
              <a:spcBef>
                <a:spcPts val="0"/>
              </a:spcBef>
              <a:spcAft>
                <a:spcPts val="0"/>
              </a:spcAft>
              <a:buNone/>
            </a:pPr>
            <a:r>
              <a:rPr lang="ar" b="1" dirty="0">
                <a:solidFill>
                  <a:srgbClr val="FFD966"/>
                </a:solidFill>
                <a:latin typeface="Montserrat"/>
                <a:ea typeface="Montserrat"/>
                <a:cs typeface="Montserrat"/>
                <a:sym typeface="Montserrat"/>
              </a:rPr>
              <a:t>• Material of Manhole cover :  iron steel</a:t>
            </a:r>
            <a:endParaRPr b="1">
              <a:solidFill>
                <a:srgbClr val="FFD966"/>
              </a:solidFill>
              <a:latin typeface="Montserrat"/>
              <a:ea typeface="Montserrat"/>
              <a:cs typeface="Montserrat"/>
              <a:sym typeface="Montserrat"/>
            </a:endParaRPr>
          </a:p>
          <a:p>
            <a:pPr marL="0" lvl="0" indent="0" algn="l" rtl="0">
              <a:spcBef>
                <a:spcPts val="0"/>
              </a:spcBef>
              <a:spcAft>
                <a:spcPts val="0"/>
              </a:spcAft>
              <a:buNone/>
            </a:pPr>
            <a:endParaRPr b="1">
              <a:solidFill>
                <a:srgbClr val="FFD966"/>
              </a:solidFill>
              <a:latin typeface="Montserrat"/>
              <a:ea typeface="Montserrat"/>
              <a:cs typeface="Montserrat"/>
              <a:sym typeface="Montserrat"/>
            </a:endParaRPr>
          </a:p>
          <a:p>
            <a:pPr marL="0" lvl="0" indent="0" algn="l" rtl="0">
              <a:spcBef>
                <a:spcPts val="0"/>
              </a:spcBef>
              <a:spcAft>
                <a:spcPts val="0"/>
              </a:spcAft>
              <a:buNone/>
            </a:pPr>
            <a:r>
              <a:rPr lang="ar" b="1" dirty="0">
                <a:solidFill>
                  <a:srgbClr val="FFD966"/>
                </a:solidFill>
                <a:latin typeface="Montserrat"/>
                <a:ea typeface="Montserrat"/>
                <a:cs typeface="Montserrat"/>
                <a:sym typeface="Montserrat"/>
              </a:rPr>
              <a:t>• Shape of manhole : Circular</a:t>
            </a:r>
            <a:endParaRPr b="1">
              <a:solidFill>
                <a:srgbClr val="FFD966"/>
              </a:solidFill>
              <a:latin typeface="Montserrat"/>
              <a:ea typeface="Montserrat"/>
              <a:cs typeface="Montserrat"/>
              <a:sym typeface="Montserrat"/>
            </a:endParaRPr>
          </a:p>
        </p:txBody>
      </p:sp>
      <p:pic>
        <p:nvPicPr>
          <p:cNvPr id="295" name="Google Shape;295;p38"/>
          <p:cNvPicPr preferRelativeResize="0"/>
          <p:nvPr/>
        </p:nvPicPr>
        <p:blipFill>
          <a:blip r:embed="rId3">
            <a:alphaModFix/>
          </a:blip>
          <a:stretch>
            <a:fillRect/>
          </a:stretch>
        </p:blipFill>
        <p:spPr>
          <a:xfrm>
            <a:off x="6715300" y="2889225"/>
            <a:ext cx="1843300" cy="1843300"/>
          </a:xfrm>
          <a:prstGeom prst="rect">
            <a:avLst/>
          </a:prstGeom>
          <a:noFill/>
          <a:ln>
            <a:noFill/>
          </a:ln>
        </p:spPr>
      </p:pic>
      <p:pic>
        <p:nvPicPr>
          <p:cNvPr id="296" name="Google Shape;296;p38"/>
          <p:cNvPicPr preferRelativeResize="0"/>
          <p:nvPr/>
        </p:nvPicPr>
        <p:blipFill>
          <a:blip r:embed="rId4">
            <a:alphaModFix/>
          </a:blip>
          <a:stretch>
            <a:fillRect/>
          </a:stretch>
        </p:blipFill>
        <p:spPr>
          <a:xfrm>
            <a:off x="6432450" y="1282800"/>
            <a:ext cx="2479582" cy="1394750"/>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39"/>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2000" b="1"/>
              <a:t>Specification and Quantities of manholes</a:t>
            </a:r>
            <a:endParaRPr sz="2000" b="1"/>
          </a:p>
        </p:txBody>
      </p:sp>
      <p:sp>
        <p:nvSpPr>
          <p:cNvPr id="302" name="Google Shape;302;p39"/>
          <p:cNvSpPr txBox="1"/>
          <p:nvPr/>
        </p:nvSpPr>
        <p:spPr>
          <a:xfrm>
            <a:off x="211700" y="1544325"/>
            <a:ext cx="8346900" cy="30636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FFD966"/>
              </a:buClr>
              <a:buSzPts val="1800"/>
              <a:buFont typeface="Lato"/>
              <a:buChar char="●"/>
            </a:pPr>
            <a:r>
              <a:rPr lang="ar" sz="1800" b="1">
                <a:solidFill>
                  <a:srgbClr val="FFD966"/>
                </a:solidFill>
                <a:latin typeface="Lato"/>
                <a:ea typeface="Lato"/>
                <a:cs typeface="Lato"/>
                <a:sym typeface="Lato"/>
              </a:rPr>
              <a:t>Parts of manhole</a:t>
            </a:r>
            <a:endParaRPr sz="1800" b="1">
              <a:solidFill>
                <a:srgbClr val="FFD966"/>
              </a:solidFill>
              <a:latin typeface="Lato"/>
              <a:ea typeface="Lato"/>
              <a:cs typeface="Lato"/>
              <a:sym typeface="Lato"/>
            </a:endParaRPr>
          </a:p>
        </p:txBody>
      </p:sp>
      <p:pic>
        <p:nvPicPr>
          <p:cNvPr id="303" name="Google Shape;303;p39"/>
          <p:cNvPicPr preferRelativeResize="0"/>
          <p:nvPr/>
        </p:nvPicPr>
        <p:blipFill>
          <a:blip r:embed="rId3">
            <a:alphaModFix/>
          </a:blip>
          <a:stretch>
            <a:fillRect/>
          </a:stretch>
        </p:blipFill>
        <p:spPr>
          <a:xfrm>
            <a:off x="2941850" y="1506925"/>
            <a:ext cx="5392151" cy="3138400"/>
          </a:xfrm>
          <a:prstGeom prst="rect">
            <a:avLst/>
          </a:prstGeom>
          <a:noFill/>
          <a:ln>
            <a:no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40"/>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2000" b="1"/>
              <a:t>Specification and Quantities of manholes</a:t>
            </a:r>
            <a:endParaRPr sz="2000" b="1"/>
          </a:p>
        </p:txBody>
      </p:sp>
      <p:sp>
        <p:nvSpPr>
          <p:cNvPr id="309" name="Google Shape;309;p40"/>
          <p:cNvSpPr txBox="1"/>
          <p:nvPr/>
        </p:nvSpPr>
        <p:spPr>
          <a:xfrm>
            <a:off x="211700" y="1544325"/>
            <a:ext cx="8346900" cy="306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D966"/>
                </a:solidFill>
                <a:latin typeface="Lato"/>
                <a:ea typeface="Lato"/>
                <a:cs typeface="Lato"/>
                <a:sym typeface="Lato"/>
              </a:rPr>
              <a:t>• The details of the manhole depend on its depth as shown in the table 6.3 </a:t>
            </a:r>
            <a:endParaRPr sz="1800" b="1">
              <a:solidFill>
                <a:srgbClr val="FFD966"/>
              </a:solidFill>
              <a:latin typeface="Lato"/>
              <a:ea typeface="Lato"/>
              <a:cs typeface="Lato"/>
              <a:sym typeface="Lato"/>
            </a:endParaRPr>
          </a:p>
        </p:txBody>
      </p:sp>
      <p:pic>
        <p:nvPicPr>
          <p:cNvPr id="310" name="Google Shape;310;p40"/>
          <p:cNvPicPr preferRelativeResize="0"/>
          <p:nvPr/>
        </p:nvPicPr>
        <p:blipFill>
          <a:blip r:embed="rId3">
            <a:alphaModFix/>
          </a:blip>
          <a:stretch>
            <a:fillRect/>
          </a:stretch>
        </p:blipFill>
        <p:spPr>
          <a:xfrm>
            <a:off x="2502875" y="2234263"/>
            <a:ext cx="4038600" cy="1895475"/>
          </a:xfrm>
          <a:prstGeom prst="rect">
            <a:avLst/>
          </a:prstGeom>
          <a:noFill/>
          <a:ln>
            <a:no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41"/>
          <p:cNvSpPr txBox="1"/>
          <p:nvPr/>
        </p:nvSpPr>
        <p:spPr>
          <a:xfrm>
            <a:off x="562650" y="174375"/>
            <a:ext cx="7109100" cy="49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D966"/>
                </a:solidFill>
                <a:latin typeface="Lato"/>
                <a:ea typeface="Lato"/>
                <a:cs typeface="Lato"/>
                <a:sym typeface="Lato"/>
              </a:rPr>
              <a:t>• All manhole details are drawn by AutoCAD</a:t>
            </a:r>
            <a:endParaRPr sz="1800" b="1">
              <a:solidFill>
                <a:srgbClr val="FFD966"/>
              </a:solidFill>
              <a:latin typeface="Lato"/>
              <a:ea typeface="Lato"/>
              <a:cs typeface="Lato"/>
              <a:sym typeface="Lato"/>
            </a:endParaRPr>
          </a:p>
        </p:txBody>
      </p:sp>
      <p:pic>
        <p:nvPicPr>
          <p:cNvPr id="316" name="Google Shape;316;p41"/>
          <p:cNvPicPr preferRelativeResize="0"/>
          <p:nvPr/>
        </p:nvPicPr>
        <p:blipFill>
          <a:blip r:embed="rId3">
            <a:alphaModFix/>
          </a:blip>
          <a:stretch>
            <a:fillRect/>
          </a:stretch>
        </p:blipFill>
        <p:spPr>
          <a:xfrm>
            <a:off x="2630725" y="832125"/>
            <a:ext cx="4878692" cy="4171426"/>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5"/>
          <p:cNvSpPr txBox="1">
            <a:spLocks noGrp="1"/>
          </p:cNvSpPr>
          <p:nvPr>
            <p:ph type="title"/>
          </p:nvPr>
        </p:nvSpPr>
        <p:spPr>
          <a:xfrm>
            <a:off x="1648525" y="454200"/>
            <a:ext cx="7557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3600" b="1"/>
              <a:t>Site Location</a:t>
            </a:r>
            <a:endParaRPr sz="3600" b="1"/>
          </a:p>
        </p:txBody>
      </p:sp>
      <p:sp>
        <p:nvSpPr>
          <p:cNvPr id="149" name="Google Shape;149;p15"/>
          <p:cNvSpPr txBox="1">
            <a:spLocks noGrp="1"/>
          </p:cNvSpPr>
          <p:nvPr>
            <p:ph type="body" idx="1"/>
          </p:nvPr>
        </p:nvSpPr>
        <p:spPr>
          <a:xfrm>
            <a:off x="597800" y="1368300"/>
            <a:ext cx="8369100" cy="344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dirty="0"/>
              <a:t> </a:t>
            </a:r>
            <a:r>
              <a:rPr lang="ar" sz="2400" b="1" dirty="0">
                <a:solidFill>
                  <a:srgbClr val="FFD966"/>
                </a:solidFill>
              </a:rPr>
              <a:t>Saffarin Village is located south-east of the Tulkarem Governorate on coordinates of 32°15′43″N, 35°06′39″E,and 12 km away from it.</a:t>
            </a:r>
            <a:endParaRPr sz="2400" b="1">
              <a:solidFill>
                <a:srgbClr val="FFD966"/>
              </a:solidFill>
            </a:endParaRPr>
          </a:p>
          <a:p>
            <a:pPr marL="0" lvl="0" indent="0" algn="l" rtl="0">
              <a:spcBef>
                <a:spcPts val="1600"/>
              </a:spcBef>
              <a:spcAft>
                <a:spcPts val="0"/>
              </a:spcAft>
              <a:buNone/>
            </a:pPr>
            <a:r>
              <a:rPr lang="ar" sz="2400" b="1" dirty="0">
                <a:solidFill>
                  <a:srgbClr val="FFD966"/>
                </a:solidFill>
              </a:rPr>
              <a:t>Saffarin village is bordered by the Beit Lid village from the east, the Shufa village from the west and Kafr Al Labad village from the north</a:t>
            </a:r>
            <a:endParaRPr sz="2400" b="1">
              <a:solidFill>
                <a:srgbClr val="FFD966"/>
              </a:solidFill>
            </a:endParaRPr>
          </a:p>
          <a:p>
            <a:pPr marL="0" lvl="0" indent="0" algn="l" rtl="0">
              <a:spcBef>
                <a:spcPts val="1600"/>
              </a:spcBef>
              <a:spcAft>
                <a:spcPts val="1600"/>
              </a:spcAft>
              <a:buNone/>
            </a:pPr>
            <a:r>
              <a:rPr lang="ar" sz="2400" b="1" dirty="0">
                <a:solidFill>
                  <a:srgbClr val="FFD966"/>
                </a:solidFill>
              </a:rPr>
              <a:t>The village elevations ranges from 285m to 345m</a:t>
            </a:r>
            <a:endParaRPr sz="2400" b="1">
              <a:solidFill>
                <a:srgbClr val="FFD966"/>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42"/>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2000" b="1"/>
              <a:t>Specification of pipes</a:t>
            </a:r>
            <a:endParaRPr sz="2000" b="1"/>
          </a:p>
        </p:txBody>
      </p:sp>
      <p:sp>
        <p:nvSpPr>
          <p:cNvPr id="322" name="Google Shape;322;p42"/>
          <p:cNvSpPr txBox="1"/>
          <p:nvPr/>
        </p:nvSpPr>
        <p:spPr>
          <a:xfrm>
            <a:off x="1220500" y="233612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D966"/>
                </a:solidFill>
                <a:latin typeface="Lato"/>
                <a:ea typeface="Lato"/>
                <a:cs typeface="Lato"/>
                <a:sym typeface="Lato"/>
              </a:rPr>
              <a:t>• Material : UPVC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a:solidFill>
                  <a:srgbClr val="FFD966"/>
                </a:solidFill>
                <a:latin typeface="Lato"/>
                <a:ea typeface="Lato"/>
                <a:cs typeface="Lato"/>
                <a:sym typeface="Lato"/>
              </a:rPr>
              <a:t>• Diameter : 8 Inches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a:solidFill>
                  <a:srgbClr val="FFD966"/>
                </a:solidFill>
                <a:latin typeface="Lato"/>
                <a:ea typeface="Lato"/>
                <a:cs typeface="Lato"/>
                <a:sym typeface="Lato"/>
              </a:rPr>
              <a:t>• Length : 3m </a:t>
            </a:r>
            <a:endParaRPr sz="1800" b="1">
              <a:solidFill>
                <a:srgbClr val="FFD966"/>
              </a:solidFill>
              <a:latin typeface="Lato"/>
              <a:ea typeface="Lato"/>
              <a:cs typeface="Lato"/>
              <a:sym typeface="Lato"/>
            </a:endParaRPr>
          </a:p>
        </p:txBody>
      </p:sp>
      <p:pic>
        <p:nvPicPr>
          <p:cNvPr id="323" name="Google Shape;323;p42"/>
          <p:cNvPicPr preferRelativeResize="0"/>
          <p:nvPr/>
        </p:nvPicPr>
        <p:blipFill>
          <a:blip r:embed="rId3">
            <a:alphaModFix/>
          </a:blip>
          <a:stretch>
            <a:fillRect/>
          </a:stretch>
        </p:blipFill>
        <p:spPr>
          <a:xfrm>
            <a:off x="4989200" y="1469550"/>
            <a:ext cx="2906625" cy="2906625"/>
          </a:xfrm>
          <a:prstGeom prst="rect">
            <a:avLst/>
          </a:prstGeom>
          <a:noFill/>
          <a:ln>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43"/>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2000" b="1"/>
              <a:t>Quantities and Prices</a:t>
            </a:r>
            <a:endParaRPr sz="2000" b="1"/>
          </a:p>
        </p:txBody>
      </p:sp>
      <p:sp>
        <p:nvSpPr>
          <p:cNvPr id="329" name="Google Shape;329;p43"/>
          <p:cNvSpPr txBox="1"/>
          <p:nvPr/>
        </p:nvSpPr>
        <p:spPr>
          <a:xfrm>
            <a:off x="1220500" y="233612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1800" b="1" dirty="0">
                <a:solidFill>
                  <a:srgbClr val="FFD966"/>
                </a:solidFill>
                <a:latin typeface="Lato"/>
                <a:ea typeface="Lato"/>
                <a:cs typeface="Lato"/>
                <a:sym typeface="Lato"/>
              </a:rPr>
              <a:t>- Total Excavation volume = 7000𝒎𝟑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Unit price =15$ /𝒎𝟑 </a:t>
            </a:r>
            <a:endParaRPr sz="1800" b="1">
              <a:solidFill>
                <a:srgbClr val="FFD966"/>
              </a:solidFill>
              <a:latin typeface="Lato"/>
              <a:ea typeface="Lato"/>
              <a:cs typeface="Lato"/>
              <a:sym typeface="Lato"/>
            </a:endParaRPr>
          </a:p>
          <a:p>
            <a:pPr lvl="0"/>
            <a:r>
              <a:rPr lang="ar" sz="1800" b="1" dirty="0">
                <a:solidFill>
                  <a:srgbClr val="FFD966"/>
                </a:solidFill>
                <a:latin typeface="Lato"/>
                <a:ea typeface="Lato"/>
                <a:cs typeface="Lato"/>
                <a:sym typeface="Lato"/>
              </a:rPr>
              <a:t>- Total </a:t>
            </a:r>
            <a:r>
              <a:rPr lang="en-US" sz="1800" b="1" smtClean="0">
                <a:solidFill>
                  <a:srgbClr val="FFD966"/>
                </a:solidFill>
                <a:latin typeface="Lato"/>
                <a:ea typeface="Lato"/>
                <a:cs typeface="Lato"/>
                <a:sym typeface="Lato"/>
              </a:rPr>
              <a:t>Price</a:t>
            </a:r>
            <a:r>
              <a:rPr lang="ar" sz="1800" b="1" smtClean="0">
                <a:solidFill>
                  <a:srgbClr val="FFD966"/>
                </a:solidFill>
                <a:latin typeface="Lato"/>
                <a:ea typeface="Lato"/>
                <a:cs typeface="Lato"/>
                <a:sym typeface="Lato"/>
              </a:rPr>
              <a:t> </a:t>
            </a:r>
            <a:r>
              <a:rPr lang="ar" sz="1800" b="1" dirty="0">
                <a:solidFill>
                  <a:srgbClr val="FFD966"/>
                </a:solidFill>
                <a:latin typeface="Lato"/>
                <a:ea typeface="Lato"/>
                <a:cs typeface="Lato"/>
                <a:sym typeface="Lato"/>
              </a:rPr>
              <a:t>= 7000 x 15 = 105000 $</a:t>
            </a:r>
            <a:endParaRPr sz="1800" b="1">
              <a:solidFill>
                <a:srgbClr val="FFD966"/>
              </a:solidFill>
              <a:latin typeface="Lato"/>
              <a:ea typeface="Lato"/>
              <a:cs typeface="Lato"/>
              <a:sym typeface="Lato"/>
            </a:endParaRPr>
          </a:p>
        </p:txBody>
      </p:sp>
      <p:sp>
        <p:nvSpPr>
          <p:cNvPr id="330" name="Google Shape;330;p43"/>
          <p:cNvSpPr txBox="1"/>
          <p:nvPr/>
        </p:nvSpPr>
        <p:spPr>
          <a:xfrm>
            <a:off x="1295225" y="1631450"/>
            <a:ext cx="30000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b="1" dirty="0">
                <a:solidFill>
                  <a:srgbClr val="FFFFFF"/>
                </a:solidFill>
              </a:rPr>
              <a:t> 1</a:t>
            </a:r>
            <a:r>
              <a:rPr lang="ar" sz="2000" b="1" dirty="0">
                <a:solidFill>
                  <a:srgbClr val="FFFFFF"/>
                </a:solidFill>
              </a:rPr>
              <a:t>- Excavation</a:t>
            </a:r>
            <a:endParaRPr sz="2000" b="1" dirty="0">
              <a:solidFill>
                <a:srgbClr val="FFFFFF"/>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44"/>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Quantities and Prices</a:t>
            </a:r>
            <a:endParaRPr b="1"/>
          </a:p>
        </p:txBody>
      </p:sp>
      <p:sp>
        <p:nvSpPr>
          <p:cNvPr id="336" name="Google Shape;336;p44"/>
          <p:cNvSpPr txBox="1"/>
          <p:nvPr/>
        </p:nvSpPr>
        <p:spPr>
          <a:xfrm>
            <a:off x="1220500" y="233612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-Total length of sewerage network= 3980 m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Unit Price = 3 $/ m </a:t>
            </a:r>
            <a:endParaRPr sz="1800" b="1">
              <a:solidFill>
                <a:srgbClr val="FFD966"/>
              </a:solidFill>
              <a:latin typeface="Lato"/>
              <a:ea typeface="Lato"/>
              <a:cs typeface="Lato"/>
              <a:sym typeface="Lato"/>
            </a:endParaRPr>
          </a:p>
          <a:p>
            <a:pPr lvl="0"/>
            <a:r>
              <a:rPr lang="ar" sz="1800" b="1" dirty="0">
                <a:solidFill>
                  <a:srgbClr val="FFD966"/>
                </a:solidFill>
                <a:latin typeface="Lato"/>
                <a:ea typeface="Lato"/>
                <a:cs typeface="Lato"/>
                <a:sym typeface="Lato"/>
              </a:rPr>
              <a:t>- Total </a:t>
            </a:r>
            <a:r>
              <a:rPr lang="en-US" sz="1800" b="1" dirty="0" smtClean="0">
                <a:solidFill>
                  <a:srgbClr val="FFD966"/>
                </a:solidFill>
                <a:latin typeface="Lato"/>
                <a:ea typeface="Lato"/>
                <a:cs typeface="Lato"/>
                <a:sym typeface="Lato"/>
              </a:rPr>
              <a:t>Price</a:t>
            </a:r>
            <a:r>
              <a:rPr lang="ar" sz="1800" b="1" dirty="0" smtClean="0">
                <a:solidFill>
                  <a:srgbClr val="FFD966"/>
                </a:solidFill>
                <a:latin typeface="Lato"/>
                <a:ea typeface="Lato"/>
                <a:cs typeface="Lato"/>
                <a:sym typeface="Lato"/>
              </a:rPr>
              <a:t> </a:t>
            </a:r>
            <a:r>
              <a:rPr lang="ar" sz="1800" b="1" dirty="0">
                <a:solidFill>
                  <a:srgbClr val="FFD966"/>
                </a:solidFill>
                <a:latin typeface="Lato"/>
                <a:ea typeface="Lato"/>
                <a:cs typeface="Lato"/>
                <a:sym typeface="Lato"/>
              </a:rPr>
              <a:t>= 3980 x 3 = 11940$ </a:t>
            </a:r>
            <a:endParaRPr sz="1800" b="1">
              <a:solidFill>
                <a:srgbClr val="FFD966"/>
              </a:solidFill>
              <a:latin typeface="Lato"/>
              <a:ea typeface="Lato"/>
              <a:cs typeface="Lato"/>
              <a:sym typeface="Lato"/>
            </a:endParaRPr>
          </a:p>
        </p:txBody>
      </p:sp>
      <p:sp>
        <p:nvSpPr>
          <p:cNvPr id="337" name="Google Shape;337;p44"/>
          <p:cNvSpPr txBox="1"/>
          <p:nvPr/>
        </p:nvSpPr>
        <p:spPr>
          <a:xfrm>
            <a:off x="1295225" y="1631450"/>
            <a:ext cx="4346400" cy="5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2000" b="1" dirty="0">
                <a:solidFill>
                  <a:srgbClr val="FFFFFF"/>
                </a:solidFill>
              </a:rPr>
              <a:t>2</a:t>
            </a:r>
            <a:r>
              <a:rPr lang="en-US" sz="2000" b="1" dirty="0">
                <a:solidFill>
                  <a:srgbClr val="FFFFFF"/>
                </a:solidFill>
              </a:rPr>
              <a:t>-</a:t>
            </a:r>
            <a:r>
              <a:rPr lang="ar" sz="2000" b="1" dirty="0">
                <a:solidFill>
                  <a:srgbClr val="FFFFFF"/>
                </a:solidFill>
              </a:rPr>
              <a:t> Demolition of asphalt pavement</a:t>
            </a:r>
            <a:endParaRPr sz="2000" b="1" dirty="0">
              <a:solidFill>
                <a:srgbClr val="FFFFFF"/>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5"/>
          <p:cNvSpPr txBox="1">
            <a:spLocks noGrp="1"/>
          </p:cNvSpPr>
          <p:nvPr>
            <p:ph type="title"/>
          </p:nvPr>
        </p:nvSpPr>
        <p:spPr>
          <a:xfrm>
            <a:off x="986100" y="41845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Quantities and Prices</a:t>
            </a:r>
            <a:endParaRPr b="1"/>
          </a:p>
        </p:txBody>
      </p:sp>
      <p:sp>
        <p:nvSpPr>
          <p:cNvPr id="343" name="Google Shape;343;p45"/>
          <p:cNvSpPr txBox="1"/>
          <p:nvPr/>
        </p:nvSpPr>
        <p:spPr>
          <a:xfrm>
            <a:off x="1270325" y="1332550"/>
            <a:ext cx="4346400" cy="5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b="1" dirty="0">
                <a:solidFill>
                  <a:srgbClr val="FFFFFF"/>
                </a:solidFill>
              </a:rPr>
              <a:t>3-</a:t>
            </a:r>
            <a:r>
              <a:rPr lang="ar" sz="2000" b="1" dirty="0">
                <a:solidFill>
                  <a:srgbClr val="FFFFFF"/>
                </a:solidFill>
              </a:rPr>
              <a:t> Installation of manhole </a:t>
            </a:r>
            <a:endParaRPr sz="2000" b="1" dirty="0">
              <a:solidFill>
                <a:srgbClr val="FFFFFF"/>
              </a:solidFill>
            </a:endParaRPr>
          </a:p>
        </p:txBody>
      </p:sp>
      <p:pic>
        <p:nvPicPr>
          <p:cNvPr id="344" name="Google Shape;344;p45"/>
          <p:cNvPicPr preferRelativeResize="0"/>
          <p:nvPr/>
        </p:nvPicPr>
        <p:blipFill>
          <a:blip r:embed="rId3">
            <a:alphaModFix/>
          </a:blip>
          <a:stretch>
            <a:fillRect/>
          </a:stretch>
        </p:blipFill>
        <p:spPr>
          <a:xfrm>
            <a:off x="1529150" y="1844425"/>
            <a:ext cx="5886450" cy="324802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46"/>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Quantities and Prices</a:t>
            </a:r>
            <a:endParaRPr b="1"/>
          </a:p>
        </p:txBody>
      </p:sp>
      <p:sp>
        <p:nvSpPr>
          <p:cNvPr id="350" name="Google Shape;350;p46"/>
          <p:cNvSpPr txBox="1"/>
          <p:nvPr/>
        </p:nvSpPr>
        <p:spPr>
          <a:xfrm>
            <a:off x="1220500" y="233612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-Total length of sewerage network= 3,980 m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Unit Price =50 $/m </a:t>
            </a:r>
            <a:endParaRPr sz="1800" b="1">
              <a:solidFill>
                <a:srgbClr val="FFD966"/>
              </a:solidFill>
              <a:latin typeface="Lato"/>
              <a:ea typeface="Lato"/>
              <a:cs typeface="Lato"/>
              <a:sym typeface="Lato"/>
            </a:endParaRPr>
          </a:p>
          <a:p>
            <a:pPr lvl="0"/>
            <a:r>
              <a:rPr lang="ar" sz="1800" b="1" dirty="0">
                <a:solidFill>
                  <a:srgbClr val="FFD966"/>
                </a:solidFill>
                <a:latin typeface="Lato"/>
                <a:ea typeface="Lato"/>
                <a:cs typeface="Lato"/>
                <a:sym typeface="Lato"/>
              </a:rPr>
              <a:t>- Total </a:t>
            </a:r>
            <a:r>
              <a:rPr lang="en-US" sz="1800" b="1" dirty="0" smtClean="0">
                <a:solidFill>
                  <a:srgbClr val="FFD966"/>
                </a:solidFill>
                <a:latin typeface="Lato"/>
                <a:ea typeface="Lato"/>
                <a:cs typeface="Lato"/>
                <a:sym typeface="Lato"/>
              </a:rPr>
              <a:t>Price</a:t>
            </a:r>
            <a:r>
              <a:rPr lang="ar" sz="1800" b="1" dirty="0" smtClean="0">
                <a:solidFill>
                  <a:srgbClr val="FFD966"/>
                </a:solidFill>
                <a:latin typeface="Lato"/>
                <a:ea typeface="Lato"/>
                <a:cs typeface="Lato"/>
                <a:sym typeface="Lato"/>
              </a:rPr>
              <a:t> </a:t>
            </a:r>
            <a:r>
              <a:rPr lang="ar" sz="1800" b="1" dirty="0">
                <a:solidFill>
                  <a:srgbClr val="FFD966"/>
                </a:solidFill>
                <a:latin typeface="Lato"/>
                <a:ea typeface="Lato"/>
                <a:cs typeface="Lato"/>
                <a:sym typeface="Lato"/>
              </a:rPr>
              <a:t>= 3,980 x 50 = 199,000$</a:t>
            </a:r>
            <a:endParaRPr sz="1800" b="1">
              <a:solidFill>
                <a:srgbClr val="FFD966"/>
              </a:solidFill>
              <a:latin typeface="Lato"/>
              <a:ea typeface="Lato"/>
              <a:cs typeface="Lato"/>
              <a:sym typeface="Lato"/>
            </a:endParaRPr>
          </a:p>
        </p:txBody>
      </p:sp>
      <p:sp>
        <p:nvSpPr>
          <p:cNvPr id="351" name="Google Shape;351;p46"/>
          <p:cNvSpPr txBox="1"/>
          <p:nvPr/>
        </p:nvSpPr>
        <p:spPr>
          <a:xfrm>
            <a:off x="1295225" y="1631450"/>
            <a:ext cx="4346400" cy="5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2000" b="1" dirty="0">
                <a:solidFill>
                  <a:srgbClr val="FFFFFF"/>
                </a:solidFill>
              </a:rPr>
              <a:t>4</a:t>
            </a:r>
            <a:r>
              <a:rPr lang="en-US" sz="2000" b="1" dirty="0">
                <a:solidFill>
                  <a:srgbClr val="FFFFFF"/>
                </a:solidFill>
              </a:rPr>
              <a:t>-</a:t>
            </a:r>
            <a:r>
              <a:rPr lang="ar" sz="2000" b="1" dirty="0">
                <a:solidFill>
                  <a:srgbClr val="FFFFFF"/>
                </a:solidFill>
              </a:rPr>
              <a:t> Pipeline Installation </a:t>
            </a:r>
            <a:endParaRPr sz="2000" b="1" dirty="0">
              <a:solidFill>
                <a:srgbClr val="FFFFFF"/>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47"/>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Quantities and Prices</a:t>
            </a:r>
            <a:endParaRPr b="1"/>
          </a:p>
        </p:txBody>
      </p:sp>
      <p:sp>
        <p:nvSpPr>
          <p:cNvPr id="357" name="Google Shape;357;p47"/>
          <p:cNvSpPr txBox="1"/>
          <p:nvPr/>
        </p:nvSpPr>
        <p:spPr>
          <a:xfrm>
            <a:off x="1220500" y="233612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Backfilling volume = excavation volume = 7,000 𝒎𝟑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Unit Price = 15 $/𝒎𝟑 </a:t>
            </a:r>
            <a:endParaRPr sz="1800" b="1">
              <a:solidFill>
                <a:srgbClr val="FFD966"/>
              </a:solidFill>
              <a:latin typeface="Lato"/>
              <a:ea typeface="Lato"/>
              <a:cs typeface="Lato"/>
              <a:sym typeface="Lato"/>
            </a:endParaRPr>
          </a:p>
          <a:p>
            <a:pPr lvl="0"/>
            <a:r>
              <a:rPr lang="ar" sz="1800" b="1" dirty="0">
                <a:solidFill>
                  <a:srgbClr val="FFD966"/>
                </a:solidFill>
                <a:latin typeface="Lato"/>
                <a:ea typeface="Lato"/>
                <a:cs typeface="Lato"/>
                <a:sym typeface="Lato"/>
              </a:rPr>
              <a:t>- Total </a:t>
            </a:r>
            <a:r>
              <a:rPr lang="en-US" sz="1800" b="1" dirty="0" smtClean="0">
                <a:solidFill>
                  <a:srgbClr val="FFD966"/>
                </a:solidFill>
                <a:latin typeface="Lato"/>
                <a:ea typeface="Lato"/>
                <a:cs typeface="Lato"/>
                <a:sym typeface="Lato"/>
              </a:rPr>
              <a:t>Price</a:t>
            </a:r>
            <a:r>
              <a:rPr lang="ar" sz="1800" b="1" dirty="0" smtClean="0">
                <a:solidFill>
                  <a:srgbClr val="FFD966"/>
                </a:solidFill>
                <a:latin typeface="Lato"/>
                <a:ea typeface="Lato"/>
                <a:cs typeface="Lato"/>
                <a:sym typeface="Lato"/>
              </a:rPr>
              <a:t> </a:t>
            </a:r>
            <a:r>
              <a:rPr lang="ar" sz="1800" b="1" dirty="0">
                <a:solidFill>
                  <a:srgbClr val="FFD966"/>
                </a:solidFill>
                <a:latin typeface="Lato"/>
                <a:ea typeface="Lato"/>
                <a:cs typeface="Lato"/>
                <a:sym typeface="Lato"/>
              </a:rPr>
              <a:t>=7000 x 15= 105,000 $ </a:t>
            </a:r>
            <a:endParaRPr sz="1800" b="1">
              <a:solidFill>
                <a:srgbClr val="FFD966"/>
              </a:solidFill>
              <a:latin typeface="Lato"/>
              <a:ea typeface="Lato"/>
              <a:cs typeface="Lato"/>
              <a:sym typeface="Lato"/>
            </a:endParaRPr>
          </a:p>
        </p:txBody>
      </p:sp>
      <p:sp>
        <p:nvSpPr>
          <p:cNvPr id="358" name="Google Shape;358;p47"/>
          <p:cNvSpPr txBox="1"/>
          <p:nvPr/>
        </p:nvSpPr>
        <p:spPr>
          <a:xfrm>
            <a:off x="1295225" y="1631450"/>
            <a:ext cx="4346400" cy="5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b="1" dirty="0">
                <a:solidFill>
                  <a:srgbClr val="FFFFFF"/>
                </a:solidFill>
              </a:rPr>
              <a:t>5-</a:t>
            </a:r>
            <a:r>
              <a:rPr lang="ar" sz="2000" b="1" dirty="0">
                <a:solidFill>
                  <a:srgbClr val="FFFFFF"/>
                </a:solidFill>
              </a:rPr>
              <a:t> Backfilling </a:t>
            </a:r>
            <a:endParaRPr sz="2000" b="1" dirty="0">
              <a:solidFill>
                <a:srgbClr val="FFFFFF"/>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48"/>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Quantities and Prices</a:t>
            </a:r>
            <a:endParaRPr b="1"/>
          </a:p>
        </p:txBody>
      </p:sp>
      <p:sp>
        <p:nvSpPr>
          <p:cNvPr id="364" name="Google Shape;364;p48"/>
          <p:cNvSpPr txBox="1"/>
          <p:nvPr/>
        </p:nvSpPr>
        <p:spPr>
          <a:xfrm>
            <a:off x="1220500" y="233612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Base Course quantity = length of trench x width of trench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Quantity ( 𝑚2 )=3,980 x 0.80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Total quantity of Base Course = 3,184 𝒎𝟐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Unit Price = 9 $/𝒎𝟐 </a:t>
            </a:r>
            <a:endParaRPr sz="1800" b="1">
              <a:solidFill>
                <a:srgbClr val="FFD966"/>
              </a:solidFill>
              <a:latin typeface="Lato"/>
              <a:ea typeface="Lato"/>
              <a:cs typeface="Lato"/>
              <a:sym typeface="Lato"/>
            </a:endParaRPr>
          </a:p>
          <a:p>
            <a:pPr lvl="0"/>
            <a:r>
              <a:rPr lang="ar" sz="1800" b="1" dirty="0">
                <a:solidFill>
                  <a:srgbClr val="FFD966"/>
                </a:solidFill>
                <a:latin typeface="Lato"/>
                <a:ea typeface="Lato"/>
                <a:cs typeface="Lato"/>
                <a:sym typeface="Lato"/>
              </a:rPr>
              <a:t>- Total </a:t>
            </a:r>
            <a:r>
              <a:rPr lang="en-US" sz="1800" b="1" dirty="0" smtClean="0">
                <a:solidFill>
                  <a:srgbClr val="FFD966"/>
                </a:solidFill>
                <a:latin typeface="Lato"/>
                <a:ea typeface="Lato"/>
                <a:cs typeface="Lato"/>
                <a:sym typeface="Lato"/>
              </a:rPr>
              <a:t>Price</a:t>
            </a:r>
            <a:r>
              <a:rPr lang="ar" sz="1800" b="1" dirty="0" smtClean="0">
                <a:solidFill>
                  <a:srgbClr val="FFD966"/>
                </a:solidFill>
                <a:latin typeface="Lato"/>
                <a:ea typeface="Lato"/>
                <a:cs typeface="Lato"/>
                <a:sym typeface="Lato"/>
              </a:rPr>
              <a:t> </a:t>
            </a:r>
            <a:r>
              <a:rPr lang="ar" sz="1800" b="1" dirty="0">
                <a:solidFill>
                  <a:srgbClr val="FFD966"/>
                </a:solidFill>
                <a:latin typeface="Lato"/>
                <a:ea typeface="Lato"/>
                <a:cs typeface="Lato"/>
                <a:sym typeface="Lato"/>
              </a:rPr>
              <a:t>=3,184 x 9 = 28,656 $</a:t>
            </a:r>
            <a:endParaRPr sz="1800" b="1">
              <a:solidFill>
                <a:srgbClr val="FFD966"/>
              </a:solidFill>
              <a:latin typeface="Lato"/>
              <a:ea typeface="Lato"/>
              <a:cs typeface="Lato"/>
              <a:sym typeface="Lato"/>
            </a:endParaRPr>
          </a:p>
        </p:txBody>
      </p:sp>
      <p:sp>
        <p:nvSpPr>
          <p:cNvPr id="365" name="Google Shape;365;p48"/>
          <p:cNvSpPr txBox="1"/>
          <p:nvPr/>
        </p:nvSpPr>
        <p:spPr>
          <a:xfrm>
            <a:off x="1295225" y="1631450"/>
            <a:ext cx="4346400" cy="5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2000" b="1" dirty="0">
                <a:solidFill>
                  <a:srgbClr val="FFFFFF"/>
                </a:solidFill>
              </a:rPr>
              <a:t>6</a:t>
            </a:r>
            <a:r>
              <a:rPr lang="en-US" sz="2000" b="1" dirty="0">
                <a:solidFill>
                  <a:srgbClr val="FFFFFF"/>
                </a:solidFill>
              </a:rPr>
              <a:t>-</a:t>
            </a:r>
            <a:r>
              <a:rPr lang="ar" sz="2000" b="1" dirty="0">
                <a:solidFill>
                  <a:srgbClr val="FFFFFF"/>
                </a:solidFill>
              </a:rPr>
              <a:t> Base Course layer </a:t>
            </a:r>
            <a:endParaRPr sz="2000" b="1" dirty="0">
              <a:solidFill>
                <a:srgbClr val="FFFFFF"/>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49"/>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Quantities and Prices</a:t>
            </a:r>
            <a:endParaRPr b="1"/>
          </a:p>
        </p:txBody>
      </p:sp>
      <p:sp>
        <p:nvSpPr>
          <p:cNvPr id="371" name="Google Shape;371;p49"/>
          <p:cNvSpPr txBox="1"/>
          <p:nvPr/>
        </p:nvSpPr>
        <p:spPr>
          <a:xfrm>
            <a:off x="1220500" y="233612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Asphalt layer quantity = length of trench x width of trench</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Quantity ( 𝑚2 )=3,980 x 0.80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Total quantity of asphalt = 3,184 𝒎𝟐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Unit Price =20 $/𝒎𝟐 </a:t>
            </a:r>
            <a:endParaRPr sz="1800" b="1">
              <a:solidFill>
                <a:srgbClr val="FFD966"/>
              </a:solidFill>
              <a:latin typeface="Lato"/>
              <a:ea typeface="Lato"/>
              <a:cs typeface="Lato"/>
              <a:sym typeface="Lato"/>
            </a:endParaRPr>
          </a:p>
          <a:p>
            <a:pPr lvl="0"/>
            <a:r>
              <a:rPr lang="ar" sz="1800" b="1" dirty="0">
                <a:solidFill>
                  <a:srgbClr val="FFD966"/>
                </a:solidFill>
                <a:latin typeface="Lato"/>
                <a:ea typeface="Lato"/>
                <a:cs typeface="Lato"/>
                <a:sym typeface="Lato"/>
              </a:rPr>
              <a:t>- Total </a:t>
            </a:r>
            <a:r>
              <a:rPr lang="en-US" sz="1800" b="1" dirty="0" smtClean="0">
                <a:solidFill>
                  <a:srgbClr val="FFD966"/>
                </a:solidFill>
                <a:latin typeface="Lato"/>
                <a:ea typeface="Lato"/>
                <a:cs typeface="Lato"/>
                <a:sym typeface="Lato"/>
              </a:rPr>
              <a:t>Price</a:t>
            </a:r>
            <a:r>
              <a:rPr lang="ar" sz="1800" b="1" dirty="0" smtClean="0">
                <a:solidFill>
                  <a:srgbClr val="FFD966"/>
                </a:solidFill>
                <a:latin typeface="Lato"/>
                <a:ea typeface="Lato"/>
                <a:cs typeface="Lato"/>
                <a:sym typeface="Lato"/>
              </a:rPr>
              <a:t> </a:t>
            </a:r>
            <a:r>
              <a:rPr lang="ar" sz="1800" b="1" dirty="0">
                <a:solidFill>
                  <a:srgbClr val="FFD966"/>
                </a:solidFill>
                <a:latin typeface="Lato"/>
                <a:ea typeface="Lato"/>
                <a:cs typeface="Lato"/>
                <a:sym typeface="Lato"/>
              </a:rPr>
              <a:t>=3,184 x 20=63,680$</a:t>
            </a:r>
            <a:endParaRPr sz="1800" b="1">
              <a:solidFill>
                <a:srgbClr val="FFD966"/>
              </a:solidFill>
              <a:latin typeface="Lato"/>
              <a:ea typeface="Lato"/>
              <a:cs typeface="Lato"/>
              <a:sym typeface="Lato"/>
            </a:endParaRPr>
          </a:p>
        </p:txBody>
      </p:sp>
      <p:sp>
        <p:nvSpPr>
          <p:cNvPr id="372" name="Google Shape;372;p49"/>
          <p:cNvSpPr txBox="1"/>
          <p:nvPr/>
        </p:nvSpPr>
        <p:spPr>
          <a:xfrm>
            <a:off x="1295225" y="1631450"/>
            <a:ext cx="4346400" cy="5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2000" b="1" dirty="0">
                <a:solidFill>
                  <a:srgbClr val="FFFFFF"/>
                </a:solidFill>
              </a:rPr>
              <a:t>7</a:t>
            </a:r>
            <a:r>
              <a:rPr lang="en-US" sz="2000" b="1" dirty="0">
                <a:solidFill>
                  <a:srgbClr val="FFFFFF"/>
                </a:solidFill>
              </a:rPr>
              <a:t>-</a:t>
            </a:r>
            <a:r>
              <a:rPr lang="ar" sz="2000" b="1" dirty="0">
                <a:solidFill>
                  <a:srgbClr val="FFFFFF"/>
                </a:solidFill>
              </a:rPr>
              <a:t> Asphalt Pavement layer</a:t>
            </a:r>
            <a:endParaRPr sz="2000" b="1" dirty="0">
              <a:solidFill>
                <a:srgbClr val="FFFFFF"/>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50"/>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Quantities and Prices</a:t>
            </a:r>
            <a:endParaRPr b="1"/>
          </a:p>
        </p:txBody>
      </p:sp>
      <p:sp>
        <p:nvSpPr>
          <p:cNvPr id="378" name="Google Shape;378;p50"/>
          <p:cNvSpPr txBox="1"/>
          <p:nvPr/>
        </p:nvSpPr>
        <p:spPr>
          <a:xfrm>
            <a:off x="1220500" y="233612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Total length of line =3,980 m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Unit Price =7 $/ m </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dirty="0">
                <a:solidFill>
                  <a:srgbClr val="FFD966"/>
                </a:solidFill>
                <a:latin typeface="Lato"/>
                <a:ea typeface="Lato"/>
                <a:cs typeface="Lato"/>
                <a:sym typeface="Lato"/>
              </a:rPr>
              <a:t>- Total </a:t>
            </a:r>
            <a:r>
              <a:rPr lang="en-US" sz="1800" b="1" dirty="0" smtClean="0">
                <a:solidFill>
                  <a:srgbClr val="FFD966"/>
                </a:solidFill>
                <a:latin typeface="Lato"/>
                <a:ea typeface="Lato"/>
                <a:cs typeface="Lato"/>
                <a:sym typeface="Lato"/>
              </a:rPr>
              <a:t>Price</a:t>
            </a:r>
            <a:r>
              <a:rPr lang="ar" sz="1800" b="1" dirty="0" smtClean="0">
                <a:solidFill>
                  <a:srgbClr val="FFD966"/>
                </a:solidFill>
                <a:latin typeface="Lato"/>
                <a:ea typeface="Lato"/>
                <a:cs typeface="Lato"/>
                <a:sym typeface="Lato"/>
              </a:rPr>
              <a:t> </a:t>
            </a:r>
            <a:r>
              <a:rPr lang="ar" sz="1800" b="1" dirty="0">
                <a:solidFill>
                  <a:srgbClr val="FFD966"/>
                </a:solidFill>
                <a:latin typeface="Lato"/>
                <a:ea typeface="Lato"/>
                <a:cs typeface="Lato"/>
                <a:sym typeface="Lato"/>
              </a:rPr>
              <a:t>=3980 x 7 =27,860$</a:t>
            </a:r>
            <a:endParaRPr sz="1800" b="1">
              <a:solidFill>
                <a:srgbClr val="FFD966"/>
              </a:solidFill>
              <a:latin typeface="Lato"/>
              <a:ea typeface="Lato"/>
              <a:cs typeface="Lato"/>
              <a:sym typeface="Lato"/>
            </a:endParaRPr>
          </a:p>
        </p:txBody>
      </p:sp>
      <p:sp>
        <p:nvSpPr>
          <p:cNvPr id="379" name="Google Shape;379;p50"/>
          <p:cNvSpPr txBox="1"/>
          <p:nvPr/>
        </p:nvSpPr>
        <p:spPr>
          <a:xfrm>
            <a:off x="1295225" y="1631450"/>
            <a:ext cx="5268000" cy="5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b="1" dirty="0">
                <a:solidFill>
                  <a:srgbClr val="FFFFFF"/>
                </a:solidFill>
              </a:rPr>
              <a:t>8-</a:t>
            </a:r>
            <a:r>
              <a:rPr lang="ar" sz="2000" b="1" dirty="0">
                <a:solidFill>
                  <a:srgbClr val="FFFFFF"/>
                </a:solidFill>
              </a:rPr>
              <a:t> Testing at completion of Network</a:t>
            </a:r>
            <a:endParaRPr sz="2000" b="1" dirty="0">
              <a:solidFill>
                <a:srgbClr val="FFFFFF"/>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51"/>
          <p:cNvSpPr txBox="1">
            <a:spLocks noGrp="1"/>
          </p:cNvSpPr>
          <p:nvPr>
            <p:ph type="title"/>
          </p:nvPr>
        </p:nvSpPr>
        <p:spPr>
          <a:xfrm>
            <a:off x="1060825" y="81700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Quantities and Prices</a:t>
            </a:r>
            <a:endParaRPr b="1"/>
          </a:p>
        </p:txBody>
      </p:sp>
      <p:sp>
        <p:nvSpPr>
          <p:cNvPr id="385" name="Google Shape;385;p51"/>
          <p:cNvSpPr txBox="1"/>
          <p:nvPr/>
        </p:nvSpPr>
        <p:spPr>
          <a:xfrm>
            <a:off x="1208050" y="237347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r>
              <a:rPr lang="ar" sz="2400" b="1">
                <a:solidFill>
                  <a:srgbClr val="FFD966"/>
                </a:solidFill>
                <a:latin typeface="Lato"/>
                <a:ea typeface="Lato"/>
                <a:cs typeface="Lato"/>
                <a:sym typeface="Lato"/>
              </a:rPr>
              <a:t>- Total  price = 664,536$ </a:t>
            </a:r>
            <a:endParaRPr sz="2400" b="1">
              <a:solidFill>
                <a:srgbClr val="FFD966"/>
              </a:solidFill>
              <a:latin typeface="Lato"/>
              <a:ea typeface="Lato"/>
              <a:cs typeface="Lato"/>
              <a:sym typeface="Lato"/>
            </a:endParaRPr>
          </a:p>
        </p:txBody>
      </p:sp>
      <p:sp>
        <p:nvSpPr>
          <p:cNvPr id="386" name="Google Shape;386;p51"/>
          <p:cNvSpPr txBox="1"/>
          <p:nvPr/>
        </p:nvSpPr>
        <p:spPr>
          <a:xfrm>
            <a:off x="1295225" y="1631450"/>
            <a:ext cx="5268000" cy="5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000" b="1">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6"/>
          <p:cNvSpPr txBox="1">
            <a:spLocks noGrp="1"/>
          </p:cNvSpPr>
          <p:nvPr>
            <p:ph type="title"/>
          </p:nvPr>
        </p:nvSpPr>
        <p:spPr>
          <a:xfrm>
            <a:off x="1337175" y="454200"/>
            <a:ext cx="7557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sz="3600" b="1"/>
              <a:t>Population and Growth Rate</a:t>
            </a:r>
            <a:endParaRPr sz="3600" b="1"/>
          </a:p>
        </p:txBody>
      </p:sp>
      <p:pic>
        <p:nvPicPr>
          <p:cNvPr id="155" name="Google Shape;155;p16"/>
          <p:cNvPicPr preferRelativeResize="0"/>
          <p:nvPr/>
        </p:nvPicPr>
        <p:blipFill>
          <a:blip r:embed="rId3">
            <a:alphaModFix/>
          </a:blip>
          <a:stretch>
            <a:fillRect/>
          </a:stretch>
        </p:blipFill>
        <p:spPr>
          <a:xfrm>
            <a:off x="1484975" y="1844500"/>
            <a:ext cx="6689099" cy="1132000"/>
          </a:xfrm>
          <a:prstGeom prst="rect">
            <a:avLst/>
          </a:prstGeom>
          <a:noFill/>
          <a:ln>
            <a:noFill/>
          </a:ln>
        </p:spPr>
      </p:pic>
      <p:sp>
        <p:nvSpPr>
          <p:cNvPr id="156" name="Google Shape;156;p16"/>
          <p:cNvSpPr txBox="1"/>
          <p:nvPr/>
        </p:nvSpPr>
        <p:spPr>
          <a:xfrm>
            <a:off x="1917925" y="3599200"/>
            <a:ext cx="2602800" cy="79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FFFF"/>
                </a:solidFill>
                <a:latin typeface="Lato"/>
                <a:ea typeface="Lato"/>
                <a:cs typeface="Lato"/>
                <a:sym typeface="Lato"/>
              </a:rPr>
              <a:t>Growth Rate = 1.7 %</a:t>
            </a:r>
            <a:endParaRPr sz="1800" b="1">
              <a:solidFill>
                <a:srgbClr val="FFFFFF"/>
              </a:solidFill>
              <a:latin typeface="Lato"/>
              <a:ea typeface="Lato"/>
              <a:cs typeface="Lato"/>
              <a:sym typeface="Lato"/>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52"/>
          <p:cNvSpPr txBox="1">
            <a:spLocks noGrp="1"/>
          </p:cNvSpPr>
          <p:nvPr>
            <p:ph type="title"/>
          </p:nvPr>
        </p:nvSpPr>
        <p:spPr>
          <a:xfrm>
            <a:off x="1035925" y="318850"/>
            <a:ext cx="8157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Bill of Quantities (BOQ)</a:t>
            </a:r>
            <a:endParaRPr b="1"/>
          </a:p>
        </p:txBody>
      </p:sp>
      <p:sp>
        <p:nvSpPr>
          <p:cNvPr id="392" name="Google Shape;392;p52"/>
          <p:cNvSpPr txBox="1"/>
          <p:nvPr/>
        </p:nvSpPr>
        <p:spPr>
          <a:xfrm>
            <a:off x="1220500" y="2336125"/>
            <a:ext cx="6319200" cy="1972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1">
              <a:solidFill>
                <a:srgbClr val="FFD966"/>
              </a:solidFill>
              <a:latin typeface="Lato"/>
              <a:ea typeface="Lato"/>
              <a:cs typeface="Lato"/>
              <a:sym typeface="Lato"/>
            </a:endParaRPr>
          </a:p>
          <a:p>
            <a:pPr marL="0" lvl="0" indent="0" algn="l" rtl="0">
              <a:spcBef>
                <a:spcPts val="0"/>
              </a:spcBef>
              <a:spcAft>
                <a:spcPts val="0"/>
              </a:spcAft>
              <a:buNone/>
            </a:pPr>
            <a:endParaRPr sz="1800" b="1">
              <a:solidFill>
                <a:srgbClr val="FFD966"/>
              </a:solidFill>
              <a:latin typeface="Lato"/>
              <a:ea typeface="Lato"/>
              <a:cs typeface="Lato"/>
              <a:sym typeface="Lato"/>
            </a:endParaRPr>
          </a:p>
        </p:txBody>
      </p:sp>
      <p:sp>
        <p:nvSpPr>
          <p:cNvPr id="393" name="Google Shape;393;p52"/>
          <p:cNvSpPr txBox="1"/>
          <p:nvPr/>
        </p:nvSpPr>
        <p:spPr>
          <a:xfrm>
            <a:off x="1290425" y="1141025"/>
            <a:ext cx="7484700" cy="9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a:solidFill>
                  <a:srgbClr val="FFFFFF"/>
                </a:solidFill>
              </a:rPr>
              <a:t>After calculating the quantities and prices for all activities, the bill of quantities shown in the table 6.5 was prepared.</a:t>
            </a:r>
            <a:endParaRPr>
              <a:solidFill>
                <a:srgbClr val="FFFFFF"/>
              </a:solidFill>
            </a:endParaRPr>
          </a:p>
        </p:txBody>
      </p:sp>
      <p:pic>
        <p:nvPicPr>
          <p:cNvPr id="394" name="Google Shape;394;p52"/>
          <p:cNvPicPr preferRelativeResize="0"/>
          <p:nvPr/>
        </p:nvPicPr>
        <p:blipFill rotWithShape="1">
          <a:blip r:embed="rId3">
            <a:alphaModFix/>
          </a:blip>
          <a:srcRect b="37500"/>
          <a:stretch/>
        </p:blipFill>
        <p:spPr>
          <a:xfrm>
            <a:off x="1593975" y="2055125"/>
            <a:ext cx="5417625" cy="30068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Resources</a:t>
            </a:r>
            <a:endParaRPr lang="ar-JO" dirty="0"/>
          </a:p>
        </p:txBody>
      </p:sp>
      <p:sp>
        <p:nvSpPr>
          <p:cNvPr id="3" name="عنصر نائب للنص 2"/>
          <p:cNvSpPr>
            <a:spLocks noGrp="1"/>
          </p:cNvSpPr>
          <p:nvPr>
            <p:ph type="body" idx="1"/>
          </p:nvPr>
        </p:nvSpPr>
        <p:spPr/>
        <p:txBody>
          <a:bodyPr/>
          <a:lstStyle/>
          <a:p>
            <a:r>
              <a:rPr lang="en-US" sz="1800" b="1" dirty="0" smtClean="0">
                <a:solidFill>
                  <a:srgbClr val="FFC000"/>
                </a:solidFill>
              </a:rPr>
              <a:t>Resources are required to carry out the project tasks. They can be people, equipment, facilities, funding, or anything else capable required for the completion of a project activities.</a:t>
            </a:r>
          </a:p>
          <a:p>
            <a:endParaRPr lang="en-US" sz="1800" b="1" dirty="0" smtClean="0">
              <a:solidFill>
                <a:srgbClr val="FFC000"/>
              </a:solidFill>
            </a:endParaRPr>
          </a:p>
          <a:p>
            <a:r>
              <a:rPr lang="en-US" sz="1800" b="1" dirty="0" smtClean="0">
                <a:solidFill>
                  <a:srgbClr val="FFC000"/>
                </a:solidFill>
              </a:rPr>
              <a:t>The lack of a resource will therefore be a constraint on the completion of the project activity.</a:t>
            </a:r>
            <a:endParaRPr lang="ar-JO" sz="1800" b="1" dirty="0">
              <a:solidFill>
                <a:srgbClr val="FFC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Resources Estimating</a:t>
            </a:r>
            <a:endParaRPr lang="ar-JO" dirty="0"/>
          </a:p>
        </p:txBody>
      </p:sp>
      <p:sp>
        <p:nvSpPr>
          <p:cNvPr id="3" name="عنصر نائب للنص 2"/>
          <p:cNvSpPr>
            <a:spLocks noGrp="1"/>
          </p:cNvSpPr>
          <p:nvPr>
            <p:ph type="body" idx="1"/>
          </p:nvPr>
        </p:nvSpPr>
        <p:spPr/>
        <p:txBody>
          <a:bodyPr/>
          <a:lstStyle/>
          <a:p>
            <a:r>
              <a:rPr lang="en-US" sz="1800" b="1" dirty="0" smtClean="0">
                <a:solidFill>
                  <a:srgbClr val="FFC000"/>
                </a:solidFill>
              </a:rPr>
              <a:t>The goal of activity resources estimating is to assign resources to each activity in the activity list. There are many of techniques for estimating activity resources. The technique that use in project is expert judgment.</a:t>
            </a:r>
          </a:p>
          <a:p>
            <a:pPr>
              <a:buNone/>
            </a:pPr>
            <a:endParaRPr lang="en-US" sz="1800" b="1" dirty="0" smtClean="0">
              <a:solidFill>
                <a:srgbClr val="FFC000"/>
              </a:solidFill>
            </a:endParaRPr>
          </a:p>
          <a:p>
            <a:endParaRPr lang="en-US" sz="1800" b="1" dirty="0" smtClean="0">
              <a:solidFill>
                <a:srgbClr val="FFC000"/>
              </a:solidFill>
            </a:endParaRPr>
          </a:p>
          <a:p>
            <a:r>
              <a:rPr lang="en-US" sz="1800" b="1" dirty="0" smtClean="0">
                <a:solidFill>
                  <a:srgbClr val="FFC000"/>
                </a:solidFill>
              </a:rPr>
              <a:t>Expert judgment means bringing in experts who have done this sort of work before and getting their opinions on what resources are needed.</a:t>
            </a:r>
            <a:endParaRPr lang="ar-JO" sz="1800" b="1" dirty="0">
              <a:solidFill>
                <a:srgbClr val="FFC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Resources are required to carry out the project.</a:t>
            </a:r>
            <a:endParaRPr lang="ar-JO" dirty="0"/>
          </a:p>
        </p:txBody>
      </p:sp>
      <p:sp>
        <p:nvSpPr>
          <p:cNvPr id="3" name="عنصر نائب للنص 2"/>
          <p:cNvSpPr>
            <a:spLocks noGrp="1"/>
          </p:cNvSpPr>
          <p:nvPr>
            <p:ph type="body" idx="1"/>
          </p:nvPr>
        </p:nvSpPr>
        <p:spPr/>
        <p:txBody>
          <a:bodyPr/>
          <a:lstStyle/>
          <a:p>
            <a:r>
              <a:rPr lang="en-US" sz="1800" b="1" dirty="0" smtClean="0">
                <a:solidFill>
                  <a:srgbClr val="FFC000"/>
                </a:solidFill>
              </a:rPr>
              <a:t>Labor</a:t>
            </a:r>
          </a:p>
          <a:p>
            <a:pPr>
              <a:buNone/>
            </a:pPr>
            <a:endParaRPr lang="en-US" sz="1800" b="1" dirty="0" smtClean="0">
              <a:solidFill>
                <a:srgbClr val="FFC000"/>
              </a:solidFill>
            </a:endParaRPr>
          </a:p>
          <a:p>
            <a:r>
              <a:rPr lang="en-US" sz="1800" b="1" dirty="0" smtClean="0">
                <a:solidFill>
                  <a:srgbClr val="FFC000"/>
                </a:solidFill>
              </a:rPr>
              <a:t>Material</a:t>
            </a:r>
          </a:p>
          <a:p>
            <a:pPr>
              <a:buNone/>
            </a:pPr>
            <a:endParaRPr lang="en-US" sz="1800" b="1" dirty="0" smtClean="0">
              <a:solidFill>
                <a:srgbClr val="FFC000"/>
              </a:solidFill>
            </a:endParaRPr>
          </a:p>
          <a:p>
            <a:r>
              <a:rPr lang="en-US" sz="1800" b="1" dirty="0" smtClean="0">
                <a:solidFill>
                  <a:srgbClr val="FFC000"/>
                </a:solidFill>
              </a:rPr>
              <a:t>Equipment</a:t>
            </a:r>
            <a:endParaRPr lang="ar-JO" sz="1800" b="1" dirty="0">
              <a:solidFill>
                <a:srgbClr val="FFC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84800" y="355650"/>
            <a:ext cx="7038900" cy="914100"/>
          </a:xfrm>
        </p:spPr>
        <p:txBody>
          <a:bodyPr/>
          <a:lstStyle/>
          <a:p>
            <a:r>
              <a:rPr lang="en-US" dirty="0" smtClean="0"/>
              <a:t>Labor Resources includes:</a:t>
            </a:r>
            <a:endParaRPr lang="ar-JO" dirty="0"/>
          </a:p>
        </p:txBody>
      </p:sp>
      <p:sp>
        <p:nvSpPr>
          <p:cNvPr id="3" name="عنصر نائب للنص 2"/>
          <p:cNvSpPr>
            <a:spLocks noGrp="1"/>
          </p:cNvSpPr>
          <p:nvPr>
            <p:ph type="body" idx="1"/>
          </p:nvPr>
        </p:nvSpPr>
        <p:spPr>
          <a:xfrm>
            <a:off x="954600" y="1123050"/>
            <a:ext cx="7038900" cy="2911200"/>
          </a:xfrm>
        </p:spPr>
        <p:txBody>
          <a:bodyPr/>
          <a:lstStyle/>
          <a:p>
            <a:r>
              <a:rPr lang="en-US" sz="1800" b="1" dirty="0" smtClean="0">
                <a:solidFill>
                  <a:srgbClr val="FFC000"/>
                </a:solidFill>
              </a:rPr>
              <a:t>project manager</a:t>
            </a:r>
          </a:p>
          <a:p>
            <a:r>
              <a:rPr lang="en-US" sz="1800" b="1" dirty="0" smtClean="0">
                <a:solidFill>
                  <a:srgbClr val="FFC000"/>
                </a:solidFill>
              </a:rPr>
              <a:t> Quality control engineer</a:t>
            </a:r>
          </a:p>
          <a:p>
            <a:r>
              <a:rPr lang="en-US" sz="1800" b="1" dirty="0" smtClean="0">
                <a:solidFill>
                  <a:srgbClr val="FFC000"/>
                </a:solidFill>
              </a:rPr>
              <a:t> Site engineer </a:t>
            </a:r>
          </a:p>
          <a:p>
            <a:r>
              <a:rPr lang="en-US" sz="1800" b="1" dirty="0" smtClean="0">
                <a:solidFill>
                  <a:srgbClr val="FFC000"/>
                </a:solidFill>
              </a:rPr>
              <a:t> Safety officer</a:t>
            </a:r>
          </a:p>
          <a:p>
            <a:r>
              <a:rPr lang="en-US" sz="1800" b="1" dirty="0" smtClean="0">
                <a:solidFill>
                  <a:srgbClr val="FFC000"/>
                </a:solidFill>
              </a:rPr>
              <a:t> Forman</a:t>
            </a:r>
          </a:p>
          <a:p>
            <a:r>
              <a:rPr lang="en-US" sz="1800" b="1" dirty="0" smtClean="0">
                <a:solidFill>
                  <a:srgbClr val="FFC000"/>
                </a:solidFill>
              </a:rPr>
              <a:t>Surveyor </a:t>
            </a:r>
          </a:p>
          <a:p>
            <a:r>
              <a:rPr lang="en-US" sz="1800" b="1" dirty="0" smtClean="0">
                <a:solidFill>
                  <a:srgbClr val="FFC000"/>
                </a:solidFill>
              </a:rPr>
              <a:t> Skilled Labor</a:t>
            </a:r>
          </a:p>
          <a:p>
            <a:r>
              <a:rPr lang="en-US" sz="1800" b="1" dirty="0" smtClean="0">
                <a:solidFill>
                  <a:srgbClr val="FFC000"/>
                </a:solidFill>
              </a:rPr>
              <a:t> Semi-skilled labor </a:t>
            </a:r>
          </a:p>
          <a:p>
            <a:r>
              <a:rPr lang="en-US" sz="1800" b="1" dirty="0" smtClean="0">
                <a:solidFill>
                  <a:srgbClr val="FFC000"/>
                </a:solidFill>
              </a:rPr>
              <a:t> Un-skilled labor</a:t>
            </a:r>
          </a:p>
          <a:p>
            <a:r>
              <a:rPr lang="en-US" sz="1800" b="1" dirty="0" smtClean="0">
                <a:solidFill>
                  <a:srgbClr val="FFC000"/>
                </a:solidFill>
              </a:rPr>
              <a:t> Operator</a:t>
            </a:r>
          </a:p>
          <a:p>
            <a:endParaRPr lang="en-US" dirty="0" smtClean="0"/>
          </a:p>
          <a:p>
            <a:endParaRPr lang="ar-JO"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Labor Resources</a:t>
            </a:r>
            <a:endParaRPr lang="ar-JO" dirty="0"/>
          </a:p>
        </p:txBody>
      </p:sp>
      <p:sp>
        <p:nvSpPr>
          <p:cNvPr id="3" name="عنصر نائب للنص 2"/>
          <p:cNvSpPr>
            <a:spLocks noGrp="1"/>
          </p:cNvSpPr>
          <p:nvPr>
            <p:ph type="body" idx="1"/>
          </p:nvPr>
        </p:nvSpPr>
        <p:spPr/>
        <p:txBody>
          <a:bodyPr/>
          <a:lstStyle/>
          <a:p>
            <a:r>
              <a:rPr lang="en-US" sz="1800" b="1" dirty="0" smtClean="0">
                <a:solidFill>
                  <a:srgbClr val="FFC000"/>
                </a:solidFill>
              </a:rPr>
              <a:t>The number of skilled labors is used in project two-person, number of semi-skilled labor is 3 person and number of un-skilled labor is 5 persons.</a:t>
            </a:r>
            <a:endParaRPr lang="ar-JO" sz="1800" b="1" dirty="0">
              <a:solidFill>
                <a:srgbClr val="FFC00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material Resources includes:</a:t>
            </a:r>
            <a:endParaRPr lang="ar-JO" dirty="0"/>
          </a:p>
        </p:txBody>
      </p:sp>
      <p:sp>
        <p:nvSpPr>
          <p:cNvPr id="3" name="عنصر نائب للنص 2"/>
          <p:cNvSpPr>
            <a:spLocks noGrp="1"/>
          </p:cNvSpPr>
          <p:nvPr>
            <p:ph type="body" idx="1"/>
          </p:nvPr>
        </p:nvSpPr>
        <p:spPr>
          <a:xfrm>
            <a:off x="1221300" y="1123050"/>
            <a:ext cx="7038900" cy="2911200"/>
          </a:xfrm>
        </p:spPr>
        <p:txBody>
          <a:bodyPr/>
          <a:lstStyle/>
          <a:p>
            <a:r>
              <a:rPr lang="en-US" sz="1800" b="1" dirty="0" smtClean="0">
                <a:solidFill>
                  <a:srgbClr val="FFC000"/>
                </a:solidFill>
              </a:rPr>
              <a:t>Manholes </a:t>
            </a:r>
          </a:p>
          <a:p>
            <a:pPr>
              <a:buNone/>
            </a:pPr>
            <a:endParaRPr lang="en-US" sz="1800" b="1" dirty="0" smtClean="0">
              <a:solidFill>
                <a:srgbClr val="FFC000"/>
              </a:solidFill>
            </a:endParaRPr>
          </a:p>
          <a:p>
            <a:r>
              <a:rPr lang="en-US" sz="1800" b="1" dirty="0" smtClean="0">
                <a:solidFill>
                  <a:srgbClr val="FFC000"/>
                </a:solidFill>
              </a:rPr>
              <a:t>Pipe line</a:t>
            </a:r>
          </a:p>
          <a:p>
            <a:pPr>
              <a:buNone/>
            </a:pPr>
            <a:endParaRPr lang="en-US" sz="1800" b="1" dirty="0" smtClean="0">
              <a:solidFill>
                <a:srgbClr val="FFC000"/>
              </a:solidFill>
            </a:endParaRPr>
          </a:p>
          <a:p>
            <a:r>
              <a:rPr lang="en-US" sz="1800" b="1" dirty="0" smtClean="0">
                <a:solidFill>
                  <a:srgbClr val="FFC000"/>
                </a:solidFill>
              </a:rPr>
              <a:t>Bedding and Embedding material</a:t>
            </a:r>
          </a:p>
          <a:p>
            <a:pPr>
              <a:buNone/>
            </a:pPr>
            <a:endParaRPr lang="en-US" sz="1800" b="1" dirty="0" smtClean="0">
              <a:solidFill>
                <a:srgbClr val="FFC000"/>
              </a:solidFill>
            </a:endParaRPr>
          </a:p>
          <a:p>
            <a:r>
              <a:rPr lang="en-US" sz="1800" b="1" dirty="0" smtClean="0">
                <a:solidFill>
                  <a:srgbClr val="FFC000"/>
                </a:solidFill>
              </a:rPr>
              <a:t>Back Filling Material</a:t>
            </a:r>
          </a:p>
          <a:p>
            <a:pPr>
              <a:buNone/>
            </a:pPr>
            <a:endParaRPr lang="en-US" sz="1800" b="1" dirty="0" smtClean="0">
              <a:solidFill>
                <a:srgbClr val="FFC000"/>
              </a:solidFill>
            </a:endParaRPr>
          </a:p>
          <a:p>
            <a:r>
              <a:rPr lang="en-US" sz="1800" b="1" dirty="0" smtClean="0">
                <a:solidFill>
                  <a:srgbClr val="FFC000"/>
                </a:solidFill>
              </a:rPr>
              <a:t>Base Course Material </a:t>
            </a:r>
          </a:p>
          <a:p>
            <a:pPr>
              <a:buNone/>
            </a:pPr>
            <a:endParaRPr lang="en-US" sz="1800" b="1" dirty="0" smtClean="0">
              <a:solidFill>
                <a:srgbClr val="FFC000"/>
              </a:solidFill>
            </a:endParaRPr>
          </a:p>
          <a:p>
            <a:r>
              <a:rPr lang="en-US" sz="1800" b="1" dirty="0" smtClean="0">
                <a:solidFill>
                  <a:srgbClr val="FFC000"/>
                </a:solidFill>
              </a:rPr>
              <a:t>Asphalt Material</a:t>
            </a:r>
            <a:endParaRPr lang="ar-JO" sz="1800" b="1" dirty="0">
              <a:solidFill>
                <a:srgbClr val="FFC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Equipment Resources includes:</a:t>
            </a:r>
            <a:endParaRPr lang="ar-JO" dirty="0"/>
          </a:p>
        </p:txBody>
      </p:sp>
      <p:sp>
        <p:nvSpPr>
          <p:cNvPr id="3" name="عنصر نائب للنص 2"/>
          <p:cNvSpPr>
            <a:spLocks noGrp="1"/>
          </p:cNvSpPr>
          <p:nvPr>
            <p:ph type="body" idx="1"/>
          </p:nvPr>
        </p:nvSpPr>
        <p:spPr>
          <a:xfrm>
            <a:off x="1157800" y="1110350"/>
            <a:ext cx="7038900" cy="2911200"/>
          </a:xfrm>
        </p:spPr>
        <p:txBody>
          <a:bodyPr/>
          <a:lstStyle/>
          <a:p>
            <a:r>
              <a:rPr lang="en-US" sz="1800" b="1" dirty="0" smtClean="0">
                <a:solidFill>
                  <a:srgbClr val="FFC000"/>
                </a:solidFill>
              </a:rPr>
              <a:t>Saw machine to cut asphalt layer.</a:t>
            </a:r>
          </a:p>
          <a:p>
            <a:endParaRPr lang="en-US" sz="1800" b="1" dirty="0" smtClean="0">
              <a:solidFill>
                <a:srgbClr val="FFC000"/>
              </a:solidFill>
            </a:endParaRPr>
          </a:p>
          <a:p>
            <a:r>
              <a:rPr lang="en-US" sz="1800" b="1" dirty="0" smtClean="0">
                <a:solidFill>
                  <a:srgbClr val="FFC000"/>
                </a:solidFill>
              </a:rPr>
              <a:t>JCB excavator to digging the trench.</a:t>
            </a:r>
          </a:p>
          <a:p>
            <a:endParaRPr lang="en-US" sz="1800" b="1" dirty="0" smtClean="0">
              <a:solidFill>
                <a:srgbClr val="FFC000"/>
              </a:solidFill>
            </a:endParaRPr>
          </a:p>
          <a:p>
            <a:r>
              <a:rPr lang="en-US" sz="1800" b="1" dirty="0" smtClean="0">
                <a:solidFill>
                  <a:srgbClr val="FFC000"/>
                </a:solidFill>
              </a:rPr>
              <a:t>BOBCAT for cleaning and backfilling purposes.</a:t>
            </a:r>
          </a:p>
          <a:p>
            <a:endParaRPr lang="en-US" sz="1800" b="1" dirty="0" smtClean="0">
              <a:solidFill>
                <a:srgbClr val="FFC000"/>
              </a:solidFill>
            </a:endParaRPr>
          </a:p>
          <a:p>
            <a:r>
              <a:rPr lang="en-US" sz="1800" b="1" dirty="0" smtClean="0">
                <a:solidFill>
                  <a:srgbClr val="FFC000"/>
                </a:solidFill>
              </a:rPr>
              <a:t>Dump Truck</a:t>
            </a:r>
          </a:p>
          <a:p>
            <a:endParaRPr lang="en-US" sz="1800" b="1" dirty="0" smtClean="0">
              <a:solidFill>
                <a:srgbClr val="FFC000"/>
              </a:solidFill>
            </a:endParaRPr>
          </a:p>
          <a:p>
            <a:r>
              <a:rPr lang="en-US" sz="1800" b="1" dirty="0" smtClean="0">
                <a:solidFill>
                  <a:srgbClr val="FFC000"/>
                </a:solidFill>
              </a:rPr>
              <a:t>Level device</a:t>
            </a:r>
          </a:p>
          <a:p>
            <a:endParaRPr lang="en-US" sz="1800" b="1" dirty="0" smtClean="0">
              <a:solidFill>
                <a:srgbClr val="FFC000"/>
              </a:solidFill>
            </a:endParaRPr>
          </a:p>
          <a:p>
            <a:r>
              <a:rPr lang="en-US" sz="1800" b="1" dirty="0" smtClean="0">
                <a:solidFill>
                  <a:srgbClr val="FFC000"/>
                </a:solidFill>
              </a:rPr>
              <a:t>Plate compacter</a:t>
            </a:r>
            <a:endParaRPr lang="ar-JO" sz="1800" b="1" dirty="0">
              <a:solidFill>
                <a:srgbClr val="FFC000"/>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Primavera Program</a:t>
            </a:r>
            <a:endParaRPr lang="ar-JO" dirty="0"/>
          </a:p>
        </p:txBody>
      </p:sp>
      <p:sp>
        <p:nvSpPr>
          <p:cNvPr id="3" name="عنصر نائب للنص 2"/>
          <p:cNvSpPr>
            <a:spLocks noGrp="1"/>
          </p:cNvSpPr>
          <p:nvPr>
            <p:ph type="body" idx="1"/>
          </p:nvPr>
        </p:nvSpPr>
        <p:spPr>
          <a:xfrm>
            <a:off x="1221300" y="1313550"/>
            <a:ext cx="7038900" cy="2911200"/>
          </a:xfrm>
        </p:spPr>
        <p:txBody>
          <a:bodyPr/>
          <a:lstStyle/>
          <a:p>
            <a:r>
              <a:rPr lang="en-US" sz="1800" b="1" dirty="0" smtClean="0">
                <a:solidFill>
                  <a:schemeClr val="accent2"/>
                </a:solidFill>
              </a:rPr>
              <a:t>Primavera P6 One of the most useful and effective project Management software available on the market. it was launched in 1983 by Primavera Systems Inc.</a:t>
            </a:r>
          </a:p>
          <a:p>
            <a:endParaRPr lang="en-US" sz="1800" b="1" dirty="0" smtClean="0">
              <a:solidFill>
                <a:schemeClr val="accent2"/>
              </a:solidFill>
            </a:endParaRPr>
          </a:p>
          <a:p>
            <a:r>
              <a:rPr lang="en-US" sz="1800" b="1" dirty="0" smtClean="0">
                <a:solidFill>
                  <a:schemeClr val="accent2"/>
                </a:solidFill>
              </a:rPr>
              <a:t>Primavera Systems Inc. provides project and program management software for the Architecture, Engineering and Construction industry. Focused on project portfolio management, or PPM, Primavera's solutions let users measure progress, assure governance, improve team collaboration and prioritize project investments and resources.</a:t>
            </a:r>
            <a:endParaRPr lang="ar-JO" sz="1800" b="1" dirty="0">
              <a:solidFill>
                <a:schemeClr val="accent2"/>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The main advantages of using Primavera P6 software program include:</a:t>
            </a:r>
            <a:endParaRPr lang="ar-JO" dirty="0"/>
          </a:p>
        </p:txBody>
      </p:sp>
      <p:sp>
        <p:nvSpPr>
          <p:cNvPr id="3" name="عنصر نائب للنص 2"/>
          <p:cNvSpPr>
            <a:spLocks noGrp="1"/>
          </p:cNvSpPr>
          <p:nvPr>
            <p:ph type="body" idx="1"/>
          </p:nvPr>
        </p:nvSpPr>
        <p:spPr>
          <a:xfrm>
            <a:off x="1018100" y="1694550"/>
            <a:ext cx="7038900" cy="2911200"/>
          </a:xfrm>
        </p:spPr>
        <p:txBody>
          <a:bodyPr/>
          <a:lstStyle/>
          <a:p>
            <a:r>
              <a:rPr lang="en-US" sz="1800" b="1" dirty="0" smtClean="0">
                <a:solidFill>
                  <a:schemeClr val="accent2"/>
                </a:solidFill>
              </a:rPr>
              <a:t>Preparing time schedule for project.</a:t>
            </a:r>
          </a:p>
          <a:p>
            <a:r>
              <a:rPr lang="en-US" sz="1800" b="1" dirty="0" smtClean="0">
                <a:solidFill>
                  <a:schemeClr val="accent2"/>
                </a:solidFill>
              </a:rPr>
              <a:t>calculate and control costs as well as monitoring the growth of the project, either progress or delay, it also calculates the duration of the project and the resources to be used and determine the optimal use of these resources.</a:t>
            </a:r>
          </a:p>
          <a:p>
            <a:r>
              <a:rPr lang="en-US" sz="1800" b="1" dirty="0" smtClean="0">
                <a:solidFill>
                  <a:schemeClr val="accent2"/>
                </a:solidFill>
              </a:rPr>
              <a:t>Diminished risk along with cost connected with schedule overrun.</a:t>
            </a:r>
          </a:p>
          <a:p>
            <a:r>
              <a:rPr lang="en-US" sz="1800" b="1" dirty="0" smtClean="0">
                <a:solidFill>
                  <a:schemeClr val="accent2"/>
                </a:solidFill>
              </a:rPr>
              <a:t> It optimizes management of resources.</a:t>
            </a:r>
          </a:p>
          <a:p>
            <a:r>
              <a:rPr lang="en-US" sz="1800" b="1" dirty="0" smtClean="0">
                <a:solidFill>
                  <a:schemeClr val="accent2"/>
                </a:solidFill>
              </a:rPr>
              <a:t> It offers clear field of vision of what’s taking in the project.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7"/>
          <p:cNvSpPr txBox="1">
            <a:spLocks noGrp="1"/>
          </p:cNvSpPr>
          <p:nvPr>
            <p:ph type="title"/>
          </p:nvPr>
        </p:nvSpPr>
        <p:spPr>
          <a:xfrm>
            <a:off x="1150375" y="441725"/>
            <a:ext cx="7557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Analysis of existing water network</a:t>
            </a:r>
            <a:endParaRPr b="1"/>
          </a:p>
        </p:txBody>
      </p:sp>
      <p:pic>
        <p:nvPicPr>
          <p:cNvPr id="3" name="Picture 2">
            <a:extLst>
              <a:ext uri="{FF2B5EF4-FFF2-40B4-BE49-F238E27FC236}">
                <a16:creationId xmlns="" xmlns:a16="http://schemas.microsoft.com/office/drawing/2014/main" id="{7BF94C4B-6FD6-4798-A230-EB0461577E8D}"/>
              </a:ext>
            </a:extLst>
          </p:cNvPr>
          <p:cNvPicPr>
            <a:picLocks noChangeAspect="1"/>
          </p:cNvPicPr>
          <p:nvPr/>
        </p:nvPicPr>
        <p:blipFill>
          <a:blip r:embed="rId3"/>
          <a:stretch>
            <a:fillRect/>
          </a:stretch>
        </p:blipFill>
        <p:spPr>
          <a:xfrm>
            <a:off x="1535963" y="1794857"/>
            <a:ext cx="6072073" cy="2106638"/>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 Calculate Duration of activity</a:t>
            </a:r>
            <a:endParaRPr lang="ar-JO" dirty="0"/>
          </a:p>
        </p:txBody>
      </p:sp>
      <p:sp>
        <p:nvSpPr>
          <p:cNvPr id="3" name="عنصر نائب للنص 2"/>
          <p:cNvSpPr>
            <a:spLocks noGrp="1"/>
          </p:cNvSpPr>
          <p:nvPr>
            <p:ph type="body" idx="1"/>
          </p:nvPr>
        </p:nvSpPr>
        <p:spPr>
          <a:xfrm>
            <a:off x="1107000" y="1186550"/>
            <a:ext cx="7038900" cy="2911200"/>
          </a:xfrm>
        </p:spPr>
        <p:txBody>
          <a:bodyPr/>
          <a:lstStyle/>
          <a:p>
            <a:pPr>
              <a:buNone/>
            </a:pPr>
            <a:r>
              <a:rPr lang="en-US" sz="1800" b="1" dirty="0" smtClean="0">
                <a:solidFill>
                  <a:schemeClr val="accent2"/>
                </a:solidFill>
              </a:rPr>
              <a:t>From expert judgment the productivity rate of team we will get productivity rate</a:t>
            </a:r>
          </a:p>
          <a:p>
            <a:pPr>
              <a:buNone/>
            </a:pPr>
            <a:endParaRPr lang="en-US" sz="1800" b="1" dirty="0" smtClean="0">
              <a:solidFill>
                <a:schemeClr val="accent2"/>
              </a:solidFill>
            </a:endParaRPr>
          </a:p>
          <a:p>
            <a:pPr>
              <a:buNone/>
            </a:pPr>
            <a:r>
              <a:rPr lang="en-US" sz="1800" b="1" dirty="0" smtClean="0">
                <a:solidFill>
                  <a:schemeClr val="accent2"/>
                </a:solidFill>
              </a:rPr>
              <a:t>Duration for activity = Total Quantity / Productivity rate.</a:t>
            </a:r>
          </a:p>
          <a:p>
            <a:pPr>
              <a:buNone/>
            </a:pPr>
            <a:endParaRPr lang="en-US" sz="1800" b="1" dirty="0" smtClean="0">
              <a:solidFill>
                <a:schemeClr val="accent2"/>
              </a:solidFill>
            </a:endParaRPr>
          </a:p>
          <a:p>
            <a:pPr>
              <a:buNone/>
            </a:pPr>
            <a:r>
              <a:rPr lang="en-US" sz="1800" b="1" dirty="0" smtClean="0">
                <a:solidFill>
                  <a:schemeClr val="accent2"/>
                </a:solidFill>
              </a:rPr>
              <a:t>Total Quantity  (UNITS)</a:t>
            </a:r>
          </a:p>
          <a:p>
            <a:pPr>
              <a:buNone/>
            </a:pPr>
            <a:endParaRPr lang="en-US" sz="1800" b="1" dirty="0" smtClean="0">
              <a:solidFill>
                <a:schemeClr val="accent2"/>
              </a:solidFill>
            </a:endParaRPr>
          </a:p>
          <a:p>
            <a:pPr>
              <a:buNone/>
            </a:pPr>
            <a:r>
              <a:rPr lang="en-US" sz="1800" b="1" dirty="0" smtClean="0">
                <a:solidFill>
                  <a:schemeClr val="accent2"/>
                </a:solidFill>
              </a:rPr>
              <a:t>Productivity rate (UNITS/DAY)</a:t>
            </a:r>
          </a:p>
          <a:p>
            <a:pPr>
              <a:buNone/>
            </a:pPr>
            <a:endParaRPr lang="en-US" sz="1800" b="1" dirty="0" smtClean="0">
              <a:solidFill>
                <a:schemeClr val="accent2"/>
              </a:solidFill>
            </a:endParaRPr>
          </a:p>
          <a:p>
            <a:pPr>
              <a:buNone/>
            </a:pPr>
            <a:r>
              <a:rPr lang="en-US" sz="1800" b="1" dirty="0" smtClean="0">
                <a:solidFill>
                  <a:schemeClr val="accent2"/>
                </a:solidFill>
              </a:rPr>
              <a:t>Duration  result in (DAY)</a:t>
            </a:r>
          </a:p>
          <a:p>
            <a:pPr>
              <a:buNone/>
            </a:pPr>
            <a:endParaRPr lang="en-US" dirty="0" smtClean="0"/>
          </a:p>
          <a:p>
            <a:pPr>
              <a:buNone/>
            </a:pPr>
            <a:endParaRPr lang="en-US" dirty="0" smtClean="0"/>
          </a:p>
          <a:p>
            <a:pPr>
              <a:buNone/>
            </a:pPr>
            <a:endParaRPr lang="ar-JO"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Duration of activities</a:t>
            </a:r>
            <a:endParaRPr lang="ar-JO" dirty="0"/>
          </a:p>
        </p:txBody>
      </p:sp>
      <p:sp>
        <p:nvSpPr>
          <p:cNvPr id="3" name="عنصر نائب للنص 2"/>
          <p:cNvSpPr>
            <a:spLocks noGrp="1"/>
          </p:cNvSpPr>
          <p:nvPr>
            <p:ph type="body" idx="1"/>
          </p:nvPr>
        </p:nvSpPr>
        <p:spPr/>
        <p:txBody>
          <a:bodyPr/>
          <a:lstStyle/>
          <a:p>
            <a:pPr>
              <a:buNone/>
            </a:pPr>
            <a:endParaRPr lang="ar-JO" dirty="0"/>
          </a:p>
        </p:txBody>
      </p:sp>
      <p:pic>
        <p:nvPicPr>
          <p:cNvPr id="1027" name="Picture 3"/>
          <p:cNvPicPr>
            <a:picLocks noChangeAspect="1" noChangeArrowheads="1"/>
          </p:cNvPicPr>
          <p:nvPr/>
        </p:nvPicPr>
        <p:blipFill>
          <a:blip r:embed="rId2"/>
          <a:srcRect/>
          <a:stretch>
            <a:fillRect/>
          </a:stretch>
        </p:blipFill>
        <p:spPr bwMode="auto">
          <a:xfrm>
            <a:off x="698500" y="1524000"/>
            <a:ext cx="7658099" cy="3301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Relationship between activity:</a:t>
            </a:r>
            <a:endParaRPr lang="ar-JO" dirty="0"/>
          </a:p>
        </p:txBody>
      </p:sp>
      <p:sp>
        <p:nvSpPr>
          <p:cNvPr id="3" name="عنصر نائب للنص 2"/>
          <p:cNvSpPr>
            <a:spLocks noGrp="1"/>
          </p:cNvSpPr>
          <p:nvPr>
            <p:ph type="body" idx="1"/>
          </p:nvPr>
        </p:nvSpPr>
        <p:spPr/>
        <p:txBody>
          <a:bodyPr/>
          <a:lstStyle/>
          <a:p>
            <a:endParaRPr lang="ar-JO" dirty="0"/>
          </a:p>
        </p:txBody>
      </p:sp>
      <p:pic>
        <p:nvPicPr>
          <p:cNvPr id="2050" name="Picture 2"/>
          <p:cNvPicPr>
            <a:picLocks noChangeAspect="1" noChangeArrowheads="1"/>
          </p:cNvPicPr>
          <p:nvPr/>
        </p:nvPicPr>
        <p:blipFill>
          <a:blip r:embed="rId2"/>
          <a:srcRect/>
          <a:stretch>
            <a:fillRect/>
          </a:stretch>
        </p:blipFill>
        <p:spPr bwMode="auto">
          <a:xfrm>
            <a:off x="787400" y="1498600"/>
            <a:ext cx="7670799" cy="3263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Relationship between activity:</a:t>
            </a:r>
            <a:endParaRPr lang="ar-JO" dirty="0"/>
          </a:p>
        </p:txBody>
      </p:sp>
      <p:sp>
        <p:nvSpPr>
          <p:cNvPr id="3" name="عنصر نائب للنص 2"/>
          <p:cNvSpPr>
            <a:spLocks noGrp="1"/>
          </p:cNvSpPr>
          <p:nvPr>
            <p:ph type="body" idx="1"/>
          </p:nvPr>
        </p:nvSpPr>
        <p:spPr/>
        <p:txBody>
          <a:bodyPr/>
          <a:lstStyle/>
          <a:p>
            <a:pPr>
              <a:buNone/>
            </a:pPr>
            <a:endParaRPr lang="ar-JO" dirty="0"/>
          </a:p>
        </p:txBody>
      </p:sp>
      <p:pic>
        <p:nvPicPr>
          <p:cNvPr id="3074" name="Picture 2"/>
          <p:cNvPicPr>
            <a:picLocks noChangeAspect="1" noChangeArrowheads="1"/>
          </p:cNvPicPr>
          <p:nvPr/>
        </p:nvPicPr>
        <p:blipFill>
          <a:blip r:embed="rId2"/>
          <a:srcRect/>
          <a:stretch>
            <a:fillRect/>
          </a:stretch>
        </p:blipFill>
        <p:spPr bwMode="auto">
          <a:xfrm>
            <a:off x="1079500" y="1485900"/>
            <a:ext cx="7480299" cy="3200400"/>
          </a:xfrm>
          <a:prstGeom prst="rect">
            <a:avLst/>
          </a:prstGeom>
          <a:noFill/>
          <a:ln w="9525">
            <a:noFill/>
            <a:miter lim="800000"/>
            <a:headEnd/>
            <a:tailEnd/>
          </a:ln>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Relationship between activity:</a:t>
            </a:r>
            <a:endParaRPr lang="ar-JO" dirty="0"/>
          </a:p>
        </p:txBody>
      </p:sp>
      <p:sp>
        <p:nvSpPr>
          <p:cNvPr id="3" name="عنصر نائب للنص 2"/>
          <p:cNvSpPr>
            <a:spLocks noGrp="1"/>
          </p:cNvSpPr>
          <p:nvPr>
            <p:ph type="body" idx="1"/>
          </p:nvPr>
        </p:nvSpPr>
        <p:spPr/>
        <p:txBody>
          <a:bodyPr/>
          <a:lstStyle/>
          <a:p>
            <a:pPr>
              <a:buNone/>
            </a:pPr>
            <a:endParaRPr lang="ar-JO" dirty="0"/>
          </a:p>
        </p:txBody>
      </p:sp>
      <p:pic>
        <p:nvPicPr>
          <p:cNvPr id="4099" name="Picture 3"/>
          <p:cNvPicPr>
            <a:picLocks noChangeAspect="1" noChangeArrowheads="1"/>
          </p:cNvPicPr>
          <p:nvPr/>
        </p:nvPicPr>
        <p:blipFill>
          <a:blip r:embed="rId2"/>
          <a:srcRect/>
          <a:stretch>
            <a:fillRect/>
          </a:stretch>
        </p:blipFill>
        <p:spPr bwMode="auto">
          <a:xfrm>
            <a:off x="914400" y="1562100"/>
            <a:ext cx="7493000" cy="3124199"/>
          </a:xfrm>
          <a:prstGeom prst="rect">
            <a:avLst/>
          </a:prstGeom>
          <a:noFill/>
          <a:ln w="9525">
            <a:noFill/>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a:xfrm>
            <a:off x="1322900" y="1592950"/>
            <a:ext cx="7038900" cy="2911200"/>
          </a:xfrm>
        </p:spPr>
        <p:txBody>
          <a:bodyPr/>
          <a:lstStyle/>
          <a:p>
            <a:pPr>
              <a:buNone/>
            </a:pPr>
            <a:r>
              <a:rPr lang="en-US" sz="1800" dirty="0" smtClean="0">
                <a:solidFill>
                  <a:schemeClr val="accent2"/>
                </a:solidFill>
              </a:rPr>
              <a:t>Creating Calendar is called sewer project</a:t>
            </a:r>
          </a:p>
          <a:p>
            <a:pPr>
              <a:buNone/>
            </a:pPr>
            <a:endParaRPr lang="en-US" dirty="0" smtClean="0"/>
          </a:p>
          <a:p>
            <a:pPr>
              <a:buNone/>
            </a:pPr>
            <a:endParaRPr lang="ar-JO" dirty="0"/>
          </a:p>
        </p:txBody>
      </p:sp>
      <p:pic>
        <p:nvPicPr>
          <p:cNvPr id="5122" name="Picture 2"/>
          <p:cNvPicPr>
            <a:picLocks noChangeAspect="1" noChangeArrowheads="1"/>
          </p:cNvPicPr>
          <p:nvPr/>
        </p:nvPicPr>
        <p:blipFill>
          <a:blip r:embed="rId2"/>
          <a:srcRect/>
          <a:stretch>
            <a:fillRect/>
          </a:stretch>
        </p:blipFill>
        <p:spPr bwMode="auto">
          <a:xfrm>
            <a:off x="1524000" y="2108200"/>
            <a:ext cx="4330700" cy="26415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p:txBody>
          <a:bodyPr/>
          <a:lstStyle/>
          <a:p>
            <a:r>
              <a:rPr lang="en-US" sz="1800" b="1" dirty="0" smtClean="0">
                <a:solidFill>
                  <a:schemeClr val="accent2"/>
                </a:solidFill>
              </a:rPr>
              <a:t>Modify Calendar weekly hourly</a:t>
            </a:r>
          </a:p>
          <a:p>
            <a:pPr>
              <a:buNone/>
            </a:pPr>
            <a:endParaRPr lang="ar-JO" dirty="0"/>
          </a:p>
        </p:txBody>
      </p:sp>
      <p:pic>
        <p:nvPicPr>
          <p:cNvPr id="6146" name="Picture 2"/>
          <p:cNvPicPr>
            <a:picLocks noChangeAspect="1" noChangeArrowheads="1"/>
          </p:cNvPicPr>
          <p:nvPr/>
        </p:nvPicPr>
        <p:blipFill>
          <a:blip r:embed="rId2"/>
          <a:srcRect/>
          <a:stretch>
            <a:fillRect/>
          </a:stretch>
        </p:blipFill>
        <p:spPr bwMode="auto">
          <a:xfrm>
            <a:off x="1333500" y="2286000"/>
            <a:ext cx="5842000" cy="23240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a:xfrm>
            <a:off x="1221300" y="1453250"/>
            <a:ext cx="7038900" cy="2911200"/>
          </a:xfrm>
        </p:spPr>
        <p:txBody>
          <a:bodyPr/>
          <a:lstStyle/>
          <a:p>
            <a:r>
              <a:rPr lang="en-US" sz="1800" b="1" dirty="0" smtClean="0">
                <a:solidFill>
                  <a:schemeClr val="accent2"/>
                </a:solidFill>
              </a:rPr>
              <a:t>Add project is called </a:t>
            </a:r>
            <a:r>
              <a:rPr lang="en-US" sz="1800" b="1" dirty="0" err="1" smtClean="0">
                <a:solidFill>
                  <a:schemeClr val="accent2"/>
                </a:solidFill>
              </a:rPr>
              <a:t>Saffarin</a:t>
            </a:r>
            <a:r>
              <a:rPr lang="en-US" sz="1800" b="1" dirty="0" smtClean="0">
                <a:solidFill>
                  <a:schemeClr val="accent2"/>
                </a:solidFill>
              </a:rPr>
              <a:t> Sewer Network</a:t>
            </a:r>
          </a:p>
          <a:p>
            <a:r>
              <a:rPr lang="en-US" sz="1800" b="1" dirty="0" smtClean="0">
                <a:solidFill>
                  <a:schemeClr val="accent2"/>
                </a:solidFill>
              </a:rPr>
              <a:t>Select the Calendar for project</a:t>
            </a:r>
          </a:p>
          <a:p>
            <a:r>
              <a:rPr lang="en-US" sz="1800" b="1" dirty="0" smtClean="0">
                <a:solidFill>
                  <a:schemeClr val="accent2"/>
                </a:solidFill>
              </a:rPr>
              <a:t>Select the start date of project</a:t>
            </a:r>
          </a:p>
          <a:p>
            <a:endParaRPr lang="en-US" dirty="0" smtClean="0"/>
          </a:p>
          <a:p>
            <a:pPr>
              <a:buNone/>
            </a:pPr>
            <a:endParaRPr lang="ar-JO" dirty="0"/>
          </a:p>
        </p:txBody>
      </p:sp>
      <p:pic>
        <p:nvPicPr>
          <p:cNvPr id="7171" name="Picture 3"/>
          <p:cNvPicPr>
            <a:picLocks noChangeAspect="1" noChangeArrowheads="1"/>
          </p:cNvPicPr>
          <p:nvPr/>
        </p:nvPicPr>
        <p:blipFill>
          <a:blip r:embed="rId2"/>
          <a:srcRect/>
          <a:stretch>
            <a:fillRect/>
          </a:stretch>
        </p:blipFill>
        <p:spPr bwMode="auto">
          <a:xfrm>
            <a:off x="1358900" y="2857500"/>
            <a:ext cx="5892800" cy="2082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p:txBody>
          <a:bodyPr/>
          <a:lstStyle/>
          <a:p>
            <a:r>
              <a:rPr lang="en-US" sz="1800" b="1" dirty="0" smtClean="0">
                <a:solidFill>
                  <a:schemeClr val="accent2"/>
                </a:solidFill>
              </a:rPr>
              <a:t>Add activity to the project</a:t>
            </a:r>
          </a:p>
          <a:p>
            <a:endParaRPr lang="en-US" sz="1800" b="1" dirty="0" smtClean="0">
              <a:solidFill>
                <a:schemeClr val="accent2"/>
              </a:solidFill>
            </a:endParaRPr>
          </a:p>
        </p:txBody>
      </p:sp>
      <p:pic>
        <p:nvPicPr>
          <p:cNvPr id="8194" name="Picture 2"/>
          <p:cNvPicPr>
            <a:picLocks noChangeAspect="1" noChangeArrowheads="1"/>
          </p:cNvPicPr>
          <p:nvPr/>
        </p:nvPicPr>
        <p:blipFill>
          <a:blip r:embed="rId2"/>
          <a:srcRect/>
          <a:stretch>
            <a:fillRect/>
          </a:stretch>
        </p:blipFill>
        <p:spPr bwMode="auto">
          <a:xfrm>
            <a:off x="1219200" y="2387600"/>
            <a:ext cx="5575300" cy="2235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p:txBody>
          <a:bodyPr/>
          <a:lstStyle/>
          <a:p>
            <a:r>
              <a:rPr lang="en-US" sz="1800" b="1" dirty="0" smtClean="0">
                <a:solidFill>
                  <a:schemeClr val="accent2"/>
                </a:solidFill>
              </a:rPr>
              <a:t>Define duration for all activity</a:t>
            </a:r>
          </a:p>
          <a:p>
            <a:pPr>
              <a:buNone/>
            </a:pPr>
            <a:endParaRPr lang="en-US" dirty="0" smtClean="0">
              <a:solidFill>
                <a:schemeClr val="accent2"/>
              </a:solidFill>
            </a:endParaRPr>
          </a:p>
          <a:p>
            <a:pPr>
              <a:buNone/>
            </a:pPr>
            <a:endParaRPr lang="ar-JO" dirty="0">
              <a:solidFill>
                <a:schemeClr val="accent2"/>
              </a:solidFill>
            </a:endParaRPr>
          </a:p>
        </p:txBody>
      </p:sp>
      <p:pic>
        <p:nvPicPr>
          <p:cNvPr id="9218" name="Picture 2"/>
          <p:cNvPicPr>
            <a:picLocks noChangeAspect="1" noChangeArrowheads="1"/>
          </p:cNvPicPr>
          <p:nvPr/>
        </p:nvPicPr>
        <p:blipFill>
          <a:blip r:embed="rId2"/>
          <a:srcRect/>
          <a:stretch>
            <a:fillRect/>
          </a:stretch>
        </p:blipFill>
        <p:spPr bwMode="auto">
          <a:xfrm>
            <a:off x="1460500" y="2197100"/>
            <a:ext cx="5600700" cy="23622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7"/>
          <p:cNvSpPr txBox="1">
            <a:spLocks noGrp="1"/>
          </p:cNvSpPr>
          <p:nvPr>
            <p:ph type="title"/>
          </p:nvPr>
        </p:nvSpPr>
        <p:spPr>
          <a:xfrm>
            <a:off x="1150375" y="441725"/>
            <a:ext cx="7557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Analysis of existing water network</a:t>
            </a:r>
            <a:endParaRPr b="1"/>
          </a:p>
        </p:txBody>
      </p:sp>
      <p:pic>
        <p:nvPicPr>
          <p:cNvPr id="162" name="Google Shape;162;p17"/>
          <p:cNvPicPr preferRelativeResize="0"/>
          <p:nvPr/>
        </p:nvPicPr>
        <p:blipFill>
          <a:blip r:embed="rId3">
            <a:alphaModFix/>
          </a:blip>
          <a:stretch>
            <a:fillRect/>
          </a:stretch>
        </p:blipFill>
        <p:spPr>
          <a:xfrm>
            <a:off x="491975" y="1355825"/>
            <a:ext cx="3352800" cy="3324225"/>
          </a:xfrm>
          <a:prstGeom prst="rect">
            <a:avLst/>
          </a:prstGeom>
          <a:noFill/>
          <a:ln>
            <a:noFill/>
          </a:ln>
        </p:spPr>
      </p:pic>
      <p:pic>
        <p:nvPicPr>
          <p:cNvPr id="163" name="Google Shape;163;p17"/>
          <p:cNvPicPr preferRelativeResize="0"/>
          <p:nvPr/>
        </p:nvPicPr>
        <p:blipFill>
          <a:blip r:embed="rId4">
            <a:alphaModFix/>
          </a:blip>
          <a:stretch>
            <a:fillRect/>
          </a:stretch>
        </p:blipFill>
        <p:spPr>
          <a:xfrm>
            <a:off x="4353350" y="1094263"/>
            <a:ext cx="4048125" cy="2162175"/>
          </a:xfrm>
          <a:prstGeom prst="rect">
            <a:avLst/>
          </a:prstGeom>
          <a:noFill/>
          <a:ln>
            <a:noFill/>
          </a:ln>
        </p:spPr>
      </p:pic>
      <p:pic>
        <p:nvPicPr>
          <p:cNvPr id="164" name="Google Shape;164;p17"/>
          <p:cNvPicPr preferRelativeResize="0"/>
          <p:nvPr/>
        </p:nvPicPr>
        <p:blipFill>
          <a:blip r:embed="rId5">
            <a:alphaModFix/>
          </a:blip>
          <a:stretch>
            <a:fillRect/>
          </a:stretch>
        </p:blipFill>
        <p:spPr>
          <a:xfrm>
            <a:off x="4353350" y="3075575"/>
            <a:ext cx="4048126" cy="1993200"/>
          </a:xfrm>
          <a:prstGeom prst="rect">
            <a:avLst/>
          </a:prstGeom>
          <a:noFill/>
          <a:ln>
            <a:noFill/>
          </a:ln>
        </p:spPr>
      </p:pic>
    </p:spTree>
    <p:extLst>
      <p:ext uri="{BB962C8B-B14F-4D97-AF65-F5344CB8AC3E}">
        <p14:creationId xmlns="" xmlns:p14="http://schemas.microsoft.com/office/powerpoint/2010/main" val="6290840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p:txBody>
          <a:bodyPr/>
          <a:lstStyle/>
          <a:p>
            <a:r>
              <a:rPr lang="en-US" sz="1800" b="1" dirty="0" smtClean="0">
                <a:solidFill>
                  <a:schemeClr val="accent2"/>
                </a:solidFill>
              </a:rPr>
              <a:t>Assign a successor to all activity</a:t>
            </a:r>
          </a:p>
          <a:p>
            <a:pPr>
              <a:buNone/>
            </a:pPr>
            <a:endParaRPr lang="en-US" dirty="0" smtClean="0"/>
          </a:p>
          <a:p>
            <a:pPr>
              <a:buNone/>
            </a:pPr>
            <a:endParaRPr lang="ar-JO" dirty="0"/>
          </a:p>
        </p:txBody>
      </p:sp>
      <p:pic>
        <p:nvPicPr>
          <p:cNvPr id="10242" name="Picture 2"/>
          <p:cNvPicPr>
            <a:picLocks noChangeAspect="1" noChangeArrowheads="1"/>
          </p:cNvPicPr>
          <p:nvPr/>
        </p:nvPicPr>
        <p:blipFill>
          <a:blip r:embed="rId2"/>
          <a:srcRect/>
          <a:stretch>
            <a:fillRect/>
          </a:stretch>
        </p:blipFill>
        <p:spPr bwMode="auto">
          <a:xfrm>
            <a:off x="1130301" y="2120900"/>
            <a:ext cx="5829300" cy="2641600"/>
          </a:xfrm>
          <a:prstGeom prst="rect">
            <a:avLst/>
          </a:prstGeom>
          <a:noFill/>
          <a:ln w="9525">
            <a:noFill/>
            <a:miter lim="800000"/>
            <a:headEnd/>
            <a:tailEnd/>
          </a:ln>
          <a:effec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11800" y="444550"/>
            <a:ext cx="7038900" cy="914100"/>
          </a:xfrm>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a:xfrm>
            <a:off x="1259400" y="1389750"/>
            <a:ext cx="7038900" cy="2911200"/>
          </a:xfrm>
        </p:spPr>
        <p:txBody>
          <a:bodyPr/>
          <a:lstStyle/>
          <a:p>
            <a:r>
              <a:rPr lang="en-US" sz="1800" b="1" dirty="0" smtClean="0">
                <a:solidFill>
                  <a:schemeClr val="accent2"/>
                </a:solidFill>
              </a:rPr>
              <a:t>Define Resources</a:t>
            </a:r>
          </a:p>
          <a:p>
            <a:r>
              <a:rPr lang="en-US" sz="1800" b="1" dirty="0" smtClean="0">
                <a:solidFill>
                  <a:schemeClr val="accent2"/>
                </a:solidFill>
              </a:rPr>
              <a:t>Assign the calendar to resource</a:t>
            </a:r>
          </a:p>
          <a:p>
            <a:pPr>
              <a:buNone/>
            </a:pPr>
            <a:r>
              <a:rPr lang="en-US" sz="1800" b="1" dirty="0" smtClean="0">
                <a:solidFill>
                  <a:schemeClr val="accent2"/>
                </a:solidFill>
              </a:rPr>
              <a:t>Define resources as cost loading and type of resource is material as shown in Figure</a:t>
            </a:r>
          </a:p>
          <a:p>
            <a:pPr>
              <a:buNone/>
            </a:pPr>
            <a:endParaRPr lang="ar-JO" sz="1800" b="1" dirty="0">
              <a:solidFill>
                <a:schemeClr val="accent2"/>
              </a:solidFill>
            </a:endParaRPr>
          </a:p>
        </p:txBody>
      </p:sp>
      <p:pic>
        <p:nvPicPr>
          <p:cNvPr id="11266" name="Picture 2"/>
          <p:cNvPicPr>
            <a:picLocks noChangeAspect="1" noChangeArrowheads="1"/>
          </p:cNvPicPr>
          <p:nvPr/>
        </p:nvPicPr>
        <p:blipFill>
          <a:blip r:embed="rId2"/>
          <a:srcRect/>
          <a:stretch>
            <a:fillRect/>
          </a:stretch>
        </p:blipFill>
        <p:spPr bwMode="auto">
          <a:xfrm>
            <a:off x="1663700" y="2806700"/>
            <a:ext cx="5549900" cy="2066925"/>
          </a:xfrm>
          <a:prstGeom prst="rect">
            <a:avLst/>
          </a:prstGeom>
          <a:noFill/>
          <a:ln w="9525">
            <a:noFill/>
            <a:miter lim="800000"/>
            <a:headEnd/>
            <a:tailEnd/>
          </a:ln>
          <a:effec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p:txBody>
          <a:bodyPr/>
          <a:lstStyle/>
          <a:p>
            <a:r>
              <a:rPr lang="en-US" sz="1800" b="1" dirty="0" smtClean="0">
                <a:solidFill>
                  <a:schemeClr val="accent2"/>
                </a:solidFill>
              </a:rPr>
              <a:t>Assign Budget Cost to all activity</a:t>
            </a:r>
          </a:p>
          <a:p>
            <a:pPr>
              <a:buNone/>
            </a:pPr>
            <a:endParaRPr lang="en-US" dirty="0" smtClean="0"/>
          </a:p>
          <a:p>
            <a:pPr>
              <a:buNone/>
            </a:pPr>
            <a:endParaRPr lang="ar-JO" dirty="0"/>
          </a:p>
        </p:txBody>
      </p:sp>
      <p:pic>
        <p:nvPicPr>
          <p:cNvPr id="12290" name="Picture 2"/>
          <p:cNvPicPr>
            <a:picLocks noChangeAspect="1" noChangeArrowheads="1"/>
          </p:cNvPicPr>
          <p:nvPr/>
        </p:nvPicPr>
        <p:blipFill>
          <a:blip r:embed="rId2"/>
          <a:srcRect/>
          <a:stretch>
            <a:fillRect/>
          </a:stretch>
        </p:blipFill>
        <p:spPr bwMode="auto">
          <a:xfrm>
            <a:off x="1473200" y="2044700"/>
            <a:ext cx="6413500" cy="2565400"/>
          </a:xfrm>
          <a:prstGeom prst="rect">
            <a:avLst/>
          </a:prstGeom>
          <a:noFill/>
          <a:ln w="9525">
            <a:noFill/>
            <a:miter lim="800000"/>
            <a:headEnd/>
            <a:tailEnd/>
          </a:ln>
          <a:effec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a:xfrm>
            <a:off x="1386400" y="1389750"/>
            <a:ext cx="7038900" cy="2911200"/>
          </a:xfrm>
        </p:spPr>
        <p:txBody>
          <a:bodyPr/>
          <a:lstStyle/>
          <a:p>
            <a:r>
              <a:rPr lang="en-US" sz="1800" b="1" dirty="0" smtClean="0">
                <a:solidFill>
                  <a:schemeClr val="accent2"/>
                </a:solidFill>
              </a:rPr>
              <a:t>Schedule</a:t>
            </a:r>
          </a:p>
          <a:p>
            <a:pPr>
              <a:buNone/>
            </a:pPr>
            <a:r>
              <a:rPr lang="en-US" sz="1800" b="1" dirty="0" smtClean="0">
                <a:solidFill>
                  <a:schemeClr val="accent2"/>
                </a:solidFill>
              </a:rPr>
              <a:t>Schedule form start date of project</a:t>
            </a:r>
          </a:p>
          <a:p>
            <a:pPr>
              <a:buNone/>
            </a:pPr>
            <a:endParaRPr lang="ar-JO" dirty="0"/>
          </a:p>
        </p:txBody>
      </p:sp>
      <p:pic>
        <p:nvPicPr>
          <p:cNvPr id="13314" name="Picture 2"/>
          <p:cNvPicPr>
            <a:picLocks noChangeAspect="1" noChangeArrowheads="1"/>
          </p:cNvPicPr>
          <p:nvPr/>
        </p:nvPicPr>
        <p:blipFill>
          <a:blip r:embed="rId2"/>
          <a:srcRect/>
          <a:stretch>
            <a:fillRect/>
          </a:stretch>
        </p:blipFill>
        <p:spPr bwMode="auto">
          <a:xfrm>
            <a:off x="1628775" y="2298700"/>
            <a:ext cx="5124450" cy="2667000"/>
          </a:xfrm>
          <a:prstGeom prst="rect">
            <a:avLst/>
          </a:prstGeom>
          <a:noFill/>
          <a:ln w="9525">
            <a:noFill/>
            <a:miter lim="800000"/>
            <a:headEnd/>
            <a:tailEnd/>
          </a:ln>
          <a:effec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p:txBody>
          <a:bodyPr/>
          <a:lstStyle/>
          <a:p>
            <a:r>
              <a:rPr lang="en-US" sz="1800" b="1" dirty="0" smtClean="0">
                <a:solidFill>
                  <a:schemeClr val="accent2"/>
                </a:solidFill>
              </a:rPr>
              <a:t>Results</a:t>
            </a:r>
          </a:p>
          <a:p>
            <a:pPr>
              <a:buNone/>
            </a:pPr>
            <a:r>
              <a:rPr lang="en-US" sz="1800" b="1" dirty="0" smtClean="0">
                <a:solidFill>
                  <a:schemeClr val="accent2"/>
                </a:solidFill>
              </a:rPr>
              <a:t>Calendar Day</a:t>
            </a:r>
          </a:p>
          <a:p>
            <a:pPr>
              <a:buNone/>
            </a:pPr>
            <a:endParaRPr lang="ar-JO" sz="1800" dirty="0">
              <a:solidFill>
                <a:schemeClr val="accent2"/>
              </a:solidFill>
            </a:endParaRPr>
          </a:p>
        </p:txBody>
      </p:sp>
      <p:pic>
        <p:nvPicPr>
          <p:cNvPr id="14338" name="Picture 2"/>
          <p:cNvPicPr>
            <a:picLocks noChangeAspect="1" noChangeArrowheads="1"/>
          </p:cNvPicPr>
          <p:nvPr/>
        </p:nvPicPr>
        <p:blipFill>
          <a:blip r:embed="rId2"/>
          <a:srcRect/>
          <a:stretch>
            <a:fillRect/>
          </a:stretch>
        </p:blipFill>
        <p:spPr bwMode="auto">
          <a:xfrm>
            <a:off x="1968500" y="2559050"/>
            <a:ext cx="5029200" cy="2305050"/>
          </a:xfrm>
          <a:prstGeom prst="rect">
            <a:avLst/>
          </a:prstGeom>
          <a:noFill/>
          <a:ln w="9525">
            <a:noFill/>
            <a:miter lim="800000"/>
            <a:headEnd/>
            <a:tailEnd/>
          </a:ln>
          <a:effec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endParaRPr lang="ar-JO" dirty="0"/>
          </a:p>
        </p:txBody>
      </p:sp>
      <p:sp>
        <p:nvSpPr>
          <p:cNvPr id="3" name="عنصر نائب للنص 2"/>
          <p:cNvSpPr>
            <a:spLocks noGrp="1"/>
          </p:cNvSpPr>
          <p:nvPr>
            <p:ph type="body" idx="1"/>
          </p:nvPr>
        </p:nvSpPr>
        <p:spPr/>
        <p:txBody>
          <a:bodyPr/>
          <a:lstStyle/>
          <a:p>
            <a:r>
              <a:rPr lang="en-US" sz="1800" b="1" dirty="0" smtClean="0">
                <a:solidFill>
                  <a:schemeClr val="accent2"/>
                </a:solidFill>
              </a:rPr>
              <a:t>Results</a:t>
            </a:r>
          </a:p>
          <a:p>
            <a:pPr>
              <a:buNone/>
            </a:pPr>
            <a:r>
              <a:rPr lang="en-US" sz="1800" b="1" dirty="0" smtClean="0">
                <a:solidFill>
                  <a:schemeClr val="accent2"/>
                </a:solidFill>
              </a:rPr>
              <a:t>Working Day</a:t>
            </a:r>
          </a:p>
          <a:p>
            <a:pPr>
              <a:buNone/>
            </a:pPr>
            <a:endParaRPr lang="en-US" sz="1800" b="1" dirty="0" smtClean="0">
              <a:solidFill>
                <a:schemeClr val="accent2"/>
              </a:solidFill>
            </a:endParaRPr>
          </a:p>
          <a:p>
            <a:pPr>
              <a:buNone/>
            </a:pPr>
            <a:endParaRPr lang="ar-JO" sz="1800" b="1" dirty="0">
              <a:solidFill>
                <a:schemeClr val="accent2"/>
              </a:solidFill>
            </a:endParaRPr>
          </a:p>
        </p:txBody>
      </p:sp>
      <p:pic>
        <p:nvPicPr>
          <p:cNvPr id="15362" name="Picture 2"/>
          <p:cNvPicPr>
            <a:picLocks noChangeAspect="1" noChangeArrowheads="1"/>
          </p:cNvPicPr>
          <p:nvPr/>
        </p:nvPicPr>
        <p:blipFill>
          <a:blip r:embed="rId2"/>
          <a:srcRect/>
          <a:stretch>
            <a:fillRect/>
          </a:stretch>
        </p:blipFill>
        <p:spPr bwMode="auto">
          <a:xfrm>
            <a:off x="2032000" y="2552700"/>
            <a:ext cx="5448300" cy="2095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Steps used in the Primavera program includes:</a:t>
            </a:r>
            <a:br>
              <a:rPr lang="en-US" dirty="0" smtClean="0"/>
            </a:br>
            <a:endParaRPr lang="ar-JO" dirty="0"/>
          </a:p>
        </p:txBody>
      </p:sp>
      <p:sp>
        <p:nvSpPr>
          <p:cNvPr id="3" name="عنصر نائب للنص 2"/>
          <p:cNvSpPr>
            <a:spLocks noGrp="1"/>
          </p:cNvSpPr>
          <p:nvPr>
            <p:ph type="body" idx="1"/>
          </p:nvPr>
        </p:nvSpPr>
        <p:spPr/>
        <p:txBody>
          <a:bodyPr/>
          <a:lstStyle/>
          <a:p>
            <a:pPr>
              <a:buNone/>
            </a:pPr>
            <a:r>
              <a:rPr lang="en-US" sz="1800" b="1" dirty="0" smtClean="0">
                <a:solidFill>
                  <a:schemeClr val="accent2"/>
                </a:solidFill>
              </a:rPr>
              <a:t>Results:-</a:t>
            </a:r>
          </a:p>
          <a:p>
            <a:pPr>
              <a:buNone/>
            </a:pPr>
            <a:endParaRPr lang="en-US" sz="1800" b="1" dirty="0" smtClean="0">
              <a:solidFill>
                <a:schemeClr val="accent2"/>
              </a:solidFill>
            </a:endParaRPr>
          </a:p>
          <a:p>
            <a:r>
              <a:rPr lang="en-US" sz="1800" b="1" dirty="0" smtClean="0">
                <a:solidFill>
                  <a:schemeClr val="accent2"/>
                </a:solidFill>
              </a:rPr>
              <a:t>Working Days = 171 Days</a:t>
            </a:r>
          </a:p>
          <a:p>
            <a:r>
              <a:rPr lang="en-US" sz="1800" b="1" dirty="0" smtClean="0">
                <a:solidFill>
                  <a:schemeClr val="accent2"/>
                </a:solidFill>
              </a:rPr>
              <a:t>Calendar day for activity =199 Days, add 20 Days for mobilization that includes installation offices, sign board and Prepare &amp; Submit Shop Drawings Submittals.</a:t>
            </a:r>
          </a:p>
          <a:p>
            <a:r>
              <a:rPr lang="en-US" sz="1800" b="1" dirty="0" smtClean="0">
                <a:solidFill>
                  <a:schemeClr val="accent2"/>
                </a:solidFill>
              </a:rPr>
              <a:t>The Total calendar day = 219 Days.</a:t>
            </a:r>
          </a:p>
          <a:p>
            <a:r>
              <a:rPr lang="en-US" sz="1800" b="1" dirty="0" smtClean="0">
                <a:solidFill>
                  <a:schemeClr val="accent2"/>
                </a:solidFill>
              </a:rPr>
              <a:t>Total Bid Price = 664,536$. This price includes all expenses and profit.</a:t>
            </a:r>
          </a:p>
          <a:p>
            <a:pPr>
              <a:buNone/>
            </a:pPr>
            <a:endParaRPr lang="ar-JO" sz="1800" b="1" dirty="0">
              <a:solidFill>
                <a:schemeClr val="accent2"/>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dirty="0"/>
          </a:p>
        </p:txBody>
      </p:sp>
      <p:sp>
        <p:nvSpPr>
          <p:cNvPr id="3" name="عنصر نائب للنص 2"/>
          <p:cNvSpPr>
            <a:spLocks noGrp="1"/>
          </p:cNvSpPr>
          <p:nvPr>
            <p:ph type="body" idx="1"/>
          </p:nvPr>
        </p:nvSpPr>
        <p:spPr>
          <a:xfrm>
            <a:off x="3253300" y="2232300"/>
            <a:ext cx="7038900" cy="2911200"/>
          </a:xfrm>
        </p:spPr>
        <p:txBody>
          <a:bodyPr/>
          <a:lstStyle/>
          <a:p>
            <a:pPr>
              <a:buNone/>
            </a:pPr>
            <a:r>
              <a:rPr lang="en-US" sz="5000" dirty="0" smtClean="0">
                <a:latin typeface="AngsanaUPC" pitchFamily="18" charset="-34"/>
                <a:cs typeface="AngsanaUPC" pitchFamily="18" charset="-34"/>
              </a:rPr>
              <a:t>THANK YOU</a:t>
            </a:r>
            <a:endParaRPr lang="ar-JO" sz="5000" dirty="0">
              <a:latin typeface="AngsanaUPC" pitchFamily="18" charset="-34"/>
              <a:cs typeface="Kufi Outline Shaded" pitchFamily="8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8"/>
          <p:cNvSpPr txBox="1">
            <a:spLocks noGrp="1"/>
          </p:cNvSpPr>
          <p:nvPr>
            <p:ph type="title"/>
          </p:nvPr>
        </p:nvSpPr>
        <p:spPr>
          <a:xfrm>
            <a:off x="1150375" y="441725"/>
            <a:ext cx="7557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Designing of new water distribution network</a:t>
            </a:r>
            <a:endParaRPr b="1"/>
          </a:p>
        </p:txBody>
      </p:sp>
      <p:pic>
        <p:nvPicPr>
          <p:cNvPr id="170" name="Google Shape;170;p18"/>
          <p:cNvPicPr preferRelativeResize="0"/>
          <p:nvPr/>
        </p:nvPicPr>
        <p:blipFill>
          <a:blip r:embed="rId3">
            <a:alphaModFix/>
          </a:blip>
          <a:stretch>
            <a:fillRect/>
          </a:stretch>
        </p:blipFill>
        <p:spPr>
          <a:xfrm>
            <a:off x="0" y="1573200"/>
            <a:ext cx="4695825" cy="2486025"/>
          </a:xfrm>
          <a:prstGeom prst="rect">
            <a:avLst/>
          </a:prstGeom>
          <a:noFill/>
          <a:ln>
            <a:noFill/>
          </a:ln>
        </p:spPr>
      </p:pic>
      <p:pic>
        <p:nvPicPr>
          <p:cNvPr id="3" name="Picture 2">
            <a:extLst>
              <a:ext uri="{FF2B5EF4-FFF2-40B4-BE49-F238E27FC236}">
                <a16:creationId xmlns="" xmlns:a16="http://schemas.microsoft.com/office/drawing/2014/main" id="{54F6B401-B5CF-4EE6-B4B6-D76E11B81C92}"/>
              </a:ext>
            </a:extLst>
          </p:cNvPr>
          <p:cNvPicPr>
            <a:picLocks noChangeAspect="1"/>
          </p:cNvPicPr>
          <p:nvPr/>
        </p:nvPicPr>
        <p:blipFill>
          <a:blip r:embed="rId4"/>
          <a:stretch>
            <a:fillRect/>
          </a:stretch>
        </p:blipFill>
        <p:spPr>
          <a:xfrm>
            <a:off x="4695825" y="1573200"/>
            <a:ext cx="4755377" cy="248602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9"/>
          <p:cNvSpPr txBox="1">
            <a:spLocks noGrp="1"/>
          </p:cNvSpPr>
          <p:nvPr>
            <p:ph type="title"/>
          </p:nvPr>
        </p:nvSpPr>
        <p:spPr>
          <a:xfrm>
            <a:off x="1150375" y="441725"/>
            <a:ext cx="7557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Designing of New Sewer Network</a:t>
            </a:r>
            <a:endParaRPr b="1"/>
          </a:p>
        </p:txBody>
      </p:sp>
      <p:pic>
        <p:nvPicPr>
          <p:cNvPr id="176" name="Google Shape;176;p19"/>
          <p:cNvPicPr preferRelativeResize="0"/>
          <p:nvPr/>
        </p:nvPicPr>
        <p:blipFill>
          <a:blip r:embed="rId3">
            <a:alphaModFix/>
          </a:blip>
          <a:stretch>
            <a:fillRect/>
          </a:stretch>
        </p:blipFill>
        <p:spPr>
          <a:xfrm>
            <a:off x="712825" y="1334838"/>
            <a:ext cx="2849025" cy="3482875"/>
          </a:xfrm>
          <a:prstGeom prst="rect">
            <a:avLst/>
          </a:prstGeom>
          <a:noFill/>
          <a:ln>
            <a:noFill/>
          </a:ln>
        </p:spPr>
      </p:pic>
      <p:pic>
        <p:nvPicPr>
          <p:cNvPr id="177" name="Google Shape;177;p19"/>
          <p:cNvPicPr preferRelativeResize="0"/>
          <p:nvPr/>
        </p:nvPicPr>
        <p:blipFill rotWithShape="1">
          <a:blip r:embed="rId4">
            <a:alphaModFix/>
          </a:blip>
          <a:srcRect r="35991"/>
          <a:stretch/>
        </p:blipFill>
        <p:spPr>
          <a:xfrm>
            <a:off x="4771503" y="1355813"/>
            <a:ext cx="3370775" cy="3440901"/>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0"/>
          <p:cNvSpPr txBox="1">
            <a:spLocks noGrp="1"/>
          </p:cNvSpPr>
          <p:nvPr>
            <p:ph type="title"/>
          </p:nvPr>
        </p:nvSpPr>
        <p:spPr>
          <a:xfrm>
            <a:off x="1150375" y="441725"/>
            <a:ext cx="7557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ar" b="1"/>
              <a:t>Designing of New Sewer Network</a:t>
            </a:r>
            <a:endParaRPr b="1"/>
          </a:p>
        </p:txBody>
      </p:sp>
      <p:pic>
        <p:nvPicPr>
          <p:cNvPr id="183" name="Google Shape;183;p20"/>
          <p:cNvPicPr preferRelativeResize="0"/>
          <p:nvPr/>
        </p:nvPicPr>
        <p:blipFill>
          <a:blip r:embed="rId3">
            <a:alphaModFix/>
          </a:blip>
          <a:stretch>
            <a:fillRect/>
          </a:stretch>
        </p:blipFill>
        <p:spPr>
          <a:xfrm>
            <a:off x="3838775" y="1744150"/>
            <a:ext cx="5053374" cy="2303400"/>
          </a:xfrm>
          <a:prstGeom prst="rect">
            <a:avLst/>
          </a:prstGeom>
          <a:noFill/>
          <a:ln>
            <a:noFill/>
          </a:ln>
        </p:spPr>
      </p:pic>
      <p:sp>
        <p:nvSpPr>
          <p:cNvPr id="184" name="Google Shape;184;p20"/>
          <p:cNvSpPr txBox="1"/>
          <p:nvPr/>
        </p:nvSpPr>
        <p:spPr>
          <a:xfrm>
            <a:off x="286450" y="1594125"/>
            <a:ext cx="3150900" cy="185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ar" sz="1800" b="1">
                <a:solidFill>
                  <a:srgbClr val="FFD966"/>
                </a:solidFill>
                <a:latin typeface="Lato"/>
                <a:ea typeface="Lato"/>
                <a:cs typeface="Lato"/>
                <a:sym typeface="Lato"/>
              </a:rPr>
              <a:t>- Waste water = 582 m3/day</a:t>
            </a:r>
            <a:endParaRPr sz="1800" b="1">
              <a:solidFill>
                <a:srgbClr val="FFD966"/>
              </a:solidFill>
              <a:latin typeface="Lato"/>
              <a:ea typeface="Lato"/>
              <a:cs typeface="Lato"/>
              <a:sym typeface="Lato"/>
            </a:endParaRPr>
          </a:p>
          <a:p>
            <a:pPr marL="0" lvl="0" indent="0" algn="l" rtl="0">
              <a:spcBef>
                <a:spcPts val="0"/>
              </a:spcBef>
              <a:spcAft>
                <a:spcPts val="0"/>
              </a:spcAft>
              <a:buNone/>
            </a:pPr>
            <a:r>
              <a:rPr lang="ar" sz="1800" b="1">
                <a:solidFill>
                  <a:srgbClr val="FFD966"/>
                </a:solidFill>
                <a:latin typeface="Lato"/>
                <a:ea typeface="Lato"/>
                <a:cs typeface="Lato"/>
                <a:sym typeface="Lato"/>
              </a:rPr>
              <a:t>-Number of manholes = 157</a:t>
            </a:r>
            <a:endParaRPr sz="1800" b="1">
              <a:solidFill>
                <a:srgbClr val="FFD966"/>
              </a:solidFill>
              <a:latin typeface="Lato"/>
              <a:ea typeface="Lato"/>
              <a:cs typeface="Lato"/>
              <a:sym typeface="Lato"/>
            </a:endParaRPr>
          </a:p>
          <a:p>
            <a:pPr marL="0" lvl="0" indent="0" algn="l" rtl="0">
              <a:spcBef>
                <a:spcPts val="0"/>
              </a:spcBef>
              <a:spcAft>
                <a:spcPts val="0"/>
              </a:spcAft>
              <a:buNone/>
            </a:pPr>
            <a:endParaRPr>
              <a:latin typeface="Lato"/>
              <a:ea typeface="Lato"/>
              <a:cs typeface="Lato"/>
              <a:sym typeface="Lato"/>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1771</Words>
  <Application>Microsoft Office PowerPoint</Application>
  <PresentationFormat>عرض على الشاشة (9:16)‏</PresentationFormat>
  <Paragraphs>262</Paragraphs>
  <Slides>67</Slides>
  <Notes>40</Notes>
  <HiddenSlides>0</HiddenSlides>
  <MMClips>0</MMClips>
  <ScaleCrop>false</ScaleCrop>
  <HeadingPairs>
    <vt:vector size="6" baseType="variant">
      <vt:variant>
        <vt:lpstr>الخطوط المستخدمة</vt:lpstr>
      </vt:variant>
      <vt:variant>
        <vt:i4>7</vt:i4>
      </vt:variant>
      <vt:variant>
        <vt:lpstr>سمة</vt:lpstr>
      </vt:variant>
      <vt:variant>
        <vt:i4>1</vt:i4>
      </vt:variant>
      <vt:variant>
        <vt:lpstr>عناوين الشرائح</vt:lpstr>
      </vt:variant>
      <vt:variant>
        <vt:i4>67</vt:i4>
      </vt:variant>
    </vt:vector>
  </HeadingPairs>
  <TitlesOfParts>
    <vt:vector size="75" baseType="lpstr">
      <vt:lpstr>Arial</vt:lpstr>
      <vt:lpstr>Montserrat</vt:lpstr>
      <vt:lpstr>Lato</vt:lpstr>
      <vt:lpstr>Lemonada</vt:lpstr>
      <vt:lpstr>Times New Roman</vt:lpstr>
      <vt:lpstr>AngsanaUPC</vt:lpstr>
      <vt:lpstr>Kufi Outline Shaded</vt:lpstr>
      <vt:lpstr>Focus</vt:lpstr>
      <vt:lpstr>Graduation Project</vt:lpstr>
      <vt:lpstr>Objectives </vt:lpstr>
      <vt:lpstr>Site Location</vt:lpstr>
      <vt:lpstr>Population and Growth Rate</vt:lpstr>
      <vt:lpstr>Analysis of existing water network</vt:lpstr>
      <vt:lpstr>Analysis of existing water network</vt:lpstr>
      <vt:lpstr>Designing of new water distribution network</vt:lpstr>
      <vt:lpstr>Designing of New Sewer Network</vt:lpstr>
      <vt:lpstr>Designing of New Sewer Network</vt:lpstr>
      <vt:lpstr>Graduation Project 2 </vt:lpstr>
      <vt:lpstr>Introduction </vt:lpstr>
      <vt:lpstr>Identify the main stages of the project plan</vt:lpstr>
      <vt:lpstr>Objective</vt:lpstr>
      <vt:lpstr>Steps of project implementation</vt:lpstr>
      <vt:lpstr>Survey works in sewage networks</vt:lpstr>
      <vt:lpstr>2. Demolition of asphalt pavement</vt:lpstr>
      <vt:lpstr>3. Excavation </vt:lpstr>
      <vt:lpstr>4. Transport and storage of construction materials </vt:lpstr>
      <vt:lpstr>5. Installation of Manholes</vt:lpstr>
      <vt:lpstr>6. Pipeline installation</vt:lpstr>
      <vt:lpstr>7. Testing the lines </vt:lpstr>
      <vt:lpstr>8. Backfilling </vt:lpstr>
      <vt:lpstr>9. Paving</vt:lpstr>
      <vt:lpstr>Quantity surveying</vt:lpstr>
      <vt:lpstr>Data Required for the Preparation of a Quantity Survey is: </vt:lpstr>
      <vt:lpstr>Specification and Quantities of manholes</vt:lpstr>
      <vt:lpstr>Specification and Quantities of manholes</vt:lpstr>
      <vt:lpstr>Specification and Quantities of manholes</vt:lpstr>
      <vt:lpstr>الشريحة 29</vt:lpstr>
      <vt:lpstr>Specification of pipes</vt:lpstr>
      <vt:lpstr>Quantities and Prices</vt:lpstr>
      <vt:lpstr>Quantities and Prices</vt:lpstr>
      <vt:lpstr>Quantities and Prices</vt:lpstr>
      <vt:lpstr>Quantities and Prices</vt:lpstr>
      <vt:lpstr>Quantities and Prices</vt:lpstr>
      <vt:lpstr>Quantities and Prices</vt:lpstr>
      <vt:lpstr>Quantities and Prices</vt:lpstr>
      <vt:lpstr>Quantities and Prices</vt:lpstr>
      <vt:lpstr>Quantities and Prices</vt:lpstr>
      <vt:lpstr>Bill of Quantities (BOQ)</vt:lpstr>
      <vt:lpstr>Resources</vt:lpstr>
      <vt:lpstr>Resources Estimating</vt:lpstr>
      <vt:lpstr>Resources are required to carry out the project.</vt:lpstr>
      <vt:lpstr>Labor Resources includes:</vt:lpstr>
      <vt:lpstr>Labor Resources</vt:lpstr>
      <vt:lpstr>material Resources includes:</vt:lpstr>
      <vt:lpstr>Equipment Resources includes:</vt:lpstr>
      <vt:lpstr>Primavera Program</vt:lpstr>
      <vt:lpstr>The main advantages of using Primavera P6 software program include:</vt:lpstr>
      <vt:lpstr> Calculate Duration of activity</vt:lpstr>
      <vt:lpstr>Duration of activities</vt:lpstr>
      <vt:lpstr>Relationship between activity:</vt:lpstr>
      <vt:lpstr>Relationship between activity:</vt:lpstr>
      <vt:lpstr>Relationship between activity:</vt:lpstr>
      <vt:lpstr>Steps used in the Primavera program includes:</vt:lpstr>
      <vt:lpstr>Steps used in the Primavera program includes:</vt:lpstr>
      <vt:lpstr>Steps used in the Primavera program includes:</vt:lpstr>
      <vt:lpstr>Steps used in the Primavera program includes:</vt:lpstr>
      <vt:lpstr>Steps used in the Primavera program includes:</vt:lpstr>
      <vt:lpstr>Steps used in the Primavera program includes:</vt:lpstr>
      <vt:lpstr>Steps used in the Primavera program includes:</vt:lpstr>
      <vt:lpstr>Steps used in the Primavera program includes:</vt:lpstr>
      <vt:lpstr>Steps used in the Primavera program includes:</vt:lpstr>
      <vt:lpstr>Steps used in the Primavera program includes:</vt:lpstr>
      <vt:lpstr>Steps used in the Primavera program includes:</vt:lpstr>
      <vt:lpstr>Steps used in the Primavera program includes: </vt:lpstr>
      <vt:lpstr>الشريحة 67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1</dc:title>
  <dc:creator>Horizon</dc:creator>
  <cp:lastModifiedBy>Moon</cp:lastModifiedBy>
  <cp:revision>32</cp:revision>
  <dcterms:modified xsi:type="dcterms:W3CDTF">2019-12-25T15:11:31Z</dcterms:modified>
</cp:coreProperties>
</file>