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70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5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4501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954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69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199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744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252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308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388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1639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683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819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2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3226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22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2AC24A9-CCB6-4F8D-B8DB-C2F3692CFA5A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868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6A3E3-8A92-472D-BFBA-FF2EEB99E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9457" y="3274929"/>
            <a:ext cx="9078562" cy="2387600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sz="6600" dirty="0">
                <a:solidFill>
                  <a:schemeClr val="accent4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66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F894C89-BFEA-432C-BAED-150597A9C3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020" y="0"/>
            <a:ext cx="12348838" cy="6858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099000C-3B32-4A45-BFF6-9D62A2158020}"/>
              </a:ext>
            </a:extLst>
          </p:cNvPr>
          <p:cNvSpPr/>
          <p:nvPr/>
        </p:nvSpPr>
        <p:spPr>
          <a:xfrm>
            <a:off x="572796" y="2690336"/>
            <a:ext cx="10424970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PV solar street light for Nablus city </a:t>
            </a:r>
            <a:br>
              <a:rPr lang="en-US" sz="54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36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Prepared by : Nasouh Abdul Majid</a:t>
            </a:r>
            <a:endParaRPr lang="en-US" sz="54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7886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30CC5C-43E6-4714-857D-CABEE2AB5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84A65F-FE6D-4854-A179-31BA00F15D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aim of this project is to save consumed power on the system since we had a growth of population in Nablus and that causes pressure on electrical network , and also will save the taxes we pay for lighting .</a:t>
            </a:r>
          </a:p>
          <a:p>
            <a:r>
              <a:rPr lang="en-US" dirty="0"/>
              <a:t>The feasibility study of the project  and the simulation will be at graduation project 2 in the next semester </a:t>
            </a:r>
          </a:p>
        </p:txBody>
      </p:sp>
    </p:spTree>
    <p:extLst>
      <p:ext uri="{BB962C8B-B14F-4D97-AF65-F5344CB8AC3E}">
        <p14:creationId xmlns:p14="http://schemas.microsoft.com/office/powerpoint/2010/main" val="407291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C5773-4D29-40A0-BAC8-36ED4CBFD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B88E1-F252-4E47-9A24-0A8ABDE5D09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b="1" i="0" dirty="0">
                <a:solidFill>
                  <a:srgbClr val="202124"/>
                </a:solidFill>
                <a:effectLst/>
              </a:rPr>
              <a:t>What is PV system? </a:t>
            </a:r>
          </a:p>
          <a:p>
            <a:r>
              <a:rPr lang="en-US" sz="2000" i="0" dirty="0">
                <a:solidFill>
                  <a:srgbClr val="202124"/>
                </a:solidFill>
                <a:effectLst/>
              </a:rPr>
              <a:t>A photovoltaic system, also PV system or solar power system, is a power system designed to supply usable solar power by means of photovoltaics. It consists of an arrangement of several components, including solar panels to absorb and convert sunlight into electricity, a solar inverter to convert the output from direct to alternating current.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9A6787F-D0FF-4174-AD84-08A06B22103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725" y="2721668"/>
            <a:ext cx="4718050" cy="2987876"/>
          </a:xfrm>
        </p:spPr>
      </p:pic>
    </p:spTree>
    <p:extLst>
      <p:ext uri="{BB962C8B-B14F-4D97-AF65-F5344CB8AC3E}">
        <p14:creationId xmlns:p14="http://schemas.microsoft.com/office/powerpoint/2010/main" val="4013036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1D8C7-D52B-4C3E-89CD-BA2741561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 System Types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AF8EA3-010D-4BFC-99B1-2A55D825CF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ON-Grid 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46338348-8A0F-4997-8A33-14E36CDC07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576373"/>
            <a:ext cx="4718050" cy="1965854"/>
          </a:xfr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F92C66A-694F-4C88-9D9B-64E648DC71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OFF –Grid </a:t>
            </a:r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91E10095-98B3-4058-93AE-CB77A3EF638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138" y="3329659"/>
            <a:ext cx="4718050" cy="2459283"/>
          </a:xfrm>
        </p:spPr>
      </p:pic>
    </p:spTree>
    <p:extLst>
      <p:ext uri="{BB962C8B-B14F-4D97-AF65-F5344CB8AC3E}">
        <p14:creationId xmlns:p14="http://schemas.microsoft.com/office/powerpoint/2010/main" val="909752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85CF3-FF37-4D36-BBE4-F38708597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 Panel Types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5FE162B-7F0D-47A1-B108-8866F8F15D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280" y="2227811"/>
            <a:ext cx="4206240" cy="2402378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4CAC989-6A56-4315-B568-6DE08B412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/>
              <a:t>1- 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Monocrystalline</a:t>
            </a:r>
          </a:p>
          <a:p>
            <a:pPr algn="l"/>
            <a:r>
              <a:rPr lang="en-US" sz="2000" dirty="0">
                <a:cs typeface="Arial" panose="020B0604020202020204" pitchFamily="34" charset="0"/>
              </a:rPr>
              <a:t>2-</a:t>
            </a:r>
            <a:r>
              <a:rPr lang="en-US" sz="20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Polycrystalline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5501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F64F56CD-5092-4231-B8BD-DB523E0F0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Nablus City Lighting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A615DD0-D17C-4993-B8A2-B5931A3DC5F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cs typeface="Times New Roman" panose="02020603050405020304" pitchFamily="18" charset="0"/>
              </a:rPr>
              <a:t>According to </a:t>
            </a:r>
            <a:r>
              <a:rPr lang="en-US" sz="2000" dirty="0">
                <a:effectLst/>
                <a:ea typeface="Calibri" panose="020F0502020204030204" pitchFamily="34" charset="0"/>
              </a:rPr>
              <a:t>Nablus Municipality and Northern Electricity distribution company (NEDECO) , Nablus city contains approximately 6800 lighting poles.</a:t>
            </a:r>
          </a:p>
          <a:p>
            <a:r>
              <a:rPr lang="en-US" sz="2000" dirty="0"/>
              <a:t>The photo is for </a:t>
            </a:r>
            <a:r>
              <a:rPr lang="en-US" sz="2000" dirty="0">
                <a:effectLst/>
                <a:ea typeface="Calibri" panose="020F0502020204030204" pitchFamily="34" charset="0"/>
              </a:rPr>
              <a:t>AutoCAD plan</a:t>
            </a:r>
            <a:r>
              <a:rPr lang="en-US" sz="2000" dirty="0">
                <a:ea typeface="Calibri" panose="020F0502020204030204" pitchFamily="34" charset="0"/>
              </a:rPr>
              <a:t> </a:t>
            </a:r>
            <a:r>
              <a:rPr lang="en-US" sz="2000" dirty="0">
                <a:effectLst/>
                <a:ea typeface="Calibri" panose="020F0502020204030204" pitchFamily="34" charset="0"/>
              </a:rPr>
              <a:t>for Nablus street light poles distribution from the municipality where the location of every pole.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D3BCDDEE-8D9C-4ABC-9169-80EBB287351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725" y="2581178"/>
            <a:ext cx="4718050" cy="3268856"/>
          </a:xfrm>
        </p:spPr>
      </p:pic>
    </p:spTree>
    <p:extLst>
      <p:ext uri="{BB962C8B-B14F-4D97-AF65-F5344CB8AC3E}">
        <p14:creationId xmlns:p14="http://schemas.microsoft.com/office/powerpoint/2010/main" val="994181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>
            <a:extLst>
              <a:ext uri="{FF2B5EF4-FFF2-40B4-BE49-F238E27FC236}">
                <a16:creationId xmlns:a16="http://schemas.microsoft.com/office/drawing/2014/main" id="{7E76EFEC-C9E0-4DC9-8D5C-CEB5710DD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Street Lamps </a:t>
            </a: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5E885C08-F7A0-4C80-B528-8CBAA3B14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cs typeface="Times New Roman" panose="02020603050405020304" pitchFamily="18" charset="0"/>
              </a:rPr>
              <a:t>They use two types of lamps for lighting :</a:t>
            </a:r>
          </a:p>
          <a:p>
            <a:pPr marL="0" indent="0">
              <a:buNone/>
            </a:pPr>
            <a:r>
              <a:rPr lang="en-US" sz="2000" dirty="0">
                <a:cs typeface="Times New Roman" panose="02020603050405020304" pitchFamily="18" charset="0"/>
              </a:rPr>
              <a:t>1- HPS lamps which is the mostly used in Nablus poles, where they use different types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(250W,70W,50W) </a:t>
            </a:r>
            <a:r>
              <a:rPr lang="en-US" sz="2000" dirty="0">
                <a:cs typeface="Times New Roman" panose="02020603050405020304" pitchFamily="18" charset="0"/>
              </a:rPr>
              <a:t> of it according to the area.</a:t>
            </a:r>
          </a:p>
          <a:p>
            <a:pPr marL="0" indent="0">
              <a:buNone/>
            </a:pPr>
            <a:r>
              <a:rPr lang="en-US" sz="2000" dirty="0">
                <a:cs typeface="Times New Roman" panose="02020603050405020304" pitchFamily="18" charset="0"/>
              </a:rPr>
              <a:t>2- LED lamps they started to use it recently in the main streets and they use different types</a:t>
            </a:r>
            <a:r>
              <a:rPr lang="ar-JO" sz="2000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ea typeface="Calibri" panose="020F0502020204030204" pitchFamily="34" charset="0"/>
              </a:rPr>
              <a:t>(120W,90W,50W) .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345B94F-7AA2-4064-8FAD-AA739EB1E2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791" y="4216400"/>
            <a:ext cx="1915821" cy="203780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DC04010-8C1B-4C24-986F-BD05603869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163" y="4216400"/>
            <a:ext cx="1751861" cy="1751861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37460B07-E205-4786-9A27-BDE620CD92B1}"/>
              </a:ext>
            </a:extLst>
          </p:cNvPr>
          <p:cNvSpPr/>
          <p:nvPr/>
        </p:nvSpPr>
        <p:spPr>
          <a:xfrm>
            <a:off x="1449872" y="4384444"/>
            <a:ext cx="232383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 Lamp</a:t>
            </a:r>
            <a:r>
              <a:rPr lang="en-US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96FD3A4-C3F9-41D0-927B-3626A45C1D39}"/>
              </a:ext>
            </a:extLst>
          </p:cNvPr>
          <p:cNvSpPr/>
          <p:nvPr/>
        </p:nvSpPr>
        <p:spPr>
          <a:xfrm>
            <a:off x="7577192" y="4507554"/>
            <a:ext cx="15888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HPS Lamp </a:t>
            </a:r>
          </a:p>
        </p:txBody>
      </p:sp>
    </p:spTree>
    <p:extLst>
      <p:ext uri="{BB962C8B-B14F-4D97-AF65-F5344CB8AC3E}">
        <p14:creationId xmlns:p14="http://schemas.microsoft.com/office/powerpoint/2010/main" val="1600818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2830278-C2BD-4975-B3F3-3A78EEADD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 Street Light Components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75E9465-3F38-4E04-960E-17EA6CE7B4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1- PV Panel</a:t>
            </a:r>
          </a:p>
          <a:p>
            <a:pPr marL="0" indent="0">
              <a:buNone/>
            </a:pPr>
            <a:r>
              <a:rPr lang="en-US" sz="2000" dirty="0"/>
              <a:t>2-  Rechargeable Battery</a:t>
            </a:r>
          </a:p>
          <a:p>
            <a:pPr marL="0" indent="0">
              <a:buNone/>
            </a:pPr>
            <a:r>
              <a:rPr lang="en-US" sz="2000" dirty="0"/>
              <a:t>3- Controllers</a:t>
            </a:r>
          </a:p>
          <a:p>
            <a:pPr marL="0" indent="0">
              <a:buNone/>
            </a:pPr>
            <a:r>
              <a:rPr lang="en-US" sz="2000" dirty="0"/>
              <a:t>4- Motion and light sensors</a:t>
            </a:r>
          </a:p>
          <a:p>
            <a:pPr marL="0" indent="0">
              <a:buNone/>
            </a:pPr>
            <a:r>
              <a:rPr lang="en-US" sz="2000" dirty="0"/>
              <a:t>5-  100 W LED Lamp </a:t>
            </a:r>
          </a:p>
          <a:p>
            <a:pPr marL="0" indent="0">
              <a:buNone/>
            </a:pPr>
            <a:r>
              <a:rPr lang="en-US" sz="2000" dirty="0"/>
              <a:t>and pole</a:t>
            </a:r>
          </a:p>
          <a:p>
            <a:pPr marL="0" indent="0">
              <a:buNone/>
            </a:pPr>
            <a:r>
              <a:rPr lang="en-US" sz="2000" dirty="0"/>
              <a:t>6- Inverter </a:t>
            </a:r>
          </a:p>
          <a:p>
            <a:pPr marL="0" indent="0">
              <a:buNone/>
            </a:pPr>
            <a:r>
              <a:rPr lang="en-US" sz="2000" dirty="0"/>
              <a:t>7- ATS 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D9E0DBC5-DEAF-49D6-999F-88262A94A73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784" y="2500313"/>
            <a:ext cx="3309937" cy="3309937"/>
          </a:xfr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F78689-0FDD-47B3-95D5-048337DAA5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" t="14657" r="-720" b="2260"/>
          <a:stretch/>
        </p:blipFill>
        <p:spPr>
          <a:xfrm>
            <a:off x="4145872" y="2500313"/>
            <a:ext cx="3624912" cy="359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18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794DB89-468F-4AC5-8F1D-55E0C5A67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System Calculations </a:t>
            </a:r>
            <a:endParaRPr lang="en-US" sz="3600" b="1" dirty="0">
              <a:latin typeface="+mn-lt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EDDAD7-A43E-47C3-9976-D4A124C86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+mn-lt"/>
                <a:cs typeface="Times New Roman" panose="02020603050405020304" pitchFamily="18" charset="0"/>
              </a:rPr>
              <a:t>Since the LED consume 100w </a:t>
            </a:r>
            <a:r>
              <a:rPr lang="en-US" sz="2000" dirty="0">
                <a:effectLst/>
                <a:latin typeface="+mn-lt"/>
                <a:ea typeface="Calibri" panose="020F0502020204030204" pitchFamily="34" charset="0"/>
              </a:rPr>
              <a:t>the Lamp will work for 100% at least 7 hours daily from the sunset because of the city movement so the </a:t>
            </a:r>
            <a:r>
              <a:rPr lang="en-US" sz="2000" dirty="0">
                <a:latin typeface="+mn-lt"/>
                <a:cs typeface="Times New Roman" panose="02020603050405020304" pitchFamily="18" charset="0"/>
              </a:rPr>
              <a:t>needed power at least 700W.</a:t>
            </a:r>
            <a:br>
              <a:rPr lang="en-US" sz="2000" dirty="0">
                <a:latin typeface="+mn-lt"/>
                <a:cs typeface="Times New Roman" panose="02020603050405020304" pitchFamily="18" charset="0"/>
              </a:rPr>
            </a:br>
            <a:r>
              <a:rPr lang="en-US" sz="2000" dirty="0">
                <a:latin typeface="+mn-lt"/>
                <a:cs typeface="Times New Roman" panose="02020603050405020304" pitchFamily="18" charset="0"/>
              </a:rPr>
              <a:t>As well the motion sensor and the controller will limit the light consumption </a:t>
            </a:r>
            <a:r>
              <a:rPr lang="en-US" sz="2000" dirty="0">
                <a:effectLst/>
                <a:latin typeface="+mn-lt"/>
                <a:ea typeface="Calibri" panose="020F0502020204030204" pitchFamily="34" charset="0"/>
              </a:rPr>
              <a:t>30% </a:t>
            </a:r>
            <a:r>
              <a:rPr lang="en-US" sz="2000" dirty="0">
                <a:ea typeface="Calibri" panose="020F0502020204030204" pitchFamily="34" charset="0"/>
              </a:rPr>
              <a:t>where the light will work as average for </a:t>
            </a:r>
            <a:r>
              <a:rPr lang="en-US" sz="2000" dirty="0">
                <a:effectLst/>
                <a:latin typeface="+mn-lt"/>
                <a:ea typeface="Calibri" panose="020F0502020204030204" pitchFamily="34" charset="0"/>
              </a:rPr>
              <a:t>5 hours </a:t>
            </a:r>
            <a:r>
              <a:rPr lang="en-US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so the power needed (30w*5) 150W daily</a:t>
            </a:r>
            <a:endParaRPr lang="en-US" sz="2000" dirty="0">
              <a:cs typeface="Times New Roman" panose="02020603050405020304" pitchFamily="18" charset="0"/>
            </a:endParaRP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The total power required = 700+150= 850w daily  at least </a:t>
            </a:r>
          </a:p>
          <a:p>
            <a:pPr algn="l"/>
            <a:r>
              <a:rPr lang="en-US" sz="2000" dirty="0">
                <a:cs typeface="Times New Roman" panose="02020603050405020304" pitchFamily="18" charset="0"/>
              </a:rPr>
              <a:t>I choose the  panel type By considering any Circumstances and a 0.24-0.26 safety factor to be in the safe side , the needed PV panel should produce 230-250w and I will use 24v 100 amp battery with 500w inverter .</a:t>
            </a:r>
          </a:p>
        </p:txBody>
      </p:sp>
    </p:spTree>
    <p:extLst>
      <p:ext uri="{BB962C8B-B14F-4D97-AF65-F5344CB8AC3E}">
        <p14:creationId xmlns:p14="http://schemas.microsoft.com/office/powerpoint/2010/main" val="3932978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19711F1-BED1-4637-87D7-950EF323ACD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945" y="533066"/>
            <a:ext cx="5291092" cy="5912272"/>
          </a:xfrm>
        </p:spPr>
      </p:pic>
    </p:spTree>
    <p:extLst>
      <p:ext uri="{BB962C8B-B14F-4D97-AF65-F5344CB8AC3E}">
        <p14:creationId xmlns:p14="http://schemas.microsoft.com/office/powerpoint/2010/main" val="3687811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</TotalTime>
  <Words>426</Words>
  <Application>Microsoft Office PowerPoint</Application>
  <PresentationFormat>Widescreen</PresentationFormat>
  <Paragraphs>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Garamond</vt:lpstr>
      <vt:lpstr>Times New Roman</vt:lpstr>
      <vt:lpstr>Organic</vt:lpstr>
      <vt:lpstr> </vt:lpstr>
      <vt:lpstr>PV System</vt:lpstr>
      <vt:lpstr>PV System Types</vt:lpstr>
      <vt:lpstr>PV Panel Types</vt:lpstr>
      <vt:lpstr>Nablus City Lighting</vt:lpstr>
      <vt:lpstr>Street Lamps </vt:lpstr>
      <vt:lpstr>PV Street Light Components</vt:lpstr>
      <vt:lpstr>System Calculations </vt:lpstr>
      <vt:lpstr>PowerPoint Presentation</vt:lpstr>
      <vt:lpstr>Conclusion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 solar street light for Nablus city  Prepared by : Nasouh Abdul Majid</dc:title>
  <dc:creator>nasouh.majid@outlook.com</dc:creator>
  <cp:lastModifiedBy>nasouh.majid@outlook.com</cp:lastModifiedBy>
  <cp:revision>32</cp:revision>
  <dcterms:created xsi:type="dcterms:W3CDTF">2021-01-03T22:29:18Z</dcterms:created>
  <dcterms:modified xsi:type="dcterms:W3CDTF">2021-01-04T10:07:41Z</dcterms:modified>
</cp:coreProperties>
</file>