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6" r:id="rId1"/>
  </p:sldMasterIdLst>
  <p:notesMasterIdLst>
    <p:notesMasterId r:id="rId52"/>
  </p:notesMasterIdLst>
  <p:sldIdLst>
    <p:sldId id="256" r:id="rId2"/>
    <p:sldId id="257" r:id="rId3"/>
    <p:sldId id="258" r:id="rId4"/>
    <p:sldId id="259" r:id="rId5"/>
    <p:sldId id="260" r:id="rId6"/>
    <p:sldId id="261" r:id="rId7"/>
    <p:sldId id="268" r:id="rId8"/>
    <p:sldId id="269" r:id="rId9"/>
    <p:sldId id="262" r:id="rId10"/>
    <p:sldId id="275" r:id="rId11"/>
    <p:sldId id="263" r:id="rId12"/>
    <p:sldId id="264" r:id="rId13"/>
    <p:sldId id="265" r:id="rId14"/>
    <p:sldId id="266" r:id="rId15"/>
    <p:sldId id="338" r:id="rId16"/>
    <p:sldId id="339" r:id="rId17"/>
    <p:sldId id="276" r:id="rId18"/>
    <p:sldId id="277" r:id="rId19"/>
    <p:sldId id="278" r:id="rId20"/>
    <p:sldId id="279" r:id="rId21"/>
    <p:sldId id="280" r:id="rId22"/>
    <p:sldId id="281" r:id="rId23"/>
    <p:sldId id="282" r:id="rId24"/>
    <p:sldId id="286" r:id="rId25"/>
    <p:sldId id="287" r:id="rId26"/>
    <p:sldId id="330" r:id="rId27"/>
    <p:sldId id="331" r:id="rId28"/>
    <p:sldId id="332" r:id="rId29"/>
    <p:sldId id="333" r:id="rId30"/>
    <p:sldId id="334" r:id="rId31"/>
    <p:sldId id="335" r:id="rId32"/>
    <p:sldId id="336" r:id="rId33"/>
    <p:sldId id="337" r:id="rId34"/>
    <p:sldId id="302" r:id="rId35"/>
    <p:sldId id="303" r:id="rId36"/>
    <p:sldId id="304" r:id="rId37"/>
    <p:sldId id="315" r:id="rId38"/>
    <p:sldId id="316" r:id="rId39"/>
    <p:sldId id="317" r:id="rId40"/>
    <p:sldId id="319" r:id="rId41"/>
    <p:sldId id="320" r:id="rId42"/>
    <p:sldId id="321" r:id="rId43"/>
    <p:sldId id="322" r:id="rId44"/>
    <p:sldId id="323" r:id="rId45"/>
    <p:sldId id="324" r:id="rId46"/>
    <p:sldId id="325" r:id="rId47"/>
    <p:sldId id="326" r:id="rId48"/>
    <p:sldId id="327" r:id="rId49"/>
    <p:sldId id="328" r:id="rId50"/>
    <p:sldId id="329" r:id="rId5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09" d="100"/>
          <a:sy n="109" d="100"/>
        </p:scale>
        <p:origin x="167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9F6FED9-6A6C-4DEE-9367-FC28DEB33AD7}" type="datetimeFigureOut">
              <a:rPr lang="ar-SA" smtClean="0"/>
              <a:pPr/>
              <a:t>24/10/1441</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3BB8BFD-A7D8-432D-834A-68303BE14F20}"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F3BB8BFD-A7D8-432D-834A-68303BE14F20}" type="slidenum">
              <a:rPr lang="ar-SA" smtClean="0"/>
              <a:pPr/>
              <a:t>13</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24/10/1441</a:t>
            </a:fld>
            <a:endParaRPr lang="ar-SA"/>
          </a:p>
        </p:txBody>
      </p:sp>
      <p:sp>
        <p:nvSpPr>
          <p:cNvPr id="20" name="عنصر نائب للتذييل 19"/>
          <p:cNvSpPr>
            <a:spLocks noGrp="1"/>
          </p:cNvSpPr>
          <p:nvPr>
            <p:ph type="ftr" sz="quarter" idx="11"/>
          </p:nvPr>
        </p:nvSpPr>
        <p:spPr/>
        <p:txBody>
          <a:bodyPr/>
          <a:lstStyle/>
          <a:p>
            <a:endParaRPr lang="ar-SA"/>
          </a:p>
        </p:txBody>
      </p:sp>
      <p:sp>
        <p:nvSpPr>
          <p:cNvPr id="10" name="عنصر نائب لرقم الشريحة 9"/>
          <p:cNvSpPr>
            <a:spLocks noGrp="1"/>
          </p:cNvSpPr>
          <p:nvPr>
            <p:ph type="sldNum" sz="quarter" idx="12"/>
          </p:nvPr>
        </p:nvSpPr>
        <p:spPr/>
        <p:txBody>
          <a:bodyPr/>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24/10/1441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24/10/1441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24/10/1441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24/10/1441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24/10/1441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24/10/1441</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24/10/1441</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p>
            <a:fld id="{1B8ABB09-4A1D-463E-8065-109CC2B7EFAA}" type="datetimeFigureOut">
              <a:rPr lang="ar-SA" smtClean="0"/>
              <a:pPr/>
              <a:t>24/10/1441</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24/10/1441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24/10/1441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24/10/1441</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85786" y="2071678"/>
            <a:ext cx="8001056" cy="857256"/>
          </a:xfrm>
        </p:spPr>
        <p:txBody>
          <a:bodyPr>
            <a:noAutofit/>
          </a:bodyPr>
          <a:lstStyle/>
          <a:p>
            <a:pPr algn="ctr" rtl="0"/>
            <a:r>
              <a:rPr lang="en-US" sz="2000" b="1" dirty="0" smtClean="0"/>
              <a:t>An-</a:t>
            </a:r>
            <a:r>
              <a:rPr lang="en-US" sz="2000" b="1" dirty="0" err="1" smtClean="0"/>
              <a:t>Najah</a:t>
            </a:r>
            <a:r>
              <a:rPr lang="en-US" sz="2000" b="1" dirty="0" smtClean="0"/>
              <a:t> National University Faculty of Engineering.</a:t>
            </a:r>
            <a:br>
              <a:rPr lang="en-US" sz="2000" b="1" dirty="0" smtClean="0"/>
            </a:br>
            <a:r>
              <a:rPr lang="en-US" sz="2000" b="1" dirty="0" smtClean="0"/>
              <a:t/>
            </a:r>
            <a:br>
              <a:rPr lang="en-US" sz="2000" b="1" dirty="0" smtClean="0"/>
            </a:br>
            <a:r>
              <a:rPr lang="en-US" sz="2000" b="1" dirty="0" smtClean="0"/>
              <a:t>Industrial Engineering Department.</a:t>
            </a:r>
            <a:br>
              <a:rPr lang="en-US" sz="2000" b="1" dirty="0" smtClean="0"/>
            </a:br>
            <a:endParaRPr lang="ar-SA" sz="2000" dirty="0"/>
          </a:p>
        </p:txBody>
      </p:sp>
      <p:sp>
        <p:nvSpPr>
          <p:cNvPr id="3" name="عنوان فرعي 2"/>
          <p:cNvSpPr>
            <a:spLocks noGrp="1"/>
          </p:cNvSpPr>
          <p:nvPr>
            <p:ph type="subTitle" idx="1"/>
          </p:nvPr>
        </p:nvSpPr>
        <p:spPr>
          <a:xfrm>
            <a:off x="1357290" y="3500438"/>
            <a:ext cx="7148538" cy="2085974"/>
          </a:xfrm>
        </p:spPr>
        <p:txBody>
          <a:bodyPr>
            <a:normAutofit fontScale="92500" lnSpcReduction="10000"/>
          </a:bodyPr>
          <a:lstStyle/>
          <a:p>
            <a:pPr algn="ctr" rtl="0"/>
            <a:r>
              <a:rPr lang="en-US" sz="3000" b="1" dirty="0" smtClean="0"/>
              <a:t>Graduation Project (2)</a:t>
            </a:r>
          </a:p>
          <a:p>
            <a:pPr algn="ctr" rtl="0"/>
            <a:endParaRPr lang="en-US" dirty="0" smtClean="0"/>
          </a:p>
          <a:p>
            <a:pPr algn="ctr" rtl="0"/>
            <a:r>
              <a:rPr lang="en-GB" sz="3000" b="1" dirty="0" smtClean="0">
                <a:solidFill>
                  <a:schemeClr val="tx1"/>
                </a:solidFill>
              </a:rPr>
              <a:t>Matching Job Market Qualifications Demand </a:t>
            </a:r>
            <a:r>
              <a:rPr lang="en-US" sz="3000" b="1" dirty="0" smtClean="0">
                <a:solidFill>
                  <a:schemeClr val="tx1"/>
                </a:solidFill>
              </a:rPr>
              <a:t>with</a:t>
            </a:r>
            <a:r>
              <a:rPr lang="en-GB" sz="3000" b="1" dirty="0" smtClean="0">
                <a:solidFill>
                  <a:schemeClr val="tx1"/>
                </a:solidFill>
              </a:rPr>
              <a:t> Educational Market   Qualifications Supply in the West Bank.</a:t>
            </a:r>
            <a:endParaRPr lang="en-US" sz="3000" b="1" dirty="0" smtClean="0">
              <a:solidFill>
                <a:schemeClr val="tx1"/>
              </a:solidFill>
            </a:endParaRPr>
          </a:p>
          <a:p>
            <a:pPr algn="ctr" rtl="0"/>
            <a:endParaRPr lang="ar-SA" dirty="0"/>
          </a:p>
        </p:txBody>
      </p:sp>
      <p:pic>
        <p:nvPicPr>
          <p:cNvPr id="4" name="صورة 3" descr="نجاح.jpg"/>
          <p:cNvPicPr/>
          <p:nvPr/>
        </p:nvPicPr>
        <p:blipFill>
          <a:blip r:embed="rId2" cstate="print"/>
          <a:stretch>
            <a:fillRect/>
          </a:stretch>
        </p:blipFill>
        <p:spPr>
          <a:xfrm>
            <a:off x="3857620" y="0"/>
            <a:ext cx="1643074" cy="157161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Frame Work</a:t>
            </a:r>
            <a:endParaRPr lang="ar-SA" dirty="0"/>
          </a:p>
        </p:txBody>
      </p:sp>
      <p:sp>
        <p:nvSpPr>
          <p:cNvPr id="3" name="عنصر نائب للمحتوى 2"/>
          <p:cNvSpPr>
            <a:spLocks noGrp="1"/>
          </p:cNvSpPr>
          <p:nvPr>
            <p:ph idx="1"/>
          </p:nvPr>
        </p:nvSpPr>
        <p:spPr/>
        <p:txBody>
          <a:bodyPr/>
          <a:lstStyle/>
          <a:p>
            <a:pPr>
              <a:buNone/>
            </a:pPr>
            <a:endParaRPr lang="en-US" dirty="0" smtClean="0"/>
          </a:p>
          <a:p>
            <a:pPr>
              <a:buNone/>
            </a:pPr>
            <a:endParaRPr lang="ar-SA" dirty="0"/>
          </a:p>
        </p:txBody>
      </p:sp>
      <p:sp>
        <p:nvSpPr>
          <p:cNvPr id="11265" name="Rectangle 1"/>
          <p:cNvSpPr>
            <a:spLocks noChangeArrowheads="1"/>
          </p:cNvSpPr>
          <p:nvPr/>
        </p:nvSpPr>
        <p:spPr bwMode="auto">
          <a:xfrm>
            <a:off x="1357290" y="1214422"/>
            <a:ext cx="657229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graph below shows the framework of the project methodology</a:t>
            </a:r>
          </a:p>
          <a:p>
            <a:pPr marL="0" marR="0" lvl="0" indent="0" algn="justLow" defTabSz="914400" rtl="0" eaLnBrk="1" fontAlgn="base" latinLnBrk="0" hangingPunct="1">
              <a:lnSpc>
                <a:spcPct val="100000"/>
              </a:lnSpc>
              <a:spcBef>
                <a:spcPct val="0"/>
              </a:spcBef>
              <a:spcAft>
                <a:spcPct val="0"/>
              </a:spcAft>
              <a:buClrTx/>
              <a:buSzTx/>
              <a:buFontTx/>
              <a:buNone/>
              <a:tabLst/>
            </a:pPr>
            <a:endParaRPr lang="en-US" sz="1200" dirty="0" smtClean="0">
              <a:latin typeface="Times New Roman" pitchFamily="18" charset="0"/>
              <a:ea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lang="en-US" sz="1200" dirty="0" smtClean="0">
              <a:latin typeface="Times New Roman" pitchFamily="18" charset="0"/>
              <a:ea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lang="en-US" sz="1200" dirty="0" smtClean="0">
              <a:latin typeface="Times New Roman" pitchFamily="18" charset="0"/>
              <a:ea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1" descr="https://scontent-frt3-2.xx.fbcdn.net/v/t1.15752-9/100667248_707125530076537_6341074189507624960_n.png?_nc_cat=101&amp;_nc_sid=b96e70&amp;_nc_ohc=SEiLZ12QtaYAX97bnan&amp;_nc_ht=scontent-frt3-2.xx&amp;oh=266150f6adf04dfa5d287947e64b2fae&amp;oe=5EF8F97C"/>
          <p:cNvPicPr/>
          <p:nvPr/>
        </p:nvPicPr>
        <p:blipFill>
          <a:blip r:embed="rId2">
            <a:extLst>
              <a:ext uri="{28A0092B-C50C-407E-A947-70E740481C1C}">
                <a14:useLocalDpi xmlns:a14="http://schemas.microsoft.com/office/drawing/2010/main" val="0"/>
              </a:ext>
            </a:extLst>
          </a:blip>
          <a:srcRect/>
          <a:stretch>
            <a:fillRect/>
          </a:stretch>
        </p:blipFill>
        <p:spPr bwMode="auto">
          <a:xfrm>
            <a:off x="2428860" y="2009775"/>
            <a:ext cx="5500726" cy="48482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rtl="0"/>
            <a:r>
              <a:rPr lang="en-US" b="1" dirty="0" smtClean="0"/>
              <a:t>Steps to prepare the study tool:</a:t>
            </a:r>
            <a:endParaRPr lang="en-US" b="1" dirty="0"/>
          </a:p>
        </p:txBody>
      </p:sp>
      <p:sp>
        <p:nvSpPr>
          <p:cNvPr id="3" name="عنصر نائب للمحتوى 2"/>
          <p:cNvSpPr>
            <a:spLocks noGrp="1"/>
          </p:cNvSpPr>
          <p:nvPr>
            <p:ph idx="1"/>
          </p:nvPr>
        </p:nvSpPr>
        <p:spPr/>
        <p:txBody>
          <a:bodyPr/>
          <a:lstStyle/>
          <a:p>
            <a:pPr algn="just" rtl="0"/>
            <a:r>
              <a:rPr lang="en-US" dirty="0" smtClean="0"/>
              <a:t> Initially, we made a preliminary draft of the questionnaire in order to evaluate it by presenting it to a number of experienced arbitrators, including doctors and specialists</a:t>
            </a:r>
            <a:r>
              <a:rPr lang="ar-SA" dirty="0" smtClean="0"/>
              <a:t>.</a:t>
            </a:r>
            <a:endParaRPr lang="en-US" dirty="0" smtClean="0"/>
          </a:p>
          <a:p>
            <a:pPr algn="just" rtl="0"/>
            <a:r>
              <a:rPr lang="en-US" dirty="0" smtClean="0"/>
              <a:t> Then it was distributed to employers in companies and factories and their mobilization.</a:t>
            </a:r>
          </a:p>
          <a:p>
            <a:pPr algn="l" rtl="0"/>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rtl="0"/>
            <a:r>
              <a:rPr lang="en-US" b="1" dirty="0" smtClean="0"/>
              <a:t>Data and information sources:_</a:t>
            </a:r>
            <a:endParaRPr lang="en-US" b="1" dirty="0"/>
          </a:p>
        </p:txBody>
      </p:sp>
      <p:sp>
        <p:nvSpPr>
          <p:cNvPr id="3" name="عنصر نائب للمحتوى 2"/>
          <p:cNvSpPr>
            <a:spLocks noGrp="1"/>
          </p:cNvSpPr>
          <p:nvPr>
            <p:ph idx="1"/>
          </p:nvPr>
        </p:nvSpPr>
        <p:spPr>
          <a:xfrm>
            <a:off x="1404095" y="1417638"/>
            <a:ext cx="7498080" cy="4800600"/>
          </a:xfrm>
        </p:spPr>
        <p:txBody>
          <a:bodyPr>
            <a:normAutofit/>
          </a:bodyPr>
          <a:lstStyle/>
          <a:p>
            <a:pPr algn="l" rtl="0">
              <a:buNone/>
            </a:pPr>
            <a:endParaRPr lang="en-US" dirty="0" smtClean="0"/>
          </a:p>
          <a:p>
            <a:pPr algn="just" rtl="0"/>
            <a:r>
              <a:rPr lang="en-US" dirty="0" smtClean="0"/>
              <a:t>We collected a large amount of job advertisements on the sites, especially (Jobs website), in addition to reviewing books and special or related publications </a:t>
            </a:r>
          </a:p>
          <a:p>
            <a:pPr algn="l" rtl="0"/>
            <a:endParaRPr lang="en-US" b="1" dirty="0" smtClean="0"/>
          </a:p>
          <a:p>
            <a:pPr algn="l" rtl="0"/>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rtl="0"/>
            <a:r>
              <a:rPr lang="en-US" sz="4000" b="1" dirty="0" smtClean="0"/>
              <a:t>Mechanism for filling out the questionnaire:</a:t>
            </a:r>
            <a:endParaRPr lang="en-US" sz="4000" dirty="0"/>
          </a:p>
        </p:txBody>
      </p:sp>
      <p:sp>
        <p:nvSpPr>
          <p:cNvPr id="3" name="عنصر نائب للمحتوى 2"/>
          <p:cNvSpPr>
            <a:spLocks noGrp="1"/>
          </p:cNvSpPr>
          <p:nvPr>
            <p:ph idx="1"/>
          </p:nvPr>
        </p:nvSpPr>
        <p:spPr>
          <a:xfrm>
            <a:off x="1285852" y="1285860"/>
            <a:ext cx="7498080" cy="4800600"/>
          </a:xfrm>
        </p:spPr>
        <p:txBody>
          <a:bodyPr>
            <a:normAutofit/>
          </a:bodyPr>
          <a:lstStyle/>
          <a:p>
            <a:pPr algn="l" rtl="0">
              <a:buNone/>
            </a:pPr>
            <a:endParaRPr lang="en-US" dirty="0" smtClean="0"/>
          </a:p>
          <a:p>
            <a:pPr algn="just" rtl="0"/>
            <a:r>
              <a:rPr lang="en-US" sz="2800" dirty="0" smtClean="0"/>
              <a:t>In the questionnaire, we used a five-point scale to correct the questionnaire (Strongly agree</a:t>
            </a:r>
            <a:r>
              <a:rPr lang="ar-SA" sz="2800" dirty="0" smtClean="0"/>
              <a:t> =</a:t>
            </a:r>
            <a:r>
              <a:rPr lang="en-US" sz="2800" dirty="0" smtClean="0"/>
              <a:t>1 ,  agree</a:t>
            </a:r>
            <a:r>
              <a:rPr lang="ar-SA" sz="2800" dirty="0" smtClean="0"/>
              <a:t>=</a:t>
            </a:r>
            <a:r>
              <a:rPr lang="en-US" sz="2800" dirty="0" smtClean="0"/>
              <a:t>2 , Neutral</a:t>
            </a:r>
            <a:r>
              <a:rPr lang="ar-SA" sz="2800" dirty="0" smtClean="0"/>
              <a:t>=</a:t>
            </a:r>
            <a:r>
              <a:rPr lang="en-US" sz="2800" dirty="0" smtClean="0"/>
              <a:t>3, Disagree=4, Strongly Disagree=5 ). </a:t>
            </a:r>
            <a:endParaRPr lang="en-US" sz="2500" dirty="0" smtClean="0"/>
          </a:p>
          <a:p>
            <a:pPr algn="l" rtl="0">
              <a:buNone/>
            </a:pP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27856"/>
            <a:ext cx="7498080" cy="1143000"/>
          </a:xfrm>
        </p:spPr>
        <p:txBody>
          <a:bodyPr/>
          <a:lstStyle/>
          <a:p>
            <a:r>
              <a:rPr lang="en-US" dirty="0" smtClean="0">
                <a:latin typeface="Times New Roman" panose="02020603050405020304" pitchFamily="18" charset="0"/>
                <a:cs typeface="Times New Roman" panose="02020603050405020304" pitchFamily="18" charset="0"/>
              </a:rPr>
              <a:t>Survey analysis and result:-</a:t>
            </a:r>
            <a:endParaRPr lang="ar-SA"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1259632" y="1139772"/>
            <a:ext cx="7513601" cy="5684661"/>
          </a:xfrm>
        </p:spPr>
        <p:txBody>
          <a:bodyPr>
            <a:normAutofit/>
          </a:bodyPr>
          <a:lstStyle/>
          <a:p>
            <a:pPr algn="just" rtl="0"/>
            <a:r>
              <a:rPr lang="en-US" sz="2000" dirty="0" smtClean="0"/>
              <a:t> </a:t>
            </a:r>
            <a:r>
              <a:rPr lang="en-US" sz="1800" b="1" dirty="0" smtClean="0">
                <a:latin typeface="Times New Roman" panose="02020603050405020304" pitchFamily="18" charset="0"/>
                <a:cs typeface="Times New Roman" panose="02020603050405020304" pitchFamily="18" charset="0"/>
              </a:rPr>
              <a:t>In this section, we</a:t>
            </a:r>
            <a:r>
              <a:rPr lang="ar-SA" sz="1800" b="1" dirty="0" smtClean="0">
                <a:latin typeface="Times New Roman" panose="02020603050405020304" pitchFamily="18" charset="0"/>
                <a:cs typeface="Times New Roman" panose="02020603050405020304" pitchFamily="18" charset="0"/>
              </a:rPr>
              <a:t> </a:t>
            </a:r>
            <a:r>
              <a:rPr lang="en-US" sz="1800" b="1" dirty="0" smtClean="0">
                <a:latin typeface="Times New Roman" panose="02020603050405020304" pitchFamily="18" charset="0"/>
                <a:cs typeface="Times New Roman" panose="02020603050405020304" pitchFamily="18" charset="0"/>
              </a:rPr>
              <a:t>will present the questionnaire data analysis and results of the data that have been collected .</a:t>
            </a:r>
          </a:p>
          <a:p>
            <a:pPr algn="just" rtl="0"/>
            <a:r>
              <a:rPr lang="en-US" sz="1800" b="1" dirty="0" smtClean="0">
                <a:latin typeface="Times New Roman" panose="02020603050405020304" pitchFamily="18" charset="0"/>
                <a:cs typeface="Times New Roman" panose="02020603050405020304" pitchFamily="18" charset="0"/>
              </a:rPr>
              <a:t> We had 45 Responses , Divided into six sections :-</a:t>
            </a:r>
          </a:p>
          <a:p>
            <a:pPr marL="82296" indent="0" algn="just" rtl="0">
              <a:buNone/>
            </a:pPr>
            <a:endParaRPr lang="en-US" sz="1800" b="1" dirty="0" smtClean="0">
              <a:latin typeface="Times New Roman" panose="02020603050405020304" pitchFamily="18" charset="0"/>
              <a:cs typeface="Times New Roman" panose="02020603050405020304" pitchFamily="18" charset="0"/>
            </a:endParaRPr>
          </a:p>
          <a:p>
            <a:pPr algn="just" rtl="0"/>
            <a:r>
              <a:rPr lang="en-US" sz="1800" b="1" dirty="0" smtClean="0">
                <a:latin typeface="Times New Roman" panose="02020603050405020304" pitchFamily="18" charset="0"/>
                <a:cs typeface="Times New Roman" panose="02020603050405020304" pitchFamily="18" charset="0"/>
              </a:rPr>
              <a:t>First part : </a:t>
            </a:r>
            <a:r>
              <a:rPr lang="en-US" sz="1900" b="1" dirty="0">
                <a:latin typeface="Times New Roman" panose="02020603050405020304" pitchFamily="18" charset="0"/>
                <a:cs typeface="Times New Roman" panose="02020603050405020304" pitchFamily="18" charset="0"/>
              </a:rPr>
              <a:t>B</a:t>
            </a:r>
            <a:r>
              <a:rPr lang="en-US" sz="1900" b="1" dirty="0" smtClean="0">
                <a:latin typeface="Times New Roman" panose="02020603050405020304" pitchFamily="18" charset="0"/>
                <a:cs typeface="Times New Roman" panose="02020603050405020304" pitchFamily="18" charset="0"/>
              </a:rPr>
              <a:t>asic </a:t>
            </a:r>
            <a:r>
              <a:rPr lang="en-US" sz="1900" b="1" dirty="0">
                <a:latin typeface="Times New Roman" panose="02020603050405020304" pitchFamily="18" charset="0"/>
                <a:cs typeface="Times New Roman" panose="02020603050405020304" pitchFamily="18" charset="0"/>
              </a:rPr>
              <a:t>D</a:t>
            </a:r>
            <a:r>
              <a:rPr lang="en-US" sz="1900" b="1" dirty="0" smtClean="0">
                <a:latin typeface="Times New Roman" panose="02020603050405020304" pitchFamily="18" charset="0"/>
                <a:cs typeface="Times New Roman" panose="02020603050405020304" pitchFamily="18" charset="0"/>
              </a:rPr>
              <a:t>ata </a:t>
            </a:r>
            <a:r>
              <a:rPr lang="en-US" sz="1900" b="1" dirty="0">
                <a:latin typeface="Times New Roman" panose="02020603050405020304" pitchFamily="18" charset="0"/>
                <a:cs typeface="Times New Roman" panose="02020603050405020304" pitchFamily="18" charset="0"/>
              </a:rPr>
              <a:t>for each company </a:t>
            </a:r>
            <a:endParaRPr lang="en-US" sz="1800" dirty="0" smtClean="0">
              <a:latin typeface="Times New Roman" panose="02020603050405020304" pitchFamily="18" charset="0"/>
              <a:cs typeface="Times New Roman" panose="02020603050405020304" pitchFamily="18" charset="0"/>
            </a:endParaRPr>
          </a:p>
          <a:p>
            <a:pPr algn="just" rtl="0"/>
            <a:r>
              <a:rPr lang="en-US" sz="1800" dirty="0" smtClean="0">
                <a:latin typeface="Times New Roman" panose="02020603050405020304" pitchFamily="18" charset="0"/>
                <a:cs typeface="Times New Roman" panose="02020603050405020304" pitchFamily="18" charset="0"/>
              </a:rPr>
              <a:t>Company / Institution Name</a:t>
            </a:r>
          </a:p>
          <a:p>
            <a:pPr algn="just" rtl="0"/>
            <a:r>
              <a:rPr lang="en-US" sz="1800" dirty="0">
                <a:latin typeface="Times New Roman" panose="02020603050405020304" pitchFamily="18" charset="0"/>
                <a:cs typeface="Times New Roman" panose="02020603050405020304" pitchFamily="18" charset="0"/>
              </a:rPr>
              <a:t>Nature of work (production sector</a:t>
            </a:r>
            <a:r>
              <a:rPr lang="en-US" sz="1800" dirty="0" smtClean="0">
                <a:latin typeface="Times New Roman" panose="02020603050405020304" pitchFamily="18" charset="0"/>
                <a:cs typeface="Times New Roman" panose="02020603050405020304" pitchFamily="18" charset="0"/>
              </a:rPr>
              <a:t>)</a:t>
            </a:r>
            <a:endParaRPr lang="en-GB" sz="1800" dirty="0">
              <a:latin typeface="Times New Roman" panose="02020603050405020304" pitchFamily="18" charset="0"/>
              <a:cs typeface="Times New Roman" panose="02020603050405020304" pitchFamily="18" charset="0"/>
            </a:endParaRPr>
          </a:p>
          <a:p>
            <a:pPr algn="just" rtl="0"/>
            <a:r>
              <a:rPr lang="en-US" sz="1800" dirty="0">
                <a:latin typeface="Times New Roman" panose="02020603050405020304" pitchFamily="18" charset="0"/>
                <a:cs typeface="Times New Roman" panose="02020603050405020304" pitchFamily="18" charset="0"/>
              </a:rPr>
              <a:t>The nature of work (service sector</a:t>
            </a:r>
            <a:r>
              <a:rPr lang="en-US" sz="1800" dirty="0" smtClean="0">
                <a:latin typeface="Times New Roman" panose="02020603050405020304" pitchFamily="18" charset="0"/>
                <a:cs typeface="Times New Roman" panose="02020603050405020304" pitchFamily="18" charset="0"/>
              </a:rPr>
              <a:t>)</a:t>
            </a:r>
          </a:p>
          <a:p>
            <a:pPr algn="just" rtl="0"/>
            <a:r>
              <a:rPr lang="en-US" sz="1800" dirty="0">
                <a:latin typeface="Times New Roman" panose="02020603050405020304" pitchFamily="18" charset="0"/>
                <a:cs typeface="Times New Roman" panose="02020603050405020304" pitchFamily="18" charset="0"/>
              </a:rPr>
              <a:t>Type of </a:t>
            </a:r>
            <a:r>
              <a:rPr lang="en-US" sz="1800" dirty="0" smtClean="0">
                <a:latin typeface="Times New Roman" panose="02020603050405020304" pitchFamily="18" charset="0"/>
                <a:cs typeface="Times New Roman" panose="02020603050405020304" pitchFamily="18" charset="0"/>
              </a:rPr>
              <a:t>Organization</a:t>
            </a:r>
          </a:p>
          <a:p>
            <a:pPr algn="just" rtl="0"/>
            <a:r>
              <a:rPr lang="en-US" sz="1800" dirty="0" smtClean="0">
                <a:latin typeface="Times New Roman" panose="02020603050405020304" pitchFamily="18" charset="0"/>
                <a:cs typeface="Times New Roman" panose="02020603050405020304" pitchFamily="18" charset="0"/>
              </a:rPr>
              <a:t>Governorate</a:t>
            </a:r>
          </a:p>
          <a:p>
            <a:pPr algn="just" rtl="0"/>
            <a:r>
              <a:rPr lang="en-US" sz="1800" dirty="0">
                <a:latin typeface="Times New Roman" panose="02020603050405020304" pitchFamily="18" charset="0"/>
                <a:cs typeface="Times New Roman" panose="02020603050405020304" pitchFamily="18" charset="0"/>
              </a:rPr>
              <a:t>Number of workers / </a:t>
            </a:r>
            <a:r>
              <a:rPr lang="en-US" sz="1800" dirty="0" smtClean="0">
                <a:latin typeface="Times New Roman" panose="02020603050405020304" pitchFamily="18" charset="0"/>
                <a:cs typeface="Times New Roman" panose="02020603050405020304" pitchFamily="18" charset="0"/>
              </a:rPr>
              <a:t>employees</a:t>
            </a:r>
          </a:p>
          <a:p>
            <a:pPr algn="just" rtl="0"/>
            <a:r>
              <a:rPr lang="en-GB" sz="1800" dirty="0">
                <a:latin typeface="Times New Roman" panose="02020603050405020304" pitchFamily="18" charset="0"/>
                <a:cs typeface="Times New Roman" panose="02020603050405020304" pitchFamily="18" charset="0"/>
              </a:rPr>
              <a:t>Number of </a:t>
            </a:r>
            <a:r>
              <a:rPr lang="en-GB" sz="1800" dirty="0" smtClean="0">
                <a:latin typeface="Times New Roman" panose="02020603050405020304" pitchFamily="18" charset="0"/>
                <a:cs typeface="Times New Roman" panose="02020603050405020304" pitchFamily="18" charset="0"/>
              </a:rPr>
              <a:t>engineers</a:t>
            </a:r>
            <a:endParaRPr lang="en-GB" sz="1800" dirty="0">
              <a:latin typeface="Times New Roman" panose="02020603050405020304" pitchFamily="18" charset="0"/>
              <a:cs typeface="Times New Roman" panose="02020603050405020304" pitchFamily="18" charset="0"/>
            </a:endParaRPr>
          </a:p>
          <a:p>
            <a:pPr algn="just" rtl="0"/>
            <a:r>
              <a:rPr lang="en-US" sz="1800" dirty="0">
                <a:latin typeface="Times New Roman" panose="02020603050405020304" pitchFamily="18" charset="0"/>
                <a:cs typeface="Times New Roman" panose="02020603050405020304" pitchFamily="18" charset="0"/>
              </a:rPr>
              <a:t>The age of the company / </a:t>
            </a:r>
            <a:r>
              <a:rPr lang="en-US" sz="1800" dirty="0" smtClean="0">
                <a:latin typeface="Times New Roman" panose="02020603050405020304" pitchFamily="18" charset="0"/>
                <a:cs typeface="Times New Roman" panose="02020603050405020304" pitchFamily="18" charset="0"/>
              </a:rPr>
              <a:t>organization</a:t>
            </a:r>
            <a:endParaRPr lang="en-GB" sz="1900" dirty="0">
              <a:latin typeface="Times New Roman" panose="02020603050405020304" pitchFamily="18" charset="0"/>
              <a:cs typeface="Times New Roman" panose="02020603050405020304" pitchFamily="18" charset="0"/>
            </a:endParaRPr>
          </a:p>
          <a:p>
            <a:pPr algn="just" rtl="0"/>
            <a:r>
              <a:rPr lang="en-GB" sz="1900" dirty="0">
                <a:latin typeface="Times New Roman" panose="02020603050405020304" pitchFamily="18" charset="0"/>
                <a:cs typeface="Times New Roman" panose="02020603050405020304" pitchFamily="18" charset="0"/>
              </a:rPr>
              <a:t>Job title of the respondent to the </a:t>
            </a:r>
            <a:r>
              <a:rPr lang="en-GB" sz="1900" dirty="0" smtClean="0">
                <a:latin typeface="Times New Roman" panose="02020603050405020304" pitchFamily="18" charset="0"/>
                <a:cs typeface="Times New Roman" panose="02020603050405020304" pitchFamily="18" charset="0"/>
              </a:rPr>
              <a:t>questionnaire</a:t>
            </a:r>
          </a:p>
          <a:p>
            <a:pPr algn="just" rtl="0"/>
            <a:r>
              <a:rPr lang="en-US" sz="1800" dirty="0">
                <a:latin typeface="Times New Roman" panose="02020603050405020304" pitchFamily="18" charset="0"/>
                <a:cs typeface="Times New Roman" panose="02020603050405020304" pitchFamily="18" charset="0"/>
              </a:rPr>
              <a:t>Years of Experience</a:t>
            </a:r>
            <a:endParaRPr lang="en-GB" sz="1800" dirty="0">
              <a:latin typeface="Times New Roman" panose="02020603050405020304" pitchFamily="18" charset="0"/>
              <a:cs typeface="Times New Roman" panose="02020603050405020304" pitchFamily="18" charset="0"/>
            </a:endParaRPr>
          </a:p>
          <a:p>
            <a:pPr algn="just" rtl="0"/>
            <a:r>
              <a:rPr lang="en-US" sz="1900" dirty="0">
                <a:latin typeface="Times New Roman" panose="02020603050405020304" pitchFamily="18" charset="0"/>
                <a:cs typeface="Times New Roman" panose="02020603050405020304" pitchFamily="18" charset="0"/>
              </a:rPr>
              <a:t>Company / Institution website</a:t>
            </a:r>
            <a:endParaRPr lang="en-GB" sz="1900" dirty="0">
              <a:latin typeface="Times New Roman" panose="02020603050405020304" pitchFamily="18" charset="0"/>
              <a:cs typeface="Times New Roman" panose="02020603050405020304" pitchFamily="18" charset="0"/>
            </a:endParaRPr>
          </a:p>
          <a:p>
            <a:pPr algn="just" rtl="0"/>
            <a:endParaRPr lang="en-GB" sz="1800" dirty="0"/>
          </a:p>
          <a:p>
            <a:pPr algn="just" rtl="0"/>
            <a:endParaRPr lang="en-GB" dirty="0"/>
          </a:p>
          <a:p>
            <a:pPr algn="just" rtl="0"/>
            <a:endParaRPr lang="en-US" sz="1800" b="1" dirty="0" smtClean="0"/>
          </a:p>
          <a:p>
            <a:pPr algn="just" rtl="0"/>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atin typeface="Times New Roman" panose="02020603050405020304" pitchFamily="18" charset="0"/>
                <a:cs typeface="Times New Roman" panose="02020603050405020304" pitchFamily="18" charset="0"/>
              </a:rPr>
              <a:t>Nature of work (production sector):</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600200"/>
            <a:ext cx="7138034" cy="4438156"/>
          </a:xfrm>
        </p:spPr>
      </p:pic>
    </p:spTree>
    <p:extLst>
      <p:ext uri="{BB962C8B-B14F-4D97-AF65-F5344CB8AC3E}">
        <p14:creationId xmlns:p14="http://schemas.microsoft.com/office/powerpoint/2010/main" val="14045941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atin typeface="Times New Roman" panose="02020603050405020304" pitchFamily="18" charset="0"/>
                <a:cs typeface="Times New Roman" panose="02020603050405020304" pitchFamily="18" charset="0"/>
              </a:rPr>
              <a:t>The nature of work (service sector):-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1828800"/>
            <a:ext cx="6932672" cy="4267200"/>
          </a:xfrm>
        </p:spPr>
      </p:pic>
    </p:spTree>
    <p:extLst>
      <p:ext uri="{BB962C8B-B14F-4D97-AF65-F5344CB8AC3E}">
        <p14:creationId xmlns:p14="http://schemas.microsoft.com/office/powerpoint/2010/main" val="35545817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b="1" dirty="0" smtClean="0">
                <a:latin typeface="Times New Roman" panose="02020603050405020304" pitchFamily="18" charset="0"/>
                <a:cs typeface="Times New Roman" panose="02020603050405020304" pitchFamily="18" charset="0"/>
              </a:rPr>
              <a:t>Type of Organization:-</a:t>
            </a:r>
            <a:endParaRPr lang="en-US"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1752600"/>
            <a:ext cx="6854969" cy="4343400"/>
          </a:xfrm>
          <a:prstGeom prst="rect">
            <a:avLst/>
          </a:prstGeom>
        </p:spPr>
      </p:pic>
    </p:spTree>
    <p:extLst>
      <p:ext uri="{BB962C8B-B14F-4D97-AF65-F5344CB8AC3E}">
        <p14:creationId xmlns:p14="http://schemas.microsoft.com/office/powerpoint/2010/main" val="28951337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b="1" dirty="0" smtClean="0">
                <a:latin typeface="Times New Roman" panose="02020603050405020304" pitchFamily="18" charset="0"/>
                <a:cs typeface="Times New Roman" panose="02020603050405020304" pitchFamily="18" charset="0"/>
              </a:rPr>
              <a:t>Governorate: -</a:t>
            </a:r>
            <a:endParaRPr lang="en-US"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1676400"/>
            <a:ext cx="7256182" cy="4343399"/>
          </a:xfrm>
          <a:prstGeom prst="rect">
            <a:avLst/>
          </a:prstGeom>
        </p:spPr>
      </p:pic>
    </p:spTree>
    <p:extLst>
      <p:ext uri="{BB962C8B-B14F-4D97-AF65-F5344CB8AC3E}">
        <p14:creationId xmlns:p14="http://schemas.microsoft.com/office/powerpoint/2010/main" val="28951337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38" y="116632"/>
            <a:ext cx="7922738" cy="1143000"/>
          </a:xfrm>
        </p:spPr>
        <p:txBody>
          <a:bodyPr>
            <a:normAutofit fontScale="90000"/>
          </a:bodyPr>
          <a:lstStyle/>
          <a:p>
            <a:pPr rtl="0"/>
            <a:r>
              <a:rPr lang="en-US" b="1" dirty="0" smtClean="0">
                <a:latin typeface="Times New Roman" panose="02020603050405020304" pitchFamily="18" charset="0"/>
                <a:cs typeface="Times New Roman" panose="02020603050405020304" pitchFamily="18" charset="0"/>
              </a:rPr>
              <a:t>Number of workers / employees:</a:t>
            </a:r>
            <a:r>
              <a:rPr lang="en-US" b="1" dirty="0" smtClean="0"/>
              <a:t>-</a:t>
            </a:r>
            <a:r>
              <a:rPr lang="en-US" dirty="0" smtClean="0"/>
              <a:t/>
            </a:r>
            <a:br>
              <a:rPr lang="en-US" dirty="0" smtClean="0"/>
            </a:b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2057400"/>
            <a:ext cx="7806308" cy="3067212"/>
          </a:xfrm>
          <a:prstGeom prst="rect">
            <a:avLst/>
          </a:prstGeom>
        </p:spPr>
      </p:pic>
    </p:spTree>
    <p:extLst>
      <p:ext uri="{BB962C8B-B14F-4D97-AF65-F5344CB8AC3E}">
        <p14:creationId xmlns:p14="http://schemas.microsoft.com/office/powerpoint/2010/main" val="28951337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357166"/>
            <a:ext cx="7065482" cy="5891234"/>
          </a:xfrm>
        </p:spPr>
        <p:txBody>
          <a:bodyPr/>
          <a:lstStyle/>
          <a:p>
            <a:pPr algn="ctr" rtl="0">
              <a:buNone/>
            </a:pPr>
            <a:r>
              <a:rPr lang="en-US" b="1" dirty="0" smtClean="0"/>
              <a:t>Prepared by:</a:t>
            </a:r>
            <a:br>
              <a:rPr lang="en-US" b="1" dirty="0" smtClean="0"/>
            </a:br>
            <a:r>
              <a:rPr lang="en-US" dirty="0" smtClean="0"/>
              <a:t/>
            </a:r>
            <a:br>
              <a:rPr lang="en-US" dirty="0" smtClean="0"/>
            </a:br>
            <a:r>
              <a:rPr lang="en-US" dirty="0" err="1" smtClean="0"/>
              <a:t>Esra</a:t>
            </a:r>
            <a:r>
              <a:rPr lang="en-US" dirty="0" smtClean="0"/>
              <a:t>’ </a:t>
            </a:r>
            <a:r>
              <a:rPr lang="en-US" dirty="0" err="1" smtClean="0"/>
              <a:t>Sawalha</a:t>
            </a:r>
            <a:r>
              <a:rPr lang="en-US" dirty="0" smtClean="0"/>
              <a:t> </a:t>
            </a:r>
          </a:p>
          <a:p>
            <a:pPr algn="ctr" rtl="0">
              <a:buNone/>
            </a:pPr>
            <a:r>
              <a:rPr lang="en-US" dirty="0" err="1" smtClean="0"/>
              <a:t>Rania</a:t>
            </a:r>
            <a:r>
              <a:rPr lang="en-US" dirty="0" smtClean="0"/>
              <a:t> </a:t>
            </a:r>
            <a:r>
              <a:rPr lang="en-US" dirty="0" err="1" smtClean="0"/>
              <a:t>Jawabreh</a:t>
            </a:r>
            <a:r>
              <a:rPr lang="en-US" dirty="0" smtClean="0"/>
              <a:t> </a:t>
            </a:r>
          </a:p>
          <a:p>
            <a:pPr algn="ctr" rtl="0">
              <a:buNone/>
            </a:pPr>
            <a:r>
              <a:rPr lang="en-US" dirty="0" err="1" smtClean="0"/>
              <a:t>Maram</a:t>
            </a:r>
            <a:r>
              <a:rPr lang="en-US" dirty="0" smtClean="0"/>
              <a:t> Hussein</a:t>
            </a:r>
          </a:p>
          <a:p>
            <a:pPr algn="ctr" rtl="0">
              <a:buNone/>
            </a:pPr>
            <a:r>
              <a:rPr lang="en-US" dirty="0" smtClean="0"/>
              <a:t>Mays </a:t>
            </a:r>
            <a:r>
              <a:rPr lang="en-US" dirty="0" err="1" smtClean="0"/>
              <a:t>Jaber</a:t>
            </a:r>
            <a:endParaRPr lang="en-US" dirty="0" smtClean="0"/>
          </a:p>
          <a:p>
            <a:pPr algn="ctr" rtl="0">
              <a:buNone/>
            </a:pPr>
            <a:endParaRPr lang="en-US" dirty="0" smtClean="0"/>
          </a:p>
          <a:p>
            <a:pPr algn="ctr" rtl="0">
              <a:buNone/>
            </a:pPr>
            <a:r>
              <a:rPr lang="en-US" dirty="0" smtClean="0"/>
              <a:t> </a:t>
            </a:r>
          </a:p>
          <a:p>
            <a:pPr algn="ctr" rtl="0">
              <a:buNone/>
            </a:pPr>
            <a:r>
              <a:rPr lang="en-US" b="1" dirty="0" smtClean="0"/>
              <a:t>Supervised by:</a:t>
            </a:r>
            <a:endParaRPr lang="en-US" dirty="0" smtClean="0"/>
          </a:p>
          <a:p>
            <a:pPr algn="ctr" rtl="0">
              <a:buNone/>
            </a:pPr>
            <a:r>
              <a:rPr lang="en-US" dirty="0" smtClean="0"/>
              <a:t>Dr. Ahmad Al-</a:t>
            </a:r>
            <a:r>
              <a:rPr lang="en-US" dirty="0" err="1" smtClean="0"/>
              <a:t>Ramahi</a:t>
            </a:r>
            <a:r>
              <a:rPr lang="en-US" dirty="0" smtClean="0"/>
              <a:t>.</a:t>
            </a:r>
          </a:p>
          <a:p>
            <a:pPr algn="ctr" rtl="0">
              <a:buNone/>
            </a:pP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922738" cy="1143000"/>
          </a:xfrm>
        </p:spPr>
        <p:txBody>
          <a:bodyPr>
            <a:normAutofit/>
          </a:bodyPr>
          <a:lstStyle/>
          <a:p>
            <a:pPr rtl="0"/>
            <a:r>
              <a:rPr lang="en-GB" b="1" dirty="0" smtClean="0">
                <a:latin typeface="Times New Roman" panose="02020603050405020304" pitchFamily="18" charset="0"/>
                <a:cs typeface="Times New Roman" panose="02020603050405020304" pitchFamily="18" charset="0"/>
              </a:rPr>
              <a:t>Number of engineers:-</a:t>
            </a:r>
            <a:endParaRPr lang="en-US"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1600200"/>
            <a:ext cx="7367067" cy="4495800"/>
          </a:xfrm>
          <a:prstGeom prst="rect">
            <a:avLst/>
          </a:prstGeom>
        </p:spPr>
      </p:pic>
    </p:spTree>
    <p:extLst>
      <p:ext uri="{BB962C8B-B14F-4D97-AF65-F5344CB8AC3E}">
        <p14:creationId xmlns:p14="http://schemas.microsoft.com/office/powerpoint/2010/main" val="28951337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922738" cy="1143000"/>
          </a:xfrm>
        </p:spPr>
        <p:txBody>
          <a:bodyPr>
            <a:normAutofit fontScale="90000"/>
          </a:bodyPr>
          <a:lstStyle/>
          <a:p>
            <a:pPr rtl="0"/>
            <a:r>
              <a:rPr lang="en-US" b="1" dirty="0" smtClean="0">
                <a:latin typeface="Times New Roman" panose="02020603050405020304" pitchFamily="18" charset="0"/>
                <a:cs typeface="Times New Roman" panose="02020603050405020304" pitchFamily="18" charset="0"/>
              </a:rPr>
              <a:t>The age of the company / organization:-</a:t>
            </a:r>
            <a:endParaRPr lang="en-US"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1828800"/>
            <a:ext cx="7409501" cy="4495800"/>
          </a:xfrm>
          <a:prstGeom prst="rect">
            <a:avLst/>
          </a:prstGeom>
        </p:spPr>
      </p:pic>
    </p:spTree>
    <p:extLst>
      <p:ext uri="{BB962C8B-B14F-4D97-AF65-F5344CB8AC3E}">
        <p14:creationId xmlns:p14="http://schemas.microsoft.com/office/powerpoint/2010/main" val="28951337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1262" y="332656"/>
            <a:ext cx="7922738" cy="1143000"/>
          </a:xfrm>
        </p:spPr>
        <p:txBody>
          <a:bodyPr>
            <a:normAutofit fontScale="90000"/>
          </a:bodyPr>
          <a:lstStyle/>
          <a:p>
            <a:pPr rtl="0"/>
            <a:r>
              <a:rPr lang="en-GB" b="1" dirty="0" smtClean="0">
                <a:latin typeface="Times New Roman" panose="02020603050405020304" pitchFamily="18" charset="0"/>
                <a:cs typeface="Times New Roman" panose="02020603050405020304" pitchFamily="18" charset="0"/>
              </a:rPr>
              <a:t>Job title of the respondent to the questionnaire</a:t>
            </a:r>
            <a:endParaRPr lang="en-US"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1828800"/>
            <a:ext cx="7936628" cy="4648200"/>
          </a:xfrm>
          <a:prstGeom prst="rect">
            <a:avLst/>
          </a:prstGeom>
        </p:spPr>
      </p:pic>
    </p:spTree>
    <p:extLst>
      <p:ext uri="{BB962C8B-B14F-4D97-AF65-F5344CB8AC3E}">
        <p14:creationId xmlns:p14="http://schemas.microsoft.com/office/powerpoint/2010/main" val="28951337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922738" cy="1143000"/>
          </a:xfrm>
        </p:spPr>
        <p:txBody>
          <a:bodyPr>
            <a:normAutofit/>
          </a:bodyPr>
          <a:lstStyle/>
          <a:p>
            <a:pPr rtl="0"/>
            <a:r>
              <a:rPr lang="en-US" b="1" dirty="0" smtClean="0">
                <a:latin typeface="Times New Roman" panose="02020603050405020304" pitchFamily="18" charset="0"/>
                <a:cs typeface="Times New Roman" panose="02020603050405020304" pitchFamily="18" charset="0"/>
              </a:rPr>
              <a:t>Years of Experience</a:t>
            </a:r>
            <a:endParaRPr lang="en-US"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1752600"/>
            <a:ext cx="7816793" cy="4648201"/>
          </a:xfrm>
          <a:prstGeom prst="rect">
            <a:avLst/>
          </a:prstGeom>
        </p:spPr>
      </p:pic>
    </p:spTree>
    <p:extLst>
      <p:ext uri="{BB962C8B-B14F-4D97-AF65-F5344CB8AC3E}">
        <p14:creationId xmlns:p14="http://schemas.microsoft.com/office/powerpoint/2010/main" val="28951337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87306" y="260648"/>
            <a:ext cx="7498080" cy="1143000"/>
          </a:xfrm>
        </p:spPr>
        <p:txBody>
          <a:bodyPr>
            <a:noAutofit/>
          </a:bodyPr>
          <a:lstStyle/>
          <a:p>
            <a:pPr rtl="0"/>
            <a:r>
              <a:rPr lang="en-US" sz="3000" dirty="0" smtClean="0"/>
              <a:t>Second Part :- </a:t>
            </a:r>
            <a:r>
              <a:rPr lang="en-GB" sz="3000" dirty="0" smtClean="0"/>
              <a:t>Analysis of the questionnaire on the general specifications of engineering graduates from all disciplines.</a:t>
            </a:r>
            <a:endParaRPr lang="en-US" sz="3000" dirty="0" smtClean="0"/>
          </a:p>
        </p:txBody>
      </p:sp>
      <p:pic>
        <p:nvPicPr>
          <p:cNvPr id="1026" name="Picture 2" descr="C:\Users\CITY COMP\Pictures\screanshoots\Screenshot (1067).png"/>
          <p:cNvPicPr>
            <a:picLocks noGrp="1" noChangeAspect="1" noChangeArrowheads="1"/>
          </p:cNvPicPr>
          <p:nvPr>
            <p:ph idx="1"/>
          </p:nvPr>
        </p:nvPicPr>
        <p:blipFill>
          <a:blip r:embed="rId2"/>
          <a:srcRect/>
          <a:stretch>
            <a:fillRect/>
          </a:stretch>
        </p:blipFill>
        <p:spPr bwMode="auto">
          <a:xfrm>
            <a:off x="1463762" y="1616388"/>
            <a:ext cx="7145168" cy="5218986"/>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Survey analysis and result CONT:-</a:t>
            </a:r>
            <a:endParaRPr lang="ar-SA" dirty="0"/>
          </a:p>
        </p:txBody>
      </p:sp>
      <p:sp>
        <p:nvSpPr>
          <p:cNvPr id="3" name="عنصر نائب للمحتوى 2"/>
          <p:cNvSpPr>
            <a:spLocks noGrp="1"/>
          </p:cNvSpPr>
          <p:nvPr>
            <p:ph idx="1"/>
          </p:nvPr>
        </p:nvSpPr>
        <p:spPr/>
        <p:txBody>
          <a:bodyPr/>
          <a:lstStyle/>
          <a:p>
            <a:pPr algn="l" rtl="0">
              <a:buNone/>
            </a:pPr>
            <a:endParaRPr lang="en-US" sz="2800" dirty="0" smtClean="0"/>
          </a:p>
          <a:p>
            <a:pPr algn="l" rtl="0">
              <a:buNone/>
            </a:pPr>
            <a:endParaRPr lang="en-US" sz="3000" dirty="0" smtClean="0"/>
          </a:p>
          <a:p>
            <a:pPr algn="l" rtl="0"/>
            <a:endParaRPr lang="ar-SA" dirty="0"/>
          </a:p>
        </p:txBody>
      </p:sp>
      <p:pic>
        <p:nvPicPr>
          <p:cNvPr id="2050" name="Picture 2" descr="C:\Users\CITY COMP\Pictures\screanshoots\Screenshot (1068).png"/>
          <p:cNvPicPr>
            <a:picLocks noChangeAspect="1" noChangeArrowheads="1"/>
          </p:cNvPicPr>
          <p:nvPr/>
        </p:nvPicPr>
        <p:blipFill>
          <a:blip r:embed="rId2"/>
          <a:srcRect/>
          <a:stretch>
            <a:fillRect/>
          </a:stretch>
        </p:blipFill>
        <p:spPr bwMode="auto">
          <a:xfrm>
            <a:off x="1271336" y="1885950"/>
            <a:ext cx="7494648" cy="3829066"/>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15"/>
          <p:cNvPicPr>
            <a:picLocks noChangeAspect="1" noChangeArrowheads="1"/>
          </p:cNvPicPr>
          <p:nvPr/>
        </p:nvPicPr>
        <p:blipFill>
          <a:blip r:embed="rId2">
            <a:extLst>
              <a:ext uri="{28A0092B-C50C-407E-A947-70E740481C1C}">
                <a14:useLocalDpi xmlns:a14="http://schemas.microsoft.com/office/drawing/2010/main" val="0"/>
              </a:ext>
            </a:extLst>
          </a:blip>
          <a:srcRect l="23477" t="35654" r="22707" b="29337"/>
          <a:stretch>
            <a:fillRect/>
          </a:stretch>
        </p:blipFill>
        <p:spPr bwMode="auto">
          <a:xfrm>
            <a:off x="1232138" y="945013"/>
            <a:ext cx="6904206" cy="251960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16"/>
          <p:cNvPicPr>
            <a:picLocks noChangeAspect="1" noChangeArrowheads="1"/>
          </p:cNvPicPr>
          <p:nvPr/>
        </p:nvPicPr>
        <p:blipFill>
          <a:blip r:embed="rId3">
            <a:extLst>
              <a:ext uri="{28A0092B-C50C-407E-A947-70E740481C1C}">
                <a14:useLocalDpi xmlns:a14="http://schemas.microsoft.com/office/drawing/2010/main" val="0"/>
              </a:ext>
            </a:extLst>
          </a:blip>
          <a:srcRect l="23477" t="38866" r="22887" b="25162"/>
          <a:stretch>
            <a:fillRect/>
          </a:stretch>
        </p:blipFill>
        <p:spPr bwMode="auto">
          <a:xfrm>
            <a:off x="1331640" y="3920963"/>
            <a:ext cx="6917912" cy="261053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8"/>
          <p:cNvSpPr>
            <a:spLocks noChangeArrowheads="1"/>
          </p:cNvSpPr>
          <p:nvPr/>
        </p:nvSpPr>
        <p:spPr bwMode="auto">
          <a:xfrm>
            <a:off x="1331640" y="541512"/>
            <a:ext cx="1693092"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Computer skills:-</a:t>
            </a:r>
            <a:endParaRPr kumimoji="0" lang="en-GB" altLang="en-US" sz="1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8" name="Rectangle 9"/>
          <p:cNvSpPr>
            <a:spLocks noChangeArrowheads="1"/>
          </p:cNvSpPr>
          <p:nvPr/>
        </p:nvSpPr>
        <p:spPr bwMode="auto">
          <a:xfrm>
            <a:off x="1475656" y="3560340"/>
            <a:ext cx="3464410"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Leadership and communication skills:-</a:t>
            </a:r>
            <a:endParaRPr kumimoji="0" lang="en-GB" altLang="en-US" sz="1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10"/>
          <p:cNvSpPr>
            <a:spLocks noChangeArrowheads="1"/>
          </p:cNvSpPr>
          <p:nvPr/>
        </p:nvSpPr>
        <p:spPr bwMode="auto">
          <a:xfrm>
            <a:off x="1907704" y="653149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34660108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17"/>
          <p:cNvPicPr>
            <a:picLocks noChangeAspect="1" noChangeArrowheads="1"/>
          </p:cNvPicPr>
          <p:nvPr/>
        </p:nvPicPr>
        <p:blipFill>
          <a:blip r:embed="rId2">
            <a:extLst>
              <a:ext uri="{28A0092B-C50C-407E-A947-70E740481C1C}">
                <a14:useLocalDpi xmlns:a14="http://schemas.microsoft.com/office/drawing/2010/main" val="0"/>
              </a:ext>
            </a:extLst>
          </a:blip>
          <a:srcRect l="22032" t="32762" r="22527" b="33191"/>
          <a:stretch>
            <a:fillRect/>
          </a:stretch>
        </p:blipFill>
        <p:spPr bwMode="auto">
          <a:xfrm>
            <a:off x="1259632" y="529589"/>
            <a:ext cx="7406278" cy="255765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18"/>
          <p:cNvPicPr>
            <a:picLocks noChangeAspect="1" noChangeArrowheads="1"/>
          </p:cNvPicPr>
          <p:nvPr/>
        </p:nvPicPr>
        <p:blipFill>
          <a:blip r:embed="rId3">
            <a:extLst>
              <a:ext uri="{28A0092B-C50C-407E-A947-70E740481C1C}">
                <a14:useLocalDpi xmlns:a14="http://schemas.microsoft.com/office/drawing/2010/main" val="0"/>
              </a:ext>
            </a:extLst>
          </a:blip>
          <a:srcRect l="21852" t="40791" r="22887" b="22269"/>
          <a:stretch>
            <a:fillRect/>
          </a:stretch>
        </p:blipFill>
        <p:spPr bwMode="auto">
          <a:xfrm>
            <a:off x="1259632" y="3685215"/>
            <a:ext cx="7406278" cy="278516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p:cNvSpPr>
            <a:spLocks noChangeArrowheads="1"/>
          </p:cNvSpPr>
          <p:nvPr/>
        </p:nvSpPr>
        <p:spPr bwMode="auto">
          <a:xfrm>
            <a:off x="1312038" y="164786"/>
            <a:ext cx="3186706"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Work with interdisciplinary teams:-</a:t>
            </a:r>
            <a:endParaRPr kumimoji="0" lang="en-GB" altLang="en-US" sz="1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5"/>
          <p:cNvSpPr>
            <a:spLocks noChangeArrowheads="1"/>
          </p:cNvSpPr>
          <p:nvPr/>
        </p:nvSpPr>
        <p:spPr bwMode="auto">
          <a:xfrm>
            <a:off x="1641263" y="3144266"/>
            <a:ext cx="2528256"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Marketing and sales skills:-</a:t>
            </a:r>
            <a:endParaRPr kumimoji="0" lang="en-GB" altLang="en-US" sz="1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7"/>
          <p:cNvSpPr>
            <a:spLocks noChangeArrowheads="1"/>
          </p:cNvSpPr>
          <p:nvPr/>
        </p:nvSpPr>
        <p:spPr bwMode="auto">
          <a:xfrm>
            <a:off x="1259632" y="68827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26279504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259632" y="241251"/>
            <a:ext cx="2623923"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Effective time management</a:t>
            </a:r>
            <a:r>
              <a:rPr kumimoji="0" lang="en-GB" altLang="en-US" sz="1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kumimoji="0" lang="en-GB" altLang="en-US"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3073" name="Picture 19"/>
          <p:cNvPicPr>
            <a:picLocks noChangeAspect="1" noChangeArrowheads="1"/>
          </p:cNvPicPr>
          <p:nvPr/>
        </p:nvPicPr>
        <p:blipFill>
          <a:blip r:embed="rId2">
            <a:extLst>
              <a:ext uri="{28A0092B-C50C-407E-A947-70E740481C1C}">
                <a14:useLocalDpi xmlns:a14="http://schemas.microsoft.com/office/drawing/2010/main" val="0"/>
              </a:ext>
            </a:extLst>
          </a:blip>
          <a:srcRect l="22754" t="36617" r="23428" b="26088"/>
          <a:stretch>
            <a:fillRect/>
          </a:stretch>
        </p:blipFill>
        <p:spPr bwMode="auto">
          <a:xfrm>
            <a:off x="1259632" y="777627"/>
            <a:ext cx="7200800" cy="280566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259632" y="299695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Rectangle 5"/>
          <p:cNvSpPr>
            <a:spLocks noChangeArrowheads="1"/>
          </p:cNvSpPr>
          <p:nvPr/>
        </p:nvSpPr>
        <p:spPr bwMode="auto">
          <a:xfrm>
            <a:off x="1284784" y="3295156"/>
            <a:ext cx="209185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6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Work under pressure:-</a:t>
            </a:r>
            <a:endParaRPr kumimoji="0" lang="en-GB" altLang="en-US" sz="16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600" b="0" i="0" u="none" strike="noStrike" cap="none" normalizeH="0" baseline="0" smtClean="0">
              <a:ln>
                <a:noFill/>
              </a:ln>
              <a:solidFill>
                <a:schemeClr val="tx1"/>
              </a:solidFill>
              <a:effectLst/>
              <a:latin typeface="Arial" panose="020B0604020202020204" pitchFamily="34" charset="0"/>
            </a:endParaRPr>
          </a:p>
        </p:txBody>
      </p:sp>
      <p:pic>
        <p:nvPicPr>
          <p:cNvPr id="3076" name="Picture 20"/>
          <p:cNvPicPr>
            <a:picLocks noChangeAspect="1" noChangeArrowheads="1"/>
          </p:cNvPicPr>
          <p:nvPr/>
        </p:nvPicPr>
        <p:blipFill>
          <a:blip r:embed="rId3">
            <a:extLst>
              <a:ext uri="{28A0092B-C50C-407E-A947-70E740481C1C}">
                <a14:useLocalDpi xmlns:a14="http://schemas.microsoft.com/office/drawing/2010/main" val="0"/>
              </a:ext>
            </a:extLst>
          </a:blip>
          <a:srcRect l="23477" t="35011" r="22346" b="34154"/>
          <a:stretch>
            <a:fillRect/>
          </a:stretch>
        </p:blipFill>
        <p:spPr bwMode="auto">
          <a:xfrm>
            <a:off x="1284784" y="3816143"/>
            <a:ext cx="7175648" cy="2295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74036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1"/>
          <p:cNvPicPr>
            <a:picLocks noChangeAspect="1" noChangeArrowheads="1"/>
          </p:cNvPicPr>
          <p:nvPr/>
        </p:nvPicPr>
        <p:blipFill>
          <a:blip r:embed="rId2">
            <a:extLst>
              <a:ext uri="{28A0092B-C50C-407E-A947-70E740481C1C}">
                <a14:useLocalDpi xmlns:a14="http://schemas.microsoft.com/office/drawing/2010/main" val="0"/>
              </a:ext>
            </a:extLst>
          </a:blip>
          <a:srcRect l="22392" t="38866" r="23428" b="27087"/>
          <a:stretch>
            <a:fillRect/>
          </a:stretch>
        </p:blipFill>
        <p:spPr bwMode="auto">
          <a:xfrm>
            <a:off x="1259632" y="1079350"/>
            <a:ext cx="6912768" cy="2441181"/>
          </a:xfrm>
          <a:prstGeom prst="rect">
            <a:avLst/>
          </a:prstGeom>
          <a:noFill/>
          <a:extLst>
            <a:ext uri="{909E8E84-426E-40DD-AFC4-6F175D3DCCD1}">
              <a14:hiddenFill xmlns:a14="http://schemas.microsoft.com/office/drawing/2010/main">
                <a:solidFill>
                  <a:srgbClr val="FFFFFF"/>
                </a:solidFill>
              </a14:hiddenFill>
            </a:ext>
          </a:extLst>
        </p:spPr>
      </p:pic>
      <p:pic>
        <p:nvPicPr>
          <p:cNvPr id="4097" name="Picture 22"/>
          <p:cNvPicPr>
            <a:picLocks noChangeAspect="1" noChangeArrowheads="1"/>
          </p:cNvPicPr>
          <p:nvPr/>
        </p:nvPicPr>
        <p:blipFill>
          <a:blip r:embed="rId3">
            <a:extLst>
              <a:ext uri="{28A0092B-C50C-407E-A947-70E740481C1C}">
                <a14:useLocalDpi xmlns:a14="http://schemas.microsoft.com/office/drawing/2010/main" val="0"/>
              </a:ext>
            </a:extLst>
          </a:blip>
          <a:srcRect l="23296" t="31477" r="23608" b="35439"/>
          <a:stretch>
            <a:fillRect/>
          </a:stretch>
        </p:blipFill>
        <p:spPr bwMode="auto">
          <a:xfrm>
            <a:off x="1115616" y="4293097"/>
            <a:ext cx="7282457" cy="255197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1547664" y="470133"/>
            <a:ext cx="238719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Projects management:-</a:t>
            </a:r>
            <a:endParaRPr kumimoji="0" lang="en-GB" altLang="en-US"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4"/>
          <p:cNvSpPr>
            <a:spLocks noChangeArrowheads="1"/>
          </p:cNvSpPr>
          <p:nvPr/>
        </p:nvSpPr>
        <p:spPr bwMode="auto">
          <a:xfrm>
            <a:off x="1691680" y="3729807"/>
            <a:ext cx="3798604"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Troubleshooting and system maintenance:-</a:t>
            </a:r>
            <a:endParaRPr kumimoji="0" lang="en-GB" altLang="en-US" sz="1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a:spLocks noChangeArrowheads="1"/>
          </p:cNvSpPr>
          <p:nvPr/>
        </p:nvSpPr>
        <p:spPr bwMode="auto">
          <a:xfrm>
            <a:off x="1259632" y="501317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6218973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OUTLINE:</a:t>
            </a:r>
            <a:endParaRPr lang="ar-SA" dirty="0"/>
          </a:p>
        </p:txBody>
      </p:sp>
      <p:sp>
        <p:nvSpPr>
          <p:cNvPr id="3" name="عنصر نائب للمحتوى 2"/>
          <p:cNvSpPr>
            <a:spLocks noGrp="1"/>
          </p:cNvSpPr>
          <p:nvPr>
            <p:ph idx="1"/>
          </p:nvPr>
        </p:nvSpPr>
        <p:spPr/>
        <p:txBody>
          <a:bodyPr/>
          <a:lstStyle/>
          <a:p>
            <a:pPr algn="l" rtl="0"/>
            <a:r>
              <a:rPr lang="en-US" dirty="0" smtClean="0"/>
              <a:t> Introduction</a:t>
            </a:r>
          </a:p>
          <a:p>
            <a:pPr algn="l" rtl="0"/>
            <a:r>
              <a:rPr lang="en-US" dirty="0" smtClean="0"/>
              <a:t>Problem statement </a:t>
            </a:r>
          </a:p>
          <a:p>
            <a:pPr algn="l" rtl="0"/>
            <a:r>
              <a:rPr lang="en-US" dirty="0" smtClean="0"/>
              <a:t> Objective </a:t>
            </a:r>
          </a:p>
          <a:p>
            <a:pPr algn="l" rtl="0"/>
            <a:r>
              <a:rPr lang="en-US" dirty="0" smtClean="0"/>
              <a:t> Literature review </a:t>
            </a:r>
          </a:p>
          <a:p>
            <a:pPr algn="l" rtl="0"/>
            <a:r>
              <a:rPr lang="en-US" dirty="0" smtClean="0"/>
              <a:t> Methodology </a:t>
            </a:r>
          </a:p>
          <a:p>
            <a:pPr algn="l" rtl="0"/>
            <a:r>
              <a:rPr lang="en-US" dirty="0" smtClean="0"/>
              <a:t> Survey analysis and result </a:t>
            </a:r>
          </a:p>
          <a:p>
            <a:pPr algn="l" rtl="0"/>
            <a:r>
              <a:rPr lang="en-US" dirty="0" smtClean="0"/>
              <a:t> Conclusion an Recommendations  </a:t>
            </a:r>
          </a:p>
          <a:p>
            <a:pPr algn="l" rtl="0">
              <a:buNone/>
            </a:pPr>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3"/>
          <p:cNvPicPr>
            <a:picLocks noChangeAspect="1" noChangeArrowheads="1"/>
          </p:cNvPicPr>
          <p:nvPr/>
        </p:nvPicPr>
        <p:blipFill>
          <a:blip r:embed="rId2">
            <a:extLst>
              <a:ext uri="{28A0092B-C50C-407E-A947-70E740481C1C}">
                <a14:useLocalDpi xmlns:a14="http://schemas.microsoft.com/office/drawing/2010/main" val="0"/>
              </a:ext>
            </a:extLst>
          </a:blip>
          <a:srcRect l="24019" t="29552" r="23067" b="35439"/>
          <a:stretch>
            <a:fillRect/>
          </a:stretch>
        </p:blipFill>
        <p:spPr bwMode="auto">
          <a:xfrm>
            <a:off x="1403647" y="787152"/>
            <a:ext cx="7125305" cy="2649152"/>
          </a:xfrm>
          <a:prstGeom prst="rect">
            <a:avLst/>
          </a:prstGeom>
          <a:noFill/>
          <a:extLst>
            <a:ext uri="{909E8E84-426E-40DD-AFC4-6F175D3DCCD1}">
              <a14:hiddenFill xmlns:a14="http://schemas.microsoft.com/office/drawing/2010/main">
                <a:solidFill>
                  <a:srgbClr val="FFFFFF"/>
                </a:solidFill>
              </a14:hiddenFill>
            </a:ext>
          </a:extLst>
        </p:spPr>
      </p:pic>
      <p:pic>
        <p:nvPicPr>
          <p:cNvPr id="5121" name="Picture 24"/>
          <p:cNvPicPr>
            <a:picLocks noChangeAspect="1" noChangeArrowheads="1"/>
          </p:cNvPicPr>
          <p:nvPr/>
        </p:nvPicPr>
        <p:blipFill>
          <a:blip r:embed="rId3">
            <a:extLst>
              <a:ext uri="{28A0092B-C50C-407E-A947-70E740481C1C}">
                <a14:useLocalDpi xmlns:a14="http://schemas.microsoft.com/office/drawing/2010/main" val="0"/>
              </a:ext>
            </a:extLst>
          </a:blip>
          <a:srcRect l="23477" t="27623" r="23428" b="36401"/>
          <a:stretch>
            <a:fillRect/>
          </a:stretch>
        </p:blipFill>
        <p:spPr bwMode="auto">
          <a:xfrm>
            <a:off x="1533096" y="4033937"/>
            <a:ext cx="6866406" cy="2612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1403648" y="235387"/>
            <a:ext cx="492218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Ability to organize and analyse work related data:</a:t>
            </a:r>
            <a:r>
              <a:rPr kumimoji="0" lang="en-GB" altLang="en-US" sz="1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kumimoji="0" lang="en-GB" altLang="en-US"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4"/>
          <p:cNvSpPr>
            <a:spLocks noChangeArrowheads="1"/>
          </p:cNvSpPr>
          <p:nvPr/>
        </p:nvSpPr>
        <p:spPr bwMode="auto">
          <a:xfrm>
            <a:off x="1753829" y="3409256"/>
            <a:ext cx="2292615"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English language skills:-</a:t>
            </a:r>
            <a:endParaRPr kumimoji="0" lang="en-GB" altLang="en-US" sz="1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873789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5"/>
          <p:cNvPicPr>
            <a:picLocks noChangeAspect="1" noChangeArrowheads="1"/>
          </p:cNvPicPr>
          <p:nvPr/>
        </p:nvPicPr>
        <p:blipFill>
          <a:blip r:embed="rId2">
            <a:extLst>
              <a:ext uri="{28A0092B-C50C-407E-A947-70E740481C1C}">
                <a14:useLocalDpi xmlns:a14="http://schemas.microsoft.com/office/drawing/2010/main" val="0"/>
              </a:ext>
            </a:extLst>
          </a:blip>
          <a:srcRect l="24380" t="40150" r="23059" b="29657"/>
          <a:stretch>
            <a:fillRect/>
          </a:stretch>
        </p:blipFill>
        <p:spPr bwMode="auto">
          <a:xfrm>
            <a:off x="1475656" y="1293912"/>
            <a:ext cx="6552728" cy="2117521"/>
          </a:xfrm>
          <a:prstGeom prst="rect">
            <a:avLst/>
          </a:prstGeom>
          <a:noFill/>
          <a:extLst>
            <a:ext uri="{909E8E84-426E-40DD-AFC4-6F175D3DCCD1}">
              <a14:hiddenFill xmlns:a14="http://schemas.microsoft.com/office/drawing/2010/main">
                <a:solidFill>
                  <a:srgbClr val="FFFFFF"/>
                </a:solidFill>
              </a14:hiddenFill>
            </a:ext>
          </a:extLst>
        </p:spPr>
      </p:pic>
      <p:pic>
        <p:nvPicPr>
          <p:cNvPr id="6145" name="Picture 26"/>
          <p:cNvPicPr>
            <a:picLocks noChangeAspect="1" noChangeArrowheads="1"/>
          </p:cNvPicPr>
          <p:nvPr/>
        </p:nvPicPr>
        <p:blipFill>
          <a:blip r:embed="rId3">
            <a:extLst>
              <a:ext uri="{28A0092B-C50C-407E-A947-70E740481C1C}">
                <a14:useLocalDpi xmlns:a14="http://schemas.microsoft.com/office/drawing/2010/main" val="0"/>
              </a:ext>
            </a:extLst>
          </a:blip>
          <a:srcRect l="22574" t="33083" r="23790" b="37045"/>
          <a:stretch>
            <a:fillRect/>
          </a:stretch>
        </p:blipFill>
        <p:spPr bwMode="auto">
          <a:xfrm>
            <a:off x="1331640" y="4194274"/>
            <a:ext cx="6696744" cy="209609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1475656" y="757536"/>
            <a:ext cx="4309193"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Preparing reports and  continuous improvement:-</a:t>
            </a:r>
            <a:endParaRPr kumimoji="0" lang="en-GB" altLang="en-US" sz="1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4"/>
          <p:cNvSpPr>
            <a:spLocks noChangeArrowheads="1"/>
          </p:cNvSpPr>
          <p:nvPr/>
        </p:nvSpPr>
        <p:spPr bwMode="auto">
          <a:xfrm>
            <a:off x="1835937" y="3437036"/>
            <a:ext cx="2601994"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Negotiation and persuasion</a:t>
            </a:r>
            <a:r>
              <a:rPr kumimoji="0" lang="en-GB" altLang="en-US" sz="1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kumimoji="0" lang="en-GB" altLang="en-US"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576960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7"/>
          <p:cNvPicPr>
            <a:picLocks noChangeAspect="1" noChangeArrowheads="1"/>
          </p:cNvPicPr>
          <p:nvPr/>
        </p:nvPicPr>
        <p:blipFill>
          <a:blip r:embed="rId2">
            <a:extLst>
              <a:ext uri="{28A0092B-C50C-407E-A947-70E740481C1C}">
                <a14:useLocalDpi xmlns:a14="http://schemas.microsoft.com/office/drawing/2010/main" val="0"/>
              </a:ext>
            </a:extLst>
          </a:blip>
          <a:srcRect l="23116" t="45612" r="22707" b="18736"/>
          <a:stretch>
            <a:fillRect/>
          </a:stretch>
        </p:blipFill>
        <p:spPr bwMode="auto">
          <a:xfrm>
            <a:off x="1211885" y="880210"/>
            <a:ext cx="6907119" cy="2549457"/>
          </a:xfrm>
          <a:prstGeom prst="rect">
            <a:avLst/>
          </a:prstGeom>
          <a:noFill/>
          <a:extLst>
            <a:ext uri="{909E8E84-426E-40DD-AFC4-6F175D3DCCD1}">
              <a14:hiddenFill xmlns:a14="http://schemas.microsoft.com/office/drawing/2010/main">
                <a:solidFill>
                  <a:srgbClr val="FFFFFF"/>
                </a:solidFill>
              </a14:hiddenFill>
            </a:ext>
          </a:extLst>
        </p:spPr>
      </p:pic>
      <p:pic>
        <p:nvPicPr>
          <p:cNvPr id="7169" name="Picture 28"/>
          <p:cNvPicPr>
            <a:picLocks noChangeAspect="1" noChangeArrowheads="1"/>
          </p:cNvPicPr>
          <p:nvPr/>
        </p:nvPicPr>
        <p:blipFill>
          <a:blip r:embed="rId3">
            <a:extLst>
              <a:ext uri="{28A0092B-C50C-407E-A947-70E740481C1C}">
                <a14:useLocalDpi xmlns:a14="http://schemas.microsoft.com/office/drawing/2010/main" val="0"/>
              </a:ext>
            </a:extLst>
          </a:blip>
          <a:srcRect l="22227" t="35974" r="23970" b="26765"/>
          <a:stretch>
            <a:fillRect/>
          </a:stretch>
        </p:blipFill>
        <p:spPr bwMode="auto">
          <a:xfrm>
            <a:off x="1084993" y="4004767"/>
            <a:ext cx="7338665" cy="285323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1115616" y="311027"/>
            <a:ext cx="521803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Take decisions in favour to the interests of business :-</a:t>
            </a:r>
            <a:endParaRPr kumimoji="0" lang="en-GB" altLang="en-US"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4"/>
          <p:cNvSpPr>
            <a:spLocks noChangeArrowheads="1"/>
          </p:cNvSpPr>
          <p:nvPr/>
        </p:nvSpPr>
        <p:spPr bwMode="auto">
          <a:xfrm>
            <a:off x="1403648" y="3410465"/>
            <a:ext cx="4028667"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Acquire new skills through training courses :-</a:t>
            </a:r>
            <a:endParaRPr kumimoji="0" lang="en-GB" altLang="en-US" sz="1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a:spLocks noChangeArrowheads="1"/>
          </p:cNvSpPr>
          <p:nvPr/>
        </p:nvSpPr>
        <p:spPr bwMode="auto">
          <a:xfrm>
            <a:off x="1187624" y="534928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19699033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9"/>
          <p:cNvPicPr>
            <a:picLocks noChangeAspect="1" noChangeArrowheads="1"/>
          </p:cNvPicPr>
          <p:nvPr/>
        </p:nvPicPr>
        <p:blipFill>
          <a:blip r:embed="rId2">
            <a:extLst>
              <a:ext uri="{28A0092B-C50C-407E-A947-70E740481C1C}">
                <a14:useLocalDpi xmlns:a14="http://schemas.microsoft.com/office/drawing/2010/main" val="0"/>
              </a:ext>
            </a:extLst>
          </a:blip>
          <a:srcRect l="22575" t="33405" r="24152" b="32227"/>
          <a:stretch>
            <a:fillRect/>
          </a:stretch>
        </p:blipFill>
        <p:spPr bwMode="auto">
          <a:xfrm>
            <a:off x="1304644" y="936262"/>
            <a:ext cx="6671536" cy="2421207"/>
          </a:xfrm>
          <a:prstGeom prst="rect">
            <a:avLst/>
          </a:prstGeom>
          <a:noFill/>
          <a:extLst>
            <a:ext uri="{909E8E84-426E-40DD-AFC4-6F175D3DCCD1}">
              <a14:hiddenFill xmlns:a14="http://schemas.microsoft.com/office/drawing/2010/main">
                <a:solidFill>
                  <a:srgbClr val="FFFFFF"/>
                </a:solidFill>
              </a14:hiddenFill>
            </a:ext>
          </a:extLst>
        </p:spPr>
      </p:pic>
      <p:pic>
        <p:nvPicPr>
          <p:cNvPr id="8193" name="Picture 30"/>
          <p:cNvPicPr>
            <a:picLocks noChangeAspect="1" noChangeArrowheads="1"/>
          </p:cNvPicPr>
          <p:nvPr/>
        </p:nvPicPr>
        <p:blipFill>
          <a:blip r:embed="rId3">
            <a:extLst>
              <a:ext uri="{28A0092B-C50C-407E-A947-70E740481C1C}">
                <a14:useLocalDpi xmlns:a14="http://schemas.microsoft.com/office/drawing/2010/main" val="0"/>
              </a:ext>
            </a:extLst>
          </a:blip>
          <a:srcRect l="21851" t="33727" r="23972" b="32227"/>
          <a:stretch>
            <a:fillRect/>
          </a:stretch>
        </p:blipFill>
        <p:spPr bwMode="auto">
          <a:xfrm>
            <a:off x="1021191" y="3978098"/>
            <a:ext cx="7727273" cy="273296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1043608" y="404664"/>
            <a:ext cx="706956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High degree of flexibility and adaptation to working conditions and requirements:-</a:t>
            </a:r>
            <a:endParaRPr kumimoji="0" lang="en-GB" altLang="en-US" sz="1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600" b="0" i="0" u="none" strike="noStrike" cap="none" normalizeH="0" baseline="0" dirty="0" smtClean="0">
              <a:ln>
                <a:noFill/>
              </a:ln>
              <a:solidFill>
                <a:schemeClr val="tx1"/>
              </a:solidFill>
              <a:effectLst/>
              <a:latin typeface="Arial" panose="020B0604020202020204" pitchFamily="34" charset="0"/>
            </a:endParaRPr>
          </a:p>
        </p:txBody>
      </p:sp>
      <p:sp>
        <p:nvSpPr>
          <p:cNvPr id="5" name="Rectangle 4"/>
          <p:cNvSpPr>
            <a:spLocks noChangeArrowheads="1"/>
          </p:cNvSpPr>
          <p:nvPr/>
        </p:nvSpPr>
        <p:spPr bwMode="auto">
          <a:xfrm>
            <a:off x="1331640" y="3357469"/>
            <a:ext cx="763284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Sufficient knowledge of the principles of occupational safety and health, and maintenance management :-</a:t>
            </a:r>
            <a:endParaRPr kumimoji="0" lang="en-GB" altLang="en-US" sz="1600" b="0" i="0" u="none" strike="noStrike" cap="none" normalizeH="0" baseline="0" dirty="0" smtClean="0">
              <a:ln>
                <a:noFill/>
              </a:ln>
              <a:solidFill>
                <a:schemeClr val="tx1"/>
              </a:solidFill>
              <a:effectLst/>
            </a:endParaRPr>
          </a:p>
        </p:txBody>
      </p:sp>
      <p:sp>
        <p:nvSpPr>
          <p:cNvPr id="6" name="Rectangle 5"/>
          <p:cNvSpPr>
            <a:spLocks noChangeArrowheads="1"/>
          </p:cNvSpPr>
          <p:nvPr/>
        </p:nvSpPr>
        <p:spPr bwMode="auto">
          <a:xfrm>
            <a:off x="1331640" y="573325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13120610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Results:- </a:t>
            </a:r>
            <a:endParaRPr lang="ar-SA" dirty="0"/>
          </a:p>
        </p:txBody>
      </p:sp>
      <p:sp>
        <p:nvSpPr>
          <p:cNvPr id="3" name="عنصر نائب للمحتوى 2"/>
          <p:cNvSpPr>
            <a:spLocks noGrp="1"/>
          </p:cNvSpPr>
          <p:nvPr>
            <p:ph idx="1"/>
          </p:nvPr>
        </p:nvSpPr>
        <p:spPr>
          <a:xfrm>
            <a:off x="1187624" y="1394403"/>
            <a:ext cx="7498080" cy="4800600"/>
          </a:xfrm>
        </p:spPr>
        <p:txBody>
          <a:bodyPr>
            <a:normAutofit fontScale="92500" lnSpcReduction="10000"/>
          </a:bodyPr>
          <a:lstStyle/>
          <a:p>
            <a:pPr algn="just" rtl="0">
              <a:buNone/>
            </a:pPr>
            <a:r>
              <a:rPr lang="en-GB" sz="2800" dirty="0"/>
              <a:t>The most important qualifications that should be on the engineer in general</a:t>
            </a:r>
            <a:endParaRPr lang="en-US" sz="2800" dirty="0" smtClean="0"/>
          </a:p>
          <a:p>
            <a:pPr algn="l" rtl="0"/>
            <a:r>
              <a:rPr lang="en-US" dirty="0" smtClean="0"/>
              <a:t>computer </a:t>
            </a:r>
            <a:r>
              <a:rPr lang="en-US" dirty="0"/>
              <a:t>leadership skills </a:t>
            </a:r>
            <a:endParaRPr lang="ar-SA" dirty="0" smtClean="0"/>
          </a:p>
          <a:p>
            <a:pPr algn="l" rtl="0"/>
            <a:r>
              <a:rPr lang="en-US" dirty="0" smtClean="0"/>
              <a:t> </a:t>
            </a:r>
            <a:r>
              <a:rPr lang="en-US" dirty="0"/>
              <a:t>leadership and communication </a:t>
            </a:r>
            <a:r>
              <a:rPr lang="en-US" dirty="0" smtClean="0"/>
              <a:t>skills</a:t>
            </a:r>
            <a:endParaRPr lang="ar-SA" dirty="0" smtClean="0"/>
          </a:p>
          <a:p>
            <a:pPr algn="l" rtl="0"/>
            <a:r>
              <a:rPr lang="en-US" dirty="0" smtClean="0"/>
              <a:t> </a:t>
            </a:r>
            <a:r>
              <a:rPr lang="en-US" dirty="0"/>
              <a:t>working with interdisciplinary teams, </a:t>
            </a:r>
            <a:endParaRPr lang="ar-SA" dirty="0" smtClean="0"/>
          </a:p>
          <a:p>
            <a:pPr algn="l" rtl="0"/>
            <a:r>
              <a:rPr lang="en-US" dirty="0" smtClean="0"/>
              <a:t> </a:t>
            </a:r>
            <a:r>
              <a:rPr lang="en-US" dirty="0"/>
              <a:t>effective time </a:t>
            </a:r>
            <a:r>
              <a:rPr lang="en-US" dirty="0" smtClean="0"/>
              <a:t>management</a:t>
            </a:r>
            <a:endParaRPr lang="ar-SA" dirty="0" smtClean="0"/>
          </a:p>
          <a:p>
            <a:pPr algn="l" rtl="0"/>
            <a:r>
              <a:rPr lang="en-US" dirty="0" smtClean="0"/>
              <a:t>project </a:t>
            </a:r>
            <a:r>
              <a:rPr lang="en-US" dirty="0"/>
              <a:t>management </a:t>
            </a:r>
            <a:r>
              <a:rPr lang="en-US" dirty="0" smtClean="0"/>
              <a:t>skill</a:t>
            </a:r>
            <a:endParaRPr lang="ar-SA" dirty="0" smtClean="0"/>
          </a:p>
          <a:p>
            <a:pPr algn="l" rtl="0"/>
            <a:r>
              <a:rPr lang="en-GB" altLang="en-US" sz="2800" dirty="0">
                <a:latin typeface="+mj-lt"/>
                <a:ea typeface="Times New Roman" panose="02020603050405020304" pitchFamily="18" charset="0"/>
                <a:cs typeface="Times New Roman" panose="02020603050405020304" pitchFamily="18" charset="0"/>
              </a:rPr>
              <a:t>occupational safety and </a:t>
            </a:r>
            <a:r>
              <a:rPr lang="en-GB" altLang="en-US" sz="2800" dirty="0" smtClean="0">
                <a:latin typeface="+mj-lt"/>
                <a:ea typeface="Times New Roman" panose="02020603050405020304" pitchFamily="18" charset="0"/>
                <a:cs typeface="Times New Roman" panose="02020603050405020304" pitchFamily="18" charset="0"/>
              </a:rPr>
              <a:t>health</a:t>
            </a:r>
            <a:r>
              <a:rPr lang="ar-SA" altLang="en-US" sz="2800" dirty="0" smtClean="0">
                <a:latin typeface="+mj-lt"/>
                <a:ea typeface="Times New Roman" panose="02020603050405020304" pitchFamily="18" charset="0"/>
                <a:cs typeface="Times New Roman" panose="02020603050405020304" pitchFamily="18" charset="0"/>
              </a:rPr>
              <a:t> </a:t>
            </a:r>
            <a:endParaRPr lang="ar-SA" sz="2800" dirty="0">
              <a:latin typeface="+mj-lt"/>
            </a:endParaRPr>
          </a:p>
          <a:p>
            <a:pPr algn="just" rtl="0"/>
            <a:r>
              <a:rPr lang="en-US" sz="2800" dirty="0" smtClean="0"/>
              <a:t>These results indicate the need for universities to develop their programs and curricula</a:t>
            </a:r>
            <a:r>
              <a:rPr lang="ar-SA" sz="2800" dirty="0" smtClean="0"/>
              <a:t>.</a:t>
            </a:r>
            <a:endParaRPr lang="en-US" sz="2800" dirty="0" smtClean="0"/>
          </a:p>
          <a:p>
            <a:pPr algn="just" rtl="0">
              <a:buNone/>
            </a:pPr>
            <a:endParaRPr lang="en-US" sz="3000" dirty="0" smtClean="0"/>
          </a:p>
          <a:p>
            <a:pPr algn="just" rtl="0"/>
            <a:endParaRPr lang="ar-SA"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rtl="0"/>
            <a:r>
              <a:rPr lang="en-US" sz="3000" dirty="0" smtClean="0"/>
              <a:t>Third Part :- Analysis of the questionnaire on the specifications of graduates of </a:t>
            </a:r>
            <a:r>
              <a:rPr lang="en-GB" sz="3000" dirty="0" smtClean="0"/>
              <a:t>Mechanical engineering</a:t>
            </a:r>
            <a:r>
              <a:rPr lang="en-US" sz="3000" dirty="0" smtClean="0"/>
              <a:t/>
            </a:r>
            <a:br>
              <a:rPr lang="en-US" sz="3000" dirty="0" smtClean="0"/>
            </a:br>
            <a:endParaRPr lang="ar-SA" sz="3000" dirty="0"/>
          </a:p>
        </p:txBody>
      </p:sp>
      <p:sp>
        <p:nvSpPr>
          <p:cNvPr id="3" name="عنصر نائب للمحتوى 2"/>
          <p:cNvSpPr>
            <a:spLocks noGrp="1"/>
          </p:cNvSpPr>
          <p:nvPr>
            <p:ph idx="1"/>
          </p:nvPr>
        </p:nvSpPr>
        <p:spPr>
          <a:xfrm>
            <a:off x="1000100" y="1428736"/>
            <a:ext cx="7498080" cy="4800600"/>
          </a:xfrm>
        </p:spPr>
        <p:txBody>
          <a:bodyPr/>
          <a:lstStyle/>
          <a:p>
            <a:pPr algn="l" rtl="0">
              <a:buNone/>
            </a:pPr>
            <a:endParaRPr lang="en-US" sz="3000" dirty="0" smtClean="0"/>
          </a:p>
          <a:p>
            <a:pPr algn="l" rtl="0"/>
            <a:endParaRPr lang="ar-SA" dirty="0"/>
          </a:p>
        </p:txBody>
      </p:sp>
      <p:pic>
        <p:nvPicPr>
          <p:cNvPr id="3074" name="Picture 2" descr="C:\Users\CITY COMP\Pictures\screanshoots\Screenshot (1069).png"/>
          <p:cNvPicPr>
            <a:picLocks noChangeAspect="1" noChangeArrowheads="1"/>
          </p:cNvPicPr>
          <p:nvPr/>
        </p:nvPicPr>
        <p:blipFill>
          <a:blip r:embed="rId2"/>
          <a:srcRect/>
          <a:stretch>
            <a:fillRect/>
          </a:stretch>
        </p:blipFill>
        <p:spPr bwMode="auto">
          <a:xfrm>
            <a:off x="1071538" y="1474699"/>
            <a:ext cx="7572428" cy="4954697"/>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Survey analysis and result CONT:-</a:t>
            </a:r>
            <a:endParaRPr lang="ar-SA" dirty="0"/>
          </a:p>
        </p:txBody>
      </p:sp>
      <p:sp>
        <p:nvSpPr>
          <p:cNvPr id="3" name="عنصر نائب للمحتوى 2"/>
          <p:cNvSpPr>
            <a:spLocks noGrp="1"/>
          </p:cNvSpPr>
          <p:nvPr>
            <p:ph idx="1"/>
          </p:nvPr>
        </p:nvSpPr>
        <p:spPr/>
        <p:txBody>
          <a:bodyPr/>
          <a:lstStyle/>
          <a:p>
            <a:pPr algn="l" rtl="0">
              <a:buNone/>
            </a:pPr>
            <a:endParaRPr lang="en-US" sz="3000" dirty="0" smtClean="0"/>
          </a:p>
          <a:p>
            <a:pPr algn="l" rtl="0"/>
            <a:endParaRPr lang="ar-SA" dirty="0"/>
          </a:p>
        </p:txBody>
      </p:sp>
      <p:pic>
        <p:nvPicPr>
          <p:cNvPr id="4098" name="Picture 2" descr="C:\Users\CITY COMP\Pictures\screanshoots\Screenshot (1070).png"/>
          <p:cNvPicPr>
            <a:picLocks noChangeAspect="1" noChangeArrowheads="1"/>
          </p:cNvPicPr>
          <p:nvPr/>
        </p:nvPicPr>
        <p:blipFill>
          <a:blip r:embed="rId2"/>
          <a:srcRect/>
          <a:stretch>
            <a:fillRect/>
          </a:stretch>
        </p:blipFill>
        <p:spPr bwMode="auto">
          <a:xfrm>
            <a:off x="1000100" y="1857364"/>
            <a:ext cx="7815446" cy="3810018"/>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Results:- </a:t>
            </a:r>
            <a:endParaRPr lang="ar-SA" dirty="0"/>
          </a:p>
        </p:txBody>
      </p:sp>
      <p:sp>
        <p:nvSpPr>
          <p:cNvPr id="3" name="عنصر نائب للمحتوى 2"/>
          <p:cNvSpPr>
            <a:spLocks noGrp="1"/>
          </p:cNvSpPr>
          <p:nvPr>
            <p:ph idx="1"/>
          </p:nvPr>
        </p:nvSpPr>
        <p:spPr/>
        <p:txBody>
          <a:bodyPr>
            <a:normAutofit fontScale="92500" lnSpcReduction="10000"/>
          </a:bodyPr>
          <a:lstStyle/>
          <a:p>
            <a:pPr algn="just" rtl="0">
              <a:buNone/>
            </a:pPr>
            <a:endParaRPr lang="en-US" sz="2800" dirty="0" smtClean="0"/>
          </a:p>
          <a:p>
            <a:pPr algn="just" rtl="0"/>
            <a:r>
              <a:rPr lang="en-US" sz="2800" dirty="0" smtClean="0"/>
              <a:t>The results also show the need for preparing continuous workshops to share experiences and skills in practice, with the aim of integrating students into the practical market and identifying the most important skills to be possessed and working to develop them.</a:t>
            </a:r>
          </a:p>
          <a:p>
            <a:pPr algn="just" rtl="0"/>
            <a:endParaRPr lang="en-US" sz="2800" dirty="0" smtClean="0"/>
          </a:p>
          <a:p>
            <a:pPr algn="just" rtl="0"/>
            <a:r>
              <a:rPr lang="en-US" sz="2800" dirty="0" smtClean="0"/>
              <a:t> And finally , focusing on computerized skills and work to develop them continuously to keep pace with future developments and increase focus on them instead of theoretical skills.</a:t>
            </a:r>
          </a:p>
          <a:p>
            <a:pPr algn="just" rtl="0"/>
            <a:endParaRPr lang="en-US" sz="2800" dirty="0" smtClean="0"/>
          </a:p>
          <a:p>
            <a:pPr algn="just" rtl="0">
              <a:buNone/>
            </a:pPr>
            <a:endParaRPr lang="en-US" sz="3000" dirty="0" smtClean="0"/>
          </a:p>
          <a:p>
            <a:pPr algn="just" rtl="0"/>
            <a:endParaRPr lang="ar-SA"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rtl="0"/>
            <a:r>
              <a:rPr lang="en-US" sz="3000" dirty="0" smtClean="0"/>
              <a:t>Third Part :- Analysis of the questionnaire on the specifications of graduates of </a:t>
            </a:r>
            <a:r>
              <a:rPr lang="en-GB" sz="3000" dirty="0" smtClean="0"/>
              <a:t>Energy And Environment engineering</a:t>
            </a:r>
            <a:r>
              <a:rPr lang="en-US" sz="3000" dirty="0" smtClean="0"/>
              <a:t/>
            </a:r>
            <a:br>
              <a:rPr lang="en-US" sz="3000" dirty="0" smtClean="0"/>
            </a:br>
            <a:endParaRPr lang="ar-SA" sz="3000" dirty="0"/>
          </a:p>
        </p:txBody>
      </p:sp>
      <p:sp>
        <p:nvSpPr>
          <p:cNvPr id="3" name="عنصر نائب للمحتوى 2"/>
          <p:cNvSpPr>
            <a:spLocks noGrp="1"/>
          </p:cNvSpPr>
          <p:nvPr>
            <p:ph idx="1"/>
          </p:nvPr>
        </p:nvSpPr>
        <p:spPr>
          <a:xfrm>
            <a:off x="1000100" y="1428736"/>
            <a:ext cx="7498080" cy="4800600"/>
          </a:xfrm>
        </p:spPr>
        <p:txBody>
          <a:bodyPr/>
          <a:lstStyle/>
          <a:p>
            <a:pPr algn="l" rtl="0">
              <a:buNone/>
            </a:pPr>
            <a:endParaRPr lang="en-US" sz="3000" dirty="0" smtClean="0"/>
          </a:p>
          <a:p>
            <a:pPr algn="l" rtl="0"/>
            <a:endParaRPr lang="ar-SA" dirty="0"/>
          </a:p>
        </p:txBody>
      </p:sp>
      <p:pic>
        <p:nvPicPr>
          <p:cNvPr id="5" name="Picture 3" descr="C:\Users\CITY COMP\Pictures\screanshoots\Screenshot (1080).png"/>
          <p:cNvPicPr>
            <a:picLocks noChangeAspect="1" noChangeArrowheads="1"/>
          </p:cNvPicPr>
          <p:nvPr/>
        </p:nvPicPr>
        <p:blipFill>
          <a:blip r:embed="rId2"/>
          <a:srcRect/>
          <a:stretch>
            <a:fillRect/>
          </a:stretch>
        </p:blipFill>
        <p:spPr bwMode="auto">
          <a:xfrm>
            <a:off x="1214414" y="1576311"/>
            <a:ext cx="7143800" cy="4976889"/>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Survey analysis and result CONT:-</a:t>
            </a:r>
            <a:endParaRPr lang="ar-SA" dirty="0"/>
          </a:p>
        </p:txBody>
      </p:sp>
      <p:sp>
        <p:nvSpPr>
          <p:cNvPr id="3" name="عنصر نائب للمحتوى 2"/>
          <p:cNvSpPr>
            <a:spLocks noGrp="1"/>
          </p:cNvSpPr>
          <p:nvPr>
            <p:ph idx="1"/>
          </p:nvPr>
        </p:nvSpPr>
        <p:spPr/>
        <p:txBody>
          <a:bodyPr/>
          <a:lstStyle/>
          <a:p>
            <a:pPr algn="l" rtl="0">
              <a:buNone/>
            </a:pPr>
            <a:endParaRPr lang="en-US" sz="3000" dirty="0" smtClean="0"/>
          </a:p>
          <a:p>
            <a:pPr algn="l" rtl="0"/>
            <a:endParaRPr lang="ar-SA" dirty="0"/>
          </a:p>
        </p:txBody>
      </p:sp>
      <p:pic>
        <p:nvPicPr>
          <p:cNvPr id="5" name="Picture 2" descr="C:\Users\CITY COMP\Pictures\screanshoots\Screenshot (1083).png"/>
          <p:cNvPicPr>
            <a:picLocks noChangeAspect="1" noChangeArrowheads="1"/>
          </p:cNvPicPr>
          <p:nvPr/>
        </p:nvPicPr>
        <p:blipFill>
          <a:blip r:embed="rId2"/>
          <a:srcRect/>
          <a:stretch>
            <a:fillRect/>
          </a:stretch>
        </p:blipFill>
        <p:spPr bwMode="auto">
          <a:xfrm>
            <a:off x="1071538" y="1714488"/>
            <a:ext cx="7705361" cy="292895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INTRODUCTION</a:t>
            </a:r>
            <a:endParaRPr lang="ar-SA" dirty="0"/>
          </a:p>
        </p:txBody>
      </p:sp>
      <p:sp>
        <p:nvSpPr>
          <p:cNvPr id="3" name="عنصر نائب للمحتوى 2"/>
          <p:cNvSpPr>
            <a:spLocks noGrp="1"/>
          </p:cNvSpPr>
          <p:nvPr>
            <p:ph idx="1"/>
          </p:nvPr>
        </p:nvSpPr>
        <p:spPr/>
        <p:txBody>
          <a:bodyPr/>
          <a:lstStyle/>
          <a:p>
            <a:pPr algn="l" rtl="0"/>
            <a:r>
              <a:rPr lang="en-US" sz="2500" dirty="0" smtClean="0"/>
              <a:t> Education in Palestine is an important aspect of Palestinian life . </a:t>
            </a:r>
          </a:p>
          <a:p>
            <a:pPr algn="l" rtl="0">
              <a:buNone/>
            </a:pPr>
            <a:endParaRPr lang="en-US" sz="2500" dirty="0" smtClean="0"/>
          </a:p>
          <a:p>
            <a:pPr algn="l" rtl="0"/>
            <a:r>
              <a:rPr lang="en-US" sz="2600" dirty="0" smtClean="0"/>
              <a:t> Palestinian higher education has been able to play an important and effective role in providing the Palestinian people with opportunities  and incentives  to pursue scientific and technical study  .</a:t>
            </a:r>
          </a:p>
          <a:p>
            <a:pPr algn="l" rtl="0"/>
            <a:endParaRPr lang="en-US" sz="2600" dirty="0" smtClean="0"/>
          </a:p>
          <a:p>
            <a:pPr algn="l" rtl="0"/>
            <a:r>
              <a:rPr lang="ar-SA" sz="2500" dirty="0" smtClean="0"/>
              <a:t> </a:t>
            </a:r>
            <a:r>
              <a:rPr lang="en-US" sz="2500" dirty="0" smtClean="0"/>
              <a:t>To some extent Palestinian university education suffers from unemployed university graduates .</a:t>
            </a:r>
            <a:endParaRPr lang="ar-SA" sz="25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Results:- </a:t>
            </a:r>
            <a:endParaRPr lang="ar-SA" dirty="0"/>
          </a:p>
        </p:txBody>
      </p:sp>
      <p:sp>
        <p:nvSpPr>
          <p:cNvPr id="3" name="عنصر نائب للمحتوى 2"/>
          <p:cNvSpPr>
            <a:spLocks noGrp="1"/>
          </p:cNvSpPr>
          <p:nvPr>
            <p:ph idx="1"/>
          </p:nvPr>
        </p:nvSpPr>
        <p:spPr/>
        <p:txBody>
          <a:bodyPr>
            <a:normAutofit/>
          </a:bodyPr>
          <a:lstStyle/>
          <a:p>
            <a:pPr algn="just" rtl="0"/>
            <a:r>
              <a:rPr lang="en-US" sz="2800" dirty="0" smtClean="0"/>
              <a:t> </a:t>
            </a:r>
            <a:r>
              <a:rPr lang="en-GB" sz="2800" dirty="0" smtClean="0"/>
              <a:t>The results show the need for energy and environmental engineers to have the specifications of computer skills and dealing with advanced technological means; AutoCAD program and Using renewable energy software like( Homer Energy, PVSYST, Sketch up ).</a:t>
            </a:r>
            <a:endParaRPr lang="en-US" sz="2800" dirty="0" smtClean="0"/>
          </a:p>
          <a:p>
            <a:pPr algn="just" rtl="0">
              <a:buNone/>
            </a:pPr>
            <a:endParaRPr lang="en-US" sz="2800" dirty="0" smtClean="0"/>
          </a:p>
          <a:p>
            <a:pPr algn="just" rtl="0">
              <a:buNone/>
            </a:pPr>
            <a:endParaRPr lang="en-US" sz="3000" dirty="0" smtClean="0"/>
          </a:p>
          <a:p>
            <a:pPr algn="just" rtl="0"/>
            <a:endParaRPr lang="ar-SA" sz="28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rtl="0"/>
            <a:r>
              <a:rPr lang="en-US" sz="3000" dirty="0" smtClean="0"/>
              <a:t>Forth Part :- Analysis of the questionnaire on the specifications of graduates of </a:t>
            </a:r>
            <a:r>
              <a:rPr lang="en-GB" sz="3000" dirty="0" smtClean="0"/>
              <a:t>Industrial engineering</a:t>
            </a:r>
            <a:r>
              <a:rPr lang="en-US" sz="3000" dirty="0" smtClean="0"/>
              <a:t/>
            </a:r>
            <a:br>
              <a:rPr lang="en-US" sz="3000" dirty="0" smtClean="0"/>
            </a:br>
            <a:endParaRPr lang="ar-SA" sz="3000" dirty="0"/>
          </a:p>
        </p:txBody>
      </p:sp>
      <p:sp>
        <p:nvSpPr>
          <p:cNvPr id="3" name="عنصر نائب للمحتوى 2"/>
          <p:cNvSpPr>
            <a:spLocks noGrp="1"/>
          </p:cNvSpPr>
          <p:nvPr>
            <p:ph idx="1"/>
          </p:nvPr>
        </p:nvSpPr>
        <p:spPr>
          <a:xfrm>
            <a:off x="1000100" y="1428736"/>
            <a:ext cx="7498080" cy="4800600"/>
          </a:xfrm>
        </p:spPr>
        <p:txBody>
          <a:bodyPr/>
          <a:lstStyle/>
          <a:p>
            <a:pPr algn="l" rtl="0">
              <a:buNone/>
            </a:pPr>
            <a:endParaRPr lang="en-US" sz="3000" dirty="0" smtClean="0"/>
          </a:p>
          <a:p>
            <a:pPr algn="l" rtl="0"/>
            <a:endParaRPr lang="ar-SA" dirty="0"/>
          </a:p>
        </p:txBody>
      </p:sp>
      <p:pic>
        <p:nvPicPr>
          <p:cNvPr id="5" name="Picture 2" descr="C:\Users\CITY COMP\Pictures\screanshoots\Screenshot (1078).png"/>
          <p:cNvPicPr>
            <a:picLocks noChangeAspect="1" noChangeArrowheads="1"/>
          </p:cNvPicPr>
          <p:nvPr/>
        </p:nvPicPr>
        <p:blipFill>
          <a:blip r:embed="rId2"/>
          <a:srcRect/>
          <a:stretch>
            <a:fillRect/>
          </a:stretch>
        </p:blipFill>
        <p:spPr bwMode="auto">
          <a:xfrm>
            <a:off x="1279525" y="1466850"/>
            <a:ext cx="7845739" cy="4676794"/>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Survey analysis and result CONT:-</a:t>
            </a:r>
            <a:endParaRPr lang="ar-SA" dirty="0"/>
          </a:p>
        </p:txBody>
      </p:sp>
      <p:sp>
        <p:nvSpPr>
          <p:cNvPr id="3" name="عنصر نائب للمحتوى 2"/>
          <p:cNvSpPr>
            <a:spLocks noGrp="1"/>
          </p:cNvSpPr>
          <p:nvPr>
            <p:ph idx="1"/>
          </p:nvPr>
        </p:nvSpPr>
        <p:spPr/>
        <p:txBody>
          <a:bodyPr/>
          <a:lstStyle/>
          <a:p>
            <a:pPr algn="l" rtl="0">
              <a:buNone/>
            </a:pPr>
            <a:endParaRPr lang="en-US" sz="3000" dirty="0" smtClean="0"/>
          </a:p>
          <a:p>
            <a:pPr algn="l" rtl="0"/>
            <a:endParaRPr lang="ar-SA" dirty="0"/>
          </a:p>
        </p:txBody>
      </p:sp>
      <p:pic>
        <p:nvPicPr>
          <p:cNvPr id="5" name="Picture 2" descr="C:\Users\CITY COMP\Pictures\screanshoots\Screenshot (1082).png"/>
          <p:cNvPicPr>
            <a:picLocks noChangeAspect="1" noChangeArrowheads="1"/>
          </p:cNvPicPr>
          <p:nvPr/>
        </p:nvPicPr>
        <p:blipFill>
          <a:blip r:embed="rId2"/>
          <a:srcRect/>
          <a:stretch>
            <a:fillRect/>
          </a:stretch>
        </p:blipFill>
        <p:spPr bwMode="auto">
          <a:xfrm>
            <a:off x="1143000" y="1828800"/>
            <a:ext cx="7635124" cy="3071834"/>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Results:- </a:t>
            </a:r>
            <a:endParaRPr lang="ar-SA" dirty="0"/>
          </a:p>
        </p:txBody>
      </p:sp>
      <p:sp>
        <p:nvSpPr>
          <p:cNvPr id="3" name="عنصر نائب للمحتوى 2"/>
          <p:cNvSpPr>
            <a:spLocks noGrp="1"/>
          </p:cNvSpPr>
          <p:nvPr>
            <p:ph idx="1"/>
          </p:nvPr>
        </p:nvSpPr>
        <p:spPr/>
        <p:txBody>
          <a:bodyPr>
            <a:normAutofit fontScale="92500" lnSpcReduction="10000"/>
          </a:bodyPr>
          <a:lstStyle/>
          <a:p>
            <a:pPr lvl="0" algn="just" rtl="0"/>
            <a:r>
              <a:rPr lang="en-US" sz="2800" dirty="0" smtClean="0"/>
              <a:t>The results also show the need for industrial engineers to have the specifications of computer skills and dealing with advanced technological means.</a:t>
            </a:r>
          </a:p>
          <a:p>
            <a:pPr algn="just" rtl="0"/>
            <a:endParaRPr lang="en-US" sz="2800" dirty="0" smtClean="0"/>
          </a:p>
          <a:p>
            <a:pPr lvl="0" algn="just" rtl="0"/>
            <a:r>
              <a:rPr lang="en-US" sz="2800" dirty="0" smtClean="0"/>
              <a:t>The need of highly qualified industrial engineers to analyze available data and information, problem solving and decision making.</a:t>
            </a:r>
          </a:p>
          <a:p>
            <a:pPr algn="just" rtl="0"/>
            <a:endParaRPr lang="en-US" sz="2800" dirty="0" smtClean="0"/>
          </a:p>
          <a:p>
            <a:pPr lvl="0" algn="just" rtl="0"/>
            <a:r>
              <a:rPr lang="en-US" sz="2800" dirty="0" smtClean="0"/>
              <a:t>The industrial engineering graduate should be capable of identifying, modeling, analyzing, and solving problems in various industrial areas.</a:t>
            </a:r>
          </a:p>
          <a:p>
            <a:pPr algn="just" rtl="0"/>
            <a:endParaRPr lang="en-US" sz="28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rtl="0"/>
            <a:r>
              <a:rPr lang="en-US" sz="3000" dirty="0" smtClean="0"/>
              <a:t>Fifth Part :- Analysis of the questionnaire on the specifications of graduates of Computer </a:t>
            </a:r>
            <a:r>
              <a:rPr lang="en-GB" sz="3000" dirty="0" smtClean="0"/>
              <a:t>engineering</a:t>
            </a:r>
            <a:r>
              <a:rPr lang="en-US" sz="3000" dirty="0" smtClean="0"/>
              <a:t/>
            </a:r>
            <a:br>
              <a:rPr lang="en-US" sz="3000" dirty="0" smtClean="0"/>
            </a:br>
            <a:endParaRPr lang="ar-SA" sz="3000" dirty="0"/>
          </a:p>
        </p:txBody>
      </p:sp>
      <p:sp>
        <p:nvSpPr>
          <p:cNvPr id="3" name="عنصر نائب للمحتوى 2"/>
          <p:cNvSpPr>
            <a:spLocks noGrp="1"/>
          </p:cNvSpPr>
          <p:nvPr>
            <p:ph idx="1"/>
          </p:nvPr>
        </p:nvSpPr>
        <p:spPr>
          <a:xfrm>
            <a:off x="1000100" y="1428736"/>
            <a:ext cx="7498080" cy="4800600"/>
          </a:xfrm>
        </p:spPr>
        <p:txBody>
          <a:bodyPr/>
          <a:lstStyle/>
          <a:p>
            <a:pPr algn="l" rtl="0">
              <a:buNone/>
            </a:pPr>
            <a:endParaRPr lang="en-US" sz="3000" dirty="0" smtClean="0"/>
          </a:p>
          <a:p>
            <a:pPr algn="l" rtl="0"/>
            <a:endParaRPr lang="ar-SA" dirty="0"/>
          </a:p>
        </p:txBody>
      </p:sp>
      <p:pic>
        <p:nvPicPr>
          <p:cNvPr id="11267" name="Picture 3" descr="C:\Users\CITY COMP\Pictures\screanshoots\Screenshot (1076).png"/>
          <p:cNvPicPr>
            <a:picLocks noChangeAspect="1" noChangeArrowheads="1"/>
          </p:cNvPicPr>
          <p:nvPr/>
        </p:nvPicPr>
        <p:blipFill>
          <a:blip r:embed="rId2"/>
          <a:srcRect/>
          <a:stretch>
            <a:fillRect/>
          </a:stretch>
        </p:blipFill>
        <p:spPr bwMode="auto">
          <a:xfrm>
            <a:off x="928662" y="1357297"/>
            <a:ext cx="7572428" cy="5143957"/>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Survey analysis and result CONT:-</a:t>
            </a:r>
            <a:endParaRPr lang="ar-SA" dirty="0"/>
          </a:p>
        </p:txBody>
      </p:sp>
      <p:sp>
        <p:nvSpPr>
          <p:cNvPr id="3" name="عنصر نائب للمحتوى 2"/>
          <p:cNvSpPr>
            <a:spLocks noGrp="1"/>
          </p:cNvSpPr>
          <p:nvPr>
            <p:ph idx="1"/>
          </p:nvPr>
        </p:nvSpPr>
        <p:spPr/>
        <p:txBody>
          <a:bodyPr/>
          <a:lstStyle/>
          <a:p>
            <a:pPr algn="l" rtl="0">
              <a:buNone/>
            </a:pPr>
            <a:endParaRPr lang="en-US" sz="3000" dirty="0" smtClean="0"/>
          </a:p>
          <a:p>
            <a:pPr algn="l" rtl="0"/>
            <a:endParaRPr lang="ar-SA" dirty="0"/>
          </a:p>
        </p:txBody>
      </p:sp>
      <p:pic>
        <p:nvPicPr>
          <p:cNvPr id="5" name="Picture 2" descr="C:\Users\CITY COMP\Pictures\screanshoots\Screenshot (1077).png"/>
          <p:cNvPicPr>
            <a:picLocks noChangeAspect="1" noChangeArrowheads="1"/>
          </p:cNvPicPr>
          <p:nvPr/>
        </p:nvPicPr>
        <p:blipFill>
          <a:blip r:embed="rId2"/>
          <a:srcRect/>
          <a:stretch>
            <a:fillRect/>
          </a:stretch>
        </p:blipFill>
        <p:spPr bwMode="auto">
          <a:xfrm>
            <a:off x="1428728" y="1214421"/>
            <a:ext cx="7072362" cy="5281543"/>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Results:- </a:t>
            </a:r>
            <a:endParaRPr lang="ar-SA" dirty="0"/>
          </a:p>
        </p:txBody>
      </p:sp>
      <p:sp>
        <p:nvSpPr>
          <p:cNvPr id="3" name="عنصر نائب للمحتوى 2"/>
          <p:cNvSpPr>
            <a:spLocks noGrp="1"/>
          </p:cNvSpPr>
          <p:nvPr>
            <p:ph idx="1"/>
          </p:nvPr>
        </p:nvSpPr>
        <p:spPr>
          <a:xfrm>
            <a:off x="1428728" y="1214422"/>
            <a:ext cx="7498080" cy="4800600"/>
          </a:xfrm>
        </p:spPr>
        <p:txBody>
          <a:bodyPr>
            <a:normAutofit fontScale="92500" lnSpcReduction="10000"/>
          </a:bodyPr>
          <a:lstStyle/>
          <a:p>
            <a:pPr algn="just" rtl="0">
              <a:buNone/>
            </a:pPr>
            <a:endParaRPr lang="en-US" sz="2800" dirty="0" smtClean="0"/>
          </a:p>
          <a:p>
            <a:pPr algn="just" rtl="0"/>
            <a:endParaRPr lang="en-US" sz="2800" dirty="0" smtClean="0"/>
          </a:p>
          <a:p>
            <a:pPr algn="just" rtl="0"/>
            <a:r>
              <a:rPr lang="en-US" sz="2800" dirty="0" smtClean="0"/>
              <a:t>The results also show the need for computer engineers to have the specifications of the Python and SQL language, security field, mobile computer programming, and big data analysis.</a:t>
            </a:r>
          </a:p>
          <a:p>
            <a:pPr algn="just" rtl="0">
              <a:buNone/>
            </a:pPr>
            <a:r>
              <a:rPr lang="en-US" sz="2800" dirty="0" smtClean="0"/>
              <a:t> </a:t>
            </a:r>
          </a:p>
          <a:p>
            <a:pPr algn="just" rtl="0"/>
            <a:r>
              <a:rPr lang="en-US" sz="2800" dirty="0" smtClean="0"/>
              <a:t> These results indicate that a computer engineering graduate should know more and work hard in the hardware field, and work hard to improve the appropriate language that reduces time and effort to solve problems.</a:t>
            </a:r>
          </a:p>
          <a:p>
            <a:pPr algn="just" rtl="0"/>
            <a:endParaRPr lang="en-US" sz="3000" dirty="0" smtClean="0"/>
          </a:p>
          <a:p>
            <a:pPr algn="just" rtl="0"/>
            <a:endParaRPr lang="ar-SA"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Conclusion:- </a:t>
            </a:r>
            <a:endParaRPr lang="ar-SA" dirty="0"/>
          </a:p>
        </p:txBody>
      </p:sp>
      <p:sp>
        <p:nvSpPr>
          <p:cNvPr id="3" name="عنصر نائب للمحتوى 2"/>
          <p:cNvSpPr>
            <a:spLocks noGrp="1"/>
          </p:cNvSpPr>
          <p:nvPr>
            <p:ph idx="1"/>
          </p:nvPr>
        </p:nvSpPr>
        <p:spPr>
          <a:xfrm>
            <a:off x="1187624" y="1196752"/>
            <a:ext cx="7504960" cy="5526946"/>
          </a:xfrm>
        </p:spPr>
        <p:txBody>
          <a:bodyPr>
            <a:normAutofit fontScale="70000" lnSpcReduction="20000"/>
          </a:bodyPr>
          <a:lstStyle/>
          <a:p>
            <a:pPr marL="82296" indent="0" algn="just" rtl="0">
              <a:buNone/>
            </a:pPr>
            <a:endParaRPr lang="en-US" sz="2800" dirty="0" smtClean="0"/>
          </a:p>
          <a:p>
            <a:pPr algn="just" rtl="0">
              <a:buNone/>
            </a:pPr>
            <a:r>
              <a:rPr lang="en-US" sz="2800" dirty="0" smtClean="0"/>
              <a:t> </a:t>
            </a:r>
            <a:r>
              <a:rPr lang="en-GB" sz="2800" dirty="0"/>
              <a:t>It turned out that there is a gap between job Market Qualifications Demand with Educational Market Qualifications Supply  . Also, we found that </a:t>
            </a:r>
            <a:r>
              <a:rPr lang="en-GB" sz="2800" dirty="0" err="1"/>
              <a:t>labor</a:t>
            </a:r>
            <a:r>
              <a:rPr lang="en-GB" sz="2800" dirty="0"/>
              <a:t> market institutions are not involved in the development of educational and scientific plans. </a:t>
            </a:r>
            <a:endParaRPr lang="en-GB" sz="2800" dirty="0" smtClean="0"/>
          </a:p>
          <a:p>
            <a:pPr algn="just" rtl="0">
              <a:buNone/>
            </a:pPr>
            <a:endParaRPr lang="en-US" sz="2800" dirty="0" smtClean="0"/>
          </a:p>
          <a:p>
            <a:pPr algn="just" rtl="0"/>
            <a:r>
              <a:rPr lang="en-US" dirty="0"/>
              <a:t>This study recommends that the importance of coordination between the public and private sectors and the university in the educational process to constantly develop its curricula to suit the local and international labor market in order to maintain its position and quality. </a:t>
            </a:r>
            <a:endParaRPr lang="ar-SA" dirty="0" smtClean="0"/>
          </a:p>
          <a:p>
            <a:pPr algn="just" rtl="0"/>
            <a:endParaRPr lang="ar-SA" dirty="0"/>
          </a:p>
          <a:p>
            <a:pPr algn="just" rtl="0"/>
            <a:r>
              <a:rPr lang="en-US" dirty="0" smtClean="0"/>
              <a:t> </a:t>
            </a:r>
            <a:r>
              <a:rPr lang="en-US" dirty="0"/>
              <a:t>Furthermore, after graduation by helping them to obtain jobs by </a:t>
            </a:r>
            <a:r>
              <a:rPr lang="en-US" dirty="0" smtClean="0"/>
              <a:t>providing opportunities for the distinguished among them at least</a:t>
            </a:r>
            <a:r>
              <a:rPr lang="en-GB" dirty="0" smtClean="0"/>
              <a:t>, </a:t>
            </a:r>
            <a:r>
              <a:rPr lang="en-US" dirty="0" smtClean="0"/>
              <a:t> </a:t>
            </a:r>
            <a:r>
              <a:rPr lang="en-US" dirty="0"/>
              <a:t>to reduce unemployment and motivate them to be the best representative for their educational institution. </a:t>
            </a:r>
            <a:endParaRPr lang="en-GB" dirty="0"/>
          </a:p>
          <a:p>
            <a:pPr algn="just" rtl="0"/>
            <a:endParaRPr lang="ar-SA"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Recommendations:-</a:t>
            </a:r>
            <a:endParaRPr lang="ar-SA" dirty="0"/>
          </a:p>
        </p:txBody>
      </p:sp>
      <p:sp>
        <p:nvSpPr>
          <p:cNvPr id="3" name="عنصر نائب للمحتوى 2"/>
          <p:cNvSpPr>
            <a:spLocks noGrp="1"/>
          </p:cNvSpPr>
          <p:nvPr>
            <p:ph idx="1"/>
          </p:nvPr>
        </p:nvSpPr>
        <p:spPr>
          <a:xfrm>
            <a:off x="1428728" y="1214422"/>
            <a:ext cx="7498080" cy="4800600"/>
          </a:xfrm>
        </p:spPr>
        <p:txBody>
          <a:bodyPr>
            <a:noAutofit/>
          </a:bodyPr>
          <a:lstStyle/>
          <a:p>
            <a:pPr lvl="0" algn="just" rtl="0"/>
            <a:r>
              <a:rPr lang="en-US" sz="2400" dirty="0" smtClean="0"/>
              <a:t>This study recommends the need to coordinate with the official authorities between the public and private sectors and the university in the educational process to constantly develop its curricula.</a:t>
            </a:r>
          </a:p>
          <a:p>
            <a:pPr algn="just" rtl="0">
              <a:buNone/>
            </a:pPr>
            <a:r>
              <a:rPr lang="en-US" sz="2400" dirty="0" smtClean="0"/>
              <a:t> </a:t>
            </a:r>
          </a:p>
          <a:p>
            <a:pPr lvl="0" algn="just" rtl="0"/>
            <a:r>
              <a:rPr lang="en-US" sz="2400" dirty="0" smtClean="0"/>
              <a:t>Reconsidering the suitability of engineering specialties to the needs of the labor market.</a:t>
            </a:r>
          </a:p>
          <a:p>
            <a:pPr algn="just" rtl="0"/>
            <a:endParaRPr lang="en-US" sz="2400" dirty="0" smtClean="0"/>
          </a:p>
          <a:p>
            <a:pPr algn="just" rtl="0"/>
            <a:endParaRPr lang="en-US" sz="2400" dirty="0" smtClean="0"/>
          </a:p>
          <a:p>
            <a:pPr lvl="0" algn="just" rtl="0"/>
            <a:r>
              <a:rPr lang="en-US" sz="2400" dirty="0" smtClean="0"/>
              <a:t>Prepare excellent engineering professionals through a responsive curriculum to current and future needs.</a:t>
            </a:r>
          </a:p>
          <a:p>
            <a:pPr algn="just" rtl="0"/>
            <a:endParaRPr lang="ar-SA" sz="24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188640"/>
            <a:ext cx="7498080" cy="1143000"/>
          </a:xfrm>
        </p:spPr>
        <p:txBody>
          <a:bodyPr>
            <a:normAutofit/>
          </a:bodyPr>
          <a:lstStyle/>
          <a:p>
            <a:r>
              <a:rPr lang="en-US" dirty="0" smtClean="0"/>
              <a:t>Recommendations:-</a:t>
            </a:r>
            <a:endParaRPr lang="ar-SA" dirty="0"/>
          </a:p>
        </p:txBody>
      </p:sp>
      <p:sp>
        <p:nvSpPr>
          <p:cNvPr id="3" name="عنصر نائب للمحتوى 2"/>
          <p:cNvSpPr>
            <a:spLocks noGrp="1"/>
          </p:cNvSpPr>
          <p:nvPr>
            <p:ph idx="1"/>
          </p:nvPr>
        </p:nvSpPr>
        <p:spPr>
          <a:xfrm>
            <a:off x="1428728" y="1214422"/>
            <a:ext cx="7498080" cy="4800600"/>
          </a:xfrm>
        </p:spPr>
        <p:txBody>
          <a:bodyPr>
            <a:noAutofit/>
          </a:bodyPr>
          <a:lstStyle/>
          <a:p>
            <a:pPr lvl="0" algn="just" rtl="0"/>
            <a:r>
              <a:rPr lang="en-US" sz="2400" dirty="0" smtClean="0"/>
              <a:t>Enhance students’ ability to acquire skills for lifelong learning and continual professional growth.</a:t>
            </a:r>
          </a:p>
          <a:p>
            <a:pPr algn="just" rtl="0">
              <a:buNone/>
            </a:pPr>
            <a:endParaRPr lang="en-US" sz="2400" dirty="0" smtClean="0"/>
          </a:p>
          <a:p>
            <a:pPr lvl="0" algn="just" rtl="0"/>
            <a:r>
              <a:rPr lang="en-US" sz="2400" dirty="0" smtClean="0"/>
              <a:t>It is recommended to implement training programs for new graduates that are able to bridge the gap between the data of engineering education and the need of the labor market.</a:t>
            </a:r>
          </a:p>
          <a:p>
            <a:pPr algn="just" rtl="0"/>
            <a:endParaRPr lang="en-US" sz="2400" dirty="0" smtClean="0"/>
          </a:p>
          <a:p>
            <a:pPr lvl="0" algn="just" rtl="0"/>
            <a:r>
              <a:rPr lang="en-US" sz="2400" dirty="0" smtClean="0"/>
              <a:t>The university must take into account the interest in training during the study.</a:t>
            </a:r>
          </a:p>
          <a:p>
            <a:pPr algn="just" rtl="0">
              <a:buNone/>
            </a:pPr>
            <a:r>
              <a:rPr lang="en-US" sz="2400" dirty="0" smtClean="0"/>
              <a:t> </a:t>
            </a:r>
          </a:p>
          <a:p>
            <a:pPr algn="just" rtl="0">
              <a:buNone/>
            </a:pP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PROBLEM STATMENT</a:t>
            </a:r>
            <a:endParaRPr lang="ar-SA" dirty="0"/>
          </a:p>
        </p:txBody>
      </p:sp>
      <p:sp>
        <p:nvSpPr>
          <p:cNvPr id="3" name="عنصر نائب للمحتوى 2"/>
          <p:cNvSpPr>
            <a:spLocks noGrp="1"/>
          </p:cNvSpPr>
          <p:nvPr>
            <p:ph idx="1"/>
          </p:nvPr>
        </p:nvSpPr>
        <p:spPr>
          <a:xfrm>
            <a:off x="1000100" y="1714488"/>
            <a:ext cx="7933588" cy="4800600"/>
          </a:xfrm>
        </p:spPr>
        <p:txBody>
          <a:bodyPr>
            <a:normAutofit/>
          </a:bodyPr>
          <a:lstStyle/>
          <a:p>
            <a:pPr algn="l" rtl="0"/>
            <a:r>
              <a:rPr lang="en-US" sz="2400" dirty="0" smtClean="0"/>
              <a:t>Palestine suffers from high unemployment rates; especially among university graduates</a:t>
            </a:r>
            <a:r>
              <a:rPr lang="en-US" sz="2400" b="1" dirty="0" smtClean="0"/>
              <a:t>.</a:t>
            </a:r>
          </a:p>
          <a:p>
            <a:pPr algn="l" rtl="0"/>
            <a:endParaRPr lang="en-US" sz="2400" b="1" dirty="0" smtClean="0"/>
          </a:p>
          <a:p>
            <a:pPr algn="l" rtl="0"/>
            <a:r>
              <a:rPr lang="en-US" sz="2400" b="1" dirty="0" smtClean="0"/>
              <a:t> </a:t>
            </a:r>
            <a:r>
              <a:rPr lang="en-US" sz="2400" dirty="0" smtClean="0"/>
              <a:t>The absence of real planning by higher education for the needs and guidance of the local and regional market, has resulted in the emergence of unprecedented levels of unemployment for its graduates .</a:t>
            </a:r>
          </a:p>
          <a:p>
            <a:pPr algn="l" rtl="0"/>
            <a:endParaRPr lang="en-US" sz="2300" dirty="0" smtClean="0"/>
          </a:p>
          <a:p>
            <a:pPr algn="l" rtl="0"/>
            <a:r>
              <a:rPr lang="en-US" sz="2300" dirty="0" smtClean="0"/>
              <a:t> </a:t>
            </a:r>
            <a:r>
              <a:rPr lang="en-US" sz="2400" dirty="0" smtClean="0"/>
              <a:t>Matching job market qualifications demand and educational market qualifications remains the biggest concern that worries countries and peoples .</a:t>
            </a:r>
          </a:p>
          <a:p>
            <a:pPr algn="l" rtl="0"/>
            <a:endParaRPr lang="en-US" sz="2400" dirty="0" smtClean="0"/>
          </a:p>
          <a:p>
            <a:pPr algn="l" rtl="0">
              <a:buNone/>
            </a:pPr>
            <a:endParaRPr lang="en-US" sz="2400" dirty="0" smtClean="0"/>
          </a:p>
          <a:p>
            <a:pPr algn="l" rtl="0">
              <a:buNone/>
            </a:pPr>
            <a:endParaRPr lang="ar-SA" sz="23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5722" y="857232"/>
            <a:ext cx="8998278" cy="4643470"/>
          </a:xfrm>
        </p:spPr>
        <p:txBody>
          <a:bodyPr>
            <a:normAutofit/>
          </a:bodyPr>
          <a:lstStyle/>
          <a:p>
            <a:pPr algn="ctr"/>
            <a:r>
              <a:rPr lang="en-US" dirty="0" smtClean="0"/>
              <a:t>Thank You </a:t>
            </a:r>
            <a:br>
              <a:rPr lang="en-US" dirty="0" smtClean="0"/>
            </a:br>
            <a:r>
              <a:rPr lang="en-US" dirty="0" smtClean="0"/>
              <a:t/>
            </a:r>
            <a:br>
              <a:rPr lang="en-US" dirty="0" smtClean="0"/>
            </a:br>
            <a:r>
              <a:rPr lang="en-US" dirty="0" smtClean="0"/>
              <a:t/>
            </a:r>
            <a:br>
              <a:rPr lang="en-US" dirty="0" smtClean="0"/>
            </a:br>
            <a:r>
              <a:rPr lang="en-US" dirty="0" smtClean="0"/>
              <a:t>Any Questions …  </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OBJECTIVES</a:t>
            </a:r>
            <a:endParaRPr lang="ar-SA" dirty="0"/>
          </a:p>
        </p:txBody>
      </p:sp>
      <p:sp>
        <p:nvSpPr>
          <p:cNvPr id="3" name="عنصر نائب للمحتوى 2"/>
          <p:cNvSpPr>
            <a:spLocks noGrp="1"/>
          </p:cNvSpPr>
          <p:nvPr>
            <p:ph idx="1"/>
          </p:nvPr>
        </p:nvSpPr>
        <p:spPr/>
        <p:txBody>
          <a:bodyPr>
            <a:normAutofit/>
          </a:bodyPr>
          <a:lstStyle/>
          <a:p>
            <a:pPr algn="l" rtl="0"/>
            <a:r>
              <a:rPr lang="en-US" sz="2500" dirty="0" smtClean="0"/>
              <a:t> The project aims to develop a tool/model to align the outputs of higher education with the needs of local market for engineers in West Bank .</a:t>
            </a:r>
          </a:p>
          <a:p>
            <a:pPr algn="l" rtl="0">
              <a:buNone/>
            </a:pPr>
            <a:endParaRPr lang="en-US" sz="2500" dirty="0" smtClean="0"/>
          </a:p>
          <a:p>
            <a:pPr algn="l" rtl="0"/>
            <a:endParaRPr lang="en-US" sz="2000" dirty="0" smtClean="0"/>
          </a:p>
          <a:p>
            <a:pPr algn="l" rtl="0"/>
            <a:r>
              <a:rPr lang="en-US" sz="2200" dirty="0" smtClean="0"/>
              <a:t> So we expect in this approach to reduce  the problem of high unemployment for engineers in Palestine , harmonize higher education outputs and labor market requirements by curriculum development and providing training courses for graduates  , and finally provide recommendations to universities employers . </a:t>
            </a:r>
          </a:p>
          <a:p>
            <a:pPr algn="l" rtl="0">
              <a:buNone/>
            </a:pPr>
            <a:endParaRPr lang="en-US" sz="25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Literature</a:t>
            </a:r>
            <a:r>
              <a:rPr lang="en-US" b="1" dirty="0"/>
              <a:t> </a:t>
            </a:r>
            <a:r>
              <a:rPr lang="en-US" dirty="0"/>
              <a:t>review</a:t>
            </a:r>
          </a:p>
        </p:txBody>
      </p:sp>
      <p:sp>
        <p:nvSpPr>
          <p:cNvPr id="3" name="Content Placeholder 2"/>
          <p:cNvSpPr>
            <a:spLocks noGrp="1"/>
          </p:cNvSpPr>
          <p:nvPr>
            <p:ph idx="1"/>
          </p:nvPr>
        </p:nvSpPr>
        <p:spPr/>
        <p:txBody>
          <a:bodyPr>
            <a:normAutofit/>
          </a:bodyPr>
          <a:lstStyle/>
          <a:p>
            <a:pPr algn="l" rtl="0"/>
            <a:r>
              <a:rPr lang="en-US" sz="2800" b="1" dirty="0"/>
              <a:t>A Dynamic Model for Matching Job Market Qualifications Demand and Educational Market Qualifications </a:t>
            </a:r>
            <a:r>
              <a:rPr lang="en-US" sz="2800" b="1" dirty="0" smtClean="0"/>
              <a:t>Supply.</a:t>
            </a:r>
          </a:p>
          <a:p>
            <a:pPr marL="0" indent="0">
              <a:buNone/>
            </a:pPr>
            <a:endParaRPr lang="en-US" sz="2800" b="1" dirty="0" smtClean="0"/>
          </a:p>
          <a:p>
            <a:pPr algn="l" rtl="0"/>
            <a:r>
              <a:rPr lang="en-US" sz="2800" dirty="0"/>
              <a:t> In this paper a semantic web framework was proposed, that can be used to improve the effectiveness and efficiency of the information flow between student, educational institution and employer.</a:t>
            </a:r>
            <a:endParaRPr lang="en-US" sz="2800" dirty="0" smtClean="0"/>
          </a:p>
        </p:txBody>
      </p:sp>
    </p:spTree>
    <p:extLst>
      <p:ext uri="{BB962C8B-B14F-4D97-AF65-F5344CB8AC3E}">
        <p14:creationId xmlns:p14="http://schemas.microsoft.com/office/powerpoint/2010/main" val="38667229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428604"/>
            <a:ext cx="8229600" cy="5592763"/>
          </a:xfrm>
        </p:spPr>
        <p:txBody>
          <a:bodyPr>
            <a:normAutofit/>
          </a:bodyPr>
          <a:lstStyle/>
          <a:p>
            <a:pPr algn="l" rtl="0"/>
            <a:r>
              <a:rPr lang="en-US" sz="2800" b="1" dirty="0"/>
              <a:t> Shaping the Engineering Qualifications for Improving Living Standards and Resources </a:t>
            </a:r>
            <a:r>
              <a:rPr lang="en-US" sz="2800" b="1" dirty="0" smtClean="0"/>
              <a:t>Efficiency.</a:t>
            </a:r>
          </a:p>
          <a:p>
            <a:pPr>
              <a:buNone/>
            </a:pPr>
            <a:endParaRPr lang="en-US" sz="2800" dirty="0"/>
          </a:p>
          <a:p>
            <a:pPr algn="l" rtl="0"/>
            <a:r>
              <a:rPr lang="en-US" sz="2800" dirty="0"/>
              <a:t> This paper aims </a:t>
            </a:r>
            <a:r>
              <a:rPr lang="en-US" sz="2800" dirty="0" smtClean="0"/>
              <a:t>to determine </a:t>
            </a:r>
            <a:r>
              <a:rPr lang="en-US" sz="2800" dirty="0"/>
              <a:t>the qualifications need of local industry in </a:t>
            </a:r>
            <a:r>
              <a:rPr lang="en-US" sz="2800" dirty="0" smtClean="0"/>
              <a:t>Palestine.</a:t>
            </a:r>
          </a:p>
          <a:p>
            <a:endParaRPr lang="en-US" sz="2800" dirty="0"/>
          </a:p>
          <a:p>
            <a:pPr algn="l" rtl="0"/>
            <a:r>
              <a:rPr lang="en-US" sz="2800" dirty="0"/>
              <a:t> It comes as an output of the first work package named “Identify stakeholders, their needs and education and training contents in Palestine” of the Tempus project </a:t>
            </a:r>
            <a:r>
              <a:rPr lang="en-US" sz="2800" dirty="0" smtClean="0"/>
              <a:t>.</a:t>
            </a:r>
          </a:p>
        </p:txBody>
      </p:sp>
    </p:spTree>
    <p:extLst>
      <p:ext uri="{BB962C8B-B14F-4D97-AF65-F5344CB8AC3E}">
        <p14:creationId xmlns:p14="http://schemas.microsoft.com/office/powerpoint/2010/main" val="211822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400" dirty="0" smtClean="0">
                <a:solidFill>
                  <a:schemeClr val="tx1"/>
                </a:solidFill>
              </a:rPr>
              <a:t>METHODOLGY</a:t>
            </a:r>
            <a:endParaRPr lang="ar-SA" dirty="0">
              <a:solidFill>
                <a:schemeClr val="tx1"/>
              </a:solidFill>
            </a:endParaRPr>
          </a:p>
        </p:txBody>
      </p:sp>
      <p:sp>
        <p:nvSpPr>
          <p:cNvPr id="3" name="عنصر نائب للمحتوى 2"/>
          <p:cNvSpPr>
            <a:spLocks noGrp="1"/>
          </p:cNvSpPr>
          <p:nvPr>
            <p:ph idx="1"/>
          </p:nvPr>
        </p:nvSpPr>
        <p:spPr>
          <a:xfrm>
            <a:off x="1214414" y="1447800"/>
            <a:ext cx="7719274" cy="4800600"/>
          </a:xfrm>
        </p:spPr>
        <p:txBody>
          <a:bodyPr>
            <a:normAutofit/>
          </a:bodyPr>
          <a:lstStyle/>
          <a:p>
            <a:pPr algn="just" rtl="0"/>
            <a:r>
              <a:rPr lang="en-US" dirty="0" smtClean="0"/>
              <a:t>We adopted in this study an analytical and descriptive approach, where you do a questionnaire that includes a set of educational qualifications for each discipline that we targeted in our study, where we collected these qualifications from job postings on the Jobs site and other sites.</a:t>
            </a:r>
            <a:endParaRPr lang="en-US" sz="2800" dirty="0" smtClean="0"/>
          </a:p>
          <a:p>
            <a:pPr lvl="1" algn="just">
              <a:buNone/>
            </a:pPr>
            <a:endParaRPr lang="en-US" dirty="0" smtClean="0"/>
          </a:p>
          <a:p>
            <a:pPr algn="just" rtl="0">
              <a:buNone/>
            </a:pPr>
            <a:endParaRPr lang="en-US" dirty="0" smtClean="0"/>
          </a:p>
          <a:p>
            <a:pPr algn="just" rtl="0">
              <a:buNone/>
            </a:pPr>
            <a:endParaRPr lang="en-US" dirty="0" smtClean="0"/>
          </a:p>
          <a:p>
            <a:pPr algn="just" rtl="0"/>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710</TotalTime>
  <Words>1439</Words>
  <Application>Microsoft Office PowerPoint</Application>
  <PresentationFormat>On-screen Show (4:3)</PresentationFormat>
  <Paragraphs>176</Paragraphs>
  <Slides>50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50</vt:i4>
      </vt:variant>
    </vt:vector>
  </HeadingPairs>
  <TitlesOfParts>
    <vt:vector size="58" baseType="lpstr">
      <vt:lpstr>Arial</vt:lpstr>
      <vt:lpstr>Calibri</vt:lpstr>
      <vt:lpstr>Gill Sans MT</vt:lpstr>
      <vt:lpstr>Majalla UI</vt:lpstr>
      <vt:lpstr>Times New Roman</vt:lpstr>
      <vt:lpstr>Verdana</vt:lpstr>
      <vt:lpstr>Wingdings 2</vt:lpstr>
      <vt:lpstr>انقلاب</vt:lpstr>
      <vt:lpstr>An-Najah National University Faculty of Engineering.  Industrial Engineering Department. </vt:lpstr>
      <vt:lpstr>PowerPoint Presentation</vt:lpstr>
      <vt:lpstr>OUTLINE:</vt:lpstr>
      <vt:lpstr>INTRODUCTION</vt:lpstr>
      <vt:lpstr>PROBLEM STATMENT</vt:lpstr>
      <vt:lpstr>OBJECTIVES</vt:lpstr>
      <vt:lpstr>Literature review</vt:lpstr>
      <vt:lpstr>PowerPoint Presentation</vt:lpstr>
      <vt:lpstr>METHODOLGY</vt:lpstr>
      <vt:lpstr>Frame Work</vt:lpstr>
      <vt:lpstr>Steps to prepare the study tool:</vt:lpstr>
      <vt:lpstr>Data and information sources:_</vt:lpstr>
      <vt:lpstr>Mechanism for filling out the questionnaire:</vt:lpstr>
      <vt:lpstr>Survey analysis and result:-</vt:lpstr>
      <vt:lpstr>Nature of work (production sector):</vt:lpstr>
      <vt:lpstr>The nature of work (service sector):-</vt:lpstr>
      <vt:lpstr>Type of Organization:-</vt:lpstr>
      <vt:lpstr>Governorate: -</vt:lpstr>
      <vt:lpstr>Number of workers / employees:- </vt:lpstr>
      <vt:lpstr>Number of engineers:-</vt:lpstr>
      <vt:lpstr>The age of the company / organization:-</vt:lpstr>
      <vt:lpstr>Job title of the respondent to the questionnaire</vt:lpstr>
      <vt:lpstr>Years of Experience</vt:lpstr>
      <vt:lpstr>Second Part :- Analysis of the questionnaire on the general specifications of engineering graduates from all disciplines.</vt:lpstr>
      <vt:lpstr>Survey analysis and result CONT:-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Results:- </vt:lpstr>
      <vt:lpstr>Third Part :- Analysis of the questionnaire on the specifications of graduates of Mechanical engineering </vt:lpstr>
      <vt:lpstr>Survey analysis and result CONT:-</vt:lpstr>
      <vt:lpstr>Results:- </vt:lpstr>
      <vt:lpstr>Third Part :- Analysis of the questionnaire on the specifications of graduates of Energy And Environment engineering </vt:lpstr>
      <vt:lpstr>Survey analysis and result CONT:-</vt:lpstr>
      <vt:lpstr>Results:- </vt:lpstr>
      <vt:lpstr>Forth Part :- Analysis of the questionnaire on the specifications of graduates of Industrial engineering </vt:lpstr>
      <vt:lpstr>Survey analysis and result CONT:-</vt:lpstr>
      <vt:lpstr>Results:- </vt:lpstr>
      <vt:lpstr>Fifth Part :- Analysis of the questionnaire on the specifications of graduates of Computer engineering </vt:lpstr>
      <vt:lpstr>Survey analysis and result CONT:-</vt:lpstr>
      <vt:lpstr>Results:- </vt:lpstr>
      <vt:lpstr>Conclusion:- </vt:lpstr>
      <vt:lpstr>Recommendations:-</vt:lpstr>
      <vt:lpstr>Recommendations:-</vt:lpstr>
      <vt:lpstr>Thank You    Any Questions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  Industrial Engineering Department.</dc:title>
  <dc:creator>Esraaa Sawalha</dc:creator>
  <cp:lastModifiedBy>student</cp:lastModifiedBy>
  <cp:revision>33</cp:revision>
  <dcterms:created xsi:type="dcterms:W3CDTF">2019-12-25T18:05:29Z</dcterms:created>
  <dcterms:modified xsi:type="dcterms:W3CDTF">2020-06-15T09:12:14Z</dcterms:modified>
</cp:coreProperties>
</file>